
<file path=[Content_Types].xml><?xml version="1.0" encoding="utf-8"?>
<Types xmlns="http://schemas.openxmlformats.org/package/2006/content-types">
  <Default Extension="jpeg" ContentType="image/jpeg"/>
  <Default Extension="tiff" ContentType="image/tif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256" r:id="rId4"/>
    <p:sldId id="285" r:id="rId6"/>
    <p:sldId id="258" r:id="rId7"/>
    <p:sldId id="283" r:id="rId8"/>
    <p:sldId id="284" r:id="rId9"/>
    <p:sldId id="357" r:id="rId10"/>
    <p:sldId id="291" r:id="rId11"/>
    <p:sldId id="296" r:id="rId12"/>
    <p:sldId id="297" r:id="rId13"/>
    <p:sldId id="298" r:id="rId14"/>
    <p:sldId id="299" r:id="rId15"/>
    <p:sldId id="300" r:id="rId16"/>
    <p:sldId id="301" r:id="rId17"/>
    <p:sldId id="286" r:id="rId18"/>
    <p:sldId id="261" r:id="rId19"/>
    <p:sldId id="292" r:id="rId20"/>
    <p:sldId id="287" r:id="rId21"/>
    <p:sldId id="293" r:id="rId22"/>
    <p:sldId id="295" r:id="rId23"/>
    <p:sldId id="302" r:id="rId24"/>
    <p:sldId id="303" r:id="rId25"/>
    <p:sldId id="304" r:id="rId26"/>
    <p:sldId id="305" r:id="rId27"/>
    <p:sldId id="306" r:id="rId28"/>
    <p:sldId id="260" r:id="rId29"/>
    <p:sldId id="308" r:id="rId30"/>
    <p:sldId id="309" r:id="rId31"/>
    <p:sldId id="310" r:id="rId32"/>
    <p:sldId id="311" r:id="rId33"/>
    <p:sldId id="312" r:id="rId34"/>
    <p:sldId id="316" r:id="rId35"/>
    <p:sldId id="313" r:id="rId36"/>
    <p:sldId id="307" r:id="rId37"/>
    <p:sldId id="315" r:id="rId38"/>
    <p:sldId id="317" r:id="rId39"/>
    <p:sldId id="319" r:id="rId40"/>
    <p:sldId id="318" r:id="rId41"/>
    <p:sldId id="320" r:id="rId42"/>
    <p:sldId id="321" r:id="rId43"/>
    <p:sldId id="322" r:id="rId44"/>
    <p:sldId id="324" r:id="rId45"/>
    <p:sldId id="325" r:id="rId46"/>
    <p:sldId id="326" r:id="rId47"/>
    <p:sldId id="327" r:id="rId48"/>
    <p:sldId id="328" r:id="rId49"/>
    <p:sldId id="329" r:id="rId50"/>
    <p:sldId id="330" r:id="rId51"/>
    <p:sldId id="331" r:id="rId52"/>
    <p:sldId id="332" r:id="rId53"/>
    <p:sldId id="333" r:id="rId54"/>
    <p:sldId id="334" r:id="rId55"/>
    <p:sldId id="335" r:id="rId56"/>
    <p:sldId id="336" r:id="rId57"/>
    <p:sldId id="337" r:id="rId58"/>
    <p:sldId id="338" r:id="rId59"/>
    <p:sldId id="339" r:id="rId60"/>
    <p:sldId id="340" r:id="rId61"/>
    <p:sldId id="341" r:id="rId62"/>
    <p:sldId id="342" r:id="rId63"/>
    <p:sldId id="262" r:id="rId64"/>
    <p:sldId id="343" r:id="rId65"/>
    <p:sldId id="344" r:id="rId66"/>
    <p:sldId id="345" r:id="rId67"/>
    <p:sldId id="352" r:id="rId68"/>
    <p:sldId id="353" r:id="rId69"/>
    <p:sldId id="354" r:id="rId70"/>
    <p:sldId id="355" r:id="rId71"/>
    <p:sldId id="356" r:id="rId72"/>
    <p:sldId id="358" r:id="rId73"/>
    <p:sldId id="346" r:id="rId74"/>
    <p:sldId id="347" r:id="rId75"/>
    <p:sldId id="348" r:id="rId76"/>
    <p:sldId id="349" r:id="rId77"/>
    <p:sldId id="350" r:id="rId78"/>
    <p:sldId id="351" r:id="rId79"/>
    <p:sldId id="282" r:id="rId8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224A83"/>
    <a:srgbClr val="386F9E"/>
    <a:srgbClr val="D2D2D2"/>
    <a:srgbClr val="F8F8FA"/>
    <a:srgbClr val="F6F8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08"/>
    <p:restoredTop sz="94671"/>
  </p:normalViewPr>
  <p:slideViewPr>
    <p:cSldViewPr snapToGrid="0" showGuides="1">
      <p:cViewPr varScale="1">
        <p:scale>
          <a:sx n="95" d="100"/>
          <a:sy n="95" d="100"/>
        </p:scale>
        <p:origin x="680" y="1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3" Type="http://schemas.openxmlformats.org/officeDocument/2006/relationships/tableStyles" Target="tableStyles.xml"/><Relationship Id="rId82" Type="http://schemas.openxmlformats.org/officeDocument/2006/relationships/viewProps" Target="viewProps.xml"/><Relationship Id="rId81" Type="http://schemas.openxmlformats.org/officeDocument/2006/relationships/presProps" Target="presProps.xml"/><Relationship Id="rId80" Type="http://schemas.openxmlformats.org/officeDocument/2006/relationships/slide" Target="slides/slide76.xml"/><Relationship Id="rId8" Type="http://schemas.openxmlformats.org/officeDocument/2006/relationships/slide" Target="slides/slide4.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F877FA-ADE8-4D30-BEC4-F25D123B2AC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C68CC3-92A5-4C1D-8F73-6A1AE398119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5C68CC3-92A5-4C1D-8F73-6A1AE3981196}"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5C68CC3-92A5-4C1D-8F73-6A1AE3981196}"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5C68CC3-92A5-4C1D-8F73-6A1AE3981196}"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5C68CC3-92A5-4C1D-8F73-6A1AE3981196}"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5C68CC3-92A5-4C1D-8F73-6A1AE3981196}"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5C68CC3-92A5-4C1D-8F73-6A1AE3981196}"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5C68CC3-92A5-4C1D-8F73-6A1AE3981196}"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5C68CC3-92A5-4C1D-8F73-6A1AE3981196}"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5C68CC3-92A5-4C1D-8F73-6A1AE3981196}"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5C68CC3-92A5-4C1D-8F73-6A1AE3981196}"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5C68CC3-92A5-4C1D-8F73-6A1AE3981196}"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5C68CC3-92A5-4C1D-8F73-6A1AE3981196}"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5C68CC3-92A5-4C1D-8F73-6A1AE3981196}"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5C68CC3-92A5-4C1D-8F73-6A1AE3981196}"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5C68CC3-92A5-4C1D-8F73-6A1AE3981196}"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5C68CC3-92A5-4C1D-8F73-6A1AE3981196}"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5C68CC3-92A5-4C1D-8F73-6A1AE3981196}"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5C68CC3-92A5-4C1D-8F73-6A1AE3981196}"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5C68CC3-92A5-4C1D-8F73-6A1AE3981196}"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5C68CC3-92A5-4C1D-8F73-6A1AE3981196}"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5C68CC3-92A5-4C1D-8F73-6A1AE3981196}"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5C68CC3-92A5-4C1D-8F73-6A1AE3981196}"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5C68CC3-92A5-4C1D-8F73-6A1AE3981196}"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5C68CC3-92A5-4C1D-8F73-6A1AE3981196}"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5C68CC3-92A5-4C1D-8F73-6A1AE3981196}"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5C68CC3-92A5-4C1D-8F73-6A1AE3981196}"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5C68CC3-92A5-4C1D-8F73-6A1AE3981196}"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5C68CC3-92A5-4C1D-8F73-6A1AE3981196}"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5C68CC3-92A5-4C1D-8F73-6A1AE3981196}"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5C68CC3-92A5-4C1D-8F73-6A1AE3981196}"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5C68CC3-92A5-4C1D-8F73-6A1AE3981196}"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5C68CC3-92A5-4C1D-8F73-6A1AE3981196}"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5C68CC3-92A5-4C1D-8F73-6A1AE3981196}"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5C68CC3-92A5-4C1D-8F73-6A1AE3981196}"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5C68CC3-92A5-4C1D-8F73-6A1AE3981196}"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5C68CC3-92A5-4C1D-8F73-6A1AE3981196}"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5C68CC3-92A5-4C1D-8F73-6A1AE3981196}"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5C68CC3-92A5-4C1D-8F73-6A1AE3981196}"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5C68CC3-92A5-4C1D-8F73-6A1AE3981196}"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5C68CC3-92A5-4C1D-8F73-6A1AE3981196}"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5C68CC3-92A5-4C1D-8F73-6A1AE3981196}" type="slidenum">
              <a:rPr lang="zh-CN" altLang="en-US"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5C68CC3-92A5-4C1D-8F73-6A1AE3981196}" type="slidenum">
              <a:rPr lang="zh-CN" altLang="en-US" smtClean="0"/>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5C68CC3-92A5-4C1D-8F73-6A1AE3981196}" type="slidenum">
              <a:rPr lang="zh-CN" altLang="en-US" smtClean="0"/>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5C68CC3-92A5-4C1D-8F73-6A1AE3981196}"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5C68CC3-92A5-4C1D-8F73-6A1AE3981196}"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5C68CC3-92A5-4C1D-8F73-6A1AE3981196}" type="slidenum">
              <a:rPr lang="zh-CN" altLang="en-US" smtClean="0"/>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5C68CC3-92A5-4C1D-8F73-6A1AE3981196}" type="slidenum">
              <a:rPr lang="zh-CN" altLang="en-US" smtClean="0"/>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5C68CC3-92A5-4C1D-8F73-6A1AE3981196}" type="slidenum">
              <a:rPr lang="zh-CN" altLang="en-US" smtClean="0"/>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5C68CC3-92A5-4C1D-8F73-6A1AE3981196}" type="slidenum">
              <a:rPr lang="zh-CN" altLang="en-US" smtClean="0"/>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5C68CC3-92A5-4C1D-8F73-6A1AE3981196}" type="slidenum">
              <a:rPr lang="zh-CN" altLang="en-US" smtClean="0"/>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5C68CC3-92A5-4C1D-8F73-6A1AE3981196}" type="slidenum">
              <a:rPr lang="zh-CN" altLang="en-US" smtClean="0"/>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5C68CC3-92A5-4C1D-8F73-6A1AE3981196}" type="slidenum">
              <a:rPr lang="zh-CN" altLang="en-US" smtClean="0"/>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5C68CC3-92A5-4C1D-8F73-6A1AE3981196}" type="slidenum">
              <a:rPr lang="zh-CN" altLang="en-US" smtClean="0"/>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5C68CC3-92A5-4C1D-8F73-6A1AE3981196}" type="slidenum">
              <a:rPr lang="zh-CN" altLang="en-US" smtClean="0"/>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5C68CC3-92A5-4C1D-8F73-6A1AE3981196}"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5C68CC3-92A5-4C1D-8F73-6A1AE3981196}" type="slidenum">
              <a:rPr lang="zh-CN" altLang="en-US" smtClean="0"/>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5C68CC3-92A5-4C1D-8F73-6A1AE3981196}" type="slidenum">
              <a:rPr lang="zh-CN" altLang="en-US" smtClean="0"/>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5C68CC3-92A5-4C1D-8F73-6A1AE3981196}" type="slidenum">
              <a:rPr lang="zh-CN" altLang="en-US" smtClean="0"/>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5C68CC3-92A5-4C1D-8F73-6A1AE3981196}" type="slidenum">
              <a:rPr lang="zh-CN" altLang="en-US" smtClean="0"/>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5C68CC3-92A5-4C1D-8F73-6A1AE3981196}" type="slidenum">
              <a:rPr lang="zh-CN" altLang="en-US" smtClean="0"/>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5C68CC3-92A5-4C1D-8F73-6A1AE3981196}" type="slidenum">
              <a:rPr lang="zh-CN" altLang="en-US" smtClean="0"/>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5C68CC3-92A5-4C1D-8F73-6A1AE3981196}" type="slidenum">
              <a:rPr lang="zh-CN" altLang="en-US" smtClean="0"/>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5C68CC3-92A5-4C1D-8F73-6A1AE3981196}" type="slidenum">
              <a:rPr lang="zh-CN" altLang="en-US" smtClean="0"/>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5C68CC3-92A5-4C1D-8F73-6A1AE3981196}" type="slidenum">
              <a:rPr lang="zh-CN" altLang="en-US" smtClean="0"/>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5C68CC3-92A5-4C1D-8F73-6A1AE3981196}" type="slidenum">
              <a:rPr lang="zh-CN" altLang="en-US" smtClean="0"/>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5C68CC3-92A5-4C1D-8F73-6A1AE3981196}"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5C68CC3-92A5-4C1D-8F73-6A1AE3981196}" type="slidenum">
              <a:rPr lang="zh-CN" altLang="en-US" smtClean="0"/>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5C68CC3-92A5-4C1D-8F73-6A1AE3981196}" type="slidenum">
              <a:rPr lang="zh-CN" altLang="en-US" smtClean="0"/>
            </a:fld>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5C68CC3-92A5-4C1D-8F73-6A1AE3981196}" type="slidenum">
              <a:rPr lang="zh-CN" altLang="en-US" smtClean="0"/>
            </a:fld>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5C68CC3-92A5-4C1D-8F73-6A1AE3981196}" type="slidenum">
              <a:rPr lang="zh-CN" altLang="en-US" smtClean="0"/>
            </a:fld>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5C68CC3-92A5-4C1D-8F73-6A1AE3981196}" type="slidenum">
              <a:rPr lang="zh-CN" altLang="en-US" smtClean="0"/>
            </a:fld>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5C68CC3-92A5-4C1D-8F73-6A1AE3981196}" type="slidenum">
              <a:rPr lang="zh-CN" altLang="en-US" smtClean="0"/>
            </a:fld>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5C68CC3-92A5-4C1D-8F73-6A1AE3981196}" type="slidenum">
              <a:rPr lang="zh-CN" altLang="en-US" smtClean="0"/>
            </a:fld>
            <a:endParaRPr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5C68CC3-92A5-4C1D-8F73-6A1AE3981196}"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5C68CC3-92A5-4C1D-8F73-6A1AE3981196}"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5C68CC3-92A5-4C1D-8F73-6A1AE3981196}"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11B48336-9775-4AF7-B198-533D5C159FB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1E87F2B-FBA6-4F59-B503-967ABF3CB534}" type="slidenum">
              <a:rPr lang="zh-CN" altLang="en-US" smtClean="0"/>
            </a:fld>
            <a:endParaRPr lang="zh-CN" altLang="en-US"/>
          </a:p>
        </p:txBody>
      </p:sp>
    </p:spTree>
  </p:cSld>
  <p:clrMapOvr>
    <a:masterClrMapping/>
  </p:clrMapOvr>
  <p:transition spd="slow" advTm="1000">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1B48336-9775-4AF7-B198-533D5C159FB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1E87F2B-FBA6-4F59-B503-967ABF3CB534}" type="slidenum">
              <a:rPr lang="zh-CN" altLang="en-US" smtClean="0"/>
            </a:fld>
            <a:endParaRPr lang="zh-CN" altLang="en-US"/>
          </a:p>
        </p:txBody>
      </p:sp>
    </p:spTree>
  </p:cSld>
  <p:clrMapOvr>
    <a:masterClrMapping/>
  </p:clrMapOvr>
  <p:transition spd="slow" advTm="1000">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1B48336-9775-4AF7-B198-533D5C159FB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1E87F2B-FBA6-4F59-B503-967ABF3CB534}" type="slidenum">
              <a:rPr lang="zh-CN" altLang="en-US" smtClean="0"/>
            </a:fld>
            <a:endParaRPr lang="zh-CN" altLang="en-US"/>
          </a:p>
        </p:txBody>
      </p:sp>
    </p:spTree>
  </p:cSld>
  <p:clrMapOvr>
    <a:masterClrMapping/>
  </p:clrMapOvr>
  <p:transition spd="slow" advTm="1000">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48FCAC9D-4DB1-4C43-9C3D-2A1F320BC31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A1FA538-5F5D-416D-A366-CC78A227FC50}" type="slidenum">
              <a:rPr lang="zh-CN" altLang="en-US" smtClean="0"/>
            </a:fld>
            <a:endParaRPr lang="zh-CN" altLang="en-US"/>
          </a:p>
        </p:txBody>
      </p:sp>
    </p:spTree>
  </p:cSld>
  <p:clrMapOvr>
    <a:masterClrMapping/>
  </p:clrMapOvr>
  <p:transition spd="slow" advTm="1000">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8FCAC9D-4DB1-4C43-9C3D-2A1F320BC31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A1FA538-5F5D-416D-A366-CC78A227FC50}" type="slidenum">
              <a:rPr lang="zh-CN" altLang="en-US" smtClean="0"/>
            </a:fld>
            <a:endParaRPr lang="zh-CN" altLang="en-US"/>
          </a:p>
        </p:txBody>
      </p:sp>
    </p:spTree>
  </p:cSld>
  <p:clrMapOvr>
    <a:masterClrMapping/>
  </p:clrMapOvr>
  <p:transition spd="slow" advTm="1000">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48FCAC9D-4DB1-4C43-9C3D-2A1F320BC31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A1FA538-5F5D-416D-A366-CC78A227FC50}" type="slidenum">
              <a:rPr lang="zh-CN" altLang="en-US" smtClean="0"/>
            </a:fld>
            <a:endParaRPr lang="zh-CN" altLang="en-US"/>
          </a:p>
        </p:txBody>
      </p:sp>
    </p:spTree>
  </p:cSld>
  <p:clrMapOvr>
    <a:masterClrMapping/>
  </p:clrMapOvr>
  <p:transition spd="slow" advTm="1000">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48FCAC9D-4DB1-4C43-9C3D-2A1F320BC31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A1FA538-5F5D-416D-A366-CC78A227FC50}" type="slidenum">
              <a:rPr lang="zh-CN" altLang="en-US" smtClean="0"/>
            </a:fld>
            <a:endParaRPr lang="zh-CN" altLang="en-US"/>
          </a:p>
        </p:txBody>
      </p:sp>
    </p:spTree>
  </p:cSld>
  <p:clrMapOvr>
    <a:masterClrMapping/>
  </p:clrMapOvr>
  <p:transition spd="slow" advTm="1000">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48FCAC9D-4DB1-4C43-9C3D-2A1F320BC31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A1FA538-5F5D-416D-A366-CC78A227FC50}" type="slidenum">
              <a:rPr lang="zh-CN" altLang="en-US" smtClean="0"/>
            </a:fld>
            <a:endParaRPr lang="zh-CN" altLang="en-US"/>
          </a:p>
        </p:txBody>
      </p:sp>
    </p:spTree>
  </p:cSld>
  <p:clrMapOvr>
    <a:masterClrMapping/>
  </p:clrMapOvr>
  <p:transition spd="slow" advTm="1000">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48FCAC9D-4DB1-4C43-9C3D-2A1F320BC31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A1FA538-5F5D-416D-A366-CC78A227FC50}" type="slidenum">
              <a:rPr lang="zh-CN" altLang="en-US" smtClean="0"/>
            </a:fld>
            <a:endParaRPr lang="zh-CN" altLang="en-US"/>
          </a:p>
        </p:txBody>
      </p:sp>
    </p:spTree>
  </p:cSld>
  <p:clrMapOvr>
    <a:masterClrMapping/>
  </p:clrMapOvr>
  <p:transition spd="slow" advTm="1000">
    <p:push di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8FCAC9D-4DB1-4C43-9C3D-2A1F320BC31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A1FA538-5F5D-416D-A366-CC78A227FC50}" type="slidenum">
              <a:rPr lang="zh-CN" altLang="en-US" smtClean="0"/>
            </a:fld>
            <a:endParaRPr lang="zh-CN" altLang="en-US"/>
          </a:p>
        </p:txBody>
      </p:sp>
    </p:spTree>
  </p:cSld>
  <p:clrMapOvr>
    <a:masterClrMapping/>
  </p:clrMapOvr>
  <p:transition spd="slow" advTm="1000">
    <p:push di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48FCAC9D-4DB1-4C43-9C3D-2A1F320BC31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A1FA538-5F5D-416D-A366-CC78A227FC50}" type="slidenum">
              <a:rPr lang="zh-CN" altLang="en-US" smtClean="0"/>
            </a:fld>
            <a:endParaRPr lang="zh-CN" altLang="en-US"/>
          </a:p>
        </p:txBody>
      </p:sp>
    </p:spTree>
  </p:cSld>
  <p:clrMapOvr>
    <a:masterClrMapping/>
  </p:clrMapOvr>
  <p:transition spd="slow" advTm="1000">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1B48336-9775-4AF7-B198-533D5C159FB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1E87F2B-FBA6-4F59-B503-967ABF3CB534}" type="slidenum">
              <a:rPr lang="zh-CN" altLang="en-US" smtClean="0"/>
            </a:fld>
            <a:endParaRPr lang="zh-CN" altLang="en-US"/>
          </a:p>
        </p:txBody>
      </p:sp>
    </p:spTree>
  </p:cSld>
  <p:clrMapOvr>
    <a:masterClrMapping/>
  </p:clrMapOvr>
  <p:transition spd="slow" advTm="1000">
    <p:push dir="u"/>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48FCAC9D-4DB1-4C43-9C3D-2A1F320BC31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A1FA538-5F5D-416D-A366-CC78A227FC50}" type="slidenum">
              <a:rPr lang="zh-CN" altLang="en-US" smtClean="0"/>
            </a:fld>
            <a:endParaRPr lang="zh-CN" altLang="en-US"/>
          </a:p>
        </p:txBody>
      </p:sp>
    </p:spTree>
  </p:cSld>
  <p:clrMapOvr>
    <a:masterClrMapping/>
  </p:clrMapOvr>
  <p:transition spd="slow" advTm="1000">
    <p:push dir="u"/>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8FCAC9D-4DB1-4C43-9C3D-2A1F320BC31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A1FA538-5F5D-416D-A366-CC78A227FC50}" type="slidenum">
              <a:rPr lang="zh-CN" altLang="en-US" smtClean="0"/>
            </a:fld>
            <a:endParaRPr lang="zh-CN" altLang="en-US"/>
          </a:p>
        </p:txBody>
      </p:sp>
    </p:spTree>
  </p:cSld>
  <p:clrMapOvr>
    <a:masterClrMapping/>
  </p:clrMapOvr>
  <p:transition spd="slow" advTm="1000">
    <p:push dir="u"/>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8FCAC9D-4DB1-4C43-9C3D-2A1F320BC31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A1FA538-5F5D-416D-A366-CC78A227FC50}" type="slidenum">
              <a:rPr lang="zh-CN" altLang="en-US" smtClean="0"/>
            </a:fld>
            <a:endParaRPr lang="zh-CN" altLang="en-US"/>
          </a:p>
        </p:txBody>
      </p:sp>
    </p:spTree>
  </p:cSld>
  <p:clrMapOvr>
    <a:masterClrMapping/>
  </p:clrMapOvr>
  <p:transition spd="slow" advTm="1000">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endParaRPr lang="zh-CN" altLang="en-US" smtClean="0"/>
          </a:p>
        </p:txBody>
      </p:sp>
      <p:sp>
        <p:nvSpPr>
          <p:cNvPr id="4" name="日期占位符 3"/>
          <p:cNvSpPr>
            <a:spLocks noGrp="1"/>
          </p:cNvSpPr>
          <p:nvPr>
            <p:ph type="dt" sz="half" idx="10"/>
          </p:nvPr>
        </p:nvSpPr>
        <p:spPr/>
        <p:txBody>
          <a:bodyPr/>
          <a:lstStyle/>
          <a:p>
            <a:fld id="{11B48336-9775-4AF7-B198-533D5C159FB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1E87F2B-FBA6-4F59-B503-967ABF3CB534}" type="slidenum">
              <a:rPr lang="zh-CN" altLang="en-US" smtClean="0"/>
            </a:fld>
            <a:endParaRPr lang="zh-CN" altLang="en-US"/>
          </a:p>
        </p:txBody>
      </p:sp>
    </p:spTree>
  </p:cSld>
  <p:clrMapOvr>
    <a:masterClrMapping/>
  </p:clrMapOvr>
  <p:transition spd="slow" advTm="1000">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1B48336-9775-4AF7-B198-533D5C159FB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1E87F2B-FBA6-4F59-B503-967ABF3CB534}" type="slidenum">
              <a:rPr lang="zh-CN" altLang="en-US" smtClean="0"/>
            </a:fld>
            <a:endParaRPr lang="zh-CN" altLang="en-US"/>
          </a:p>
        </p:txBody>
      </p:sp>
    </p:spTree>
  </p:cSld>
  <p:clrMapOvr>
    <a:masterClrMapping/>
  </p:clrMapOvr>
  <p:transition spd="slow" advTm="1000">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1B48336-9775-4AF7-B198-533D5C159FB3}"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1E87F2B-FBA6-4F59-B503-967ABF3CB534}" type="slidenum">
              <a:rPr lang="zh-CN" altLang="en-US" smtClean="0"/>
            </a:fld>
            <a:endParaRPr lang="zh-CN" altLang="en-US"/>
          </a:p>
        </p:txBody>
      </p:sp>
    </p:spTree>
  </p:cSld>
  <p:clrMapOvr>
    <a:masterClrMapping/>
  </p:clrMapOvr>
  <p:transition spd="slow" advTm="1000">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1B48336-9775-4AF7-B198-533D5C159FB3}"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1E87F2B-FBA6-4F59-B503-967ABF3CB534}" type="slidenum">
              <a:rPr lang="zh-CN" altLang="en-US" smtClean="0"/>
            </a:fld>
            <a:endParaRPr lang="zh-CN" altLang="en-US"/>
          </a:p>
        </p:txBody>
      </p:sp>
    </p:spTree>
  </p:cSld>
  <p:clrMapOvr>
    <a:masterClrMapping/>
  </p:clrMapOvr>
  <p:transition spd="slow" advTm="1000">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1B48336-9775-4AF7-B198-533D5C159FB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1E87F2B-FBA6-4F59-B503-967ABF3CB534}" type="slidenum">
              <a:rPr lang="zh-CN" altLang="en-US" smtClean="0"/>
            </a:fld>
            <a:endParaRPr lang="zh-CN" altLang="en-US"/>
          </a:p>
        </p:txBody>
      </p:sp>
    </p:spTree>
  </p:cSld>
  <p:clrMapOvr>
    <a:masterClrMapping/>
  </p:clrMapOvr>
  <p:transition spd="slow" advTm="1000">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11B48336-9775-4AF7-B198-533D5C159FB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1E87F2B-FBA6-4F59-B503-967ABF3CB534}" type="slidenum">
              <a:rPr lang="zh-CN" altLang="en-US" smtClean="0"/>
            </a:fld>
            <a:endParaRPr lang="zh-CN" altLang="en-US"/>
          </a:p>
        </p:txBody>
      </p:sp>
    </p:spTree>
  </p:cSld>
  <p:clrMapOvr>
    <a:masterClrMapping/>
  </p:clrMapOvr>
  <p:transition spd="slow" advTm="1000">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11B48336-9775-4AF7-B198-533D5C159FB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1E87F2B-FBA6-4F59-B503-967ABF3CB534}" type="slidenum">
              <a:rPr lang="zh-CN" altLang="en-US" smtClean="0"/>
            </a:fld>
            <a:endParaRPr lang="zh-CN" altLang="en-US"/>
          </a:p>
        </p:txBody>
      </p:sp>
    </p:spTree>
  </p:cSld>
  <p:clrMapOvr>
    <a:masterClrMapping/>
  </p:clrMapOvr>
  <p:transition spd="slow" advTm="1000">
    <p:push dir="u"/>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1.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B48336-9775-4AF7-B198-533D5C159FB3}"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E87F2B-FBA6-4F59-B503-967ABF3CB53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advTm="1000">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FCAC9D-4DB1-4C43-9C3D-2A1F320BC31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1FA538-5F5D-416D-A366-CC78A227FC5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advTm="1000">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2.xml"/><Relationship Id="rId2" Type="http://schemas.openxmlformats.org/officeDocument/2006/relationships/image" Target="../media/image2.png"/><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12.xml"/><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image" Target="../media/image10.jpe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12.xml"/><Relationship Id="rId2" Type="http://schemas.openxmlformats.org/officeDocument/2006/relationships/image" Target="../media/image2.png"/><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12.xml"/><Relationship Id="rId2" Type="http://schemas.openxmlformats.org/officeDocument/2006/relationships/image" Target="../media/image13.png"/><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12.xml"/><Relationship Id="rId2" Type="http://schemas.openxmlformats.org/officeDocument/2006/relationships/image" Target="../media/image14.png"/><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12.xml"/><Relationship Id="rId2" Type="http://schemas.openxmlformats.org/officeDocument/2006/relationships/image" Target="../media/image2.png"/><Relationship Id="rId1" Type="http://schemas.openxmlformats.org/officeDocument/2006/relationships/image" Target="../media/image15.png"/></Relationships>
</file>

<file path=ppt/slides/_rels/slide26.xml.rels><?xml version="1.0" encoding="UTF-8" standalone="yes"?>
<Relationships xmlns="http://schemas.openxmlformats.org/package/2006/relationships"><Relationship Id="rId6" Type="http://schemas.openxmlformats.org/officeDocument/2006/relationships/notesSlide" Target="../notesSlides/notesSlide26.xml"/><Relationship Id="rId5" Type="http://schemas.openxmlformats.org/officeDocument/2006/relationships/slideLayout" Target="../slideLayouts/slideLayout12.xml"/><Relationship Id="rId4" Type="http://schemas.openxmlformats.org/officeDocument/2006/relationships/image" Target="../media/image2.png"/><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27.xml"/><Relationship Id="rId4" Type="http://schemas.openxmlformats.org/officeDocument/2006/relationships/slideLayout" Target="../slideLayouts/slideLayout12.xml"/><Relationship Id="rId3" Type="http://schemas.openxmlformats.org/officeDocument/2006/relationships/image" Target="../media/image2.png"/><Relationship Id="rId2" Type="http://schemas.openxmlformats.org/officeDocument/2006/relationships/image" Target="../media/image20.png"/><Relationship Id="rId1" Type="http://schemas.openxmlformats.org/officeDocument/2006/relationships/image" Target="../media/image19.png"/></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12.xml"/><Relationship Id="rId2" Type="http://schemas.openxmlformats.org/officeDocument/2006/relationships/image" Target="../media/image21.png"/><Relationship Id="rId1" Type="http://schemas.openxmlformats.org/officeDocument/2006/relationships/image" Target="../media/image2.png"/></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12.xml"/><Relationship Id="rId2" Type="http://schemas.openxmlformats.org/officeDocument/2006/relationships/image" Target="../media/image22.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12.xml"/><Relationship Id="rId4" Type="http://schemas.openxmlformats.org/officeDocument/2006/relationships/image" Target="../media/image5.jpeg"/><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12.xml"/><Relationship Id="rId2" Type="http://schemas.openxmlformats.org/officeDocument/2006/relationships/image" Target="../media/image2.png"/><Relationship Id="rId1" Type="http://schemas.openxmlformats.org/officeDocument/2006/relationships/hyperlink" Target="http://scikit-learn.org/stable/index.html" TargetMode="Externa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36.xml"/><Relationship Id="rId3" Type="http://schemas.openxmlformats.org/officeDocument/2006/relationships/slideLayout" Target="../slideLayouts/slideLayout12.xml"/><Relationship Id="rId2" Type="http://schemas.openxmlformats.org/officeDocument/2006/relationships/image" Target="../media/image23.png"/><Relationship Id="rId1" Type="http://schemas.openxmlformats.org/officeDocument/2006/relationships/image" Target="../media/image2.png"/></Relationships>
</file>

<file path=ppt/slides/_rels/slide37.xml.rels><?xml version="1.0" encoding="UTF-8" standalone="yes"?>
<Relationships xmlns="http://schemas.openxmlformats.org/package/2006/relationships"><Relationship Id="rId4" Type="http://schemas.openxmlformats.org/officeDocument/2006/relationships/notesSlide" Target="../notesSlides/notesSlide37.xml"/><Relationship Id="rId3" Type="http://schemas.openxmlformats.org/officeDocument/2006/relationships/slideLayout" Target="../slideLayouts/slideLayout12.xml"/><Relationship Id="rId2" Type="http://schemas.openxmlformats.org/officeDocument/2006/relationships/image" Target="../media/image23.png"/><Relationship Id="rId1" Type="http://schemas.openxmlformats.org/officeDocument/2006/relationships/image" Target="../media/image2.png"/></Relationships>
</file>

<file path=ppt/slides/_rels/slide38.xml.rels><?xml version="1.0" encoding="UTF-8" standalone="yes"?>
<Relationships xmlns="http://schemas.openxmlformats.org/package/2006/relationships"><Relationship Id="rId4" Type="http://schemas.openxmlformats.org/officeDocument/2006/relationships/notesSlide" Target="../notesSlides/notesSlide38.xml"/><Relationship Id="rId3" Type="http://schemas.openxmlformats.org/officeDocument/2006/relationships/slideLayout" Target="../slideLayouts/slideLayout12.xml"/><Relationship Id="rId2" Type="http://schemas.openxmlformats.org/officeDocument/2006/relationships/image" Target="../media/image24.png"/><Relationship Id="rId1" Type="http://schemas.openxmlformats.org/officeDocument/2006/relationships/image" Target="../media/image2.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2.xml"/><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image" Target="../media/image6.jpe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42.xml.rels><?xml version="1.0" encoding="UTF-8" standalone="yes"?>
<Relationships xmlns="http://schemas.openxmlformats.org/package/2006/relationships"><Relationship Id="rId4" Type="http://schemas.openxmlformats.org/officeDocument/2006/relationships/notesSlide" Target="../notesSlides/notesSlide42.xml"/><Relationship Id="rId3" Type="http://schemas.openxmlformats.org/officeDocument/2006/relationships/slideLayout" Target="../slideLayouts/slideLayout12.xml"/><Relationship Id="rId2" Type="http://schemas.openxmlformats.org/officeDocument/2006/relationships/image" Target="../media/image25.png"/><Relationship Id="rId1" Type="http://schemas.openxmlformats.org/officeDocument/2006/relationships/image" Target="../media/image2.png"/></Relationships>
</file>

<file path=ppt/slides/_rels/slide43.xml.rels><?xml version="1.0" encoding="UTF-8" standalone="yes"?>
<Relationships xmlns="http://schemas.openxmlformats.org/package/2006/relationships"><Relationship Id="rId4" Type="http://schemas.openxmlformats.org/officeDocument/2006/relationships/notesSlide" Target="../notesSlides/notesSlide43.xml"/><Relationship Id="rId3" Type="http://schemas.openxmlformats.org/officeDocument/2006/relationships/slideLayout" Target="../slideLayouts/slideLayout12.xml"/><Relationship Id="rId2" Type="http://schemas.openxmlformats.org/officeDocument/2006/relationships/image" Target="../media/image26.png"/><Relationship Id="rId1" Type="http://schemas.openxmlformats.org/officeDocument/2006/relationships/image" Target="../media/image2.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45.xml.rels><?xml version="1.0" encoding="UTF-8" standalone="yes"?>
<Relationships xmlns="http://schemas.openxmlformats.org/package/2006/relationships"><Relationship Id="rId7" Type="http://schemas.openxmlformats.org/officeDocument/2006/relationships/notesSlide" Target="../notesSlides/notesSlide45.xml"/><Relationship Id="rId6" Type="http://schemas.openxmlformats.org/officeDocument/2006/relationships/slideLayout" Target="../slideLayouts/slideLayout12.xml"/><Relationship Id="rId5" Type="http://schemas.openxmlformats.org/officeDocument/2006/relationships/image" Target="../media/image29.png"/><Relationship Id="rId4" Type="http://schemas.openxmlformats.org/officeDocument/2006/relationships/image" Target="../media/image28.png"/><Relationship Id="rId3" Type="http://schemas.openxmlformats.org/officeDocument/2006/relationships/image" Target="../media/image27.png"/><Relationship Id="rId2" Type="http://schemas.openxmlformats.org/officeDocument/2006/relationships/image" Target="../media/image2.png"/><Relationship Id="rId1" Type="http://schemas.openxmlformats.org/officeDocument/2006/relationships/hyperlink" Target="https://scikit-learn.org/stable/modules/cross_validation.html" TargetMode="External"/></Relationships>
</file>

<file path=ppt/slides/_rels/slide46.xml.rels><?xml version="1.0" encoding="UTF-8" standalone="yes"?>
<Relationships xmlns="http://schemas.openxmlformats.org/package/2006/relationships"><Relationship Id="rId4" Type="http://schemas.openxmlformats.org/officeDocument/2006/relationships/notesSlide" Target="../notesSlides/notesSlide46.xml"/><Relationship Id="rId3" Type="http://schemas.openxmlformats.org/officeDocument/2006/relationships/slideLayout" Target="../slideLayouts/slideLayout12.xml"/><Relationship Id="rId2" Type="http://schemas.openxmlformats.org/officeDocument/2006/relationships/image" Target="../media/image30.png"/><Relationship Id="rId1" Type="http://schemas.openxmlformats.org/officeDocument/2006/relationships/image" Target="../media/image2.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4" Type="http://schemas.openxmlformats.org/officeDocument/2006/relationships/notesSlide" Target="../notesSlides/notesSlide48.xml"/><Relationship Id="rId3" Type="http://schemas.openxmlformats.org/officeDocument/2006/relationships/slideLayout" Target="../slideLayouts/slideLayout12.xml"/><Relationship Id="rId2" Type="http://schemas.openxmlformats.org/officeDocument/2006/relationships/image" Target="../media/image2.png"/><Relationship Id="rId1" Type="http://schemas.openxmlformats.org/officeDocument/2006/relationships/image" Target="../media/image31.png"/></Relationships>
</file>

<file path=ppt/slides/_rels/slide49.xml.rels><?xml version="1.0" encoding="UTF-8" standalone="yes"?>
<Relationships xmlns="http://schemas.openxmlformats.org/package/2006/relationships"><Relationship Id="rId4" Type="http://schemas.openxmlformats.org/officeDocument/2006/relationships/notesSlide" Target="../notesSlides/notesSlide49.xml"/><Relationship Id="rId3" Type="http://schemas.openxmlformats.org/officeDocument/2006/relationships/slideLayout" Target="../slideLayouts/slideLayout12.xml"/><Relationship Id="rId2" Type="http://schemas.openxmlformats.org/officeDocument/2006/relationships/image" Target="../media/image2.png"/><Relationship Id="rId1" Type="http://schemas.openxmlformats.org/officeDocument/2006/relationships/image" Target="../media/image32.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2.xml"/><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image" Target="../media/image1.tiff"/></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53.xml.rels><?xml version="1.0" encoding="UTF-8" standalone="yes"?>
<Relationships xmlns="http://schemas.openxmlformats.org/package/2006/relationships"><Relationship Id="rId4" Type="http://schemas.openxmlformats.org/officeDocument/2006/relationships/notesSlide" Target="../notesSlides/notesSlide53.xml"/><Relationship Id="rId3" Type="http://schemas.openxmlformats.org/officeDocument/2006/relationships/slideLayout" Target="../slideLayouts/slideLayout12.xml"/><Relationship Id="rId2" Type="http://schemas.openxmlformats.org/officeDocument/2006/relationships/image" Target="../media/image2.png"/><Relationship Id="rId1" Type="http://schemas.openxmlformats.org/officeDocument/2006/relationships/image" Target="../media/image33.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4" Type="http://schemas.openxmlformats.org/officeDocument/2006/relationships/notesSlide" Target="../notesSlides/notesSlide65.xml"/><Relationship Id="rId3" Type="http://schemas.openxmlformats.org/officeDocument/2006/relationships/slideLayout" Target="../slideLayouts/slideLayout12.xml"/><Relationship Id="rId2" Type="http://schemas.openxmlformats.org/officeDocument/2006/relationships/image" Target="../media/image34.jpeg"/><Relationship Id="rId1" Type="http://schemas.openxmlformats.org/officeDocument/2006/relationships/image" Target="../media/image2.png"/></Relationships>
</file>

<file path=ppt/slides/_rels/slide66.xml.rels><?xml version="1.0" encoding="UTF-8" standalone="yes"?>
<Relationships xmlns="http://schemas.openxmlformats.org/package/2006/relationships"><Relationship Id="rId4" Type="http://schemas.openxmlformats.org/officeDocument/2006/relationships/notesSlide" Target="../notesSlides/notesSlide66.xml"/><Relationship Id="rId3" Type="http://schemas.openxmlformats.org/officeDocument/2006/relationships/slideLayout" Target="../slideLayouts/slideLayout12.xml"/><Relationship Id="rId2" Type="http://schemas.openxmlformats.org/officeDocument/2006/relationships/image" Target="../media/image35.png"/><Relationship Id="rId1" Type="http://schemas.openxmlformats.org/officeDocument/2006/relationships/image" Target="../media/image2.png"/></Relationships>
</file>

<file path=ppt/slides/_rels/slide67.xml.rels><?xml version="1.0" encoding="UTF-8" standalone="yes"?>
<Relationships xmlns="http://schemas.openxmlformats.org/package/2006/relationships"><Relationship Id="rId5" Type="http://schemas.openxmlformats.org/officeDocument/2006/relationships/notesSlide" Target="../notesSlides/notesSlide67.xml"/><Relationship Id="rId4" Type="http://schemas.openxmlformats.org/officeDocument/2006/relationships/slideLayout" Target="../slideLayouts/slideLayout12.xml"/><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image" Target="../media/image2.png"/></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2.xml"/><Relationship Id="rId2" Type="http://schemas.openxmlformats.org/officeDocument/2006/relationships/image" Target="../media/image2.png"/><Relationship Id="rId1" Type="http://schemas.openxmlformats.org/officeDocument/2006/relationships/image" Target="../media/image9.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4" Type="http://schemas.openxmlformats.org/officeDocument/2006/relationships/notesSlide" Target="../notesSlides/notesSlide71.xml"/><Relationship Id="rId3" Type="http://schemas.openxmlformats.org/officeDocument/2006/relationships/slideLayout" Target="../slideLayouts/slideLayout12.xml"/><Relationship Id="rId2" Type="http://schemas.openxmlformats.org/officeDocument/2006/relationships/image" Target="../media/image2.png"/><Relationship Id="rId1" Type="http://schemas.openxmlformats.org/officeDocument/2006/relationships/image" Target="../media/image38.jpeg"/></Relationships>
</file>

<file path=ppt/slides/_rels/slide72.xml.rels><?xml version="1.0" encoding="UTF-8" standalone="yes"?>
<Relationships xmlns="http://schemas.openxmlformats.org/package/2006/relationships"><Relationship Id="rId4" Type="http://schemas.openxmlformats.org/officeDocument/2006/relationships/notesSlide" Target="../notesSlides/notesSlide72.xml"/><Relationship Id="rId3" Type="http://schemas.openxmlformats.org/officeDocument/2006/relationships/slideLayout" Target="../slideLayouts/slideLayout12.xml"/><Relationship Id="rId2" Type="http://schemas.openxmlformats.org/officeDocument/2006/relationships/image" Target="../media/image39.png"/><Relationship Id="rId1" Type="http://schemas.openxmlformats.org/officeDocument/2006/relationships/image" Target="../media/image2.png"/></Relationships>
</file>

<file path=ppt/slides/_rels/slide73.xml.rels><?xml version="1.0" encoding="UTF-8" standalone="yes"?>
<Relationships xmlns="http://schemas.openxmlformats.org/package/2006/relationships"><Relationship Id="rId4" Type="http://schemas.openxmlformats.org/officeDocument/2006/relationships/notesSlide" Target="../notesSlides/notesSlide73.xml"/><Relationship Id="rId3" Type="http://schemas.openxmlformats.org/officeDocument/2006/relationships/slideLayout" Target="../slideLayouts/slideLayout12.xml"/><Relationship Id="rId2" Type="http://schemas.openxmlformats.org/officeDocument/2006/relationships/image" Target="../media/image40.png"/><Relationship Id="rId1" Type="http://schemas.openxmlformats.org/officeDocument/2006/relationships/image" Target="../media/image2.png"/></Relationships>
</file>

<file path=ppt/slides/_rels/slide74.xml.rels><?xml version="1.0" encoding="UTF-8" standalone="yes"?>
<Relationships xmlns="http://schemas.openxmlformats.org/package/2006/relationships"><Relationship Id="rId4" Type="http://schemas.openxmlformats.org/officeDocument/2006/relationships/notesSlide" Target="../notesSlides/notesSlide74.xml"/><Relationship Id="rId3" Type="http://schemas.openxmlformats.org/officeDocument/2006/relationships/slideLayout" Target="../slideLayouts/slideLayout12.xml"/><Relationship Id="rId2" Type="http://schemas.openxmlformats.org/officeDocument/2006/relationships/image" Target="../media/image41.png"/><Relationship Id="rId1" Type="http://schemas.openxmlformats.org/officeDocument/2006/relationships/image" Target="../media/image2.png"/></Relationships>
</file>

<file path=ppt/slides/_rels/slide75.xml.rels><?xml version="1.0" encoding="UTF-8" standalone="yes"?>
<Relationships xmlns="http://schemas.openxmlformats.org/package/2006/relationships"><Relationship Id="rId5" Type="http://schemas.openxmlformats.org/officeDocument/2006/relationships/notesSlide" Target="../notesSlides/notesSlide75.xml"/><Relationship Id="rId4" Type="http://schemas.openxmlformats.org/officeDocument/2006/relationships/slideLayout" Target="../slideLayouts/slideLayout12.xml"/><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image" Target="../media/image2.png"/></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Freeform 19"/>
          <p:cNvSpPr/>
          <p:nvPr/>
        </p:nvSpPr>
        <p:spPr bwMode="auto">
          <a:xfrm rot="5400000">
            <a:off x="836606" y="5479319"/>
            <a:ext cx="814472" cy="913047"/>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gradFill>
            <a:gsLst>
              <a:gs pos="0">
                <a:srgbClr val="1B2C45"/>
              </a:gs>
              <a:gs pos="100000">
                <a:srgbClr val="254E8C"/>
              </a:gs>
            </a:gsLst>
            <a:lin ang="19200000" scaled="0"/>
          </a:gradFill>
          <a:ln w="19050">
            <a:gradFill>
              <a:gsLst>
                <a:gs pos="0">
                  <a:srgbClr val="1B2C45"/>
                </a:gs>
                <a:gs pos="100000">
                  <a:srgbClr val="254E8C"/>
                </a:gs>
              </a:gsLst>
              <a:lin ang="3600000" scaled="0"/>
            </a:gradFill>
          </a:ln>
          <a:effectLst>
            <a:outerShdw blurRad="254000" dist="1905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SimSun" panose="02010600030101010101" pitchFamily="2" charset="-122"/>
              <a:cs typeface="+mn-cs"/>
            </a:endParaRPr>
          </a:p>
        </p:txBody>
      </p:sp>
      <p:sp>
        <p:nvSpPr>
          <p:cNvPr id="39" name="任意多边形 38"/>
          <p:cNvSpPr/>
          <p:nvPr/>
        </p:nvSpPr>
        <p:spPr bwMode="auto">
          <a:xfrm rot="5400000">
            <a:off x="1881585" y="-878250"/>
            <a:ext cx="1720852" cy="3421400"/>
          </a:xfrm>
          <a:custGeom>
            <a:avLst/>
            <a:gdLst>
              <a:gd name="connsiteX0" fmla="*/ 0 w 1997138"/>
              <a:gd name="connsiteY0" fmla="*/ 3227103 h 3421400"/>
              <a:gd name="connsiteX1" fmla="*/ 0 w 1997138"/>
              <a:gd name="connsiteY1" fmla="*/ 194299 h 3421400"/>
              <a:gd name="connsiteX2" fmla="*/ 51685 w 1997138"/>
              <a:gd name="connsiteY2" fmla="*/ 164437 h 3421400"/>
              <a:gd name="connsiteX3" fmla="*/ 253378 w 1997138"/>
              <a:gd name="connsiteY3" fmla="*/ 47908 h 3421400"/>
              <a:gd name="connsiteX4" fmla="*/ 660389 w 1997138"/>
              <a:gd name="connsiteY4" fmla="*/ 47908 h 3421400"/>
              <a:gd name="connsiteX5" fmla="*/ 1793633 w 1997138"/>
              <a:gd name="connsiteY5" fmla="*/ 702645 h 3421400"/>
              <a:gd name="connsiteX6" fmla="*/ 1997138 w 1997138"/>
              <a:gd name="connsiteY6" fmla="*/ 1053967 h 3421400"/>
              <a:gd name="connsiteX7" fmla="*/ 1997138 w 1997138"/>
              <a:gd name="connsiteY7" fmla="*/ 2363442 h 3421400"/>
              <a:gd name="connsiteX8" fmla="*/ 1793633 w 1997138"/>
              <a:gd name="connsiteY8" fmla="*/ 2718756 h 3421400"/>
              <a:gd name="connsiteX9" fmla="*/ 660389 w 1997138"/>
              <a:gd name="connsiteY9" fmla="*/ 3373493 h 3421400"/>
              <a:gd name="connsiteX10" fmla="*/ 253378 w 1997138"/>
              <a:gd name="connsiteY10" fmla="*/ 3373493 h 3421400"/>
              <a:gd name="connsiteX11" fmla="*/ 53899 w 1997138"/>
              <a:gd name="connsiteY11" fmla="*/ 3258243 h 342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97138" h="3421400">
                <a:moveTo>
                  <a:pt x="0" y="3227103"/>
                </a:moveTo>
                <a:lnTo>
                  <a:pt x="0" y="194299"/>
                </a:lnTo>
                <a:lnTo>
                  <a:pt x="51685" y="164437"/>
                </a:lnTo>
                <a:cubicBezTo>
                  <a:pt x="253378" y="47908"/>
                  <a:pt x="253378" y="47908"/>
                  <a:pt x="253378" y="47908"/>
                </a:cubicBezTo>
                <a:cubicBezTo>
                  <a:pt x="365107" y="-15969"/>
                  <a:pt x="548660" y="-15969"/>
                  <a:pt x="660389" y="47908"/>
                </a:cubicBezTo>
                <a:cubicBezTo>
                  <a:pt x="1793633" y="702645"/>
                  <a:pt x="1793633" y="702645"/>
                  <a:pt x="1793633" y="702645"/>
                </a:cubicBezTo>
                <a:cubicBezTo>
                  <a:pt x="1905361" y="766522"/>
                  <a:pt x="1997138" y="926214"/>
                  <a:pt x="1997138" y="1053967"/>
                </a:cubicBezTo>
                <a:lnTo>
                  <a:pt x="1997138" y="2363442"/>
                </a:lnTo>
                <a:cubicBezTo>
                  <a:pt x="1997138" y="2495187"/>
                  <a:pt x="1905361" y="2650887"/>
                  <a:pt x="1793633" y="2718756"/>
                </a:cubicBezTo>
                <a:cubicBezTo>
                  <a:pt x="660389" y="3373493"/>
                  <a:pt x="660389" y="3373493"/>
                  <a:pt x="660389" y="3373493"/>
                </a:cubicBezTo>
                <a:cubicBezTo>
                  <a:pt x="548660" y="3437370"/>
                  <a:pt x="365107" y="3437370"/>
                  <a:pt x="253378" y="3373493"/>
                </a:cubicBezTo>
                <a:cubicBezTo>
                  <a:pt x="182551" y="3332572"/>
                  <a:pt x="116150" y="3294209"/>
                  <a:pt x="53899" y="3258243"/>
                </a:cubicBezTo>
                <a:close/>
              </a:path>
            </a:pathLst>
          </a:custGeom>
          <a:gradFill>
            <a:gsLst>
              <a:gs pos="0">
                <a:srgbClr val="DDDDDD"/>
              </a:gs>
              <a:gs pos="100000">
                <a:srgbClr val="FEFEFE"/>
              </a:gs>
            </a:gsLst>
            <a:lin ang="19200000" scaled="0"/>
          </a:gradFill>
          <a:ln w="19050">
            <a:gradFill>
              <a:gsLst>
                <a:gs pos="0">
                  <a:schemeClr val="accent1">
                    <a:lumMod val="5000"/>
                    <a:lumOff val="95000"/>
                  </a:schemeClr>
                </a:gs>
                <a:gs pos="100000">
                  <a:srgbClr val="FEFEFE"/>
                </a:gs>
              </a:gsLst>
              <a:lin ang="3600000" scaled="0"/>
            </a:gradFill>
          </a:ln>
          <a:effectLst>
            <a:outerShdw blurRad="381000" dist="1270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SimSun" panose="02010600030101010101" pitchFamily="2" charset="-122"/>
              <a:cs typeface="+mn-cs"/>
            </a:endParaRPr>
          </a:p>
        </p:txBody>
      </p:sp>
      <p:sp>
        <p:nvSpPr>
          <p:cNvPr id="38" name="任意多边形 37"/>
          <p:cNvSpPr/>
          <p:nvPr/>
        </p:nvSpPr>
        <p:spPr bwMode="auto">
          <a:xfrm rot="5400000">
            <a:off x="-346343" y="2315384"/>
            <a:ext cx="2825133" cy="2176408"/>
          </a:xfrm>
          <a:custGeom>
            <a:avLst/>
            <a:gdLst>
              <a:gd name="connsiteX0" fmla="*/ 0 w 2825133"/>
              <a:gd name="connsiteY0" fmla="*/ 2167512 h 2176408"/>
              <a:gd name="connsiteX1" fmla="*/ 0 w 2825133"/>
              <a:gd name="connsiteY1" fmla="*/ 966593 h 2176408"/>
              <a:gd name="connsiteX2" fmla="*/ 186635 w 2825133"/>
              <a:gd name="connsiteY2" fmla="*/ 644396 h 2176408"/>
              <a:gd name="connsiteX3" fmla="*/ 1225932 w 2825133"/>
              <a:gd name="connsiteY3" fmla="*/ 43937 h 2176408"/>
              <a:gd name="connsiteX4" fmla="*/ 1599201 w 2825133"/>
              <a:gd name="connsiteY4" fmla="*/ 43937 h 2176408"/>
              <a:gd name="connsiteX5" fmla="*/ 2638499 w 2825133"/>
              <a:gd name="connsiteY5" fmla="*/ 644396 h 2176408"/>
              <a:gd name="connsiteX6" fmla="*/ 2825133 w 2825133"/>
              <a:gd name="connsiteY6" fmla="*/ 966593 h 2176408"/>
              <a:gd name="connsiteX7" fmla="*/ 2825133 w 2825133"/>
              <a:gd name="connsiteY7" fmla="*/ 2167512 h 2176408"/>
              <a:gd name="connsiteX8" fmla="*/ 2823724 w 2825133"/>
              <a:gd name="connsiteY8" fmla="*/ 2176408 h 2176408"/>
              <a:gd name="connsiteX9" fmla="*/ 1409 w 2825133"/>
              <a:gd name="connsiteY9" fmla="*/ 2176408 h 2176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25133" h="2176408">
                <a:moveTo>
                  <a:pt x="0" y="2167512"/>
                </a:moveTo>
                <a:cubicBezTo>
                  <a:pt x="0" y="966593"/>
                  <a:pt x="0" y="966593"/>
                  <a:pt x="0" y="966593"/>
                </a:cubicBezTo>
                <a:cubicBezTo>
                  <a:pt x="0" y="849430"/>
                  <a:pt x="84169" y="702977"/>
                  <a:pt x="186635" y="644396"/>
                </a:cubicBezTo>
                <a:cubicBezTo>
                  <a:pt x="1225932" y="43937"/>
                  <a:pt x="1225932" y="43937"/>
                  <a:pt x="1225932" y="43937"/>
                </a:cubicBezTo>
                <a:cubicBezTo>
                  <a:pt x="1328398" y="-14645"/>
                  <a:pt x="1496735" y="-14645"/>
                  <a:pt x="1599201" y="43937"/>
                </a:cubicBezTo>
                <a:cubicBezTo>
                  <a:pt x="2638499" y="644396"/>
                  <a:pt x="2638499" y="644396"/>
                  <a:pt x="2638499" y="644396"/>
                </a:cubicBezTo>
                <a:cubicBezTo>
                  <a:pt x="2740965" y="702977"/>
                  <a:pt x="2825133" y="849430"/>
                  <a:pt x="2825133" y="966593"/>
                </a:cubicBezTo>
                <a:lnTo>
                  <a:pt x="2825133" y="2167512"/>
                </a:lnTo>
                <a:lnTo>
                  <a:pt x="2823724" y="2176408"/>
                </a:lnTo>
                <a:lnTo>
                  <a:pt x="1409" y="2176408"/>
                </a:lnTo>
                <a:close/>
              </a:path>
            </a:pathLst>
          </a:custGeom>
          <a:gradFill>
            <a:gsLst>
              <a:gs pos="0">
                <a:srgbClr val="1B2C45"/>
              </a:gs>
              <a:gs pos="100000">
                <a:srgbClr val="254E8C"/>
              </a:gs>
            </a:gsLst>
            <a:lin ang="19200000" scaled="0"/>
          </a:gradFill>
          <a:ln w="19050">
            <a:gradFill>
              <a:gsLst>
                <a:gs pos="0">
                  <a:srgbClr val="1B2C45"/>
                </a:gs>
                <a:gs pos="100000">
                  <a:srgbClr val="254E8C"/>
                </a:gs>
              </a:gsLst>
              <a:lin ang="3600000" scaled="0"/>
            </a:gradFill>
          </a:ln>
          <a:effectLst>
            <a:outerShdw blurRad="254000" dist="1905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SimSun" panose="02010600030101010101" pitchFamily="2" charset="-122"/>
              <a:cs typeface="+mn-cs"/>
            </a:endParaRPr>
          </a:p>
        </p:txBody>
      </p:sp>
      <p:sp>
        <p:nvSpPr>
          <p:cNvPr id="44" name="文本框 43"/>
          <p:cNvSpPr txBox="1"/>
          <p:nvPr/>
        </p:nvSpPr>
        <p:spPr>
          <a:xfrm>
            <a:off x="7947209" y="3483941"/>
            <a:ext cx="3883692" cy="1015663"/>
          </a:xfrm>
          <a:prstGeom prst="rect">
            <a:avLst/>
          </a:prstGeom>
          <a:noFill/>
          <a:effectLst/>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6000" b="1" i="0" u="none" strike="noStrike" kern="1200" cap="none" spc="0" normalizeH="0" baseline="0" noProof="0" dirty="0">
                <a:ln>
                  <a:noFill/>
                </a:ln>
                <a:gradFill>
                  <a:gsLst>
                    <a:gs pos="0">
                      <a:srgbClr val="1B2C45"/>
                    </a:gs>
                    <a:gs pos="100000">
                      <a:srgbClr val="254E8C"/>
                    </a:gs>
                  </a:gsLst>
                  <a:lin ang="19200000" scaled="0"/>
                </a:gradFill>
                <a:effectLst/>
                <a:uLnTx/>
                <a:uFillTx/>
                <a:latin typeface="Microsoft YaHei" charset="-122"/>
                <a:ea typeface="Microsoft YaHei" charset="-122"/>
                <a:cs typeface="Microsoft YaHei" charset="-122"/>
              </a:rPr>
              <a:t>  </a:t>
            </a:r>
            <a:r>
              <a:rPr kumimoji="0" lang="en-US" altLang="zh-CN" sz="4800" b="1" i="0" u="none" strike="noStrike" kern="1200" cap="none" spc="0" normalizeH="0" baseline="0" noProof="0" dirty="0">
                <a:ln>
                  <a:noFill/>
                </a:ln>
                <a:gradFill>
                  <a:gsLst>
                    <a:gs pos="0">
                      <a:srgbClr val="1B2C45"/>
                    </a:gs>
                    <a:gs pos="100000">
                      <a:srgbClr val="254E8C"/>
                    </a:gs>
                  </a:gsLst>
                  <a:lin ang="19200000" scaled="0"/>
                </a:gradFill>
                <a:effectLst/>
                <a:uLnTx/>
                <a:uFillTx/>
                <a:latin typeface="Microsoft YaHei" charset="-122"/>
                <a:ea typeface="Microsoft YaHei" charset="-122"/>
                <a:cs typeface="Microsoft YaHei" charset="-122"/>
              </a:rPr>
              <a:t> </a:t>
            </a:r>
            <a:r>
              <a:rPr kumimoji="0" lang="en-US" altLang="zh-CN" sz="4800" b="1" i="0" u="none" strike="noStrike" kern="1200" cap="none" spc="0" normalizeH="0" baseline="0" noProof="0" dirty="0" smtClean="0">
                <a:ln>
                  <a:noFill/>
                </a:ln>
                <a:gradFill>
                  <a:gsLst>
                    <a:gs pos="0">
                      <a:srgbClr val="1B2C45"/>
                    </a:gs>
                    <a:gs pos="100000">
                      <a:srgbClr val="254E8C"/>
                    </a:gs>
                  </a:gsLst>
                  <a:lin ang="19200000" scaled="0"/>
                </a:gradFill>
                <a:effectLst/>
                <a:uLnTx/>
                <a:uFillTx/>
                <a:latin typeface="Microsoft YaHei" charset="-122"/>
                <a:ea typeface="Microsoft YaHei" charset="-122"/>
                <a:cs typeface="Microsoft YaHei" charset="-122"/>
              </a:rPr>
              <a:t>k-NN</a:t>
            </a:r>
            <a:r>
              <a:rPr kumimoji="0" lang="zh-CN" altLang="en-US" sz="4800" b="1" i="0" u="none" strike="noStrike" kern="1200" cap="none" spc="0" normalizeH="0" baseline="0" noProof="0" dirty="0" smtClean="0">
                <a:ln>
                  <a:noFill/>
                </a:ln>
                <a:gradFill>
                  <a:gsLst>
                    <a:gs pos="0">
                      <a:srgbClr val="1B2C45"/>
                    </a:gs>
                    <a:gs pos="100000">
                      <a:srgbClr val="254E8C"/>
                    </a:gs>
                  </a:gsLst>
                  <a:lin ang="19200000" scaled="0"/>
                </a:gradFill>
                <a:effectLst/>
                <a:uLnTx/>
                <a:uFillTx/>
                <a:latin typeface="Microsoft YaHei" charset="-122"/>
                <a:ea typeface="Microsoft YaHei" charset="-122"/>
                <a:cs typeface="Microsoft YaHei" charset="-122"/>
              </a:rPr>
              <a:t> 算法</a:t>
            </a:r>
            <a:endParaRPr kumimoji="0" lang="en-US" altLang="zh-CN" sz="4800" b="1" i="0" u="none" strike="noStrike" kern="1200" cap="none" spc="0" normalizeH="0" baseline="0" noProof="0" dirty="0">
              <a:ln>
                <a:noFill/>
              </a:ln>
              <a:gradFill>
                <a:gsLst>
                  <a:gs pos="0">
                    <a:srgbClr val="1B2C45"/>
                  </a:gs>
                  <a:gs pos="100000">
                    <a:srgbClr val="254E8C"/>
                  </a:gs>
                </a:gsLst>
                <a:lin ang="19200000" scaled="0"/>
              </a:gradFill>
              <a:effectLst/>
              <a:uLnTx/>
              <a:uFillTx/>
              <a:latin typeface="Microsoft YaHei" charset="-122"/>
              <a:ea typeface="Microsoft YaHei" charset="-122"/>
              <a:cs typeface="Microsoft YaHei" charset="-122"/>
            </a:endParaRPr>
          </a:p>
        </p:txBody>
      </p:sp>
      <p:cxnSp>
        <p:nvCxnSpPr>
          <p:cNvPr id="46" name="直接连接符 45"/>
          <p:cNvCxnSpPr/>
          <p:nvPr/>
        </p:nvCxnSpPr>
        <p:spPr>
          <a:xfrm rot="5400000">
            <a:off x="9034241" y="1754936"/>
            <a:ext cx="0" cy="5400000"/>
          </a:xfrm>
          <a:prstGeom prst="line">
            <a:avLst/>
          </a:prstGeom>
          <a:ln w="12700">
            <a:solidFill>
              <a:srgbClr val="1E385F"/>
            </a:solidFill>
          </a:ln>
        </p:spPr>
        <p:style>
          <a:lnRef idx="1">
            <a:schemeClr val="accent1"/>
          </a:lnRef>
          <a:fillRef idx="0">
            <a:schemeClr val="accent1"/>
          </a:fillRef>
          <a:effectRef idx="0">
            <a:schemeClr val="accent1"/>
          </a:effectRef>
          <a:fontRef idx="minor">
            <a:schemeClr val="tx1"/>
          </a:fontRef>
        </p:style>
      </p:cxnSp>
      <p:sp>
        <p:nvSpPr>
          <p:cNvPr id="21" name="Freeform 19"/>
          <p:cNvSpPr/>
          <p:nvPr/>
        </p:nvSpPr>
        <p:spPr bwMode="auto">
          <a:xfrm rot="5400000">
            <a:off x="7835307" y="-32928"/>
            <a:ext cx="710214" cy="796170"/>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gradFill>
            <a:gsLst>
              <a:gs pos="0">
                <a:srgbClr val="1B2C45"/>
              </a:gs>
              <a:gs pos="100000">
                <a:srgbClr val="254E8C"/>
              </a:gs>
            </a:gsLst>
            <a:lin ang="19200000" scaled="0"/>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SimSun" panose="02010600030101010101" pitchFamily="2" charset="-122"/>
              <a:cs typeface="+mn-cs"/>
            </a:endParaRPr>
          </a:p>
        </p:txBody>
      </p:sp>
      <p:sp>
        <p:nvSpPr>
          <p:cNvPr id="22" name="Freeform 19"/>
          <p:cNvSpPr>
            <a:spLocks noChangeAspect="1"/>
          </p:cNvSpPr>
          <p:nvPr/>
        </p:nvSpPr>
        <p:spPr bwMode="auto">
          <a:xfrm rot="5400000">
            <a:off x="7805636" y="-73256"/>
            <a:ext cx="748241" cy="838800"/>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solidFill>
            <a:srgbClr val="FAF9FA"/>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SimSun" panose="02010600030101010101" pitchFamily="2" charset="-122"/>
              <a:cs typeface="+mn-cs"/>
            </a:endParaRPr>
          </a:p>
        </p:txBody>
      </p:sp>
      <p:sp>
        <p:nvSpPr>
          <p:cNvPr id="23" name="Freeform 19"/>
          <p:cNvSpPr/>
          <p:nvPr/>
        </p:nvSpPr>
        <p:spPr bwMode="auto">
          <a:xfrm rot="5400000">
            <a:off x="8398007" y="348154"/>
            <a:ext cx="710214" cy="796170"/>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gradFill>
            <a:gsLst>
              <a:gs pos="0">
                <a:srgbClr val="1B2C45"/>
              </a:gs>
              <a:gs pos="100000">
                <a:srgbClr val="254E8C"/>
              </a:gs>
            </a:gsLst>
            <a:lin ang="19200000" scaled="0"/>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SimSun" panose="02010600030101010101" pitchFamily="2" charset="-122"/>
              <a:cs typeface="+mn-cs"/>
            </a:endParaRPr>
          </a:p>
        </p:txBody>
      </p:sp>
      <p:sp>
        <p:nvSpPr>
          <p:cNvPr id="25" name="Freeform 19"/>
          <p:cNvSpPr>
            <a:spLocks noChangeAspect="1"/>
          </p:cNvSpPr>
          <p:nvPr/>
        </p:nvSpPr>
        <p:spPr bwMode="auto">
          <a:xfrm rot="5400000">
            <a:off x="8378993" y="326839"/>
            <a:ext cx="748241" cy="838800"/>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solidFill>
            <a:srgbClr val="FAF9FA"/>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SimSun" panose="02010600030101010101" pitchFamily="2" charset="-122"/>
              <a:cs typeface="+mn-cs"/>
            </a:endParaRPr>
          </a:p>
        </p:txBody>
      </p:sp>
      <p:sp>
        <p:nvSpPr>
          <p:cNvPr id="26" name="Freeform 19"/>
          <p:cNvSpPr/>
          <p:nvPr/>
        </p:nvSpPr>
        <p:spPr bwMode="auto">
          <a:xfrm rot="5400000">
            <a:off x="7856622" y="684247"/>
            <a:ext cx="710214" cy="796170"/>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gradFill>
            <a:gsLst>
              <a:gs pos="0">
                <a:srgbClr val="1B2C45"/>
              </a:gs>
              <a:gs pos="100000">
                <a:srgbClr val="254E8C"/>
              </a:gs>
            </a:gsLst>
            <a:lin ang="19200000" scaled="0"/>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SimSun" panose="02010600030101010101" pitchFamily="2" charset="-122"/>
              <a:cs typeface="+mn-cs"/>
            </a:endParaRPr>
          </a:p>
        </p:txBody>
      </p:sp>
      <p:sp>
        <p:nvSpPr>
          <p:cNvPr id="27" name="Freeform 19"/>
          <p:cNvSpPr>
            <a:spLocks noChangeAspect="1"/>
          </p:cNvSpPr>
          <p:nvPr/>
        </p:nvSpPr>
        <p:spPr bwMode="auto">
          <a:xfrm rot="5400000">
            <a:off x="7837608" y="662932"/>
            <a:ext cx="748241" cy="838800"/>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solidFill>
            <a:srgbClr val="FAF9FA"/>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SimSun" panose="02010600030101010101" pitchFamily="2" charset="-122"/>
              <a:cs typeface="+mn-cs"/>
            </a:endParaRPr>
          </a:p>
        </p:txBody>
      </p:sp>
      <p:sp>
        <p:nvSpPr>
          <p:cNvPr id="28" name="Freeform 19"/>
          <p:cNvSpPr/>
          <p:nvPr/>
        </p:nvSpPr>
        <p:spPr bwMode="auto">
          <a:xfrm rot="5400000">
            <a:off x="7273524" y="1055200"/>
            <a:ext cx="710214" cy="796170"/>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gradFill>
            <a:gsLst>
              <a:gs pos="0">
                <a:srgbClr val="1B2C45"/>
              </a:gs>
              <a:gs pos="100000">
                <a:srgbClr val="254E8C"/>
              </a:gs>
            </a:gsLst>
            <a:lin ang="19200000" scaled="0"/>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SimSun" panose="02010600030101010101" pitchFamily="2" charset="-122"/>
              <a:cs typeface="+mn-cs"/>
            </a:endParaRPr>
          </a:p>
        </p:txBody>
      </p:sp>
      <p:sp>
        <p:nvSpPr>
          <p:cNvPr id="29" name="Freeform 19"/>
          <p:cNvSpPr>
            <a:spLocks noChangeAspect="1"/>
          </p:cNvSpPr>
          <p:nvPr/>
        </p:nvSpPr>
        <p:spPr bwMode="auto">
          <a:xfrm rot="5400000">
            <a:off x="7254510" y="1033885"/>
            <a:ext cx="748241" cy="838800"/>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solidFill>
            <a:srgbClr val="FAF9FA"/>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SimSun" panose="02010600030101010101" pitchFamily="2" charset="-122"/>
              <a:cs typeface="+mn-cs"/>
            </a:endParaRPr>
          </a:p>
        </p:txBody>
      </p:sp>
      <p:sp>
        <p:nvSpPr>
          <p:cNvPr id="35" name="Freeform 19"/>
          <p:cNvSpPr/>
          <p:nvPr/>
        </p:nvSpPr>
        <p:spPr bwMode="auto">
          <a:xfrm rot="5400000">
            <a:off x="6680929" y="704513"/>
            <a:ext cx="710214" cy="796170"/>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gradFill>
            <a:gsLst>
              <a:gs pos="0">
                <a:srgbClr val="1B2C45"/>
              </a:gs>
              <a:gs pos="100000">
                <a:srgbClr val="254E8C"/>
              </a:gs>
            </a:gsLst>
            <a:lin ang="19200000" scaled="0"/>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SimSun" panose="02010600030101010101" pitchFamily="2" charset="-122"/>
              <a:cs typeface="+mn-cs"/>
            </a:endParaRPr>
          </a:p>
        </p:txBody>
      </p:sp>
      <p:sp>
        <p:nvSpPr>
          <p:cNvPr id="36" name="Freeform 19"/>
          <p:cNvSpPr>
            <a:spLocks noChangeAspect="1"/>
          </p:cNvSpPr>
          <p:nvPr/>
        </p:nvSpPr>
        <p:spPr bwMode="auto">
          <a:xfrm rot="5400000">
            <a:off x="6661915" y="683198"/>
            <a:ext cx="748241" cy="838800"/>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solidFill>
            <a:srgbClr val="F3F2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SimSun" panose="02010600030101010101" pitchFamily="2" charset="-122"/>
              <a:cs typeface="+mn-cs"/>
            </a:endParaRPr>
          </a:p>
        </p:txBody>
      </p:sp>
      <p:sp>
        <p:nvSpPr>
          <p:cNvPr id="37" name="Freeform 19"/>
          <p:cNvSpPr/>
          <p:nvPr/>
        </p:nvSpPr>
        <p:spPr bwMode="auto">
          <a:xfrm rot="5400000">
            <a:off x="7890441" y="1417267"/>
            <a:ext cx="710214" cy="796170"/>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gradFill>
            <a:gsLst>
              <a:gs pos="0">
                <a:srgbClr val="1B2C45"/>
              </a:gs>
              <a:gs pos="100000">
                <a:srgbClr val="254E8C"/>
              </a:gs>
            </a:gsLst>
            <a:lin ang="19200000" scaled="0"/>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SimSun" panose="02010600030101010101" pitchFamily="2" charset="-122"/>
              <a:cs typeface="+mn-cs"/>
            </a:endParaRPr>
          </a:p>
        </p:txBody>
      </p:sp>
      <p:sp>
        <p:nvSpPr>
          <p:cNvPr id="40" name="Freeform 19"/>
          <p:cNvSpPr>
            <a:spLocks noChangeAspect="1"/>
          </p:cNvSpPr>
          <p:nvPr/>
        </p:nvSpPr>
        <p:spPr bwMode="auto">
          <a:xfrm rot="5400000">
            <a:off x="7871427" y="1395952"/>
            <a:ext cx="748241" cy="838800"/>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solidFill>
            <a:srgbClr val="FAF9FA"/>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SimSun" panose="02010600030101010101" pitchFamily="2" charset="-122"/>
              <a:cs typeface="+mn-cs"/>
            </a:endParaRPr>
          </a:p>
        </p:txBody>
      </p:sp>
      <p:sp>
        <p:nvSpPr>
          <p:cNvPr id="47" name="Freeform 19"/>
          <p:cNvSpPr/>
          <p:nvPr/>
        </p:nvSpPr>
        <p:spPr bwMode="auto">
          <a:xfrm rot="5400000">
            <a:off x="7252208" y="1780008"/>
            <a:ext cx="710214" cy="796170"/>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gradFill>
            <a:gsLst>
              <a:gs pos="0">
                <a:srgbClr val="1B2C45"/>
              </a:gs>
              <a:gs pos="100000">
                <a:srgbClr val="254E8C"/>
              </a:gs>
            </a:gsLst>
            <a:lin ang="19200000" scaled="0"/>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SimSun" panose="02010600030101010101" pitchFamily="2" charset="-122"/>
              <a:cs typeface="+mn-cs"/>
            </a:endParaRPr>
          </a:p>
        </p:txBody>
      </p:sp>
      <p:sp>
        <p:nvSpPr>
          <p:cNvPr id="48" name="Freeform 19"/>
          <p:cNvSpPr>
            <a:spLocks noChangeAspect="1"/>
          </p:cNvSpPr>
          <p:nvPr/>
        </p:nvSpPr>
        <p:spPr bwMode="auto">
          <a:xfrm rot="5400000">
            <a:off x="7233194" y="1758693"/>
            <a:ext cx="748241" cy="838800"/>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solidFill>
            <a:srgbClr val="F3F2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SimSun" panose="02010600030101010101" pitchFamily="2" charset="-122"/>
              <a:cs typeface="+mn-cs"/>
            </a:endParaRPr>
          </a:p>
        </p:txBody>
      </p:sp>
      <p:sp>
        <p:nvSpPr>
          <p:cNvPr id="49" name="Freeform 19"/>
          <p:cNvSpPr/>
          <p:nvPr/>
        </p:nvSpPr>
        <p:spPr bwMode="auto">
          <a:xfrm rot="5400000">
            <a:off x="6009072" y="1050781"/>
            <a:ext cx="710214" cy="796170"/>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gradFill>
            <a:gsLst>
              <a:gs pos="0">
                <a:srgbClr val="1B2C45"/>
              </a:gs>
              <a:gs pos="100000">
                <a:srgbClr val="254E8C"/>
              </a:gs>
            </a:gsLst>
            <a:lin ang="19200000" scaled="0"/>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SimSun" panose="02010600030101010101" pitchFamily="2" charset="-122"/>
              <a:cs typeface="+mn-cs"/>
            </a:endParaRPr>
          </a:p>
        </p:txBody>
      </p:sp>
      <p:sp>
        <p:nvSpPr>
          <p:cNvPr id="50" name="Freeform 19"/>
          <p:cNvSpPr>
            <a:spLocks noChangeAspect="1"/>
          </p:cNvSpPr>
          <p:nvPr/>
        </p:nvSpPr>
        <p:spPr bwMode="auto">
          <a:xfrm rot="5400000">
            <a:off x="5990058" y="1029466"/>
            <a:ext cx="748241" cy="838800"/>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solidFill>
            <a:srgbClr val="FAF9FA"/>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SimSun" panose="02010600030101010101" pitchFamily="2" charset="-122"/>
              <a:cs typeface="+mn-cs"/>
            </a:endParaRPr>
          </a:p>
        </p:txBody>
      </p:sp>
      <p:sp>
        <p:nvSpPr>
          <p:cNvPr id="51" name="Freeform 19"/>
          <p:cNvSpPr/>
          <p:nvPr/>
        </p:nvSpPr>
        <p:spPr bwMode="auto">
          <a:xfrm rot="5400000">
            <a:off x="7885542" y="2144623"/>
            <a:ext cx="710214" cy="796170"/>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gradFill>
            <a:gsLst>
              <a:gs pos="0">
                <a:srgbClr val="1B2C45"/>
              </a:gs>
              <a:gs pos="100000">
                <a:srgbClr val="254E8C"/>
              </a:gs>
            </a:gsLst>
            <a:lin ang="19200000" scaled="0"/>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SimSun" panose="02010600030101010101" pitchFamily="2" charset="-122"/>
              <a:cs typeface="+mn-cs"/>
            </a:endParaRPr>
          </a:p>
        </p:txBody>
      </p:sp>
      <p:sp>
        <p:nvSpPr>
          <p:cNvPr id="52" name="Freeform 19"/>
          <p:cNvSpPr>
            <a:spLocks noChangeAspect="1"/>
          </p:cNvSpPr>
          <p:nvPr/>
        </p:nvSpPr>
        <p:spPr bwMode="auto">
          <a:xfrm rot="5400000">
            <a:off x="7866528" y="2123308"/>
            <a:ext cx="748241" cy="838800"/>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solidFill>
            <a:srgbClr val="FAF9FA"/>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SimSun" panose="02010600030101010101" pitchFamily="2" charset="-122"/>
              <a:cs typeface="+mn-cs"/>
            </a:endParaRPr>
          </a:p>
        </p:txBody>
      </p:sp>
      <p:sp>
        <p:nvSpPr>
          <p:cNvPr id="30" name="Freeform 19"/>
          <p:cNvSpPr/>
          <p:nvPr/>
        </p:nvSpPr>
        <p:spPr bwMode="auto">
          <a:xfrm rot="5400000">
            <a:off x="5746751" y="1917826"/>
            <a:ext cx="742485" cy="832347"/>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gradFill>
            <a:gsLst>
              <a:gs pos="0">
                <a:srgbClr val="1B2C45"/>
              </a:gs>
              <a:gs pos="100000">
                <a:srgbClr val="254E8C"/>
              </a:gs>
            </a:gsLst>
            <a:lin ang="19200000" scaled="0"/>
          </a:gradFill>
          <a:ln w="19050">
            <a:gradFill>
              <a:gsLst>
                <a:gs pos="0">
                  <a:srgbClr val="1B2C45"/>
                </a:gs>
                <a:gs pos="100000">
                  <a:srgbClr val="254E8C"/>
                </a:gs>
              </a:gsLst>
              <a:lin ang="3600000" scaled="0"/>
            </a:gradFill>
          </a:ln>
          <a:effectLst>
            <a:outerShdw blurRad="254000" dist="1905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SimSun" panose="02010600030101010101" pitchFamily="2" charset="-122"/>
              <a:cs typeface="+mn-cs"/>
            </a:endParaRPr>
          </a:p>
        </p:txBody>
      </p:sp>
      <p:sp>
        <p:nvSpPr>
          <p:cNvPr id="31" name="Freeform 19"/>
          <p:cNvSpPr/>
          <p:nvPr/>
        </p:nvSpPr>
        <p:spPr bwMode="auto">
          <a:xfrm rot="5400000">
            <a:off x="5378758" y="1018019"/>
            <a:ext cx="742486" cy="832348"/>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gradFill>
            <a:gsLst>
              <a:gs pos="0">
                <a:srgbClr val="DDDDDD"/>
              </a:gs>
              <a:gs pos="100000">
                <a:srgbClr val="FEFEFE"/>
              </a:gs>
            </a:gsLst>
            <a:lin ang="19200000" scaled="0"/>
          </a:gradFill>
          <a:ln w="19050">
            <a:gradFill>
              <a:gsLst>
                <a:gs pos="0">
                  <a:schemeClr val="accent1">
                    <a:lumMod val="5000"/>
                    <a:lumOff val="95000"/>
                  </a:schemeClr>
                </a:gs>
                <a:gs pos="100000">
                  <a:srgbClr val="FEFEFE"/>
                </a:gs>
              </a:gsLst>
              <a:lin ang="3600000" scaled="0"/>
            </a:gradFill>
          </a:ln>
          <a:effectLst>
            <a:outerShdw blurRad="381000" dist="1270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SimSun" panose="02010600030101010101" pitchFamily="2" charset="-122"/>
              <a:cs typeface="+mn-cs"/>
            </a:endParaRPr>
          </a:p>
        </p:txBody>
      </p:sp>
      <p:sp>
        <p:nvSpPr>
          <p:cNvPr id="33" name="Freeform 19"/>
          <p:cNvSpPr/>
          <p:nvPr/>
        </p:nvSpPr>
        <p:spPr bwMode="auto">
          <a:xfrm rot="5400000">
            <a:off x="6771102" y="292695"/>
            <a:ext cx="742486" cy="832348"/>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gradFill>
            <a:gsLst>
              <a:gs pos="0">
                <a:srgbClr val="DDDDDD"/>
              </a:gs>
              <a:gs pos="100000">
                <a:srgbClr val="FEFEFE"/>
              </a:gs>
            </a:gsLst>
            <a:lin ang="19200000" scaled="0"/>
          </a:gradFill>
          <a:ln w="19050">
            <a:gradFill>
              <a:gsLst>
                <a:gs pos="0">
                  <a:schemeClr val="accent1">
                    <a:lumMod val="5000"/>
                    <a:lumOff val="95000"/>
                  </a:schemeClr>
                </a:gs>
                <a:gs pos="100000">
                  <a:srgbClr val="FEFEFE"/>
                </a:gs>
              </a:gsLst>
              <a:lin ang="3600000" scaled="0"/>
            </a:gradFill>
          </a:ln>
          <a:effectLst>
            <a:outerShdw blurRad="381000" dist="1270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SimSun" panose="02010600030101010101" pitchFamily="2" charset="-122"/>
              <a:cs typeface="+mn-cs"/>
            </a:endParaRPr>
          </a:p>
        </p:txBody>
      </p:sp>
      <p:sp>
        <p:nvSpPr>
          <p:cNvPr id="34" name="Freeform 19"/>
          <p:cNvSpPr/>
          <p:nvPr/>
        </p:nvSpPr>
        <p:spPr bwMode="auto">
          <a:xfrm rot="5400000">
            <a:off x="7479316" y="733313"/>
            <a:ext cx="742485" cy="832347"/>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gradFill>
            <a:gsLst>
              <a:gs pos="0">
                <a:srgbClr val="1B2C45"/>
              </a:gs>
              <a:gs pos="100000">
                <a:srgbClr val="254E8C"/>
              </a:gs>
            </a:gsLst>
            <a:lin ang="19200000" scaled="0"/>
          </a:gradFill>
          <a:ln w="19050">
            <a:gradFill>
              <a:gsLst>
                <a:gs pos="0">
                  <a:srgbClr val="1B2C45"/>
                </a:gs>
                <a:gs pos="100000">
                  <a:srgbClr val="254E8C"/>
                </a:gs>
              </a:gsLst>
              <a:lin ang="3600000" scaled="0"/>
            </a:gradFill>
          </a:ln>
          <a:effectLst>
            <a:outerShdw blurRad="254000" dist="1905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SimSun" panose="02010600030101010101" pitchFamily="2" charset="-122"/>
              <a:cs typeface="+mn-cs"/>
            </a:endParaRPr>
          </a:p>
        </p:txBody>
      </p:sp>
      <p:sp>
        <p:nvSpPr>
          <p:cNvPr id="32" name="Freeform 19"/>
          <p:cNvSpPr/>
          <p:nvPr/>
        </p:nvSpPr>
        <p:spPr bwMode="auto">
          <a:xfrm rot="5400000">
            <a:off x="6764519" y="1117096"/>
            <a:ext cx="742486" cy="832348"/>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gradFill>
            <a:gsLst>
              <a:gs pos="0">
                <a:srgbClr val="DDDDDD"/>
              </a:gs>
              <a:gs pos="100000">
                <a:srgbClr val="FEFEFE"/>
              </a:gs>
            </a:gsLst>
            <a:lin ang="19200000" scaled="0"/>
          </a:gradFill>
          <a:ln w="19050">
            <a:gradFill>
              <a:gsLst>
                <a:gs pos="0">
                  <a:schemeClr val="accent1">
                    <a:lumMod val="5000"/>
                    <a:lumOff val="95000"/>
                  </a:schemeClr>
                </a:gs>
                <a:gs pos="100000">
                  <a:srgbClr val="FEFEFE"/>
                </a:gs>
              </a:gsLst>
              <a:lin ang="3600000" scaled="0"/>
            </a:gradFill>
          </a:ln>
          <a:effectLst>
            <a:outerShdw blurRad="381000" dist="1270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SimSun" panose="02010600030101010101" pitchFamily="2" charset="-122"/>
              <a:cs typeface="+mn-cs"/>
            </a:endParaRPr>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94129" y="368729"/>
            <a:ext cx="2895763" cy="666025"/>
          </a:xfrm>
          <a:prstGeom prst="rect">
            <a:avLst/>
          </a:prstGeom>
        </p:spPr>
      </p:pic>
    </p:spTree>
  </p:cSld>
  <p:clrMapOvr>
    <a:masterClrMapping/>
  </p:clrMapOvr>
  <p:transition spd="slow" advTm="1000">
    <p:push dir="u"/>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200" fill="hold"/>
                                            <p:tgtEl>
                                              <p:spTgt spid="21"/>
                                            </p:tgtEl>
                                            <p:attrNameLst>
                                              <p:attrName>ppt_w</p:attrName>
                                            </p:attrNameLst>
                                          </p:cBhvr>
                                          <p:tavLst>
                                            <p:tav tm="0">
                                              <p:val>
                                                <p:fltVal val="0"/>
                                              </p:val>
                                            </p:tav>
                                            <p:tav tm="100000">
                                              <p:val>
                                                <p:strVal val="#ppt_w"/>
                                              </p:val>
                                            </p:tav>
                                          </p:tavLst>
                                        </p:anim>
                                        <p:anim calcmode="lin" valueType="num">
                                          <p:cBhvr>
                                            <p:cTn id="8" dur="200" fill="hold"/>
                                            <p:tgtEl>
                                              <p:spTgt spid="21"/>
                                            </p:tgtEl>
                                            <p:attrNameLst>
                                              <p:attrName>ppt_h</p:attrName>
                                            </p:attrNameLst>
                                          </p:cBhvr>
                                          <p:tavLst>
                                            <p:tav tm="0">
                                              <p:val>
                                                <p:fltVal val="0"/>
                                              </p:val>
                                            </p:tav>
                                            <p:tav tm="100000">
                                              <p:val>
                                                <p:strVal val="#ppt_h"/>
                                              </p:val>
                                            </p:tav>
                                          </p:tavLst>
                                        </p:anim>
                                        <p:animEffect transition="in" filter="fade">
                                          <p:cBhvr>
                                            <p:cTn id="9" dur="200"/>
                                            <p:tgtEl>
                                              <p:spTgt spid="21"/>
                                            </p:tgtEl>
                                          </p:cBhvr>
                                        </p:animEffect>
                                      </p:childTnLst>
                                    </p:cTn>
                                  </p:par>
                                  <p:par>
                                    <p:cTn id="10" presetID="53" presetClass="entr" presetSubtype="16" fill="hold" grpId="0" nodeType="withEffect">
                                      <p:stCondLst>
                                        <p:cond delay="100"/>
                                      </p:stCondLst>
                                      <p:childTnLst>
                                        <p:set>
                                          <p:cBhvr>
                                            <p:cTn id="11" dur="1" fill="hold">
                                              <p:stCondLst>
                                                <p:cond delay="0"/>
                                              </p:stCondLst>
                                            </p:cTn>
                                            <p:tgtEl>
                                              <p:spTgt spid="22"/>
                                            </p:tgtEl>
                                            <p:attrNameLst>
                                              <p:attrName>style.visibility</p:attrName>
                                            </p:attrNameLst>
                                          </p:cBhvr>
                                          <p:to>
                                            <p:strVal val="visible"/>
                                          </p:to>
                                        </p:set>
                                        <p:anim calcmode="lin" valueType="num">
                                          <p:cBhvr>
                                            <p:cTn id="12" dur="200" fill="hold"/>
                                            <p:tgtEl>
                                              <p:spTgt spid="22"/>
                                            </p:tgtEl>
                                            <p:attrNameLst>
                                              <p:attrName>ppt_w</p:attrName>
                                            </p:attrNameLst>
                                          </p:cBhvr>
                                          <p:tavLst>
                                            <p:tav tm="0">
                                              <p:val>
                                                <p:fltVal val="0"/>
                                              </p:val>
                                            </p:tav>
                                            <p:tav tm="100000">
                                              <p:val>
                                                <p:strVal val="#ppt_w"/>
                                              </p:val>
                                            </p:tav>
                                          </p:tavLst>
                                        </p:anim>
                                        <p:anim calcmode="lin" valueType="num">
                                          <p:cBhvr>
                                            <p:cTn id="13" dur="200" fill="hold"/>
                                            <p:tgtEl>
                                              <p:spTgt spid="22"/>
                                            </p:tgtEl>
                                            <p:attrNameLst>
                                              <p:attrName>ppt_h</p:attrName>
                                            </p:attrNameLst>
                                          </p:cBhvr>
                                          <p:tavLst>
                                            <p:tav tm="0">
                                              <p:val>
                                                <p:fltVal val="0"/>
                                              </p:val>
                                            </p:tav>
                                            <p:tav tm="100000">
                                              <p:val>
                                                <p:strVal val="#ppt_h"/>
                                              </p:val>
                                            </p:tav>
                                          </p:tavLst>
                                        </p:anim>
                                        <p:animEffect transition="in" filter="fade">
                                          <p:cBhvr>
                                            <p:cTn id="14" dur="200"/>
                                            <p:tgtEl>
                                              <p:spTgt spid="22"/>
                                            </p:tgtEl>
                                          </p:cBhvr>
                                        </p:animEffect>
                                      </p:childTnLst>
                                    </p:cTn>
                                  </p:par>
                                  <p:par>
                                    <p:cTn id="15" presetID="53" presetClass="entr" presetSubtype="16" fill="hold" grpId="0" nodeType="withEffect">
                                      <p:stCondLst>
                                        <p:cond delay="100"/>
                                      </p:stCondLst>
                                      <p:childTnLst>
                                        <p:set>
                                          <p:cBhvr>
                                            <p:cTn id="16" dur="1" fill="hold">
                                              <p:stCondLst>
                                                <p:cond delay="0"/>
                                              </p:stCondLst>
                                            </p:cTn>
                                            <p:tgtEl>
                                              <p:spTgt spid="23"/>
                                            </p:tgtEl>
                                            <p:attrNameLst>
                                              <p:attrName>style.visibility</p:attrName>
                                            </p:attrNameLst>
                                          </p:cBhvr>
                                          <p:to>
                                            <p:strVal val="visible"/>
                                          </p:to>
                                        </p:set>
                                        <p:anim calcmode="lin" valueType="num">
                                          <p:cBhvr>
                                            <p:cTn id="17" dur="200" fill="hold"/>
                                            <p:tgtEl>
                                              <p:spTgt spid="23"/>
                                            </p:tgtEl>
                                            <p:attrNameLst>
                                              <p:attrName>ppt_w</p:attrName>
                                            </p:attrNameLst>
                                          </p:cBhvr>
                                          <p:tavLst>
                                            <p:tav tm="0">
                                              <p:val>
                                                <p:fltVal val="0"/>
                                              </p:val>
                                            </p:tav>
                                            <p:tav tm="100000">
                                              <p:val>
                                                <p:strVal val="#ppt_w"/>
                                              </p:val>
                                            </p:tav>
                                          </p:tavLst>
                                        </p:anim>
                                        <p:anim calcmode="lin" valueType="num">
                                          <p:cBhvr>
                                            <p:cTn id="18" dur="200" fill="hold"/>
                                            <p:tgtEl>
                                              <p:spTgt spid="23"/>
                                            </p:tgtEl>
                                            <p:attrNameLst>
                                              <p:attrName>ppt_h</p:attrName>
                                            </p:attrNameLst>
                                          </p:cBhvr>
                                          <p:tavLst>
                                            <p:tav tm="0">
                                              <p:val>
                                                <p:fltVal val="0"/>
                                              </p:val>
                                            </p:tav>
                                            <p:tav tm="100000">
                                              <p:val>
                                                <p:strVal val="#ppt_h"/>
                                              </p:val>
                                            </p:tav>
                                          </p:tavLst>
                                        </p:anim>
                                        <p:animEffect transition="in" filter="fade">
                                          <p:cBhvr>
                                            <p:cTn id="19" dur="200"/>
                                            <p:tgtEl>
                                              <p:spTgt spid="23"/>
                                            </p:tgtEl>
                                          </p:cBhvr>
                                        </p:animEffect>
                                      </p:childTnLst>
                                    </p:cTn>
                                  </p:par>
                                  <p:par>
                                    <p:cTn id="20" presetID="53" presetClass="entr" presetSubtype="16" fill="hold" grpId="0" nodeType="withEffect">
                                      <p:stCondLst>
                                        <p:cond delay="200"/>
                                      </p:stCondLst>
                                      <p:childTnLst>
                                        <p:set>
                                          <p:cBhvr>
                                            <p:cTn id="21" dur="1" fill="hold">
                                              <p:stCondLst>
                                                <p:cond delay="0"/>
                                              </p:stCondLst>
                                            </p:cTn>
                                            <p:tgtEl>
                                              <p:spTgt spid="25"/>
                                            </p:tgtEl>
                                            <p:attrNameLst>
                                              <p:attrName>style.visibility</p:attrName>
                                            </p:attrNameLst>
                                          </p:cBhvr>
                                          <p:to>
                                            <p:strVal val="visible"/>
                                          </p:to>
                                        </p:set>
                                        <p:anim calcmode="lin" valueType="num">
                                          <p:cBhvr>
                                            <p:cTn id="22" dur="200" fill="hold"/>
                                            <p:tgtEl>
                                              <p:spTgt spid="25"/>
                                            </p:tgtEl>
                                            <p:attrNameLst>
                                              <p:attrName>ppt_w</p:attrName>
                                            </p:attrNameLst>
                                          </p:cBhvr>
                                          <p:tavLst>
                                            <p:tav tm="0">
                                              <p:val>
                                                <p:fltVal val="0"/>
                                              </p:val>
                                            </p:tav>
                                            <p:tav tm="100000">
                                              <p:val>
                                                <p:strVal val="#ppt_w"/>
                                              </p:val>
                                            </p:tav>
                                          </p:tavLst>
                                        </p:anim>
                                        <p:anim calcmode="lin" valueType="num">
                                          <p:cBhvr>
                                            <p:cTn id="23" dur="200" fill="hold"/>
                                            <p:tgtEl>
                                              <p:spTgt spid="25"/>
                                            </p:tgtEl>
                                            <p:attrNameLst>
                                              <p:attrName>ppt_h</p:attrName>
                                            </p:attrNameLst>
                                          </p:cBhvr>
                                          <p:tavLst>
                                            <p:tav tm="0">
                                              <p:val>
                                                <p:fltVal val="0"/>
                                              </p:val>
                                            </p:tav>
                                            <p:tav tm="100000">
                                              <p:val>
                                                <p:strVal val="#ppt_h"/>
                                              </p:val>
                                            </p:tav>
                                          </p:tavLst>
                                        </p:anim>
                                        <p:animEffect transition="in" filter="fade">
                                          <p:cBhvr>
                                            <p:cTn id="24" dur="200"/>
                                            <p:tgtEl>
                                              <p:spTgt spid="25"/>
                                            </p:tgtEl>
                                          </p:cBhvr>
                                        </p:animEffect>
                                      </p:childTnLst>
                                    </p:cTn>
                                  </p:par>
                                  <p:par>
                                    <p:cTn id="25" presetID="53" presetClass="entr" presetSubtype="16" fill="hold" grpId="0" nodeType="withEffect">
                                      <p:stCondLst>
                                        <p:cond delay="200"/>
                                      </p:stCondLst>
                                      <p:childTnLst>
                                        <p:set>
                                          <p:cBhvr>
                                            <p:cTn id="26" dur="1" fill="hold">
                                              <p:stCondLst>
                                                <p:cond delay="0"/>
                                              </p:stCondLst>
                                            </p:cTn>
                                            <p:tgtEl>
                                              <p:spTgt spid="26"/>
                                            </p:tgtEl>
                                            <p:attrNameLst>
                                              <p:attrName>style.visibility</p:attrName>
                                            </p:attrNameLst>
                                          </p:cBhvr>
                                          <p:to>
                                            <p:strVal val="visible"/>
                                          </p:to>
                                        </p:set>
                                        <p:anim calcmode="lin" valueType="num">
                                          <p:cBhvr>
                                            <p:cTn id="27" dur="200" fill="hold"/>
                                            <p:tgtEl>
                                              <p:spTgt spid="26"/>
                                            </p:tgtEl>
                                            <p:attrNameLst>
                                              <p:attrName>ppt_w</p:attrName>
                                            </p:attrNameLst>
                                          </p:cBhvr>
                                          <p:tavLst>
                                            <p:tav tm="0">
                                              <p:val>
                                                <p:fltVal val="0"/>
                                              </p:val>
                                            </p:tav>
                                            <p:tav tm="100000">
                                              <p:val>
                                                <p:strVal val="#ppt_w"/>
                                              </p:val>
                                            </p:tav>
                                          </p:tavLst>
                                        </p:anim>
                                        <p:anim calcmode="lin" valueType="num">
                                          <p:cBhvr>
                                            <p:cTn id="28" dur="200" fill="hold"/>
                                            <p:tgtEl>
                                              <p:spTgt spid="26"/>
                                            </p:tgtEl>
                                            <p:attrNameLst>
                                              <p:attrName>ppt_h</p:attrName>
                                            </p:attrNameLst>
                                          </p:cBhvr>
                                          <p:tavLst>
                                            <p:tav tm="0">
                                              <p:val>
                                                <p:fltVal val="0"/>
                                              </p:val>
                                            </p:tav>
                                            <p:tav tm="100000">
                                              <p:val>
                                                <p:strVal val="#ppt_h"/>
                                              </p:val>
                                            </p:tav>
                                          </p:tavLst>
                                        </p:anim>
                                        <p:animEffect transition="in" filter="fade">
                                          <p:cBhvr>
                                            <p:cTn id="29" dur="200"/>
                                            <p:tgtEl>
                                              <p:spTgt spid="26"/>
                                            </p:tgtEl>
                                          </p:cBhvr>
                                        </p:animEffect>
                                      </p:childTnLst>
                                    </p:cTn>
                                  </p:par>
                                  <p:par>
                                    <p:cTn id="30" presetID="53" presetClass="entr" presetSubtype="16" fill="hold" grpId="0" nodeType="withEffect">
                                      <p:stCondLst>
                                        <p:cond delay="300"/>
                                      </p:stCondLst>
                                      <p:childTnLst>
                                        <p:set>
                                          <p:cBhvr>
                                            <p:cTn id="31" dur="1" fill="hold">
                                              <p:stCondLst>
                                                <p:cond delay="0"/>
                                              </p:stCondLst>
                                            </p:cTn>
                                            <p:tgtEl>
                                              <p:spTgt spid="27"/>
                                            </p:tgtEl>
                                            <p:attrNameLst>
                                              <p:attrName>style.visibility</p:attrName>
                                            </p:attrNameLst>
                                          </p:cBhvr>
                                          <p:to>
                                            <p:strVal val="visible"/>
                                          </p:to>
                                        </p:set>
                                        <p:anim calcmode="lin" valueType="num">
                                          <p:cBhvr>
                                            <p:cTn id="32" dur="200" fill="hold"/>
                                            <p:tgtEl>
                                              <p:spTgt spid="27"/>
                                            </p:tgtEl>
                                            <p:attrNameLst>
                                              <p:attrName>ppt_w</p:attrName>
                                            </p:attrNameLst>
                                          </p:cBhvr>
                                          <p:tavLst>
                                            <p:tav tm="0">
                                              <p:val>
                                                <p:fltVal val="0"/>
                                              </p:val>
                                            </p:tav>
                                            <p:tav tm="100000">
                                              <p:val>
                                                <p:strVal val="#ppt_w"/>
                                              </p:val>
                                            </p:tav>
                                          </p:tavLst>
                                        </p:anim>
                                        <p:anim calcmode="lin" valueType="num">
                                          <p:cBhvr>
                                            <p:cTn id="33" dur="200" fill="hold"/>
                                            <p:tgtEl>
                                              <p:spTgt spid="27"/>
                                            </p:tgtEl>
                                            <p:attrNameLst>
                                              <p:attrName>ppt_h</p:attrName>
                                            </p:attrNameLst>
                                          </p:cBhvr>
                                          <p:tavLst>
                                            <p:tav tm="0">
                                              <p:val>
                                                <p:fltVal val="0"/>
                                              </p:val>
                                            </p:tav>
                                            <p:tav tm="100000">
                                              <p:val>
                                                <p:strVal val="#ppt_h"/>
                                              </p:val>
                                            </p:tav>
                                          </p:tavLst>
                                        </p:anim>
                                        <p:animEffect transition="in" filter="fade">
                                          <p:cBhvr>
                                            <p:cTn id="34" dur="200"/>
                                            <p:tgtEl>
                                              <p:spTgt spid="27"/>
                                            </p:tgtEl>
                                          </p:cBhvr>
                                        </p:animEffect>
                                      </p:childTnLst>
                                    </p:cTn>
                                  </p:par>
                                  <p:par>
                                    <p:cTn id="35" presetID="53" presetClass="entr" presetSubtype="16" fill="hold" grpId="0" nodeType="withEffect">
                                      <p:stCondLst>
                                        <p:cond delay="300"/>
                                      </p:stCondLst>
                                      <p:childTnLst>
                                        <p:set>
                                          <p:cBhvr>
                                            <p:cTn id="36" dur="1" fill="hold">
                                              <p:stCondLst>
                                                <p:cond delay="0"/>
                                              </p:stCondLst>
                                            </p:cTn>
                                            <p:tgtEl>
                                              <p:spTgt spid="28"/>
                                            </p:tgtEl>
                                            <p:attrNameLst>
                                              <p:attrName>style.visibility</p:attrName>
                                            </p:attrNameLst>
                                          </p:cBhvr>
                                          <p:to>
                                            <p:strVal val="visible"/>
                                          </p:to>
                                        </p:set>
                                        <p:anim calcmode="lin" valueType="num">
                                          <p:cBhvr>
                                            <p:cTn id="37" dur="200" fill="hold"/>
                                            <p:tgtEl>
                                              <p:spTgt spid="28"/>
                                            </p:tgtEl>
                                            <p:attrNameLst>
                                              <p:attrName>ppt_w</p:attrName>
                                            </p:attrNameLst>
                                          </p:cBhvr>
                                          <p:tavLst>
                                            <p:tav tm="0">
                                              <p:val>
                                                <p:fltVal val="0"/>
                                              </p:val>
                                            </p:tav>
                                            <p:tav tm="100000">
                                              <p:val>
                                                <p:strVal val="#ppt_w"/>
                                              </p:val>
                                            </p:tav>
                                          </p:tavLst>
                                        </p:anim>
                                        <p:anim calcmode="lin" valueType="num">
                                          <p:cBhvr>
                                            <p:cTn id="38" dur="200" fill="hold"/>
                                            <p:tgtEl>
                                              <p:spTgt spid="28"/>
                                            </p:tgtEl>
                                            <p:attrNameLst>
                                              <p:attrName>ppt_h</p:attrName>
                                            </p:attrNameLst>
                                          </p:cBhvr>
                                          <p:tavLst>
                                            <p:tav tm="0">
                                              <p:val>
                                                <p:fltVal val="0"/>
                                              </p:val>
                                            </p:tav>
                                            <p:tav tm="100000">
                                              <p:val>
                                                <p:strVal val="#ppt_h"/>
                                              </p:val>
                                            </p:tav>
                                          </p:tavLst>
                                        </p:anim>
                                        <p:animEffect transition="in" filter="fade">
                                          <p:cBhvr>
                                            <p:cTn id="39" dur="200"/>
                                            <p:tgtEl>
                                              <p:spTgt spid="28"/>
                                            </p:tgtEl>
                                          </p:cBhvr>
                                        </p:animEffect>
                                      </p:childTnLst>
                                    </p:cTn>
                                  </p:par>
                                  <p:par>
                                    <p:cTn id="40" presetID="53" presetClass="entr" presetSubtype="16" fill="hold" grpId="0" nodeType="withEffect">
                                      <p:stCondLst>
                                        <p:cond delay="400"/>
                                      </p:stCondLst>
                                      <p:childTnLst>
                                        <p:set>
                                          <p:cBhvr>
                                            <p:cTn id="41" dur="1" fill="hold">
                                              <p:stCondLst>
                                                <p:cond delay="0"/>
                                              </p:stCondLst>
                                            </p:cTn>
                                            <p:tgtEl>
                                              <p:spTgt spid="29"/>
                                            </p:tgtEl>
                                            <p:attrNameLst>
                                              <p:attrName>style.visibility</p:attrName>
                                            </p:attrNameLst>
                                          </p:cBhvr>
                                          <p:to>
                                            <p:strVal val="visible"/>
                                          </p:to>
                                        </p:set>
                                        <p:anim calcmode="lin" valueType="num">
                                          <p:cBhvr>
                                            <p:cTn id="42" dur="200" fill="hold"/>
                                            <p:tgtEl>
                                              <p:spTgt spid="29"/>
                                            </p:tgtEl>
                                            <p:attrNameLst>
                                              <p:attrName>ppt_w</p:attrName>
                                            </p:attrNameLst>
                                          </p:cBhvr>
                                          <p:tavLst>
                                            <p:tav tm="0">
                                              <p:val>
                                                <p:fltVal val="0"/>
                                              </p:val>
                                            </p:tav>
                                            <p:tav tm="100000">
                                              <p:val>
                                                <p:strVal val="#ppt_w"/>
                                              </p:val>
                                            </p:tav>
                                          </p:tavLst>
                                        </p:anim>
                                        <p:anim calcmode="lin" valueType="num">
                                          <p:cBhvr>
                                            <p:cTn id="43" dur="200" fill="hold"/>
                                            <p:tgtEl>
                                              <p:spTgt spid="29"/>
                                            </p:tgtEl>
                                            <p:attrNameLst>
                                              <p:attrName>ppt_h</p:attrName>
                                            </p:attrNameLst>
                                          </p:cBhvr>
                                          <p:tavLst>
                                            <p:tav tm="0">
                                              <p:val>
                                                <p:fltVal val="0"/>
                                              </p:val>
                                            </p:tav>
                                            <p:tav tm="100000">
                                              <p:val>
                                                <p:strVal val="#ppt_h"/>
                                              </p:val>
                                            </p:tav>
                                          </p:tavLst>
                                        </p:anim>
                                        <p:animEffect transition="in" filter="fade">
                                          <p:cBhvr>
                                            <p:cTn id="44" dur="200"/>
                                            <p:tgtEl>
                                              <p:spTgt spid="29"/>
                                            </p:tgtEl>
                                          </p:cBhvr>
                                        </p:animEffect>
                                      </p:childTnLst>
                                    </p:cTn>
                                  </p:par>
                                  <p:par>
                                    <p:cTn id="45" presetID="53" presetClass="entr" presetSubtype="16" fill="hold" grpId="0" nodeType="withEffect">
                                      <p:stCondLst>
                                        <p:cond delay="400"/>
                                      </p:stCondLst>
                                      <p:childTnLst>
                                        <p:set>
                                          <p:cBhvr>
                                            <p:cTn id="46" dur="1" fill="hold">
                                              <p:stCondLst>
                                                <p:cond delay="0"/>
                                              </p:stCondLst>
                                            </p:cTn>
                                            <p:tgtEl>
                                              <p:spTgt spid="35"/>
                                            </p:tgtEl>
                                            <p:attrNameLst>
                                              <p:attrName>style.visibility</p:attrName>
                                            </p:attrNameLst>
                                          </p:cBhvr>
                                          <p:to>
                                            <p:strVal val="visible"/>
                                          </p:to>
                                        </p:set>
                                        <p:anim calcmode="lin" valueType="num">
                                          <p:cBhvr>
                                            <p:cTn id="47" dur="200" fill="hold"/>
                                            <p:tgtEl>
                                              <p:spTgt spid="35"/>
                                            </p:tgtEl>
                                            <p:attrNameLst>
                                              <p:attrName>ppt_w</p:attrName>
                                            </p:attrNameLst>
                                          </p:cBhvr>
                                          <p:tavLst>
                                            <p:tav tm="0">
                                              <p:val>
                                                <p:fltVal val="0"/>
                                              </p:val>
                                            </p:tav>
                                            <p:tav tm="100000">
                                              <p:val>
                                                <p:strVal val="#ppt_w"/>
                                              </p:val>
                                            </p:tav>
                                          </p:tavLst>
                                        </p:anim>
                                        <p:anim calcmode="lin" valueType="num">
                                          <p:cBhvr>
                                            <p:cTn id="48" dur="200" fill="hold"/>
                                            <p:tgtEl>
                                              <p:spTgt spid="35"/>
                                            </p:tgtEl>
                                            <p:attrNameLst>
                                              <p:attrName>ppt_h</p:attrName>
                                            </p:attrNameLst>
                                          </p:cBhvr>
                                          <p:tavLst>
                                            <p:tav tm="0">
                                              <p:val>
                                                <p:fltVal val="0"/>
                                              </p:val>
                                            </p:tav>
                                            <p:tav tm="100000">
                                              <p:val>
                                                <p:strVal val="#ppt_h"/>
                                              </p:val>
                                            </p:tav>
                                          </p:tavLst>
                                        </p:anim>
                                        <p:animEffect transition="in" filter="fade">
                                          <p:cBhvr>
                                            <p:cTn id="49" dur="200"/>
                                            <p:tgtEl>
                                              <p:spTgt spid="35"/>
                                            </p:tgtEl>
                                          </p:cBhvr>
                                        </p:animEffect>
                                      </p:childTnLst>
                                    </p:cTn>
                                  </p:par>
                                  <p:par>
                                    <p:cTn id="50" presetID="53" presetClass="entr" presetSubtype="16" fill="hold" grpId="0" nodeType="withEffect">
                                      <p:stCondLst>
                                        <p:cond delay="500"/>
                                      </p:stCondLst>
                                      <p:childTnLst>
                                        <p:set>
                                          <p:cBhvr>
                                            <p:cTn id="51" dur="1" fill="hold">
                                              <p:stCondLst>
                                                <p:cond delay="0"/>
                                              </p:stCondLst>
                                            </p:cTn>
                                            <p:tgtEl>
                                              <p:spTgt spid="36"/>
                                            </p:tgtEl>
                                            <p:attrNameLst>
                                              <p:attrName>style.visibility</p:attrName>
                                            </p:attrNameLst>
                                          </p:cBhvr>
                                          <p:to>
                                            <p:strVal val="visible"/>
                                          </p:to>
                                        </p:set>
                                        <p:anim calcmode="lin" valueType="num">
                                          <p:cBhvr>
                                            <p:cTn id="52" dur="200" fill="hold"/>
                                            <p:tgtEl>
                                              <p:spTgt spid="36"/>
                                            </p:tgtEl>
                                            <p:attrNameLst>
                                              <p:attrName>ppt_w</p:attrName>
                                            </p:attrNameLst>
                                          </p:cBhvr>
                                          <p:tavLst>
                                            <p:tav tm="0">
                                              <p:val>
                                                <p:fltVal val="0"/>
                                              </p:val>
                                            </p:tav>
                                            <p:tav tm="100000">
                                              <p:val>
                                                <p:strVal val="#ppt_w"/>
                                              </p:val>
                                            </p:tav>
                                          </p:tavLst>
                                        </p:anim>
                                        <p:anim calcmode="lin" valueType="num">
                                          <p:cBhvr>
                                            <p:cTn id="53" dur="200" fill="hold"/>
                                            <p:tgtEl>
                                              <p:spTgt spid="36"/>
                                            </p:tgtEl>
                                            <p:attrNameLst>
                                              <p:attrName>ppt_h</p:attrName>
                                            </p:attrNameLst>
                                          </p:cBhvr>
                                          <p:tavLst>
                                            <p:tav tm="0">
                                              <p:val>
                                                <p:fltVal val="0"/>
                                              </p:val>
                                            </p:tav>
                                            <p:tav tm="100000">
                                              <p:val>
                                                <p:strVal val="#ppt_h"/>
                                              </p:val>
                                            </p:tav>
                                          </p:tavLst>
                                        </p:anim>
                                        <p:animEffect transition="in" filter="fade">
                                          <p:cBhvr>
                                            <p:cTn id="54" dur="200"/>
                                            <p:tgtEl>
                                              <p:spTgt spid="36"/>
                                            </p:tgtEl>
                                          </p:cBhvr>
                                        </p:animEffect>
                                      </p:childTnLst>
                                    </p:cTn>
                                  </p:par>
                                  <p:par>
                                    <p:cTn id="55" presetID="53" presetClass="entr" presetSubtype="16" fill="hold" grpId="0" nodeType="withEffect">
                                      <p:stCondLst>
                                        <p:cond delay="500"/>
                                      </p:stCondLst>
                                      <p:childTnLst>
                                        <p:set>
                                          <p:cBhvr>
                                            <p:cTn id="56" dur="1" fill="hold">
                                              <p:stCondLst>
                                                <p:cond delay="0"/>
                                              </p:stCondLst>
                                            </p:cTn>
                                            <p:tgtEl>
                                              <p:spTgt spid="37"/>
                                            </p:tgtEl>
                                            <p:attrNameLst>
                                              <p:attrName>style.visibility</p:attrName>
                                            </p:attrNameLst>
                                          </p:cBhvr>
                                          <p:to>
                                            <p:strVal val="visible"/>
                                          </p:to>
                                        </p:set>
                                        <p:anim calcmode="lin" valueType="num">
                                          <p:cBhvr>
                                            <p:cTn id="57" dur="200" fill="hold"/>
                                            <p:tgtEl>
                                              <p:spTgt spid="37"/>
                                            </p:tgtEl>
                                            <p:attrNameLst>
                                              <p:attrName>ppt_w</p:attrName>
                                            </p:attrNameLst>
                                          </p:cBhvr>
                                          <p:tavLst>
                                            <p:tav tm="0">
                                              <p:val>
                                                <p:fltVal val="0"/>
                                              </p:val>
                                            </p:tav>
                                            <p:tav tm="100000">
                                              <p:val>
                                                <p:strVal val="#ppt_w"/>
                                              </p:val>
                                            </p:tav>
                                          </p:tavLst>
                                        </p:anim>
                                        <p:anim calcmode="lin" valueType="num">
                                          <p:cBhvr>
                                            <p:cTn id="58" dur="200" fill="hold"/>
                                            <p:tgtEl>
                                              <p:spTgt spid="37"/>
                                            </p:tgtEl>
                                            <p:attrNameLst>
                                              <p:attrName>ppt_h</p:attrName>
                                            </p:attrNameLst>
                                          </p:cBhvr>
                                          <p:tavLst>
                                            <p:tav tm="0">
                                              <p:val>
                                                <p:fltVal val="0"/>
                                              </p:val>
                                            </p:tav>
                                            <p:tav tm="100000">
                                              <p:val>
                                                <p:strVal val="#ppt_h"/>
                                              </p:val>
                                            </p:tav>
                                          </p:tavLst>
                                        </p:anim>
                                        <p:animEffect transition="in" filter="fade">
                                          <p:cBhvr>
                                            <p:cTn id="59" dur="200"/>
                                            <p:tgtEl>
                                              <p:spTgt spid="37"/>
                                            </p:tgtEl>
                                          </p:cBhvr>
                                        </p:animEffect>
                                      </p:childTnLst>
                                    </p:cTn>
                                  </p:par>
                                  <p:par>
                                    <p:cTn id="60" presetID="53" presetClass="entr" presetSubtype="16" fill="hold" grpId="0" nodeType="withEffect">
                                      <p:stCondLst>
                                        <p:cond delay="600"/>
                                      </p:stCondLst>
                                      <p:childTnLst>
                                        <p:set>
                                          <p:cBhvr>
                                            <p:cTn id="61" dur="1" fill="hold">
                                              <p:stCondLst>
                                                <p:cond delay="0"/>
                                              </p:stCondLst>
                                            </p:cTn>
                                            <p:tgtEl>
                                              <p:spTgt spid="40"/>
                                            </p:tgtEl>
                                            <p:attrNameLst>
                                              <p:attrName>style.visibility</p:attrName>
                                            </p:attrNameLst>
                                          </p:cBhvr>
                                          <p:to>
                                            <p:strVal val="visible"/>
                                          </p:to>
                                        </p:set>
                                        <p:anim calcmode="lin" valueType="num">
                                          <p:cBhvr>
                                            <p:cTn id="62" dur="200" fill="hold"/>
                                            <p:tgtEl>
                                              <p:spTgt spid="40"/>
                                            </p:tgtEl>
                                            <p:attrNameLst>
                                              <p:attrName>ppt_w</p:attrName>
                                            </p:attrNameLst>
                                          </p:cBhvr>
                                          <p:tavLst>
                                            <p:tav tm="0">
                                              <p:val>
                                                <p:fltVal val="0"/>
                                              </p:val>
                                            </p:tav>
                                            <p:tav tm="100000">
                                              <p:val>
                                                <p:strVal val="#ppt_w"/>
                                              </p:val>
                                            </p:tav>
                                          </p:tavLst>
                                        </p:anim>
                                        <p:anim calcmode="lin" valueType="num">
                                          <p:cBhvr>
                                            <p:cTn id="63" dur="200" fill="hold"/>
                                            <p:tgtEl>
                                              <p:spTgt spid="40"/>
                                            </p:tgtEl>
                                            <p:attrNameLst>
                                              <p:attrName>ppt_h</p:attrName>
                                            </p:attrNameLst>
                                          </p:cBhvr>
                                          <p:tavLst>
                                            <p:tav tm="0">
                                              <p:val>
                                                <p:fltVal val="0"/>
                                              </p:val>
                                            </p:tav>
                                            <p:tav tm="100000">
                                              <p:val>
                                                <p:strVal val="#ppt_h"/>
                                              </p:val>
                                            </p:tav>
                                          </p:tavLst>
                                        </p:anim>
                                        <p:animEffect transition="in" filter="fade">
                                          <p:cBhvr>
                                            <p:cTn id="64" dur="200"/>
                                            <p:tgtEl>
                                              <p:spTgt spid="40"/>
                                            </p:tgtEl>
                                          </p:cBhvr>
                                        </p:animEffect>
                                      </p:childTnLst>
                                    </p:cTn>
                                  </p:par>
                                  <p:par>
                                    <p:cTn id="65" presetID="53" presetClass="entr" presetSubtype="16" fill="hold" grpId="0" nodeType="withEffect">
                                      <p:stCondLst>
                                        <p:cond delay="600"/>
                                      </p:stCondLst>
                                      <p:childTnLst>
                                        <p:set>
                                          <p:cBhvr>
                                            <p:cTn id="66" dur="1" fill="hold">
                                              <p:stCondLst>
                                                <p:cond delay="0"/>
                                              </p:stCondLst>
                                            </p:cTn>
                                            <p:tgtEl>
                                              <p:spTgt spid="47"/>
                                            </p:tgtEl>
                                            <p:attrNameLst>
                                              <p:attrName>style.visibility</p:attrName>
                                            </p:attrNameLst>
                                          </p:cBhvr>
                                          <p:to>
                                            <p:strVal val="visible"/>
                                          </p:to>
                                        </p:set>
                                        <p:anim calcmode="lin" valueType="num">
                                          <p:cBhvr>
                                            <p:cTn id="67" dur="200" fill="hold"/>
                                            <p:tgtEl>
                                              <p:spTgt spid="47"/>
                                            </p:tgtEl>
                                            <p:attrNameLst>
                                              <p:attrName>ppt_w</p:attrName>
                                            </p:attrNameLst>
                                          </p:cBhvr>
                                          <p:tavLst>
                                            <p:tav tm="0">
                                              <p:val>
                                                <p:fltVal val="0"/>
                                              </p:val>
                                            </p:tav>
                                            <p:tav tm="100000">
                                              <p:val>
                                                <p:strVal val="#ppt_w"/>
                                              </p:val>
                                            </p:tav>
                                          </p:tavLst>
                                        </p:anim>
                                        <p:anim calcmode="lin" valueType="num">
                                          <p:cBhvr>
                                            <p:cTn id="68" dur="200" fill="hold"/>
                                            <p:tgtEl>
                                              <p:spTgt spid="47"/>
                                            </p:tgtEl>
                                            <p:attrNameLst>
                                              <p:attrName>ppt_h</p:attrName>
                                            </p:attrNameLst>
                                          </p:cBhvr>
                                          <p:tavLst>
                                            <p:tav tm="0">
                                              <p:val>
                                                <p:fltVal val="0"/>
                                              </p:val>
                                            </p:tav>
                                            <p:tav tm="100000">
                                              <p:val>
                                                <p:strVal val="#ppt_h"/>
                                              </p:val>
                                            </p:tav>
                                          </p:tavLst>
                                        </p:anim>
                                        <p:animEffect transition="in" filter="fade">
                                          <p:cBhvr>
                                            <p:cTn id="69" dur="200"/>
                                            <p:tgtEl>
                                              <p:spTgt spid="47"/>
                                            </p:tgtEl>
                                          </p:cBhvr>
                                        </p:animEffect>
                                      </p:childTnLst>
                                    </p:cTn>
                                  </p:par>
                                  <p:par>
                                    <p:cTn id="70" presetID="53" presetClass="entr" presetSubtype="16" fill="hold" grpId="0" nodeType="withEffect">
                                      <p:stCondLst>
                                        <p:cond delay="700"/>
                                      </p:stCondLst>
                                      <p:childTnLst>
                                        <p:set>
                                          <p:cBhvr>
                                            <p:cTn id="71" dur="1" fill="hold">
                                              <p:stCondLst>
                                                <p:cond delay="0"/>
                                              </p:stCondLst>
                                            </p:cTn>
                                            <p:tgtEl>
                                              <p:spTgt spid="48"/>
                                            </p:tgtEl>
                                            <p:attrNameLst>
                                              <p:attrName>style.visibility</p:attrName>
                                            </p:attrNameLst>
                                          </p:cBhvr>
                                          <p:to>
                                            <p:strVal val="visible"/>
                                          </p:to>
                                        </p:set>
                                        <p:anim calcmode="lin" valueType="num">
                                          <p:cBhvr>
                                            <p:cTn id="72" dur="200" fill="hold"/>
                                            <p:tgtEl>
                                              <p:spTgt spid="48"/>
                                            </p:tgtEl>
                                            <p:attrNameLst>
                                              <p:attrName>ppt_w</p:attrName>
                                            </p:attrNameLst>
                                          </p:cBhvr>
                                          <p:tavLst>
                                            <p:tav tm="0">
                                              <p:val>
                                                <p:fltVal val="0"/>
                                              </p:val>
                                            </p:tav>
                                            <p:tav tm="100000">
                                              <p:val>
                                                <p:strVal val="#ppt_w"/>
                                              </p:val>
                                            </p:tav>
                                          </p:tavLst>
                                        </p:anim>
                                        <p:anim calcmode="lin" valueType="num">
                                          <p:cBhvr>
                                            <p:cTn id="73" dur="200" fill="hold"/>
                                            <p:tgtEl>
                                              <p:spTgt spid="48"/>
                                            </p:tgtEl>
                                            <p:attrNameLst>
                                              <p:attrName>ppt_h</p:attrName>
                                            </p:attrNameLst>
                                          </p:cBhvr>
                                          <p:tavLst>
                                            <p:tav tm="0">
                                              <p:val>
                                                <p:fltVal val="0"/>
                                              </p:val>
                                            </p:tav>
                                            <p:tav tm="100000">
                                              <p:val>
                                                <p:strVal val="#ppt_h"/>
                                              </p:val>
                                            </p:tav>
                                          </p:tavLst>
                                        </p:anim>
                                        <p:animEffect transition="in" filter="fade">
                                          <p:cBhvr>
                                            <p:cTn id="74" dur="200"/>
                                            <p:tgtEl>
                                              <p:spTgt spid="48"/>
                                            </p:tgtEl>
                                          </p:cBhvr>
                                        </p:animEffect>
                                      </p:childTnLst>
                                    </p:cTn>
                                  </p:par>
                                  <p:par>
                                    <p:cTn id="75" presetID="53" presetClass="entr" presetSubtype="16" fill="hold" grpId="0" nodeType="withEffect">
                                      <p:stCondLst>
                                        <p:cond delay="700"/>
                                      </p:stCondLst>
                                      <p:childTnLst>
                                        <p:set>
                                          <p:cBhvr>
                                            <p:cTn id="76" dur="1" fill="hold">
                                              <p:stCondLst>
                                                <p:cond delay="0"/>
                                              </p:stCondLst>
                                            </p:cTn>
                                            <p:tgtEl>
                                              <p:spTgt spid="49"/>
                                            </p:tgtEl>
                                            <p:attrNameLst>
                                              <p:attrName>style.visibility</p:attrName>
                                            </p:attrNameLst>
                                          </p:cBhvr>
                                          <p:to>
                                            <p:strVal val="visible"/>
                                          </p:to>
                                        </p:set>
                                        <p:anim calcmode="lin" valueType="num">
                                          <p:cBhvr>
                                            <p:cTn id="77" dur="200" fill="hold"/>
                                            <p:tgtEl>
                                              <p:spTgt spid="49"/>
                                            </p:tgtEl>
                                            <p:attrNameLst>
                                              <p:attrName>ppt_w</p:attrName>
                                            </p:attrNameLst>
                                          </p:cBhvr>
                                          <p:tavLst>
                                            <p:tav tm="0">
                                              <p:val>
                                                <p:fltVal val="0"/>
                                              </p:val>
                                            </p:tav>
                                            <p:tav tm="100000">
                                              <p:val>
                                                <p:strVal val="#ppt_w"/>
                                              </p:val>
                                            </p:tav>
                                          </p:tavLst>
                                        </p:anim>
                                        <p:anim calcmode="lin" valueType="num">
                                          <p:cBhvr>
                                            <p:cTn id="78" dur="200" fill="hold"/>
                                            <p:tgtEl>
                                              <p:spTgt spid="49"/>
                                            </p:tgtEl>
                                            <p:attrNameLst>
                                              <p:attrName>ppt_h</p:attrName>
                                            </p:attrNameLst>
                                          </p:cBhvr>
                                          <p:tavLst>
                                            <p:tav tm="0">
                                              <p:val>
                                                <p:fltVal val="0"/>
                                              </p:val>
                                            </p:tav>
                                            <p:tav tm="100000">
                                              <p:val>
                                                <p:strVal val="#ppt_h"/>
                                              </p:val>
                                            </p:tav>
                                          </p:tavLst>
                                        </p:anim>
                                        <p:animEffect transition="in" filter="fade">
                                          <p:cBhvr>
                                            <p:cTn id="79" dur="200"/>
                                            <p:tgtEl>
                                              <p:spTgt spid="49"/>
                                            </p:tgtEl>
                                          </p:cBhvr>
                                        </p:animEffect>
                                      </p:childTnLst>
                                    </p:cTn>
                                  </p:par>
                                  <p:par>
                                    <p:cTn id="80" presetID="53" presetClass="entr" presetSubtype="16" fill="hold" grpId="0" nodeType="withEffect">
                                      <p:stCondLst>
                                        <p:cond delay="800"/>
                                      </p:stCondLst>
                                      <p:childTnLst>
                                        <p:set>
                                          <p:cBhvr>
                                            <p:cTn id="81" dur="1" fill="hold">
                                              <p:stCondLst>
                                                <p:cond delay="0"/>
                                              </p:stCondLst>
                                            </p:cTn>
                                            <p:tgtEl>
                                              <p:spTgt spid="50"/>
                                            </p:tgtEl>
                                            <p:attrNameLst>
                                              <p:attrName>style.visibility</p:attrName>
                                            </p:attrNameLst>
                                          </p:cBhvr>
                                          <p:to>
                                            <p:strVal val="visible"/>
                                          </p:to>
                                        </p:set>
                                        <p:anim calcmode="lin" valueType="num">
                                          <p:cBhvr>
                                            <p:cTn id="82" dur="200" fill="hold"/>
                                            <p:tgtEl>
                                              <p:spTgt spid="50"/>
                                            </p:tgtEl>
                                            <p:attrNameLst>
                                              <p:attrName>ppt_w</p:attrName>
                                            </p:attrNameLst>
                                          </p:cBhvr>
                                          <p:tavLst>
                                            <p:tav tm="0">
                                              <p:val>
                                                <p:fltVal val="0"/>
                                              </p:val>
                                            </p:tav>
                                            <p:tav tm="100000">
                                              <p:val>
                                                <p:strVal val="#ppt_w"/>
                                              </p:val>
                                            </p:tav>
                                          </p:tavLst>
                                        </p:anim>
                                        <p:anim calcmode="lin" valueType="num">
                                          <p:cBhvr>
                                            <p:cTn id="83" dur="200" fill="hold"/>
                                            <p:tgtEl>
                                              <p:spTgt spid="50"/>
                                            </p:tgtEl>
                                            <p:attrNameLst>
                                              <p:attrName>ppt_h</p:attrName>
                                            </p:attrNameLst>
                                          </p:cBhvr>
                                          <p:tavLst>
                                            <p:tav tm="0">
                                              <p:val>
                                                <p:fltVal val="0"/>
                                              </p:val>
                                            </p:tav>
                                            <p:tav tm="100000">
                                              <p:val>
                                                <p:strVal val="#ppt_h"/>
                                              </p:val>
                                            </p:tav>
                                          </p:tavLst>
                                        </p:anim>
                                        <p:animEffect transition="in" filter="fade">
                                          <p:cBhvr>
                                            <p:cTn id="84" dur="200"/>
                                            <p:tgtEl>
                                              <p:spTgt spid="50"/>
                                            </p:tgtEl>
                                          </p:cBhvr>
                                        </p:animEffect>
                                      </p:childTnLst>
                                    </p:cTn>
                                  </p:par>
                                  <p:par>
                                    <p:cTn id="85" presetID="53" presetClass="entr" presetSubtype="16" fill="hold" grpId="0" nodeType="withEffect">
                                      <p:stCondLst>
                                        <p:cond delay="800"/>
                                      </p:stCondLst>
                                      <p:childTnLst>
                                        <p:set>
                                          <p:cBhvr>
                                            <p:cTn id="86" dur="1" fill="hold">
                                              <p:stCondLst>
                                                <p:cond delay="0"/>
                                              </p:stCondLst>
                                            </p:cTn>
                                            <p:tgtEl>
                                              <p:spTgt spid="51"/>
                                            </p:tgtEl>
                                            <p:attrNameLst>
                                              <p:attrName>style.visibility</p:attrName>
                                            </p:attrNameLst>
                                          </p:cBhvr>
                                          <p:to>
                                            <p:strVal val="visible"/>
                                          </p:to>
                                        </p:set>
                                        <p:anim calcmode="lin" valueType="num">
                                          <p:cBhvr>
                                            <p:cTn id="87" dur="200" fill="hold"/>
                                            <p:tgtEl>
                                              <p:spTgt spid="51"/>
                                            </p:tgtEl>
                                            <p:attrNameLst>
                                              <p:attrName>ppt_w</p:attrName>
                                            </p:attrNameLst>
                                          </p:cBhvr>
                                          <p:tavLst>
                                            <p:tav tm="0">
                                              <p:val>
                                                <p:fltVal val="0"/>
                                              </p:val>
                                            </p:tav>
                                            <p:tav tm="100000">
                                              <p:val>
                                                <p:strVal val="#ppt_w"/>
                                              </p:val>
                                            </p:tav>
                                          </p:tavLst>
                                        </p:anim>
                                        <p:anim calcmode="lin" valueType="num">
                                          <p:cBhvr>
                                            <p:cTn id="88" dur="200" fill="hold"/>
                                            <p:tgtEl>
                                              <p:spTgt spid="51"/>
                                            </p:tgtEl>
                                            <p:attrNameLst>
                                              <p:attrName>ppt_h</p:attrName>
                                            </p:attrNameLst>
                                          </p:cBhvr>
                                          <p:tavLst>
                                            <p:tav tm="0">
                                              <p:val>
                                                <p:fltVal val="0"/>
                                              </p:val>
                                            </p:tav>
                                            <p:tav tm="100000">
                                              <p:val>
                                                <p:strVal val="#ppt_h"/>
                                              </p:val>
                                            </p:tav>
                                          </p:tavLst>
                                        </p:anim>
                                        <p:animEffect transition="in" filter="fade">
                                          <p:cBhvr>
                                            <p:cTn id="89" dur="200"/>
                                            <p:tgtEl>
                                              <p:spTgt spid="51"/>
                                            </p:tgtEl>
                                          </p:cBhvr>
                                        </p:animEffect>
                                      </p:childTnLst>
                                    </p:cTn>
                                  </p:par>
                                  <p:par>
                                    <p:cTn id="90" presetID="53" presetClass="entr" presetSubtype="16" fill="hold" grpId="0" nodeType="withEffect">
                                      <p:stCondLst>
                                        <p:cond delay="900"/>
                                      </p:stCondLst>
                                      <p:childTnLst>
                                        <p:set>
                                          <p:cBhvr>
                                            <p:cTn id="91" dur="1" fill="hold">
                                              <p:stCondLst>
                                                <p:cond delay="0"/>
                                              </p:stCondLst>
                                            </p:cTn>
                                            <p:tgtEl>
                                              <p:spTgt spid="52"/>
                                            </p:tgtEl>
                                            <p:attrNameLst>
                                              <p:attrName>style.visibility</p:attrName>
                                            </p:attrNameLst>
                                          </p:cBhvr>
                                          <p:to>
                                            <p:strVal val="visible"/>
                                          </p:to>
                                        </p:set>
                                        <p:anim calcmode="lin" valueType="num">
                                          <p:cBhvr>
                                            <p:cTn id="92" dur="200" fill="hold"/>
                                            <p:tgtEl>
                                              <p:spTgt spid="52"/>
                                            </p:tgtEl>
                                            <p:attrNameLst>
                                              <p:attrName>ppt_w</p:attrName>
                                            </p:attrNameLst>
                                          </p:cBhvr>
                                          <p:tavLst>
                                            <p:tav tm="0">
                                              <p:val>
                                                <p:fltVal val="0"/>
                                              </p:val>
                                            </p:tav>
                                            <p:tav tm="100000">
                                              <p:val>
                                                <p:strVal val="#ppt_w"/>
                                              </p:val>
                                            </p:tav>
                                          </p:tavLst>
                                        </p:anim>
                                        <p:anim calcmode="lin" valueType="num">
                                          <p:cBhvr>
                                            <p:cTn id="93" dur="200" fill="hold"/>
                                            <p:tgtEl>
                                              <p:spTgt spid="52"/>
                                            </p:tgtEl>
                                            <p:attrNameLst>
                                              <p:attrName>ppt_h</p:attrName>
                                            </p:attrNameLst>
                                          </p:cBhvr>
                                          <p:tavLst>
                                            <p:tav tm="0">
                                              <p:val>
                                                <p:fltVal val="0"/>
                                              </p:val>
                                            </p:tav>
                                            <p:tav tm="100000">
                                              <p:val>
                                                <p:strVal val="#ppt_h"/>
                                              </p:val>
                                            </p:tav>
                                          </p:tavLst>
                                        </p:anim>
                                        <p:animEffect transition="in" filter="fade">
                                          <p:cBhvr>
                                            <p:cTn id="94" dur="200"/>
                                            <p:tgtEl>
                                              <p:spTgt spid="52"/>
                                            </p:tgtEl>
                                          </p:cBhvr>
                                        </p:animEffect>
                                      </p:childTnLst>
                                    </p:cTn>
                                  </p:par>
                                </p:childTnLst>
                              </p:cTn>
                            </p:par>
                            <p:par>
                              <p:cTn id="95" fill="hold">
                                <p:stCondLst>
                                  <p:cond delay="500"/>
                                </p:stCondLst>
                                <p:childTnLst>
                                  <p:par>
                                    <p:cTn id="96" presetID="10" presetClass="entr" presetSubtype="0" fill="hold" grpId="0" nodeType="afterEffect">
                                      <p:stCondLst>
                                        <p:cond delay="0"/>
                                      </p:stCondLst>
                                      <p:childTnLst>
                                        <p:set>
                                          <p:cBhvr>
                                            <p:cTn id="97" dur="1" fill="hold">
                                              <p:stCondLst>
                                                <p:cond delay="0"/>
                                              </p:stCondLst>
                                            </p:cTn>
                                            <p:tgtEl>
                                              <p:spTgt spid="31"/>
                                            </p:tgtEl>
                                            <p:attrNameLst>
                                              <p:attrName>style.visibility</p:attrName>
                                            </p:attrNameLst>
                                          </p:cBhvr>
                                          <p:to>
                                            <p:strVal val="visible"/>
                                          </p:to>
                                        </p:set>
                                        <p:animEffect transition="in" filter="fade">
                                          <p:cBhvr>
                                            <p:cTn id="98" dur="500"/>
                                            <p:tgtEl>
                                              <p:spTgt spid="31"/>
                                            </p:tgtEl>
                                          </p:cBhvr>
                                        </p:animEffect>
                                      </p:childTnLst>
                                    </p:cTn>
                                  </p:par>
                                  <p:par>
                                    <p:cTn id="99" presetID="10" presetClass="entr" presetSubtype="0" fill="hold" grpId="0" nodeType="withEffect">
                                      <p:stCondLst>
                                        <p:cond delay="250"/>
                                      </p:stCondLst>
                                      <p:childTnLst>
                                        <p:set>
                                          <p:cBhvr>
                                            <p:cTn id="100" dur="1" fill="hold">
                                              <p:stCondLst>
                                                <p:cond delay="0"/>
                                              </p:stCondLst>
                                            </p:cTn>
                                            <p:tgtEl>
                                              <p:spTgt spid="32"/>
                                            </p:tgtEl>
                                            <p:attrNameLst>
                                              <p:attrName>style.visibility</p:attrName>
                                            </p:attrNameLst>
                                          </p:cBhvr>
                                          <p:to>
                                            <p:strVal val="visible"/>
                                          </p:to>
                                        </p:set>
                                        <p:animEffect transition="in" filter="fade">
                                          <p:cBhvr>
                                            <p:cTn id="101" dur="500"/>
                                            <p:tgtEl>
                                              <p:spTgt spid="32"/>
                                            </p:tgtEl>
                                          </p:cBhvr>
                                        </p:animEffect>
                                      </p:childTnLst>
                                    </p:cTn>
                                  </p:par>
                                  <p:par>
                                    <p:cTn id="102" presetID="10" presetClass="entr" presetSubtype="0" fill="hold" grpId="0" nodeType="withEffect">
                                      <p:stCondLst>
                                        <p:cond delay="500"/>
                                      </p:stCondLst>
                                      <p:childTnLst>
                                        <p:set>
                                          <p:cBhvr>
                                            <p:cTn id="103" dur="1" fill="hold">
                                              <p:stCondLst>
                                                <p:cond delay="0"/>
                                              </p:stCondLst>
                                            </p:cTn>
                                            <p:tgtEl>
                                              <p:spTgt spid="34"/>
                                            </p:tgtEl>
                                            <p:attrNameLst>
                                              <p:attrName>style.visibility</p:attrName>
                                            </p:attrNameLst>
                                          </p:cBhvr>
                                          <p:to>
                                            <p:strVal val="visible"/>
                                          </p:to>
                                        </p:set>
                                        <p:animEffect transition="in" filter="fade">
                                          <p:cBhvr>
                                            <p:cTn id="104" dur="500"/>
                                            <p:tgtEl>
                                              <p:spTgt spid="34"/>
                                            </p:tgtEl>
                                          </p:cBhvr>
                                        </p:animEffect>
                                      </p:childTnLst>
                                    </p:cTn>
                                  </p:par>
                                  <p:par>
                                    <p:cTn id="105" presetID="10" presetClass="entr" presetSubtype="0" fill="hold" grpId="0" nodeType="withEffect">
                                      <p:stCondLst>
                                        <p:cond delay="750"/>
                                      </p:stCondLst>
                                      <p:childTnLst>
                                        <p:set>
                                          <p:cBhvr>
                                            <p:cTn id="106" dur="1" fill="hold">
                                              <p:stCondLst>
                                                <p:cond delay="0"/>
                                              </p:stCondLst>
                                            </p:cTn>
                                            <p:tgtEl>
                                              <p:spTgt spid="33"/>
                                            </p:tgtEl>
                                            <p:attrNameLst>
                                              <p:attrName>style.visibility</p:attrName>
                                            </p:attrNameLst>
                                          </p:cBhvr>
                                          <p:to>
                                            <p:strVal val="visible"/>
                                          </p:to>
                                        </p:set>
                                        <p:animEffect transition="in" filter="fade">
                                          <p:cBhvr>
                                            <p:cTn id="107" dur="500"/>
                                            <p:tgtEl>
                                              <p:spTgt spid="33"/>
                                            </p:tgtEl>
                                          </p:cBhvr>
                                        </p:animEffect>
                                      </p:childTnLst>
                                    </p:cTn>
                                  </p:par>
                                  <p:par>
                                    <p:cTn id="108" presetID="10" presetClass="entr" presetSubtype="0" fill="hold" grpId="0" nodeType="withEffect">
                                      <p:stCondLst>
                                        <p:cond delay="1000"/>
                                      </p:stCondLst>
                                      <p:childTnLst>
                                        <p:set>
                                          <p:cBhvr>
                                            <p:cTn id="109" dur="1" fill="hold">
                                              <p:stCondLst>
                                                <p:cond delay="0"/>
                                              </p:stCondLst>
                                            </p:cTn>
                                            <p:tgtEl>
                                              <p:spTgt spid="30"/>
                                            </p:tgtEl>
                                            <p:attrNameLst>
                                              <p:attrName>style.visibility</p:attrName>
                                            </p:attrNameLst>
                                          </p:cBhvr>
                                          <p:to>
                                            <p:strVal val="visible"/>
                                          </p:to>
                                        </p:set>
                                        <p:animEffect transition="in" filter="fade">
                                          <p:cBhvr>
                                            <p:cTn id="110" dur="500"/>
                                            <p:tgtEl>
                                              <p:spTgt spid="30"/>
                                            </p:tgtEl>
                                          </p:cBhvr>
                                        </p:animEffect>
                                      </p:childTnLst>
                                    </p:cTn>
                                  </p:par>
                                  <p:par>
                                    <p:cTn id="111" presetID="10" presetClass="entr" presetSubtype="0" fill="hold" grpId="0" nodeType="withEffect">
                                      <p:stCondLst>
                                        <p:cond delay="250"/>
                                      </p:stCondLst>
                                      <p:childTnLst>
                                        <p:set>
                                          <p:cBhvr>
                                            <p:cTn id="112" dur="1" fill="hold">
                                              <p:stCondLst>
                                                <p:cond delay="0"/>
                                              </p:stCondLst>
                                            </p:cTn>
                                            <p:tgtEl>
                                              <p:spTgt spid="24"/>
                                            </p:tgtEl>
                                            <p:attrNameLst>
                                              <p:attrName>style.visibility</p:attrName>
                                            </p:attrNameLst>
                                          </p:cBhvr>
                                          <p:to>
                                            <p:strVal val="visible"/>
                                          </p:to>
                                        </p:set>
                                        <p:animEffect transition="in" filter="fade">
                                          <p:cBhvr>
                                            <p:cTn id="113" dur="500"/>
                                            <p:tgtEl>
                                              <p:spTgt spid="24"/>
                                            </p:tgtEl>
                                          </p:cBhvr>
                                        </p:animEffect>
                                      </p:childTnLst>
                                    </p:cTn>
                                  </p:par>
                                </p:childTnLst>
                              </p:cTn>
                            </p:par>
                            <p:par>
                              <p:cTn id="114" fill="hold">
                                <p:stCondLst>
                                  <p:cond delay="1000"/>
                                </p:stCondLst>
                                <p:childTnLst>
                                  <p:par>
                                    <p:cTn id="115" presetID="2" presetClass="entr" presetSubtype="1" fill="hold" grpId="0" nodeType="afterEffect" p14:presetBounceEnd="60000">
                                      <p:stCondLst>
                                        <p:cond delay="0"/>
                                      </p:stCondLst>
                                      <p:childTnLst>
                                        <p:set>
                                          <p:cBhvr>
                                            <p:cTn id="116" dur="1" fill="hold">
                                              <p:stCondLst>
                                                <p:cond delay="0"/>
                                              </p:stCondLst>
                                            </p:cTn>
                                            <p:tgtEl>
                                              <p:spTgt spid="39"/>
                                            </p:tgtEl>
                                            <p:attrNameLst>
                                              <p:attrName>style.visibility</p:attrName>
                                            </p:attrNameLst>
                                          </p:cBhvr>
                                          <p:to>
                                            <p:strVal val="visible"/>
                                          </p:to>
                                        </p:set>
                                        <p:anim calcmode="lin" valueType="num" p14:bounceEnd="60000">
                                          <p:cBhvr additive="base">
                                            <p:cTn id="117" dur="1000" fill="hold"/>
                                            <p:tgtEl>
                                              <p:spTgt spid="39"/>
                                            </p:tgtEl>
                                            <p:attrNameLst>
                                              <p:attrName>ppt_x</p:attrName>
                                            </p:attrNameLst>
                                          </p:cBhvr>
                                          <p:tavLst>
                                            <p:tav tm="0">
                                              <p:val>
                                                <p:strVal val="#ppt_x"/>
                                              </p:val>
                                            </p:tav>
                                            <p:tav tm="100000">
                                              <p:val>
                                                <p:strVal val="#ppt_x"/>
                                              </p:val>
                                            </p:tav>
                                          </p:tavLst>
                                        </p:anim>
                                        <p:anim calcmode="lin" valueType="num" p14:bounceEnd="60000">
                                          <p:cBhvr additive="base">
                                            <p:cTn id="118" dur="1000" fill="hold"/>
                                            <p:tgtEl>
                                              <p:spTgt spid="39"/>
                                            </p:tgtEl>
                                            <p:attrNameLst>
                                              <p:attrName>ppt_y</p:attrName>
                                            </p:attrNameLst>
                                          </p:cBhvr>
                                          <p:tavLst>
                                            <p:tav tm="0">
                                              <p:val>
                                                <p:strVal val="0-#ppt_h/2"/>
                                              </p:val>
                                            </p:tav>
                                            <p:tav tm="100000">
                                              <p:val>
                                                <p:strVal val="#ppt_y"/>
                                              </p:val>
                                            </p:tav>
                                          </p:tavLst>
                                        </p:anim>
                                      </p:childTnLst>
                                    </p:cTn>
                                  </p:par>
                                  <p:par>
                                    <p:cTn id="119" presetID="16" presetClass="entr" presetSubtype="37" fill="hold" nodeType="withEffect">
                                      <p:stCondLst>
                                        <p:cond delay="500"/>
                                      </p:stCondLst>
                                      <p:childTnLst>
                                        <p:set>
                                          <p:cBhvr>
                                            <p:cTn id="120" dur="1" fill="hold">
                                              <p:stCondLst>
                                                <p:cond delay="0"/>
                                              </p:stCondLst>
                                            </p:cTn>
                                            <p:tgtEl>
                                              <p:spTgt spid="46"/>
                                            </p:tgtEl>
                                            <p:attrNameLst>
                                              <p:attrName>style.visibility</p:attrName>
                                            </p:attrNameLst>
                                          </p:cBhvr>
                                          <p:to>
                                            <p:strVal val="visible"/>
                                          </p:to>
                                        </p:set>
                                        <p:animEffect transition="in" filter="barn(outVertical)">
                                          <p:cBhvr>
                                            <p:cTn id="121" dur="500"/>
                                            <p:tgtEl>
                                              <p:spTgt spid="46"/>
                                            </p:tgtEl>
                                          </p:cBhvr>
                                        </p:animEffect>
                                      </p:childTnLst>
                                    </p:cTn>
                                  </p:par>
                                </p:childTnLst>
                              </p:cTn>
                            </p:par>
                            <p:par>
                              <p:cTn id="122" fill="hold">
                                <p:stCondLst>
                                  <p:cond delay="2000"/>
                                </p:stCondLst>
                                <p:childTnLst>
                                  <p:par>
                                    <p:cTn id="123" presetID="2" presetClass="entr" presetSubtype="8" fill="hold" grpId="0" nodeType="afterEffect" p14:presetBounceEnd="60000">
                                      <p:stCondLst>
                                        <p:cond delay="0"/>
                                      </p:stCondLst>
                                      <p:childTnLst>
                                        <p:set>
                                          <p:cBhvr>
                                            <p:cTn id="124" dur="1" fill="hold">
                                              <p:stCondLst>
                                                <p:cond delay="0"/>
                                              </p:stCondLst>
                                            </p:cTn>
                                            <p:tgtEl>
                                              <p:spTgt spid="44"/>
                                            </p:tgtEl>
                                            <p:attrNameLst>
                                              <p:attrName>style.visibility</p:attrName>
                                            </p:attrNameLst>
                                          </p:cBhvr>
                                          <p:to>
                                            <p:strVal val="visible"/>
                                          </p:to>
                                        </p:set>
                                        <p:anim calcmode="lin" valueType="num" p14:bounceEnd="60000">
                                          <p:cBhvr additive="base">
                                            <p:cTn id="125" dur="1000" fill="hold"/>
                                            <p:tgtEl>
                                              <p:spTgt spid="44"/>
                                            </p:tgtEl>
                                            <p:attrNameLst>
                                              <p:attrName>ppt_x</p:attrName>
                                            </p:attrNameLst>
                                          </p:cBhvr>
                                          <p:tavLst>
                                            <p:tav tm="0">
                                              <p:val>
                                                <p:strVal val="0-#ppt_w/2"/>
                                              </p:val>
                                            </p:tav>
                                            <p:tav tm="100000">
                                              <p:val>
                                                <p:strVal val="#ppt_x"/>
                                              </p:val>
                                            </p:tav>
                                          </p:tavLst>
                                        </p:anim>
                                        <p:anim calcmode="lin" valueType="num" p14:bounceEnd="60000">
                                          <p:cBhvr additive="base">
                                            <p:cTn id="126" dur="1000" fill="hold"/>
                                            <p:tgtEl>
                                              <p:spTgt spid="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9" grpId="0" animBg="1"/>
          <p:bldP spid="44" grpId="0"/>
          <p:bldP spid="21" grpId="0" animBg="1"/>
          <p:bldP spid="22" grpId="0" animBg="1"/>
          <p:bldP spid="23" grpId="0" animBg="1"/>
          <p:bldP spid="25" grpId="0" animBg="1"/>
          <p:bldP spid="26" grpId="0" animBg="1"/>
          <p:bldP spid="27" grpId="0" animBg="1"/>
          <p:bldP spid="28" grpId="0" animBg="1"/>
          <p:bldP spid="29" grpId="0" animBg="1"/>
          <p:bldP spid="35" grpId="0" animBg="1"/>
          <p:bldP spid="36" grpId="0" animBg="1"/>
          <p:bldP spid="37" grpId="0" animBg="1"/>
          <p:bldP spid="40" grpId="0" animBg="1"/>
          <p:bldP spid="47" grpId="0" animBg="1"/>
          <p:bldP spid="48" grpId="0" animBg="1"/>
          <p:bldP spid="49" grpId="0" animBg="1"/>
          <p:bldP spid="50" grpId="0" animBg="1"/>
          <p:bldP spid="51" grpId="0" animBg="1"/>
          <p:bldP spid="52" grpId="0" animBg="1"/>
          <p:bldP spid="30" grpId="0" animBg="1"/>
          <p:bldP spid="31" grpId="0" animBg="1"/>
          <p:bldP spid="33" grpId="0" animBg="1"/>
          <p:bldP spid="34" grpId="0" animBg="1"/>
          <p:bldP spid="32"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200" fill="hold"/>
                                            <p:tgtEl>
                                              <p:spTgt spid="21"/>
                                            </p:tgtEl>
                                            <p:attrNameLst>
                                              <p:attrName>ppt_w</p:attrName>
                                            </p:attrNameLst>
                                          </p:cBhvr>
                                          <p:tavLst>
                                            <p:tav tm="0">
                                              <p:val>
                                                <p:fltVal val="0"/>
                                              </p:val>
                                            </p:tav>
                                            <p:tav tm="100000">
                                              <p:val>
                                                <p:strVal val="#ppt_w"/>
                                              </p:val>
                                            </p:tav>
                                          </p:tavLst>
                                        </p:anim>
                                        <p:anim calcmode="lin" valueType="num">
                                          <p:cBhvr>
                                            <p:cTn id="8" dur="200" fill="hold"/>
                                            <p:tgtEl>
                                              <p:spTgt spid="21"/>
                                            </p:tgtEl>
                                            <p:attrNameLst>
                                              <p:attrName>ppt_h</p:attrName>
                                            </p:attrNameLst>
                                          </p:cBhvr>
                                          <p:tavLst>
                                            <p:tav tm="0">
                                              <p:val>
                                                <p:fltVal val="0"/>
                                              </p:val>
                                            </p:tav>
                                            <p:tav tm="100000">
                                              <p:val>
                                                <p:strVal val="#ppt_h"/>
                                              </p:val>
                                            </p:tav>
                                          </p:tavLst>
                                        </p:anim>
                                        <p:animEffect transition="in" filter="fade">
                                          <p:cBhvr>
                                            <p:cTn id="9" dur="200"/>
                                            <p:tgtEl>
                                              <p:spTgt spid="21"/>
                                            </p:tgtEl>
                                          </p:cBhvr>
                                        </p:animEffect>
                                      </p:childTnLst>
                                    </p:cTn>
                                  </p:par>
                                  <p:par>
                                    <p:cTn id="10" presetID="53" presetClass="entr" presetSubtype="16" fill="hold" grpId="0" nodeType="withEffect">
                                      <p:stCondLst>
                                        <p:cond delay="100"/>
                                      </p:stCondLst>
                                      <p:childTnLst>
                                        <p:set>
                                          <p:cBhvr>
                                            <p:cTn id="11" dur="1" fill="hold">
                                              <p:stCondLst>
                                                <p:cond delay="0"/>
                                              </p:stCondLst>
                                            </p:cTn>
                                            <p:tgtEl>
                                              <p:spTgt spid="22"/>
                                            </p:tgtEl>
                                            <p:attrNameLst>
                                              <p:attrName>style.visibility</p:attrName>
                                            </p:attrNameLst>
                                          </p:cBhvr>
                                          <p:to>
                                            <p:strVal val="visible"/>
                                          </p:to>
                                        </p:set>
                                        <p:anim calcmode="lin" valueType="num">
                                          <p:cBhvr>
                                            <p:cTn id="12" dur="200" fill="hold"/>
                                            <p:tgtEl>
                                              <p:spTgt spid="22"/>
                                            </p:tgtEl>
                                            <p:attrNameLst>
                                              <p:attrName>ppt_w</p:attrName>
                                            </p:attrNameLst>
                                          </p:cBhvr>
                                          <p:tavLst>
                                            <p:tav tm="0">
                                              <p:val>
                                                <p:fltVal val="0"/>
                                              </p:val>
                                            </p:tav>
                                            <p:tav tm="100000">
                                              <p:val>
                                                <p:strVal val="#ppt_w"/>
                                              </p:val>
                                            </p:tav>
                                          </p:tavLst>
                                        </p:anim>
                                        <p:anim calcmode="lin" valueType="num">
                                          <p:cBhvr>
                                            <p:cTn id="13" dur="200" fill="hold"/>
                                            <p:tgtEl>
                                              <p:spTgt spid="22"/>
                                            </p:tgtEl>
                                            <p:attrNameLst>
                                              <p:attrName>ppt_h</p:attrName>
                                            </p:attrNameLst>
                                          </p:cBhvr>
                                          <p:tavLst>
                                            <p:tav tm="0">
                                              <p:val>
                                                <p:fltVal val="0"/>
                                              </p:val>
                                            </p:tav>
                                            <p:tav tm="100000">
                                              <p:val>
                                                <p:strVal val="#ppt_h"/>
                                              </p:val>
                                            </p:tav>
                                          </p:tavLst>
                                        </p:anim>
                                        <p:animEffect transition="in" filter="fade">
                                          <p:cBhvr>
                                            <p:cTn id="14" dur="200"/>
                                            <p:tgtEl>
                                              <p:spTgt spid="22"/>
                                            </p:tgtEl>
                                          </p:cBhvr>
                                        </p:animEffect>
                                      </p:childTnLst>
                                    </p:cTn>
                                  </p:par>
                                  <p:par>
                                    <p:cTn id="15" presetID="53" presetClass="entr" presetSubtype="16" fill="hold" grpId="0" nodeType="withEffect">
                                      <p:stCondLst>
                                        <p:cond delay="100"/>
                                      </p:stCondLst>
                                      <p:childTnLst>
                                        <p:set>
                                          <p:cBhvr>
                                            <p:cTn id="16" dur="1" fill="hold">
                                              <p:stCondLst>
                                                <p:cond delay="0"/>
                                              </p:stCondLst>
                                            </p:cTn>
                                            <p:tgtEl>
                                              <p:spTgt spid="23"/>
                                            </p:tgtEl>
                                            <p:attrNameLst>
                                              <p:attrName>style.visibility</p:attrName>
                                            </p:attrNameLst>
                                          </p:cBhvr>
                                          <p:to>
                                            <p:strVal val="visible"/>
                                          </p:to>
                                        </p:set>
                                        <p:anim calcmode="lin" valueType="num">
                                          <p:cBhvr>
                                            <p:cTn id="17" dur="200" fill="hold"/>
                                            <p:tgtEl>
                                              <p:spTgt spid="23"/>
                                            </p:tgtEl>
                                            <p:attrNameLst>
                                              <p:attrName>ppt_w</p:attrName>
                                            </p:attrNameLst>
                                          </p:cBhvr>
                                          <p:tavLst>
                                            <p:tav tm="0">
                                              <p:val>
                                                <p:fltVal val="0"/>
                                              </p:val>
                                            </p:tav>
                                            <p:tav tm="100000">
                                              <p:val>
                                                <p:strVal val="#ppt_w"/>
                                              </p:val>
                                            </p:tav>
                                          </p:tavLst>
                                        </p:anim>
                                        <p:anim calcmode="lin" valueType="num">
                                          <p:cBhvr>
                                            <p:cTn id="18" dur="200" fill="hold"/>
                                            <p:tgtEl>
                                              <p:spTgt spid="23"/>
                                            </p:tgtEl>
                                            <p:attrNameLst>
                                              <p:attrName>ppt_h</p:attrName>
                                            </p:attrNameLst>
                                          </p:cBhvr>
                                          <p:tavLst>
                                            <p:tav tm="0">
                                              <p:val>
                                                <p:fltVal val="0"/>
                                              </p:val>
                                            </p:tav>
                                            <p:tav tm="100000">
                                              <p:val>
                                                <p:strVal val="#ppt_h"/>
                                              </p:val>
                                            </p:tav>
                                          </p:tavLst>
                                        </p:anim>
                                        <p:animEffect transition="in" filter="fade">
                                          <p:cBhvr>
                                            <p:cTn id="19" dur="200"/>
                                            <p:tgtEl>
                                              <p:spTgt spid="23"/>
                                            </p:tgtEl>
                                          </p:cBhvr>
                                        </p:animEffect>
                                      </p:childTnLst>
                                    </p:cTn>
                                  </p:par>
                                  <p:par>
                                    <p:cTn id="20" presetID="53" presetClass="entr" presetSubtype="16" fill="hold" grpId="0" nodeType="withEffect">
                                      <p:stCondLst>
                                        <p:cond delay="200"/>
                                      </p:stCondLst>
                                      <p:childTnLst>
                                        <p:set>
                                          <p:cBhvr>
                                            <p:cTn id="21" dur="1" fill="hold">
                                              <p:stCondLst>
                                                <p:cond delay="0"/>
                                              </p:stCondLst>
                                            </p:cTn>
                                            <p:tgtEl>
                                              <p:spTgt spid="25"/>
                                            </p:tgtEl>
                                            <p:attrNameLst>
                                              <p:attrName>style.visibility</p:attrName>
                                            </p:attrNameLst>
                                          </p:cBhvr>
                                          <p:to>
                                            <p:strVal val="visible"/>
                                          </p:to>
                                        </p:set>
                                        <p:anim calcmode="lin" valueType="num">
                                          <p:cBhvr>
                                            <p:cTn id="22" dur="200" fill="hold"/>
                                            <p:tgtEl>
                                              <p:spTgt spid="25"/>
                                            </p:tgtEl>
                                            <p:attrNameLst>
                                              <p:attrName>ppt_w</p:attrName>
                                            </p:attrNameLst>
                                          </p:cBhvr>
                                          <p:tavLst>
                                            <p:tav tm="0">
                                              <p:val>
                                                <p:fltVal val="0"/>
                                              </p:val>
                                            </p:tav>
                                            <p:tav tm="100000">
                                              <p:val>
                                                <p:strVal val="#ppt_w"/>
                                              </p:val>
                                            </p:tav>
                                          </p:tavLst>
                                        </p:anim>
                                        <p:anim calcmode="lin" valueType="num">
                                          <p:cBhvr>
                                            <p:cTn id="23" dur="200" fill="hold"/>
                                            <p:tgtEl>
                                              <p:spTgt spid="25"/>
                                            </p:tgtEl>
                                            <p:attrNameLst>
                                              <p:attrName>ppt_h</p:attrName>
                                            </p:attrNameLst>
                                          </p:cBhvr>
                                          <p:tavLst>
                                            <p:tav tm="0">
                                              <p:val>
                                                <p:fltVal val="0"/>
                                              </p:val>
                                            </p:tav>
                                            <p:tav tm="100000">
                                              <p:val>
                                                <p:strVal val="#ppt_h"/>
                                              </p:val>
                                            </p:tav>
                                          </p:tavLst>
                                        </p:anim>
                                        <p:animEffect transition="in" filter="fade">
                                          <p:cBhvr>
                                            <p:cTn id="24" dur="200"/>
                                            <p:tgtEl>
                                              <p:spTgt spid="25"/>
                                            </p:tgtEl>
                                          </p:cBhvr>
                                        </p:animEffect>
                                      </p:childTnLst>
                                    </p:cTn>
                                  </p:par>
                                  <p:par>
                                    <p:cTn id="25" presetID="53" presetClass="entr" presetSubtype="16" fill="hold" grpId="0" nodeType="withEffect">
                                      <p:stCondLst>
                                        <p:cond delay="200"/>
                                      </p:stCondLst>
                                      <p:childTnLst>
                                        <p:set>
                                          <p:cBhvr>
                                            <p:cTn id="26" dur="1" fill="hold">
                                              <p:stCondLst>
                                                <p:cond delay="0"/>
                                              </p:stCondLst>
                                            </p:cTn>
                                            <p:tgtEl>
                                              <p:spTgt spid="26"/>
                                            </p:tgtEl>
                                            <p:attrNameLst>
                                              <p:attrName>style.visibility</p:attrName>
                                            </p:attrNameLst>
                                          </p:cBhvr>
                                          <p:to>
                                            <p:strVal val="visible"/>
                                          </p:to>
                                        </p:set>
                                        <p:anim calcmode="lin" valueType="num">
                                          <p:cBhvr>
                                            <p:cTn id="27" dur="200" fill="hold"/>
                                            <p:tgtEl>
                                              <p:spTgt spid="26"/>
                                            </p:tgtEl>
                                            <p:attrNameLst>
                                              <p:attrName>ppt_w</p:attrName>
                                            </p:attrNameLst>
                                          </p:cBhvr>
                                          <p:tavLst>
                                            <p:tav tm="0">
                                              <p:val>
                                                <p:fltVal val="0"/>
                                              </p:val>
                                            </p:tav>
                                            <p:tav tm="100000">
                                              <p:val>
                                                <p:strVal val="#ppt_w"/>
                                              </p:val>
                                            </p:tav>
                                          </p:tavLst>
                                        </p:anim>
                                        <p:anim calcmode="lin" valueType="num">
                                          <p:cBhvr>
                                            <p:cTn id="28" dur="200" fill="hold"/>
                                            <p:tgtEl>
                                              <p:spTgt spid="26"/>
                                            </p:tgtEl>
                                            <p:attrNameLst>
                                              <p:attrName>ppt_h</p:attrName>
                                            </p:attrNameLst>
                                          </p:cBhvr>
                                          <p:tavLst>
                                            <p:tav tm="0">
                                              <p:val>
                                                <p:fltVal val="0"/>
                                              </p:val>
                                            </p:tav>
                                            <p:tav tm="100000">
                                              <p:val>
                                                <p:strVal val="#ppt_h"/>
                                              </p:val>
                                            </p:tav>
                                          </p:tavLst>
                                        </p:anim>
                                        <p:animEffect transition="in" filter="fade">
                                          <p:cBhvr>
                                            <p:cTn id="29" dur="200"/>
                                            <p:tgtEl>
                                              <p:spTgt spid="26"/>
                                            </p:tgtEl>
                                          </p:cBhvr>
                                        </p:animEffect>
                                      </p:childTnLst>
                                    </p:cTn>
                                  </p:par>
                                  <p:par>
                                    <p:cTn id="30" presetID="53" presetClass="entr" presetSubtype="16" fill="hold" grpId="0" nodeType="withEffect">
                                      <p:stCondLst>
                                        <p:cond delay="300"/>
                                      </p:stCondLst>
                                      <p:childTnLst>
                                        <p:set>
                                          <p:cBhvr>
                                            <p:cTn id="31" dur="1" fill="hold">
                                              <p:stCondLst>
                                                <p:cond delay="0"/>
                                              </p:stCondLst>
                                            </p:cTn>
                                            <p:tgtEl>
                                              <p:spTgt spid="27"/>
                                            </p:tgtEl>
                                            <p:attrNameLst>
                                              <p:attrName>style.visibility</p:attrName>
                                            </p:attrNameLst>
                                          </p:cBhvr>
                                          <p:to>
                                            <p:strVal val="visible"/>
                                          </p:to>
                                        </p:set>
                                        <p:anim calcmode="lin" valueType="num">
                                          <p:cBhvr>
                                            <p:cTn id="32" dur="200" fill="hold"/>
                                            <p:tgtEl>
                                              <p:spTgt spid="27"/>
                                            </p:tgtEl>
                                            <p:attrNameLst>
                                              <p:attrName>ppt_w</p:attrName>
                                            </p:attrNameLst>
                                          </p:cBhvr>
                                          <p:tavLst>
                                            <p:tav tm="0">
                                              <p:val>
                                                <p:fltVal val="0"/>
                                              </p:val>
                                            </p:tav>
                                            <p:tav tm="100000">
                                              <p:val>
                                                <p:strVal val="#ppt_w"/>
                                              </p:val>
                                            </p:tav>
                                          </p:tavLst>
                                        </p:anim>
                                        <p:anim calcmode="lin" valueType="num">
                                          <p:cBhvr>
                                            <p:cTn id="33" dur="200" fill="hold"/>
                                            <p:tgtEl>
                                              <p:spTgt spid="27"/>
                                            </p:tgtEl>
                                            <p:attrNameLst>
                                              <p:attrName>ppt_h</p:attrName>
                                            </p:attrNameLst>
                                          </p:cBhvr>
                                          <p:tavLst>
                                            <p:tav tm="0">
                                              <p:val>
                                                <p:fltVal val="0"/>
                                              </p:val>
                                            </p:tav>
                                            <p:tav tm="100000">
                                              <p:val>
                                                <p:strVal val="#ppt_h"/>
                                              </p:val>
                                            </p:tav>
                                          </p:tavLst>
                                        </p:anim>
                                        <p:animEffect transition="in" filter="fade">
                                          <p:cBhvr>
                                            <p:cTn id="34" dur="200"/>
                                            <p:tgtEl>
                                              <p:spTgt spid="27"/>
                                            </p:tgtEl>
                                          </p:cBhvr>
                                        </p:animEffect>
                                      </p:childTnLst>
                                    </p:cTn>
                                  </p:par>
                                  <p:par>
                                    <p:cTn id="35" presetID="53" presetClass="entr" presetSubtype="16" fill="hold" grpId="0" nodeType="withEffect">
                                      <p:stCondLst>
                                        <p:cond delay="300"/>
                                      </p:stCondLst>
                                      <p:childTnLst>
                                        <p:set>
                                          <p:cBhvr>
                                            <p:cTn id="36" dur="1" fill="hold">
                                              <p:stCondLst>
                                                <p:cond delay="0"/>
                                              </p:stCondLst>
                                            </p:cTn>
                                            <p:tgtEl>
                                              <p:spTgt spid="28"/>
                                            </p:tgtEl>
                                            <p:attrNameLst>
                                              <p:attrName>style.visibility</p:attrName>
                                            </p:attrNameLst>
                                          </p:cBhvr>
                                          <p:to>
                                            <p:strVal val="visible"/>
                                          </p:to>
                                        </p:set>
                                        <p:anim calcmode="lin" valueType="num">
                                          <p:cBhvr>
                                            <p:cTn id="37" dur="200" fill="hold"/>
                                            <p:tgtEl>
                                              <p:spTgt spid="28"/>
                                            </p:tgtEl>
                                            <p:attrNameLst>
                                              <p:attrName>ppt_w</p:attrName>
                                            </p:attrNameLst>
                                          </p:cBhvr>
                                          <p:tavLst>
                                            <p:tav tm="0">
                                              <p:val>
                                                <p:fltVal val="0"/>
                                              </p:val>
                                            </p:tav>
                                            <p:tav tm="100000">
                                              <p:val>
                                                <p:strVal val="#ppt_w"/>
                                              </p:val>
                                            </p:tav>
                                          </p:tavLst>
                                        </p:anim>
                                        <p:anim calcmode="lin" valueType="num">
                                          <p:cBhvr>
                                            <p:cTn id="38" dur="200" fill="hold"/>
                                            <p:tgtEl>
                                              <p:spTgt spid="28"/>
                                            </p:tgtEl>
                                            <p:attrNameLst>
                                              <p:attrName>ppt_h</p:attrName>
                                            </p:attrNameLst>
                                          </p:cBhvr>
                                          <p:tavLst>
                                            <p:tav tm="0">
                                              <p:val>
                                                <p:fltVal val="0"/>
                                              </p:val>
                                            </p:tav>
                                            <p:tav tm="100000">
                                              <p:val>
                                                <p:strVal val="#ppt_h"/>
                                              </p:val>
                                            </p:tav>
                                          </p:tavLst>
                                        </p:anim>
                                        <p:animEffect transition="in" filter="fade">
                                          <p:cBhvr>
                                            <p:cTn id="39" dur="200"/>
                                            <p:tgtEl>
                                              <p:spTgt spid="28"/>
                                            </p:tgtEl>
                                          </p:cBhvr>
                                        </p:animEffect>
                                      </p:childTnLst>
                                    </p:cTn>
                                  </p:par>
                                  <p:par>
                                    <p:cTn id="40" presetID="53" presetClass="entr" presetSubtype="16" fill="hold" grpId="0" nodeType="withEffect">
                                      <p:stCondLst>
                                        <p:cond delay="400"/>
                                      </p:stCondLst>
                                      <p:childTnLst>
                                        <p:set>
                                          <p:cBhvr>
                                            <p:cTn id="41" dur="1" fill="hold">
                                              <p:stCondLst>
                                                <p:cond delay="0"/>
                                              </p:stCondLst>
                                            </p:cTn>
                                            <p:tgtEl>
                                              <p:spTgt spid="29"/>
                                            </p:tgtEl>
                                            <p:attrNameLst>
                                              <p:attrName>style.visibility</p:attrName>
                                            </p:attrNameLst>
                                          </p:cBhvr>
                                          <p:to>
                                            <p:strVal val="visible"/>
                                          </p:to>
                                        </p:set>
                                        <p:anim calcmode="lin" valueType="num">
                                          <p:cBhvr>
                                            <p:cTn id="42" dur="200" fill="hold"/>
                                            <p:tgtEl>
                                              <p:spTgt spid="29"/>
                                            </p:tgtEl>
                                            <p:attrNameLst>
                                              <p:attrName>ppt_w</p:attrName>
                                            </p:attrNameLst>
                                          </p:cBhvr>
                                          <p:tavLst>
                                            <p:tav tm="0">
                                              <p:val>
                                                <p:fltVal val="0"/>
                                              </p:val>
                                            </p:tav>
                                            <p:tav tm="100000">
                                              <p:val>
                                                <p:strVal val="#ppt_w"/>
                                              </p:val>
                                            </p:tav>
                                          </p:tavLst>
                                        </p:anim>
                                        <p:anim calcmode="lin" valueType="num">
                                          <p:cBhvr>
                                            <p:cTn id="43" dur="200" fill="hold"/>
                                            <p:tgtEl>
                                              <p:spTgt spid="29"/>
                                            </p:tgtEl>
                                            <p:attrNameLst>
                                              <p:attrName>ppt_h</p:attrName>
                                            </p:attrNameLst>
                                          </p:cBhvr>
                                          <p:tavLst>
                                            <p:tav tm="0">
                                              <p:val>
                                                <p:fltVal val="0"/>
                                              </p:val>
                                            </p:tav>
                                            <p:tav tm="100000">
                                              <p:val>
                                                <p:strVal val="#ppt_h"/>
                                              </p:val>
                                            </p:tav>
                                          </p:tavLst>
                                        </p:anim>
                                        <p:animEffect transition="in" filter="fade">
                                          <p:cBhvr>
                                            <p:cTn id="44" dur="200"/>
                                            <p:tgtEl>
                                              <p:spTgt spid="29"/>
                                            </p:tgtEl>
                                          </p:cBhvr>
                                        </p:animEffect>
                                      </p:childTnLst>
                                    </p:cTn>
                                  </p:par>
                                  <p:par>
                                    <p:cTn id="45" presetID="53" presetClass="entr" presetSubtype="16" fill="hold" grpId="0" nodeType="withEffect">
                                      <p:stCondLst>
                                        <p:cond delay="400"/>
                                      </p:stCondLst>
                                      <p:childTnLst>
                                        <p:set>
                                          <p:cBhvr>
                                            <p:cTn id="46" dur="1" fill="hold">
                                              <p:stCondLst>
                                                <p:cond delay="0"/>
                                              </p:stCondLst>
                                            </p:cTn>
                                            <p:tgtEl>
                                              <p:spTgt spid="35"/>
                                            </p:tgtEl>
                                            <p:attrNameLst>
                                              <p:attrName>style.visibility</p:attrName>
                                            </p:attrNameLst>
                                          </p:cBhvr>
                                          <p:to>
                                            <p:strVal val="visible"/>
                                          </p:to>
                                        </p:set>
                                        <p:anim calcmode="lin" valueType="num">
                                          <p:cBhvr>
                                            <p:cTn id="47" dur="200" fill="hold"/>
                                            <p:tgtEl>
                                              <p:spTgt spid="35"/>
                                            </p:tgtEl>
                                            <p:attrNameLst>
                                              <p:attrName>ppt_w</p:attrName>
                                            </p:attrNameLst>
                                          </p:cBhvr>
                                          <p:tavLst>
                                            <p:tav tm="0">
                                              <p:val>
                                                <p:fltVal val="0"/>
                                              </p:val>
                                            </p:tav>
                                            <p:tav tm="100000">
                                              <p:val>
                                                <p:strVal val="#ppt_w"/>
                                              </p:val>
                                            </p:tav>
                                          </p:tavLst>
                                        </p:anim>
                                        <p:anim calcmode="lin" valueType="num">
                                          <p:cBhvr>
                                            <p:cTn id="48" dur="200" fill="hold"/>
                                            <p:tgtEl>
                                              <p:spTgt spid="35"/>
                                            </p:tgtEl>
                                            <p:attrNameLst>
                                              <p:attrName>ppt_h</p:attrName>
                                            </p:attrNameLst>
                                          </p:cBhvr>
                                          <p:tavLst>
                                            <p:tav tm="0">
                                              <p:val>
                                                <p:fltVal val="0"/>
                                              </p:val>
                                            </p:tav>
                                            <p:tav tm="100000">
                                              <p:val>
                                                <p:strVal val="#ppt_h"/>
                                              </p:val>
                                            </p:tav>
                                          </p:tavLst>
                                        </p:anim>
                                        <p:animEffect transition="in" filter="fade">
                                          <p:cBhvr>
                                            <p:cTn id="49" dur="200"/>
                                            <p:tgtEl>
                                              <p:spTgt spid="35"/>
                                            </p:tgtEl>
                                          </p:cBhvr>
                                        </p:animEffect>
                                      </p:childTnLst>
                                    </p:cTn>
                                  </p:par>
                                  <p:par>
                                    <p:cTn id="50" presetID="53" presetClass="entr" presetSubtype="16" fill="hold" grpId="0" nodeType="withEffect">
                                      <p:stCondLst>
                                        <p:cond delay="500"/>
                                      </p:stCondLst>
                                      <p:childTnLst>
                                        <p:set>
                                          <p:cBhvr>
                                            <p:cTn id="51" dur="1" fill="hold">
                                              <p:stCondLst>
                                                <p:cond delay="0"/>
                                              </p:stCondLst>
                                            </p:cTn>
                                            <p:tgtEl>
                                              <p:spTgt spid="36"/>
                                            </p:tgtEl>
                                            <p:attrNameLst>
                                              <p:attrName>style.visibility</p:attrName>
                                            </p:attrNameLst>
                                          </p:cBhvr>
                                          <p:to>
                                            <p:strVal val="visible"/>
                                          </p:to>
                                        </p:set>
                                        <p:anim calcmode="lin" valueType="num">
                                          <p:cBhvr>
                                            <p:cTn id="52" dur="200" fill="hold"/>
                                            <p:tgtEl>
                                              <p:spTgt spid="36"/>
                                            </p:tgtEl>
                                            <p:attrNameLst>
                                              <p:attrName>ppt_w</p:attrName>
                                            </p:attrNameLst>
                                          </p:cBhvr>
                                          <p:tavLst>
                                            <p:tav tm="0">
                                              <p:val>
                                                <p:fltVal val="0"/>
                                              </p:val>
                                            </p:tav>
                                            <p:tav tm="100000">
                                              <p:val>
                                                <p:strVal val="#ppt_w"/>
                                              </p:val>
                                            </p:tav>
                                          </p:tavLst>
                                        </p:anim>
                                        <p:anim calcmode="lin" valueType="num">
                                          <p:cBhvr>
                                            <p:cTn id="53" dur="200" fill="hold"/>
                                            <p:tgtEl>
                                              <p:spTgt spid="36"/>
                                            </p:tgtEl>
                                            <p:attrNameLst>
                                              <p:attrName>ppt_h</p:attrName>
                                            </p:attrNameLst>
                                          </p:cBhvr>
                                          <p:tavLst>
                                            <p:tav tm="0">
                                              <p:val>
                                                <p:fltVal val="0"/>
                                              </p:val>
                                            </p:tav>
                                            <p:tav tm="100000">
                                              <p:val>
                                                <p:strVal val="#ppt_h"/>
                                              </p:val>
                                            </p:tav>
                                          </p:tavLst>
                                        </p:anim>
                                        <p:animEffect transition="in" filter="fade">
                                          <p:cBhvr>
                                            <p:cTn id="54" dur="200"/>
                                            <p:tgtEl>
                                              <p:spTgt spid="36"/>
                                            </p:tgtEl>
                                          </p:cBhvr>
                                        </p:animEffect>
                                      </p:childTnLst>
                                    </p:cTn>
                                  </p:par>
                                  <p:par>
                                    <p:cTn id="55" presetID="53" presetClass="entr" presetSubtype="16" fill="hold" grpId="0" nodeType="withEffect">
                                      <p:stCondLst>
                                        <p:cond delay="500"/>
                                      </p:stCondLst>
                                      <p:childTnLst>
                                        <p:set>
                                          <p:cBhvr>
                                            <p:cTn id="56" dur="1" fill="hold">
                                              <p:stCondLst>
                                                <p:cond delay="0"/>
                                              </p:stCondLst>
                                            </p:cTn>
                                            <p:tgtEl>
                                              <p:spTgt spid="37"/>
                                            </p:tgtEl>
                                            <p:attrNameLst>
                                              <p:attrName>style.visibility</p:attrName>
                                            </p:attrNameLst>
                                          </p:cBhvr>
                                          <p:to>
                                            <p:strVal val="visible"/>
                                          </p:to>
                                        </p:set>
                                        <p:anim calcmode="lin" valueType="num">
                                          <p:cBhvr>
                                            <p:cTn id="57" dur="200" fill="hold"/>
                                            <p:tgtEl>
                                              <p:spTgt spid="37"/>
                                            </p:tgtEl>
                                            <p:attrNameLst>
                                              <p:attrName>ppt_w</p:attrName>
                                            </p:attrNameLst>
                                          </p:cBhvr>
                                          <p:tavLst>
                                            <p:tav tm="0">
                                              <p:val>
                                                <p:fltVal val="0"/>
                                              </p:val>
                                            </p:tav>
                                            <p:tav tm="100000">
                                              <p:val>
                                                <p:strVal val="#ppt_w"/>
                                              </p:val>
                                            </p:tav>
                                          </p:tavLst>
                                        </p:anim>
                                        <p:anim calcmode="lin" valueType="num">
                                          <p:cBhvr>
                                            <p:cTn id="58" dur="200" fill="hold"/>
                                            <p:tgtEl>
                                              <p:spTgt spid="37"/>
                                            </p:tgtEl>
                                            <p:attrNameLst>
                                              <p:attrName>ppt_h</p:attrName>
                                            </p:attrNameLst>
                                          </p:cBhvr>
                                          <p:tavLst>
                                            <p:tav tm="0">
                                              <p:val>
                                                <p:fltVal val="0"/>
                                              </p:val>
                                            </p:tav>
                                            <p:tav tm="100000">
                                              <p:val>
                                                <p:strVal val="#ppt_h"/>
                                              </p:val>
                                            </p:tav>
                                          </p:tavLst>
                                        </p:anim>
                                        <p:animEffect transition="in" filter="fade">
                                          <p:cBhvr>
                                            <p:cTn id="59" dur="200"/>
                                            <p:tgtEl>
                                              <p:spTgt spid="37"/>
                                            </p:tgtEl>
                                          </p:cBhvr>
                                        </p:animEffect>
                                      </p:childTnLst>
                                    </p:cTn>
                                  </p:par>
                                  <p:par>
                                    <p:cTn id="60" presetID="53" presetClass="entr" presetSubtype="16" fill="hold" grpId="0" nodeType="withEffect">
                                      <p:stCondLst>
                                        <p:cond delay="600"/>
                                      </p:stCondLst>
                                      <p:childTnLst>
                                        <p:set>
                                          <p:cBhvr>
                                            <p:cTn id="61" dur="1" fill="hold">
                                              <p:stCondLst>
                                                <p:cond delay="0"/>
                                              </p:stCondLst>
                                            </p:cTn>
                                            <p:tgtEl>
                                              <p:spTgt spid="40"/>
                                            </p:tgtEl>
                                            <p:attrNameLst>
                                              <p:attrName>style.visibility</p:attrName>
                                            </p:attrNameLst>
                                          </p:cBhvr>
                                          <p:to>
                                            <p:strVal val="visible"/>
                                          </p:to>
                                        </p:set>
                                        <p:anim calcmode="lin" valueType="num">
                                          <p:cBhvr>
                                            <p:cTn id="62" dur="200" fill="hold"/>
                                            <p:tgtEl>
                                              <p:spTgt spid="40"/>
                                            </p:tgtEl>
                                            <p:attrNameLst>
                                              <p:attrName>ppt_w</p:attrName>
                                            </p:attrNameLst>
                                          </p:cBhvr>
                                          <p:tavLst>
                                            <p:tav tm="0">
                                              <p:val>
                                                <p:fltVal val="0"/>
                                              </p:val>
                                            </p:tav>
                                            <p:tav tm="100000">
                                              <p:val>
                                                <p:strVal val="#ppt_w"/>
                                              </p:val>
                                            </p:tav>
                                          </p:tavLst>
                                        </p:anim>
                                        <p:anim calcmode="lin" valueType="num">
                                          <p:cBhvr>
                                            <p:cTn id="63" dur="200" fill="hold"/>
                                            <p:tgtEl>
                                              <p:spTgt spid="40"/>
                                            </p:tgtEl>
                                            <p:attrNameLst>
                                              <p:attrName>ppt_h</p:attrName>
                                            </p:attrNameLst>
                                          </p:cBhvr>
                                          <p:tavLst>
                                            <p:tav tm="0">
                                              <p:val>
                                                <p:fltVal val="0"/>
                                              </p:val>
                                            </p:tav>
                                            <p:tav tm="100000">
                                              <p:val>
                                                <p:strVal val="#ppt_h"/>
                                              </p:val>
                                            </p:tav>
                                          </p:tavLst>
                                        </p:anim>
                                        <p:animEffect transition="in" filter="fade">
                                          <p:cBhvr>
                                            <p:cTn id="64" dur="200"/>
                                            <p:tgtEl>
                                              <p:spTgt spid="40"/>
                                            </p:tgtEl>
                                          </p:cBhvr>
                                        </p:animEffect>
                                      </p:childTnLst>
                                    </p:cTn>
                                  </p:par>
                                  <p:par>
                                    <p:cTn id="65" presetID="53" presetClass="entr" presetSubtype="16" fill="hold" grpId="0" nodeType="withEffect">
                                      <p:stCondLst>
                                        <p:cond delay="600"/>
                                      </p:stCondLst>
                                      <p:childTnLst>
                                        <p:set>
                                          <p:cBhvr>
                                            <p:cTn id="66" dur="1" fill="hold">
                                              <p:stCondLst>
                                                <p:cond delay="0"/>
                                              </p:stCondLst>
                                            </p:cTn>
                                            <p:tgtEl>
                                              <p:spTgt spid="47"/>
                                            </p:tgtEl>
                                            <p:attrNameLst>
                                              <p:attrName>style.visibility</p:attrName>
                                            </p:attrNameLst>
                                          </p:cBhvr>
                                          <p:to>
                                            <p:strVal val="visible"/>
                                          </p:to>
                                        </p:set>
                                        <p:anim calcmode="lin" valueType="num">
                                          <p:cBhvr>
                                            <p:cTn id="67" dur="200" fill="hold"/>
                                            <p:tgtEl>
                                              <p:spTgt spid="47"/>
                                            </p:tgtEl>
                                            <p:attrNameLst>
                                              <p:attrName>ppt_w</p:attrName>
                                            </p:attrNameLst>
                                          </p:cBhvr>
                                          <p:tavLst>
                                            <p:tav tm="0">
                                              <p:val>
                                                <p:fltVal val="0"/>
                                              </p:val>
                                            </p:tav>
                                            <p:tav tm="100000">
                                              <p:val>
                                                <p:strVal val="#ppt_w"/>
                                              </p:val>
                                            </p:tav>
                                          </p:tavLst>
                                        </p:anim>
                                        <p:anim calcmode="lin" valueType="num">
                                          <p:cBhvr>
                                            <p:cTn id="68" dur="200" fill="hold"/>
                                            <p:tgtEl>
                                              <p:spTgt spid="47"/>
                                            </p:tgtEl>
                                            <p:attrNameLst>
                                              <p:attrName>ppt_h</p:attrName>
                                            </p:attrNameLst>
                                          </p:cBhvr>
                                          <p:tavLst>
                                            <p:tav tm="0">
                                              <p:val>
                                                <p:fltVal val="0"/>
                                              </p:val>
                                            </p:tav>
                                            <p:tav tm="100000">
                                              <p:val>
                                                <p:strVal val="#ppt_h"/>
                                              </p:val>
                                            </p:tav>
                                          </p:tavLst>
                                        </p:anim>
                                        <p:animEffect transition="in" filter="fade">
                                          <p:cBhvr>
                                            <p:cTn id="69" dur="200"/>
                                            <p:tgtEl>
                                              <p:spTgt spid="47"/>
                                            </p:tgtEl>
                                          </p:cBhvr>
                                        </p:animEffect>
                                      </p:childTnLst>
                                    </p:cTn>
                                  </p:par>
                                  <p:par>
                                    <p:cTn id="70" presetID="53" presetClass="entr" presetSubtype="16" fill="hold" grpId="0" nodeType="withEffect">
                                      <p:stCondLst>
                                        <p:cond delay="700"/>
                                      </p:stCondLst>
                                      <p:childTnLst>
                                        <p:set>
                                          <p:cBhvr>
                                            <p:cTn id="71" dur="1" fill="hold">
                                              <p:stCondLst>
                                                <p:cond delay="0"/>
                                              </p:stCondLst>
                                            </p:cTn>
                                            <p:tgtEl>
                                              <p:spTgt spid="48"/>
                                            </p:tgtEl>
                                            <p:attrNameLst>
                                              <p:attrName>style.visibility</p:attrName>
                                            </p:attrNameLst>
                                          </p:cBhvr>
                                          <p:to>
                                            <p:strVal val="visible"/>
                                          </p:to>
                                        </p:set>
                                        <p:anim calcmode="lin" valueType="num">
                                          <p:cBhvr>
                                            <p:cTn id="72" dur="200" fill="hold"/>
                                            <p:tgtEl>
                                              <p:spTgt spid="48"/>
                                            </p:tgtEl>
                                            <p:attrNameLst>
                                              <p:attrName>ppt_w</p:attrName>
                                            </p:attrNameLst>
                                          </p:cBhvr>
                                          <p:tavLst>
                                            <p:tav tm="0">
                                              <p:val>
                                                <p:fltVal val="0"/>
                                              </p:val>
                                            </p:tav>
                                            <p:tav tm="100000">
                                              <p:val>
                                                <p:strVal val="#ppt_w"/>
                                              </p:val>
                                            </p:tav>
                                          </p:tavLst>
                                        </p:anim>
                                        <p:anim calcmode="lin" valueType="num">
                                          <p:cBhvr>
                                            <p:cTn id="73" dur="200" fill="hold"/>
                                            <p:tgtEl>
                                              <p:spTgt spid="48"/>
                                            </p:tgtEl>
                                            <p:attrNameLst>
                                              <p:attrName>ppt_h</p:attrName>
                                            </p:attrNameLst>
                                          </p:cBhvr>
                                          <p:tavLst>
                                            <p:tav tm="0">
                                              <p:val>
                                                <p:fltVal val="0"/>
                                              </p:val>
                                            </p:tav>
                                            <p:tav tm="100000">
                                              <p:val>
                                                <p:strVal val="#ppt_h"/>
                                              </p:val>
                                            </p:tav>
                                          </p:tavLst>
                                        </p:anim>
                                        <p:animEffect transition="in" filter="fade">
                                          <p:cBhvr>
                                            <p:cTn id="74" dur="200"/>
                                            <p:tgtEl>
                                              <p:spTgt spid="48"/>
                                            </p:tgtEl>
                                          </p:cBhvr>
                                        </p:animEffect>
                                      </p:childTnLst>
                                    </p:cTn>
                                  </p:par>
                                  <p:par>
                                    <p:cTn id="75" presetID="53" presetClass="entr" presetSubtype="16" fill="hold" grpId="0" nodeType="withEffect">
                                      <p:stCondLst>
                                        <p:cond delay="700"/>
                                      </p:stCondLst>
                                      <p:childTnLst>
                                        <p:set>
                                          <p:cBhvr>
                                            <p:cTn id="76" dur="1" fill="hold">
                                              <p:stCondLst>
                                                <p:cond delay="0"/>
                                              </p:stCondLst>
                                            </p:cTn>
                                            <p:tgtEl>
                                              <p:spTgt spid="49"/>
                                            </p:tgtEl>
                                            <p:attrNameLst>
                                              <p:attrName>style.visibility</p:attrName>
                                            </p:attrNameLst>
                                          </p:cBhvr>
                                          <p:to>
                                            <p:strVal val="visible"/>
                                          </p:to>
                                        </p:set>
                                        <p:anim calcmode="lin" valueType="num">
                                          <p:cBhvr>
                                            <p:cTn id="77" dur="200" fill="hold"/>
                                            <p:tgtEl>
                                              <p:spTgt spid="49"/>
                                            </p:tgtEl>
                                            <p:attrNameLst>
                                              <p:attrName>ppt_w</p:attrName>
                                            </p:attrNameLst>
                                          </p:cBhvr>
                                          <p:tavLst>
                                            <p:tav tm="0">
                                              <p:val>
                                                <p:fltVal val="0"/>
                                              </p:val>
                                            </p:tav>
                                            <p:tav tm="100000">
                                              <p:val>
                                                <p:strVal val="#ppt_w"/>
                                              </p:val>
                                            </p:tav>
                                          </p:tavLst>
                                        </p:anim>
                                        <p:anim calcmode="lin" valueType="num">
                                          <p:cBhvr>
                                            <p:cTn id="78" dur="200" fill="hold"/>
                                            <p:tgtEl>
                                              <p:spTgt spid="49"/>
                                            </p:tgtEl>
                                            <p:attrNameLst>
                                              <p:attrName>ppt_h</p:attrName>
                                            </p:attrNameLst>
                                          </p:cBhvr>
                                          <p:tavLst>
                                            <p:tav tm="0">
                                              <p:val>
                                                <p:fltVal val="0"/>
                                              </p:val>
                                            </p:tav>
                                            <p:tav tm="100000">
                                              <p:val>
                                                <p:strVal val="#ppt_h"/>
                                              </p:val>
                                            </p:tav>
                                          </p:tavLst>
                                        </p:anim>
                                        <p:animEffect transition="in" filter="fade">
                                          <p:cBhvr>
                                            <p:cTn id="79" dur="200"/>
                                            <p:tgtEl>
                                              <p:spTgt spid="49"/>
                                            </p:tgtEl>
                                          </p:cBhvr>
                                        </p:animEffect>
                                      </p:childTnLst>
                                    </p:cTn>
                                  </p:par>
                                  <p:par>
                                    <p:cTn id="80" presetID="53" presetClass="entr" presetSubtype="16" fill="hold" grpId="0" nodeType="withEffect">
                                      <p:stCondLst>
                                        <p:cond delay="800"/>
                                      </p:stCondLst>
                                      <p:childTnLst>
                                        <p:set>
                                          <p:cBhvr>
                                            <p:cTn id="81" dur="1" fill="hold">
                                              <p:stCondLst>
                                                <p:cond delay="0"/>
                                              </p:stCondLst>
                                            </p:cTn>
                                            <p:tgtEl>
                                              <p:spTgt spid="50"/>
                                            </p:tgtEl>
                                            <p:attrNameLst>
                                              <p:attrName>style.visibility</p:attrName>
                                            </p:attrNameLst>
                                          </p:cBhvr>
                                          <p:to>
                                            <p:strVal val="visible"/>
                                          </p:to>
                                        </p:set>
                                        <p:anim calcmode="lin" valueType="num">
                                          <p:cBhvr>
                                            <p:cTn id="82" dur="200" fill="hold"/>
                                            <p:tgtEl>
                                              <p:spTgt spid="50"/>
                                            </p:tgtEl>
                                            <p:attrNameLst>
                                              <p:attrName>ppt_w</p:attrName>
                                            </p:attrNameLst>
                                          </p:cBhvr>
                                          <p:tavLst>
                                            <p:tav tm="0">
                                              <p:val>
                                                <p:fltVal val="0"/>
                                              </p:val>
                                            </p:tav>
                                            <p:tav tm="100000">
                                              <p:val>
                                                <p:strVal val="#ppt_w"/>
                                              </p:val>
                                            </p:tav>
                                          </p:tavLst>
                                        </p:anim>
                                        <p:anim calcmode="lin" valueType="num">
                                          <p:cBhvr>
                                            <p:cTn id="83" dur="200" fill="hold"/>
                                            <p:tgtEl>
                                              <p:spTgt spid="50"/>
                                            </p:tgtEl>
                                            <p:attrNameLst>
                                              <p:attrName>ppt_h</p:attrName>
                                            </p:attrNameLst>
                                          </p:cBhvr>
                                          <p:tavLst>
                                            <p:tav tm="0">
                                              <p:val>
                                                <p:fltVal val="0"/>
                                              </p:val>
                                            </p:tav>
                                            <p:tav tm="100000">
                                              <p:val>
                                                <p:strVal val="#ppt_h"/>
                                              </p:val>
                                            </p:tav>
                                          </p:tavLst>
                                        </p:anim>
                                        <p:animEffect transition="in" filter="fade">
                                          <p:cBhvr>
                                            <p:cTn id="84" dur="200"/>
                                            <p:tgtEl>
                                              <p:spTgt spid="50"/>
                                            </p:tgtEl>
                                          </p:cBhvr>
                                        </p:animEffect>
                                      </p:childTnLst>
                                    </p:cTn>
                                  </p:par>
                                  <p:par>
                                    <p:cTn id="85" presetID="53" presetClass="entr" presetSubtype="16" fill="hold" grpId="0" nodeType="withEffect">
                                      <p:stCondLst>
                                        <p:cond delay="800"/>
                                      </p:stCondLst>
                                      <p:childTnLst>
                                        <p:set>
                                          <p:cBhvr>
                                            <p:cTn id="86" dur="1" fill="hold">
                                              <p:stCondLst>
                                                <p:cond delay="0"/>
                                              </p:stCondLst>
                                            </p:cTn>
                                            <p:tgtEl>
                                              <p:spTgt spid="51"/>
                                            </p:tgtEl>
                                            <p:attrNameLst>
                                              <p:attrName>style.visibility</p:attrName>
                                            </p:attrNameLst>
                                          </p:cBhvr>
                                          <p:to>
                                            <p:strVal val="visible"/>
                                          </p:to>
                                        </p:set>
                                        <p:anim calcmode="lin" valueType="num">
                                          <p:cBhvr>
                                            <p:cTn id="87" dur="200" fill="hold"/>
                                            <p:tgtEl>
                                              <p:spTgt spid="51"/>
                                            </p:tgtEl>
                                            <p:attrNameLst>
                                              <p:attrName>ppt_w</p:attrName>
                                            </p:attrNameLst>
                                          </p:cBhvr>
                                          <p:tavLst>
                                            <p:tav tm="0">
                                              <p:val>
                                                <p:fltVal val="0"/>
                                              </p:val>
                                            </p:tav>
                                            <p:tav tm="100000">
                                              <p:val>
                                                <p:strVal val="#ppt_w"/>
                                              </p:val>
                                            </p:tav>
                                          </p:tavLst>
                                        </p:anim>
                                        <p:anim calcmode="lin" valueType="num">
                                          <p:cBhvr>
                                            <p:cTn id="88" dur="200" fill="hold"/>
                                            <p:tgtEl>
                                              <p:spTgt spid="51"/>
                                            </p:tgtEl>
                                            <p:attrNameLst>
                                              <p:attrName>ppt_h</p:attrName>
                                            </p:attrNameLst>
                                          </p:cBhvr>
                                          <p:tavLst>
                                            <p:tav tm="0">
                                              <p:val>
                                                <p:fltVal val="0"/>
                                              </p:val>
                                            </p:tav>
                                            <p:tav tm="100000">
                                              <p:val>
                                                <p:strVal val="#ppt_h"/>
                                              </p:val>
                                            </p:tav>
                                          </p:tavLst>
                                        </p:anim>
                                        <p:animEffect transition="in" filter="fade">
                                          <p:cBhvr>
                                            <p:cTn id="89" dur="200"/>
                                            <p:tgtEl>
                                              <p:spTgt spid="51"/>
                                            </p:tgtEl>
                                          </p:cBhvr>
                                        </p:animEffect>
                                      </p:childTnLst>
                                    </p:cTn>
                                  </p:par>
                                  <p:par>
                                    <p:cTn id="90" presetID="53" presetClass="entr" presetSubtype="16" fill="hold" grpId="0" nodeType="withEffect">
                                      <p:stCondLst>
                                        <p:cond delay="900"/>
                                      </p:stCondLst>
                                      <p:childTnLst>
                                        <p:set>
                                          <p:cBhvr>
                                            <p:cTn id="91" dur="1" fill="hold">
                                              <p:stCondLst>
                                                <p:cond delay="0"/>
                                              </p:stCondLst>
                                            </p:cTn>
                                            <p:tgtEl>
                                              <p:spTgt spid="52"/>
                                            </p:tgtEl>
                                            <p:attrNameLst>
                                              <p:attrName>style.visibility</p:attrName>
                                            </p:attrNameLst>
                                          </p:cBhvr>
                                          <p:to>
                                            <p:strVal val="visible"/>
                                          </p:to>
                                        </p:set>
                                        <p:anim calcmode="lin" valueType="num">
                                          <p:cBhvr>
                                            <p:cTn id="92" dur="200" fill="hold"/>
                                            <p:tgtEl>
                                              <p:spTgt spid="52"/>
                                            </p:tgtEl>
                                            <p:attrNameLst>
                                              <p:attrName>ppt_w</p:attrName>
                                            </p:attrNameLst>
                                          </p:cBhvr>
                                          <p:tavLst>
                                            <p:tav tm="0">
                                              <p:val>
                                                <p:fltVal val="0"/>
                                              </p:val>
                                            </p:tav>
                                            <p:tav tm="100000">
                                              <p:val>
                                                <p:strVal val="#ppt_w"/>
                                              </p:val>
                                            </p:tav>
                                          </p:tavLst>
                                        </p:anim>
                                        <p:anim calcmode="lin" valueType="num">
                                          <p:cBhvr>
                                            <p:cTn id="93" dur="200" fill="hold"/>
                                            <p:tgtEl>
                                              <p:spTgt spid="52"/>
                                            </p:tgtEl>
                                            <p:attrNameLst>
                                              <p:attrName>ppt_h</p:attrName>
                                            </p:attrNameLst>
                                          </p:cBhvr>
                                          <p:tavLst>
                                            <p:tav tm="0">
                                              <p:val>
                                                <p:fltVal val="0"/>
                                              </p:val>
                                            </p:tav>
                                            <p:tav tm="100000">
                                              <p:val>
                                                <p:strVal val="#ppt_h"/>
                                              </p:val>
                                            </p:tav>
                                          </p:tavLst>
                                        </p:anim>
                                        <p:animEffect transition="in" filter="fade">
                                          <p:cBhvr>
                                            <p:cTn id="94" dur="200"/>
                                            <p:tgtEl>
                                              <p:spTgt spid="52"/>
                                            </p:tgtEl>
                                          </p:cBhvr>
                                        </p:animEffect>
                                      </p:childTnLst>
                                    </p:cTn>
                                  </p:par>
                                </p:childTnLst>
                              </p:cTn>
                            </p:par>
                            <p:par>
                              <p:cTn id="95" fill="hold">
                                <p:stCondLst>
                                  <p:cond delay="500"/>
                                </p:stCondLst>
                                <p:childTnLst>
                                  <p:par>
                                    <p:cTn id="96" presetID="10" presetClass="entr" presetSubtype="0" fill="hold" grpId="0" nodeType="afterEffect">
                                      <p:stCondLst>
                                        <p:cond delay="0"/>
                                      </p:stCondLst>
                                      <p:childTnLst>
                                        <p:set>
                                          <p:cBhvr>
                                            <p:cTn id="97" dur="1" fill="hold">
                                              <p:stCondLst>
                                                <p:cond delay="0"/>
                                              </p:stCondLst>
                                            </p:cTn>
                                            <p:tgtEl>
                                              <p:spTgt spid="31"/>
                                            </p:tgtEl>
                                            <p:attrNameLst>
                                              <p:attrName>style.visibility</p:attrName>
                                            </p:attrNameLst>
                                          </p:cBhvr>
                                          <p:to>
                                            <p:strVal val="visible"/>
                                          </p:to>
                                        </p:set>
                                        <p:animEffect transition="in" filter="fade">
                                          <p:cBhvr>
                                            <p:cTn id="98" dur="500"/>
                                            <p:tgtEl>
                                              <p:spTgt spid="31"/>
                                            </p:tgtEl>
                                          </p:cBhvr>
                                        </p:animEffect>
                                      </p:childTnLst>
                                    </p:cTn>
                                  </p:par>
                                  <p:par>
                                    <p:cTn id="99" presetID="10" presetClass="entr" presetSubtype="0" fill="hold" grpId="0" nodeType="withEffect">
                                      <p:stCondLst>
                                        <p:cond delay="250"/>
                                      </p:stCondLst>
                                      <p:childTnLst>
                                        <p:set>
                                          <p:cBhvr>
                                            <p:cTn id="100" dur="1" fill="hold">
                                              <p:stCondLst>
                                                <p:cond delay="0"/>
                                              </p:stCondLst>
                                            </p:cTn>
                                            <p:tgtEl>
                                              <p:spTgt spid="32"/>
                                            </p:tgtEl>
                                            <p:attrNameLst>
                                              <p:attrName>style.visibility</p:attrName>
                                            </p:attrNameLst>
                                          </p:cBhvr>
                                          <p:to>
                                            <p:strVal val="visible"/>
                                          </p:to>
                                        </p:set>
                                        <p:animEffect transition="in" filter="fade">
                                          <p:cBhvr>
                                            <p:cTn id="101" dur="500"/>
                                            <p:tgtEl>
                                              <p:spTgt spid="32"/>
                                            </p:tgtEl>
                                          </p:cBhvr>
                                        </p:animEffect>
                                      </p:childTnLst>
                                    </p:cTn>
                                  </p:par>
                                  <p:par>
                                    <p:cTn id="102" presetID="10" presetClass="entr" presetSubtype="0" fill="hold" grpId="0" nodeType="withEffect">
                                      <p:stCondLst>
                                        <p:cond delay="500"/>
                                      </p:stCondLst>
                                      <p:childTnLst>
                                        <p:set>
                                          <p:cBhvr>
                                            <p:cTn id="103" dur="1" fill="hold">
                                              <p:stCondLst>
                                                <p:cond delay="0"/>
                                              </p:stCondLst>
                                            </p:cTn>
                                            <p:tgtEl>
                                              <p:spTgt spid="34"/>
                                            </p:tgtEl>
                                            <p:attrNameLst>
                                              <p:attrName>style.visibility</p:attrName>
                                            </p:attrNameLst>
                                          </p:cBhvr>
                                          <p:to>
                                            <p:strVal val="visible"/>
                                          </p:to>
                                        </p:set>
                                        <p:animEffect transition="in" filter="fade">
                                          <p:cBhvr>
                                            <p:cTn id="104" dur="500"/>
                                            <p:tgtEl>
                                              <p:spTgt spid="34"/>
                                            </p:tgtEl>
                                          </p:cBhvr>
                                        </p:animEffect>
                                      </p:childTnLst>
                                    </p:cTn>
                                  </p:par>
                                  <p:par>
                                    <p:cTn id="105" presetID="10" presetClass="entr" presetSubtype="0" fill="hold" grpId="0" nodeType="withEffect">
                                      <p:stCondLst>
                                        <p:cond delay="750"/>
                                      </p:stCondLst>
                                      <p:childTnLst>
                                        <p:set>
                                          <p:cBhvr>
                                            <p:cTn id="106" dur="1" fill="hold">
                                              <p:stCondLst>
                                                <p:cond delay="0"/>
                                              </p:stCondLst>
                                            </p:cTn>
                                            <p:tgtEl>
                                              <p:spTgt spid="33"/>
                                            </p:tgtEl>
                                            <p:attrNameLst>
                                              <p:attrName>style.visibility</p:attrName>
                                            </p:attrNameLst>
                                          </p:cBhvr>
                                          <p:to>
                                            <p:strVal val="visible"/>
                                          </p:to>
                                        </p:set>
                                        <p:animEffect transition="in" filter="fade">
                                          <p:cBhvr>
                                            <p:cTn id="107" dur="500"/>
                                            <p:tgtEl>
                                              <p:spTgt spid="33"/>
                                            </p:tgtEl>
                                          </p:cBhvr>
                                        </p:animEffect>
                                      </p:childTnLst>
                                    </p:cTn>
                                  </p:par>
                                  <p:par>
                                    <p:cTn id="108" presetID="10" presetClass="entr" presetSubtype="0" fill="hold" grpId="0" nodeType="withEffect">
                                      <p:stCondLst>
                                        <p:cond delay="1000"/>
                                      </p:stCondLst>
                                      <p:childTnLst>
                                        <p:set>
                                          <p:cBhvr>
                                            <p:cTn id="109" dur="1" fill="hold">
                                              <p:stCondLst>
                                                <p:cond delay="0"/>
                                              </p:stCondLst>
                                            </p:cTn>
                                            <p:tgtEl>
                                              <p:spTgt spid="30"/>
                                            </p:tgtEl>
                                            <p:attrNameLst>
                                              <p:attrName>style.visibility</p:attrName>
                                            </p:attrNameLst>
                                          </p:cBhvr>
                                          <p:to>
                                            <p:strVal val="visible"/>
                                          </p:to>
                                        </p:set>
                                        <p:animEffect transition="in" filter="fade">
                                          <p:cBhvr>
                                            <p:cTn id="110" dur="500"/>
                                            <p:tgtEl>
                                              <p:spTgt spid="30"/>
                                            </p:tgtEl>
                                          </p:cBhvr>
                                        </p:animEffect>
                                      </p:childTnLst>
                                    </p:cTn>
                                  </p:par>
                                  <p:par>
                                    <p:cTn id="111" presetID="10" presetClass="entr" presetSubtype="0" fill="hold" grpId="0" nodeType="withEffect">
                                      <p:stCondLst>
                                        <p:cond delay="250"/>
                                      </p:stCondLst>
                                      <p:childTnLst>
                                        <p:set>
                                          <p:cBhvr>
                                            <p:cTn id="112" dur="1" fill="hold">
                                              <p:stCondLst>
                                                <p:cond delay="0"/>
                                              </p:stCondLst>
                                            </p:cTn>
                                            <p:tgtEl>
                                              <p:spTgt spid="24"/>
                                            </p:tgtEl>
                                            <p:attrNameLst>
                                              <p:attrName>style.visibility</p:attrName>
                                            </p:attrNameLst>
                                          </p:cBhvr>
                                          <p:to>
                                            <p:strVal val="visible"/>
                                          </p:to>
                                        </p:set>
                                        <p:animEffect transition="in" filter="fade">
                                          <p:cBhvr>
                                            <p:cTn id="113" dur="500"/>
                                            <p:tgtEl>
                                              <p:spTgt spid="24"/>
                                            </p:tgtEl>
                                          </p:cBhvr>
                                        </p:animEffect>
                                      </p:childTnLst>
                                    </p:cTn>
                                  </p:par>
                                </p:childTnLst>
                              </p:cTn>
                            </p:par>
                            <p:par>
                              <p:cTn id="114" fill="hold">
                                <p:stCondLst>
                                  <p:cond delay="1000"/>
                                </p:stCondLst>
                                <p:childTnLst>
                                  <p:par>
                                    <p:cTn id="115" presetID="2" presetClass="entr" presetSubtype="1" fill="hold" grpId="0" nodeType="afterEffect">
                                      <p:stCondLst>
                                        <p:cond delay="0"/>
                                      </p:stCondLst>
                                      <p:childTnLst>
                                        <p:set>
                                          <p:cBhvr>
                                            <p:cTn id="116" dur="1" fill="hold">
                                              <p:stCondLst>
                                                <p:cond delay="0"/>
                                              </p:stCondLst>
                                            </p:cTn>
                                            <p:tgtEl>
                                              <p:spTgt spid="39"/>
                                            </p:tgtEl>
                                            <p:attrNameLst>
                                              <p:attrName>style.visibility</p:attrName>
                                            </p:attrNameLst>
                                          </p:cBhvr>
                                          <p:to>
                                            <p:strVal val="visible"/>
                                          </p:to>
                                        </p:set>
                                        <p:anim calcmode="lin" valueType="num">
                                          <p:cBhvr additive="base">
                                            <p:cTn id="117" dur="1000" fill="hold"/>
                                            <p:tgtEl>
                                              <p:spTgt spid="39"/>
                                            </p:tgtEl>
                                            <p:attrNameLst>
                                              <p:attrName>ppt_x</p:attrName>
                                            </p:attrNameLst>
                                          </p:cBhvr>
                                          <p:tavLst>
                                            <p:tav tm="0">
                                              <p:val>
                                                <p:strVal val="#ppt_x"/>
                                              </p:val>
                                            </p:tav>
                                            <p:tav tm="100000">
                                              <p:val>
                                                <p:strVal val="#ppt_x"/>
                                              </p:val>
                                            </p:tav>
                                          </p:tavLst>
                                        </p:anim>
                                        <p:anim calcmode="lin" valueType="num">
                                          <p:cBhvr additive="base">
                                            <p:cTn id="118" dur="1000" fill="hold"/>
                                            <p:tgtEl>
                                              <p:spTgt spid="39"/>
                                            </p:tgtEl>
                                            <p:attrNameLst>
                                              <p:attrName>ppt_y</p:attrName>
                                            </p:attrNameLst>
                                          </p:cBhvr>
                                          <p:tavLst>
                                            <p:tav tm="0">
                                              <p:val>
                                                <p:strVal val="0-#ppt_h/2"/>
                                              </p:val>
                                            </p:tav>
                                            <p:tav tm="100000">
                                              <p:val>
                                                <p:strVal val="#ppt_y"/>
                                              </p:val>
                                            </p:tav>
                                          </p:tavLst>
                                        </p:anim>
                                      </p:childTnLst>
                                    </p:cTn>
                                  </p:par>
                                  <p:par>
                                    <p:cTn id="119" presetID="16" presetClass="entr" presetSubtype="37" fill="hold" nodeType="withEffect">
                                      <p:stCondLst>
                                        <p:cond delay="500"/>
                                      </p:stCondLst>
                                      <p:childTnLst>
                                        <p:set>
                                          <p:cBhvr>
                                            <p:cTn id="120" dur="1" fill="hold">
                                              <p:stCondLst>
                                                <p:cond delay="0"/>
                                              </p:stCondLst>
                                            </p:cTn>
                                            <p:tgtEl>
                                              <p:spTgt spid="46"/>
                                            </p:tgtEl>
                                            <p:attrNameLst>
                                              <p:attrName>style.visibility</p:attrName>
                                            </p:attrNameLst>
                                          </p:cBhvr>
                                          <p:to>
                                            <p:strVal val="visible"/>
                                          </p:to>
                                        </p:set>
                                        <p:animEffect transition="in" filter="barn(outVertical)">
                                          <p:cBhvr>
                                            <p:cTn id="121" dur="500"/>
                                            <p:tgtEl>
                                              <p:spTgt spid="46"/>
                                            </p:tgtEl>
                                          </p:cBhvr>
                                        </p:animEffect>
                                      </p:childTnLst>
                                    </p:cTn>
                                  </p:par>
                                </p:childTnLst>
                              </p:cTn>
                            </p:par>
                            <p:par>
                              <p:cTn id="122" fill="hold">
                                <p:stCondLst>
                                  <p:cond delay="2000"/>
                                </p:stCondLst>
                                <p:childTnLst>
                                  <p:par>
                                    <p:cTn id="123" presetID="2" presetClass="entr" presetSubtype="8" fill="hold" grpId="0" nodeType="afterEffect">
                                      <p:stCondLst>
                                        <p:cond delay="0"/>
                                      </p:stCondLst>
                                      <p:childTnLst>
                                        <p:set>
                                          <p:cBhvr>
                                            <p:cTn id="124" dur="1" fill="hold">
                                              <p:stCondLst>
                                                <p:cond delay="0"/>
                                              </p:stCondLst>
                                            </p:cTn>
                                            <p:tgtEl>
                                              <p:spTgt spid="44"/>
                                            </p:tgtEl>
                                            <p:attrNameLst>
                                              <p:attrName>style.visibility</p:attrName>
                                            </p:attrNameLst>
                                          </p:cBhvr>
                                          <p:to>
                                            <p:strVal val="visible"/>
                                          </p:to>
                                        </p:set>
                                        <p:anim calcmode="lin" valueType="num">
                                          <p:cBhvr additive="base">
                                            <p:cTn id="125" dur="1000" fill="hold"/>
                                            <p:tgtEl>
                                              <p:spTgt spid="44"/>
                                            </p:tgtEl>
                                            <p:attrNameLst>
                                              <p:attrName>ppt_x</p:attrName>
                                            </p:attrNameLst>
                                          </p:cBhvr>
                                          <p:tavLst>
                                            <p:tav tm="0">
                                              <p:val>
                                                <p:strVal val="0-#ppt_w/2"/>
                                              </p:val>
                                            </p:tav>
                                            <p:tav tm="100000">
                                              <p:val>
                                                <p:strVal val="#ppt_x"/>
                                              </p:val>
                                            </p:tav>
                                          </p:tavLst>
                                        </p:anim>
                                        <p:anim calcmode="lin" valueType="num">
                                          <p:cBhvr additive="base">
                                            <p:cTn id="126" dur="1000" fill="hold"/>
                                            <p:tgtEl>
                                              <p:spTgt spid="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9" grpId="0" animBg="1"/>
          <p:bldP spid="44" grpId="0"/>
          <p:bldP spid="21" grpId="0" animBg="1"/>
          <p:bldP spid="22" grpId="0" animBg="1"/>
          <p:bldP spid="23" grpId="0" animBg="1"/>
          <p:bldP spid="25" grpId="0" animBg="1"/>
          <p:bldP spid="26" grpId="0" animBg="1"/>
          <p:bldP spid="27" grpId="0" animBg="1"/>
          <p:bldP spid="28" grpId="0" animBg="1"/>
          <p:bldP spid="29" grpId="0" animBg="1"/>
          <p:bldP spid="35" grpId="0" animBg="1"/>
          <p:bldP spid="36" grpId="0" animBg="1"/>
          <p:bldP spid="37" grpId="0" animBg="1"/>
          <p:bldP spid="40" grpId="0" animBg="1"/>
          <p:bldP spid="47" grpId="0" animBg="1"/>
          <p:bldP spid="48" grpId="0" animBg="1"/>
          <p:bldP spid="49" grpId="0" animBg="1"/>
          <p:bldP spid="50" grpId="0" animBg="1"/>
          <p:bldP spid="51" grpId="0" animBg="1"/>
          <p:bldP spid="52" grpId="0" animBg="1"/>
          <p:bldP spid="30" grpId="0" animBg="1"/>
          <p:bldP spid="31" grpId="0" animBg="1"/>
          <p:bldP spid="33" grpId="0" animBg="1"/>
          <p:bldP spid="34" grpId="0" animBg="1"/>
          <p:bldP spid="32" grpId="0" animBg="1"/>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62"/>
          <p:cNvSpPr/>
          <p:nvPr/>
        </p:nvSpPr>
        <p:spPr>
          <a:xfrm>
            <a:off x="1923605" y="1002929"/>
            <a:ext cx="3108054" cy="1443530"/>
          </a:xfrm>
          <a:custGeom>
            <a:avLst/>
            <a:gdLst>
              <a:gd name="connsiteX0" fmla="*/ 3566460 w 3566460"/>
              <a:gd name="connsiteY0" fmla="*/ 739186 h 1656436"/>
              <a:gd name="connsiteX1" fmla="*/ 2649210 w 3566460"/>
              <a:gd name="connsiteY1" fmla="*/ 1656436 h 1656436"/>
              <a:gd name="connsiteX2" fmla="*/ 2648551 w 3566460"/>
              <a:gd name="connsiteY2" fmla="*/ 1655711 h 1656436"/>
              <a:gd name="connsiteX3" fmla="*/ 1783230 w 3566460"/>
              <a:gd name="connsiteY3" fmla="*/ 1297283 h 1656436"/>
              <a:gd name="connsiteX4" fmla="*/ 1004812 w 3566460"/>
              <a:gd name="connsiteY4" fmla="*/ 1576728 h 1656436"/>
              <a:gd name="connsiteX5" fmla="*/ 918634 w 3566460"/>
              <a:gd name="connsiteY5" fmla="*/ 1655052 h 1656436"/>
              <a:gd name="connsiteX6" fmla="*/ 0 w 3566460"/>
              <a:gd name="connsiteY6" fmla="*/ 736417 h 1656436"/>
              <a:gd name="connsiteX7" fmla="*/ 176043 w 3566460"/>
              <a:gd name="connsiteY7" fmla="*/ 576419 h 1656436"/>
              <a:gd name="connsiteX8" fmla="*/ 1781706 w 3566460"/>
              <a:gd name="connsiteY8" fmla="*/ 0 h 1656436"/>
              <a:gd name="connsiteX9" fmla="*/ 3387370 w 3566460"/>
              <a:gd name="connsiteY9" fmla="*/ 576419 h 1656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66460" h="1656436">
                <a:moveTo>
                  <a:pt x="3566460" y="739186"/>
                </a:moveTo>
                <a:lnTo>
                  <a:pt x="2649210" y="1656436"/>
                </a:lnTo>
                <a:lnTo>
                  <a:pt x="2648551" y="1655711"/>
                </a:lnTo>
                <a:cubicBezTo>
                  <a:pt x="2427096" y="1434256"/>
                  <a:pt x="2121159" y="1297283"/>
                  <a:pt x="1783230" y="1297283"/>
                </a:cubicBezTo>
                <a:cubicBezTo>
                  <a:pt x="1487542" y="1297283"/>
                  <a:pt x="1216348" y="1402153"/>
                  <a:pt x="1004812" y="1576728"/>
                </a:cubicBezTo>
                <a:lnTo>
                  <a:pt x="918634" y="1655052"/>
                </a:lnTo>
                <a:lnTo>
                  <a:pt x="0" y="736417"/>
                </a:lnTo>
                <a:lnTo>
                  <a:pt x="176043" y="576419"/>
                </a:lnTo>
                <a:cubicBezTo>
                  <a:pt x="612384" y="216318"/>
                  <a:pt x="1171783" y="0"/>
                  <a:pt x="1781706" y="0"/>
                </a:cubicBezTo>
                <a:cubicBezTo>
                  <a:pt x="2391629" y="0"/>
                  <a:pt x="2951029" y="216318"/>
                  <a:pt x="3387370" y="576419"/>
                </a:cubicBezTo>
                <a:close/>
              </a:path>
            </a:pathLst>
          </a:custGeom>
          <a:gradFill flip="none" rotWithShape="1">
            <a:gsLst>
              <a:gs pos="0">
                <a:schemeClr val="bg1"/>
              </a:gs>
              <a:gs pos="100000">
                <a:srgbClr val="C8C8C8"/>
              </a:gs>
            </a:gsLst>
            <a:lin ang="19800000" scaled="0"/>
            <a:tileRect/>
          </a:gradFill>
          <a:ln w="25400">
            <a:gradFill flip="none" rotWithShape="1">
              <a:gsLst>
                <a:gs pos="53000">
                  <a:schemeClr val="bg1">
                    <a:alpha val="90000"/>
                  </a:schemeClr>
                </a:gs>
                <a:gs pos="100000">
                  <a:schemeClr val="tx1">
                    <a:lumMod val="50000"/>
                    <a:lumOff val="50000"/>
                  </a:schemeClr>
                </a:gs>
              </a:gsLst>
              <a:lin ang="7200000" scaled="0"/>
              <a:tileRect/>
            </a:gradFill>
          </a:ln>
          <a:effectLst>
            <a:outerShdw blurRad="482600" dist="279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1" i="0" u="none" strike="noStrike" kern="1200" cap="none" spc="0" normalizeH="0" baseline="0" noProof="0">
              <a:ln>
                <a:noFill/>
              </a:ln>
              <a:solidFill>
                <a:schemeClr val="bg1">
                  <a:lumMod val="65000"/>
                </a:schemeClr>
              </a:solidFill>
              <a:effectLst/>
              <a:uLnTx/>
              <a:uFillTx/>
              <a:latin typeface="Microsoft YaHei" charset="-122"/>
              <a:ea typeface="Microsoft YaHei" charset="-122"/>
              <a:cs typeface="Microsoft YaHei" charset="-122"/>
            </a:endParaRPr>
          </a:p>
        </p:txBody>
      </p:sp>
      <p:sp>
        <p:nvSpPr>
          <p:cNvPr id="45" name="文本框 44"/>
          <p:cNvSpPr txBox="1"/>
          <p:nvPr/>
        </p:nvSpPr>
        <p:spPr>
          <a:xfrm>
            <a:off x="7043655" y="1812564"/>
            <a:ext cx="1980029"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800" b="1" dirty="0" smtClean="0">
                <a:solidFill>
                  <a:srgbClr val="234983"/>
                </a:solidFill>
                <a:latin typeface="Microsoft YaHei" charset="-122"/>
                <a:ea typeface="Microsoft YaHei" charset="-122"/>
                <a:cs typeface="Microsoft YaHei" charset="-122"/>
              </a:rPr>
              <a:t>无监督学习</a:t>
            </a:r>
            <a:endParaRPr kumimoji="0" lang="zh-CN" altLang="en-US" sz="2800" b="1" i="0" u="none" strike="noStrike" kern="1200" cap="none" spc="0" normalizeH="0" baseline="0" noProof="0" dirty="0">
              <a:ln>
                <a:noFill/>
              </a:ln>
              <a:solidFill>
                <a:srgbClr val="234983"/>
              </a:solidFill>
              <a:effectLst/>
              <a:uLnTx/>
              <a:uFillTx/>
              <a:latin typeface="Microsoft YaHei" charset="-122"/>
              <a:ea typeface="Microsoft YaHei" charset="-122"/>
              <a:cs typeface="Microsoft YaHei" charset="-122"/>
            </a:endParaRPr>
          </a:p>
        </p:txBody>
      </p:sp>
      <p:sp>
        <p:nvSpPr>
          <p:cNvPr id="46" name="矩形 45"/>
          <p:cNvSpPr/>
          <p:nvPr/>
        </p:nvSpPr>
        <p:spPr>
          <a:xfrm>
            <a:off x="7072683" y="2498937"/>
            <a:ext cx="4663043" cy="2308324"/>
          </a:xfrm>
          <a:prstGeom prst="rect">
            <a:avLst/>
          </a:prstGeom>
        </p:spPr>
        <p:txBody>
          <a:bodyPr wrap="square">
            <a:spAutoFit/>
          </a:bodyPr>
          <a:lstStyle/>
          <a:p>
            <a:pPr>
              <a:lnSpc>
                <a:spcPct val="150000"/>
              </a:lnSpc>
            </a:pPr>
            <a:r>
              <a:rPr lang="zh-CN" altLang="en-US" sz="1600" dirty="0">
                <a:latin typeface="Microsoft YaHei" charset="-122"/>
                <a:ea typeface="Microsoft YaHei" charset="-122"/>
                <a:cs typeface="Microsoft YaHei" charset="-122"/>
              </a:rPr>
              <a:t>指对</a:t>
            </a:r>
            <a:r>
              <a:rPr lang="zh-CN" altLang="en-US" sz="1600" dirty="0">
                <a:solidFill>
                  <a:srgbClr val="C00000"/>
                </a:solidFill>
                <a:latin typeface="Microsoft YaHei" charset="-122"/>
                <a:ea typeface="Microsoft YaHei" charset="-122"/>
                <a:cs typeface="Microsoft YaHei" charset="-122"/>
              </a:rPr>
              <a:t>不带任何标签的数据</a:t>
            </a:r>
            <a:r>
              <a:rPr lang="zh-CN" altLang="en-US" sz="1600" dirty="0">
                <a:latin typeface="Microsoft YaHei" charset="-122"/>
                <a:ea typeface="Microsoft YaHei" charset="-122"/>
                <a:cs typeface="Microsoft YaHei" charset="-122"/>
              </a:rPr>
              <a:t>特征进行建模，通常被看成是一种 “让数据自己介绍自己” 的过程。这类模型</a:t>
            </a:r>
            <a:r>
              <a:rPr lang="zh-CN" altLang="en-US" sz="1600" dirty="0" smtClean="0">
                <a:latin typeface="Microsoft YaHei" charset="-122"/>
                <a:ea typeface="Microsoft YaHei" charset="-122"/>
                <a:cs typeface="Microsoft YaHei" charset="-122"/>
              </a:rPr>
              <a:t>包括</a:t>
            </a:r>
            <a:r>
              <a:rPr lang="zh-CN" altLang="en-US" sz="1600" dirty="0" smtClean="0">
                <a:solidFill>
                  <a:srgbClr val="C00000"/>
                </a:solidFill>
                <a:latin typeface="Microsoft YaHei" charset="-122"/>
                <a:ea typeface="Microsoft YaHei" charset="-122"/>
                <a:cs typeface="Microsoft YaHei" charset="-122"/>
              </a:rPr>
              <a:t>「聚类」（</a:t>
            </a:r>
            <a:r>
              <a:rPr lang="en-US" altLang="zh-CN" sz="1600" dirty="0">
                <a:solidFill>
                  <a:srgbClr val="C00000"/>
                </a:solidFill>
                <a:latin typeface="Microsoft YaHei" charset="-122"/>
                <a:ea typeface="Microsoft YaHei" charset="-122"/>
                <a:cs typeface="Microsoft YaHei" charset="-122"/>
              </a:rPr>
              <a:t>clustering</a:t>
            </a:r>
            <a:r>
              <a:rPr lang="zh-CN" altLang="en-US" sz="1600" dirty="0">
                <a:solidFill>
                  <a:srgbClr val="C00000"/>
                </a:solidFill>
                <a:latin typeface="Microsoft YaHei" charset="-122"/>
                <a:ea typeface="Microsoft YaHei" charset="-122"/>
                <a:cs typeface="Microsoft YaHei" charset="-122"/>
              </a:rPr>
              <a:t>）</a:t>
            </a:r>
            <a:r>
              <a:rPr lang="zh-CN" altLang="en-US" sz="1600" dirty="0">
                <a:latin typeface="Microsoft YaHei" charset="-122"/>
                <a:ea typeface="Microsoft YaHei" charset="-122"/>
                <a:cs typeface="Microsoft YaHei" charset="-122"/>
              </a:rPr>
              <a:t>任务</a:t>
            </a:r>
            <a:r>
              <a:rPr lang="zh-CN" altLang="en-US" sz="1600" dirty="0" smtClean="0">
                <a:latin typeface="Microsoft YaHei" charset="-122"/>
                <a:ea typeface="Microsoft YaHei" charset="-122"/>
                <a:cs typeface="Microsoft YaHei" charset="-122"/>
              </a:rPr>
              <a:t>和</a:t>
            </a:r>
            <a:r>
              <a:rPr lang="zh-CN" altLang="en-US" sz="1600" dirty="0" smtClean="0">
                <a:solidFill>
                  <a:srgbClr val="FF0000"/>
                </a:solidFill>
                <a:latin typeface="Microsoft YaHei" charset="-122"/>
                <a:ea typeface="Microsoft YaHei" charset="-122"/>
                <a:cs typeface="Microsoft YaHei" charset="-122"/>
              </a:rPr>
              <a:t>「</a:t>
            </a:r>
            <a:r>
              <a:rPr lang="zh-CN" altLang="en-US" sz="1600" dirty="0" smtClean="0">
                <a:solidFill>
                  <a:srgbClr val="C00000"/>
                </a:solidFill>
                <a:latin typeface="Microsoft YaHei" charset="-122"/>
                <a:ea typeface="Microsoft YaHei" charset="-122"/>
                <a:cs typeface="Microsoft YaHei" charset="-122"/>
              </a:rPr>
              <a:t>降维」（</a:t>
            </a:r>
            <a:r>
              <a:rPr lang="en-US" altLang="zh-CN" sz="1600" dirty="0">
                <a:solidFill>
                  <a:srgbClr val="C00000"/>
                </a:solidFill>
                <a:latin typeface="Microsoft YaHei" charset="-122"/>
                <a:ea typeface="Microsoft YaHei" charset="-122"/>
                <a:cs typeface="Microsoft YaHei" charset="-122"/>
              </a:rPr>
              <a:t>dimensionality reduction</a:t>
            </a:r>
            <a:r>
              <a:rPr lang="zh-CN" altLang="en-US" sz="1600" dirty="0">
                <a:solidFill>
                  <a:srgbClr val="C00000"/>
                </a:solidFill>
                <a:latin typeface="Microsoft YaHei" charset="-122"/>
                <a:ea typeface="Microsoft YaHei" charset="-122"/>
                <a:cs typeface="Microsoft YaHei" charset="-122"/>
              </a:rPr>
              <a:t>）</a:t>
            </a:r>
            <a:r>
              <a:rPr lang="zh-CN" altLang="en-US" sz="1600" dirty="0">
                <a:latin typeface="Microsoft YaHei" charset="-122"/>
                <a:ea typeface="Microsoft YaHei" charset="-122"/>
                <a:cs typeface="Microsoft YaHei" charset="-122"/>
              </a:rPr>
              <a:t>任务。聚类算法可以讲数据分成不同的组别，而降维算法追求用更简洁的方式表现数据。</a:t>
            </a:r>
            <a:endParaRPr lang="zh-CN" altLang="en-US" sz="1600" dirty="0">
              <a:latin typeface="Microsoft YaHei" charset="-122"/>
              <a:ea typeface="Microsoft YaHei" charset="-122"/>
              <a:cs typeface="Microsoft YaHei" charset="-122"/>
            </a:endParaRPr>
          </a:p>
        </p:txBody>
      </p:sp>
      <p:sp>
        <p:nvSpPr>
          <p:cNvPr id="63" name="任意多边形 62"/>
          <p:cNvSpPr/>
          <p:nvPr/>
        </p:nvSpPr>
        <p:spPr>
          <a:xfrm rot="16200000">
            <a:off x="44700" y="2778994"/>
            <a:ext cx="3108054" cy="1443530"/>
          </a:xfrm>
          <a:custGeom>
            <a:avLst/>
            <a:gdLst>
              <a:gd name="connsiteX0" fmla="*/ 3566460 w 3566460"/>
              <a:gd name="connsiteY0" fmla="*/ 739186 h 1656436"/>
              <a:gd name="connsiteX1" fmla="*/ 2649210 w 3566460"/>
              <a:gd name="connsiteY1" fmla="*/ 1656436 h 1656436"/>
              <a:gd name="connsiteX2" fmla="*/ 2648551 w 3566460"/>
              <a:gd name="connsiteY2" fmla="*/ 1655711 h 1656436"/>
              <a:gd name="connsiteX3" fmla="*/ 1783230 w 3566460"/>
              <a:gd name="connsiteY3" fmla="*/ 1297283 h 1656436"/>
              <a:gd name="connsiteX4" fmla="*/ 1004812 w 3566460"/>
              <a:gd name="connsiteY4" fmla="*/ 1576728 h 1656436"/>
              <a:gd name="connsiteX5" fmla="*/ 918634 w 3566460"/>
              <a:gd name="connsiteY5" fmla="*/ 1655052 h 1656436"/>
              <a:gd name="connsiteX6" fmla="*/ 0 w 3566460"/>
              <a:gd name="connsiteY6" fmla="*/ 736417 h 1656436"/>
              <a:gd name="connsiteX7" fmla="*/ 176043 w 3566460"/>
              <a:gd name="connsiteY7" fmla="*/ 576419 h 1656436"/>
              <a:gd name="connsiteX8" fmla="*/ 1781706 w 3566460"/>
              <a:gd name="connsiteY8" fmla="*/ 0 h 1656436"/>
              <a:gd name="connsiteX9" fmla="*/ 3387370 w 3566460"/>
              <a:gd name="connsiteY9" fmla="*/ 576419 h 1656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66460" h="1656436">
                <a:moveTo>
                  <a:pt x="3566460" y="739186"/>
                </a:moveTo>
                <a:lnTo>
                  <a:pt x="2649210" y="1656436"/>
                </a:lnTo>
                <a:lnTo>
                  <a:pt x="2648551" y="1655711"/>
                </a:lnTo>
                <a:cubicBezTo>
                  <a:pt x="2427096" y="1434256"/>
                  <a:pt x="2121159" y="1297283"/>
                  <a:pt x="1783230" y="1297283"/>
                </a:cubicBezTo>
                <a:cubicBezTo>
                  <a:pt x="1487542" y="1297283"/>
                  <a:pt x="1216348" y="1402153"/>
                  <a:pt x="1004812" y="1576728"/>
                </a:cubicBezTo>
                <a:lnTo>
                  <a:pt x="918634" y="1655052"/>
                </a:lnTo>
                <a:lnTo>
                  <a:pt x="0" y="736417"/>
                </a:lnTo>
                <a:lnTo>
                  <a:pt x="176043" y="576419"/>
                </a:lnTo>
                <a:cubicBezTo>
                  <a:pt x="612384" y="216318"/>
                  <a:pt x="1171783" y="0"/>
                  <a:pt x="1781706" y="0"/>
                </a:cubicBezTo>
                <a:cubicBezTo>
                  <a:pt x="2391629" y="0"/>
                  <a:pt x="2951029" y="216318"/>
                  <a:pt x="3387370" y="576419"/>
                </a:cubicBezTo>
                <a:close/>
              </a:path>
            </a:pathLst>
          </a:custGeom>
          <a:gradFill flip="none" rotWithShape="1">
            <a:gsLst>
              <a:gs pos="0">
                <a:schemeClr val="bg1"/>
              </a:gs>
              <a:gs pos="100000">
                <a:srgbClr val="C8C8C8"/>
              </a:gs>
            </a:gsLst>
            <a:lin ang="19800000" scaled="0"/>
            <a:tileRect/>
          </a:gradFill>
          <a:ln w="25400">
            <a:gradFill flip="none" rotWithShape="1">
              <a:gsLst>
                <a:gs pos="53000">
                  <a:schemeClr val="bg1">
                    <a:alpha val="90000"/>
                  </a:schemeClr>
                </a:gs>
                <a:gs pos="100000">
                  <a:schemeClr val="tx1">
                    <a:lumMod val="50000"/>
                    <a:lumOff val="50000"/>
                  </a:schemeClr>
                </a:gs>
              </a:gsLst>
              <a:lin ang="7200000" scaled="0"/>
              <a:tileRect/>
            </a:gradFill>
          </a:ln>
          <a:effectLst>
            <a:outerShdw blurRad="482600" dist="279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smtClean="0">
                <a:ln>
                  <a:noFill/>
                </a:ln>
                <a:solidFill>
                  <a:schemeClr val="bg1">
                    <a:lumMod val="65000"/>
                  </a:schemeClr>
                </a:solidFill>
                <a:effectLst/>
                <a:uLnTx/>
                <a:uFillTx/>
                <a:latin typeface="Microsoft YaHei" charset="-122"/>
                <a:ea typeface="Microsoft YaHei" charset="-122"/>
                <a:cs typeface="Microsoft YaHei" charset="-122"/>
              </a:rPr>
              <a:t>强化学习</a:t>
            </a:r>
            <a:endParaRPr kumimoji="0" lang="zh-CN" altLang="en-US" sz="2000" b="1" i="0" u="none" strike="noStrike" kern="1200" cap="none" spc="0" normalizeH="0" baseline="0" noProof="0">
              <a:ln>
                <a:noFill/>
              </a:ln>
              <a:solidFill>
                <a:schemeClr val="bg1">
                  <a:lumMod val="65000"/>
                </a:schemeClr>
              </a:solidFill>
              <a:effectLst/>
              <a:uLnTx/>
              <a:uFillTx/>
              <a:latin typeface="Microsoft YaHei" charset="-122"/>
              <a:ea typeface="Microsoft YaHei" charset="-122"/>
              <a:cs typeface="Microsoft YaHei" charset="-122"/>
            </a:endParaRPr>
          </a:p>
        </p:txBody>
      </p:sp>
      <p:sp>
        <p:nvSpPr>
          <p:cNvPr id="64" name="任意多边形 63"/>
          <p:cNvSpPr/>
          <p:nvPr/>
        </p:nvSpPr>
        <p:spPr>
          <a:xfrm rot="10800000">
            <a:off x="1914428" y="4561776"/>
            <a:ext cx="3108054" cy="1446407"/>
          </a:xfrm>
          <a:custGeom>
            <a:avLst/>
            <a:gdLst>
              <a:gd name="connsiteX0" fmla="*/ 923320 w 3566460"/>
              <a:gd name="connsiteY0" fmla="*/ 1659737 h 1659737"/>
              <a:gd name="connsiteX1" fmla="*/ 0 w 3566460"/>
              <a:gd name="connsiteY1" fmla="*/ 736417 h 1659737"/>
              <a:gd name="connsiteX2" fmla="*/ 176043 w 3566460"/>
              <a:gd name="connsiteY2" fmla="*/ 576419 h 1659737"/>
              <a:gd name="connsiteX3" fmla="*/ 1781706 w 3566460"/>
              <a:gd name="connsiteY3" fmla="*/ 0 h 1659737"/>
              <a:gd name="connsiteX4" fmla="*/ 3387370 w 3566460"/>
              <a:gd name="connsiteY4" fmla="*/ 576419 h 1659737"/>
              <a:gd name="connsiteX5" fmla="*/ 3566460 w 3566460"/>
              <a:gd name="connsiteY5" fmla="*/ 739186 h 1659737"/>
              <a:gd name="connsiteX6" fmla="*/ 2647197 w 3566460"/>
              <a:gd name="connsiteY6" fmla="*/ 1658450 h 1659737"/>
              <a:gd name="connsiteX7" fmla="*/ 2564384 w 3566460"/>
              <a:gd name="connsiteY7" fmla="*/ 1583185 h 1659737"/>
              <a:gd name="connsiteX8" fmla="*/ 1785966 w 3566460"/>
              <a:gd name="connsiteY8" fmla="*/ 1303740 h 1659737"/>
              <a:gd name="connsiteX9" fmla="*/ 1007548 w 3566460"/>
              <a:gd name="connsiteY9" fmla="*/ 1583185 h 1659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66460" h="1659737">
                <a:moveTo>
                  <a:pt x="923320" y="1659737"/>
                </a:moveTo>
                <a:lnTo>
                  <a:pt x="0" y="736417"/>
                </a:lnTo>
                <a:lnTo>
                  <a:pt x="176043" y="576419"/>
                </a:lnTo>
                <a:cubicBezTo>
                  <a:pt x="612384" y="216318"/>
                  <a:pt x="1171783" y="0"/>
                  <a:pt x="1781706" y="0"/>
                </a:cubicBezTo>
                <a:cubicBezTo>
                  <a:pt x="2391629" y="0"/>
                  <a:pt x="2951029" y="216318"/>
                  <a:pt x="3387370" y="576419"/>
                </a:cubicBezTo>
                <a:lnTo>
                  <a:pt x="3566460" y="739186"/>
                </a:lnTo>
                <a:lnTo>
                  <a:pt x="2647197" y="1658450"/>
                </a:lnTo>
                <a:lnTo>
                  <a:pt x="2564384" y="1583185"/>
                </a:lnTo>
                <a:cubicBezTo>
                  <a:pt x="2352848" y="1408610"/>
                  <a:pt x="2081654" y="1303740"/>
                  <a:pt x="1785966" y="1303740"/>
                </a:cubicBezTo>
                <a:cubicBezTo>
                  <a:pt x="1490278" y="1303740"/>
                  <a:pt x="1219084" y="1408610"/>
                  <a:pt x="1007548" y="1583185"/>
                </a:cubicBezTo>
                <a:close/>
              </a:path>
            </a:pathLst>
          </a:custGeom>
          <a:gradFill flip="none" rotWithShape="1">
            <a:gsLst>
              <a:gs pos="0">
                <a:schemeClr val="bg1"/>
              </a:gs>
              <a:gs pos="100000">
                <a:srgbClr val="C8C8C8"/>
              </a:gs>
            </a:gsLst>
            <a:lin ang="19800000" scaled="0"/>
            <a:tileRect/>
          </a:gradFill>
          <a:ln w="25400">
            <a:gradFill flip="none" rotWithShape="1">
              <a:gsLst>
                <a:gs pos="53000">
                  <a:schemeClr val="bg1">
                    <a:alpha val="90000"/>
                  </a:schemeClr>
                </a:gs>
                <a:gs pos="100000">
                  <a:schemeClr val="tx1">
                    <a:lumMod val="50000"/>
                    <a:lumOff val="50000"/>
                  </a:schemeClr>
                </a:gs>
              </a:gsLst>
              <a:lin ang="7200000" scaled="0"/>
              <a:tileRect/>
            </a:gradFill>
          </a:ln>
          <a:effectLst>
            <a:outerShdw blurRad="482600" dist="279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1" i="0" u="none" strike="noStrike" kern="1200" cap="none" spc="0" normalizeH="0" baseline="0" noProof="0" dirty="0">
              <a:ln>
                <a:noFill/>
              </a:ln>
              <a:solidFill>
                <a:schemeClr val="bg1">
                  <a:lumMod val="65000"/>
                </a:schemeClr>
              </a:solidFill>
              <a:effectLst/>
              <a:uLnTx/>
              <a:uFillTx/>
              <a:latin typeface="Microsoft YaHei" charset="-122"/>
              <a:ea typeface="Microsoft YaHei" charset="-122"/>
              <a:cs typeface="Microsoft YaHei" charset="-122"/>
            </a:endParaRPr>
          </a:p>
        </p:txBody>
      </p:sp>
      <p:sp>
        <p:nvSpPr>
          <p:cNvPr id="66" name="椭圆 65"/>
          <p:cNvSpPr/>
          <p:nvPr/>
        </p:nvSpPr>
        <p:spPr>
          <a:xfrm>
            <a:off x="2641083" y="2678092"/>
            <a:ext cx="1673098" cy="1673098"/>
          </a:xfrm>
          <a:prstGeom prst="ellipse">
            <a:avLst/>
          </a:prstGeom>
          <a:solidFill>
            <a:srgbClr val="234983"/>
          </a:solidFill>
          <a:ln w="101600">
            <a:noFill/>
          </a:ln>
          <a:effectLst>
            <a:outerShdw blurRad="317500" dist="114300" dir="2700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prstClr val="white"/>
              </a:solidFill>
              <a:effectLst/>
              <a:uLnTx/>
              <a:uFillTx/>
              <a:latin typeface="Microsoft YaHei" charset="-122"/>
              <a:ea typeface="Microsoft YaHei" charset="-122"/>
              <a:cs typeface="Microsoft YaHei" charset="-122"/>
            </a:endParaRPr>
          </a:p>
        </p:txBody>
      </p:sp>
      <p:sp>
        <p:nvSpPr>
          <p:cNvPr id="69" name="矩形 68"/>
          <p:cNvSpPr/>
          <p:nvPr/>
        </p:nvSpPr>
        <p:spPr>
          <a:xfrm>
            <a:off x="2744098" y="1550287"/>
            <a:ext cx="1467068" cy="348813"/>
          </a:xfrm>
          <a:prstGeom prst="rect">
            <a:avLst/>
          </a:prstGeom>
        </p:spPr>
        <p:txBody>
          <a:bodyPr wrap="none">
            <a:spAutoFit/>
          </a:bodyPr>
          <a:lstStyle/>
          <a:p>
            <a:pPr marL="0" marR="0" lvl="0" indent="0" algn="ctr" defTabSz="914400" rtl="0" eaLnBrk="1" fontAlgn="auto" latinLnBrk="0" hangingPunct="1">
              <a:lnSpc>
                <a:spcPts val="2000"/>
              </a:lnSpc>
              <a:spcBef>
                <a:spcPts val="0"/>
              </a:spcBef>
              <a:spcAft>
                <a:spcPts val="0"/>
              </a:spcAft>
              <a:buClrTx/>
              <a:buSzTx/>
              <a:buFontTx/>
              <a:buNone/>
              <a:defRPr/>
            </a:pPr>
            <a:r>
              <a:rPr kumimoji="0" lang="zh-CN" altLang="en-US" sz="2000" b="1" i="0" u="none" strike="noStrike" kern="1200" cap="none" spc="0" normalizeH="0" baseline="0" noProof="0" dirty="0" smtClean="0">
                <a:ln>
                  <a:noFill/>
                </a:ln>
                <a:solidFill>
                  <a:schemeClr val="bg1">
                    <a:lumMod val="65000"/>
                  </a:schemeClr>
                </a:solidFill>
                <a:effectLst/>
                <a:uLnTx/>
                <a:uFillTx/>
                <a:latin typeface="Microsoft YaHei" charset="-122"/>
                <a:ea typeface="Microsoft YaHei" charset="-122"/>
                <a:cs typeface="Microsoft YaHei" charset="-122"/>
              </a:rPr>
              <a:t>有监督学习</a:t>
            </a:r>
            <a:endParaRPr kumimoji="0" lang="zh-CN" altLang="en-US" sz="2000" b="1" i="0" u="none" strike="noStrike" kern="1200" cap="none" spc="0" normalizeH="0" baseline="0" noProof="0" dirty="0">
              <a:ln>
                <a:noFill/>
              </a:ln>
              <a:solidFill>
                <a:schemeClr val="bg1">
                  <a:lumMod val="65000"/>
                </a:schemeClr>
              </a:solidFill>
              <a:effectLst/>
              <a:uLnTx/>
              <a:uFillTx/>
              <a:latin typeface="Microsoft YaHei" charset="-122"/>
              <a:ea typeface="Microsoft YaHei" charset="-122"/>
              <a:cs typeface="Microsoft YaHei" charset="-122"/>
            </a:endParaRPr>
          </a:p>
        </p:txBody>
      </p:sp>
      <p:sp>
        <p:nvSpPr>
          <p:cNvPr id="23" name="矩形 22"/>
          <p:cNvSpPr/>
          <p:nvPr/>
        </p:nvSpPr>
        <p:spPr>
          <a:xfrm>
            <a:off x="2876559" y="3396234"/>
            <a:ext cx="1210588" cy="307264"/>
          </a:xfrm>
          <a:prstGeom prst="rect">
            <a:avLst/>
          </a:prstGeom>
        </p:spPr>
        <p:txBody>
          <a:bodyPr wrap="none">
            <a:spAutoFit/>
          </a:bodyPr>
          <a:lstStyle/>
          <a:p>
            <a:pPr marL="0" marR="0" lvl="0" indent="0" algn="l" defTabSz="914400" rtl="0" eaLnBrk="1" fontAlgn="auto" latinLnBrk="0" hangingPunct="1">
              <a:lnSpc>
                <a:spcPts val="1600"/>
              </a:lnSpc>
              <a:spcBef>
                <a:spcPts val="0"/>
              </a:spcBef>
              <a:spcAft>
                <a:spcPts val="0"/>
              </a:spcAft>
              <a:buClrTx/>
              <a:buSzTx/>
              <a:buFontTx/>
              <a:buNone/>
              <a:defRPr/>
            </a:pPr>
            <a:r>
              <a:rPr kumimoji="0" lang="zh-CN" altLang="en-US" sz="2000" b="1" i="0" u="none" strike="noStrike" kern="1200" cap="none" spc="0" normalizeH="0" baseline="0" noProof="0" dirty="0" smtClean="0">
                <a:ln>
                  <a:noFill/>
                </a:ln>
                <a:solidFill>
                  <a:prstClr val="white"/>
                </a:solidFill>
                <a:effectLst/>
                <a:uLnTx/>
                <a:uFillTx/>
                <a:latin typeface="Microsoft YaHei" charset="-122"/>
                <a:ea typeface="Microsoft YaHei" charset="-122"/>
                <a:cs typeface="Microsoft YaHei" charset="-122"/>
              </a:rPr>
              <a:t>算法体系</a:t>
            </a:r>
            <a:endParaRPr kumimoji="0" lang="zh-CN" altLang="en-US" sz="2000" b="0" i="0" u="none" strike="noStrike" kern="1200" cap="none" spc="0" normalizeH="0" baseline="0" noProof="0" dirty="0">
              <a:ln>
                <a:noFill/>
              </a:ln>
              <a:solidFill>
                <a:prstClr val="white"/>
              </a:solidFill>
              <a:effectLst/>
              <a:uLnTx/>
              <a:uFillTx/>
              <a:latin typeface="Microsoft YaHei" charset="-122"/>
              <a:ea typeface="Microsoft YaHei" charset="-122"/>
              <a:cs typeface="Microsoft YaHei" charset="-122"/>
            </a:endParaRPr>
          </a:p>
        </p:txBody>
      </p:sp>
      <p:sp>
        <p:nvSpPr>
          <p:cNvPr id="24" name="矩形 23"/>
          <p:cNvSpPr/>
          <p:nvPr/>
        </p:nvSpPr>
        <p:spPr>
          <a:xfrm>
            <a:off x="2733596" y="5165884"/>
            <a:ext cx="1467068" cy="348813"/>
          </a:xfrm>
          <a:prstGeom prst="rect">
            <a:avLst/>
          </a:prstGeom>
        </p:spPr>
        <p:txBody>
          <a:bodyPr wrap="none">
            <a:spAutoFit/>
          </a:bodyPr>
          <a:lstStyle/>
          <a:p>
            <a:pPr marL="0" marR="0" lvl="0" indent="0" algn="ctr" defTabSz="914400" rtl="0" eaLnBrk="1" fontAlgn="auto" latinLnBrk="0" hangingPunct="1">
              <a:lnSpc>
                <a:spcPts val="2000"/>
              </a:lnSpc>
              <a:spcBef>
                <a:spcPts val="0"/>
              </a:spcBef>
              <a:spcAft>
                <a:spcPts val="0"/>
              </a:spcAft>
              <a:buClrTx/>
              <a:buSzTx/>
              <a:buFontTx/>
              <a:buNone/>
              <a:defRPr/>
            </a:pPr>
            <a:r>
              <a:rPr lang="zh-CN" altLang="en-US" sz="2000" b="1" dirty="0" smtClean="0">
                <a:solidFill>
                  <a:schemeClr val="bg1">
                    <a:lumMod val="65000"/>
                  </a:schemeClr>
                </a:solidFill>
                <a:latin typeface="Microsoft YaHei" charset="-122"/>
                <a:ea typeface="Microsoft YaHei" charset="-122"/>
                <a:cs typeface="Microsoft YaHei" charset="-122"/>
              </a:rPr>
              <a:t>半</a:t>
            </a:r>
            <a:r>
              <a:rPr kumimoji="0" lang="zh-CN" altLang="en-US" sz="2000" b="1" i="0" u="none" strike="noStrike" kern="1200" cap="none" spc="0" normalizeH="0" baseline="0" noProof="0" dirty="0" smtClean="0">
                <a:ln>
                  <a:noFill/>
                </a:ln>
                <a:solidFill>
                  <a:schemeClr val="bg1">
                    <a:lumMod val="65000"/>
                  </a:schemeClr>
                </a:solidFill>
                <a:effectLst/>
                <a:uLnTx/>
                <a:uFillTx/>
                <a:latin typeface="Microsoft YaHei" charset="-122"/>
                <a:ea typeface="Microsoft YaHei" charset="-122"/>
                <a:cs typeface="Microsoft YaHei" charset="-122"/>
              </a:rPr>
              <a:t>监督学习</a:t>
            </a:r>
            <a:endParaRPr kumimoji="0" lang="zh-CN" altLang="en-US" sz="2000" b="1" i="0" u="none" strike="noStrike" kern="1200" cap="none" spc="0" normalizeH="0" baseline="0" noProof="0" dirty="0">
              <a:ln>
                <a:noFill/>
              </a:ln>
              <a:solidFill>
                <a:schemeClr val="bg1">
                  <a:lumMod val="65000"/>
                </a:schemeClr>
              </a:solidFill>
              <a:effectLst/>
              <a:uLnTx/>
              <a:uFillTx/>
              <a:latin typeface="Microsoft YaHei" charset="-122"/>
              <a:ea typeface="Microsoft YaHei" charset="-122"/>
              <a:cs typeface="Microsoft YaHei" charset="-122"/>
            </a:endParaRPr>
          </a:p>
        </p:txBody>
      </p:sp>
      <p:sp>
        <p:nvSpPr>
          <p:cNvPr id="13" name="任意多边形 47"/>
          <p:cNvSpPr/>
          <p:nvPr/>
        </p:nvSpPr>
        <p:spPr>
          <a:xfrm rot="5400000">
            <a:off x="3490985" y="2778370"/>
            <a:ext cx="3108054" cy="1444779"/>
          </a:xfrm>
          <a:custGeom>
            <a:avLst/>
            <a:gdLst>
              <a:gd name="connsiteX0" fmla="*/ 1781706 w 3566460"/>
              <a:gd name="connsiteY0" fmla="*/ 0 h 1657869"/>
              <a:gd name="connsiteX1" fmla="*/ 3387370 w 3566460"/>
              <a:gd name="connsiteY1" fmla="*/ 576419 h 1657869"/>
              <a:gd name="connsiteX2" fmla="*/ 3566460 w 3566460"/>
              <a:gd name="connsiteY2" fmla="*/ 739186 h 1657869"/>
              <a:gd name="connsiteX3" fmla="*/ 2647777 w 3566460"/>
              <a:gd name="connsiteY3" fmla="*/ 1657869 h 1657869"/>
              <a:gd name="connsiteX4" fmla="*/ 2645816 w 3566460"/>
              <a:gd name="connsiteY4" fmla="*/ 1655711 h 1657869"/>
              <a:gd name="connsiteX5" fmla="*/ 1780494 w 3566460"/>
              <a:gd name="connsiteY5" fmla="*/ 1297283 h 1657869"/>
              <a:gd name="connsiteX6" fmla="*/ 1002076 w 3566460"/>
              <a:gd name="connsiteY6" fmla="*/ 1576728 h 1657869"/>
              <a:gd name="connsiteX7" fmla="*/ 917332 w 3566460"/>
              <a:gd name="connsiteY7" fmla="*/ 1653749 h 1657869"/>
              <a:gd name="connsiteX8" fmla="*/ 0 w 3566460"/>
              <a:gd name="connsiteY8" fmla="*/ 736417 h 1657869"/>
              <a:gd name="connsiteX9" fmla="*/ 176043 w 3566460"/>
              <a:gd name="connsiteY9" fmla="*/ 576419 h 1657869"/>
              <a:gd name="connsiteX10" fmla="*/ 1781706 w 3566460"/>
              <a:gd name="connsiteY10" fmla="*/ 0 h 1657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566460" h="1657869">
                <a:moveTo>
                  <a:pt x="1781706" y="0"/>
                </a:moveTo>
                <a:cubicBezTo>
                  <a:pt x="2391629" y="0"/>
                  <a:pt x="2951029" y="216318"/>
                  <a:pt x="3387370" y="576419"/>
                </a:cubicBezTo>
                <a:lnTo>
                  <a:pt x="3566460" y="739186"/>
                </a:lnTo>
                <a:lnTo>
                  <a:pt x="2647777" y="1657869"/>
                </a:lnTo>
                <a:lnTo>
                  <a:pt x="2645816" y="1655711"/>
                </a:lnTo>
                <a:cubicBezTo>
                  <a:pt x="2424360" y="1434256"/>
                  <a:pt x="2118423" y="1297283"/>
                  <a:pt x="1780494" y="1297283"/>
                </a:cubicBezTo>
                <a:cubicBezTo>
                  <a:pt x="1484806" y="1297283"/>
                  <a:pt x="1213612" y="1402153"/>
                  <a:pt x="1002076" y="1576728"/>
                </a:cubicBezTo>
                <a:lnTo>
                  <a:pt x="917332" y="1653749"/>
                </a:lnTo>
                <a:lnTo>
                  <a:pt x="0" y="736417"/>
                </a:lnTo>
                <a:lnTo>
                  <a:pt x="176043" y="576419"/>
                </a:lnTo>
                <a:cubicBezTo>
                  <a:pt x="612384" y="216318"/>
                  <a:pt x="1171783" y="0"/>
                  <a:pt x="1781706" y="0"/>
                </a:cubicBezTo>
                <a:close/>
              </a:path>
            </a:pathLst>
          </a:custGeom>
          <a:solidFill>
            <a:srgbClr val="234983"/>
          </a:solidFill>
          <a:ln w="101600">
            <a:noFill/>
          </a:ln>
          <a:effectLst>
            <a:outerShdw blurRad="317500" dist="114300" dir="2700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smtClean="0">
                <a:ln>
                  <a:noFill/>
                </a:ln>
                <a:solidFill>
                  <a:prstClr val="white"/>
                </a:solidFill>
                <a:effectLst/>
                <a:uLnTx/>
                <a:uFillTx/>
                <a:latin typeface="Microsoft YaHei" charset="-122"/>
                <a:ea typeface="Microsoft YaHei" charset="-122"/>
                <a:cs typeface="Microsoft YaHei" charset="-122"/>
              </a:rPr>
              <a:t>无监督学习</a:t>
            </a:r>
            <a:endParaRPr kumimoji="0" lang="zh-CN" altLang="en-US" sz="2000" b="1" i="0" u="none" strike="noStrike" kern="1200" cap="none" spc="0" normalizeH="0" baseline="0" noProof="0" dirty="0">
              <a:ln>
                <a:noFill/>
              </a:ln>
              <a:solidFill>
                <a:prstClr val="white"/>
              </a:solidFill>
              <a:effectLst/>
              <a:uLnTx/>
              <a:uFillTx/>
              <a:latin typeface="Microsoft YaHei" charset="-122"/>
              <a:ea typeface="Microsoft YaHei" charset="-122"/>
              <a:cs typeface="Microsoft YaHei" charset="-122"/>
            </a:endParaRPr>
          </a:p>
        </p:txBody>
      </p:sp>
    </p:spTree>
  </p:cSld>
  <p:clrMapOvr>
    <a:masterClrMapping/>
  </p:clrMapOvr>
  <p:transition spd="slow" advTm="1000">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文本框 44"/>
          <p:cNvSpPr txBox="1"/>
          <p:nvPr/>
        </p:nvSpPr>
        <p:spPr>
          <a:xfrm>
            <a:off x="7043655" y="1812564"/>
            <a:ext cx="1980029"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800" b="1" dirty="0" smtClean="0">
                <a:solidFill>
                  <a:srgbClr val="234983"/>
                </a:solidFill>
                <a:latin typeface="Microsoft YaHei" charset="-122"/>
                <a:ea typeface="Microsoft YaHei" charset="-122"/>
                <a:cs typeface="Microsoft YaHei" charset="-122"/>
              </a:rPr>
              <a:t>半监督学习</a:t>
            </a:r>
            <a:endParaRPr kumimoji="0" lang="zh-CN" altLang="en-US" sz="2800" b="1" i="0" u="none" strike="noStrike" kern="1200" cap="none" spc="0" normalizeH="0" baseline="0" noProof="0" dirty="0">
              <a:ln>
                <a:noFill/>
              </a:ln>
              <a:solidFill>
                <a:srgbClr val="234983"/>
              </a:solidFill>
              <a:effectLst/>
              <a:uLnTx/>
              <a:uFillTx/>
              <a:latin typeface="Microsoft YaHei" charset="-122"/>
              <a:ea typeface="Microsoft YaHei" charset="-122"/>
              <a:cs typeface="Microsoft YaHei" charset="-122"/>
            </a:endParaRPr>
          </a:p>
        </p:txBody>
      </p:sp>
      <p:sp>
        <p:nvSpPr>
          <p:cNvPr id="46" name="矩形 45"/>
          <p:cNvSpPr/>
          <p:nvPr/>
        </p:nvSpPr>
        <p:spPr>
          <a:xfrm>
            <a:off x="7072683" y="2498937"/>
            <a:ext cx="4663043" cy="1156855"/>
          </a:xfrm>
          <a:prstGeom prst="rect">
            <a:avLst/>
          </a:prstGeom>
        </p:spPr>
        <p:txBody>
          <a:bodyPr wrap="square">
            <a:spAutoFit/>
          </a:bodyPr>
          <a:lstStyle/>
          <a:p>
            <a:pPr>
              <a:lnSpc>
                <a:spcPct val="150000"/>
              </a:lnSpc>
            </a:pPr>
            <a:r>
              <a:rPr lang="zh-CN" altLang="en-US" sz="1600" dirty="0">
                <a:latin typeface="Microsoft YaHei" charset="-122"/>
                <a:ea typeface="Microsoft YaHei" charset="-122"/>
                <a:cs typeface="Microsoft YaHei" charset="-122"/>
              </a:rPr>
              <a:t>另外，还有一种半监督学习（</a:t>
            </a:r>
            <a:r>
              <a:rPr lang="en-US" altLang="zh-CN" sz="1600" dirty="0">
                <a:latin typeface="Microsoft YaHei" charset="-122"/>
                <a:ea typeface="Microsoft YaHei" charset="-122"/>
                <a:cs typeface="Microsoft YaHei" charset="-122"/>
              </a:rPr>
              <a:t>semi-supervised learning</a:t>
            </a:r>
            <a:r>
              <a:rPr lang="zh-CN" altLang="en-US" sz="1600" dirty="0">
                <a:latin typeface="Microsoft YaHei" charset="-122"/>
                <a:ea typeface="Microsoft YaHei" charset="-122"/>
                <a:cs typeface="Microsoft YaHei" charset="-122"/>
              </a:rPr>
              <a:t>）方法， 介于有监督学习和无监督学习之间。通常</a:t>
            </a:r>
            <a:r>
              <a:rPr lang="zh-CN" altLang="en-US" sz="1600" dirty="0" smtClean="0">
                <a:latin typeface="Microsoft YaHei" charset="-122"/>
                <a:ea typeface="Microsoft YaHei" charset="-122"/>
                <a:cs typeface="Microsoft YaHei" charset="-122"/>
              </a:rPr>
              <a:t>可以在数据</a:t>
            </a:r>
            <a:r>
              <a:rPr lang="zh-CN" altLang="en-US" sz="1600" dirty="0">
                <a:latin typeface="Microsoft YaHei" charset="-122"/>
                <a:ea typeface="Microsoft YaHei" charset="-122"/>
                <a:cs typeface="Microsoft YaHei" charset="-122"/>
              </a:rPr>
              <a:t>不完整时使用。</a:t>
            </a:r>
            <a:endParaRPr lang="zh-CN" altLang="en-US" sz="1600" dirty="0">
              <a:latin typeface="Microsoft YaHei" charset="-122"/>
              <a:ea typeface="Microsoft YaHei" charset="-122"/>
              <a:cs typeface="Microsoft YaHei" charset="-122"/>
            </a:endParaRPr>
          </a:p>
        </p:txBody>
      </p:sp>
      <p:sp>
        <p:nvSpPr>
          <p:cNvPr id="48" name="任意多边形 47"/>
          <p:cNvSpPr/>
          <p:nvPr/>
        </p:nvSpPr>
        <p:spPr>
          <a:xfrm rot="10800000">
            <a:off x="1921401" y="4328149"/>
            <a:ext cx="3108054" cy="1444779"/>
          </a:xfrm>
          <a:custGeom>
            <a:avLst/>
            <a:gdLst>
              <a:gd name="connsiteX0" fmla="*/ 1781706 w 3566460"/>
              <a:gd name="connsiteY0" fmla="*/ 0 h 1657869"/>
              <a:gd name="connsiteX1" fmla="*/ 3387370 w 3566460"/>
              <a:gd name="connsiteY1" fmla="*/ 576419 h 1657869"/>
              <a:gd name="connsiteX2" fmla="*/ 3566460 w 3566460"/>
              <a:gd name="connsiteY2" fmla="*/ 739186 h 1657869"/>
              <a:gd name="connsiteX3" fmla="*/ 2647777 w 3566460"/>
              <a:gd name="connsiteY3" fmla="*/ 1657869 h 1657869"/>
              <a:gd name="connsiteX4" fmla="*/ 2645816 w 3566460"/>
              <a:gd name="connsiteY4" fmla="*/ 1655711 h 1657869"/>
              <a:gd name="connsiteX5" fmla="*/ 1780494 w 3566460"/>
              <a:gd name="connsiteY5" fmla="*/ 1297283 h 1657869"/>
              <a:gd name="connsiteX6" fmla="*/ 1002076 w 3566460"/>
              <a:gd name="connsiteY6" fmla="*/ 1576728 h 1657869"/>
              <a:gd name="connsiteX7" fmla="*/ 917332 w 3566460"/>
              <a:gd name="connsiteY7" fmla="*/ 1653749 h 1657869"/>
              <a:gd name="connsiteX8" fmla="*/ 0 w 3566460"/>
              <a:gd name="connsiteY8" fmla="*/ 736417 h 1657869"/>
              <a:gd name="connsiteX9" fmla="*/ 176043 w 3566460"/>
              <a:gd name="connsiteY9" fmla="*/ 576419 h 1657869"/>
              <a:gd name="connsiteX10" fmla="*/ 1781706 w 3566460"/>
              <a:gd name="connsiteY10" fmla="*/ 0 h 1657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566460" h="1657869">
                <a:moveTo>
                  <a:pt x="1781706" y="0"/>
                </a:moveTo>
                <a:cubicBezTo>
                  <a:pt x="2391629" y="0"/>
                  <a:pt x="2951029" y="216318"/>
                  <a:pt x="3387370" y="576419"/>
                </a:cubicBezTo>
                <a:lnTo>
                  <a:pt x="3566460" y="739186"/>
                </a:lnTo>
                <a:lnTo>
                  <a:pt x="2647777" y="1657869"/>
                </a:lnTo>
                <a:lnTo>
                  <a:pt x="2645816" y="1655711"/>
                </a:lnTo>
                <a:cubicBezTo>
                  <a:pt x="2424360" y="1434256"/>
                  <a:pt x="2118423" y="1297283"/>
                  <a:pt x="1780494" y="1297283"/>
                </a:cubicBezTo>
                <a:cubicBezTo>
                  <a:pt x="1484806" y="1297283"/>
                  <a:pt x="1213612" y="1402153"/>
                  <a:pt x="1002076" y="1576728"/>
                </a:cubicBezTo>
                <a:lnTo>
                  <a:pt x="917332" y="1653749"/>
                </a:lnTo>
                <a:lnTo>
                  <a:pt x="0" y="736417"/>
                </a:lnTo>
                <a:lnTo>
                  <a:pt x="176043" y="576419"/>
                </a:lnTo>
                <a:cubicBezTo>
                  <a:pt x="612384" y="216318"/>
                  <a:pt x="1171783" y="0"/>
                  <a:pt x="1781706" y="0"/>
                </a:cubicBezTo>
                <a:close/>
              </a:path>
            </a:pathLst>
          </a:custGeom>
          <a:solidFill>
            <a:srgbClr val="234983"/>
          </a:solidFill>
          <a:ln w="101600">
            <a:noFill/>
          </a:ln>
          <a:effectLst>
            <a:outerShdw blurRad="317500" dist="114300" dir="2700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white"/>
              </a:solidFill>
              <a:effectLst/>
              <a:uLnTx/>
              <a:uFillTx/>
              <a:latin typeface="Calibri" panose="020F0502020204030204"/>
              <a:ea typeface="SimSun" panose="02010600030101010101" pitchFamily="2" charset="-122"/>
              <a:cs typeface="+mn-cs"/>
            </a:endParaRPr>
          </a:p>
        </p:txBody>
      </p:sp>
      <p:sp>
        <p:nvSpPr>
          <p:cNvPr id="63" name="任意多边形 62"/>
          <p:cNvSpPr/>
          <p:nvPr/>
        </p:nvSpPr>
        <p:spPr>
          <a:xfrm rot="16200000">
            <a:off x="44700" y="2778994"/>
            <a:ext cx="3108054" cy="1443530"/>
          </a:xfrm>
          <a:custGeom>
            <a:avLst/>
            <a:gdLst>
              <a:gd name="connsiteX0" fmla="*/ 3566460 w 3566460"/>
              <a:gd name="connsiteY0" fmla="*/ 739186 h 1656436"/>
              <a:gd name="connsiteX1" fmla="*/ 2649210 w 3566460"/>
              <a:gd name="connsiteY1" fmla="*/ 1656436 h 1656436"/>
              <a:gd name="connsiteX2" fmla="*/ 2648551 w 3566460"/>
              <a:gd name="connsiteY2" fmla="*/ 1655711 h 1656436"/>
              <a:gd name="connsiteX3" fmla="*/ 1783230 w 3566460"/>
              <a:gd name="connsiteY3" fmla="*/ 1297283 h 1656436"/>
              <a:gd name="connsiteX4" fmla="*/ 1004812 w 3566460"/>
              <a:gd name="connsiteY4" fmla="*/ 1576728 h 1656436"/>
              <a:gd name="connsiteX5" fmla="*/ 918634 w 3566460"/>
              <a:gd name="connsiteY5" fmla="*/ 1655052 h 1656436"/>
              <a:gd name="connsiteX6" fmla="*/ 0 w 3566460"/>
              <a:gd name="connsiteY6" fmla="*/ 736417 h 1656436"/>
              <a:gd name="connsiteX7" fmla="*/ 176043 w 3566460"/>
              <a:gd name="connsiteY7" fmla="*/ 576419 h 1656436"/>
              <a:gd name="connsiteX8" fmla="*/ 1781706 w 3566460"/>
              <a:gd name="connsiteY8" fmla="*/ 0 h 1656436"/>
              <a:gd name="connsiteX9" fmla="*/ 3387370 w 3566460"/>
              <a:gd name="connsiteY9" fmla="*/ 576419 h 1656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66460" h="1656436">
                <a:moveTo>
                  <a:pt x="3566460" y="739186"/>
                </a:moveTo>
                <a:lnTo>
                  <a:pt x="2649210" y="1656436"/>
                </a:lnTo>
                <a:lnTo>
                  <a:pt x="2648551" y="1655711"/>
                </a:lnTo>
                <a:cubicBezTo>
                  <a:pt x="2427096" y="1434256"/>
                  <a:pt x="2121159" y="1297283"/>
                  <a:pt x="1783230" y="1297283"/>
                </a:cubicBezTo>
                <a:cubicBezTo>
                  <a:pt x="1487542" y="1297283"/>
                  <a:pt x="1216348" y="1402153"/>
                  <a:pt x="1004812" y="1576728"/>
                </a:cubicBezTo>
                <a:lnTo>
                  <a:pt x="918634" y="1655052"/>
                </a:lnTo>
                <a:lnTo>
                  <a:pt x="0" y="736417"/>
                </a:lnTo>
                <a:lnTo>
                  <a:pt x="176043" y="576419"/>
                </a:lnTo>
                <a:cubicBezTo>
                  <a:pt x="612384" y="216318"/>
                  <a:pt x="1171783" y="0"/>
                  <a:pt x="1781706" y="0"/>
                </a:cubicBezTo>
                <a:cubicBezTo>
                  <a:pt x="2391629" y="0"/>
                  <a:pt x="2951029" y="216318"/>
                  <a:pt x="3387370" y="576419"/>
                </a:cubicBezTo>
                <a:close/>
              </a:path>
            </a:pathLst>
          </a:custGeom>
          <a:gradFill flip="none" rotWithShape="1">
            <a:gsLst>
              <a:gs pos="0">
                <a:schemeClr val="bg1"/>
              </a:gs>
              <a:gs pos="100000">
                <a:srgbClr val="C8C8C8"/>
              </a:gs>
            </a:gsLst>
            <a:lin ang="19800000" scaled="0"/>
            <a:tileRect/>
          </a:gradFill>
          <a:ln w="25400">
            <a:gradFill flip="none" rotWithShape="1">
              <a:gsLst>
                <a:gs pos="53000">
                  <a:schemeClr val="bg1">
                    <a:alpha val="90000"/>
                  </a:schemeClr>
                </a:gs>
                <a:gs pos="100000">
                  <a:schemeClr val="tx1">
                    <a:lumMod val="50000"/>
                    <a:lumOff val="50000"/>
                  </a:schemeClr>
                </a:gs>
              </a:gsLst>
              <a:lin ang="7200000" scaled="0"/>
              <a:tileRect/>
            </a:gradFill>
          </a:ln>
          <a:effectLst>
            <a:outerShdw blurRad="482600" dist="279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smtClean="0">
                <a:ln>
                  <a:noFill/>
                </a:ln>
                <a:solidFill>
                  <a:schemeClr val="bg1">
                    <a:lumMod val="65000"/>
                  </a:schemeClr>
                </a:solidFill>
                <a:effectLst/>
                <a:uLnTx/>
                <a:uFillTx/>
                <a:latin typeface="Microsoft YaHei" charset="-122"/>
                <a:ea typeface="Microsoft YaHei" charset="-122"/>
                <a:cs typeface="Microsoft YaHei" charset="-122"/>
              </a:rPr>
              <a:t>强化学习</a:t>
            </a:r>
            <a:endParaRPr kumimoji="0" lang="zh-CN" altLang="en-US" sz="2000" b="1" i="0" u="none" strike="noStrike" kern="1200" cap="none" spc="0" normalizeH="0" baseline="0" noProof="0">
              <a:ln>
                <a:noFill/>
              </a:ln>
              <a:solidFill>
                <a:schemeClr val="bg1">
                  <a:lumMod val="65000"/>
                </a:schemeClr>
              </a:solidFill>
              <a:effectLst/>
              <a:uLnTx/>
              <a:uFillTx/>
              <a:latin typeface="Microsoft YaHei" charset="-122"/>
              <a:ea typeface="Microsoft YaHei" charset="-122"/>
              <a:cs typeface="Microsoft YaHei" charset="-122"/>
            </a:endParaRPr>
          </a:p>
        </p:txBody>
      </p:sp>
      <p:sp>
        <p:nvSpPr>
          <p:cNvPr id="64" name="任意多边形 63"/>
          <p:cNvSpPr/>
          <p:nvPr/>
        </p:nvSpPr>
        <p:spPr>
          <a:xfrm>
            <a:off x="1921401" y="1049462"/>
            <a:ext cx="3108054" cy="1446407"/>
          </a:xfrm>
          <a:custGeom>
            <a:avLst/>
            <a:gdLst>
              <a:gd name="connsiteX0" fmla="*/ 923320 w 3566460"/>
              <a:gd name="connsiteY0" fmla="*/ 1659737 h 1659737"/>
              <a:gd name="connsiteX1" fmla="*/ 0 w 3566460"/>
              <a:gd name="connsiteY1" fmla="*/ 736417 h 1659737"/>
              <a:gd name="connsiteX2" fmla="*/ 176043 w 3566460"/>
              <a:gd name="connsiteY2" fmla="*/ 576419 h 1659737"/>
              <a:gd name="connsiteX3" fmla="*/ 1781706 w 3566460"/>
              <a:gd name="connsiteY3" fmla="*/ 0 h 1659737"/>
              <a:gd name="connsiteX4" fmla="*/ 3387370 w 3566460"/>
              <a:gd name="connsiteY4" fmla="*/ 576419 h 1659737"/>
              <a:gd name="connsiteX5" fmla="*/ 3566460 w 3566460"/>
              <a:gd name="connsiteY5" fmla="*/ 739186 h 1659737"/>
              <a:gd name="connsiteX6" fmla="*/ 2647197 w 3566460"/>
              <a:gd name="connsiteY6" fmla="*/ 1658450 h 1659737"/>
              <a:gd name="connsiteX7" fmla="*/ 2564384 w 3566460"/>
              <a:gd name="connsiteY7" fmla="*/ 1583185 h 1659737"/>
              <a:gd name="connsiteX8" fmla="*/ 1785966 w 3566460"/>
              <a:gd name="connsiteY8" fmla="*/ 1303740 h 1659737"/>
              <a:gd name="connsiteX9" fmla="*/ 1007548 w 3566460"/>
              <a:gd name="connsiteY9" fmla="*/ 1583185 h 1659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66460" h="1659737">
                <a:moveTo>
                  <a:pt x="923320" y="1659737"/>
                </a:moveTo>
                <a:lnTo>
                  <a:pt x="0" y="736417"/>
                </a:lnTo>
                <a:lnTo>
                  <a:pt x="176043" y="576419"/>
                </a:lnTo>
                <a:cubicBezTo>
                  <a:pt x="612384" y="216318"/>
                  <a:pt x="1171783" y="0"/>
                  <a:pt x="1781706" y="0"/>
                </a:cubicBezTo>
                <a:cubicBezTo>
                  <a:pt x="2391629" y="0"/>
                  <a:pt x="2951029" y="216318"/>
                  <a:pt x="3387370" y="576419"/>
                </a:cubicBezTo>
                <a:lnTo>
                  <a:pt x="3566460" y="739186"/>
                </a:lnTo>
                <a:lnTo>
                  <a:pt x="2647197" y="1658450"/>
                </a:lnTo>
                <a:lnTo>
                  <a:pt x="2564384" y="1583185"/>
                </a:lnTo>
                <a:cubicBezTo>
                  <a:pt x="2352848" y="1408610"/>
                  <a:pt x="2081654" y="1303740"/>
                  <a:pt x="1785966" y="1303740"/>
                </a:cubicBezTo>
                <a:cubicBezTo>
                  <a:pt x="1490278" y="1303740"/>
                  <a:pt x="1219084" y="1408610"/>
                  <a:pt x="1007548" y="1583185"/>
                </a:cubicBezTo>
                <a:close/>
              </a:path>
            </a:pathLst>
          </a:custGeom>
          <a:gradFill flip="none" rotWithShape="1">
            <a:gsLst>
              <a:gs pos="0">
                <a:schemeClr val="bg1"/>
              </a:gs>
              <a:gs pos="100000">
                <a:srgbClr val="C8C8C8"/>
              </a:gs>
            </a:gsLst>
            <a:lin ang="19800000" scaled="0"/>
            <a:tileRect/>
          </a:gradFill>
          <a:ln w="25400">
            <a:gradFill flip="none" rotWithShape="1">
              <a:gsLst>
                <a:gs pos="53000">
                  <a:schemeClr val="bg1">
                    <a:alpha val="90000"/>
                  </a:schemeClr>
                </a:gs>
                <a:gs pos="100000">
                  <a:schemeClr val="tx1">
                    <a:lumMod val="50000"/>
                    <a:lumOff val="50000"/>
                  </a:schemeClr>
                </a:gs>
              </a:gsLst>
              <a:lin ang="7200000" scaled="0"/>
              <a:tileRect/>
            </a:gradFill>
          </a:ln>
          <a:effectLst>
            <a:outerShdw blurRad="482600" dist="279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1" i="0" u="none" strike="noStrike" kern="1200" cap="none" spc="0" normalizeH="0" baseline="0" noProof="0" dirty="0">
              <a:ln>
                <a:noFill/>
              </a:ln>
              <a:solidFill>
                <a:schemeClr val="bg1">
                  <a:lumMod val="65000"/>
                </a:schemeClr>
              </a:solidFill>
              <a:effectLst/>
              <a:uLnTx/>
              <a:uFillTx/>
              <a:latin typeface="Microsoft YaHei" charset="-122"/>
              <a:ea typeface="Microsoft YaHei" charset="-122"/>
              <a:cs typeface="Microsoft YaHei" charset="-122"/>
            </a:endParaRPr>
          </a:p>
        </p:txBody>
      </p:sp>
      <p:sp>
        <p:nvSpPr>
          <p:cNvPr id="65" name="任意多边形 64"/>
          <p:cNvSpPr/>
          <p:nvPr/>
        </p:nvSpPr>
        <p:spPr>
          <a:xfrm rot="5400000">
            <a:off x="3794911" y="2779918"/>
            <a:ext cx="3108054" cy="1447311"/>
          </a:xfrm>
          <a:custGeom>
            <a:avLst/>
            <a:gdLst>
              <a:gd name="connsiteX0" fmla="*/ 0 w 3566460"/>
              <a:gd name="connsiteY0" fmla="*/ 736417 h 1660775"/>
              <a:gd name="connsiteX1" fmla="*/ 176043 w 3566460"/>
              <a:gd name="connsiteY1" fmla="*/ 576419 h 1660775"/>
              <a:gd name="connsiteX2" fmla="*/ 1781706 w 3566460"/>
              <a:gd name="connsiteY2" fmla="*/ 0 h 1660775"/>
              <a:gd name="connsiteX3" fmla="*/ 3387370 w 3566460"/>
              <a:gd name="connsiteY3" fmla="*/ 576419 h 1660775"/>
              <a:gd name="connsiteX4" fmla="*/ 3566460 w 3566460"/>
              <a:gd name="connsiteY4" fmla="*/ 739186 h 1660775"/>
              <a:gd name="connsiteX5" fmla="*/ 2644872 w 3566460"/>
              <a:gd name="connsiteY5" fmla="*/ 1660775 h 1660775"/>
              <a:gd name="connsiteX6" fmla="*/ 2558419 w 3566460"/>
              <a:gd name="connsiteY6" fmla="*/ 1582201 h 1660775"/>
              <a:gd name="connsiteX7" fmla="*/ 1780001 w 3566460"/>
              <a:gd name="connsiteY7" fmla="*/ 1302756 h 1660775"/>
              <a:gd name="connsiteX8" fmla="*/ 1001583 w 3566460"/>
              <a:gd name="connsiteY8" fmla="*/ 1582201 h 1660775"/>
              <a:gd name="connsiteX9" fmla="*/ 919964 w 3566460"/>
              <a:gd name="connsiteY9" fmla="*/ 1656382 h 1660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66460" h="1660775">
                <a:moveTo>
                  <a:pt x="0" y="736417"/>
                </a:moveTo>
                <a:lnTo>
                  <a:pt x="176043" y="576419"/>
                </a:lnTo>
                <a:cubicBezTo>
                  <a:pt x="612384" y="216318"/>
                  <a:pt x="1171783" y="0"/>
                  <a:pt x="1781706" y="0"/>
                </a:cubicBezTo>
                <a:cubicBezTo>
                  <a:pt x="2391629" y="0"/>
                  <a:pt x="2951029" y="216318"/>
                  <a:pt x="3387370" y="576419"/>
                </a:cubicBezTo>
                <a:lnTo>
                  <a:pt x="3566460" y="739186"/>
                </a:lnTo>
                <a:lnTo>
                  <a:pt x="2644872" y="1660775"/>
                </a:lnTo>
                <a:lnTo>
                  <a:pt x="2558419" y="1582201"/>
                </a:lnTo>
                <a:cubicBezTo>
                  <a:pt x="2346883" y="1407626"/>
                  <a:pt x="2075689" y="1302756"/>
                  <a:pt x="1780001" y="1302756"/>
                </a:cubicBezTo>
                <a:cubicBezTo>
                  <a:pt x="1484313" y="1302756"/>
                  <a:pt x="1213119" y="1407626"/>
                  <a:pt x="1001583" y="1582201"/>
                </a:cubicBezTo>
                <a:lnTo>
                  <a:pt x="919964" y="1656382"/>
                </a:lnTo>
                <a:close/>
              </a:path>
            </a:pathLst>
          </a:custGeom>
          <a:gradFill flip="none" rotWithShape="1">
            <a:gsLst>
              <a:gs pos="0">
                <a:schemeClr val="bg1"/>
              </a:gs>
              <a:gs pos="100000">
                <a:srgbClr val="C8C8C8"/>
              </a:gs>
            </a:gsLst>
            <a:lin ang="19800000" scaled="0"/>
            <a:tileRect/>
          </a:gradFill>
          <a:ln w="25400">
            <a:gradFill flip="none" rotWithShape="1">
              <a:gsLst>
                <a:gs pos="53000">
                  <a:schemeClr val="bg1">
                    <a:alpha val="90000"/>
                  </a:schemeClr>
                </a:gs>
                <a:gs pos="100000">
                  <a:schemeClr val="tx1">
                    <a:lumMod val="50000"/>
                    <a:lumOff val="50000"/>
                  </a:schemeClr>
                </a:gs>
              </a:gsLst>
              <a:lin ang="7200000" scaled="0"/>
              <a:tileRect/>
            </a:gradFill>
          </a:ln>
          <a:effectLst>
            <a:outerShdw blurRad="482600" dist="279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smtClean="0">
                <a:ln>
                  <a:noFill/>
                </a:ln>
                <a:solidFill>
                  <a:schemeClr val="bg1">
                    <a:lumMod val="65000"/>
                  </a:schemeClr>
                </a:solidFill>
                <a:effectLst/>
                <a:uLnTx/>
                <a:uFillTx/>
                <a:latin typeface="Microsoft YaHei" charset="-122"/>
                <a:ea typeface="Microsoft YaHei" charset="-122"/>
                <a:cs typeface="Microsoft YaHei" charset="-122"/>
              </a:rPr>
              <a:t>无监督学习</a:t>
            </a:r>
            <a:endParaRPr kumimoji="0" lang="zh-CN" altLang="en-US" sz="2000" b="1" i="0" u="none" strike="noStrike" kern="1200" cap="none" spc="0" normalizeH="0" baseline="0" noProof="0">
              <a:ln>
                <a:noFill/>
              </a:ln>
              <a:solidFill>
                <a:schemeClr val="bg1">
                  <a:lumMod val="65000"/>
                </a:schemeClr>
              </a:solidFill>
              <a:effectLst/>
              <a:uLnTx/>
              <a:uFillTx/>
              <a:latin typeface="Microsoft YaHei" charset="-122"/>
              <a:ea typeface="Microsoft YaHei" charset="-122"/>
              <a:cs typeface="Microsoft YaHei" charset="-122"/>
            </a:endParaRPr>
          </a:p>
        </p:txBody>
      </p:sp>
      <p:sp>
        <p:nvSpPr>
          <p:cNvPr id="66" name="椭圆 65"/>
          <p:cNvSpPr/>
          <p:nvPr/>
        </p:nvSpPr>
        <p:spPr>
          <a:xfrm>
            <a:off x="2641083" y="2678092"/>
            <a:ext cx="1673098" cy="1673098"/>
          </a:xfrm>
          <a:prstGeom prst="ellipse">
            <a:avLst/>
          </a:prstGeom>
          <a:solidFill>
            <a:srgbClr val="234983"/>
          </a:solidFill>
          <a:ln w="101600">
            <a:noFill/>
          </a:ln>
          <a:effectLst>
            <a:outerShdw blurRad="317500" dist="114300" dir="2700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prstClr val="white"/>
              </a:solidFill>
              <a:effectLst/>
              <a:uLnTx/>
              <a:uFillTx/>
              <a:latin typeface="Microsoft YaHei" charset="-122"/>
              <a:ea typeface="Microsoft YaHei" charset="-122"/>
              <a:cs typeface="Microsoft YaHei" charset="-122"/>
            </a:endParaRPr>
          </a:p>
        </p:txBody>
      </p:sp>
      <p:sp>
        <p:nvSpPr>
          <p:cNvPr id="69" name="矩形 68"/>
          <p:cNvSpPr/>
          <p:nvPr/>
        </p:nvSpPr>
        <p:spPr>
          <a:xfrm>
            <a:off x="2740569" y="4924153"/>
            <a:ext cx="1467068" cy="348813"/>
          </a:xfrm>
          <a:prstGeom prst="rect">
            <a:avLst/>
          </a:prstGeom>
        </p:spPr>
        <p:txBody>
          <a:bodyPr wrap="none">
            <a:spAutoFit/>
          </a:bodyPr>
          <a:lstStyle/>
          <a:p>
            <a:pPr marL="0" marR="0" lvl="0" indent="0" algn="ctr" defTabSz="914400" rtl="0" eaLnBrk="1" fontAlgn="auto" latinLnBrk="0" hangingPunct="1">
              <a:lnSpc>
                <a:spcPts val="2000"/>
              </a:lnSpc>
              <a:spcBef>
                <a:spcPts val="0"/>
              </a:spcBef>
              <a:spcAft>
                <a:spcPts val="0"/>
              </a:spcAft>
              <a:buClrTx/>
              <a:buSzTx/>
              <a:buFontTx/>
              <a:buNone/>
              <a:defRPr/>
            </a:pPr>
            <a:r>
              <a:rPr lang="zh-CN" altLang="en-US" sz="2000" b="1" dirty="0" smtClean="0">
                <a:solidFill>
                  <a:prstClr val="white"/>
                </a:solidFill>
                <a:latin typeface="Microsoft YaHei" charset="-122"/>
                <a:ea typeface="Microsoft YaHei" charset="-122"/>
                <a:cs typeface="Microsoft YaHei" charset="-122"/>
              </a:rPr>
              <a:t>半</a:t>
            </a:r>
            <a:r>
              <a:rPr kumimoji="0" lang="zh-CN" altLang="en-US" sz="2000" b="1" i="0" u="none" strike="noStrike" kern="1200" cap="none" spc="0" normalizeH="0" baseline="0" noProof="0" dirty="0" smtClean="0">
                <a:ln>
                  <a:noFill/>
                </a:ln>
                <a:solidFill>
                  <a:prstClr val="white"/>
                </a:solidFill>
                <a:effectLst/>
                <a:uLnTx/>
                <a:uFillTx/>
                <a:latin typeface="Microsoft YaHei" charset="-122"/>
                <a:ea typeface="Microsoft YaHei" charset="-122"/>
                <a:cs typeface="Microsoft YaHei" charset="-122"/>
              </a:rPr>
              <a:t>监督学习</a:t>
            </a:r>
            <a:endParaRPr kumimoji="0" lang="zh-CN" altLang="en-US" sz="2000" b="1" i="0" u="none" strike="noStrike" kern="1200" cap="none" spc="0" normalizeH="0" baseline="0" noProof="0" dirty="0">
              <a:ln>
                <a:noFill/>
              </a:ln>
              <a:solidFill>
                <a:prstClr val="white"/>
              </a:solidFill>
              <a:effectLst/>
              <a:uLnTx/>
              <a:uFillTx/>
              <a:latin typeface="Microsoft YaHei" charset="-122"/>
              <a:ea typeface="Microsoft YaHei" charset="-122"/>
              <a:cs typeface="Microsoft YaHei" charset="-122"/>
            </a:endParaRPr>
          </a:p>
        </p:txBody>
      </p:sp>
      <p:sp>
        <p:nvSpPr>
          <p:cNvPr id="23" name="矩形 22"/>
          <p:cNvSpPr/>
          <p:nvPr/>
        </p:nvSpPr>
        <p:spPr>
          <a:xfrm>
            <a:off x="2876559" y="3396234"/>
            <a:ext cx="1210588" cy="307264"/>
          </a:xfrm>
          <a:prstGeom prst="rect">
            <a:avLst/>
          </a:prstGeom>
        </p:spPr>
        <p:txBody>
          <a:bodyPr wrap="none">
            <a:spAutoFit/>
          </a:bodyPr>
          <a:lstStyle/>
          <a:p>
            <a:pPr marL="0" marR="0" lvl="0" indent="0" algn="l" defTabSz="914400" rtl="0" eaLnBrk="1" fontAlgn="auto" latinLnBrk="0" hangingPunct="1">
              <a:lnSpc>
                <a:spcPts val="1600"/>
              </a:lnSpc>
              <a:spcBef>
                <a:spcPts val="0"/>
              </a:spcBef>
              <a:spcAft>
                <a:spcPts val="0"/>
              </a:spcAft>
              <a:buClrTx/>
              <a:buSzTx/>
              <a:buFontTx/>
              <a:buNone/>
              <a:defRPr/>
            </a:pPr>
            <a:r>
              <a:rPr kumimoji="0" lang="zh-CN" altLang="en-US" sz="2000" b="1" i="0" u="none" strike="noStrike" kern="1200" cap="none" spc="0" normalizeH="0" baseline="0" noProof="0" dirty="0" smtClean="0">
                <a:ln>
                  <a:noFill/>
                </a:ln>
                <a:solidFill>
                  <a:prstClr val="white"/>
                </a:solidFill>
                <a:effectLst/>
                <a:uLnTx/>
                <a:uFillTx/>
                <a:latin typeface="Microsoft YaHei" charset="-122"/>
                <a:ea typeface="Microsoft YaHei" charset="-122"/>
                <a:cs typeface="Microsoft YaHei" charset="-122"/>
              </a:rPr>
              <a:t>算法体系</a:t>
            </a:r>
            <a:endParaRPr kumimoji="0" lang="zh-CN" altLang="en-US" sz="2000" b="0" i="0" u="none" strike="noStrike" kern="1200" cap="none" spc="0" normalizeH="0" baseline="0" noProof="0" dirty="0">
              <a:ln>
                <a:noFill/>
              </a:ln>
              <a:solidFill>
                <a:prstClr val="white"/>
              </a:solidFill>
              <a:effectLst/>
              <a:uLnTx/>
              <a:uFillTx/>
              <a:latin typeface="Microsoft YaHei" charset="-122"/>
              <a:ea typeface="Microsoft YaHei" charset="-122"/>
              <a:cs typeface="Microsoft YaHei" charset="-122"/>
            </a:endParaRPr>
          </a:p>
        </p:txBody>
      </p:sp>
      <p:sp>
        <p:nvSpPr>
          <p:cNvPr id="24" name="矩形 23"/>
          <p:cNvSpPr/>
          <p:nvPr/>
        </p:nvSpPr>
        <p:spPr>
          <a:xfrm>
            <a:off x="2752084" y="1542472"/>
            <a:ext cx="1467068" cy="348813"/>
          </a:xfrm>
          <a:prstGeom prst="rect">
            <a:avLst/>
          </a:prstGeom>
        </p:spPr>
        <p:txBody>
          <a:bodyPr wrap="none">
            <a:spAutoFit/>
          </a:bodyPr>
          <a:lstStyle/>
          <a:p>
            <a:pPr marL="0" marR="0" lvl="0" indent="0" algn="ctr" defTabSz="914400" rtl="0" eaLnBrk="1" fontAlgn="auto" latinLnBrk="0" hangingPunct="1">
              <a:lnSpc>
                <a:spcPts val="2000"/>
              </a:lnSpc>
              <a:spcBef>
                <a:spcPts val="0"/>
              </a:spcBef>
              <a:spcAft>
                <a:spcPts val="0"/>
              </a:spcAft>
              <a:buClrTx/>
              <a:buSzTx/>
              <a:buFontTx/>
              <a:buNone/>
              <a:defRPr/>
            </a:pPr>
            <a:r>
              <a:rPr kumimoji="0" lang="zh-CN" altLang="en-US" sz="2000" b="1" i="0" u="none" strike="noStrike" kern="1200" cap="none" spc="0" normalizeH="0" baseline="0" noProof="0" dirty="0" smtClean="0">
                <a:ln>
                  <a:noFill/>
                </a:ln>
                <a:solidFill>
                  <a:schemeClr val="bg1">
                    <a:lumMod val="65000"/>
                  </a:schemeClr>
                </a:solidFill>
                <a:effectLst/>
                <a:uLnTx/>
                <a:uFillTx/>
                <a:latin typeface="Microsoft YaHei" charset="-122"/>
                <a:ea typeface="Microsoft YaHei" charset="-122"/>
                <a:cs typeface="Microsoft YaHei" charset="-122"/>
              </a:rPr>
              <a:t>有监督学习</a:t>
            </a:r>
            <a:endParaRPr kumimoji="0" lang="zh-CN" altLang="en-US" sz="2000" b="1" i="0" u="none" strike="noStrike" kern="1200" cap="none" spc="0" normalizeH="0" baseline="0" noProof="0" dirty="0">
              <a:ln>
                <a:noFill/>
              </a:ln>
              <a:solidFill>
                <a:schemeClr val="bg1">
                  <a:lumMod val="65000"/>
                </a:schemeClr>
              </a:solidFill>
              <a:effectLst/>
              <a:uLnTx/>
              <a:uFillTx/>
              <a:latin typeface="Microsoft YaHei" charset="-122"/>
              <a:ea typeface="Microsoft YaHei" charset="-122"/>
              <a:cs typeface="Microsoft YaHei" charset="-122"/>
            </a:endParaRPr>
          </a:p>
        </p:txBody>
      </p:sp>
    </p:spTree>
  </p:cSld>
  <p:clrMapOvr>
    <a:masterClrMapping/>
  </p:clrMapOvr>
  <p:transition spd="slow" advTm="1000">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文本框 44"/>
          <p:cNvSpPr txBox="1"/>
          <p:nvPr/>
        </p:nvSpPr>
        <p:spPr>
          <a:xfrm>
            <a:off x="7043655" y="1812564"/>
            <a:ext cx="1620957"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800" b="1" dirty="0" smtClean="0">
                <a:solidFill>
                  <a:srgbClr val="234983"/>
                </a:solidFill>
                <a:latin typeface="Microsoft YaHei" charset="-122"/>
                <a:ea typeface="Microsoft YaHei" charset="-122"/>
                <a:cs typeface="Microsoft YaHei" charset="-122"/>
              </a:rPr>
              <a:t>强化学习</a:t>
            </a:r>
            <a:endParaRPr kumimoji="0" lang="zh-CN" altLang="en-US" sz="2800" b="1" i="0" u="none" strike="noStrike" kern="1200" cap="none" spc="0" normalizeH="0" baseline="0" noProof="0" dirty="0">
              <a:ln>
                <a:noFill/>
              </a:ln>
              <a:solidFill>
                <a:srgbClr val="234983"/>
              </a:solidFill>
              <a:effectLst/>
              <a:uLnTx/>
              <a:uFillTx/>
              <a:latin typeface="Microsoft YaHei" charset="-122"/>
              <a:ea typeface="Microsoft YaHei" charset="-122"/>
              <a:cs typeface="Microsoft YaHei" charset="-122"/>
            </a:endParaRPr>
          </a:p>
        </p:txBody>
      </p:sp>
      <p:sp>
        <p:nvSpPr>
          <p:cNvPr id="46" name="矩形 45"/>
          <p:cNvSpPr/>
          <p:nvPr/>
        </p:nvSpPr>
        <p:spPr>
          <a:xfrm>
            <a:off x="7072683" y="2498937"/>
            <a:ext cx="4663043" cy="1938992"/>
          </a:xfrm>
          <a:prstGeom prst="rect">
            <a:avLst/>
          </a:prstGeom>
        </p:spPr>
        <p:txBody>
          <a:bodyPr wrap="square">
            <a:spAutoFit/>
          </a:bodyPr>
          <a:lstStyle/>
          <a:p>
            <a:pPr>
              <a:lnSpc>
                <a:spcPct val="150000"/>
              </a:lnSpc>
            </a:pPr>
            <a:r>
              <a:rPr lang="zh-CN" altLang="en-US" sz="1600" dirty="0">
                <a:latin typeface="Microsoft YaHei" charset="-122"/>
                <a:ea typeface="Microsoft YaHei" charset="-122"/>
                <a:cs typeface="Microsoft YaHei" charset="-122"/>
              </a:rPr>
              <a:t>强化学习不同于监督学习，它将学习看作是试探评价过程，以</a:t>
            </a:r>
            <a:r>
              <a:rPr lang="zh-CN" altLang="en-US" sz="1600" dirty="0">
                <a:solidFill>
                  <a:srgbClr val="C00000"/>
                </a:solidFill>
                <a:latin typeface="Microsoft YaHei" charset="-122"/>
                <a:ea typeface="Microsoft YaHei" charset="-122"/>
                <a:cs typeface="Microsoft YaHei" charset="-122"/>
              </a:rPr>
              <a:t> </a:t>
            </a:r>
            <a:r>
              <a:rPr lang="en-US" altLang="zh-CN" sz="1600" dirty="0">
                <a:solidFill>
                  <a:srgbClr val="C00000"/>
                </a:solidFill>
                <a:latin typeface="Microsoft YaHei" charset="-122"/>
                <a:ea typeface="Microsoft YaHei" charset="-122"/>
                <a:cs typeface="Microsoft YaHei" charset="-122"/>
              </a:rPr>
              <a:t>"</a:t>
            </a:r>
            <a:r>
              <a:rPr lang="zh-CN" altLang="en-US" sz="1600" dirty="0">
                <a:solidFill>
                  <a:srgbClr val="C00000"/>
                </a:solidFill>
                <a:latin typeface="Microsoft YaHei" charset="-122"/>
                <a:ea typeface="Microsoft YaHei" charset="-122"/>
                <a:cs typeface="Microsoft YaHei" charset="-122"/>
              </a:rPr>
              <a:t>试错</a:t>
            </a:r>
            <a:r>
              <a:rPr lang="en-US" altLang="zh-CN" sz="1600" dirty="0">
                <a:solidFill>
                  <a:srgbClr val="C00000"/>
                </a:solidFill>
                <a:latin typeface="Microsoft YaHei" charset="-122"/>
                <a:ea typeface="Microsoft YaHei" charset="-122"/>
                <a:cs typeface="Microsoft YaHei" charset="-122"/>
              </a:rPr>
              <a:t>" </a:t>
            </a:r>
            <a:r>
              <a:rPr lang="zh-CN" altLang="en-US" sz="1600" dirty="0">
                <a:latin typeface="Microsoft YaHei" charset="-122"/>
                <a:ea typeface="Microsoft YaHei" charset="-122"/>
                <a:cs typeface="Microsoft YaHei" charset="-122"/>
              </a:rPr>
              <a:t>的方式进行学习，并与环境进行交互已获得</a:t>
            </a:r>
            <a:r>
              <a:rPr lang="zh-CN" altLang="en-US" sz="1600" dirty="0">
                <a:solidFill>
                  <a:srgbClr val="C00000"/>
                </a:solidFill>
                <a:latin typeface="Microsoft YaHei" charset="-122"/>
                <a:ea typeface="Microsoft YaHei" charset="-122"/>
                <a:cs typeface="Microsoft YaHei" charset="-122"/>
              </a:rPr>
              <a:t>奖惩指导行为</a:t>
            </a:r>
            <a:r>
              <a:rPr lang="zh-CN" altLang="en-US" sz="1600" dirty="0">
                <a:latin typeface="Microsoft YaHei" charset="-122"/>
                <a:ea typeface="Microsoft YaHei" charset="-122"/>
                <a:cs typeface="Microsoft YaHei" charset="-122"/>
              </a:rPr>
              <a:t>，以其作为评价。此时系统靠自身的状态和动作进行学习，从而改进行动方案以适应环境。</a:t>
            </a:r>
            <a:endParaRPr lang="zh-CN" altLang="en-US" sz="1600" dirty="0">
              <a:effectLst/>
              <a:latin typeface="Microsoft YaHei" charset="-122"/>
              <a:ea typeface="Microsoft YaHei" charset="-122"/>
              <a:cs typeface="Microsoft YaHei" charset="-122"/>
            </a:endParaRPr>
          </a:p>
        </p:txBody>
      </p:sp>
      <p:sp>
        <p:nvSpPr>
          <p:cNvPr id="48" name="任意多边形 47"/>
          <p:cNvSpPr/>
          <p:nvPr/>
        </p:nvSpPr>
        <p:spPr>
          <a:xfrm rot="16200000">
            <a:off x="389319" y="2792251"/>
            <a:ext cx="3108054" cy="1444779"/>
          </a:xfrm>
          <a:custGeom>
            <a:avLst/>
            <a:gdLst>
              <a:gd name="connsiteX0" fmla="*/ 1781706 w 3566460"/>
              <a:gd name="connsiteY0" fmla="*/ 0 h 1657869"/>
              <a:gd name="connsiteX1" fmla="*/ 3387370 w 3566460"/>
              <a:gd name="connsiteY1" fmla="*/ 576419 h 1657869"/>
              <a:gd name="connsiteX2" fmla="*/ 3566460 w 3566460"/>
              <a:gd name="connsiteY2" fmla="*/ 739186 h 1657869"/>
              <a:gd name="connsiteX3" fmla="*/ 2647777 w 3566460"/>
              <a:gd name="connsiteY3" fmla="*/ 1657869 h 1657869"/>
              <a:gd name="connsiteX4" fmla="*/ 2645816 w 3566460"/>
              <a:gd name="connsiteY4" fmla="*/ 1655711 h 1657869"/>
              <a:gd name="connsiteX5" fmla="*/ 1780494 w 3566460"/>
              <a:gd name="connsiteY5" fmla="*/ 1297283 h 1657869"/>
              <a:gd name="connsiteX6" fmla="*/ 1002076 w 3566460"/>
              <a:gd name="connsiteY6" fmla="*/ 1576728 h 1657869"/>
              <a:gd name="connsiteX7" fmla="*/ 917332 w 3566460"/>
              <a:gd name="connsiteY7" fmla="*/ 1653749 h 1657869"/>
              <a:gd name="connsiteX8" fmla="*/ 0 w 3566460"/>
              <a:gd name="connsiteY8" fmla="*/ 736417 h 1657869"/>
              <a:gd name="connsiteX9" fmla="*/ 176043 w 3566460"/>
              <a:gd name="connsiteY9" fmla="*/ 576419 h 1657869"/>
              <a:gd name="connsiteX10" fmla="*/ 1781706 w 3566460"/>
              <a:gd name="connsiteY10" fmla="*/ 0 h 1657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566460" h="1657869">
                <a:moveTo>
                  <a:pt x="1781706" y="0"/>
                </a:moveTo>
                <a:cubicBezTo>
                  <a:pt x="2391629" y="0"/>
                  <a:pt x="2951029" y="216318"/>
                  <a:pt x="3387370" y="576419"/>
                </a:cubicBezTo>
                <a:lnTo>
                  <a:pt x="3566460" y="739186"/>
                </a:lnTo>
                <a:lnTo>
                  <a:pt x="2647777" y="1657869"/>
                </a:lnTo>
                <a:lnTo>
                  <a:pt x="2645816" y="1655711"/>
                </a:lnTo>
                <a:cubicBezTo>
                  <a:pt x="2424360" y="1434256"/>
                  <a:pt x="2118423" y="1297283"/>
                  <a:pt x="1780494" y="1297283"/>
                </a:cubicBezTo>
                <a:cubicBezTo>
                  <a:pt x="1484806" y="1297283"/>
                  <a:pt x="1213612" y="1402153"/>
                  <a:pt x="1002076" y="1576728"/>
                </a:cubicBezTo>
                <a:lnTo>
                  <a:pt x="917332" y="1653749"/>
                </a:lnTo>
                <a:lnTo>
                  <a:pt x="0" y="736417"/>
                </a:lnTo>
                <a:lnTo>
                  <a:pt x="176043" y="576419"/>
                </a:lnTo>
                <a:cubicBezTo>
                  <a:pt x="612384" y="216318"/>
                  <a:pt x="1171783" y="0"/>
                  <a:pt x="1781706" y="0"/>
                </a:cubicBezTo>
                <a:close/>
              </a:path>
            </a:pathLst>
          </a:custGeom>
          <a:solidFill>
            <a:srgbClr val="234983"/>
          </a:solidFill>
          <a:ln w="101600">
            <a:noFill/>
          </a:ln>
          <a:effectLst>
            <a:outerShdw blurRad="317500" dist="114300" dir="2700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white"/>
              </a:solidFill>
              <a:effectLst/>
              <a:uLnTx/>
              <a:uFillTx/>
              <a:latin typeface="Calibri" panose="020F0502020204030204"/>
              <a:ea typeface="SimSun" panose="02010600030101010101" pitchFamily="2" charset="-122"/>
              <a:cs typeface="+mn-cs"/>
            </a:endParaRPr>
          </a:p>
        </p:txBody>
      </p:sp>
      <p:sp>
        <p:nvSpPr>
          <p:cNvPr id="63" name="任意多边形 62"/>
          <p:cNvSpPr/>
          <p:nvPr/>
        </p:nvSpPr>
        <p:spPr>
          <a:xfrm>
            <a:off x="1923605" y="1023976"/>
            <a:ext cx="3108054" cy="1443530"/>
          </a:xfrm>
          <a:custGeom>
            <a:avLst/>
            <a:gdLst>
              <a:gd name="connsiteX0" fmla="*/ 3566460 w 3566460"/>
              <a:gd name="connsiteY0" fmla="*/ 739186 h 1656436"/>
              <a:gd name="connsiteX1" fmla="*/ 2649210 w 3566460"/>
              <a:gd name="connsiteY1" fmla="*/ 1656436 h 1656436"/>
              <a:gd name="connsiteX2" fmla="*/ 2648551 w 3566460"/>
              <a:gd name="connsiteY2" fmla="*/ 1655711 h 1656436"/>
              <a:gd name="connsiteX3" fmla="*/ 1783230 w 3566460"/>
              <a:gd name="connsiteY3" fmla="*/ 1297283 h 1656436"/>
              <a:gd name="connsiteX4" fmla="*/ 1004812 w 3566460"/>
              <a:gd name="connsiteY4" fmla="*/ 1576728 h 1656436"/>
              <a:gd name="connsiteX5" fmla="*/ 918634 w 3566460"/>
              <a:gd name="connsiteY5" fmla="*/ 1655052 h 1656436"/>
              <a:gd name="connsiteX6" fmla="*/ 0 w 3566460"/>
              <a:gd name="connsiteY6" fmla="*/ 736417 h 1656436"/>
              <a:gd name="connsiteX7" fmla="*/ 176043 w 3566460"/>
              <a:gd name="connsiteY7" fmla="*/ 576419 h 1656436"/>
              <a:gd name="connsiteX8" fmla="*/ 1781706 w 3566460"/>
              <a:gd name="connsiteY8" fmla="*/ 0 h 1656436"/>
              <a:gd name="connsiteX9" fmla="*/ 3387370 w 3566460"/>
              <a:gd name="connsiteY9" fmla="*/ 576419 h 1656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66460" h="1656436">
                <a:moveTo>
                  <a:pt x="3566460" y="739186"/>
                </a:moveTo>
                <a:lnTo>
                  <a:pt x="2649210" y="1656436"/>
                </a:lnTo>
                <a:lnTo>
                  <a:pt x="2648551" y="1655711"/>
                </a:lnTo>
                <a:cubicBezTo>
                  <a:pt x="2427096" y="1434256"/>
                  <a:pt x="2121159" y="1297283"/>
                  <a:pt x="1783230" y="1297283"/>
                </a:cubicBezTo>
                <a:cubicBezTo>
                  <a:pt x="1487542" y="1297283"/>
                  <a:pt x="1216348" y="1402153"/>
                  <a:pt x="1004812" y="1576728"/>
                </a:cubicBezTo>
                <a:lnTo>
                  <a:pt x="918634" y="1655052"/>
                </a:lnTo>
                <a:lnTo>
                  <a:pt x="0" y="736417"/>
                </a:lnTo>
                <a:lnTo>
                  <a:pt x="176043" y="576419"/>
                </a:lnTo>
                <a:cubicBezTo>
                  <a:pt x="612384" y="216318"/>
                  <a:pt x="1171783" y="0"/>
                  <a:pt x="1781706" y="0"/>
                </a:cubicBezTo>
                <a:cubicBezTo>
                  <a:pt x="2391629" y="0"/>
                  <a:pt x="2951029" y="216318"/>
                  <a:pt x="3387370" y="576419"/>
                </a:cubicBezTo>
                <a:close/>
              </a:path>
            </a:pathLst>
          </a:custGeom>
          <a:gradFill flip="none" rotWithShape="1">
            <a:gsLst>
              <a:gs pos="0">
                <a:schemeClr val="bg1"/>
              </a:gs>
              <a:gs pos="100000">
                <a:srgbClr val="C8C8C8"/>
              </a:gs>
            </a:gsLst>
            <a:lin ang="19800000" scaled="0"/>
            <a:tileRect/>
          </a:gradFill>
          <a:ln w="25400">
            <a:gradFill flip="none" rotWithShape="1">
              <a:gsLst>
                <a:gs pos="53000">
                  <a:schemeClr val="bg1">
                    <a:alpha val="90000"/>
                  </a:schemeClr>
                </a:gs>
                <a:gs pos="100000">
                  <a:schemeClr val="tx1">
                    <a:lumMod val="50000"/>
                    <a:lumOff val="50000"/>
                  </a:schemeClr>
                </a:gs>
              </a:gsLst>
              <a:lin ang="7200000" scaled="0"/>
              <a:tileRect/>
            </a:gradFill>
          </a:ln>
          <a:effectLst>
            <a:outerShdw blurRad="482600" dist="279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b="1" noProof="0" dirty="0" smtClean="0">
                <a:solidFill>
                  <a:schemeClr val="bg1">
                    <a:lumMod val="65000"/>
                  </a:schemeClr>
                </a:solidFill>
                <a:latin typeface="Microsoft YaHei" charset="-122"/>
                <a:ea typeface="Microsoft YaHei" charset="-122"/>
                <a:cs typeface="Microsoft YaHei" charset="-122"/>
              </a:rPr>
              <a:t>有监督</a:t>
            </a:r>
            <a:r>
              <a:rPr kumimoji="0" lang="zh-CN" altLang="en-US" sz="2000" b="1" i="0" u="none" strike="noStrike" kern="1200" cap="none" spc="0" normalizeH="0" baseline="0" noProof="0" dirty="0" smtClean="0">
                <a:ln>
                  <a:noFill/>
                </a:ln>
                <a:solidFill>
                  <a:schemeClr val="bg1">
                    <a:lumMod val="65000"/>
                  </a:schemeClr>
                </a:solidFill>
                <a:effectLst/>
                <a:uLnTx/>
                <a:uFillTx/>
                <a:latin typeface="Microsoft YaHei" charset="-122"/>
                <a:ea typeface="Microsoft YaHei" charset="-122"/>
                <a:cs typeface="Microsoft YaHei" charset="-122"/>
              </a:rPr>
              <a:t>学习</a:t>
            </a:r>
            <a:endParaRPr kumimoji="0" lang="zh-CN" altLang="en-US" sz="2000" b="1" i="0" u="none" strike="noStrike" kern="1200" cap="none" spc="0" normalizeH="0" baseline="0" noProof="0" dirty="0">
              <a:ln>
                <a:noFill/>
              </a:ln>
              <a:solidFill>
                <a:schemeClr val="bg1">
                  <a:lumMod val="65000"/>
                </a:schemeClr>
              </a:solidFill>
              <a:effectLst/>
              <a:uLnTx/>
              <a:uFillTx/>
              <a:latin typeface="Microsoft YaHei" charset="-122"/>
              <a:ea typeface="Microsoft YaHei" charset="-122"/>
              <a:cs typeface="Microsoft YaHei" charset="-122"/>
            </a:endParaRPr>
          </a:p>
        </p:txBody>
      </p:sp>
      <p:sp>
        <p:nvSpPr>
          <p:cNvPr id="64" name="任意多边形 63"/>
          <p:cNvSpPr/>
          <p:nvPr/>
        </p:nvSpPr>
        <p:spPr>
          <a:xfrm rot="10800000">
            <a:off x="1914428" y="4561776"/>
            <a:ext cx="3108054" cy="1446407"/>
          </a:xfrm>
          <a:custGeom>
            <a:avLst/>
            <a:gdLst>
              <a:gd name="connsiteX0" fmla="*/ 923320 w 3566460"/>
              <a:gd name="connsiteY0" fmla="*/ 1659737 h 1659737"/>
              <a:gd name="connsiteX1" fmla="*/ 0 w 3566460"/>
              <a:gd name="connsiteY1" fmla="*/ 736417 h 1659737"/>
              <a:gd name="connsiteX2" fmla="*/ 176043 w 3566460"/>
              <a:gd name="connsiteY2" fmla="*/ 576419 h 1659737"/>
              <a:gd name="connsiteX3" fmla="*/ 1781706 w 3566460"/>
              <a:gd name="connsiteY3" fmla="*/ 0 h 1659737"/>
              <a:gd name="connsiteX4" fmla="*/ 3387370 w 3566460"/>
              <a:gd name="connsiteY4" fmla="*/ 576419 h 1659737"/>
              <a:gd name="connsiteX5" fmla="*/ 3566460 w 3566460"/>
              <a:gd name="connsiteY5" fmla="*/ 739186 h 1659737"/>
              <a:gd name="connsiteX6" fmla="*/ 2647197 w 3566460"/>
              <a:gd name="connsiteY6" fmla="*/ 1658450 h 1659737"/>
              <a:gd name="connsiteX7" fmla="*/ 2564384 w 3566460"/>
              <a:gd name="connsiteY7" fmla="*/ 1583185 h 1659737"/>
              <a:gd name="connsiteX8" fmla="*/ 1785966 w 3566460"/>
              <a:gd name="connsiteY8" fmla="*/ 1303740 h 1659737"/>
              <a:gd name="connsiteX9" fmla="*/ 1007548 w 3566460"/>
              <a:gd name="connsiteY9" fmla="*/ 1583185 h 1659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66460" h="1659737">
                <a:moveTo>
                  <a:pt x="923320" y="1659737"/>
                </a:moveTo>
                <a:lnTo>
                  <a:pt x="0" y="736417"/>
                </a:lnTo>
                <a:lnTo>
                  <a:pt x="176043" y="576419"/>
                </a:lnTo>
                <a:cubicBezTo>
                  <a:pt x="612384" y="216318"/>
                  <a:pt x="1171783" y="0"/>
                  <a:pt x="1781706" y="0"/>
                </a:cubicBezTo>
                <a:cubicBezTo>
                  <a:pt x="2391629" y="0"/>
                  <a:pt x="2951029" y="216318"/>
                  <a:pt x="3387370" y="576419"/>
                </a:cubicBezTo>
                <a:lnTo>
                  <a:pt x="3566460" y="739186"/>
                </a:lnTo>
                <a:lnTo>
                  <a:pt x="2647197" y="1658450"/>
                </a:lnTo>
                <a:lnTo>
                  <a:pt x="2564384" y="1583185"/>
                </a:lnTo>
                <a:cubicBezTo>
                  <a:pt x="2352848" y="1408610"/>
                  <a:pt x="2081654" y="1303740"/>
                  <a:pt x="1785966" y="1303740"/>
                </a:cubicBezTo>
                <a:cubicBezTo>
                  <a:pt x="1490278" y="1303740"/>
                  <a:pt x="1219084" y="1408610"/>
                  <a:pt x="1007548" y="1583185"/>
                </a:cubicBezTo>
                <a:close/>
              </a:path>
            </a:pathLst>
          </a:custGeom>
          <a:gradFill flip="none" rotWithShape="1">
            <a:gsLst>
              <a:gs pos="0">
                <a:schemeClr val="bg1"/>
              </a:gs>
              <a:gs pos="100000">
                <a:srgbClr val="C8C8C8"/>
              </a:gs>
            </a:gsLst>
            <a:lin ang="19800000" scaled="0"/>
            <a:tileRect/>
          </a:gradFill>
          <a:ln w="25400">
            <a:gradFill flip="none" rotWithShape="1">
              <a:gsLst>
                <a:gs pos="53000">
                  <a:schemeClr val="bg1">
                    <a:alpha val="90000"/>
                  </a:schemeClr>
                </a:gs>
                <a:gs pos="100000">
                  <a:schemeClr val="tx1">
                    <a:lumMod val="50000"/>
                    <a:lumOff val="50000"/>
                  </a:schemeClr>
                </a:gs>
              </a:gsLst>
              <a:lin ang="7200000" scaled="0"/>
              <a:tileRect/>
            </a:gradFill>
          </a:ln>
          <a:effectLst>
            <a:outerShdw blurRad="482600" dist="279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1" i="0" u="none" strike="noStrike" kern="1200" cap="none" spc="0" normalizeH="0" baseline="0" noProof="0" dirty="0">
              <a:ln>
                <a:noFill/>
              </a:ln>
              <a:solidFill>
                <a:schemeClr val="bg1">
                  <a:lumMod val="65000"/>
                </a:schemeClr>
              </a:solidFill>
              <a:effectLst/>
              <a:uLnTx/>
              <a:uFillTx/>
              <a:latin typeface="Microsoft YaHei" charset="-122"/>
              <a:ea typeface="Microsoft YaHei" charset="-122"/>
              <a:cs typeface="Microsoft YaHei" charset="-122"/>
            </a:endParaRPr>
          </a:p>
        </p:txBody>
      </p:sp>
      <p:sp>
        <p:nvSpPr>
          <p:cNvPr id="65" name="任意多边形 64"/>
          <p:cNvSpPr/>
          <p:nvPr/>
        </p:nvSpPr>
        <p:spPr>
          <a:xfrm rot="5400000">
            <a:off x="3794911" y="2779918"/>
            <a:ext cx="3108054" cy="1447311"/>
          </a:xfrm>
          <a:custGeom>
            <a:avLst/>
            <a:gdLst>
              <a:gd name="connsiteX0" fmla="*/ 0 w 3566460"/>
              <a:gd name="connsiteY0" fmla="*/ 736417 h 1660775"/>
              <a:gd name="connsiteX1" fmla="*/ 176043 w 3566460"/>
              <a:gd name="connsiteY1" fmla="*/ 576419 h 1660775"/>
              <a:gd name="connsiteX2" fmla="*/ 1781706 w 3566460"/>
              <a:gd name="connsiteY2" fmla="*/ 0 h 1660775"/>
              <a:gd name="connsiteX3" fmla="*/ 3387370 w 3566460"/>
              <a:gd name="connsiteY3" fmla="*/ 576419 h 1660775"/>
              <a:gd name="connsiteX4" fmla="*/ 3566460 w 3566460"/>
              <a:gd name="connsiteY4" fmla="*/ 739186 h 1660775"/>
              <a:gd name="connsiteX5" fmla="*/ 2644872 w 3566460"/>
              <a:gd name="connsiteY5" fmla="*/ 1660775 h 1660775"/>
              <a:gd name="connsiteX6" fmla="*/ 2558419 w 3566460"/>
              <a:gd name="connsiteY6" fmla="*/ 1582201 h 1660775"/>
              <a:gd name="connsiteX7" fmla="*/ 1780001 w 3566460"/>
              <a:gd name="connsiteY7" fmla="*/ 1302756 h 1660775"/>
              <a:gd name="connsiteX8" fmla="*/ 1001583 w 3566460"/>
              <a:gd name="connsiteY8" fmla="*/ 1582201 h 1660775"/>
              <a:gd name="connsiteX9" fmla="*/ 919964 w 3566460"/>
              <a:gd name="connsiteY9" fmla="*/ 1656382 h 1660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66460" h="1660775">
                <a:moveTo>
                  <a:pt x="0" y="736417"/>
                </a:moveTo>
                <a:lnTo>
                  <a:pt x="176043" y="576419"/>
                </a:lnTo>
                <a:cubicBezTo>
                  <a:pt x="612384" y="216318"/>
                  <a:pt x="1171783" y="0"/>
                  <a:pt x="1781706" y="0"/>
                </a:cubicBezTo>
                <a:cubicBezTo>
                  <a:pt x="2391629" y="0"/>
                  <a:pt x="2951029" y="216318"/>
                  <a:pt x="3387370" y="576419"/>
                </a:cubicBezTo>
                <a:lnTo>
                  <a:pt x="3566460" y="739186"/>
                </a:lnTo>
                <a:lnTo>
                  <a:pt x="2644872" y="1660775"/>
                </a:lnTo>
                <a:lnTo>
                  <a:pt x="2558419" y="1582201"/>
                </a:lnTo>
                <a:cubicBezTo>
                  <a:pt x="2346883" y="1407626"/>
                  <a:pt x="2075689" y="1302756"/>
                  <a:pt x="1780001" y="1302756"/>
                </a:cubicBezTo>
                <a:cubicBezTo>
                  <a:pt x="1484313" y="1302756"/>
                  <a:pt x="1213119" y="1407626"/>
                  <a:pt x="1001583" y="1582201"/>
                </a:cubicBezTo>
                <a:lnTo>
                  <a:pt x="919964" y="1656382"/>
                </a:lnTo>
                <a:close/>
              </a:path>
            </a:pathLst>
          </a:custGeom>
          <a:gradFill flip="none" rotWithShape="1">
            <a:gsLst>
              <a:gs pos="0">
                <a:schemeClr val="bg1"/>
              </a:gs>
              <a:gs pos="100000">
                <a:srgbClr val="C8C8C8"/>
              </a:gs>
            </a:gsLst>
            <a:lin ang="19800000" scaled="0"/>
            <a:tileRect/>
          </a:gradFill>
          <a:ln w="25400">
            <a:gradFill flip="none" rotWithShape="1">
              <a:gsLst>
                <a:gs pos="53000">
                  <a:schemeClr val="bg1">
                    <a:alpha val="90000"/>
                  </a:schemeClr>
                </a:gs>
                <a:gs pos="100000">
                  <a:schemeClr val="tx1">
                    <a:lumMod val="50000"/>
                    <a:lumOff val="50000"/>
                  </a:schemeClr>
                </a:gs>
              </a:gsLst>
              <a:lin ang="7200000" scaled="0"/>
              <a:tileRect/>
            </a:gradFill>
          </a:ln>
          <a:effectLst>
            <a:outerShdw blurRad="482600" dist="279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smtClean="0">
                <a:ln>
                  <a:noFill/>
                </a:ln>
                <a:solidFill>
                  <a:schemeClr val="bg1">
                    <a:lumMod val="65000"/>
                  </a:schemeClr>
                </a:solidFill>
                <a:effectLst/>
                <a:uLnTx/>
                <a:uFillTx/>
                <a:latin typeface="Microsoft YaHei" charset="-122"/>
                <a:ea typeface="Microsoft YaHei" charset="-122"/>
                <a:cs typeface="Microsoft YaHei" charset="-122"/>
              </a:rPr>
              <a:t>无监督学习</a:t>
            </a:r>
            <a:endParaRPr kumimoji="0" lang="zh-CN" altLang="en-US" sz="2000" b="1" i="0" u="none" strike="noStrike" kern="1200" cap="none" spc="0" normalizeH="0" baseline="0" noProof="0">
              <a:ln>
                <a:noFill/>
              </a:ln>
              <a:solidFill>
                <a:schemeClr val="bg1">
                  <a:lumMod val="65000"/>
                </a:schemeClr>
              </a:solidFill>
              <a:effectLst/>
              <a:uLnTx/>
              <a:uFillTx/>
              <a:latin typeface="Microsoft YaHei" charset="-122"/>
              <a:ea typeface="Microsoft YaHei" charset="-122"/>
              <a:cs typeface="Microsoft YaHei" charset="-122"/>
            </a:endParaRPr>
          </a:p>
        </p:txBody>
      </p:sp>
      <p:sp>
        <p:nvSpPr>
          <p:cNvPr id="66" name="椭圆 65"/>
          <p:cNvSpPr/>
          <p:nvPr/>
        </p:nvSpPr>
        <p:spPr>
          <a:xfrm>
            <a:off x="2641083" y="2678092"/>
            <a:ext cx="1673098" cy="1673098"/>
          </a:xfrm>
          <a:prstGeom prst="ellipse">
            <a:avLst/>
          </a:prstGeom>
          <a:solidFill>
            <a:srgbClr val="234983"/>
          </a:solidFill>
          <a:ln w="101600">
            <a:noFill/>
          </a:ln>
          <a:effectLst>
            <a:outerShdw blurRad="317500" dist="114300" dir="2700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prstClr val="white"/>
              </a:solidFill>
              <a:effectLst/>
              <a:uLnTx/>
              <a:uFillTx/>
              <a:latin typeface="Microsoft YaHei" charset="-122"/>
              <a:ea typeface="Microsoft YaHei" charset="-122"/>
              <a:cs typeface="Microsoft YaHei" charset="-122"/>
            </a:endParaRPr>
          </a:p>
        </p:txBody>
      </p:sp>
      <p:sp>
        <p:nvSpPr>
          <p:cNvPr id="69" name="矩形 68"/>
          <p:cNvSpPr/>
          <p:nvPr/>
        </p:nvSpPr>
        <p:spPr>
          <a:xfrm rot="16200000">
            <a:off x="1336727" y="3258108"/>
            <a:ext cx="1210588" cy="348813"/>
          </a:xfrm>
          <a:prstGeom prst="rect">
            <a:avLst/>
          </a:prstGeom>
        </p:spPr>
        <p:txBody>
          <a:bodyPr wrap="none">
            <a:spAutoFit/>
          </a:bodyPr>
          <a:lstStyle/>
          <a:p>
            <a:pPr marL="0" marR="0" lvl="0" indent="0" algn="ctr" defTabSz="914400" rtl="0" eaLnBrk="1" fontAlgn="auto" latinLnBrk="0" hangingPunct="1">
              <a:lnSpc>
                <a:spcPts val="2000"/>
              </a:lnSpc>
              <a:spcBef>
                <a:spcPts val="0"/>
              </a:spcBef>
              <a:spcAft>
                <a:spcPts val="0"/>
              </a:spcAft>
              <a:buClrTx/>
              <a:buSzTx/>
              <a:buFontTx/>
              <a:buNone/>
              <a:defRPr/>
            </a:pPr>
            <a:r>
              <a:rPr kumimoji="0" lang="zh-CN" altLang="en-US" sz="2000" b="1" i="0" u="none" strike="noStrike" kern="1200" cap="none" spc="0" normalizeH="0" baseline="0" noProof="0" dirty="0" smtClean="0">
                <a:ln>
                  <a:noFill/>
                </a:ln>
                <a:solidFill>
                  <a:prstClr val="white"/>
                </a:solidFill>
                <a:effectLst/>
                <a:uLnTx/>
                <a:uFillTx/>
                <a:latin typeface="Microsoft YaHei" charset="-122"/>
                <a:ea typeface="Microsoft YaHei" charset="-122"/>
                <a:cs typeface="Microsoft YaHei" charset="-122"/>
              </a:rPr>
              <a:t>强化学习</a:t>
            </a:r>
            <a:endParaRPr kumimoji="0" lang="zh-CN" altLang="en-US" sz="2000" b="1" i="0" u="none" strike="noStrike" kern="1200" cap="none" spc="0" normalizeH="0" baseline="0" noProof="0" dirty="0">
              <a:ln>
                <a:noFill/>
              </a:ln>
              <a:solidFill>
                <a:prstClr val="white"/>
              </a:solidFill>
              <a:effectLst/>
              <a:uLnTx/>
              <a:uFillTx/>
              <a:latin typeface="Microsoft YaHei" charset="-122"/>
              <a:ea typeface="Microsoft YaHei" charset="-122"/>
              <a:cs typeface="Microsoft YaHei" charset="-122"/>
            </a:endParaRPr>
          </a:p>
        </p:txBody>
      </p:sp>
      <p:sp>
        <p:nvSpPr>
          <p:cNvPr id="23" name="矩形 22"/>
          <p:cNvSpPr/>
          <p:nvPr/>
        </p:nvSpPr>
        <p:spPr>
          <a:xfrm>
            <a:off x="2876559" y="3396234"/>
            <a:ext cx="1210588" cy="307264"/>
          </a:xfrm>
          <a:prstGeom prst="rect">
            <a:avLst/>
          </a:prstGeom>
        </p:spPr>
        <p:txBody>
          <a:bodyPr wrap="none">
            <a:spAutoFit/>
          </a:bodyPr>
          <a:lstStyle/>
          <a:p>
            <a:pPr marL="0" marR="0" lvl="0" indent="0" algn="l" defTabSz="914400" rtl="0" eaLnBrk="1" fontAlgn="auto" latinLnBrk="0" hangingPunct="1">
              <a:lnSpc>
                <a:spcPts val="1600"/>
              </a:lnSpc>
              <a:spcBef>
                <a:spcPts val="0"/>
              </a:spcBef>
              <a:spcAft>
                <a:spcPts val="0"/>
              </a:spcAft>
              <a:buClrTx/>
              <a:buSzTx/>
              <a:buFontTx/>
              <a:buNone/>
              <a:defRPr/>
            </a:pPr>
            <a:r>
              <a:rPr kumimoji="0" lang="zh-CN" altLang="en-US" sz="2000" b="1" i="0" u="none" strike="noStrike" kern="1200" cap="none" spc="0" normalizeH="0" baseline="0" noProof="0" dirty="0" smtClean="0">
                <a:ln>
                  <a:noFill/>
                </a:ln>
                <a:solidFill>
                  <a:prstClr val="white"/>
                </a:solidFill>
                <a:effectLst/>
                <a:uLnTx/>
                <a:uFillTx/>
                <a:latin typeface="Microsoft YaHei" charset="-122"/>
                <a:ea typeface="Microsoft YaHei" charset="-122"/>
                <a:cs typeface="Microsoft YaHei" charset="-122"/>
              </a:rPr>
              <a:t>算法体系</a:t>
            </a:r>
            <a:endParaRPr kumimoji="0" lang="zh-CN" altLang="en-US" sz="2000" b="0" i="0" u="none" strike="noStrike" kern="1200" cap="none" spc="0" normalizeH="0" baseline="0" noProof="0" dirty="0">
              <a:ln>
                <a:noFill/>
              </a:ln>
              <a:solidFill>
                <a:prstClr val="white"/>
              </a:solidFill>
              <a:effectLst/>
              <a:uLnTx/>
              <a:uFillTx/>
              <a:latin typeface="Microsoft YaHei" charset="-122"/>
              <a:ea typeface="Microsoft YaHei" charset="-122"/>
              <a:cs typeface="Microsoft YaHei" charset="-122"/>
            </a:endParaRPr>
          </a:p>
        </p:txBody>
      </p:sp>
      <p:sp>
        <p:nvSpPr>
          <p:cNvPr id="24" name="矩形 23"/>
          <p:cNvSpPr/>
          <p:nvPr/>
        </p:nvSpPr>
        <p:spPr>
          <a:xfrm>
            <a:off x="2733596" y="5165884"/>
            <a:ext cx="1467068" cy="348813"/>
          </a:xfrm>
          <a:prstGeom prst="rect">
            <a:avLst/>
          </a:prstGeom>
        </p:spPr>
        <p:txBody>
          <a:bodyPr wrap="none">
            <a:spAutoFit/>
          </a:bodyPr>
          <a:lstStyle/>
          <a:p>
            <a:pPr marL="0" marR="0" lvl="0" indent="0" algn="ctr" defTabSz="914400" rtl="0" eaLnBrk="1" fontAlgn="auto" latinLnBrk="0" hangingPunct="1">
              <a:lnSpc>
                <a:spcPts val="2000"/>
              </a:lnSpc>
              <a:spcBef>
                <a:spcPts val="0"/>
              </a:spcBef>
              <a:spcAft>
                <a:spcPts val="0"/>
              </a:spcAft>
              <a:buClrTx/>
              <a:buSzTx/>
              <a:buFontTx/>
              <a:buNone/>
              <a:defRPr/>
            </a:pPr>
            <a:r>
              <a:rPr lang="zh-CN" altLang="en-US" sz="2000" b="1" dirty="0" smtClean="0">
                <a:solidFill>
                  <a:schemeClr val="bg1">
                    <a:lumMod val="65000"/>
                  </a:schemeClr>
                </a:solidFill>
                <a:latin typeface="Microsoft YaHei" charset="-122"/>
                <a:ea typeface="Microsoft YaHei" charset="-122"/>
                <a:cs typeface="Microsoft YaHei" charset="-122"/>
              </a:rPr>
              <a:t>半</a:t>
            </a:r>
            <a:r>
              <a:rPr kumimoji="0" lang="zh-CN" altLang="en-US" sz="2000" b="1" i="0" u="none" strike="noStrike" kern="1200" cap="none" spc="0" normalizeH="0" baseline="0" noProof="0" dirty="0" smtClean="0">
                <a:ln>
                  <a:noFill/>
                </a:ln>
                <a:solidFill>
                  <a:schemeClr val="bg1">
                    <a:lumMod val="65000"/>
                  </a:schemeClr>
                </a:solidFill>
                <a:effectLst/>
                <a:uLnTx/>
                <a:uFillTx/>
                <a:latin typeface="Microsoft YaHei" charset="-122"/>
                <a:ea typeface="Microsoft YaHei" charset="-122"/>
                <a:cs typeface="Microsoft YaHei" charset="-122"/>
              </a:rPr>
              <a:t>监督学习</a:t>
            </a:r>
            <a:endParaRPr kumimoji="0" lang="zh-CN" altLang="en-US" sz="2000" b="1" i="0" u="none" strike="noStrike" kern="1200" cap="none" spc="0" normalizeH="0" baseline="0" noProof="0" dirty="0">
              <a:ln>
                <a:noFill/>
              </a:ln>
              <a:solidFill>
                <a:schemeClr val="bg1">
                  <a:lumMod val="65000"/>
                </a:schemeClr>
              </a:solidFill>
              <a:effectLst/>
              <a:uLnTx/>
              <a:uFillTx/>
              <a:latin typeface="Microsoft YaHei" charset="-122"/>
              <a:ea typeface="Microsoft YaHei" charset="-122"/>
              <a:cs typeface="Microsoft YaHei" charset="-122"/>
            </a:endParaRPr>
          </a:p>
        </p:txBody>
      </p:sp>
    </p:spTree>
  </p:cSld>
  <p:clrMapOvr>
    <a:masterClrMapping/>
  </p:clrMapOvr>
  <p:transition spd="slow" advTm="1000">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椭圆 36"/>
          <p:cNvSpPr/>
          <p:nvPr/>
        </p:nvSpPr>
        <p:spPr>
          <a:xfrm>
            <a:off x="1759470" y="1623670"/>
            <a:ext cx="3275617" cy="2998912"/>
          </a:xfrm>
          <a:prstGeom prst="ellipse">
            <a:avLst/>
          </a:prstGeom>
          <a:noFill/>
          <a:ln w="101600">
            <a:solidFill>
              <a:srgbClr val="234983"/>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ts val="2000"/>
              </a:lnSpc>
              <a:spcBef>
                <a:spcPts val="0"/>
              </a:spcBef>
              <a:spcAft>
                <a:spcPts val="0"/>
              </a:spcAft>
              <a:buClrTx/>
              <a:buSzTx/>
              <a:buFontTx/>
              <a:buNone/>
              <a:defRPr/>
            </a:pPr>
            <a:r>
              <a:rPr lang="zh-CN" altLang="en-US" sz="2000" b="1" dirty="0" smtClean="0">
                <a:solidFill>
                  <a:srgbClr val="234983"/>
                </a:solidFill>
                <a:latin typeface="Microsoft YaHei" charset="-122"/>
                <a:ea typeface="Microsoft YaHei" charset="-122"/>
                <a:cs typeface="Microsoft YaHei" charset="-122"/>
              </a:rPr>
              <a:t>样本</a:t>
            </a:r>
            <a:endParaRPr kumimoji="0" lang="zh-CN" altLang="en-US" sz="2000" b="1" i="0" u="none" strike="noStrike" kern="1200" cap="none" spc="0" normalizeH="0" baseline="0" noProof="0" dirty="0">
              <a:ln>
                <a:noFill/>
              </a:ln>
              <a:solidFill>
                <a:srgbClr val="234983"/>
              </a:solidFill>
              <a:effectLst/>
              <a:uLnTx/>
              <a:uFillTx/>
              <a:latin typeface="Microsoft YaHei" charset="-122"/>
              <a:ea typeface="Microsoft YaHei" charset="-122"/>
              <a:cs typeface="Microsoft YaHei" charset="-122"/>
            </a:endParaRPr>
          </a:p>
        </p:txBody>
      </p:sp>
      <p:sp>
        <p:nvSpPr>
          <p:cNvPr id="41" name="椭圆 40"/>
          <p:cNvSpPr/>
          <p:nvPr/>
        </p:nvSpPr>
        <p:spPr>
          <a:xfrm>
            <a:off x="3948577" y="1301650"/>
            <a:ext cx="1811939" cy="1811939"/>
          </a:xfrm>
          <a:prstGeom prst="ellipse">
            <a:avLst/>
          </a:prstGeom>
          <a:gradFill flip="none" rotWithShape="1">
            <a:gsLst>
              <a:gs pos="0">
                <a:schemeClr val="bg1"/>
              </a:gs>
              <a:gs pos="100000">
                <a:srgbClr val="C8C8C8"/>
              </a:gs>
            </a:gsLst>
            <a:lin ang="19800000" scaled="0"/>
            <a:tileRect/>
          </a:gradFill>
          <a:ln w="25400">
            <a:gradFill flip="none" rotWithShape="1">
              <a:gsLst>
                <a:gs pos="53000">
                  <a:schemeClr val="bg1">
                    <a:alpha val="90000"/>
                  </a:schemeClr>
                </a:gs>
                <a:gs pos="100000">
                  <a:schemeClr val="tx1">
                    <a:lumMod val="50000"/>
                    <a:lumOff val="50000"/>
                  </a:schemeClr>
                </a:gs>
              </a:gsLst>
              <a:lin ang="7200000" scaled="0"/>
              <a:tileRect/>
            </a:gradFill>
          </a:ln>
          <a:effectLst>
            <a:outerShdw blurRad="482600" dist="279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b="1" dirty="0" smtClean="0">
                <a:solidFill>
                  <a:srgbClr val="234983"/>
                </a:solidFill>
                <a:latin typeface="Microsoft YaHei" charset="-122"/>
                <a:ea typeface="Microsoft YaHei" charset="-122"/>
                <a:cs typeface="Microsoft YaHei" charset="-122"/>
              </a:rPr>
              <a:t>输出空间</a:t>
            </a:r>
            <a:endParaRPr kumimoji="0" lang="zh-CN" altLang="en-US" sz="2000" b="1" i="0" u="none" strike="noStrike" kern="1200" cap="none" spc="0" normalizeH="0" baseline="0" noProof="0" dirty="0">
              <a:ln>
                <a:noFill/>
              </a:ln>
              <a:solidFill>
                <a:srgbClr val="234983"/>
              </a:solidFill>
              <a:effectLst/>
              <a:uLnTx/>
              <a:uFillTx/>
              <a:latin typeface="Microsoft YaHei" charset="-122"/>
              <a:ea typeface="Microsoft YaHei" charset="-122"/>
              <a:cs typeface="Microsoft YaHei" charset="-122"/>
            </a:endParaRPr>
          </a:p>
        </p:txBody>
      </p:sp>
      <p:sp>
        <p:nvSpPr>
          <p:cNvPr id="38" name="椭圆 37"/>
          <p:cNvSpPr/>
          <p:nvPr/>
        </p:nvSpPr>
        <p:spPr>
          <a:xfrm>
            <a:off x="2491308" y="3711735"/>
            <a:ext cx="1811939" cy="1811939"/>
          </a:xfrm>
          <a:prstGeom prst="ellipse">
            <a:avLst/>
          </a:prstGeom>
          <a:gradFill flip="none" rotWithShape="1">
            <a:gsLst>
              <a:gs pos="0">
                <a:schemeClr val="bg1"/>
              </a:gs>
              <a:gs pos="100000">
                <a:srgbClr val="C8C8C8"/>
              </a:gs>
            </a:gsLst>
            <a:lin ang="19800000" scaled="0"/>
            <a:tileRect/>
          </a:gradFill>
          <a:ln w="25400">
            <a:gradFill flip="none" rotWithShape="1">
              <a:gsLst>
                <a:gs pos="53000">
                  <a:schemeClr val="bg1">
                    <a:alpha val="90000"/>
                  </a:schemeClr>
                </a:gs>
                <a:gs pos="100000">
                  <a:schemeClr val="tx1">
                    <a:lumMod val="50000"/>
                    <a:lumOff val="50000"/>
                  </a:schemeClr>
                </a:gs>
              </a:gsLst>
              <a:lin ang="7200000" scaled="0"/>
              <a:tileRect/>
            </a:gradFill>
          </a:ln>
          <a:effectLst>
            <a:outerShdw blurRad="482600" dist="279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b="1" dirty="0" smtClean="0">
                <a:solidFill>
                  <a:srgbClr val="234983"/>
                </a:solidFill>
                <a:latin typeface="Microsoft YaHei" charset="-122"/>
                <a:ea typeface="Microsoft YaHei" charset="-122"/>
                <a:cs typeface="Microsoft YaHei" charset="-122"/>
              </a:rPr>
              <a:t>特征空间</a:t>
            </a:r>
            <a:endParaRPr kumimoji="0" lang="en-US" altLang="zh-CN" sz="2000" b="1" i="0" u="none" strike="noStrike" kern="1200" cap="none" spc="0" normalizeH="0" baseline="0" noProof="0" dirty="0">
              <a:ln>
                <a:noFill/>
              </a:ln>
              <a:solidFill>
                <a:srgbClr val="234983"/>
              </a:solidFill>
              <a:effectLst/>
              <a:uLnTx/>
              <a:uFillTx/>
              <a:latin typeface="Microsoft YaHei" charset="-122"/>
              <a:ea typeface="Microsoft YaHei" charset="-122"/>
              <a:cs typeface="Microsoft YaHei" charset="-122"/>
            </a:endParaRPr>
          </a:p>
        </p:txBody>
      </p:sp>
      <p:sp>
        <p:nvSpPr>
          <p:cNvPr id="39" name="椭圆 38"/>
          <p:cNvSpPr/>
          <p:nvPr/>
        </p:nvSpPr>
        <p:spPr>
          <a:xfrm>
            <a:off x="853500" y="1301651"/>
            <a:ext cx="1811939" cy="1811939"/>
          </a:xfrm>
          <a:prstGeom prst="ellipse">
            <a:avLst/>
          </a:prstGeom>
          <a:gradFill flip="none" rotWithShape="1">
            <a:gsLst>
              <a:gs pos="0">
                <a:schemeClr val="bg1"/>
              </a:gs>
              <a:gs pos="100000">
                <a:srgbClr val="C8C8C8"/>
              </a:gs>
            </a:gsLst>
            <a:lin ang="19800000" scaled="0"/>
            <a:tileRect/>
          </a:gradFill>
          <a:ln w="25400">
            <a:gradFill flip="none" rotWithShape="1">
              <a:gsLst>
                <a:gs pos="53000">
                  <a:schemeClr val="bg1">
                    <a:alpha val="90000"/>
                  </a:schemeClr>
                </a:gs>
                <a:gs pos="100000">
                  <a:schemeClr val="tx1">
                    <a:lumMod val="50000"/>
                    <a:lumOff val="50000"/>
                  </a:schemeClr>
                </a:gs>
              </a:gsLst>
              <a:lin ang="7200000" scaled="0"/>
              <a:tileRect/>
            </a:gradFill>
          </a:ln>
          <a:effectLst>
            <a:outerShdw blurRad="482600" dist="279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b="1" dirty="0" smtClean="0">
                <a:solidFill>
                  <a:srgbClr val="234983"/>
                </a:solidFill>
                <a:latin typeface="Microsoft YaHei" charset="-122"/>
                <a:ea typeface="Microsoft YaHei" charset="-122"/>
                <a:cs typeface="Microsoft YaHei" charset="-122"/>
              </a:rPr>
              <a:t>输入空间</a:t>
            </a:r>
            <a:endParaRPr kumimoji="0" lang="en-US" altLang="zh-CN" sz="2000" b="1" i="0" u="none" strike="noStrike" kern="1200" cap="none" spc="0" normalizeH="0" baseline="0" noProof="0" dirty="0">
              <a:ln>
                <a:noFill/>
              </a:ln>
              <a:solidFill>
                <a:srgbClr val="234983"/>
              </a:solidFill>
              <a:effectLst/>
              <a:uLnTx/>
              <a:uFillTx/>
              <a:latin typeface="Microsoft YaHei" charset="-122"/>
              <a:ea typeface="Microsoft YaHei" charset="-122"/>
              <a:cs typeface="Microsoft YaHei" charset="-122"/>
            </a:endParaRPr>
          </a:p>
        </p:txBody>
      </p:sp>
      <p:sp>
        <p:nvSpPr>
          <p:cNvPr id="43" name="矩形 42"/>
          <p:cNvSpPr/>
          <p:nvPr/>
        </p:nvSpPr>
        <p:spPr>
          <a:xfrm>
            <a:off x="6318225" y="963860"/>
            <a:ext cx="5268827" cy="4893647"/>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1600" b="0" i="0" u="none" strike="noStrike" kern="1200" cap="none" spc="0" normalizeH="0" baseline="0" noProof="0" dirty="0" smtClean="0">
                <a:ln>
                  <a:noFill/>
                </a:ln>
                <a:solidFill>
                  <a:prstClr val="black"/>
                </a:solidFill>
                <a:effectLst/>
                <a:uLnTx/>
                <a:uFillTx/>
                <a:latin typeface="Microsoft YaHei" charset="-122"/>
                <a:ea typeface="Microsoft YaHei" charset="-122"/>
                <a:cs typeface="Microsoft YaHei" charset="-122"/>
              </a:rPr>
              <a:t>在上面的场景中，每一杯酒称作一个</a:t>
            </a:r>
            <a:r>
              <a:rPr lang="zh-CN" altLang="en-US" sz="1600" dirty="0" smtClean="0">
                <a:solidFill>
                  <a:srgbClr val="C00000"/>
                </a:solidFill>
                <a:latin typeface="Microsoft YaHei" charset="-122"/>
                <a:ea typeface="Microsoft YaHei" charset="-122"/>
                <a:cs typeface="Microsoft YaHei" charset="-122"/>
              </a:rPr>
              <a:t>「样本」，</a:t>
            </a:r>
            <a:r>
              <a:rPr lang="zh-CN" altLang="en-US" sz="1600" dirty="0" smtClean="0">
                <a:solidFill>
                  <a:prstClr val="black"/>
                </a:solidFill>
                <a:latin typeface="Microsoft YaHei" charset="-122"/>
                <a:ea typeface="Microsoft YaHei" charset="-122"/>
                <a:cs typeface="Microsoft YaHei" charset="-122"/>
              </a:rPr>
              <a:t>十杯酒组成一个样本集。</a:t>
            </a:r>
            <a:endParaRPr lang="en-US" altLang="zh-CN" sz="1600" dirty="0" smtClean="0">
              <a:solidFill>
                <a:prstClr val="black"/>
              </a:solidFill>
              <a:latin typeface="Microsoft YaHei" charset="-122"/>
              <a:ea typeface="Microsoft YaHei" charset="-122"/>
              <a:cs typeface="Microsoft YaHei" charset="-122"/>
            </a:endParaRPr>
          </a:p>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1600" b="0" i="0" u="none" strike="noStrike" kern="1200" cap="none" spc="0" normalizeH="0" baseline="0" noProof="0" dirty="0" smtClean="0">
                <a:ln>
                  <a:noFill/>
                </a:ln>
                <a:solidFill>
                  <a:prstClr val="black"/>
                </a:solidFill>
                <a:effectLst/>
                <a:uLnTx/>
                <a:uFillTx/>
                <a:latin typeface="Microsoft YaHei" charset="-122"/>
                <a:ea typeface="Microsoft YaHei" charset="-122"/>
                <a:cs typeface="Microsoft YaHei" charset="-122"/>
              </a:rPr>
              <a:t>酒精浓度、颜色深度等信息称作</a:t>
            </a:r>
            <a:r>
              <a:rPr lang="zh-CN" altLang="en-US" sz="1600" dirty="0" smtClean="0">
                <a:solidFill>
                  <a:srgbClr val="C00000"/>
                </a:solidFill>
                <a:latin typeface="Microsoft YaHei" charset="-122"/>
                <a:ea typeface="Microsoft YaHei" charset="-122"/>
                <a:cs typeface="Microsoft YaHei" charset="-122"/>
              </a:rPr>
              <a:t>「特征」</a:t>
            </a:r>
            <a:r>
              <a:rPr lang="zh-CN" altLang="en-US" sz="1600" dirty="0" smtClean="0">
                <a:latin typeface="Microsoft YaHei" charset="-122"/>
                <a:ea typeface="Microsoft YaHei" charset="-122"/>
                <a:cs typeface="Microsoft YaHei" charset="-122"/>
              </a:rPr>
              <a:t>。</a:t>
            </a:r>
            <a:r>
              <a:rPr lang="zh-CN" altLang="en-US" sz="1600" dirty="0" smtClean="0">
                <a:solidFill>
                  <a:prstClr val="black"/>
                </a:solidFill>
                <a:latin typeface="Microsoft YaHei" charset="-122"/>
                <a:ea typeface="Microsoft YaHei" charset="-122"/>
                <a:cs typeface="Microsoft YaHei" charset="-122"/>
              </a:rPr>
              <a:t>这十杯酒分布在一个多维特征空间中。</a:t>
            </a:r>
            <a:endParaRPr lang="en-US" altLang="zh-CN" sz="1600" dirty="0" smtClean="0">
              <a:solidFill>
                <a:prstClr val="black"/>
              </a:solidFill>
              <a:latin typeface="Microsoft YaHei" charset="-122"/>
              <a:ea typeface="Microsoft YaHei" charset="-122"/>
              <a:cs typeface="Microsoft YaHei" charset="-122"/>
            </a:endParaRPr>
          </a:p>
          <a:p>
            <a:pPr>
              <a:lnSpc>
                <a:spcPct val="150000"/>
              </a:lnSpc>
              <a:defRPr/>
            </a:pPr>
            <a:r>
              <a:rPr lang="zh-CN" altLang="en-US" sz="1600" dirty="0" smtClean="0">
                <a:solidFill>
                  <a:prstClr val="black"/>
                </a:solidFill>
                <a:latin typeface="Microsoft YaHei" charset="-122"/>
                <a:ea typeface="Microsoft YaHei" charset="-122"/>
                <a:cs typeface="Microsoft YaHei" charset="-122"/>
              </a:rPr>
              <a:t>进入当前程序的“学习系统”的所有样本称作</a:t>
            </a:r>
            <a:r>
              <a:rPr lang="zh-CN" altLang="en-US" sz="1600" dirty="0" smtClean="0">
                <a:solidFill>
                  <a:srgbClr val="C00000"/>
                </a:solidFill>
                <a:latin typeface="Microsoft YaHei" charset="-122"/>
                <a:ea typeface="Microsoft YaHei" charset="-122"/>
                <a:cs typeface="Microsoft YaHei" charset="-122"/>
              </a:rPr>
              <a:t>「输入」</a:t>
            </a:r>
            <a:r>
              <a:rPr lang="zh-CN" altLang="en-US" sz="1600" dirty="0" smtClean="0">
                <a:latin typeface="Microsoft YaHei" charset="-122"/>
                <a:ea typeface="Microsoft YaHei" charset="-122"/>
                <a:cs typeface="Microsoft YaHei" charset="-122"/>
              </a:rPr>
              <a:t>，并组成</a:t>
            </a:r>
            <a:r>
              <a:rPr lang="zh-CN" altLang="en-US" sz="1600" dirty="0" smtClean="0">
                <a:solidFill>
                  <a:srgbClr val="C00000"/>
                </a:solidFill>
                <a:latin typeface="Microsoft YaHei" charset="-122"/>
                <a:ea typeface="Microsoft YaHei" charset="-122"/>
                <a:cs typeface="Microsoft YaHei" charset="-122"/>
              </a:rPr>
              <a:t>「输入空间」。</a:t>
            </a:r>
            <a:endParaRPr lang="en-US" altLang="zh-CN" sz="1600" dirty="0" smtClean="0">
              <a:solidFill>
                <a:srgbClr val="C00000"/>
              </a:solidFill>
              <a:latin typeface="Microsoft YaHei" charset="-122"/>
              <a:ea typeface="Microsoft YaHei" charset="-122"/>
              <a:cs typeface="Microsoft YaHei" charset="-122"/>
            </a:endParaRPr>
          </a:p>
          <a:p>
            <a:pPr>
              <a:lnSpc>
                <a:spcPct val="150000"/>
              </a:lnSpc>
              <a:defRPr/>
            </a:pPr>
            <a:r>
              <a:rPr lang="zh-CN" altLang="en-US" sz="1600" noProof="0" dirty="0" smtClean="0">
                <a:latin typeface="Microsoft YaHei" charset="-122"/>
                <a:ea typeface="Microsoft YaHei" charset="-122"/>
                <a:cs typeface="Microsoft YaHei" charset="-122"/>
              </a:rPr>
              <a:t>在学习过程中，所产生的随机变量的取值，称作</a:t>
            </a:r>
            <a:r>
              <a:rPr lang="zh-CN" altLang="en-US" sz="1600" noProof="0" dirty="0" smtClean="0">
                <a:solidFill>
                  <a:srgbClr val="C00000"/>
                </a:solidFill>
                <a:latin typeface="Microsoft YaHei" charset="-122"/>
                <a:ea typeface="Microsoft YaHei" charset="-122"/>
                <a:cs typeface="Microsoft YaHei" charset="-122"/>
              </a:rPr>
              <a:t>「输出」，</a:t>
            </a:r>
            <a:r>
              <a:rPr lang="zh-CN" altLang="en-US" sz="1600" noProof="0" dirty="0" smtClean="0">
                <a:latin typeface="Microsoft YaHei" charset="-122"/>
                <a:ea typeface="Microsoft YaHei" charset="-122"/>
                <a:cs typeface="Microsoft YaHei" charset="-122"/>
              </a:rPr>
              <a:t>并组成</a:t>
            </a:r>
            <a:r>
              <a:rPr lang="zh-CN" altLang="en-US" sz="1600" noProof="0" dirty="0" smtClean="0">
                <a:solidFill>
                  <a:srgbClr val="C00000"/>
                </a:solidFill>
                <a:latin typeface="Microsoft YaHei" charset="-122"/>
                <a:ea typeface="Microsoft YaHei" charset="-122"/>
                <a:cs typeface="Microsoft YaHei" charset="-122"/>
              </a:rPr>
              <a:t>「输出空间」。</a:t>
            </a:r>
            <a:endParaRPr lang="en-US" altLang="zh-CN" sz="1600" noProof="0" dirty="0" smtClean="0">
              <a:solidFill>
                <a:srgbClr val="C00000"/>
              </a:solidFill>
              <a:latin typeface="Microsoft YaHei" charset="-122"/>
              <a:ea typeface="Microsoft YaHei" charset="-122"/>
              <a:cs typeface="Microsoft YaHei" charset="-122"/>
            </a:endParaRPr>
          </a:p>
          <a:p>
            <a:pPr>
              <a:lnSpc>
                <a:spcPct val="150000"/>
              </a:lnSpc>
              <a:defRPr/>
            </a:pPr>
            <a:r>
              <a:rPr lang="zh-CN" altLang="en-US" sz="1600" dirty="0" smtClean="0">
                <a:latin typeface="Microsoft YaHei" charset="-122"/>
                <a:ea typeface="Microsoft YaHei" charset="-122"/>
                <a:cs typeface="Microsoft YaHei" charset="-122"/>
              </a:rPr>
              <a:t>在有监督</a:t>
            </a:r>
            <a:r>
              <a:rPr lang="zh-CN" altLang="en-US" sz="1600" dirty="0">
                <a:latin typeface="Microsoft YaHei" charset="-122"/>
                <a:ea typeface="Microsoft YaHei" charset="-122"/>
                <a:cs typeface="Microsoft YaHei" charset="-122"/>
              </a:rPr>
              <a:t>学习过程中</a:t>
            </a:r>
            <a:r>
              <a:rPr lang="zh-CN" altLang="en-US" sz="1600" dirty="0" smtClean="0">
                <a:latin typeface="Microsoft YaHei" charset="-122"/>
                <a:ea typeface="Microsoft YaHei" charset="-122"/>
                <a:cs typeface="Microsoft YaHei" charset="-122"/>
              </a:rPr>
              <a:t>，当输出</a:t>
            </a:r>
            <a:r>
              <a:rPr lang="zh-CN" altLang="en-US" sz="1600" dirty="0">
                <a:latin typeface="Microsoft YaHei" charset="-122"/>
                <a:ea typeface="Microsoft YaHei" charset="-122"/>
                <a:cs typeface="Microsoft YaHei" charset="-122"/>
              </a:rPr>
              <a:t>变量均为连续变量时，预测问题称为回归问题；当输出变量为有限个离散变量时，预测问题称为分类</a:t>
            </a:r>
            <a:r>
              <a:rPr lang="zh-CN" altLang="en-US" sz="1600" dirty="0" smtClean="0">
                <a:latin typeface="Microsoft YaHei" charset="-122"/>
                <a:ea typeface="Microsoft YaHei" charset="-122"/>
                <a:cs typeface="Microsoft YaHei" charset="-122"/>
              </a:rPr>
              <a:t>问题。</a:t>
            </a:r>
            <a:endParaRPr lang="zh-CN" altLang="en-US" sz="1600" dirty="0">
              <a:latin typeface="Microsoft YaHei" charset="-122"/>
              <a:ea typeface="Microsoft YaHei" charset="-122"/>
              <a:cs typeface="Microsoft YaHei" charset="-122"/>
            </a:endParaRPr>
          </a:p>
          <a:p>
            <a:pPr>
              <a:lnSpc>
                <a:spcPct val="150000"/>
              </a:lnSpc>
              <a:defRPr/>
            </a:pPr>
            <a:endParaRPr lang="en-US" altLang="zh-CN" sz="1600" noProof="0" dirty="0" smtClean="0">
              <a:latin typeface="Microsoft YaHei" charset="-122"/>
              <a:ea typeface="Microsoft YaHei" charset="-122"/>
              <a:cs typeface="Microsoft YaHei" charset="-122"/>
            </a:endParaRPr>
          </a:p>
          <a:p>
            <a:pPr>
              <a:lnSpc>
                <a:spcPct val="150000"/>
              </a:lnSpc>
              <a:defRPr/>
            </a:pPr>
            <a:endParaRPr kumimoji="0" lang="en-US" altLang="zh-CN" sz="1600" b="0" i="0" u="none" strike="noStrike" kern="1200" cap="none" spc="0" normalizeH="0" baseline="0" dirty="0">
              <a:ln>
                <a:noFill/>
              </a:ln>
              <a:effectLst/>
              <a:uLnTx/>
              <a:uFillTx/>
              <a:latin typeface="Microsoft YaHei" charset="-122"/>
              <a:ea typeface="Microsoft YaHei" charset="-122"/>
              <a:cs typeface="Microsoft YaHei" charset="-122"/>
            </a:endParaRPr>
          </a:p>
        </p:txBody>
      </p:sp>
      <p:pic>
        <p:nvPicPr>
          <p:cNvPr id="9" name="图片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15117" y="6221904"/>
            <a:ext cx="1906271" cy="438442"/>
          </a:xfrm>
          <a:prstGeom prst="rect">
            <a:avLst/>
          </a:prstGeom>
        </p:spPr>
      </p:pic>
    </p:spTree>
  </p:cSld>
  <p:clrMapOvr>
    <a:masterClrMapping/>
  </p:clrMapOvr>
  <p:transition spd="slow" advTm="1000">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椭圆 63"/>
          <p:cNvSpPr/>
          <p:nvPr/>
        </p:nvSpPr>
        <p:spPr>
          <a:xfrm>
            <a:off x="4138586" y="1491753"/>
            <a:ext cx="3935146" cy="3935146"/>
          </a:xfrm>
          <a:prstGeom prst="ellipse">
            <a:avLst/>
          </a:prstGeom>
          <a:noFill/>
          <a:ln w="19050">
            <a:solidFill>
              <a:srgbClr val="234983"/>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SimSun" panose="02010600030101010101" pitchFamily="2" charset="-122"/>
              <a:cs typeface="+mn-cs"/>
            </a:endParaRPr>
          </a:p>
        </p:txBody>
      </p:sp>
      <p:sp>
        <p:nvSpPr>
          <p:cNvPr id="65" name="椭圆 64"/>
          <p:cNvSpPr/>
          <p:nvPr/>
        </p:nvSpPr>
        <p:spPr>
          <a:xfrm>
            <a:off x="4188227" y="1531234"/>
            <a:ext cx="3815544" cy="3815544"/>
          </a:xfrm>
          <a:prstGeom prst="ellipse">
            <a:avLst/>
          </a:prstGeom>
          <a:solidFill>
            <a:schemeClr val="bg1">
              <a:lumMod val="95000"/>
            </a:schemeClr>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SimSun" panose="02010600030101010101" pitchFamily="2" charset="-122"/>
              <a:cs typeface="+mn-cs"/>
            </a:endParaRPr>
          </a:p>
        </p:txBody>
      </p:sp>
      <p:sp>
        <p:nvSpPr>
          <p:cNvPr id="66" name="椭圆 65"/>
          <p:cNvSpPr/>
          <p:nvPr/>
        </p:nvSpPr>
        <p:spPr>
          <a:xfrm flipV="1">
            <a:off x="8855903" y="5627341"/>
            <a:ext cx="105358" cy="105358"/>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SimSun" panose="02010600030101010101" pitchFamily="2" charset="-122"/>
              <a:cs typeface="+mn-cs"/>
            </a:endParaRPr>
          </a:p>
        </p:txBody>
      </p:sp>
      <p:sp>
        <p:nvSpPr>
          <p:cNvPr id="67" name="椭圆 66"/>
          <p:cNvSpPr/>
          <p:nvPr/>
        </p:nvSpPr>
        <p:spPr>
          <a:xfrm>
            <a:off x="4248149" y="1591156"/>
            <a:ext cx="3695700" cy="3695700"/>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838200" dir="2700000" sx="90000" sy="90000" algn="tl"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SimSun" panose="02010600030101010101" pitchFamily="2" charset="-122"/>
              <a:cs typeface="+mn-cs"/>
            </a:endParaRPr>
          </a:p>
        </p:txBody>
      </p:sp>
      <p:sp>
        <p:nvSpPr>
          <p:cNvPr id="68" name="椭圆 67"/>
          <p:cNvSpPr/>
          <p:nvPr/>
        </p:nvSpPr>
        <p:spPr>
          <a:xfrm>
            <a:off x="6790157" y="1415735"/>
            <a:ext cx="1012723" cy="1012723"/>
          </a:xfrm>
          <a:prstGeom prst="ellipse">
            <a:avLst/>
          </a:prstGeom>
          <a:gradFill flip="none" rotWithShape="1">
            <a:gsLst>
              <a:gs pos="0">
                <a:schemeClr val="bg1"/>
              </a:gs>
              <a:gs pos="36000">
                <a:schemeClr val="bg1"/>
              </a:gs>
              <a:gs pos="100000">
                <a:srgbClr val="C7C7C7"/>
              </a:gs>
            </a:gsLst>
            <a:lin ang="13500000" scaled="1"/>
            <a:tileRect/>
          </a:gradFill>
          <a:ln w="1905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SimSun" panose="02010600030101010101" pitchFamily="2" charset="-122"/>
              <a:cs typeface="+mn-cs"/>
            </a:endParaRPr>
          </a:p>
        </p:txBody>
      </p:sp>
      <p:sp>
        <p:nvSpPr>
          <p:cNvPr id="69" name="文本框 68"/>
          <p:cNvSpPr txBox="1"/>
          <p:nvPr/>
        </p:nvSpPr>
        <p:spPr>
          <a:xfrm>
            <a:off x="4759583" y="2526293"/>
            <a:ext cx="2693152" cy="144655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4400" b="1" i="0" u="none" strike="noStrike" kern="1200" cap="none" spc="0" normalizeH="0" baseline="0" noProof="0" dirty="0" smtClean="0">
                <a:ln>
                  <a:noFill/>
                </a:ln>
                <a:solidFill>
                  <a:srgbClr val="234983"/>
                </a:solidFill>
                <a:effectLst/>
                <a:uLnTx/>
                <a:uFillTx/>
                <a:latin typeface="Microsoft YaHei" charset="-122"/>
                <a:ea typeface="Microsoft YaHei" charset="-122"/>
                <a:cs typeface="Microsoft YaHei" charset="-122"/>
              </a:rPr>
              <a:t>最简单的算法</a:t>
            </a:r>
            <a:endParaRPr kumimoji="0" lang="zh-CN" altLang="en-US" sz="4400" b="1" i="0" u="none" strike="noStrike" kern="1200" cap="none" spc="0" normalizeH="0" baseline="0" noProof="0" dirty="0">
              <a:ln>
                <a:noFill/>
              </a:ln>
              <a:solidFill>
                <a:srgbClr val="234983"/>
              </a:solidFill>
              <a:effectLst/>
              <a:uLnTx/>
              <a:uFillTx/>
              <a:latin typeface="Microsoft YaHei" charset="-122"/>
              <a:ea typeface="Microsoft YaHei" charset="-122"/>
              <a:cs typeface="Microsoft YaHei" charset="-122"/>
            </a:endParaRPr>
          </a:p>
        </p:txBody>
      </p:sp>
      <p:sp>
        <p:nvSpPr>
          <p:cNvPr id="71" name="矩形 70"/>
          <p:cNvSpPr/>
          <p:nvPr/>
        </p:nvSpPr>
        <p:spPr>
          <a:xfrm>
            <a:off x="6974979" y="1615778"/>
            <a:ext cx="704039" cy="707886"/>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000" b="1" i="0" u="none" strike="noStrike" kern="1200" cap="none" spc="0" normalizeH="0" baseline="0" noProof="0" dirty="0" smtClean="0">
                <a:ln>
                  <a:noFill/>
                </a:ln>
                <a:solidFill>
                  <a:srgbClr val="234983"/>
                </a:solidFill>
                <a:effectLst/>
                <a:uLnTx/>
                <a:uFillTx/>
                <a:latin typeface="Calibri" panose="020F0502020204030204"/>
                <a:ea typeface="SimSun" panose="02010600030101010101" pitchFamily="2" charset="-122"/>
                <a:cs typeface="+mn-cs"/>
              </a:rPr>
              <a:t>03</a:t>
            </a:r>
            <a:endParaRPr kumimoji="0" lang="zh-CN" altLang="en-US" sz="4000" b="1" i="0" u="none" strike="noStrike" kern="1200" cap="none" spc="0" normalizeH="0" baseline="0" noProof="0" dirty="0">
              <a:ln>
                <a:noFill/>
              </a:ln>
              <a:solidFill>
                <a:srgbClr val="234983"/>
              </a:solidFill>
              <a:effectLst/>
              <a:uLnTx/>
              <a:uFillTx/>
              <a:latin typeface="Calibri" panose="020F0502020204030204"/>
              <a:ea typeface="SimSun" panose="02010600030101010101" pitchFamily="2" charset="-122"/>
              <a:cs typeface="+mn-cs"/>
            </a:endParaRPr>
          </a:p>
        </p:txBody>
      </p:sp>
      <p:sp>
        <p:nvSpPr>
          <p:cNvPr id="72" name="圆角矩形 71"/>
          <p:cNvSpPr/>
          <p:nvPr/>
        </p:nvSpPr>
        <p:spPr>
          <a:xfrm>
            <a:off x="5931706" y="4253809"/>
            <a:ext cx="348906" cy="60960"/>
          </a:xfrm>
          <a:prstGeom prst="roundRect">
            <a:avLst>
              <a:gd name="adj" fmla="val 50000"/>
            </a:avLst>
          </a:prstGeom>
          <a:solidFill>
            <a:srgbClr val="1D33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234983"/>
              </a:solidFill>
              <a:effectLst/>
              <a:uLnTx/>
              <a:uFillTx/>
              <a:latin typeface="Calibri" panose="020F0502020204030204"/>
              <a:ea typeface="SimSun" panose="02010600030101010101" pitchFamily="2" charset="-122"/>
              <a:cs typeface="+mn-cs"/>
            </a:endParaRPr>
          </a:p>
        </p:txBody>
      </p:sp>
      <p:cxnSp>
        <p:nvCxnSpPr>
          <p:cNvPr id="73" name="直接连接符 72"/>
          <p:cNvCxnSpPr/>
          <p:nvPr/>
        </p:nvCxnSpPr>
        <p:spPr>
          <a:xfrm>
            <a:off x="6106159" y="4429760"/>
            <a:ext cx="0" cy="782320"/>
          </a:xfrm>
          <a:prstGeom prst="line">
            <a:avLst/>
          </a:prstGeom>
          <a:ln w="25400" cap="rnd">
            <a:solidFill>
              <a:srgbClr val="234983"/>
            </a:solidFill>
            <a:round/>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Tm="1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par>
                                <p:cTn id="8" presetID="64" presetClass="path" presetSubtype="0" decel="30000" fill="hold" grpId="1" nodeType="withEffect">
                                  <p:stCondLst>
                                    <p:cond delay="0"/>
                                  </p:stCondLst>
                                  <p:childTnLst>
                                    <p:animMotion origin="layout" path="M 0 0.03889 L 0 -0.14815 " pathEditMode="relative" rAng="0" ptsTypes="AA">
                                      <p:cBhvr>
                                        <p:cTn id="9" dur="750" spd="-100000" fill="hold"/>
                                        <p:tgtEl>
                                          <p:spTgt spid="67"/>
                                        </p:tgtEl>
                                        <p:attrNameLst>
                                          <p:attrName>ppt_x</p:attrName>
                                          <p:attrName>ppt_y</p:attrName>
                                        </p:attrNameLst>
                                      </p:cBhvr>
                                      <p:rCtr x="0" y="-9352"/>
                                    </p:animMotion>
                                  </p:childTnLst>
                                </p:cTn>
                              </p:par>
                              <p:par>
                                <p:cTn id="10" presetID="64" presetClass="path" presetSubtype="0" accel="30000" decel="30000" fill="hold" grpId="2" nodeType="withEffect">
                                  <p:stCondLst>
                                    <p:cond delay="750"/>
                                  </p:stCondLst>
                                  <p:childTnLst>
                                    <p:animMotion origin="layout" path="M 0 0.03842 L 0 1.11111E-6 " pathEditMode="relative" rAng="0" ptsTypes="AA">
                                      <p:cBhvr>
                                        <p:cTn id="11" dur="750" fill="hold"/>
                                        <p:tgtEl>
                                          <p:spTgt spid="67"/>
                                        </p:tgtEl>
                                        <p:attrNameLst>
                                          <p:attrName>ppt_x</p:attrName>
                                          <p:attrName>ppt_y</p:attrName>
                                        </p:attrNameLst>
                                      </p:cBhvr>
                                      <p:rCtr x="0" y="-1921"/>
                                    </p:animMotion>
                                  </p:childTnLst>
                                </p:cTn>
                              </p:par>
                              <p:par>
                                <p:cTn id="12" presetID="53" presetClass="entr" presetSubtype="16" fill="hold" grpId="0" nodeType="withEffect">
                                  <p:stCondLst>
                                    <p:cond delay="1250"/>
                                  </p:stCondLst>
                                  <p:childTnLst>
                                    <p:set>
                                      <p:cBhvr>
                                        <p:cTn id="13" dur="1" fill="hold">
                                          <p:stCondLst>
                                            <p:cond delay="0"/>
                                          </p:stCondLst>
                                        </p:cTn>
                                        <p:tgtEl>
                                          <p:spTgt spid="68"/>
                                        </p:tgtEl>
                                        <p:attrNameLst>
                                          <p:attrName>style.visibility</p:attrName>
                                        </p:attrNameLst>
                                      </p:cBhvr>
                                      <p:to>
                                        <p:strVal val="visible"/>
                                      </p:to>
                                    </p:set>
                                    <p:anim calcmode="lin" valueType="num">
                                      <p:cBhvr>
                                        <p:cTn id="14" dur="750" fill="hold"/>
                                        <p:tgtEl>
                                          <p:spTgt spid="68"/>
                                        </p:tgtEl>
                                        <p:attrNameLst>
                                          <p:attrName>ppt_w</p:attrName>
                                        </p:attrNameLst>
                                      </p:cBhvr>
                                      <p:tavLst>
                                        <p:tav tm="0">
                                          <p:val>
                                            <p:fltVal val="0"/>
                                          </p:val>
                                        </p:tav>
                                        <p:tav tm="100000">
                                          <p:val>
                                            <p:strVal val="#ppt_w"/>
                                          </p:val>
                                        </p:tav>
                                      </p:tavLst>
                                    </p:anim>
                                    <p:anim calcmode="lin" valueType="num">
                                      <p:cBhvr>
                                        <p:cTn id="15" dur="750" fill="hold"/>
                                        <p:tgtEl>
                                          <p:spTgt spid="68"/>
                                        </p:tgtEl>
                                        <p:attrNameLst>
                                          <p:attrName>ppt_h</p:attrName>
                                        </p:attrNameLst>
                                      </p:cBhvr>
                                      <p:tavLst>
                                        <p:tav tm="0">
                                          <p:val>
                                            <p:fltVal val="0"/>
                                          </p:val>
                                        </p:tav>
                                        <p:tav tm="100000">
                                          <p:val>
                                            <p:strVal val="#ppt_h"/>
                                          </p:val>
                                        </p:tav>
                                      </p:tavLst>
                                    </p:anim>
                                    <p:animEffect transition="in" filter="fade">
                                      <p:cBhvr>
                                        <p:cTn id="16" dur="750"/>
                                        <p:tgtEl>
                                          <p:spTgt spid="68"/>
                                        </p:tgtEl>
                                      </p:cBhvr>
                                    </p:animEffect>
                                  </p:childTnLst>
                                </p:cTn>
                              </p:par>
                              <p:par>
                                <p:cTn id="17" presetID="10" presetClass="entr" presetSubtype="0" fill="hold" grpId="0" nodeType="withEffect">
                                  <p:stCondLst>
                                    <p:cond delay="1250"/>
                                  </p:stCondLst>
                                  <p:childTnLst>
                                    <p:set>
                                      <p:cBhvr>
                                        <p:cTn id="18" dur="1" fill="hold">
                                          <p:stCondLst>
                                            <p:cond delay="0"/>
                                          </p:stCondLst>
                                        </p:cTn>
                                        <p:tgtEl>
                                          <p:spTgt spid="69"/>
                                        </p:tgtEl>
                                        <p:attrNameLst>
                                          <p:attrName>style.visibility</p:attrName>
                                        </p:attrNameLst>
                                      </p:cBhvr>
                                      <p:to>
                                        <p:strVal val="visible"/>
                                      </p:to>
                                    </p:set>
                                    <p:animEffect transition="in" filter="fade">
                                      <p:cBhvr>
                                        <p:cTn id="19" dur="750"/>
                                        <p:tgtEl>
                                          <p:spTgt spid="69"/>
                                        </p:tgtEl>
                                      </p:cBhvr>
                                    </p:animEffect>
                                  </p:childTnLst>
                                </p:cTn>
                              </p:par>
                              <p:par>
                                <p:cTn id="20" presetID="10" presetClass="entr" presetSubtype="0" fill="hold" grpId="0" nodeType="withEffect">
                                  <p:stCondLst>
                                    <p:cond delay="1250"/>
                                  </p:stCondLst>
                                  <p:childTnLst>
                                    <p:set>
                                      <p:cBhvr>
                                        <p:cTn id="21" dur="1" fill="hold">
                                          <p:stCondLst>
                                            <p:cond delay="0"/>
                                          </p:stCondLst>
                                        </p:cTn>
                                        <p:tgtEl>
                                          <p:spTgt spid="64"/>
                                        </p:tgtEl>
                                        <p:attrNameLst>
                                          <p:attrName>style.visibility</p:attrName>
                                        </p:attrNameLst>
                                      </p:cBhvr>
                                      <p:to>
                                        <p:strVal val="visible"/>
                                      </p:to>
                                    </p:set>
                                    <p:animEffect transition="in" filter="fade">
                                      <p:cBhvr>
                                        <p:cTn id="22" dur="750"/>
                                        <p:tgtEl>
                                          <p:spTgt spid="64"/>
                                        </p:tgtEl>
                                      </p:cBhvr>
                                    </p:animEffect>
                                  </p:childTnLst>
                                </p:cTn>
                              </p:par>
                              <p:par>
                                <p:cTn id="23" presetID="10" presetClass="entr" presetSubtype="0" fill="hold" grpId="0" nodeType="withEffect">
                                  <p:stCondLst>
                                    <p:cond delay="1250"/>
                                  </p:stCondLst>
                                  <p:childTnLst>
                                    <p:set>
                                      <p:cBhvr>
                                        <p:cTn id="24" dur="1" fill="hold">
                                          <p:stCondLst>
                                            <p:cond delay="0"/>
                                          </p:stCondLst>
                                        </p:cTn>
                                        <p:tgtEl>
                                          <p:spTgt spid="65"/>
                                        </p:tgtEl>
                                        <p:attrNameLst>
                                          <p:attrName>style.visibility</p:attrName>
                                        </p:attrNameLst>
                                      </p:cBhvr>
                                      <p:to>
                                        <p:strVal val="visible"/>
                                      </p:to>
                                    </p:set>
                                    <p:animEffect transition="in" filter="fade">
                                      <p:cBhvr>
                                        <p:cTn id="25" dur="750"/>
                                        <p:tgtEl>
                                          <p:spTgt spid="65"/>
                                        </p:tgtEl>
                                      </p:cBhvr>
                                    </p:animEffect>
                                  </p:childTnLst>
                                </p:cTn>
                              </p:par>
                              <p:par>
                                <p:cTn id="26" presetID="22" presetClass="entr" presetSubtype="4" fill="hold" nodeType="withEffect">
                                  <p:stCondLst>
                                    <p:cond delay="1750"/>
                                  </p:stCondLst>
                                  <p:childTnLst>
                                    <p:set>
                                      <p:cBhvr>
                                        <p:cTn id="27" dur="1" fill="hold">
                                          <p:stCondLst>
                                            <p:cond delay="0"/>
                                          </p:stCondLst>
                                        </p:cTn>
                                        <p:tgtEl>
                                          <p:spTgt spid="73"/>
                                        </p:tgtEl>
                                        <p:attrNameLst>
                                          <p:attrName>style.visibility</p:attrName>
                                        </p:attrNameLst>
                                      </p:cBhvr>
                                      <p:to>
                                        <p:strVal val="visible"/>
                                      </p:to>
                                    </p:set>
                                    <p:animEffect transition="in" filter="wipe(down)">
                                      <p:cBhvr>
                                        <p:cTn id="28" dur="750"/>
                                        <p:tgtEl>
                                          <p:spTgt spid="73"/>
                                        </p:tgtEl>
                                      </p:cBhvr>
                                    </p:animEffect>
                                  </p:childTnLst>
                                </p:cTn>
                              </p:par>
                              <p:par>
                                <p:cTn id="29" presetID="53" presetClass="entr" presetSubtype="16" fill="hold" grpId="0" nodeType="withEffect">
                                  <p:stCondLst>
                                    <p:cond delay="1750"/>
                                  </p:stCondLst>
                                  <p:childTnLst>
                                    <p:set>
                                      <p:cBhvr>
                                        <p:cTn id="30" dur="1" fill="hold">
                                          <p:stCondLst>
                                            <p:cond delay="0"/>
                                          </p:stCondLst>
                                        </p:cTn>
                                        <p:tgtEl>
                                          <p:spTgt spid="72"/>
                                        </p:tgtEl>
                                        <p:attrNameLst>
                                          <p:attrName>style.visibility</p:attrName>
                                        </p:attrNameLst>
                                      </p:cBhvr>
                                      <p:to>
                                        <p:strVal val="visible"/>
                                      </p:to>
                                    </p:set>
                                    <p:anim calcmode="lin" valueType="num">
                                      <p:cBhvr>
                                        <p:cTn id="31" dur="750" fill="hold"/>
                                        <p:tgtEl>
                                          <p:spTgt spid="72"/>
                                        </p:tgtEl>
                                        <p:attrNameLst>
                                          <p:attrName>ppt_w</p:attrName>
                                        </p:attrNameLst>
                                      </p:cBhvr>
                                      <p:tavLst>
                                        <p:tav tm="0">
                                          <p:val>
                                            <p:fltVal val="0"/>
                                          </p:val>
                                        </p:tav>
                                        <p:tav tm="100000">
                                          <p:val>
                                            <p:strVal val="#ppt_w"/>
                                          </p:val>
                                        </p:tav>
                                      </p:tavLst>
                                    </p:anim>
                                    <p:anim calcmode="lin" valueType="num">
                                      <p:cBhvr>
                                        <p:cTn id="32" dur="750" fill="hold"/>
                                        <p:tgtEl>
                                          <p:spTgt spid="72"/>
                                        </p:tgtEl>
                                        <p:attrNameLst>
                                          <p:attrName>ppt_h</p:attrName>
                                        </p:attrNameLst>
                                      </p:cBhvr>
                                      <p:tavLst>
                                        <p:tav tm="0">
                                          <p:val>
                                            <p:fltVal val="0"/>
                                          </p:val>
                                        </p:tav>
                                        <p:tav tm="100000">
                                          <p:val>
                                            <p:strVal val="#ppt_h"/>
                                          </p:val>
                                        </p:tav>
                                      </p:tavLst>
                                    </p:anim>
                                    <p:animEffect transition="in" filter="fade">
                                      <p:cBhvr>
                                        <p:cTn id="33" dur="750"/>
                                        <p:tgtEl>
                                          <p:spTgt spid="72"/>
                                        </p:tgtEl>
                                      </p:cBhvr>
                                    </p:animEffect>
                                  </p:childTnLst>
                                </p:cTn>
                              </p:par>
                              <p:par>
                                <p:cTn id="34" presetID="53" presetClass="entr" presetSubtype="16" fill="hold" grpId="0" nodeType="withEffect">
                                  <p:stCondLst>
                                    <p:cond delay="1750"/>
                                  </p:stCondLst>
                                  <p:childTnLst>
                                    <p:set>
                                      <p:cBhvr>
                                        <p:cTn id="35" dur="1" fill="hold">
                                          <p:stCondLst>
                                            <p:cond delay="0"/>
                                          </p:stCondLst>
                                        </p:cTn>
                                        <p:tgtEl>
                                          <p:spTgt spid="71"/>
                                        </p:tgtEl>
                                        <p:attrNameLst>
                                          <p:attrName>style.visibility</p:attrName>
                                        </p:attrNameLst>
                                      </p:cBhvr>
                                      <p:to>
                                        <p:strVal val="visible"/>
                                      </p:to>
                                    </p:set>
                                    <p:anim calcmode="lin" valueType="num">
                                      <p:cBhvr>
                                        <p:cTn id="36" dur="750" fill="hold"/>
                                        <p:tgtEl>
                                          <p:spTgt spid="71"/>
                                        </p:tgtEl>
                                        <p:attrNameLst>
                                          <p:attrName>ppt_w</p:attrName>
                                        </p:attrNameLst>
                                      </p:cBhvr>
                                      <p:tavLst>
                                        <p:tav tm="0">
                                          <p:val>
                                            <p:fltVal val="0"/>
                                          </p:val>
                                        </p:tav>
                                        <p:tav tm="100000">
                                          <p:val>
                                            <p:strVal val="#ppt_w"/>
                                          </p:val>
                                        </p:tav>
                                      </p:tavLst>
                                    </p:anim>
                                    <p:anim calcmode="lin" valueType="num">
                                      <p:cBhvr>
                                        <p:cTn id="37" dur="750" fill="hold"/>
                                        <p:tgtEl>
                                          <p:spTgt spid="71"/>
                                        </p:tgtEl>
                                        <p:attrNameLst>
                                          <p:attrName>ppt_h</p:attrName>
                                        </p:attrNameLst>
                                      </p:cBhvr>
                                      <p:tavLst>
                                        <p:tav tm="0">
                                          <p:val>
                                            <p:fltVal val="0"/>
                                          </p:val>
                                        </p:tav>
                                        <p:tav tm="100000">
                                          <p:val>
                                            <p:strVal val="#ppt_h"/>
                                          </p:val>
                                        </p:tav>
                                      </p:tavLst>
                                    </p:anim>
                                    <p:animEffect transition="in" filter="fade">
                                      <p:cBhvr>
                                        <p:cTn id="38" dur="75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65" grpId="0" animBg="1"/>
      <p:bldP spid="67" grpId="0" animBg="1"/>
      <p:bldP spid="67" grpId="1" animBg="1"/>
      <p:bldP spid="67" grpId="2" animBg="1"/>
      <p:bldP spid="68" grpId="0" animBg="1"/>
      <p:bldP spid="69" grpId="0"/>
      <p:bldP spid="71" grpId="0"/>
      <p:bldP spid="7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p:cNvSpPr/>
          <p:nvPr/>
        </p:nvSpPr>
        <p:spPr>
          <a:xfrm>
            <a:off x="6813791" y="1323342"/>
            <a:ext cx="4663043" cy="2800767"/>
          </a:xfrm>
          <a:prstGeom prst="rect">
            <a:avLst/>
          </a:prstGeom>
        </p:spPr>
        <p:txBody>
          <a:bodyPr wrap="square">
            <a:spAutoFit/>
          </a:bodyPr>
          <a:lstStyle/>
          <a:p>
            <a:pPr lvl="0">
              <a:lnSpc>
                <a:spcPct val="150000"/>
              </a:lnSpc>
              <a:defRPr/>
            </a:pPr>
            <a:r>
              <a:rPr lang="zh-CN" altLang="en-US" sz="1600" dirty="0">
                <a:latin typeface="Microsoft YaHei" charset="-122"/>
                <a:ea typeface="Microsoft YaHei" charset="-122"/>
                <a:cs typeface="Microsoft YaHei" charset="-122"/>
              </a:rPr>
              <a:t>接下来，我们就要</a:t>
            </a:r>
            <a:r>
              <a:rPr lang="zh-CN" altLang="en-US" sz="1600" dirty="0" smtClean="0">
                <a:latin typeface="Microsoft YaHei" charset="-122"/>
                <a:ea typeface="Microsoft YaHei" charset="-122"/>
                <a:cs typeface="Microsoft YaHei" charset="-122"/>
              </a:rPr>
              <a:t>从上面的故事</a:t>
            </a:r>
            <a:r>
              <a:rPr lang="zh-CN" altLang="en-US" sz="1600" dirty="0">
                <a:latin typeface="Microsoft YaHei" charset="-122"/>
                <a:ea typeface="Microsoft YaHei" charset="-122"/>
                <a:cs typeface="Microsoft YaHei" charset="-122"/>
              </a:rPr>
              <a:t>中开始接触机器学习了，机器学习给很多人的感觉就是「难」，所以</a:t>
            </a:r>
            <a:r>
              <a:rPr lang="zh-CN" altLang="en-US" sz="1600" dirty="0" smtClean="0">
                <a:latin typeface="Microsoft YaHei" charset="-122"/>
                <a:ea typeface="Microsoft YaHei" charset="-122"/>
                <a:cs typeface="Microsoft YaHei" charset="-122"/>
              </a:rPr>
              <a:t>我们从场景带入引出</a:t>
            </a:r>
            <a:r>
              <a:rPr lang="zh-CN" altLang="en-US" sz="1600" dirty="0">
                <a:latin typeface="Microsoft YaHei" charset="-122"/>
                <a:ea typeface="Microsoft YaHei" charset="-122"/>
                <a:cs typeface="Microsoft YaHei" charset="-122"/>
              </a:rPr>
              <a:t>机器学习的一个最简单算法</a:t>
            </a:r>
            <a:r>
              <a:rPr lang="zh-CN" altLang="en-US" sz="1600" dirty="0" smtClean="0">
                <a:latin typeface="Microsoft YaHei" charset="-122"/>
                <a:ea typeface="Microsoft YaHei" charset="-122"/>
                <a:cs typeface="Microsoft YaHei" charset="-122"/>
              </a:rPr>
              <a:t>：</a:t>
            </a:r>
            <a:endParaRPr lang="en-US" altLang="zh-CN" sz="1600" dirty="0" smtClean="0">
              <a:latin typeface="Microsoft YaHei" charset="-122"/>
              <a:ea typeface="Microsoft YaHei" charset="-122"/>
              <a:cs typeface="Microsoft YaHei" charset="-122"/>
            </a:endParaRPr>
          </a:p>
          <a:p>
            <a:pPr lvl="0">
              <a:lnSpc>
                <a:spcPct val="150000"/>
              </a:lnSpc>
              <a:defRPr/>
            </a:pPr>
            <a:r>
              <a:rPr lang="en-US" altLang="zh-CN" sz="1600" dirty="0" smtClean="0">
                <a:solidFill>
                  <a:srgbClr val="C00000"/>
                </a:solidFill>
                <a:latin typeface="Microsoft YaHei" charset="-122"/>
                <a:ea typeface="Microsoft YaHei" charset="-122"/>
                <a:cs typeface="Microsoft YaHei" charset="-122"/>
              </a:rPr>
              <a:t>k-NN </a:t>
            </a:r>
            <a:r>
              <a:rPr lang="zh-CN" altLang="en-US" sz="1600" dirty="0">
                <a:solidFill>
                  <a:srgbClr val="C00000"/>
                </a:solidFill>
                <a:latin typeface="Microsoft YaHei" charset="-122"/>
                <a:ea typeface="Microsoft YaHei" charset="-122"/>
                <a:cs typeface="Microsoft YaHei" charset="-122"/>
              </a:rPr>
              <a:t>算法</a:t>
            </a:r>
            <a:r>
              <a:rPr lang="zh-CN" altLang="en-US" sz="1600" dirty="0" smtClean="0">
                <a:solidFill>
                  <a:srgbClr val="C00000"/>
                </a:solidFill>
                <a:latin typeface="Microsoft YaHei" charset="-122"/>
                <a:ea typeface="Microsoft YaHei" charset="-122"/>
                <a:cs typeface="Microsoft YaHei" charset="-122"/>
              </a:rPr>
              <a:t>（</a:t>
            </a:r>
            <a:r>
              <a:rPr lang="en-US" altLang="zh-CN" sz="1600" dirty="0" smtClean="0">
                <a:solidFill>
                  <a:srgbClr val="C00000"/>
                </a:solidFill>
                <a:latin typeface="Microsoft YaHei" charset="-122"/>
                <a:ea typeface="Microsoft YaHei" charset="-122"/>
                <a:cs typeface="Microsoft YaHei" charset="-122"/>
              </a:rPr>
              <a:t>k-Nearest </a:t>
            </a:r>
            <a:r>
              <a:rPr lang="en-US" altLang="zh-CN" sz="1600" dirty="0">
                <a:solidFill>
                  <a:srgbClr val="C00000"/>
                </a:solidFill>
                <a:latin typeface="Microsoft YaHei" charset="-122"/>
                <a:ea typeface="Microsoft YaHei" charset="-122"/>
                <a:cs typeface="Microsoft YaHei" charset="-122"/>
              </a:rPr>
              <a:t>Neighbor</a:t>
            </a:r>
            <a:r>
              <a:rPr lang="zh-CN" altLang="en-US" sz="1600" dirty="0">
                <a:solidFill>
                  <a:srgbClr val="C00000"/>
                </a:solidFill>
                <a:latin typeface="Microsoft YaHei" charset="-122"/>
                <a:ea typeface="Microsoft YaHei" charset="-122"/>
                <a:cs typeface="Microsoft YaHei" charset="-122"/>
              </a:rPr>
              <a:t>）</a:t>
            </a:r>
            <a:r>
              <a:rPr lang="zh-CN" altLang="en-US" sz="1600" dirty="0">
                <a:latin typeface="Microsoft YaHei" charset="-122"/>
                <a:ea typeface="Microsoft YaHei" charset="-122"/>
                <a:cs typeface="Microsoft YaHei" charset="-122"/>
              </a:rPr>
              <a:t>，也叫 </a:t>
            </a:r>
            <a:r>
              <a:rPr lang="en-US" altLang="zh-CN" sz="1600" dirty="0" smtClean="0">
                <a:latin typeface="Microsoft YaHei" charset="-122"/>
                <a:ea typeface="Microsoft YaHei" charset="-122"/>
                <a:cs typeface="Microsoft YaHei" charset="-122"/>
              </a:rPr>
              <a:t>k </a:t>
            </a:r>
            <a:r>
              <a:rPr lang="zh-CN" altLang="en-US" sz="1600" dirty="0">
                <a:latin typeface="Microsoft YaHei" charset="-122"/>
                <a:ea typeface="Microsoft YaHei" charset="-122"/>
                <a:cs typeface="Microsoft YaHei" charset="-122"/>
              </a:rPr>
              <a:t>近邻算法</a:t>
            </a:r>
            <a:r>
              <a:rPr lang="zh-CN" altLang="en-US" sz="1600" dirty="0" smtClean="0">
                <a:latin typeface="Microsoft YaHei" charset="-122"/>
                <a:ea typeface="Microsoft YaHei" charset="-122"/>
                <a:cs typeface="Microsoft YaHei" charset="-122"/>
              </a:rPr>
              <a:t>。</a:t>
            </a:r>
            <a:endParaRPr lang="en-US" altLang="zh-CN" sz="1600" dirty="0" smtClean="0">
              <a:latin typeface="Microsoft YaHei" charset="-122"/>
              <a:ea typeface="Microsoft YaHei" charset="-122"/>
              <a:cs typeface="Microsoft YaHei" charset="-122"/>
            </a:endParaRPr>
          </a:p>
          <a:p>
            <a:endParaRPr lang="zh-CN" altLang="en-US" sz="1600" dirty="0">
              <a:latin typeface="Microsoft YaHei" charset="-122"/>
              <a:ea typeface="Microsoft YaHei" charset="-122"/>
              <a:cs typeface="Microsoft YaHei" charset="-122"/>
            </a:endParaRPr>
          </a:p>
          <a:p>
            <a:r>
              <a:rPr lang="zh-CN" altLang="en-US" sz="1600" dirty="0">
                <a:latin typeface="Microsoft YaHei" charset="-122"/>
                <a:ea typeface="Microsoft YaHei" charset="-122"/>
                <a:cs typeface="Microsoft YaHei" charset="-122"/>
              </a:rPr>
              <a:t>学会 </a:t>
            </a:r>
            <a:r>
              <a:rPr lang="en-US" altLang="zh-CN" sz="1600" dirty="0" smtClean="0">
                <a:latin typeface="Microsoft YaHei" charset="-122"/>
                <a:ea typeface="Microsoft YaHei" charset="-122"/>
                <a:cs typeface="Microsoft YaHei" charset="-122"/>
              </a:rPr>
              <a:t>k-NN </a:t>
            </a:r>
            <a:r>
              <a:rPr lang="zh-CN" altLang="en-US" sz="1600" dirty="0">
                <a:latin typeface="Microsoft YaHei" charset="-122"/>
                <a:ea typeface="Microsoft YaHei" charset="-122"/>
                <a:cs typeface="Microsoft YaHei" charset="-122"/>
              </a:rPr>
              <a:t>算法，只需要三步：</a:t>
            </a:r>
            <a:endParaRPr lang="zh-CN" altLang="en-US" sz="1600" dirty="0">
              <a:latin typeface="Microsoft YaHei" charset="-122"/>
              <a:ea typeface="Microsoft YaHei" charset="-122"/>
              <a:cs typeface="Microsoft YaHei" charset="-122"/>
            </a:endParaRPr>
          </a:p>
          <a:p>
            <a:pPr lvl="0">
              <a:lnSpc>
                <a:spcPct val="150000"/>
              </a:lnSpc>
              <a:defRPr/>
            </a:pPr>
            <a:endParaRPr kumimoji="0" lang="zh-CN" altLang="en-US" sz="1600" b="0" i="0" u="none" strike="noStrike" kern="1200" cap="none" spc="0" normalizeH="0" baseline="0" noProof="0" dirty="0">
              <a:ln>
                <a:noFill/>
              </a:ln>
              <a:effectLst/>
              <a:uLnTx/>
              <a:uFillTx/>
              <a:latin typeface="Microsoft YaHei" charset="-122"/>
              <a:ea typeface="Microsoft YaHei" charset="-122"/>
              <a:cs typeface="Microsoft YaHei" charset="-122"/>
            </a:endParaRPr>
          </a:p>
        </p:txBody>
      </p:sp>
      <p:sp>
        <p:nvSpPr>
          <p:cNvPr id="39" name="矩形 38"/>
          <p:cNvSpPr/>
          <p:nvPr/>
        </p:nvSpPr>
        <p:spPr>
          <a:xfrm>
            <a:off x="6813790" y="3779413"/>
            <a:ext cx="4663043" cy="1156855"/>
          </a:xfrm>
          <a:prstGeom prst="rect">
            <a:avLst/>
          </a:prstGeom>
        </p:spPr>
        <p:txBody>
          <a:bodyPr wrap="square">
            <a:spAutoFit/>
          </a:bodyPr>
          <a:lstStyle/>
          <a:p>
            <a:pPr marL="285750" marR="0" lvl="0" indent="-285750" algn="l" defTabSz="914400" rtl="0" eaLnBrk="1" fontAlgn="auto" latinLnBrk="0" hangingPunct="1">
              <a:lnSpc>
                <a:spcPct val="150000"/>
              </a:lnSpc>
              <a:spcBef>
                <a:spcPts val="0"/>
              </a:spcBef>
              <a:spcAft>
                <a:spcPts val="0"/>
              </a:spcAft>
              <a:buClr>
                <a:srgbClr val="C00000"/>
              </a:buClr>
              <a:buSzTx/>
              <a:buFont typeface="Wingdings" panose="05000000000000000000" pitchFamily="2" charset="2"/>
              <a:buChar char="l"/>
              <a:defRPr/>
            </a:pPr>
            <a:r>
              <a:rPr lang="zh-CN" altLang="en-US" sz="1600" dirty="0" smtClean="0">
                <a:solidFill>
                  <a:srgbClr val="E7E6E6">
                    <a:lumMod val="50000"/>
                  </a:srgbClr>
                </a:solidFill>
                <a:latin typeface="Microsoft YaHei" charset="-122"/>
                <a:ea typeface="Microsoft YaHei" charset="-122"/>
                <a:cs typeface="Microsoft YaHei" charset="-122"/>
              </a:rPr>
              <a:t>了解</a:t>
            </a:r>
            <a:r>
              <a:rPr lang="en-US" altLang="zh-CN" sz="1600" dirty="0" smtClean="0">
                <a:solidFill>
                  <a:srgbClr val="E7E6E6">
                    <a:lumMod val="50000"/>
                  </a:srgbClr>
                </a:solidFill>
                <a:latin typeface="Microsoft YaHei" charset="-122"/>
                <a:ea typeface="Microsoft YaHei" charset="-122"/>
                <a:cs typeface="Microsoft YaHei" charset="-122"/>
              </a:rPr>
              <a:t>k-NN</a:t>
            </a:r>
            <a:r>
              <a:rPr lang="zh-CN" altLang="en-US" sz="1600" dirty="0" smtClean="0">
                <a:solidFill>
                  <a:srgbClr val="E7E6E6">
                    <a:lumMod val="50000"/>
                  </a:srgbClr>
                </a:solidFill>
                <a:latin typeface="Microsoft YaHei" charset="-122"/>
                <a:ea typeface="Microsoft YaHei" charset="-122"/>
                <a:cs typeface="Microsoft YaHei" charset="-122"/>
              </a:rPr>
              <a:t>的算法思想</a:t>
            </a:r>
            <a:endParaRPr kumimoji="0" lang="en-US" altLang="zh-CN" sz="1600" b="0" i="0" u="none" strike="noStrike" kern="1200" cap="none" spc="0" normalizeH="0" baseline="0" noProof="0" dirty="0">
              <a:ln>
                <a:noFill/>
              </a:ln>
              <a:solidFill>
                <a:srgbClr val="E7E6E6">
                  <a:lumMod val="50000"/>
                </a:srgbClr>
              </a:solidFill>
              <a:effectLst/>
              <a:uLnTx/>
              <a:uFillTx/>
              <a:latin typeface="Microsoft YaHei" charset="-122"/>
              <a:ea typeface="Microsoft YaHei" charset="-122"/>
              <a:cs typeface="Microsoft YaHei" charset="-122"/>
            </a:endParaRPr>
          </a:p>
          <a:p>
            <a:pPr marL="285750" marR="0" lvl="0" indent="-285750" algn="l" defTabSz="914400" rtl="0" eaLnBrk="1" fontAlgn="auto" latinLnBrk="0" hangingPunct="1">
              <a:lnSpc>
                <a:spcPct val="150000"/>
              </a:lnSpc>
              <a:spcBef>
                <a:spcPts val="0"/>
              </a:spcBef>
              <a:spcAft>
                <a:spcPts val="0"/>
              </a:spcAft>
              <a:buClr>
                <a:srgbClr val="C00000"/>
              </a:buClr>
              <a:buSzTx/>
              <a:buFont typeface="Wingdings" panose="05000000000000000000" pitchFamily="2" charset="2"/>
              <a:buChar char="l"/>
              <a:defRPr/>
            </a:pPr>
            <a:r>
              <a:rPr lang="zh-CN" altLang="en-US" sz="1600" dirty="0" smtClean="0">
                <a:solidFill>
                  <a:srgbClr val="E7E6E6">
                    <a:lumMod val="50000"/>
                  </a:srgbClr>
                </a:solidFill>
                <a:latin typeface="Microsoft YaHei" charset="-122"/>
                <a:ea typeface="Microsoft YaHei" charset="-122"/>
                <a:cs typeface="Microsoft YaHei" charset="-122"/>
              </a:rPr>
              <a:t>掌握背后的数学原理（别怕，咱们初中就学过）</a:t>
            </a:r>
            <a:endParaRPr lang="en-US" altLang="zh-CN" sz="1600" dirty="0" smtClean="0">
              <a:solidFill>
                <a:srgbClr val="E7E6E6">
                  <a:lumMod val="50000"/>
                </a:srgbClr>
              </a:solidFill>
              <a:latin typeface="Microsoft YaHei" charset="-122"/>
              <a:ea typeface="Microsoft YaHei" charset="-122"/>
              <a:cs typeface="Microsoft YaHei" charset="-122"/>
            </a:endParaRPr>
          </a:p>
          <a:p>
            <a:pPr marL="285750" marR="0" lvl="0" indent="-285750" algn="l" defTabSz="914400" rtl="0" eaLnBrk="1" fontAlgn="auto" latinLnBrk="0" hangingPunct="1">
              <a:lnSpc>
                <a:spcPct val="150000"/>
              </a:lnSpc>
              <a:spcBef>
                <a:spcPts val="0"/>
              </a:spcBef>
              <a:spcAft>
                <a:spcPts val="0"/>
              </a:spcAft>
              <a:buClr>
                <a:srgbClr val="C00000"/>
              </a:buClr>
              <a:buSzTx/>
              <a:buFont typeface="Wingdings" panose="05000000000000000000" pitchFamily="2" charset="2"/>
              <a:buChar char="l"/>
              <a:defRPr/>
            </a:pPr>
            <a:r>
              <a:rPr kumimoji="0" lang="zh-CN" altLang="en-US" sz="1600" b="0" i="0" u="none" strike="noStrike" kern="1200" cap="none" spc="0" normalizeH="0" baseline="0" noProof="0" dirty="0" smtClean="0">
                <a:ln>
                  <a:noFill/>
                </a:ln>
                <a:solidFill>
                  <a:srgbClr val="E7E6E6">
                    <a:lumMod val="50000"/>
                  </a:srgbClr>
                </a:solidFill>
                <a:effectLst/>
                <a:uLnTx/>
                <a:uFillTx/>
                <a:latin typeface="Microsoft YaHei" charset="-122"/>
                <a:ea typeface="Microsoft YaHei" charset="-122"/>
                <a:cs typeface="Microsoft YaHei" charset="-122"/>
              </a:rPr>
              <a:t>最后用我们熟悉的</a:t>
            </a:r>
            <a:r>
              <a:rPr kumimoji="0" lang="en-US" altLang="zh-CN" sz="1600" b="0" i="0" u="none" strike="noStrike" kern="1200" cap="none" spc="0" normalizeH="0" baseline="0" noProof="0" dirty="0" smtClean="0">
                <a:ln>
                  <a:noFill/>
                </a:ln>
                <a:solidFill>
                  <a:srgbClr val="E7E6E6">
                    <a:lumMod val="50000"/>
                  </a:srgbClr>
                </a:solidFill>
                <a:effectLst/>
                <a:uLnTx/>
                <a:uFillTx/>
                <a:latin typeface="Microsoft YaHei" charset="-122"/>
                <a:ea typeface="Microsoft YaHei" charset="-122"/>
                <a:cs typeface="Microsoft YaHei" charset="-122"/>
              </a:rPr>
              <a:t>Python</a:t>
            </a:r>
            <a:r>
              <a:rPr kumimoji="0" lang="zh-CN" altLang="en-US" sz="1600" b="0" i="0" u="none" strike="noStrike" kern="1200" cap="none" spc="0" normalizeH="0" baseline="0" noProof="0" dirty="0" smtClean="0">
                <a:ln>
                  <a:noFill/>
                </a:ln>
                <a:solidFill>
                  <a:srgbClr val="E7E6E6">
                    <a:lumMod val="50000"/>
                  </a:srgbClr>
                </a:solidFill>
                <a:effectLst/>
                <a:uLnTx/>
                <a:uFillTx/>
                <a:latin typeface="Microsoft YaHei" charset="-122"/>
                <a:ea typeface="Microsoft YaHei" charset="-122"/>
                <a:cs typeface="Microsoft YaHei" charset="-122"/>
              </a:rPr>
              <a:t>代码实现</a:t>
            </a:r>
            <a:endParaRPr kumimoji="0" lang="zh-CN" altLang="en-US" sz="1600" b="0" i="0" u="none" strike="noStrike" kern="1200" cap="none" spc="0" normalizeH="0" baseline="0" noProof="0" dirty="0">
              <a:ln>
                <a:noFill/>
              </a:ln>
              <a:solidFill>
                <a:srgbClr val="E7E6E6">
                  <a:lumMod val="50000"/>
                </a:srgbClr>
              </a:solidFill>
              <a:effectLst/>
              <a:uLnTx/>
              <a:uFillTx/>
              <a:latin typeface="Microsoft YaHei" charset="-122"/>
              <a:ea typeface="Microsoft YaHei" charset="-122"/>
              <a:cs typeface="Microsoft YaHei" charset="-122"/>
            </a:endParaRPr>
          </a:p>
        </p:txBody>
      </p:sp>
      <p:sp>
        <p:nvSpPr>
          <p:cNvPr id="40" name="流程图: 终止 39"/>
          <p:cNvSpPr/>
          <p:nvPr/>
        </p:nvSpPr>
        <p:spPr>
          <a:xfrm rot="10800000" flipH="1" flipV="1">
            <a:off x="2856990" y="2997394"/>
            <a:ext cx="3409400" cy="1125102"/>
          </a:xfrm>
          <a:prstGeom prst="flowChartTerminator">
            <a:avLst/>
          </a:prstGeom>
          <a:gradFill flip="none" rotWithShape="1">
            <a:gsLst>
              <a:gs pos="0">
                <a:srgbClr val="F7F7F7">
                  <a:lumMod val="100000"/>
                </a:srgbClr>
              </a:gs>
              <a:gs pos="100000">
                <a:srgbClr val="C8C8C8"/>
              </a:gs>
            </a:gsLst>
            <a:lin ang="19800000" scaled="0"/>
            <a:tileRect/>
          </a:gradFill>
          <a:ln w="19050">
            <a:gradFill flip="none" rotWithShape="1">
              <a:gsLst>
                <a:gs pos="53000">
                  <a:schemeClr val="bg1">
                    <a:alpha val="90000"/>
                  </a:schemeClr>
                </a:gs>
                <a:gs pos="100000">
                  <a:schemeClr val="tx1">
                    <a:lumMod val="50000"/>
                    <a:lumOff val="50000"/>
                  </a:schemeClr>
                </a:gs>
              </a:gsLst>
              <a:lin ang="11400000" scaled="0"/>
              <a:tileRect/>
            </a:gradFill>
          </a:ln>
          <a:effectLst>
            <a:outerShdw blurRad="482600" dist="279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1" i="0" u="none" strike="noStrike" kern="1200" cap="none" spc="0" normalizeH="0" baseline="0" noProof="0">
              <a:ln>
                <a:noFill/>
              </a:ln>
              <a:solidFill>
                <a:srgbClr val="181818"/>
              </a:solidFill>
              <a:effectLst/>
              <a:uLnTx/>
              <a:uFillTx/>
              <a:latin typeface="Calibri" panose="020F0502020204030204"/>
              <a:ea typeface="方正兰亭特黑简体" panose="02000000000000000000" pitchFamily="2" charset="-122"/>
              <a:cs typeface="+mn-cs"/>
            </a:endParaRPr>
          </a:p>
        </p:txBody>
      </p:sp>
      <p:sp>
        <p:nvSpPr>
          <p:cNvPr id="41" name="流程图: 终止 40"/>
          <p:cNvSpPr/>
          <p:nvPr/>
        </p:nvSpPr>
        <p:spPr>
          <a:xfrm rot="19917173">
            <a:off x="699250" y="3550497"/>
            <a:ext cx="3409400" cy="1125102"/>
          </a:xfrm>
          <a:prstGeom prst="flowChartTerminator">
            <a:avLst/>
          </a:prstGeom>
          <a:gradFill flip="none" rotWithShape="1">
            <a:gsLst>
              <a:gs pos="0">
                <a:schemeClr val="bg1"/>
              </a:gs>
              <a:gs pos="100000">
                <a:srgbClr val="C8C8C8"/>
              </a:gs>
            </a:gsLst>
            <a:lin ang="19800000" scaled="0"/>
            <a:tileRect/>
          </a:gradFill>
          <a:ln w="25400">
            <a:gradFill flip="none" rotWithShape="1">
              <a:gsLst>
                <a:gs pos="53000">
                  <a:schemeClr val="bg1">
                    <a:alpha val="90000"/>
                  </a:schemeClr>
                </a:gs>
                <a:gs pos="100000">
                  <a:schemeClr val="tx1">
                    <a:lumMod val="50000"/>
                    <a:lumOff val="50000"/>
                  </a:schemeClr>
                </a:gs>
              </a:gsLst>
              <a:lin ang="7200000" scaled="0"/>
              <a:tileRect/>
            </a:gradFill>
          </a:ln>
          <a:effectLst>
            <a:outerShdw blurRad="482600" dist="279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smtClean="0">
                <a:ln>
                  <a:noFill/>
                </a:ln>
                <a:solidFill>
                  <a:srgbClr val="234983"/>
                </a:solidFill>
                <a:effectLst/>
                <a:uLnTx/>
                <a:uFillTx/>
                <a:latin typeface="Microsoft YaHei" charset="-122"/>
                <a:ea typeface="Microsoft YaHei" charset="-122"/>
                <a:cs typeface="Microsoft YaHei" charset="-122"/>
              </a:rPr>
              <a:t>   代码实现</a:t>
            </a:r>
            <a:endParaRPr kumimoji="0" lang="zh-CN" altLang="en-US" sz="2400" b="1" i="0" u="none" strike="noStrike" kern="1200" cap="none" spc="0" normalizeH="0" baseline="0" noProof="0" dirty="0">
              <a:ln>
                <a:noFill/>
              </a:ln>
              <a:solidFill>
                <a:srgbClr val="234983"/>
              </a:solidFill>
              <a:effectLst/>
              <a:uLnTx/>
              <a:uFillTx/>
              <a:latin typeface="Microsoft YaHei" charset="-122"/>
              <a:ea typeface="Microsoft YaHei" charset="-122"/>
              <a:cs typeface="Microsoft YaHei" charset="-122"/>
            </a:endParaRPr>
          </a:p>
        </p:txBody>
      </p:sp>
      <p:sp>
        <p:nvSpPr>
          <p:cNvPr id="42" name="流程图: 终止 41"/>
          <p:cNvSpPr/>
          <p:nvPr/>
        </p:nvSpPr>
        <p:spPr>
          <a:xfrm rot="1911807">
            <a:off x="690263" y="2397339"/>
            <a:ext cx="3409400" cy="1125102"/>
          </a:xfrm>
          <a:prstGeom prst="flowChartTerminator">
            <a:avLst/>
          </a:prstGeom>
          <a:gradFill flip="none" rotWithShape="1">
            <a:gsLst>
              <a:gs pos="0">
                <a:schemeClr val="bg1"/>
              </a:gs>
              <a:gs pos="100000">
                <a:srgbClr val="C8C8C8"/>
              </a:gs>
            </a:gsLst>
            <a:lin ang="19800000" scaled="0"/>
            <a:tileRect/>
          </a:gradFill>
          <a:ln w="25400">
            <a:gradFill flip="none" rotWithShape="1">
              <a:gsLst>
                <a:gs pos="53000">
                  <a:schemeClr val="bg1">
                    <a:alpha val="90000"/>
                  </a:schemeClr>
                </a:gs>
                <a:gs pos="100000">
                  <a:schemeClr val="tx1">
                    <a:lumMod val="50000"/>
                    <a:lumOff val="50000"/>
                  </a:schemeClr>
                </a:gs>
              </a:gsLst>
              <a:lin ang="7200000" scaled="0"/>
              <a:tileRect/>
            </a:gradFill>
          </a:ln>
          <a:effectLst>
            <a:outerShdw blurRad="482600" dist="279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100" b="1" i="0" u="none" strike="noStrike" kern="1200" cap="none" spc="0" normalizeH="0" baseline="0" noProof="0" dirty="0">
                <a:ln>
                  <a:noFill/>
                </a:ln>
                <a:solidFill>
                  <a:srgbClr val="234983"/>
                </a:solidFill>
                <a:effectLst/>
                <a:uLnTx/>
                <a:uFillTx/>
                <a:latin typeface="Calibri" panose="020F0502020204030204"/>
                <a:ea typeface="方正兰亭特黑简体" panose="02000000000000000000" pitchFamily="2" charset="-122"/>
                <a:cs typeface="+mn-cs"/>
              </a:rPr>
              <a:t>           </a:t>
            </a:r>
            <a:r>
              <a:rPr lang="zh-CN" altLang="en-US" sz="2400" b="1" dirty="0" smtClean="0">
                <a:solidFill>
                  <a:srgbClr val="234983"/>
                </a:solidFill>
                <a:latin typeface="Microsoft YaHei" charset="-122"/>
                <a:ea typeface="Microsoft YaHei" charset="-122"/>
                <a:cs typeface="Microsoft YaHei" charset="-122"/>
              </a:rPr>
              <a:t>算法模型</a:t>
            </a:r>
            <a:endParaRPr kumimoji="0" lang="en-US" altLang="zh-CN" sz="2400" b="1" i="0" u="none" strike="noStrike" kern="1200" cap="none" spc="0" normalizeH="0" baseline="0" noProof="0" dirty="0">
              <a:ln>
                <a:noFill/>
              </a:ln>
              <a:solidFill>
                <a:srgbClr val="234983"/>
              </a:solidFill>
              <a:effectLst/>
              <a:uLnTx/>
              <a:uFillTx/>
              <a:latin typeface="Microsoft YaHei" charset="-122"/>
              <a:ea typeface="Microsoft YaHei" charset="-122"/>
              <a:cs typeface="Microsoft YaHei" charset="-122"/>
            </a:endParaRPr>
          </a:p>
        </p:txBody>
      </p:sp>
      <p:sp>
        <p:nvSpPr>
          <p:cNvPr id="43" name="椭圆 42"/>
          <p:cNvSpPr/>
          <p:nvPr/>
        </p:nvSpPr>
        <p:spPr>
          <a:xfrm>
            <a:off x="2841549" y="2997394"/>
            <a:ext cx="1132422" cy="1132422"/>
          </a:xfrm>
          <a:prstGeom prst="ellipse">
            <a:avLst/>
          </a:prstGeom>
          <a:solidFill>
            <a:srgbClr val="234983"/>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b="1" dirty="0">
                <a:solidFill>
                  <a:prstClr val="white"/>
                </a:solidFill>
                <a:latin typeface="Calibri" panose="020F0502020204030204"/>
                <a:ea typeface="方正兰亭特黑简体" panose="02000000000000000000" pitchFamily="2" charset="-122"/>
              </a:rPr>
              <a:t>K</a:t>
            </a:r>
            <a:r>
              <a:rPr kumimoji="0" lang="en-US" altLang="zh-CN" sz="2400" b="1" i="0" u="none" strike="noStrike" kern="1200" cap="none" spc="0" normalizeH="0" baseline="0" noProof="0" dirty="0" smtClean="0">
                <a:ln>
                  <a:noFill/>
                </a:ln>
                <a:solidFill>
                  <a:prstClr val="white"/>
                </a:solidFill>
                <a:effectLst/>
                <a:uLnTx/>
                <a:uFillTx/>
                <a:latin typeface="Calibri" panose="020F0502020204030204"/>
                <a:ea typeface="方正兰亭特黑简体" panose="02000000000000000000" pitchFamily="2" charset="-122"/>
                <a:cs typeface="+mn-cs"/>
              </a:rPr>
              <a:t>NN</a:t>
            </a:r>
            <a:endParaRPr kumimoji="0" lang="zh-CN" altLang="en-US" sz="2400" b="1" i="0" u="none" strike="noStrike" kern="1200" cap="none" spc="0" normalizeH="0" baseline="0" noProof="0" dirty="0">
              <a:ln>
                <a:noFill/>
              </a:ln>
              <a:solidFill>
                <a:prstClr val="white"/>
              </a:solidFill>
              <a:effectLst/>
              <a:uLnTx/>
              <a:uFillTx/>
              <a:latin typeface="Calibri" panose="020F0502020204030204"/>
              <a:ea typeface="方正兰亭特黑简体" panose="02000000000000000000" pitchFamily="2" charset="-122"/>
              <a:cs typeface="+mn-cs"/>
            </a:endParaRPr>
          </a:p>
        </p:txBody>
      </p:sp>
      <p:sp>
        <p:nvSpPr>
          <p:cNvPr id="45" name="文本框 44"/>
          <p:cNvSpPr txBox="1"/>
          <p:nvPr/>
        </p:nvSpPr>
        <p:spPr>
          <a:xfrm>
            <a:off x="4155190" y="3350746"/>
            <a:ext cx="197713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smtClean="0">
                <a:ln>
                  <a:noFill/>
                </a:ln>
                <a:solidFill>
                  <a:srgbClr val="234983"/>
                </a:solidFill>
                <a:effectLst/>
                <a:uLnTx/>
                <a:uFillTx/>
                <a:latin typeface="Microsoft YaHei" charset="-122"/>
                <a:ea typeface="Microsoft YaHei" charset="-122"/>
                <a:cs typeface="Microsoft YaHei" charset="-122"/>
              </a:rPr>
              <a:t>算法原理</a:t>
            </a:r>
            <a:endParaRPr kumimoji="0" lang="zh-CN" altLang="en-US" sz="2400" b="1" i="0" u="none" strike="noStrike" kern="1200" cap="none" spc="0" normalizeH="0" baseline="0" noProof="0" dirty="0">
              <a:ln>
                <a:noFill/>
              </a:ln>
              <a:solidFill>
                <a:srgbClr val="234983"/>
              </a:solidFill>
              <a:effectLst/>
              <a:uLnTx/>
              <a:uFillTx/>
              <a:latin typeface="Microsoft YaHei" charset="-122"/>
              <a:ea typeface="Microsoft YaHei" charset="-122"/>
              <a:cs typeface="Microsoft YaHei" charset="-122"/>
            </a:endParaRPr>
          </a:p>
        </p:txBody>
      </p:sp>
      <p:pic>
        <p:nvPicPr>
          <p:cNvPr id="21" name="图片 2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15117" y="6221904"/>
            <a:ext cx="1906271" cy="438442"/>
          </a:xfrm>
          <a:prstGeom prst="rect">
            <a:avLst/>
          </a:prstGeom>
        </p:spPr>
      </p:pic>
    </p:spTree>
  </p:cSld>
  <p:clrMapOvr>
    <a:masterClrMapping/>
  </p:clrMapOvr>
  <p:transition spd="slow" advTm="1000">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椭圆 65"/>
          <p:cNvSpPr/>
          <p:nvPr/>
        </p:nvSpPr>
        <p:spPr>
          <a:xfrm flipV="1">
            <a:off x="8855903" y="5627341"/>
            <a:ext cx="105358" cy="105358"/>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SimSun" panose="02010600030101010101" pitchFamily="2" charset="-122"/>
              <a:cs typeface="+mn-cs"/>
            </a:endParaRPr>
          </a:p>
        </p:txBody>
      </p:sp>
      <p:pic>
        <p:nvPicPr>
          <p:cNvPr id="2" name="图片 1"/>
          <p:cNvPicPr>
            <a:picLocks noChangeAspect="1"/>
          </p:cNvPicPr>
          <p:nvPr/>
        </p:nvPicPr>
        <p:blipFill>
          <a:blip r:embed="rId1">
            <a:alphaModFix amt="70000"/>
            <a:extLst>
              <a:ext uri="{28A0092B-C50C-407E-A947-70E740481C1C}">
                <a14:useLocalDpi xmlns:a14="http://schemas.microsoft.com/office/drawing/2010/main" val="0"/>
              </a:ext>
            </a:extLst>
          </a:blip>
          <a:stretch>
            <a:fillRect/>
          </a:stretch>
        </p:blipFill>
        <p:spPr>
          <a:xfrm>
            <a:off x="2362198" y="370703"/>
            <a:ext cx="7584992" cy="4550995"/>
          </a:xfrm>
          <a:prstGeom prst="rect">
            <a:avLst/>
          </a:prstGeom>
        </p:spPr>
      </p:pic>
      <p:cxnSp>
        <p:nvCxnSpPr>
          <p:cNvPr id="6" name="直线箭头连接符 5"/>
          <p:cNvCxnSpPr/>
          <p:nvPr/>
        </p:nvCxnSpPr>
        <p:spPr>
          <a:xfrm flipV="1">
            <a:off x="4683211" y="2646200"/>
            <a:ext cx="160638" cy="21006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 name="直线箭头连接符 7"/>
          <p:cNvCxnSpPr/>
          <p:nvPr/>
        </p:nvCxnSpPr>
        <p:spPr>
          <a:xfrm flipH="1">
            <a:off x="3676135" y="3007563"/>
            <a:ext cx="858796" cy="40159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直线箭头连接符 9"/>
          <p:cNvCxnSpPr/>
          <p:nvPr/>
        </p:nvCxnSpPr>
        <p:spPr>
          <a:xfrm flipH="1">
            <a:off x="4201297" y="3112595"/>
            <a:ext cx="333635" cy="409081"/>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815546" y="4813326"/>
            <a:ext cx="10602098" cy="787523"/>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1600" b="0" i="0" u="none" strike="noStrike" kern="1200" cap="none" spc="0" normalizeH="0" baseline="0" noProof="0" dirty="0" smtClean="0">
                <a:ln>
                  <a:noFill/>
                </a:ln>
                <a:solidFill>
                  <a:prstClr val="black"/>
                </a:solidFill>
                <a:effectLst/>
                <a:uLnTx/>
                <a:uFillTx/>
                <a:latin typeface="Microsoft YaHei" charset="-122"/>
                <a:ea typeface="Microsoft YaHei" charset="-122"/>
                <a:cs typeface="Microsoft YaHei" charset="-122"/>
              </a:rPr>
              <a:t>上面有红色和紫色两个类别，离黄色点最近的</a:t>
            </a:r>
            <a:r>
              <a:rPr kumimoji="0" lang="en-US" altLang="zh-CN" sz="1600" b="0" i="0" u="none" strike="noStrike" kern="1200" cap="none" spc="0" normalizeH="0" baseline="0" noProof="0" dirty="0" smtClean="0">
                <a:ln>
                  <a:noFill/>
                </a:ln>
                <a:solidFill>
                  <a:prstClr val="black"/>
                </a:solidFill>
                <a:effectLst/>
                <a:uLnTx/>
                <a:uFillTx/>
                <a:latin typeface="Microsoft YaHei" charset="-122"/>
                <a:ea typeface="Microsoft YaHei" charset="-122"/>
                <a:cs typeface="Microsoft YaHei" charset="-122"/>
              </a:rPr>
              <a:t>3</a:t>
            </a:r>
            <a:r>
              <a:rPr kumimoji="0" lang="zh-CN" altLang="en-US" sz="1600" b="0" i="0" u="none" strike="noStrike" kern="1200" cap="none" spc="0" normalizeH="0" baseline="0" noProof="0" dirty="0" smtClean="0">
                <a:ln>
                  <a:noFill/>
                </a:ln>
                <a:solidFill>
                  <a:prstClr val="black"/>
                </a:solidFill>
                <a:effectLst/>
                <a:uLnTx/>
                <a:uFillTx/>
                <a:latin typeface="Microsoft YaHei" charset="-122"/>
                <a:ea typeface="Microsoft YaHei" charset="-122"/>
                <a:cs typeface="Microsoft YaHei" charset="-122"/>
              </a:rPr>
              <a:t>个点都是红点，所以红点和紫色类别的投票数是</a:t>
            </a:r>
            <a:r>
              <a:rPr kumimoji="0" lang="en-US" altLang="zh-CN" sz="1600" b="0" i="0" u="none" strike="noStrike" kern="1200" cap="none" spc="0" normalizeH="0" baseline="0" noProof="0" dirty="0" smtClean="0">
                <a:ln>
                  <a:noFill/>
                </a:ln>
                <a:solidFill>
                  <a:prstClr val="black"/>
                </a:solidFill>
                <a:effectLst/>
                <a:uLnTx/>
                <a:uFillTx/>
                <a:latin typeface="Microsoft YaHei" charset="-122"/>
                <a:ea typeface="Microsoft YaHei" charset="-122"/>
                <a:cs typeface="Microsoft YaHei" charset="-122"/>
              </a:rPr>
              <a:t>3</a:t>
            </a:r>
            <a:r>
              <a:rPr kumimoji="0" lang="zh-CN" altLang="en-US" sz="1600" b="0" i="0" u="none" strike="noStrike" kern="1200" cap="none" spc="0" normalizeH="0" baseline="0" noProof="0" dirty="0" smtClean="0">
                <a:ln>
                  <a:noFill/>
                </a:ln>
                <a:solidFill>
                  <a:prstClr val="black"/>
                </a:solidFill>
                <a:effectLst/>
                <a:uLnTx/>
                <a:uFillTx/>
                <a:latin typeface="Microsoft YaHei" charset="-122"/>
                <a:ea typeface="Microsoft YaHei" charset="-122"/>
                <a:cs typeface="Microsoft YaHei" charset="-122"/>
              </a:rPr>
              <a:t>：</a:t>
            </a:r>
            <a:r>
              <a:rPr kumimoji="0" lang="en-US" altLang="zh-CN" sz="1600" b="0" i="0" u="none" strike="noStrike" kern="1200" cap="none" spc="0" normalizeH="0" baseline="0" noProof="0" dirty="0" smtClean="0">
                <a:ln>
                  <a:noFill/>
                </a:ln>
                <a:solidFill>
                  <a:prstClr val="black"/>
                </a:solidFill>
                <a:effectLst/>
                <a:uLnTx/>
                <a:uFillTx/>
                <a:latin typeface="Microsoft YaHei" charset="-122"/>
                <a:ea typeface="Microsoft YaHei" charset="-122"/>
                <a:cs typeface="Microsoft YaHei" charset="-122"/>
              </a:rPr>
              <a:t>0</a:t>
            </a:r>
            <a:r>
              <a:rPr kumimoji="0" lang="zh-CN" altLang="en-US" sz="1600" b="0" i="0" u="none" strike="noStrike" kern="1200" cap="none" spc="0" normalizeH="0" baseline="0" noProof="0" dirty="0" smtClean="0">
                <a:ln>
                  <a:noFill/>
                </a:ln>
                <a:solidFill>
                  <a:prstClr val="black"/>
                </a:solidFill>
                <a:effectLst/>
                <a:uLnTx/>
                <a:uFillTx/>
                <a:latin typeface="Microsoft YaHei" charset="-122"/>
                <a:ea typeface="Microsoft YaHei" charset="-122"/>
                <a:cs typeface="Microsoft YaHei" charset="-122"/>
              </a:rPr>
              <a:t>，红色取胜，所以黄色点属于红色，也就是新的一杯属于「赤霞珠」。</a:t>
            </a:r>
            <a:endParaRPr kumimoji="0" lang="zh-CN" altLang="en-US" sz="1600" b="0" i="0" u="none" strike="noStrike" kern="1200" cap="none" spc="0" normalizeH="0" baseline="0" noProof="0" dirty="0" smtClean="0">
              <a:ln>
                <a:noFill/>
              </a:ln>
              <a:solidFill>
                <a:prstClr val="black"/>
              </a:solidFill>
              <a:effectLst/>
              <a:uLnTx/>
              <a:uFillTx/>
              <a:latin typeface="Microsoft YaHei" charset="-122"/>
              <a:ea typeface="Microsoft YaHei" charset="-122"/>
              <a:cs typeface="Microsoft YaHei" charset="-122"/>
            </a:endParaRPr>
          </a:p>
        </p:txBody>
      </p:sp>
      <p:pic>
        <p:nvPicPr>
          <p:cNvPr id="18" name="图片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117" y="6221904"/>
            <a:ext cx="1906271" cy="438442"/>
          </a:xfrm>
          <a:prstGeom prst="rect">
            <a:avLst/>
          </a:prstGeom>
        </p:spPr>
      </p:pic>
    </p:spTree>
  </p:cSld>
  <p:clrMapOvr>
    <a:masterClrMapping/>
  </p:clrMapOvr>
  <p:transition spd="slow" advTm="1000">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流程图: 终止 39"/>
          <p:cNvSpPr/>
          <p:nvPr/>
        </p:nvSpPr>
        <p:spPr>
          <a:xfrm rot="10800000" flipH="1" flipV="1">
            <a:off x="768698" y="427191"/>
            <a:ext cx="3409400" cy="1125102"/>
          </a:xfrm>
          <a:prstGeom prst="flowChartTerminator">
            <a:avLst/>
          </a:prstGeom>
          <a:gradFill flip="none" rotWithShape="1">
            <a:gsLst>
              <a:gs pos="0">
                <a:srgbClr val="F7F7F7">
                  <a:lumMod val="100000"/>
                </a:srgbClr>
              </a:gs>
              <a:gs pos="100000">
                <a:srgbClr val="C8C8C8"/>
              </a:gs>
            </a:gsLst>
            <a:lin ang="19800000" scaled="0"/>
            <a:tileRect/>
          </a:gradFill>
          <a:ln w="19050">
            <a:gradFill flip="none" rotWithShape="1">
              <a:gsLst>
                <a:gs pos="53000">
                  <a:schemeClr val="bg1">
                    <a:alpha val="90000"/>
                  </a:schemeClr>
                </a:gs>
                <a:gs pos="100000">
                  <a:schemeClr val="tx1">
                    <a:lumMod val="50000"/>
                    <a:lumOff val="50000"/>
                  </a:schemeClr>
                </a:gs>
              </a:gsLst>
              <a:lin ang="11400000" scaled="0"/>
              <a:tileRect/>
            </a:gradFill>
          </a:ln>
          <a:effectLst>
            <a:outerShdw blurRad="482600" dist="279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400" b="1" dirty="0" smtClean="0">
                <a:solidFill>
                  <a:srgbClr val="234983"/>
                </a:solidFill>
                <a:latin typeface="Microsoft YaHei" charset="-122"/>
                <a:ea typeface="Microsoft YaHei" charset="-122"/>
                <a:cs typeface="Microsoft YaHei" charset="-122"/>
              </a:rPr>
              <a:t>       算法</a:t>
            </a:r>
            <a:r>
              <a:rPr lang="zh-CN" altLang="en-US" sz="2400" b="1" dirty="0">
                <a:solidFill>
                  <a:srgbClr val="234983"/>
                </a:solidFill>
                <a:latin typeface="Microsoft YaHei" charset="-122"/>
                <a:ea typeface="Microsoft YaHei" charset="-122"/>
                <a:cs typeface="Microsoft YaHei" charset="-122"/>
              </a:rPr>
              <a:t>原理</a:t>
            </a:r>
            <a:endParaRPr lang="zh-CN" altLang="en-US" sz="2400" b="1" dirty="0">
              <a:solidFill>
                <a:srgbClr val="234983"/>
              </a:solidFill>
              <a:latin typeface="Microsoft YaHei" charset="-122"/>
              <a:ea typeface="Microsoft YaHei" charset="-122"/>
              <a:cs typeface="Microsoft YaHei" charset="-122"/>
            </a:endParaRPr>
          </a:p>
        </p:txBody>
      </p:sp>
      <p:sp>
        <p:nvSpPr>
          <p:cNvPr id="25" name="椭圆 24"/>
          <p:cNvSpPr/>
          <p:nvPr/>
        </p:nvSpPr>
        <p:spPr>
          <a:xfrm>
            <a:off x="753257" y="427191"/>
            <a:ext cx="1132422" cy="1132422"/>
          </a:xfrm>
          <a:prstGeom prst="ellipse">
            <a:avLst/>
          </a:prstGeom>
          <a:solidFill>
            <a:srgbClr val="234983"/>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prstClr val="white"/>
                </a:solidFill>
                <a:effectLst/>
                <a:uLnTx/>
                <a:uFillTx/>
                <a:latin typeface="Calibri" panose="020F0502020204030204"/>
                <a:ea typeface="方正兰亭特黑简体" panose="02000000000000000000" pitchFamily="2" charset="-122"/>
                <a:cs typeface="+mn-cs"/>
              </a:rPr>
              <a:t>KNN</a:t>
            </a:r>
            <a:endParaRPr kumimoji="0" lang="zh-CN" altLang="en-US" sz="2400" b="1" i="0" u="none" strike="noStrike" kern="1200" cap="none" spc="0" normalizeH="0" baseline="0" noProof="0" dirty="0">
              <a:ln>
                <a:noFill/>
              </a:ln>
              <a:solidFill>
                <a:prstClr val="white"/>
              </a:solidFill>
              <a:effectLst/>
              <a:uLnTx/>
              <a:uFillTx/>
              <a:latin typeface="Calibri" panose="020F0502020204030204"/>
              <a:ea typeface="方正兰亭特黑简体" panose="02000000000000000000" pitchFamily="2" charset="-122"/>
              <a:cs typeface="+mn-cs"/>
            </a:endParaRPr>
          </a:p>
        </p:txBody>
      </p:sp>
      <p:sp>
        <p:nvSpPr>
          <p:cNvPr id="5" name="矩形 4"/>
          <p:cNvSpPr/>
          <p:nvPr/>
        </p:nvSpPr>
        <p:spPr>
          <a:xfrm>
            <a:off x="939113" y="2096956"/>
            <a:ext cx="10392032" cy="3000821"/>
          </a:xfrm>
          <a:prstGeom prst="rect">
            <a:avLst/>
          </a:prstGeom>
        </p:spPr>
        <p:txBody>
          <a:bodyPr wrap="square">
            <a:spAutoFit/>
          </a:bodyPr>
          <a:lstStyle/>
          <a:p>
            <a:pPr lvl="0">
              <a:lnSpc>
                <a:spcPct val="150000"/>
              </a:lnSpc>
              <a:defRPr/>
            </a:pPr>
            <a:r>
              <a:rPr lang="zh-CN" altLang="en-US" dirty="0">
                <a:solidFill>
                  <a:prstClr val="black"/>
                </a:solidFill>
                <a:latin typeface="Microsoft YaHei" charset="-122"/>
                <a:ea typeface="Microsoft YaHei" charset="-122"/>
                <a:cs typeface="Microsoft YaHei" charset="-122"/>
              </a:rPr>
              <a:t>这就是</a:t>
            </a:r>
            <a:r>
              <a:rPr lang="en-US" altLang="zh-CN" dirty="0">
                <a:solidFill>
                  <a:prstClr val="black"/>
                </a:solidFill>
                <a:latin typeface="Microsoft YaHei" charset="-122"/>
                <a:ea typeface="Microsoft YaHei" charset="-122"/>
                <a:cs typeface="Microsoft YaHei" charset="-122"/>
              </a:rPr>
              <a:t>k-</a:t>
            </a:r>
            <a:r>
              <a:rPr lang="zh-CN" altLang="en-US" dirty="0">
                <a:solidFill>
                  <a:prstClr val="black"/>
                </a:solidFill>
                <a:latin typeface="Microsoft YaHei" charset="-122"/>
                <a:ea typeface="Microsoft YaHei" charset="-122"/>
                <a:cs typeface="Microsoft YaHei" charset="-122"/>
              </a:rPr>
              <a:t>近邻算法，它的本质是通过距离判断两个样本是否相似，如果距离够近就认为</a:t>
            </a:r>
            <a:r>
              <a:rPr lang="zh-CN" altLang="en-US" dirty="0" smtClean="0">
                <a:solidFill>
                  <a:prstClr val="black"/>
                </a:solidFill>
                <a:latin typeface="Microsoft YaHei" charset="-122"/>
                <a:ea typeface="Microsoft YaHei" charset="-122"/>
                <a:cs typeface="Microsoft YaHei" charset="-122"/>
              </a:rPr>
              <a:t>他们足够相似</a:t>
            </a:r>
            <a:r>
              <a:rPr lang="zh-CN" altLang="en-US" dirty="0">
                <a:solidFill>
                  <a:prstClr val="black"/>
                </a:solidFill>
                <a:latin typeface="Microsoft YaHei" charset="-122"/>
                <a:ea typeface="Microsoft YaHei" charset="-122"/>
                <a:cs typeface="Microsoft YaHei" charset="-122"/>
              </a:rPr>
              <a:t>属于同一类别</a:t>
            </a:r>
            <a:r>
              <a:rPr lang="zh-CN" altLang="en-US" dirty="0" smtClean="0">
                <a:solidFill>
                  <a:prstClr val="black"/>
                </a:solidFill>
                <a:latin typeface="Microsoft YaHei" charset="-122"/>
                <a:ea typeface="Microsoft YaHei" charset="-122"/>
                <a:cs typeface="Microsoft YaHei" charset="-122"/>
              </a:rPr>
              <a:t>。</a:t>
            </a:r>
            <a:endParaRPr lang="en-US" altLang="zh-CN" dirty="0" smtClean="0">
              <a:solidFill>
                <a:prstClr val="black"/>
              </a:solidFill>
              <a:latin typeface="Microsoft YaHei" charset="-122"/>
              <a:ea typeface="Microsoft YaHei" charset="-122"/>
              <a:cs typeface="Microsoft YaHei" charset="-122"/>
            </a:endParaRPr>
          </a:p>
          <a:p>
            <a:pPr lvl="0">
              <a:lnSpc>
                <a:spcPct val="150000"/>
              </a:lnSpc>
              <a:defRPr/>
            </a:pPr>
            <a:r>
              <a:rPr lang="zh-CN" altLang="en-US" dirty="0" smtClean="0">
                <a:solidFill>
                  <a:prstClr val="black"/>
                </a:solidFill>
                <a:latin typeface="Microsoft YaHei" charset="-122"/>
                <a:ea typeface="Microsoft YaHei" charset="-122"/>
                <a:cs typeface="Microsoft YaHei" charset="-122"/>
              </a:rPr>
              <a:t>当然</a:t>
            </a:r>
            <a:r>
              <a:rPr lang="zh-CN" altLang="en-US" dirty="0">
                <a:solidFill>
                  <a:prstClr val="black"/>
                </a:solidFill>
                <a:latin typeface="Microsoft YaHei" charset="-122"/>
                <a:ea typeface="Microsoft YaHei" charset="-122"/>
                <a:cs typeface="Microsoft YaHei" charset="-122"/>
              </a:rPr>
              <a:t>只对比一个样本是不够的，误差会很大</a:t>
            </a:r>
            <a:r>
              <a:rPr lang="zh-CN" altLang="en-US" dirty="0" smtClean="0">
                <a:solidFill>
                  <a:prstClr val="black"/>
                </a:solidFill>
                <a:latin typeface="Microsoft YaHei" charset="-122"/>
                <a:ea typeface="Microsoft YaHei" charset="-122"/>
                <a:cs typeface="Microsoft YaHei" charset="-122"/>
              </a:rPr>
              <a:t>，我们需要找到离其最近的</a:t>
            </a:r>
            <a:r>
              <a:rPr lang="en-US" altLang="zh-CN" dirty="0" smtClean="0">
                <a:solidFill>
                  <a:prstClr val="black"/>
                </a:solidFill>
                <a:latin typeface="Microsoft YaHei" charset="-122"/>
                <a:ea typeface="Microsoft YaHei" charset="-122"/>
                <a:cs typeface="Microsoft YaHei" charset="-122"/>
              </a:rPr>
              <a:t>k</a:t>
            </a:r>
            <a:r>
              <a:rPr lang="zh-CN" altLang="en-US" dirty="0" smtClean="0">
                <a:solidFill>
                  <a:prstClr val="black"/>
                </a:solidFill>
                <a:latin typeface="Microsoft YaHei" charset="-122"/>
                <a:ea typeface="Microsoft YaHei" charset="-122"/>
                <a:cs typeface="Microsoft YaHei" charset="-122"/>
              </a:rPr>
              <a:t>个样本，并将这些样本称之为</a:t>
            </a:r>
            <a:r>
              <a:rPr lang="zh-CN" altLang="en-US" dirty="0" smtClean="0">
                <a:solidFill>
                  <a:srgbClr val="C00000"/>
                </a:solidFill>
                <a:latin typeface="Microsoft YaHei" charset="-122"/>
                <a:ea typeface="Microsoft YaHei" charset="-122"/>
                <a:cs typeface="Microsoft YaHei" charset="-122"/>
              </a:rPr>
              <a:t>「近邻」</a:t>
            </a:r>
            <a:r>
              <a:rPr lang="en-US" altLang="zh-CN" dirty="0" smtClean="0">
                <a:solidFill>
                  <a:srgbClr val="C00000"/>
                </a:solidFill>
                <a:latin typeface="Microsoft YaHei" charset="-122"/>
                <a:ea typeface="Microsoft YaHei" charset="-122"/>
                <a:cs typeface="Microsoft YaHei" charset="-122"/>
              </a:rPr>
              <a:t>(nearest</a:t>
            </a:r>
            <a:r>
              <a:rPr lang="zh-CN" altLang="en-US" dirty="0" smtClean="0">
                <a:solidFill>
                  <a:srgbClr val="C00000"/>
                </a:solidFill>
                <a:latin typeface="Microsoft YaHei" charset="-122"/>
                <a:ea typeface="Microsoft YaHei" charset="-122"/>
                <a:cs typeface="Microsoft YaHei" charset="-122"/>
              </a:rPr>
              <a:t> </a:t>
            </a:r>
            <a:r>
              <a:rPr lang="en-US" altLang="zh-CN" dirty="0" smtClean="0">
                <a:solidFill>
                  <a:srgbClr val="C00000"/>
                </a:solidFill>
                <a:latin typeface="Microsoft YaHei" charset="-122"/>
                <a:ea typeface="Microsoft YaHei" charset="-122"/>
                <a:cs typeface="Microsoft YaHei" charset="-122"/>
              </a:rPr>
              <a:t>neighbor)</a:t>
            </a:r>
            <a:r>
              <a:rPr lang="zh-CN" altLang="en-US" dirty="0" smtClean="0">
                <a:latin typeface="Microsoft YaHei" charset="-122"/>
                <a:ea typeface="Microsoft YaHei" charset="-122"/>
                <a:cs typeface="Microsoft YaHei" charset="-122"/>
              </a:rPr>
              <a:t>。对这</a:t>
            </a:r>
            <a:r>
              <a:rPr lang="en-US" altLang="zh-CN" dirty="0" smtClean="0">
                <a:latin typeface="Microsoft YaHei" charset="-122"/>
                <a:ea typeface="Microsoft YaHei" charset="-122"/>
                <a:cs typeface="Microsoft YaHei" charset="-122"/>
              </a:rPr>
              <a:t>k</a:t>
            </a:r>
            <a:r>
              <a:rPr lang="zh-CN" altLang="en-US" dirty="0" smtClean="0">
                <a:latin typeface="Microsoft YaHei" charset="-122"/>
                <a:ea typeface="Microsoft YaHei" charset="-122"/>
                <a:cs typeface="Microsoft YaHei" charset="-122"/>
              </a:rPr>
              <a:t>个近邻，查看它们的都属于何种类别（</a:t>
            </a:r>
            <a:r>
              <a:rPr lang="zh-CN" altLang="en-US" dirty="0" smtClean="0">
                <a:solidFill>
                  <a:prstClr val="black"/>
                </a:solidFill>
                <a:latin typeface="Microsoft YaHei" charset="-122"/>
                <a:ea typeface="Microsoft YaHei" charset="-122"/>
                <a:cs typeface="Microsoft YaHei" charset="-122"/>
              </a:rPr>
              <a:t>这些类别</a:t>
            </a:r>
            <a:r>
              <a:rPr lang="zh-CN" altLang="en-US" dirty="0">
                <a:solidFill>
                  <a:prstClr val="black"/>
                </a:solidFill>
                <a:latin typeface="Microsoft YaHei" charset="-122"/>
                <a:ea typeface="Microsoft YaHei" charset="-122"/>
                <a:cs typeface="Microsoft YaHei" charset="-122"/>
              </a:rPr>
              <a:t>我们称作</a:t>
            </a:r>
            <a:r>
              <a:rPr lang="zh-CN" altLang="en-US" dirty="0">
                <a:solidFill>
                  <a:srgbClr val="C00000"/>
                </a:solidFill>
                <a:latin typeface="Microsoft YaHei" charset="-122"/>
                <a:ea typeface="Microsoft YaHei" charset="-122"/>
                <a:cs typeface="Microsoft YaHei" charset="-122"/>
              </a:rPr>
              <a:t>「标签</a:t>
            </a:r>
            <a:r>
              <a:rPr lang="zh-CN" altLang="en-US" dirty="0" smtClean="0">
                <a:solidFill>
                  <a:srgbClr val="C00000"/>
                </a:solidFill>
                <a:latin typeface="Microsoft YaHei" charset="-122"/>
                <a:ea typeface="Microsoft YaHei" charset="-122"/>
                <a:cs typeface="Microsoft YaHei" charset="-122"/>
              </a:rPr>
              <a:t>」</a:t>
            </a:r>
            <a:r>
              <a:rPr lang="en-US" altLang="zh-CN" dirty="0" smtClean="0">
                <a:solidFill>
                  <a:srgbClr val="C00000"/>
                </a:solidFill>
                <a:latin typeface="Microsoft YaHei" charset="-122"/>
                <a:ea typeface="Microsoft YaHei" charset="-122"/>
                <a:cs typeface="Microsoft YaHei" charset="-122"/>
              </a:rPr>
              <a:t>(labels)</a:t>
            </a:r>
            <a:r>
              <a:rPr lang="zh-CN" altLang="en-US" dirty="0" smtClean="0">
                <a:latin typeface="Microsoft YaHei" charset="-122"/>
                <a:ea typeface="Microsoft YaHei" charset="-122"/>
                <a:cs typeface="Microsoft YaHei" charset="-122"/>
              </a:rPr>
              <a:t>）。</a:t>
            </a:r>
            <a:endParaRPr lang="en-US" altLang="zh-CN" dirty="0" smtClean="0">
              <a:latin typeface="Microsoft YaHei" charset="-122"/>
              <a:ea typeface="Microsoft YaHei" charset="-122"/>
              <a:cs typeface="Microsoft YaHei" charset="-122"/>
            </a:endParaRPr>
          </a:p>
          <a:p>
            <a:pPr lvl="0">
              <a:lnSpc>
                <a:spcPct val="150000"/>
              </a:lnSpc>
              <a:defRPr/>
            </a:pPr>
            <a:r>
              <a:rPr lang="zh-CN" altLang="en-US" dirty="0" smtClean="0">
                <a:latin typeface="Microsoft YaHei" charset="-122"/>
                <a:ea typeface="Microsoft YaHei" charset="-122"/>
                <a:cs typeface="Microsoft YaHei" charset="-122"/>
              </a:rPr>
              <a:t>然后根据</a:t>
            </a:r>
            <a:r>
              <a:rPr lang="zh-CN" altLang="en-US" dirty="0" smtClean="0">
                <a:solidFill>
                  <a:srgbClr val="C00000"/>
                </a:solidFill>
                <a:latin typeface="Microsoft YaHei" charset="-122"/>
                <a:ea typeface="Microsoft YaHei" charset="-122"/>
                <a:cs typeface="Microsoft YaHei" charset="-122"/>
              </a:rPr>
              <a:t>“少数服从多数，一点算一票”</a:t>
            </a:r>
            <a:r>
              <a:rPr lang="zh-CN" altLang="en-US" dirty="0" smtClean="0">
                <a:latin typeface="Microsoft YaHei" charset="-122"/>
                <a:ea typeface="Microsoft YaHei" charset="-122"/>
                <a:cs typeface="Microsoft YaHei" charset="-122"/>
              </a:rPr>
              <a:t>原则进行判断，数量最多的的标签类别就是新样本的标签类别。其中涉及到的原理是</a:t>
            </a:r>
            <a:r>
              <a:rPr lang="zh-CN" altLang="en-US" dirty="0" smtClean="0">
                <a:solidFill>
                  <a:srgbClr val="C00000"/>
                </a:solidFill>
                <a:latin typeface="Microsoft YaHei" charset="-122"/>
                <a:ea typeface="Microsoft YaHei" charset="-122"/>
                <a:cs typeface="Microsoft YaHei" charset="-122"/>
              </a:rPr>
              <a:t>“越相近越相似”</a:t>
            </a:r>
            <a:r>
              <a:rPr lang="zh-CN" altLang="en-US" dirty="0" smtClean="0">
                <a:latin typeface="Microsoft YaHei" charset="-122"/>
                <a:ea typeface="Microsoft YaHei" charset="-122"/>
                <a:cs typeface="Microsoft YaHei" charset="-122"/>
              </a:rPr>
              <a:t>，这也是</a:t>
            </a:r>
            <a:r>
              <a:rPr lang="en-US" altLang="zh-CN" dirty="0" smtClean="0">
                <a:latin typeface="Microsoft YaHei" charset="-122"/>
                <a:ea typeface="Microsoft YaHei" charset="-122"/>
                <a:cs typeface="Microsoft YaHei" charset="-122"/>
              </a:rPr>
              <a:t>KNN</a:t>
            </a:r>
            <a:r>
              <a:rPr lang="zh-CN" altLang="en-US" dirty="0" smtClean="0">
                <a:latin typeface="Microsoft YaHei" charset="-122"/>
                <a:ea typeface="Microsoft YaHei" charset="-122"/>
                <a:cs typeface="Microsoft YaHei" charset="-122"/>
              </a:rPr>
              <a:t>的基本假设。</a:t>
            </a:r>
            <a:endParaRPr lang="zh-CN" altLang="en-US" dirty="0">
              <a:latin typeface="Microsoft YaHei" charset="-122"/>
              <a:ea typeface="Microsoft YaHei" charset="-122"/>
              <a:cs typeface="Microsoft YaHei" charset="-122"/>
            </a:endParaRPr>
          </a:p>
        </p:txBody>
      </p:sp>
      <p:pic>
        <p:nvPicPr>
          <p:cNvPr id="27" name="图片 2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15117" y="6221904"/>
            <a:ext cx="1906271" cy="438442"/>
          </a:xfrm>
          <a:prstGeom prst="rect">
            <a:avLst/>
          </a:prstGeom>
        </p:spPr>
      </p:pic>
    </p:spTree>
  </p:cSld>
  <p:clrMapOvr>
    <a:masterClrMapping/>
  </p:clrMapOvr>
  <p:transition spd="slow" advTm="1000">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26756" y="614145"/>
            <a:ext cx="10392032" cy="1200329"/>
          </a:xfrm>
          <a:prstGeom prst="rect">
            <a:avLst/>
          </a:prstGeom>
        </p:spPr>
        <p:txBody>
          <a:bodyPr wrap="square">
            <a:spAutoFit/>
          </a:bodyPr>
          <a:lstStyle/>
          <a:p>
            <a:pPr lvl="0">
              <a:lnSpc>
                <a:spcPct val="150000"/>
              </a:lnSpc>
              <a:defRPr/>
            </a:pPr>
            <a:r>
              <a:rPr lang="zh-CN" altLang="en-US" sz="1600" dirty="0" smtClean="0">
                <a:solidFill>
                  <a:prstClr val="black"/>
                </a:solidFill>
                <a:latin typeface="Microsoft YaHei" charset="-122"/>
                <a:ea typeface="Microsoft YaHei" charset="-122"/>
                <a:cs typeface="Microsoft YaHei" charset="-122"/>
              </a:rPr>
              <a:t>      似不似很简单？</a:t>
            </a:r>
            <a:endParaRPr lang="en-US" altLang="zh-CN" sz="1600" dirty="0">
              <a:solidFill>
                <a:prstClr val="black"/>
              </a:solidFill>
              <a:latin typeface="Microsoft YaHei" charset="-122"/>
              <a:ea typeface="Microsoft YaHei" charset="-122"/>
              <a:cs typeface="Microsoft YaHei" charset="-122"/>
            </a:endParaRPr>
          </a:p>
          <a:p>
            <a:pPr lvl="0">
              <a:lnSpc>
                <a:spcPct val="150000"/>
              </a:lnSpc>
              <a:defRPr/>
            </a:pPr>
            <a:r>
              <a:rPr lang="zh-CN" altLang="en-US" sz="1600" dirty="0" smtClean="0">
                <a:solidFill>
                  <a:prstClr val="black"/>
                </a:solidFill>
                <a:latin typeface="Microsoft YaHei" charset="-122"/>
                <a:ea typeface="Microsoft YaHei" charset="-122"/>
                <a:cs typeface="Microsoft YaHei" charset="-122"/>
              </a:rPr>
              <a:t>再举一例，老板又倒了杯酒让你再猜，你可以在坐标轴画出它的位置，离它最近的三个点就变成了两个紫色点和一个红点。两者比例是</a:t>
            </a:r>
            <a:r>
              <a:rPr lang="en-US" altLang="zh-CN" sz="1600" dirty="0" smtClean="0">
                <a:solidFill>
                  <a:prstClr val="black"/>
                </a:solidFill>
                <a:latin typeface="Microsoft YaHei" charset="-122"/>
                <a:ea typeface="Microsoft YaHei" charset="-122"/>
                <a:cs typeface="Microsoft YaHei" charset="-122"/>
              </a:rPr>
              <a:t>2</a:t>
            </a:r>
            <a:r>
              <a:rPr lang="zh-CN" altLang="en-US" sz="1600" dirty="0" smtClean="0">
                <a:solidFill>
                  <a:prstClr val="black"/>
                </a:solidFill>
                <a:latin typeface="Microsoft YaHei" charset="-122"/>
                <a:ea typeface="Microsoft YaHei" charset="-122"/>
                <a:cs typeface="Microsoft YaHei" charset="-122"/>
              </a:rPr>
              <a:t>：</a:t>
            </a:r>
            <a:r>
              <a:rPr lang="en-US" altLang="zh-CN" sz="1600" dirty="0" smtClean="0">
                <a:solidFill>
                  <a:prstClr val="black"/>
                </a:solidFill>
                <a:latin typeface="Microsoft YaHei" charset="-122"/>
                <a:ea typeface="Microsoft YaHei" charset="-122"/>
                <a:cs typeface="Microsoft YaHei" charset="-122"/>
              </a:rPr>
              <a:t>1</a:t>
            </a:r>
            <a:r>
              <a:rPr lang="zh-CN" altLang="en-US" sz="1600" dirty="0" smtClean="0">
                <a:solidFill>
                  <a:prstClr val="black"/>
                </a:solidFill>
                <a:latin typeface="Microsoft YaHei" charset="-122"/>
                <a:ea typeface="Microsoft YaHei" charset="-122"/>
                <a:cs typeface="Microsoft YaHei" charset="-122"/>
              </a:rPr>
              <a:t>，紫色胜出，所以</a:t>
            </a:r>
            <a:r>
              <a:rPr lang="en-US" altLang="zh-CN" sz="1600" dirty="0" smtClean="0">
                <a:solidFill>
                  <a:prstClr val="black"/>
                </a:solidFill>
                <a:latin typeface="Microsoft YaHei" charset="-122"/>
                <a:ea typeface="Microsoft YaHei" charset="-122"/>
                <a:cs typeface="Microsoft YaHei" charset="-122"/>
              </a:rPr>
              <a:t>k-</a:t>
            </a:r>
            <a:r>
              <a:rPr lang="zh-CN" altLang="en-US" sz="1600" dirty="0" smtClean="0">
                <a:solidFill>
                  <a:prstClr val="black"/>
                </a:solidFill>
                <a:latin typeface="Microsoft YaHei" charset="-122"/>
                <a:ea typeface="Microsoft YaHei" charset="-122"/>
                <a:cs typeface="Microsoft YaHei" charset="-122"/>
              </a:rPr>
              <a:t>近邻算法告诉我们这杯酒大概率是「黑皮诺」。</a:t>
            </a:r>
            <a:endParaRPr lang="zh-CN" altLang="en-US" sz="1600" dirty="0">
              <a:latin typeface="Microsoft YaHei" charset="-122"/>
              <a:ea typeface="Microsoft YaHei" charset="-122"/>
              <a:cs typeface="Microsoft YaHei" charset="-122"/>
            </a:endParaRPr>
          </a:p>
        </p:txBody>
      </p:sp>
      <p:pic>
        <p:nvPicPr>
          <p:cNvPr id="2" name="图片 1"/>
          <p:cNvPicPr>
            <a:picLocks noChangeAspect="1"/>
          </p:cNvPicPr>
          <p:nvPr/>
        </p:nvPicPr>
        <p:blipFill>
          <a:blip r:embed="rId1"/>
          <a:stretch>
            <a:fillRect/>
          </a:stretch>
        </p:blipFill>
        <p:spPr>
          <a:xfrm>
            <a:off x="981331" y="707987"/>
            <a:ext cx="377911" cy="320652"/>
          </a:xfrm>
          <a:prstGeom prst="rect">
            <a:avLst/>
          </a:prstGeom>
        </p:spPr>
      </p:pic>
      <p:pic>
        <p:nvPicPr>
          <p:cNvPr id="3" name="图片 2"/>
          <p:cNvPicPr>
            <a:picLocks noChangeAspect="1"/>
          </p:cNvPicPr>
          <p:nvPr/>
        </p:nvPicPr>
        <p:blipFill>
          <a:blip r:embed="rId2">
            <a:alphaModFix amt="70000"/>
            <a:extLst>
              <a:ext uri="{28A0092B-C50C-407E-A947-70E740481C1C}">
                <a14:useLocalDpi xmlns:a14="http://schemas.microsoft.com/office/drawing/2010/main" val="0"/>
              </a:ext>
            </a:extLst>
          </a:blip>
          <a:stretch>
            <a:fillRect/>
          </a:stretch>
        </p:blipFill>
        <p:spPr>
          <a:xfrm>
            <a:off x="2178907" y="1940007"/>
            <a:ext cx="7706498" cy="4623899"/>
          </a:xfrm>
          <a:prstGeom prst="rect">
            <a:avLst/>
          </a:prstGeom>
        </p:spPr>
      </p:pic>
      <p:cxnSp>
        <p:nvCxnSpPr>
          <p:cNvPr id="6" name="直线箭头连接符 5"/>
          <p:cNvCxnSpPr/>
          <p:nvPr/>
        </p:nvCxnSpPr>
        <p:spPr>
          <a:xfrm flipV="1">
            <a:off x="5659395" y="3818238"/>
            <a:ext cx="630194" cy="172994"/>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线箭头连接符 7"/>
          <p:cNvCxnSpPr/>
          <p:nvPr/>
        </p:nvCxnSpPr>
        <p:spPr>
          <a:xfrm flipV="1">
            <a:off x="5696465" y="3904735"/>
            <a:ext cx="704335" cy="160638"/>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线箭头连接符 9"/>
          <p:cNvCxnSpPr/>
          <p:nvPr/>
        </p:nvCxnSpPr>
        <p:spPr>
          <a:xfrm flipH="1">
            <a:off x="4880919" y="4116765"/>
            <a:ext cx="543697" cy="96889"/>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117" y="6221904"/>
            <a:ext cx="1906271" cy="438442"/>
          </a:xfrm>
          <a:prstGeom prst="rect">
            <a:avLst/>
          </a:prstGeom>
        </p:spPr>
      </p:pic>
    </p:spTree>
  </p:cSld>
  <p:clrMapOvr>
    <a:masterClrMapping/>
  </p:clrMapOvr>
  <p:transition spd="slow" advTm="1000">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流程图: 终止 39"/>
          <p:cNvSpPr/>
          <p:nvPr/>
        </p:nvSpPr>
        <p:spPr>
          <a:xfrm rot="10800000" flipH="1" flipV="1">
            <a:off x="768698" y="427191"/>
            <a:ext cx="3409400" cy="1125102"/>
          </a:xfrm>
          <a:prstGeom prst="flowChartTerminator">
            <a:avLst/>
          </a:prstGeom>
          <a:gradFill flip="none" rotWithShape="1">
            <a:gsLst>
              <a:gs pos="0">
                <a:srgbClr val="F7F7F7">
                  <a:lumMod val="100000"/>
                </a:srgbClr>
              </a:gs>
              <a:gs pos="100000">
                <a:srgbClr val="C8C8C8"/>
              </a:gs>
            </a:gsLst>
            <a:lin ang="19800000" scaled="0"/>
            <a:tileRect/>
          </a:gradFill>
          <a:ln w="19050">
            <a:gradFill flip="none" rotWithShape="1">
              <a:gsLst>
                <a:gs pos="53000">
                  <a:schemeClr val="bg1">
                    <a:alpha val="90000"/>
                  </a:schemeClr>
                </a:gs>
                <a:gs pos="100000">
                  <a:schemeClr val="tx1">
                    <a:lumMod val="50000"/>
                    <a:lumOff val="50000"/>
                  </a:schemeClr>
                </a:gs>
              </a:gsLst>
              <a:lin ang="11400000" scaled="0"/>
              <a:tileRect/>
            </a:gradFill>
          </a:ln>
          <a:effectLst>
            <a:outerShdw blurRad="482600" dist="279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400" b="1" dirty="0" smtClean="0">
                <a:solidFill>
                  <a:srgbClr val="234983"/>
                </a:solidFill>
                <a:latin typeface="Microsoft YaHei" charset="-122"/>
                <a:ea typeface="Microsoft YaHei" charset="-122"/>
                <a:cs typeface="Microsoft YaHei" charset="-122"/>
              </a:rPr>
              <a:t>       算法模型</a:t>
            </a:r>
            <a:endParaRPr lang="zh-CN" altLang="en-US" sz="2400" b="1" dirty="0">
              <a:solidFill>
                <a:srgbClr val="234983"/>
              </a:solidFill>
              <a:latin typeface="Microsoft YaHei" charset="-122"/>
              <a:ea typeface="Microsoft YaHei" charset="-122"/>
              <a:cs typeface="Microsoft YaHei" charset="-122"/>
            </a:endParaRPr>
          </a:p>
        </p:txBody>
      </p:sp>
      <p:sp>
        <p:nvSpPr>
          <p:cNvPr id="25" name="椭圆 24"/>
          <p:cNvSpPr/>
          <p:nvPr/>
        </p:nvSpPr>
        <p:spPr>
          <a:xfrm>
            <a:off x="753257" y="427191"/>
            <a:ext cx="1132422" cy="1132422"/>
          </a:xfrm>
          <a:prstGeom prst="ellipse">
            <a:avLst/>
          </a:prstGeom>
          <a:solidFill>
            <a:srgbClr val="234983"/>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prstClr val="white"/>
                </a:solidFill>
                <a:effectLst/>
                <a:uLnTx/>
                <a:uFillTx/>
                <a:latin typeface="Calibri" panose="020F0502020204030204"/>
                <a:ea typeface="方正兰亭特黑简体" panose="02000000000000000000" pitchFamily="2" charset="-122"/>
                <a:cs typeface="+mn-cs"/>
              </a:rPr>
              <a:t>KNN</a:t>
            </a:r>
            <a:endParaRPr kumimoji="0" lang="zh-CN" altLang="en-US" sz="2400" b="1" i="0" u="none" strike="noStrike" kern="1200" cap="none" spc="0" normalizeH="0" baseline="0" noProof="0" dirty="0">
              <a:ln>
                <a:noFill/>
              </a:ln>
              <a:solidFill>
                <a:prstClr val="white"/>
              </a:solidFill>
              <a:effectLst/>
              <a:uLnTx/>
              <a:uFillTx/>
              <a:latin typeface="Calibri" panose="020F0502020204030204"/>
              <a:ea typeface="方正兰亭特黑简体" panose="02000000000000000000" pitchFamily="2" charset="-122"/>
              <a:cs typeface="+mn-cs"/>
            </a:endParaRPr>
          </a:p>
        </p:txBody>
      </p:sp>
      <mc:AlternateContent xmlns:mc="http://schemas.openxmlformats.org/markup-compatibility/2006">
        <mc:Choice xmlns:a14="http://schemas.microsoft.com/office/drawing/2010/main" Requires="a14">
          <p:sp>
            <p:nvSpPr>
              <p:cNvPr id="5" name="矩形 4"/>
              <p:cNvSpPr/>
              <p:nvPr/>
            </p:nvSpPr>
            <p:spPr>
              <a:xfrm>
                <a:off x="939113" y="1837459"/>
                <a:ext cx="10392032" cy="4267322"/>
              </a:xfrm>
              <a:prstGeom prst="rect">
                <a:avLst/>
              </a:prstGeom>
            </p:spPr>
            <p:txBody>
              <a:bodyPr wrap="square">
                <a:spAutoFit/>
              </a:bodyPr>
              <a:lstStyle/>
              <a:p>
                <a:pPr lvl="0">
                  <a:lnSpc>
                    <a:spcPct val="150000"/>
                  </a:lnSpc>
                  <a:defRPr/>
                </a:pPr>
                <a:r>
                  <a:rPr lang="zh-CN" altLang="en-US" sz="1600" dirty="0" smtClean="0">
                    <a:solidFill>
                      <a:prstClr val="black"/>
                    </a:solidFill>
                    <a:latin typeface="Microsoft YaHei" charset="-122"/>
                    <a:ea typeface="Microsoft YaHei" charset="-122"/>
                    <a:cs typeface="Microsoft YaHei" charset="-122"/>
                  </a:rPr>
                  <a:t>可以看到</a:t>
                </a:r>
                <a:r>
                  <a:rPr lang="en-US" altLang="zh-CN" sz="1600" dirty="0" smtClean="0">
                    <a:solidFill>
                      <a:prstClr val="black"/>
                    </a:solidFill>
                    <a:latin typeface="Microsoft YaHei" charset="-122"/>
                    <a:ea typeface="Microsoft YaHei" charset="-122"/>
                    <a:cs typeface="Microsoft YaHei" charset="-122"/>
                  </a:rPr>
                  <a:t>k-</a:t>
                </a:r>
                <a:r>
                  <a:rPr lang="zh-CN" altLang="en-US" sz="1600" dirty="0" smtClean="0">
                    <a:solidFill>
                      <a:prstClr val="black"/>
                    </a:solidFill>
                    <a:latin typeface="Microsoft YaHei" charset="-122"/>
                    <a:ea typeface="Microsoft YaHei" charset="-122"/>
                    <a:cs typeface="Microsoft YaHei" charset="-122"/>
                  </a:rPr>
                  <a:t>近邻算法就是通过距离来解决分类问题。这里我们解决的二分类问题，整个算法结构如下：</a:t>
                </a:r>
                <a:endParaRPr lang="en-US" altLang="zh-CN" sz="1600" dirty="0" smtClean="0">
                  <a:solidFill>
                    <a:prstClr val="black"/>
                  </a:solidFill>
                  <a:latin typeface="Microsoft YaHei" charset="-122"/>
                  <a:ea typeface="Microsoft YaHei" charset="-122"/>
                  <a:cs typeface="Microsoft YaHei" charset="-122"/>
                </a:endParaRPr>
              </a:p>
              <a:p>
                <a:pPr marL="285750" lvl="0" indent="-285750">
                  <a:lnSpc>
                    <a:spcPct val="150000"/>
                  </a:lnSpc>
                  <a:buClr>
                    <a:srgbClr val="C00000"/>
                  </a:buClr>
                  <a:buFont typeface="Wingdings" panose="05000000000000000000" pitchFamily="2" charset="2"/>
                  <a:buChar char="l"/>
                  <a:defRPr/>
                </a:pPr>
                <a:r>
                  <a:rPr lang="zh-CN" altLang="en-US" sz="1600" b="1" dirty="0">
                    <a:solidFill>
                      <a:prstClr val="black"/>
                    </a:solidFill>
                    <a:latin typeface="Microsoft YaHei" charset="-122"/>
                    <a:ea typeface="Microsoft YaHei" charset="-122"/>
                    <a:cs typeface="Microsoft YaHei" charset="-122"/>
                  </a:rPr>
                  <a:t>算距离</a:t>
                </a:r>
                <a:endParaRPr lang="zh-CN" altLang="en-US" sz="1600" b="1" dirty="0">
                  <a:solidFill>
                    <a:prstClr val="black"/>
                  </a:solidFill>
                  <a:latin typeface="Microsoft YaHei" charset="-122"/>
                  <a:ea typeface="Microsoft YaHei" charset="-122"/>
                  <a:cs typeface="Microsoft YaHei" charset="-122"/>
                </a:endParaRPr>
              </a:p>
              <a:p>
                <a:pPr lvl="0">
                  <a:lnSpc>
                    <a:spcPct val="150000"/>
                  </a:lnSpc>
                  <a:defRPr/>
                </a:pPr>
                <a:r>
                  <a:rPr lang="zh-CN" altLang="en-US" sz="1600" dirty="0">
                    <a:solidFill>
                      <a:prstClr val="black"/>
                    </a:solidFill>
                    <a:latin typeface="Microsoft YaHei" charset="-122"/>
                    <a:ea typeface="Microsoft YaHei" charset="-122"/>
                    <a:cs typeface="Microsoft YaHei" charset="-122"/>
                  </a:rPr>
                  <a:t>给定测试</a:t>
                </a:r>
                <a:r>
                  <a:rPr lang="zh-CN" altLang="en-US" sz="1600" dirty="0" smtClean="0">
                    <a:solidFill>
                      <a:prstClr val="black"/>
                    </a:solidFill>
                    <a:latin typeface="Microsoft YaHei" charset="-122"/>
                    <a:ea typeface="Microsoft YaHei" charset="-122"/>
                    <a:cs typeface="Microsoft YaHei" charset="-122"/>
                  </a:rPr>
                  <a:t>对象 </a:t>
                </a:r>
                <a14:m>
                  <m:oMath xmlns:m="http://schemas.openxmlformats.org/officeDocument/2006/math">
                    <m:r>
                      <a:rPr lang="en-US" altLang="zh-CN" sz="1600" b="0" i="1" smtClean="0">
                        <a:solidFill>
                          <a:prstClr val="black"/>
                        </a:solidFill>
                        <a:latin typeface="Cambria Math" panose="02040503050406030204" charset="0"/>
                        <a:ea typeface="Microsoft YaHei" charset="-122"/>
                        <a:cs typeface="Microsoft YaHei" charset="-122"/>
                      </a:rPr>
                      <m:t>𝐼𝑡𝑒𝑚</m:t>
                    </m:r>
                  </m:oMath>
                </a14:m>
                <a:r>
                  <a:rPr lang="zh-CN" altLang="en-US" sz="1600" dirty="0" smtClean="0">
                    <a:solidFill>
                      <a:prstClr val="black"/>
                    </a:solidFill>
                    <a:latin typeface="Microsoft YaHei" charset="-122"/>
                    <a:ea typeface="Microsoft YaHei" charset="-122"/>
                    <a:cs typeface="Microsoft YaHei" charset="-122"/>
                  </a:rPr>
                  <a:t>，</a:t>
                </a:r>
                <a:r>
                  <a:rPr lang="zh-CN" altLang="en-US" sz="1600" dirty="0">
                    <a:solidFill>
                      <a:prstClr val="black"/>
                    </a:solidFill>
                    <a:latin typeface="Microsoft YaHei" charset="-122"/>
                    <a:ea typeface="Microsoft YaHei" charset="-122"/>
                    <a:cs typeface="Microsoft YaHei" charset="-122"/>
                  </a:rPr>
                  <a:t>计算它与训练集中每个对象的距离。</a:t>
                </a:r>
                <a:endParaRPr lang="zh-CN" altLang="en-US" sz="1600" dirty="0">
                  <a:solidFill>
                    <a:prstClr val="black"/>
                  </a:solidFill>
                  <a:latin typeface="Microsoft YaHei" charset="-122"/>
                  <a:ea typeface="Microsoft YaHei" charset="-122"/>
                  <a:cs typeface="Microsoft YaHei" charset="-122"/>
                </a:endParaRPr>
              </a:p>
              <a:p>
                <a:pPr>
                  <a:lnSpc>
                    <a:spcPct val="150000"/>
                  </a:lnSpc>
                  <a:defRPr/>
                </a:pPr>
                <a:r>
                  <a:rPr lang="zh-CN" altLang="en-US" sz="1600" dirty="0">
                    <a:solidFill>
                      <a:prstClr val="black"/>
                    </a:solidFill>
                    <a:latin typeface="Microsoft YaHei" charset="-122"/>
                    <a:ea typeface="Microsoft YaHei" charset="-122"/>
                    <a:cs typeface="Microsoft YaHei" charset="-122"/>
                  </a:rPr>
                  <a:t>依据公式计算 </a:t>
                </a:r>
                <a14:m>
                  <m:oMath xmlns:m="http://schemas.openxmlformats.org/officeDocument/2006/math">
                    <m:r>
                      <a:rPr lang="en-US" altLang="zh-CN" sz="1600" i="1">
                        <a:solidFill>
                          <a:prstClr val="black"/>
                        </a:solidFill>
                        <a:latin typeface="Cambria Math" panose="02040503050406030204" charset="0"/>
                        <a:ea typeface="Microsoft YaHei" charset="-122"/>
                        <a:cs typeface="Microsoft YaHei" charset="-122"/>
                      </a:rPr>
                      <m:t>𝐼𝑡𝑒𝑚</m:t>
                    </m:r>
                  </m:oMath>
                </a14:m>
                <a:r>
                  <a:rPr lang="zh-CN" altLang="en-US" sz="1600" dirty="0" smtClean="0">
                    <a:solidFill>
                      <a:prstClr val="black"/>
                    </a:solidFill>
                    <a:latin typeface="Microsoft YaHei" charset="-122"/>
                    <a:ea typeface="Microsoft YaHei" charset="-122"/>
                    <a:cs typeface="Microsoft YaHei" charset="-122"/>
                  </a:rPr>
                  <a:t> 与 </a:t>
                </a:r>
                <a14:m>
                  <m:oMath xmlns:m="http://schemas.openxmlformats.org/officeDocument/2006/math">
                    <m:sSub>
                      <m:sSubPr>
                        <m:ctrlPr>
                          <a:rPr lang="en-US" altLang="zh-CN" sz="1600" i="1" smtClean="0">
                            <a:solidFill>
                              <a:prstClr val="black"/>
                            </a:solidFill>
                            <a:latin typeface="Cambria Math" panose="02040503050406030204" charset="0"/>
                            <a:ea typeface="Microsoft YaHei" charset="-122"/>
                            <a:cs typeface="Microsoft YaHei" charset="-122"/>
                          </a:rPr>
                        </m:ctrlPr>
                      </m:sSubPr>
                      <m:e>
                        <m:r>
                          <a:rPr lang="en-US" altLang="zh-CN" sz="1600" b="0" i="1" smtClean="0">
                            <a:solidFill>
                              <a:prstClr val="black"/>
                            </a:solidFill>
                            <a:latin typeface="Cambria Math" panose="02040503050406030204" charset="0"/>
                            <a:ea typeface="Microsoft YaHei" charset="-122"/>
                            <a:cs typeface="Microsoft YaHei" charset="-122"/>
                          </a:rPr>
                          <m:t>𝐷</m:t>
                        </m:r>
                      </m:e>
                      <m:sub>
                        <m:r>
                          <a:rPr lang="en-US" altLang="zh-CN" sz="1600" b="0" i="1" smtClean="0">
                            <a:solidFill>
                              <a:prstClr val="black"/>
                            </a:solidFill>
                            <a:latin typeface="Cambria Math" panose="02040503050406030204" charset="0"/>
                            <a:ea typeface="Microsoft YaHei" charset="-122"/>
                            <a:cs typeface="Microsoft YaHei" charset="-122"/>
                          </a:rPr>
                          <m:t>1</m:t>
                        </m:r>
                      </m:sub>
                    </m:sSub>
                    <m:r>
                      <a:rPr lang="en-US" altLang="zh-CN" sz="1600" b="0" i="1" smtClean="0">
                        <a:solidFill>
                          <a:prstClr val="black"/>
                        </a:solidFill>
                        <a:latin typeface="Cambria Math" panose="02040503050406030204" charset="0"/>
                        <a:ea typeface="Microsoft YaHei" charset="-122"/>
                        <a:cs typeface="Microsoft YaHei" charset="-122"/>
                      </a:rPr>
                      <m:t>,</m:t>
                    </m:r>
                    <m:sSub>
                      <m:sSubPr>
                        <m:ctrlPr>
                          <a:rPr lang="en-US" altLang="zh-CN" sz="1600" i="1" smtClean="0">
                            <a:solidFill>
                              <a:prstClr val="black"/>
                            </a:solidFill>
                            <a:latin typeface="Cambria Math" panose="02040503050406030204" charset="0"/>
                            <a:ea typeface="Microsoft YaHei" charset="-122"/>
                            <a:cs typeface="Microsoft YaHei" charset="-122"/>
                          </a:rPr>
                        </m:ctrlPr>
                      </m:sSubPr>
                      <m:e>
                        <m:r>
                          <a:rPr lang="en-US" altLang="zh-CN" sz="1600" b="0" i="1" smtClean="0">
                            <a:solidFill>
                              <a:prstClr val="black"/>
                            </a:solidFill>
                            <a:latin typeface="Cambria Math" panose="02040503050406030204" charset="0"/>
                            <a:ea typeface="Microsoft YaHei" charset="-122"/>
                            <a:cs typeface="Microsoft YaHei" charset="-122"/>
                          </a:rPr>
                          <m:t>𝐷</m:t>
                        </m:r>
                      </m:e>
                      <m:sub>
                        <m:r>
                          <a:rPr lang="en-US" altLang="zh-CN" sz="1600" b="0" i="1" smtClean="0">
                            <a:solidFill>
                              <a:prstClr val="black"/>
                            </a:solidFill>
                            <a:latin typeface="Cambria Math" panose="02040503050406030204" charset="0"/>
                            <a:ea typeface="Microsoft YaHei" charset="-122"/>
                            <a:cs typeface="Microsoft YaHei" charset="-122"/>
                          </a:rPr>
                          <m:t>2</m:t>
                        </m:r>
                      </m:sub>
                    </m:sSub>
                    <m:r>
                      <a:rPr lang="en-US" altLang="zh-CN" sz="1600" b="0" i="1" smtClean="0">
                        <a:solidFill>
                          <a:prstClr val="black"/>
                        </a:solidFill>
                        <a:latin typeface="Cambria Math" panose="02040503050406030204" charset="0"/>
                        <a:ea typeface="Microsoft YaHei" charset="-122"/>
                        <a:cs typeface="Microsoft YaHei" charset="-122"/>
                      </a:rPr>
                      <m:t>,</m:t>
                    </m:r>
                    <m:r>
                      <a:rPr lang="en-US" altLang="zh-CN" sz="1600" i="1" smtClean="0">
                        <a:solidFill>
                          <a:prstClr val="black"/>
                        </a:solidFill>
                        <a:latin typeface="Cambria Math" panose="02040503050406030204" charset="0"/>
                        <a:ea typeface="Microsoft YaHei" charset="-122"/>
                        <a:cs typeface="Microsoft YaHei" charset="-122"/>
                      </a:rPr>
                      <m:t> </m:t>
                    </m:r>
                    <m:r>
                      <a:rPr lang="en-US" altLang="zh-CN" sz="1600" i="1">
                        <a:solidFill>
                          <a:prstClr val="black"/>
                        </a:solidFill>
                        <a:latin typeface="Cambria Math" panose="02040503050406030204" charset="0"/>
                        <a:ea typeface="Microsoft YaHei" charset="-122"/>
                        <a:cs typeface="Microsoft YaHei" charset="-122"/>
                      </a:rPr>
                      <m:t>……</m:t>
                    </m:r>
                    <m:sSub>
                      <m:sSubPr>
                        <m:ctrlPr>
                          <a:rPr lang="en-US" altLang="zh-CN" sz="1600" i="1" smtClean="0">
                            <a:solidFill>
                              <a:prstClr val="black"/>
                            </a:solidFill>
                            <a:latin typeface="Cambria Math" panose="02040503050406030204" charset="0"/>
                            <a:ea typeface="Microsoft YaHei" charset="-122"/>
                            <a:cs typeface="Microsoft YaHei" charset="-122"/>
                          </a:rPr>
                        </m:ctrlPr>
                      </m:sSubPr>
                      <m:e>
                        <m:r>
                          <a:rPr lang="en-US" altLang="zh-CN" sz="1600" b="0" i="1" smtClean="0">
                            <a:solidFill>
                              <a:prstClr val="black"/>
                            </a:solidFill>
                            <a:latin typeface="Cambria Math" panose="02040503050406030204" charset="0"/>
                            <a:ea typeface="Microsoft YaHei" charset="-122"/>
                            <a:cs typeface="Microsoft YaHei" charset="-122"/>
                          </a:rPr>
                          <m:t>𝐷</m:t>
                        </m:r>
                      </m:e>
                      <m:sub>
                        <m:r>
                          <a:rPr lang="en-US" altLang="zh-CN" sz="1600" b="0" i="1" smtClean="0">
                            <a:solidFill>
                              <a:prstClr val="black"/>
                            </a:solidFill>
                            <a:latin typeface="Cambria Math" panose="02040503050406030204" charset="0"/>
                            <a:ea typeface="Microsoft YaHei" charset="-122"/>
                            <a:cs typeface="Microsoft YaHei" charset="-122"/>
                          </a:rPr>
                          <m:t>𝑗</m:t>
                        </m:r>
                      </m:sub>
                    </m:sSub>
                  </m:oMath>
                </a14:m>
                <a:r>
                  <a:rPr lang="zh-CN" altLang="en-US" sz="1600" dirty="0" smtClean="0">
                    <a:solidFill>
                      <a:prstClr val="black"/>
                    </a:solidFill>
                    <a:latin typeface="Microsoft YaHei" charset="-122"/>
                    <a:ea typeface="Microsoft YaHei" charset="-122"/>
                    <a:cs typeface="Microsoft YaHei" charset="-122"/>
                  </a:rPr>
                  <a:t>之间</a:t>
                </a:r>
                <a:r>
                  <a:rPr lang="zh-CN" altLang="en-US" sz="1600" dirty="0">
                    <a:solidFill>
                      <a:prstClr val="black"/>
                    </a:solidFill>
                    <a:latin typeface="Microsoft YaHei" charset="-122"/>
                    <a:ea typeface="Microsoft YaHei" charset="-122"/>
                    <a:cs typeface="Microsoft YaHei" charset="-122"/>
                  </a:rPr>
                  <a:t>的相似度，</a:t>
                </a:r>
                <a:r>
                  <a:rPr lang="zh-CN" altLang="en-US" sz="1600" dirty="0" smtClean="0">
                    <a:solidFill>
                      <a:prstClr val="black"/>
                    </a:solidFill>
                    <a:latin typeface="Microsoft YaHei" charset="-122"/>
                    <a:ea typeface="Microsoft YaHei" charset="-122"/>
                    <a:cs typeface="Microsoft YaHei" charset="-122"/>
                  </a:rPr>
                  <a:t>得到</a:t>
                </a:r>
                <a14:m>
                  <m:oMath xmlns:m="http://schemas.openxmlformats.org/officeDocument/2006/math">
                    <m:r>
                      <a:rPr lang="en-US" altLang="zh-CN" sz="1600" b="0" i="1" smtClean="0">
                        <a:solidFill>
                          <a:prstClr val="black"/>
                        </a:solidFill>
                        <a:latin typeface="Cambria Math" panose="02040503050406030204" charset="0"/>
                        <a:ea typeface="Microsoft YaHei" charset="-122"/>
                        <a:cs typeface="Microsoft YaHei" charset="-122"/>
                      </a:rPr>
                      <m:t>𝑆𝑖𝑚</m:t>
                    </m:r>
                    <m:d>
                      <m:dPr>
                        <m:ctrlPr>
                          <a:rPr lang="en-US" altLang="zh-CN" sz="1600" b="0" i="1" smtClean="0">
                            <a:solidFill>
                              <a:prstClr val="black"/>
                            </a:solidFill>
                            <a:latin typeface="Cambria Math" panose="02040503050406030204" charset="0"/>
                            <a:ea typeface="Microsoft YaHei" charset="-122"/>
                            <a:cs typeface="Microsoft YaHei" charset="-122"/>
                          </a:rPr>
                        </m:ctrlPr>
                      </m:dPr>
                      <m:e>
                        <m:r>
                          <a:rPr lang="en-US" altLang="zh-CN" sz="1600" b="0" i="1" smtClean="0">
                            <a:solidFill>
                              <a:prstClr val="black"/>
                            </a:solidFill>
                            <a:latin typeface="Cambria Math" panose="02040503050406030204" charset="0"/>
                            <a:ea typeface="Microsoft YaHei" charset="-122"/>
                            <a:cs typeface="Microsoft YaHei" charset="-122"/>
                          </a:rPr>
                          <m:t>𝐼𝑡𝑒𝑚</m:t>
                        </m:r>
                        <m:r>
                          <a:rPr lang="en-US" altLang="zh-CN" sz="1600" b="0" i="1" smtClean="0">
                            <a:solidFill>
                              <a:prstClr val="black"/>
                            </a:solidFill>
                            <a:latin typeface="Cambria Math" panose="02040503050406030204" charset="0"/>
                            <a:ea typeface="Microsoft YaHei" charset="-122"/>
                            <a:cs typeface="Microsoft YaHei" charset="-122"/>
                          </a:rPr>
                          <m:t>,</m:t>
                        </m:r>
                        <m:sSub>
                          <m:sSubPr>
                            <m:ctrlPr>
                              <a:rPr lang="en-US" altLang="zh-CN" sz="1600" b="0" i="1" smtClean="0">
                                <a:solidFill>
                                  <a:prstClr val="black"/>
                                </a:solidFill>
                                <a:latin typeface="Cambria Math" panose="02040503050406030204" charset="0"/>
                                <a:ea typeface="Microsoft YaHei" charset="-122"/>
                                <a:cs typeface="Microsoft YaHei" charset="-122"/>
                              </a:rPr>
                            </m:ctrlPr>
                          </m:sSubPr>
                          <m:e>
                            <m:r>
                              <a:rPr lang="en-US" altLang="zh-CN" sz="1600" b="0" i="1" smtClean="0">
                                <a:solidFill>
                                  <a:prstClr val="black"/>
                                </a:solidFill>
                                <a:latin typeface="Cambria Math" panose="02040503050406030204" charset="0"/>
                                <a:ea typeface="Microsoft YaHei" charset="-122"/>
                                <a:cs typeface="Microsoft YaHei" charset="-122"/>
                              </a:rPr>
                              <m:t>𝐷</m:t>
                            </m:r>
                          </m:e>
                          <m:sub>
                            <m:r>
                              <a:rPr lang="en-US" altLang="zh-CN" sz="1600" b="0" i="1" smtClean="0">
                                <a:solidFill>
                                  <a:prstClr val="black"/>
                                </a:solidFill>
                                <a:latin typeface="Cambria Math" panose="02040503050406030204" charset="0"/>
                                <a:ea typeface="Microsoft YaHei" charset="-122"/>
                                <a:cs typeface="Microsoft YaHei" charset="-122"/>
                              </a:rPr>
                              <m:t>1</m:t>
                            </m:r>
                          </m:sub>
                        </m:sSub>
                      </m:e>
                    </m:d>
                    <m:r>
                      <a:rPr lang="en-US" altLang="zh-CN" sz="1600" b="0" i="1" smtClean="0">
                        <a:solidFill>
                          <a:prstClr val="black"/>
                        </a:solidFill>
                        <a:latin typeface="Cambria Math" panose="02040503050406030204" charset="0"/>
                        <a:ea typeface="Microsoft YaHei" charset="-122"/>
                        <a:cs typeface="Microsoft YaHei" charset="-122"/>
                      </a:rPr>
                      <m:t>,</m:t>
                    </m:r>
                  </m:oMath>
                </a14:m>
                <a:r>
                  <a:rPr lang="en-US" altLang="zh-CN" sz="1600" dirty="0">
                    <a:solidFill>
                      <a:prstClr val="black"/>
                    </a:solidFill>
                    <a:ea typeface="Microsoft YaHei" charset="-122"/>
                    <a:cs typeface="Microsoft YaHei" charset="-122"/>
                  </a:rPr>
                  <a:t> </a:t>
                </a:r>
                <a14:m>
                  <m:oMath xmlns:m="http://schemas.openxmlformats.org/officeDocument/2006/math">
                    <m:r>
                      <a:rPr lang="en-US" altLang="zh-CN" sz="1600" i="1">
                        <a:solidFill>
                          <a:prstClr val="black"/>
                        </a:solidFill>
                        <a:latin typeface="Cambria Math" panose="02040503050406030204" charset="0"/>
                        <a:ea typeface="Microsoft YaHei" charset="-122"/>
                        <a:cs typeface="Microsoft YaHei" charset="-122"/>
                      </a:rPr>
                      <m:t>𝑆𝑖𝑚</m:t>
                    </m:r>
                    <m:d>
                      <m:dPr>
                        <m:ctrlPr>
                          <a:rPr lang="en-US" altLang="zh-CN" sz="1600" i="1">
                            <a:solidFill>
                              <a:prstClr val="black"/>
                            </a:solidFill>
                            <a:latin typeface="Cambria Math" panose="02040503050406030204" charset="0"/>
                            <a:ea typeface="Microsoft YaHei" charset="-122"/>
                            <a:cs typeface="Microsoft YaHei" charset="-122"/>
                          </a:rPr>
                        </m:ctrlPr>
                      </m:dPr>
                      <m:e>
                        <m:r>
                          <a:rPr lang="en-US" altLang="zh-CN" sz="1600" i="1">
                            <a:solidFill>
                              <a:prstClr val="black"/>
                            </a:solidFill>
                            <a:latin typeface="Cambria Math" panose="02040503050406030204" charset="0"/>
                            <a:ea typeface="Microsoft YaHei" charset="-122"/>
                            <a:cs typeface="Microsoft YaHei" charset="-122"/>
                          </a:rPr>
                          <m:t>𝐼𝑡𝑒𝑚</m:t>
                        </m:r>
                        <m:r>
                          <a:rPr lang="en-US" altLang="zh-CN" sz="1600" i="1">
                            <a:solidFill>
                              <a:prstClr val="black"/>
                            </a:solidFill>
                            <a:latin typeface="Cambria Math" panose="02040503050406030204" charset="0"/>
                            <a:ea typeface="Microsoft YaHei" charset="-122"/>
                            <a:cs typeface="Microsoft YaHei" charset="-122"/>
                          </a:rPr>
                          <m:t>,</m:t>
                        </m:r>
                        <m:sSub>
                          <m:sSubPr>
                            <m:ctrlPr>
                              <a:rPr lang="en-US" altLang="zh-CN" sz="1600" i="1">
                                <a:solidFill>
                                  <a:prstClr val="black"/>
                                </a:solidFill>
                                <a:latin typeface="Cambria Math" panose="02040503050406030204" charset="0"/>
                                <a:ea typeface="Microsoft YaHei" charset="-122"/>
                                <a:cs typeface="Microsoft YaHei" charset="-122"/>
                              </a:rPr>
                            </m:ctrlPr>
                          </m:sSubPr>
                          <m:e>
                            <m:r>
                              <a:rPr lang="en-US" altLang="zh-CN" sz="1600" i="1">
                                <a:solidFill>
                                  <a:prstClr val="black"/>
                                </a:solidFill>
                                <a:latin typeface="Cambria Math" panose="02040503050406030204" charset="0"/>
                                <a:ea typeface="Microsoft YaHei" charset="-122"/>
                                <a:cs typeface="Microsoft YaHei" charset="-122"/>
                              </a:rPr>
                              <m:t>𝐷</m:t>
                            </m:r>
                          </m:e>
                          <m:sub>
                            <m:r>
                              <a:rPr lang="en-US" altLang="zh-CN" sz="1600" b="0" i="1" smtClean="0">
                                <a:solidFill>
                                  <a:prstClr val="black"/>
                                </a:solidFill>
                                <a:latin typeface="Cambria Math" panose="02040503050406030204" charset="0"/>
                                <a:ea typeface="Microsoft YaHei" charset="-122"/>
                                <a:cs typeface="Microsoft YaHei" charset="-122"/>
                              </a:rPr>
                              <m:t>2</m:t>
                            </m:r>
                          </m:sub>
                        </m:sSub>
                      </m:e>
                    </m:d>
                    <m:r>
                      <a:rPr lang="en-US" altLang="zh-CN" sz="1600" i="1">
                        <a:solidFill>
                          <a:prstClr val="black"/>
                        </a:solidFill>
                        <a:latin typeface="Cambria Math" panose="02040503050406030204" charset="0"/>
                        <a:ea typeface="Microsoft YaHei" charset="-122"/>
                        <a:cs typeface="Microsoft YaHei" charset="-122"/>
                      </a:rPr>
                      <m:t>,</m:t>
                    </m:r>
                  </m:oMath>
                </a14:m>
                <a:r>
                  <a:rPr lang="en-US" altLang="zh-CN" sz="1600" dirty="0">
                    <a:solidFill>
                      <a:prstClr val="black"/>
                    </a:solidFill>
                    <a:ea typeface="Microsoft YaHei" charset="-122"/>
                    <a:cs typeface="Microsoft YaHei" charset="-122"/>
                  </a:rPr>
                  <a:t> </a:t>
                </a:r>
                <a14:m>
                  <m:oMath xmlns:m="http://schemas.openxmlformats.org/officeDocument/2006/math">
                    <m:r>
                      <a:rPr lang="en-US" altLang="zh-CN" sz="1600" i="1">
                        <a:solidFill>
                          <a:prstClr val="black"/>
                        </a:solidFill>
                        <a:latin typeface="Cambria Math" panose="02040503050406030204" charset="0"/>
                        <a:ea typeface="Microsoft YaHei" charset="-122"/>
                        <a:cs typeface="Microsoft YaHei" charset="-122"/>
                      </a:rPr>
                      <m:t>𝑆𝑖𝑚</m:t>
                    </m:r>
                    <m:d>
                      <m:dPr>
                        <m:ctrlPr>
                          <a:rPr lang="en-US" altLang="zh-CN" sz="1600" i="1">
                            <a:solidFill>
                              <a:prstClr val="black"/>
                            </a:solidFill>
                            <a:latin typeface="Cambria Math" panose="02040503050406030204" charset="0"/>
                            <a:ea typeface="Microsoft YaHei" charset="-122"/>
                            <a:cs typeface="Microsoft YaHei" charset="-122"/>
                          </a:rPr>
                        </m:ctrlPr>
                      </m:dPr>
                      <m:e>
                        <m:r>
                          <a:rPr lang="en-US" altLang="zh-CN" sz="1600" i="1">
                            <a:solidFill>
                              <a:prstClr val="black"/>
                            </a:solidFill>
                            <a:latin typeface="Cambria Math" panose="02040503050406030204" charset="0"/>
                            <a:ea typeface="Microsoft YaHei" charset="-122"/>
                            <a:cs typeface="Microsoft YaHei" charset="-122"/>
                          </a:rPr>
                          <m:t>𝐼𝑡𝑒𝑚</m:t>
                        </m:r>
                        <m:r>
                          <a:rPr lang="en-US" altLang="zh-CN" sz="1600" i="1">
                            <a:solidFill>
                              <a:prstClr val="black"/>
                            </a:solidFill>
                            <a:latin typeface="Cambria Math" panose="02040503050406030204" charset="0"/>
                            <a:ea typeface="Microsoft YaHei" charset="-122"/>
                            <a:cs typeface="Microsoft YaHei" charset="-122"/>
                          </a:rPr>
                          <m:t>,</m:t>
                        </m:r>
                        <m:sSub>
                          <m:sSubPr>
                            <m:ctrlPr>
                              <a:rPr lang="en-US" altLang="zh-CN" sz="1600" i="1">
                                <a:solidFill>
                                  <a:prstClr val="black"/>
                                </a:solidFill>
                                <a:latin typeface="Cambria Math" panose="02040503050406030204" charset="0"/>
                                <a:ea typeface="Microsoft YaHei" charset="-122"/>
                                <a:cs typeface="Microsoft YaHei" charset="-122"/>
                              </a:rPr>
                            </m:ctrlPr>
                          </m:sSubPr>
                          <m:e>
                            <m:r>
                              <a:rPr lang="en-US" altLang="zh-CN" sz="1600" i="1">
                                <a:solidFill>
                                  <a:prstClr val="black"/>
                                </a:solidFill>
                                <a:latin typeface="Cambria Math" panose="02040503050406030204" charset="0"/>
                                <a:ea typeface="Microsoft YaHei" charset="-122"/>
                                <a:cs typeface="Microsoft YaHei" charset="-122"/>
                              </a:rPr>
                              <m:t>𝐷</m:t>
                            </m:r>
                          </m:e>
                          <m:sub>
                            <m:r>
                              <a:rPr lang="en-US" altLang="zh-CN" sz="1600" b="0" i="1" smtClean="0">
                                <a:solidFill>
                                  <a:prstClr val="black"/>
                                </a:solidFill>
                                <a:latin typeface="Cambria Math" panose="02040503050406030204" charset="0"/>
                                <a:ea typeface="Microsoft YaHei" charset="-122"/>
                                <a:cs typeface="Microsoft YaHei" charset="-122"/>
                              </a:rPr>
                              <m:t>𝑗</m:t>
                            </m:r>
                          </m:sub>
                        </m:sSub>
                      </m:e>
                    </m:d>
                  </m:oMath>
                </a14:m>
                <a:r>
                  <a:rPr lang="en-US" altLang="zh-CN" sz="1600" dirty="0" smtClean="0">
                    <a:solidFill>
                      <a:prstClr val="black"/>
                    </a:solidFill>
                    <a:latin typeface="Microsoft YaHei" charset="-122"/>
                    <a:ea typeface="Microsoft YaHei" charset="-122"/>
                    <a:cs typeface="Microsoft YaHei" charset="-122"/>
                  </a:rPr>
                  <a:t>.</a:t>
                </a:r>
                <a:endParaRPr lang="en-US" altLang="zh-CN" sz="1600" dirty="0" smtClean="0">
                  <a:solidFill>
                    <a:prstClr val="black"/>
                  </a:solidFill>
                  <a:latin typeface="Microsoft YaHei" charset="-122"/>
                  <a:ea typeface="Microsoft YaHei" charset="-122"/>
                  <a:cs typeface="Microsoft YaHei" charset="-122"/>
                </a:endParaRPr>
              </a:p>
              <a:p>
                <a:pPr marL="285750" lvl="0" indent="-285750">
                  <a:lnSpc>
                    <a:spcPct val="150000"/>
                  </a:lnSpc>
                  <a:buClr>
                    <a:srgbClr val="C00000"/>
                  </a:buClr>
                  <a:buFont typeface="Wingdings" panose="05000000000000000000" pitchFamily="2" charset="2"/>
                  <a:buChar char="l"/>
                  <a:defRPr/>
                </a:pPr>
                <a:r>
                  <a:rPr lang="zh-CN" altLang="en-US" sz="1600" b="1" dirty="0" smtClean="0">
                    <a:solidFill>
                      <a:prstClr val="black"/>
                    </a:solidFill>
                    <a:latin typeface="Microsoft YaHei" charset="-122"/>
                    <a:ea typeface="Microsoft YaHei" charset="-122"/>
                    <a:cs typeface="Microsoft YaHei" charset="-122"/>
                  </a:rPr>
                  <a:t>找</a:t>
                </a:r>
                <a:r>
                  <a:rPr lang="zh-CN" altLang="en-US" sz="1600" b="1" dirty="0">
                    <a:solidFill>
                      <a:prstClr val="black"/>
                    </a:solidFill>
                    <a:latin typeface="Microsoft YaHei" charset="-122"/>
                    <a:ea typeface="Microsoft YaHei" charset="-122"/>
                    <a:cs typeface="Microsoft YaHei" charset="-122"/>
                  </a:rPr>
                  <a:t>邻居</a:t>
                </a:r>
                <a:endParaRPr lang="zh-CN" altLang="en-US" sz="1600" b="1" dirty="0">
                  <a:solidFill>
                    <a:prstClr val="black"/>
                  </a:solidFill>
                  <a:latin typeface="Microsoft YaHei" charset="-122"/>
                  <a:ea typeface="Microsoft YaHei" charset="-122"/>
                  <a:cs typeface="Microsoft YaHei" charset="-122"/>
                </a:endParaRPr>
              </a:p>
              <a:p>
                <a:pPr lvl="0">
                  <a:lnSpc>
                    <a:spcPct val="150000"/>
                  </a:lnSpc>
                  <a:defRPr/>
                </a:pPr>
                <a:r>
                  <a:rPr lang="zh-CN" altLang="en-US" sz="1600" dirty="0">
                    <a:solidFill>
                      <a:prstClr val="black"/>
                    </a:solidFill>
                    <a:latin typeface="Microsoft YaHei" charset="-122"/>
                    <a:ea typeface="Microsoft YaHei" charset="-122"/>
                    <a:cs typeface="Microsoft YaHei" charset="-122"/>
                  </a:rPr>
                  <a:t>圈定距离最近</a:t>
                </a:r>
                <a:r>
                  <a:rPr lang="zh-CN" altLang="en-US" sz="1600" dirty="0" smtClean="0">
                    <a:solidFill>
                      <a:prstClr val="black"/>
                    </a:solidFill>
                    <a:latin typeface="Microsoft YaHei" charset="-122"/>
                    <a:ea typeface="Microsoft YaHei" charset="-122"/>
                    <a:cs typeface="Microsoft YaHei" charset="-122"/>
                  </a:rPr>
                  <a:t>的</a:t>
                </a:r>
                <a:r>
                  <a:rPr lang="en-US" altLang="zh-CN" sz="1600" dirty="0" smtClean="0">
                    <a:solidFill>
                      <a:prstClr val="black"/>
                    </a:solidFill>
                    <a:latin typeface="Microsoft YaHei" charset="-122"/>
                    <a:ea typeface="Microsoft YaHei" charset="-122"/>
                    <a:cs typeface="Microsoft YaHei" charset="-122"/>
                  </a:rPr>
                  <a:t>k</a:t>
                </a:r>
                <a:r>
                  <a:rPr lang="zh-CN" altLang="en-US" sz="1600" dirty="0" smtClean="0">
                    <a:solidFill>
                      <a:prstClr val="black"/>
                    </a:solidFill>
                    <a:latin typeface="Microsoft YaHei" charset="-122"/>
                    <a:ea typeface="Microsoft YaHei" charset="-122"/>
                    <a:cs typeface="Microsoft YaHei" charset="-122"/>
                  </a:rPr>
                  <a:t>个</a:t>
                </a:r>
                <a:r>
                  <a:rPr lang="zh-CN" altLang="en-US" sz="1600" dirty="0">
                    <a:solidFill>
                      <a:prstClr val="black"/>
                    </a:solidFill>
                    <a:latin typeface="Microsoft YaHei" charset="-122"/>
                    <a:ea typeface="Microsoft YaHei" charset="-122"/>
                    <a:cs typeface="Microsoft YaHei" charset="-122"/>
                  </a:rPr>
                  <a:t>训练对象，作为测试对象的近邻。</a:t>
                </a:r>
                <a:endParaRPr lang="zh-CN" altLang="en-US" sz="1600" dirty="0">
                  <a:solidFill>
                    <a:prstClr val="black"/>
                  </a:solidFill>
                  <a:latin typeface="Microsoft YaHei" charset="-122"/>
                  <a:ea typeface="Microsoft YaHei" charset="-122"/>
                  <a:cs typeface="Microsoft YaHei" charset="-122"/>
                </a:endParaRPr>
              </a:p>
              <a:p>
                <a:pPr lvl="0">
                  <a:lnSpc>
                    <a:spcPct val="150000"/>
                  </a:lnSpc>
                  <a:defRPr/>
                </a:pPr>
                <a:r>
                  <a:rPr lang="zh-CN" altLang="en-US" sz="1600" dirty="0" smtClean="0">
                    <a:solidFill>
                      <a:prstClr val="black"/>
                    </a:solidFill>
                    <a:latin typeface="Microsoft YaHei" charset="-122"/>
                    <a:ea typeface="Microsoft YaHei" charset="-122"/>
                    <a:cs typeface="Microsoft YaHei" charset="-122"/>
                  </a:rPr>
                  <a:t>将</a:t>
                </a:r>
                <a14:m>
                  <m:oMath xmlns:m="http://schemas.openxmlformats.org/officeDocument/2006/math">
                    <m:r>
                      <a:rPr lang="en-US" altLang="zh-CN" sz="1600" i="1">
                        <a:solidFill>
                          <a:prstClr val="black"/>
                        </a:solidFill>
                        <a:latin typeface="Cambria Math" panose="02040503050406030204" charset="0"/>
                        <a:ea typeface="Microsoft YaHei" charset="-122"/>
                        <a:cs typeface="Microsoft YaHei" charset="-122"/>
                      </a:rPr>
                      <m:t>𝑆𝑖𝑚</m:t>
                    </m:r>
                    <m:d>
                      <m:dPr>
                        <m:ctrlPr>
                          <a:rPr lang="en-US" altLang="zh-CN" sz="1600" i="1">
                            <a:solidFill>
                              <a:prstClr val="black"/>
                            </a:solidFill>
                            <a:latin typeface="Cambria Math" panose="02040503050406030204" charset="0"/>
                            <a:ea typeface="Microsoft YaHei" charset="-122"/>
                            <a:cs typeface="Microsoft YaHei" charset="-122"/>
                          </a:rPr>
                        </m:ctrlPr>
                      </m:dPr>
                      <m:e>
                        <m:r>
                          <a:rPr lang="en-US" altLang="zh-CN" sz="1600" i="1">
                            <a:solidFill>
                              <a:prstClr val="black"/>
                            </a:solidFill>
                            <a:latin typeface="Cambria Math" panose="02040503050406030204" charset="0"/>
                            <a:ea typeface="Microsoft YaHei" charset="-122"/>
                            <a:cs typeface="Microsoft YaHei" charset="-122"/>
                          </a:rPr>
                          <m:t>𝐼𝑡𝑒𝑚</m:t>
                        </m:r>
                        <m:r>
                          <a:rPr lang="en-US" altLang="zh-CN" sz="1600" i="1">
                            <a:solidFill>
                              <a:prstClr val="black"/>
                            </a:solidFill>
                            <a:latin typeface="Cambria Math" panose="02040503050406030204" charset="0"/>
                            <a:ea typeface="Microsoft YaHei" charset="-122"/>
                            <a:cs typeface="Microsoft YaHei" charset="-122"/>
                          </a:rPr>
                          <m:t>,</m:t>
                        </m:r>
                        <m:sSub>
                          <m:sSubPr>
                            <m:ctrlPr>
                              <a:rPr lang="en-US" altLang="zh-CN" sz="1600" i="1">
                                <a:solidFill>
                                  <a:prstClr val="black"/>
                                </a:solidFill>
                                <a:latin typeface="Cambria Math" panose="02040503050406030204" charset="0"/>
                                <a:ea typeface="Microsoft YaHei" charset="-122"/>
                                <a:cs typeface="Microsoft YaHei" charset="-122"/>
                              </a:rPr>
                            </m:ctrlPr>
                          </m:sSubPr>
                          <m:e>
                            <m:r>
                              <a:rPr lang="en-US" altLang="zh-CN" sz="1600" i="1">
                                <a:solidFill>
                                  <a:prstClr val="black"/>
                                </a:solidFill>
                                <a:latin typeface="Cambria Math" panose="02040503050406030204" charset="0"/>
                                <a:ea typeface="Microsoft YaHei" charset="-122"/>
                                <a:cs typeface="Microsoft YaHei" charset="-122"/>
                              </a:rPr>
                              <m:t>𝐷</m:t>
                            </m:r>
                          </m:e>
                          <m:sub>
                            <m:r>
                              <a:rPr lang="en-US" altLang="zh-CN" sz="1600" i="1">
                                <a:solidFill>
                                  <a:prstClr val="black"/>
                                </a:solidFill>
                                <a:latin typeface="Cambria Math" panose="02040503050406030204" charset="0"/>
                                <a:ea typeface="Microsoft YaHei" charset="-122"/>
                                <a:cs typeface="Microsoft YaHei" charset="-122"/>
                              </a:rPr>
                              <m:t>1</m:t>
                            </m:r>
                          </m:sub>
                        </m:sSub>
                      </m:e>
                    </m:d>
                    <m:r>
                      <a:rPr lang="en-US" altLang="zh-CN" sz="1600" i="1">
                        <a:solidFill>
                          <a:prstClr val="black"/>
                        </a:solidFill>
                        <a:latin typeface="Cambria Math" panose="02040503050406030204" charset="0"/>
                        <a:ea typeface="Microsoft YaHei" charset="-122"/>
                        <a:cs typeface="Microsoft YaHei" charset="-122"/>
                      </a:rPr>
                      <m:t>,</m:t>
                    </m:r>
                  </m:oMath>
                </a14:m>
                <a:r>
                  <a:rPr lang="en-US" altLang="zh-CN" sz="1600" dirty="0">
                    <a:solidFill>
                      <a:prstClr val="black"/>
                    </a:solidFill>
                    <a:ea typeface="Microsoft YaHei" charset="-122"/>
                    <a:cs typeface="Microsoft YaHei" charset="-122"/>
                  </a:rPr>
                  <a:t> </a:t>
                </a:r>
                <a14:m>
                  <m:oMath xmlns:m="http://schemas.openxmlformats.org/officeDocument/2006/math">
                    <m:r>
                      <a:rPr lang="en-US" altLang="zh-CN" sz="1600" i="1">
                        <a:solidFill>
                          <a:prstClr val="black"/>
                        </a:solidFill>
                        <a:latin typeface="Cambria Math" panose="02040503050406030204" charset="0"/>
                        <a:ea typeface="Microsoft YaHei" charset="-122"/>
                        <a:cs typeface="Microsoft YaHei" charset="-122"/>
                      </a:rPr>
                      <m:t>𝑆𝑖𝑚</m:t>
                    </m:r>
                    <m:d>
                      <m:dPr>
                        <m:ctrlPr>
                          <a:rPr lang="en-US" altLang="zh-CN" sz="1600" i="1">
                            <a:solidFill>
                              <a:prstClr val="black"/>
                            </a:solidFill>
                            <a:latin typeface="Cambria Math" panose="02040503050406030204" charset="0"/>
                            <a:ea typeface="Microsoft YaHei" charset="-122"/>
                            <a:cs typeface="Microsoft YaHei" charset="-122"/>
                          </a:rPr>
                        </m:ctrlPr>
                      </m:dPr>
                      <m:e>
                        <m:r>
                          <a:rPr lang="en-US" altLang="zh-CN" sz="1600" i="1">
                            <a:solidFill>
                              <a:prstClr val="black"/>
                            </a:solidFill>
                            <a:latin typeface="Cambria Math" panose="02040503050406030204" charset="0"/>
                            <a:ea typeface="Microsoft YaHei" charset="-122"/>
                            <a:cs typeface="Microsoft YaHei" charset="-122"/>
                          </a:rPr>
                          <m:t>𝐼𝑡𝑒𝑚</m:t>
                        </m:r>
                        <m:r>
                          <a:rPr lang="en-US" altLang="zh-CN" sz="1600" i="1">
                            <a:solidFill>
                              <a:prstClr val="black"/>
                            </a:solidFill>
                            <a:latin typeface="Cambria Math" panose="02040503050406030204" charset="0"/>
                            <a:ea typeface="Microsoft YaHei" charset="-122"/>
                            <a:cs typeface="Microsoft YaHei" charset="-122"/>
                          </a:rPr>
                          <m:t>,</m:t>
                        </m:r>
                        <m:sSub>
                          <m:sSubPr>
                            <m:ctrlPr>
                              <a:rPr lang="en-US" altLang="zh-CN" sz="1600" i="1">
                                <a:solidFill>
                                  <a:prstClr val="black"/>
                                </a:solidFill>
                                <a:latin typeface="Cambria Math" panose="02040503050406030204" charset="0"/>
                                <a:ea typeface="Microsoft YaHei" charset="-122"/>
                                <a:cs typeface="Microsoft YaHei" charset="-122"/>
                              </a:rPr>
                            </m:ctrlPr>
                          </m:sSubPr>
                          <m:e>
                            <m:r>
                              <a:rPr lang="en-US" altLang="zh-CN" sz="1600" i="1">
                                <a:solidFill>
                                  <a:prstClr val="black"/>
                                </a:solidFill>
                                <a:latin typeface="Cambria Math" panose="02040503050406030204" charset="0"/>
                                <a:ea typeface="Microsoft YaHei" charset="-122"/>
                                <a:cs typeface="Microsoft YaHei" charset="-122"/>
                              </a:rPr>
                              <m:t>𝐷</m:t>
                            </m:r>
                          </m:e>
                          <m:sub>
                            <m:r>
                              <a:rPr lang="en-US" altLang="zh-CN" sz="1600" i="1">
                                <a:solidFill>
                                  <a:prstClr val="black"/>
                                </a:solidFill>
                                <a:latin typeface="Cambria Math" panose="02040503050406030204" charset="0"/>
                                <a:ea typeface="Microsoft YaHei" charset="-122"/>
                                <a:cs typeface="Microsoft YaHei" charset="-122"/>
                              </a:rPr>
                              <m:t>2</m:t>
                            </m:r>
                          </m:sub>
                        </m:sSub>
                      </m:e>
                    </m:d>
                    <m:r>
                      <a:rPr lang="en-US" altLang="zh-CN" sz="1600" i="1">
                        <a:solidFill>
                          <a:prstClr val="black"/>
                        </a:solidFill>
                        <a:latin typeface="Cambria Math" panose="02040503050406030204" charset="0"/>
                        <a:ea typeface="Microsoft YaHei" charset="-122"/>
                        <a:cs typeface="Microsoft YaHei" charset="-122"/>
                      </a:rPr>
                      <m:t>,</m:t>
                    </m:r>
                  </m:oMath>
                </a14:m>
                <a:r>
                  <a:rPr lang="en-US" altLang="zh-CN" sz="1600" dirty="0">
                    <a:solidFill>
                      <a:prstClr val="black"/>
                    </a:solidFill>
                    <a:ea typeface="Microsoft YaHei" charset="-122"/>
                    <a:cs typeface="Microsoft YaHei" charset="-122"/>
                  </a:rPr>
                  <a:t> </a:t>
                </a:r>
                <a14:m>
                  <m:oMath xmlns:m="http://schemas.openxmlformats.org/officeDocument/2006/math">
                    <m:r>
                      <a:rPr lang="en-US" altLang="zh-CN" sz="1600" i="1">
                        <a:solidFill>
                          <a:prstClr val="black"/>
                        </a:solidFill>
                        <a:latin typeface="Cambria Math" panose="02040503050406030204" charset="0"/>
                        <a:ea typeface="Microsoft YaHei" charset="-122"/>
                        <a:cs typeface="Microsoft YaHei" charset="-122"/>
                      </a:rPr>
                      <m:t>𝑆𝑖𝑚</m:t>
                    </m:r>
                    <m:d>
                      <m:dPr>
                        <m:ctrlPr>
                          <a:rPr lang="en-US" altLang="zh-CN" sz="1600" i="1">
                            <a:solidFill>
                              <a:prstClr val="black"/>
                            </a:solidFill>
                            <a:latin typeface="Cambria Math" panose="02040503050406030204" charset="0"/>
                            <a:ea typeface="Microsoft YaHei" charset="-122"/>
                            <a:cs typeface="Microsoft YaHei" charset="-122"/>
                          </a:rPr>
                        </m:ctrlPr>
                      </m:dPr>
                      <m:e>
                        <m:r>
                          <a:rPr lang="en-US" altLang="zh-CN" sz="1600" i="1">
                            <a:solidFill>
                              <a:prstClr val="black"/>
                            </a:solidFill>
                            <a:latin typeface="Cambria Math" panose="02040503050406030204" charset="0"/>
                            <a:ea typeface="Microsoft YaHei" charset="-122"/>
                            <a:cs typeface="Microsoft YaHei" charset="-122"/>
                          </a:rPr>
                          <m:t>𝐼𝑡𝑒𝑚</m:t>
                        </m:r>
                        <m:r>
                          <a:rPr lang="en-US" altLang="zh-CN" sz="1600" i="1">
                            <a:solidFill>
                              <a:prstClr val="black"/>
                            </a:solidFill>
                            <a:latin typeface="Cambria Math" panose="02040503050406030204" charset="0"/>
                            <a:ea typeface="Microsoft YaHei" charset="-122"/>
                            <a:cs typeface="Microsoft YaHei" charset="-122"/>
                          </a:rPr>
                          <m:t>,</m:t>
                        </m:r>
                        <m:sSub>
                          <m:sSubPr>
                            <m:ctrlPr>
                              <a:rPr lang="en-US" altLang="zh-CN" sz="1600" i="1">
                                <a:solidFill>
                                  <a:prstClr val="black"/>
                                </a:solidFill>
                                <a:latin typeface="Cambria Math" panose="02040503050406030204" charset="0"/>
                                <a:ea typeface="Microsoft YaHei" charset="-122"/>
                                <a:cs typeface="Microsoft YaHei" charset="-122"/>
                              </a:rPr>
                            </m:ctrlPr>
                          </m:sSubPr>
                          <m:e>
                            <m:r>
                              <a:rPr lang="en-US" altLang="zh-CN" sz="1600" i="1">
                                <a:solidFill>
                                  <a:prstClr val="black"/>
                                </a:solidFill>
                                <a:latin typeface="Cambria Math" panose="02040503050406030204" charset="0"/>
                                <a:ea typeface="Microsoft YaHei" charset="-122"/>
                                <a:cs typeface="Microsoft YaHei" charset="-122"/>
                              </a:rPr>
                              <m:t>𝐷</m:t>
                            </m:r>
                          </m:e>
                          <m:sub>
                            <m:r>
                              <a:rPr lang="en-US" altLang="zh-CN" sz="1600" i="1">
                                <a:solidFill>
                                  <a:prstClr val="black"/>
                                </a:solidFill>
                                <a:latin typeface="Cambria Math" panose="02040503050406030204" charset="0"/>
                                <a:ea typeface="Microsoft YaHei" charset="-122"/>
                                <a:cs typeface="Microsoft YaHei" charset="-122"/>
                              </a:rPr>
                              <m:t>𝑗</m:t>
                            </m:r>
                          </m:sub>
                        </m:sSub>
                      </m:e>
                    </m:d>
                  </m:oMath>
                </a14:m>
                <a:r>
                  <a:rPr lang="zh-CN" altLang="en-US" sz="1600" dirty="0" smtClean="0">
                    <a:solidFill>
                      <a:prstClr val="black"/>
                    </a:solidFill>
                    <a:latin typeface="Microsoft YaHei" charset="-122"/>
                    <a:ea typeface="Microsoft YaHei" charset="-122"/>
                    <a:cs typeface="Microsoft YaHei" charset="-122"/>
                  </a:rPr>
                  <a:t>排序</a:t>
                </a:r>
                <a:r>
                  <a:rPr lang="zh-CN" altLang="en-US" sz="1600" dirty="0">
                    <a:solidFill>
                      <a:prstClr val="black"/>
                    </a:solidFill>
                    <a:latin typeface="Microsoft YaHei" charset="-122"/>
                    <a:ea typeface="Microsoft YaHei" charset="-122"/>
                    <a:cs typeface="Microsoft YaHei" charset="-122"/>
                  </a:rPr>
                  <a:t>，若是超过相似度</a:t>
                </a:r>
                <a:r>
                  <a:rPr lang="zh-CN" altLang="en-US" sz="1600" dirty="0" smtClean="0">
                    <a:solidFill>
                      <a:prstClr val="black"/>
                    </a:solidFill>
                    <a:latin typeface="Microsoft YaHei" charset="-122"/>
                    <a:ea typeface="Microsoft YaHei" charset="-122"/>
                    <a:cs typeface="Microsoft YaHei" charset="-122"/>
                  </a:rPr>
                  <a:t>阈值</a:t>
                </a:r>
                <a14:m>
                  <m:oMath xmlns:m="http://schemas.openxmlformats.org/officeDocument/2006/math">
                    <m:r>
                      <a:rPr lang="en-US" altLang="zh-CN" sz="1600" b="0" i="1" smtClean="0">
                        <a:solidFill>
                          <a:prstClr val="black"/>
                        </a:solidFill>
                        <a:latin typeface="Cambria Math" panose="02040503050406030204" charset="0"/>
                        <a:ea typeface="Microsoft YaHei" charset="-122"/>
                        <a:cs typeface="Microsoft YaHei" charset="-122"/>
                      </a:rPr>
                      <m:t>𝑡</m:t>
                    </m:r>
                  </m:oMath>
                </a14:m>
                <a:r>
                  <a:rPr lang="zh-CN" altLang="en-US" sz="1600" dirty="0" smtClean="0">
                    <a:solidFill>
                      <a:prstClr val="black"/>
                    </a:solidFill>
                    <a:latin typeface="Microsoft YaHei" charset="-122"/>
                    <a:ea typeface="Microsoft YaHei" charset="-122"/>
                    <a:cs typeface="Microsoft YaHei" charset="-122"/>
                  </a:rPr>
                  <a:t>，</a:t>
                </a:r>
                <a:r>
                  <a:rPr lang="zh-CN" altLang="en-US" sz="1600" dirty="0">
                    <a:solidFill>
                      <a:prstClr val="black"/>
                    </a:solidFill>
                    <a:latin typeface="Microsoft YaHei" charset="-122"/>
                    <a:ea typeface="Microsoft YaHei" charset="-122"/>
                    <a:cs typeface="Microsoft YaHei" charset="-122"/>
                  </a:rPr>
                  <a:t>则放入邻居</a:t>
                </a:r>
                <a:r>
                  <a:rPr lang="zh-CN" altLang="en-US" sz="1600" dirty="0" smtClean="0">
                    <a:solidFill>
                      <a:prstClr val="black"/>
                    </a:solidFill>
                    <a:latin typeface="Microsoft YaHei" charset="-122"/>
                    <a:ea typeface="Microsoft YaHei" charset="-122"/>
                    <a:cs typeface="Microsoft YaHei" charset="-122"/>
                  </a:rPr>
                  <a:t>集合</a:t>
                </a:r>
                <a14:m>
                  <m:oMath xmlns:m="http://schemas.openxmlformats.org/officeDocument/2006/math">
                    <m:r>
                      <a:rPr lang="en-US" altLang="zh-CN" sz="1600" b="0" i="1" smtClean="0">
                        <a:solidFill>
                          <a:prstClr val="black"/>
                        </a:solidFill>
                        <a:latin typeface="Cambria Math" panose="02040503050406030204" charset="0"/>
                        <a:ea typeface="Microsoft YaHei" charset="-122"/>
                        <a:cs typeface="Microsoft YaHei" charset="-122"/>
                      </a:rPr>
                      <m:t>𝑁𝑁</m:t>
                    </m:r>
                  </m:oMath>
                </a14:m>
                <a:r>
                  <a:rPr lang="en-US" altLang="zh-CN" sz="1600" dirty="0" smtClean="0">
                    <a:solidFill>
                      <a:prstClr val="black"/>
                    </a:solidFill>
                    <a:latin typeface="Microsoft YaHei" charset="-122"/>
                    <a:ea typeface="Microsoft YaHei" charset="-122"/>
                    <a:cs typeface="Microsoft YaHei" charset="-122"/>
                  </a:rPr>
                  <a:t>.</a:t>
                </a:r>
                <a:endParaRPr lang="en-US" altLang="zh-CN" sz="1600" dirty="0">
                  <a:solidFill>
                    <a:prstClr val="black"/>
                  </a:solidFill>
                  <a:latin typeface="Microsoft YaHei" charset="-122"/>
                  <a:ea typeface="Microsoft YaHei" charset="-122"/>
                  <a:cs typeface="Microsoft YaHei" charset="-122"/>
                </a:endParaRPr>
              </a:p>
              <a:p>
                <a:pPr marL="285750" lvl="0" indent="-285750">
                  <a:lnSpc>
                    <a:spcPct val="150000"/>
                  </a:lnSpc>
                  <a:buClr>
                    <a:srgbClr val="C00000"/>
                  </a:buClr>
                  <a:buFont typeface="Wingdings" panose="05000000000000000000" pitchFamily="2" charset="2"/>
                  <a:buChar char="l"/>
                  <a:defRPr/>
                </a:pPr>
                <a:r>
                  <a:rPr lang="zh-CN" altLang="en-US" sz="1600" b="1" dirty="0">
                    <a:solidFill>
                      <a:prstClr val="black"/>
                    </a:solidFill>
                    <a:latin typeface="Microsoft YaHei" charset="-122"/>
                    <a:ea typeface="Microsoft YaHei" charset="-122"/>
                    <a:cs typeface="Microsoft YaHei" charset="-122"/>
                  </a:rPr>
                  <a:t>做分类</a:t>
                </a:r>
                <a:endParaRPr lang="zh-CN" altLang="en-US" sz="1600" b="1" dirty="0">
                  <a:solidFill>
                    <a:prstClr val="black"/>
                  </a:solidFill>
                  <a:latin typeface="Microsoft YaHei" charset="-122"/>
                  <a:ea typeface="Microsoft YaHei" charset="-122"/>
                  <a:cs typeface="Microsoft YaHei" charset="-122"/>
                </a:endParaRPr>
              </a:p>
              <a:p>
                <a:pPr lvl="0">
                  <a:lnSpc>
                    <a:spcPct val="150000"/>
                  </a:lnSpc>
                  <a:defRPr/>
                </a:pPr>
                <a:r>
                  <a:rPr lang="zh-CN" altLang="en-US" sz="1600" dirty="0">
                    <a:solidFill>
                      <a:prstClr val="black"/>
                    </a:solidFill>
                    <a:latin typeface="Microsoft YaHei" charset="-122"/>
                    <a:ea typeface="Microsoft YaHei" charset="-122"/>
                    <a:cs typeface="Microsoft YaHei" charset="-122"/>
                  </a:rPr>
                  <a:t>根据</a:t>
                </a:r>
                <a:r>
                  <a:rPr lang="zh-CN" altLang="en-US" sz="1600" dirty="0" smtClean="0">
                    <a:solidFill>
                      <a:prstClr val="black"/>
                    </a:solidFill>
                    <a:latin typeface="Microsoft YaHei" charset="-122"/>
                    <a:ea typeface="Microsoft YaHei" charset="-122"/>
                    <a:cs typeface="Microsoft YaHei" charset="-122"/>
                  </a:rPr>
                  <a:t>这</a:t>
                </a:r>
                <a:r>
                  <a:rPr lang="en-US" altLang="zh-CN" sz="1600" dirty="0" smtClean="0">
                    <a:solidFill>
                      <a:prstClr val="black"/>
                    </a:solidFill>
                    <a:latin typeface="Microsoft YaHei" charset="-122"/>
                    <a:ea typeface="Microsoft YaHei" charset="-122"/>
                    <a:cs typeface="Microsoft YaHei" charset="-122"/>
                  </a:rPr>
                  <a:t>k</a:t>
                </a:r>
                <a:r>
                  <a:rPr lang="zh-CN" altLang="en-US" sz="1600" dirty="0" smtClean="0">
                    <a:solidFill>
                      <a:prstClr val="black"/>
                    </a:solidFill>
                    <a:latin typeface="Microsoft YaHei" charset="-122"/>
                    <a:ea typeface="Microsoft YaHei" charset="-122"/>
                    <a:cs typeface="Microsoft YaHei" charset="-122"/>
                  </a:rPr>
                  <a:t>个</a:t>
                </a:r>
                <a:r>
                  <a:rPr lang="zh-CN" altLang="en-US" sz="1600" dirty="0">
                    <a:solidFill>
                      <a:prstClr val="black"/>
                    </a:solidFill>
                    <a:latin typeface="Microsoft YaHei" charset="-122"/>
                    <a:ea typeface="Microsoft YaHei" charset="-122"/>
                    <a:cs typeface="Microsoft YaHei" charset="-122"/>
                  </a:rPr>
                  <a:t>近邻归属的主要类别，来对测试对象进行分类。</a:t>
                </a:r>
                <a:endParaRPr lang="zh-CN" altLang="en-US" sz="1600" dirty="0">
                  <a:solidFill>
                    <a:prstClr val="black"/>
                  </a:solidFill>
                  <a:latin typeface="Microsoft YaHei" charset="-122"/>
                  <a:ea typeface="Microsoft YaHei" charset="-122"/>
                  <a:cs typeface="Microsoft YaHei" charset="-122"/>
                </a:endParaRPr>
              </a:p>
              <a:p>
                <a:pPr lvl="0">
                  <a:lnSpc>
                    <a:spcPct val="150000"/>
                  </a:lnSpc>
                  <a:defRPr/>
                </a:pPr>
                <a:r>
                  <a:rPr lang="zh-CN" altLang="en-US" sz="1600" dirty="0">
                    <a:solidFill>
                      <a:prstClr val="black"/>
                    </a:solidFill>
                    <a:latin typeface="Microsoft YaHei" charset="-122"/>
                    <a:ea typeface="Microsoft YaHei" charset="-122"/>
                    <a:cs typeface="Microsoft YaHei" charset="-122"/>
                  </a:rPr>
                  <a:t>自邻居</a:t>
                </a:r>
                <a:r>
                  <a:rPr lang="zh-CN" altLang="en-US" sz="1600" dirty="0" smtClean="0">
                    <a:solidFill>
                      <a:prstClr val="black"/>
                    </a:solidFill>
                    <a:latin typeface="Microsoft YaHei" charset="-122"/>
                    <a:ea typeface="Microsoft YaHei" charset="-122"/>
                    <a:cs typeface="Microsoft YaHei" charset="-122"/>
                  </a:rPr>
                  <a:t>集合</a:t>
                </a:r>
                <a14:m>
                  <m:oMath xmlns:m="http://schemas.openxmlformats.org/officeDocument/2006/math">
                    <m:r>
                      <a:rPr lang="en-US" altLang="zh-CN" sz="1600" b="0" i="1" smtClean="0">
                        <a:solidFill>
                          <a:prstClr val="black"/>
                        </a:solidFill>
                        <a:latin typeface="Cambria Math" panose="02040503050406030204" charset="0"/>
                        <a:ea typeface="Microsoft YaHei" charset="-122"/>
                        <a:cs typeface="Microsoft YaHei" charset="-122"/>
                      </a:rPr>
                      <m:t>𝑁𝑁</m:t>
                    </m:r>
                  </m:oMath>
                </a14:m>
                <a:r>
                  <a:rPr lang="zh-CN" altLang="en-US" sz="1600" dirty="0" smtClean="0">
                    <a:solidFill>
                      <a:prstClr val="black"/>
                    </a:solidFill>
                    <a:latin typeface="Microsoft YaHei" charset="-122"/>
                    <a:ea typeface="Microsoft YaHei" charset="-122"/>
                    <a:cs typeface="Microsoft YaHei" charset="-122"/>
                  </a:rPr>
                  <a:t>中</a:t>
                </a:r>
                <a:r>
                  <a:rPr lang="zh-CN" altLang="en-US" sz="1600" dirty="0">
                    <a:solidFill>
                      <a:prstClr val="black"/>
                    </a:solidFill>
                    <a:latin typeface="Microsoft YaHei" charset="-122"/>
                    <a:ea typeface="Microsoft YaHei" charset="-122"/>
                    <a:cs typeface="Microsoft YaHei" charset="-122"/>
                  </a:rPr>
                  <a:t>取出</a:t>
                </a:r>
                <a:r>
                  <a:rPr lang="zh-CN" altLang="en-US" sz="1600" dirty="0" smtClean="0">
                    <a:solidFill>
                      <a:prstClr val="black"/>
                    </a:solidFill>
                    <a:latin typeface="Microsoft YaHei" charset="-122"/>
                    <a:ea typeface="Microsoft YaHei" charset="-122"/>
                    <a:cs typeface="Microsoft YaHei" charset="-122"/>
                  </a:rPr>
                  <a:t>前</a:t>
                </a:r>
                <a:r>
                  <a:rPr lang="en-US" altLang="zh-CN" sz="1600" dirty="0" smtClean="0">
                    <a:solidFill>
                      <a:prstClr val="black"/>
                    </a:solidFill>
                    <a:latin typeface="Microsoft YaHei" charset="-122"/>
                    <a:ea typeface="Microsoft YaHei" charset="-122"/>
                    <a:cs typeface="Microsoft YaHei" charset="-122"/>
                  </a:rPr>
                  <a:t>k</a:t>
                </a:r>
                <a:r>
                  <a:rPr lang="zh-CN" altLang="en-US" sz="1600" dirty="0" smtClean="0">
                    <a:solidFill>
                      <a:prstClr val="black"/>
                    </a:solidFill>
                    <a:latin typeface="Microsoft YaHei" charset="-122"/>
                    <a:ea typeface="Microsoft YaHei" charset="-122"/>
                    <a:cs typeface="Microsoft YaHei" charset="-122"/>
                  </a:rPr>
                  <a:t>名</a:t>
                </a:r>
                <a:r>
                  <a:rPr lang="zh-CN" altLang="en-US" sz="1600" dirty="0">
                    <a:solidFill>
                      <a:prstClr val="black"/>
                    </a:solidFill>
                    <a:latin typeface="Microsoft YaHei" charset="-122"/>
                    <a:ea typeface="Microsoft YaHei" charset="-122"/>
                    <a:cs typeface="Microsoft YaHei" charset="-122"/>
                  </a:rPr>
                  <a:t>，查看它们的标签，对</a:t>
                </a:r>
                <a:r>
                  <a:rPr lang="zh-CN" altLang="en-US" sz="1600" dirty="0" smtClean="0">
                    <a:solidFill>
                      <a:prstClr val="black"/>
                    </a:solidFill>
                    <a:latin typeface="Microsoft YaHei" charset="-122"/>
                    <a:ea typeface="Microsoft YaHei" charset="-122"/>
                    <a:cs typeface="Microsoft YaHei" charset="-122"/>
                  </a:rPr>
                  <a:t>这</a:t>
                </a:r>
                <a:r>
                  <a:rPr lang="en-US" altLang="zh-CN" sz="1600" dirty="0" smtClean="0">
                    <a:solidFill>
                      <a:prstClr val="black"/>
                    </a:solidFill>
                    <a:latin typeface="Microsoft YaHei" charset="-122"/>
                    <a:ea typeface="Microsoft YaHei" charset="-122"/>
                    <a:cs typeface="Microsoft YaHei" charset="-122"/>
                  </a:rPr>
                  <a:t>k</a:t>
                </a:r>
                <a:r>
                  <a:rPr lang="zh-CN" altLang="en-US" sz="1600" dirty="0" smtClean="0">
                    <a:solidFill>
                      <a:prstClr val="black"/>
                    </a:solidFill>
                    <a:latin typeface="Microsoft YaHei" charset="-122"/>
                    <a:ea typeface="Microsoft YaHei" charset="-122"/>
                    <a:cs typeface="Microsoft YaHei" charset="-122"/>
                  </a:rPr>
                  <a:t>个</a:t>
                </a:r>
                <a:r>
                  <a:rPr lang="zh-CN" altLang="en-US" sz="1600" dirty="0">
                    <a:solidFill>
                      <a:prstClr val="black"/>
                    </a:solidFill>
                    <a:latin typeface="Microsoft YaHei" charset="-122"/>
                    <a:ea typeface="Microsoft YaHei" charset="-122"/>
                    <a:cs typeface="Microsoft YaHei" charset="-122"/>
                  </a:rPr>
                  <a:t>点的标签求和，以多数决，</a:t>
                </a:r>
                <a:r>
                  <a:rPr lang="zh-CN" altLang="en-US" sz="1600" dirty="0" smtClean="0">
                    <a:solidFill>
                      <a:prstClr val="black"/>
                    </a:solidFill>
                    <a:latin typeface="Microsoft YaHei" charset="-122"/>
                    <a:ea typeface="Microsoft YaHei" charset="-122"/>
                    <a:cs typeface="Microsoft YaHei" charset="-122"/>
                  </a:rPr>
                  <a:t>得到</a:t>
                </a:r>
                <a14:m>
                  <m:oMath xmlns:m="http://schemas.openxmlformats.org/officeDocument/2006/math">
                    <m:r>
                      <a:rPr lang="en-US" altLang="zh-CN" sz="1600" i="1">
                        <a:solidFill>
                          <a:prstClr val="black"/>
                        </a:solidFill>
                        <a:latin typeface="Cambria Math" panose="02040503050406030204" charset="0"/>
                        <a:ea typeface="Microsoft YaHei" charset="-122"/>
                        <a:cs typeface="Microsoft YaHei" charset="-122"/>
                      </a:rPr>
                      <m:t>𝐼𝑡𝑒𝑚</m:t>
                    </m:r>
                  </m:oMath>
                </a14:m>
                <a:r>
                  <a:rPr lang="zh-CN" altLang="en-US" sz="1600" dirty="0" smtClean="0">
                    <a:solidFill>
                      <a:prstClr val="black"/>
                    </a:solidFill>
                    <a:latin typeface="Microsoft YaHei" charset="-122"/>
                    <a:ea typeface="Microsoft YaHei" charset="-122"/>
                    <a:cs typeface="Microsoft YaHei" charset="-122"/>
                  </a:rPr>
                  <a:t>可能</a:t>
                </a:r>
                <a:r>
                  <a:rPr lang="zh-CN" altLang="en-US" sz="1600" dirty="0">
                    <a:solidFill>
                      <a:prstClr val="black"/>
                    </a:solidFill>
                    <a:latin typeface="Microsoft YaHei" charset="-122"/>
                    <a:ea typeface="Microsoft YaHei" charset="-122"/>
                    <a:cs typeface="Microsoft YaHei" charset="-122"/>
                  </a:rPr>
                  <a:t>类别。</a:t>
                </a:r>
                <a:endParaRPr lang="zh-CN" altLang="en-US" sz="1600" dirty="0">
                  <a:solidFill>
                    <a:prstClr val="black"/>
                  </a:solidFill>
                  <a:latin typeface="Microsoft YaHei" charset="-122"/>
                  <a:ea typeface="Microsoft YaHei" charset="-122"/>
                  <a:cs typeface="Microsoft YaHei" charset="-122"/>
                </a:endParaRPr>
              </a:p>
              <a:p>
                <a:pPr lvl="0">
                  <a:lnSpc>
                    <a:spcPct val="150000"/>
                  </a:lnSpc>
                  <a:defRPr/>
                </a:pPr>
                <a:endParaRPr lang="en-US" altLang="zh-CN" sz="1600" dirty="0" smtClean="0">
                  <a:solidFill>
                    <a:prstClr val="black"/>
                  </a:solidFill>
                  <a:latin typeface="Microsoft YaHei" charset="-122"/>
                  <a:ea typeface="Microsoft YaHei" charset="-122"/>
                  <a:cs typeface="Microsoft YaHei" charset="-122"/>
                </a:endParaRPr>
              </a:p>
            </p:txBody>
          </p:sp>
        </mc:Choice>
        <mc:Fallback>
          <p:sp>
            <p:nvSpPr>
              <p:cNvPr id="5" name="矩形 4"/>
              <p:cNvSpPr>
                <a:spLocks noRot="1" noChangeAspect="1" noMove="1" noResize="1" noEditPoints="1" noAdjustHandles="1" noChangeArrowheads="1" noChangeShapeType="1" noTextEdit="1"/>
              </p:cNvSpPr>
              <p:nvPr/>
            </p:nvSpPr>
            <p:spPr>
              <a:xfrm>
                <a:off x="939113" y="1837459"/>
                <a:ext cx="10392032" cy="4267322"/>
              </a:xfrm>
              <a:prstGeom prst="rect">
                <a:avLst/>
              </a:prstGeom>
              <a:blipFill rotWithShape="1">
                <a:blip r:embed="rId1"/>
                <a:stretch>
                  <a:fillRect l="-6" t="-9" r="2" b="12"/>
                </a:stretch>
              </a:blipFill>
            </p:spPr>
            <p:txBody>
              <a:bodyPr/>
              <a:lstStyle/>
              <a:p>
                <a:r>
                  <a:rPr lang="en-US" altLang="en-US">
                    <a:noFill/>
                  </a:rPr>
                  <a:t> </a:t>
                </a:r>
              </a:p>
            </p:txBody>
          </p:sp>
        </mc:Fallback>
      </mc:AlternateContent>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117" y="6221904"/>
            <a:ext cx="1906271" cy="438442"/>
          </a:xfrm>
          <a:prstGeom prst="rect">
            <a:avLst/>
          </a:prstGeom>
        </p:spPr>
      </p:pic>
    </p:spTree>
  </p:cSld>
  <p:clrMapOvr>
    <a:masterClrMapping/>
  </p:clrMapOvr>
  <p:transition spd="slow" advTm="1000">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椭圆 63"/>
          <p:cNvSpPr/>
          <p:nvPr/>
        </p:nvSpPr>
        <p:spPr>
          <a:xfrm>
            <a:off x="4138586" y="1491753"/>
            <a:ext cx="3935146" cy="3935146"/>
          </a:xfrm>
          <a:prstGeom prst="ellipse">
            <a:avLst/>
          </a:prstGeom>
          <a:noFill/>
          <a:ln w="19050">
            <a:solidFill>
              <a:srgbClr val="234983"/>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SimSun" panose="02010600030101010101" pitchFamily="2" charset="-122"/>
              <a:cs typeface="+mn-cs"/>
            </a:endParaRPr>
          </a:p>
        </p:txBody>
      </p:sp>
      <p:sp>
        <p:nvSpPr>
          <p:cNvPr id="65" name="椭圆 64"/>
          <p:cNvSpPr/>
          <p:nvPr/>
        </p:nvSpPr>
        <p:spPr>
          <a:xfrm>
            <a:off x="4188227" y="1531234"/>
            <a:ext cx="3815544" cy="3815544"/>
          </a:xfrm>
          <a:prstGeom prst="ellipse">
            <a:avLst/>
          </a:prstGeom>
          <a:solidFill>
            <a:schemeClr val="bg1">
              <a:lumMod val="95000"/>
            </a:schemeClr>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SimSun" panose="02010600030101010101" pitchFamily="2" charset="-122"/>
              <a:cs typeface="+mn-cs"/>
            </a:endParaRPr>
          </a:p>
        </p:txBody>
      </p:sp>
      <p:sp>
        <p:nvSpPr>
          <p:cNvPr id="66" name="椭圆 65"/>
          <p:cNvSpPr/>
          <p:nvPr/>
        </p:nvSpPr>
        <p:spPr>
          <a:xfrm flipV="1">
            <a:off x="8855903" y="5627341"/>
            <a:ext cx="105358" cy="105358"/>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SimSun" panose="02010600030101010101" pitchFamily="2" charset="-122"/>
              <a:cs typeface="+mn-cs"/>
            </a:endParaRPr>
          </a:p>
        </p:txBody>
      </p:sp>
      <p:sp>
        <p:nvSpPr>
          <p:cNvPr id="67" name="椭圆 66"/>
          <p:cNvSpPr/>
          <p:nvPr/>
        </p:nvSpPr>
        <p:spPr>
          <a:xfrm>
            <a:off x="4248149" y="1591156"/>
            <a:ext cx="3695700" cy="3695700"/>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838200" dir="2700000" sx="90000" sy="90000" algn="tl"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SimSun" panose="02010600030101010101" pitchFamily="2" charset="-122"/>
              <a:cs typeface="+mn-cs"/>
            </a:endParaRPr>
          </a:p>
        </p:txBody>
      </p:sp>
      <p:sp>
        <p:nvSpPr>
          <p:cNvPr id="68" name="椭圆 67"/>
          <p:cNvSpPr/>
          <p:nvPr/>
        </p:nvSpPr>
        <p:spPr>
          <a:xfrm>
            <a:off x="6790157" y="1415735"/>
            <a:ext cx="1012723" cy="1012723"/>
          </a:xfrm>
          <a:prstGeom prst="ellipse">
            <a:avLst/>
          </a:prstGeom>
          <a:gradFill flip="none" rotWithShape="1">
            <a:gsLst>
              <a:gs pos="0">
                <a:schemeClr val="bg1"/>
              </a:gs>
              <a:gs pos="36000">
                <a:schemeClr val="bg1"/>
              </a:gs>
              <a:gs pos="100000">
                <a:srgbClr val="C7C7C7"/>
              </a:gs>
            </a:gsLst>
            <a:lin ang="13500000" scaled="1"/>
            <a:tileRect/>
          </a:gradFill>
          <a:ln w="1905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SimSun" panose="02010600030101010101" pitchFamily="2" charset="-122"/>
              <a:cs typeface="+mn-cs"/>
            </a:endParaRPr>
          </a:p>
        </p:txBody>
      </p:sp>
      <p:sp>
        <p:nvSpPr>
          <p:cNvPr id="69" name="文本框 68"/>
          <p:cNvSpPr txBox="1"/>
          <p:nvPr/>
        </p:nvSpPr>
        <p:spPr>
          <a:xfrm>
            <a:off x="4759583" y="2897001"/>
            <a:ext cx="2693152"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4400" b="1" i="0" u="none" strike="noStrike" kern="1200" cap="none" spc="0" normalizeH="0" baseline="0" noProof="0" dirty="0" smtClean="0">
                <a:ln>
                  <a:noFill/>
                </a:ln>
                <a:solidFill>
                  <a:srgbClr val="234983"/>
                </a:solidFill>
                <a:effectLst/>
                <a:uLnTx/>
                <a:uFillTx/>
                <a:latin typeface="Microsoft YaHei" charset="-122"/>
                <a:ea typeface="Microsoft YaHei" charset="-122"/>
                <a:cs typeface="Microsoft YaHei" charset="-122"/>
              </a:rPr>
              <a:t>微醺之时</a:t>
            </a:r>
            <a:endParaRPr kumimoji="0" lang="zh-CN" altLang="en-US" sz="4400" b="1" i="0" u="none" strike="noStrike" kern="1200" cap="none" spc="0" normalizeH="0" baseline="0" noProof="0" dirty="0">
              <a:ln>
                <a:noFill/>
              </a:ln>
              <a:solidFill>
                <a:srgbClr val="234983"/>
              </a:solidFill>
              <a:effectLst/>
              <a:uLnTx/>
              <a:uFillTx/>
              <a:latin typeface="Microsoft YaHei" charset="-122"/>
              <a:ea typeface="Microsoft YaHei" charset="-122"/>
              <a:cs typeface="Microsoft YaHei" charset="-122"/>
            </a:endParaRPr>
          </a:p>
        </p:txBody>
      </p:sp>
      <p:sp>
        <p:nvSpPr>
          <p:cNvPr id="71" name="矩形 70"/>
          <p:cNvSpPr/>
          <p:nvPr/>
        </p:nvSpPr>
        <p:spPr>
          <a:xfrm>
            <a:off x="6974979" y="1615778"/>
            <a:ext cx="704039" cy="707886"/>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000" b="1" i="0" u="none" strike="noStrike" kern="1200" cap="none" spc="0" normalizeH="0" baseline="0" noProof="0" dirty="0" smtClean="0">
                <a:ln>
                  <a:noFill/>
                </a:ln>
                <a:solidFill>
                  <a:srgbClr val="234983"/>
                </a:solidFill>
                <a:effectLst/>
                <a:uLnTx/>
                <a:uFillTx/>
                <a:latin typeface="Calibri" panose="020F0502020204030204"/>
                <a:ea typeface="SimSun" panose="02010600030101010101" pitchFamily="2" charset="-122"/>
                <a:cs typeface="+mn-cs"/>
              </a:rPr>
              <a:t>01</a:t>
            </a:r>
            <a:endParaRPr kumimoji="0" lang="zh-CN" altLang="en-US" sz="4000" b="1" i="0" u="none" strike="noStrike" kern="1200" cap="none" spc="0" normalizeH="0" baseline="0" noProof="0" dirty="0">
              <a:ln>
                <a:noFill/>
              </a:ln>
              <a:solidFill>
                <a:srgbClr val="234983"/>
              </a:solidFill>
              <a:effectLst/>
              <a:uLnTx/>
              <a:uFillTx/>
              <a:latin typeface="Calibri" panose="020F0502020204030204"/>
              <a:ea typeface="SimSun" panose="02010600030101010101" pitchFamily="2" charset="-122"/>
              <a:cs typeface="+mn-cs"/>
            </a:endParaRPr>
          </a:p>
        </p:txBody>
      </p:sp>
      <p:sp>
        <p:nvSpPr>
          <p:cNvPr id="72" name="圆角矩形 71"/>
          <p:cNvSpPr/>
          <p:nvPr/>
        </p:nvSpPr>
        <p:spPr>
          <a:xfrm>
            <a:off x="5931706" y="4253809"/>
            <a:ext cx="348906" cy="60960"/>
          </a:xfrm>
          <a:prstGeom prst="roundRect">
            <a:avLst>
              <a:gd name="adj" fmla="val 50000"/>
            </a:avLst>
          </a:prstGeom>
          <a:solidFill>
            <a:srgbClr val="1D33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234983"/>
              </a:solidFill>
              <a:effectLst/>
              <a:uLnTx/>
              <a:uFillTx/>
              <a:latin typeface="Calibri" panose="020F0502020204030204"/>
              <a:ea typeface="SimSun" panose="02010600030101010101" pitchFamily="2" charset="-122"/>
              <a:cs typeface="+mn-cs"/>
            </a:endParaRPr>
          </a:p>
        </p:txBody>
      </p:sp>
      <p:cxnSp>
        <p:nvCxnSpPr>
          <p:cNvPr id="73" name="直接连接符 72"/>
          <p:cNvCxnSpPr/>
          <p:nvPr/>
        </p:nvCxnSpPr>
        <p:spPr>
          <a:xfrm>
            <a:off x="6106159" y="4429760"/>
            <a:ext cx="0" cy="782320"/>
          </a:xfrm>
          <a:prstGeom prst="line">
            <a:avLst/>
          </a:prstGeom>
          <a:ln w="25400" cap="rnd">
            <a:solidFill>
              <a:srgbClr val="234983"/>
            </a:solidFill>
            <a:round/>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Tm="1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par>
                                <p:cTn id="8" presetID="64" presetClass="path" presetSubtype="0" decel="30000" fill="hold" grpId="1" nodeType="withEffect">
                                  <p:stCondLst>
                                    <p:cond delay="0"/>
                                  </p:stCondLst>
                                  <p:childTnLst>
                                    <p:animMotion origin="layout" path="M 0 0.03889 L 0 -0.14815 " pathEditMode="relative" rAng="0" ptsTypes="AA">
                                      <p:cBhvr>
                                        <p:cTn id="9" dur="750" spd="-100000" fill="hold"/>
                                        <p:tgtEl>
                                          <p:spTgt spid="67"/>
                                        </p:tgtEl>
                                        <p:attrNameLst>
                                          <p:attrName>ppt_x</p:attrName>
                                          <p:attrName>ppt_y</p:attrName>
                                        </p:attrNameLst>
                                      </p:cBhvr>
                                      <p:rCtr x="0" y="-9352"/>
                                    </p:animMotion>
                                  </p:childTnLst>
                                </p:cTn>
                              </p:par>
                              <p:par>
                                <p:cTn id="10" presetID="64" presetClass="path" presetSubtype="0" accel="30000" decel="30000" fill="hold" grpId="2" nodeType="withEffect">
                                  <p:stCondLst>
                                    <p:cond delay="750"/>
                                  </p:stCondLst>
                                  <p:childTnLst>
                                    <p:animMotion origin="layout" path="M 0 0.03842 L 0 1.11111E-6 " pathEditMode="relative" rAng="0" ptsTypes="AA">
                                      <p:cBhvr>
                                        <p:cTn id="11" dur="750" fill="hold"/>
                                        <p:tgtEl>
                                          <p:spTgt spid="67"/>
                                        </p:tgtEl>
                                        <p:attrNameLst>
                                          <p:attrName>ppt_x</p:attrName>
                                          <p:attrName>ppt_y</p:attrName>
                                        </p:attrNameLst>
                                      </p:cBhvr>
                                      <p:rCtr x="0" y="-1921"/>
                                    </p:animMotion>
                                  </p:childTnLst>
                                </p:cTn>
                              </p:par>
                              <p:par>
                                <p:cTn id="12" presetID="53" presetClass="entr" presetSubtype="16" fill="hold" grpId="0" nodeType="withEffect">
                                  <p:stCondLst>
                                    <p:cond delay="1250"/>
                                  </p:stCondLst>
                                  <p:childTnLst>
                                    <p:set>
                                      <p:cBhvr>
                                        <p:cTn id="13" dur="1" fill="hold">
                                          <p:stCondLst>
                                            <p:cond delay="0"/>
                                          </p:stCondLst>
                                        </p:cTn>
                                        <p:tgtEl>
                                          <p:spTgt spid="68"/>
                                        </p:tgtEl>
                                        <p:attrNameLst>
                                          <p:attrName>style.visibility</p:attrName>
                                        </p:attrNameLst>
                                      </p:cBhvr>
                                      <p:to>
                                        <p:strVal val="visible"/>
                                      </p:to>
                                    </p:set>
                                    <p:anim calcmode="lin" valueType="num">
                                      <p:cBhvr>
                                        <p:cTn id="14" dur="750" fill="hold"/>
                                        <p:tgtEl>
                                          <p:spTgt spid="68"/>
                                        </p:tgtEl>
                                        <p:attrNameLst>
                                          <p:attrName>ppt_w</p:attrName>
                                        </p:attrNameLst>
                                      </p:cBhvr>
                                      <p:tavLst>
                                        <p:tav tm="0">
                                          <p:val>
                                            <p:fltVal val="0"/>
                                          </p:val>
                                        </p:tav>
                                        <p:tav tm="100000">
                                          <p:val>
                                            <p:strVal val="#ppt_w"/>
                                          </p:val>
                                        </p:tav>
                                      </p:tavLst>
                                    </p:anim>
                                    <p:anim calcmode="lin" valueType="num">
                                      <p:cBhvr>
                                        <p:cTn id="15" dur="750" fill="hold"/>
                                        <p:tgtEl>
                                          <p:spTgt spid="68"/>
                                        </p:tgtEl>
                                        <p:attrNameLst>
                                          <p:attrName>ppt_h</p:attrName>
                                        </p:attrNameLst>
                                      </p:cBhvr>
                                      <p:tavLst>
                                        <p:tav tm="0">
                                          <p:val>
                                            <p:fltVal val="0"/>
                                          </p:val>
                                        </p:tav>
                                        <p:tav tm="100000">
                                          <p:val>
                                            <p:strVal val="#ppt_h"/>
                                          </p:val>
                                        </p:tav>
                                      </p:tavLst>
                                    </p:anim>
                                    <p:animEffect transition="in" filter="fade">
                                      <p:cBhvr>
                                        <p:cTn id="16" dur="750"/>
                                        <p:tgtEl>
                                          <p:spTgt spid="68"/>
                                        </p:tgtEl>
                                      </p:cBhvr>
                                    </p:animEffect>
                                  </p:childTnLst>
                                </p:cTn>
                              </p:par>
                              <p:par>
                                <p:cTn id="17" presetID="10" presetClass="entr" presetSubtype="0" fill="hold" grpId="0" nodeType="withEffect">
                                  <p:stCondLst>
                                    <p:cond delay="1250"/>
                                  </p:stCondLst>
                                  <p:childTnLst>
                                    <p:set>
                                      <p:cBhvr>
                                        <p:cTn id="18" dur="1" fill="hold">
                                          <p:stCondLst>
                                            <p:cond delay="0"/>
                                          </p:stCondLst>
                                        </p:cTn>
                                        <p:tgtEl>
                                          <p:spTgt spid="69"/>
                                        </p:tgtEl>
                                        <p:attrNameLst>
                                          <p:attrName>style.visibility</p:attrName>
                                        </p:attrNameLst>
                                      </p:cBhvr>
                                      <p:to>
                                        <p:strVal val="visible"/>
                                      </p:to>
                                    </p:set>
                                    <p:animEffect transition="in" filter="fade">
                                      <p:cBhvr>
                                        <p:cTn id="19" dur="750"/>
                                        <p:tgtEl>
                                          <p:spTgt spid="69"/>
                                        </p:tgtEl>
                                      </p:cBhvr>
                                    </p:animEffect>
                                  </p:childTnLst>
                                </p:cTn>
                              </p:par>
                              <p:par>
                                <p:cTn id="20" presetID="10" presetClass="entr" presetSubtype="0" fill="hold" grpId="0" nodeType="withEffect">
                                  <p:stCondLst>
                                    <p:cond delay="1250"/>
                                  </p:stCondLst>
                                  <p:childTnLst>
                                    <p:set>
                                      <p:cBhvr>
                                        <p:cTn id="21" dur="1" fill="hold">
                                          <p:stCondLst>
                                            <p:cond delay="0"/>
                                          </p:stCondLst>
                                        </p:cTn>
                                        <p:tgtEl>
                                          <p:spTgt spid="64"/>
                                        </p:tgtEl>
                                        <p:attrNameLst>
                                          <p:attrName>style.visibility</p:attrName>
                                        </p:attrNameLst>
                                      </p:cBhvr>
                                      <p:to>
                                        <p:strVal val="visible"/>
                                      </p:to>
                                    </p:set>
                                    <p:animEffect transition="in" filter="fade">
                                      <p:cBhvr>
                                        <p:cTn id="22" dur="750"/>
                                        <p:tgtEl>
                                          <p:spTgt spid="64"/>
                                        </p:tgtEl>
                                      </p:cBhvr>
                                    </p:animEffect>
                                  </p:childTnLst>
                                </p:cTn>
                              </p:par>
                              <p:par>
                                <p:cTn id="23" presetID="10" presetClass="entr" presetSubtype="0" fill="hold" grpId="0" nodeType="withEffect">
                                  <p:stCondLst>
                                    <p:cond delay="1250"/>
                                  </p:stCondLst>
                                  <p:childTnLst>
                                    <p:set>
                                      <p:cBhvr>
                                        <p:cTn id="24" dur="1" fill="hold">
                                          <p:stCondLst>
                                            <p:cond delay="0"/>
                                          </p:stCondLst>
                                        </p:cTn>
                                        <p:tgtEl>
                                          <p:spTgt spid="65"/>
                                        </p:tgtEl>
                                        <p:attrNameLst>
                                          <p:attrName>style.visibility</p:attrName>
                                        </p:attrNameLst>
                                      </p:cBhvr>
                                      <p:to>
                                        <p:strVal val="visible"/>
                                      </p:to>
                                    </p:set>
                                    <p:animEffect transition="in" filter="fade">
                                      <p:cBhvr>
                                        <p:cTn id="25" dur="750"/>
                                        <p:tgtEl>
                                          <p:spTgt spid="65"/>
                                        </p:tgtEl>
                                      </p:cBhvr>
                                    </p:animEffect>
                                  </p:childTnLst>
                                </p:cTn>
                              </p:par>
                              <p:par>
                                <p:cTn id="26" presetID="22" presetClass="entr" presetSubtype="4" fill="hold" nodeType="withEffect">
                                  <p:stCondLst>
                                    <p:cond delay="1750"/>
                                  </p:stCondLst>
                                  <p:childTnLst>
                                    <p:set>
                                      <p:cBhvr>
                                        <p:cTn id="27" dur="1" fill="hold">
                                          <p:stCondLst>
                                            <p:cond delay="0"/>
                                          </p:stCondLst>
                                        </p:cTn>
                                        <p:tgtEl>
                                          <p:spTgt spid="73"/>
                                        </p:tgtEl>
                                        <p:attrNameLst>
                                          <p:attrName>style.visibility</p:attrName>
                                        </p:attrNameLst>
                                      </p:cBhvr>
                                      <p:to>
                                        <p:strVal val="visible"/>
                                      </p:to>
                                    </p:set>
                                    <p:animEffect transition="in" filter="wipe(down)">
                                      <p:cBhvr>
                                        <p:cTn id="28" dur="750"/>
                                        <p:tgtEl>
                                          <p:spTgt spid="73"/>
                                        </p:tgtEl>
                                      </p:cBhvr>
                                    </p:animEffect>
                                  </p:childTnLst>
                                </p:cTn>
                              </p:par>
                              <p:par>
                                <p:cTn id="29" presetID="53" presetClass="entr" presetSubtype="16" fill="hold" grpId="0" nodeType="withEffect">
                                  <p:stCondLst>
                                    <p:cond delay="1750"/>
                                  </p:stCondLst>
                                  <p:childTnLst>
                                    <p:set>
                                      <p:cBhvr>
                                        <p:cTn id="30" dur="1" fill="hold">
                                          <p:stCondLst>
                                            <p:cond delay="0"/>
                                          </p:stCondLst>
                                        </p:cTn>
                                        <p:tgtEl>
                                          <p:spTgt spid="72"/>
                                        </p:tgtEl>
                                        <p:attrNameLst>
                                          <p:attrName>style.visibility</p:attrName>
                                        </p:attrNameLst>
                                      </p:cBhvr>
                                      <p:to>
                                        <p:strVal val="visible"/>
                                      </p:to>
                                    </p:set>
                                    <p:anim calcmode="lin" valueType="num">
                                      <p:cBhvr>
                                        <p:cTn id="31" dur="750" fill="hold"/>
                                        <p:tgtEl>
                                          <p:spTgt spid="72"/>
                                        </p:tgtEl>
                                        <p:attrNameLst>
                                          <p:attrName>ppt_w</p:attrName>
                                        </p:attrNameLst>
                                      </p:cBhvr>
                                      <p:tavLst>
                                        <p:tav tm="0">
                                          <p:val>
                                            <p:fltVal val="0"/>
                                          </p:val>
                                        </p:tav>
                                        <p:tav tm="100000">
                                          <p:val>
                                            <p:strVal val="#ppt_w"/>
                                          </p:val>
                                        </p:tav>
                                      </p:tavLst>
                                    </p:anim>
                                    <p:anim calcmode="lin" valueType="num">
                                      <p:cBhvr>
                                        <p:cTn id="32" dur="750" fill="hold"/>
                                        <p:tgtEl>
                                          <p:spTgt spid="72"/>
                                        </p:tgtEl>
                                        <p:attrNameLst>
                                          <p:attrName>ppt_h</p:attrName>
                                        </p:attrNameLst>
                                      </p:cBhvr>
                                      <p:tavLst>
                                        <p:tav tm="0">
                                          <p:val>
                                            <p:fltVal val="0"/>
                                          </p:val>
                                        </p:tav>
                                        <p:tav tm="100000">
                                          <p:val>
                                            <p:strVal val="#ppt_h"/>
                                          </p:val>
                                        </p:tav>
                                      </p:tavLst>
                                    </p:anim>
                                    <p:animEffect transition="in" filter="fade">
                                      <p:cBhvr>
                                        <p:cTn id="33" dur="750"/>
                                        <p:tgtEl>
                                          <p:spTgt spid="72"/>
                                        </p:tgtEl>
                                      </p:cBhvr>
                                    </p:animEffect>
                                  </p:childTnLst>
                                </p:cTn>
                              </p:par>
                              <p:par>
                                <p:cTn id="34" presetID="53" presetClass="entr" presetSubtype="16" fill="hold" grpId="0" nodeType="withEffect">
                                  <p:stCondLst>
                                    <p:cond delay="1750"/>
                                  </p:stCondLst>
                                  <p:childTnLst>
                                    <p:set>
                                      <p:cBhvr>
                                        <p:cTn id="35" dur="1" fill="hold">
                                          <p:stCondLst>
                                            <p:cond delay="0"/>
                                          </p:stCondLst>
                                        </p:cTn>
                                        <p:tgtEl>
                                          <p:spTgt spid="71"/>
                                        </p:tgtEl>
                                        <p:attrNameLst>
                                          <p:attrName>style.visibility</p:attrName>
                                        </p:attrNameLst>
                                      </p:cBhvr>
                                      <p:to>
                                        <p:strVal val="visible"/>
                                      </p:to>
                                    </p:set>
                                    <p:anim calcmode="lin" valueType="num">
                                      <p:cBhvr>
                                        <p:cTn id="36" dur="750" fill="hold"/>
                                        <p:tgtEl>
                                          <p:spTgt spid="71"/>
                                        </p:tgtEl>
                                        <p:attrNameLst>
                                          <p:attrName>ppt_w</p:attrName>
                                        </p:attrNameLst>
                                      </p:cBhvr>
                                      <p:tavLst>
                                        <p:tav tm="0">
                                          <p:val>
                                            <p:fltVal val="0"/>
                                          </p:val>
                                        </p:tav>
                                        <p:tav tm="100000">
                                          <p:val>
                                            <p:strVal val="#ppt_w"/>
                                          </p:val>
                                        </p:tav>
                                      </p:tavLst>
                                    </p:anim>
                                    <p:anim calcmode="lin" valueType="num">
                                      <p:cBhvr>
                                        <p:cTn id="37" dur="750" fill="hold"/>
                                        <p:tgtEl>
                                          <p:spTgt spid="71"/>
                                        </p:tgtEl>
                                        <p:attrNameLst>
                                          <p:attrName>ppt_h</p:attrName>
                                        </p:attrNameLst>
                                      </p:cBhvr>
                                      <p:tavLst>
                                        <p:tav tm="0">
                                          <p:val>
                                            <p:fltVal val="0"/>
                                          </p:val>
                                        </p:tav>
                                        <p:tav tm="100000">
                                          <p:val>
                                            <p:strVal val="#ppt_h"/>
                                          </p:val>
                                        </p:tav>
                                      </p:tavLst>
                                    </p:anim>
                                    <p:animEffect transition="in" filter="fade">
                                      <p:cBhvr>
                                        <p:cTn id="38" dur="75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65" grpId="0" animBg="1"/>
      <p:bldP spid="67" grpId="0" animBg="1"/>
      <p:bldP spid="67" grpId="1" animBg="1"/>
      <p:bldP spid="67" grpId="2" animBg="1"/>
      <p:bldP spid="68" grpId="0" animBg="1"/>
      <p:bldP spid="69" grpId="0"/>
      <p:bldP spid="71" grpId="0"/>
      <p:bldP spid="7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744451" y="613943"/>
            <a:ext cx="4698722"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0" dirty="0" smtClean="0">
                <a:ln>
                  <a:noFill/>
                </a:ln>
                <a:solidFill>
                  <a:srgbClr val="234983"/>
                </a:solidFill>
                <a:uLnTx/>
                <a:uFillTx/>
                <a:latin typeface="Microsoft YaHei" charset="-122"/>
                <a:ea typeface="Microsoft YaHei" charset="-122"/>
                <a:cs typeface="Microsoft YaHei" charset="-122"/>
              </a:rPr>
              <a:t>距离类模型中距离的确认</a:t>
            </a:r>
            <a:endParaRPr kumimoji="0" lang="zh-CN" altLang="en-US" sz="3200" b="1" i="0" u="none" strike="noStrike" kern="1200" cap="none" spc="0" normalizeH="0" baseline="0" noProof="0" dirty="0">
              <a:ln>
                <a:noFill/>
              </a:ln>
              <a:solidFill>
                <a:srgbClr val="234983"/>
              </a:solidFill>
              <a:uLnTx/>
              <a:uFillTx/>
              <a:latin typeface="Microsoft YaHei" charset="-122"/>
              <a:ea typeface="Microsoft YaHei" charset="-122"/>
              <a:cs typeface="Microsoft YaHei" charset="-122"/>
            </a:endParaRPr>
          </a:p>
        </p:txBody>
      </p:sp>
      <p:sp>
        <p:nvSpPr>
          <p:cNvPr id="14" name="矩形 13"/>
          <p:cNvSpPr/>
          <p:nvPr/>
        </p:nvSpPr>
        <p:spPr>
          <a:xfrm>
            <a:off x="744451" y="1557069"/>
            <a:ext cx="10734976" cy="2677656"/>
          </a:xfrm>
          <a:prstGeom prst="rect">
            <a:avLst/>
          </a:prstGeom>
        </p:spPr>
        <p:txBody>
          <a:bodyPr wrap="square">
            <a:spAutoFit/>
          </a:bodyPr>
          <a:lstStyle/>
          <a:p>
            <a:pPr lvl="0">
              <a:lnSpc>
                <a:spcPct val="150000"/>
              </a:lnSpc>
              <a:defRPr/>
            </a:pPr>
            <a:r>
              <a:rPr lang="en-US" altLang="zh-CN" sz="1600" dirty="0" smtClean="0">
                <a:solidFill>
                  <a:prstClr val="black"/>
                </a:solidFill>
                <a:latin typeface="Microsoft YaHei" charset="-122"/>
                <a:ea typeface="Microsoft YaHei" charset="-122"/>
                <a:cs typeface="Microsoft YaHei" charset="-122"/>
              </a:rPr>
              <a:t>k-NN</a:t>
            </a:r>
            <a:r>
              <a:rPr lang="zh-CN" altLang="en-US" sz="1600" dirty="0" smtClean="0">
                <a:solidFill>
                  <a:prstClr val="black"/>
                </a:solidFill>
                <a:latin typeface="Microsoft YaHei" charset="-122"/>
                <a:ea typeface="Microsoft YaHei" charset="-122"/>
                <a:cs typeface="Microsoft YaHei" charset="-122"/>
              </a:rPr>
              <a:t>算法基本思想我们已经知道了，其模型</a:t>
            </a:r>
            <a:r>
              <a:rPr lang="zh-CN" altLang="en-US" sz="1600" dirty="0">
                <a:solidFill>
                  <a:prstClr val="black"/>
                </a:solidFill>
                <a:latin typeface="Microsoft YaHei" charset="-122"/>
                <a:ea typeface="Microsoft YaHei" charset="-122"/>
                <a:cs typeface="Microsoft YaHei" charset="-122"/>
              </a:rPr>
              <a:t>的表示形式是整个数据集。除了对整个数据集进行存储之外</a:t>
            </a:r>
            <a:r>
              <a:rPr lang="zh-CN" altLang="en-US" sz="1600" dirty="0" smtClean="0">
                <a:solidFill>
                  <a:prstClr val="black"/>
                </a:solidFill>
                <a:latin typeface="Microsoft YaHei" charset="-122"/>
                <a:ea typeface="Microsoft YaHei" charset="-122"/>
                <a:cs typeface="Microsoft YaHei" charset="-122"/>
              </a:rPr>
              <a:t>，</a:t>
            </a:r>
            <a:r>
              <a:rPr lang="en-US" altLang="zh-CN" sz="1600" dirty="0" smtClean="0">
                <a:solidFill>
                  <a:prstClr val="black"/>
                </a:solidFill>
                <a:latin typeface="Microsoft YaHei" charset="-122"/>
                <a:ea typeface="Microsoft YaHei" charset="-122"/>
                <a:cs typeface="Microsoft YaHei" charset="-122"/>
              </a:rPr>
              <a:t>k-NN</a:t>
            </a:r>
            <a:r>
              <a:rPr lang="zh-CN" altLang="en-US" sz="1600" dirty="0">
                <a:solidFill>
                  <a:prstClr val="black"/>
                </a:solidFill>
                <a:latin typeface="Microsoft YaHei" charset="-122"/>
                <a:ea typeface="Microsoft YaHei" charset="-122"/>
                <a:cs typeface="Microsoft YaHei" charset="-122"/>
              </a:rPr>
              <a:t>没有其他模型。因此</a:t>
            </a:r>
            <a:r>
              <a:rPr lang="zh-CN" altLang="en-US" sz="1600" dirty="0" smtClean="0">
                <a:solidFill>
                  <a:prstClr val="black"/>
                </a:solidFill>
                <a:latin typeface="Microsoft YaHei" charset="-122"/>
                <a:ea typeface="Microsoft YaHei" charset="-122"/>
                <a:cs typeface="Microsoft YaHei" charset="-122"/>
              </a:rPr>
              <a:t>，</a:t>
            </a:r>
            <a:r>
              <a:rPr lang="en-US" altLang="zh-CN" sz="1600" dirty="0" smtClean="0">
                <a:solidFill>
                  <a:srgbClr val="C00000"/>
                </a:solidFill>
                <a:latin typeface="Microsoft YaHei" charset="-122"/>
                <a:ea typeface="Microsoft YaHei" charset="-122"/>
                <a:cs typeface="Microsoft YaHei" charset="-122"/>
              </a:rPr>
              <a:t>k-NN</a:t>
            </a:r>
            <a:r>
              <a:rPr lang="zh-CN" altLang="en-US" sz="1600" dirty="0">
                <a:solidFill>
                  <a:srgbClr val="C00000"/>
                </a:solidFill>
                <a:latin typeface="Microsoft YaHei" charset="-122"/>
                <a:ea typeface="Microsoft YaHei" charset="-122"/>
                <a:cs typeface="Microsoft YaHei" charset="-122"/>
              </a:rPr>
              <a:t>不</a:t>
            </a:r>
            <a:r>
              <a:rPr lang="zh-CN" altLang="en-US" sz="1600" dirty="0" smtClean="0">
                <a:solidFill>
                  <a:srgbClr val="C00000"/>
                </a:solidFill>
                <a:latin typeface="Microsoft YaHei" charset="-122"/>
                <a:ea typeface="Microsoft YaHei" charset="-122"/>
                <a:cs typeface="Microsoft YaHei" charset="-122"/>
              </a:rPr>
              <a:t>具有显式的</a:t>
            </a:r>
            <a:r>
              <a:rPr lang="zh-CN" altLang="en-US" sz="1600" dirty="0">
                <a:solidFill>
                  <a:srgbClr val="C00000"/>
                </a:solidFill>
                <a:latin typeface="Microsoft YaHei" charset="-122"/>
                <a:ea typeface="Microsoft YaHei" charset="-122"/>
                <a:cs typeface="Microsoft YaHei" charset="-122"/>
              </a:rPr>
              <a:t>学习过程</a:t>
            </a:r>
            <a:r>
              <a:rPr lang="zh-CN" altLang="en-US" sz="1600" dirty="0">
                <a:solidFill>
                  <a:prstClr val="black"/>
                </a:solidFill>
                <a:latin typeface="Microsoft YaHei" charset="-122"/>
                <a:ea typeface="Microsoft YaHei" charset="-122"/>
                <a:cs typeface="Microsoft YaHei" charset="-122"/>
              </a:rPr>
              <a:t>，在</a:t>
            </a:r>
            <a:r>
              <a:rPr lang="zh-CN" altLang="en-US" sz="1600" dirty="0" smtClean="0">
                <a:solidFill>
                  <a:prstClr val="black"/>
                </a:solidFill>
                <a:latin typeface="Microsoft YaHei" charset="-122"/>
                <a:ea typeface="Microsoft YaHei" charset="-122"/>
                <a:cs typeface="Microsoft YaHei" charset="-122"/>
              </a:rPr>
              <a:t>做「分类」时</a:t>
            </a:r>
            <a:r>
              <a:rPr lang="zh-CN" altLang="en-US" sz="1600" dirty="0">
                <a:solidFill>
                  <a:prstClr val="black"/>
                </a:solidFill>
                <a:latin typeface="Microsoft YaHei" charset="-122"/>
                <a:ea typeface="Microsoft YaHei" charset="-122"/>
                <a:cs typeface="Microsoft YaHei" charset="-122"/>
              </a:rPr>
              <a:t>，对新的实例，根据其 </a:t>
            </a:r>
            <a:r>
              <a:rPr lang="en-US" altLang="zh-CN" sz="1600" dirty="0" smtClean="0">
                <a:solidFill>
                  <a:prstClr val="black"/>
                </a:solidFill>
                <a:latin typeface="Microsoft YaHei" charset="-122"/>
                <a:ea typeface="Microsoft YaHei" charset="-122"/>
                <a:cs typeface="Microsoft YaHei" charset="-122"/>
              </a:rPr>
              <a:t>k</a:t>
            </a:r>
            <a:r>
              <a:rPr lang="zh-CN" altLang="en-US" sz="1600" dirty="0" smtClean="0">
                <a:solidFill>
                  <a:prstClr val="black"/>
                </a:solidFill>
                <a:latin typeface="Microsoft YaHei" charset="-122"/>
                <a:ea typeface="Microsoft YaHei" charset="-122"/>
                <a:cs typeface="Microsoft YaHei" charset="-122"/>
              </a:rPr>
              <a:t> 个</a:t>
            </a:r>
            <a:r>
              <a:rPr lang="zh-CN" altLang="en-US" sz="1600" dirty="0">
                <a:solidFill>
                  <a:prstClr val="black"/>
                </a:solidFill>
                <a:latin typeface="Microsoft YaHei" charset="-122"/>
                <a:ea typeface="Microsoft YaHei" charset="-122"/>
                <a:cs typeface="Microsoft YaHei" charset="-122"/>
              </a:rPr>
              <a:t>最近邻的训练实例的类别，通过多数表决等方式进行预测</a:t>
            </a:r>
            <a:r>
              <a:rPr lang="zh-CN" altLang="en-US" sz="1600" dirty="0" smtClean="0">
                <a:solidFill>
                  <a:prstClr val="black"/>
                </a:solidFill>
                <a:latin typeface="Microsoft YaHei" charset="-122"/>
                <a:ea typeface="Microsoft YaHei" charset="-122"/>
                <a:cs typeface="Microsoft YaHei" charset="-122"/>
              </a:rPr>
              <a:t>。</a:t>
            </a:r>
            <a:r>
              <a:rPr lang="en-US" altLang="zh-CN" sz="1600" dirty="0" smtClean="0">
                <a:solidFill>
                  <a:prstClr val="black"/>
                </a:solidFill>
                <a:latin typeface="Microsoft YaHei" charset="-122"/>
                <a:ea typeface="Microsoft YaHei" charset="-122"/>
                <a:cs typeface="Microsoft YaHei" charset="-122"/>
              </a:rPr>
              <a:t>k-</a:t>
            </a:r>
            <a:r>
              <a:rPr lang="zh-CN" altLang="en-US" sz="1600" dirty="0" smtClean="0">
                <a:solidFill>
                  <a:prstClr val="black"/>
                </a:solidFill>
                <a:latin typeface="Microsoft YaHei" charset="-122"/>
                <a:ea typeface="Microsoft YaHei" charset="-122"/>
                <a:cs typeface="Microsoft YaHei" charset="-122"/>
              </a:rPr>
              <a:t>近邻</a:t>
            </a:r>
            <a:r>
              <a:rPr lang="zh-CN" altLang="en-US" sz="1600" dirty="0">
                <a:solidFill>
                  <a:prstClr val="black"/>
                </a:solidFill>
                <a:latin typeface="Microsoft YaHei" charset="-122"/>
                <a:ea typeface="Microsoft YaHei" charset="-122"/>
                <a:cs typeface="Microsoft YaHei" charset="-122"/>
              </a:rPr>
              <a:t>法实际上利用了训练数据集对特征向量空间进行划分，并作为其分类的 </a:t>
            </a:r>
            <a:r>
              <a:rPr lang="en-US" altLang="zh-CN" sz="1600" dirty="0">
                <a:solidFill>
                  <a:prstClr val="black"/>
                </a:solidFill>
                <a:latin typeface="Microsoft YaHei" charset="-122"/>
                <a:ea typeface="Microsoft YaHei" charset="-122"/>
                <a:cs typeface="Microsoft YaHei" charset="-122"/>
              </a:rPr>
              <a:t>"</a:t>
            </a:r>
            <a:r>
              <a:rPr lang="zh-CN" altLang="en-US" sz="1600" dirty="0">
                <a:solidFill>
                  <a:prstClr val="black"/>
                </a:solidFill>
                <a:latin typeface="Microsoft YaHei" charset="-122"/>
                <a:ea typeface="Microsoft YaHei" charset="-122"/>
                <a:cs typeface="Microsoft YaHei" charset="-122"/>
              </a:rPr>
              <a:t>模型</a:t>
            </a:r>
            <a:r>
              <a:rPr lang="en-US" altLang="zh-CN" sz="1600" dirty="0">
                <a:solidFill>
                  <a:prstClr val="black"/>
                </a:solidFill>
                <a:latin typeface="Microsoft YaHei" charset="-122"/>
                <a:ea typeface="Microsoft YaHei" charset="-122"/>
                <a:cs typeface="Microsoft YaHei" charset="-122"/>
              </a:rPr>
              <a:t>" </a:t>
            </a:r>
            <a:r>
              <a:rPr lang="zh-CN" altLang="en-US" sz="1600" dirty="0" smtClean="0">
                <a:solidFill>
                  <a:prstClr val="black"/>
                </a:solidFill>
                <a:latin typeface="Microsoft YaHei" charset="-122"/>
                <a:ea typeface="Microsoft YaHei" charset="-122"/>
                <a:cs typeface="Microsoft YaHei" charset="-122"/>
              </a:rPr>
              <a:t>。</a:t>
            </a:r>
            <a:endParaRPr lang="en-US" altLang="zh-CN" sz="1600" dirty="0" smtClean="0">
              <a:solidFill>
                <a:prstClr val="black"/>
              </a:solidFill>
              <a:latin typeface="Microsoft YaHei" charset="-122"/>
              <a:ea typeface="Microsoft YaHei" charset="-122"/>
              <a:cs typeface="Microsoft YaHei" charset="-122"/>
            </a:endParaRPr>
          </a:p>
          <a:p>
            <a:pPr lvl="0">
              <a:lnSpc>
                <a:spcPct val="150000"/>
              </a:lnSpc>
              <a:defRPr/>
            </a:pPr>
            <a:endParaRPr lang="en-US" altLang="zh-CN" sz="1600" dirty="0">
              <a:solidFill>
                <a:prstClr val="black"/>
              </a:solidFill>
              <a:latin typeface="Microsoft YaHei" charset="-122"/>
              <a:ea typeface="Microsoft YaHei" charset="-122"/>
              <a:cs typeface="Microsoft YaHei" charset="-122"/>
            </a:endParaRPr>
          </a:p>
          <a:p>
            <a:pPr>
              <a:lnSpc>
                <a:spcPct val="150000"/>
              </a:lnSpc>
              <a:defRPr/>
            </a:pPr>
            <a:r>
              <a:rPr lang="zh-CN" altLang="en-US" sz="1600" dirty="0" smtClean="0">
                <a:solidFill>
                  <a:prstClr val="black"/>
                </a:solidFill>
                <a:latin typeface="Microsoft YaHei" charset="-122"/>
                <a:ea typeface="Microsoft YaHei" charset="-122"/>
                <a:cs typeface="Microsoft YaHei" charset="-122"/>
              </a:rPr>
              <a:t>该算法的「距离」在二维坐标轴就表示两点之间的距离，计算距离的公式有很多，我们常用欧拉公式，</a:t>
            </a:r>
            <a:r>
              <a:rPr lang="zh-CN" altLang="en-US" sz="1600" dirty="0">
                <a:solidFill>
                  <a:prstClr val="black"/>
                </a:solidFill>
                <a:latin typeface="Microsoft YaHei" charset="-122"/>
                <a:ea typeface="Microsoft YaHei" charset="-122"/>
                <a:cs typeface="Microsoft YaHei" charset="-122"/>
              </a:rPr>
              <a:t>即“欧氏距离”。回忆一下，一个平面直角坐标系上，如何计算两点之间的距离？一个立体直角坐标系上，又如何计算两点之间的距离？</a:t>
            </a:r>
            <a:endParaRPr lang="zh-CN" altLang="en-US" sz="1600" dirty="0">
              <a:solidFill>
                <a:prstClr val="black"/>
              </a:solidFill>
              <a:latin typeface="Microsoft YaHei" charset="-122"/>
              <a:ea typeface="Microsoft YaHei" charset="-122"/>
              <a:cs typeface="Microsoft YaHei" charset="-122"/>
            </a:endParaRPr>
          </a:p>
        </p:txBody>
      </p:sp>
      <p:pic>
        <p:nvPicPr>
          <p:cNvPr id="21" name="图片 2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15117" y="6221904"/>
            <a:ext cx="1906271" cy="438442"/>
          </a:xfrm>
          <a:prstGeom prst="rect">
            <a:avLst/>
          </a:prstGeom>
        </p:spPr>
      </p:pic>
    </p:spTree>
  </p:cSld>
  <p:clrMapOvr>
    <a:masterClrMapping/>
  </p:clrMapOvr>
  <p:transition spd="slow" advTm="1000">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15117" y="6221904"/>
            <a:ext cx="1906271" cy="438442"/>
          </a:xfrm>
          <a:prstGeom prst="rect">
            <a:avLst/>
          </a:prstGeom>
        </p:spPr>
      </p:pic>
      <p:pic>
        <p:nvPicPr>
          <p:cNvPr id="2" name="图片 1"/>
          <p:cNvPicPr>
            <a:picLocks noChangeAspect="1"/>
          </p:cNvPicPr>
          <p:nvPr/>
        </p:nvPicPr>
        <p:blipFill>
          <a:blip r:embed="rId2">
            <a:alphaModFix amt="85000"/>
          </a:blip>
          <a:stretch>
            <a:fillRect/>
          </a:stretch>
        </p:blipFill>
        <p:spPr>
          <a:xfrm>
            <a:off x="744451" y="1531490"/>
            <a:ext cx="7336056" cy="4493569"/>
          </a:xfrm>
          <a:prstGeom prst="rect">
            <a:avLst/>
          </a:prstGeom>
        </p:spPr>
      </p:pic>
      <p:sp>
        <p:nvSpPr>
          <p:cNvPr id="6" name="矩形 5"/>
          <p:cNvSpPr/>
          <p:nvPr/>
        </p:nvSpPr>
        <p:spPr>
          <a:xfrm>
            <a:off x="8265858" y="1531490"/>
            <a:ext cx="3398919" cy="2308324"/>
          </a:xfrm>
          <a:prstGeom prst="rect">
            <a:avLst/>
          </a:prstGeom>
        </p:spPr>
        <p:txBody>
          <a:bodyPr wrap="square">
            <a:spAutoFit/>
          </a:bodyPr>
          <a:lstStyle/>
          <a:p>
            <a:pPr lvl="0">
              <a:lnSpc>
                <a:spcPct val="150000"/>
              </a:lnSpc>
              <a:defRPr/>
            </a:pPr>
            <a:r>
              <a:rPr lang="zh-CN" altLang="en-US" sz="1600" dirty="0" smtClean="0">
                <a:solidFill>
                  <a:prstClr val="black"/>
                </a:solidFill>
                <a:latin typeface="Microsoft YaHei" charset="-122"/>
                <a:ea typeface="Microsoft YaHei" charset="-122"/>
                <a:cs typeface="Microsoft YaHei" charset="-122"/>
              </a:rPr>
              <a:t>空间中 </a:t>
            </a:r>
            <a:r>
              <a:rPr lang="en-US" altLang="zh-CN" sz="1600" dirty="0" smtClean="0">
                <a:solidFill>
                  <a:prstClr val="black"/>
                </a:solidFill>
                <a:latin typeface="Microsoft YaHei" charset="-122"/>
                <a:ea typeface="Microsoft YaHei" charset="-122"/>
                <a:cs typeface="Microsoft YaHei" charset="-122"/>
              </a:rPr>
              <a:t>A</a:t>
            </a:r>
            <a:r>
              <a:rPr lang="zh-CN" altLang="en-US" sz="1600" dirty="0">
                <a:solidFill>
                  <a:prstClr val="black"/>
                </a:solidFill>
                <a:latin typeface="Microsoft YaHei" charset="-122"/>
                <a:ea typeface="Microsoft YaHei" charset="-122"/>
                <a:cs typeface="Microsoft YaHei" charset="-122"/>
              </a:rPr>
              <a:t> </a:t>
            </a:r>
            <a:r>
              <a:rPr lang="zh-CN" altLang="en-US" sz="1600" dirty="0" smtClean="0">
                <a:solidFill>
                  <a:prstClr val="black"/>
                </a:solidFill>
                <a:latin typeface="Microsoft YaHei" charset="-122"/>
                <a:ea typeface="Microsoft YaHei" charset="-122"/>
                <a:cs typeface="Microsoft YaHei" charset="-122"/>
              </a:rPr>
              <a:t>和 </a:t>
            </a:r>
            <a:r>
              <a:rPr lang="en-US" altLang="zh-CN" sz="1600" dirty="0" smtClean="0">
                <a:solidFill>
                  <a:prstClr val="black"/>
                </a:solidFill>
                <a:latin typeface="Microsoft YaHei" charset="-122"/>
                <a:ea typeface="Microsoft YaHei" charset="-122"/>
                <a:cs typeface="Microsoft YaHei" charset="-122"/>
              </a:rPr>
              <a:t>B</a:t>
            </a:r>
            <a:r>
              <a:rPr lang="zh-CN" altLang="en-US" sz="1600" dirty="0" smtClean="0">
                <a:solidFill>
                  <a:prstClr val="black"/>
                </a:solidFill>
                <a:latin typeface="Microsoft YaHei" charset="-122"/>
                <a:ea typeface="Microsoft YaHei" charset="-122"/>
                <a:cs typeface="Microsoft YaHei" charset="-122"/>
              </a:rPr>
              <a:t> 两个点，它们的距离等于 </a:t>
            </a:r>
            <a:r>
              <a:rPr lang="en-US" altLang="zh-CN" sz="1600" dirty="0" smtClean="0">
                <a:solidFill>
                  <a:prstClr val="black"/>
                </a:solidFill>
                <a:latin typeface="Microsoft YaHei" charset="-122"/>
                <a:ea typeface="Microsoft YaHei" charset="-122"/>
                <a:cs typeface="Microsoft YaHei" charset="-122"/>
              </a:rPr>
              <a:t>x</a:t>
            </a:r>
            <a:r>
              <a:rPr lang="zh-CN" altLang="en-US" sz="1600" dirty="0">
                <a:solidFill>
                  <a:prstClr val="black"/>
                </a:solidFill>
                <a:latin typeface="Microsoft YaHei" charset="-122"/>
                <a:ea typeface="Microsoft YaHei" charset="-122"/>
                <a:cs typeface="Microsoft YaHei" charset="-122"/>
              </a:rPr>
              <a:t> </a:t>
            </a:r>
            <a:r>
              <a:rPr lang="zh-CN" altLang="en-US" sz="1600" dirty="0" smtClean="0">
                <a:solidFill>
                  <a:prstClr val="black"/>
                </a:solidFill>
                <a:latin typeface="Microsoft YaHei" charset="-122"/>
                <a:ea typeface="Microsoft YaHei" charset="-122"/>
                <a:cs typeface="Microsoft YaHei" charset="-122"/>
              </a:rPr>
              <a:t>和 </a:t>
            </a:r>
            <a:r>
              <a:rPr lang="en-US" altLang="zh-CN" sz="1600" dirty="0" smtClean="0">
                <a:solidFill>
                  <a:prstClr val="black"/>
                </a:solidFill>
                <a:latin typeface="Microsoft YaHei" charset="-122"/>
                <a:ea typeface="Microsoft YaHei" charset="-122"/>
                <a:cs typeface="Microsoft YaHei" charset="-122"/>
              </a:rPr>
              <a:t>y</a:t>
            </a:r>
            <a:r>
              <a:rPr lang="zh-CN" altLang="en-US" sz="1600" dirty="0" smtClean="0">
                <a:solidFill>
                  <a:prstClr val="black"/>
                </a:solidFill>
                <a:latin typeface="Microsoft YaHei" charset="-122"/>
                <a:ea typeface="Microsoft YaHei" charset="-122"/>
                <a:cs typeface="Microsoft YaHei" charset="-122"/>
              </a:rPr>
              <a:t> 两坐标差的平方和再开根号。</a:t>
            </a:r>
            <a:endParaRPr lang="en-US" altLang="zh-CN" sz="1600" dirty="0" smtClean="0">
              <a:solidFill>
                <a:prstClr val="black"/>
              </a:solidFill>
              <a:latin typeface="Microsoft YaHei" charset="-122"/>
              <a:ea typeface="Microsoft YaHei" charset="-122"/>
              <a:cs typeface="Microsoft YaHei" charset="-122"/>
            </a:endParaRPr>
          </a:p>
          <a:p>
            <a:pPr lvl="0">
              <a:lnSpc>
                <a:spcPct val="150000"/>
              </a:lnSpc>
              <a:defRPr/>
            </a:pPr>
            <a:endParaRPr lang="en-US" altLang="zh-CN" sz="1600" dirty="0">
              <a:solidFill>
                <a:prstClr val="black"/>
              </a:solidFill>
              <a:latin typeface="Microsoft YaHei" charset="-122"/>
              <a:ea typeface="Microsoft YaHei" charset="-122"/>
              <a:cs typeface="Microsoft YaHei" charset="-122"/>
            </a:endParaRPr>
          </a:p>
          <a:p>
            <a:pPr lvl="0">
              <a:lnSpc>
                <a:spcPct val="150000"/>
              </a:lnSpc>
              <a:defRPr/>
            </a:pPr>
            <a:r>
              <a:rPr lang="zh-CN" altLang="en-US" sz="1600" dirty="0" smtClean="0">
                <a:solidFill>
                  <a:prstClr val="black"/>
                </a:solidFill>
                <a:latin typeface="Microsoft YaHei" charset="-122"/>
                <a:ea typeface="Microsoft YaHei" charset="-122"/>
                <a:cs typeface="Microsoft YaHei" charset="-122"/>
              </a:rPr>
              <a:t>如果在三维坐标中，多了</a:t>
            </a:r>
            <a:r>
              <a:rPr lang="zh-CN" altLang="en-US" sz="1600" dirty="0">
                <a:solidFill>
                  <a:prstClr val="black"/>
                </a:solidFill>
                <a:latin typeface="Microsoft YaHei" charset="-122"/>
                <a:ea typeface="Microsoft YaHei" charset="-122"/>
                <a:cs typeface="Microsoft YaHei" charset="-122"/>
              </a:rPr>
              <a:t> </a:t>
            </a:r>
            <a:r>
              <a:rPr lang="en-US" altLang="zh-CN" sz="1600" dirty="0" smtClean="0">
                <a:solidFill>
                  <a:prstClr val="black"/>
                </a:solidFill>
                <a:latin typeface="Microsoft YaHei" charset="-122"/>
                <a:ea typeface="Microsoft YaHei" charset="-122"/>
                <a:cs typeface="Microsoft YaHei" charset="-122"/>
              </a:rPr>
              <a:t>z</a:t>
            </a:r>
            <a:r>
              <a:rPr lang="zh-CN" altLang="en-US" sz="1600" dirty="0" smtClean="0">
                <a:solidFill>
                  <a:prstClr val="black"/>
                </a:solidFill>
                <a:latin typeface="Microsoft YaHei" charset="-122"/>
                <a:ea typeface="Microsoft YaHei" charset="-122"/>
                <a:cs typeface="Microsoft YaHei" charset="-122"/>
              </a:rPr>
              <a:t> 坐标，距离计算公式也相同。</a:t>
            </a:r>
            <a:endParaRPr lang="zh-CN" altLang="en-US" sz="1600" dirty="0">
              <a:solidFill>
                <a:prstClr val="black"/>
              </a:solidFill>
              <a:latin typeface="Microsoft YaHei" charset="-122"/>
              <a:ea typeface="Microsoft YaHei" charset="-122"/>
              <a:cs typeface="Microsoft YaHei" charset="-122"/>
            </a:endParaRPr>
          </a:p>
        </p:txBody>
      </p:sp>
      <p:sp>
        <p:nvSpPr>
          <p:cNvPr id="7" name="文本框 6"/>
          <p:cNvSpPr txBox="1"/>
          <p:nvPr/>
        </p:nvSpPr>
        <p:spPr>
          <a:xfrm>
            <a:off x="744451" y="613943"/>
            <a:ext cx="4698722"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0" dirty="0" smtClean="0">
                <a:ln>
                  <a:noFill/>
                </a:ln>
                <a:solidFill>
                  <a:srgbClr val="234983"/>
                </a:solidFill>
                <a:uLnTx/>
                <a:uFillTx/>
                <a:latin typeface="Microsoft YaHei" charset="-122"/>
                <a:ea typeface="Microsoft YaHei" charset="-122"/>
                <a:cs typeface="Microsoft YaHei" charset="-122"/>
              </a:rPr>
              <a:t>距离类模型中距离的确认</a:t>
            </a:r>
            <a:endParaRPr kumimoji="0" lang="zh-CN" altLang="en-US" sz="3200" b="1" i="0" u="none" strike="noStrike" kern="1200" cap="none" spc="0" normalizeH="0" baseline="0" noProof="0" dirty="0">
              <a:ln>
                <a:noFill/>
              </a:ln>
              <a:solidFill>
                <a:srgbClr val="234983"/>
              </a:solidFill>
              <a:uLnTx/>
              <a:uFillTx/>
              <a:latin typeface="Microsoft YaHei" charset="-122"/>
              <a:ea typeface="Microsoft YaHei" charset="-122"/>
              <a:cs typeface="Microsoft YaHei" charset="-122"/>
            </a:endParaRPr>
          </a:p>
        </p:txBody>
      </p:sp>
    </p:spTree>
  </p:cSld>
  <p:clrMapOvr>
    <a:masterClrMapping/>
  </p:clrMapOvr>
  <p:transition spd="slow" advTm="1000">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15117" y="6221904"/>
            <a:ext cx="1906271" cy="438442"/>
          </a:xfrm>
          <a:prstGeom prst="rect">
            <a:avLst/>
          </a:prstGeom>
        </p:spPr>
      </p:pic>
      <mc:AlternateContent xmlns:mc="http://schemas.openxmlformats.org/markup-compatibility/2006">
        <mc:Choice xmlns:a14="http://schemas.microsoft.com/office/drawing/2010/main" Requires="a14">
          <p:sp>
            <p:nvSpPr>
              <p:cNvPr id="5" name="矩形 4"/>
              <p:cNvSpPr/>
              <p:nvPr/>
            </p:nvSpPr>
            <p:spPr>
              <a:xfrm>
                <a:off x="744452" y="1444991"/>
                <a:ext cx="10364272" cy="4432560"/>
              </a:xfrm>
              <a:prstGeom prst="rect">
                <a:avLst/>
              </a:prstGeom>
            </p:spPr>
            <p:txBody>
              <a:bodyPr wrap="square">
                <a:spAutoFit/>
              </a:bodyPr>
              <a:lstStyle/>
              <a:p>
                <a:pPr lvl="0">
                  <a:lnSpc>
                    <a:spcPct val="150000"/>
                  </a:lnSpc>
                  <a:defRPr/>
                </a:pPr>
                <a:r>
                  <a:rPr lang="zh-CN" altLang="en-US" sz="1600" dirty="0" smtClean="0">
                    <a:solidFill>
                      <a:prstClr val="black"/>
                    </a:solidFill>
                    <a:latin typeface="Microsoft YaHei" charset="-122"/>
                    <a:ea typeface="Microsoft YaHei" charset="-122"/>
                    <a:cs typeface="Microsoft YaHei" charset="-122"/>
                  </a:rPr>
                  <a:t>当特征数量有很多个形成多维空间时，再用上述的写法就不方便了，我们换一个写法，用 </a:t>
                </a:r>
                <a:r>
                  <a:rPr lang="en-US" altLang="zh-CN" sz="1600" dirty="0" smtClean="0">
                    <a:solidFill>
                      <a:prstClr val="black"/>
                    </a:solidFill>
                    <a:latin typeface="Microsoft YaHei" charset="-122"/>
                    <a:ea typeface="Microsoft YaHei" charset="-122"/>
                    <a:cs typeface="Microsoft YaHei" charset="-122"/>
                  </a:rPr>
                  <a:t>X</a:t>
                </a:r>
                <a:r>
                  <a:rPr lang="zh-CN" altLang="en-US" sz="1600" dirty="0" smtClean="0">
                    <a:solidFill>
                      <a:prstClr val="black"/>
                    </a:solidFill>
                    <a:latin typeface="Microsoft YaHei" charset="-122"/>
                    <a:ea typeface="Microsoft YaHei" charset="-122"/>
                    <a:cs typeface="Microsoft YaHei" charset="-122"/>
                  </a:rPr>
                  <a:t> 加下角标的方式表示特征维度。则在</a:t>
                </a:r>
                <a:r>
                  <a:rPr lang="en-US" altLang="zh-CN" sz="1600" dirty="0" smtClean="0">
                    <a:solidFill>
                      <a:prstClr val="black"/>
                    </a:solidFill>
                    <a:latin typeface="Microsoft YaHei" charset="-122"/>
                    <a:ea typeface="Microsoft YaHei" charset="-122"/>
                    <a:cs typeface="Microsoft YaHei" charset="-122"/>
                  </a:rPr>
                  <a:t>n</a:t>
                </a:r>
                <a:r>
                  <a:rPr lang="zh-CN" altLang="en-US" sz="1600" dirty="0" smtClean="0">
                    <a:solidFill>
                      <a:prstClr val="black"/>
                    </a:solidFill>
                    <a:latin typeface="Microsoft YaHei" charset="-122"/>
                    <a:ea typeface="Microsoft YaHei" charset="-122"/>
                    <a:cs typeface="Microsoft YaHei" charset="-122"/>
                  </a:rPr>
                  <a:t>维空间中，有两个点 </a:t>
                </a:r>
                <a:r>
                  <a:rPr lang="en-US" altLang="zh-CN" sz="1600" dirty="0" smtClean="0">
                    <a:solidFill>
                      <a:prstClr val="black"/>
                    </a:solidFill>
                    <a:latin typeface="Microsoft YaHei" charset="-122"/>
                    <a:ea typeface="Microsoft YaHei" charset="-122"/>
                    <a:cs typeface="Microsoft YaHei" charset="-122"/>
                  </a:rPr>
                  <a:t>A</a:t>
                </a:r>
                <a:r>
                  <a:rPr lang="zh-CN" altLang="en-US" sz="1600" dirty="0" smtClean="0">
                    <a:solidFill>
                      <a:prstClr val="black"/>
                    </a:solidFill>
                    <a:latin typeface="Microsoft YaHei" charset="-122"/>
                    <a:ea typeface="Microsoft YaHei" charset="-122"/>
                    <a:cs typeface="Microsoft YaHei" charset="-122"/>
                  </a:rPr>
                  <a:t> 和 </a:t>
                </a:r>
                <a:r>
                  <a:rPr lang="en-US" altLang="zh-CN" sz="1600" dirty="0" smtClean="0">
                    <a:solidFill>
                      <a:prstClr val="black"/>
                    </a:solidFill>
                    <a:latin typeface="Microsoft YaHei" charset="-122"/>
                    <a:ea typeface="Microsoft YaHei" charset="-122"/>
                    <a:cs typeface="Microsoft YaHei" charset="-122"/>
                  </a:rPr>
                  <a:t>B</a:t>
                </a:r>
                <a:r>
                  <a:rPr lang="zh-CN" altLang="en-US" sz="1600" dirty="0" smtClean="0">
                    <a:solidFill>
                      <a:prstClr val="black"/>
                    </a:solidFill>
                    <a:latin typeface="Microsoft YaHei" charset="-122"/>
                    <a:ea typeface="Microsoft YaHei" charset="-122"/>
                    <a:cs typeface="Microsoft YaHei" charset="-122"/>
                  </a:rPr>
                  <a:t>，它们的坐标分别为：</a:t>
                </a:r>
                <a:endParaRPr lang="en-US" altLang="zh-CN" sz="1600" dirty="0">
                  <a:solidFill>
                    <a:prstClr val="black"/>
                  </a:solidFill>
                  <a:latin typeface="Microsoft YaHei" charset="-122"/>
                  <a:ea typeface="Microsoft YaHei" charset="-122"/>
                  <a:cs typeface="Microsoft YaHei" charset="-122"/>
                </a:endParaRPr>
              </a:p>
              <a:p>
                <a:pPr algn="ctr">
                  <a:lnSpc>
                    <a:spcPct val="150000"/>
                  </a:lnSpc>
                  <a:defRPr/>
                </a:pPr>
                <a14:m>
                  <m:oMath xmlns:m="http://schemas.openxmlformats.org/officeDocument/2006/math">
                    <m:r>
                      <a:rPr lang="en-US" altLang="zh-CN" sz="2000" b="0" i="1" dirty="0" smtClean="0">
                        <a:solidFill>
                          <a:prstClr val="black"/>
                        </a:solidFill>
                        <a:latin typeface="Cambria Math" panose="02040503050406030204" charset="0"/>
                        <a:ea typeface="Microsoft YaHei" charset="-122"/>
                        <a:cs typeface="Microsoft YaHei" charset="-122"/>
                      </a:rPr>
                      <m:t>𝐴</m:t>
                    </m:r>
                    <m:r>
                      <a:rPr lang="en-US" altLang="zh-CN" sz="2000" i="1" dirty="0" smtClean="0">
                        <a:solidFill>
                          <a:prstClr val="black"/>
                        </a:solidFill>
                        <a:latin typeface="Cambria Math" panose="02040503050406030204" charset="0"/>
                        <a:ea typeface="Microsoft YaHei" charset="-122"/>
                        <a:cs typeface="Microsoft YaHei" charset="-122"/>
                      </a:rPr>
                      <m:t>(</m:t>
                    </m:r>
                    <m:sSub>
                      <m:sSubPr>
                        <m:ctrlPr>
                          <a:rPr lang="en-US" altLang="zh-CN" sz="2000" i="1" dirty="0" smtClean="0">
                            <a:solidFill>
                              <a:prstClr val="black"/>
                            </a:solidFill>
                            <a:latin typeface="Cambria Math" panose="02040503050406030204" charset="0"/>
                            <a:ea typeface="Microsoft YaHei" charset="-122"/>
                            <a:cs typeface="Microsoft YaHei" charset="-122"/>
                          </a:rPr>
                        </m:ctrlPr>
                      </m:sSubPr>
                      <m:e>
                        <m:r>
                          <a:rPr lang="en-US" altLang="zh-CN" sz="2000" b="0" i="1" dirty="0" smtClean="0">
                            <a:solidFill>
                              <a:prstClr val="black"/>
                            </a:solidFill>
                            <a:latin typeface="Cambria Math" panose="02040503050406030204" charset="0"/>
                            <a:ea typeface="Microsoft YaHei" charset="-122"/>
                            <a:cs typeface="Microsoft YaHei" charset="-122"/>
                          </a:rPr>
                          <m:t>𝑥</m:t>
                        </m:r>
                      </m:e>
                      <m:sub>
                        <m:r>
                          <a:rPr lang="en-US" altLang="zh-CN" sz="2000" b="0" i="1" dirty="0" smtClean="0">
                            <a:solidFill>
                              <a:prstClr val="black"/>
                            </a:solidFill>
                            <a:latin typeface="Cambria Math" panose="02040503050406030204" charset="0"/>
                            <a:ea typeface="Microsoft YaHei" charset="-122"/>
                            <a:cs typeface="Microsoft YaHei" charset="-122"/>
                          </a:rPr>
                          <m:t>1</m:t>
                        </m:r>
                        <m:r>
                          <a:rPr lang="en-US" altLang="zh-CN" sz="2000" b="0" i="1" dirty="0" smtClean="0">
                            <a:solidFill>
                              <a:prstClr val="black"/>
                            </a:solidFill>
                            <a:latin typeface="Cambria Math" panose="02040503050406030204" charset="0"/>
                            <a:ea typeface="Microsoft YaHei" charset="-122"/>
                            <a:cs typeface="Microsoft YaHei" charset="-122"/>
                          </a:rPr>
                          <m:t>𝐴</m:t>
                        </m:r>
                      </m:sub>
                    </m:sSub>
                    <m:r>
                      <a:rPr lang="en-US" altLang="zh-CN" sz="2000" b="0" i="1" dirty="0" smtClean="0">
                        <a:solidFill>
                          <a:prstClr val="black"/>
                        </a:solidFill>
                        <a:latin typeface="Cambria Math" panose="02040503050406030204" charset="0"/>
                        <a:ea typeface="Microsoft YaHei" charset="-122"/>
                        <a:cs typeface="Microsoft YaHei" charset="-122"/>
                      </a:rPr>
                      <m:t>,</m:t>
                    </m:r>
                  </m:oMath>
                </a14:m>
                <a:r>
                  <a:rPr lang="en-US" altLang="zh-CN" sz="2000" dirty="0">
                    <a:solidFill>
                      <a:prstClr val="black"/>
                    </a:solidFill>
                    <a:ea typeface="Microsoft YaHei" charset="-122"/>
                    <a:cs typeface="Microsoft YaHei" charset="-122"/>
                  </a:rPr>
                  <a:t> </a:t>
                </a:r>
                <a14:m>
                  <m:oMath xmlns:m="http://schemas.openxmlformats.org/officeDocument/2006/math">
                    <m:sSub>
                      <m:sSubPr>
                        <m:ctrlPr>
                          <a:rPr lang="en-US" altLang="zh-CN" sz="2000" i="1" dirty="0">
                            <a:solidFill>
                              <a:prstClr val="black"/>
                            </a:solidFill>
                            <a:latin typeface="Cambria Math" panose="02040503050406030204" charset="0"/>
                            <a:ea typeface="Microsoft YaHei" charset="-122"/>
                            <a:cs typeface="Microsoft YaHei" charset="-122"/>
                          </a:rPr>
                        </m:ctrlPr>
                      </m:sSubPr>
                      <m:e>
                        <m:r>
                          <a:rPr lang="en-US" altLang="zh-CN" sz="2000" i="1" dirty="0">
                            <a:solidFill>
                              <a:prstClr val="black"/>
                            </a:solidFill>
                            <a:latin typeface="Cambria Math" panose="02040503050406030204" charset="0"/>
                            <a:ea typeface="Microsoft YaHei" charset="-122"/>
                            <a:cs typeface="Microsoft YaHei" charset="-122"/>
                          </a:rPr>
                          <m:t>𝑥</m:t>
                        </m:r>
                      </m:e>
                      <m:sub>
                        <m:r>
                          <a:rPr lang="en-US" altLang="zh-CN" sz="2000" b="0" i="1" dirty="0" smtClean="0">
                            <a:solidFill>
                              <a:prstClr val="black"/>
                            </a:solidFill>
                            <a:latin typeface="Cambria Math" panose="02040503050406030204" charset="0"/>
                            <a:ea typeface="Microsoft YaHei" charset="-122"/>
                            <a:cs typeface="Microsoft YaHei" charset="-122"/>
                          </a:rPr>
                          <m:t>2</m:t>
                        </m:r>
                        <m:r>
                          <a:rPr lang="en-US" altLang="zh-CN" sz="2000" i="1" dirty="0">
                            <a:solidFill>
                              <a:prstClr val="black"/>
                            </a:solidFill>
                            <a:latin typeface="Cambria Math" panose="02040503050406030204" charset="0"/>
                            <a:ea typeface="Microsoft YaHei" charset="-122"/>
                            <a:cs typeface="Microsoft YaHei" charset="-122"/>
                          </a:rPr>
                          <m:t>𝐴</m:t>
                        </m:r>
                      </m:sub>
                    </m:sSub>
                    <m:r>
                      <a:rPr lang="en-US" altLang="zh-CN" sz="2000" i="1" dirty="0">
                        <a:solidFill>
                          <a:prstClr val="black"/>
                        </a:solidFill>
                        <a:latin typeface="Cambria Math" panose="02040503050406030204" charset="0"/>
                        <a:ea typeface="Microsoft YaHei" charset="-122"/>
                        <a:cs typeface="Microsoft YaHei" charset="-122"/>
                      </a:rPr>
                      <m:t>,</m:t>
                    </m:r>
                    <m:sSub>
                      <m:sSubPr>
                        <m:ctrlPr>
                          <a:rPr lang="en-US" altLang="zh-CN" sz="2000" i="1" dirty="0">
                            <a:solidFill>
                              <a:prstClr val="black"/>
                            </a:solidFill>
                            <a:latin typeface="Cambria Math" panose="02040503050406030204" charset="0"/>
                            <a:ea typeface="Microsoft YaHei" charset="-122"/>
                            <a:cs typeface="Microsoft YaHei" charset="-122"/>
                          </a:rPr>
                        </m:ctrlPr>
                      </m:sSubPr>
                      <m:e>
                        <m:r>
                          <a:rPr lang="en-US" altLang="zh-CN" sz="2000" i="1" dirty="0">
                            <a:solidFill>
                              <a:prstClr val="black"/>
                            </a:solidFill>
                            <a:latin typeface="Cambria Math" panose="02040503050406030204" charset="0"/>
                            <a:ea typeface="Microsoft YaHei" charset="-122"/>
                            <a:cs typeface="Microsoft YaHei" charset="-122"/>
                          </a:rPr>
                          <m:t>𝑥</m:t>
                        </m:r>
                      </m:e>
                      <m:sub>
                        <m:r>
                          <a:rPr lang="en-US" altLang="zh-CN" sz="2000" b="0" i="1" dirty="0" smtClean="0">
                            <a:solidFill>
                              <a:prstClr val="black"/>
                            </a:solidFill>
                            <a:latin typeface="Cambria Math" panose="02040503050406030204" charset="0"/>
                            <a:ea typeface="Microsoft YaHei" charset="-122"/>
                            <a:cs typeface="Microsoft YaHei" charset="-122"/>
                          </a:rPr>
                          <m:t>3</m:t>
                        </m:r>
                        <m:r>
                          <a:rPr lang="en-US" altLang="zh-CN" sz="2000" i="1" dirty="0">
                            <a:solidFill>
                              <a:prstClr val="black"/>
                            </a:solidFill>
                            <a:latin typeface="Cambria Math" panose="02040503050406030204" charset="0"/>
                            <a:ea typeface="Microsoft YaHei" charset="-122"/>
                            <a:cs typeface="Microsoft YaHei" charset="-122"/>
                          </a:rPr>
                          <m:t>𝐴</m:t>
                        </m:r>
                      </m:sub>
                    </m:sSub>
                    <m:r>
                      <a:rPr lang="en-US" altLang="zh-CN" sz="2000" i="1" dirty="0">
                        <a:solidFill>
                          <a:prstClr val="black"/>
                        </a:solidFill>
                        <a:latin typeface="Cambria Math" panose="02040503050406030204" charset="0"/>
                        <a:ea typeface="Microsoft YaHei" charset="-122"/>
                        <a:cs typeface="Microsoft YaHei" charset="-122"/>
                      </a:rPr>
                      <m:t>,</m:t>
                    </m:r>
                    <m:r>
                      <a:rPr lang="en-US" altLang="zh-CN" sz="2000" dirty="0">
                        <a:solidFill>
                          <a:prstClr val="black"/>
                        </a:solidFill>
                        <a:latin typeface="Cambria Math" panose="02040503050406030204" charset="0"/>
                        <a:ea typeface="Microsoft YaHei" charset="-122"/>
                        <a:cs typeface="Microsoft YaHei" charset="-122"/>
                      </a:rPr>
                      <m:t>……</m:t>
                    </m:r>
                    <m:sSub>
                      <m:sSubPr>
                        <m:ctrlPr>
                          <a:rPr lang="en-US" altLang="zh-CN" sz="2000" i="1" dirty="0">
                            <a:solidFill>
                              <a:prstClr val="black"/>
                            </a:solidFill>
                            <a:latin typeface="Cambria Math" panose="02040503050406030204" charset="0"/>
                            <a:ea typeface="Microsoft YaHei" charset="-122"/>
                            <a:cs typeface="Microsoft YaHei" charset="-122"/>
                          </a:rPr>
                        </m:ctrlPr>
                      </m:sSubPr>
                      <m:e>
                        <m:r>
                          <a:rPr lang="en-US" altLang="zh-CN" sz="2000" i="1" dirty="0">
                            <a:solidFill>
                              <a:prstClr val="black"/>
                            </a:solidFill>
                            <a:latin typeface="Cambria Math" panose="02040503050406030204" charset="0"/>
                            <a:ea typeface="Microsoft YaHei" charset="-122"/>
                            <a:cs typeface="Microsoft YaHei" charset="-122"/>
                          </a:rPr>
                          <m:t>𝑥</m:t>
                        </m:r>
                      </m:e>
                      <m:sub>
                        <m:r>
                          <a:rPr lang="en-US" altLang="zh-CN" sz="2000" b="0" i="1" dirty="0" smtClean="0">
                            <a:solidFill>
                              <a:prstClr val="black"/>
                            </a:solidFill>
                            <a:latin typeface="Cambria Math" panose="02040503050406030204" charset="0"/>
                            <a:ea typeface="Microsoft YaHei" charset="-122"/>
                            <a:cs typeface="Microsoft YaHei" charset="-122"/>
                          </a:rPr>
                          <m:t>𝑛</m:t>
                        </m:r>
                        <m:r>
                          <a:rPr lang="en-US" altLang="zh-CN" sz="2000" i="1" dirty="0">
                            <a:solidFill>
                              <a:prstClr val="black"/>
                            </a:solidFill>
                            <a:latin typeface="Cambria Math" panose="02040503050406030204" charset="0"/>
                            <a:ea typeface="Microsoft YaHei" charset="-122"/>
                            <a:cs typeface="Microsoft YaHei" charset="-122"/>
                          </a:rPr>
                          <m:t>𝐴</m:t>
                        </m:r>
                      </m:sub>
                    </m:sSub>
                    <m:r>
                      <a:rPr lang="en-US" altLang="zh-CN" sz="2000" b="0" i="0" dirty="0" smtClean="0">
                        <a:solidFill>
                          <a:prstClr val="black"/>
                        </a:solidFill>
                        <a:latin typeface="Cambria Math" panose="02040503050406030204" charset="0"/>
                        <a:ea typeface="Microsoft YaHei" charset="-122"/>
                        <a:cs typeface="Microsoft YaHei" charset="-122"/>
                      </a:rPr>
                      <m:t>),</m:t>
                    </m:r>
                    <m:r>
                      <a:rPr lang="zh-CN" altLang="en-US" sz="2000" b="0" i="0" dirty="0" smtClean="0">
                        <a:solidFill>
                          <a:prstClr val="black"/>
                        </a:solidFill>
                        <a:latin typeface="Cambria Math" panose="02040503050406030204" charset="0"/>
                        <a:ea typeface="Microsoft YaHei" charset="-122"/>
                        <a:cs typeface="Microsoft YaHei" charset="-122"/>
                      </a:rPr>
                      <m:t> </m:t>
                    </m:r>
                    <m:r>
                      <a:rPr lang="en-US" altLang="zh-CN" sz="2000" b="0" i="1" dirty="0" smtClean="0">
                        <a:solidFill>
                          <a:prstClr val="black"/>
                        </a:solidFill>
                        <a:latin typeface="Cambria Math" panose="02040503050406030204" charset="0"/>
                        <a:ea typeface="Microsoft YaHei" charset="-122"/>
                        <a:cs typeface="Microsoft YaHei" charset="-122"/>
                      </a:rPr>
                      <m:t>𝐵</m:t>
                    </m:r>
                    <m:r>
                      <a:rPr lang="en-US" altLang="zh-CN" sz="2000" i="1" dirty="0">
                        <a:solidFill>
                          <a:prstClr val="black"/>
                        </a:solidFill>
                        <a:latin typeface="Cambria Math" panose="02040503050406030204" charset="0"/>
                        <a:ea typeface="Microsoft YaHei" charset="-122"/>
                        <a:cs typeface="Microsoft YaHei" charset="-122"/>
                      </a:rPr>
                      <m:t>(</m:t>
                    </m:r>
                    <m:sSub>
                      <m:sSubPr>
                        <m:ctrlPr>
                          <a:rPr lang="en-US" altLang="zh-CN" sz="2000" i="1" dirty="0" smtClean="0">
                            <a:solidFill>
                              <a:prstClr val="black"/>
                            </a:solidFill>
                            <a:latin typeface="Cambria Math" panose="02040503050406030204" charset="0"/>
                            <a:ea typeface="Microsoft YaHei" charset="-122"/>
                            <a:cs typeface="Microsoft YaHei" charset="-122"/>
                          </a:rPr>
                        </m:ctrlPr>
                      </m:sSubPr>
                      <m:e>
                        <m:r>
                          <a:rPr lang="en-US" altLang="zh-CN" sz="2000" i="1" dirty="0">
                            <a:solidFill>
                              <a:prstClr val="black"/>
                            </a:solidFill>
                            <a:latin typeface="Cambria Math" panose="02040503050406030204" charset="0"/>
                            <a:ea typeface="Microsoft YaHei" charset="-122"/>
                            <a:cs typeface="Microsoft YaHei" charset="-122"/>
                          </a:rPr>
                          <m:t>𝑥</m:t>
                        </m:r>
                      </m:e>
                      <m:sub>
                        <m:r>
                          <a:rPr lang="en-US" altLang="zh-CN" sz="2000" i="1" dirty="0">
                            <a:solidFill>
                              <a:prstClr val="black"/>
                            </a:solidFill>
                            <a:latin typeface="Cambria Math" panose="02040503050406030204" charset="0"/>
                            <a:ea typeface="Microsoft YaHei" charset="-122"/>
                            <a:cs typeface="Microsoft YaHei" charset="-122"/>
                          </a:rPr>
                          <m:t>1</m:t>
                        </m:r>
                        <m:r>
                          <a:rPr lang="en-US" altLang="zh-CN" sz="2000" b="0" i="1" dirty="0" smtClean="0">
                            <a:solidFill>
                              <a:prstClr val="black"/>
                            </a:solidFill>
                            <a:latin typeface="Cambria Math" panose="02040503050406030204" charset="0"/>
                            <a:ea typeface="Microsoft YaHei" charset="-122"/>
                            <a:cs typeface="Microsoft YaHei" charset="-122"/>
                          </a:rPr>
                          <m:t>𝐵</m:t>
                        </m:r>
                      </m:sub>
                    </m:sSub>
                    <m:r>
                      <a:rPr lang="en-US" altLang="zh-CN" sz="2000" i="1" dirty="0">
                        <a:solidFill>
                          <a:prstClr val="black"/>
                        </a:solidFill>
                        <a:latin typeface="Cambria Math" panose="02040503050406030204" charset="0"/>
                        <a:ea typeface="Microsoft YaHei" charset="-122"/>
                        <a:cs typeface="Microsoft YaHei" charset="-122"/>
                      </a:rPr>
                      <m:t>,</m:t>
                    </m:r>
                    <m:r>
                      <m:rPr>
                        <m:nor/>
                      </m:rPr>
                      <a:rPr lang="en-US" altLang="zh-CN" sz="2000" dirty="0">
                        <a:solidFill>
                          <a:prstClr val="black"/>
                        </a:solidFill>
                        <a:latin typeface="Cambria Math" panose="02040503050406030204" charset="0"/>
                        <a:ea typeface="Microsoft YaHei" charset="-122"/>
                        <a:cs typeface="Microsoft YaHei" charset="-122"/>
                      </a:rPr>
                      <m:t> </m:t>
                    </m:r>
                    <m:sSub>
                      <m:sSubPr>
                        <m:ctrlPr>
                          <a:rPr lang="en-US" altLang="zh-CN" sz="2000" i="1" dirty="0">
                            <a:solidFill>
                              <a:prstClr val="black"/>
                            </a:solidFill>
                            <a:latin typeface="Cambria Math" panose="02040503050406030204" charset="0"/>
                            <a:ea typeface="Microsoft YaHei" charset="-122"/>
                            <a:cs typeface="Microsoft YaHei" charset="-122"/>
                          </a:rPr>
                        </m:ctrlPr>
                      </m:sSubPr>
                      <m:e>
                        <m:r>
                          <a:rPr lang="en-US" altLang="zh-CN" sz="2000" i="1" dirty="0">
                            <a:solidFill>
                              <a:prstClr val="black"/>
                            </a:solidFill>
                            <a:latin typeface="Cambria Math" panose="02040503050406030204" charset="0"/>
                            <a:ea typeface="Microsoft YaHei" charset="-122"/>
                            <a:cs typeface="Microsoft YaHei" charset="-122"/>
                          </a:rPr>
                          <m:t>𝑥</m:t>
                        </m:r>
                      </m:e>
                      <m:sub>
                        <m:r>
                          <a:rPr lang="en-US" altLang="zh-CN" sz="2000" b="0" i="1" dirty="0" smtClean="0">
                            <a:solidFill>
                              <a:prstClr val="black"/>
                            </a:solidFill>
                            <a:latin typeface="Cambria Math" panose="02040503050406030204" charset="0"/>
                            <a:ea typeface="Microsoft YaHei" charset="-122"/>
                            <a:cs typeface="Microsoft YaHei" charset="-122"/>
                          </a:rPr>
                          <m:t>2</m:t>
                        </m:r>
                        <m:r>
                          <a:rPr lang="en-US" altLang="zh-CN" sz="2000" b="0" i="1" dirty="0" smtClean="0">
                            <a:solidFill>
                              <a:prstClr val="black"/>
                            </a:solidFill>
                            <a:latin typeface="Cambria Math" panose="02040503050406030204" charset="0"/>
                            <a:ea typeface="Microsoft YaHei" charset="-122"/>
                            <a:cs typeface="Microsoft YaHei" charset="-122"/>
                          </a:rPr>
                          <m:t>𝐵</m:t>
                        </m:r>
                      </m:sub>
                    </m:sSub>
                    <m:r>
                      <a:rPr lang="en-US" altLang="zh-CN" sz="2000" i="1" dirty="0">
                        <a:solidFill>
                          <a:prstClr val="black"/>
                        </a:solidFill>
                        <a:latin typeface="Cambria Math" panose="02040503050406030204" charset="0"/>
                        <a:ea typeface="Microsoft YaHei" charset="-122"/>
                        <a:cs typeface="Microsoft YaHei" charset="-122"/>
                      </a:rPr>
                      <m:t>,</m:t>
                    </m:r>
                    <m:sSub>
                      <m:sSubPr>
                        <m:ctrlPr>
                          <a:rPr lang="en-US" altLang="zh-CN" sz="2000" i="1" dirty="0" smtClean="0">
                            <a:solidFill>
                              <a:prstClr val="black"/>
                            </a:solidFill>
                            <a:latin typeface="Cambria Math" panose="02040503050406030204" charset="0"/>
                            <a:ea typeface="Microsoft YaHei" charset="-122"/>
                            <a:cs typeface="Microsoft YaHei" charset="-122"/>
                          </a:rPr>
                        </m:ctrlPr>
                      </m:sSubPr>
                      <m:e>
                        <m:r>
                          <a:rPr lang="en-US" altLang="zh-CN" sz="2000" i="1" dirty="0">
                            <a:solidFill>
                              <a:prstClr val="black"/>
                            </a:solidFill>
                            <a:latin typeface="Cambria Math" panose="02040503050406030204" charset="0"/>
                            <a:ea typeface="Microsoft YaHei" charset="-122"/>
                            <a:cs typeface="Microsoft YaHei" charset="-122"/>
                          </a:rPr>
                          <m:t>𝑥</m:t>
                        </m:r>
                      </m:e>
                      <m:sub>
                        <m:r>
                          <a:rPr lang="en-US" altLang="zh-CN" sz="2000" b="0" i="1" dirty="0" smtClean="0">
                            <a:solidFill>
                              <a:prstClr val="black"/>
                            </a:solidFill>
                            <a:latin typeface="Cambria Math" panose="02040503050406030204" charset="0"/>
                            <a:ea typeface="Microsoft YaHei" charset="-122"/>
                            <a:cs typeface="Microsoft YaHei" charset="-122"/>
                          </a:rPr>
                          <m:t>3</m:t>
                        </m:r>
                        <m:r>
                          <a:rPr lang="en-US" altLang="zh-CN" sz="2000" b="0" i="1" dirty="0" smtClean="0">
                            <a:solidFill>
                              <a:prstClr val="black"/>
                            </a:solidFill>
                            <a:latin typeface="Cambria Math" panose="02040503050406030204" charset="0"/>
                            <a:ea typeface="Microsoft YaHei" charset="-122"/>
                            <a:cs typeface="Microsoft YaHei" charset="-122"/>
                          </a:rPr>
                          <m:t>𝐵</m:t>
                        </m:r>
                      </m:sub>
                    </m:sSub>
                    <m:r>
                      <a:rPr lang="en-US" altLang="zh-CN" sz="2000" i="1" dirty="0">
                        <a:solidFill>
                          <a:prstClr val="black"/>
                        </a:solidFill>
                        <a:latin typeface="Cambria Math" panose="02040503050406030204" charset="0"/>
                        <a:ea typeface="Microsoft YaHei" charset="-122"/>
                        <a:cs typeface="Microsoft YaHei" charset="-122"/>
                      </a:rPr>
                      <m:t>,</m:t>
                    </m:r>
                    <m:r>
                      <a:rPr lang="en-US" altLang="zh-CN" sz="2000" dirty="0">
                        <a:solidFill>
                          <a:prstClr val="black"/>
                        </a:solidFill>
                        <a:latin typeface="Cambria Math" panose="02040503050406030204" charset="0"/>
                        <a:ea typeface="Microsoft YaHei" charset="-122"/>
                        <a:cs typeface="Microsoft YaHei" charset="-122"/>
                      </a:rPr>
                      <m:t>……</m:t>
                    </m:r>
                    <m:sSub>
                      <m:sSubPr>
                        <m:ctrlPr>
                          <a:rPr lang="en-US" altLang="zh-CN" sz="2000" i="1" dirty="0">
                            <a:solidFill>
                              <a:prstClr val="black"/>
                            </a:solidFill>
                            <a:latin typeface="Cambria Math" panose="02040503050406030204" charset="0"/>
                            <a:ea typeface="Microsoft YaHei" charset="-122"/>
                            <a:cs typeface="Microsoft YaHei" charset="-122"/>
                          </a:rPr>
                        </m:ctrlPr>
                      </m:sSubPr>
                      <m:e>
                        <m:r>
                          <a:rPr lang="en-US" altLang="zh-CN" sz="2000" i="1" dirty="0">
                            <a:solidFill>
                              <a:prstClr val="black"/>
                            </a:solidFill>
                            <a:latin typeface="Cambria Math" panose="02040503050406030204" charset="0"/>
                            <a:ea typeface="Microsoft YaHei" charset="-122"/>
                            <a:cs typeface="Microsoft YaHei" charset="-122"/>
                          </a:rPr>
                          <m:t>𝑥</m:t>
                        </m:r>
                      </m:e>
                      <m:sub>
                        <m:r>
                          <a:rPr lang="en-US" altLang="zh-CN" sz="2000" b="0" i="1" dirty="0" smtClean="0">
                            <a:solidFill>
                              <a:prstClr val="black"/>
                            </a:solidFill>
                            <a:latin typeface="Cambria Math" panose="02040503050406030204" charset="0"/>
                            <a:ea typeface="Microsoft YaHei" charset="-122"/>
                            <a:cs typeface="Microsoft YaHei" charset="-122"/>
                          </a:rPr>
                          <m:t>𝑛𝐵</m:t>
                        </m:r>
                      </m:sub>
                    </m:sSub>
                    <m:r>
                      <a:rPr lang="en-US" altLang="zh-CN" sz="2000" dirty="0">
                        <a:solidFill>
                          <a:prstClr val="black"/>
                        </a:solidFill>
                        <a:latin typeface="Cambria Math" panose="02040503050406030204" charset="0"/>
                        <a:ea typeface="Microsoft YaHei" charset="-122"/>
                        <a:cs typeface="Microsoft YaHei" charset="-122"/>
                      </a:rPr>
                      <m:t>)</m:t>
                    </m:r>
                  </m:oMath>
                </a14:m>
                <a:endParaRPr lang="zh-CN" altLang="en-US" sz="2000" dirty="0">
                  <a:solidFill>
                    <a:prstClr val="black"/>
                  </a:solidFill>
                  <a:latin typeface="Microsoft YaHei" charset="-122"/>
                  <a:ea typeface="Microsoft YaHei" charset="-122"/>
                  <a:cs typeface="Microsoft YaHei" charset="-122"/>
                </a:endParaRPr>
              </a:p>
              <a:p>
                <a:pPr>
                  <a:lnSpc>
                    <a:spcPct val="150000"/>
                  </a:lnSpc>
                  <a:defRPr/>
                </a:pPr>
                <a:endParaRPr lang="en-US" altLang="zh-CN" sz="1600" dirty="0" smtClean="0">
                  <a:solidFill>
                    <a:prstClr val="black"/>
                  </a:solidFill>
                  <a:latin typeface="Microsoft YaHei" charset="-122"/>
                  <a:ea typeface="Microsoft YaHei" charset="-122"/>
                  <a:cs typeface="Microsoft YaHei" charset="-122"/>
                </a:endParaRPr>
              </a:p>
              <a:p>
                <a:pPr>
                  <a:lnSpc>
                    <a:spcPct val="150000"/>
                  </a:lnSpc>
                  <a:defRPr/>
                </a:pPr>
                <a:r>
                  <a:rPr lang="zh-CN" altLang="en-US" sz="1600" dirty="0">
                    <a:solidFill>
                      <a:prstClr val="black"/>
                    </a:solidFill>
                    <a:latin typeface="Microsoft YaHei" charset="-122"/>
                    <a:ea typeface="Microsoft YaHei" charset="-122"/>
                    <a:cs typeface="Microsoft YaHei" charset="-122"/>
                  </a:rPr>
                  <a:t>则</a:t>
                </a:r>
                <a:r>
                  <a:rPr lang="en-US" altLang="zh-CN" sz="1600" dirty="0">
                    <a:solidFill>
                      <a:prstClr val="black"/>
                    </a:solidFill>
                    <a:latin typeface="Microsoft YaHei" charset="-122"/>
                    <a:ea typeface="Microsoft YaHei" charset="-122"/>
                    <a:cs typeface="Microsoft YaHei" charset="-122"/>
                  </a:rPr>
                  <a:t>A</a:t>
                </a:r>
                <a:r>
                  <a:rPr lang="zh-CN" altLang="en-US" sz="1600" dirty="0">
                    <a:solidFill>
                      <a:prstClr val="black"/>
                    </a:solidFill>
                    <a:latin typeface="Microsoft YaHei" charset="-122"/>
                    <a:ea typeface="Microsoft YaHei" charset="-122"/>
                    <a:cs typeface="Microsoft YaHei" charset="-122"/>
                  </a:rPr>
                  <a:t>和</a:t>
                </a:r>
                <a:r>
                  <a:rPr lang="en-US" altLang="zh-CN" sz="1600" dirty="0">
                    <a:solidFill>
                      <a:prstClr val="black"/>
                    </a:solidFill>
                    <a:latin typeface="Microsoft YaHei" charset="-122"/>
                    <a:ea typeface="Microsoft YaHei" charset="-122"/>
                    <a:cs typeface="Microsoft YaHei" charset="-122"/>
                  </a:rPr>
                  <a:t>B</a:t>
                </a:r>
                <a:r>
                  <a:rPr lang="zh-CN" altLang="en-US" sz="1600" dirty="0">
                    <a:solidFill>
                      <a:prstClr val="black"/>
                    </a:solidFill>
                    <a:latin typeface="Microsoft YaHei" charset="-122"/>
                    <a:ea typeface="Microsoft YaHei" charset="-122"/>
                    <a:cs typeface="Microsoft YaHei" charset="-122"/>
                  </a:rPr>
                  <a:t>两点之间</a:t>
                </a:r>
                <a:r>
                  <a:rPr lang="zh-CN" altLang="en-US" sz="1600" dirty="0" smtClean="0">
                    <a:solidFill>
                      <a:prstClr val="black"/>
                    </a:solidFill>
                    <a:latin typeface="Microsoft YaHei" charset="-122"/>
                    <a:ea typeface="Microsoft YaHei" charset="-122"/>
                    <a:cs typeface="Microsoft YaHei" charset="-122"/>
                  </a:rPr>
                  <a:t>的欧氏距离</a:t>
                </a:r>
                <a:r>
                  <a:rPr lang="zh-CN" altLang="en-US" sz="1600" dirty="0">
                    <a:solidFill>
                      <a:prstClr val="black"/>
                    </a:solidFill>
                    <a:latin typeface="Microsoft YaHei" charset="-122"/>
                    <a:ea typeface="Microsoft YaHei" charset="-122"/>
                    <a:cs typeface="Microsoft YaHei" charset="-122"/>
                  </a:rPr>
                  <a:t>的基本计算公式如下</a:t>
                </a:r>
                <a:r>
                  <a:rPr lang="zh-CN" altLang="en-US" sz="1600" dirty="0" smtClean="0">
                    <a:solidFill>
                      <a:prstClr val="black"/>
                    </a:solidFill>
                    <a:latin typeface="Microsoft YaHei" charset="-122"/>
                    <a:ea typeface="Microsoft YaHei" charset="-122"/>
                    <a:cs typeface="Microsoft YaHei" charset="-122"/>
                  </a:rPr>
                  <a:t>：</a:t>
                </a:r>
                <a:endParaRPr lang="en-US" altLang="zh-CN" sz="1600" dirty="0">
                  <a:solidFill>
                    <a:prstClr val="black"/>
                  </a:solidFill>
                  <a:latin typeface="Microsoft YaHei" charset="-122"/>
                  <a:ea typeface="Microsoft YaHei" charset="-122"/>
                  <a:cs typeface="Microsoft YaHei" charset="-122"/>
                </a:endParaRPr>
              </a:p>
              <a:p>
                <a:pPr>
                  <a:lnSpc>
                    <a:spcPct val="150000"/>
                  </a:lnSpc>
                  <a:defRPr/>
                </a:pPr>
                <a14:m>
                  <m:oMathPara xmlns:m="http://schemas.openxmlformats.org/officeDocument/2006/math">
                    <m:oMathParaPr>
                      <m:jc m:val="centerGroup"/>
                    </m:oMathParaPr>
                    <m:oMath xmlns:m="http://schemas.openxmlformats.org/officeDocument/2006/math">
                      <m:r>
                        <a:rPr lang="en-US" altLang="zh-CN" b="0" i="1" dirty="0" smtClean="0">
                          <a:solidFill>
                            <a:prstClr val="black"/>
                          </a:solidFill>
                          <a:latin typeface="Cambria Math" panose="02040503050406030204" charset="0"/>
                          <a:ea typeface="Microsoft YaHei" charset="-122"/>
                          <a:cs typeface="Microsoft YaHei" charset="-122"/>
                        </a:rPr>
                        <m:t>𝑑</m:t>
                      </m:r>
                      <m:d>
                        <m:dPr>
                          <m:ctrlPr>
                            <a:rPr lang="en-US" altLang="zh-CN" b="0" i="1" dirty="0" smtClean="0">
                              <a:solidFill>
                                <a:prstClr val="black"/>
                              </a:solidFill>
                              <a:latin typeface="Cambria Math" panose="02040503050406030204" charset="0"/>
                              <a:ea typeface="Microsoft YaHei" charset="-122"/>
                              <a:cs typeface="Microsoft YaHei" charset="-122"/>
                            </a:rPr>
                          </m:ctrlPr>
                        </m:dPr>
                        <m:e>
                          <m:r>
                            <a:rPr lang="en-US" altLang="zh-CN" b="0" i="1" dirty="0" smtClean="0">
                              <a:solidFill>
                                <a:prstClr val="black"/>
                              </a:solidFill>
                              <a:latin typeface="Cambria Math" panose="02040503050406030204" charset="0"/>
                              <a:ea typeface="Microsoft YaHei" charset="-122"/>
                              <a:cs typeface="Microsoft YaHei" charset="-122"/>
                            </a:rPr>
                            <m:t>𝐴</m:t>
                          </m:r>
                          <m:r>
                            <a:rPr lang="en-US" altLang="zh-CN" b="0" i="1" dirty="0" smtClean="0">
                              <a:solidFill>
                                <a:prstClr val="black"/>
                              </a:solidFill>
                              <a:latin typeface="Cambria Math" panose="02040503050406030204" charset="0"/>
                              <a:ea typeface="Microsoft YaHei" charset="-122"/>
                              <a:cs typeface="Microsoft YaHei" charset="-122"/>
                            </a:rPr>
                            <m:t>,</m:t>
                          </m:r>
                          <m:r>
                            <a:rPr lang="en-US" altLang="zh-CN" b="0" i="1" dirty="0" smtClean="0">
                              <a:solidFill>
                                <a:prstClr val="black"/>
                              </a:solidFill>
                              <a:latin typeface="Cambria Math" panose="02040503050406030204" charset="0"/>
                              <a:ea typeface="Microsoft YaHei" charset="-122"/>
                              <a:cs typeface="Microsoft YaHei" charset="-122"/>
                            </a:rPr>
                            <m:t>𝐵</m:t>
                          </m:r>
                        </m:e>
                      </m:d>
                      <m:r>
                        <a:rPr lang="en-US" altLang="zh-CN" b="0" i="1" dirty="0" smtClean="0">
                          <a:solidFill>
                            <a:prstClr val="black"/>
                          </a:solidFill>
                          <a:latin typeface="Cambria Math" panose="02040503050406030204" charset="0"/>
                          <a:ea typeface="Microsoft YaHei" charset="-122"/>
                          <a:cs typeface="Microsoft YaHei" charset="-122"/>
                        </a:rPr>
                        <m:t>=</m:t>
                      </m:r>
                      <m:rad>
                        <m:radPr>
                          <m:degHide m:val="on"/>
                          <m:ctrlPr>
                            <a:rPr lang="en-US" altLang="zh-CN" b="0" i="1" dirty="0" smtClean="0">
                              <a:solidFill>
                                <a:prstClr val="black"/>
                              </a:solidFill>
                              <a:latin typeface="Cambria Math" panose="02040503050406030204" charset="0"/>
                              <a:ea typeface="Microsoft YaHei" charset="-122"/>
                              <a:cs typeface="Microsoft YaHei" charset="-122"/>
                            </a:rPr>
                          </m:ctrlPr>
                        </m:radPr>
                        <m:deg/>
                        <m:e>
                          <m:sSup>
                            <m:sSupPr>
                              <m:ctrlPr>
                                <a:rPr lang="is-IS" altLang="zh-CN" b="0" i="1" dirty="0" smtClean="0">
                                  <a:solidFill>
                                    <a:prstClr val="black"/>
                                  </a:solidFill>
                                  <a:latin typeface="Cambria Math" panose="02040503050406030204" charset="0"/>
                                  <a:ea typeface="Microsoft YaHei" charset="-122"/>
                                  <a:cs typeface="Microsoft YaHei" charset="-122"/>
                                </a:rPr>
                              </m:ctrlPr>
                            </m:sSupPr>
                            <m:e>
                              <m:r>
                                <a:rPr lang="en-US" altLang="zh-CN" i="1" dirty="0">
                                  <a:solidFill>
                                    <a:prstClr val="black"/>
                                  </a:solidFill>
                                  <a:latin typeface="Cambria Math" panose="02040503050406030204" charset="0"/>
                                  <a:ea typeface="Microsoft YaHei" charset="-122"/>
                                  <a:cs typeface="Microsoft YaHei" charset="-122"/>
                                </a:rPr>
                                <m:t>(</m:t>
                              </m:r>
                              <m:sSub>
                                <m:sSubPr>
                                  <m:ctrlPr>
                                    <a:rPr lang="en-US" altLang="zh-CN" i="1" dirty="0">
                                      <a:solidFill>
                                        <a:prstClr val="black"/>
                                      </a:solidFill>
                                      <a:latin typeface="Cambria Math" panose="02040503050406030204" charset="0"/>
                                      <a:ea typeface="Microsoft YaHei" charset="-122"/>
                                      <a:cs typeface="Microsoft YaHei" charset="-122"/>
                                    </a:rPr>
                                  </m:ctrlPr>
                                </m:sSubPr>
                                <m:e>
                                  <m:r>
                                    <a:rPr lang="en-US" altLang="zh-CN" i="1" dirty="0">
                                      <a:solidFill>
                                        <a:prstClr val="black"/>
                                      </a:solidFill>
                                      <a:latin typeface="Cambria Math" panose="02040503050406030204" charset="0"/>
                                      <a:ea typeface="Microsoft YaHei" charset="-122"/>
                                      <a:cs typeface="Microsoft YaHei" charset="-122"/>
                                    </a:rPr>
                                    <m:t>𝑥</m:t>
                                  </m:r>
                                </m:e>
                                <m:sub>
                                  <m:r>
                                    <a:rPr lang="en-US" altLang="zh-CN" i="1" dirty="0">
                                      <a:solidFill>
                                        <a:prstClr val="black"/>
                                      </a:solidFill>
                                      <a:latin typeface="Cambria Math" panose="02040503050406030204" charset="0"/>
                                      <a:ea typeface="Microsoft YaHei" charset="-122"/>
                                      <a:cs typeface="Microsoft YaHei" charset="-122"/>
                                    </a:rPr>
                                    <m:t>1</m:t>
                                  </m:r>
                                  <m:r>
                                    <a:rPr lang="en-US" altLang="zh-CN" i="1" dirty="0">
                                      <a:solidFill>
                                        <a:prstClr val="black"/>
                                      </a:solidFill>
                                      <a:latin typeface="Cambria Math" panose="02040503050406030204" charset="0"/>
                                      <a:ea typeface="Microsoft YaHei" charset="-122"/>
                                      <a:cs typeface="Microsoft YaHei" charset="-122"/>
                                    </a:rPr>
                                    <m:t>𝐴</m:t>
                                  </m:r>
                                </m:sub>
                              </m:sSub>
                              <m:r>
                                <a:rPr lang="en-US" altLang="zh-CN" i="1" dirty="0">
                                  <a:solidFill>
                                    <a:prstClr val="black"/>
                                  </a:solidFill>
                                  <a:latin typeface="Cambria Math" panose="02040503050406030204" charset="0"/>
                                  <a:ea typeface="Microsoft YaHei" charset="-122"/>
                                  <a:cs typeface="Microsoft YaHei" charset="-122"/>
                                </a:rPr>
                                <m:t>−</m:t>
                              </m:r>
                              <m:sSub>
                                <m:sSubPr>
                                  <m:ctrlPr>
                                    <a:rPr lang="en-US" altLang="zh-CN" i="1" dirty="0">
                                      <a:solidFill>
                                        <a:prstClr val="black"/>
                                      </a:solidFill>
                                      <a:latin typeface="Cambria Math" panose="02040503050406030204" charset="0"/>
                                      <a:ea typeface="Microsoft YaHei" charset="-122"/>
                                      <a:cs typeface="Microsoft YaHei" charset="-122"/>
                                    </a:rPr>
                                  </m:ctrlPr>
                                </m:sSubPr>
                                <m:e>
                                  <m:r>
                                    <a:rPr lang="en-US" altLang="zh-CN" i="1" dirty="0">
                                      <a:solidFill>
                                        <a:prstClr val="black"/>
                                      </a:solidFill>
                                      <a:latin typeface="Cambria Math" panose="02040503050406030204" charset="0"/>
                                      <a:ea typeface="Microsoft YaHei" charset="-122"/>
                                      <a:cs typeface="Microsoft YaHei" charset="-122"/>
                                    </a:rPr>
                                    <m:t>𝑥</m:t>
                                  </m:r>
                                </m:e>
                                <m:sub>
                                  <m:r>
                                    <a:rPr lang="en-US" altLang="zh-CN" i="1" dirty="0">
                                      <a:solidFill>
                                        <a:prstClr val="black"/>
                                      </a:solidFill>
                                      <a:latin typeface="Cambria Math" panose="02040503050406030204" charset="0"/>
                                      <a:ea typeface="Microsoft YaHei" charset="-122"/>
                                      <a:cs typeface="Microsoft YaHei" charset="-122"/>
                                    </a:rPr>
                                    <m:t>1</m:t>
                                  </m:r>
                                  <m:r>
                                    <a:rPr lang="en-US" altLang="zh-CN" i="1" dirty="0">
                                      <a:solidFill>
                                        <a:prstClr val="black"/>
                                      </a:solidFill>
                                      <a:latin typeface="Cambria Math" panose="02040503050406030204" charset="0"/>
                                      <a:ea typeface="Microsoft YaHei" charset="-122"/>
                                      <a:cs typeface="Microsoft YaHei" charset="-122"/>
                                    </a:rPr>
                                    <m:t>𝐵</m:t>
                                  </m:r>
                                </m:sub>
                              </m:sSub>
                              <m:r>
                                <a:rPr lang="en-US" altLang="zh-CN" i="1" dirty="0">
                                  <a:solidFill>
                                    <a:prstClr val="black"/>
                                  </a:solidFill>
                                  <a:latin typeface="Cambria Math" panose="02040503050406030204" charset="0"/>
                                  <a:ea typeface="Microsoft YaHei" charset="-122"/>
                                  <a:cs typeface="Microsoft YaHei" charset="-122"/>
                                </a:rPr>
                                <m:t>)</m:t>
                              </m:r>
                            </m:e>
                            <m:sup>
                              <m:r>
                                <a:rPr lang="is-IS" altLang="zh-CN" b="0" i="1" dirty="0" smtClean="0">
                                  <a:solidFill>
                                    <a:prstClr val="black"/>
                                  </a:solidFill>
                                  <a:latin typeface="Cambria Math" panose="02040503050406030204" charset="0"/>
                                  <a:ea typeface="Microsoft YaHei" charset="-122"/>
                                  <a:cs typeface="Microsoft YaHei" charset="-122"/>
                                </a:rPr>
                                <m:t>2</m:t>
                              </m:r>
                            </m:sup>
                          </m:sSup>
                          <m:r>
                            <a:rPr lang="en-US" altLang="zh-CN" b="0" i="1" dirty="0" smtClean="0">
                              <a:solidFill>
                                <a:prstClr val="black"/>
                              </a:solidFill>
                              <a:latin typeface="Cambria Math" panose="02040503050406030204" charset="0"/>
                              <a:ea typeface="Microsoft YaHei" charset="-122"/>
                              <a:cs typeface="Microsoft YaHei" charset="-122"/>
                            </a:rPr>
                            <m:t>+</m:t>
                          </m:r>
                          <m:sSup>
                            <m:sSupPr>
                              <m:ctrlPr>
                                <a:rPr lang="is-IS" altLang="zh-CN" i="1" dirty="0">
                                  <a:solidFill>
                                    <a:prstClr val="black"/>
                                  </a:solidFill>
                                  <a:latin typeface="Cambria Math" panose="02040503050406030204" charset="0"/>
                                  <a:ea typeface="Microsoft YaHei" charset="-122"/>
                                  <a:cs typeface="Microsoft YaHei" charset="-122"/>
                                </a:rPr>
                              </m:ctrlPr>
                            </m:sSupPr>
                            <m:e>
                              <m:r>
                                <a:rPr lang="en-US" altLang="zh-CN" i="1" dirty="0">
                                  <a:solidFill>
                                    <a:prstClr val="black"/>
                                  </a:solidFill>
                                  <a:latin typeface="Cambria Math" panose="02040503050406030204" charset="0"/>
                                  <a:ea typeface="Microsoft YaHei" charset="-122"/>
                                  <a:cs typeface="Microsoft YaHei" charset="-122"/>
                                </a:rPr>
                                <m:t>(</m:t>
                              </m:r>
                              <m:sSub>
                                <m:sSubPr>
                                  <m:ctrlPr>
                                    <a:rPr lang="en-US" altLang="zh-CN" i="1" dirty="0">
                                      <a:solidFill>
                                        <a:prstClr val="black"/>
                                      </a:solidFill>
                                      <a:latin typeface="Cambria Math" panose="02040503050406030204" charset="0"/>
                                      <a:ea typeface="Microsoft YaHei" charset="-122"/>
                                      <a:cs typeface="Microsoft YaHei" charset="-122"/>
                                    </a:rPr>
                                  </m:ctrlPr>
                                </m:sSubPr>
                                <m:e>
                                  <m:r>
                                    <a:rPr lang="en-US" altLang="zh-CN" i="1" dirty="0">
                                      <a:solidFill>
                                        <a:prstClr val="black"/>
                                      </a:solidFill>
                                      <a:latin typeface="Cambria Math" panose="02040503050406030204" charset="0"/>
                                      <a:ea typeface="Microsoft YaHei" charset="-122"/>
                                      <a:cs typeface="Microsoft YaHei" charset="-122"/>
                                    </a:rPr>
                                    <m:t>𝑥</m:t>
                                  </m:r>
                                </m:e>
                                <m:sub>
                                  <m:r>
                                    <a:rPr lang="en-US" altLang="zh-CN" b="0" i="1" dirty="0" smtClean="0">
                                      <a:solidFill>
                                        <a:prstClr val="black"/>
                                      </a:solidFill>
                                      <a:latin typeface="Cambria Math" panose="02040503050406030204" charset="0"/>
                                      <a:ea typeface="Microsoft YaHei" charset="-122"/>
                                      <a:cs typeface="Microsoft YaHei" charset="-122"/>
                                    </a:rPr>
                                    <m:t>2</m:t>
                                  </m:r>
                                  <m:r>
                                    <a:rPr lang="en-US" altLang="zh-CN" i="1" dirty="0">
                                      <a:solidFill>
                                        <a:prstClr val="black"/>
                                      </a:solidFill>
                                      <a:latin typeface="Cambria Math" panose="02040503050406030204" charset="0"/>
                                      <a:ea typeface="Microsoft YaHei" charset="-122"/>
                                      <a:cs typeface="Microsoft YaHei" charset="-122"/>
                                    </a:rPr>
                                    <m:t>𝐴</m:t>
                                  </m:r>
                                </m:sub>
                              </m:sSub>
                              <m:r>
                                <a:rPr lang="en-US" altLang="zh-CN" i="1" dirty="0">
                                  <a:solidFill>
                                    <a:prstClr val="black"/>
                                  </a:solidFill>
                                  <a:latin typeface="Cambria Math" panose="02040503050406030204" charset="0"/>
                                  <a:ea typeface="Microsoft YaHei" charset="-122"/>
                                  <a:cs typeface="Microsoft YaHei" charset="-122"/>
                                </a:rPr>
                                <m:t>−</m:t>
                              </m:r>
                              <m:sSub>
                                <m:sSubPr>
                                  <m:ctrlPr>
                                    <a:rPr lang="en-US" altLang="zh-CN" i="1" dirty="0">
                                      <a:solidFill>
                                        <a:prstClr val="black"/>
                                      </a:solidFill>
                                      <a:latin typeface="Cambria Math" panose="02040503050406030204" charset="0"/>
                                      <a:ea typeface="Microsoft YaHei" charset="-122"/>
                                      <a:cs typeface="Microsoft YaHei" charset="-122"/>
                                    </a:rPr>
                                  </m:ctrlPr>
                                </m:sSubPr>
                                <m:e>
                                  <m:r>
                                    <a:rPr lang="en-US" altLang="zh-CN" i="1" dirty="0">
                                      <a:solidFill>
                                        <a:prstClr val="black"/>
                                      </a:solidFill>
                                      <a:latin typeface="Cambria Math" panose="02040503050406030204" charset="0"/>
                                      <a:ea typeface="Microsoft YaHei" charset="-122"/>
                                      <a:cs typeface="Microsoft YaHei" charset="-122"/>
                                    </a:rPr>
                                    <m:t>𝑥</m:t>
                                  </m:r>
                                </m:e>
                                <m:sub>
                                  <m:r>
                                    <a:rPr lang="en-US" altLang="zh-CN" b="0" i="1" dirty="0" smtClean="0">
                                      <a:solidFill>
                                        <a:prstClr val="black"/>
                                      </a:solidFill>
                                      <a:latin typeface="Cambria Math" panose="02040503050406030204" charset="0"/>
                                      <a:ea typeface="Microsoft YaHei" charset="-122"/>
                                      <a:cs typeface="Microsoft YaHei" charset="-122"/>
                                    </a:rPr>
                                    <m:t>2</m:t>
                                  </m:r>
                                  <m:r>
                                    <a:rPr lang="en-US" altLang="zh-CN" i="1" dirty="0">
                                      <a:solidFill>
                                        <a:prstClr val="black"/>
                                      </a:solidFill>
                                      <a:latin typeface="Cambria Math" panose="02040503050406030204" charset="0"/>
                                      <a:ea typeface="Microsoft YaHei" charset="-122"/>
                                      <a:cs typeface="Microsoft YaHei" charset="-122"/>
                                    </a:rPr>
                                    <m:t>𝐵</m:t>
                                  </m:r>
                                </m:sub>
                              </m:sSub>
                              <m:r>
                                <a:rPr lang="en-US" altLang="zh-CN" i="1" dirty="0">
                                  <a:solidFill>
                                    <a:prstClr val="black"/>
                                  </a:solidFill>
                                  <a:latin typeface="Cambria Math" panose="02040503050406030204" charset="0"/>
                                  <a:ea typeface="Microsoft YaHei" charset="-122"/>
                                  <a:cs typeface="Microsoft YaHei" charset="-122"/>
                                </a:rPr>
                                <m:t>)</m:t>
                              </m:r>
                            </m:e>
                            <m:sup>
                              <m:r>
                                <a:rPr lang="is-IS" altLang="zh-CN" i="1" dirty="0">
                                  <a:solidFill>
                                    <a:prstClr val="black"/>
                                  </a:solidFill>
                                  <a:latin typeface="Cambria Math" panose="02040503050406030204" charset="0"/>
                                  <a:ea typeface="Microsoft YaHei" charset="-122"/>
                                  <a:cs typeface="Microsoft YaHei" charset="-122"/>
                                </a:rPr>
                                <m:t>2</m:t>
                              </m:r>
                            </m:sup>
                          </m:sSup>
                          <m:r>
                            <a:rPr lang="en-US" altLang="zh-CN" b="0" i="1" dirty="0" smtClean="0">
                              <a:solidFill>
                                <a:prstClr val="black"/>
                              </a:solidFill>
                              <a:latin typeface="Cambria Math" panose="02040503050406030204" charset="0"/>
                              <a:ea typeface="Microsoft YaHei" charset="-122"/>
                              <a:cs typeface="Microsoft YaHei" charset="-122"/>
                            </a:rPr>
                            <m:t>+</m:t>
                          </m:r>
                          <m:sSup>
                            <m:sSupPr>
                              <m:ctrlPr>
                                <a:rPr lang="is-IS" altLang="zh-CN" i="1" dirty="0">
                                  <a:solidFill>
                                    <a:prstClr val="black"/>
                                  </a:solidFill>
                                  <a:latin typeface="Cambria Math" panose="02040503050406030204" charset="0"/>
                                  <a:ea typeface="Microsoft YaHei" charset="-122"/>
                                  <a:cs typeface="Microsoft YaHei" charset="-122"/>
                                </a:rPr>
                              </m:ctrlPr>
                            </m:sSupPr>
                            <m:e>
                              <m:r>
                                <a:rPr lang="en-US" altLang="zh-CN" i="1" dirty="0">
                                  <a:solidFill>
                                    <a:prstClr val="black"/>
                                  </a:solidFill>
                                  <a:latin typeface="Cambria Math" panose="02040503050406030204" charset="0"/>
                                  <a:ea typeface="Microsoft YaHei" charset="-122"/>
                                  <a:cs typeface="Microsoft YaHei" charset="-122"/>
                                </a:rPr>
                                <m:t>……</m:t>
                              </m:r>
                              <m:r>
                                <a:rPr lang="en-US" altLang="zh-CN" b="0" i="1" dirty="0" smtClean="0">
                                  <a:solidFill>
                                    <a:prstClr val="black"/>
                                  </a:solidFill>
                                  <a:latin typeface="Cambria Math" panose="02040503050406030204" charset="0"/>
                                  <a:ea typeface="Microsoft YaHei" charset="-122"/>
                                  <a:cs typeface="Microsoft YaHei" charset="-122"/>
                                </a:rPr>
                                <m:t>+</m:t>
                              </m:r>
                              <m:r>
                                <a:rPr lang="en-US" altLang="zh-CN" i="1" dirty="0">
                                  <a:solidFill>
                                    <a:prstClr val="black"/>
                                  </a:solidFill>
                                  <a:latin typeface="Cambria Math" panose="02040503050406030204" charset="0"/>
                                  <a:ea typeface="Microsoft YaHei" charset="-122"/>
                                  <a:cs typeface="Microsoft YaHei" charset="-122"/>
                                </a:rPr>
                                <m:t>(</m:t>
                              </m:r>
                              <m:sSub>
                                <m:sSubPr>
                                  <m:ctrlPr>
                                    <a:rPr lang="en-US" altLang="zh-CN" i="1" dirty="0">
                                      <a:solidFill>
                                        <a:prstClr val="black"/>
                                      </a:solidFill>
                                      <a:latin typeface="Cambria Math" panose="02040503050406030204" charset="0"/>
                                      <a:ea typeface="Microsoft YaHei" charset="-122"/>
                                      <a:cs typeface="Microsoft YaHei" charset="-122"/>
                                    </a:rPr>
                                  </m:ctrlPr>
                                </m:sSubPr>
                                <m:e>
                                  <m:r>
                                    <a:rPr lang="en-US" altLang="zh-CN" i="1" dirty="0">
                                      <a:solidFill>
                                        <a:prstClr val="black"/>
                                      </a:solidFill>
                                      <a:latin typeface="Cambria Math" panose="02040503050406030204" charset="0"/>
                                      <a:ea typeface="Microsoft YaHei" charset="-122"/>
                                      <a:cs typeface="Microsoft YaHei" charset="-122"/>
                                    </a:rPr>
                                    <m:t>𝑥</m:t>
                                  </m:r>
                                </m:e>
                                <m:sub>
                                  <m:r>
                                    <a:rPr lang="en-US" altLang="zh-CN" b="0" i="1" dirty="0" smtClean="0">
                                      <a:solidFill>
                                        <a:prstClr val="black"/>
                                      </a:solidFill>
                                      <a:latin typeface="Cambria Math" panose="02040503050406030204" charset="0"/>
                                      <a:ea typeface="Microsoft YaHei" charset="-122"/>
                                      <a:cs typeface="Microsoft YaHei" charset="-122"/>
                                    </a:rPr>
                                    <m:t>𝑛</m:t>
                                  </m:r>
                                  <m:r>
                                    <a:rPr lang="en-US" altLang="zh-CN" i="1" dirty="0">
                                      <a:solidFill>
                                        <a:prstClr val="black"/>
                                      </a:solidFill>
                                      <a:latin typeface="Cambria Math" panose="02040503050406030204" charset="0"/>
                                      <a:ea typeface="Microsoft YaHei" charset="-122"/>
                                      <a:cs typeface="Microsoft YaHei" charset="-122"/>
                                    </a:rPr>
                                    <m:t>𝐴</m:t>
                                  </m:r>
                                </m:sub>
                              </m:sSub>
                              <m:r>
                                <a:rPr lang="en-US" altLang="zh-CN" i="1" dirty="0">
                                  <a:solidFill>
                                    <a:prstClr val="black"/>
                                  </a:solidFill>
                                  <a:latin typeface="Cambria Math" panose="02040503050406030204" charset="0"/>
                                  <a:ea typeface="Microsoft YaHei" charset="-122"/>
                                  <a:cs typeface="Microsoft YaHei" charset="-122"/>
                                </a:rPr>
                                <m:t>−</m:t>
                              </m:r>
                              <m:sSub>
                                <m:sSubPr>
                                  <m:ctrlPr>
                                    <a:rPr lang="en-US" altLang="zh-CN" i="1" dirty="0">
                                      <a:solidFill>
                                        <a:prstClr val="black"/>
                                      </a:solidFill>
                                      <a:latin typeface="Cambria Math" panose="02040503050406030204" charset="0"/>
                                      <a:ea typeface="Microsoft YaHei" charset="-122"/>
                                      <a:cs typeface="Microsoft YaHei" charset="-122"/>
                                    </a:rPr>
                                  </m:ctrlPr>
                                </m:sSubPr>
                                <m:e>
                                  <m:r>
                                    <a:rPr lang="en-US" altLang="zh-CN" i="1" dirty="0">
                                      <a:solidFill>
                                        <a:prstClr val="black"/>
                                      </a:solidFill>
                                      <a:latin typeface="Cambria Math" panose="02040503050406030204" charset="0"/>
                                      <a:ea typeface="Microsoft YaHei" charset="-122"/>
                                      <a:cs typeface="Microsoft YaHei" charset="-122"/>
                                    </a:rPr>
                                    <m:t>𝑥</m:t>
                                  </m:r>
                                </m:e>
                                <m:sub>
                                  <m:r>
                                    <a:rPr lang="en-US" altLang="zh-CN" b="0" i="1" dirty="0" smtClean="0">
                                      <a:solidFill>
                                        <a:prstClr val="black"/>
                                      </a:solidFill>
                                      <a:latin typeface="Cambria Math" panose="02040503050406030204" charset="0"/>
                                      <a:ea typeface="Microsoft YaHei" charset="-122"/>
                                      <a:cs typeface="Microsoft YaHei" charset="-122"/>
                                    </a:rPr>
                                    <m:t>𝑛</m:t>
                                  </m:r>
                                  <m:r>
                                    <a:rPr lang="en-US" altLang="zh-CN" i="1" dirty="0">
                                      <a:solidFill>
                                        <a:prstClr val="black"/>
                                      </a:solidFill>
                                      <a:latin typeface="Cambria Math" panose="02040503050406030204" charset="0"/>
                                      <a:ea typeface="Microsoft YaHei" charset="-122"/>
                                      <a:cs typeface="Microsoft YaHei" charset="-122"/>
                                    </a:rPr>
                                    <m:t>𝐵</m:t>
                                  </m:r>
                                </m:sub>
                              </m:sSub>
                              <m:r>
                                <a:rPr lang="en-US" altLang="zh-CN" i="1" dirty="0">
                                  <a:solidFill>
                                    <a:prstClr val="black"/>
                                  </a:solidFill>
                                  <a:latin typeface="Cambria Math" panose="02040503050406030204" charset="0"/>
                                  <a:ea typeface="Microsoft YaHei" charset="-122"/>
                                  <a:cs typeface="Microsoft YaHei" charset="-122"/>
                                </a:rPr>
                                <m:t>)</m:t>
                              </m:r>
                            </m:e>
                            <m:sup>
                              <m:r>
                                <a:rPr lang="is-IS" altLang="zh-CN" i="1" dirty="0">
                                  <a:solidFill>
                                    <a:prstClr val="black"/>
                                  </a:solidFill>
                                  <a:latin typeface="Cambria Math" panose="02040503050406030204" charset="0"/>
                                  <a:ea typeface="Microsoft YaHei" charset="-122"/>
                                  <a:cs typeface="Microsoft YaHei" charset="-122"/>
                                </a:rPr>
                                <m:t>2</m:t>
                              </m:r>
                            </m:sup>
                          </m:sSup>
                        </m:e>
                      </m:rad>
                      <m:r>
                        <a:rPr lang="en-US" altLang="zh-CN" b="0" i="1" dirty="0" smtClean="0">
                          <a:solidFill>
                            <a:prstClr val="black"/>
                          </a:solidFill>
                          <a:latin typeface="Cambria Math" panose="02040503050406030204" charset="0"/>
                          <a:ea typeface="Cambria Math" panose="02040503050406030204" charset="0"/>
                          <a:cs typeface="Cambria Math" panose="02040503050406030204" charset="0"/>
                        </a:rPr>
                        <m:t>=</m:t>
                      </m:r>
                      <m:rad>
                        <m:radPr>
                          <m:degHide m:val="on"/>
                          <m:ctrlPr>
                            <a:rPr lang="en-US" altLang="zh-CN" b="0" i="1" dirty="0" smtClean="0">
                              <a:solidFill>
                                <a:prstClr val="black"/>
                              </a:solidFill>
                              <a:latin typeface="Cambria Math" panose="02040503050406030204" charset="0"/>
                              <a:ea typeface="Cambria Math" panose="02040503050406030204" charset="0"/>
                              <a:cs typeface="Cambria Math" panose="02040503050406030204" charset="0"/>
                            </a:rPr>
                          </m:ctrlPr>
                        </m:radPr>
                        <m:deg/>
                        <m:e>
                          <m:nary>
                            <m:naryPr>
                              <m:chr m:val="∑"/>
                              <m:ctrlPr>
                                <a:rPr lang="is-IS" altLang="zh-CN" b="0" i="1" dirty="0" smtClean="0">
                                  <a:solidFill>
                                    <a:prstClr val="black"/>
                                  </a:solidFill>
                                  <a:latin typeface="Cambria Math" panose="02040503050406030204" charset="0"/>
                                  <a:ea typeface="Cambria Math" panose="02040503050406030204" charset="0"/>
                                  <a:cs typeface="Cambria Math" panose="02040503050406030204" charset="0"/>
                                </a:rPr>
                              </m:ctrlPr>
                            </m:naryPr>
                            <m:sub>
                              <m:r>
                                <m:rPr>
                                  <m:brk m:alnAt="23"/>
                                </m:rPr>
                                <a:rPr lang="en-US" altLang="zh-CN" b="0" i="1" dirty="0" smtClean="0">
                                  <a:solidFill>
                                    <a:prstClr val="black"/>
                                  </a:solidFill>
                                  <a:latin typeface="Cambria Math" panose="02040503050406030204" charset="0"/>
                                  <a:ea typeface="Cambria Math" panose="02040503050406030204" charset="0"/>
                                  <a:cs typeface="Cambria Math" panose="02040503050406030204" charset="0"/>
                                </a:rPr>
                                <m:t>𝑖</m:t>
                              </m:r>
                              <m:r>
                                <a:rPr lang="en-US" altLang="zh-CN" b="0" i="1" dirty="0" smtClean="0">
                                  <a:solidFill>
                                    <a:prstClr val="black"/>
                                  </a:solidFill>
                                  <a:latin typeface="Cambria Math" panose="02040503050406030204" charset="0"/>
                                  <a:ea typeface="Cambria Math" panose="02040503050406030204" charset="0"/>
                                  <a:cs typeface="Cambria Math" panose="02040503050406030204" charset="0"/>
                                </a:rPr>
                                <m:t>=</m:t>
                              </m:r>
                              <m:r>
                                <a:rPr lang="en-US" altLang="zh-CN" b="0" i="1" dirty="0" smtClean="0">
                                  <a:solidFill>
                                    <a:prstClr val="black"/>
                                  </a:solidFill>
                                  <a:latin typeface="Cambria Math" panose="02040503050406030204" charset="0"/>
                                  <a:ea typeface="Cambria Math" panose="02040503050406030204" charset="0"/>
                                  <a:cs typeface="Cambria Math" panose="02040503050406030204" charset="0"/>
                                </a:rPr>
                                <m:t>1</m:t>
                              </m:r>
                            </m:sub>
                            <m:sup>
                              <m:r>
                                <a:rPr lang="en-US" altLang="zh-CN" b="0" i="1" dirty="0" smtClean="0">
                                  <a:solidFill>
                                    <a:prstClr val="black"/>
                                  </a:solidFill>
                                  <a:latin typeface="Cambria Math" panose="02040503050406030204" charset="0"/>
                                  <a:ea typeface="Cambria Math" panose="02040503050406030204" charset="0"/>
                                  <a:cs typeface="Cambria Math" panose="02040503050406030204" charset="0"/>
                                </a:rPr>
                                <m:t>𝑛</m:t>
                              </m:r>
                            </m:sup>
                            <m:e>
                              <m:sSup>
                                <m:sSupPr>
                                  <m:ctrlPr>
                                    <a:rPr lang="is-IS" altLang="zh-CN" i="1" dirty="0">
                                      <a:solidFill>
                                        <a:prstClr val="black"/>
                                      </a:solidFill>
                                      <a:latin typeface="Cambria Math" panose="02040503050406030204" charset="0"/>
                                      <a:ea typeface="Microsoft YaHei" charset="-122"/>
                                      <a:cs typeface="Microsoft YaHei" charset="-122"/>
                                    </a:rPr>
                                  </m:ctrlPr>
                                </m:sSupPr>
                                <m:e>
                                  <m:r>
                                    <a:rPr lang="en-US" altLang="zh-CN" b="0" i="1" dirty="0" smtClean="0">
                                      <a:solidFill>
                                        <a:prstClr val="black"/>
                                      </a:solidFill>
                                      <a:latin typeface="Cambria Math" panose="02040503050406030204" charset="0"/>
                                      <a:ea typeface="Microsoft YaHei" charset="-122"/>
                                      <a:cs typeface="Microsoft YaHei" charset="-122"/>
                                    </a:rPr>
                                    <m:t>(</m:t>
                                  </m:r>
                                  <m:r>
                                    <a:rPr lang="en-US" altLang="zh-CN" i="1" dirty="0">
                                      <a:solidFill>
                                        <a:prstClr val="black"/>
                                      </a:solidFill>
                                      <a:latin typeface="Cambria Math" panose="02040503050406030204" charset="0"/>
                                      <a:ea typeface="Microsoft YaHei" charset="-122"/>
                                      <a:cs typeface="Microsoft YaHei" charset="-122"/>
                                    </a:rPr>
                                    <m:t>(</m:t>
                                  </m:r>
                                  <m:sSub>
                                    <m:sSubPr>
                                      <m:ctrlPr>
                                        <a:rPr lang="en-US" altLang="zh-CN" i="1" dirty="0">
                                          <a:solidFill>
                                            <a:prstClr val="black"/>
                                          </a:solidFill>
                                          <a:latin typeface="Cambria Math" panose="02040503050406030204" charset="0"/>
                                          <a:ea typeface="Microsoft YaHei" charset="-122"/>
                                          <a:cs typeface="Microsoft YaHei" charset="-122"/>
                                        </a:rPr>
                                      </m:ctrlPr>
                                    </m:sSubPr>
                                    <m:e>
                                      <m:r>
                                        <a:rPr lang="en-US" altLang="zh-CN" i="1" dirty="0">
                                          <a:solidFill>
                                            <a:prstClr val="black"/>
                                          </a:solidFill>
                                          <a:latin typeface="Cambria Math" panose="02040503050406030204" charset="0"/>
                                          <a:ea typeface="Microsoft YaHei" charset="-122"/>
                                          <a:cs typeface="Microsoft YaHei" charset="-122"/>
                                        </a:rPr>
                                        <m:t>𝑥</m:t>
                                      </m:r>
                                    </m:e>
                                    <m:sub>
                                      <m:r>
                                        <a:rPr lang="en-US" altLang="zh-CN" b="0" i="1" dirty="0" smtClean="0">
                                          <a:solidFill>
                                            <a:prstClr val="black"/>
                                          </a:solidFill>
                                          <a:latin typeface="Cambria Math" panose="02040503050406030204" charset="0"/>
                                          <a:ea typeface="Microsoft YaHei" charset="-122"/>
                                          <a:cs typeface="Microsoft YaHei" charset="-122"/>
                                        </a:rPr>
                                        <m:t>𝑖</m:t>
                                      </m:r>
                                      <m:r>
                                        <a:rPr lang="en-US" altLang="zh-CN" i="1" dirty="0">
                                          <a:solidFill>
                                            <a:prstClr val="black"/>
                                          </a:solidFill>
                                          <a:latin typeface="Cambria Math" panose="02040503050406030204" charset="0"/>
                                          <a:ea typeface="Microsoft YaHei" charset="-122"/>
                                          <a:cs typeface="Microsoft YaHei" charset="-122"/>
                                        </a:rPr>
                                        <m:t>𝐴</m:t>
                                      </m:r>
                                    </m:sub>
                                  </m:sSub>
                                  <m:r>
                                    <a:rPr lang="en-US" altLang="zh-CN" i="1" dirty="0">
                                      <a:solidFill>
                                        <a:prstClr val="black"/>
                                      </a:solidFill>
                                      <a:latin typeface="Cambria Math" panose="02040503050406030204" charset="0"/>
                                      <a:ea typeface="Microsoft YaHei" charset="-122"/>
                                      <a:cs typeface="Microsoft YaHei" charset="-122"/>
                                    </a:rPr>
                                    <m:t>−</m:t>
                                  </m:r>
                                  <m:sSub>
                                    <m:sSubPr>
                                      <m:ctrlPr>
                                        <a:rPr lang="en-US" altLang="zh-CN" i="1" dirty="0">
                                          <a:solidFill>
                                            <a:prstClr val="black"/>
                                          </a:solidFill>
                                          <a:latin typeface="Cambria Math" panose="02040503050406030204" charset="0"/>
                                          <a:ea typeface="Microsoft YaHei" charset="-122"/>
                                          <a:cs typeface="Microsoft YaHei" charset="-122"/>
                                        </a:rPr>
                                      </m:ctrlPr>
                                    </m:sSubPr>
                                    <m:e>
                                      <m:r>
                                        <a:rPr lang="en-US" altLang="zh-CN" i="1" dirty="0">
                                          <a:solidFill>
                                            <a:prstClr val="black"/>
                                          </a:solidFill>
                                          <a:latin typeface="Cambria Math" panose="02040503050406030204" charset="0"/>
                                          <a:ea typeface="Microsoft YaHei" charset="-122"/>
                                          <a:cs typeface="Microsoft YaHei" charset="-122"/>
                                        </a:rPr>
                                        <m:t>𝑥</m:t>
                                      </m:r>
                                    </m:e>
                                    <m:sub>
                                      <m:r>
                                        <a:rPr lang="en-US" altLang="zh-CN" b="0" i="1" dirty="0" smtClean="0">
                                          <a:solidFill>
                                            <a:prstClr val="black"/>
                                          </a:solidFill>
                                          <a:latin typeface="Cambria Math" panose="02040503050406030204" charset="0"/>
                                          <a:ea typeface="Microsoft YaHei" charset="-122"/>
                                          <a:cs typeface="Microsoft YaHei" charset="-122"/>
                                        </a:rPr>
                                        <m:t>𝑖</m:t>
                                      </m:r>
                                      <m:r>
                                        <a:rPr lang="en-US" altLang="zh-CN" i="1" dirty="0">
                                          <a:solidFill>
                                            <a:prstClr val="black"/>
                                          </a:solidFill>
                                          <a:latin typeface="Cambria Math" panose="02040503050406030204" charset="0"/>
                                          <a:ea typeface="Microsoft YaHei" charset="-122"/>
                                          <a:cs typeface="Microsoft YaHei" charset="-122"/>
                                        </a:rPr>
                                        <m:t>𝐵</m:t>
                                      </m:r>
                                    </m:sub>
                                  </m:sSub>
                                  <m:r>
                                    <a:rPr lang="en-US" altLang="zh-CN" i="1" dirty="0">
                                      <a:solidFill>
                                        <a:prstClr val="black"/>
                                      </a:solidFill>
                                      <a:latin typeface="Cambria Math" panose="02040503050406030204" charset="0"/>
                                      <a:ea typeface="Microsoft YaHei" charset="-122"/>
                                      <a:cs typeface="Microsoft YaHei" charset="-122"/>
                                    </a:rPr>
                                    <m:t>)</m:t>
                                  </m:r>
                                </m:e>
                                <m:sup>
                                  <m:r>
                                    <a:rPr lang="is-IS" altLang="zh-CN" i="1" dirty="0">
                                      <a:solidFill>
                                        <a:prstClr val="black"/>
                                      </a:solidFill>
                                      <a:latin typeface="Cambria Math" panose="02040503050406030204" charset="0"/>
                                      <a:ea typeface="Microsoft YaHei" charset="-122"/>
                                      <a:cs typeface="Microsoft YaHei" charset="-122"/>
                                    </a:rPr>
                                    <m:t>2</m:t>
                                  </m:r>
                                </m:sup>
                              </m:sSup>
                              <m:r>
                                <a:rPr lang="en-US" altLang="zh-CN" b="0" i="1" dirty="0" smtClean="0">
                                  <a:solidFill>
                                    <a:prstClr val="black"/>
                                  </a:solidFill>
                                  <a:latin typeface="Cambria Math" panose="02040503050406030204" charset="0"/>
                                  <a:ea typeface="Microsoft YaHei" charset="-122"/>
                                  <a:cs typeface="Microsoft YaHei" charset="-122"/>
                                </a:rPr>
                                <m:t>)</m:t>
                              </m:r>
                            </m:e>
                          </m:nary>
                        </m:e>
                      </m:rad>
                    </m:oMath>
                  </m:oMathPara>
                </a14:m>
                <a:endParaRPr lang="en-US" altLang="zh-CN" dirty="0" smtClean="0">
                  <a:solidFill>
                    <a:prstClr val="black"/>
                  </a:solidFill>
                  <a:latin typeface="Microsoft YaHei" charset="-122"/>
                  <a:ea typeface="Microsoft YaHei" charset="-122"/>
                  <a:cs typeface="Microsoft YaHei" charset="-122"/>
                </a:endParaRPr>
              </a:p>
              <a:p>
                <a:pPr>
                  <a:lnSpc>
                    <a:spcPct val="150000"/>
                  </a:lnSpc>
                  <a:defRPr/>
                </a:pPr>
                <a:r>
                  <a:rPr lang="zh-CN" altLang="en-US" sz="1600" dirty="0">
                    <a:solidFill>
                      <a:prstClr val="black"/>
                    </a:solidFill>
                    <a:latin typeface="Microsoft YaHei" charset="-122"/>
                    <a:ea typeface="Microsoft YaHei" charset="-122"/>
                    <a:cs typeface="Microsoft YaHei" charset="-122"/>
                  </a:rPr>
                  <a:t>而在我们的机器学习中，坐标轴上的</a:t>
                </a:r>
                <a:r>
                  <a:rPr lang="zh-CN" altLang="en-US" sz="1600" dirty="0" smtClean="0">
                    <a:solidFill>
                      <a:prstClr val="black"/>
                    </a:solidFill>
                    <a:latin typeface="Microsoft YaHei" charset="-122"/>
                    <a:ea typeface="Microsoft YaHei" charset="-122"/>
                    <a:cs typeface="Microsoft YaHei" charset="-122"/>
                  </a:rPr>
                  <a:t>值 </a:t>
                </a:r>
                <a14:m>
                  <m:oMath xmlns:m="http://schemas.openxmlformats.org/officeDocument/2006/math">
                    <m:sSub>
                      <m:sSubPr>
                        <m:ctrlPr>
                          <a:rPr lang="en-US" altLang="zh-CN" i="1" smtClean="0">
                            <a:solidFill>
                              <a:prstClr val="black"/>
                            </a:solidFill>
                            <a:latin typeface="Cambria Math" panose="02040503050406030204" charset="0"/>
                            <a:ea typeface="Microsoft YaHei" charset="-122"/>
                            <a:cs typeface="Microsoft YaHei" charset="-122"/>
                          </a:rPr>
                        </m:ctrlPr>
                      </m:sSubPr>
                      <m:e>
                        <m:r>
                          <a:rPr lang="en-US" altLang="zh-CN" b="0" i="1" smtClean="0">
                            <a:solidFill>
                              <a:prstClr val="black"/>
                            </a:solidFill>
                            <a:latin typeface="Cambria Math" panose="02040503050406030204" charset="0"/>
                            <a:ea typeface="Microsoft YaHei" charset="-122"/>
                            <a:cs typeface="Microsoft YaHei" charset="-122"/>
                          </a:rPr>
                          <m:t>𝑥</m:t>
                        </m:r>
                      </m:e>
                      <m:sub>
                        <m:r>
                          <a:rPr lang="en-US" altLang="zh-CN" b="0" i="1" smtClean="0">
                            <a:solidFill>
                              <a:prstClr val="black"/>
                            </a:solidFill>
                            <a:latin typeface="Cambria Math" panose="02040503050406030204" charset="0"/>
                            <a:ea typeface="Microsoft YaHei" charset="-122"/>
                            <a:cs typeface="Microsoft YaHei" charset="-122"/>
                          </a:rPr>
                          <m:t>1</m:t>
                        </m:r>
                      </m:sub>
                    </m:sSub>
                    <m:r>
                      <a:rPr lang="en-US" altLang="zh-CN" b="0" i="1" smtClean="0">
                        <a:solidFill>
                          <a:prstClr val="black"/>
                        </a:solidFill>
                        <a:latin typeface="Cambria Math" panose="02040503050406030204" charset="0"/>
                        <a:ea typeface="Microsoft YaHei" charset="-122"/>
                        <a:cs typeface="Microsoft YaHei" charset="-122"/>
                      </a:rPr>
                      <m:t>,</m:t>
                    </m:r>
                    <m:sSub>
                      <m:sSubPr>
                        <m:ctrlPr>
                          <a:rPr lang="en-US" altLang="zh-CN" i="1" smtClean="0">
                            <a:solidFill>
                              <a:prstClr val="black"/>
                            </a:solidFill>
                            <a:latin typeface="Cambria Math" panose="02040503050406030204" charset="0"/>
                            <a:ea typeface="Microsoft YaHei" charset="-122"/>
                            <a:cs typeface="Microsoft YaHei" charset="-122"/>
                          </a:rPr>
                        </m:ctrlPr>
                      </m:sSubPr>
                      <m:e>
                        <m:r>
                          <a:rPr lang="en-US" altLang="zh-CN" i="1">
                            <a:solidFill>
                              <a:prstClr val="black"/>
                            </a:solidFill>
                            <a:latin typeface="Cambria Math" panose="02040503050406030204" charset="0"/>
                            <a:ea typeface="Microsoft YaHei" charset="-122"/>
                            <a:cs typeface="Microsoft YaHei" charset="-122"/>
                          </a:rPr>
                          <m:t>𝑥</m:t>
                        </m:r>
                      </m:e>
                      <m:sub>
                        <m:r>
                          <a:rPr lang="en-US" altLang="zh-CN" b="0" i="1" smtClean="0">
                            <a:solidFill>
                              <a:prstClr val="black"/>
                            </a:solidFill>
                            <a:latin typeface="Cambria Math" panose="02040503050406030204" charset="0"/>
                            <a:ea typeface="Microsoft YaHei" charset="-122"/>
                            <a:cs typeface="Microsoft YaHei" charset="-122"/>
                          </a:rPr>
                          <m:t>2</m:t>
                        </m:r>
                      </m:sub>
                    </m:sSub>
                    <m:r>
                      <a:rPr lang="en-US" altLang="zh-CN" i="1">
                        <a:solidFill>
                          <a:prstClr val="black"/>
                        </a:solidFill>
                        <a:latin typeface="Cambria Math" panose="02040503050406030204" charset="0"/>
                        <a:ea typeface="Microsoft YaHei" charset="-122"/>
                        <a:cs typeface="Microsoft YaHei" charset="-122"/>
                      </a:rPr>
                      <m:t>,</m:t>
                    </m:r>
                  </m:oMath>
                </a14:m>
                <a:r>
                  <a:rPr lang="en-US" altLang="zh-CN" dirty="0" smtClean="0">
                    <a:solidFill>
                      <a:prstClr val="black"/>
                    </a:solidFill>
                    <a:latin typeface="Microsoft YaHei" charset="-122"/>
                    <a:ea typeface="Microsoft YaHei" charset="-122"/>
                    <a:cs typeface="Microsoft YaHei" charset="-122"/>
                  </a:rPr>
                  <a:t>……</a:t>
                </a:r>
                <a:r>
                  <a:rPr lang="en-US" altLang="zh-CN" dirty="0">
                    <a:solidFill>
                      <a:prstClr val="black"/>
                    </a:solidFill>
                    <a:ea typeface="Microsoft YaHei" charset="-122"/>
                    <a:cs typeface="Microsoft YaHei" charset="-122"/>
                  </a:rPr>
                  <a:t> </a:t>
                </a:r>
                <a14:m>
                  <m:oMath xmlns:m="http://schemas.openxmlformats.org/officeDocument/2006/math">
                    <m:sSub>
                      <m:sSubPr>
                        <m:ctrlPr>
                          <a:rPr lang="en-US" altLang="zh-CN" i="1">
                            <a:solidFill>
                              <a:prstClr val="black"/>
                            </a:solidFill>
                            <a:latin typeface="Cambria Math" panose="02040503050406030204" charset="0"/>
                            <a:ea typeface="Microsoft YaHei" charset="-122"/>
                            <a:cs typeface="Microsoft YaHei" charset="-122"/>
                          </a:rPr>
                        </m:ctrlPr>
                      </m:sSubPr>
                      <m:e>
                        <m:r>
                          <a:rPr lang="en-US" altLang="zh-CN" i="1">
                            <a:solidFill>
                              <a:prstClr val="black"/>
                            </a:solidFill>
                            <a:latin typeface="Cambria Math" panose="02040503050406030204" charset="0"/>
                            <a:ea typeface="Microsoft YaHei" charset="-122"/>
                            <a:cs typeface="Microsoft YaHei" charset="-122"/>
                          </a:rPr>
                          <m:t>𝑥</m:t>
                        </m:r>
                      </m:e>
                      <m:sub>
                        <m:r>
                          <a:rPr lang="en-US" altLang="zh-CN" b="0" i="1" smtClean="0">
                            <a:solidFill>
                              <a:prstClr val="black"/>
                            </a:solidFill>
                            <a:latin typeface="Cambria Math" panose="02040503050406030204" charset="0"/>
                            <a:ea typeface="Microsoft YaHei" charset="-122"/>
                            <a:cs typeface="Microsoft YaHei" charset="-122"/>
                          </a:rPr>
                          <m:t>𝑛</m:t>
                        </m:r>
                      </m:sub>
                    </m:sSub>
                  </m:oMath>
                </a14:m>
                <a:r>
                  <a:rPr lang="zh-CN" altLang="en-US" dirty="0" smtClean="0">
                    <a:solidFill>
                      <a:prstClr val="black"/>
                    </a:solidFill>
                    <a:latin typeface="Microsoft YaHei" charset="-122"/>
                    <a:ea typeface="Microsoft YaHei" charset="-122"/>
                    <a:cs typeface="Microsoft YaHei" charset="-122"/>
                  </a:rPr>
                  <a:t> </a:t>
                </a:r>
                <a:r>
                  <a:rPr lang="zh-CN" altLang="en-US" sz="1600" dirty="0" smtClean="0">
                    <a:solidFill>
                      <a:prstClr val="black"/>
                    </a:solidFill>
                    <a:latin typeface="Microsoft YaHei" charset="-122"/>
                    <a:ea typeface="Microsoft YaHei" charset="-122"/>
                    <a:cs typeface="Microsoft YaHei" charset="-122"/>
                  </a:rPr>
                  <a:t>正是</a:t>
                </a:r>
                <a:r>
                  <a:rPr lang="zh-CN" altLang="en-US" sz="1600" dirty="0">
                    <a:solidFill>
                      <a:prstClr val="black"/>
                    </a:solidFill>
                    <a:latin typeface="Microsoft YaHei" charset="-122"/>
                    <a:ea typeface="Microsoft YaHei" charset="-122"/>
                    <a:cs typeface="Microsoft YaHei" charset="-122"/>
                  </a:rPr>
                  <a:t>我们样本数据上的</a:t>
                </a:r>
                <a:r>
                  <a:rPr lang="en-US" altLang="zh-CN" sz="1600" dirty="0">
                    <a:solidFill>
                      <a:prstClr val="black"/>
                    </a:solidFill>
                    <a:latin typeface="Microsoft YaHei" charset="-122"/>
                    <a:ea typeface="Microsoft YaHei" charset="-122"/>
                    <a:cs typeface="Microsoft YaHei" charset="-122"/>
                  </a:rPr>
                  <a:t>n</a:t>
                </a:r>
                <a:r>
                  <a:rPr lang="zh-CN" altLang="en-US" sz="1600" dirty="0">
                    <a:solidFill>
                      <a:prstClr val="black"/>
                    </a:solidFill>
                    <a:latin typeface="Microsoft YaHei" charset="-122"/>
                    <a:ea typeface="Microsoft YaHei" charset="-122"/>
                    <a:cs typeface="Microsoft YaHei" charset="-122"/>
                  </a:rPr>
                  <a:t>个特征。</a:t>
                </a:r>
                <a:endParaRPr lang="zh-CN" altLang="en-US" sz="1600" dirty="0">
                  <a:solidFill>
                    <a:prstClr val="black"/>
                  </a:solidFill>
                  <a:latin typeface="Microsoft YaHei" charset="-122"/>
                  <a:ea typeface="Microsoft YaHei" charset="-122"/>
                  <a:cs typeface="Microsoft YaHei" charset="-122"/>
                </a:endParaRPr>
              </a:p>
              <a:p>
                <a:pPr>
                  <a:lnSpc>
                    <a:spcPct val="150000"/>
                  </a:lnSpc>
                  <a:defRPr/>
                </a:pPr>
                <a:endParaRPr lang="zh-CN" altLang="en-US" dirty="0">
                  <a:solidFill>
                    <a:prstClr val="black"/>
                  </a:solidFill>
                  <a:latin typeface="Microsoft YaHei" charset="-122"/>
                  <a:ea typeface="Microsoft YaHei" charset="-122"/>
                  <a:cs typeface="Microsoft YaHei" charset="-122"/>
                </a:endParaRPr>
              </a:p>
            </p:txBody>
          </p:sp>
        </mc:Choice>
        <mc:Fallback>
          <p:sp>
            <p:nvSpPr>
              <p:cNvPr id="5" name="矩形 4"/>
              <p:cNvSpPr>
                <a:spLocks noRot="1" noChangeAspect="1" noMove="1" noResize="1" noEditPoints="1" noAdjustHandles="1" noChangeArrowheads="1" noChangeShapeType="1" noTextEdit="1"/>
              </p:cNvSpPr>
              <p:nvPr/>
            </p:nvSpPr>
            <p:spPr>
              <a:xfrm>
                <a:off x="744452" y="1444991"/>
                <a:ext cx="10364272" cy="4432560"/>
              </a:xfrm>
              <a:prstGeom prst="rect">
                <a:avLst/>
              </a:prstGeom>
              <a:blipFill rotWithShape="1">
                <a:blip r:embed="rId2"/>
                <a:stretch>
                  <a:fillRect l="-2" t="-8" b="14"/>
                </a:stretch>
              </a:blipFill>
            </p:spPr>
            <p:txBody>
              <a:bodyPr/>
              <a:lstStyle/>
              <a:p>
                <a:r>
                  <a:rPr lang="en-US" altLang="en-US">
                    <a:noFill/>
                  </a:rPr>
                  <a:t> </a:t>
                </a:r>
              </a:p>
            </p:txBody>
          </p:sp>
        </mc:Fallback>
      </mc:AlternateContent>
      <p:sp>
        <p:nvSpPr>
          <p:cNvPr id="6" name="文本框 5"/>
          <p:cNvSpPr txBox="1"/>
          <p:nvPr/>
        </p:nvSpPr>
        <p:spPr>
          <a:xfrm>
            <a:off x="744451" y="613943"/>
            <a:ext cx="4698722"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0" dirty="0" smtClean="0">
                <a:ln>
                  <a:noFill/>
                </a:ln>
                <a:solidFill>
                  <a:srgbClr val="234983"/>
                </a:solidFill>
                <a:uLnTx/>
                <a:uFillTx/>
                <a:latin typeface="Microsoft YaHei" charset="-122"/>
                <a:ea typeface="Microsoft YaHei" charset="-122"/>
                <a:cs typeface="Microsoft YaHei" charset="-122"/>
              </a:rPr>
              <a:t>距离类模型中距离的确认</a:t>
            </a:r>
            <a:endParaRPr kumimoji="0" lang="zh-CN" altLang="en-US" sz="3200" b="1" i="0" u="none" strike="noStrike" kern="1200" cap="none" spc="0" normalizeH="0" baseline="0" noProof="0" dirty="0">
              <a:ln>
                <a:noFill/>
              </a:ln>
              <a:solidFill>
                <a:srgbClr val="234983"/>
              </a:solidFill>
              <a:uLnTx/>
              <a:uFillTx/>
              <a:latin typeface="Microsoft YaHei" charset="-122"/>
              <a:ea typeface="Microsoft YaHei" charset="-122"/>
              <a:cs typeface="Microsoft YaHei" charset="-122"/>
            </a:endParaRPr>
          </a:p>
        </p:txBody>
      </p:sp>
    </p:spTree>
  </p:cSld>
  <p:clrMapOvr>
    <a:masterClrMapping/>
  </p:clrMapOvr>
  <p:transition spd="slow" advTm="1000">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39113" y="1170199"/>
            <a:ext cx="10392032" cy="2585323"/>
          </a:xfrm>
          <a:prstGeom prst="rect">
            <a:avLst/>
          </a:prstGeom>
        </p:spPr>
        <p:txBody>
          <a:bodyPr wrap="square">
            <a:spAutoFit/>
          </a:bodyPr>
          <a:lstStyle/>
          <a:p>
            <a:pPr lvl="0">
              <a:lnSpc>
                <a:spcPct val="150000"/>
              </a:lnSpc>
              <a:defRPr/>
            </a:pPr>
            <a:r>
              <a:rPr lang="zh-CN" altLang="en-US" dirty="0" smtClean="0">
                <a:solidFill>
                  <a:prstClr val="black"/>
                </a:solidFill>
                <a:latin typeface="Microsoft YaHei" charset="-122"/>
                <a:ea typeface="Microsoft YaHei" charset="-122"/>
                <a:cs typeface="Microsoft YaHei" charset="-122"/>
              </a:rPr>
              <a:t>这就是 </a:t>
            </a:r>
            <a:r>
              <a:rPr lang="en-US" altLang="zh-CN" dirty="0" smtClean="0">
                <a:solidFill>
                  <a:prstClr val="black"/>
                </a:solidFill>
                <a:latin typeface="Microsoft YaHei" charset="-122"/>
                <a:ea typeface="Microsoft YaHei" charset="-122"/>
                <a:cs typeface="Microsoft YaHei" charset="-122"/>
              </a:rPr>
              <a:t>k-NN</a:t>
            </a:r>
            <a:r>
              <a:rPr lang="zh-CN" altLang="en-US" dirty="0" smtClean="0">
                <a:solidFill>
                  <a:prstClr val="black"/>
                </a:solidFill>
                <a:latin typeface="Microsoft YaHei" charset="-122"/>
                <a:ea typeface="Microsoft YaHei" charset="-122"/>
                <a:cs typeface="Microsoft YaHei" charset="-122"/>
              </a:rPr>
              <a:t> 算法的数学原理，似不似也很简单？</a:t>
            </a:r>
            <a:endParaRPr lang="en-US" altLang="zh-CN" dirty="0" smtClean="0">
              <a:solidFill>
                <a:prstClr val="black"/>
              </a:solidFill>
              <a:latin typeface="Microsoft YaHei" charset="-122"/>
              <a:ea typeface="Microsoft YaHei" charset="-122"/>
              <a:cs typeface="Microsoft YaHei" charset="-122"/>
            </a:endParaRPr>
          </a:p>
          <a:p>
            <a:pPr lvl="0">
              <a:lnSpc>
                <a:spcPct val="150000"/>
              </a:lnSpc>
              <a:defRPr/>
            </a:pPr>
            <a:endParaRPr lang="en-US" altLang="zh-CN" dirty="0">
              <a:solidFill>
                <a:prstClr val="black"/>
              </a:solidFill>
              <a:latin typeface="Microsoft YaHei" charset="-122"/>
              <a:ea typeface="Microsoft YaHei" charset="-122"/>
              <a:cs typeface="Microsoft YaHei" charset="-122"/>
            </a:endParaRPr>
          </a:p>
          <a:p>
            <a:pPr lvl="0">
              <a:lnSpc>
                <a:spcPct val="150000"/>
              </a:lnSpc>
              <a:defRPr/>
            </a:pPr>
            <a:r>
              <a:rPr lang="zh-CN" altLang="en-US" dirty="0" smtClean="0">
                <a:solidFill>
                  <a:prstClr val="black"/>
                </a:solidFill>
                <a:latin typeface="Microsoft YaHei" charset="-122"/>
                <a:ea typeface="Microsoft YaHei" charset="-122"/>
                <a:cs typeface="Microsoft YaHei" charset="-122"/>
              </a:rPr>
              <a:t>只要计算出样本点与样本集中的每个样本的坐标距离，然后排序筛选出距离最短的 </a:t>
            </a:r>
            <a:r>
              <a:rPr lang="en-US" altLang="zh-CN" dirty="0" smtClean="0">
                <a:solidFill>
                  <a:prstClr val="black"/>
                </a:solidFill>
                <a:latin typeface="Microsoft YaHei" charset="-122"/>
                <a:ea typeface="Microsoft YaHei" charset="-122"/>
                <a:cs typeface="Microsoft YaHei" charset="-122"/>
              </a:rPr>
              <a:t>k</a:t>
            </a:r>
            <a:r>
              <a:rPr lang="zh-CN" altLang="en-US" dirty="0" smtClean="0">
                <a:solidFill>
                  <a:prstClr val="black"/>
                </a:solidFill>
                <a:latin typeface="Microsoft YaHei" charset="-122"/>
                <a:ea typeface="Microsoft YaHei" charset="-122"/>
                <a:cs typeface="Microsoft YaHei" charset="-122"/>
              </a:rPr>
              <a:t> 个点，统计这 </a:t>
            </a:r>
            <a:r>
              <a:rPr lang="en-US" altLang="zh-CN" dirty="0" smtClean="0">
                <a:solidFill>
                  <a:prstClr val="black"/>
                </a:solidFill>
                <a:latin typeface="Microsoft YaHei" charset="-122"/>
                <a:ea typeface="Microsoft YaHei" charset="-122"/>
                <a:cs typeface="Microsoft YaHei" charset="-122"/>
              </a:rPr>
              <a:t>k</a:t>
            </a:r>
            <a:r>
              <a:rPr lang="zh-CN" altLang="en-US" dirty="0" smtClean="0">
                <a:solidFill>
                  <a:prstClr val="black"/>
                </a:solidFill>
                <a:latin typeface="Microsoft YaHei" charset="-122"/>
                <a:ea typeface="Microsoft YaHei" charset="-122"/>
                <a:cs typeface="Microsoft YaHei" charset="-122"/>
              </a:rPr>
              <a:t> 个点所属类别，数量占多的就是新样本所属的酒类。</a:t>
            </a:r>
            <a:endParaRPr lang="en-US" altLang="zh-CN" dirty="0" smtClean="0">
              <a:solidFill>
                <a:prstClr val="black"/>
              </a:solidFill>
              <a:latin typeface="Microsoft YaHei" charset="-122"/>
              <a:ea typeface="Microsoft YaHei" charset="-122"/>
              <a:cs typeface="Microsoft YaHei" charset="-122"/>
            </a:endParaRPr>
          </a:p>
          <a:p>
            <a:pPr lvl="0">
              <a:lnSpc>
                <a:spcPct val="150000"/>
              </a:lnSpc>
              <a:defRPr/>
            </a:pPr>
            <a:endParaRPr lang="en-US" altLang="zh-CN" dirty="0">
              <a:solidFill>
                <a:prstClr val="black"/>
              </a:solidFill>
              <a:latin typeface="Microsoft YaHei" charset="-122"/>
              <a:ea typeface="Microsoft YaHei" charset="-122"/>
              <a:cs typeface="Microsoft YaHei" charset="-122"/>
            </a:endParaRPr>
          </a:p>
          <a:p>
            <a:pPr lvl="0">
              <a:lnSpc>
                <a:spcPct val="150000"/>
              </a:lnSpc>
              <a:defRPr/>
            </a:pPr>
            <a:r>
              <a:rPr lang="zh-CN" altLang="en-US" dirty="0" smtClean="0">
                <a:solidFill>
                  <a:prstClr val="black"/>
                </a:solidFill>
                <a:latin typeface="Microsoft YaHei" charset="-122"/>
                <a:ea typeface="Microsoft YaHei" charset="-122"/>
                <a:cs typeface="Microsoft YaHei" charset="-122"/>
              </a:rPr>
              <a:t>根据欧拉公式，我们可以用很基础的</a:t>
            </a:r>
            <a:r>
              <a:rPr lang="zh-CN" altLang="en-US" dirty="0">
                <a:solidFill>
                  <a:prstClr val="black"/>
                </a:solidFill>
                <a:latin typeface="Microsoft YaHei" charset="-122"/>
                <a:ea typeface="Microsoft YaHei" charset="-122"/>
                <a:cs typeface="Microsoft YaHei" charset="-122"/>
              </a:rPr>
              <a:t> </a:t>
            </a:r>
            <a:r>
              <a:rPr lang="en-US" altLang="zh-CN" dirty="0" smtClean="0">
                <a:solidFill>
                  <a:prstClr val="black"/>
                </a:solidFill>
                <a:latin typeface="Microsoft YaHei" charset="-122"/>
                <a:ea typeface="Microsoft YaHei" charset="-122"/>
                <a:cs typeface="Microsoft YaHei" charset="-122"/>
              </a:rPr>
              <a:t>Python</a:t>
            </a:r>
            <a:r>
              <a:rPr lang="zh-CN" altLang="en-US" dirty="0" smtClean="0">
                <a:solidFill>
                  <a:prstClr val="black"/>
                </a:solidFill>
                <a:latin typeface="Microsoft YaHei" charset="-122"/>
                <a:ea typeface="Microsoft YaHei" charset="-122"/>
                <a:cs typeface="Microsoft YaHei" charset="-122"/>
              </a:rPr>
              <a:t> 代码实现</a:t>
            </a:r>
            <a:r>
              <a:rPr lang="en-US" altLang="zh-CN" dirty="0" smtClean="0">
                <a:solidFill>
                  <a:prstClr val="black"/>
                </a:solidFill>
                <a:latin typeface="Microsoft YaHei" charset="-122"/>
                <a:ea typeface="Microsoft YaHei" charset="-122"/>
                <a:cs typeface="Microsoft YaHei" charset="-122"/>
              </a:rPr>
              <a:t>~</a:t>
            </a:r>
            <a:endParaRPr lang="en-US" altLang="zh-CN" dirty="0">
              <a:solidFill>
                <a:prstClr val="black"/>
              </a:solidFill>
              <a:latin typeface="Microsoft YaHei" charset="-122"/>
              <a:ea typeface="Microsoft YaHei" charset="-122"/>
              <a:cs typeface="Microsoft YaHei" charset="-122"/>
            </a:endParaRPr>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15117" y="6221904"/>
            <a:ext cx="1906271" cy="438442"/>
          </a:xfrm>
          <a:prstGeom prst="rect">
            <a:avLst/>
          </a:prstGeom>
        </p:spPr>
      </p:pic>
    </p:spTree>
  </p:cSld>
  <p:clrMapOvr>
    <a:masterClrMapping/>
  </p:clrMapOvr>
  <p:transition spd="slow" advTm="1000">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椭圆 63"/>
          <p:cNvSpPr/>
          <p:nvPr/>
        </p:nvSpPr>
        <p:spPr>
          <a:xfrm>
            <a:off x="4138586" y="1491753"/>
            <a:ext cx="3935146" cy="3935146"/>
          </a:xfrm>
          <a:prstGeom prst="ellipse">
            <a:avLst/>
          </a:prstGeom>
          <a:noFill/>
          <a:ln w="19050">
            <a:solidFill>
              <a:srgbClr val="234983"/>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SimSun" panose="02010600030101010101" pitchFamily="2" charset="-122"/>
              <a:cs typeface="+mn-cs"/>
            </a:endParaRPr>
          </a:p>
        </p:txBody>
      </p:sp>
      <p:sp>
        <p:nvSpPr>
          <p:cNvPr id="65" name="椭圆 64"/>
          <p:cNvSpPr/>
          <p:nvPr/>
        </p:nvSpPr>
        <p:spPr>
          <a:xfrm>
            <a:off x="4188227" y="1531234"/>
            <a:ext cx="3815544" cy="3815544"/>
          </a:xfrm>
          <a:prstGeom prst="ellipse">
            <a:avLst/>
          </a:prstGeom>
          <a:solidFill>
            <a:schemeClr val="bg1">
              <a:lumMod val="95000"/>
            </a:schemeClr>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SimSun" panose="02010600030101010101" pitchFamily="2" charset="-122"/>
              <a:cs typeface="+mn-cs"/>
            </a:endParaRPr>
          </a:p>
        </p:txBody>
      </p:sp>
      <p:sp>
        <p:nvSpPr>
          <p:cNvPr id="66" name="椭圆 65"/>
          <p:cNvSpPr/>
          <p:nvPr/>
        </p:nvSpPr>
        <p:spPr>
          <a:xfrm flipV="1">
            <a:off x="8855903" y="5627341"/>
            <a:ext cx="105358" cy="105358"/>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SimSun" panose="02010600030101010101" pitchFamily="2" charset="-122"/>
              <a:cs typeface="+mn-cs"/>
            </a:endParaRPr>
          </a:p>
        </p:txBody>
      </p:sp>
      <p:sp>
        <p:nvSpPr>
          <p:cNvPr id="67" name="椭圆 66"/>
          <p:cNvSpPr/>
          <p:nvPr/>
        </p:nvSpPr>
        <p:spPr>
          <a:xfrm>
            <a:off x="4248149" y="1591156"/>
            <a:ext cx="3695700" cy="3695700"/>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838200" dir="2700000" sx="90000" sy="90000" algn="tl"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SimSun" panose="02010600030101010101" pitchFamily="2" charset="-122"/>
              <a:cs typeface="+mn-cs"/>
            </a:endParaRPr>
          </a:p>
        </p:txBody>
      </p:sp>
      <p:sp>
        <p:nvSpPr>
          <p:cNvPr id="68" name="椭圆 67"/>
          <p:cNvSpPr/>
          <p:nvPr/>
        </p:nvSpPr>
        <p:spPr>
          <a:xfrm>
            <a:off x="6790157" y="1415735"/>
            <a:ext cx="1012723" cy="1012723"/>
          </a:xfrm>
          <a:prstGeom prst="ellipse">
            <a:avLst/>
          </a:prstGeom>
          <a:gradFill flip="none" rotWithShape="1">
            <a:gsLst>
              <a:gs pos="0">
                <a:schemeClr val="bg1"/>
              </a:gs>
              <a:gs pos="36000">
                <a:schemeClr val="bg1"/>
              </a:gs>
              <a:gs pos="100000">
                <a:srgbClr val="C7C7C7"/>
              </a:gs>
            </a:gsLst>
            <a:lin ang="13500000" scaled="1"/>
            <a:tileRect/>
          </a:gradFill>
          <a:ln w="1905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SimSun" panose="02010600030101010101" pitchFamily="2" charset="-122"/>
              <a:cs typeface="+mn-cs"/>
            </a:endParaRPr>
          </a:p>
        </p:txBody>
      </p:sp>
      <p:sp>
        <p:nvSpPr>
          <p:cNvPr id="69" name="文本框 68"/>
          <p:cNvSpPr txBox="1"/>
          <p:nvPr/>
        </p:nvSpPr>
        <p:spPr>
          <a:xfrm>
            <a:off x="4318634" y="2543449"/>
            <a:ext cx="3554730" cy="144655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400" b="1" i="0" u="none" strike="noStrike" kern="1200" cap="none" spc="0" normalizeH="0" baseline="0" noProof="0" dirty="0" smtClean="0">
                <a:ln>
                  <a:noFill/>
                </a:ln>
                <a:solidFill>
                  <a:srgbClr val="234983"/>
                </a:solidFill>
                <a:effectLst/>
                <a:uLnTx/>
                <a:uFillTx/>
                <a:latin typeface="Microsoft YaHei" charset="-122"/>
                <a:ea typeface="Microsoft YaHei" charset="-122"/>
                <a:cs typeface="Microsoft YaHei" charset="-122"/>
              </a:rPr>
              <a:t>Python</a:t>
            </a:r>
            <a:endParaRPr kumimoji="0" lang="en-US" altLang="zh-CN" sz="4400" b="1" i="0" u="none" strike="noStrike" kern="1200" cap="none" spc="0" normalizeH="0" baseline="0" noProof="0" dirty="0" smtClean="0">
              <a:ln>
                <a:noFill/>
              </a:ln>
              <a:solidFill>
                <a:srgbClr val="234983"/>
              </a:solidFill>
              <a:effectLst/>
              <a:uLnTx/>
              <a:uFillTx/>
              <a:latin typeface="Microsoft YaHei" charset="-122"/>
              <a:ea typeface="Microsoft YaHei" charset="-122"/>
              <a:cs typeface="Microsoft YaHei" charset="-122"/>
            </a:endParaRPr>
          </a:p>
          <a:p>
            <a:pPr marL="0" marR="0" lvl="0" indent="0" algn="ctr" defTabSz="914400" rtl="0" eaLnBrk="1" fontAlgn="auto" latinLnBrk="0" hangingPunct="1">
              <a:lnSpc>
                <a:spcPct val="100000"/>
              </a:lnSpc>
              <a:spcBef>
                <a:spcPts val="0"/>
              </a:spcBef>
              <a:spcAft>
                <a:spcPts val="0"/>
              </a:spcAft>
              <a:buClrTx/>
              <a:buSzTx/>
              <a:buFontTx/>
              <a:buNone/>
              <a:defRPr/>
            </a:pPr>
            <a:r>
              <a:rPr lang="zh-CN" altLang="en-US" sz="4400" b="1" noProof="0" dirty="0" smtClean="0">
                <a:solidFill>
                  <a:srgbClr val="234983"/>
                </a:solidFill>
                <a:latin typeface="Microsoft YaHei" charset="-122"/>
                <a:ea typeface="Microsoft YaHei" charset="-122"/>
                <a:cs typeface="Microsoft YaHei" charset="-122"/>
              </a:rPr>
              <a:t>手写代码实现</a:t>
            </a:r>
            <a:endParaRPr kumimoji="0" lang="zh-CN" altLang="en-US" sz="4400" b="1" i="0" u="none" strike="noStrike" kern="1200" cap="none" spc="0" normalizeH="0" baseline="0" noProof="0" dirty="0">
              <a:ln>
                <a:noFill/>
              </a:ln>
              <a:solidFill>
                <a:srgbClr val="234983"/>
              </a:solidFill>
              <a:effectLst/>
              <a:uLnTx/>
              <a:uFillTx/>
              <a:latin typeface="Microsoft YaHei" charset="-122"/>
              <a:ea typeface="Microsoft YaHei" charset="-122"/>
              <a:cs typeface="Microsoft YaHei" charset="-122"/>
            </a:endParaRPr>
          </a:p>
        </p:txBody>
      </p:sp>
      <p:sp>
        <p:nvSpPr>
          <p:cNvPr id="71" name="矩形 70"/>
          <p:cNvSpPr/>
          <p:nvPr/>
        </p:nvSpPr>
        <p:spPr>
          <a:xfrm>
            <a:off x="6974979" y="1615778"/>
            <a:ext cx="704039" cy="707886"/>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000" b="1" i="0" u="none" strike="noStrike" kern="1200" cap="none" spc="0" normalizeH="0" baseline="0" noProof="0" dirty="0" smtClean="0">
                <a:ln>
                  <a:noFill/>
                </a:ln>
                <a:solidFill>
                  <a:srgbClr val="234983"/>
                </a:solidFill>
                <a:effectLst/>
                <a:uLnTx/>
                <a:uFillTx/>
                <a:latin typeface="Calibri" panose="020F0502020204030204"/>
                <a:ea typeface="SimSun" panose="02010600030101010101" pitchFamily="2" charset="-122"/>
                <a:cs typeface="+mn-cs"/>
              </a:rPr>
              <a:t>04</a:t>
            </a:r>
            <a:endParaRPr kumimoji="0" lang="zh-CN" altLang="en-US" sz="4000" b="1" i="0" u="none" strike="noStrike" kern="1200" cap="none" spc="0" normalizeH="0" baseline="0" noProof="0" dirty="0">
              <a:ln>
                <a:noFill/>
              </a:ln>
              <a:solidFill>
                <a:srgbClr val="234983"/>
              </a:solidFill>
              <a:effectLst/>
              <a:uLnTx/>
              <a:uFillTx/>
              <a:latin typeface="Calibri" panose="020F0502020204030204"/>
              <a:ea typeface="SimSun" panose="02010600030101010101" pitchFamily="2" charset="-122"/>
              <a:cs typeface="+mn-cs"/>
            </a:endParaRPr>
          </a:p>
        </p:txBody>
      </p:sp>
      <p:sp>
        <p:nvSpPr>
          <p:cNvPr id="72" name="圆角矩形 71"/>
          <p:cNvSpPr/>
          <p:nvPr/>
        </p:nvSpPr>
        <p:spPr>
          <a:xfrm>
            <a:off x="5931706" y="4253809"/>
            <a:ext cx="348906" cy="60960"/>
          </a:xfrm>
          <a:prstGeom prst="roundRect">
            <a:avLst>
              <a:gd name="adj" fmla="val 50000"/>
            </a:avLst>
          </a:prstGeom>
          <a:solidFill>
            <a:srgbClr val="1D33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234983"/>
              </a:solidFill>
              <a:effectLst/>
              <a:uLnTx/>
              <a:uFillTx/>
              <a:latin typeface="Calibri" panose="020F0502020204030204"/>
              <a:ea typeface="SimSun" panose="02010600030101010101" pitchFamily="2" charset="-122"/>
              <a:cs typeface="+mn-cs"/>
            </a:endParaRPr>
          </a:p>
        </p:txBody>
      </p:sp>
      <p:cxnSp>
        <p:nvCxnSpPr>
          <p:cNvPr id="73" name="直接连接符 72"/>
          <p:cNvCxnSpPr/>
          <p:nvPr/>
        </p:nvCxnSpPr>
        <p:spPr>
          <a:xfrm>
            <a:off x="6106159" y="4429760"/>
            <a:ext cx="0" cy="782320"/>
          </a:xfrm>
          <a:prstGeom prst="line">
            <a:avLst/>
          </a:prstGeom>
          <a:ln w="25400" cap="rnd">
            <a:solidFill>
              <a:srgbClr val="234983"/>
            </a:solidFill>
            <a:round/>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Tm="1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par>
                                <p:cTn id="8" presetID="64" presetClass="path" presetSubtype="0" decel="30000" fill="hold" grpId="1" nodeType="withEffect">
                                  <p:stCondLst>
                                    <p:cond delay="0"/>
                                  </p:stCondLst>
                                  <p:childTnLst>
                                    <p:animMotion origin="layout" path="M 0 0.03889 L 0 -0.14815 " pathEditMode="relative" rAng="0" ptsTypes="AA">
                                      <p:cBhvr>
                                        <p:cTn id="9" dur="750" spd="-100000" fill="hold"/>
                                        <p:tgtEl>
                                          <p:spTgt spid="67"/>
                                        </p:tgtEl>
                                        <p:attrNameLst>
                                          <p:attrName>ppt_x</p:attrName>
                                          <p:attrName>ppt_y</p:attrName>
                                        </p:attrNameLst>
                                      </p:cBhvr>
                                      <p:rCtr x="0" y="-9352"/>
                                    </p:animMotion>
                                  </p:childTnLst>
                                </p:cTn>
                              </p:par>
                              <p:par>
                                <p:cTn id="10" presetID="64" presetClass="path" presetSubtype="0" accel="30000" decel="30000" fill="hold" grpId="2" nodeType="withEffect">
                                  <p:stCondLst>
                                    <p:cond delay="750"/>
                                  </p:stCondLst>
                                  <p:childTnLst>
                                    <p:animMotion origin="layout" path="M 0 0.03842 L 0 1.11111E-6 " pathEditMode="relative" rAng="0" ptsTypes="AA">
                                      <p:cBhvr>
                                        <p:cTn id="11" dur="750" fill="hold"/>
                                        <p:tgtEl>
                                          <p:spTgt spid="67"/>
                                        </p:tgtEl>
                                        <p:attrNameLst>
                                          <p:attrName>ppt_x</p:attrName>
                                          <p:attrName>ppt_y</p:attrName>
                                        </p:attrNameLst>
                                      </p:cBhvr>
                                      <p:rCtr x="0" y="-1921"/>
                                    </p:animMotion>
                                  </p:childTnLst>
                                </p:cTn>
                              </p:par>
                              <p:par>
                                <p:cTn id="12" presetID="53" presetClass="entr" presetSubtype="16" fill="hold" grpId="0" nodeType="withEffect">
                                  <p:stCondLst>
                                    <p:cond delay="1250"/>
                                  </p:stCondLst>
                                  <p:childTnLst>
                                    <p:set>
                                      <p:cBhvr>
                                        <p:cTn id="13" dur="1" fill="hold">
                                          <p:stCondLst>
                                            <p:cond delay="0"/>
                                          </p:stCondLst>
                                        </p:cTn>
                                        <p:tgtEl>
                                          <p:spTgt spid="68"/>
                                        </p:tgtEl>
                                        <p:attrNameLst>
                                          <p:attrName>style.visibility</p:attrName>
                                        </p:attrNameLst>
                                      </p:cBhvr>
                                      <p:to>
                                        <p:strVal val="visible"/>
                                      </p:to>
                                    </p:set>
                                    <p:anim calcmode="lin" valueType="num">
                                      <p:cBhvr>
                                        <p:cTn id="14" dur="750" fill="hold"/>
                                        <p:tgtEl>
                                          <p:spTgt spid="68"/>
                                        </p:tgtEl>
                                        <p:attrNameLst>
                                          <p:attrName>ppt_w</p:attrName>
                                        </p:attrNameLst>
                                      </p:cBhvr>
                                      <p:tavLst>
                                        <p:tav tm="0">
                                          <p:val>
                                            <p:fltVal val="0"/>
                                          </p:val>
                                        </p:tav>
                                        <p:tav tm="100000">
                                          <p:val>
                                            <p:strVal val="#ppt_w"/>
                                          </p:val>
                                        </p:tav>
                                      </p:tavLst>
                                    </p:anim>
                                    <p:anim calcmode="lin" valueType="num">
                                      <p:cBhvr>
                                        <p:cTn id="15" dur="750" fill="hold"/>
                                        <p:tgtEl>
                                          <p:spTgt spid="68"/>
                                        </p:tgtEl>
                                        <p:attrNameLst>
                                          <p:attrName>ppt_h</p:attrName>
                                        </p:attrNameLst>
                                      </p:cBhvr>
                                      <p:tavLst>
                                        <p:tav tm="0">
                                          <p:val>
                                            <p:fltVal val="0"/>
                                          </p:val>
                                        </p:tav>
                                        <p:tav tm="100000">
                                          <p:val>
                                            <p:strVal val="#ppt_h"/>
                                          </p:val>
                                        </p:tav>
                                      </p:tavLst>
                                    </p:anim>
                                    <p:animEffect transition="in" filter="fade">
                                      <p:cBhvr>
                                        <p:cTn id="16" dur="750"/>
                                        <p:tgtEl>
                                          <p:spTgt spid="68"/>
                                        </p:tgtEl>
                                      </p:cBhvr>
                                    </p:animEffect>
                                  </p:childTnLst>
                                </p:cTn>
                              </p:par>
                              <p:par>
                                <p:cTn id="17" presetID="10" presetClass="entr" presetSubtype="0" fill="hold" grpId="0" nodeType="withEffect">
                                  <p:stCondLst>
                                    <p:cond delay="1250"/>
                                  </p:stCondLst>
                                  <p:childTnLst>
                                    <p:set>
                                      <p:cBhvr>
                                        <p:cTn id="18" dur="1" fill="hold">
                                          <p:stCondLst>
                                            <p:cond delay="0"/>
                                          </p:stCondLst>
                                        </p:cTn>
                                        <p:tgtEl>
                                          <p:spTgt spid="69"/>
                                        </p:tgtEl>
                                        <p:attrNameLst>
                                          <p:attrName>style.visibility</p:attrName>
                                        </p:attrNameLst>
                                      </p:cBhvr>
                                      <p:to>
                                        <p:strVal val="visible"/>
                                      </p:to>
                                    </p:set>
                                    <p:animEffect transition="in" filter="fade">
                                      <p:cBhvr>
                                        <p:cTn id="19" dur="750"/>
                                        <p:tgtEl>
                                          <p:spTgt spid="69"/>
                                        </p:tgtEl>
                                      </p:cBhvr>
                                    </p:animEffect>
                                  </p:childTnLst>
                                </p:cTn>
                              </p:par>
                              <p:par>
                                <p:cTn id="20" presetID="10" presetClass="entr" presetSubtype="0" fill="hold" grpId="0" nodeType="withEffect">
                                  <p:stCondLst>
                                    <p:cond delay="1250"/>
                                  </p:stCondLst>
                                  <p:childTnLst>
                                    <p:set>
                                      <p:cBhvr>
                                        <p:cTn id="21" dur="1" fill="hold">
                                          <p:stCondLst>
                                            <p:cond delay="0"/>
                                          </p:stCondLst>
                                        </p:cTn>
                                        <p:tgtEl>
                                          <p:spTgt spid="64"/>
                                        </p:tgtEl>
                                        <p:attrNameLst>
                                          <p:attrName>style.visibility</p:attrName>
                                        </p:attrNameLst>
                                      </p:cBhvr>
                                      <p:to>
                                        <p:strVal val="visible"/>
                                      </p:to>
                                    </p:set>
                                    <p:animEffect transition="in" filter="fade">
                                      <p:cBhvr>
                                        <p:cTn id="22" dur="750"/>
                                        <p:tgtEl>
                                          <p:spTgt spid="64"/>
                                        </p:tgtEl>
                                      </p:cBhvr>
                                    </p:animEffect>
                                  </p:childTnLst>
                                </p:cTn>
                              </p:par>
                              <p:par>
                                <p:cTn id="23" presetID="10" presetClass="entr" presetSubtype="0" fill="hold" grpId="0" nodeType="withEffect">
                                  <p:stCondLst>
                                    <p:cond delay="1250"/>
                                  </p:stCondLst>
                                  <p:childTnLst>
                                    <p:set>
                                      <p:cBhvr>
                                        <p:cTn id="24" dur="1" fill="hold">
                                          <p:stCondLst>
                                            <p:cond delay="0"/>
                                          </p:stCondLst>
                                        </p:cTn>
                                        <p:tgtEl>
                                          <p:spTgt spid="65"/>
                                        </p:tgtEl>
                                        <p:attrNameLst>
                                          <p:attrName>style.visibility</p:attrName>
                                        </p:attrNameLst>
                                      </p:cBhvr>
                                      <p:to>
                                        <p:strVal val="visible"/>
                                      </p:to>
                                    </p:set>
                                    <p:animEffect transition="in" filter="fade">
                                      <p:cBhvr>
                                        <p:cTn id="25" dur="750"/>
                                        <p:tgtEl>
                                          <p:spTgt spid="65"/>
                                        </p:tgtEl>
                                      </p:cBhvr>
                                    </p:animEffect>
                                  </p:childTnLst>
                                </p:cTn>
                              </p:par>
                              <p:par>
                                <p:cTn id="26" presetID="22" presetClass="entr" presetSubtype="4" fill="hold" nodeType="withEffect">
                                  <p:stCondLst>
                                    <p:cond delay="1750"/>
                                  </p:stCondLst>
                                  <p:childTnLst>
                                    <p:set>
                                      <p:cBhvr>
                                        <p:cTn id="27" dur="1" fill="hold">
                                          <p:stCondLst>
                                            <p:cond delay="0"/>
                                          </p:stCondLst>
                                        </p:cTn>
                                        <p:tgtEl>
                                          <p:spTgt spid="73"/>
                                        </p:tgtEl>
                                        <p:attrNameLst>
                                          <p:attrName>style.visibility</p:attrName>
                                        </p:attrNameLst>
                                      </p:cBhvr>
                                      <p:to>
                                        <p:strVal val="visible"/>
                                      </p:to>
                                    </p:set>
                                    <p:animEffect transition="in" filter="wipe(down)">
                                      <p:cBhvr>
                                        <p:cTn id="28" dur="750"/>
                                        <p:tgtEl>
                                          <p:spTgt spid="73"/>
                                        </p:tgtEl>
                                      </p:cBhvr>
                                    </p:animEffect>
                                  </p:childTnLst>
                                </p:cTn>
                              </p:par>
                              <p:par>
                                <p:cTn id="29" presetID="53" presetClass="entr" presetSubtype="16" fill="hold" grpId="0" nodeType="withEffect">
                                  <p:stCondLst>
                                    <p:cond delay="1750"/>
                                  </p:stCondLst>
                                  <p:childTnLst>
                                    <p:set>
                                      <p:cBhvr>
                                        <p:cTn id="30" dur="1" fill="hold">
                                          <p:stCondLst>
                                            <p:cond delay="0"/>
                                          </p:stCondLst>
                                        </p:cTn>
                                        <p:tgtEl>
                                          <p:spTgt spid="72"/>
                                        </p:tgtEl>
                                        <p:attrNameLst>
                                          <p:attrName>style.visibility</p:attrName>
                                        </p:attrNameLst>
                                      </p:cBhvr>
                                      <p:to>
                                        <p:strVal val="visible"/>
                                      </p:to>
                                    </p:set>
                                    <p:anim calcmode="lin" valueType="num">
                                      <p:cBhvr>
                                        <p:cTn id="31" dur="750" fill="hold"/>
                                        <p:tgtEl>
                                          <p:spTgt spid="72"/>
                                        </p:tgtEl>
                                        <p:attrNameLst>
                                          <p:attrName>ppt_w</p:attrName>
                                        </p:attrNameLst>
                                      </p:cBhvr>
                                      <p:tavLst>
                                        <p:tav tm="0">
                                          <p:val>
                                            <p:fltVal val="0"/>
                                          </p:val>
                                        </p:tav>
                                        <p:tav tm="100000">
                                          <p:val>
                                            <p:strVal val="#ppt_w"/>
                                          </p:val>
                                        </p:tav>
                                      </p:tavLst>
                                    </p:anim>
                                    <p:anim calcmode="lin" valueType="num">
                                      <p:cBhvr>
                                        <p:cTn id="32" dur="750" fill="hold"/>
                                        <p:tgtEl>
                                          <p:spTgt spid="72"/>
                                        </p:tgtEl>
                                        <p:attrNameLst>
                                          <p:attrName>ppt_h</p:attrName>
                                        </p:attrNameLst>
                                      </p:cBhvr>
                                      <p:tavLst>
                                        <p:tav tm="0">
                                          <p:val>
                                            <p:fltVal val="0"/>
                                          </p:val>
                                        </p:tav>
                                        <p:tav tm="100000">
                                          <p:val>
                                            <p:strVal val="#ppt_h"/>
                                          </p:val>
                                        </p:tav>
                                      </p:tavLst>
                                    </p:anim>
                                    <p:animEffect transition="in" filter="fade">
                                      <p:cBhvr>
                                        <p:cTn id="33" dur="750"/>
                                        <p:tgtEl>
                                          <p:spTgt spid="72"/>
                                        </p:tgtEl>
                                      </p:cBhvr>
                                    </p:animEffect>
                                  </p:childTnLst>
                                </p:cTn>
                              </p:par>
                              <p:par>
                                <p:cTn id="34" presetID="53" presetClass="entr" presetSubtype="16" fill="hold" grpId="0" nodeType="withEffect">
                                  <p:stCondLst>
                                    <p:cond delay="1750"/>
                                  </p:stCondLst>
                                  <p:childTnLst>
                                    <p:set>
                                      <p:cBhvr>
                                        <p:cTn id="35" dur="1" fill="hold">
                                          <p:stCondLst>
                                            <p:cond delay="0"/>
                                          </p:stCondLst>
                                        </p:cTn>
                                        <p:tgtEl>
                                          <p:spTgt spid="71"/>
                                        </p:tgtEl>
                                        <p:attrNameLst>
                                          <p:attrName>style.visibility</p:attrName>
                                        </p:attrNameLst>
                                      </p:cBhvr>
                                      <p:to>
                                        <p:strVal val="visible"/>
                                      </p:to>
                                    </p:set>
                                    <p:anim calcmode="lin" valueType="num">
                                      <p:cBhvr>
                                        <p:cTn id="36" dur="750" fill="hold"/>
                                        <p:tgtEl>
                                          <p:spTgt spid="71"/>
                                        </p:tgtEl>
                                        <p:attrNameLst>
                                          <p:attrName>ppt_w</p:attrName>
                                        </p:attrNameLst>
                                      </p:cBhvr>
                                      <p:tavLst>
                                        <p:tav tm="0">
                                          <p:val>
                                            <p:fltVal val="0"/>
                                          </p:val>
                                        </p:tav>
                                        <p:tav tm="100000">
                                          <p:val>
                                            <p:strVal val="#ppt_w"/>
                                          </p:val>
                                        </p:tav>
                                      </p:tavLst>
                                    </p:anim>
                                    <p:anim calcmode="lin" valueType="num">
                                      <p:cBhvr>
                                        <p:cTn id="37" dur="750" fill="hold"/>
                                        <p:tgtEl>
                                          <p:spTgt spid="71"/>
                                        </p:tgtEl>
                                        <p:attrNameLst>
                                          <p:attrName>ppt_h</p:attrName>
                                        </p:attrNameLst>
                                      </p:cBhvr>
                                      <p:tavLst>
                                        <p:tav tm="0">
                                          <p:val>
                                            <p:fltVal val="0"/>
                                          </p:val>
                                        </p:tav>
                                        <p:tav tm="100000">
                                          <p:val>
                                            <p:strVal val="#ppt_h"/>
                                          </p:val>
                                        </p:tav>
                                      </p:tavLst>
                                    </p:anim>
                                    <p:animEffect transition="in" filter="fade">
                                      <p:cBhvr>
                                        <p:cTn id="38" dur="75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65" grpId="0" animBg="1"/>
      <p:bldP spid="67" grpId="0" animBg="1"/>
      <p:bldP spid="67" grpId="1" animBg="1"/>
      <p:bldP spid="67" grpId="2" animBg="1"/>
      <p:bldP spid="68" grpId="0" animBg="1"/>
      <p:bldP spid="69" grpId="0"/>
      <p:bldP spid="71" grpId="0"/>
      <p:bldP spid="7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圆角矩形 95"/>
          <p:cNvSpPr/>
          <p:nvPr/>
        </p:nvSpPr>
        <p:spPr>
          <a:xfrm>
            <a:off x="723344" y="507965"/>
            <a:ext cx="3576807" cy="419528"/>
          </a:xfrm>
          <a:prstGeom prst="roundRect">
            <a:avLst>
              <a:gd name="adj" fmla="val 50000"/>
            </a:avLst>
          </a:prstGeom>
          <a:solidFill>
            <a:srgbClr val="234983"/>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defRPr/>
            </a:pPr>
            <a:r>
              <a:rPr lang="zh-CN" altLang="en-US" sz="1400" dirty="0">
                <a:latin typeface="Microsoft YaHei" charset="-122"/>
                <a:ea typeface="Microsoft YaHei" charset="-122"/>
                <a:cs typeface="Microsoft YaHei" charset="-122"/>
              </a:rPr>
              <a:t>第一步：构建已经分类好的原始数据集</a:t>
            </a:r>
            <a:endParaRPr kumimoji="0" lang="zh-CN" altLang="en-US" sz="1400" i="0" u="none" strike="noStrike" kern="1200" cap="none" spc="0" normalizeH="0" baseline="0" noProof="0" dirty="0">
              <a:ln>
                <a:noFill/>
              </a:ln>
              <a:solidFill>
                <a:prstClr val="white"/>
              </a:solidFill>
              <a:effectLst/>
              <a:uLnTx/>
              <a:uFillTx/>
              <a:latin typeface="Microsoft YaHei" charset="-122"/>
              <a:ea typeface="Microsoft YaHei" charset="-122"/>
              <a:cs typeface="Microsoft YaHei" charset="-122"/>
            </a:endParaRPr>
          </a:p>
        </p:txBody>
      </p:sp>
      <p:sp>
        <p:nvSpPr>
          <p:cNvPr id="21" name="矩形 20"/>
          <p:cNvSpPr/>
          <p:nvPr/>
        </p:nvSpPr>
        <p:spPr>
          <a:xfrm>
            <a:off x="939113" y="1170199"/>
            <a:ext cx="10392032" cy="830997"/>
          </a:xfrm>
          <a:prstGeom prst="rect">
            <a:avLst/>
          </a:prstGeom>
        </p:spPr>
        <p:txBody>
          <a:bodyPr wrap="square">
            <a:spAutoFit/>
          </a:bodyPr>
          <a:lstStyle/>
          <a:p>
            <a:pPr lvl="0">
              <a:lnSpc>
                <a:spcPct val="150000"/>
              </a:lnSpc>
              <a:defRPr/>
            </a:pPr>
            <a:r>
              <a:rPr lang="zh-CN" altLang="en-US" sz="1600" dirty="0" smtClean="0">
                <a:solidFill>
                  <a:prstClr val="black"/>
                </a:solidFill>
                <a:latin typeface="Microsoft YaHei" charset="-122"/>
                <a:ea typeface="Microsoft YaHei" charset="-122"/>
                <a:cs typeface="Microsoft YaHei" charset="-122"/>
              </a:rPr>
              <a:t>首先随机设置十个样本点表示十杯酒，这里取了部分样本点。</a:t>
            </a:r>
            <a:endParaRPr lang="en-US" altLang="zh-CN" sz="1600" dirty="0" smtClean="0">
              <a:solidFill>
                <a:prstClr val="black"/>
              </a:solidFill>
              <a:latin typeface="Microsoft YaHei" charset="-122"/>
              <a:ea typeface="Microsoft YaHei" charset="-122"/>
              <a:cs typeface="Microsoft YaHei" charset="-122"/>
            </a:endParaRPr>
          </a:p>
          <a:p>
            <a:pPr lvl="0">
              <a:lnSpc>
                <a:spcPct val="150000"/>
              </a:lnSpc>
              <a:defRPr/>
            </a:pPr>
            <a:r>
              <a:rPr lang="zh-CN" altLang="en-US" sz="1600" dirty="0">
                <a:solidFill>
                  <a:prstClr val="black"/>
                </a:solidFill>
                <a:latin typeface="Microsoft YaHei" charset="-122"/>
                <a:ea typeface="Microsoft YaHei" charset="-122"/>
                <a:cs typeface="Microsoft YaHei" charset="-122"/>
              </a:rPr>
              <a:t>为了方便验证，这里</a:t>
            </a:r>
            <a:r>
              <a:rPr lang="zh-CN" altLang="en-US" sz="1600" dirty="0" smtClean="0">
                <a:solidFill>
                  <a:prstClr val="black"/>
                </a:solidFill>
                <a:latin typeface="Microsoft YaHei" charset="-122"/>
                <a:ea typeface="Microsoft YaHei" charset="-122"/>
                <a:cs typeface="Microsoft YaHei" charset="-122"/>
              </a:rPr>
              <a:t>使用 </a:t>
            </a:r>
            <a:r>
              <a:rPr lang="en-US" altLang="zh-CN" sz="1600" dirty="0" smtClean="0">
                <a:solidFill>
                  <a:prstClr val="black"/>
                </a:solidFill>
                <a:latin typeface="Microsoft YaHei" charset="-122"/>
                <a:ea typeface="Microsoft YaHei" charset="-122"/>
                <a:cs typeface="Microsoft YaHei" charset="-122"/>
              </a:rPr>
              <a:t>Python</a:t>
            </a:r>
            <a:r>
              <a:rPr lang="zh-CN" altLang="en-US" sz="1600" dirty="0" smtClean="0">
                <a:solidFill>
                  <a:prstClr val="black"/>
                </a:solidFill>
                <a:latin typeface="Microsoft YaHei" charset="-122"/>
                <a:ea typeface="Microsoft YaHei" charset="-122"/>
                <a:cs typeface="Microsoft YaHei" charset="-122"/>
              </a:rPr>
              <a:t> 的字典 </a:t>
            </a:r>
            <a:r>
              <a:rPr lang="en-US" altLang="zh-CN" sz="1600" dirty="0" err="1" smtClean="0">
                <a:solidFill>
                  <a:prstClr val="black"/>
                </a:solidFill>
                <a:latin typeface="Microsoft YaHei" charset="-122"/>
                <a:ea typeface="Microsoft YaHei" charset="-122"/>
                <a:cs typeface="Microsoft YaHei" charset="-122"/>
              </a:rPr>
              <a:t>dict</a:t>
            </a:r>
            <a:r>
              <a:rPr lang="zh-CN" altLang="en-US" sz="1600" dirty="0" smtClean="0">
                <a:solidFill>
                  <a:prstClr val="black"/>
                </a:solidFill>
                <a:latin typeface="Microsoft YaHei" charset="-122"/>
                <a:ea typeface="Microsoft YaHei" charset="-122"/>
                <a:cs typeface="Microsoft YaHei" charset="-122"/>
              </a:rPr>
              <a:t> 构建</a:t>
            </a:r>
            <a:r>
              <a:rPr lang="zh-CN" altLang="en-US" sz="1600" dirty="0">
                <a:solidFill>
                  <a:prstClr val="black"/>
                </a:solidFill>
                <a:latin typeface="Microsoft YaHei" charset="-122"/>
                <a:ea typeface="Microsoft YaHei" charset="-122"/>
                <a:cs typeface="Microsoft YaHei" charset="-122"/>
              </a:rPr>
              <a:t>数据集，然后再将其转化</a:t>
            </a:r>
            <a:r>
              <a:rPr lang="zh-CN" altLang="en-US" sz="1600" dirty="0" smtClean="0">
                <a:solidFill>
                  <a:prstClr val="black"/>
                </a:solidFill>
                <a:latin typeface="Microsoft YaHei" charset="-122"/>
                <a:ea typeface="Microsoft YaHei" charset="-122"/>
                <a:cs typeface="Microsoft YaHei" charset="-122"/>
              </a:rPr>
              <a:t>成 </a:t>
            </a:r>
            <a:r>
              <a:rPr lang="en-US" altLang="zh-CN" sz="1600" dirty="0" err="1" smtClean="0">
                <a:solidFill>
                  <a:prstClr val="black"/>
                </a:solidFill>
                <a:latin typeface="Microsoft YaHei" charset="-122"/>
                <a:ea typeface="Microsoft YaHei" charset="-122"/>
                <a:cs typeface="Microsoft YaHei" charset="-122"/>
              </a:rPr>
              <a:t>DataFrame</a:t>
            </a:r>
            <a:r>
              <a:rPr lang="zh-CN" altLang="en-US" sz="1600" dirty="0" smtClean="0">
                <a:solidFill>
                  <a:prstClr val="black"/>
                </a:solidFill>
                <a:latin typeface="Microsoft YaHei" charset="-122"/>
                <a:ea typeface="Microsoft YaHei" charset="-122"/>
                <a:cs typeface="Microsoft YaHei" charset="-122"/>
              </a:rPr>
              <a:t> 格式</a:t>
            </a:r>
            <a:r>
              <a:rPr lang="zh-CN" altLang="en-US" sz="1600" dirty="0">
                <a:solidFill>
                  <a:prstClr val="black"/>
                </a:solidFill>
                <a:latin typeface="Microsoft YaHei" charset="-122"/>
                <a:ea typeface="Microsoft YaHei" charset="-122"/>
                <a:cs typeface="Microsoft YaHei" charset="-122"/>
              </a:rPr>
              <a:t>。</a:t>
            </a:r>
            <a:endParaRPr lang="en-US" altLang="zh-CN" sz="1600" dirty="0">
              <a:solidFill>
                <a:prstClr val="black"/>
              </a:solidFill>
              <a:latin typeface="Microsoft YaHei" charset="-122"/>
              <a:ea typeface="Microsoft YaHei" charset="-122"/>
              <a:cs typeface="Microsoft YaHei" charset="-122"/>
            </a:endParaRPr>
          </a:p>
        </p:txBody>
      </p:sp>
      <p:sp>
        <p:nvSpPr>
          <p:cNvPr id="24" name="矩形 23"/>
          <p:cNvSpPr/>
          <p:nvPr/>
        </p:nvSpPr>
        <p:spPr>
          <a:xfrm>
            <a:off x="939113" y="4522999"/>
            <a:ext cx="10392032" cy="418191"/>
          </a:xfrm>
          <a:prstGeom prst="rect">
            <a:avLst/>
          </a:prstGeom>
        </p:spPr>
        <p:txBody>
          <a:bodyPr wrap="square">
            <a:spAutoFit/>
          </a:bodyPr>
          <a:lstStyle/>
          <a:p>
            <a:pPr lvl="0">
              <a:lnSpc>
                <a:spcPct val="150000"/>
              </a:lnSpc>
              <a:defRPr/>
            </a:pPr>
            <a:r>
              <a:rPr lang="zh-CN" altLang="en-US" sz="1600" dirty="0" smtClean="0">
                <a:solidFill>
                  <a:prstClr val="black"/>
                </a:solidFill>
                <a:latin typeface="Microsoft YaHei" charset="-122"/>
                <a:ea typeface="Microsoft YaHei" charset="-122"/>
                <a:cs typeface="Microsoft YaHei" charset="-122"/>
              </a:rPr>
              <a:t>探索数据，假如我们给出新数据 </a:t>
            </a:r>
            <a:r>
              <a:rPr lang="en-US" altLang="zh-CN" sz="1600" dirty="0" smtClean="0">
                <a:solidFill>
                  <a:prstClr val="black"/>
                </a:solidFill>
                <a:latin typeface="Microsoft YaHei" charset="-122"/>
                <a:ea typeface="Microsoft YaHei" charset="-122"/>
                <a:cs typeface="Microsoft YaHei" charset="-122"/>
              </a:rPr>
              <a:t>[12.8,4.1]</a:t>
            </a:r>
            <a:r>
              <a:rPr lang="zh-CN" altLang="en-US" sz="1600" dirty="0" smtClean="0">
                <a:solidFill>
                  <a:prstClr val="black"/>
                </a:solidFill>
                <a:latin typeface="Microsoft YaHei" charset="-122"/>
                <a:ea typeface="Microsoft YaHei" charset="-122"/>
                <a:cs typeface="Microsoft YaHei" charset="-122"/>
              </a:rPr>
              <a:t> ，你能猜出这杯红酒是什么类别么？</a:t>
            </a:r>
            <a:endParaRPr lang="en-US" altLang="zh-CN" sz="1600" dirty="0">
              <a:solidFill>
                <a:prstClr val="black"/>
              </a:solidFill>
              <a:latin typeface="Microsoft YaHei" charset="-122"/>
              <a:ea typeface="Microsoft YaHei" charset="-122"/>
              <a:cs typeface="Microsoft YaHei" charset="-122"/>
            </a:endParaRPr>
          </a:p>
        </p:txBody>
      </p:sp>
      <p:pic>
        <p:nvPicPr>
          <p:cNvPr id="3" name="图片 2"/>
          <p:cNvPicPr>
            <a:picLocks noChangeAspect="1"/>
          </p:cNvPicPr>
          <p:nvPr/>
        </p:nvPicPr>
        <p:blipFill>
          <a:blip r:embed="rId1"/>
          <a:stretch>
            <a:fillRect/>
          </a:stretch>
        </p:blipFill>
        <p:spPr>
          <a:xfrm>
            <a:off x="909079" y="2206831"/>
            <a:ext cx="10452100" cy="2222500"/>
          </a:xfrm>
          <a:prstGeom prst="rect">
            <a:avLst/>
          </a:prstGeom>
        </p:spPr>
      </p:pic>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117" y="6221904"/>
            <a:ext cx="1906271" cy="438442"/>
          </a:xfrm>
          <a:prstGeom prst="rect">
            <a:avLst/>
          </a:prstGeom>
        </p:spPr>
      </p:pic>
    </p:spTree>
  </p:cSld>
  <p:clrMapOvr>
    <a:masterClrMapping/>
  </p:clrMapOvr>
  <p:transition spd="slow" advTm="1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afterEffect">
                                  <p:stCondLst>
                                    <p:cond delay="0"/>
                                  </p:stCondLst>
                                  <p:childTnLst>
                                    <p:set>
                                      <p:cBhvr>
                                        <p:cTn id="6" dur="1" fill="hold">
                                          <p:stCondLst>
                                            <p:cond delay="0"/>
                                          </p:stCondLst>
                                        </p:cTn>
                                        <p:tgtEl>
                                          <p:spTgt spid="96"/>
                                        </p:tgtEl>
                                        <p:attrNameLst>
                                          <p:attrName>style.visibility</p:attrName>
                                        </p:attrNameLst>
                                      </p:cBhvr>
                                      <p:to>
                                        <p:strVal val="visible"/>
                                      </p:to>
                                    </p:set>
                                    <p:anim calcmode="lin" valueType="num">
                                      <p:cBhvr>
                                        <p:cTn id="7" dur="500" decel="50000" fill="hold">
                                          <p:stCondLst>
                                            <p:cond delay="0"/>
                                          </p:stCondLst>
                                        </p:cTn>
                                        <p:tgtEl>
                                          <p:spTgt spid="96"/>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96"/>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96"/>
                                        </p:tgtEl>
                                        <p:attrNameLst>
                                          <p:attrName>ppt_w</p:attrName>
                                        </p:attrNameLst>
                                      </p:cBhvr>
                                      <p:tavLst>
                                        <p:tav tm="0">
                                          <p:val>
                                            <p:strVal val="#ppt_w*.05"/>
                                          </p:val>
                                        </p:tav>
                                        <p:tav tm="100000">
                                          <p:val>
                                            <p:strVal val="#ppt_w"/>
                                          </p:val>
                                        </p:tav>
                                      </p:tavLst>
                                    </p:anim>
                                    <p:anim calcmode="lin" valueType="num">
                                      <p:cBhvr>
                                        <p:cTn id="10" dur="1000" fill="hold"/>
                                        <p:tgtEl>
                                          <p:spTgt spid="96"/>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96"/>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96"/>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96"/>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圆角矩形 95"/>
          <p:cNvSpPr/>
          <p:nvPr/>
        </p:nvSpPr>
        <p:spPr>
          <a:xfrm>
            <a:off x="723344" y="507965"/>
            <a:ext cx="5059618" cy="419528"/>
          </a:xfrm>
          <a:prstGeom prst="roundRect">
            <a:avLst>
              <a:gd name="adj" fmla="val 50000"/>
            </a:avLst>
          </a:prstGeom>
          <a:solidFill>
            <a:srgbClr val="234983"/>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defRPr/>
            </a:pPr>
            <a:r>
              <a:rPr lang="zh-CN" altLang="en-US" sz="1400">
                <a:latin typeface="Microsoft YaHei" charset="-122"/>
                <a:ea typeface="Microsoft YaHei" charset="-122"/>
                <a:cs typeface="Microsoft YaHei" charset="-122"/>
              </a:rPr>
              <a:t>第二步：计算已知类别数据集中的点与当前点之间的距离</a:t>
            </a:r>
            <a:endParaRPr kumimoji="0" lang="zh-CN" altLang="en-US" sz="1400" i="0" u="none" strike="noStrike" kern="1200" cap="none" spc="0" normalizeH="0" baseline="0" noProof="0" dirty="0">
              <a:ln>
                <a:noFill/>
              </a:ln>
              <a:solidFill>
                <a:prstClr val="white"/>
              </a:solidFill>
              <a:effectLst/>
              <a:uLnTx/>
              <a:uFillTx/>
              <a:latin typeface="Microsoft YaHei" charset="-122"/>
              <a:ea typeface="Microsoft YaHei" charset="-122"/>
              <a:cs typeface="Microsoft YaHei" charset="-122"/>
            </a:endParaRPr>
          </a:p>
        </p:txBody>
      </p:sp>
      <p:sp>
        <p:nvSpPr>
          <p:cNvPr id="7" name="圆角矩形 6"/>
          <p:cNvSpPr/>
          <p:nvPr/>
        </p:nvSpPr>
        <p:spPr>
          <a:xfrm>
            <a:off x="723344" y="3131716"/>
            <a:ext cx="5059618" cy="419528"/>
          </a:xfrm>
          <a:prstGeom prst="roundRect">
            <a:avLst>
              <a:gd name="adj" fmla="val 50000"/>
            </a:avLst>
          </a:prstGeom>
          <a:solidFill>
            <a:srgbClr val="234983"/>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defRPr/>
            </a:pPr>
            <a:r>
              <a:rPr lang="zh-CN" altLang="en-US" sz="1400" dirty="0">
                <a:latin typeface="Microsoft YaHei" charset="-122"/>
                <a:ea typeface="Microsoft YaHei" charset="-122"/>
                <a:cs typeface="Microsoft YaHei" charset="-122"/>
              </a:rPr>
              <a:t>第三步：将距离升序排列，然后选取距离最小</a:t>
            </a:r>
            <a:r>
              <a:rPr lang="zh-CN" altLang="en-US" sz="1400" dirty="0" smtClean="0">
                <a:latin typeface="Microsoft YaHei" charset="-122"/>
                <a:ea typeface="Microsoft YaHei" charset="-122"/>
                <a:cs typeface="Microsoft YaHei" charset="-122"/>
              </a:rPr>
              <a:t>的 </a:t>
            </a:r>
            <a:r>
              <a:rPr lang="en-US" altLang="zh-CN" sz="1400" dirty="0" smtClean="0">
                <a:latin typeface="Microsoft YaHei" charset="-122"/>
                <a:ea typeface="Microsoft YaHei" charset="-122"/>
                <a:cs typeface="Microsoft YaHei" charset="-122"/>
              </a:rPr>
              <a:t>k</a:t>
            </a:r>
            <a:r>
              <a:rPr lang="zh-CN" altLang="en-US" sz="1400" dirty="0" smtClean="0">
                <a:latin typeface="Microsoft YaHei" charset="-122"/>
                <a:ea typeface="Microsoft YaHei" charset="-122"/>
                <a:cs typeface="Microsoft YaHei" charset="-122"/>
              </a:rPr>
              <a:t> 个</a:t>
            </a:r>
            <a:r>
              <a:rPr lang="zh-CN" altLang="en-US" sz="1400" dirty="0">
                <a:latin typeface="Microsoft YaHei" charset="-122"/>
                <a:ea typeface="Microsoft YaHei" charset="-122"/>
                <a:cs typeface="Microsoft YaHei" charset="-122"/>
              </a:rPr>
              <a:t>点</a:t>
            </a:r>
            <a:endParaRPr kumimoji="0" lang="zh-CN" altLang="en-US" sz="1400" i="0" u="none" strike="noStrike" kern="1200" cap="none" spc="0" normalizeH="0" baseline="0" noProof="0" dirty="0">
              <a:ln>
                <a:noFill/>
              </a:ln>
              <a:solidFill>
                <a:prstClr val="white"/>
              </a:solidFill>
              <a:effectLst/>
              <a:uLnTx/>
              <a:uFillTx/>
              <a:latin typeface="Microsoft YaHei" charset="-122"/>
              <a:ea typeface="Microsoft YaHei" charset="-122"/>
              <a:cs typeface="Microsoft YaHei" charset="-122"/>
            </a:endParaRPr>
          </a:p>
        </p:txBody>
      </p:sp>
      <p:pic>
        <p:nvPicPr>
          <p:cNvPr id="2" name="图片 1"/>
          <p:cNvPicPr>
            <a:picLocks noChangeAspect="1"/>
          </p:cNvPicPr>
          <p:nvPr/>
        </p:nvPicPr>
        <p:blipFill>
          <a:blip r:embed="rId1"/>
          <a:stretch>
            <a:fillRect/>
          </a:stretch>
        </p:blipFill>
        <p:spPr>
          <a:xfrm>
            <a:off x="723344" y="1381904"/>
            <a:ext cx="10570732" cy="1295400"/>
          </a:xfrm>
          <a:prstGeom prst="rect">
            <a:avLst/>
          </a:prstGeom>
        </p:spPr>
      </p:pic>
      <p:pic>
        <p:nvPicPr>
          <p:cNvPr id="3" name="图片 2"/>
          <p:cNvPicPr>
            <a:picLocks noChangeAspect="1"/>
          </p:cNvPicPr>
          <p:nvPr/>
        </p:nvPicPr>
        <p:blipFill>
          <a:blip r:embed="rId2"/>
          <a:stretch>
            <a:fillRect/>
          </a:stretch>
        </p:blipFill>
        <p:spPr>
          <a:xfrm>
            <a:off x="723344" y="3835571"/>
            <a:ext cx="10570732" cy="546100"/>
          </a:xfrm>
          <a:prstGeom prst="rect">
            <a:avLst/>
          </a:prstGeom>
        </p:spPr>
      </p:pic>
      <p:pic>
        <p:nvPicPr>
          <p:cNvPr id="4" name="图片 3"/>
          <p:cNvPicPr>
            <a:picLocks noChangeAspect="1"/>
          </p:cNvPicPr>
          <p:nvPr/>
        </p:nvPicPr>
        <p:blipFill>
          <a:blip r:embed="rId3"/>
          <a:stretch>
            <a:fillRect/>
          </a:stretch>
        </p:blipFill>
        <p:spPr>
          <a:xfrm>
            <a:off x="723344" y="4628169"/>
            <a:ext cx="10570732" cy="787400"/>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5117" y="6221904"/>
            <a:ext cx="1906271" cy="438442"/>
          </a:xfrm>
          <a:prstGeom prst="rect">
            <a:avLst/>
          </a:prstGeom>
        </p:spPr>
      </p:pic>
    </p:spTree>
  </p:cSld>
  <p:clrMapOvr>
    <a:masterClrMapping/>
  </p:clrMapOvr>
  <p:transition spd="slow" advTm="1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afterEffect">
                                  <p:stCondLst>
                                    <p:cond delay="0"/>
                                  </p:stCondLst>
                                  <p:childTnLst>
                                    <p:set>
                                      <p:cBhvr>
                                        <p:cTn id="6" dur="1" fill="hold">
                                          <p:stCondLst>
                                            <p:cond delay="0"/>
                                          </p:stCondLst>
                                        </p:cTn>
                                        <p:tgtEl>
                                          <p:spTgt spid="96"/>
                                        </p:tgtEl>
                                        <p:attrNameLst>
                                          <p:attrName>style.visibility</p:attrName>
                                        </p:attrNameLst>
                                      </p:cBhvr>
                                      <p:to>
                                        <p:strVal val="visible"/>
                                      </p:to>
                                    </p:set>
                                    <p:anim calcmode="lin" valueType="num">
                                      <p:cBhvr>
                                        <p:cTn id="7" dur="500" decel="50000" fill="hold">
                                          <p:stCondLst>
                                            <p:cond delay="0"/>
                                          </p:stCondLst>
                                        </p:cTn>
                                        <p:tgtEl>
                                          <p:spTgt spid="96"/>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96"/>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96"/>
                                        </p:tgtEl>
                                        <p:attrNameLst>
                                          <p:attrName>ppt_w</p:attrName>
                                        </p:attrNameLst>
                                      </p:cBhvr>
                                      <p:tavLst>
                                        <p:tav tm="0">
                                          <p:val>
                                            <p:strVal val="#ppt_w*.05"/>
                                          </p:val>
                                        </p:tav>
                                        <p:tav tm="100000">
                                          <p:val>
                                            <p:strVal val="#ppt_w"/>
                                          </p:val>
                                        </p:tav>
                                      </p:tavLst>
                                    </p:anim>
                                    <p:anim calcmode="lin" valueType="num">
                                      <p:cBhvr>
                                        <p:cTn id="10" dur="1000" fill="hold"/>
                                        <p:tgtEl>
                                          <p:spTgt spid="96"/>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96"/>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96"/>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96"/>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96"/>
                                        </p:tgtEl>
                                      </p:cBhvr>
                                    </p:animEffect>
                                  </p:childTnLst>
                                </p:cTn>
                              </p:par>
                            </p:childTnLst>
                          </p:cTn>
                        </p:par>
                        <p:par>
                          <p:cTn id="15" fill="hold">
                            <p:stCondLst>
                              <p:cond delay="1000"/>
                            </p:stCondLst>
                            <p:childTnLst>
                              <p:par>
                                <p:cTn id="16" presetID="25" presetClass="entr" presetSubtype="0"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p:cTn id="18"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19"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20"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21" dur="1000" fill="hold"/>
                                        <p:tgtEl>
                                          <p:spTgt spid="7"/>
                                        </p:tgtEl>
                                        <p:attrNameLst>
                                          <p:attrName>ppt_h</p:attrName>
                                        </p:attrNameLst>
                                      </p:cBhvr>
                                      <p:tavLst>
                                        <p:tav tm="0">
                                          <p:val>
                                            <p:strVal val="#ppt_h"/>
                                          </p:val>
                                        </p:tav>
                                        <p:tav tm="100000">
                                          <p:val>
                                            <p:strVal val="#ppt_h"/>
                                          </p:val>
                                        </p:tav>
                                      </p:tavLst>
                                    </p:anim>
                                    <p:anim calcmode="lin" valueType="num">
                                      <p:cBhvr>
                                        <p:cTn id="22"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23"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24"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25" dur="1000" decel="50000">
                                          <p:stCondLst>
                                            <p:cond delay="0"/>
                                          </p:stCondLst>
                                        </p:cTn>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圆角矩形 95"/>
          <p:cNvSpPr/>
          <p:nvPr/>
        </p:nvSpPr>
        <p:spPr>
          <a:xfrm>
            <a:off x="723344" y="507965"/>
            <a:ext cx="3589164" cy="419528"/>
          </a:xfrm>
          <a:prstGeom prst="roundRect">
            <a:avLst>
              <a:gd name="adj" fmla="val 50000"/>
            </a:avLst>
          </a:prstGeom>
          <a:solidFill>
            <a:srgbClr val="234983"/>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defRPr/>
            </a:pPr>
            <a:r>
              <a:rPr lang="zh-CN" altLang="en-US" sz="1400" dirty="0">
                <a:latin typeface="Microsoft YaHei" charset="-122"/>
                <a:ea typeface="Microsoft YaHei" charset="-122"/>
                <a:cs typeface="Microsoft YaHei" charset="-122"/>
              </a:rPr>
              <a:t>第四步：确定</a:t>
            </a:r>
            <a:r>
              <a:rPr lang="zh-CN" altLang="en-US" sz="1400" dirty="0" smtClean="0">
                <a:latin typeface="Microsoft YaHei" charset="-122"/>
                <a:ea typeface="Microsoft YaHei" charset="-122"/>
                <a:cs typeface="Microsoft YaHei" charset="-122"/>
              </a:rPr>
              <a:t>前 </a:t>
            </a:r>
            <a:r>
              <a:rPr lang="en-US" altLang="zh-CN" sz="1400" dirty="0" smtClean="0">
                <a:latin typeface="Microsoft YaHei" charset="-122"/>
                <a:ea typeface="Microsoft YaHei" charset="-122"/>
                <a:cs typeface="Microsoft YaHei" charset="-122"/>
              </a:rPr>
              <a:t>k</a:t>
            </a:r>
            <a:r>
              <a:rPr lang="zh-CN" altLang="en-US" sz="1400" dirty="0" smtClean="0">
                <a:latin typeface="Microsoft YaHei" charset="-122"/>
                <a:ea typeface="Microsoft YaHei" charset="-122"/>
                <a:cs typeface="Microsoft YaHei" charset="-122"/>
              </a:rPr>
              <a:t> 个</a:t>
            </a:r>
            <a:r>
              <a:rPr lang="zh-CN" altLang="en-US" sz="1400" dirty="0">
                <a:latin typeface="Microsoft YaHei" charset="-122"/>
                <a:ea typeface="Microsoft YaHei" charset="-122"/>
                <a:cs typeface="Microsoft YaHei" charset="-122"/>
              </a:rPr>
              <a:t>点所在类别</a:t>
            </a:r>
            <a:r>
              <a:rPr lang="zh-CN" altLang="en-US" sz="1400" dirty="0" smtClean="0">
                <a:latin typeface="Microsoft YaHei" charset="-122"/>
                <a:ea typeface="Microsoft YaHei" charset="-122"/>
                <a:cs typeface="Microsoft YaHei" charset="-122"/>
              </a:rPr>
              <a:t>的计数</a:t>
            </a:r>
            <a:endParaRPr kumimoji="0" lang="zh-CN" altLang="en-US" sz="1400" i="0" u="none" strike="noStrike" kern="1200" cap="none" spc="0" normalizeH="0" baseline="0" noProof="0" dirty="0">
              <a:ln>
                <a:noFill/>
              </a:ln>
              <a:solidFill>
                <a:prstClr val="white"/>
              </a:solidFill>
              <a:effectLst/>
              <a:uLnTx/>
              <a:uFillTx/>
              <a:latin typeface="Microsoft YaHei" charset="-122"/>
              <a:ea typeface="Microsoft YaHei" charset="-122"/>
              <a:cs typeface="Microsoft YaHei" charset="-122"/>
            </a:endParaRPr>
          </a:p>
        </p:txBody>
      </p:sp>
      <p:sp>
        <p:nvSpPr>
          <p:cNvPr id="7" name="圆角矩形 6"/>
          <p:cNvSpPr/>
          <p:nvPr/>
        </p:nvSpPr>
        <p:spPr>
          <a:xfrm>
            <a:off x="723344" y="3304713"/>
            <a:ext cx="5059618" cy="419528"/>
          </a:xfrm>
          <a:prstGeom prst="roundRect">
            <a:avLst>
              <a:gd name="adj" fmla="val 50000"/>
            </a:avLst>
          </a:prstGeom>
          <a:solidFill>
            <a:srgbClr val="234983"/>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defRPr/>
            </a:pPr>
            <a:r>
              <a:rPr lang="zh-CN" altLang="en-US" sz="1400" dirty="0">
                <a:latin typeface="Microsoft YaHei" charset="-122"/>
                <a:ea typeface="Microsoft YaHei" charset="-122"/>
                <a:cs typeface="Microsoft YaHei" charset="-122"/>
              </a:rPr>
              <a:t>第五步：选择出现次数最多的类别作为当前点的预测类别</a:t>
            </a:r>
            <a:endParaRPr kumimoji="0" lang="zh-CN" altLang="en-US" sz="1400" i="0" u="none" strike="noStrike" kern="1200" cap="none" spc="0" normalizeH="0" baseline="0" noProof="0" dirty="0">
              <a:ln>
                <a:noFill/>
              </a:ln>
              <a:solidFill>
                <a:prstClr val="white"/>
              </a:solidFill>
              <a:effectLst/>
              <a:uLnTx/>
              <a:uFillTx/>
              <a:latin typeface="Microsoft YaHei" charset="-122"/>
              <a:ea typeface="Microsoft YaHei" charset="-122"/>
              <a:cs typeface="Microsoft YaHei" charset="-122"/>
            </a:endParaRPr>
          </a:p>
        </p:txBody>
      </p:sp>
      <p:pic>
        <p:nvPicPr>
          <p:cNvPr id="5" name="图片 4"/>
          <p:cNvPicPr>
            <a:picLocks noChangeAspect="1"/>
          </p:cNvPicPr>
          <p:nvPr/>
        </p:nvPicPr>
        <p:blipFill>
          <a:blip r:embed="rId1"/>
          <a:stretch>
            <a:fillRect/>
          </a:stretch>
        </p:blipFill>
        <p:spPr>
          <a:xfrm>
            <a:off x="723344" y="1173492"/>
            <a:ext cx="10669586" cy="1712225"/>
          </a:xfrm>
          <a:prstGeom prst="rect">
            <a:avLst/>
          </a:prstGeom>
        </p:spPr>
      </p:pic>
      <p:pic>
        <p:nvPicPr>
          <p:cNvPr id="6" name="图片 5"/>
          <p:cNvPicPr>
            <a:picLocks noChangeAspect="1"/>
          </p:cNvPicPr>
          <p:nvPr/>
        </p:nvPicPr>
        <p:blipFill>
          <a:blip r:embed="rId2"/>
          <a:stretch>
            <a:fillRect/>
          </a:stretch>
        </p:blipFill>
        <p:spPr>
          <a:xfrm>
            <a:off x="723344" y="4082192"/>
            <a:ext cx="10669586" cy="1041400"/>
          </a:xfrm>
          <a:prstGeom prst="rect">
            <a:avLst/>
          </a:prstGeom>
        </p:spPr>
      </p:pic>
      <p:sp>
        <p:nvSpPr>
          <p:cNvPr id="9" name="矩形 8"/>
          <p:cNvSpPr/>
          <p:nvPr/>
        </p:nvSpPr>
        <p:spPr>
          <a:xfrm>
            <a:off x="723344" y="5481543"/>
            <a:ext cx="10392032" cy="418191"/>
          </a:xfrm>
          <a:prstGeom prst="rect">
            <a:avLst/>
          </a:prstGeom>
        </p:spPr>
        <p:txBody>
          <a:bodyPr wrap="square">
            <a:spAutoFit/>
          </a:bodyPr>
          <a:lstStyle/>
          <a:p>
            <a:pPr lvl="0">
              <a:lnSpc>
                <a:spcPct val="150000"/>
              </a:lnSpc>
              <a:defRPr/>
            </a:pPr>
            <a:r>
              <a:rPr lang="zh-CN" altLang="en-US" sz="1600" dirty="0" smtClean="0">
                <a:solidFill>
                  <a:prstClr val="black"/>
                </a:solidFill>
                <a:latin typeface="Microsoft YaHei" charset="-122"/>
                <a:ea typeface="Microsoft YaHei" charset="-122"/>
                <a:cs typeface="Microsoft YaHei" charset="-122"/>
              </a:rPr>
              <a:t>最后的分类结果是</a:t>
            </a:r>
            <a:r>
              <a:rPr lang="en-US" altLang="zh-CN" sz="1600" dirty="0" smtClean="0">
                <a:solidFill>
                  <a:prstClr val="black"/>
                </a:solidFill>
                <a:latin typeface="Microsoft YaHei" charset="-122"/>
                <a:ea typeface="Microsoft YaHei" charset="-122"/>
                <a:cs typeface="Microsoft YaHei" charset="-122"/>
              </a:rPr>
              <a:t>0</a:t>
            </a:r>
            <a:r>
              <a:rPr lang="zh-CN" altLang="en-US" sz="1600" dirty="0" smtClean="0">
                <a:solidFill>
                  <a:prstClr val="black"/>
                </a:solidFill>
                <a:latin typeface="Microsoft YaHei" charset="-122"/>
                <a:ea typeface="Microsoft YaHei" charset="-122"/>
                <a:cs typeface="Microsoft YaHei" charset="-122"/>
              </a:rPr>
              <a:t>，也就是新的一杯酒是「黑皮诺」。</a:t>
            </a:r>
            <a:endParaRPr lang="en-US" altLang="zh-CN" sz="1600" dirty="0">
              <a:solidFill>
                <a:prstClr val="black"/>
              </a:solidFill>
              <a:latin typeface="Microsoft YaHei" charset="-122"/>
              <a:ea typeface="Microsoft YaHei" charset="-122"/>
              <a:cs typeface="Microsoft YaHei" charset="-122"/>
            </a:endParaRPr>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117" y="6221904"/>
            <a:ext cx="1906271" cy="438442"/>
          </a:xfrm>
          <a:prstGeom prst="rect">
            <a:avLst/>
          </a:prstGeom>
        </p:spPr>
      </p:pic>
    </p:spTree>
  </p:cSld>
  <p:clrMapOvr>
    <a:masterClrMapping/>
  </p:clrMapOvr>
  <p:transition spd="slow" advTm="1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afterEffect">
                                  <p:stCondLst>
                                    <p:cond delay="0"/>
                                  </p:stCondLst>
                                  <p:childTnLst>
                                    <p:set>
                                      <p:cBhvr>
                                        <p:cTn id="6" dur="1" fill="hold">
                                          <p:stCondLst>
                                            <p:cond delay="0"/>
                                          </p:stCondLst>
                                        </p:cTn>
                                        <p:tgtEl>
                                          <p:spTgt spid="96"/>
                                        </p:tgtEl>
                                        <p:attrNameLst>
                                          <p:attrName>style.visibility</p:attrName>
                                        </p:attrNameLst>
                                      </p:cBhvr>
                                      <p:to>
                                        <p:strVal val="visible"/>
                                      </p:to>
                                    </p:set>
                                    <p:anim calcmode="lin" valueType="num">
                                      <p:cBhvr>
                                        <p:cTn id="7" dur="500" decel="50000" fill="hold">
                                          <p:stCondLst>
                                            <p:cond delay="0"/>
                                          </p:stCondLst>
                                        </p:cTn>
                                        <p:tgtEl>
                                          <p:spTgt spid="96"/>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96"/>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96"/>
                                        </p:tgtEl>
                                        <p:attrNameLst>
                                          <p:attrName>ppt_w</p:attrName>
                                        </p:attrNameLst>
                                      </p:cBhvr>
                                      <p:tavLst>
                                        <p:tav tm="0">
                                          <p:val>
                                            <p:strVal val="#ppt_w*.05"/>
                                          </p:val>
                                        </p:tav>
                                        <p:tav tm="100000">
                                          <p:val>
                                            <p:strVal val="#ppt_w"/>
                                          </p:val>
                                        </p:tav>
                                      </p:tavLst>
                                    </p:anim>
                                    <p:anim calcmode="lin" valueType="num">
                                      <p:cBhvr>
                                        <p:cTn id="10" dur="1000" fill="hold"/>
                                        <p:tgtEl>
                                          <p:spTgt spid="96"/>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96"/>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96"/>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96"/>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96"/>
                                        </p:tgtEl>
                                      </p:cBhvr>
                                    </p:animEffect>
                                  </p:childTnLst>
                                </p:cTn>
                              </p:par>
                            </p:childTnLst>
                          </p:cTn>
                        </p:par>
                        <p:par>
                          <p:cTn id="15" fill="hold">
                            <p:stCondLst>
                              <p:cond delay="1000"/>
                            </p:stCondLst>
                            <p:childTnLst>
                              <p:par>
                                <p:cTn id="16" presetID="25" presetClass="entr" presetSubtype="0"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p:cTn id="18"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19"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20"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21" dur="1000" fill="hold"/>
                                        <p:tgtEl>
                                          <p:spTgt spid="7"/>
                                        </p:tgtEl>
                                        <p:attrNameLst>
                                          <p:attrName>ppt_h</p:attrName>
                                        </p:attrNameLst>
                                      </p:cBhvr>
                                      <p:tavLst>
                                        <p:tav tm="0">
                                          <p:val>
                                            <p:strVal val="#ppt_h"/>
                                          </p:val>
                                        </p:tav>
                                        <p:tav tm="100000">
                                          <p:val>
                                            <p:strVal val="#ppt_h"/>
                                          </p:val>
                                        </p:tav>
                                      </p:tavLst>
                                    </p:anim>
                                    <p:anim calcmode="lin" valueType="num">
                                      <p:cBhvr>
                                        <p:cTn id="22"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23"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24"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25" dur="1000" decel="50000">
                                          <p:stCondLst>
                                            <p:cond delay="0"/>
                                          </p:stCondLst>
                                        </p:cTn>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圆角矩形 95"/>
          <p:cNvSpPr/>
          <p:nvPr/>
        </p:nvSpPr>
        <p:spPr>
          <a:xfrm>
            <a:off x="723344" y="507965"/>
            <a:ext cx="3589164" cy="419528"/>
          </a:xfrm>
          <a:prstGeom prst="roundRect">
            <a:avLst>
              <a:gd name="adj" fmla="val 50000"/>
            </a:avLst>
          </a:prstGeom>
          <a:solidFill>
            <a:srgbClr val="234983"/>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defRPr/>
            </a:pPr>
            <a:r>
              <a:rPr lang="zh-CN" altLang="en-US" sz="1400" dirty="0">
                <a:latin typeface="Microsoft YaHei" charset="-122"/>
                <a:ea typeface="Microsoft YaHei" charset="-122"/>
                <a:cs typeface="Microsoft YaHei" charset="-122"/>
              </a:rPr>
              <a:t>第六步：将上述过程封装成一个函数</a:t>
            </a:r>
            <a:endParaRPr kumimoji="0" lang="zh-CN" altLang="en-US" sz="1400" i="0" u="none" strike="noStrike" kern="1200" cap="none" spc="0" normalizeH="0" baseline="0" noProof="0" dirty="0">
              <a:ln>
                <a:noFill/>
              </a:ln>
              <a:solidFill>
                <a:prstClr val="white"/>
              </a:solidFill>
              <a:effectLst/>
              <a:uLnTx/>
              <a:uFillTx/>
              <a:latin typeface="Microsoft YaHei" charset="-122"/>
              <a:ea typeface="Microsoft YaHei" charset="-122"/>
              <a:cs typeface="Microsoft YaHei" charset="-122"/>
            </a:endParaRPr>
          </a:p>
        </p:txBody>
      </p:sp>
      <p:pic>
        <p:nvPicPr>
          <p:cNvPr id="10" name="图片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15117" y="6221904"/>
            <a:ext cx="1906271" cy="438442"/>
          </a:xfrm>
          <a:prstGeom prst="rect">
            <a:avLst/>
          </a:prstGeom>
        </p:spPr>
      </p:pic>
      <p:pic>
        <p:nvPicPr>
          <p:cNvPr id="2" name="图片 1"/>
          <p:cNvPicPr>
            <a:picLocks noChangeAspect="1"/>
          </p:cNvPicPr>
          <p:nvPr/>
        </p:nvPicPr>
        <p:blipFill>
          <a:blip r:embed="rId2"/>
          <a:stretch>
            <a:fillRect/>
          </a:stretch>
        </p:blipFill>
        <p:spPr>
          <a:xfrm>
            <a:off x="2183371" y="1213022"/>
            <a:ext cx="7857235" cy="4347519"/>
          </a:xfrm>
          <a:prstGeom prst="rect">
            <a:avLst/>
          </a:prstGeom>
        </p:spPr>
      </p:pic>
    </p:spTree>
  </p:cSld>
  <p:clrMapOvr>
    <a:masterClrMapping/>
  </p:clrMapOvr>
  <p:transition spd="slow" advTm="1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afterEffect">
                                  <p:stCondLst>
                                    <p:cond delay="0"/>
                                  </p:stCondLst>
                                  <p:childTnLst>
                                    <p:set>
                                      <p:cBhvr>
                                        <p:cTn id="6" dur="1" fill="hold">
                                          <p:stCondLst>
                                            <p:cond delay="0"/>
                                          </p:stCondLst>
                                        </p:cTn>
                                        <p:tgtEl>
                                          <p:spTgt spid="96"/>
                                        </p:tgtEl>
                                        <p:attrNameLst>
                                          <p:attrName>style.visibility</p:attrName>
                                        </p:attrNameLst>
                                      </p:cBhvr>
                                      <p:to>
                                        <p:strVal val="visible"/>
                                      </p:to>
                                    </p:set>
                                    <p:anim calcmode="lin" valueType="num">
                                      <p:cBhvr>
                                        <p:cTn id="7" dur="500" decel="50000" fill="hold">
                                          <p:stCondLst>
                                            <p:cond delay="0"/>
                                          </p:stCondLst>
                                        </p:cTn>
                                        <p:tgtEl>
                                          <p:spTgt spid="96"/>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96"/>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96"/>
                                        </p:tgtEl>
                                        <p:attrNameLst>
                                          <p:attrName>ppt_w</p:attrName>
                                        </p:attrNameLst>
                                      </p:cBhvr>
                                      <p:tavLst>
                                        <p:tav tm="0">
                                          <p:val>
                                            <p:strVal val="#ppt_w*.05"/>
                                          </p:val>
                                        </p:tav>
                                        <p:tav tm="100000">
                                          <p:val>
                                            <p:strVal val="#ppt_w"/>
                                          </p:val>
                                        </p:tav>
                                      </p:tavLst>
                                    </p:anim>
                                    <p:anim calcmode="lin" valueType="num">
                                      <p:cBhvr>
                                        <p:cTn id="10" dur="1000" fill="hold"/>
                                        <p:tgtEl>
                                          <p:spTgt spid="96"/>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96"/>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96"/>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96"/>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圆角矩形 95"/>
          <p:cNvSpPr/>
          <p:nvPr/>
        </p:nvSpPr>
        <p:spPr>
          <a:xfrm>
            <a:off x="723344" y="507965"/>
            <a:ext cx="2699478" cy="419528"/>
          </a:xfrm>
          <a:prstGeom prst="roundRect">
            <a:avLst>
              <a:gd name="adj" fmla="val 50000"/>
            </a:avLst>
          </a:prstGeom>
          <a:solidFill>
            <a:srgbClr val="234983"/>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defRPr/>
            </a:pPr>
            <a:r>
              <a:rPr lang="zh-CN" altLang="en-US" sz="1400" dirty="0" smtClean="0">
                <a:latin typeface="Microsoft YaHei" charset="-122"/>
                <a:ea typeface="Microsoft YaHei" charset="-122"/>
                <a:cs typeface="Microsoft YaHei" charset="-122"/>
              </a:rPr>
              <a:t>第七步：测试</a:t>
            </a:r>
            <a:r>
              <a:rPr lang="zh-CN" altLang="en-US" sz="1400" smtClean="0">
                <a:latin typeface="Microsoft YaHei" charset="-122"/>
                <a:ea typeface="Microsoft YaHei" charset="-122"/>
                <a:cs typeface="Microsoft YaHei" charset="-122"/>
              </a:rPr>
              <a:t>函数运行结果</a:t>
            </a:r>
            <a:endParaRPr kumimoji="0" lang="zh-CN" altLang="en-US" sz="1400" i="0" u="none" strike="noStrike" kern="1200" cap="none" spc="0" normalizeH="0" baseline="0" noProof="0" dirty="0">
              <a:ln>
                <a:noFill/>
              </a:ln>
              <a:solidFill>
                <a:prstClr val="white"/>
              </a:solidFill>
              <a:effectLst/>
              <a:uLnTx/>
              <a:uFillTx/>
              <a:latin typeface="Microsoft YaHei" charset="-122"/>
              <a:ea typeface="Microsoft YaHei" charset="-122"/>
              <a:cs typeface="Microsoft YaHei" charset="-122"/>
            </a:endParaRPr>
          </a:p>
        </p:txBody>
      </p:sp>
      <p:pic>
        <p:nvPicPr>
          <p:cNvPr id="10" name="图片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15117" y="6221904"/>
            <a:ext cx="1906271" cy="438442"/>
          </a:xfrm>
          <a:prstGeom prst="rect">
            <a:avLst/>
          </a:prstGeom>
        </p:spPr>
      </p:pic>
      <p:pic>
        <p:nvPicPr>
          <p:cNvPr id="3" name="图片 2"/>
          <p:cNvPicPr>
            <a:picLocks noChangeAspect="1"/>
          </p:cNvPicPr>
          <p:nvPr/>
        </p:nvPicPr>
        <p:blipFill>
          <a:blip r:embed="rId2"/>
          <a:stretch>
            <a:fillRect/>
          </a:stretch>
        </p:blipFill>
        <p:spPr>
          <a:xfrm>
            <a:off x="723344" y="1231042"/>
            <a:ext cx="10098216" cy="1201591"/>
          </a:xfrm>
          <a:prstGeom prst="rect">
            <a:avLst/>
          </a:prstGeom>
        </p:spPr>
      </p:pic>
      <p:sp>
        <p:nvSpPr>
          <p:cNvPr id="6" name="矩形 5"/>
          <p:cNvSpPr/>
          <p:nvPr/>
        </p:nvSpPr>
        <p:spPr>
          <a:xfrm>
            <a:off x="723344" y="2736182"/>
            <a:ext cx="10392032" cy="1156855"/>
          </a:xfrm>
          <a:prstGeom prst="rect">
            <a:avLst/>
          </a:prstGeom>
        </p:spPr>
        <p:txBody>
          <a:bodyPr wrap="square">
            <a:spAutoFit/>
          </a:bodyPr>
          <a:lstStyle/>
          <a:p>
            <a:pPr lvl="0">
              <a:lnSpc>
                <a:spcPct val="150000"/>
              </a:lnSpc>
              <a:defRPr/>
            </a:pPr>
            <a:r>
              <a:rPr lang="zh-CN" altLang="en-US" sz="1600" dirty="0">
                <a:solidFill>
                  <a:prstClr val="black"/>
                </a:solidFill>
                <a:latin typeface="Microsoft YaHei" charset="-122"/>
                <a:ea typeface="Microsoft YaHei" charset="-122"/>
                <a:cs typeface="Microsoft YaHei" charset="-122"/>
              </a:rPr>
              <a:t>得到的结果与我们之前猜测的相似。在这个例子中，我们的数据仅有两个特征，因此计算非常简单，我们不用代码，即便手算也没有什么问题，然后当我们的数据有几十个甚至几百个特征的时候（这是工作中的常态，银行数据甚至动辄就上千个特征），我们就无法手动进行计算了，这时候代码的效力就体现出来。</a:t>
            </a:r>
            <a:endParaRPr lang="en-US" altLang="zh-CN" sz="1600" dirty="0">
              <a:solidFill>
                <a:prstClr val="black"/>
              </a:solidFill>
              <a:latin typeface="Microsoft YaHei" charset="-122"/>
              <a:ea typeface="Microsoft YaHei" charset="-122"/>
              <a:cs typeface="Microsoft YaHei" charset="-122"/>
            </a:endParaRPr>
          </a:p>
        </p:txBody>
      </p:sp>
    </p:spTree>
  </p:cSld>
  <p:clrMapOvr>
    <a:masterClrMapping/>
  </p:clrMapOvr>
  <p:transition spd="slow" advTm="1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afterEffect">
                                  <p:stCondLst>
                                    <p:cond delay="0"/>
                                  </p:stCondLst>
                                  <p:childTnLst>
                                    <p:set>
                                      <p:cBhvr>
                                        <p:cTn id="6" dur="1" fill="hold">
                                          <p:stCondLst>
                                            <p:cond delay="0"/>
                                          </p:stCondLst>
                                        </p:cTn>
                                        <p:tgtEl>
                                          <p:spTgt spid="96"/>
                                        </p:tgtEl>
                                        <p:attrNameLst>
                                          <p:attrName>style.visibility</p:attrName>
                                        </p:attrNameLst>
                                      </p:cBhvr>
                                      <p:to>
                                        <p:strVal val="visible"/>
                                      </p:to>
                                    </p:set>
                                    <p:anim calcmode="lin" valueType="num">
                                      <p:cBhvr>
                                        <p:cTn id="7" dur="500" decel="50000" fill="hold">
                                          <p:stCondLst>
                                            <p:cond delay="0"/>
                                          </p:stCondLst>
                                        </p:cTn>
                                        <p:tgtEl>
                                          <p:spTgt spid="96"/>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96"/>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96"/>
                                        </p:tgtEl>
                                        <p:attrNameLst>
                                          <p:attrName>ppt_w</p:attrName>
                                        </p:attrNameLst>
                                      </p:cBhvr>
                                      <p:tavLst>
                                        <p:tav tm="0">
                                          <p:val>
                                            <p:strVal val="#ppt_w*.05"/>
                                          </p:val>
                                        </p:tav>
                                        <p:tav tm="100000">
                                          <p:val>
                                            <p:strVal val="#ppt_w"/>
                                          </p:val>
                                        </p:tav>
                                      </p:tavLst>
                                    </p:anim>
                                    <p:anim calcmode="lin" valueType="num">
                                      <p:cBhvr>
                                        <p:cTn id="10" dur="1000" fill="hold"/>
                                        <p:tgtEl>
                                          <p:spTgt spid="96"/>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96"/>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96"/>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96"/>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32456" y="471971"/>
            <a:ext cx="6096000" cy="5632311"/>
          </a:xfrm>
          <a:prstGeom prst="rect">
            <a:avLst/>
          </a:prstGeom>
        </p:spPr>
        <p:txBody>
          <a:bodyPr>
            <a:spAutoFit/>
          </a:bodyPr>
          <a:lstStyle/>
          <a:p>
            <a:pPr algn="just">
              <a:lnSpc>
                <a:spcPct val="200000"/>
              </a:lnSpc>
            </a:pPr>
            <a:r>
              <a:rPr lang="zh-CN" altLang="en-US" dirty="0">
                <a:solidFill>
                  <a:srgbClr val="333333"/>
                </a:solidFill>
                <a:latin typeface="Microsoft YaHei" charset="-122"/>
                <a:ea typeface="Microsoft YaHei" charset="-122"/>
                <a:cs typeface="Microsoft YaHei" charset="-122"/>
              </a:rPr>
              <a:t>在一个酒吧里，吧台上摆着十杯几乎一样的红酒，老板跟你打趣说想不想来玩个游戏，赢了免费喝酒，输</a:t>
            </a:r>
            <a:r>
              <a:rPr lang="zh-CN" altLang="en-US" dirty="0" smtClean="0">
                <a:solidFill>
                  <a:srgbClr val="333333"/>
                </a:solidFill>
                <a:latin typeface="Microsoft YaHei" charset="-122"/>
                <a:ea typeface="Microsoft YaHei" charset="-122"/>
                <a:cs typeface="Microsoft YaHei" charset="-122"/>
              </a:rPr>
              <a:t>了付</a:t>
            </a:r>
            <a:r>
              <a:rPr lang="en-US" altLang="zh-CN" dirty="0" smtClean="0">
                <a:solidFill>
                  <a:srgbClr val="333333"/>
                </a:solidFill>
                <a:latin typeface="Microsoft YaHei" charset="-122"/>
                <a:ea typeface="Microsoft YaHei" charset="-122"/>
                <a:cs typeface="Microsoft YaHei" charset="-122"/>
              </a:rPr>
              <a:t>3</a:t>
            </a:r>
            <a:r>
              <a:rPr lang="zh-CN" altLang="en-US" dirty="0" smtClean="0">
                <a:solidFill>
                  <a:srgbClr val="333333"/>
                </a:solidFill>
                <a:latin typeface="Microsoft YaHei" charset="-122"/>
                <a:ea typeface="Microsoft YaHei" charset="-122"/>
                <a:cs typeface="Microsoft YaHei" charset="-122"/>
              </a:rPr>
              <a:t>倍酒钱，那么赢</a:t>
            </a:r>
            <a:r>
              <a:rPr lang="zh-CN" altLang="en-US" dirty="0">
                <a:solidFill>
                  <a:srgbClr val="333333"/>
                </a:solidFill>
                <a:latin typeface="Microsoft YaHei" charset="-122"/>
                <a:ea typeface="Microsoft YaHei" charset="-122"/>
                <a:cs typeface="Microsoft YaHei" charset="-122"/>
              </a:rPr>
              <a:t>的</a:t>
            </a:r>
            <a:r>
              <a:rPr lang="zh-CN" altLang="en-US" dirty="0" smtClean="0">
                <a:solidFill>
                  <a:srgbClr val="333333"/>
                </a:solidFill>
                <a:latin typeface="Microsoft YaHei" charset="-122"/>
                <a:ea typeface="Microsoft YaHei" charset="-122"/>
                <a:cs typeface="Microsoft YaHei" charset="-122"/>
              </a:rPr>
              <a:t>概率是多少？</a:t>
            </a:r>
            <a:endParaRPr lang="en-US" altLang="zh-CN" dirty="0" smtClean="0">
              <a:solidFill>
                <a:srgbClr val="333333"/>
              </a:solidFill>
              <a:latin typeface="Microsoft YaHei" charset="-122"/>
              <a:ea typeface="Microsoft YaHei" charset="-122"/>
              <a:cs typeface="Microsoft YaHei" charset="-122"/>
            </a:endParaRPr>
          </a:p>
          <a:p>
            <a:pPr algn="just">
              <a:lnSpc>
                <a:spcPct val="200000"/>
              </a:lnSpc>
            </a:pPr>
            <a:r>
              <a:rPr lang="zh-CN" altLang="en-US" dirty="0" smtClean="0">
                <a:solidFill>
                  <a:srgbClr val="333333"/>
                </a:solidFill>
                <a:latin typeface="Microsoft YaHei" charset="-122"/>
                <a:ea typeface="Microsoft YaHei" charset="-122"/>
                <a:cs typeface="Microsoft YaHei" charset="-122"/>
              </a:rPr>
              <a:t>你</a:t>
            </a:r>
            <a:r>
              <a:rPr lang="zh-CN" altLang="en-US" dirty="0">
                <a:solidFill>
                  <a:srgbClr val="333333"/>
                </a:solidFill>
                <a:latin typeface="Microsoft YaHei" charset="-122"/>
                <a:ea typeface="Microsoft YaHei" charset="-122"/>
                <a:cs typeface="Microsoft YaHei" charset="-122"/>
              </a:rPr>
              <a:t>是个爱冒险的人，果断说</a:t>
            </a:r>
            <a:r>
              <a:rPr lang="zh-CN" altLang="en-US" dirty="0" smtClean="0">
                <a:solidFill>
                  <a:srgbClr val="333333"/>
                </a:solidFill>
                <a:latin typeface="Microsoft YaHei" charset="-122"/>
                <a:ea typeface="Microsoft YaHei" charset="-122"/>
                <a:cs typeface="Microsoft YaHei" charset="-122"/>
              </a:rPr>
              <a:t>玩！</a:t>
            </a:r>
            <a:endParaRPr lang="zh-CN" altLang="en-US" dirty="0">
              <a:solidFill>
                <a:srgbClr val="333333"/>
              </a:solidFill>
              <a:latin typeface="Microsoft YaHei" charset="-122"/>
              <a:ea typeface="Microsoft YaHei" charset="-122"/>
              <a:cs typeface="Microsoft YaHei" charset="-122"/>
            </a:endParaRPr>
          </a:p>
          <a:p>
            <a:pPr algn="just">
              <a:lnSpc>
                <a:spcPct val="200000"/>
              </a:lnSpc>
            </a:pPr>
            <a:r>
              <a:rPr lang="zh-CN" altLang="en-US" dirty="0">
                <a:solidFill>
                  <a:srgbClr val="333333"/>
                </a:solidFill>
                <a:latin typeface="Microsoft YaHei" charset="-122"/>
                <a:ea typeface="Microsoft YaHei" charset="-122"/>
                <a:cs typeface="Microsoft YaHei" charset="-122"/>
              </a:rPr>
              <a:t>老板接着道：你眼前的这十杯红酒，每杯略不相同，前五杯属于</a:t>
            </a:r>
            <a:r>
              <a:rPr lang="zh-CN" altLang="en-US" b="1" dirty="0">
                <a:solidFill>
                  <a:srgbClr val="C00000"/>
                </a:solidFill>
                <a:latin typeface="Microsoft YaHei" charset="-122"/>
                <a:ea typeface="Microsoft YaHei" charset="-122"/>
                <a:cs typeface="Microsoft YaHei" charset="-122"/>
              </a:rPr>
              <a:t>「赤霞珠</a:t>
            </a:r>
            <a:r>
              <a:rPr lang="zh-CN" altLang="en-US" b="1" dirty="0" smtClean="0">
                <a:solidFill>
                  <a:srgbClr val="C00000"/>
                </a:solidFill>
                <a:latin typeface="Microsoft YaHei" charset="-122"/>
                <a:ea typeface="Microsoft YaHei" charset="-122"/>
                <a:cs typeface="Microsoft YaHei" charset="-122"/>
              </a:rPr>
              <a:t>」</a:t>
            </a:r>
            <a:r>
              <a:rPr lang="zh-CN" altLang="en-US" dirty="0" smtClean="0">
                <a:solidFill>
                  <a:srgbClr val="333333"/>
                </a:solidFill>
                <a:latin typeface="Microsoft YaHei" charset="-122"/>
                <a:ea typeface="Microsoft YaHei" charset="-122"/>
                <a:cs typeface="Microsoft YaHei" charset="-122"/>
              </a:rPr>
              <a:t>后</a:t>
            </a:r>
            <a:r>
              <a:rPr lang="zh-CN" altLang="en-US" dirty="0">
                <a:solidFill>
                  <a:srgbClr val="333333"/>
                </a:solidFill>
                <a:latin typeface="Microsoft YaHei" charset="-122"/>
                <a:ea typeface="Microsoft YaHei" charset="-122"/>
                <a:cs typeface="Microsoft YaHei" charset="-122"/>
              </a:rPr>
              <a:t>五杯属于</a:t>
            </a:r>
            <a:r>
              <a:rPr lang="zh-CN" altLang="en-US" b="1" dirty="0">
                <a:solidFill>
                  <a:srgbClr val="7030A0"/>
                </a:solidFill>
                <a:latin typeface="Microsoft YaHei" charset="-122"/>
                <a:ea typeface="Microsoft YaHei" charset="-122"/>
                <a:cs typeface="Microsoft YaHei" charset="-122"/>
              </a:rPr>
              <a:t>「黑皮诺</a:t>
            </a:r>
            <a:r>
              <a:rPr lang="zh-CN" altLang="en-US" b="1" dirty="0" smtClean="0">
                <a:solidFill>
                  <a:srgbClr val="7030A0"/>
                </a:solidFill>
                <a:latin typeface="Microsoft YaHei" charset="-122"/>
                <a:ea typeface="Microsoft YaHei" charset="-122"/>
                <a:cs typeface="Microsoft YaHei" charset="-122"/>
              </a:rPr>
              <a:t>」。</a:t>
            </a:r>
            <a:r>
              <a:rPr lang="zh-CN" altLang="en-US" dirty="0" smtClean="0">
                <a:solidFill>
                  <a:srgbClr val="333333"/>
                </a:solidFill>
                <a:latin typeface="Microsoft YaHei" charset="-122"/>
                <a:ea typeface="Microsoft YaHei" charset="-122"/>
                <a:cs typeface="Microsoft YaHei" charset="-122"/>
              </a:rPr>
              <a:t>现在</a:t>
            </a:r>
            <a:r>
              <a:rPr lang="zh-CN" altLang="en-US" dirty="0">
                <a:solidFill>
                  <a:srgbClr val="333333"/>
                </a:solidFill>
                <a:latin typeface="Microsoft YaHei" charset="-122"/>
                <a:ea typeface="Microsoft YaHei" charset="-122"/>
                <a:cs typeface="Microsoft YaHei" charset="-122"/>
              </a:rPr>
              <a:t>，我重新倒一杯酒，你只</a:t>
            </a:r>
            <a:r>
              <a:rPr lang="zh-CN" altLang="en-US" dirty="0" smtClean="0">
                <a:solidFill>
                  <a:srgbClr val="333333"/>
                </a:solidFill>
                <a:latin typeface="Microsoft YaHei" charset="-122"/>
                <a:ea typeface="Microsoft YaHei" charset="-122"/>
                <a:cs typeface="Microsoft YaHei" charset="-122"/>
              </a:rPr>
              <a:t>需要正确</a:t>
            </a:r>
            <a:r>
              <a:rPr lang="zh-CN" altLang="en-US" dirty="0">
                <a:solidFill>
                  <a:srgbClr val="333333"/>
                </a:solidFill>
                <a:latin typeface="Microsoft YaHei" charset="-122"/>
                <a:ea typeface="Microsoft YaHei" charset="-122"/>
                <a:cs typeface="Microsoft YaHei" charset="-122"/>
              </a:rPr>
              <a:t>地告诉我它属于哪一类。</a:t>
            </a:r>
            <a:endParaRPr lang="zh-CN" altLang="en-US" dirty="0">
              <a:solidFill>
                <a:srgbClr val="333333"/>
              </a:solidFill>
              <a:latin typeface="Microsoft YaHei" charset="-122"/>
              <a:ea typeface="Microsoft YaHei" charset="-122"/>
              <a:cs typeface="Microsoft YaHei" charset="-122"/>
            </a:endParaRPr>
          </a:p>
          <a:p>
            <a:pPr algn="just">
              <a:lnSpc>
                <a:spcPct val="200000"/>
              </a:lnSpc>
            </a:pPr>
            <a:r>
              <a:rPr lang="zh-CN" altLang="en-US" dirty="0">
                <a:solidFill>
                  <a:srgbClr val="333333"/>
                </a:solidFill>
                <a:latin typeface="Microsoft YaHei" charset="-122"/>
                <a:ea typeface="Microsoft YaHei" charset="-122"/>
                <a:cs typeface="Microsoft YaHei" charset="-122"/>
              </a:rPr>
              <a:t>听完你有点心虚：根本不懂酒</a:t>
            </a:r>
            <a:r>
              <a:rPr lang="zh-CN" altLang="en-US" dirty="0" smtClean="0">
                <a:solidFill>
                  <a:srgbClr val="333333"/>
                </a:solidFill>
                <a:latin typeface="Microsoft YaHei" charset="-122"/>
                <a:ea typeface="Microsoft YaHei" charset="-122"/>
                <a:cs typeface="Microsoft YaHei" charset="-122"/>
              </a:rPr>
              <a:t>啊    ，光</a:t>
            </a:r>
            <a:r>
              <a:rPr lang="zh-CN" altLang="en-US" dirty="0">
                <a:solidFill>
                  <a:srgbClr val="333333"/>
                </a:solidFill>
                <a:latin typeface="Microsoft YaHei" charset="-122"/>
                <a:ea typeface="Microsoft YaHei" charset="-122"/>
                <a:cs typeface="Microsoft YaHei" charset="-122"/>
              </a:rPr>
              <a:t>靠看和尝根本区分辨不出来，不过想起自己是搞机器学习的，不由多了几分底气爽快地答应了</a:t>
            </a:r>
            <a:r>
              <a:rPr lang="zh-CN" altLang="en-US" dirty="0" smtClean="0">
                <a:solidFill>
                  <a:srgbClr val="333333"/>
                </a:solidFill>
                <a:latin typeface="Microsoft YaHei" charset="-122"/>
                <a:ea typeface="Microsoft YaHei" charset="-122"/>
                <a:cs typeface="Microsoft YaHei" charset="-122"/>
              </a:rPr>
              <a:t>老板</a:t>
            </a:r>
            <a:r>
              <a:rPr lang="en-US" altLang="zh-CN" dirty="0" smtClean="0">
                <a:solidFill>
                  <a:srgbClr val="333333"/>
                </a:solidFill>
                <a:latin typeface="Microsoft YaHei" charset="-122"/>
                <a:ea typeface="Microsoft YaHei" charset="-122"/>
                <a:cs typeface="Microsoft YaHei" charset="-122"/>
              </a:rPr>
              <a:t> </a:t>
            </a:r>
            <a:endParaRPr lang="zh-CN" altLang="en-US" dirty="0">
              <a:solidFill>
                <a:srgbClr val="333333"/>
              </a:solidFill>
              <a:latin typeface="Microsoft YaHei" charset="-122"/>
              <a:ea typeface="Microsoft YaHei" charset="-122"/>
              <a:cs typeface="Microsoft YaHei" charset="-122"/>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775728" y="682040"/>
            <a:ext cx="3647189" cy="5424616"/>
          </a:xfrm>
          <a:prstGeom prst="rect">
            <a:avLst/>
          </a:prstGeom>
          <a:effectLst>
            <a:outerShdw blurRad="50800" dist="76200" dir="2700000" algn="tl" rotWithShape="0">
              <a:prstClr val="black">
                <a:alpha val="40000"/>
              </a:prstClr>
            </a:outerShdw>
          </a:effectLst>
        </p:spPr>
      </p:pic>
      <p:pic>
        <p:nvPicPr>
          <p:cNvPr id="28" name="图片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117" y="6221904"/>
            <a:ext cx="1906271" cy="438442"/>
          </a:xfrm>
          <a:prstGeom prst="rect">
            <a:avLst/>
          </a:prstGeom>
        </p:spPr>
      </p:pic>
      <p:pic>
        <p:nvPicPr>
          <p:cNvPr id="4" name="图片 3"/>
          <p:cNvPicPr>
            <a:picLocks noChangeAspect="1"/>
          </p:cNvPicPr>
          <p:nvPr/>
        </p:nvPicPr>
        <p:blipFill>
          <a:blip r:embed="rId3"/>
          <a:stretch>
            <a:fillRect/>
          </a:stretch>
        </p:blipFill>
        <p:spPr>
          <a:xfrm>
            <a:off x="3313670" y="5532641"/>
            <a:ext cx="522701" cy="448029"/>
          </a:xfrm>
          <a:prstGeom prst="rect">
            <a:avLst/>
          </a:prstGeom>
        </p:spPr>
      </p:pic>
      <p:pic>
        <p:nvPicPr>
          <p:cNvPr id="5" name="图片 4"/>
          <p:cNvPicPr>
            <a:picLocks noChangeAspect="1"/>
          </p:cNvPicPr>
          <p:nvPr/>
        </p:nvPicPr>
        <p:blipFill>
          <a:blip r:embed="rId4"/>
          <a:stretch>
            <a:fillRect/>
          </a:stretch>
        </p:blipFill>
        <p:spPr>
          <a:xfrm>
            <a:off x="4236247" y="4432643"/>
            <a:ext cx="455263" cy="411205"/>
          </a:xfrm>
          <a:prstGeom prst="rect">
            <a:avLst/>
          </a:prstGeom>
        </p:spPr>
      </p:pic>
      <p:graphicFrame>
        <p:nvGraphicFramePr>
          <p:cNvPr id="6" name="表格 5"/>
          <p:cNvGraphicFramePr>
            <a:graphicFrameLocks noGrp="1"/>
          </p:cNvGraphicFramePr>
          <p:nvPr/>
        </p:nvGraphicFramePr>
        <p:xfrm>
          <a:off x="7775728" y="682040"/>
          <a:ext cx="3647190" cy="5422242"/>
        </p:xfrm>
        <a:graphic>
          <a:graphicData uri="http://schemas.openxmlformats.org/drawingml/2006/table">
            <a:tbl>
              <a:tblPr firstRow="1" bandRow="1">
                <a:tableStyleId>{5C22544A-7EE6-4342-B048-85BDC9FD1C3A}</a:tableStyleId>
              </a:tblPr>
              <a:tblGrid>
                <a:gridCol w="1215730"/>
                <a:gridCol w="1215730"/>
                <a:gridCol w="1215730"/>
              </a:tblGrid>
              <a:tr h="1807414">
                <a:tc>
                  <a:txBody>
                    <a:bodyPr/>
                    <a:lstStyle/>
                    <a:p>
                      <a:endParaRPr lang="zh-CN" altLang="en-US" dirty="0"/>
                    </a:p>
                  </a:txBody>
                  <a:tcPr>
                    <a:lnR w="76200" cap="flat" cmpd="sng" algn="ctr">
                      <a:solidFill>
                        <a:schemeClr val="bg1"/>
                      </a:solidFill>
                      <a:prstDash val="solid"/>
                      <a:round/>
                      <a:headEnd type="none" w="med" len="med"/>
                      <a:tailEnd type="none" w="med" len="med"/>
                    </a:lnR>
                    <a:lnB w="76200" cap="flat" cmpd="sng" algn="ctr">
                      <a:solidFill>
                        <a:schemeClr val="bg1"/>
                      </a:solidFill>
                      <a:prstDash val="solid"/>
                      <a:round/>
                      <a:headEnd type="none" w="med" len="med"/>
                      <a:tailEnd type="none" w="med" len="med"/>
                    </a:lnB>
                    <a:noFill/>
                  </a:tcPr>
                </a:tc>
                <a:tc>
                  <a:txBody>
                    <a:bodyPr/>
                    <a:lstStyle/>
                    <a:p>
                      <a:endParaRPr lang="zh-CN" altLang="en-US" dirty="0"/>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B w="76200" cap="flat" cmpd="sng" algn="ctr">
                      <a:solidFill>
                        <a:schemeClr val="bg1"/>
                      </a:solidFill>
                      <a:prstDash val="solid"/>
                      <a:round/>
                      <a:headEnd type="none" w="med" len="med"/>
                      <a:tailEnd type="none" w="med" len="med"/>
                    </a:lnB>
                    <a:noFill/>
                  </a:tcPr>
                </a:tc>
                <a:tc>
                  <a:txBody>
                    <a:bodyPr/>
                    <a:lstStyle/>
                    <a:p>
                      <a:endParaRPr lang="zh-CN" altLang="en-US" dirty="0"/>
                    </a:p>
                  </a:txBody>
                  <a:tcPr>
                    <a:lnL w="76200" cap="flat" cmpd="sng" algn="ctr">
                      <a:solidFill>
                        <a:schemeClr val="bg1"/>
                      </a:solidFill>
                      <a:prstDash val="solid"/>
                      <a:round/>
                      <a:headEnd type="none" w="med" len="med"/>
                      <a:tailEnd type="none" w="med" len="med"/>
                    </a:lnL>
                    <a:lnB w="76200" cap="flat" cmpd="sng" algn="ctr">
                      <a:solidFill>
                        <a:schemeClr val="bg1"/>
                      </a:solidFill>
                      <a:prstDash val="solid"/>
                      <a:round/>
                      <a:headEnd type="none" w="med" len="med"/>
                      <a:tailEnd type="none" w="med" len="med"/>
                    </a:lnB>
                    <a:noFill/>
                  </a:tcPr>
                </a:tc>
              </a:tr>
              <a:tr h="1807414">
                <a:tc>
                  <a:txBody>
                    <a:bodyPr/>
                    <a:lstStyle/>
                    <a:p>
                      <a:endParaRPr lang="zh-CN" altLang="en-US" dirty="0"/>
                    </a:p>
                  </a:txBody>
                  <a:tcPr>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noFill/>
                  </a:tcPr>
                </a:tc>
                <a:tc>
                  <a:txBody>
                    <a:bodyPr/>
                    <a:lstStyle/>
                    <a:p>
                      <a:endParaRPr lang="zh-CN" altLang="en-US" dirty="0"/>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noFill/>
                  </a:tcPr>
                </a:tc>
                <a:tc>
                  <a:txBody>
                    <a:bodyPr/>
                    <a:lstStyle/>
                    <a:p>
                      <a:endParaRPr lang="zh-CN" altLang="en-US" dirty="0"/>
                    </a:p>
                  </a:txBody>
                  <a:tcPr>
                    <a:lnL w="76200" cap="flat" cmpd="sng" algn="ctr">
                      <a:solidFill>
                        <a:schemeClr val="bg1"/>
                      </a:solidFill>
                      <a:prstDash val="solid"/>
                      <a:round/>
                      <a:headEnd type="none" w="med" len="med"/>
                      <a:tailEnd type="none" w="med" len="med"/>
                    </a:lnL>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noFill/>
                  </a:tcPr>
                </a:tc>
              </a:tr>
              <a:tr h="1807414">
                <a:tc>
                  <a:txBody>
                    <a:bodyPr/>
                    <a:lstStyle/>
                    <a:p>
                      <a:endParaRPr lang="zh-CN" altLang="en-US" dirty="0"/>
                    </a:p>
                  </a:txBody>
                  <a:tcPr>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noFill/>
                  </a:tcPr>
                </a:tc>
                <a:tc>
                  <a:txBody>
                    <a:bodyPr/>
                    <a:lstStyle/>
                    <a:p>
                      <a:endParaRPr lang="zh-CN" altLang="en-US" dirty="0"/>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noFill/>
                  </a:tcPr>
                </a:tc>
                <a:tc>
                  <a:txBody>
                    <a:bodyPr/>
                    <a:lstStyle/>
                    <a:p>
                      <a:endParaRPr lang="zh-CN" altLang="en-US" dirty="0"/>
                    </a:p>
                  </a:txBody>
                  <a:tcPr>
                    <a:lnL w="76200" cap="flat" cmpd="sng" algn="ctr">
                      <a:solidFill>
                        <a:schemeClr val="bg1"/>
                      </a:solidFill>
                      <a:prstDash val="solid"/>
                      <a:round/>
                      <a:headEnd type="none" w="med" len="med"/>
                      <a:tailEnd type="none" w="med" len="med"/>
                    </a:lnL>
                    <a:lnT w="76200" cap="flat" cmpd="sng" algn="ctr">
                      <a:solidFill>
                        <a:schemeClr val="bg1"/>
                      </a:solidFill>
                      <a:prstDash val="solid"/>
                      <a:round/>
                      <a:headEnd type="none" w="med" len="med"/>
                      <a:tailEnd type="none" w="med" len="med"/>
                    </a:lnT>
                    <a:noFill/>
                  </a:tcPr>
                </a:tc>
              </a:tr>
            </a:tbl>
          </a:graphicData>
        </a:graphic>
      </p:graphicFrame>
    </p:spTree>
  </p:cSld>
  <p:clrMapOvr>
    <a:masterClrMapping/>
  </p:clrMapOvr>
  <p:transition spd="slow" advTm="1000">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椭圆 63"/>
          <p:cNvSpPr/>
          <p:nvPr/>
        </p:nvSpPr>
        <p:spPr>
          <a:xfrm>
            <a:off x="4138586" y="1491753"/>
            <a:ext cx="3935146" cy="3935146"/>
          </a:xfrm>
          <a:prstGeom prst="ellipse">
            <a:avLst/>
          </a:prstGeom>
          <a:noFill/>
          <a:ln w="19050">
            <a:solidFill>
              <a:srgbClr val="234983"/>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SimSun" panose="02010600030101010101" pitchFamily="2" charset="-122"/>
              <a:cs typeface="+mn-cs"/>
            </a:endParaRPr>
          </a:p>
        </p:txBody>
      </p:sp>
      <p:sp>
        <p:nvSpPr>
          <p:cNvPr id="65" name="椭圆 64"/>
          <p:cNvSpPr/>
          <p:nvPr/>
        </p:nvSpPr>
        <p:spPr>
          <a:xfrm>
            <a:off x="4188227" y="1531234"/>
            <a:ext cx="3815544" cy="3815544"/>
          </a:xfrm>
          <a:prstGeom prst="ellipse">
            <a:avLst/>
          </a:prstGeom>
          <a:solidFill>
            <a:schemeClr val="bg1">
              <a:lumMod val="95000"/>
            </a:schemeClr>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SimSun" panose="02010600030101010101" pitchFamily="2" charset="-122"/>
              <a:cs typeface="+mn-cs"/>
            </a:endParaRPr>
          </a:p>
        </p:txBody>
      </p:sp>
      <p:sp>
        <p:nvSpPr>
          <p:cNvPr id="66" name="椭圆 65"/>
          <p:cNvSpPr/>
          <p:nvPr/>
        </p:nvSpPr>
        <p:spPr>
          <a:xfrm flipV="1">
            <a:off x="8855903" y="5627341"/>
            <a:ext cx="105358" cy="105358"/>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SimSun" panose="02010600030101010101" pitchFamily="2" charset="-122"/>
              <a:cs typeface="+mn-cs"/>
            </a:endParaRPr>
          </a:p>
        </p:txBody>
      </p:sp>
      <p:sp>
        <p:nvSpPr>
          <p:cNvPr id="67" name="椭圆 66"/>
          <p:cNvSpPr/>
          <p:nvPr/>
        </p:nvSpPr>
        <p:spPr>
          <a:xfrm>
            <a:off x="4248149" y="1591156"/>
            <a:ext cx="3695700" cy="3695700"/>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838200" dir="2700000" sx="90000" sy="90000" algn="tl"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SimSun" panose="02010600030101010101" pitchFamily="2" charset="-122"/>
              <a:cs typeface="+mn-cs"/>
            </a:endParaRPr>
          </a:p>
        </p:txBody>
      </p:sp>
      <p:sp>
        <p:nvSpPr>
          <p:cNvPr id="68" name="椭圆 67"/>
          <p:cNvSpPr/>
          <p:nvPr/>
        </p:nvSpPr>
        <p:spPr>
          <a:xfrm>
            <a:off x="6790157" y="1415735"/>
            <a:ext cx="1012723" cy="1012723"/>
          </a:xfrm>
          <a:prstGeom prst="ellipse">
            <a:avLst/>
          </a:prstGeom>
          <a:gradFill flip="none" rotWithShape="1">
            <a:gsLst>
              <a:gs pos="0">
                <a:schemeClr val="bg1"/>
              </a:gs>
              <a:gs pos="36000">
                <a:schemeClr val="bg1"/>
              </a:gs>
              <a:gs pos="100000">
                <a:srgbClr val="C7C7C7"/>
              </a:gs>
            </a:gsLst>
            <a:lin ang="13500000" scaled="1"/>
            <a:tileRect/>
          </a:gradFill>
          <a:ln w="1905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SimSun" panose="02010600030101010101" pitchFamily="2" charset="-122"/>
              <a:cs typeface="+mn-cs"/>
            </a:endParaRPr>
          </a:p>
        </p:txBody>
      </p:sp>
      <p:sp>
        <p:nvSpPr>
          <p:cNvPr id="69" name="文本框 68"/>
          <p:cNvSpPr txBox="1"/>
          <p:nvPr/>
        </p:nvSpPr>
        <p:spPr>
          <a:xfrm>
            <a:off x="4318634" y="2543449"/>
            <a:ext cx="3554730" cy="144655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4400" b="1" dirty="0" smtClean="0">
                <a:solidFill>
                  <a:srgbClr val="234983"/>
                </a:solidFill>
                <a:latin typeface="Microsoft YaHei" charset="-122"/>
                <a:ea typeface="Microsoft YaHei" charset="-122"/>
                <a:cs typeface="Microsoft YaHei" charset="-122"/>
              </a:rPr>
              <a:t>s</a:t>
            </a:r>
            <a:r>
              <a:rPr kumimoji="0" lang="en-US" altLang="zh-CN" sz="4400" b="1" i="0" u="none" strike="noStrike" kern="1200" cap="none" spc="0" normalizeH="0" baseline="0" noProof="0" dirty="0" err="1" smtClean="0">
                <a:ln>
                  <a:noFill/>
                </a:ln>
                <a:solidFill>
                  <a:srgbClr val="234983"/>
                </a:solidFill>
                <a:effectLst/>
                <a:uLnTx/>
                <a:uFillTx/>
                <a:latin typeface="Microsoft YaHei" charset="-122"/>
                <a:ea typeface="Microsoft YaHei" charset="-122"/>
                <a:cs typeface="Microsoft YaHei" charset="-122"/>
              </a:rPr>
              <a:t>cikit</a:t>
            </a:r>
            <a:r>
              <a:rPr kumimoji="0" lang="en-US" altLang="zh-CN" sz="4400" b="1" i="0" u="none" strike="noStrike" kern="1200" cap="none" spc="0" normalizeH="0" baseline="0" noProof="0" dirty="0" smtClean="0">
                <a:ln>
                  <a:noFill/>
                </a:ln>
                <a:solidFill>
                  <a:srgbClr val="234983"/>
                </a:solidFill>
                <a:effectLst/>
                <a:uLnTx/>
                <a:uFillTx/>
                <a:latin typeface="Microsoft YaHei" charset="-122"/>
                <a:ea typeface="Microsoft YaHei" charset="-122"/>
                <a:cs typeface="Microsoft YaHei" charset="-122"/>
              </a:rPr>
              <a:t>-learn</a:t>
            </a:r>
            <a:r>
              <a:rPr lang="zh-CN" altLang="en-US" sz="4400" b="1" dirty="0" smtClean="0">
                <a:solidFill>
                  <a:srgbClr val="234983"/>
                </a:solidFill>
                <a:latin typeface="Microsoft YaHei" charset="-122"/>
                <a:ea typeface="Microsoft YaHei" charset="-122"/>
                <a:cs typeface="Microsoft YaHei" charset="-122"/>
              </a:rPr>
              <a:t>算法库</a:t>
            </a:r>
            <a:r>
              <a:rPr lang="zh-CN" altLang="en-US" sz="4400" b="1" noProof="0" dirty="0" smtClean="0">
                <a:solidFill>
                  <a:srgbClr val="234983"/>
                </a:solidFill>
                <a:latin typeface="Microsoft YaHei" charset="-122"/>
                <a:ea typeface="Microsoft YaHei" charset="-122"/>
                <a:cs typeface="Microsoft YaHei" charset="-122"/>
              </a:rPr>
              <a:t>实现</a:t>
            </a:r>
            <a:endParaRPr kumimoji="0" lang="zh-CN" altLang="en-US" sz="4400" b="1" i="0" u="none" strike="noStrike" kern="1200" cap="none" spc="0" normalizeH="0" baseline="0" noProof="0" dirty="0">
              <a:ln>
                <a:noFill/>
              </a:ln>
              <a:solidFill>
                <a:srgbClr val="234983"/>
              </a:solidFill>
              <a:effectLst/>
              <a:uLnTx/>
              <a:uFillTx/>
              <a:latin typeface="Microsoft YaHei" charset="-122"/>
              <a:ea typeface="Microsoft YaHei" charset="-122"/>
              <a:cs typeface="Microsoft YaHei" charset="-122"/>
            </a:endParaRPr>
          </a:p>
        </p:txBody>
      </p:sp>
      <p:sp>
        <p:nvSpPr>
          <p:cNvPr id="71" name="矩形 70"/>
          <p:cNvSpPr/>
          <p:nvPr/>
        </p:nvSpPr>
        <p:spPr>
          <a:xfrm>
            <a:off x="6974979" y="1615778"/>
            <a:ext cx="704039" cy="707886"/>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000" b="1" i="0" u="none" strike="noStrike" kern="1200" cap="none" spc="0" normalizeH="0" baseline="0" noProof="0" dirty="0" smtClean="0">
                <a:ln>
                  <a:noFill/>
                </a:ln>
                <a:solidFill>
                  <a:srgbClr val="234983"/>
                </a:solidFill>
                <a:effectLst/>
                <a:uLnTx/>
                <a:uFillTx/>
                <a:latin typeface="Calibri" panose="020F0502020204030204"/>
                <a:ea typeface="SimSun" panose="02010600030101010101" pitchFamily="2" charset="-122"/>
                <a:cs typeface="+mn-cs"/>
              </a:rPr>
              <a:t>05</a:t>
            </a:r>
            <a:endParaRPr kumimoji="0" lang="zh-CN" altLang="en-US" sz="4000" b="1" i="0" u="none" strike="noStrike" kern="1200" cap="none" spc="0" normalizeH="0" baseline="0" noProof="0" dirty="0">
              <a:ln>
                <a:noFill/>
              </a:ln>
              <a:solidFill>
                <a:srgbClr val="234983"/>
              </a:solidFill>
              <a:effectLst/>
              <a:uLnTx/>
              <a:uFillTx/>
              <a:latin typeface="Calibri" panose="020F0502020204030204"/>
              <a:ea typeface="SimSun" panose="02010600030101010101" pitchFamily="2" charset="-122"/>
              <a:cs typeface="+mn-cs"/>
            </a:endParaRPr>
          </a:p>
        </p:txBody>
      </p:sp>
      <p:sp>
        <p:nvSpPr>
          <p:cNvPr id="72" name="圆角矩形 71"/>
          <p:cNvSpPr/>
          <p:nvPr/>
        </p:nvSpPr>
        <p:spPr>
          <a:xfrm>
            <a:off x="5931706" y="4253809"/>
            <a:ext cx="348906" cy="60960"/>
          </a:xfrm>
          <a:prstGeom prst="roundRect">
            <a:avLst>
              <a:gd name="adj" fmla="val 50000"/>
            </a:avLst>
          </a:prstGeom>
          <a:solidFill>
            <a:srgbClr val="1D33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234983"/>
              </a:solidFill>
              <a:effectLst/>
              <a:uLnTx/>
              <a:uFillTx/>
              <a:latin typeface="Calibri" panose="020F0502020204030204"/>
              <a:ea typeface="SimSun" panose="02010600030101010101" pitchFamily="2" charset="-122"/>
              <a:cs typeface="+mn-cs"/>
            </a:endParaRPr>
          </a:p>
        </p:txBody>
      </p:sp>
      <p:cxnSp>
        <p:nvCxnSpPr>
          <p:cNvPr id="73" name="直接连接符 72"/>
          <p:cNvCxnSpPr/>
          <p:nvPr/>
        </p:nvCxnSpPr>
        <p:spPr>
          <a:xfrm>
            <a:off x="6106159" y="4429760"/>
            <a:ext cx="0" cy="782320"/>
          </a:xfrm>
          <a:prstGeom prst="line">
            <a:avLst/>
          </a:prstGeom>
          <a:ln w="25400" cap="rnd">
            <a:solidFill>
              <a:srgbClr val="234983"/>
            </a:solidFill>
            <a:round/>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Tm="1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par>
                                <p:cTn id="8" presetID="64" presetClass="path" presetSubtype="0" decel="30000" fill="hold" grpId="1" nodeType="withEffect">
                                  <p:stCondLst>
                                    <p:cond delay="0"/>
                                  </p:stCondLst>
                                  <p:childTnLst>
                                    <p:animMotion origin="layout" path="M 0 0.03889 L 0 -0.14815 " pathEditMode="relative" rAng="0" ptsTypes="AA">
                                      <p:cBhvr>
                                        <p:cTn id="9" dur="750" spd="-100000" fill="hold"/>
                                        <p:tgtEl>
                                          <p:spTgt spid="67"/>
                                        </p:tgtEl>
                                        <p:attrNameLst>
                                          <p:attrName>ppt_x</p:attrName>
                                          <p:attrName>ppt_y</p:attrName>
                                        </p:attrNameLst>
                                      </p:cBhvr>
                                      <p:rCtr x="0" y="-9352"/>
                                    </p:animMotion>
                                  </p:childTnLst>
                                </p:cTn>
                              </p:par>
                              <p:par>
                                <p:cTn id="10" presetID="64" presetClass="path" presetSubtype="0" accel="30000" decel="30000" fill="hold" grpId="2" nodeType="withEffect">
                                  <p:stCondLst>
                                    <p:cond delay="750"/>
                                  </p:stCondLst>
                                  <p:childTnLst>
                                    <p:animMotion origin="layout" path="M 0 0.03842 L 0 1.11111E-6 " pathEditMode="relative" rAng="0" ptsTypes="AA">
                                      <p:cBhvr>
                                        <p:cTn id="11" dur="750" fill="hold"/>
                                        <p:tgtEl>
                                          <p:spTgt spid="67"/>
                                        </p:tgtEl>
                                        <p:attrNameLst>
                                          <p:attrName>ppt_x</p:attrName>
                                          <p:attrName>ppt_y</p:attrName>
                                        </p:attrNameLst>
                                      </p:cBhvr>
                                      <p:rCtr x="0" y="-1921"/>
                                    </p:animMotion>
                                  </p:childTnLst>
                                </p:cTn>
                              </p:par>
                              <p:par>
                                <p:cTn id="12" presetID="53" presetClass="entr" presetSubtype="16" fill="hold" grpId="0" nodeType="withEffect">
                                  <p:stCondLst>
                                    <p:cond delay="1250"/>
                                  </p:stCondLst>
                                  <p:childTnLst>
                                    <p:set>
                                      <p:cBhvr>
                                        <p:cTn id="13" dur="1" fill="hold">
                                          <p:stCondLst>
                                            <p:cond delay="0"/>
                                          </p:stCondLst>
                                        </p:cTn>
                                        <p:tgtEl>
                                          <p:spTgt spid="68"/>
                                        </p:tgtEl>
                                        <p:attrNameLst>
                                          <p:attrName>style.visibility</p:attrName>
                                        </p:attrNameLst>
                                      </p:cBhvr>
                                      <p:to>
                                        <p:strVal val="visible"/>
                                      </p:to>
                                    </p:set>
                                    <p:anim calcmode="lin" valueType="num">
                                      <p:cBhvr>
                                        <p:cTn id="14" dur="750" fill="hold"/>
                                        <p:tgtEl>
                                          <p:spTgt spid="68"/>
                                        </p:tgtEl>
                                        <p:attrNameLst>
                                          <p:attrName>ppt_w</p:attrName>
                                        </p:attrNameLst>
                                      </p:cBhvr>
                                      <p:tavLst>
                                        <p:tav tm="0">
                                          <p:val>
                                            <p:fltVal val="0"/>
                                          </p:val>
                                        </p:tav>
                                        <p:tav tm="100000">
                                          <p:val>
                                            <p:strVal val="#ppt_w"/>
                                          </p:val>
                                        </p:tav>
                                      </p:tavLst>
                                    </p:anim>
                                    <p:anim calcmode="lin" valueType="num">
                                      <p:cBhvr>
                                        <p:cTn id="15" dur="750" fill="hold"/>
                                        <p:tgtEl>
                                          <p:spTgt spid="68"/>
                                        </p:tgtEl>
                                        <p:attrNameLst>
                                          <p:attrName>ppt_h</p:attrName>
                                        </p:attrNameLst>
                                      </p:cBhvr>
                                      <p:tavLst>
                                        <p:tav tm="0">
                                          <p:val>
                                            <p:fltVal val="0"/>
                                          </p:val>
                                        </p:tav>
                                        <p:tav tm="100000">
                                          <p:val>
                                            <p:strVal val="#ppt_h"/>
                                          </p:val>
                                        </p:tav>
                                      </p:tavLst>
                                    </p:anim>
                                    <p:animEffect transition="in" filter="fade">
                                      <p:cBhvr>
                                        <p:cTn id="16" dur="750"/>
                                        <p:tgtEl>
                                          <p:spTgt spid="68"/>
                                        </p:tgtEl>
                                      </p:cBhvr>
                                    </p:animEffect>
                                  </p:childTnLst>
                                </p:cTn>
                              </p:par>
                              <p:par>
                                <p:cTn id="17" presetID="10" presetClass="entr" presetSubtype="0" fill="hold" grpId="0" nodeType="withEffect">
                                  <p:stCondLst>
                                    <p:cond delay="1250"/>
                                  </p:stCondLst>
                                  <p:childTnLst>
                                    <p:set>
                                      <p:cBhvr>
                                        <p:cTn id="18" dur="1" fill="hold">
                                          <p:stCondLst>
                                            <p:cond delay="0"/>
                                          </p:stCondLst>
                                        </p:cTn>
                                        <p:tgtEl>
                                          <p:spTgt spid="69"/>
                                        </p:tgtEl>
                                        <p:attrNameLst>
                                          <p:attrName>style.visibility</p:attrName>
                                        </p:attrNameLst>
                                      </p:cBhvr>
                                      <p:to>
                                        <p:strVal val="visible"/>
                                      </p:to>
                                    </p:set>
                                    <p:animEffect transition="in" filter="fade">
                                      <p:cBhvr>
                                        <p:cTn id="19" dur="750"/>
                                        <p:tgtEl>
                                          <p:spTgt spid="69"/>
                                        </p:tgtEl>
                                      </p:cBhvr>
                                    </p:animEffect>
                                  </p:childTnLst>
                                </p:cTn>
                              </p:par>
                              <p:par>
                                <p:cTn id="20" presetID="10" presetClass="entr" presetSubtype="0" fill="hold" grpId="0" nodeType="withEffect">
                                  <p:stCondLst>
                                    <p:cond delay="1250"/>
                                  </p:stCondLst>
                                  <p:childTnLst>
                                    <p:set>
                                      <p:cBhvr>
                                        <p:cTn id="21" dur="1" fill="hold">
                                          <p:stCondLst>
                                            <p:cond delay="0"/>
                                          </p:stCondLst>
                                        </p:cTn>
                                        <p:tgtEl>
                                          <p:spTgt spid="64"/>
                                        </p:tgtEl>
                                        <p:attrNameLst>
                                          <p:attrName>style.visibility</p:attrName>
                                        </p:attrNameLst>
                                      </p:cBhvr>
                                      <p:to>
                                        <p:strVal val="visible"/>
                                      </p:to>
                                    </p:set>
                                    <p:animEffect transition="in" filter="fade">
                                      <p:cBhvr>
                                        <p:cTn id="22" dur="750"/>
                                        <p:tgtEl>
                                          <p:spTgt spid="64"/>
                                        </p:tgtEl>
                                      </p:cBhvr>
                                    </p:animEffect>
                                  </p:childTnLst>
                                </p:cTn>
                              </p:par>
                              <p:par>
                                <p:cTn id="23" presetID="10" presetClass="entr" presetSubtype="0" fill="hold" grpId="0" nodeType="withEffect">
                                  <p:stCondLst>
                                    <p:cond delay="1250"/>
                                  </p:stCondLst>
                                  <p:childTnLst>
                                    <p:set>
                                      <p:cBhvr>
                                        <p:cTn id="24" dur="1" fill="hold">
                                          <p:stCondLst>
                                            <p:cond delay="0"/>
                                          </p:stCondLst>
                                        </p:cTn>
                                        <p:tgtEl>
                                          <p:spTgt spid="65"/>
                                        </p:tgtEl>
                                        <p:attrNameLst>
                                          <p:attrName>style.visibility</p:attrName>
                                        </p:attrNameLst>
                                      </p:cBhvr>
                                      <p:to>
                                        <p:strVal val="visible"/>
                                      </p:to>
                                    </p:set>
                                    <p:animEffect transition="in" filter="fade">
                                      <p:cBhvr>
                                        <p:cTn id="25" dur="750"/>
                                        <p:tgtEl>
                                          <p:spTgt spid="65"/>
                                        </p:tgtEl>
                                      </p:cBhvr>
                                    </p:animEffect>
                                  </p:childTnLst>
                                </p:cTn>
                              </p:par>
                              <p:par>
                                <p:cTn id="26" presetID="22" presetClass="entr" presetSubtype="4" fill="hold" nodeType="withEffect">
                                  <p:stCondLst>
                                    <p:cond delay="1750"/>
                                  </p:stCondLst>
                                  <p:childTnLst>
                                    <p:set>
                                      <p:cBhvr>
                                        <p:cTn id="27" dur="1" fill="hold">
                                          <p:stCondLst>
                                            <p:cond delay="0"/>
                                          </p:stCondLst>
                                        </p:cTn>
                                        <p:tgtEl>
                                          <p:spTgt spid="73"/>
                                        </p:tgtEl>
                                        <p:attrNameLst>
                                          <p:attrName>style.visibility</p:attrName>
                                        </p:attrNameLst>
                                      </p:cBhvr>
                                      <p:to>
                                        <p:strVal val="visible"/>
                                      </p:to>
                                    </p:set>
                                    <p:animEffect transition="in" filter="wipe(down)">
                                      <p:cBhvr>
                                        <p:cTn id="28" dur="750"/>
                                        <p:tgtEl>
                                          <p:spTgt spid="73"/>
                                        </p:tgtEl>
                                      </p:cBhvr>
                                    </p:animEffect>
                                  </p:childTnLst>
                                </p:cTn>
                              </p:par>
                              <p:par>
                                <p:cTn id="29" presetID="53" presetClass="entr" presetSubtype="16" fill="hold" grpId="0" nodeType="withEffect">
                                  <p:stCondLst>
                                    <p:cond delay="1750"/>
                                  </p:stCondLst>
                                  <p:childTnLst>
                                    <p:set>
                                      <p:cBhvr>
                                        <p:cTn id="30" dur="1" fill="hold">
                                          <p:stCondLst>
                                            <p:cond delay="0"/>
                                          </p:stCondLst>
                                        </p:cTn>
                                        <p:tgtEl>
                                          <p:spTgt spid="72"/>
                                        </p:tgtEl>
                                        <p:attrNameLst>
                                          <p:attrName>style.visibility</p:attrName>
                                        </p:attrNameLst>
                                      </p:cBhvr>
                                      <p:to>
                                        <p:strVal val="visible"/>
                                      </p:to>
                                    </p:set>
                                    <p:anim calcmode="lin" valueType="num">
                                      <p:cBhvr>
                                        <p:cTn id="31" dur="750" fill="hold"/>
                                        <p:tgtEl>
                                          <p:spTgt spid="72"/>
                                        </p:tgtEl>
                                        <p:attrNameLst>
                                          <p:attrName>ppt_w</p:attrName>
                                        </p:attrNameLst>
                                      </p:cBhvr>
                                      <p:tavLst>
                                        <p:tav tm="0">
                                          <p:val>
                                            <p:fltVal val="0"/>
                                          </p:val>
                                        </p:tav>
                                        <p:tav tm="100000">
                                          <p:val>
                                            <p:strVal val="#ppt_w"/>
                                          </p:val>
                                        </p:tav>
                                      </p:tavLst>
                                    </p:anim>
                                    <p:anim calcmode="lin" valueType="num">
                                      <p:cBhvr>
                                        <p:cTn id="32" dur="750" fill="hold"/>
                                        <p:tgtEl>
                                          <p:spTgt spid="72"/>
                                        </p:tgtEl>
                                        <p:attrNameLst>
                                          <p:attrName>ppt_h</p:attrName>
                                        </p:attrNameLst>
                                      </p:cBhvr>
                                      <p:tavLst>
                                        <p:tav tm="0">
                                          <p:val>
                                            <p:fltVal val="0"/>
                                          </p:val>
                                        </p:tav>
                                        <p:tav tm="100000">
                                          <p:val>
                                            <p:strVal val="#ppt_h"/>
                                          </p:val>
                                        </p:tav>
                                      </p:tavLst>
                                    </p:anim>
                                    <p:animEffect transition="in" filter="fade">
                                      <p:cBhvr>
                                        <p:cTn id="33" dur="750"/>
                                        <p:tgtEl>
                                          <p:spTgt spid="72"/>
                                        </p:tgtEl>
                                      </p:cBhvr>
                                    </p:animEffect>
                                  </p:childTnLst>
                                </p:cTn>
                              </p:par>
                              <p:par>
                                <p:cTn id="34" presetID="53" presetClass="entr" presetSubtype="16" fill="hold" grpId="0" nodeType="withEffect">
                                  <p:stCondLst>
                                    <p:cond delay="1750"/>
                                  </p:stCondLst>
                                  <p:childTnLst>
                                    <p:set>
                                      <p:cBhvr>
                                        <p:cTn id="35" dur="1" fill="hold">
                                          <p:stCondLst>
                                            <p:cond delay="0"/>
                                          </p:stCondLst>
                                        </p:cTn>
                                        <p:tgtEl>
                                          <p:spTgt spid="71"/>
                                        </p:tgtEl>
                                        <p:attrNameLst>
                                          <p:attrName>style.visibility</p:attrName>
                                        </p:attrNameLst>
                                      </p:cBhvr>
                                      <p:to>
                                        <p:strVal val="visible"/>
                                      </p:to>
                                    </p:set>
                                    <p:anim calcmode="lin" valueType="num">
                                      <p:cBhvr>
                                        <p:cTn id="36" dur="750" fill="hold"/>
                                        <p:tgtEl>
                                          <p:spTgt spid="71"/>
                                        </p:tgtEl>
                                        <p:attrNameLst>
                                          <p:attrName>ppt_w</p:attrName>
                                        </p:attrNameLst>
                                      </p:cBhvr>
                                      <p:tavLst>
                                        <p:tav tm="0">
                                          <p:val>
                                            <p:fltVal val="0"/>
                                          </p:val>
                                        </p:tav>
                                        <p:tav tm="100000">
                                          <p:val>
                                            <p:strVal val="#ppt_w"/>
                                          </p:val>
                                        </p:tav>
                                      </p:tavLst>
                                    </p:anim>
                                    <p:anim calcmode="lin" valueType="num">
                                      <p:cBhvr>
                                        <p:cTn id="37" dur="750" fill="hold"/>
                                        <p:tgtEl>
                                          <p:spTgt spid="71"/>
                                        </p:tgtEl>
                                        <p:attrNameLst>
                                          <p:attrName>ppt_h</p:attrName>
                                        </p:attrNameLst>
                                      </p:cBhvr>
                                      <p:tavLst>
                                        <p:tav tm="0">
                                          <p:val>
                                            <p:fltVal val="0"/>
                                          </p:val>
                                        </p:tav>
                                        <p:tav tm="100000">
                                          <p:val>
                                            <p:strVal val="#ppt_h"/>
                                          </p:val>
                                        </p:tav>
                                      </p:tavLst>
                                    </p:anim>
                                    <p:animEffect transition="in" filter="fade">
                                      <p:cBhvr>
                                        <p:cTn id="38" dur="75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65" grpId="0" animBg="1"/>
      <p:bldP spid="67" grpId="0" animBg="1"/>
      <p:bldP spid="67" grpId="1" animBg="1"/>
      <p:bldP spid="67" grpId="2" animBg="1"/>
      <p:bldP spid="68" grpId="0" animBg="1"/>
      <p:bldP spid="69" grpId="0"/>
      <p:bldP spid="71" grpId="0"/>
      <p:bldP spid="7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26"/>
          <p:cNvSpPr txBox="1"/>
          <p:nvPr/>
        </p:nvSpPr>
        <p:spPr>
          <a:xfrm>
            <a:off x="744451" y="613943"/>
            <a:ext cx="7827014"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3200" b="1" dirty="0" smtClean="0">
                <a:solidFill>
                  <a:srgbClr val="234983"/>
                </a:solidFill>
                <a:latin typeface="Microsoft YaHei" charset="-122"/>
                <a:ea typeface="Microsoft YaHei" charset="-122"/>
                <a:cs typeface="Microsoft YaHei" charset="-122"/>
              </a:rPr>
              <a:t>如何实现一个算法？源码与</a:t>
            </a:r>
            <a:r>
              <a:rPr lang="en-US" altLang="zh-CN" sz="3200" b="1" dirty="0" err="1" smtClean="0">
                <a:solidFill>
                  <a:srgbClr val="234983"/>
                </a:solidFill>
                <a:latin typeface="Microsoft YaHei" charset="-122"/>
                <a:ea typeface="Microsoft YaHei" charset="-122"/>
                <a:cs typeface="Microsoft YaHei" charset="-122"/>
              </a:rPr>
              <a:t>sklearn</a:t>
            </a:r>
            <a:r>
              <a:rPr lang="zh-CN" altLang="en-US" sz="3200" b="1" dirty="0" smtClean="0">
                <a:solidFill>
                  <a:srgbClr val="234983"/>
                </a:solidFill>
                <a:latin typeface="Microsoft YaHei" charset="-122"/>
                <a:ea typeface="Microsoft YaHei" charset="-122"/>
                <a:cs typeface="Microsoft YaHei" charset="-122"/>
              </a:rPr>
              <a:t>之争！</a:t>
            </a:r>
            <a:endParaRPr kumimoji="0" lang="zh-CN" altLang="en-US" sz="3200" b="1" i="0" u="none" strike="noStrike" kern="1200" cap="none" spc="0" normalizeH="0" baseline="0" noProof="0" dirty="0">
              <a:ln>
                <a:noFill/>
              </a:ln>
              <a:solidFill>
                <a:srgbClr val="234983"/>
              </a:solidFill>
              <a:uLnTx/>
              <a:uFillTx/>
              <a:latin typeface="Microsoft YaHei" charset="-122"/>
              <a:ea typeface="Microsoft YaHei" charset="-122"/>
              <a:cs typeface="Microsoft YaHei" charset="-122"/>
            </a:endParaRPr>
          </a:p>
        </p:txBody>
      </p:sp>
      <p:sp>
        <p:nvSpPr>
          <p:cNvPr id="2" name="矩形 1"/>
          <p:cNvSpPr/>
          <p:nvPr/>
        </p:nvSpPr>
        <p:spPr>
          <a:xfrm>
            <a:off x="744451" y="1343949"/>
            <a:ext cx="10574338" cy="4524315"/>
          </a:xfrm>
          <a:prstGeom prst="rect">
            <a:avLst/>
          </a:prstGeom>
        </p:spPr>
        <p:txBody>
          <a:bodyPr wrap="square">
            <a:spAutoFit/>
          </a:bodyPr>
          <a:lstStyle/>
          <a:p>
            <a:pPr>
              <a:lnSpc>
                <a:spcPct val="150000"/>
              </a:lnSpc>
            </a:pPr>
            <a:r>
              <a:rPr lang="zh-CN" altLang="en-US" sz="1600" dirty="0">
                <a:latin typeface="Microsoft YaHei" charset="-122"/>
                <a:ea typeface="Microsoft YaHei" charset="-122"/>
                <a:cs typeface="Microsoft YaHei" charset="-122"/>
              </a:rPr>
              <a:t>在机器学习的世界，总有着源码与调包之争。 </a:t>
            </a:r>
            <a:endParaRPr lang="en-US" altLang="zh-CN" sz="1600" dirty="0" smtClean="0">
              <a:latin typeface="Microsoft YaHei" charset="-122"/>
              <a:ea typeface="Microsoft YaHei" charset="-122"/>
              <a:cs typeface="Microsoft YaHei" charset="-122"/>
            </a:endParaRPr>
          </a:p>
          <a:p>
            <a:pPr>
              <a:lnSpc>
                <a:spcPct val="150000"/>
              </a:lnSpc>
            </a:pPr>
            <a:r>
              <a:rPr lang="zh-CN" altLang="en-US" sz="1600" dirty="0" smtClean="0">
                <a:latin typeface="Microsoft YaHei" charset="-122"/>
                <a:ea typeface="Microsoft YaHei" charset="-122"/>
                <a:cs typeface="Microsoft YaHei" charset="-122"/>
              </a:rPr>
              <a:t>调</a:t>
            </a:r>
            <a:r>
              <a:rPr lang="zh-CN" altLang="en-US" sz="1600" dirty="0">
                <a:latin typeface="Microsoft YaHei" charset="-122"/>
                <a:ea typeface="Microsoft YaHei" charset="-122"/>
                <a:cs typeface="Microsoft YaHei" charset="-122"/>
              </a:rPr>
              <a:t>包的人不需要对算法理解得太过深刻，对背后的数学原理长久不用可能也会忘记，只需要调用他人写好的代来达成自己的目的，因此被写源码的人嘲笑嫌弃，业界甚至流传着“调包侠”的恶名，指那些只会调用其他人写好的代码，自己不写代码的人。 </a:t>
            </a:r>
            <a:endParaRPr lang="en-US" altLang="zh-CN" sz="1600" dirty="0" smtClean="0">
              <a:latin typeface="Microsoft YaHei" charset="-122"/>
              <a:ea typeface="Microsoft YaHei" charset="-122"/>
              <a:cs typeface="Microsoft YaHei" charset="-122"/>
            </a:endParaRPr>
          </a:p>
          <a:p>
            <a:pPr>
              <a:lnSpc>
                <a:spcPct val="150000"/>
              </a:lnSpc>
            </a:pPr>
            <a:r>
              <a:rPr lang="zh-CN" altLang="en-US" sz="1600" dirty="0" smtClean="0">
                <a:latin typeface="Microsoft YaHei" charset="-122"/>
                <a:ea typeface="Microsoft YaHei" charset="-122"/>
                <a:cs typeface="Microsoft YaHei" charset="-122"/>
              </a:rPr>
              <a:t>然</a:t>
            </a:r>
            <a:r>
              <a:rPr lang="zh-CN" altLang="en-US" sz="1600" dirty="0">
                <a:latin typeface="Microsoft YaHei" charset="-122"/>
                <a:ea typeface="Microsoft YaHei" charset="-122"/>
                <a:cs typeface="Microsoft YaHei" charset="-122"/>
              </a:rPr>
              <a:t>而，这其实只是一种假象</a:t>
            </a:r>
            <a:r>
              <a:rPr lang="en-US" altLang="zh-CN" sz="1600" dirty="0">
                <a:latin typeface="Microsoft YaHei" charset="-122"/>
                <a:ea typeface="Microsoft YaHei" charset="-122"/>
                <a:cs typeface="Microsoft YaHei" charset="-122"/>
              </a:rPr>
              <a:t>——</a:t>
            </a:r>
            <a:r>
              <a:rPr lang="zh-CN" altLang="en-US" sz="1600" dirty="0">
                <a:latin typeface="Microsoft YaHei" charset="-122"/>
                <a:ea typeface="Microsoft YaHei" charset="-122"/>
                <a:cs typeface="Microsoft YaHei" charset="-122"/>
              </a:rPr>
              <a:t>真正自己写的，只有超巨大厂</a:t>
            </a:r>
            <a:r>
              <a:rPr lang="en-US" altLang="zh-CN" sz="1600" dirty="0">
                <a:latin typeface="Microsoft YaHei" charset="-122"/>
                <a:ea typeface="Microsoft YaHei" charset="-122"/>
                <a:cs typeface="Microsoft YaHei" charset="-122"/>
              </a:rPr>
              <a:t>BAT</a:t>
            </a:r>
            <a:r>
              <a:rPr lang="zh-CN" altLang="en-US" sz="1600" dirty="0">
                <a:latin typeface="Microsoft YaHei" charset="-122"/>
                <a:ea typeface="Microsoft YaHei" charset="-122"/>
                <a:cs typeface="Microsoft YaHei" charset="-122"/>
              </a:rPr>
              <a:t>，头条，小米等等这些公司，他们拥有巨大的技术团队，超强硬件支撑，并且拥有过于细致的需求，以至于市面上以“大而全”为目标的算法库无法满足他们的需要。而这些公司中真正有价值的机器学习工程师，每天都在忙于改变世界，根本不会混到初学者的圈子里来。 </a:t>
            </a:r>
            <a:endParaRPr lang="en-US" altLang="zh-CN" sz="1600" dirty="0" smtClean="0">
              <a:latin typeface="Microsoft YaHei" charset="-122"/>
              <a:ea typeface="Microsoft YaHei" charset="-122"/>
              <a:cs typeface="Microsoft YaHei" charset="-122"/>
            </a:endParaRPr>
          </a:p>
          <a:p>
            <a:pPr>
              <a:lnSpc>
                <a:spcPct val="150000"/>
              </a:lnSpc>
            </a:pPr>
            <a:r>
              <a:rPr lang="zh-CN" altLang="en-US" sz="1600" dirty="0" smtClean="0">
                <a:latin typeface="Microsoft YaHei" charset="-122"/>
                <a:ea typeface="Microsoft YaHei" charset="-122"/>
                <a:cs typeface="Microsoft YaHei" charset="-122"/>
              </a:rPr>
              <a:t>世</a:t>
            </a:r>
            <a:r>
              <a:rPr lang="zh-CN" altLang="en-US" sz="1600" dirty="0">
                <a:latin typeface="Microsoft YaHei" charset="-122"/>
                <a:ea typeface="Microsoft YaHei" charset="-122"/>
                <a:cs typeface="Microsoft YaHei" charset="-122"/>
              </a:rPr>
              <a:t>界上几乎</a:t>
            </a:r>
            <a:r>
              <a:rPr lang="en-US" altLang="zh-CN" sz="1600" dirty="0">
                <a:latin typeface="Microsoft YaHei" charset="-122"/>
                <a:ea typeface="Microsoft YaHei" charset="-122"/>
                <a:cs typeface="Microsoft YaHei" charset="-122"/>
              </a:rPr>
              <a:t>90%</a:t>
            </a:r>
            <a:r>
              <a:rPr lang="zh-CN" altLang="en-US" sz="1600" dirty="0">
                <a:latin typeface="Microsoft YaHei" charset="-122"/>
                <a:ea typeface="Microsoft YaHei" charset="-122"/>
                <a:cs typeface="Microsoft YaHei" charset="-122"/>
              </a:rPr>
              <a:t>的算法公司都使用别人写好的包，因为自己创造算法不是那么简单的事儿。且不说如果自己写算法能否写得比市面上已经存在得包还快还稳定，</a:t>
            </a:r>
            <a:r>
              <a:rPr lang="zh-CN" altLang="en-US" sz="1600" b="1" dirty="0">
                <a:latin typeface="Microsoft YaHei" charset="-122"/>
                <a:ea typeface="Microsoft YaHei" charset="-122"/>
                <a:cs typeface="Microsoft YaHei" charset="-122"/>
              </a:rPr>
              <a:t>一个算法不仅仅是要实现对结果的预测，它最终要最终部署到整个系统中</a:t>
            </a:r>
            <a:r>
              <a:rPr lang="zh-CN" altLang="en-US" sz="1600" dirty="0">
                <a:latin typeface="Microsoft YaHei" charset="-122"/>
                <a:ea typeface="Microsoft YaHei" charset="-122"/>
                <a:cs typeface="Microsoft YaHei" charset="-122"/>
              </a:rPr>
              <a:t>，实现在产品上，是有非常长的一段路需要走的，其中包括了从后端数据库到前端产品的一系列过程，如果你的算法是自己写的，你的兼容性很难保证，除非公司的所有技术接口都是自己写的一套程序！而这对于世界上的大部分公司来说根本不可能，没那么闲，没那么多资源和时间。</a:t>
            </a:r>
            <a:endParaRPr lang="zh-CN" altLang="en-US" sz="1600" dirty="0">
              <a:latin typeface="Microsoft YaHei" charset="-122"/>
              <a:ea typeface="Microsoft YaHei" charset="-122"/>
              <a:cs typeface="Microsoft YaHei" charset="-122"/>
            </a:endParaRPr>
          </a:p>
        </p:txBody>
      </p:sp>
      <p:pic>
        <p:nvPicPr>
          <p:cNvPr id="15" name="图片 1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15117" y="6221904"/>
            <a:ext cx="1906271" cy="438442"/>
          </a:xfrm>
          <a:prstGeom prst="rect">
            <a:avLst/>
          </a:prstGeom>
        </p:spPr>
      </p:pic>
    </p:spTree>
  </p:cSld>
  <p:clrMapOvr>
    <a:masterClrMapping/>
  </p:clrMapOvr>
  <p:transition spd="slow" advTm="1000">
    <p:push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椭圆 64"/>
          <p:cNvSpPr/>
          <p:nvPr/>
        </p:nvSpPr>
        <p:spPr>
          <a:xfrm rot="19625686">
            <a:off x="2265357" y="774833"/>
            <a:ext cx="2328130" cy="5486060"/>
          </a:xfrm>
          <a:prstGeom prst="ellipse">
            <a:avLst/>
          </a:prstGeom>
          <a:noFill/>
          <a:ln w="25400">
            <a:solidFill>
              <a:srgbClr val="2349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icrosoft YaHei" charset="-122"/>
              <a:ea typeface="Microsoft YaHei" charset="-122"/>
              <a:cs typeface="Microsoft YaHei" charset="-122"/>
            </a:endParaRPr>
          </a:p>
        </p:txBody>
      </p:sp>
      <p:sp>
        <p:nvSpPr>
          <p:cNvPr id="66" name="椭圆 65"/>
          <p:cNvSpPr/>
          <p:nvPr/>
        </p:nvSpPr>
        <p:spPr>
          <a:xfrm rot="1974314" flipV="1">
            <a:off x="2265357" y="774833"/>
            <a:ext cx="2328130" cy="5486060"/>
          </a:xfrm>
          <a:prstGeom prst="ellipse">
            <a:avLst/>
          </a:prstGeom>
          <a:noFill/>
          <a:ln w="25400">
            <a:solidFill>
              <a:srgbClr val="2349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icrosoft YaHei" charset="-122"/>
              <a:ea typeface="Microsoft YaHei" charset="-122"/>
              <a:cs typeface="Microsoft YaHei" charset="-122"/>
            </a:endParaRPr>
          </a:p>
        </p:txBody>
      </p:sp>
      <p:sp>
        <p:nvSpPr>
          <p:cNvPr id="67" name="椭圆 66"/>
          <p:cNvSpPr/>
          <p:nvPr/>
        </p:nvSpPr>
        <p:spPr>
          <a:xfrm rot="16200000" flipV="1">
            <a:off x="2265357" y="774833"/>
            <a:ext cx="2328130" cy="5486060"/>
          </a:xfrm>
          <a:prstGeom prst="ellipse">
            <a:avLst/>
          </a:prstGeom>
          <a:noFill/>
          <a:ln w="25400">
            <a:solidFill>
              <a:srgbClr val="2349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icrosoft YaHei" charset="-122"/>
              <a:ea typeface="Microsoft YaHei" charset="-122"/>
              <a:cs typeface="Microsoft YaHei" charset="-122"/>
            </a:endParaRPr>
          </a:p>
        </p:txBody>
      </p:sp>
      <p:sp>
        <p:nvSpPr>
          <p:cNvPr id="68" name="椭圆 67"/>
          <p:cNvSpPr/>
          <p:nvPr/>
        </p:nvSpPr>
        <p:spPr>
          <a:xfrm>
            <a:off x="3940267" y="873735"/>
            <a:ext cx="1480062" cy="1480062"/>
          </a:xfrm>
          <a:prstGeom prst="ellipse">
            <a:avLst/>
          </a:prstGeom>
          <a:gradFill flip="none" rotWithShape="1">
            <a:gsLst>
              <a:gs pos="0">
                <a:schemeClr val="bg1"/>
              </a:gs>
              <a:gs pos="100000">
                <a:srgbClr val="C8C8C8"/>
              </a:gs>
            </a:gsLst>
            <a:lin ang="19800000" scaled="0"/>
            <a:tileRect/>
          </a:gradFill>
          <a:ln w="25400">
            <a:gradFill flip="none" rotWithShape="1">
              <a:gsLst>
                <a:gs pos="53000">
                  <a:schemeClr val="bg1">
                    <a:alpha val="90000"/>
                  </a:schemeClr>
                </a:gs>
                <a:gs pos="100000">
                  <a:schemeClr val="tx1">
                    <a:lumMod val="50000"/>
                    <a:lumOff val="50000"/>
                  </a:schemeClr>
                </a:gs>
              </a:gsLst>
              <a:lin ang="7200000" scaled="0"/>
              <a:tileRect/>
            </a:gradFill>
          </a:ln>
          <a:effectLst>
            <a:outerShdw blurRad="482600" dist="279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b="1" dirty="0" smtClean="0">
                <a:solidFill>
                  <a:srgbClr val="234983"/>
                </a:solidFill>
                <a:latin typeface="Microsoft YaHei" charset="-122"/>
                <a:ea typeface="Microsoft YaHei" charset="-122"/>
                <a:cs typeface="Microsoft YaHei" charset="-122"/>
              </a:rPr>
              <a:t>回归</a:t>
            </a:r>
            <a:endParaRPr kumimoji="0" lang="en-US" altLang="zh-CN" sz="2000" b="1" i="0" u="none" strike="noStrike" kern="1200" cap="none" spc="0" normalizeH="0" baseline="0" noProof="0" dirty="0">
              <a:ln>
                <a:noFill/>
              </a:ln>
              <a:solidFill>
                <a:srgbClr val="234983"/>
              </a:solidFill>
              <a:effectLst/>
              <a:uLnTx/>
              <a:uFillTx/>
              <a:latin typeface="Microsoft YaHei" charset="-122"/>
              <a:ea typeface="Microsoft YaHei" charset="-122"/>
              <a:cs typeface="Microsoft YaHei" charset="-122"/>
            </a:endParaRPr>
          </a:p>
        </p:txBody>
      </p:sp>
      <p:sp>
        <p:nvSpPr>
          <p:cNvPr id="69" name="椭圆 68"/>
          <p:cNvSpPr/>
          <p:nvPr/>
        </p:nvSpPr>
        <p:spPr>
          <a:xfrm>
            <a:off x="1428234" y="4681928"/>
            <a:ext cx="1480062" cy="1480062"/>
          </a:xfrm>
          <a:prstGeom prst="ellipse">
            <a:avLst/>
          </a:prstGeom>
          <a:gradFill flip="none" rotWithShape="1">
            <a:gsLst>
              <a:gs pos="0">
                <a:schemeClr val="bg1"/>
              </a:gs>
              <a:gs pos="100000">
                <a:srgbClr val="C8C8C8"/>
              </a:gs>
            </a:gsLst>
            <a:lin ang="19800000" scaled="0"/>
            <a:tileRect/>
          </a:gradFill>
          <a:ln w="25400">
            <a:gradFill flip="none" rotWithShape="1">
              <a:gsLst>
                <a:gs pos="53000">
                  <a:schemeClr val="bg1">
                    <a:alpha val="90000"/>
                  </a:schemeClr>
                </a:gs>
                <a:gs pos="100000">
                  <a:schemeClr val="tx1">
                    <a:lumMod val="50000"/>
                    <a:lumOff val="50000"/>
                  </a:schemeClr>
                </a:gs>
              </a:gsLst>
              <a:lin ang="7200000" scaled="0"/>
              <a:tileRect/>
            </a:gradFill>
          </a:ln>
          <a:effectLst>
            <a:outerShdw blurRad="482600" dist="279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smtClean="0">
                <a:ln>
                  <a:noFill/>
                </a:ln>
                <a:solidFill>
                  <a:srgbClr val="234983"/>
                </a:solidFill>
                <a:effectLst/>
                <a:uLnTx/>
                <a:uFillTx/>
                <a:latin typeface="Microsoft YaHei" charset="-122"/>
                <a:ea typeface="Microsoft YaHei" charset="-122"/>
                <a:cs typeface="Microsoft YaHei" charset="-122"/>
              </a:rPr>
              <a:t>数据</a:t>
            </a:r>
            <a:endParaRPr kumimoji="0" lang="en-US" altLang="zh-CN" sz="2000" b="1" i="0" u="none" strike="noStrike" kern="1200" cap="none" spc="0" normalizeH="0" baseline="0" noProof="0" dirty="0" smtClean="0">
              <a:ln>
                <a:noFill/>
              </a:ln>
              <a:solidFill>
                <a:srgbClr val="234983"/>
              </a:solidFill>
              <a:effectLst/>
              <a:uLnTx/>
              <a:uFillTx/>
              <a:latin typeface="Microsoft YaHei" charset="-122"/>
              <a:ea typeface="Microsoft YaHei" charset="-122"/>
              <a:cs typeface="Microsoft YaHei" charset="-122"/>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smtClean="0">
                <a:ln>
                  <a:noFill/>
                </a:ln>
                <a:solidFill>
                  <a:srgbClr val="234983"/>
                </a:solidFill>
                <a:effectLst/>
                <a:uLnTx/>
                <a:uFillTx/>
                <a:latin typeface="Microsoft YaHei" charset="-122"/>
                <a:ea typeface="Microsoft YaHei" charset="-122"/>
                <a:cs typeface="Microsoft YaHei" charset="-122"/>
              </a:rPr>
              <a:t>预处理</a:t>
            </a:r>
            <a:endParaRPr kumimoji="0" lang="en-US" altLang="zh-CN" sz="2000" b="1" i="0" u="none" strike="noStrike" kern="1200" cap="none" spc="0" normalizeH="0" baseline="0" noProof="0" dirty="0">
              <a:ln>
                <a:noFill/>
              </a:ln>
              <a:solidFill>
                <a:srgbClr val="234983"/>
              </a:solidFill>
              <a:effectLst/>
              <a:uLnTx/>
              <a:uFillTx/>
              <a:latin typeface="Microsoft YaHei" charset="-122"/>
              <a:ea typeface="Microsoft YaHei" charset="-122"/>
              <a:cs typeface="Microsoft YaHei" charset="-122"/>
            </a:endParaRPr>
          </a:p>
        </p:txBody>
      </p:sp>
      <p:sp>
        <p:nvSpPr>
          <p:cNvPr id="70" name="椭圆 69"/>
          <p:cNvSpPr/>
          <p:nvPr/>
        </p:nvSpPr>
        <p:spPr>
          <a:xfrm>
            <a:off x="3940266" y="4681928"/>
            <a:ext cx="1480062" cy="1480062"/>
          </a:xfrm>
          <a:prstGeom prst="ellipse">
            <a:avLst/>
          </a:prstGeom>
          <a:gradFill flip="none" rotWithShape="1">
            <a:gsLst>
              <a:gs pos="0">
                <a:schemeClr val="bg1"/>
              </a:gs>
              <a:gs pos="100000">
                <a:srgbClr val="C8C8C8"/>
              </a:gs>
            </a:gsLst>
            <a:lin ang="19800000" scaled="0"/>
            <a:tileRect/>
          </a:gradFill>
          <a:ln w="25400">
            <a:gradFill flip="none" rotWithShape="1">
              <a:gsLst>
                <a:gs pos="53000">
                  <a:schemeClr val="bg1">
                    <a:alpha val="90000"/>
                  </a:schemeClr>
                </a:gs>
                <a:gs pos="100000">
                  <a:schemeClr val="tx1">
                    <a:lumMod val="50000"/>
                    <a:lumOff val="50000"/>
                  </a:schemeClr>
                </a:gs>
              </a:gsLst>
              <a:lin ang="7200000" scaled="0"/>
              <a:tileRect/>
            </a:gradFill>
          </a:ln>
          <a:effectLst>
            <a:outerShdw blurRad="482600" dist="279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smtClean="0">
                <a:ln>
                  <a:noFill/>
                </a:ln>
                <a:solidFill>
                  <a:srgbClr val="234983"/>
                </a:solidFill>
                <a:effectLst/>
                <a:uLnTx/>
                <a:uFillTx/>
                <a:latin typeface="Microsoft YaHei" charset="-122"/>
                <a:ea typeface="Microsoft YaHei" charset="-122"/>
                <a:cs typeface="Microsoft YaHei" charset="-122"/>
              </a:rPr>
              <a:t>降维</a:t>
            </a:r>
            <a:endParaRPr kumimoji="0" lang="en-US" altLang="zh-CN" sz="2000" b="1" i="0" u="none" strike="noStrike" kern="1200" cap="none" spc="0" normalizeH="0" baseline="0" noProof="0" dirty="0">
              <a:ln>
                <a:noFill/>
              </a:ln>
              <a:solidFill>
                <a:srgbClr val="234983"/>
              </a:solidFill>
              <a:effectLst/>
              <a:uLnTx/>
              <a:uFillTx/>
              <a:latin typeface="Microsoft YaHei" charset="-122"/>
              <a:ea typeface="Microsoft YaHei" charset="-122"/>
              <a:cs typeface="Microsoft YaHei" charset="-122"/>
            </a:endParaRPr>
          </a:p>
        </p:txBody>
      </p:sp>
      <p:sp>
        <p:nvSpPr>
          <p:cNvPr id="71" name="椭圆 70"/>
          <p:cNvSpPr/>
          <p:nvPr/>
        </p:nvSpPr>
        <p:spPr>
          <a:xfrm>
            <a:off x="419716" y="2777831"/>
            <a:ext cx="1480062" cy="1480062"/>
          </a:xfrm>
          <a:prstGeom prst="ellipse">
            <a:avLst/>
          </a:prstGeom>
          <a:gradFill flip="none" rotWithShape="1">
            <a:gsLst>
              <a:gs pos="0">
                <a:schemeClr val="bg1"/>
              </a:gs>
              <a:gs pos="100000">
                <a:srgbClr val="C8C8C8"/>
              </a:gs>
            </a:gsLst>
            <a:lin ang="19800000" scaled="0"/>
            <a:tileRect/>
          </a:gradFill>
          <a:ln w="25400">
            <a:gradFill flip="none" rotWithShape="1">
              <a:gsLst>
                <a:gs pos="53000">
                  <a:schemeClr val="bg1">
                    <a:alpha val="90000"/>
                  </a:schemeClr>
                </a:gs>
                <a:gs pos="100000">
                  <a:schemeClr val="tx1">
                    <a:lumMod val="50000"/>
                    <a:lumOff val="50000"/>
                  </a:schemeClr>
                </a:gs>
              </a:gsLst>
              <a:lin ang="7200000" scaled="0"/>
              <a:tileRect/>
            </a:gradFill>
          </a:ln>
          <a:effectLst>
            <a:outerShdw blurRad="482600" dist="279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smtClean="0">
                <a:ln>
                  <a:noFill/>
                </a:ln>
                <a:solidFill>
                  <a:srgbClr val="234983"/>
                </a:solidFill>
                <a:effectLst/>
                <a:uLnTx/>
                <a:uFillTx/>
                <a:latin typeface="Microsoft YaHei" charset="-122"/>
                <a:ea typeface="Microsoft YaHei" charset="-122"/>
                <a:cs typeface="Microsoft YaHei" charset="-122"/>
              </a:rPr>
              <a:t>模型</a:t>
            </a:r>
            <a:endParaRPr kumimoji="0" lang="en-US" altLang="zh-CN" sz="2000" b="1" i="0" u="none" strike="noStrike" kern="1200" cap="none" spc="0" normalizeH="0" baseline="0" noProof="0" dirty="0" smtClean="0">
              <a:ln>
                <a:noFill/>
              </a:ln>
              <a:solidFill>
                <a:srgbClr val="234983"/>
              </a:solidFill>
              <a:effectLst/>
              <a:uLnTx/>
              <a:uFillTx/>
              <a:latin typeface="Microsoft YaHei" charset="-122"/>
              <a:ea typeface="Microsoft YaHei" charset="-122"/>
              <a:cs typeface="Microsoft YaHei" charset="-122"/>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smtClean="0">
                <a:ln>
                  <a:noFill/>
                </a:ln>
                <a:solidFill>
                  <a:srgbClr val="234983"/>
                </a:solidFill>
                <a:effectLst/>
                <a:uLnTx/>
                <a:uFillTx/>
                <a:latin typeface="Microsoft YaHei" charset="-122"/>
                <a:ea typeface="Microsoft YaHei" charset="-122"/>
                <a:cs typeface="Microsoft YaHei" charset="-122"/>
              </a:rPr>
              <a:t>评估</a:t>
            </a:r>
            <a:endParaRPr kumimoji="0" lang="en-US" altLang="zh-CN" sz="2000" b="1" i="0" u="none" strike="noStrike" kern="1200" cap="none" spc="0" normalizeH="0" baseline="0" noProof="0" dirty="0">
              <a:ln>
                <a:noFill/>
              </a:ln>
              <a:solidFill>
                <a:srgbClr val="234983"/>
              </a:solidFill>
              <a:effectLst/>
              <a:uLnTx/>
              <a:uFillTx/>
              <a:latin typeface="Microsoft YaHei" charset="-122"/>
              <a:ea typeface="Microsoft YaHei" charset="-122"/>
              <a:cs typeface="Microsoft YaHei" charset="-122"/>
            </a:endParaRPr>
          </a:p>
        </p:txBody>
      </p:sp>
      <p:sp>
        <p:nvSpPr>
          <p:cNvPr id="72" name="椭圆 71"/>
          <p:cNvSpPr/>
          <p:nvPr/>
        </p:nvSpPr>
        <p:spPr>
          <a:xfrm>
            <a:off x="4967952" y="2777830"/>
            <a:ext cx="1480062" cy="1480062"/>
          </a:xfrm>
          <a:prstGeom prst="ellipse">
            <a:avLst/>
          </a:prstGeom>
          <a:gradFill flip="none" rotWithShape="1">
            <a:gsLst>
              <a:gs pos="0">
                <a:schemeClr val="bg1"/>
              </a:gs>
              <a:gs pos="100000">
                <a:srgbClr val="C8C8C8"/>
              </a:gs>
            </a:gsLst>
            <a:lin ang="19800000" scaled="0"/>
            <a:tileRect/>
          </a:gradFill>
          <a:ln w="25400">
            <a:gradFill flip="none" rotWithShape="1">
              <a:gsLst>
                <a:gs pos="53000">
                  <a:schemeClr val="bg1">
                    <a:alpha val="90000"/>
                  </a:schemeClr>
                </a:gs>
                <a:gs pos="100000">
                  <a:schemeClr val="tx1">
                    <a:lumMod val="50000"/>
                    <a:lumOff val="50000"/>
                  </a:schemeClr>
                </a:gs>
              </a:gsLst>
              <a:lin ang="7200000" scaled="0"/>
              <a:tileRect/>
            </a:gradFill>
          </a:ln>
          <a:effectLst>
            <a:outerShdw blurRad="482600" dist="279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smtClean="0">
                <a:ln>
                  <a:noFill/>
                </a:ln>
                <a:solidFill>
                  <a:srgbClr val="234983"/>
                </a:solidFill>
                <a:effectLst/>
                <a:uLnTx/>
                <a:uFillTx/>
                <a:latin typeface="Microsoft YaHei" charset="-122"/>
                <a:ea typeface="Microsoft YaHei" charset="-122"/>
                <a:cs typeface="Microsoft YaHei" charset="-122"/>
              </a:rPr>
              <a:t>聚类</a:t>
            </a:r>
            <a:endParaRPr kumimoji="0" lang="en-US" altLang="zh-CN" sz="2000" b="1" i="0" u="none" strike="noStrike" kern="1200" cap="none" spc="0" normalizeH="0" baseline="0" noProof="0" dirty="0">
              <a:ln>
                <a:noFill/>
              </a:ln>
              <a:solidFill>
                <a:srgbClr val="234983"/>
              </a:solidFill>
              <a:effectLst/>
              <a:uLnTx/>
              <a:uFillTx/>
              <a:latin typeface="Microsoft YaHei" charset="-122"/>
              <a:ea typeface="Microsoft YaHei" charset="-122"/>
              <a:cs typeface="Microsoft YaHei" charset="-122"/>
            </a:endParaRPr>
          </a:p>
        </p:txBody>
      </p:sp>
      <p:sp>
        <p:nvSpPr>
          <p:cNvPr id="73" name="椭圆 72"/>
          <p:cNvSpPr/>
          <p:nvPr/>
        </p:nvSpPr>
        <p:spPr>
          <a:xfrm>
            <a:off x="1428234" y="873735"/>
            <a:ext cx="1480062" cy="1480062"/>
          </a:xfrm>
          <a:prstGeom prst="ellipse">
            <a:avLst/>
          </a:prstGeom>
          <a:gradFill flip="none" rotWithShape="1">
            <a:gsLst>
              <a:gs pos="0">
                <a:schemeClr val="bg1"/>
              </a:gs>
              <a:gs pos="100000">
                <a:srgbClr val="C8C8C8"/>
              </a:gs>
            </a:gsLst>
            <a:lin ang="19800000" scaled="0"/>
            <a:tileRect/>
          </a:gradFill>
          <a:ln w="25400">
            <a:gradFill flip="none" rotWithShape="1">
              <a:gsLst>
                <a:gs pos="53000">
                  <a:schemeClr val="bg1">
                    <a:alpha val="90000"/>
                  </a:schemeClr>
                </a:gs>
                <a:gs pos="100000">
                  <a:schemeClr val="tx1">
                    <a:lumMod val="50000"/>
                    <a:lumOff val="50000"/>
                  </a:schemeClr>
                </a:gs>
              </a:gsLst>
              <a:lin ang="7200000" scaled="0"/>
              <a:tileRect/>
            </a:gradFill>
          </a:ln>
          <a:effectLst>
            <a:outerShdw blurRad="482600" dist="279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smtClean="0">
                <a:ln>
                  <a:noFill/>
                </a:ln>
                <a:solidFill>
                  <a:srgbClr val="234983"/>
                </a:solidFill>
                <a:effectLst/>
                <a:uLnTx/>
                <a:uFillTx/>
                <a:latin typeface="Microsoft YaHei" charset="-122"/>
                <a:ea typeface="Microsoft YaHei" charset="-122"/>
                <a:cs typeface="Microsoft YaHei" charset="-122"/>
              </a:rPr>
              <a:t>分类</a:t>
            </a:r>
            <a:endParaRPr kumimoji="0" lang="en-US" altLang="zh-CN" sz="2000" b="1" i="0" u="none" strike="noStrike" kern="1200" cap="none" spc="0" normalizeH="0" baseline="0" noProof="0" dirty="0">
              <a:ln>
                <a:noFill/>
              </a:ln>
              <a:solidFill>
                <a:srgbClr val="234983"/>
              </a:solidFill>
              <a:effectLst/>
              <a:uLnTx/>
              <a:uFillTx/>
              <a:latin typeface="Microsoft YaHei" charset="-122"/>
              <a:ea typeface="Microsoft YaHei" charset="-122"/>
              <a:cs typeface="Microsoft YaHei" charset="-122"/>
            </a:endParaRPr>
          </a:p>
        </p:txBody>
      </p:sp>
      <p:sp>
        <p:nvSpPr>
          <p:cNvPr id="74" name="矩形 73"/>
          <p:cNvSpPr/>
          <p:nvPr/>
        </p:nvSpPr>
        <p:spPr>
          <a:xfrm>
            <a:off x="2514242" y="3326688"/>
            <a:ext cx="1839246" cy="382349"/>
          </a:xfrm>
          <a:prstGeom prst="rect">
            <a:avLst/>
          </a:prstGeom>
        </p:spPr>
        <p:txBody>
          <a:bodyPr wrap="square">
            <a:spAutoFit/>
          </a:bodyPr>
          <a:lstStyle/>
          <a:p>
            <a:pPr marL="0" marR="0" lvl="0" indent="0" algn="l" defTabSz="914400" rtl="0" eaLnBrk="1" fontAlgn="auto" latinLnBrk="0" hangingPunct="1">
              <a:lnSpc>
                <a:spcPts val="2000"/>
              </a:lnSpc>
              <a:spcBef>
                <a:spcPts val="0"/>
              </a:spcBef>
              <a:spcAft>
                <a:spcPts val="0"/>
              </a:spcAft>
              <a:buClrTx/>
              <a:buSzTx/>
              <a:buFontTx/>
              <a:buNone/>
              <a:defRPr/>
            </a:pPr>
            <a:r>
              <a:rPr lang="en-US" altLang="zh-CN" sz="3200" b="1" dirty="0" smtClean="0">
                <a:solidFill>
                  <a:srgbClr val="234983"/>
                </a:solidFill>
                <a:latin typeface="Microsoft YaHei" charset="-122"/>
                <a:ea typeface="Microsoft YaHei" charset="-122"/>
                <a:cs typeface="Microsoft YaHei" charset="-122"/>
              </a:rPr>
              <a:t>s</a:t>
            </a:r>
            <a:r>
              <a:rPr kumimoji="0" lang="en-US" altLang="zh-CN" sz="3200" b="1" i="0" u="none" strike="noStrike" kern="1200" cap="none" spc="0" normalizeH="0" baseline="0" noProof="0" dirty="0" err="1" smtClean="0">
                <a:ln>
                  <a:noFill/>
                </a:ln>
                <a:solidFill>
                  <a:srgbClr val="234983"/>
                </a:solidFill>
                <a:effectLst/>
                <a:uLnTx/>
                <a:uFillTx/>
                <a:latin typeface="Microsoft YaHei" charset="-122"/>
                <a:ea typeface="Microsoft YaHei" charset="-122"/>
                <a:cs typeface="Microsoft YaHei" charset="-122"/>
              </a:rPr>
              <a:t>klearn</a:t>
            </a:r>
            <a:endParaRPr kumimoji="0" lang="zh-CN" altLang="en-US" sz="3200" b="1" i="0" u="none" strike="noStrike" kern="1200" cap="none" spc="0" normalizeH="0" baseline="0" noProof="0" dirty="0">
              <a:ln>
                <a:noFill/>
              </a:ln>
              <a:solidFill>
                <a:srgbClr val="234983"/>
              </a:solidFill>
              <a:effectLst/>
              <a:uLnTx/>
              <a:uFillTx/>
              <a:latin typeface="Microsoft YaHei" charset="-122"/>
              <a:ea typeface="Microsoft YaHei" charset="-122"/>
              <a:cs typeface="Microsoft YaHei" charset="-122"/>
            </a:endParaRPr>
          </a:p>
        </p:txBody>
      </p:sp>
      <p:sp>
        <p:nvSpPr>
          <p:cNvPr id="22" name="矩形 21"/>
          <p:cNvSpPr/>
          <p:nvPr/>
        </p:nvSpPr>
        <p:spPr>
          <a:xfrm>
            <a:off x="6638733" y="1105090"/>
            <a:ext cx="5124899" cy="5262979"/>
          </a:xfrm>
          <a:prstGeom prst="rect">
            <a:avLst/>
          </a:prstGeom>
        </p:spPr>
        <p:txBody>
          <a:bodyPr wrap="square">
            <a:spAutoFit/>
          </a:bodyPr>
          <a:lstStyle/>
          <a:p>
            <a:pPr>
              <a:lnSpc>
                <a:spcPct val="150000"/>
              </a:lnSpc>
              <a:defRPr/>
            </a:pPr>
            <a:r>
              <a:rPr lang="zh-CN" altLang="en-US" sz="1600" dirty="0">
                <a:solidFill>
                  <a:prstClr val="black"/>
                </a:solidFill>
                <a:latin typeface="Microsoft YaHei" charset="-122"/>
                <a:ea typeface="Microsoft YaHei" charset="-122"/>
                <a:cs typeface="Microsoft YaHei" charset="-122"/>
              </a:rPr>
              <a:t>自</a:t>
            </a:r>
            <a:r>
              <a:rPr lang="en-US" altLang="zh-CN" sz="1600" dirty="0">
                <a:solidFill>
                  <a:prstClr val="black"/>
                </a:solidFill>
                <a:latin typeface="Microsoft YaHei" charset="-122"/>
                <a:ea typeface="Microsoft YaHei" charset="-122"/>
                <a:cs typeface="Microsoft YaHei" charset="-122"/>
              </a:rPr>
              <a:t>2007</a:t>
            </a:r>
            <a:r>
              <a:rPr lang="zh-CN" altLang="en-US" sz="1600" dirty="0">
                <a:solidFill>
                  <a:prstClr val="black"/>
                </a:solidFill>
                <a:latin typeface="Microsoft YaHei" charset="-122"/>
                <a:ea typeface="Microsoft YaHei" charset="-122"/>
                <a:cs typeface="Microsoft YaHei" charset="-122"/>
              </a:rPr>
              <a:t>年发布以来，</a:t>
            </a:r>
            <a:r>
              <a:rPr lang="en-US" altLang="zh-CN" sz="1600" dirty="0" err="1">
                <a:solidFill>
                  <a:prstClr val="black"/>
                </a:solidFill>
                <a:latin typeface="Microsoft YaHei" charset="-122"/>
                <a:ea typeface="Microsoft YaHei" charset="-122"/>
                <a:cs typeface="Microsoft YaHei" charset="-122"/>
              </a:rPr>
              <a:t>scikit</a:t>
            </a:r>
            <a:r>
              <a:rPr lang="en-US" altLang="zh-CN" sz="1600" dirty="0">
                <a:solidFill>
                  <a:prstClr val="black"/>
                </a:solidFill>
                <a:latin typeface="Microsoft YaHei" charset="-122"/>
                <a:ea typeface="Microsoft YaHei" charset="-122"/>
                <a:cs typeface="Microsoft YaHei" charset="-122"/>
              </a:rPr>
              <a:t>-learn</a:t>
            </a:r>
            <a:r>
              <a:rPr lang="zh-CN" altLang="en-US" sz="1600" dirty="0">
                <a:solidFill>
                  <a:prstClr val="black"/>
                </a:solidFill>
                <a:latin typeface="Microsoft YaHei" charset="-122"/>
                <a:ea typeface="Microsoft YaHei" charset="-122"/>
                <a:cs typeface="Microsoft YaHei" charset="-122"/>
              </a:rPr>
              <a:t>已经成为</a:t>
            </a:r>
            <a:r>
              <a:rPr lang="en-US" altLang="zh-CN" sz="1600" dirty="0">
                <a:solidFill>
                  <a:prstClr val="black"/>
                </a:solidFill>
                <a:latin typeface="Microsoft YaHei" charset="-122"/>
                <a:ea typeface="Microsoft YaHei" charset="-122"/>
                <a:cs typeface="Microsoft YaHei" charset="-122"/>
              </a:rPr>
              <a:t>Python</a:t>
            </a:r>
            <a:r>
              <a:rPr lang="zh-CN" altLang="en-US" sz="1600" dirty="0">
                <a:solidFill>
                  <a:prstClr val="black"/>
                </a:solidFill>
                <a:latin typeface="Microsoft YaHei" charset="-122"/>
                <a:ea typeface="Microsoft YaHei" charset="-122"/>
                <a:cs typeface="Microsoft YaHei" charset="-122"/>
              </a:rPr>
              <a:t>中重要的机器学习库了。</a:t>
            </a:r>
            <a:r>
              <a:rPr lang="en-US" altLang="zh-CN" sz="1600" dirty="0" err="1">
                <a:solidFill>
                  <a:prstClr val="black"/>
                </a:solidFill>
                <a:latin typeface="Microsoft YaHei" charset="-122"/>
                <a:ea typeface="Microsoft YaHei" charset="-122"/>
                <a:cs typeface="Microsoft YaHei" charset="-122"/>
              </a:rPr>
              <a:t>scikit</a:t>
            </a:r>
            <a:r>
              <a:rPr lang="en-US" altLang="zh-CN" sz="1600" dirty="0">
                <a:solidFill>
                  <a:prstClr val="black"/>
                </a:solidFill>
                <a:latin typeface="Microsoft YaHei" charset="-122"/>
                <a:ea typeface="Microsoft YaHei" charset="-122"/>
                <a:cs typeface="Microsoft YaHei" charset="-122"/>
              </a:rPr>
              <a:t>-learn</a:t>
            </a:r>
            <a:r>
              <a:rPr lang="zh-CN" altLang="en-US" sz="1600" dirty="0">
                <a:solidFill>
                  <a:prstClr val="black"/>
                </a:solidFill>
                <a:latin typeface="Microsoft YaHei" charset="-122"/>
                <a:ea typeface="Microsoft YaHei" charset="-122"/>
                <a:cs typeface="Microsoft YaHei" charset="-122"/>
              </a:rPr>
              <a:t>，简称</a:t>
            </a:r>
            <a:r>
              <a:rPr lang="en-US" altLang="zh-CN" sz="1600" dirty="0" err="1">
                <a:solidFill>
                  <a:prstClr val="black"/>
                </a:solidFill>
                <a:latin typeface="Microsoft YaHei" charset="-122"/>
                <a:ea typeface="Microsoft YaHei" charset="-122"/>
                <a:cs typeface="Microsoft YaHei" charset="-122"/>
              </a:rPr>
              <a:t>sklearn</a:t>
            </a:r>
            <a:r>
              <a:rPr lang="zh-CN" altLang="en-US" sz="1600" dirty="0">
                <a:solidFill>
                  <a:prstClr val="black"/>
                </a:solidFill>
                <a:latin typeface="Microsoft YaHei" charset="-122"/>
                <a:ea typeface="Microsoft YaHei" charset="-122"/>
                <a:cs typeface="Microsoft YaHei" charset="-122"/>
              </a:rPr>
              <a:t>，支持了包括</a:t>
            </a:r>
            <a:r>
              <a:rPr lang="zh-CN" altLang="en-US" sz="1600" dirty="0">
                <a:solidFill>
                  <a:srgbClr val="C00000"/>
                </a:solidFill>
                <a:latin typeface="Microsoft YaHei" charset="-122"/>
                <a:ea typeface="Microsoft YaHei" charset="-122"/>
                <a:cs typeface="Microsoft YaHei" charset="-122"/>
              </a:rPr>
              <a:t>分类、回归、降维</a:t>
            </a:r>
            <a:r>
              <a:rPr lang="zh-CN" altLang="en-US" sz="1600" dirty="0">
                <a:latin typeface="Microsoft YaHei" charset="-122"/>
                <a:ea typeface="Microsoft YaHei" charset="-122"/>
                <a:cs typeface="Microsoft YaHei" charset="-122"/>
              </a:rPr>
              <a:t>和</a:t>
            </a:r>
            <a:r>
              <a:rPr lang="zh-CN" altLang="en-US" sz="1600" dirty="0">
                <a:solidFill>
                  <a:srgbClr val="C00000"/>
                </a:solidFill>
                <a:latin typeface="Microsoft YaHei" charset="-122"/>
                <a:ea typeface="Microsoft YaHei" charset="-122"/>
                <a:cs typeface="Microsoft YaHei" charset="-122"/>
              </a:rPr>
              <a:t>聚类</a:t>
            </a:r>
            <a:r>
              <a:rPr lang="zh-CN" altLang="en-US" sz="1600" dirty="0">
                <a:solidFill>
                  <a:prstClr val="black"/>
                </a:solidFill>
                <a:latin typeface="Microsoft YaHei" charset="-122"/>
                <a:ea typeface="Microsoft YaHei" charset="-122"/>
                <a:cs typeface="Microsoft YaHei" charset="-122"/>
              </a:rPr>
              <a:t>四大机器学习算法，以及</a:t>
            </a:r>
            <a:r>
              <a:rPr lang="zh-CN" altLang="en-US" sz="1600" dirty="0">
                <a:solidFill>
                  <a:srgbClr val="C00000"/>
                </a:solidFill>
                <a:latin typeface="Microsoft YaHei" charset="-122"/>
                <a:ea typeface="Microsoft YaHei" charset="-122"/>
                <a:cs typeface="Microsoft YaHei" charset="-122"/>
              </a:rPr>
              <a:t>特征提取、数据预处理</a:t>
            </a:r>
            <a:r>
              <a:rPr lang="zh-CN" altLang="en-US" sz="1600" dirty="0">
                <a:latin typeface="Microsoft YaHei" charset="-122"/>
                <a:ea typeface="Microsoft YaHei" charset="-122"/>
                <a:cs typeface="Microsoft YaHei" charset="-122"/>
              </a:rPr>
              <a:t>和</a:t>
            </a:r>
            <a:r>
              <a:rPr lang="zh-CN" altLang="en-US" sz="1600" dirty="0">
                <a:solidFill>
                  <a:srgbClr val="C00000"/>
                </a:solidFill>
                <a:latin typeface="Microsoft YaHei" charset="-122"/>
                <a:ea typeface="Microsoft YaHei" charset="-122"/>
                <a:cs typeface="Microsoft YaHei" charset="-122"/>
              </a:rPr>
              <a:t>模型评估</a:t>
            </a:r>
            <a:r>
              <a:rPr lang="zh-CN" altLang="en-US" sz="1600" dirty="0">
                <a:solidFill>
                  <a:prstClr val="black"/>
                </a:solidFill>
                <a:latin typeface="Microsoft YaHei" charset="-122"/>
                <a:ea typeface="Microsoft YaHei" charset="-122"/>
                <a:cs typeface="Microsoft YaHei" charset="-122"/>
              </a:rPr>
              <a:t>三大模块。</a:t>
            </a:r>
            <a:endParaRPr lang="zh-CN" altLang="en-US" sz="1600" dirty="0">
              <a:solidFill>
                <a:prstClr val="black"/>
              </a:solidFill>
              <a:latin typeface="Microsoft YaHei" charset="-122"/>
              <a:ea typeface="Microsoft YaHei" charset="-122"/>
              <a:cs typeface="Microsoft YaHei" charset="-122"/>
            </a:endParaRPr>
          </a:p>
          <a:p>
            <a:pPr lvl="0">
              <a:lnSpc>
                <a:spcPct val="150000"/>
              </a:lnSpc>
              <a:defRPr/>
            </a:pPr>
            <a:endParaRPr lang="en-US" altLang="zh-CN" sz="1600" dirty="0" smtClean="0">
              <a:solidFill>
                <a:prstClr val="black"/>
              </a:solidFill>
              <a:latin typeface="Microsoft YaHei" charset="-122"/>
              <a:ea typeface="Microsoft YaHei" charset="-122"/>
              <a:cs typeface="Microsoft YaHei" charset="-122"/>
            </a:endParaRPr>
          </a:p>
          <a:p>
            <a:pPr lvl="0">
              <a:lnSpc>
                <a:spcPct val="150000"/>
              </a:lnSpc>
              <a:defRPr/>
            </a:pPr>
            <a:r>
              <a:rPr lang="zh-CN" altLang="en-US" sz="1600" dirty="0" smtClean="0">
                <a:solidFill>
                  <a:prstClr val="black"/>
                </a:solidFill>
                <a:latin typeface="Microsoft YaHei" charset="-122"/>
                <a:ea typeface="Microsoft YaHei" charset="-122"/>
                <a:cs typeface="Microsoft YaHei" charset="-122"/>
              </a:rPr>
              <a:t>在</a:t>
            </a:r>
            <a:r>
              <a:rPr lang="zh-CN" altLang="en-US" sz="1600" dirty="0">
                <a:solidFill>
                  <a:prstClr val="black"/>
                </a:solidFill>
                <a:latin typeface="Microsoft YaHei" charset="-122"/>
                <a:ea typeface="Microsoft YaHei" charset="-122"/>
                <a:cs typeface="Microsoft YaHei" charset="-122"/>
              </a:rPr>
              <a:t>工程应用中，用</a:t>
            </a:r>
            <a:r>
              <a:rPr lang="en-US" altLang="zh-CN" sz="1600" dirty="0">
                <a:solidFill>
                  <a:prstClr val="black"/>
                </a:solidFill>
                <a:latin typeface="Microsoft YaHei" charset="-122"/>
                <a:ea typeface="Microsoft YaHei" charset="-122"/>
                <a:cs typeface="Microsoft YaHei" charset="-122"/>
              </a:rPr>
              <a:t>Python</a:t>
            </a:r>
            <a:r>
              <a:rPr lang="zh-CN" altLang="en-US" sz="1600" dirty="0">
                <a:solidFill>
                  <a:prstClr val="black"/>
                </a:solidFill>
                <a:latin typeface="Microsoft YaHei" charset="-122"/>
                <a:ea typeface="Microsoft YaHei" charset="-122"/>
                <a:cs typeface="Microsoft YaHei" charset="-122"/>
              </a:rPr>
              <a:t>手写代码来从头实现一个算法的可能性非常低，这样不仅</a:t>
            </a:r>
            <a:r>
              <a:rPr lang="zh-CN" altLang="en-US" sz="1600" dirty="0">
                <a:latin typeface="Microsoft YaHei" charset="-122"/>
                <a:ea typeface="Microsoft YaHei" charset="-122"/>
                <a:cs typeface="Microsoft YaHei" charset="-122"/>
              </a:rPr>
              <a:t>耗时耗力</a:t>
            </a:r>
            <a:r>
              <a:rPr lang="zh-CN" altLang="en-US" sz="1600" dirty="0">
                <a:solidFill>
                  <a:prstClr val="black"/>
                </a:solidFill>
                <a:latin typeface="Microsoft YaHei" charset="-122"/>
                <a:ea typeface="Microsoft YaHei" charset="-122"/>
                <a:cs typeface="Microsoft YaHei" charset="-122"/>
              </a:rPr>
              <a:t>，还不一定能够写出构架清晰，稳定性强的模型。更多情况下，是分析采集到的数据，</a:t>
            </a:r>
            <a:r>
              <a:rPr lang="zh-CN" altLang="en-US" sz="1600" b="1" dirty="0">
                <a:solidFill>
                  <a:prstClr val="black"/>
                </a:solidFill>
                <a:latin typeface="Microsoft YaHei" charset="-122"/>
                <a:ea typeface="Microsoft YaHei" charset="-122"/>
                <a:cs typeface="Microsoft YaHei" charset="-122"/>
              </a:rPr>
              <a:t>根据数据特征选择适合的算法，在工具包中调用算法，调整算法的参数，获取需要的信息</a:t>
            </a:r>
            <a:r>
              <a:rPr lang="zh-CN" altLang="en-US" sz="1600" dirty="0">
                <a:solidFill>
                  <a:prstClr val="black"/>
                </a:solidFill>
                <a:latin typeface="Microsoft YaHei" charset="-122"/>
                <a:ea typeface="Microsoft YaHei" charset="-122"/>
                <a:cs typeface="Microsoft YaHei" charset="-122"/>
              </a:rPr>
              <a:t>，从而实现算法效率和效果之间的平衡。</a:t>
            </a:r>
            <a:r>
              <a:rPr lang="zh-CN" altLang="en-US" sz="1600" dirty="0" smtClean="0">
                <a:solidFill>
                  <a:prstClr val="black"/>
                </a:solidFill>
                <a:latin typeface="Microsoft YaHei" charset="-122"/>
                <a:ea typeface="Microsoft YaHei" charset="-122"/>
                <a:cs typeface="Microsoft YaHei" charset="-122"/>
              </a:rPr>
              <a:t>而 </a:t>
            </a:r>
            <a:r>
              <a:rPr lang="en-US" altLang="zh-CN" sz="1600" dirty="0" err="1" smtClean="0">
                <a:solidFill>
                  <a:prstClr val="black"/>
                </a:solidFill>
                <a:latin typeface="Microsoft YaHei" charset="-122"/>
                <a:ea typeface="Microsoft YaHei" charset="-122"/>
                <a:cs typeface="Microsoft YaHei" charset="-122"/>
              </a:rPr>
              <a:t>sklearn</a:t>
            </a:r>
            <a:r>
              <a:rPr lang="zh-CN" altLang="en-US" sz="1600" dirty="0">
                <a:solidFill>
                  <a:prstClr val="black"/>
                </a:solidFill>
                <a:latin typeface="Microsoft YaHei" charset="-122"/>
                <a:ea typeface="Microsoft YaHei" charset="-122"/>
                <a:cs typeface="Microsoft YaHei" charset="-122"/>
              </a:rPr>
              <a:t>，正是这样一个可以帮助我们高效实现算法应用的工具包</a:t>
            </a:r>
            <a:r>
              <a:rPr lang="zh-CN" altLang="en-US" sz="1600" dirty="0" smtClean="0">
                <a:solidFill>
                  <a:prstClr val="black"/>
                </a:solidFill>
                <a:latin typeface="Microsoft YaHei" charset="-122"/>
                <a:ea typeface="Microsoft YaHei" charset="-122"/>
                <a:cs typeface="Microsoft YaHei" charset="-122"/>
              </a:rPr>
              <a:t>。</a:t>
            </a:r>
            <a:endParaRPr lang="en-US" altLang="zh-CN" sz="1600" dirty="0">
              <a:solidFill>
                <a:prstClr val="black"/>
              </a:solidFill>
              <a:latin typeface="Microsoft YaHei" charset="-122"/>
              <a:ea typeface="Microsoft YaHei" charset="-122"/>
              <a:cs typeface="Microsoft YaHei" charset="-122"/>
            </a:endParaRPr>
          </a:p>
          <a:p>
            <a:pPr lvl="0">
              <a:lnSpc>
                <a:spcPct val="150000"/>
              </a:lnSpc>
              <a:defRPr/>
            </a:pPr>
            <a:r>
              <a:rPr lang="en-US" altLang="zh-CN" sz="1600" dirty="0">
                <a:hlinkClick r:id="rId1"/>
              </a:rPr>
              <a:t>http://scikit-learn.org/stable/index.html</a:t>
            </a:r>
            <a:endParaRPr lang="en-US" altLang="zh-CN" sz="1600" dirty="0" smtClean="0">
              <a:solidFill>
                <a:prstClr val="black"/>
              </a:solidFill>
              <a:latin typeface="Microsoft YaHei" charset="-122"/>
              <a:ea typeface="Microsoft YaHei" charset="-122"/>
              <a:cs typeface="Microsoft YaHei" charset="-122"/>
            </a:endParaRPr>
          </a:p>
          <a:p>
            <a:pPr lvl="0">
              <a:lnSpc>
                <a:spcPct val="150000"/>
              </a:lnSpc>
              <a:defRPr/>
            </a:pPr>
            <a:endParaRPr lang="en-US" altLang="zh-CN" sz="1600" dirty="0">
              <a:solidFill>
                <a:prstClr val="black"/>
              </a:solidFill>
              <a:latin typeface="Microsoft YaHei" charset="-122"/>
              <a:ea typeface="Microsoft YaHei" charset="-122"/>
              <a:cs typeface="Microsoft YaHei" charset="-122"/>
            </a:endParaRPr>
          </a:p>
        </p:txBody>
      </p:sp>
      <p:pic>
        <p:nvPicPr>
          <p:cNvPr id="23" name="图片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117" y="6221904"/>
            <a:ext cx="1906271" cy="438442"/>
          </a:xfrm>
          <a:prstGeom prst="rect">
            <a:avLst/>
          </a:prstGeom>
        </p:spPr>
      </p:pic>
    </p:spTree>
  </p:cSld>
  <p:clrMapOvr>
    <a:masterClrMapping/>
  </p:clrMapOvr>
  <p:transition spd="slow" advTm="1000">
    <p:push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流程图: 终止 93"/>
          <p:cNvSpPr/>
          <p:nvPr/>
        </p:nvSpPr>
        <p:spPr>
          <a:xfrm>
            <a:off x="1150361" y="1988341"/>
            <a:ext cx="2655520" cy="1330916"/>
          </a:xfrm>
          <a:prstGeom prst="flowChartTerminator">
            <a:avLst/>
          </a:prstGeom>
          <a:gradFill flip="none" rotWithShape="1">
            <a:gsLst>
              <a:gs pos="0">
                <a:schemeClr val="bg1"/>
              </a:gs>
              <a:gs pos="100000">
                <a:srgbClr val="C8C8C8"/>
              </a:gs>
            </a:gsLst>
            <a:lin ang="19800000" scaled="0"/>
            <a:tileRect/>
          </a:gradFill>
          <a:ln w="25400">
            <a:gradFill flip="none" rotWithShape="1">
              <a:gsLst>
                <a:gs pos="53000">
                  <a:schemeClr val="bg1">
                    <a:alpha val="90000"/>
                  </a:schemeClr>
                </a:gs>
                <a:gs pos="100000">
                  <a:schemeClr val="tx1">
                    <a:lumMod val="50000"/>
                    <a:lumOff val="50000"/>
                  </a:schemeClr>
                </a:gs>
              </a:gsLst>
              <a:lin ang="7200000" scaled="0"/>
              <a:tileRect/>
            </a:gradFill>
          </a:ln>
          <a:effectLst>
            <a:outerShdw blurRad="482600" dist="279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50000"/>
              </a:lnSpc>
              <a:spcBef>
                <a:spcPts val="0"/>
              </a:spcBef>
              <a:spcAft>
                <a:spcPts val="0"/>
              </a:spcAft>
              <a:buClrTx/>
              <a:buSzTx/>
              <a:buFontTx/>
              <a:buNone/>
              <a:defRPr/>
            </a:pPr>
            <a:r>
              <a:rPr lang="zh-CN" altLang="en-US" b="1" dirty="0" smtClean="0">
                <a:solidFill>
                  <a:srgbClr val="234983"/>
                </a:solidFill>
                <a:latin typeface="Microsoft YaHei" charset="-122"/>
                <a:ea typeface="Microsoft YaHei" charset="-122"/>
                <a:cs typeface="Microsoft YaHei" charset="-122"/>
              </a:rPr>
              <a:t>实例化</a:t>
            </a:r>
            <a:endParaRPr lang="en-US" altLang="zh-CN" b="1" dirty="0" smtClean="0">
              <a:solidFill>
                <a:srgbClr val="234983"/>
              </a:solidFill>
              <a:latin typeface="Microsoft YaHei" charset="-122"/>
              <a:ea typeface="Microsoft YaHei" charset="-122"/>
              <a:cs typeface="Microsoft YaHei" charset="-122"/>
            </a:endParaRPr>
          </a:p>
          <a:p>
            <a:pPr marL="0" marR="0" lvl="0" indent="0" algn="ctr" defTabSz="914400" rtl="0" eaLnBrk="1" fontAlgn="auto" latinLnBrk="0" hangingPunct="1">
              <a:lnSpc>
                <a:spcPct val="150000"/>
              </a:lnSpc>
              <a:spcBef>
                <a:spcPts val="0"/>
              </a:spcBef>
              <a:spcAft>
                <a:spcPts val="0"/>
              </a:spcAft>
              <a:buClrTx/>
              <a:buSzTx/>
              <a:buFontTx/>
              <a:buNone/>
              <a:defRPr/>
            </a:pPr>
            <a:r>
              <a:rPr lang="zh-CN" altLang="en-US" b="1" dirty="0" smtClean="0">
                <a:solidFill>
                  <a:srgbClr val="234983"/>
                </a:solidFill>
                <a:latin typeface="Microsoft YaHei" charset="-122"/>
                <a:ea typeface="Microsoft YaHei" charset="-122"/>
                <a:cs typeface="Microsoft YaHei" charset="-122"/>
              </a:rPr>
              <a:t>建立评估模型对象</a:t>
            </a:r>
            <a:endParaRPr kumimoji="0" lang="en-US" altLang="zh-CN" b="1" i="0" u="none" strike="noStrike" kern="1200" cap="none" spc="0" normalizeH="0" baseline="0" noProof="0" dirty="0">
              <a:ln>
                <a:noFill/>
              </a:ln>
              <a:solidFill>
                <a:srgbClr val="234983"/>
              </a:solidFill>
              <a:effectLst/>
              <a:uLnTx/>
              <a:uFillTx/>
              <a:latin typeface="Microsoft YaHei" charset="-122"/>
              <a:ea typeface="Microsoft YaHei" charset="-122"/>
              <a:cs typeface="Microsoft YaHei" charset="-122"/>
            </a:endParaRPr>
          </a:p>
        </p:txBody>
      </p:sp>
      <p:sp>
        <p:nvSpPr>
          <p:cNvPr id="95" name="流程图: 终止 94"/>
          <p:cNvSpPr/>
          <p:nvPr/>
        </p:nvSpPr>
        <p:spPr>
          <a:xfrm>
            <a:off x="4704987" y="1988341"/>
            <a:ext cx="2655520" cy="1330916"/>
          </a:xfrm>
          <a:prstGeom prst="flowChartTerminator">
            <a:avLst/>
          </a:prstGeom>
          <a:gradFill flip="none" rotWithShape="1">
            <a:gsLst>
              <a:gs pos="0">
                <a:schemeClr val="bg1"/>
              </a:gs>
              <a:gs pos="100000">
                <a:srgbClr val="C8C8C8"/>
              </a:gs>
            </a:gsLst>
            <a:lin ang="19800000" scaled="0"/>
            <a:tileRect/>
          </a:gradFill>
          <a:ln w="25400">
            <a:gradFill flip="none" rotWithShape="1">
              <a:gsLst>
                <a:gs pos="53000">
                  <a:schemeClr val="bg1">
                    <a:alpha val="90000"/>
                  </a:schemeClr>
                </a:gs>
                <a:gs pos="100000">
                  <a:schemeClr val="tx1">
                    <a:lumMod val="50000"/>
                    <a:lumOff val="50000"/>
                  </a:schemeClr>
                </a:gs>
              </a:gsLst>
              <a:lin ang="7200000" scaled="0"/>
              <a:tileRect/>
            </a:gradFill>
          </a:ln>
          <a:effectLst>
            <a:outerShdw blurRad="482600" dist="279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50000"/>
              </a:lnSpc>
              <a:spcBef>
                <a:spcPts val="0"/>
              </a:spcBef>
              <a:spcAft>
                <a:spcPts val="0"/>
              </a:spcAft>
              <a:buClrTx/>
              <a:buSzTx/>
              <a:buFontTx/>
              <a:buNone/>
              <a:defRPr/>
            </a:pPr>
            <a:r>
              <a:rPr kumimoji="0" lang="zh-CN" altLang="en-US" b="1" i="0" u="none" strike="noStrike" kern="1200" cap="none" spc="0" normalizeH="0" baseline="0" noProof="0" dirty="0" smtClean="0">
                <a:ln>
                  <a:noFill/>
                </a:ln>
                <a:solidFill>
                  <a:srgbClr val="234983"/>
                </a:solidFill>
                <a:effectLst/>
                <a:uLnTx/>
                <a:uFillTx/>
                <a:latin typeface="Microsoft YaHei" charset="-122"/>
                <a:ea typeface="Microsoft YaHei" charset="-122"/>
                <a:cs typeface="Microsoft YaHei" charset="-122"/>
              </a:rPr>
              <a:t>通过模型接口</a:t>
            </a:r>
            <a:endParaRPr kumimoji="0" lang="en-US" altLang="zh-CN" b="1" i="0" u="none" strike="noStrike" kern="1200" cap="none" spc="0" normalizeH="0" baseline="0" noProof="0" dirty="0" smtClean="0">
              <a:ln>
                <a:noFill/>
              </a:ln>
              <a:solidFill>
                <a:srgbClr val="234983"/>
              </a:solidFill>
              <a:effectLst/>
              <a:uLnTx/>
              <a:uFillTx/>
              <a:latin typeface="Microsoft YaHei" charset="-122"/>
              <a:ea typeface="Microsoft YaHei" charset="-122"/>
              <a:cs typeface="Microsoft YaHei" charset="-122"/>
            </a:endParaRPr>
          </a:p>
          <a:p>
            <a:pPr marL="0" marR="0" lvl="0" indent="0" algn="ctr" defTabSz="914400" rtl="0" eaLnBrk="1" fontAlgn="auto" latinLnBrk="0" hangingPunct="1">
              <a:lnSpc>
                <a:spcPct val="150000"/>
              </a:lnSpc>
              <a:spcBef>
                <a:spcPts val="0"/>
              </a:spcBef>
              <a:spcAft>
                <a:spcPts val="0"/>
              </a:spcAft>
              <a:buClrTx/>
              <a:buSzTx/>
              <a:buFontTx/>
              <a:buNone/>
              <a:defRPr/>
            </a:pPr>
            <a:r>
              <a:rPr kumimoji="0" lang="zh-CN" altLang="en-US" b="1" i="0" u="none" strike="noStrike" kern="1200" cap="none" spc="0" normalizeH="0" baseline="0" noProof="0" dirty="0" smtClean="0">
                <a:ln>
                  <a:noFill/>
                </a:ln>
                <a:solidFill>
                  <a:srgbClr val="234983"/>
                </a:solidFill>
                <a:effectLst/>
                <a:uLnTx/>
                <a:uFillTx/>
                <a:latin typeface="Microsoft YaHei" charset="-122"/>
                <a:ea typeface="Microsoft YaHei" charset="-122"/>
                <a:cs typeface="Microsoft YaHei" charset="-122"/>
              </a:rPr>
              <a:t>训练模型</a:t>
            </a:r>
            <a:endParaRPr kumimoji="0" lang="en-US" altLang="zh-CN" b="1" i="0" u="none" strike="noStrike" kern="1200" cap="none" spc="0" normalizeH="0" baseline="0" noProof="0" dirty="0">
              <a:ln>
                <a:noFill/>
              </a:ln>
              <a:solidFill>
                <a:srgbClr val="234983"/>
              </a:solidFill>
              <a:effectLst/>
              <a:uLnTx/>
              <a:uFillTx/>
              <a:latin typeface="Microsoft YaHei" charset="-122"/>
              <a:ea typeface="Microsoft YaHei" charset="-122"/>
              <a:cs typeface="Microsoft YaHei" charset="-122"/>
            </a:endParaRPr>
          </a:p>
        </p:txBody>
      </p:sp>
      <p:sp>
        <p:nvSpPr>
          <p:cNvPr id="96" name="圆角矩形 95"/>
          <p:cNvSpPr/>
          <p:nvPr/>
        </p:nvSpPr>
        <p:spPr>
          <a:xfrm>
            <a:off x="1337313" y="4181568"/>
            <a:ext cx="2281616" cy="956871"/>
          </a:xfrm>
          <a:prstGeom prst="roundRect">
            <a:avLst>
              <a:gd name="adj" fmla="val 50000"/>
            </a:avLst>
          </a:prstGeom>
          <a:solidFill>
            <a:srgbClr val="234983"/>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50000"/>
              </a:lnSpc>
              <a:spcBef>
                <a:spcPts val="0"/>
              </a:spcBef>
              <a:spcAft>
                <a:spcPts val="0"/>
              </a:spcAft>
              <a:buClrTx/>
              <a:buSzTx/>
              <a:buFontTx/>
              <a:buNone/>
              <a:defRPr/>
            </a:pPr>
            <a:r>
              <a:rPr kumimoji="0" lang="zh-CN" altLang="en-US" sz="1600" b="1" i="0" u="none" strike="noStrike" kern="1200" cap="none" spc="0" normalizeH="0" baseline="0" noProof="0" dirty="0" smtClean="0">
                <a:ln>
                  <a:noFill/>
                </a:ln>
                <a:solidFill>
                  <a:prstClr val="white"/>
                </a:solidFill>
                <a:effectLst/>
                <a:uLnTx/>
                <a:uFillTx/>
                <a:latin typeface="Microsoft YaHei" charset="-122"/>
                <a:ea typeface="Microsoft YaHei" charset="-122"/>
                <a:cs typeface="Microsoft YaHei" charset="-122"/>
              </a:rPr>
              <a:t>实例化时</a:t>
            </a:r>
            <a:endParaRPr kumimoji="0" lang="en-US" altLang="zh-CN" sz="1600" b="1" i="0" u="none" strike="noStrike" kern="1200" cap="none" spc="0" normalizeH="0" baseline="0" noProof="0" dirty="0" smtClean="0">
              <a:ln>
                <a:noFill/>
              </a:ln>
              <a:solidFill>
                <a:prstClr val="white"/>
              </a:solidFill>
              <a:effectLst/>
              <a:uLnTx/>
              <a:uFillTx/>
              <a:latin typeface="Microsoft YaHei" charset="-122"/>
              <a:ea typeface="Microsoft YaHei" charset="-122"/>
              <a:cs typeface="Microsoft YaHei" charset="-122"/>
            </a:endParaRPr>
          </a:p>
          <a:p>
            <a:pPr marL="0" marR="0" lvl="0" indent="0" algn="ctr" defTabSz="914400" rtl="0" eaLnBrk="1" fontAlgn="auto" latinLnBrk="0" hangingPunct="1">
              <a:lnSpc>
                <a:spcPct val="150000"/>
              </a:lnSpc>
              <a:spcBef>
                <a:spcPts val="0"/>
              </a:spcBef>
              <a:spcAft>
                <a:spcPts val="0"/>
              </a:spcAft>
              <a:buClrTx/>
              <a:buSzTx/>
              <a:buFontTx/>
              <a:buNone/>
              <a:defRPr/>
            </a:pPr>
            <a:r>
              <a:rPr kumimoji="0" lang="zh-CN" altLang="en-US" sz="1600" b="1" i="0" u="none" strike="noStrike" kern="1200" cap="none" spc="0" normalizeH="0" baseline="0" noProof="0" dirty="0" smtClean="0">
                <a:ln>
                  <a:noFill/>
                </a:ln>
                <a:solidFill>
                  <a:prstClr val="white"/>
                </a:solidFill>
                <a:effectLst/>
                <a:uLnTx/>
                <a:uFillTx/>
                <a:latin typeface="Microsoft YaHei" charset="-122"/>
                <a:ea typeface="Microsoft YaHei" charset="-122"/>
                <a:cs typeface="Microsoft YaHei" charset="-122"/>
              </a:rPr>
              <a:t>需要使用的参数</a:t>
            </a:r>
            <a:endParaRPr kumimoji="0" lang="zh-CN" altLang="en-US" sz="1600" b="1" i="0" u="none" strike="noStrike" kern="1200" cap="none" spc="0" normalizeH="0" baseline="0" noProof="0" dirty="0">
              <a:ln>
                <a:noFill/>
              </a:ln>
              <a:solidFill>
                <a:prstClr val="white"/>
              </a:solidFill>
              <a:effectLst/>
              <a:uLnTx/>
              <a:uFillTx/>
              <a:latin typeface="Microsoft YaHei" charset="-122"/>
              <a:ea typeface="Microsoft YaHei" charset="-122"/>
              <a:cs typeface="Microsoft YaHei" charset="-122"/>
            </a:endParaRPr>
          </a:p>
        </p:txBody>
      </p:sp>
      <p:sp>
        <p:nvSpPr>
          <p:cNvPr id="98" name="圆角矩形 97"/>
          <p:cNvSpPr/>
          <p:nvPr/>
        </p:nvSpPr>
        <p:spPr>
          <a:xfrm rot="10800000" flipH="1" flipV="1">
            <a:off x="6965965" y="4018739"/>
            <a:ext cx="1891277" cy="419528"/>
          </a:xfrm>
          <a:prstGeom prst="roundRect">
            <a:avLst>
              <a:gd name="adj" fmla="val 50000"/>
            </a:avLst>
          </a:prstGeom>
          <a:solidFill>
            <a:srgbClr val="234983"/>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1" i="0" u="none" strike="noStrike" kern="1200" cap="none" spc="0" normalizeH="0" baseline="0" noProof="0" dirty="0" smtClean="0">
                <a:ln>
                  <a:noFill/>
                </a:ln>
                <a:solidFill>
                  <a:prstClr val="white"/>
                </a:solidFill>
                <a:effectLst/>
                <a:uLnTx/>
                <a:uFillTx/>
                <a:latin typeface="Microsoft YaHei" charset="-122"/>
                <a:ea typeface="Microsoft YaHei" charset="-122"/>
                <a:cs typeface="Microsoft YaHei" charset="-122"/>
              </a:rPr>
              <a:t>数据属性</a:t>
            </a:r>
            <a:endParaRPr kumimoji="0" lang="zh-CN" altLang="en-US" sz="1600" b="1" i="0" u="none" strike="noStrike" kern="1200" cap="none" spc="0" normalizeH="0" baseline="0" noProof="0" dirty="0">
              <a:ln>
                <a:noFill/>
              </a:ln>
              <a:solidFill>
                <a:prstClr val="white"/>
              </a:solidFill>
              <a:effectLst/>
              <a:uLnTx/>
              <a:uFillTx/>
              <a:latin typeface="Microsoft YaHei" charset="-122"/>
              <a:ea typeface="Microsoft YaHei" charset="-122"/>
              <a:cs typeface="Microsoft YaHei" charset="-122"/>
            </a:endParaRPr>
          </a:p>
        </p:txBody>
      </p:sp>
      <p:sp>
        <p:nvSpPr>
          <p:cNvPr id="99" name="圆角矩形 98"/>
          <p:cNvSpPr/>
          <p:nvPr/>
        </p:nvSpPr>
        <p:spPr>
          <a:xfrm rot="10800000" flipH="1" flipV="1">
            <a:off x="6965965" y="4849550"/>
            <a:ext cx="1891277" cy="419528"/>
          </a:xfrm>
          <a:prstGeom prst="roundRect">
            <a:avLst>
              <a:gd name="adj" fmla="val 50000"/>
            </a:avLst>
          </a:prstGeom>
          <a:solidFill>
            <a:srgbClr val="234983"/>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1" i="0" u="none" strike="noStrike" kern="1200" cap="none" spc="0" normalizeH="0" baseline="0" noProof="0" dirty="0" smtClean="0">
                <a:ln>
                  <a:noFill/>
                </a:ln>
                <a:solidFill>
                  <a:prstClr val="white"/>
                </a:solidFill>
                <a:effectLst/>
                <a:uLnTx/>
                <a:uFillTx/>
                <a:latin typeface="Microsoft YaHei" charset="-122"/>
                <a:ea typeface="Microsoft YaHei" charset="-122"/>
                <a:cs typeface="Microsoft YaHei" charset="-122"/>
              </a:rPr>
              <a:t>数据接口</a:t>
            </a:r>
            <a:endParaRPr kumimoji="0" lang="zh-CN" altLang="en-US" sz="1600" b="1" i="0" u="none" strike="noStrike" kern="1200" cap="none" spc="0" normalizeH="0" baseline="0" noProof="0" dirty="0">
              <a:ln>
                <a:noFill/>
              </a:ln>
              <a:solidFill>
                <a:prstClr val="white"/>
              </a:solidFill>
              <a:effectLst/>
              <a:uLnTx/>
              <a:uFillTx/>
              <a:latin typeface="Microsoft YaHei" charset="-122"/>
              <a:ea typeface="Microsoft YaHei" charset="-122"/>
              <a:cs typeface="Microsoft YaHei" charset="-122"/>
            </a:endParaRPr>
          </a:p>
        </p:txBody>
      </p:sp>
      <p:sp>
        <p:nvSpPr>
          <p:cNvPr id="21" name="流程图: 终止 94"/>
          <p:cNvSpPr/>
          <p:nvPr/>
        </p:nvSpPr>
        <p:spPr>
          <a:xfrm>
            <a:off x="8259614" y="1988341"/>
            <a:ext cx="2655520" cy="1330916"/>
          </a:xfrm>
          <a:prstGeom prst="flowChartTerminator">
            <a:avLst/>
          </a:prstGeom>
          <a:gradFill flip="none" rotWithShape="1">
            <a:gsLst>
              <a:gs pos="0">
                <a:schemeClr val="bg1"/>
              </a:gs>
              <a:gs pos="100000">
                <a:srgbClr val="C8C8C8"/>
              </a:gs>
            </a:gsLst>
            <a:lin ang="19800000" scaled="0"/>
            <a:tileRect/>
          </a:gradFill>
          <a:ln w="25400">
            <a:gradFill flip="none" rotWithShape="1">
              <a:gsLst>
                <a:gs pos="53000">
                  <a:schemeClr val="bg1">
                    <a:alpha val="90000"/>
                  </a:schemeClr>
                </a:gs>
                <a:gs pos="100000">
                  <a:schemeClr val="tx1">
                    <a:lumMod val="50000"/>
                    <a:lumOff val="50000"/>
                  </a:schemeClr>
                </a:gs>
              </a:gsLst>
              <a:lin ang="7200000" scaled="0"/>
              <a:tileRect/>
            </a:gradFill>
          </a:ln>
          <a:effectLst>
            <a:outerShdw blurRad="482600" dist="279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50000"/>
              </a:lnSpc>
              <a:spcBef>
                <a:spcPts val="0"/>
              </a:spcBef>
              <a:spcAft>
                <a:spcPts val="0"/>
              </a:spcAft>
              <a:buClrTx/>
              <a:buSzTx/>
              <a:buFontTx/>
              <a:buNone/>
              <a:defRPr/>
            </a:pPr>
            <a:r>
              <a:rPr kumimoji="0" lang="zh-CN" altLang="en-US" b="1" i="0" u="none" strike="noStrike" kern="1200" cap="none" spc="0" normalizeH="0" baseline="0" noProof="0" dirty="0" smtClean="0">
                <a:ln>
                  <a:noFill/>
                </a:ln>
                <a:solidFill>
                  <a:srgbClr val="234983"/>
                </a:solidFill>
                <a:effectLst/>
                <a:uLnTx/>
                <a:uFillTx/>
                <a:latin typeface="Microsoft YaHei" charset="-122"/>
                <a:ea typeface="Microsoft YaHei" charset="-122"/>
                <a:cs typeface="Microsoft YaHei" charset="-122"/>
              </a:rPr>
              <a:t>通过模型接口</a:t>
            </a:r>
            <a:endParaRPr kumimoji="0" lang="en-US" altLang="zh-CN" b="1" i="0" u="none" strike="noStrike" kern="1200" cap="none" spc="0" normalizeH="0" baseline="0" noProof="0" dirty="0" smtClean="0">
              <a:ln>
                <a:noFill/>
              </a:ln>
              <a:solidFill>
                <a:srgbClr val="234983"/>
              </a:solidFill>
              <a:effectLst/>
              <a:uLnTx/>
              <a:uFillTx/>
              <a:latin typeface="Microsoft YaHei" charset="-122"/>
              <a:ea typeface="Microsoft YaHei" charset="-122"/>
              <a:cs typeface="Microsoft YaHei" charset="-122"/>
            </a:endParaRPr>
          </a:p>
          <a:p>
            <a:pPr marL="0" marR="0" lvl="0" indent="0" algn="ctr" defTabSz="914400" rtl="0" eaLnBrk="1" fontAlgn="auto" latinLnBrk="0" hangingPunct="1">
              <a:lnSpc>
                <a:spcPct val="150000"/>
              </a:lnSpc>
              <a:spcBef>
                <a:spcPts val="0"/>
              </a:spcBef>
              <a:spcAft>
                <a:spcPts val="0"/>
              </a:spcAft>
              <a:buClrTx/>
              <a:buSzTx/>
              <a:buFontTx/>
              <a:buNone/>
              <a:defRPr/>
            </a:pPr>
            <a:r>
              <a:rPr kumimoji="0" lang="zh-CN" altLang="en-US" b="1" i="0" u="none" strike="noStrike" kern="1200" cap="none" spc="0" normalizeH="0" baseline="0" noProof="0" dirty="0" smtClean="0">
                <a:ln>
                  <a:noFill/>
                </a:ln>
                <a:solidFill>
                  <a:srgbClr val="234983"/>
                </a:solidFill>
                <a:effectLst/>
                <a:uLnTx/>
                <a:uFillTx/>
                <a:latin typeface="Microsoft YaHei" charset="-122"/>
                <a:ea typeface="Microsoft YaHei" charset="-122"/>
                <a:cs typeface="Microsoft YaHei" charset="-122"/>
              </a:rPr>
              <a:t>提取需要的信息</a:t>
            </a:r>
            <a:endParaRPr kumimoji="0" lang="en-US" altLang="zh-CN" b="1" i="0" u="none" strike="noStrike" kern="1200" cap="none" spc="0" normalizeH="0" baseline="0" noProof="0" dirty="0">
              <a:ln>
                <a:noFill/>
              </a:ln>
              <a:solidFill>
                <a:srgbClr val="234983"/>
              </a:solidFill>
              <a:effectLst/>
              <a:uLnTx/>
              <a:uFillTx/>
              <a:latin typeface="Microsoft YaHei" charset="-122"/>
              <a:ea typeface="Microsoft YaHei" charset="-122"/>
              <a:cs typeface="Microsoft YaHei" charset="-122"/>
            </a:endParaRPr>
          </a:p>
        </p:txBody>
      </p:sp>
      <p:sp>
        <p:nvSpPr>
          <p:cNvPr id="3" name="燕尾形箭头 2"/>
          <p:cNvSpPr/>
          <p:nvPr/>
        </p:nvSpPr>
        <p:spPr>
          <a:xfrm>
            <a:off x="3977407" y="2458995"/>
            <a:ext cx="556054" cy="395416"/>
          </a:xfrm>
          <a:prstGeom prst="notchedRightArrow">
            <a:avLst/>
          </a:prstGeom>
          <a:solidFill>
            <a:srgbClr val="224A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6F8F6"/>
              </a:solidFill>
            </a:endParaRPr>
          </a:p>
        </p:txBody>
      </p:sp>
      <p:sp>
        <p:nvSpPr>
          <p:cNvPr id="22" name="燕尾形箭头 21"/>
          <p:cNvSpPr/>
          <p:nvPr/>
        </p:nvSpPr>
        <p:spPr>
          <a:xfrm>
            <a:off x="7532033" y="2456091"/>
            <a:ext cx="556054" cy="395416"/>
          </a:xfrm>
          <a:prstGeom prst="notchedRightArrow">
            <a:avLst/>
          </a:prstGeom>
          <a:solidFill>
            <a:srgbClr val="224A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6F8F6"/>
              </a:solidFill>
            </a:endParaRPr>
          </a:p>
        </p:txBody>
      </p:sp>
      <p:sp>
        <p:nvSpPr>
          <p:cNvPr id="23" name="燕尾形箭头 22"/>
          <p:cNvSpPr/>
          <p:nvPr/>
        </p:nvSpPr>
        <p:spPr>
          <a:xfrm rot="5400000">
            <a:off x="2200094" y="3552704"/>
            <a:ext cx="556054" cy="395416"/>
          </a:xfrm>
          <a:prstGeom prst="notchedRightArrow">
            <a:avLst/>
          </a:prstGeom>
          <a:solidFill>
            <a:srgbClr val="224A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6F8F6"/>
              </a:solidFill>
            </a:endParaRPr>
          </a:p>
        </p:txBody>
      </p:sp>
      <p:sp>
        <p:nvSpPr>
          <p:cNvPr id="25" name="燕尾形箭头 24"/>
          <p:cNvSpPr/>
          <p:nvPr/>
        </p:nvSpPr>
        <p:spPr>
          <a:xfrm rot="2597022">
            <a:off x="6092665" y="3609220"/>
            <a:ext cx="556054" cy="395416"/>
          </a:xfrm>
          <a:prstGeom prst="notchedRightArrow">
            <a:avLst/>
          </a:prstGeom>
          <a:solidFill>
            <a:srgbClr val="224A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6F8F6"/>
              </a:solidFill>
            </a:endParaRPr>
          </a:p>
        </p:txBody>
      </p:sp>
      <p:sp>
        <p:nvSpPr>
          <p:cNvPr id="26" name="燕尾形箭头 25"/>
          <p:cNvSpPr/>
          <p:nvPr/>
        </p:nvSpPr>
        <p:spPr>
          <a:xfrm rot="7710486">
            <a:off x="9164359" y="3615336"/>
            <a:ext cx="556054" cy="395416"/>
          </a:xfrm>
          <a:prstGeom prst="notchedRightArrow">
            <a:avLst/>
          </a:prstGeom>
          <a:solidFill>
            <a:srgbClr val="224A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6F8F6"/>
              </a:solidFill>
            </a:endParaRPr>
          </a:p>
        </p:txBody>
      </p:sp>
      <p:sp>
        <p:nvSpPr>
          <p:cNvPr id="27" name="文本框 26"/>
          <p:cNvSpPr txBox="1"/>
          <p:nvPr/>
        </p:nvSpPr>
        <p:spPr>
          <a:xfrm>
            <a:off x="744451" y="613943"/>
            <a:ext cx="4255524"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3200" b="1" noProof="0" dirty="0" err="1" smtClean="0">
                <a:solidFill>
                  <a:srgbClr val="234983"/>
                </a:solidFill>
                <a:latin typeface="Microsoft YaHei" charset="-122"/>
                <a:ea typeface="Microsoft YaHei" charset="-122"/>
                <a:cs typeface="Microsoft YaHei" charset="-122"/>
              </a:rPr>
              <a:t>s</a:t>
            </a:r>
            <a:r>
              <a:rPr kumimoji="0" lang="en-US" altLang="zh-CN" sz="3200" b="1" i="0" u="none" strike="noStrike" kern="1200" cap="none" spc="0" normalizeH="0" baseline="0" noProof="0" dirty="0" err="1" smtClean="0">
                <a:ln>
                  <a:noFill/>
                </a:ln>
                <a:solidFill>
                  <a:srgbClr val="234983"/>
                </a:solidFill>
                <a:uLnTx/>
                <a:uFillTx/>
                <a:latin typeface="Microsoft YaHei" charset="-122"/>
                <a:ea typeface="Microsoft YaHei" charset="-122"/>
                <a:cs typeface="Microsoft YaHei" charset="-122"/>
              </a:rPr>
              <a:t>klearn</a:t>
            </a:r>
            <a:r>
              <a:rPr kumimoji="0" lang="zh-CN" altLang="en-US" sz="3200" b="1" i="0" u="none" strike="noStrike" kern="1200" cap="none" spc="0" normalizeH="0" baseline="0" noProof="0" dirty="0" smtClean="0">
                <a:ln>
                  <a:noFill/>
                </a:ln>
                <a:solidFill>
                  <a:srgbClr val="234983"/>
                </a:solidFill>
                <a:uLnTx/>
                <a:uFillTx/>
                <a:latin typeface="Microsoft YaHei" charset="-122"/>
                <a:ea typeface="Microsoft YaHei" charset="-122"/>
                <a:cs typeface="Microsoft YaHei" charset="-122"/>
              </a:rPr>
              <a:t>基本建模流程</a:t>
            </a:r>
            <a:endParaRPr kumimoji="0" lang="zh-CN" altLang="en-US" sz="3200" b="1" i="0" u="none" strike="noStrike" kern="1200" cap="none" spc="0" normalizeH="0" baseline="0" noProof="0" dirty="0">
              <a:ln>
                <a:noFill/>
              </a:ln>
              <a:solidFill>
                <a:srgbClr val="234983"/>
              </a:solidFill>
              <a:uLnTx/>
              <a:uFillTx/>
              <a:latin typeface="Microsoft YaHei" charset="-122"/>
              <a:ea typeface="Microsoft YaHei" charset="-122"/>
              <a:cs typeface="Microsoft YaHei" charset="-122"/>
            </a:endParaRPr>
          </a:p>
        </p:txBody>
      </p:sp>
      <p:pic>
        <p:nvPicPr>
          <p:cNvPr id="28" name="图片 2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15117" y="6221904"/>
            <a:ext cx="1906271" cy="438442"/>
          </a:xfrm>
          <a:prstGeom prst="rect">
            <a:avLst/>
          </a:prstGeom>
        </p:spPr>
      </p:pic>
    </p:spTree>
  </p:cSld>
  <p:clrMapOvr>
    <a:masterClrMapping/>
  </p:clrMapOvr>
  <p:transition spd="slow" advTm="1000">
    <p:push di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26"/>
          <p:cNvSpPr txBox="1"/>
          <p:nvPr/>
        </p:nvSpPr>
        <p:spPr>
          <a:xfrm>
            <a:off x="744451" y="613943"/>
            <a:ext cx="2646878"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0" dirty="0" smtClean="0">
                <a:ln>
                  <a:noFill/>
                </a:ln>
                <a:solidFill>
                  <a:srgbClr val="234983"/>
                </a:solidFill>
                <a:uLnTx/>
                <a:uFillTx/>
                <a:latin typeface="Microsoft YaHei" charset="-122"/>
                <a:ea typeface="Microsoft YaHei" charset="-122"/>
                <a:cs typeface="Microsoft YaHei" charset="-122"/>
              </a:rPr>
              <a:t>主要设计原则</a:t>
            </a:r>
            <a:endParaRPr kumimoji="0" lang="zh-CN" altLang="en-US" sz="3200" b="1" i="0" u="none" strike="noStrike" kern="1200" cap="none" spc="0" normalizeH="0" baseline="0" noProof="0" dirty="0">
              <a:ln>
                <a:noFill/>
              </a:ln>
              <a:solidFill>
                <a:srgbClr val="234983"/>
              </a:solidFill>
              <a:uLnTx/>
              <a:uFillTx/>
              <a:latin typeface="Microsoft YaHei" charset="-122"/>
              <a:ea typeface="Microsoft YaHei" charset="-122"/>
              <a:cs typeface="Microsoft YaHei" charset="-122"/>
            </a:endParaRPr>
          </a:p>
        </p:txBody>
      </p:sp>
      <p:sp>
        <p:nvSpPr>
          <p:cNvPr id="2" name="矩形 1"/>
          <p:cNvSpPr/>
          <p:nvPr/>
        </p:nvSpPr>
        <p:spPr>
          <a:xfrm>
            <a:off x="744451" y="1343949"/>
            <a:ext cx="10574338" cy="4524315"/>
          </a:xfrm>
          <a:prstGeom prst="rect">
            <a:avLst/>
          </a:prstGeom>
        </p:spPr>
        <p:txBody>
          <a:bodyPr wrap="square">
            <a:spAutoFit/>
          </a:bodyPr>
          <a:lstStyle/>
          <a:p>
            <a:pPr>
              <a:lnSpc>
                <a:spcPct val="150000"/>
              </a:lnSpc>
            </a:pPr>
            <a:r>
              <a:rPr lang="zh-CN" altLang="en-US" sz="1600" b="1" dirty="0">
                <a:solidFill>
                  <a:srgbClr val="224A83"/>
                </a:solidFill>
                <a:latin typeface="Microsoft YaHei" charset="-122"/>
                <a:ea typeface="Microsoft YaHei" charset="-122"/>
                <a:cs typeface="Microsoft YaHei" charset="-122"/>
              </a:rPr>
              <a:t>一致性</a:t>
            </a:r>
            <a:r>
              <a:rPr lang="zh-CN" altLang="en-US" sz="1600" dirty="0">
                <a:latin typeface="Microsoft YaHei" charset="-122"/>
                <a:ea typeface="Microsoft YaHei" charset="-122"/>
                <a:cs typeface="Microsoft YaHei" charset="-122"/>
              </a:rPr>
              <a:t>：所有对象共享一个简单一致的界面</a:t>
            </a:r>
            <a:r>
              <a:rPr lang="en-US" altLang="zh-CN" sz="1600" dirty="0">
                <a:latin typeface="Microsoft YaHei" charset="-122"/>
                <a:ea typeface="Microsoft YaHei" charset="-122"/>
                <a:cs typeface="Microsoft YaHei" charset="-122"/>
              </a:rPr>
              <a:t>(</a:t>
            </a:r>
            <a:r>
              <a:rPr lang="zh-CN" altLang="en-US" sz="1600" dirty="0">
                <a:latin typeface="Microsoft YaHei" charset="-122"/>
                <a:ea typeface="Microsoft YaHei" charset="-122"/>
                <a:cs typeface="Microsoft YaHei" charset="-122"/>
              </a:rPr>
              <a:t>接口</a:t>
            </a:r>
            <a:r>
              <a:rPr lang="en-US" altLang="zh-CN" sz="1600" dirty="0">
                <a:latin typeface="Microsoft YaHei" charset="-122"/>
                <a:ea typeface="Microsoft YaHei" charset="-122"/>
                <a:cs typeface="Microsoft YaHei" charset="-122"/>
              </a:rPr>
              <a:t>)</a:t>
            </a:r>
            <a:r>
              <a:rPr lang="zh-CN" altLang="en-US" sz="1600" dirty="0" smtClean="0">
                <a:latin typeface="Microsoft YaHei" charset="-122"/>
                <a:ea typeface="Microsoft YaHei" charset="-122"/>
                <a:cs typeface="Microsoft YaHei" charset="-122"/>
              </a:rPr>
              <a:t>。</a:t>
            </a:r>
            <a:endParaRPr lang="en-US" altLang="zh-CN" sz="1600" dirty="0" smtClean="0">
              <a:latin typeface="Microsoft YaHei" charset="-122"/>
              <a:ea typeface="Microsoft YaHei" charset="-122"/>
              <a:cs typeface="Microsoft YaHei" charset="-122"/>
            </a:endParaRPr>
          </a:p>
          <a:p>
            <a:pPr marL="285750" indent="-285750">
              <a:lnSpc>
                <a:spcPct val="150000"/>
              </a:lnSpc>
              <a:buClr>
                <a:srgbClr val="FF0000"/>
              </a:buClr>
              <a:buFont typeface="Wingdings" panose="05000000000000000000" pitchFamily="2" charset="2"/>
              <a:buChar char="l"/>
            </a:pPr>
            <a:r>
              <a:rPr lang="zh-CN" altLang="en-US" sz="1600" dirty="0" smtClean="0">
                <a:latin typeface="Microsoft YaHei" charset="-122"/>
                <a:ea typeface="Microsoft YaHei" charset="-122"/>
                <a:cs typeface="Microsoft YaHei" charset="-122"/>
              </a:rPr>
              <a:t>估</a:t>
            </a:r>
            <a:r>
              <a:rPr lang="zh-CN" altLang="en-US" sz="1600" dirty="0">
                <a:latin typeface="Microsoft YaHei" charset="-122"/>
                <a:ea typeface="Microsoft YaHei" charset="-122"/>
                <a:cs typeface="Microsoft YaHei" charset="-122"/>
              </a:rPr>
              <a:t>算器：</a:t>
            </a:r>
            <a:r>
              <a:rPr lang="en-US" altLang="zh-CN" sz="1600" dirty="0">
                <a:latin typeface="Microsoft YaHei" charset="-122"/>
                <a:ea typeface="Microsoft YaHei" charset="-122"/>
                <a:cs typeface="Microsoft YaHei" charset="-122"/>
              </a:rPr>
              <a:t>fit()</a:t>
            </a:r>
            <a:r>
              <a:rPr lang="zh-CN" altLang="en-US" sz="1600" dirty="0">
                <a:latin typeface="Microsoft YaHei" charset="-122"/>
                <a:ea typeface="Microsoft YaHei" charset="-122"/>
                <a:cs typeface="Microsoft YaHei" charset="-122"/>
              </a:rPr>
              <a:t>方法。基于数据估算参数的任意对象，使用的参数是一个数据集</a:t>
            </a:r>
            <a:r>
              <a:rPr lang="en-US" altLang="zh-CN" sz="1600" dirty="0">
                <a:latin typeface="Microsoft YaHei" charset="-122"/>
                <a:ea typeface="Microsoft YaHei" charset="-122"/>
                <a:cs typeface="Microsoft YaHei" charset="-122"/>
              </a:rPr>
              <a:t>(</a:t>
            </a:r>
            <a:r>
              <a:rPr lang="zh-CN" altLang="en-US" sz="1600" dirty="0">
                <a:latin typeface="Microsoft YaHei" charset="-122"/>
                <a:ea typeface="Microsoft YaHei" charset="-122"/>
                <a:cs typeface="Microsoft YaHei" charset="-122"/>
              </a:rPr>
              <a:t>对应</a:t>
            </a:r>
            <a:r>
              <a:rPr lang="en-US" altLang="zh-CN" sz="1600" dirty="0">
                <a:latin typeface="Microsoft YaHei" charset="-122"/>
                <a:ea typeface="Microsoft YaHei" charset="-122"/>
                <a:cs typeface="Microsoft YaHei" charset="-122"/>
              </a:rPr>
              <a:t>X, </a:t>
            </a:r>
            <a:r>
              <a:rPr lang="zh-CN" altLang="en-US" sz="1600" dirty="0">
                <a:latin typeface="Microsoft YaHei" charset="-122"/>
                <a:ea typeface="Microsoft YaHei" charset="-122"/>
                <a:cs typeface="Microsoft YaHei" charset="-122"/>
              </a:rPr>
              <a:t>有监督算法还需要一个</a:t>
            </a:r>
            <a:r>
              <a:rPr lang="en-US" altLang="zh-CN" sz="1600" dirty="0">
                <a:latin typeface="Microsoft YaHei" charset="-122"/>
                <a:ea typeface="Microsoft YaHei" charset="-122"/>
                <a:cs typeface="Microsoft YaHei" charset="-122"/>
              </a:rPr>
              <a:t>y)</a:t>
            </a:r>
            <a:r>
              <a:rPr lang="zh-CN" altLang="en-US" sz="1600" dirty="0">
                <a:latin typeface="Microsoft YaHei" charset="-122"/>
                <a:ea typeface="Microsoft YaHei" charset="-122"/>
                <a:cs typeface="Microsoft YaHei" charset="-122"/>
              </a:rPr>
              <a:t>，引导估算过程的任意其他参数称为</a:t>
            </a:r>
            <a:r>
              <a:rPr lang="zh-CN" altLang="en-US" sz="1600" dirty="0">
                <a:solidFill>
                  <a:srgbClr val="C00000"/>
                </a:solidFill>
                <a:latin typeface="Microsoft YaHei" charset="-122"/>
                <a:ea typeface="Microsoft YaHei" charset="-122"/>
                <a:cs typeface="Microsoft YaHei" charset="-122"/>
              </a:rPr>
              <a:t>超参数</a:t>
            </a:r>
            <a:r>
              <a:rPr lang="zh-CN" altLang="en-US" sz="1600" dirty="0">
                <a:latin typeface="Microsoft YaHei" charset="-122"/>
                <a:ea typeface="Microsoft YaHei" charset="-122"/>
                <a:cs typeface="Microsoft YaHei" charset="-122"/>
              </a:rPr>
              <a:t>，必须被设置为实例变量</a:t>
            </a:r>
            <a:r>
              <a:rPr lang="zh-CN" altLang="en-US" sz="1600" dirty="0" smtClean="0">
                <a:latin typeface="Microsoft YaHei" charset="-122"/>
                <a:ea typeface="Microsoft YaHei" charset="-122"/>
                <a:cs typeface="Microsoft YaHei" charset="-122"/>
              </a:rPr>
              <a:t>。</a:t>
            </a:r>
            <a:endParaRPr lang="en-US" altLang="zh-CN" sz="1600" dirty="0" smtClean="0">
              <a:latin typeface="Microsoft YaHei" charset="-122"/>
              <a:ea typeface="Microsoft YaHei" charset="-122"/>
              <a:cs typeface="Microsoft YaHei" charset="-122"/>
            </a:endParaRPr>
          </a:p>
          <a:p>
            <a:pPr marL="285750" indent="-285750">
              <a:lnSpc>
                <a:spcPct val="150000"/>
              </a:lnSpc>
              <a:buClr>
                <a:srgbClr val="FF0000"/>
              </a:buClr>
              <a:buFont typeface="Wingdings" panose="05000000000000000000" pitchFamily="2" charset="2"/>
              <a:buChar char="l"/>
            </a:pPr>
            <a:r>
              <a:rPr lang="zh-CN" altLang="en-US" sz="1600" dirty="0" smtClean="0">
                <a:latin typeface="Microsoft YaHei" charset="-122"/>
                <a:ea typeface="Microsoft YaHei" charset="-122"/>
                <a:cs typeface="Microsoft YaHei" charset="-122"/>
              </a:rPr>
              <a:t>转</a:t>
            </a:r>
            <a:r>
              <a:rPr lang="zh-CN" altLang="en-US" sz="1600" dirty="0">
                <a:latin typeface="Microsoft YaHei" charset="-122"/>
                <a:ea typeface="Microsoft YaHei" charset="-122"/>
                <a:cs typeface="Microsoft YaHei" charset="-122"/>
              </a:rPr>
              <a:t>换器：</a:t>
            </a:r>
            <a:r>
              <a:rPr lang="en-US" altLang="zh-CN" sz="1600" dirty="0">
                <a:latin typeface="Microsoft YaHei" charset="-122"/>
                <a:ea typeface="Microsoft YaHei" charset="-122"/>
                <a:cs typeface="Microsoft YaHei" charset="-122"/>
              </a:rPr>
              <a:t>transform()</a:t>
            </a:r>
            <a:r>
              <a:rPr lang="zh-CN" altLang="en-US" sz="1600" dirty="0">
                <a:latin typeface="Microsoft YaHei" charset="-122"/>
                <a:ea typeface="Microsoft YaHei" charset="-122"/>
                <a:cs typeface="Microsoft YaHei" charset="-122"/>
              </a:rPr>
              <a:t>方法。使用估算器转换数据集，转换过程依赖于学习参数。可</a:t>
            </a:r>
            <a:r>
              <a:rPr lang="zh-CN" altLang="en-US" sz="1600" dirty="0" smtClean="0">
                <a:latin typeface="Microsoft YaHei" charset="-122"/>
                <a:ea typeface="Microsoft YaHei" charset="-122"/>
                <a:cs typeface="Microsoft YaHei" charset="-122"/>
              </a:rPr>
              <a:t>以使</a:t>
            </a:r>
            <a:r>
              <a:rPr lang="zh-CN" altLang="en-US" sz="1600" dirty="0">
                <a:latin typeface="Microsoft YaHei" charset="-122"/>
                <a:ea typeface="Microsoft YaHei" charset="-122"/>
                <a:cs typeface="Microsoft YaHei" charset="-122"/>
              </a:rPr>
              <a:t>用便捷方式：</a:t>
            </a:r>
            <a:r>
              <a:rPr lang="en-US" altLang="zh-CN" sz="1600" dirty="0" err="1">
                <a:latin typeface="Microsoft YaHei" charset="-122"/>
                <a:ea typeface="Microsoft YaHei" charset="-122"/>
                <a:cs typeface="Microsoft YaHei" charset="-122"/>
              </a:rPr>
              <a:t>fit_transform</a:t>
            </a:r>
            <a:r>
              <a:rPr lang="en-US" altLang="zh-CN" sz="1600" dirty="0">
                <a:latin typeface="Microsoft YaHei" charset="-122"/>
                <a:ea typeface="Microsoft YaHei" charset="-122"/>
                <a:cs typeface="Microsoft YaHei" charset="-122"/>
              </a:rPr>
              <a:t>()</a:t>
            </a:r>
            <a:r>
              <a:rPr lang="zh-CN" altLang="en-US" sz="1600" dirty="0">
                <a:latin typeface="Microsoft YaHei" charset="-122"/>
                <a:ea typeface="Microsoft YaHei" charset="-122"/>
                <a:cs typeface="Microsoft YaHei" charset="-122"/>
              </a:rPr>
              <a:t>，相当于先</a:t>
            </a:r>
            <a:r>
              <a:rPr lang="en-US" altLang="zh-CN" sz="1600" dirty="0">
                <a:latin typeface="Microsoft YaHei" charset="-122"/>
                <a:ea typeface="Microsoft YaHei" charset="-122"/>
                <a:cs typeface="Microsoft YaHei" charset="-122"/>
              </a:rPr>
              <a:t>fit()</a:t>
            </a:r>
            <a:r>
              <a:rPr lang="zh-CN" altLang="en-US" sz="1600" dirty="0">
                <a:latin typeface="Microsoft YaHei" charset="-122"/>
                <a:ea typeface="Microsoft YaHei" charset="-122"/>
                <a:cs typeface="Microsoft YaHei" charset="-122"/>
              </a:rPr>
              <a:t>再</a:t>
            </a:r>
            <a:r>
              <a:rPr lang="en-US" altLang="zh-CN" sz="1600" dirty="0">
                <a:latin typeface="Microsoft YaHei" charset="-122"/>
                <a:ea typeface="Microsoft YaHei" charset="-122"/>
                <a:cs typeface="Microsoft YaHei" charset="-122"/>
              </a:rPr>
              <a:t>transform()</a:t>
            </a:r>
            <a:r>
              <a:rPr lang="zh-CN" altLang="en-US" sz="1600" dirty="0">
                <a:latin typeface="Microsoft YaHei" charset="-122"/>
                <a:ea typeface="Microsoft YaHei" charset="-122"/>
                <a:cs typeface="Microsoft YaHei" charset="-122"/>
              </a:rPr>
              <a:t>。</a:t>
            </a:r>
            <a:r>
              <a:rPr lang="en-US" altLang="zh-CN" sz="1600" dirty="0">
                <a:latin typeface="Microsoft YaHei" charset="-122"/>
                <a:ea typeface="Microsoft YaHei" charset="-122"/>
                <a:cs typeface="Microsoft YaHei" charset="-122"/>
              </a:rPr>
              <a:t>(</a:t>
            </a:r>
            <a:r>
              <a:rPr lang="en-US" altLang="zh-CN" sz="1600" dirty="0" err="1">
                <a:latin typeface="Microsoft YaHei" charset="-122"/>
                <a:ea typeface="Microsoft YaHei" charset="-122"/>
                <a:cs typeface="Microsoft YaHei" charset="-122"/>
              </a:rPr>
              <a:t>fit_transform</a:t>
            </a:r>
            <a:r>
              <a:rPr lang="zh-CN" altLang="en-US" sz="1600" dirty="0">
                <a:latin typeface="Microsoft YaHei" charset="-122"/>
                <a:ea typeface="Microsoft YaHei" charset="-122"/>
                <a:cs typeface="Microsoft YaHei" charset="-122"/>
              </a:rPr>
              <a:t>有时被优化过，速度更快</a:t>
            </a:r>
            <a:r>
              <a:rPr lang="en-US" altLang="zh-CN" sz="1600" dirty="0">
                <a:latin typeface="Microsoft YaHei" charset="-122"/>
                <a:ea typeface="Microsoft YaHei" charset="-122"/>
                <a:cs typeface="Microsoft YaHei" charset="-122"/>
              </a:rPr>
              <a:t>) </a:t>
            </a:r>
            <a:endParaRPr lang="en-US" altLang="zh-CN" sz="1600" dirty="0" smtClean="0">
              <a:latin typeface="Microsoft YaHei" charset="-122"/>
              <a:ea typeface="Microsoft YaHei" charset="-122"/>
              <a:cs typeface="Microsoft YaHei" charset="-122"/>
            </a:endParaRPr>
          </a:p>
          <a:p>
            <a:pPr marL="285750" indent="-285750">
              <a:lnSpc>
                <a:spcPct val="150000"/>
              </a:lnSpc>
              <a:buClr>
                <a:srgbClr val="FF0000"/>
              </a:buClr>
              <a:buFont typeface="Wingdings" panose="05000000000000000000" pitchFamily="2" charset="2"/>
              <a:buChar char="l"/>
            </a:pPr>
            <a:r>
              <a:rPr lang="zh-CN" altLang="en-US" sz="1600" dirty="0" smtClean="0">
                <a:latin typeface="Microsoft YaHei" charset="-122"/>
                <a:ea typeface="Microsoft YaHei" charset="-122"/>
                <a:cs typeface="Microsoft YaHei" charset="-122"/>
              </a:rPr>
              <a:t>预</a:t>
            </a:r>
            <a:r>
              <a:rPr lang="zh-CN" altLang="en-US" sz="1600" dirty="0">
                <a:latin typeface="Microsoft YaHei" charset="-122"/>
                <a:ea typeface="Microsoft YaHei" charset="-122"/>
                <a:cs typeface="Microsoft YaHei" charset="-122"/>
              </a:rPr>
              <a:t>测器：</a:t>
            </a:r>
            <a:r>
              <a:rPr lang="en-US" altLang="zh-CN" sz="1600" dirty="0">
                <a:latin typeface="Microsoft YaHei" charset="-122"/>
                <a:ea typeface="Microsoft YaHei" charset="-122"/>
                <a:cs typeface="Microsoft YaHei" charset="-122"/>
              </a:rPr>
              <a:t>predict()</a:t>
            </a:r>
            <a:r>
              <a:rPr lang="zh-CN" altLang="en-US" sz="1600" dirty="0">
                <a:latin typeface="Microsoft YaHei" charset="-122"/>
                <a:ea typeface="Microsoft YaHei" charset="-122"/>
                <a:cs typeface="Microsoft YaHei" charset="-122"/>
              </a:rPr>
              <a:t>方法。使用估算器预测新数据，返回包含预测结果的数据，还有 </a:t>
            </a:r>
            <a:r>
              <a:rPr lang="en-US" altLang="zh-CN" sz="1600" dirty="0">
                <a:latin typeface="Microsoft YaHei" charset="-122"/>
                <a:ea typeface="Microsoft YaHei" charset="-122"/>
                <a:cs typeface="Microsoft YaHei" charset="-122"/>
              </a:rPr>
              <a:t>score()</a:t>
            </a:r>
            <a:r>
              <a:rPr lang="zh-CN" altLang="en-US" sz="1600" dirty="0">
                <a:latin typeface="Microsoft YaHei" charset="-122"/>
                <a:ea typeface="Microsoft YaHei" charset="-122"/>
                <a:cs typeface="Microsoft YaHei" charset="-122"/>
              </a:rPr>
              <a:t>方法：用于度量给定测试集的预测效果的好坏。</a:t>
            </a:r>
            <a:r>
              <a:rPr lang="en-US" altLang="zh-CN" sz="1600" dirty="0">
                <a:latin typeface="Microsoft YaHei" charset="-122"/>
                <a:ea typeface="Microsoft YaHei" charset="-122"/>
                <a:cs typeface="Microsoft YaHei" charset="-122"/>
              </a:rPr>
              <a:t>(</a:t>
            </a:r>
            <a:r>
              <a:rPr lang="zh-CN" altLang="en-US" sz="1600" dirty="0">
                <a:latin typeface="Microsoft YaHei" charset="-122"/>
                <a:ea typeface="Microsoft YaHei" charset="-122"/>
                <a:cs typeface="Microsoft YaHei" charset="-122"/>
              </a:rPr>
              <a:t>连续</a:t>
            </a:r>
            <a:r>
              <a:rPr lang="en-US" altLang="zh-CN" sz="1600" dirty="0">
                <a:latin typeface="Microsoft YaHei" charset="-122"/>
                <a:ea typeface="Microsoft YaHei" charset="-122"/>
                <a:cs typeface="Microsoft YaHei" charset="-122"/>
              </a:rPr>
              <a:t>y</a:t>
            </a:r>
            <a:r>
              <a:rPr lang="zh-CN" altLang="en-US" sz="1600" dirty="0">
                <a:latin typeface="Microsoft YaHei" charset="-122"/>
                <a:ea typeface="Microsoft YaHei" charset="-122"/>
                <a:cs typeface="Microsoft YaHei" charset="-122"/>
              </a:rPr>
              <a:t>使用</a:t>
            </a:r>
            <a:r>
              <a:rPr lang="en-US" altLang="zh-CN" sz="1600" dirty="0">
                <a:latin typeface="Microsoft YaHei" charset="-122"/>
                <a:ea typeface="Microsoft YaHei" charset="-122"/>
                <a:cs typeface="Microsoft YaHei" charset="-122"/>
              </a:rPr>
              <a:t>R</a:t>
            </a:r>
            <a:r>
              <a:rPr lang="zh-CN" altLang="en-US" sz="1600" dirty="0">
                <a:latin typeface="Microsoft YaHei" charset="-122"/>
                <a:ea typeface="Microsoft YaHei" charset="-122"/>
                <a:cs typeface="Microsoft YaHei" charset="-122"/>
              </a:rPr>
              <a:t>方</a:t>
            </a:r>
            <a:r>
              <a:rPr lang="en-US" altLang="zh-CN" sz="1600" dirty="0">
                <a:latin typeface="Microsoft YaHei" charset="-122"/>
                <a:ea typeface="Microsoft YaHei" charset="-122"/>
                <a:cs typeface="Microsoft YaHei" charset="-122"/>
              </a:rPr>
              <a:t>,</a:t>
            </a:r>
            <a:r>
              <a:rPr lang="zh-CN" altLang="en-US" sz="1600" dirty="0">
                <a:latin typeface="Microsoft YaHei" charset="-122"/>
                <a:ea typeface="Microsoft YaHei" charset="-122"/>
                <a:cs typeface="Microsoft YaHei" charset="-122"/>
              </a:rPr>
              <a:t>分类</a:t>
            </a:r>
            <a:r>
              <a:rPr lang="en-US" altLang="zh-CN" sz="1600" dirty="0">
                <a:latin typeface="Microsoft YaHei" charset="-122"/>
                <a:ea typeface="Microsoft YaHei" charset="-122"/>
                <a:cs typeface="Microsoft YaHei" charset="-122"/>
              </a:rPr>
              <a:t>y</a:t>
            </a:r>
            <a:r>
              <a:rPr lang="zh-CN" altLang="en-US" sz="1600" dirty="0">
                <a:latin typeface="Microsoft YaHei" charset="-122"/>
                <a:ea typeface="Microsoft YaHei" charset="-122"/>
                <a:cs typeface="Microsoft YaHei" charset="-122"/>
              </a:rPr>
              <a:t>使用准确率</a:t>
            </a:r>
            <a:r>
              <a:rPr lang="en-US" altLang="zh-CN" sz="1600" dirty="0">
                <a:latin typeface="Microsoft YaHei" charset="-122"/>
                <a:ea typeface="Microsoft YaHei" charset="-122"/>
                <a:cs typeface="Microsoft YaHei" charset="-122"/>
              </a:rPr>
              <a:t>accuracy) </a:t>
            </a:r>
            <a:endParaRPr lang="en-US" altLang="zh-CN" sz="1600" dirty="0">
              <a:latin typeface="Microsoft YaHei" charset="-122"/>
              <a:ea typeface="Microsoft YaHei" charset="-122"/>
              <a:cs typeface="Microsoft YaHei" charset="-122"/>
            </a:endParaRPr>
          </a:p>
          <a:p>
            <a:pPr>
              <a:lnSpc>
                <a:spcPct val="150000"/>
              </a:lnSpc>
            </a:pPr>
            <a:r>
              <a:rPr lang="zh-CN" altLang="en-US" sz="1600" b="1" dirty="0">
                <a:solidFill>
                  <a:srgbClr val="224A83"/>
                </a:solidFill>
                <a:latin typeface="Microsoft YaHei" charset="-122"/>
                <a:ea typeface="Microsoft YaHei" charset="-122"/>
                <a:cs typeface="Microsoft YaHei" charset="-122"/>
              </a:rPr>
              <a:t>监控</a:t>
            </a:r>
            <a:r>
              <a:rPr lang="zh-CN" altLang="en-US" sz="1600" dirty="0">
                <a:latin typeface="Microsoft YaHei" charset="-122"/>
                <a:ea typeface="Microsoft YaHei" charset="-122"/>
                <a:cs typeface="Microsoft YaHei" charset="-122"/>
              </a:rPr>
              <a:t>：检查所有参数，所有估算器的超参数可以通过公共实例变量访问，所有估算器的学习参数都可以通过有下划线后缀的公共实例变量访问。</a:t>
            </a:r>
            <a:endParaRPr lang="zh-CN" altLang="en-US" sz="1600" dirty="0">
              <a:latin typeface="Microsoft YaHei" charset="-122"/>
              <a:ea typeface="Microsoft YaHei" charset="-122"/>
              <a:cs typeface="Microsoft YaHei" charset="-122"/>
            </a:endParaRPr>
          </a:p>
          <a:p>
            <a:pPr>
              <a:lnSpc>
                <a:spcPct val="150000"/>
              </a:lnSpc>
            </a:pPr>
            <a:r>
              <a:rPr lang="zh-CN" altLang="en-US" sz="1600" b="1" dirty="0">
                <a:solidFill>
                  <a:srgbClr val="224A83"/>
                </a:solidFill>
                <a:latin typeface="Microsoft YaHei" charset="-122"/>
                <a:ea typeface="Microsoft YaHei" charset="-122"/>
                <a:cs typeface="Microsoft YaHei" charset="-122"/>
              </a:rPr>
              <a:t>防止类扩散</a:t>
            </a:r>
            <a:r>
              <a:rPr lang="zh-CN" altLang="en-US" sz="1600" dirty="0">
                <a:latin typeface="Microsoft YaHei" charset="-122"/>
                <a:ea typeface="Microsoft YaHei" charset="-122"/>
                <a:cs typeface="Microsoft YaHei" charset="-122"/>
              </a:rPr>
              <a:t>：对象类型固定，数据集被表示为</a:t>
            </a:r>
            <a:r>
              <a:rPr lang="en-US" altLang="zh-CN" sz="1600" dirty="0" err="1">
                <a:latin typeface="Microsoft YaHei" charset="-122"/>
                <a:ea typeface="Microsoft YaHei" charset="-122"/>
                <a:cs typeface="Microsoft YaHei" charset="-122"/>
              </a:rPr>
              <a:t>Numpy</a:t>
            </a:r>
            <a:r>
              <a:rPr lang="zh-CN" altLang="en-US" sz="1600" dirty="0">
                <a:latin typeface="Microsoft YaHei" charset="-122"/>
                <a:ea typeface="Microsoft YaHei" charset="-122"/>
                <a:cs typeface="Microsoft YaHei" charset="-122"/>
              </a:rPr>
              <a:t>数组或</a:t>
            </a:r>
            <a:r>
              <a:rPr lang="en-US" altLang="zh-CN" sz="1600" dirty="0" err="1">
                <a:latin typeface="Microsoft YaHei" charset="-122"/>
                <a:ea typeface="Microsoft YaHei" charset="-122"/>
                <a:cs typeface="Microsoft YaHei" charset="-122"/>
              </a:rPr>
              <a:t>Scipy</a:t>
            </a:r>
            <a:r>
              <a:rPr lang="zh-CN" altLang="en-US" sz="1600" dirty="0">
                <a:latin typeface="Microsoft YaHei" charset="-122"/>
                <a:ea typeface="Microsoft YaHei" charset="-122"/>
                <a:cs typeface="Microsoft YaHei" charset="-122"/>
              </a:rPr>
              <a:t>稀疏矩阵，超参是普通的</a:t>
            </a:r>
            <a:r>
              <a:rPr lang="en-US" altLang="zh-CN" sz="1600" dirty="0">
                <a:latin typeface="Microsoft YaHei" charset="-122"/>
                <a:ea typeface="Microsoft YaHei" charset="-122"/>
                <a:cs typeface="Microsoft YaHei" charset="-122"/>
              </a:rPr>
              <a:t>Python</a:t>
            </a:r>
            <a:r>
              <a:rPr lang="zh-CN" altLang="en-US" sz="1600" dirty="0">
                <a:latin typeface="Microsoft YaHei" charset="-122"/>
                <a:ea typeface="Microsoft YaHei" charset="-122"/>
                <a:cs typeface="Microsoft YaHei" charset="-122"/>
              </a:rPr>
              <a:t>字符或数字 。</a:t>
            </a:r>
            <a:endParaRPr lang="zh-CN" altLang="en-US" sz="1600" dirty="0">
              <a:latin typeface="Microsoft YaHei" charset="-122"/>
              <a:ea typeface="Microsoft YaHei" charset="-122"/>
              <a:cs typeface="Microsoft YaHei" charset="-122"/>
            </a:endParaRPr>
          </a:p>
          <a:p>
            <a:pPr>
              <a:lnSpc>
                <a:spcPct val="150000"/>
              </a:lnSpc>
            </a:pPr>
            <a:r>
              <a:rPr lang="zh-CN" altLang="en-US" sz="1600" b="1" dirty="0">
                <a:solidFill>
                  <a:srgbClr val="224A83"/>
                </a:solidFill>
                <a:latin typeface="Microsoft YaHei" charset="-122"/>
                <a:ea typeface="Microsoft YaHei" charset="-122"/>
                <a:cs typeface="Microsoft YaHei" charset="-122"/>
              </a:rPr>
              <a:t>合成</a:t>
            </a:r>
            <a:r>
              <a:rPr lang="zh-CN" altLang="en-US" sz="1600" dirty="0">
                <a:latin typeface="Microsoft YaHei" charset="-122"/>
                <a:ea typeface="Microsoft YaHei" charset="-122"/>
                <a:cs typeface="Microsoft YaHei" charset="-122"/>
              </a:rPr>
              <a:t>：现有的构件尽可能重用，可以轻松创建一个流水线</a:t>
            </a:r>
            <a:r>
              <a:rPr lang="en-US" altLang="zh-CN" sz="1600" dirty="0">
                <a:latin typeface="Microsoft YaHei" charset="-122"/>
                <a:ea typeface="Microsoft YaHei" charset="-122"/>
                <a:cs typeface="Microsoft YaHei" charset="-122"/>
              </a:rPr>
              <a:t>Pipeline</a:t>
            </a:r>
            <a:r>
              <a:rPr lang="zh-CN" altLang="en-US" sz="1600" dirty="0">
                <a:latin typeface="Microsoft YaHei" charset="-122"/>
                <a:ea typeface="Microsoft YaHei" charset="-122"/>
                <a:cs typeface="Microsoft YaHei" charset="-122"/>
              </a:rPr>
              <a:t>。</a:t>
            </a:r>
            <a:endParaRPr lang="zh-CN" altLang="en-US" sz="1600" dirty="0">
              <a:latin typeface="Microsoft YaHei" charset="-122"/>
              <a:ea typeface="Microsoft YaHei" charset="-122"/>
              <a:cs typeface="Microsoft YaHei" charset="-122"/>
            </a:endParaRPr>
          </a:p>
          <a:p>
            <a:pPr>
              <a:lnSpc>
                <a:spcPct val="150000"/>
              </a:lnSpc>
            </a:pPr>
            <a:r>
              <a:rPr lang="zh-CN" altLang="en-US" sz="1600" b="1" dirty="0">
                <a:solidFill>
                  <a:srgbClr val="224A83"/>
                </a:solidFill>
                <a:latin typeface="Microsoft YaHei" charset="-122"/>
                <a:ea typeface="Microsoft YaHei" charset="-122"/>
                <a:cs typeface="Microsoft YaHei" charset="-122"/>
              </a:rPr>
              <a:t>合理默认值</a:t>
            </a:r>
            <a:r>
              <a:rPr lang="zh-CN" altLang="en-US" sz="1600" dirty="0">
                <a:latin typeface="Microsoft YaHei" charset="-122"/>
                <a:ea typeface="Microsoft YaHei" charset="-122"/>
                <a:cs typeface="Microsoft YaHei" charset="-122"/>
              </a:rPr>
              <a:t>：大多数参数提供合理默认值，可以轻松搭建一个基本的工作系统</a:t>
            </a:r>
            <a:r>
              <a:rPr lang="zh-CN" altLang="en-US" sz="1600" dirty="0" smtClean="0">
                <a:latin typeface="Microsoft YaHei" charset="-122"/>
                <a:ea typeface="Microsoft YaHei" charset="-122"/>
                <a:cs typeface="Microsoft YaHei" charset="-122"/>
              </a:rPr>
              <a:t>。</a:t>
            </a:r>
            <a:endParaRPr lang="zh-CN" altLang="en-US" sz="1600" dirty="0">
              <a:latin typeface="Microsoft YaHei" charset="-122"/>
              <a:ea typeface="Microsoft YaHei" charset="-122"/>
              <a:cs typeface="Microsoft YaHei" charset="-122"/>
            </a:endParaRPr>
          </a:p>
        </p:txBody>
      </p:sp>
      <p:pic>
        <p:nvPicPr>
          <p:cNvPr id="15" name="图片 1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15117" y="6221904"/>
            <a:ext cx="1906271" cy="438442"/>
          </a:xfrm>
          <a:prstGeom prst="rect">
            <a:avLst/>
          </a:prstGeom>
        </p:spPr>
      </p:pic>
    </p:spTree>
  </p:cSld>
  <p:clrMapOvr>
    <a:masterClrMapping/>
  </p:clrMapOvr>
  <p:transition spd="slow" advTm="1000">
    <p:push di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椭圆 63"/>
          <p:cNvSpPr/>
          <p:nvPr/>
        </p:nvSpPr>
        <p:spPr>
          <a:xfrm>
            <a:off x="4138586" y="1491753"/>
            <a:ext cx="3935146" cy="3935146"/>
          </a:xfrm>
          <a:prstGeom prst="ellipse">
            <a:avLst/>
          </a:prstGeom>
          <a:noFill/>
          <a:ln w="19050">
            <a:solidFill>
              <a:srgbClr val="234983"/>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SimSun" panose="02010600030101010101" pitchFamily="2" charset="-122"/>
              <a:cs typeface="+mn-cs"/>
            </a:endParaRPr>
          </a:p>
        </p:txBody>
      </p:sp>
      <p:sp>
        <p:nvSpPr>
          <p:cNvPr id="65" name="椭圆 64"/>
          <p:cNvSpPr/>
          <p:nvPr/>
        </p:nvSpPr>
        <p:spPr>
          <a:xfrm>
            <a:off x="4188227" y="1531234"/>
            <a:ext cx="3815544" cy="3815544"/>
          </a:xfrm>
          <a:prstGeom prst="ellipse">
            <a:avLst/>
          </a:prstGeom>
          <a:solidFill>
            <a:schemeClr val="bg1">
              <a:lumMod val="95000"/>
            </a:schemeClr>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SimSun" panose="02010600030101010101" pitchFamily="2" charset="-122"/>
              <a:cs typeface="+mn-cs"/>
            </a:endParaRPr>
          </a:p>
        </p:txBody>
      </p:sp>
      <p:sp>
        <p:nvSpPr>
          <p:cNvPr id="66" name="椭圆 65"/>
          <p:cNvSpPr/>
          <p:nvPr/>
        </p:nvSpPr>
        <p:spPr>
          <a:xfrm flipV="1">
            <a:off x="8855903" y="5627341"/>
            <a:ext cx="105358" cy="105358"/>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SimSun" panose="02010600030101010101" pitchFamily="2" charset="-122"/>
              <a:cs typeface="+mn-cs"/>
            </a:endParaRPr>
          </a:p>
        </p:txBody>
      </p:sp>
      <p:sp>
        <p:nvSpPr>
          <p:cNvPr id="67" name="椭圆 66"/>
          <p:cNvSpPr/>
          <p:nvPr/>
        </p:nvSpPr>
        <p:spPr>
          <a:xfrm>
            <a:off x="4248149" y="1591156"/>
            <a:ext cx="3695700" cy="3695700"/>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838200" dir="2700000" sx="90000" sy="90000" algn="tl"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SimSun" panose="02010600030101010101" pitchFamily="2" charset="-122"/>
              <a:cs typeface="+mn-cs"/>
            </a:endParaRPr>
          </a:p>
        </p:txBody>
      </p:sp>
      <p:sp>
        <p:nvSpPr>
          <p:cNvPr id="68" name="椭圆 67"/>
          <p:cNvSpPr/>
          <p:nvPr/>
        </p:nvSpPr>
        <p:spPr>
          <a:xfrm>
            <a:off x="6790157" y="1415735"/>
            <a:ext cx="1012723" cy="1012723"/>
          </a:xfrm>
          <a:prstGeom prst="ellipse">
            <a:avLst/>
          </a:prstGeom>
          <a:gradFill flip="none" rotWithShape="1">
            <a:gsLst>
              <a:gs pos="0">
                <a:schemeClr val="bg1"/>
              </a:gs>
              <a:gs pos="36000">
                <a:schemeClr val="bg1"/>
              </a:gs>
              <a:gs pos="100000">
                <a:srgbClr val="C7C7C7"/>
              </a:gs>
            </a:gsLst>
            <a:lin ang="13500000" scaled="1"/>
            <a:tileRect/>
          </a:gradFill>
          <a:ln w="1905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SimSun" panose="02010600030101010101" pitchFamily="2" charset="-122"/>
              <a:cs typeface="+mn-cs"/>
            </a:endParaRPr>
          </a:p>
        </p:txBody>
      </p:sp>
      <p:sp>
        <p:nvSpPr>
          <p:cNvPr id="69" name="文本框 68"/>
          <p:cNvSpPr txBox="1"/>
          <p:nvPr/>
        </p:nvSpPr>
        <p:spPr>
          <a:xfrm>
            <a:off x="4328794" y="2897001"/>
            <a:ext cx="3554730"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4400" b="1" i="0" u="none" strike="noStrike" kern="1200" cap="none" spc="0" normalizeH="0" baseline="0" noProof="0" dirty="0" smtClean="0">
                <a:ln>
                  <a:noFill/>
                </a:ln>
                <a:solidFill>
                  <a:srgbClr val="234983"/>
                </a:solidFill>
                <a:effectLst/>
                <a:uLnTx/>
                <a:uFillTx/>
                <a:latin typeface="Microsoft YaHei" charset="-122"/>
                <a:ea typeface="Microsoft YaHei" charset="-122"/>
                <a:cs typeface="Microsoft YaHei" charset="-122"/>
              </a:rPr>
              <a:t>学习曲线</a:t>
            </a:r>
            <a:endParaRPr kumimoji="0" lang="zh-CN" altLang="en-US" sz="4400" b="1" i="0" u="none" strike="noStrike" kern="1200" cap="none" spc="0" normalizeH="0" baseline="0" noProof="0" dirty="0">
              <a:ln>
                <a:noFill/>
              </a:ln>
              <a:solidFill>
                <a:srgbClr val="234983"/>
              </a:solidFill>
              <a:effectLst/>
              <a:uLnTx/>
              <a:uFillTx/>
              <a:latin typeface="Microsoft YaHei" charset="-122"/>
              <a:ea typeface="Microsoft YaHei" charset="-122"/>
              <a:cs typeface="Microsoft YaHei" charset="-122"/>
            </a:endParaRPr>
          </a:p>
        </p:txBody>
      </p:sp>
      <p:sp>
        <p:nvSpPr>
          <p:cNvPr id="71" name="矩形 70"/>
          <p:cNvSpPr/>
          <p:nvPr/>
        </p:nvSpPr>
        <p:spPr>
          <a:xfrm>
            <a:off x="6974979" y="1615778"/>
            <a:ext cx="704039" cy="707886"/>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000" b="1" i="0" u="none" strike="noStrike" kern="1200" cap="none" spc="0" normalizeH="0" baseline="0" noProof="0" dirty="0" smtClean="0">
                <a:ln>
                  <a:noFill/>
                </a:ln>
                <a:solidFill>
                  <a:srgbClr val="234983"/>
                </a:solidFill>
                <a:effectLst/>
                <a:uLnTx/>
                <a:uFillTx/>
                <a:latin typeface="Calibri" panose="020F0502020204030204"/>
                <a:ea typeface="SimSun" panose="02010600030101010101" pitchFamily="2" charset="-122"/>
                <a:cs typeface="+mn-cs"/>
              </a:rPr>
              <a:t>06</a:t>
            </a:r>
            <a:endParaRPr kumimoji="0" lang="zh-CN" altLang="en-US" sz="4000" b="1" i="0" u="none" strike="noStrike" kern="1200" cap="none" spc="0" normalizeH="0" baseline="0" noProof="0" dirty="0">
              <a:ln>
                <a:noFill/>
              </a:ln>
              <a:solidFill>
                <a:srgbClr val="234983"/>
              </a:solidFill>
              <a:effectLst/>
              <a:uLnTx/>
              <a:uFillTx/>
              <a:latin typeface="Calibri" panose="020F0502020204030204"/>
              <a:ea typeface="SimSun" panose="02010600030101010101" pitchFamily="2" charset="-122"/>
              <a:cs typeface="+mn-cs"/>
            </a:endParaRPr>
          </a:p>
        </p:txBody>
      </p:sp>
      <p:sp>
        <p:nvSpPr>
          <p:cNvPr id="72" name="圆角矩形 71"/>
          <p:cNvSpPr/>
          <p:nvPr/>
        </p:nvSpPr>
        <p:spPr>
          <a:xfrm>
            <a:off x="5931706" y="4253809"/>
            <a:ext cx="348906" cy="60960"/>
          </a:xfrm>
          <a:prstGeom prst="roundRect">
            <a:avLst>
              <a:gd name="adj" fmla="val 50000"/>
            </a:avLst>
          </a:prstGeom>
          <a:solidFill>
            <a:srgbClr val="1D33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234983"/>
              </a:solidFill>
              <a:effectLst/>
              <a:uLnTx/>
              <a:uFillTx/>
              <a:latin typeface="Calibri" panose="020F0502020204030204"/>
              <a:ea typeface="SimSun" panose="02010600030101010101" pitchFamily="2" charset="-122"/>
              <a:cs typeface="+mn-cs"/>
            </a:endParaRPr>
          </a:p>
        </p:txBody>
      </p:sp>
      <p:cxnSp>
        <p:nvCxnSpPr>
          <p:cNvPr id="73" name="直接连接符 72"/>
          <p:cNvCxnSpPr/>
          <p:nvPr/>
        </p:nvCxnSpPr>
        <p:spPr>
          <a:xfrm>
            <a:off x="6106159" y="4429760"/>
            <a:ext cx="0" cy="782320"/>
          </a:xfrm>
          <a:prstGeom prst="line">
            <a:avLst/>
          </a:prstGeom>
          <a:ln w="25400" cap="rnd">
            <a:solidFill>
              <a:srgbClr val="234983"/>
            </a:solidFill>
            <a:round/>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Tm="1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par>
                                <p:cTn id="8" presetID="64" presetClass="path" presetSubtype="0" decel="30000" fill="hold" grpId="1" nodeType="withEffect">
                                  <p:stCondLst>
                                    <p:cond delay="0"/>
                                  </p:stCondLst>
                                  <p:childTnLst>
                                    <p:animMotion origin="layout" path="M 0 0.03889 L 0 -0.14815 " pathEditMode="relative" rAng="0" ptsTypes="AA">
                                      <p:cBhvr>
                                        <p:cTn id="9" dur="750" spd="-100000" fill="hold"/>
                                        <p:tgtEl>
                                          <p:spTgt spid="67"/>
                                        </p:tgtEl>
                                        <p:attrNameLst>
                                          <p:attrName>ppt_x</p:attrName>
                                          <p:attrName>ppt_y</p:attrName>
                                        </p:attrNameLst>
                                      </p:cBhvr>
                                      <p:rCtr x="0" y="-9352"/>
                                    </p:animMotion>
                                  </p:childTnLst>
                                </p:cTn>
                              </p:par>
                              <p:par>
                                <p:cTn id="10" presetID="64" presetClass="path" presetSubtype="0" accel="30000" decel="30000" fill="hold" grpId="2" nodeType="withEffect">
                                  <p:stCondLst>
                                    <p:cond delay="750"/>
                                  </p:stCondLst>
                                  <p:childTnLst>
                                    <p:animMotion origin="layout" path="M 0 0.03842 L 0 1.11111E-6 " pathEditMode="relative" rAng="0" ptsTypes="AA">
                                      <p:cBhvr>
                                        <p:cTn id="11" dur="750" fill="hold"/>
                                        <p:tgtEl>
                                          <p:spTgt spid="67"/>
                                        </p:tgtEl>
                                        <p:attrNameLst>
                                          <p:attrName>ppt_x</p:attrName>
                                          <p:attrName>ppt_y</p:attrName>
                                        </p:attrNameLst>
                                      </p:cBhvr>
                                      <p:rCtr x="0" y="-1921"/>
                                    </p:animMotion>
                                  </p:childTnLst>
                                </p:cTn>
                              </p:par>
                              <p:par>
                                <p:cTn id="12" presetID="53" presetClass="entr" presetSubtype="16" fill="hold" grpId="0" nodeType="withEffect">
                                  <p:stCondLst>
                                    <p:cond delay="1250"/>
                                  </p:stCondLst>
                                  <p:childTnLst>
                                    <p:set>
                                      <p:cBhvr>
                                        <p:cTn id="13" dur="1" fill="hold">
                                          <p:stCondLst>
                                            <p:cond delay="0"/>
                                          </p:stCondLst>
                                        </p:cTn>
                                        <p:tgtEl>
                                          <p:spTgt spid="68"/>
                                        </p:tgtEl>
                                        <p:attrNameLst>
                                          <p:attrName>style.visibility</p:attrName>
                                        </p:attrNameLst>
                                      </p:cBhvr>
                                      <p:to>
                                        <p:strVal val="visible"/>
                                      </p:to>
                                    </p:set>
                                    <p:anim calcmode="lin" valueType="num">
                                      <p:cBhvr>
                                        <p:cTn id="14" dur="750" fill="hold"/>
                                        <p:tgtEl>
                                          <p:spTgt spid="68"/>
                                        </p:tgtEl>
                                        <p:attrNameLst>
                                          <p:attrName>ppt_w</p:attrName>
                                        </p:attrNameLst>
                                      </p:cBhvr>
                                      <p:tavLst>
                                        <p:tav tm="0">
                                          <p:val>
                                            <p:fltVal val="0"/>
                                          </p:val>
                                        </p:tav>
                                        <p:tav tm="100000">
                                          <p:val>
                                            <p:strVal val="#ppt_w"/>
                                          </p:val>
                                        </p:tav>
                                      </p:tavLst>
                                    </p:anim>
                                    <p:anim calcmode="lin" valueType="num">
                                      <p:cBhvr>
                                        <p:cTn id="15" dur="750" fill="hold"/>
                                        <p:tgtEl>
                                          <p:spTgt spid="68"/>
                                        </p:tgtEl>
                                        <p:attrNameLst>
                                          <p:attrName>ppt_h</p:attrName>
                                        </p:attrNameLst>
                                      </p:cBhvr>
                                      <p:tavLst>
                                        <p:tav tm="0">
                                          <p:val>
                                            <p:fltVal val="0"/>
                                          </p:val>
                                        </p:tav>
                                        <p:tav tm="100000">
                                          <p:val>
                                            <p:strVal val="#ppt_h"/>
                                          </p:val>
                                        </p:tav>
                                      </p:tavLst>
                                    </p:anim>
                                    <p:animEffect transition="in" filter="fade">
                                      <p:cBhvr>
                                        <p:cTn id="16" dur="750"/>
                                        <p:tgtEl>
                                          <p:spTgt spid="68"/>
                                        </p:tgtEl>
                                      </p:cBhvr>
                                    </p:animEffect>
                                  </p:childTnLst>
                                </p:cTn>
                              </p:par>
                              <p:par>
                                <p:cTn id="17" presetID="10" presetClass="entr" presetSubtype="0" fill="hold" grpId="0" nodeType="withEffect">
                                  <p:stCondLst>
                                    <p:cond delay="1250"/>
                                  </p:stCondLst>
                                  <p:childTnLst>
                                    <p:set>
                                      <p:cBhvr>
                                        <p:cTn id="18" dur="1" fill="hold">
                                          <p:stCondLst>
                                            <p:cond delay="0"/>
                                          </p:stCondLst>
                                        </p:cTn>
                                        <p:tgtEl>
                                          <p:spTgt spid="69"/>
                                        </p:tgtEl>
                                        <p:attrNameLst>
                                          <p:attrName>style.visibility</p:attrName>
                                        </p:attrNameLst>
                                      </p:cBhvr>
                                      <p:to>
                                        <p:strVal val="visible"/>
                                      </p:to>
                                    </p:set>
                                    <p:animEffect transition="in" filter="fade">
                                      <p:cBhvr>
                                        <p:cTn id="19" dur="750"/>
                                        <p:tgtEl>
                                          <p:spTgt spid="69"/>
                                        </p:tgtEl>
                                      </p:cBhvr>
                                    </p:animEffect>
                                  </p:childTnLst>
                                </p:cTn>
                              </p:par>
                              <p:par>
                                <p:cTn id="20" presetID="10" presetClass="entr" presetSubtype="0" fill="hold" grpId="0" nodeType="withEffect">
                                  <p:stCondLst>
                                    <p:cond delay="1250"/>
                                  </p:stCondLst>
                                  <p:childTnLst>
                                    <p:set>
                                      <p:cBhvr>
                                        <p:cTn id="21" dur="1" fill="hold">
                                          <p:stCondLst>
                                            <p:cond delay="0"/>
                                          </p:stCondLst>
                                        </p:cTn>
                                        <p:tgtEl>
                                          <p:spTgt spid="64"/>
                                        </p:tgtEl>
                                        <p:attrNameLst>
                                          <p:attrName>style.visibility</p:attrName>
                                        </p:attrNameLst>
                                      </p:cBhvr>
                                      <p:to>
                                        <p:strVal val="visible"/>
                                      </p:to>
                                    </p:set>
                                    <p:animEffect transition="in" filter="fade">
                                      <p:cBhvr>
                                        <p:cTn id="22" dur="750"/>
                                        <p:tgtEl>
                                          <p:spTgt spid="64"/>
                                        </p:tgtEl>
                                      </p:cBhvr>
                                    </p:animEffect>
                                  </p:childTnLst>
                                </p:cTn>
                              </p:par>
                              <p:par>
                                <p:cTn id="23" presetID="10" presetClass="entr" presetSubtype="0" fill="hold" grpId="0" nodeType="withEffect">
                                  <p:stCondLst>
                                    <p:cond delay="1250"/>
                                  </p:stCondLst>
                                  <p:childTnLst>
                                    <p:set>
                                      <p:cBhvr>
                                        <p:cTn id="24" dur="1" fill="hold">
                                          <p:stCondLst>
                                            <p:cond delay="0"/>
                                          </p:stCondLst>
                                        </p:cTn>
                                        <p:tgtEl>
                                          <p:spTgt spid="65"/>
                                        </p:tgtEl>
                                        <p:attrNameLst>
                                          <p:attrName>style.visibility</p:attrName>
                                        </p:attrNameLst>
                                      </p:cBhvr>
                                      <p:to>
                                        <p:strVal val="visible"/>
                                      </p:to>
                                    </p:set>
                                    <p:animEffect transition="in" filter="fade">
                                      <p:cBhvr>
                                        <p:cTn id="25" dur="750"/>
                                        <p:tgtEl>
                                          <p:spTgt spid="65"/>
                                        </p:tgtEl>
                                      </p:cBhvr>
                                    </p:animEffect>
                                  </p:childTnLst>
                                </p:cTn>
                              </p:par>
                              <p:par>
                                <p:cTn id="26" presetID="22" presetClass="entr" presetSubtype="4" fill="hold" nodeType="withEffect">
                                  <p:stCondLst>
                                    <p:cond delay="1750"/>
                                  </p:stCondLst>
                                  <p:childTnLst>
                                    <p:set>
                                      <p:cBhvr>
                                        <p:cTn id="27" dur="1" fill="hold">
                                          <p:stCondLst>
                                            <p:cond delay="0"/>
                                          </p:stCondLst>
                                        </p:cTn>
                                        <p:tgtEl>
                                          <p:spTgt spid="73"/>
                                        </p:tgtEl>
                                        <p:attrNameLst>
                                          <p:attrName>style.visibility</p:attrName>
                                        </p:attrNameLst>
                                      </p:cBhvr>
                                      <p:to>
                                        <p:strVal val="visible"/>
                                      </p:to>
                                    </p:set>
                                    <p:animEffect transition="in" filter="wipe(down)">
                                      <p:cBhvr>
                                        <p:cTn id="28" dur="750"/>
                                        <p:tgtEl>
                                          <p:spTgt spid="73"/>
                                        </p:tgtEl>
                                      </p:cBhvr>
                                    </p:animEffect>
                                  </p:childTnLst>
                                </p:cTn>
                              </p:par>
                              <p:par>
                                <p:cTn id="29" presetID="53" presetClass="entr" presetSubtype="16" fill="hold" grpId="0" nodeType="withEffect">
                                  <p:stCondLst>
                                    <p:cond delay="1750"/>
                                  </p:stCondLst>
                                  <p:childTnLst>
                                    <p:set>
                                      <p:cBhvr>
                                        <p:cTn id="30" dur="1" fill="hold">
                                          <p:stCondLst>
                                            <p:cond delay="0"/>
                                          </p:stCondLst>
                                        </p:cTn>
                                        <p:tgtEl>
                                          <p:spTgt spid="72"/>
                                        </p:tgtEl>
                                        <p:attrNameLst>
                                          <p:attrName>style.visibility</p:attrName>
                                        </p:attrNameLst>
                                      </p:cBhvr>
                                      <p:to>
                                        <p:strVal val="visible"/>
                                      </p:to>
                                    </p:set>
                                    <p:anim calcmode="lin" valueType="num">
                                      <p:cBhvr>
                                        <p:cTn id="31" dur="750" fill="hold"/>
                                        <p:tgtEl>
                                          <p:spTgt spid="72"/>
                                        </p:tgtEl>
                                        <p:attrNameLst>
                                          <p:attrName>ppt_w</p:attrName>
                                        </p:attrNameLst>
                                      </p:cBhvr>
                                      <p:tavLst>
                                        <p:tav tm="0">
                                          <p:val>
                                            <p:fltVal val="0"/>
                                          </p:val>
                                        </p:tav>
                                        <p:tav tm="100000">
                                          <p:val>
                                            <p:strVal val="#ppt_w"/>
                                          </p:val>
                                        </p:tav>
                                      </p:tavLst>
                                    </p:anim>
                                    <p:anim calcmode="lin" valueType="num">
                                      <p:cBhvr>
                                        <p:cTn id="32" dur="750" fill="hold"/>
                                        <p:tgtEl>
                                          <p:spTgt spid="72"/>
                                        </p:tgtEl>
                                        <p:attrNameLst>
                                          <p:attrName>ppt_h</p:attrName>
                                        </p:attrNameLst>
                                      </p:cBhvr>
                                      <p:tavLst>
                                        <p:tav tm="0">
                                          <p:val>
                                            <p:fltVal val="0"/>
                                          </p:val>
                                        </p:tav>
                                        <p:tav tm="100000">
                                          <p:val>
                                            <p:strVal val="#ppt_h"/>
                                          </p:val>
                                        </p:tav>
                                      </p:tavLst>
                                    </p:anim>
                                    <p:animEffect transition="in" filter="fade">
                                      <p:cBhvr>
                                        <p:cTn id="33" dur="750"/>
                                        <p:tgtEl>
                                          <p:spTgt spid="72"/>
                                        </p:tgtEl>
                                      </p:cBhvr>
                                    </p:animEffect>
                                  </p:childTnLst>
                                </p:cTn>
                              </p:par>
                              <p:par>
                                <p:cTn id="34" presetID="53" presetClass="entr" presetSubtype="16" fill="hold" grpId="0" nodeType="withEffect">
                                  <p:stCondLst>
                                    <p:cond delay="1750"/>
                                  </p:stCondLst>
                                  <p:childTnLst>
                                    <p:set>
                                      <p:cBhvr>
                                        <p:cTn id="35" dur="1" fill="hold">
                                          <p:stCondLst>
                                            <p:cond delay="0"/>
                                          </p:stCondLst>
                                        </p:cTn>
                                        <p:tgtEl>
                                          <p:spTgt spid="71"/>
                                        </p:tgtEl>
                                        <p:attrNameLst>
                                          <p:attrName>style.visibility</p:attrName>
                                        </p:attrNameLst>
                                      </p:cBhvr>
                                      <p:to>
                                        <p:strVal val="visible"/>
                                      </p:to>
                                    </p:set>
                                    <p:anim calcmode="lin" valueType="num">
                                      <p:cBhvr>
                                        <p:cTn id="36" dur="750" fill="hold"/>
                                        <p:tgtEl>
                                          <p:spTgt spid="71"/>
                                        </p:tgtEl>
                                        <p:attrNameLst>
                                          <p:attrName>ppt_w</p:attrName>
                                        </p:attrNameLst>
                                      </p:cBhvr>
                                      <p:tavLst>
                                        <p:tav tm="0">
                                          <p:val>
                                            <p:fltVal val="0"/>
                                          </p:val>
                                        </p:tav>
                                        <p:tav tm="100000">
                                          <p:val>
                                            <p:strVal val="#ppt_w"/>
                                          </p:val>
                                        </p:tav>
                                      </p:tavLst>
                                    </p:anim>
                                    <p:anim calcmode="lin" valueType="num">
                                      <p:cBhvr>
                                        <p:cTn id="37" dur="750" fill="hold"/>
                                        <p:tgtEl>
                                          <p:spTgt spid="71"/>
                                        </p:tgtEl>
                                        <p:attrNameLst>
                                          <p:attrName>ppt_h</p:attrName>
                                        </p:attrNameLst>
                                      </p:cBhvr>
                                      <p:tavLst>
                                        <p:tav tm="0">
                                          <p:val>
                                            <p:fltVal val="0"/>
                                          </p:val>
                                        </p:tav>
                                        <p:tav tm="100000">
                                          <p:val>
                                            <p:strVal val="#ppt_h"/>
                                          </p:val>
                                        </p:tav>
                                      </p:tavLst>
                                    </p:anim>
                                    <p:animEffect transition="in" filter="fade">
                                      <p:cBhvr>
                                        <p:cTn id="38" dur="75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65" grpId="0" animBg="1"/>
      <p:bldP spid="67" grpId="0" animBg="1"/>
      <p:bldP spid="67" grpId="1" animBg="1"/>
      <p:bldP spid="67" grpId="2" animBg="1"/>
      <p:bldP spid="68" grpId="0" animBg="1"/>
      <p:bldP spid="69" grpId="0"/>
      <p:bldP spid="71" grpId="0"/>
      <p:bldP spid="7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44451" y="1645863"/>
            <a:ext cx="5708822" cy="3046988"/>
          </a:xfrm>
          <a:prstGeom prst="rect">
            <a:avLst/>
          </a:prstGeom>
        </p:spPr>
        <p:txBody>
          <a:bodyPr wrap="square">
            <a:spAutoFit/>
          </a:bodyPr>
          <a:lstStyle/>
          <a:p>
            <a:pPr algn="just">
              <a:lnSpc>
                <a:spcPct val="200000"/>
              </a:lnSpc>
            </a:pPr>
            <a:r>
              <a:rPr lang="en-US" altLang="zh-CN" sz="1600" dirty="0" smtClean="0">
                <a:solidFill>
                  <a:srgbClr val="333333"/>
                </a:solidFill>
                <a:latin typeface="Microsoft YaHei" charset="-122"/>
                <a:ea typeface="Microsoft YaHei" charset="-122"/>
                <a:cs typeface="Microsoft YaHei" charset="-122"/>
              </a:rPr>
              <a:t>KNN</a:t>
            </a:r>
            <a:r>
              <a:rPr lang="zh-CN" altLang="en-US" sz="1600" dirty="0">
                <a:solidFill>
                  <a:srgbClr val="333333"/>
                </a:solidFill>
                <a:latin typeface="Microsoft YaHei" charset="-122"/>
                <a:ea typeface="Microsoft YaHei" charset="-122"/>
                <a:cs typeface="Microsoft YaHei" charset="-122"/>
              </a:rPr>
              <a:t>中的 </a:t>
            </a:r>
            <a:r>
              <a:rPr lang="en-US" altLang="zh-CN" sz="1600" dirty="0" smtClean="0">
                <a:solidFill>
                  <a:srgbClr val="333333"/>
                </a:solidFill>
                <a:latin typeface="Microsoft YaHei" charset="-122"/>
                <a:ea typeface="Microsoft YaHei" charset="-122"/>
                <a:cs typeface="Microsoft YaHei" charset="-122"/>
              </a:rPr>
              <a:t>k</a:t>
            </a:r>
            <a:r>
              <a:rPr lang="zh-CN" altLang="en-US" sz="1600" dirty="0" smtClean="0">
                <a:solidFill>
                  <a:srgbClr val="333333"/>
                </a:solidFill>
                <a:latin typeface="Microsoft YaHei" charset="-122"/>
                <a:ea typeface="Microsoft YaHei" charset="-122"/>
                <a:cs typeface="Microsoft YaHei" charset="-122"/>
              </a:rPr>
              <a:t> </a:t>
            </a:r>
            <a:r>
              <a:rPr lang="zh-CN" altLang="en-US" sz="1600" dirty="0">
                <a:solidFill>
                  <a:srgbClr val="333333"/>
                </a:solidFill>
                <a:latin typeface="Microsoft YaHei" charset="-122"/>
                <a:ea typeface="Microsoft YaHei" charset="-122"/>
                <a:cs typeface="Microsoft YaHei" charset="-122"/>
              </a:rPr>
              <a:t>是一个超参数，所谓 </a:t>
            </a:r>
            <a:r>
              <a:rPr lang="en-US" altLang="zh-CN" sz="1600" dirty="0">
                <a:solidFill>
                  <a:srgbClr val="333333"/>
                </a:solidFill>
                <a:latin typeface="Microsoft YaHei" charset="-122"/>
                <a:ea typeface="Microsoft YaHei" charset="-122"/>
                <a:cs typeface="Microsoft YaHei" charset="-122"/>
              </a:rPr>
              <a:t>"</a:t>
            </a:r>
            <a:r>
              <a:rPr lang="zh-CN" altLang="en-US" sz="1600" dirty="0">
                <a:solidFill>
                  <a:srgbClr val="333333"/>
                </a:solidFill>
                <a:latin typeface="Microsoft YaHei" charset="-122"/>
                <a:ea typeface="Microsoft YaHei" charset="-122"/>
                <a:cs typeface="Microsoft YaHei" charset="-122"/>
              </a:rPr>
              <a:t>超参数</a:t>
            </a:r>
            <a:r>
              <a:rPr lang="en-US" altLang="zh-CN" sz="1600" dirty="0">
                <a:solidFill>
                  <a:srgbClr val="333333"/>
                </a:solidFill>
                <a:latin typeface="Microsoft YaHei" charset="-122"/>
                <a:ea typeface="Microsoft YaHei" charset="-122"/>
                <a:cs typeface="Microsoft YaHei" charset="-122"/>
              </a:rPr>
              <a:t>"</a:t>
            </a:r>
            <a:r>
              <a:rPr lang="zh-CN" altLang="en-US" sz="1600" dirty="0">
                <a:solidFill>
                  <a:srgbClr val="333333"/>
                </a:solidFill>
                <a:latin typeface="Microsoft YaHei" charset="-122"/>
                <a:ea typeface="Microsoft YaHei" charset="-122"/>
                <a:cs typeface="Microsoft YaHei" charset="-122"/>
              </a:rPr>
              <a:t>，就是需要人为输入，算法不能通过直接计算得出的参数。</a:t>
            </a:r>
            <a:endParaRPr lang="zh-CN" altLang="en-US" sz="1600" dirty="0">
              <a:solidFill>
                <a:srgbClr val="333333"/>
              </a:solidFill>
              <a:latin typeface="Microsoft YaHei" charset="-122"/>
              <a:ea typeface="Microsoft YaHei" charset="-122"/>
              <a:cs typeface="Microsoft YaHei" charset="-122"/>
            </a:endParaRPr>
          </a:p>
          <a:p>
            <a:pPr algn="just">
              <a:lnSpc>
                <a:spcPct val="200000"/>
              </a:lnSpc>
            </a:pPr>
            <a:r>
              <a:rPr lang="en-US" altLang="zh-CN" sz="1600" dirty="0" smtClean="0">
                <a:solidFill>
                  <a:srgbClr val="333333"/>
                </a:solidFill>
                <a:latin typeface="Microsoft YaHei" charset="-122"/>
                <a:ea typeface="Microsoft YaHei" charset="-122"/>
                <a:cs typeface="Microsoft YaHei" charset="-122"/>
              </a:rPr>
              <a:t>KNN</a:t>
            </a:r>
            <a:r>
              <a:rPr lang="zh-CN" altLang="en-US" sz="1600" dirty="0">
                <a:solidFill>
                  <a:srgbClr val="333333"/>
                </a:solidFill>
                <a:latin typeface="Microsoft YaHei" charset="-122"/>
                <a:ea typeface="Microsoft YaHei" charset="-122"/>
                <a:cs typeface="Microsoft YaHei" charset="-122"/>
              </a:rPr>
              <a:t>中的 </a:t>
            </a:r>
            <a:r>
              <a:rPr lang="en-US" altLang="zh-CN" sz="1600" dirty="0" smtClean="0">
                <a:solidFill>
                  <a:srgbClr val="333333"/>
                </a:solidFill>
                <a:latin typeface="Microsoft YaHei" charset="-122"/>
                <a:ea typeface="Microsoft YaHei" charset="-122"/>
                <a:cs typeface="Microsoft YaHei" charset="-122"/>
              </a:rPr>
              <a:t>k</a:t>
            </a:r>
            <a:r>
              <a:rPr lang="zh-CN" altLang="en-US" sz="1600" dirty="0" smtClean="0">
                <a:solidFill>
                  <a:srgbClr val="333333"/>
                </a:solidFill>
                <a:latin typeface="Microsoft YaHei" charset="-122"/>
                <a:ea typeface="Microsoft YaHei" charset="-122"/>
                <a:cs typeface="Microsoft YaHei" charset="-122"/>
              </a:rPr>
              <a:t> </a:t>
            </a:r>
            <a:r>
              <a:rPr lang="zh-CN" altLang="en-US" sz="1600" dirty="0">
                <a:solidFill>
                  <a:srgbClr val="333333"/>
                </a:solidFill>
                <a:latin typeface="Microsoft YaHei" charset="-122"/>
                <a:ea typeface="Microsoft YaHei" charset="-122"/>
                <a:cs typeface="Microsoft YaHei" charset="-122"/>
              </a:rPr>
              <a:t>代表的是距离需要分类的测试点 </a:t>
            </a:r>
            <a:r>
              <a:rPr lang="en-US" altLang="zh-CN" sz="1600" dirty="0" smtClean="0">
                <a:solidFill>
                  <a:srgbClr val="333333"/>
                </a:solidFill>
                <a:latin typeface="Microsoft YaHei" charset="-122"/>
                <a:ea typeface="Microsoft YaHei" charset="-122"/>
                <a:cs typeface="Microsoft YaHei" charset="-122"/>
              </a:rPr>
              <a:t>x</a:t>
            </a:r>
            <a:r>
              <a:rPr lang="zh-CN" altLang="en-US" sz="1600" dirty="0" smtClean="0">
                <a:solidFill>
                  <a:srgbClr val="333333"/>
                </a:solidFill>
                <a:latin typeface="Microsoft YaHei" charset="-122"/>
                <a:ea typeface="Microsoft YaHei" charset="-122"/>
                <a:cs typeface="Microsoft YaHei" charset="-122"/>
              </a:rPr>
              <a:t> </a:t>
            </a:r>
            <a:r>
              <a:rPr lang="zh-CN" altLang="en-US" sz="1600" dirty="0">
                <a:solidFill>
                  <a:srgbClr val="333333"/>
                </a:solidFill>
                <a:latin typeface="Microsoft YaHei" charset="-122"/>
                <a:ea typeface="Microsoft YaHei" charset="-122"/>
                <a:cs typeface="Microsoft YaHei" charset="-122"/>
              </a:rPr>
              <a:t>最近的 </a:t>
            </a:r>
            <a:r>
              <a:rPr lang="en-US" altLang="zh-CN" sz="1600" dirty="0" smtClean="0">
                <a:solidFill>
                  <a:srgbClr val="333333"/>
                </a:solidFill>
                <a:latin typeface="Microsoft YaHei" charset="-122"/>
                <a:ea typeface="Microsoft YaHei" charset="-122"/>
                <a:cs typeface="Microsoft YaHei" charset="-122"/>
              </a:rPr>
              <a:t>k</a:t>
            </a:r>
            <a:r>
              <a:rPr lang="zh-CN" altLang="en-US" sz="1600" dirty="0" smtClean="0">
                <a:solidFill>
                  <a:srgbClr val="333333"/>
                </a:solidFill>
                <a:latin typeface="Microsoft YaHei" charset="-122"/>
                <a:ea typeface="Microsoft YaHei" charset="-122"/>
                <a:cs typeface="Microsoft YaHei" charset="-122"/>
              </a:rPr>
              <a:t> </a:t>
            </a:r>
            <a:r>
              <a:rPr lang="zh-CN" altLang="en-US" sz="1600" dirty="0">
                <a:solidFill>
                  <a:srgbClr val="333333"/>
                </a:solidFill>
                <a:latin typeface="Microsoft YaHei" charset="-122"/>
                <a:ea typeface="Microsoft YaHei" charset="-122"/>
                <a:cs typeface="Microsoft YaHei" charset="-122"/>
              </a:rPr>
              <a:t>个样本点，如果不输入这个值，那么算法中重要</a:t>
            </a:r>
            <a:r>
              <a:rPr lang="zh-CN" altLang="en-US" sz="1600" dirty="0" smtClean="0">
                <a:solidFill>
                  <a:srgbClr val="333333"/>
                </a:solidFill>
                <a:latin typeface="Microsoft YaHei" charset="-122"/>
                <a:ea typeface="Microsoft YaHei" charset="-122"/>
                <a:cs typeface="Microsoft YaHei" charset="-122"/>
              </a:rPr>
              <a:t>部分</a:t>
            </a:r>
            <a:r>
              <a:rPr lang="en-US" altLang="zh-CN" sz="1600" dirty="0" smtClean="0">
                <a:solidFill>
                  <a:srgbClr val="333333"/>
                </a:solidFill>
                <a:latin typeface="Microsoft YaHei" charset="-122"/>
                <a:ea typeface="Microsoft YaHei" charset="-122"/>
                <a:cs typeface="Microsoft YaHei" charset="-122"/>
              </a:rPr>
              <a:t>“</a:t>
            </a:r>
            <a:r>
              <a:rPr lang="zh-CN" altLang="en-US" sz="1600" dirty="0" smtClean="0">
                <a:solidFill>
                  <a:srgbClr val="333333"/>
                </a:solidFill>
                <a:latin typeface="Microsoft YaHei" charset="-122"/>
                <a:ea typeface="Microsoft YaHei" charset="-122"/>
                <a:cs typeface="Microsoft YaHei" charset="-122"/>
              </a:rPr>
              <a:t>选出 </a:t>
            </a:r>
            <a:r>
              <a:rPr lang="en-US" altLang="zh-CN" sz="1600" dirty="0" smtClean="0">
                <a:solidFill>
                  <a:srgbClr val="333333"/>
                </a:solidFill>
                <a:latin typeface="Microsoft YaHei" charset="-122"/>
                <a:ea typeface="Microsoft YaHei" charset="-122"/>
                <a:cs typeface="Microsoft YaHei" charset="-122"/>
              </a:rPr>
              <a:t>k</a:t>
            </a:r>
            <a:r>
              <a:rPr lang="zh-CN" altLang="en-US" sz="1600" dirty="0" smtClean="0">
                <a:solidFill>
                  <a:srgbClr val="333333"/>
                </a:solidFill>
                <a:latin typeface="Microsoft YaHei" charset="-122"/>
                <a:ea typeface="Microsoft YaHei" charset="-122"/>
                <a:cs typeface="Microsoft YaHei" charset="-122"/>
              </a:rPr>
              <a:t> </a:t>
            </a:r>
            <a:r>
              <a:rPr lang="zh-CN" altLang="en-US" sz="1600" dirty="0">
                <a:solidFill>
                  <a:srgbClr val="333333"/>
                </a:solidFill>
                <a:latin typeface="Microsoft YaHei" charset="-122"/>
                <a:ea typeface="Microsoft YaHei" charset="-122"/>
                <a:cs typeface="Microsoft YaHei" charset="-122"/>
              </a:rPr>
              <a:t>个最近</a:t>
            </a:r>
            <a:r>
              <a:rPr lang="zh-CN" altLang="en-US" sz="1600" dirty="0" smtClean="0">
                <a:solidFill>
                  <a:srgbClr val="333333"/>
                </a:solidFill>
                <a:latin typeface="Microsoft YaHei" charset="-122"/>
                <a:ea typeface="Microsoft YaHei" charset="-122"/>
                <a:cs typeface="Microsoft YaHei" charset="-122"/>
              </a:rPr>
              <a:t>邻”就</a:t>
            </a:r>
            <a:r>
              <a:rPr lang="zh-CN" altLang="en-US" sz="1600" dirty="0">
                <a:solidFill>
                  <a:srgbClr val="333333"/>
                </a:solidFill>
                <a:latin typeface="Microsoft YaHei" charset="-122"/>
                <a:ea typeface="Microsoft YaHei" charset="-122"/>
                <a:cs typeface="Microsoft YaHei" charset="-122"/>
              </a:rPr>
              <a:t>无法实现。</a:t>
            </a:r>
            <a:r>
              <a:rPr lang="zh-CN" altLang="en-US" sz="1600" dirty="0" smtClean="0">
                <a:solidFill>
                  <a:srgbClr val="333333"/>
                </a:solidFill>
                <a:latin typeface="Microsoft YaHei" charset="-122"/>
                <a:ea typeface="Microsoft YaHei" charset="-122"/>
                <a:cs typeface="Microsoft YaHei" charset="-122"/>
              </a:rPr>
              <a:t>从</a:t>
            </a:r>
            <a:r>
              <a:rPr lang="en-US" altLang="zh-CN" sz="1600" dirty="0" smtClean="0">
                <a:solidFill>
                  <a:srgbClr val="333333"/>
                </a:solidFill>
                <a:latin typeface="Microsoft YaHei" charset="-122"/>
                <a:ea typeface="Microsoft YaHei" charset="-122"/>
                <a:cs typeface="Microsoft YaHei" charset="-122"/>
              </a:rPr>
              <a:t>KNN</a:t>
            </a:r>
            <a:r>
              <a:rPr lang="zh-CN" altLang="en-US" sz="1600" dirty="0">
                <a:solidFill>
                  <a:srgbClr val="333333"/>
                </a:solidFill>
                <a:latin typeface="Microsoft YaHei" charset="-122"/>
                <a:ea typeface="Microsoft YaHei" charset="-122"/>
                <a:cs typeface="Microsoft YaHei" charset="-122"/>
              </a:rPr>
              <a:t>的原理中可见，是否能够确认合适的 </a:t>
            </a:r>
            <a:r>
              <a:rPr lang="en-US" altLang="zh-CN" sz="1600" dirty="0" smtClean="0">
                <a:solidFill>
                  <a:srgbClr val="333333"/>
                </a:solidFill>
                <a:latin typeface="Microsoft YaHei" charset="-122"/>
                <a:ea typeface="Microsoft YaHei" charset="-122"/>
                <a:cs typeface="Microsoft YaHei" charset="-122"/>
              </a:rPr>
              <a:t>k</a:t>
            </a:r>
            <a:r>
              <a:rPr lang="zh-CN" altLang="en-US" sz="1600" dirty="0" smtClean="0">
                <a:solidFill>
                  <a:srgbClr val="333333"/>
                </a:solidFill>
                <a:latin typeface="Microsoft YaHei" charset="-122"/>
                <a:ea typeface="Microsoft YaHei" charset="-122"/>
                <a:cs typeface="Microsoft YaHei" charset="-122"/>
              </a:rPr>
              <a:t> </a:t>
            </a:r>
            <a:r>
              <a:rPr lang="zh-CN" altLang="en-US" sz="1600" dirty="0">
                <a:solidFill>
                  <a:srgbClr val="333333"/>
                </a:solidFill>
                <a:latin typeface="Microsoft YaHei" charset="-122"/>
                <a:ea typeface="Microsoft YaHei" charset="-122"/>
                <a:cs typeface="Microsoft YaHei" charset="-122"/>
              </a:rPr>
              <a:t>值对算法有极大的影响</a:t>
            </a:r>
            <a:r>
              <a:rPr lang="zh-CN" altLang="en-US" sz="1600" dirty="0" smtClean="0">
                <a:solidFill>
                  <a:srgbClr val="333333"/>
                </a:solidFill>
                <a:latin typeface="Microsoft YaHei" charset="-122"/>
                <a:ea typeface="Microsoft YaHei" charset="-122"/>
                <a:cs typeface="Microsoft YaHei" charset="-122"/>
              </a:rPr>
              <a:t>。</a:t>
            </a:r>
            <a:endParaRPr lang="zh-CN" altLang="en-US" sz="1600" dirty="0">
              <a:solidFill>
                <a:srgbClr val="333333"/>
              </a:solidFill>
              <a:latin typeface="Microsoft YaHei" charset="-122"/>
              <a:ea typeface="Microsoft YaHei" charset="-122"/>
              <a:cs typeface="Microsoft YaHei" charset="-122"/>
            </a:endParaRPr>
          </a:p>
        </p:txBody>
      </p:sp>
      <p:pic>
        <p:nvPicPr>
          <p:cNvPr id="28" name="图片 2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15117" y="6221904"/>
            <a:ext cx="1906271" cy="438442"/>
          </a:xfrm>
          <a:prstGeom prst="rect">
            <a:avLst/>
          </a:prstGeom>
        </p:spPr>
      </p:pic>
      <p:sp>
        <p:nvSpPr>
          <p:cNvPr id="9" name="文本框 8"/>
          <p:cNvSpPr txBox="1"/>
          <p:nvPr/>
        </p:nvSpPr>
        <p:spPr>
          <a:xfrm>
            <a:off x="744451" y="613943"/>
            <a:ext cx="2481770"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3200" b="1" noProof="0" dirty="0" smtClean="0">
                <a:solidFill>
                  <a:srgbClr val="234983"/>
                </a:solidFill>
                <a:latin typeface="Microsoft YaHei" charset="-122"/>
                <a:ea typeface="Microsoft YaHei" charset="-122"/>
                <a:cs typeface="Microsoft YaHei" charset="-122"/>
              </a:rPr>
              <a:t>选择最优</a:t>
            </a:r>
            <a:r>
              <a:rPr lang="en-US" altLang="zh-CN" sz="3200" b="1" noProof="0" dirty="0" smtClean="0">
                <a:solidFill>
                  <a:srgbClr val="234983"/>
                </a:solidFill>
                <a:latin typeface="Microsoft YaHei" charset="-122"/>
                <a:ea typeface="Microsoft YaHei" charset="-122"/>
                <a:cs typeface="Microsoft YaHei" charset="-122"/>
              </a:rPr>
              <a:t>k</a:t>
            </a:r>
            <a:r>
              <a:rPr lang="zh-CN" altLang="en-US" sz="3200" b="1" noProof="0" dirty="0" smtClean="0">
                <a:solidFill>
                  <a:srgbClr val="234983"/>
                </a:solidFill>
                <a:latin typeface="Microsoft YaHei" charset="-122"/>
                <a:ea typeface="Microsoft YaHei" charset="-122"/>
                <a:cs typeface="Microsoft YaHei" charset="-122"/>
              </a:rPr>
              <a:t>值</a:t>
            </a:r>
            <a:endParaRPr kumimoji="0" lang="zh-CN" altLang="en-US" sz="3200" b="1" i="0" u="none" strike="noStrike" kern="1200" cap="none" spc="0" normalizeH="0" baseline="0" noProof="0" dirty="0">
              <a:ln>
                <a:noFill/>
              </a:ln>
              <a:solidFill>
                <a:srgbClr val="234983"/>
              </a:solidFill>
              <a:uLnTx/>
              <a:uFillTx/>
              <a:latin typeface="Microsoft YaHei" charset="-122"/>
              <a:ea typeface="Microsoft YaHei" charset="-122"/>
              <a:cs typeface="Microsoft YaHei" charset="-122"/>
            </a:endParaRPr>
          </a:p>
        </p:txBody>
      </p:sp>
      <p:pic>
        <p:nvPicPr>
          <p:cNvPr id="7" name="图片 6"/>
          <p:cNvPicPr>
            <a:picLocks noChangeAspect="1"/>
          </p:cNvPicPr>
          <p:nvPr/>
        </p:nvPicPr>
        <p:blipFill>
          <a:blip r:embed="rId2"/>
          <a:stretch>
            <a:fillRect/>
          </a:stretch>
        </p:blipFill>
        <p:spPr>
          <a:xfrm>
            <a:off x="6808573" y="1645863"/>
            <a:ext cx="4688503" cy="3490896"/>
          </a:xfrm>
          <a:prstGeom prst="rect">
            <a:avLst/>
          </a:prstGeom>
        </p:spPr>
      </p:pic>
    </p:spTree>
  </p:cSld>
  <p:clrMapOvr>
    <a:masterClrMapping/>
  </p:clrMapOvr>
  <p:transition spd="slow" advTm="1000">
    <p:push dir="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44451" y="1645863"/>
            <a:ext cx="5804630" cy="4031873"/>
          </a:xfrm>
          <a:prstGeom prst="rect">
            <a:avLst/>
          </a:prstGeom>
        </p:spPr>
        <p:txBody>
          <a:bodyPr wrap="square">
            <a:spAutoFit/>
          </a:bodyPr>
          <a:lstStyle/>
          <a:p>
            <a:pPr algn="just">
              <a:lnSpc>
                <a:spcPct val="200000"/>
              </a:lnSpc>
            </a:pPr>
            <a:r>
              <a:rPr lang="zh-CN" altLang="en-US" sz="1600" dirty="0" smtClean="0">
                <a:solidFill>
                  <a:srgbClr val="333333"/>
                </a:solidFill>
                <a:latin typeface="Microsoft YaHei" charset="-122"/>
                <a:ea typeface="Microsoft YaHei" charset="-122"/>
                <a:cs typeface="Microsoft YaHei" charset="-122"/>
              </a:rPr>
              <a:t>如果</a:t>
            </a:r>
            <a:r>
              <a:rPr lang="zh-CN" altLang="en-US" sz="1600" dirty="0">
                <a:solidFill>
                  <a:srgbClr val="333333"/>
                </a:solidFill>
                <a:latin typeface="Microsoft YaHei" charset="-122"/>
                <a:ea typeface="Microsoft YaHei" charset="-122"/>
                <a:cs typeface="Microsoft YaHei" charset="-122"/>
              </a:rPr>
              <a:t>选择的 </a:t>
            </a:r>
            <a:r>
              <a:rPr lang="en-US" altLang="zh-CN" sz="1600" dirty="0" smtClean="0">
                <a:solidFill>
                  <a:srgbClr val="333333"/>
                </a:solidFill>
                <a:latin typeface="Microsoft YaHei" charset="-122"/>
                <a:ea typeface="Microsoft YaHei" charset="-122"/>
                <a:cs typeface="Microsoft YaHei" charset="-122"/>
              </a:rPr>
              <a:t>k</a:t>
            </a:r>
            <a:r>
              <a:rPr lang="zh-CN" altLang="en-US" sz="1600" dirty="0" smtClean="0">
                <a:solidFill>
                  <a:srgbClr val="333333"/>
                </a:solidFill>
                <a:latin typeface="Microsoft YaHei" charset="-122"/>
                <a:ea typeface="Microsoft YaHei" charset="-122"/>
                <a:cs typeface="Microsoft YaHei" charset="-122"/>
              </a:rPr>
              <a:t> </a:t>
            </a:r>
            <a:r>
              <a:rPr lang="zh-CN" altLang="en-US" sz="1600" dirty="0">
                <a:solidFill>
                  <a:srgbClr val="333333"/>
                </a:solidFill>
                <a:latin typeface="Microsoft YaHei" charset="-122"/>
                <a:ea typeface="Microsoft YaHei" charset="-122"/>
                <a:cs typeface="Microsoft YaHei" charset="-122"/>
              </a:rPr>
              <a:t>值较小，就相当于较小的邻域中的训练实例进行预测，这时候只有与输入实例较近的（相似的）训练实例才会对预测结果起作用，但缺点是预测结果会对近邻的实例点非常敏感。如果邻近的实例点恰好是噪声，预测就会出错</a:t>
            </a:r>
            <a:r>
              <a:rPr lang="zh-CN" altLang="en-US" sz="1600" dirty="0" smtClean="0">
                <a:solidFill>
                  <a:srgbClr val="333333"/>
                </a:solidFill>
                <a:latin typeface="Microsoft YaHei" charset="-122"/>
                <a:ea typeface="Microsoft YaHei" charset="-122"/>
                <a:cs typeface="Microsoft YaHei" charset="-122"/>
              </a:rPr>
              <a:t>。</a:t>
            </a:r>
            <a:endParaRPr lang="zh-CN" altLang="en-US" sz="1600" dirty="0">
              <a:solidFill>
                <a:srgbClr val="333333"/>
              </a:solidFill>
              <a:latin typeface="Microsoft YaHei" charset="-122"/>
              <a:ea typeface="Microsoft YaHei" charset="-122"/>
              <a:cs typeface="Microsoft YaHei" charset="-122"/>
            </a:endParaRPr>
          </a:p>
          <a:p>
            <a:pPr algn="just">
              <a:lnSpc>
                <a:spcPct val="200000"/>
              </a:lnSpc>
            </a:pPr>
            <a:r>
              <a:rPr lang="zh-CN" altLang="en-US" sz="1600" dirty="0">
                <a:solidFill>
                  <a:srgbClr val="333333"/>
                </a:solidFill>
                <a:latin typeface="Microsoft YaHei" charset="-122"/>
                <a:ea typeface="Microsoft YaHei" charset="-122"/>
                <a:cs typeface="Microsoft YaHei" charset="-122"/>
              </a:rPr>
              <a:t>相反地，如果选择的 </a:t>
            </a:r>
            <a:r>
              <a:rPr lang="en-US" altLang="zh-CN" sz="1600" dirty="0" smtClean="0">
                <a:solidFill>
                  <a:srgbClr val="333333"/>
                </a:solidFill>
                <a:latin typeface="Microsoft YaHei" charset="-122"/>
                <a:ea typeface="Microsoft YaHei" charset="-122"/>
                <a:cs typeface="Microsoft YaHei" charset="-122"/>
              </a:rPr>
              <a:t>k</a:t>
            </a:r>
            <a:r>
              <a:rPr lang="zh-CN" altLang="en-US" sz="1600" dirty="0" smtClean="0">
                <a:solidFill>
                  <a:srgbClr val="333333"/>
                </a:solidFill>
                <a:latin typeface="Microsoft YaHei" charset="-122"/>
                <a:ea typeface="Microsoft YaHei" charset="-122"/>
                <a:cs typeface="Microsoft YaHei" charset="-122"/>
              </a:rPr>
              <a:t> </a:t>
            </a:r>
            <a:r>
              <a:rPr lang="zh-CN" altLang="en-US" sz="1600" dirty="0">
                <a:solidFill>
                  <a:srgbClr val="333333"/>
                </a:solidFill>
                <a:latin typeface="Microsoft YaHei" charset="-122"/>
                <a:ea typeface="Microsoft YaHei" charset="-122"/>
                <a:cs typeface="Microsoft YaHei" charset="-122"/>
              </a:rPr>
              <a:t>值较大，就相当于较大的邻域中的训练实例进行预测。这时与输入实例较远的（不相似的）训练实例也会对预测起作用，使预测发生错误</a:t>
            </a:r>
            <a:r>
              <a:rPr lang="zh-CN" altLang="en-US" sz="1600" dirty="0" smtClean="0">
                <a:solidFill>
                  <a:srgbClr val="333333"/>
                </a:solidFill>
                <a:latin typeface="Microsoft YaHei" charset="-122"/>
                <a:ea typeface="Microsoft YaHei" charset="-122"/>
                <a:cs typeface="Microsoft YaHei" charset="-122"/>
              </a:rPr>
              <a:t>。因此</a:t>
            </a:r>
            <a:r>
              <a:rPr lang="zh-CN" altLang="en-US" sz="1600" dirty="0">
                <a:solidFill>
                  <a:srgbClr val="333333"/>
                </a:solidFill>
                <a:latin typeface="Microsoft YaHei" charset="-122"/>
                <a:ea typeface="Microsoft YaHei" charset="-122"/>
                <a:cs typeface="Microsoft YaHei" charset="-122"/>
              </a:rPr>
              <a:t>，超参数 </a:t>
            </a:r>
            <a:r>
              <a:rPr lang="en-US" altLang="zh-CN" sz="1600" dirty="0" smtClean="0">
                <a:solidFill>
                  <a:srgbClr val="333333"/>
                </a:solidFill>
                <a:latin typeface="Microsoft YaHei" charset="-122"/>
                <a:ea typeface="Microsoft YaHei" charset="-122"/>
                <a:cs typeface="Microsoft YaHei" charset="-122"/>
              </a:rPr>
              <a:t>k</a:t>
            </a:r>
            <a:r>
              <a:rPr lang="zh-CN" altLang="en-US" sz="1600" dirty="0" smtClean="0">
                <a:solidFill>
                  <a:srgbClr val="333333"/>
                </a:solidFill>
                <a:latin typeface="Microsoft YaHei" charset="-122"/>
                <a:ea typeface="Microsoft YaHei" charset="-122"/>
                <a:cs typeface="Microsoft YaHei" charset="-122"/>
              </a:rPr>
              <a:t> </a:t>
            </a:r>
            <a:r>
              <a:rPr lang="zh-CN" altLang="en-US" sz="1600" dirty="0">
                <a:solidFill>
                  <a:srgbClr val="333333"/>
                </a:solidFill>
                <a:latin typeface="Microsoft YaHei" charset="-122"/>
                <a:ea typeface="Microsoft YaHei" charset="-122"/>
                <a:cs typeface="Microsoft YaHei" charset="-122"/>
              </a:rPr>
              <a:t>的选定是 </a:t>
            </a:r>
            <a:r>
              <a:rPr lang="en-US" altLang="zh-CN" sz="1600" dirty="0" smtClean="0">
                <a:solidFill>
                  <a:srgbClr val="333333"/>
                </a:solidFill>
                <a:latin typeface="Microsoft YaHei" charset="-122"/>
                <a:ea typeface="Microsoft YaHei" charset="-122"/>
                <a:cs typeface="Microsoft YaHei" charset="-122"/>
              </a:rPr>
              <a:t>KNN</a:t>
            </a:r>
            <a:r>
              <a:rPr lang="zh-CN" altLang="en-US" sz="1600" dirty="0">
                <a:solidFill>
                  <a:srgbClr val="333333"/>
                </a:solidFill>
                <a:latin typeface="Microsoft YaHei" charset="-122"/>
                <a:ea typeface="Microsoft YaHei" charset="-122"/>
                <a:cs typeface="Microsoft YaHei" charset="-122"/>
              </a:rPr>
              <a:t>的头号问题。</a:t>
            </a:r>
            <a:endParaRPr lang="zh-CN" altLang="en-US" sz="1600" dirty="0">
              <a:solidFill>
                <a:srgbClr val="333333"/>
              </a:solidFill>
              <a:latin typeface="Microsoft YaHei" charset="-122"/>
              <a:ea typeface="Microsoft YaHei" charset="-122"/>
              <a:cs typeface="Microsoft YaHei" charset="-122"/>
            </a:endParaRPr>
          </a:p>
        </p:txBody>
      </p:sp>
      <p:pic>
        <p:nvPicPr>
          <p:cNvPr id="28" name="图片 2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15117" y="6221904"/>
            <a:ext cx="1906271" cy="438442"/>
          </a:xfrm>
          <a:prstGeom prst="rect">
            <a:avLst/>
          </a:prstGeom>
        </p:spPr>
      </p:pic>
      <p:sp>
        <p:nvSpPr>
          <p:cNvPr id="9" name="文本框 8"/>
          <p:cNvSpPr txBox="1"/>
          <p:nvPr/>
        </p:nvSpPr>
        <p:spPr>
          <a:xfrm>
            <a:off x="744451" y="613943"/>
            <a:ext cx="5040482"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3200" b="1" dirty="0" smtClean="0">
                <a:solidFill>
                  <a:srgbClr val="234983"/>
                </a:solidFill>
                <a:latin typeface="Microsoft YaHei" charset="-122"/>
                <a:ea typeface="Microsoft YaHei" charset="-122"/>
                <a:cs typeface="Microsoft YaHei" charset="-122"/>
              </a:rPr>
              <a:t>不同</a:t>
            </a:r>
            <a:r>
              <a:rPr lang="en-US" altLang="zh-CN" sz="3200" b="1" dirty="0" smtClean="0">
                <a:solidFill>
                  <a:srgbClr val="234983"/>
                </a:solidFill>
                <a:latin typeface="Microsoft YaHei" charset="-122"/>
                <a:ea typeface="Microsoft YaHei" charset="-122"/>
                <a:cs typeface="Microsoft YaHei" charset="-122"/>
              </a:rPr>
              <a:t>k</a:t>
            </a:r>
            <a:r>
              <a:rPr lang="zh-CN" altLang="en-US" sz="3200" b="1" dirty="0" smtClean="0">
                <a:solidFill>
                  <a:srgbClr val="234983"/>
                </a:solidFill>
                <a:latin typeface="Microsoft YaHei" charset="-122"/>
                <a:ea typeface="Microsoft YaHei" charset="-122"/>
                <a:cs typeface="Microsoft YaHei" charset="-122"/>
              </a:rPr>
              <a:t>的取值对模型的影响</a:t>
            </a:r>
            <a:endParaRPr kumimoji="0" lang="zh-CN" altLang="en-US" sz="3200" b="1" i="0" u="none" strike="noStrike" kern="1200" cap="none" spc="0" normalizeH="0" baseline="0" noProof="0" dirty="0">
              <a:ln>
                <a:noFill/>
              </a:ln>
              <a:solidFill>
                <a:srgbClr val="234983"/>
              </a:solidFill>
              <a:uLnTx/>
              <a:uFillTx/>
              <a:latin typeface="Microsoft YaHei" charset="-122"/>
              <a:ea typeface="Microsoft YaHei" charset="-122"/>
              <a:cs typeface="Microsoft YaHei" charset="-122"/>
            </a:endParaRPr>
          </a:p>
        </p:txBody>
      </p:sp>
      <p:pic>
        <p:nvPicPr>
          <p:cNvPr id="11" name="图片 10"/>
          <p:cNvPicPr>
            <a:picLocks noChangeAspect="1"/>
          </p:cNvPicPr>
          <p:nvPr/>
        </p:nvPicPr>
        <p:blipFill>
          <a:blip r:embed="rId2"/>
          <a:stretch>
            <a:fillRect/>
          </a:stretch>
        </p:blipFill>
        <p:spPr>
          <a:xfrm>
            <a:off x="6808573" y="1645863"/>
            <a:ext cx="4688503" cy="3490896"/>
          </a:xfrm>
          <a:prstGeom prst="rect">
            <a:avLst/>
          </a:prstGeom>
        </p:spPr>
      </p:pic>
    </p:spTree>
  </p:cSld>
  <p:clrMapOvr>
    <a:masterClrMapping/>
  </p:clrMapOvr>
  <p:transition spd="slow" advTm="1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decel="50000" fill="hold">
                                          <p:stCondLst>
                                            <p:cond delay="0"/>
                                          </p:stCondLst>
                                        </p:cTn>
                                        <p:tgtEl>
                                          <p:spTgt spid="9"/>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9"/>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9"/>
                                        </p:tgtEl>
                                        <p:attrNameLst>
                                          <p:attrName>ppt_w</p:attrName>
                                        </p:attrNameLst>
                                      </p:cBhvr>
                                      <p:tavLst>
                                        <p:tav tm="0">
                                          <p:val>
                                            <p:strVal val="#ppt_w*.05"/>
                                          </p:val>
                                        </p:tav>
                                        <p:tav tm="100000">
                                          <p:val>
                                            <p:strVal val="#ppt_w"/>
                                          </p:val>
                                        </p:tav>
                                      </p:tavLst>
                                    </p:anim>
                                    <p:anim calcmode="lin" valueType="num">
                                      <p:cBhvr>
                                        <p:cTn id="10" dur="1000" fill="hold"/>
                                        <p:tgtEl>
                                          <p:spTgt spid="9"/>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9"/>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9"/>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9"/>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44451" y="1645863"/>
            <a:ext cx="5804630" cy="2480294"/>
          </a:xfrm>
          <a:prstGeom prst="rect">
            <a:avLst/>
          </a:prstGeom>
        </p:spPr>
        <p:txBody>
          <a:bodyPr wrap="square">
            <a:spAutoFit/>
          </a:bodyPr>
          <a:lstStyle/>
          <a:p>
            <a:pPr algn="just">
              <a:lnSpc>
                <a:spcPct val="200000"/>
              </a:lnSpc>
            </a:pPr>
            <a:r>
              <a:rPr lang="zh-CN" altLang="en-US" sz="1600" dirty="0">
                <a:solidFill>
                  <a:srgbClr val="333333"/>
                </a:solidFill>
                <a:latin typeface="Microsoft YaHei" charset="-122"/>
                <a:ea typeface="Microsoft YaHei" charset="-122"/>
                <a:cs typeface="Microsoft YaHei" charset="-122"/>
              </a:rPr>
              <a:t>那我们怎样选择一个最佳</a:t>
            </a:r>
            <a:r>
              <a:rPr lang="zh-CN" altLang="en-US" sz="1600" dirty="0" smtClean="0">
                <a:solidFill>
                  <a:srgbClr val="333333"/>
                </a:solidFill>
                <a:latin typeface="Microsoft YaHei" charset="-122"/>
                <a:ea typeface="Microsoft YaHei" charset="-122"/>
                <a:cs typeface="Microsoft YaHei" charset="-122"/>
              </a:rPr>
              <a:t>的</a:t>
            </a:r>
            <a:r>
              <a:rPr lang="en-US" altLang="zh-CN" sz="1600" dirty="0" smtClean="0">
                <a:solidFill>
                  <a:srgbClr val="333333"/>
                </a:solidFill>
                <a:latin typeface="Microsoft YaHei" charset="-122"/>
                <a:ea typeface="Microsoft YaHei" charset="-122"/>
                <a:cs typeface="Microsoft YaHei" charset="-122"/>
              </a:rPr>
              <a:t>k</a:t>
            </a:r>
            <a:r>
              <a:rPr lang="zh-CN" altLang="en-US" sz="1600" dirty="0" smtClean="0">
                <a:solidFill>
                  <a:srgbClr val="333333"/>
                </a:solidFill>
                <a:latin typeface="Microsoft YaHei" charset="-122"/>
                <a:ea typeface="Microsoft YaHei" charset="-122"/>
                <a:cs typeface="Microsoft YaHei" charset="-122"/>
              </a:rPr>
              <a:t>呢</a:t>
            </a:r>
            <a:r>
              <a:rPr lang="zh-CN" altLang="en-US" sz="1600" dirty="0">
                <a:solidFill>
                  <a:srgbClr val="333333"/>
                </a:solidFill>
                <a:latin typeface="Microsoft YaHei" charset="-122"/>
                <a:ea typeface="Microsoft YaHei" charset="-122"/>
                <a:cs typeface="Microsoft YaHei" charset="-122"/>
              </a:rPr>
              <a:t>？在这里我们要使用机器学习中的神器：</a:t>
            </a:r>
            <a:r>
              <a:rPr lang="zh-CN" altLang="en-US" sz="1600" b="1" dirty="0">
                <a:solidFill>
                  <a:srgbClr val="C00000"/>
                </a:solidFill>
                <a:latin typeface="Microsoft YaHei" charset="-122"/>
                <a:ea typeface="Microsoft YaHei" charset="-122"/>
                <a:cs typeface="Microsoft YaHei" charset="-122"/>
              </a:rPr>
              <a:t>参数学习曲线</a:t>
            </a:r>
            <a:r>
              <a:rPr lang="zh-CN" altLang="en-US" sz="1600" dirty="0">
                <a:solidFill>
                  <a:srgbClr val="333333"/>
                </a:solidFill>
                <a:latin typeface="Microsoft YaHei" charset="-122"/>
                <a:ea typeface="Microsoft YaHei" charset="-122"/>
                <a:cs typeface="Microsoft YaHei" charset="-122"/>
              </a:rPr>
              <a:t>。参数学习曲线是一条以不同的参数取值为横坐标，不同参数取值下的模型结果为纵坐标的曲线，我们往往选择模型表现最佳点的参数取值作为这个参数的取值</a:t>
            </a:r>
            <a:r>
              <a:rPr lang="zh-CN" altLang="en-US" sz="1600" dirty="0" smtClean="0">
                <a:solidFill>
                  <a:srgbClr val="333333"/>
                </a:solidFill>
                <a:latin typeface="Microsoft YaHei" charset="-122"/>
                <a:ea typeface="Microsoft YaHei" charset="-122"/>
                <a:cs typeface="Microsoft YaHei" charset="-122"/>
              </a:rPr>
              <a:t>。让我们来试试更复杂的乳腺癌</a:t>
            </a:r>
            <a:r>
              <a:rPr lang="zh-CN" altLang="en-US" sz="1600" dirty="0">
                <a:solidFill>
                  <a:srgbClr val="333333"/>
                </a:solidFill>
                <a:latin typeface="Microsoft YaHei" charset="-122"/>
                <a:ea typeface="Microsoft YaHei" charset="-122"/>
                <a:cs typeface="Microsoft YaHei" charset="-122"/>
              </a:rPr>
              <a:t>数据</a:t>
            </a:r>
            <a:r>
              <a:rPr lang="zh-CN" altLang="en-US" sz="1600" dirty="0" smtClean="0">
                <a:solidFill>
                  <a:srgbClr val="333333"/>
                </a:solidFill>
                <a:latin typeface="Microsoft YaHei" charset="-122"/>
                <a:ea typeface="Microsoft YaHei" charset="-122"/>
                <a:cs typeface="Microsoft YaHei" charset="-122"/>
              </a:rPr>
              <a:t>集吧！</a:t>
            </a:r>
            <a:endParaRPr lang="en-US" altLang="zh-CN" sz="1600" dirty="0" smtClean="0">
              <a:solidFill>
                <a:srgbClr val="333333"/>
              </a:solidFill>
              <a:latin typeface="Microsoft YaHei" charset="-122"/>
              <a:ea typeface="Microsoft YaHei" charset="-122"/>
              <a:cs typeface="Microsoft YaHei" charset="-122"/>
            </a:endParaRPr>
          </a:p>
        </p:txBody>
      </p:sp>
      <p:pic>
        <p:nvPicPr>
          <p:cNvPr id="28" name="图片 2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15117" y="6221904"/>
            <a:ext cx="1906271" cy="438442"/>
          </a:xfrm>
          <a:prstGeom prst="rect">
            <a:avLst/>
          </a:prstGeom>
        </p:spPr>
      </p:pic>
      <p:sp>
        <p:nvSpPr>
          <p:cNvPr id="9" name="文本框 8"/>
          <p:cNvSpPr txBox="1"/>
          <p:nvPr/>
        </p:nvSpPr>
        <p:spPr>
          <a:xfrm>
            <a:off x="744451" y="613943"/>
            <a:ext cx="3877985"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3200" b="1" noProof="0" dirty="0" smtClean="0">
                <a:solidFill>
                  <a:srgbClr val="234983"/>
                </a:solidFill>
                <a:latin typeface="Microsoft YaHei" charset="-122"/>
                <a:ea typeface="Microsoft YaHei" charset="-122"/>
                <a:cs typeface="Microsoft YaHei" charset="-122"/>
              </a:rPr>
              <a:t>神器之一：学习曲线</a:t>
            </a:r>
            <a:endParaRPr kumimoji="0" lang="zh-CN" altLang="en-US" sz="3200" b="1" i="0" u="none" strike="noStrike" kern="1200" cap="none" spc="0" normalizeH="0" baseline="0" noProof="0" dirty="0">
              <a:ln>
                <a:noFill/>
              </a:ln>
              <a:solidFill>
                <a:srgbClr val="234983"/>
              </a:solidFill>
              <a:uLnTx/>
              <a:uFillTx/>
              <a:latin typeface="Microsoft YaHei" charset="-122"/>
              <a:ea typeface="Microsoft YaHei" charset="-122"/>
              <a:cs typeface="Microsoft YaHei" charset="-122"/>
            </a:endParaRPr>
          </a:p>
        </p:txBody>
      </p:sp>
      <p:pic>
        <p:nvPicPr>
          <p:cNvPr id="4" name="图片 3"/>
          <p:cNvPicPr>
            <a:picLocks noChangeAspect="1"/>
          </p:cNvPicPr>
          <p:nvPr/>
        </p:nvPicPr>
        <p:blipFill>
          <a:blip r:embed="rId2"/>
          <a:stretch>
            <a:fillRect/>
          </a:stretch>
        </p:blipFill>
        <p:spPr>
          <a:xfrm>
            <a:off x="6723449" y="1645863"/>
            <a:ext cx="4869386" cy="3075974"/>
          </a:xfrm>
          <a:prstGeom prst="rect">
            <a:avLst/>
          </a:prstGeom>
        </p:spPr>
      </p:pic>
    </p:spTree>
  </p:cSld>
  <p:clrMapOvr>
    <a:masterClrMapping/>
  </p:clrMapOvr>
  <p:transition spd="slow" advTm="1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decel="50000" fill="hold">
                                          <p:stCondLst>
                                            <p:cond delay="0"/>
                                          </p:stCondLst>
                                        </p:cTn>
                                        <p:tgtEl>
                                          <p:spTgt spid="9"/>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9"/>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9"/>
                                        </p:tgtEl>
                                        <p:attrNameLst>
                                          <p:attrName>ppt_w</p:attrName>
                                        </p:attrNameLst>
                                      </p:cBhvr>
                                      <p:tavLst>
                                        <p:tav tm="0">
                                          <p:val>
                                            <p:strVal val="#ppt_w*.05"/>
                                          </p:val>
                                        </p:tav>
                                        <p:tav tm="100000">
                                          <p:val>
                                            <p:strVal val="#ppt_w"/>
                                          </p:val>
                                        </p:tav>
                                      </p:tavLst>
                                    </p:anim>
                                    <p:anim calcmode="lin" valueType="num">
                                      <p:cBhvr>
                                        <p:cTn id="10" dur="1000" fill="hold"/>
                                        <p:tgtEl>
                                          <p:spTgt spid="9"/>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9"/>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9"/>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9"/>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椭圆 63"/>
          <p:cNvSpPr/>
          <p:nvPr/>
        </p:nvSpPr>
        <p:spPr>
          <a:xfrm>
            <a:off x="4138586" y="1491753"/>
            <a:ext cx="3935146" cy="3935146"/>
          </a:xfrm>
          <a:prstGeom prst="ellipse">
            <a:avLst/>
          </a:prstGeom>
          <a:noFill/>
          <a:ln w="19050">
            <a:solidFill>
              <a:srgbClr val="234983"/>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SimSun" panose="02010600030101010101" pitchFamily="2" charset="-122"/>
              <a:cs typeface="+mn-cs"/>
            </a:endParaRPr>
          </a:p>
        </p:txBody>
      </p:sp>
      <p:sp>
        <p:nvSpPr>
          <p:cNvPr id="65" name="椭圆 64"/>
          <p:cNvSpPr/>
          <p:nvPr/>
        </p:nvSpPr>
        <p:spPr>
          <a:xfrm>
            <a:off x="4188227" y="1531234"/>
            <a:ext cx="3815544" cy="3815544"/>
          </a:xfrm>
          <a:prstGeom prst="ellipse">
            <a:avLst/>
          </a:prstGeom>
          <a:solidFill>
            <a:schemeClr val="bg1">
              <a:lumMod val="95000"/>
            </a:schemeClr>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SimSun" panose="02010600030101010101" pitchFamily="2" charset="-122"/>
              <a:cs typeface="+mn-cs"/>
            </a:endParaRPr>
          </a:p>
        </p:txBody>
      </p:sp>
      <p:sp>
        <p:nvSpPr>
          <p:cNvPr id="66" name="椭圆 65"/>
          <p:cNvSpPr/>
          <p:nvPr/>
        </p:nvSpPr>
        <p:spPr>
          <a:xfrm flipV="1">
            <a:off x="8855903" y="5627341"/>
            <a:ext cx="105358" cy="105358"/>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SimSun" panose="02010600030101010101" pitchFamily="2" charset="-122"/>
              <a:cs typeface="+mn-cs"/>
            </a:endParaRPr>
          </a:p>
        </p:txBody>
      </p:sp>
      <p:sp>
        <p:nvSpPr>
          <p:cNvPr id="67" name="椭圆 66"/>
          <p:cNvSpPr/>
          <p:nvPr/>
        </p:nvSpPr>
        <p:spPr>
          <a:xfrm>
            <a:off x="4248149" y="1591156"/>
            <a:ext cx="3695700" cy="3695700"/>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838200" dir="2700000" sx="90000" sy="90000" algn="tl"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SimSun" panose="02010600030101010101" pitchFamily="2" charset="-122"/>
              <a:cs typeface="+mn-cs"/>
            </a:endParaRPr>
          </a:p>
        </p:txBody>
      </p:sp>
      <p:sp>
        <p:nvSpPr>
          <p:cNvPr id="68" name="椭圆 67"/>
          <p:cNvSpPr/>
          <p:nvPr/>
        </p:nvSpPr>
        <p:spPr>
          <a:xfrm>
            <a:off x="6790157" y="1415735"/>
            <a:ext cx="1012723" cy="1012723"/>
          </a:xfrm>
          <a:prstGeom prst="ellipse">
            <a:avLst/>
          </a:prstGeom>
          <a:gradFill flip="none" rotWithShape="1">
            <a:gsLst>
              <a:gs pos="0">
                <a:schemeClr val="bg1"/>
              </a:gs>
              <a:gs pos="36000">
                <a:schemeClr val="bg1"/>
              </a:gs>
              <a:gs pos="100000">
                <a:srgbClr val="C7C7C7"/>
              </a:gs>
            </a:gsLst>
            <a:lin ang="13500000" scaled="1"/>
            <a:tileRect/>
          </a:gradFill>
          <a:ln w="1905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SimSun" panose="02010600030101010101" pitchFamily="2" charset="-122"/>
              <a:cs typeface="+mn-cs"/>
            </a:endParaRPr>
          </a:p>
        </p:txBody>
      </p:sp>
      <p:sp>
        <p:nvSpPr>
          <p:cNvPr id="69" name="文本框 68"/>
          <p:cNvSpPr txBox="1"/>
          <p:nvPr/>
        </p:nvSpPr>
        <p:spPr>
          <a:xfrm>
            <a:off x="4328794" y="2897001"/>
            <a:ext cx="3554730"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4400" b="1" i="0" u="none" strike="noStrike" kern="1200" cap="none" spc="0" normalizeH="0" baseline="0" noProof="0" dirty="0" smtClean="0">
                <a:ln>
                  <a:noFill/>
                </a:ln>
                <a:solidFill>
                  <a:srgbClr val="234983"/>
                </a:solidFill>
                <a:effectLst/>
                <a:uLnTx/>
                <a:uFillTx/>
                <a:latin typeface="Microsoft YaHei" charset="-122"/>
                <a:ea typeface="Microsoft YaHei" charset="-122"/>
                <a:cs typeface="Microsoft YaHei" charset="-122"/>
              </a:rPr>
              <a:t>交叉验证</a:t>
            </a:r>
            <a:endParaRPr kumimoji="0" lang="zh-CN" altLang="en-US" sz="4400" b="1" i="0" u="none" strike="noStrike" kern="1200" cap="none" spc="0" normalizeH="0" baseline="0" noProof="0" dirty="0">
              <a:ln>
                <a:noFill/>
              </a:ln>
              <a:solidFill>
                <a:srgbClr val="234983"/>
              </a:solidFill>
              <a:effectLst/>
              <a:uLnTx/>
              <a:uFillTx/>
              <a:latin typeface="Microsoft YaHei" charset="-122"/>
              <a:ea typeface="Microsoft YaHei" charset="-122"/>
              <a:cs typeface="Microsoft YaHei" charset="-122"/>
            </a:endParaRPr>
          </a:p>
        </p:txBody>
      </p:sp>
      <p:sp>
        <p:nvSpPr>
          <p:cNvPr id="71" name="矩形 70"/>
          <p:cNvSpPr/>
          <p:nvPr/>
        </p:nvSpPr>
        <p:spPr>
          <a:xfrm>
            <a:off x="6974979" y="1615778"/>
            <a:ext cx="704039" cy="707886"/>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000" b="1" i="0" u="none" strike="noStrike" kern="1200" cap="none" spc="0" normalizeH="0" baseline="0" noProof="0" dirty="0" smtClean="0">
                <a:ln>
                  <a:noFill/>
                </a:ln>
                <a:solidFill>
                  <a:srgbClr val="234983"/>
                </a:solidFill>
                <a:effectLst/>
                <a:uLnTx/>
                <a:uFillTx/>
                <a:latin typeface="Calibri" panose="020F0502020204030204"/>
                <a:ea typeface="SimSun" panose="02010600030101010101" pitchFamily="2" charset="-122"/>
                <a:cs typeface="+mn-cs"/>
              </a:rPr>
              <a:t>07</a:t>
            </a:r>
            <a:endParaRPr kumimoji="0" lang="zh-CN" altLang="en-US" sz="4000" b="1" i="0" u="none" strike="noStrike" kern="1200" cap="none" spc="0" normalizeH="0" baseline="0" noProof="0" dirty="0">
              <a:ln>
                <a:noFill/>
              </a:ln>
              <a:solidFill>
                <a:srgbClr val="234983"/>
              </a:solidFill>
              <a:effectLst/>
              <a:uLnTx/>
              <a:uFillTx/>
              <a:latin typeface="Calibri" panose="020F0502020204030204"/>
              <a:ea typeface="SimSun" panose="02010600030101010101" pitchFamily="2" charset="-122"/>
              <a:cs typeface="+mn-cs"/>
            </a:endParaRPr>
          </a:p>
        </p:txBody>
      </p:sp>
      <p:sp>
        <p:nvSpPr>
          <p:cNvPr id="72" name="圆角矩形 71"/>
          <p:cNvSpPr/>
          <p:nvPr/>
        </p:nvSpPr>
        <p:spPr>
          <a:xfrm>
            <a:off x="5931706" y="4253809"/>
            <a:ext cx="348906" cy="60960"/>
          </a:xfrm>
          <a:prstGeom prst="roundRect">
            <a:avLst>
              <a:gd name="adj" fmla="val 50000"/>
            </a:avLst>
          </a:prstGeom>
          <a:solidFill>
            <a:srgbClr val="1D33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234983"/>
              </a:solidFill>
              <a:effectLst/>
              <a:uLnTx/>
              <a:uFillTx/>
              <a:latin typeface="Calibri" panose="020F0502020204030204"/>
              <a:ea typeface="SimSun" panose="02010600030101010101" pitchFamily="2" charset="-122"/>
              <a:cs typeface="+mn-cs"/>
            </a:endParaRPr>
          </a:p>
        </p:txBody>
      </p:sp>
      <p:cxnSp>
        <p:nvCxnSpPr>
          <p:cNvPr id="73" name="直接连接符 72"/>
          <p:cNvCxnSpPr/>
          <p:nvPr/>
        </p:nvCxnSpPr>
        <p:spPr>
          <a:xfrm>
            <a:off x="6106159" y="4429760"/>
            <a:ext cx="0" cy="782320"/>
          </a:xfrm>
          <a:prstGeom prst="line">
            <a:avLst/>
          </a:prstGeom>
          <a:ln w="25400" cap="rnd">
            <a:solidFill>
              <a:srgbClr val="234983"/>
            </a:solidFill>
            <a:round/>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Tm="1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par>
                                <p:cTn id="8" presetID="64" presetClass="path" presetSubtype="0" decel="30000" fill="hold" grpId="1" nodeType="withEffect">
                                  <p:stCondLst>
                                    <p:cond delay="0"/>
                                  </p:stCondLst>
                                  <p:childTnLst>
                                    <p:animMotion origin="layout" path="M 0 0.03889 L 0 -0.14815 " pathEditMode="relative" rAng="0" ptsTypes="AA">
                                      <p:cBhvr>
                                        <p:cTn id="9" dur="750" spd="-100000" fill="hold"/>
                                        <p:tgtEl>
                                          <p:spTgt spid="67"/>
                                        </p:tgtEl>
                                        <p:attrNameLst>
                                          <p:attrName>ppt_x</p:attrName>
                                          <p:attrName>ppt_y</p:attrName>
                                        </p:attrNameLst>
                                      </p:cBhvr>
                                      <p:rCtr x="0" y="-9352"/>
                                    </p:animMotion>
                                  </p:childTnLst>
                                </p:cTn>
                              </p:par>
                              <p:par>
                                <p:cTn id="10" presetID="64" presetClass="path" presetSubtype="0" accel="30000" decel="30000" fill="hold" grpId="2" nodeType="withEffect">
                                  <p:stCondLst>
                                    <p:cond delay="750"/>
                                  </p:stCondLst>
                                  <p:childTnLst>
                                    <p:animMotion origin="layout" path="M 0 0.03842 L 0 1.11111E-6 " pathEditMode="relative" rAng="0" ptsTypes="AA">
                                      <p:cBhvr>
                                        <p:cTn id="11" dur="750" fill="hold"/>
                                        <p:tgtEl>
                                          <p:spTgt spid="67"/>
                                        </p:tgtEl>
                                        <p:attrNameLst>
                                          <p:attrName>ppt_x</p:attrName>
                                          <p:attrName>ppt_y</p:attrName>
                                        </p:attrNameLst>
                                      </p:cBhvr>
                                      <p:rCtr x="0" y="-1921"/>
                                    </p:animMotion>
                                  </p:childTnLst>
                                </p:cTn>
                              </p:par>
                              <p:par>
                                <p:cTn id="12" presetID="53" presetClass="entr" presetSubtype="16" fill="hold" grpId="0" nodeType="withEffect">
                                  <p:stCondLst>
                                    <p:cond delay="1250"/>
                                  </p:stCondLst>
                                  <p:childTnLst>
                                    <p:set>
                                      <p:cBhvr>
                                        <p:cTn id="13" dur="1" fill="hold">
                                          <p:stCondLst>
                                            <p:cond delay="0"/>
                                          </p:stCondLst>
                                        </p:cTn>
                                        <p:tgtEl>
                                          <p:spTgt spid="68"/>
                                        </p:tgtEl>
                                        <p:attrNameLst>
                                          <p:attrName>style.visibility</p:attrName>
                                        </p:attrNameLst>
                                      </p:cBhvr>
                                      <p:to>
                                        <p:strVal val="visible"/>
                                      </p:to>
                                    </p:set>
                                    <p:anim calcmode="lin" valueType="num">
                                      <p:cBhvr>
                                        <p:cTn id="14" dur="750" fill="hold"/>
                                        <p:tgtEl>
                                          <p:spTgt spid="68"/>
                                        </p:tgtEl>
                                        <p:attrNameLst>
                                          <p:attrName>ppt_w</p:attrName>
                                        </p:attrNameLst>
                                      </p:cBhvr>
                                      <p:tavLst>
                                        <p:tav tm="0">
                                          <p:val>
                                            <p:fltVal val="0"/>
                                          </p:val>
                                        </p:tav>
                                        <p:tav tm="100000">
                                          <p:val>
                                            <p:strVal val="#ppt_w"/>
                                          </p:val>
                                        </p:tav>
                                      </p:tavLst>
                                    </p:anim>
                                    <p:anim calcmode="lin" valueType="num">
                                      <p:cBhvr>
                                        <p:cTn id="15" dur="750" fill="hold"/>
                                        <p:tgtEl>
                                          <p:spTgt spid="68"/>
                                        </p:tgtEl>
                                        <p:attrNameLst>
                                          <p:attrName>ppt_h</p:attrName>
                                        </p:attrNameLst>
                                      </p:cBhvr>
                                      <p:tavLst>
                                        <p:tav tm="0">
                                          <p:val>
                                            <p:fltVal val="0"/>
                                          </p:val>
                                        </p:tav>
                                        <p:tav tm="100000">
                                          <p:val>
                                            <p:strVal val="#ppt_h"/>
                                          </p:val>
                                        </p:tav>
                                      </p:tavLst>
                                    </p:anim>
                                    <p:animEffect transition="in" filter="fade">
                                      <p:cBhvr>
                                        <p:cTn id="16" dur="750"/>
                                        <p:tgtEl>
                                          <p:spTgt spid="68"/>
                                        </p:tgtEl>
                                      </p:cBhvr>
                                    </p:animEffect>
                                  </p:childTnLst>
                                </p:cTn>
                              </p:par>
                              <p:par>
                                <p:cTn id="17" presetID="10" presetClass="entr" presetSubtype="0" fill="hold" grpId="0" nodeType="withEffect">
                                  <p:stCondLst>
                                    <p:cond delay="1250"/>
                                  </p:stCondLst>
                                  <p:childTnLst>
                                    <p:set>
                                      <p:cBhvr>
                                        <p:cTn id="18" dur="1" fill="hold">
                                          <p:stCondLst>
                                            <p:cond delay="0"/>
                                          </p:stCondLst>
                                        </p:cTn>
                                        <p:tgtEl>
                                          <p:spTgt spid="69"/>
                                        </p:tgtEl>
                                        <p:attrNameLst>
                                          <p:attrName>style.visibility</p:attrName>
                                        </p:attrNameLst>
                                      </p:cBhvr>
                                      <p:to>
                                        <p:strVal val="visible"/>
                                      </p:to>
                                    </p:set>
                                    <p:animEffect transition="in" filter="fade">
                                      <p:cBhvr>
                                        <p:cTn id="19" dur="750"/>
                                        <p:tgtEl>
                                          <p:spTgt spid="69"/>
                                        </p:tgtEl>
                                      </p:cBhvr>
                                    </p:animEffect>
                                  </p:childTnLst>
                                </p:cTn>
                              </p:par>
                              <p:par>
                                <p:cTn id="20" presetID="10" presetClass="entr" presetSubtype="0" fill="hold" grpId="0" nodeType="withEffect">
                                  <p:stCondLst>
                                    <p:cond delay="1250"/>
                                  </p:stCondLst>
                                  <p:childTnLst>
                                    <p:set>
                                      <p:cBhvr>
                                        <p:cTn id="21" dur="1" fill="hold">
                                          <p:stCondLst>
                                            <p:cond delay="0"/>
                                          </p:stCondLst>
                                        </p:cTn>
                                        <p:tgtEl>
                                          <p:spTgt spid="64"/>
                                        </p:tgtEl>
                                        <p:attrNameLst>
                                          <p:attrName>style.visibility</p:attrName>
                                        </p:attrNameLst>
                                      </p:cBhvr>
                                      <p:to>
                                        <p:strVal val="visible"/>
                                      </p:to>
                                    </p:set>
                                    <p:animEffect transition="in" filter="fade">
                                      <p:cBhvr>
                                        <p:cTn id="22" dur="750"/>
                                        <p:tgtEl>
                                          <p:spTgt spid="64"/>
                                        </p:tgtEl>
                                      </p:cBhvr>
                                    </p:animEffect>
                                  </p:childTnLst>
                                </p:cTn>
                              </p:par>
                              <p:par>
                                <p:cTn id="23" presetID="10" presetClass="entr" presetSubtype="0" fill="hold" grpId="0" nodeType="withEffect">
                                  <p:stCondLst>
                                    <p:cond delay="1250"/>
                                  </p:stCondLst>
                                  <p:childTnLst>
                                    <p:set>
                                      <p:cBhvr>
                                        <p:cTn id="24" dur="1" fill="hold">
                                          <p:stCondLst>
                                            <p:cond delay="0"/>
                                          </p:stCondLst>
                                        </p:cTn>
                                        <p:tgtEl>
                                          <p:spTgt spid="65"/>
                                        </p:tgtEl>
                                        <p:attrNameLst>
                                          <p:attrName>style.visibility</p:attrName>
                                        </p:attrNameLst>
                                      </p:cBhvr>
                                      <p:to>
                                        <p:strVal val="visible"/>
                                      </p:to>
                                    </p:set>
                                    <p:animEffect transition="in" filter="fade">
                                      <p:cBhvr>
                                        <p:cTn id="25" dur="750"/>
                                        <p:tgtEl>
                                          <p:spTgt spid="65"/>
                                        </p:tgtEl>
                                      </p:cBhvr>
                                    </p:animEffect>
                                  </p:childTnLst>
                                </p:cTn>
                              </p:par>
                              <p:par>
                                <p:cTn id="26" presetID="22" presetClass="entr" presetSubtype="4" fill="hold" nodeType="withEffect">
                                  <p:stCondLst>
                                    <p:cond delay="1750"/>
                                  </p:stCondLst>
                                  <p:childTnLst>
                                    <p:set>
                                      <p:cBhvr>
                                        <p:cTn id="27" dur="1" fill="hold">
                                          <p:stCondLst>
                                            <p:cond delay="0"/>
                                          </p:stCondLst>
                                        </p:cTn>
                                        <p:tgtEl>
                                          <p:spTgt spid="73"/>
                                        </p:tgtEl>
                                        <p:attrNameLst>
                                          <p:attrName>style.visibility</p:attrName>
                                        </p:attrNameLst>
                                      </p:cBhvr>
                                      <p:to>
                                        <p:strVal val="visible"/>
                                      </p:to>
                                    </p:set>
                                    <p:animEffect transition="in" filter="wipe(down)">
                                      <p:cBhvr>
                                        <p:cTn id="28" dur="750"/>
                                        <p:tgtEl>
                                          <p:spTgt spid="73"/>
                                        </p:tgtEl>
                                      </p:cBhvr>
                                    </p:animEffect>
                                  </p:childTnLst>
                                </p:cTn>
                              </p:par>
                              <p:par>
                                <p:cTn id="29" presetID="53" presetClass="entr" presetSubtype="16" fill="hold" grpId="0" nodeType="withEffect">
                                  <p:stCondLst>
                                    <p:cond delay="1750"/>
                                  </p:stCondLst>
                                  <p:childTnLst>
                                    <p:set>
                                      <p:cBhvr>
                                        <p:cTn id="30" dur="1" fill="hold">
                                          <p:stCondLst>
                                            <p:cond delay="0"/>
                                          </p:stCondLst>
                                        </p:cTn>
                                        <p:tgtEl>
                                          <p:spTgt spid="72"/>
                                        </p:tgtEl>
                                        <p:attrNameLst>
                                          <p:attrName>style.visibility</p:attrName>
                                        </p:attrNameLst>
                                      </p:cBhvr>
                                      <p:to>
                                        <p:strVal val="visible"/>
                                      </p:to>
                                    </p:set>
                                    <p:anim calcmode="lin" valueType="num">
                                      <p:cBhvr>
                                        <p:cTn id="31" dur="750" fill="hold"/>
                                        <p:tgtEl>
                                          <p:spTgt spid="72"/>
                                        </p:tgtEl>
                                        <p:attrNameLst>
                                          <p:attrName>ppt_w</p:attrName>
                                        </p:attrNameLst>
                                      </p:cBhvr>
                                      <p:tavLst>
                                        <p:tav tm="0">
                                          <p:val>
                                            <p:fltVal val="0"/>
                                          </p:val>
                                        </p:tav>
                                        <p:tav tm="100000">
                                          <p:val>
                                            <p:strVal val="#ppt_w"/>
                                          </p:val>
                                        </p:tav>
                                      </p:tavLst>
                                    </p:anim>
                                    <p:anim calcmode="lin" valueType="num">
                                      <p:cBhvr>
                                        <p:cTn id="32" dur="750" fill="hold"/>
                                        <p:tgtEl>
                                          <p:spTgt spid="72"/>
                                        </p:tgtEl>
                                        <p:attrNameLst>
                                          <p:attrName>ppt_h</p:attrName>
                                        </p:attrNameLst>
                                      </p:cBhvr>
                                      <p:tavLst>
                                        <p:tav tm="0">
                                          <p:val>
                                            <p:fltVal val="0"/>
                                          </p:val>
                                        </p:tav>
                                        <p:tav tm="100000">
                                          <p:val>
                                            <p:strVal val="#ppt_h"/>
                                          </p:val>
                                        </p:tav>
                                      </p:tavLst>
                                    </p:anim>
                                    <p:animEffect transition="in" filter="fade">
                                      <p:cBhvr>
                                        <p:cTn id="33" dur="750"/>
                                        <p:tgtEl>
                                          <p:spTgt spid="72"/>
                                        </p:tgtEl>
                                      </p:cBhvr>
                                    </p:animEffect>
                                  </p:childTnLst>
                                </p:cTn>
                              </p:par>
                              <p:par>
                                <p:cTn id="34" presetID="53" presetClass="entr" presetSubtype="16" fill="hold" grpId="0" nodeType="withEffect">
                                  <p:stCondLst>
                                    <p:cond delay="1750"/>
                                  </p:stCondLst>
                                  <p:childTnLst>
                                    <p:set>
                                      <p:cBhvr>
                                        <p:cTn id="35" dur="1" fill="hold">
                                          <p:stCondLst>
                                            <p:cond delay="0"/>
                                          </p:stCondLst>
                                        </p:cTn>
                                        <p:tgtEl>
                                          <p:spTgt spid="71"/>
                                        </p:tgtEl>
                                        <p:attrNameLst>
                                          <p:attrName>style.visibility</p:attrName>
                                        </p:attrNameLst>
                                      </p:cBhvr>
                                      <p:to>
                                        <p:strVal val="visible"/>
                                      </p:to>
                                    </p:set>
                                    <p:anim calcmode="lin" valueType="num">
                                      <p:cBhvr>
                                        <p:cTn id="36" dur="750" fill="hold"/>
                                        <p:tgtEl>
                                          <p:spTgt spid="71"/>
                                        </p:tgtEl>
                                        <p:attrNameLst>
                                          <p:attrName>ppt_w</p:attrName>
                                        </p:attrNameLst>
                                      </p:cBhvr>
                                      <p:tavLst>
                                        <p:tav tm="0">
                                          <p:val>
                                            <p:fltVal val="0"/>
                                          </p:val>
                                        </p:tav>
                                        <p:tav tm="100000">
                                          <p:val>
                                            <p:strVal val="#ppt_w"/>
                                          </p:val>
                                        </p:tav>
                                      </p:tavLst>
                                    </p:anim>
                                    <p:anim calcmode="lin" valueType="num">
                                      <p:cBhvr>
                                        <p:cTn id="37" dur="750" fill="hold"/>
                                        <p:tgtEl>
                                          <p:spTgt spid="71"/>
                                        </p:tgtEl>
                                        <p:attrNameLst>
                                          <p:attrName>ppt_h</p:attrName>
                                        </p:attrNameLst>
                                      </p:cBhvr>
                                      <p:tavLst>
                                        <p:tav tm="0">
                                          <p:val>
                                            <p:fltVal val="0"/>
                                          </p:val>
                                        </p:tav>
                                        <p:tav tm="100000">
                                          <p:val>
                                            <p:strVal val="#ppt_h"/>
                                          </p:val>
                                        </p:tav>
                                      </p:tavLst>
                                    </p:anim>
                                    <p:animEffect transition="in" filter="fade">
                                      <p:cBhvr>
                                        <p:cTn id="38" dur="75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65" grpId="0" animBg="1"/>
      <p:bldP spid="67" grpId="0" animBg="1"/>
      <p:bldP spid="67" grpId="1" animBg="1"/>
      <p:bldP spid="67" grpId="2" animBg="1"/>
      <p:bldP spid="68" grpId="0" animBg="1"/>
      <p:bldP spid="69" grpId="0"/>
      <p:bldP spid="71" grpId="0"/>
      <p:bldP spid="7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80070" y="541279"/>
            <a:ext cx="9938951" cy="1200329"/>
          </a:xfrm>
          <a:prstGeom prst="rect">
            <a:avLst/>
          </a:prstGeom>
        </p:spPr>
        <p:txBody>
          <a:bodyPr wrap="square">
            <a:spAutoFit/>
          </a:bodyPr>
          <a:lstStyle/>
          <a:p>
            <a:pPr algn="just">
              <a:lnSpc>
                <a:spcPct val="200000"/>
              </a:lnSpc>
            </a:pPr>
            <a:r>
              <a:rPr lang="zh-CN" altLang="en-US" dirty="0" smtClean="0">
                <a:solidFill>
                  <a:srgbClr val="333333"/>
                </a:solidFill>
                <a:latin typeface="Microsoft YaHei" charset="-122"/>
                <a:ea typeface="Microsoft YaHei" charset="-122"/>
                <a:cs typeface="Microsoft YaHei" charset="-122"/>
              </a:rPr>
              <a:t>你</a:t>
            </a:r>
            <a:r>
              <a:rPr lang="zh-CN" altLang="en-US" dirty="0">
                <a:solidFill>
                  <a:srgbClr val="333333"/>
                </a:solidFill>
                <a:latin typeface="Microsoft YaHei" charset="-122"/>
                <a:ea typeface="Microsoft YaHei" charset="-122"/>
                <a:cs typeface="Microsoft YaHei" charset="-122"/>
              </a:rPr>
              <a:t>没有急着品酒而是问了老板每杯酒的一些具体信息：酒精浓度、颜色深度等，以及一份纸笔。老板一边倒一杯新酒，你边疯狂打草稿</a:t>
            </a:r>
            <a:r>
              <a:rPr lang="zh-CN" altLang="en-US" dirty="0" smtClean="0">
                <a:solidFill>
                  <a:srgbClr val="333333"/>
                </a:solidFill>
                <a:latin typeface="Microsoft YaHei" charset="-122"/>
                <a:ea typeface="Microsoft YaHei" charset="-122"/>
                <a:cs typeface="Microsoft YaHei" charset="-122"/>
              </a:rPr>
              <a:t>。</a:t>
            </a:r>
            <a:endParaRPr lang="zh-CN" altLang="en-US" b="0" i="0" u="none" strike="noStrike" dirty="0">
              <a:solidFill>
                <a:srgbClr val="333333"/>
              </a:solidFill>
              <a:effectLst/>
              <a:latin typeface="Microsoft YaHei" charset="-122"/>
              <a:ea typeface="Microsoft YaHei" charset="-122"/>
              <a:cs typeface="Microsoft YaHei" charset="-122"/>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973330" y="2211865"/>
            <a:ext cx="2388973" cy="3583460"/>
          </a:xfrm>
          <a:prstGeom prst="rect">
            <a:avLst/>
          </a:prstGeom>
          <a:effectLst>
            <a:outerShdw blurRad="50800" dist="76200" dir="2700000" algn="tl" rotWithShape="0">
              <a:prstClr val="black">
                <a:alpha val="40000"/>
              </a:prstClr>
            </a:outerShdw>
          </a:effectLst>
        </p:spPr>
      </p:pic>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7319" y="2211865"/>
            <a:ext cx="2388973" cy="3583460"/>
          </a:xfrm>
          <a:prstGeom prst="rect">
            <a:avLst/>
          </a:prstGeom>
          <a:effectLst>
            <a:outerShdw blurRad="50800" dist="76200" dir="2700000" algn="tl" rotWithShape="0">
              <a:prstClr val="black">
                <a:alpha val="40000"/>
              </a:prstClr>
            </a:outerShdw>
          </a:effectLst>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117" y="6221904"/>
            <a:ext cx="1906271" cy="438442"/>
          </a:xfrm>
          <a:prstGeom prst="rect">
            <a:avLst/>
          </a:prstGeom>
        </p:spPr>
      </p:pic>
    </p:spTree>
  </p:cSld>
  <p:clrMapOvr>
    <a:masterClrMapping/>
  </p:clrMapOvr>
  <p:transition spd="slow" advTm="1000">
    <p:push dir="u"/>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44451" y="1424367"/>
            <a:ext cx="10734976" cy="5016758"/>
          </a:xfrm>
          <a:prstGeom prst="rect">
            <a:avLst/>
          </a:prstGeom>
        </p:spPr>
        <p:txBody>
          <a:bodyPr wrap="square">
            <a:spAutoFit/>
          </a:bodyPr>
          <a:lstStyle/>
          <a:p>
            <a:pPr algn="just">
              <a:lnSpc>
                <a:spcPct val="200000"/>
              </a:lnSpc>
            </a:pPr>
            <a:r>
              <a:rPr lang="zh-CN" altLang="en-US" sz="1600" dirty="0">
                <a:solidFill>
                  <a:srgbClr val="333333"/>
                </a:solidFill>
                <a:latin typeface="Microsoft YaHei" charset="-122"/>
                <a:ea typeface="Microsoft YaHei" charset="-122"/>
                <a:cs typeface="Microsoft YaHei" charset="-122"/>
              </a:rPr>
              <a:t>确定了 </a:t>
            </a:r>
            <a:r>
              <a:rPr lang="en-US" altLang="zh-CN" sz="1600" dirty="0" smtClean="0">
                <a:solidFill>
                  <a:srgbClr val="333333"/>
                </a:solidFill>
                <a:latin typeface="Microsoft YaHei" charset="-122"/>
                <a:ea typeface="Microsoft YaHei" charset="-122"/>
                <a:cs typeface="Microsoft YaHei" charset="-122"/>
              </a:rPr>
              <a:t>k</a:t>
            </a:r>
            <a:r>
              <a:rPr lang="zh-CN" altLang="en-US" sz="1600" dirty="0" smtClean="0">
                <a:solidFill>
                  <a:srgbClr val="333333"/>
                </a:solidFill>
                <a:latin typeface="Microsoft YaHei" charset="-122"/>
                <a:ea typeface="Microsoft YaHei" charset="-122"/>
                <a:cs typeface="Microsoft YaHei" charset="-122"/>
              </a:rPr>
              <a:t> </a:t>
            </a:r>
            <a:r>
              <a:rPr lang="zh-CN" altLang="en-US" sz="1600" dirty="0">
                <a:solidFill>
                  <a:srgbClr val="333333"/>
                </a:solidFill>
                <a:latin typeface="Microsoft YaHei" charset="-122"/>
                <a:ea typeface="Microsoft YaHei" charset="-122"/>
                <a:cs typeface="Microsoft YaHei" charset="-122"/>
              </a:rPr>
              <a:t>之后，我们还能够发现一件事：每次运行的时候学习曲线都在变化，模型的效果时好时坏，这是为什么</a:t>
            </a:r>
            <a:r>
              <a:rPr lang="zh-CN" altLang="en-US" sz="1600" dirty="0" smtClean="0">
                <a:solidFill>
                  <a:srgbClr val="333333"/>
                </a:solidFill>
                <a:latin typeface="Microsoft YaHei" charset="-122"/>
                <a:ea typeface="Microsoft YaHei" charset="-122"/>
                <a:cs typeface="Microsoft YaHei" charset="-122"/>
              </a:rPr>
              <a:t>呢？</a:t>
            </a:r>
            <a:endParaRPr lang="en-US" altLang="zh-CN" sz="1600" dirty="0" smtClean="0">
              <a:solidFill>
                <a:srgbClr val="333333"/>
              </a:solidFill>
              <a:latin typeface="Microsoft YaHei" charset="-122"/>
              <a:ea typeface="Microsoft YaHei" charset="-122"/>
              <a:cs typeface="Microsoft YaHei" charset="-122"/>
            </a:endParaRPr>
          </a:p>
          <a:p>
            <a:pPr algn="just">
              <a:lnSpc>
                <a:spcPct val="200000"/>
              </a:lnSpc>
            </a:pPr>
            <a:r>
              <a:rPr lang="zh-CN" altLang="en-US" sz="1600" dirty="0">
                <a:solidFill>
                  <a:srgbClr val="333333"/>
                </a:solidFill>
                <a:latin typeface="Microsoft YaHei" charset="-122"/>
                <a:ea typeface="Microsoft YaHei" charset="-122"/>
                <a:cs typeface="Microsoft YaHei" charset="-122"/>
              </a:rPr>
              <a:t>实际上，这是</a:t>
            </a:r>
            <a:r>
              <a:rPr lang="zh-CN" altLang="en-US" sz="1600" dirty="0" smtClean="0">
                <a:solidFill>
                  <a:srgbClr val="333333"/>
                </a:solidFill>
                <a:latin typeface="Microsoft YaHei" charset="-122"/>
                <a:ea typeface="Microsoft YaHei" charset="-122"/>
                <a:cs typeface="Microsoft YaHei" charset="-122"/>
              </a:rPr>
              <a:t>由于「训练集」和「测试集」的</a:t>
            </a:r>
            <a:r>
              <a:rPr lang="zh-CN" altLang="en-US" sz="1600" dirty="0">
                <a:solidFill>
                  <a:srgbClr val="333333"/>
                </a:solidFill>
                <a:latin typeface="Microsoft YaHei" charset="-122"/>
                <a:ea typeface="Microsoft YaHei" charset="-122"/>
                <a:cs typeface="Microsoft YaHei" charset="-122"/>
              </a:rPr>
              <a:t>划分不同造成的。模型每次都使用不同的训练集进行训练，不同的测试集进行测试，自然也就会有不同的模型结果。在业务当中，我们的训练数据往往是已有的历史数据，但我们的测试数据却是新进入系统的一系列还没有标签的未知数据。我们的确追求模型的效果，但我们追求的是</a:t>
            </a:r>
            <a:r>
              <a:rPr lang="zh-CN" altLang="en-US" sz="1600" b="1" dirty="0">
                <a:solidFill>
                  <a:srgbClr val="C00000"/>
                </a:solidFill>
                <a:latin typeface="Microsoft YaHei" charset="-122"/>
                <a:ea typeface="Microsoft YaHei" charset="-122"/>
                <a:cs typeface="Microsoft YaHei" charset="-122"/>
              </a:rPr>
              <a:t>模型在未知数据集上的效果，在陌生数据集上表现优秀的能力被称为泛化能力，即我们追求的是模型的泛化能力</a:t>
            </a:r>
            <a:r>
              <a:rPr lang="zh-CN" altLang="en-US" sz="1600" b="1" dirty="0" smtClean="0">
                <a:solidFill>
                  <a:srgbClr val="C00000"/>
                </a:solidFill>
                <a:latin typeface="Microsoft YaHei" charset="-122"/>
                <a:ea typeface="Microsoft YaHei" charset="-122"/>
                <a:cs typeface="Microsoft YaHei" charset="-122"/>
              </a:rPr>
              <a:t>。</a:t>
            </a:r>
            <a:endParaRPr lang="en-US" altLang="zh-CN" sz="1600" b="1" dirty="0" smtClean="0">
              <a:solidFill>
                <a:srgbClr val="C00000"/>
              </a:solidFill>
              <a:latin typeface="Microsoft YaHei" charset="-122"/>
              <a:ea typeface="Microsoft YaHei" charset="-122"/>
              <a:cs typeface="Microsoft YaHei" charset="-122"/>
            </a:endParaRPr>
          </a:p>
          <a:p>
            <a:pPr algn="just">
              <a:lnSpc>
                <a:spcPct val="200000"/>
              </a:lnSpc>
            </a:pPr>
            <a:r>
              <a:rPr lang="zh-CN" altLang="en-US" sz="1600" dirty="0" smtClean="0">
                <a:solidFill>
                  <a:srgbClr val="333333"/>
                </a:solidFill>
                <a:latin typeface="Microsoft YaHei" charset="-122"/>
                <a:ea typeface="Microsoft YaHei" charset="-122"/>
                <a:cs typeface="Microsoft YaHei" charset="-122"/>
              </a:rPr>
              <a:t>我们</a:t>
            </a:r>
            <a:r>
              <a:rPr lang="zh-CN" altLang="en-US" sz="1600" dirty="0">
                <a:solidFill>
                  <a:srgbClr val="333333"/>
                </a:solidFill>
                <a:latin typeface="Microsoft YaHei" charset="-122"/>
                <a:ea typeface="Microsoft YaHei" charset="-122"/>
                <a:cs typeface="Microsoft YaHei" charset="-122"/>
              </a:rPr>
              <a:t>认为，如果模型在一套训练集和数据集上表现优秀，那说明不了问题，只有在众多不同的训练集和测试集上都表现优秀，模型才是一个稳定的模型，模型才具有真正意义上的泛化能力。为此，机器学习领域有着发挥神作用的技能</a:t>
            </a:r>
            <a:r>
              <a:rPr lang="zh-CN" altLang="en-US" sz="1600" dirty="0" smtClean="0">
                <a:solidFill>
                  <a:srgbClr val="333333"/>
                </a:solidFill>
                <a:latin typeface="Microsoft YaHei" charset="-122"/>
                <a:ea typeface="Microsoft YaHei" charset="-122"/>
                <a:cs typeface="Microsoft YaHei" charset="-122"/>
              </a:rPr>
              <a:t>：</a:t>
            </a:r>
            <a:r>
              <a:rPr lang="zh-CN" altLang="en-US" sz="1600" b="1" dirty="0" smtClean="0">
                <a:solidFill>
                  <a:srgbClr val="C00000"/>
                </a:solidFill>
                <a:latin typeface="Microsoft YaHei" charset="-122"/>
                <a:ea typeface="Microsoft YaHei" charset="-122"/>
                <a:cs typeface="Microsoft YaHei" charset="-122"/>
              </a:rPr>
              <a:t>「交叉验证」，</a:t>
            </a:r>
            <a:r>
              <a:rPr lang="zh-CN" altLang="en-US" sz="1600" dirty="0">
                <a:solidFill>
                  <a:srgbClr val="333333"/>
                </a:solidFill>
                <a:latin typeface="Microsoft YaHei" charset="-122"/>
                <a:ea typeface="Microsoft YaHei" charset="-122"/>
                <a:cs typeface="Microsoft YaHei" charset="-122"/>
              </a:rPr>
              <a:t>来帮助我们认识模型。</a:t>
            </a:r>
            <a:endParaRPr lang="zh-CN" altLang="en-US" sz="1600" dirty="0">
              <a:solidFill>
                <a:srgbClr val="333333"/>
              </a:solidFill>
              <a:latin typeface="Microsoft YaHei" charset="-122"/>
              <a:ea typeface="Microsoft YaHei" charset="-122"/>
              <a:cs typeface="Microsoft YaHei" charset="-122"/>
            </a:endParaRPr>
          </a:p>
          <a:p>
            <a:pPr algn="just">
              <a:lnSpc>
                <a:spcPct val="200000"/>
              </a:lnSpc>
            </a:pPr>
            <a:endParaRPr lang="zh-CN" altLang="en-US" sz="1600" dirty="0">
              <a:solidFill>
                <a:srgbClr val="333333"/>
              </a:solidFill>
              <a:latin typeface="Microsoft YaHei" charset="-122"/>
              <a:ea typeface="Microsoft YaHei" charset="-122"/>
              <a:cs typeface="Microsoft YaHei" charset="-122"/>
            </a:endParaRPr>
          </a:p>
          <a:p>
            <a:pPr algn="just">
              <a:lnSpc>
                <a:spcPct val="200000"/>
              </a:lnSpc>
            </a:pPr>
            <a:endParaRPr lang="zh-CN" altLang="en-US" sz="1600" dirty="0">
              <a:solidFill>
                <a:srgbClr val="333333"/>
              </a:solidFill>
              <a:latin typeface="Microsoft YaHei" charset="-122"/>
              <a:ea typeface="Microsoft YaHei" charset="-122"/>
              <a:cs typeface="Microsoft YaHei" charset="-122"/>
            </a:endParaRPr>
          </a:p>
        </p:txBody>
      </p:sp>
      <p:pic>
        <p:nvPicPr>
          <p:cNvPr id="28" name="图片 2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15117" y="6221904"/>
            <a:ext cx="1906271" cy="438442"/>
          </a:xfrm>
          <a:prstGeom prst="rect">
            <a:avLst/>
          </a:prstGeom>
        </p:spPr>
      </p:pic>
      <p:sp>
        <p:nvSpPr>
          <p:cNvPr id="9" name="文本框 8"/>
          <p:cNvSpPr txBox="1"/>
          <p:nvPr/>
        </p:nvSpPr>
        <p:spPr>
          <a:xfrm>
            <a:off x="744451" y="613943"/>
            <a:ext cx="2236510"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3200" b="1" dirty="0" smtClean="0">
                <a:solidFill>
                  <a:srgbClr val="234983"/>
                </a:solidFill>
                <a:latin typeface="Microsoft YaHei" charset="-122"/>
                <a:ea typeface="Microsoft YaHei" charset="-122"/>
                <a:cs typeface="Microsoft YaHei" charset="-122"/>
              </a:rPr>
              <a:t>新的发现？</a:t>
            </a:r>
            <a:endParaRPr kumimoji="0" lang="zh-CN" altLang="en-US" sz="3200" b="1" i="0" u="none" strike="noStrike" kern="1200" cap="none" spc="0" normalizeH="0" baseline="0" noProof="0" dirty="0">
              <a:ln>
                <a:noFill/>
              </a:ln>
              <a:solidFill>
                <a:srgbClr val="234983"/>
              </a:solidFill>
              <a:uLnTx/>
              <a:uFillTx/>
              <a:latin typeface="Microsoft YaHei" charset="-122"/>
              <a:ea typeface="Microsoft YaHei" charset="-122"/>
              <a:cs typeface="Microsoft YaHei" charset="-122"/>
            </a:endParaRPr>
          </a:p>
        </p:txBody>
      </p:sp>
    </p:spTree>
  </p:cSld>
  <p:clrMapOvr>
    <a:masterClrMapping/>
  </p:clrMapOvr>
  <p:transition spd="slow" advTm="1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decel="50000" fill="hold">
                                          <p:stCondLst>
                                            <p:cond delay="0"/>
                                          </p:stCondLst>
                                        </p:cTn>
                                        <p:tgtEl>
                                          <p:spTgt spid="9"/>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9"/>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9"/>
                                        </p:tgtEl>
                                        <p:attrNameLst>
                                          <p:attrName>ppt_w</p:attrName>
                                        </p:attrNameLst>
                                      </p:cBhvr>
                                      <p:tavLst>
                                        <p:tav tm="0">
                                          <p:val>
                                            <p:strVal val="#ppt_w*.05"/>
                                          </p:val>
                                        </p:tav>
                                        <p:tav tm="100000">
                                          <p:val>
                                            <p:strVal val="#ppt_w"/>
                                          </p:val>
                                        </p:tav>
                                      </p:tavLst>
                                    </p:anim>
                                    <p:anim calcmode="lin" valueType="num">
                                      <p:cBhvr>
                                        <p:cTn id="10" dur="1000" fill="hold"/>
                                        <p:tgtEl>
                                          <p:spTgt spid="9"/>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9"/>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9"/>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9"/>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椭圆 36"/>
          <p:cNvSpPr/>
          <p:nvPr/>
        </p:nvSpPr>
        <p:spPr>
          <a:xfrm>
            <a:off x="7814284" y="1967883"/>
            <a:ext cx="3275617" cy="2998912"/>
          </a:xfrm>
          <a:prstGeom prst="ellipse">
            <a:avLst/>
          </a:prstGeom>
          <a:noFill/>
          <a:ln w="101600">
            <a:solidFill>
              <a:srgbClr val="234983"/>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ts val="2000"/>
              </a:lnSpc>
              <a:spcBef>
                <a:spcPts val="0"/>
              </a:spcBef>
              <a:spcAft>
                <a:spcPts val="0"/>
              </a:spcAft>
              <a:buClrTx/>
              <a:buSzTx/>
              <a:buFontTx/>
              <a:buNone/>
              <a:defRPr/>
            </a:pPr>
            <a:r>
              <a:rPr lang="zh-CN" altLang="en-US" sz="2000" b="1" dirty="0" smtClean="0">
                <a:solidFill>
                  <a:srgbClr val="234983"/>
                </a:solidFill>
                <a:latin typeface="Microsoft YaHei" charset="-122"/>
                <a:ea typeface="Microsoft YaHei" charset="-122"/>
                <a:cs typeface="Microsoft YaHei" charset="-122"/>
              </a:rPr>
              <a:t>数据集</a:t>
            </a:r>
            <a:endParaRPr kumimoji="0" lang="zh-CN" altLang="en-US" sz="2000" b="1" i="0" u="none" strike="noStrike" kern="1200" cap="none" spc="0" normalizeH="0" baseline="0" noProof="0" dirty="0">
              <a:ln>
                <a:noFill/>
              </a:ln>
              <a:solidFill>
                <a:srgbClr val="234983"/>
              </a:solidFill>
              <a:effectLst/>
              <a:uLnTx/>
              <a:uFillTx/>
              <a:latin typeface="Microsoft YaHei" charset="-122"/>
              <a:ea typeface="Microsoft YaHei" charset="-122"/>
              <a:cs typeface="Microsoft YaHei" charset="-122"/>
            </a:endParaRPr>
          </a:p>
        </p:txBody>
      </p:sp>
      <p:sp>
        <p:nvSpPr>
          <p:cNvPr id="41" name="椭圆 40"/>
          <p:cNvSpPr/>
          <p:nvPr/>
        </p:nvSpPr>
        <p:spPr>
          <a:xfrm>
            <a:off x="10003391" y="1645863"/>
            <a:ext cx="1811939" cy="1811939"/>
          </a:xfrm>
          <a:prstGeom prst="ellipse">
            <a:avLst/>
          </a:prstGeom>
          <a:gradFill flip="none" rotWithShape="1">
            <a:gsLst>
              <a:gs pos="0">
                <a:schemeClr val="bg1"/>
              </a:gs>
              <a:gs pos="100000">
                <a:srgbClr val="C8C8C8"/>
              </a:gs>
            </a:gsLst>
            <a:lin ang="19800000" scaled="0"/>
            <a:tileRect/>
          </a:gradFill>
          <a:ln w="25400">
            <a:gradFill flip="none" rotWithShape="1">
              <a:gsLst>
                <a:gs pos="53000">
                  <a:schemeClr val="bg1">
                    <a:alpha val="90000"/>
                  </a:schemeClr>
                </a:gs>
                <a:gs pos="100000">
                  <a:schemeClr val="tx1">
                    <a:lumMod val="50000"/>
                    <a:lumOff val="50000"/>
                  </a:schemeClr>
                </a:gs>
              </a:gsLst>
              <a:lin ang="7200000" scaled="0"/>
              <a:tileRect/>
            </a:gradFill>
          </a:ln>
          <a:effectLst>
            <a:outerShdw blurRad="482600" dist="279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b="1" dirty="0" smtClean="0">
                <a:solidFill>
                  <a:srgbClr val="234983"/>
                </a:solidFill>
                <a:latin typeface="Microsoft YaHei" charset="-122"/>
                <a:ea typeface="Microsoft YaHei" charset="-122"/>
                <a:cs typeface="Microsoft YaHei" charset="-122"/>
              </a:rPr>
              <a:t>测试集</a:t>
            </a:r>
            <a:endParaRPr kumimoji="0" lang="zh-CN" altLang="en-US" sz="2000" b="1" i="0" u="none" strike="noStrike" kern="1200" cap="none" spc="0" normalizeH="0" baseline="0" noProof="0" dirty="0">
              <a:ln>
                <a:noFill/>
              </a:ln>
              <a:solidFill>
                <a:srgbClr val="234983"/>
              </a:solidFill>
              <a:effectLst/>
              <a:uLnTx/>
              <a:uFillTx/>
              <a:latin typeface="Microsoft YaHei" charset="-122"/>
              <a:ea typeface="Microsoft YaHei" charset="-122"/>
              <a:cs typeface="Microsoft YaHei" charset="-122"/>
            </a:endParaRPr>
          </a:p>
        </p:txBody>
      </p:sp>
      <p:sp>
        <p:nvSpPr>
          <p:cNvPr id="38" name="椭圆 37"/>
          <p:cNvSpPr/>
          <p:nvPr/>
        </p:nvSpPr>
        <p:spPr>
          <a:xfrm>
            <a:off x="8546122" y="4055948"/>
            <a:ext cx="1811939" cy="1811939"/>
          </a:xfrm>
          <a:prstGeom prst="ellipse">
            <a:avLst/>
          </a:prstGeom>
          <a:gradFill flip="none" rotWithShape="1">
            <a:gsLst>
              <a:gs pos="0">
                <a:schemeClr val="bg1"/>
              </a:gs>
              <a:gs pos="100000">
                <a:srgbClr val="C8C8C8"/>
              </a:gs>
            </a:gsLst>
            <a:lin ang="19800000" scaled="0"/>
            <a:tileRect/>
          </a:gradFill>
          <a:ln w="25400">
            <a:gradFill flip="none" rotWithShape="1">
              <a:gsLst>
                <a:gs pos="53000">
                  <a:schemeClr val="bg1">
                    <a:alpha val="90000"/>
                  </a:schemeClr>
                </a:gs>
                <a:gs pos="100000">
                  <a:schemeClr val="tx1">
                    <a:lumMod val="50000"/>
                    <a:lumOff val="50000"/>
                  </a:schemeClr>
                </a:gs>
              </a:gsLst>
              <a:lin ang="7200000" scaled="0"/>
              <a:tileRect/>
            </a:gradFill>
          </a:ln>
          <a:effectLst>
            <a:outerShdw blurRad="482600" dist="279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b="1" dirty="0" smtClean="0">
                <a:solidFill>
                  <a:srgbClr val="234983"/>
                </a:solidFill>
                <a:latin typeface="Microsoft YaHei" charset="-122"/>
                <a:ea typeface="Microsoft YaHei" charset="-122"/>
                <a:cs typeface="Microsoft YaHei" charset="-122"/>
              </a:rPr>
              <a:t>验证集</a:t>
            </a:r>
            <a:endParaRPr kumimoji="0" lang="en-US" altLang="zh-CN" sz="2000" b="1" i="0" u="none" strike="noStrike" kern="1200" cap="none" spc="0" normalizeH="0" baseline="0" noProof="0" dirty="0">
              <a:ln>
                <a:noFill/>
              </a:ln>
              <a:solidFill>
                <a:srgbClr val="234983"/>
              </a:solidFill>
              <a:effectLst/>
              <a:uLnTx/>
              <a:uFillTx/>
              <a:latin typeface="Microsoft YaHei" charset="-122"/>
              <a:ea typeface="Microsoft YaHei" charset="-122"/>
              <a:cs typeface="Microsoft YaHei" charset="-122"/>
            </a:endParaRPr>
          </a:p>
        </p:txBody>
      </p:sp>
      <p:sp>
        <p:nvSpPr>
          <p:cNvPr id="39" name="椭圆 38"/>
          <p:cNvSpPr/>
          <p:nvPr/>
        </p:nvSpPr>
        <p:spPr>
          <a:xfrm>
            <a:off x="6908314" y="1645864"/>
            <a:ext cx="1811939" cy="1811939"/>
          </a:xfrm>
          <a:prstGeom prst="ellipse">
            <a:avLst/>
          </a:prstGeom>
          <a:gradFill flip="none" rotWithShape="1">
            <a:gsLst>
              <a:gs pos="0">
                <a:schemeClr val="bg1"/>
              </a:gs>
              <a:gs pos="100000">
                <a:srgbClr val="C8C8C8"/>
              </a:gs>
            </a:gsLst>
            <a:lin ang="19800000" scaled="0"/>
            <a:tileRect/>
          </a:gradFill>
          <a:ln w="25400">
            <a:gradFill flip="none" rotWithShape="1">
              <a:gsLst>
                <a:gs pos="53000">
                  <a:schemeClr val="bg1">
                    <a:alpha val="90000"/>
                  </a:schemeClr>
                </a:gs>
                <a:gs pos="100000">
                  <a:schemeClr val="tx1">
                    <a:lumMod val="50000"/>
                    <a:lumOff val="50000"/>
                  </a:schemeClr>
                </a:gs>
              </a:gsLst>
              <a:lin ang="7200000" scaled="0"/>
              <a:tileRect/>
            </a:gradFill>
          </a:ln>
          <a:effectLst>
            <a:outerShdw blurRad="482600" dist="279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b="1" dirty="0" smtClean="0">
                <a:solidFill>
                  <a:srgbClr val="234983"/>
                </a:solidFill>
                <a:latin typeface="Microsoft YaHei" charset="-122"/>
                <a:ea typeface="Microsoft YaHei" charset="-122"/>
                <a:cs typeface="Microsoft YaHei" charset="-122"/>
              </a:rPr>
              <a:t>训练集</a:t>
            </a:r>
            <a:endParaRPr kumimoji="0" lang="en-US" altLang="zh-CN" sz="2000" b="1" i="0" u="none" strike="noStrike" kern="1200" cap="none" spc="0" normalizeH="0" baseline="0" noProof="0" dirty="0">
              <a:ln>
                <a:noFill/>
              </a:ln>
              <a:solidFill>
                <a:srgbClr val="234983"/>
              </a:solidFill>
              <a:effectLst/>
              <a:uLnTx/>
              <a:uFillTx/>
              <a:latin typeface="Microsoft YaHei" charset="-122"/>
              <a:ea typeface="Microsoft YaHei" charset="-122"/>
              <a:cs typeface="Microsoft YaHei" charset="-122"/>
            </a:endParaRPr>
          </a:p>
        </p:txBody>
      </p:sp>
      <p:pic>
        <p:nvPicPr>
          <p:cNvPr id="9" name="图片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15117" y="6221904"/>
            <a:ext cx="1906271" cy="438442"/>
          </a:xfrm>
          <a:prstGeom prst="rect">
            <a:avLst/>
          </a:prstGeom>
        </p:spPr>
      </p:pic>
      <p:sp>
        <p:nvSpPr>
          <p:cNvPr id="8" name="文本框 7"/>
          <p:cNvSpPr txBox="1"/>
          <p:nvPr/>
        </p:nvSpPr>
        <p:spPr>
          <a:xfrm>
            <a:off x="744451" y="613943"/>
            <a:ext cx="1826141"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3200" b="1" noProof="0" dirty="0" smtClean="0">
                <a:solidFill>
                  <a:srgbClr val="234983"/>
                </a:solidFill>
                <a:latin typeface="Microsoft YaHei" charset="-122"/>
                <a:ea typeface="Microsoft YaHei" charset="-122"/>
                <a:cs typeface="Microsoft YaHei" charset="-122"/>
              </a:rPr>
              <a:t>泛化能力</a:t>
            </a:r>
            <a:endParaRPr kumimoji="0" lang="zh-CN" altLang="en-US" sz="3200" b="1" i="0" u="none" strike="noStrike" kern="1200" cap="none" spc="0" normalizeH="0" baseline="0" noProof="0" dirty="0">
              <a:ln>
                <a:noFill/>
              </a:ln>
              <a:solidFill>
                <a:srgbClr val="234983"/>
              </a:solidFill>
              <a:uLnTx/>
              <a:uFillTx/>
              <a:latin typeface="Microsoft YaHei" charset="-122"/>
              <a:ea typeface="Microsoft YaHei" charset="-122"/>
              <a:cs typeface="Microsoft YaHei" charset="-122"/>
            </a:endParaRPr>
          </a:p>
        </p:txBody>
      </p:sp>
      <p:sp>
        <p:nvSpPr>
          <p:cNvPr id="10" name="矩形 9"/>
          <p:cNvSpPr/>
          <p:nvPr/>
        </p:nvSpPr>
        <p:spPr>
          <a:xfrm>
            <a:off x="744451" y="1151146"/>
            <a:ext cx="6163863" cy="4524315"/>
          </a:xfrm>
          <a:prstGeom prst="rect">
            <a:avLst/>
          </a:prstGeom>
        </p:spPr>
        <p:txBody>
          <a:bodyPr wrap="square">
            <a:spAutoFit/>
          </a:bodyPr>
          <a:lstStyle/>
          <a:p>
            <a:pPr algn="just">
              <a:lnSpc>
                <a:spcPct val="200000"/>
              </a:lnSpc>
            </a:pPr>
            <a:r>
              <a:rPr lang="zh-CN" altLang="en-US" sz="1600" dirty="0">
                <a:solidFill>
                  <a:srgbClr val="333333"/>
                </a:solidFill>
                <a:latin typeface="Microsoft YaHei" charset="-122"/>
                <a:ea typeface="Microsoft YaHei" charset="-122"/>
                <a:cs typeface="Microsoft YaHei" charset="-122"/>
              </a:rPr>
              <a:t>我们在进行学习算法前，通常会将一个样本集</a:t>
            </a:r>
            <a:r>
              <a:rPr lang="zh-CN" altLang="en-US" sz="1600" dirty="0" smtClean="0">
                <a:solidFill>
                  <a:srgbClr val="333333"/>
                </a:solidFill>
                <a:latin typeface="Microsoft YaHei" charset="-122"/>
                <a:ea typeface="Microsoft YaHei" charset="-122"/>
                <a:cs typeface="Microsoft YaHei" charset="-122"/>
              </a:rPr>
              <a:t>分成「训练集」和「测试集」，</a:t>
            </a:r>
            <a:r>
              <a:rPr lang="zh-CN" altLang="en-US" sz="1600" dirty="0">
                <a:solidFill>
                  <a:srgbClr val="333333"/>
                </a:solidFill>
                <a:latin typeface="Microsoft YaHei" charset="-122"/>
                <a:ea typeface="Microsoft YaHei" charset="-122"/>
                <a:cs typeface="Microsoft YaHei" charset="-122"/>
              </a:rPr>
              <a:t>其中训练集用于模型的学习或训练，而后测试集通常用于评估训练好的模型对于数据的预测性能评估。</a:t>
            </a:r>
            <a:endParaRPr lang="zh-CN" altLang="en-US" sz="1600" dirty="0">
              <a:solidFill>
                <a:srgbClr val="333333"/>
              </a:solidFill>
              <a:latin typeface="Microsoft YaHei" charset="-122"/>
              <a:ea typeface="Microsoft YaHei" charset="-122"/>
              <a:cs typeface="Microsoft YaHei" charset="-122"/>
            </a:endParaRPr>
          </a:p>
          <a:p>
            <a:pPr algn="just">
              <a:lnSpc>
                <a:spcPct val="200000"/>
              </a:lnSpc>
            </a:pPr>
            <a:r>
              <a:rPr lang="zh-CN" altLang="en-US" sz="1600" dirty="0" smtClean="0">
                <a:solidFill>
                  <a:srgbClr val="C00000"/>
                </a:solidFill>
                <a:latin typeface="Microsoft YaHei" charset="-122"/>
                <a:ea typeface="Microsoft YaHei" charset="-122"/>
                <a:cs typeface="Microsoft YaHei" charset="-122"/>
              </a:rPr>
              <a:t>训练</a:t>
            </a:r>
            <a:r>
              <a:rPr lang="zh-CN" altLang="en-US" sz="1600" dirty="0">
                <a:solidFill>
                  <a:srgbClr val="C00000"/>
                </a:solidFill>
                <a:latin typeface="Microsoft YaHei" charset="-122"/>
                <a:ea typeface="Microsoft YaHei" charset="-122"/>
                <a:cs typeface="Microsoft YaHei" charset="-122"/>
              </a:rPr>
              <a:t>误差（</a:t>
            </a:r>
            <a:r>
              <a:rPr lang="en-US" altLang="zh-CN" sz="1600" dirty="0">
                <a:solidFill>
                  <a:srgbClr val="C00000"/>
                </a:solidFill>
                <a:latin typeface="Microsoft YaHei" charset="-122"/>
                <a:ea typeface="Microsoft YaHei" charset="-122"/>
                <a:cs typeface="Microsoft YaHei" charset="-122"/>
              </a:rPr>
              <a:t>training error</a:t>
            </a:r>
            <a:r>
              <a:rPr lang="zh-CN" altLang="en-US" sz="1600" dirty="0">
                <a:solidFill>
                  <a:srgbClr val="C00000"/>
                </a:solidFill>
                <a:latin typeface="Microsoft YaHei" charset="-122"/>
                <a:ea typeface="Microsoft YaHei" charset="-122"/>
                <a:cs typeface="Microsoft YaHei" charset="-122"/>
              </a:rPr>
              <a:t>）</a:t>
            </a:r>
            <a:r>
              <a:rPr lang="zh-CN" altLang="en-US" sz="1600" dirty="0">
                <a:solidFill>
                  <a:srgbClr val="333333"/>
                </a:solidFill>
                <a:latin typeface="Microsoft YaHei" charset="-122"/>
                <a:ea typeface="Microsoft YaHei" charset="-122"/>
                <a:cs typeface="Microsoft YaHei" charset="-122"/>
              </a:rPr>
              <a:t>代表模型在训练集上的错分样本比率</a:t>
            </a:r>
            <a:r>
              <a:rPr lang="zh-CN" altLang="en-US" sz="1600" dirty="0" smtClean="0">
                <a:solidFill>
                  <a:srgbClr val="333333"/>
                </a:solidFill>
                <a:latin typeface="Microsoft YaHei" charset="-122"/>
                <a:ea typeface="Microsoft YaHei" charset="-122"/>
                <a:cs typeface="Microsoft YaHei" charset="-122"/>
              </a:rPr>
              <a:t>。</a:t>
            </a:r>
            <a:endParaRPr lang="en-US" altLang="zh-CN" sz="1600" dirty="0" smtClean="0">
              <a:solidFill>
                <a:srgbClr val="333333"/>
              </a:solidFill>
              <a:latin typeface="Microsoft YaHei" charset="-122"/>
              <a:ea typeface="Microsoft YaHei" charset="-122"/>
              <a:cs typeface="Microsoft YaHei" charset="-122"/>
            </a:endParaRPr>
          </a:p>
          <a:p>
            <a:pPr algn="just">
              <a:lnSpc>
                <a:spcPct val="200000"/>
              </a:lnSpc>
            </a:pPr>
            <a:r>
              <a:rPr lang="zh-CN" altLang="en-US" sz="1600" dirty="0">
                <a:solidFill>
                  <a:srgbClr val="C00000"/>
                </a:solidFill>
                <a:latin typeface="Microsoft YaHei" charset="-122"/>
                <a:ea typeface="Microsoft YaHei" charset="-122"/>
                <a:cs typeface="Microsoft YaHei" charset="-122"/>
              </a:rPr>
              <a:t>测试误差（</a:t>
            </a:r>
            <a:r>
              <a:rPr lang="en-US" altLang="zh-CN" sz="1600" dirty="0">
                <a:solidFill>
                  <a:srgbClr val="C00000"/>
                </a:solidFill>
                <a:latin typeface="Microsoft YaHei" charset="-122"/>
                <a:ea typeface="Microsoft YaHei" charset="-122"/>
                <a:cs typeface="Microsoft YaHei" charset="-122"/>
              </a:rPr>
              <a:t>empirical error</a:t>
            </a:r>
            <a:r>
              <a:rPr lang="zh-CN" altLang="en-US" sz="1600" dirty="0">
                <a:solidFill>
                  <a:srgbClr val="C00000"/>
                </a:solidFill>
                <a:latin typeface="Microsoft YaHei" charset="-122"/>
                <a:ea typeface="Microsoft YaHei" charset="-122"/>
                <a:cs typeface="Microsoft YaHei" charset="-122"/>
              </a:rPr>
              <a:t>）</a:t>
            </a:r>
            <a:r>
              <a:rPr lang="zh-CN" altLang="en-US" sz="1600" dirty="0">
                <a:solidFill>
                  <a:srgbClr val="333333"/>
                </a:solidFill>
                <a:latin typeface="Microsoft YaHei" charset="-122"/>
                <a:ea typeface="Microsoft YaHei" charset="-122"/>
                <a:cs typeface="Microsoft YaHei" charset="-122"/>
              </a:rPr>
              <a:t>是模型在测试集上的错</a:t>
            </a:r>
            <a:r>
              <a:rPr lang="zh-CN" altLang="en-US" sz="1600" dirty="0" smtClean="0">
                <a:solidFill>
                  <a:srgbClr val="333333"/>
                </a:solidFill>
                <a:latin typeface="Microsoft YaHei" charset="-122"/>
                <a:ea typeface="Microsoft YaHei" charset="-122"/>
                <a:cs typeface="Microsoft YaHei" charset="-122"/>
              </a:rPr>
              <a:t>分样本比率。</a:t>
            </a:r>
            <a:endParaRPr lang="en-US" altLang="zh-CN" sz="1600" dirty="0" smtClean="0">
              <a:solidFill>
                <a:srgbClr val="333333"/>
              </a:solidFill>
              <a:latin typeface="Microsoft YaHei" charset="-122"/>
              <a:ea typeface="Microsoft YaHei" charset="-122"/>
              <a:cs typeface="Microsoft YaHei" charset="-122"/>
            </a:endParaRPr>
          </a:p>
          <a:p>
            <a:pPr algn="just">
              <a:lnSpc>
                <a:spcPct val="200000"/>
              </a:lnSpc>
            </a:pPr>
            <a:r>
              <a:rPr lang="zh-CN" altLang="en-US" sz="1600" dirty="0">
                <a:solidFill>
                  <a:srgbClr val="333333"/>
                </a:solidFill>
                <a:latin typeface="Microsoft YaHei" charset="-122"/>
                <a:ea typeface="Microsoft YaHei" charset="-122"/>
                <a:cs typeface="Microsoft YaHei" charset="-122"/>
              </a:rPr>
              <a:t>训练误差的大小，用来判断给定问题是不是一个</a:t>
            </a:r>
            <a:r>
              <a:rPr lang="zh-CN" altLang="en-US" sz="1600" dirty="0">
                <a:solidFill>
                  <a:srgbClr val="C00000"/>
                </a:solidFill>
                <a:latin typeface="Microsoft YaHei" charset="-122"/>
                <a:ea typeface="Microsoft YaHei" charset="-122"/>
                <a:cs typeface="Microsoft YaHei" charset="-122"/>
              </a:rPr>
              <a:t>容易学习</a:t>
            </a:r>
            <a:r>
              <a:rPr lang="zh-CN" altLang="en-US" sz="1600" dirty="0">
                <a:solidFill>
                  <a:srgbClr val="333333"/>
                </a:solidFill>
                <a:latin typeface="Microsoft YaHei" charset="-122"/>
                <a:ea typeface="Microsoft YaHei" charset="-122"/>
                <a:cs typeface="Microsoft YaHei" charset="-122"/>
              </a:rPr>
              <a:t>的的问题。测试误差则反映了模型对未知数据的</a:t>
            </a:r>
            <a:r>
              <a:rPr lang="zh-CN" altLang="en-US" sz="1600" dirty="0">
                <a:solidFill>
                  <a:srgbClr val="C00000"/>
                </a:solidFill>
                <a:latin typeface="Microsoft YaHei" charset="-122"/>
                <a:ea typeface="Microsoft YaHei" charset="-122"/>
                <a:cs typeface="Microsoft YaHei" charset="-122"/>
              </a:rPr>
              <a:t>预测能力</a:t>
            </a:r>
            <a:r>
              <a:rPr lang="zh-CN" altLang="en-US" sz="1600" dirty="0">
                <a:solidFill>
                  <a:srgbClr val="333333"/>
                </a:solidFill>
                <a:latin typeface="Microsoft YaHei" charset="-122"/>
                <a:ea typeface="Microsoft YaHei" charset="-122"/>
                <a:cs typeface="Microsoft YaHei" charset="-122"/>
              </a:rPr>
              <a:t>，测试误差小的学习方法具有很好的预测能力，如果得到的训练集和测试集的数据没有交集，通常将此预测能力称为</a:t>
            </a:r>
            <a:r>
              <a:rPr lang="zh-CN" altLang="en-US" sz="1600" dirty="0">
                <a:solidFill>
                  <a:srgbClr val="C00000"/>
                </a:solidFill>
                <a:latin typeface="Microsoft YaHei" charset="-122"/>
                <a:ea typeface="Microsoft YaHei" charset="-122"/>
                <a:cs typeface="Microsoft YaHei" charset="-122"/>
              </a:rPr>
              <a:t>泛化能力（</a:t>
            </a:r>
            <a:r>
              <a:rPr lang="en-US" altLang="zh-CN" sz="1600" dirty="0">
                <a:solidFill>
                  <a:srgbClr val="C00000"/>
                </a:solidFill>
                <a:latin typeface="Microsoft YaHei" charset="-122"/>
                <a:ea typeface="Microsoft YaHei" charset="-122"/>
                <a:cs typeface="Microsoft YaHei" charset="-122"/>
              </a:rPr>
              <a:t>generalization ability</a:t>
            </a:r>
            <a:r>
              <a:rPr lang="zh-CN" altLang="en-US" sz="1600" dirty="0">
                <a:solidFill>
                  <a:srgbClr val="C00000"/>
                </a:solidFill>
                <a:latin typeface="Microsoft YaHei" charset="-122"/>
                <a:ea typeface="Microsoft YaHei" charset="-122"/>
                <a:cs typeface="Microsoft YaHei" charset="-122"/>
              </a:rPr>
              <a:t>）</a:t>
            </a:r>
            <a:r>
              <a:rPr lang="zh-CN" altLang="en-US" sz="1600" dirty="0">
                <a:solidFill>
                  <a:srgbClr val="333333"/>
                </a:solidFill>
                <a:latin typeface="Microsoft YaHei" charset="-122"/>
                <a:ea typeface="Microsoft YaHei" charset="-122"/>
                <a:cs typeface="Microsoft YaHei" charset="-122"/>
              </a:rPr>
              <a:t>。</a:t>
            </a:r>
            <a:endParaRPr lang="zh-CN" altLang="en-US" sz="1600" dirty="0">
              <a:solidFill>
                <a:srgbClr val="333333"/>
              </a:solidFill>
              <a:latin typeface="Microsoft YaHei" charset="-122"/>
              <a:ea typeface="Microsoft YaHei" charset="-122"/>
              <a:cs typeface="Microsoft YaHei" charset="-122"/>
            </a:endParaRPr>
          </a:p>
        </p:txBody>
      </p:sp>
    </p:spTree>
  </p:cSld>
  <p:clrMapOvr>
    <a:masterClrMapping/>
  </p:clrMapOvr>
  <p:transition spd="slow" advTm="1000">
    <p:push dir="u"/>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15117" y="6221904"/>
            <a:ext cx="1906271" cy="438442"/>
          </a:xfrm>
          <a:prstGeom prst="rect">
            <a:avLst/>
          </a:prstGeom>
        </p:spPr>
      </p:pic>
      <p:sp>
        <p:nvSpPr>
          <p:cNvPr id="8" name="文本框 7"/>
          <p:cNvSpPr txBox="1"/>
          <p:nvPr/>
        </p:nvSpPr>
        <p:spPr>
          <a:xfrm>
            <a:off x="744451" y="613943"/>
            <a:ext cx="4572085"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3200" b="1" dirty="0" smtClean="0">
                <a:solidFill>
                  <a:srgbClr val="234983"/>
                </a:solidFill>
                <a:latin typeface="Microsoft YaHei" charset="-122"/>
                <a:ea typeface="Microsoft YaHei" charset="-122"/>
                <a:cs typeface="Microsoft YaHei" charset="-122"/>
              </a:rPr>
              <a:t>神器之二：</a:t>
            </a:r>
            <a:r>
              <a:rPr lang="en-US" altLang="zh-CN" sz="3200" b="1" dirty="0" smtClean="0">
                <a:solidFill>
                  <a:srgbClr val="234983"/>
                </a:solidFill>
                <a:latin typeface="Microsoft YaHei" charset="-122"/>
                <a:ea typeface="Microsoft YaHei" charset="-122"/>
                <a:cs typeface="Microsoft YaHei" charset="-122"/>
              </a:rPr>
              <a:t>K</a:t>
            </a:r>
            <a:r>
              <a:rPr lang="zh-CN" altLang="en-US" sz="3200" b="1" dirty="0" smtClean="0">
                <a:solidFill>
                  <a:srgbClr val="234983"/>
                </a:solidFill>
                <a:latin typeface="Microsoft YaHei" charset="-122"/>
                <a:ea typeface="Microsoft YaHei" charset="-122"/>
                <a:cs typeface="Microsoft YaHei" charset="-122"/>
              </a:rPr>
              <a:t>折交叉验证</a:t>
            </a:r>
            <a:endParaRPr kumimoji="0" lang="zh-CN" altLang="en-US" sz="3200" b="1" i="0" u="none" strike="noStrike" kern="1200" cap="none" spc="0" normalizeH="0" baseline="0" noProof="0" dirty="0">
              <a:ln>
                <a:noFill/>
              </a:ln>
              <a:solidFill>
                <a:srgbClr val="234983"/>
              </a:solidFill>
              <a:uLnTx/>
              <a:uFillTx/>
              <a:latin typeface="Microsoft YaHei" charset="-122"/>
              <a:ea typeface="Microsoft YaHei" charset="-122"/>
              <a:cs typeface="Microsoft YaHei" charset="-122"/>
            </a:endParaRPr>
          </a:p>
        </p:txBody>
      </p:sp>
      <p:sp>
        <p:nvSpPr>
          <p:cNvPr id="10" name="矩形 9"/>
          <p:cNvSpPr/>
          <p:nvPr/>
        </p:nvSpPr>
        <p:spPr>
          <a:xfrm>
            <a:off x="744451" y="1151146"/>
            <a:ext cx="10611408" cy="1495409"/>
          </a:xfrm>
          <a:prstGeom prst="rect">
            <a:avLst/>
          </a:prstGeom>
        </p:spPr>
        <p:txBody>
          <a:bodyPr wrap="square">
            <a:spAutoFit/>
          </a:bodyPr>
          <a:lstStyle/>
          <a:p>
            <a:pPr algn="just">
              <a:lnSpc>
                <a:spcPct val="200000"/>
              </a:lnSpc>
            </a:pPr>
            <a:r>
              <a:rPr lang="zh-CN" altLang="en-US" sz="1600" dirty="0" smtClean="0">
                <a:solidFill>
                  <a:srgbClr val="333333"/>
                </a:solidFill>
                <a:latin typeface="Microsoft YaHei" charset="-122"/>
                <a:ea typeface="Microsoft YaHei" charset="-122"/>
                <a:cs typeface="Microsoft YaHei" charset="-122"/>
              </a:rPr>
              <a:t>最常用的</a:t>
            </a:r>
            <a:r>
              <a:rPr lang="zh-CN" altLang="en-US" sz="1600" dirty="0">
                <a:solidFill>
                  <a:srgbClr val="333333"/>
                </a:solidFill>
                <a:latin typeface="Microsoft YaHei" charset="-122"/>
                <a:ea typeface="Microsoft YaHei" charset="-122"/>
                <a:cs typeface="Microsoft YaHei" charset="-122"/>
              </a:rPr>
              <a:t>交叉验证</a:t>
            </a:r>
            <a:r>
              <a:rPr lang="zh-CN" altLang="en-US" sz="1600" dirty="0" smtClean="0">
                <a:solidFill>
                  <a:srgbClr val="333333"/>
                </a:solidFill>
                <a:latin typeface="Microsoft YaHei" charset="-122"/>
                <a:ea typeface="Microsoft YaHei" charset="-122"/>
                <a:cs typeface="Microsoft YaHei" charset="-122"/>
              </a:rPr>
              <a:t>是</a:t>
            </a:r>
            <a:r>
              <a:rPr lang="en-US" altLang="zh-CN" sz="1600" dirty="0" smtClean="0">
                <a:solidFill>
                  <a:srgbClr val="333333"/>
                </a:solidFill>
                <a:latin typeface="Microsoft YaHei" charset="-122"/>
                <a:ea typeface="Microsoft YaHei" charset="-122"/>
                <a:cs typeface="Microsoft YaHei" charset="-122"/>
              </a:rPr>
              <a:t>k</a:t>
            </a:r>
            <a:r>
              <a:rPr lang="zh-CN" altLang="en-US" sz="1600" dirty="0" smtClean="0">
                <a:solidFill>
                  <a:srgbClr val="333333"/>
                </a:solidFill>
                <a:latin typeface="Microsoft YaHei" charset="-122"/>
                <a:ea typeface="Microsoft YaHei" charset="-122"/>
                <a:cs typeface="Microsoft YaHei" charset="-122"/>
              </a:rPr>
              <a:t>折</a:t>
            </a:r>
            <a:r>
              <a:rPr lang="zh-CN" altLang="en-US" sz="1600" dirty="0">
                <a:solidFill>
                  <a:srgbClr val="333333"/>
                </a:solidFill>
                <a:latin typeface="Microsoft YaHei" charset="-122"/>
                <a:ea typeface="Microsoft YaHei" charset="-122"/>
                <a:cs typeface="Microsoft YaHei" charset="-122"/>
              </a:rPr>
              <a:t>交叉验证。我们知道训练集和测试集的划分会干扰模型的结果，因此用交叉</a:t>
            </a:r>
            <a:r>
              <a:rPr lang="zh-CN" altLang="en-US" sz="1600" dirty="0" smtClean="0">
                <a:solidFill>
                  <a:srgbClr val="333333"/>
                </a:solidFill>
                <a:latin typeface="Microsoft YaHei" charset="-122"/>
                <a:ea typeface="Microsoft YaHei" charset="-122"/>
                <a:cs typeface="Microsoft YaHei" charset="-122"/>
              </a:rPr>
              <a:t>验证</a:t>
            </a:r>
            <a:r>
              <a:rPr lang="en-US" altLang="zh-CN" sz="1600" dirty="0" smtClean="0">
                <a:solidFill>
                  <a:srgbClr val="333333"/>
                </a:solidFill>
                <a:latin typeface="Microsoft YaHei" charset="-122"/>
                <a:ea typeface="Microsoft YaHei" charset="-122"/>
                <a:cs typeface="Microsoft YaHei" charset="-122"/>
              </a:rPr>
              <a:t>n</a:t>
            </a:r>
            <a:r>
              <a:rPr lang="zh-CN" altLang="en-US" sz="1600" dirty="0" smtClean="0">
                <a:solidFill>
                  <a:srgbClr val="333333"/>
                </a:solidFill>
                <a:latin typeface="Microsoft YaHei" charset="-122"/>
                <a:ea typeface="Microsoft YaHei" charset="-122"/>
                <a:cs typeface="Microsoft YaHei" charset="-122"/>
              </a:rPr>
              <a:t>次</a:t>
            </a:r>
            <a:r>
              <a:rPr lang="zh-CN" altLang="en-US" sz="1600" dirty="0">
                <a:solidFill>
                  <a:srgbClr val="333333"/>
                </a:solidFill>
                <a:latin typeface="Microsoft YaHei" charset="-122"/>
                <a:ea typeface="Microsoft YaHei" charset="-122"/>
                <a:cs typeface="Microsoft YaHei" charset="-122"/>
              </a:rPr>
              <a:t>的结果求出的均值，是对模型效果的一个更好的度量。</a:t>
            </a:r>
            <a:endParaRPr lang="zh-CN" altLang="en-US" sz="1600" dirty="0">
              <a:solidFill>
                <a:srgbClr val="333333"/>
              </a:solidFill>
              <a:latin typeface="Microsoft YaHei" charset="-122"/>
              <a:ea typeface="Microsoft YaHei" charset="-122"/>
              <a:cs typeface="Microsoft YaHei" charset="-122"/>
            </a:endParaRPr>
          </a:p>
          <a:p>
            <a:pPr algn="just">
              <a:lnSpc>
                <a:spcPct val="200000"/>
              </a:lnSpc>
            </a:pPr>
            <a:endParaRPr lang="zh-CN" altLang="en-US" sz="1600" dirty="0">
              <a:solidFill>
                <a:srgbClr val="333333"/>
              </a:solidFill>
              <a:latin typeface="Microsoft YaHei" charset="-122"/>
              <a:ea typeface="Microsoft YaHei" charset="-122"/>
              <a:cs typeface="Microsoft YaHei" charset="-122"/>
            </a:endParaRPr>
          </a:p>
        </p:txBody>
      </p:sp>
      <p:pic>
        <p:nvPicPr>
          <p:cNvPr id="2" name="图片 1"/>
          <p:cNvPicPr>
            <a:picLocks noChangeAspect="1"/>
          </p:cNvPicPr>
          <p:nvPr/>
        </p:nvPicPr>
        <p:blipFill>
          <a:blip r:embed="rId2"/>
          <a:stretch>
            <a:fillRect/>
          </a:stretch>
        </p:blipFill>
        <p:spPr>
          <a:xfrm>
            <a:off x="2137474" y="2242573"/>
            <a:ext cx="7825361" cy="3836951"/>
          </a:xfrm>
          <a:prstGeom prst="rect">
            <a:avLst/>
          </a:prstGeom>
        </p:spPr>
      </p:pic>
    </p:spTree>
  </p:cSld>
  <p:clrMapOvr>
    <a:masterClrMapping/>
  </p:clrMapOvr>
  <p:transition spd="slow" advTm="1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decel="50000" fill="hold">
                                          <p:stCondLst>
                                            <p:cond delay="0"/>
                                          </p:stCondLst>
                                        </p:cTn>
                                        <p:tgtEl>
                                          <p:spTgt spid="8"/>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8"/>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8"/>
                                        </p:tgtEl>
                                        <p:attrNameLst>
                                          <p:attrName>ppt_w</p:attrName>
                                        </p:attrNameLst>
                                      </p:cBhvr>
                                      <p:tavLst>
                                        <p:tav tm="0">
                                          <p:val>
                                            <p:strVal val="#ppt_w*.05"/>
                                          </p:val>
                                        </p:tav>
                                        <p:tav tm="100000">
                                          <p:val>
                                            <p:strVal val="#ppt_w"/>
                                          </p:val>
                                        </p:tav>
                                      </p:tavLst>
                                    </p:anim>
                                    <p:anim calcmode="lin" valueType="num">
                                      <p:cBhvr>
                                        <p:cTn id="10" dur="1000" fill="hold"/>
                                        <p:tgtEl>
                                          <p:spTgt spid="8"/>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8"/>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8"/>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8"/>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44451" y="1645863"/>
            <a:ext cx="5804630" cy="2972737"/>
          </a:xfrm>
          <a:prstGeom prst="rect">
            <a:avLst/>
          </a:prstGeom>
        </p:spPr>
        <p:txBody>
          <a:bodyPr wrap="square">
            <a:spAutoFit/>
          </a:bodyPr>
          <a:lstStyle/>
          <a:p>
            <a:pPr algn="just">
              <a:lnSpc>
                <a:spcPct val="200000"/>
              </a:lnSpc>
            </a:pPr>
            <a:r>
              <a:rPr lang="zh-CN" altLang="en-US" sz="1600" dirty="0">
                <a:solidFill>
                  <a:srgbClr val="333333"/>
                </a:solidFill>
                <a:latin typeface="Microsoft YaHei" charset="-122"/>
                <a:ea typeface="Microsoft YaHei" charset="-122"/>
                <a:cs typeface="Microsoft YaHei" charset="-122"/>
              </a:rPr>
              <a:t>对于带交叉验证的学习曲线，我们需要观察的就不仅仅是最高的准确率了，而是</a:t>
            </a:r>
            <a:r>
              <a:rPr lang="zh-CN" altLang="en-US" sz="1600" b="1" dirty="0">
                <a:solidFill>
                  <a:srgbClr val="C00000"/>
                </a:solidFill>
                <a:latin typeface="Microsoft YaHei" charset="-122"/>
                <a:ea typeface="Microsoft YaHei" charset="-122"/>
                <a:cs typeface="Microsoft YaHei" charset="-122"/>
              </a:rPr>
              <a:t>准确率高，方差还相对较小</a:t>
            </a:r>
            <a:r>
              <a:rPr lang="zh-CN" altLang="en-US" sz="1600" dirty="0">
                <a:solidFill>
                  <a:srgbClr val="333333"/>
                </a:solidFill>
                <a:latin typeface="Microsoft YaHei" charset="-122"/>
                <a:ea typeface="Microsoft YaHei" charset="-122"/>
                <a:cs typeface="Microsoft YaHei" charset="-122"/>
              </a:rPr>
              <a:t>的点，这样的点泛化能力才是最强的。在交叉验证</a:t>
            </a:r>
            <a:r>
              <a:rPr lang="en-US" altLang="zh-CN" sz="1600" dirty="0">
                <a:solidFill>
                  <a:srgbClr val="333333"/>
                </a:solidFill>
                <a:latin typeface="Microsoft YaHei" charset="-122"/>
                <a:ea typeface="Microsoft YaHei" charset="-122"/>
                <a:cs typeface="Microsoft YaHei" charset="-122"/>
              </a:rPr>
              <a:t>+</a:t>
            </a:r>
            <a:r>
              <a:rPr lang="zh-CN" altLang="en-US" sz="1600" dirty="0">
                <a:solidFill>
                  <a:srgbClr val="333333"/>
                </a:solidFill>
                <a:latin typeface="Microsoft YaHei" charset="-122"/>
                <a:ea typeface="Microsoft YaHei" charset="-122"/>
                <a:cs typeface="Microsoft YaHei" charset="-122"/>
              </a:rPr>
              <a:t>学习曲线的作用下，我们选出的超参数能够保证更好的泛化能力。</a:t>
            </a:r>
            <a:endParaRPr lang="zh-CN" altLang="en-US" sz="1600" dirty="0">
              <a:solidFill>
                <a:srgbClr val="333333"/>
              </a:solidFill>
              <a:latin typeface="Microsoft YaHei" charset="-122"/>
              <a:ea typeface="Microsoft YaHei" charset="-122"/>
              <a:cs typeface="Microsoft YaHei" charset="-122"/>
            </a:endParaRPr>
          </a:p>
          <a:p>
            <a:pPr algn="just">
              <a:lnSpc>
                <a:spcPct val="200000"/>
              </a:lnSpc>
            </a:pPr>
            <a:r>
              <a:rPr lang="zh-CN" altLang="en-US" sz="1600" dirty="0">
                <a:solidFill>
                  <a:srgbClr val="333333"/>
                </a:solidFill>
                <a:latin typeface="Microsoft YaHei" charset="-122"/>
                <a:ea typeface="Microsoft YaHei" charset="-122"/>
                <a:cs typeface="Microsoft YaHei" charset="-122"/>
              </a:rPr>
              <a:t>然而交叉验证却没有这么简单。交叉验证有许多坑大家可能会踩进去，在这里给大家列举出来：</a:t>
            </a:r>
            <a:endParaRPr lang="zh-CN" altLang="en-US" sz="1600" dirty="0">
              <a:solidFill>
                <a:srgbClr val="333333"/>
              </a:solidFill>
              <a:latin typeface="Microsoft YaHei" charset="-122"/>
              <a:ea typeface="Microsoft YaHei" charset="-122"/>
              <a:cs typeface="Microsoft YaHei" charset="-122"/>
            </a:endParaRPr>
          </a:p>
        </p:txBody>
      </p:sp>
      <p:pic>
        <p:nvPicPr>
          <p:cNvPr id="28" name="图片 2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15117" y="6221904"/>
            <a:ext cx="1906271" cy="438442"/>
          </a:xfrm>
          <a:prstGeom prst="rect">
            <a:avLst/>
          </a:prstGeom>
        </p:spPr>
      </p:pic>
      <p:sp>
        <p:nvSpPr>
          <p:cNvPr id="9" name="文本框 8"/>
          <p:cNvSpPr txBox="1"/>
          <p:nvPr/>
        </p:nvSpPr>
        <p:spPr>
          <a:xfrm>
            <a:off x="744451" y="613943"/>
            <a:ext cx="5210081"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3200" b="1" dirty="0" smtClean="0">
                <a:solidFill>
                  <a:srgbClr val="234983"/>
                </a:solidFill>
                <a:latin typeface="Microsoft YaHei" charset="-122"/>
                <a:ea typeface="Microsoft YaHei" charset="-122"/>
                <a:cs typeface="Microsoft YaHei" charset="-122"/>
              </a:rPr>
              <a:t>绘制带交叉验证的</a:t>
            </a:r>
            <a:r>
              <a:rPr lang="zh-CN" altLang="en-US" sz="3200" b="1" noProof="0" dirty="0" smtClean="0">
                <a:solidFill>
                  <a:srgbClr val="234983"/>
                </a:solidFill>
                <a:latin typeface="Microsoft YaHei" charset="-122"/>
                <a:ea typeface="Microsoft YaHei" charset="-122"/>
                <a:cs typeface="Microsoft YaHei" charset="-122"/>
              </a:rPr>
              <a:t>学习曲线</a:t>
            </a:r>
            <a:endParaRPr kumimoji="0" lang="zh-CN" altLang="en-US" sz="3200" b="1" i="0" u="none" strike="noStrike" kern="1200" cap="none" spc="0" normalizeH="0" baseline="0" noProof="0" dirty="0">
              <a:ln>
                <a:noFill/>
              </a:ln>
              <a:solidFill>
                <a:srgbClr val="234983"/>
              </a:solidFill>
              <a:uLnTx/>
              <a:uFillTx/>
              <a:latin typeface="Microsoft YaHei" charset="-122"/>
              <a:ea typeface="Microsoft YaHei" charset="-122"/>
              <a:cs typeface="Microsoft YaHei" charset="-122"/>
            </a:endParaRPr>
          </a:p>
        </p:txBody>
      </p:sp>
      <p:pic>
        <p:nvPicPr>
          <p:cNvPr id="3" name="图片 2"/>
          <p:cNvPicPr>
            <a:picLocks noChangeAspect="1"/>
          </p:cNvPicPr>
          <p:nvPr/>
        </p:nvPicPr>
        <p:blipFill>
          <a:blip r:embed="rId2"/>
          <a:stretch>
            <a:fillRect/>
          </a:stretch>
        </p:blipFill>
        <p:spPr>
          <a:xfrm>
            <a:off x="7052104" y="1645863"/>
            <a:ext cx="4645779" cy="2970770"/>
          </a:xfrm>
          <a:prstGeom prst="rect">
            <a:avLst/>
          </a:prstGeom>
        </p:spPr>
      </p:pic>
    </p:spTree>
  </p:cSld>
  <p:clrMapOvr>
    <a:masterClrMapping/>
  </p:clrMapOvr>
  <p:transition spd="slow" advTm="1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decel="50000" fill="hold">
                                          <p:stCondLst>
                                            <p:cond delay="0"/>
                                          </p:stCondLst>
                                        </p:cTn>
                                        <p:tgtEl>
                                          <p:spTgt spid="9"/>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9"/>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9"/>
                                        </p:tgtEl>
                                        <p:attrNameLst>
                                          <p:attrName>ppt_w</p:attrName>
                                        </p:attrNameLst>
                                      </p:cBhvr>
                                      <p:tavLst>
                                        <p:tav tm="0">
                                          <p:val>
                                            <p:strVal val="#ppt_w*.05"/>
                                          </p:val>
                                        </p:tav>
                                        <p:tav tm="100000">
                                          <p:val>
                                            <p:strVal val="#ppt_w"/>
                                          </p:val>
                                        </p:tav>
                                      </p:tavLst>
                                    </p:anim>
                                    <p:anim calcmode="lin" valueType="num">
                                      <p:cBhvr>
                                        <p:cTn id="10" dur="1000" fill="hold"/>
                                        <p:tgtEl>
                                          <p:spTgt spid="9"/>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9"/>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9"/>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9"/>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44451" y="1053657"/>
            <a:ext cx="10734976" cy="6124754"/>
          </a:xfrm>
          <a:prstGeom prst="rect">
            <a:avLst/>
          </a:prstGeom>
        </p:spPr>
        <p:txBody>
          <a:bodyPr wrap="square">
            <a:spAutoFit/>
          </a:bodyPr>
          <a:lstStyle/>
          <a:p>
            <a:pPr algn="just">
              <a:lnSpc>
                <a:spcPct val="200000"/>
              </a:lnSpc>
            </a:pPr>
            <a:r>
              <a:rPr lang="zh-CN" altLang="en-US" sz="1400" dirty="0" smtClean="0">
                <a:solidFill>
                  <a:srgbClr val="333333"/>
                </a:solidFill>
                <a:latin typeface="Microsoft YaHei" charset="-122"/>
                <a:ea typeface="Microsoft YaHei" charset="-122"/>
                <a:cs typeface="Microsoft YaHei" charset="-122"/>
              </a:rPr>
              <a:t>最</a:t>
            </a:r>
            <a:r>
              <a:rPr lang="zh-CN" altLang="en-US" sz="1400" dirty="0">
                <a:solidFill>
                  <a:srgbClr val="333333"/>
                </a:solidFill>
                <a:latin typeface="Microsoft YaHei" charset="-122"/>
                <a:ea typeface="Microsoft YaHei" charset="-122"/>
                <a:cs typeface="Microsoft YaHei" charset="-122"/>
              </a:rPr>
              <a:t>标准，最严谨的交叉验证应该有三组数据：训练集、验证集和测试集。当我们获取一组数据后</a:t>
            </a:r>
            <a:r>
              <a:rPr lang="zh-CN" altLang="en-US" sz="1400" dirty="0" smtClean="0">
                <a:solidFill>
                  <a:srgbClr val="333333"/>
                </a:solidFill>
                <a:latin typeface="Microsoft YaHei" charset="-122"/>
                <a:ea typeface="Microsoft YaHei" charset="-122"/>
                <a:cs typeface="Microsoft YaHei" charset="-122"/>
              </a:rPr>
              <a:t>，先</a:t>
            </a:r>
            <a:r>
              <a:rPr lang="zh-CN" altLang="en-US" sz="1400" dirty="0">
                <a:solidFill>
                  <a:srgbClr val="333333"/>
                </a:solidFill>
                <a:latin typeface="Microsoft YaHei" charset="-122"/>
                <a:ea typeface="Microsoft YaHei" charset="-122"/>
                <a:cs typeface="Microsoft YaHei" charset="-122"/>
              </a:rPr>
              <a:t>将数据集分成整体的训练集和测试集，然后我们把训练集放入交叉验证中，从训练集中分割更小的训练集</a:t>
            </a:r>
            <a:r>
              <a:rPr lang="zh-CN" altLang="en-US" sz="1400" dirty="0" smtClean="0">
                <a:solidFill>
                  <a:srgbClr val="333333"/>
                </a:solidFill>
                <a:latin typeface="Microsoft YaHei" charset="-122"/>
                <a:ea typeface="Microsoft YaHei" charset="-122"/>
                <a:cs typeface="Microsoft YaHei" charset="-122"/>
              </a:rPr>
              <a:t>（</a:t>
            </a:r>
            <a:r>
              <a:rPr lang="en-US" altLang="zh-CN" sz="1400" dirty="0" smtClean="0">
                <a:solidFill>
                  <a:srgbClr val="333333"/>
                </a:solidFill>
                <a:latin typeface="Microsoft YaHei" charset="-122"/>
                <a:ea typeface="Microsoft YaHei" charset="-122"/>
                <a:cs typeface="Microsoft YaHei" charset="-122"/>
              </a:rPr>
              <a:t>k-1</a:t>
            </a:r>
            <a:r>
              <a:rPr lang="zh-CN" altLang="en-US" sz="1400" dirty="0" smtClean="0">
                <a:solidFill>
                  <a:srgbClr val="333333"/>
                </a:solidFill>
                <a:latin typeface="Microsoft YaHei" charset="-122"/>
                <a:ea typeface="Microsoft YaHei" charset="-122"/>
                <a:cs typeface="Microsoft YaHei" charset="-122"/>
              </a:rPr>
              <a:t>份</a:t>
            </a:r>
            <a:r>
              <a:rPr lang="zh-CN" altLang="en-US" sz="1400" dirty="0">
                <a:solidFill>
                  <a:srgbClr val="333333"/>
                </a:solidFill>
                <a:latin typeface="Microsoft YaHei" charset="-122"/>
                <a:ea typeface="Microsoft YaHei" charset="-122"/>
                <a:cs typeface="Microsoft YaHei" charset="-122"/>
              </a:rPr>
              <a:t>）和验证集（</a:t>
            </a:r>
            <a:r>
              <a:rPr lang="en-US" altLang="zh-CN" sz="1400" dirty="0">
                <a:solidFill>
                  <a:srgbClr val="333333"/>
                </a:solidFill>
                <a:latin typeface="Microsoft YaHei" charset="-122"/>
                <a:ea typeface="Microsoft YaHei" charset="-122"/>
                <a:cs typeface="Microsoft YaHei" charset="-122"/>
              </a:rPr>
              <a:t>1</a:t>
            </a:r>
            <a:r>
              <a:rPr lang="zh-CN" altLang="en-US" sz="1400" dirty="0">
                <a:solidFill>
                  <a:srgbClr val="333333"/>
                </a:solidFill>
                <a:latin typeface="Microsoft YaHei" charset="-122"/>
                <a:ea typeface="Microsoft YaHei" charset="-122"/>
                <a:cs typeface="Microsoft YaHei" charset="-122"/>
              </a:rPr>
              <a:t>份），此时我们返回的交叉验证结果其实是</a:t>
            </a:r>
            <a:r>
              <a:rPr lang="zh-CN" altLang="en-US" sz="1400" dirty="0">
                <a:latin typeface="Microsoft YaHei" charset="-122"/>
                <a:ea typeface="Microsoft YaHei" charset="-122"/>
                <a:cs typeface="Microsoft YaHei" charset="-122"/>
              </a:rPr>
              <a:t>验证集上的结果</a:t>
            </a:r>
            <a:r>
              <a:rPr lang="zh-CN" altLang="en-US" sz="1400" dirty="0">
                <a:solidFill>
                  <a:srgbClr val="333333"/>
                </a:solidFill>
                <a:latin typeface="Microsoft YaHei" charset="-122"/>
                <a:ea typeface="Microsoft YaHei" charset="-122"/>
                <a:cs typeface="Microsoft YaHei" charset="-122"/>
              </a:rPr>
              <a:t>。</a:t>
            </a:r>
            <a:r>
              <a:rPr lang="zh-CN" altLang="en-US" sz="1400" dirty="0">
                <a:solidFill>
                  <a:srgbClr val="C00000"/>
                </a:solidFill>
                <a:latin typeface="Microsoft YaHei" charset="-122"/>
                <a:ea typeface="Microsoft YaHei" charset="-122"/>
                <a:cs typeface="Microsoft YaHei" charset="-122"/>
              </a:rPr>
              <a:t>我们使用验证集寻找最佳参数，确认一个我们认为泛化能力最佳的模型</a:t>
            </a:r>
            <a:r>
              <a:rPr lang="zh-CN" altLang="en-US" sz="1400" dirty="0">
                <a:solidFill>
                  <a:srgbClr val="333333"/>
                </a:solidFill>
                <a:latin typeface="Microsoft YaHei" charset="-122"/>
                <a:ea typeface="Microsoft YaHei" charset="-122"/>
                <a:cs typeface="Microsoft YaHei" charset="-122"/>
              </a:rPr>
              <a:t>，然后我们将这个模型使用在测试集上，观察模型的表现。</a:t>
            </a:r>
            <a:endParaRPr lang="zh-CN" altLang="en-US" sz="1400" dirty="0">
              <a:solidFill>
                <a:srgbClr val="333333"/>
              </a:solidFill>
              <a:latin typeface="Microsoft YaHei" charset="-122"/>
              <a:ea typeface="Microsoft YaHei" charset="-122"/>
              <a:cs typeface="Microsoft YaHei" charset="-122"/>
            </a:endParaRPr>
          </a:p>
          <a:p>
            <a:pPr algn="just">
              <a:lnSpc>
                <a:spcPct val="200000"/>
              </a:lnSpc>
            </a:pPr>
            <a:r>
              <a:rPr lang="zh-CN" altLang="en-US" sz="1400" dirty="0">
                <a:solidFill>
                  <a:srgbClr val="333333"/>
                </a:solidFill>
                <a:latin typeface="Microsoft YaHei" charset="-122"/>
                <a:ea typeface="Microsoft YaHei" charset="-122"/>
                <a:cs typeface="Microsoft YaHei" charset="-122"/>
              </a:rPr>
              <a:t>通常来说，我们认为经过验证集找出最终参数后的模型的泛化能力是增强了的，因此模型在</a:t>
            </a:r>
            <a:r>
              <a:rPr lang="zh-CN" altLang="en-US" sz="1400" dirty="0">
                <a:solidFill>
                  <a:srgbClr val="C00000"/>
                </a:solidFill>
                <a:latin typeface="Microsoft YaHei" charset="-122"/>
                <a:ea typeface="Microsoft YaHei" charset="-122"/>
                <a:cs typeface="Microsoft YaHei" charset="-122"/>
              </a:rPr>
              <a:t>未知数据（测试集）</a:t>
            </a:r>
            <a:r>
              <a:rPr lang="zh-CN" altLang="en-US" sz="1400" dirty="0">
                <a:solidFill>
                  <a:srgbClr val="333333"/>
                </a:solidFill>
                <a:latin typeface="Microsoft YaHei" charset="-122"/>
                <a:ea typeface="Microsoft YaHei" charset="-122"/>
                <a:cs typeface="Microsoft YaHei" charset="-122"/>
              </a:rPr>
              <a:t>上的效果会更好，但尴尬的是，模型经过交叉验证在验证集上的调参之后，在测试集上的结果没有变好的情况时有发生。原因其实是：我们自己分的训练集和测试集，会影响模型的效果；同时，交叉验证后的模型的泛化能力增强了，表示它在未知数据集上方差更小，平均水平更高，但却无法保证它在现在分出来的测试集上预测能力最强。如此说来，是否有测试集的存在，其实意义不大了。</a:t>
            </a:r>
            <a:endParaRPr lang="zh-CN" altLang="en-US" sz="1400" dirty="0">
              <a:solidFill>
                <a:srgbClr val="333333"/>
              </a:solidFill>
              <a:latin typeface="Microsoft YaHei" charset="-122"/>
              <a:ea typeface="Microsoft YaHei" charset="-122"/>
              <a:cs typeface="Microsoft YaHei" charset="-122"/>
            </a:endParaRPr>
          </a:p>
          <a:p>
            <a:pPr algn="just">
              <a:lnSpc>
                <a:spcPct val="200000"/>
              </a:lnSpc>
            </a:pPr>
            <a:r>
              <a:rPr lang="zh-CN" altLang="en-US" sz="1400" dirty="0">
                <a:solidFill>
                  <a:srgbClr val="333333"/>
                </a:solidFill>
                <a:latin typeface="Microsoft YaHei" charset="-122"/>
                <a:ea typeface="Microsoft YaHei" charset="-122"/>
                <a:cs typeface="Microsoft YaHei" charset="-122"/>
              </a:rPr>
              <a:t>如果我们相信交叉验证的调整结果是增强了模型的泛化能力的，那即便测试集上的测试结果并没有变好（甚至变坏了），我们也认为模型是成功的。如果我们不相信交叉验证的调整结果能够增强模型的泛化能力，而一定要依赖测试集来进行判断，我们完全没有进行交叉验证的必要，直接用测试集上的结果来跑学习曲线就好了。所以，究竟是否需要验证集，其实是存在争议的，在严谨的情况下，大家还是使用有验证集的方式。</a:t>
            </a:r>
            <a:endParaRPr lang="zh-CN" altLang="en-US" sz="1400" dirty="0">
              <a:solidFill>
                <a:srgbClr val="333333"/>
              </a:solidFill>
              <a:latin typeface="Microsoft YaHei" charset="-122"/>
              <a:ea typeface="Microsoft YaHei" charset="-122"/>
              <a:cs typeface="Microsoft YaHei" charset="-122"/>
            </a:endParaRPr>
          </a:p>
          <a:p>
            <a:pPr algn="just">
              <a:lnSpc>
                <a:spcPct val="200000"/>
              </a:lnSpc>
            </a:pPr>
            <a:endParaRPr lang="zh-CN" altLang="en-US" sz="1400" dirty="0">
              <a:solidFill>
                <a:srgbClr val="333333"/>
              </a:solidFill>
              <a:latin typeface="Microsoft YaHei" charset="-122"/>
              <a:ea typeface="Microsoft YaHei" charset="-122"/>
              <a:cs typeface="Microsoft YaHei" charset="-122"/>
            </a:endParaRPr>
          </a:p>
          <a:p>
            <a:pPr algn="just">
              <a:lnSpc>
                <a:spcPct val="200000"/>
              </a:lnSpc>
            </a:pPr>
            <a:endParaRPr lang="zh-CN" altLang="en-US" sz="1400" dirty="0">
              <a:solidFill>
                <a:srgbClr val="333333"/>
              </a:solidFill>
              <a:latin typeface="Microsoft YaHei" charset="-122"/>
              <a:ea typeface="Microsoft YaHei" charset="-122"/>
              <a:cs typeface="Microsoft YaHei" charset="-122"/>
            </a:endParaRPr>
          </a:p>
        </p:txBody>
      </p:sp>
      <p:pic>
        <p:nvPicPr>
          <p:cNvPr id="28" name="图片 2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15117" y="6221904"/>
            <a:ext cx="1906271" cy="438442"/>
          </a:xfrm>
          <a:prstGeom prst="rect">
            <a:avLst/>
          </a:prstGeom>
        </p:spPr>
      </p:pic>
      <p:sp>
        <p:nvSpPr>
          <p:cNvPr id="9" name="文本框 8"/>
          <p:cNvSpPr txBox="1"/>
          <p:nvPr/>
        </p:nvSpPr>
        <p:spPr>
          <a:xfrm>
            <a:off x="744451" y="613943"/>
            <a:ext cx="3467616"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3200" b="1" dirty="0" smtClean="0">
                <a:solidFill>
                  <a:srgbClr val="234983"/>
                </a:solidFill>
                <a:latin typeface="Microsoft YaHei" charset="-122"/>
                <a:ea typeface="Microsoft YaHei" charset="-122"/>
                <a:cs typeface="Microsoft YaHei" charset="-122"/>
              </a:rPr>
              <a:t>是否需要验证集？</a:t>
            </a:r>
            <a:endParaRPr kumimoji="0" lang="zh-CN" altLang="en-US" sz="3200" b="1" i="0" u="none" strike="noStrike" kern="1200" cap="none" spc="0" normalizeH="0" baseline="0" noProof="0" dirty="0">
              <a:ln>
                <a:noFill/>
              </a:ln>
              <a:solidFill>
                <a:srgbClr val="234983"/>
              </a:solidFill>
              <a:uLnTx/>
              <a:uFillTx/>
              <a:latin typeface="Microsoft YaHei" charset="-122"/>
              <a:ea typeface="Microsoft YaHei" charset="-122"/>
              <a:cs typeface="Microsoft YaHei" charset="-122"/>
            </a:endParaRPr>
          </a:p>
        </p:txBody>
      </p:sp>
    </p:spTree>
  </p:cSld>
  <p:clrMapOvr>
    <a:masterClrMapping/>
  </p:clrMapOvr>
  <p:transition spd="slow" advTm="1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decel="50000" fill="hold">
                                          <p:stCondLst>
                                            <p:cond delay="0"/>
                                          </p:stCondLst>
                                        </p:cTn>
                                        <p:tgtEl>
                                          <p:spTgt spid="9"/>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9"/>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9"/>
                                        </p:tgtEl>
                                        <p:attrNameLst>
                                          <p:attrName>ppt_w</p:attrName>
                                        </p:attrNameLst>
                                      </p:cBhvr>
                                      <p:tavLst>
                                        <p:tav tm="0">
                                          <p:val>
                                            <p:strVal val="#ppt_w*.05"/>
                                          </p:val>
                                        </p:tav>
                                        <p:tav tm="100000">
                                          <p:val>
                                            <p:strVal val="#ppt_w"/>
                                          </p:val>
                                        </p:tav>
                                      </p:tavLst>
                                    </p:anim>
                                    <p:anim calcmode="lin" valueType="num">
                                      <p:cBhvr>
                                        <p:cTn id="10" dur="1000" fill="hold"/>
                                        <p:tgtEl>
                                          <p:spTgt spid="9"/>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9"/>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9"/>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9"/>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44451" y="1239012"/>
            <a:ext cx="10734976" cy="2677656"/>
          </a:xfrm>
          <a:prstGeom prst="rect">
            <a:avLst/>
          </a:prstGeom>
        </p:spPr>
        <p:txBody>
          <a:bodyPr wrap="square">
            <a:spAutoFit/>
          </a:bodyPr>
          <a:lstStyle/>
          <a:p>
            <a:pPr algn="just">
              <a:lnSpc>
                <a:spcPct val="200000"/>
              </a:lnSpc>
            </a:pPr>
            <a:r>
              <a:rPr lang="zh-CN" altLang="en-US" sz="1400" dirty="0">
                <a:solidFill>
                  <a:srgbClr val="333333"/>
                </a:solidFill>
                <a:latin typeface="Microsoft YaHei" charset="-122"/>
                <a:ea typeface="Microsoft YaHei" charset="-122"/>
                <a:cs typeface="Microsoft YaHei" charset="-122"/>
              </a:rPr>
              <a:t>交叉验证的方法不</a:t>
            </a:r>
            <a:r>
              <a:rPr lang="zh-CN" altLang="en-US" sz="1400" dirty="0" smtClean="0">
                <a:solidFill>
                  <a:srgbClr val="333333"/>
                </a:solidFill>
                <a:latin typeface="Microsoft YaHei" charset="-122"/>
                <a:ea typeface="Microsoft YaHei" charset="-122"/>
                <a:cs typeface="Microsoft YaHei" charset="-122"/>
              </a:rPr>
              <a:t>止“</a:t>
            </a:r>
            <a:r>
              <a:rPr lang="en-US" altLang="zh-CN" sz="1400" dirty="0" smtClean="0">
                <a:solidFill>
                  <a:srgbClr val="333333"/>
                </a:solidFill>
                <a:latin typeface="Microsoft YaHei" charset="-122"/>
                <a:ea typeface="Microsoft YaHei" charset="-122"/>
                <a:cs typeface="Microsoft YaHei" charset="-122"/>
              </a:rPr>
              <a:t>k</a:t>
            </a:r>
            <a:r>
              <a:rPr lang="zh-CN" altLang="en-US" sz="1400" dirty="0" smtClean="0">
                <a:solidFill>
                  <a:srgbClr val="333333"/>
                </a:solidFill>
                <a:latin typeface="Microsoft YaHei" charset="-122"/>
                <a:ea typeface="Microsoft YaHei" charset="-122"/>
                <a:cs typeface="Microsoft YaHei" charset="-122"/>
              </a:rPr>
              <a:t>折</a:t>
            </a:r>
            <a:r>
              <a:rPr lang="en-US" altLang="zh-CN" sz="1400" dirty="0" smtClean="0">
                <a:solidFill>
                  <a:srgbClr val="333333"/>
                </a:solidFill>
                <a:latin typeface="Microsoft YaHei" charset="-122"/>
                <a:ea typeface="Microsoft YaHei" charset="-122"/>
                <a:cs typeface="Microsoft YaHei" charset="-122"/>
              </a:rPr>
              <a:t>”</a:t>
            </a:r>
            <a:r>
              <a:rPr lang="zh-CN" altLang="en-US" sz="1400" dirty="0" smtClean="0">
                <a:solidFill>
                  <a:srgbClr val="333333"/>
                </a:solidFill>
                <a:latin typeface="Microsoft YaHei" charset="-122"/>
                <a:ea typeface="Microsoft YaHei" charset="-122"/>
                <a:cs typeface="Microsoft YaHei" charset="-122"/>
              </a:rPr>
              <a:t> 一</a:t>
            </a:r>
            <a:r>
              <a:rPr lang="zh-CN" altLang="en-US" sz="1400" dirty="0">
                <a:solidFill>
                  <a:srgbClr val="333333"/>
                </a:solidFill>
                <a:latin typeface="Microsoft YaHei" charset="-122"/>
                <a:ea typeface="Microsoft YaHei" charset="-122"/>
                <a:cs typeface="Microsoft YaHei" charset="-122"/>
              </a:rPr>
              <a:t>种，分割训练集和测试集的方法也不止一种，分门别类的交叉验证占据了</a:t>
            </a:r>
            <a:r>
              <a:rPr lang="en-US" altLang="zh-CN" sz="1400" dirty="0" err="1">
                <a:solidFill>
                  <a:srgbClr val="333333"/>
                </a:solidFill>
                <a:latin typeface="Microsoft YaHei" charset="-122"/>
                <a:ea typeface="Microsoft YaHei" charset="-122"/>
                <a:cs typeface="Microsoft YaHei" charset="-122"/>
              </a:rPr>
              <a:t>sklearn</a:t>
            </a:r>
            <a:r>
              <a:rPr lang="zh-CN" altLang="en-US" sz="1400" dirty="0">
                <a:solidFill>
                  <a:srgbClr val="333333"/>
                </a:solidFill>
                <a:latin typeface="Microsoft YaHei" charset="-122"/>
                <a:ea typeface="Microsoft YaHei" charset="-122"/>
                <a:cs typeface="Microsoft YaHei" charset="-122"/>
              </a:rPr>
              <a:t>中非常长的一章：</a:t>
            </a:r>
            <a:r>
              <a:rPr lang="en-US" altLang="zh-CN" sz="1400" dirty="0">
                <a:solidFill>
                  <a:srgbClr val="333333"/>
                </a:solidFill>
                <a:latin typeface="Microsoft YaHei" charset="-122"/>
                <a:ea typeface="Microsoft YaHei" charset="-122"/>
                <a:cs typeface="Microsoft YaHei" charset="-122"/>
                <a:hlinkClick r:id="rId1"/>
              </a:rPr>
              <a:t>https://scikit-learn.org/stable/modules/cross_validation.html</a:t>
            </a:r>
            <a:r>
              <a:rPr lang="zh-CN" altLang="en-US" sz="1400" dirty="0" smtClean="0">
                <a:solidFill>
                  <a:srgbClr val="333333"/>
                </a:solidFill>
                <a:latin typeface="Microsoft YaHei" charset="-122"/>
                <a:ea typeface="Microsoft YaHei" charset="-122"/>
                <a:cs typeface="Microsoft YaHei" charset="-122"/>
              </a:rPr>
              <a:t>。</a:t>
            </a:r>
            <a:endParaRPr lang="en-US" altLang="zh-CN" sz="1400" dirty="0" smtClean="0">
              <a:solidFill>
                <a:srgbClr val="333333"/>
              </a:solidFill>
              <a:latin typeface="Microsoft YaHei" charset="-122"/>
              <a:ea typeface="Microsoft YaHei" charset="-122"/>
              <a:cs typeface="Microsoft YaHei" charset="-122"/>
            </a:endParaRPr>
          </a:p>
          <a:p>
            <a:pPr algn="just">
              <a:lnSpc>
                <a:spcPct val="200000"/>
              </a:lnSpc>
            </a:pPr>
            <a:r>
              <a:rPr lang="zh-CN" altLang="en-US" sz="1400" dirty="0" smtClean="0">
                <a:solidFill>
                  <a:srgbClr val="333333"/>
                </a:solidFill>
                <a:latin typeface="Microsoft YaHei" charset="-122"/>
                <a:ea typeface="Microsoft YaHei" charset="-122"/>
                <a:cs typeface="Microsoft YaHei" charset="-122"/>
              </a:rPr>
              <a:t>所有</a:t>
            </a:r>
            <a:r>
              <a:rPr lang="zh-CN" altLang="en-US" sz="1400" dirty="0">
                <a:solidFill>
                  <a:srgbClr val="333333"/>
                </a:solidFill>
                <a:latin typeface="Microsoft YaHei" charset="-122"/>
                <a:ea typeface="Microsoft YaHei" charset="-122"/>
                <a:cs typeface="Microsoft YaHei" charset="-122"/>
              </a:rPr>
              <a:t>的交叉验证都是在分割训练集和测试集，只不过侧重的方向不同，</a:t>
            </a:r>
            <a:r>
              <a:rPr lang="zh-CN" altLang="en-US" sz="1400" dirty="0" smtClean="0">
                <a:solidFill>
                  <a:srgbClr val="333333"/>
                </a:solidFill>
                <a:latin typeface="Microsoft YaHei" charset="-122"/>
                <a:ea typeface="Microsoft YaHei" charset="-122"/>
                <a:cs typeface="Microsoft YaHei" charset="-122"/>
              </a:rPr>
              <a:t>像“</a:t>
            </a:r>
            <a:r>
              <a:rPr lang="en-US" altLang="zh-CN" sz="1400" dirty="0" smtClean="0">
                <a:solidFill>
                  <a:srgbClr val="333333"/>
                </a:solidFill>
                <a:latin typeface="Microsoft YaHei" charset="-122"/>
                <a:ea typeface="Microsoft YaHei" charset="-122"/>
                <a:cs typeface="Microsoft YaHei" charset="-122"/>
              </a:rPr>
              <a:t>k </a:t>
            </a:r>
            <a:r>
              <a:rPr lang="zh-CN" altLang="en-US" sz="1400" dirty="0">
                <a:solidFill>
                  <a:srgbClr val="333333"/>
                </a:solidFill>
                <a:latin typeface="Microsoft YaHei" charset="-122"/>
                <a:ea typeface="Microsoft YaHei" charset="-122"/>
                <a:cs typeface="Microsoft YaHei" charset="-122"/>
              </a:rPr>
              <a:t>折</a:t>
            </a:r>
            <a:r>
              <a:rPr lang="en-US" altLang="zh-CN" sz="1400" dirty="0">
                <a:solidFill>
                  <a:srgbClr val="333333"/>
                </a:solidFill>
                <a:latin typeface="Microsoft YaHei" charset="-122"/>
                <a:ea typeface="Microsoft YaHei" charset="-122"/>
                <a:cs typeface="Microsoft YaHei" charset="-122"/>
              </a:rPr>
              <a:t>"</a:t>
            </a:r>
            <a:r>
              <a:rPr lang="zh-CN" altLang="en-US" sz="1400" dirty="0">
                <a:solidFill>
                  <a:srgbClr val="333333"/>
                </a:solidFill>
                <a:latin typeface="Microsoft YaHei" charset="-122"/>
                <a:ea typeface="Microsoft YaHei" charset="-122"/>
                <a:cs typeface="Microsoft YaHei" charset="-122"/>
              </a:rPr>
              <a:t>就是按顺序取训练集和测试集，</a:t>
            </a:r>
            <a:r>
              <a:rPr lang="en-US" altLang="zh-CN" sz="1400" dirty="0" err="1">
                <a:solidFill>
                  <a:srgbClr val="333333"/>
                </a:solidFill>
                <a:latin typeface="Microsoft YaHei" charset="-122"/>
                <a:ea typeface="Microsoft YaHei" charset="-122"/>
                <a:cs typeface="Microsoft YaHei" charset="-122"/>
              </a:rPr>
              <a:t>ShuffleSplit</a:t>
            </a:r>
            <a:r>
              <a:rPr lang="zh-CN" altLang="en-US" sz="1400" dirty="0">
                <a:solidFill>
                  <a:srgbClr val="333333"/>
                </a:solidFill>
                <a:latin typeface="Microsoft YaHei" charset="-122"/>
                <a:ea typeface="Microsoft YaHei" charset="-122"/>
                <a:cs typeface="Microsoft YaHei" charset="-122"/>
              </a:rPr>
              <a:t>就侧重于让测试集分布在数据的全方位之内，</a:t>
            </a:r>
            <a:r>
              <a:rPr lang="en-US" altLang="zh-CN" sz="1400" dirty="0" err="1">
                <a:solidFill>
                  <a:srgbClr val="333333"/>
                </a:solidFill>
                <a:latin typeface="Microsoft YaHei" charset="-122"/>
                <a:ea typeface="Microsoft YaHei" charset="-122"/>
                <a:cs typeface="Microsoft YaHei" charset="-122"/>
              </a:rPr>
              <a:t>StratifiedKFold</a:t>
            </a:r>
            <a:r>
              <a:rPr lang="zh-CN" altLang="en-US" sz="1400" dirty="0">
                <a:solidFill>
                  <a:srgbClr val="333333"/>
                </a:solidFill>
                <a:latin typeface="Microsoft YaHei" charset="-122"/>
                <a:ea typeface="Microsoft YaHei" charset="-122"/>
                <a:cs typeface="Microsoft YaHei" charset="-122"/>
              </a:rPr>
              <a:t>则是认为训练数据和测试数据必须在每个标签分类中占有相同的比例。各类交叉验证的原理繁琐，大家在机器学习道路上一定会逐渐遇到更难的交叉验证，但是万变不离其宗：</a:t>
            </a:r>
            <a:r>
              <a:rPr lang="zh-CN" altLang="en-US" sz="1400" dirty="0">
                <a:solidFill>
                  <a:srgbClr val="C00000"/>
                </a:solidFill>
                <a:latin typeface="Microsoft YaHei" charset="-122"/>
                <a:ea typeface="Microsoft YaHei" charset="-122"/>
                <a:cs typeface="Microsoft YaHei" charset="-122"/>
              </a:rPr>
              <a:t>本质上交叉验证是为了解决训练集和测试集的划分对模型带来的影响，同时检测模型的泛化能力的</a:t>
            </a:r>
            <a:r>
              <a:rPr lang="zh-CN" altLang="en-US" sz="1400" dirty="0" smtClean="0">
                <a:solidFill>
                  <a:srgbClr val="C00000"/>
                </a:solidFill>
                <a:latin typeface="Microsoft YaHei" charset="-122"/>
                <a:ea typeface="Microsoft YaHei" charset="-122"/>
                <a:cs typeface="Microsoft YaHei" charset="-122"/>
              </a:rPr>
              <a:t>。</a:t>
            </a:r>
            <a:endParaRPr lang="zh-CN" altLang="en-US" sz="1400" dirty="0">
              <a:solidFill>
                <a:srgbClr val="C00000"/>
              </a:solidFill>
              <a:latin typeface="Microsoft YaHei" charset="-122"/>
              <a:ea typeface="Microsoft YaHei" charset="-122"/>
              <a:cs typeface="Microsoft YaHei" charset="-122"/>
            </a:endParaRPr>
          </a:p>
        </p:txBody>
      </p:sp>
      <p:pic>
        <p:nvPicPr>
          <p:cNvPr id="28" name="图片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117" y="6221904"/>
            <a:ext cx="1906271" cy="438442"/>
          </a:xfrm>
          <a:prstGeom prst="rect">
            <a:avLst/>
          </a:prstGeom>
        </p:spPr>
      </p:pic>
      <p:sp>
        <p:nvSpPr>
          <p:cNvPr id="9" name="文本框 8"/>
          <p:cNvSpPr txBox="1"/>
          <p:nvPr/>
        </p:nvSpPr>
        <p:spPr>
          <a:xfrm>
            <a:off x="744451" y="613943"/>
            <a:ext cx="5011308"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3200" b="1" noProof="0" dirty="0" smtClean="0">
                <a:solidFill>
                  <a:srgbClr val="234983"/>
                </a:solidFill>
                <a:latin typeface="Microsoft YaHei" charset="-122"/>
                <a:ea typeface="Microsoft YaHei" charset="-122"/>
                <a:cs typeface="Microsoft YaHei" charset="-122"/>
              </a:rPr>
              <a:t>交叉验证的方法不止一种</a:t>
            </a:r>
            <a:r>
              <a:rPr lang="en-US" altLang="zh-CN" sz="3200" b="1" noProof="0" dirty="0" smtClean="0">
                <a:solidFill>
                  <a:srgbClr val="234983"/>
                </a:solidFill>
                <a:latin typeface="Microsoft YaHei" charset="-122"/>
                <a:ea typeface="Microsoft YaHei" charset="-122"/>
                <a:cs typeface="Microsoft YaHei" charset="-122"/>
              </a:rPr>
              <a:t>~</a:t>
            </a:r>
            <a:endParaRPr kumimoji="0" lang="zh-CN" altLang="en-US" sz="3200" b="1" i="0" u="none" strike="noStrike" kern="1200" cap="none" spc="0" normalizeH="0" baseline="0" noProof="0" dirty="0">
              <a:ln>
                <a:noFill/>
              </a:ln>
              <a:solidFill>
                <a:srgbClr val="234983"/>
              </a:solidFill>
              <a:uLnTx/>
              <a:uFillTx/>
              <a:latin typeface="Microsoft YaHei" charset="-122"/>
              <a:ea typeface="Microsoft YaHei" charset="-122"/>
              <a:cs typeface="Microsoft YaHei" charset="-122"/>
            </a:endParaRPr>
          </a:p>
        </p:txBody>
      </p:sp>
      <p:pic>
        <p:nvPicPr>
          <p:cNvPr id="5" name="图片 4"/>
          <p:cNvPicPr>
            <a:picLocks noChangeAspect="1"/>
          </p:cNvPicPr>
          <p:nvPr/>
        </p:nvPicPr>
        <p:blipFill>
          <a:blip r:embed="rId3"/>
          <a:stretch>
            <a:fillRect/>
          </a:stretch>
        </p:blipFill>
        <p:spPr>
          <a:xfrm>
            <a:off x="744451" y="3814322"/>
            <a:ext cx="3277976" cy="2215775"/>
          </a:xfrm>
          <a:prstGeom prst="rect">
            <a:avLst/>
          </a:prstGeom>
        </p:spPr>
      </p:pic>
      <p:pic>
        <p:nvPicPr>
          <p:cNvPr id="6" name="图片 5"/>
          <p:cNvPicPr>
            <a:picLocks noChangeAspect="1"/>
          </p:cNvPicPr>
          <p:nvPr/>
        </p:nvPicPr>
        <p:blipFill>
          <a:blip r:embed="rId4"/>
          <a:stretch>
            <a:fillRect/>
          </a:stretch>
        </p:blipFill>
        <p:spPr>
          <a:xfrm>
            <a:off x="4233788" y="3834304"/>
            <a:ext cx="3340409" cy="2195793"/>
          </a:xfrm>
          <a:prstGeom prst="rect">
            <a:avLst/>
          </a:prstGeom>
        </p:spPr>
      </p:pic>
      <p:pic>
        <p:nvPicPr>
          <p:cNvPr id="7" name="图片 6"/>
          <p:cNvPicPr>
            <a:picLocks noChangeAspect="1"/>
          </p:cNvPicPr>
          <p:nvPr/>
        </p:nvPicPr>
        <p:blipFill>
          <a:blip r:embed="rId5"/>
          <a:stretch>
            <a:fillRect/>
          </a:stretch>
        </p:blipFill>
        <p:spPr>
          <a:xfrm>
            <a:off x="7574197" y="3834304"/>
            <a:ext cx="4322968" cy="2195793"/>
          </a:xfrm>
          <a:prstGeom prst="rect">
            <a:avLst/>
          </a:prstGeom>
        </p:spPr>
      </p:pic>
    </p:spTree>
  </p:cSld>
  <p:clrMapOvr>
    <a:masterClrMapping/>
  </p:clrMapOvr>
  <p:transition spd="slow" advTm="1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decel="50000" fill="hold">
                                          <p:stCondLst>
                                            <p:cond delay="0"/>
                                          </p:stCondLst>
                                        </p:cTn>
                                        <p:tgtEl>
                                          <p:spTgt spid="9"/>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9"/>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9"/>
                                        </p:tgtEl>
                                        <p:attrNameLst>
                                          <p:attrName>ppt_w</p:attrName>
                                        </p:attrNameLst>
                                      </p:cBhvr>
                                      <p:tavLst>
                                        <p:tav tm="0">
                                          <p:val>
                                            <p:strVal val="#ppt_w*.05"/>
                                          </p:val>
                                        </p:tav>
                                        <p:tav tm="100000">
                                          <p:val>
                                            <p:strVal val="#ppt_w"/>
                                          </p:val>
                                        </p:tav>
                                      </p:tavLst>
                                    </p:anim>
                                    <p:anim calcmode="lin" valueType="num">
                                      <p:cBhvr>
                                        <p:cTn id="10" dur="1000" fill="hold"/>
                                        <p:tgtEl>
                                          <p:spTgt spid="9"/>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9"/>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9"/>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9"/>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44451" y="1645863"/>
            <a:ext cx="5804630" cy="2554545"/>
          </a:xfrm>
          <a:prstGeom prst="rect">
            <a:avLst/>
          </a:prstGeom>
        </p:spPr>
        <p:txBody>
          <a:bodyPr wrap="square">
            <a:spAutoFit/>
          </a:bodyPr>
          <a:lstStyle/>
          <a:p>
            <a:pPr algn="just">
              <a:lnSpc>
                <a:spcPct val="200000"/>
              </a:lnSpc>
            </a:pPr>
            <a:r>
              <a:rPr lang="zh-CN" altLang="en-US" sz="1600" dirty="0">
                <a:solidFill>
                  <a:srgbClr val="333333"/>
                </a:solidFill>
                <a:latin typeface="Microsoft YaHei" charset="-122"/>
                <a:ea typeface="Microsoft YaHei" charset="-122"/>
                <a:cs typeface="Microsoft YaHei" charset="-122"/>
              </a:rPr>
              <a:t>交叉验证的折数不可太大，因为折数越大抽出来的数据集越小，训练数据所带的信息量会越小，模型会越来越不稳定</a:t>
            </a:r>
            <a:r>
              <a:rPr lang="zh-CN" altLang="en-US" sz="1600" dirty="0" smtClean="0">
                <a:solidFill>
                  <a:srgbClr val="333333"/>
                </a:solidFill>
                <a:latin typeface="Microsoft YaHei" charset="-122"/>
                <a:ea typeface="Microsoft YaHei" charset="-122"/>
                <a:cs typeface="Microsoft YaHei" charset="-122"/>
              </a:rPr>
              <a:t>。</a:t>
            </a:r>
            <a:endParaRPr lang="en-US" altLang="zh-CN" sz="1600" dirty="0" smtClean="0">
              <a:solidFill>
                <a:srgbClr val="333333"/>
              </a:solidFill>
              <a:latin typeface="Microsoft YaHei" charset="-122"/>
              <a:ea typeface="Microsoft YaHei" charset="-122"/>
              <a:cs typeface="Microsoft YaHei" charset="-122"/>
            </a:endParaRPr>
          </a:p>
          <a:p>
            <a:pPr algn="just">
              <a:lnSpc>
                <a:spcPct val="200000"/>
              </a:lnSpc>
            </a:pPr>
            <a:r>
              <a:rPr lang="zh-CN" altLang="en-US" sz="1600" dirty="0">
                <a:solidFill>
                  <a:srgbClr val="333333"/>
                </a:solidFill>
                <a:latin typeface="Microsoft YaHei" charset="-122"/>
                <a:ea typeface="Microsoft YaHei" charset="-122"/>
                <a:cs typeface="Microsoft YaHei" charset="-122"/>
              </a:rPr>
              <a:t>如果你发现不使用交叉验证的时候模型表现很好，一使用交叉验证模型的效果就骤降，一定要查看你的标签是否有顺序，然后就是查看你的数据量是否太小，折数是否太高。</a:t>
            </a:r>
            <a:endParaRPr lang="zh-CN" altLang="en-US" sz="1600" dirty="0">
              <a:solidFill>
                <a:srgbClr val="333333"/>
              </a:solidFill>
              <a:latin typeface="Microsoft YaHei" charset="-122"/>
              <a:ea typeface="Microsoft YaHei" charset="-122"/>
              <a:cs typeface="Microsoft YaHei" charset="-122"/>
            </a:endParaRPr>
          </a:p>
        </p:txBody>
      </p:sp>
      <p:pic>
        <p:nvPicPr>
          <p:cNvPr id="28" name="图片 2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15117" y="6221904"/>
            <a:ext cx="1906271" cy="438442"/>
          </a:xfrm>
          <a:prstGeom prst="rect">
            <a:avLst/>
          </a:prstGeom>
        </p:spPr>
      </p:pic>
      <p:sp>
        <p:nvSpPr>
          <p:cNvPr id="9" name="文本框 8"/>
          <p:cNvSpPr txBox="1"/>
          <p:nvPr/>
        </p:nvSpPr>
        <p:spPr>
          <a:xfrm>
            <a:off x="744451" y="613943"/>
            <a:ext cx="3877985"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0" dirty="0" smtClean="0">
                <a:ln>
                  <a:noFill/>
                </a:ln>
                <a:solidFill>
                  <a:srgbClr val="234983"/>
                </a:solidFill>
                <a:uLnTx/>
                <a:uFillTx/>
                <a:latin typeface="Microsoft YaHei" charset="-122"/>
                <a:ea typeface="Microsoft YaHei" charset="-122"/>
                <a:cs typeface="Microsoft YaHei" charset="-122"/>
              </a:rPr>
              <a:t>避免折数设置太大！</a:t>
            </a:r>
            <a:endParaRPr kumimoji="0" lang="zh-CN" altLang="en-US" sz="3200" b="1" i="0" u="none" strike="noStrike" kern="1200" cap="none" spc="0" normalizeH="0" baseline="0" noProof="0" dirty="0">
              <a:ln>
                <a:noFill/>
              </a:ln>
              <a:solidFill>
                <a:srgbClr val="234983"/>
              </a:solidFill>
              <a:uLnTx/>
              <a:uFillTx/>
              <a:latin typeface="Microsoft YaHei" charset="-122"/>
              <a:ea typeface="Microsoft YaHei" charset="-122"/>
              <a:cs typeface="Microsoft YaHei" charset="-122"/>
            </a:endParaRPr>
          </a:p>
        </p:txBody>
      </p:sp>
      <p:pic>
        <p:nvPicPr>
          <p:cNvPr id="4" name="图片 3"/>
          <p:cNvPicPr>
            <a:picLocks noChangeAspect="1"/>
          </p:cNvPicPr>
          <p:nvPr/>
        </p:nvPicPr>
        <p:blipFill>
          <a:blip r:embed="rId2"/>
          <a:stretch>
            <a:fillRect/>
          </a:stretch>
        </p:blipFill>
        <p:spPr>
          <a:xfrm>
            <a:off x="7095868" y="1645863"/>
            <a:ext cx="4596787" cy="3012050"/>
          </a:xfrm>
          <a:prstGeom prst="rect">
            <a:avLst/>
          </a:prstGeom>
        </p:spPr>
      </p:pic>
    </p:spTree>
  </p:cSld>
  <p:clrMapOvr>
    <a:masterClrMapping/>
  </p:clrMapOvr>
  <p:transition spd="slow" advTm="1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decel="50000" fill="hold">
                                          <p:stCondLst>
                                            <p:cond delay="0"/>
                                          </p:stCondLst>
                                        </p:cTn>
                                        <p:tgtEl>
                                          <p:spTgt spid="9"/>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9"/>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9"/>
                                        </p:tgtEl>
                                        <p:attrNameLst>
                                          <p:attrName>ppt_w</p:attrName>
                                        </p:attrNameLst>
                                      </p:cBhvr>
                                      <p:tavLst>
                                        <p:tav tm="0">
                                          <p:val>
                                            <p:strVal val="#ppt_w*.05"/>
                                          </p:val>
                                        </p:tav>
                                        <p:tav tm="100000">
                                          <p:val>
                                            <p:strVal val="#ppt_w"/>
                                          </p:val>
                                        </p:tav>
                                      </p:tavLst>
                                    </p:anim>
                                    <p:anim calcmode="lin" valueType="num">
                                      <p:cBhvr>
                                        <p:cTn id="10" dur="1000" fill="hold"/>
                                        <p:tgtEl>
                                          <p:spTgt spid="9"/>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9"/>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9"/>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9"/>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椭圆 63"/>
          <p:cNvSpPr/>
          <p:nvPr/>
        </p:nvSpPr>
        <p:spPr>
          <a:xfrm>
            <a:off x="4138586" y="1491753"/>
            <a:ext cx="3935146" cy="3935146"/>
          </a:xfrm>
          <a:prstGeom prst="ellipse">
            <a:avLst/>
          </a:prstGeom>
          <a:noFill/>
          <a:ln w="19050">
            <a:solidFill>
              <a:srgbClr val="234983"/>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SimSun" panose="02010600030101010101" pitchFamily="2" charset="-122"/>
              <a:cs typeface="+mn-cs"/>
            </a:endParaRPr>
          </a:p>
        </p:txBody>
      </p:sp>
      <p:sp>
        <p:nvSpPr>
          <p:cNvPr id="65" name="椭圆 64"/>
          <p:cNvSpPr/>
          <p:nvPr/>
        </p:nvSpPr>
        <p:spPr>
          <a:xfrm>
            <a:off x="4188227" y="1531234"/>
            <a:ext cx="3815544" cy="3815544"/>
          </a:xfrm>
          <a:prstGeom prst="ellipse">
            <a:avLst/>
          </a:prstGeom>
          <a:solidFill>
            <a:schemeClr val="bg1">
              <a:lumMod val="95000"/>
            </a:schemeClr>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SimSun" panose="02010600030101010101" pitchFamily="2" charset="-122"/>
              <a:cs typeface="+mn-cs"/>
            </a:endParaRPr>
          </a:p>
        </p:txBody>
      </p:sp>
      <p:sp>
        <p:nvSpPr>
          <p:cNvPr id="66" name="椭圆 65"/>
          <p:cNvSpPr/>
          <p:nvPr/>
        </p:nvSpPr>
        <p:spPr>
          <a:xfrm flipV="1">
            <a:off x="8855903" y="5627341"/>
            <a:ext cx="105358" cy="105358"/>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SimSun" panose="02010600030101010101" pitchFamily="2" charset="-122"/>
              <a:cs typeface="+mn-cs"/>
            </a:endParaRPr>
          </a:p>
        </p:txBody>
      </p:sp>
      <p:sp>
        <p:nvSpPr>
          <p:cNvPr id="67" name="椭圆 66"/>
          <p:cNvSpPr/>
          <p:nvPr/>
        </p:nvSpPr>
        <p:spPr>
          <a:xfrm>
            <a:off x="4248149" y="1591156"/>
            <a:ext cx="3695700" cy="3695700"/>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838200" dir="2700000" sx="90000" sy="90000" algn="tl"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SimSun" panose="02010600030101010101" pitchFamily="2" charset="-122"/>
              <a:cs typeface="+mn-cs"/>
            </a:endParaRPr>
          </a:p>
        </p:txBody>
      </p:sp>
      <p:sp>
        <p:nvSpPr>
          <p:cNvPr id="68" name="椭圆 67"/>
          <p:cNvSpPr/>
          <p:nvPr/>
        </p:nvSpPr>
        <p:spPr>
          <a:xfrm>
            <a:off x="6790157" y="1415735"/>
            <a:ext cx="1012723" cy="1012723"/>
          </a:xfrm>
          <a:prstGeom prst="ellipse">
            <a:avLst/>
          </a:prstGeom>
          <a:gradFill flip="none" rotWithShape="1">
            <a:gsLst>
              <a:gs pos="0">
                <a:schemeClr val="bg1"/>
              </a:gs>
              <a:gs pos="36000">
                <a:schemeClr val="bg1"/>
              </a:gs>
              <a:gs pos="100000">
                <a:srgbClr val="C7C7C7"/>
              </a:gs>
            </a:gsLst>
            <a:lin ang="13500000" scaled="1"/>
            <a:tileRect/>
          </a:gradFill>
          <a:ln w="1905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SimSun" panose="02010600030101010101" pitchFamily="2" charset="-122"/>
              <a:cs typeface="+mn-cs"/>
            </a:endParaRPr>
          </a:p>
        </p:txBody>
      </p:sp>
      <p:sp>
        <p:nvSpPr>
          <p:cNvPr id="69" name="文本框 68"/>
          <p:cNvSpPr txBox="1"/>
          <p:nvPr/>
        </p:nvSpPr>
        <p:spPr>
          <a:xfrm>
            <a:off x="4328794" y="2897001"/>
            <a:ext cx="3554730"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4400" b="1" i="0" u="none" strike="noStrike" kern="1200" cap="none" spc="0" normalizeH="0" baseline="0" noProof="0" dirty="0" smtClean="0">
                <a:ln>
                  <a:noFill/>
                </a:ln>
                <a:solidFill>
                  <a:srgbClr val="234983"/>
                </a:solidFill>
                <a:effectLst/>
                <a:uLnTx/>
                <a:uFillTx/>
                <a:latin typeface="Microsoft YaHei" charset="-122"/>
                <a:ea typeface="Microsoft YaHei" charset="-122"/>
                <a:cs typeface="Microsoft YaHei" charset="-122"/>
              </a:rPr>
              <a:t>归一化</a:t>
            </a:r>
            <a:endParaRPr kumimoji="0" lang="zh-CN" altLang="en-US" sz="4400" b="1" i="0" u="none" strike="noStrike" kern="1200" cap="none" spc="0" normalizeH="0" baseline="0" noProof="0" dirty="0">
              <a:ln>
                <a:noFill/>
              </a:ln>
              <a:solidFill>
                <a:srgbClr val="234983"/>
              </a:solidFill>
              <a:effectLst/>
              <a:uLnTx/>
              <a:uFillTx/>
              <a:latin typeface="Microsoft YaHei" charset="-122"/>
              <a:ea typeface="Microsoft YaHei" charset="-122"/>
              <a:cs typeface="Microsoft YaHei" charset="-122"/>
            </a:endParaRPr>
          </a:p>
        </p:txBody>
      </p:sp>
      <p:sp>
        <p:nvSpPr>
          <p:cNvPr id="71" name="矩形 70"/>
          <p:cNvSpPr/>
          <p:nvPr/>
        </p:nvSpPr>
        <p:spPr>
          <a:xfrm>
            <a:off x="6974979" y="1615778"/>
            <a:ext cx="704039" cy="707886"/>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000" b="1" i="0" u="none" strike="noStrike" kern="1200" cap="none" spc="0" normalizeH="0" baseline="0" noProof="0" dirty="0" smtClean="0">
                <a:ln>
                  <a:noFill/>
                </a:ln>
                <a:solidFill>
                  <a:srgbClr val="234983"/>
                </a:solidFill>
                <a:effectLst/>
                <a:uLnTx/>
                <a:uFillTx/>
                <a:latin typeface="Calibri" panose="020F0502020204030204"/>
                <a:ea typeface="SimSun" panose="02010600030101010101" pitchFamily="2" charset="-122"/>
                <a:cs typeface="+mn-cs"/>
              </a:rPr>
              <a:t>08</a:t>
            </a:r>
            <a:endParaRPr kumimoji="0" lang="zh-CN" altLang="en-US" sz="4000" b="1" i="0" u="none" strike="noStrike" kern="1200" cap="none" spc="0" normalizeH="0" baseline="0" noProof="0" dirty="0">
              <a:ln>
                <a:noFill/>
              </a:ln>
              <a:solidFill>
                <a:srgbClr val="234983"/>
              </a:solidFill>
              <a:effectLst/>
              <a:uLnTx/>
              <a:uFillTx/>
              <a:latin typeface="Calibri" panose="020F0502020204030204"/>
              <a:ea typeface="SimSun" panose="02010600030101010101" pitchFamily="2" charset="-122"/>
              <a:cs typeface="+mn-cs"/>
            </a:endParaRPr>
          </a:p>
        </p:txBody>
      </p:sp>
      <p:sp>
        <p:nvSpPr>
          <p:cNvPr id="72" name="圆角矩形 71"/>
          <p:cNvSpPr/>
          <p:nvPr/>
        </p:nvSpPr>
        <p:spPr>
          <a:xfrm>
            <a:off x="5931706" y="4253809"/>
            <a:ext cx="348906" cy="60960"/>
          </a:xfrm>
          <a:prstGeom prst="roundRect">
            <a:avLst>
              <a:gd name="adj" fmla="val 50000"/>
            </a:avLst>
          </a:prstGeom>
          <a:solidFill>
            <a:srgbClr val="1D33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234983"/>
              </a:solidFill>
              <a:effectLst/>
              <a:uLnTx/>
              <a:uFillTx/>
              <a:latin typeface="Calibri" panose="020F0502020204030204"/>
              <a:ea typeface="SimSun" panose="02010600030101010101" pitchFamily="2" charset="-122"/>
              <a:cs typeface="+mn-cs"/>
            </a:endParaRPr>
          </a:p>
        </p:txBody>
      </p:sp>
      <p:cxnSp>
        <p:nvCxnSpPr>
          <p:cNvPr id="73" name="直接连接符 72"/>
          <p:cNvCxnSpPr/>
          <p:nvPr/>
        </p:nvCxnSpPr>
        <p:spPr>
          <a:xfrm>
            <a:off x="6106159" y="4429760"/>
            <a:ext cx="0" cy="782320"/>
          </a:xfrm>
          <a:prstGeom prst="line">
            <a:avLst/>
          </a:prstGeom>
          <a:ln w="25400" cap="rnd">
            <a:solidFill>
              <a:srgbClr val="234983"/>
            </a:solidFill>
            <a:round/>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Tm="1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par>
                                <p:cTn id="8" presetID="64" presetClass="path" presetSubtype="0" decel="30000" fill="hold" grpId="1" nodeType="withEffect">
                                  <p:stCondLst>
                                    <p:cond delay="0"/>
                                  </p:stCondLst>
                                  <p:childTnLst>
                                    <p:animMotion origin="layout" path="M 0 0.03889 L 0 -0.14815 " pathEditMode="relative" rAng="0" ptsTypes="AA">
                                      <p:cBhvr>
                                        <p:cTn id="9" dur="750" spd="-100000" fill="hold"/>
                                        <p:tgtEl>
                                          <p:spTgt spid="67"/>
                                        </p:tgtEl>
                                        <p:attrNameLst>
                                          <p:attrName>ppt_x</p:attrName>
                                          <p:attrName>ppt_y</p:attrName>
                                        </p:attrNameLst>
                                      </p:cBhvr>
                                      <p:rCtr x="0" y="-9352"/>
                                    </p:animMotion>
                                  </p:childTnLst>
                                </p:cTn>
                              </p:par>
                              <p:par>
                                <p:cTn id="10" presetID="64" presetClass="path" presetSubtype="0" accel="30000" decel="30000" fill="hold" grpId="2" nodeType="withEffect">
                                  <p:stCondLst>
                                    <p:cond delay="750"/>
                                  </p:stCondLst>
                                  <p:childTnLst>
                                    <p:animMotion origin="layout" path="M 0 0.03842 L 0 1.11111E-6 " pathEditMode="relative" rAng="0" ptsTypes="AA">
                                      <p:cBhvr>
                                        <p:cTn id="11" dur="750" fill="hold"/>
                                        <p:tgtEl>
                                          <p:spTgt spid="67"/>
                                        </p:tgtEl>
                                        <p:attrNameLst>
                                          <p:attrName>ppt_x</p:attrName>
                                          <p:attrName>ppt_y</p:attrName>
                                        </p:attrNameLst>
                                      </p:cBhvr>
                                      <p:rCtr x="0" y="-1921"/>
                                    </p:animMotion>
                                  </p:childTnLst>
                                </p:cTn>
                              </p:par>
                              <p:par>
                                <p:cTn id="12" presetID="53" presetClass="entr" presetSubtype="16" fill="hold" grpId="0" nodeType="withEffect">
                                  <p:stCondLst>
                                    <p:cond delay="1250"/>
                                  </p:stCondLst>
                                  <p:childTnLst>
                                    <p:set>
                                      <p:cBhvr>
                                        <p:cTn id="13" dur="1" fill="hold">
                                          <p:stCondLst>
                                            <p:cond delay="0"/>
                                          </p:stCondLst>
                                        </p:cTn>
                                        <p:tgtEl>
                                          <p:spTgt spid="68"/>
                                        </p:tgtEl>
                                        <p:attrNameLst>
                                          <p:attrName>style.visibility</p:attrName>
                                        </p:attrNameLst>
                                      </p:cBhvr>
                                      <p:to>
                                        <p:strVal val="visible"/>
                                      </p:to>
                                    </p:set>
                                    <p:anim calcmode="lin" valueType="num">
                                      <p:cBhvr>
                                        <p:cTn id="14" dur="750" fill="hold"/>
                                        <p:tgtEl>
                                          <p:spTgt spid="68"/>
                                        </p:tgtEl>
                                        <p:attrNameLst>
                                          <p:attrName>ppt_w</p:attrName>
                                        </p:attrNameLst>
                                      </p:cBhvr>
                                      <p:tavLst>
                                        <p:tav tm="0">
                                          <p:val>
                                            <p:fltVal val="0"/>
                                          </p:val>
                                        </p:tav>
                                        <p:tav tm="100000">
                                          <p:val>
                                            <p:strVal val="#ppt_w"/>
                                          </p:val>
                                        </p:tav>
                                      </p:tavLst>
                                    </p:anim>
                                    <p:anim calcmode="lin" valueType="num">
                                      <p:cBhvr>
                                        <p:cTn id="15" dur="750" fill="hold"/>
                                        <p:tgtEl>
                                          <p:spTgt spid="68"/>
                                        </p:tgtEl>
                                        <p:attrNameLst>
                                          <p:attrName>ppt_h</p:attrName>
                                        </p:attrNameLst>
                                      </p:cBhvr>
                                      <p:tavLst>
                                        <p:tav tm="0">
                                          <p:val>
                                            <p:fltVal val="0"/>
                                          </p:val>
                                        </p:tav>
                                        <p:tav tm="100000">
                                          <p:val>
                                            <p:strVal val="#ppt_h"/>
                                          </p:val>
                                        </p:tav>
                                      </p:tavLst>
                                    </p:anim>
                                    <p:animEffect transition="in" filter="fade">
                                      <p:cBhvr>
                                        <p:cTn id="16" dur="750"/>
                                        <p:tgtEl>
                                          <p:spTgt spid="68"/>
                                        </p:tgtEl>
                                      </p:cBhvr>
                                    </p:animEffect>
                                  </p:childTnLst>
                                </p:cTn>
                              </p:par>
                              <p:par>
                                <p:cTn id="17" presetID="10" presetClass="entr" presetSubtype="0" fill="hold" grpId="0" nodeType="withEffect">
                                  <p:stCondLst>
                                    <p:cond delay="1250"/>
                                  </p:stCondLst>
                                  <p:childTnLst>
                                    <p:set>
                                      <p:cBhvr>
                                        <p:cTn id="18" dur="1" fill="hold">
                                          <p:stCondLst>
                                            <p:cond delay="0"/>
                                          </p:stCondLst>
                                        </p:cTn>
                                        <p:tgtEl>
                                          <p:spTgt spid="69"/>
                                        </p:tgtEl>
                                        <p:attrNameLst>
                                          <p:attrName>style.visibility</p:attrName>
                                        </p:attrNameLst>
                                      </p:cBhvr>
                                      <p:to>
                                        <p:strVal val="visible"/>
                                      </p:to>
                                    </p:set>
                                    <p:animEffect transition="in" filter="fade">
                                      <p:cBhvr>
                                        <p:cTn id="19" dur="750"/>
                                        <p:tgtEl>
                                          <p:spTgt spid="69"/>
                                        </p:tgtEl>
                                      </p:cBhvr>
                                    </p:animEffect>
                                  </p:childTnLst>
                                </p:cTn>
                              </p:par>
                              <p:par>
                                <p:cTn id="20" presetID="10" presetClass="entr" presetSubtype="0" fill="hold" grpId="0" nodeType="withEffect">
                                  <p:stCondLst>
                                    <p:cond delay="1250"/>
                                  </p:stCondLst>
                                  <p:childTnLst>
                                    <p:set>
                                      <p:cBhvr>
                                        <p:cTn id="21" dur="1" fill="hold">
                                          <p:stCondLst>
                                            <p:cond delay="0"/>
                                          </p:stCondLst>
                                        </p:cTn>
                                        <p:tgtEl>
                                          <p:spTgt spid="64"/>
                                        </p:tgtEl>
                                        <p:attrNameLst>
                                          <p:attrName>style.visibility</p:attrName>
                                        </p:attrNameLst>
                                      </p:cBhvr>
                                      <p:to>
                                        <p:strVal val="visible"/>
                                      </p:to>
                                    </p:set>
                                    <p:animEffect transition="in" filter="fade">
                                      <p:cBhvr>
                                        <p:cTn id="22" dur="750"/>
                                        <p:tgtEl>
                                          <p:spTgt spid="64"/>
                                        </p:tgtEl>
                                      </p:cBhvr>
                                    </p:animEffect>
                                  </p:childTnLst>
                                </p:cTn>
                              </p:par>
                              <p:par>
                                <p:cTn id="23" presetID="10" presetClass="entr" presetSubtype="0" fill="hold" grpId="0" nodeType="withEffect">
                                  <p:stCondLst>
                                    <p:cond delay="1250"/>
                                  </p:stCondLst>
                                  <p:childTnLst>
                                    <p:set>
                                      <p:cBhvr>
                                        <p:cTn id="24" dur="1" fill="hold">
                                          <p:stCondLst>
                                            <p:cond delay="0"/>
                                          </p:stCondLst>
                                        </p:cTn>
                                        <p:tgtEl>
                                          <p:spTgt spid="65"/>
                                        </p:tgtEl>
                                        <p:attrNameLst>
                                          <p:attrName>style.visibility</p:attrName>
                                        </p:attrNameLst>
                                      </p:cBhvr>
                                      <p:to>
                                        <p:strVal val="visible"/>
                                      </p:to>
                                    </p:set>
                                    <p:animEffect transition="in" filter="fade">
                                      <p:cBhvr>
                                        <p:cTn id="25" dur="750"/>
                                        <p:tgtEl>
                                          <p:spTgt spid="65"/>
                                        </p:tgtEl>
                                      </p:cBhvr>
                                    </p:animEffect>
                                  </p:childTnLst>
                                </p:cTn>
                              </p:par>
                              <p:par>
                                <p:cTn id="26" presetID="22" presetClass="entr" presetSubtype="4" fill="hold" nodeType="withEffect">
                                  <p:stCondLst>
                                    <p:cond delay="1750"/>
                                  </p:stCondLst>
                                  <p:childTnLst>
                                    <p:set>
                                      <p:cBhvr>
                                        <p:cTn id="27" dur="1" fill="hold">
                                          <p:stCondLst>
                                            <p:cond delay="0"/>
                                          </p:stCondLst>
                                        </p:cTn>
                                        <p:tgtEl>
                                          <p:spTgt spid="73"/>
                                        </p:tgtEl>
                                        <p:attrNameLst>
                                          <p:attrName>style.visibility</p:attrName>
                                        </p:attrNameLst>
                                      </p:cBhvr>
                                      <p:to>
                                        <p:strVal val="visible"/>
                                      </p:to>
                                    </p:set>
                                    <p:animEffect transition="in" filter="wipe(down)">
                                      <p:cBhvr>
                                        <p:cTn id="28" dur="750"/>
                                        <p:tgtEl>
                                          <p:spTgt spid="73"/>
                                        </p:tgtEl>
                                      </p:cBhvr>
                                    </p:animEffect>
                                  </p:childTnLst>
                                </p:cTn>
                              </p:par>
                              <p:par>
                                <p:cTn id="29" presetID="53" presetClass="entr" presetSubtype="16" fill="hold" grpId="0" nodeType="withEffect">
                                  <p:stCondLst>
                                    <p:cond delay="1750"/>
                                  </p:stCondLst>
                                  <p:childTnLst>
                                    <p:set>
                                      <p:cBhvr>
                                        <p:cTn id="30" dur="1" fill="hold">
                                          <p:stCondLst>
                                            <p:cond delay="0"/>
                                          </p:stCondLst>
                                        </p:cTn>
                                        <p:tgtEl>
                                          <p:spTgt spid="72"/>
                                        </p:tgtEl>
                                        <p:attrNameLst>
                                          <p:attrName>style.visibility</p:attrName>
                                        </p:attrNameLst>
                                      </p:cBhvr>
                                      <p:to>
                                        <p:strVal val="visible"/>
                                      </p:to>
                                    </p:set>
                                    <p:anim calcmode="lin" valueType="num">
                                      <p:cBhvr>
                                        <p:cTn id="31" dur="750" fill="hold"/>
                                        <p:tgtEl>
                                          <p:spTgt spid="72"/>
                                        </p:tgtEl>
                                        <p:attrNameLst>
                                          <p:attrName>ppt_w</p:attrName>
                                        </p:attrNameLst>
                                      </p:cBhvr>
                                      <p:tavLst>
                                        <p:tav tm="0">
                                          <p:val>
                                            <p:fltVal val="0"/>
                                          </p:val>
                                        </p:tav>
                                        <p:tav tm="100000">
                                          <p:val>
                                            <p:strVal val="#ppt_w"/>
                                          </p:val>
                                        </p:tav>
                                      </p:tavLst>
                                    </p:anim>
                                    <p:anim calcmode="lin" valueType="num">
                                      <p:cBhvr>
                                        <p:cTn id="32" dur="750" fill="hold"/>
                                        <p:tgtEl>
                                          <p:spTgt spid="72"/>
                                        </p:tgtEl>
                                        <p:attrNameLst>
                                          <p:attrName>ppt_h</p:attrName>
                                        </p:attrNameLst>
                                      </p:cBhvr>
                                      <p:tavLst>
                                        <p:tav tm="0">
                                          <p:val>
                                            <p:fltVal val="0"/>
                                          </p:val>
                                        </p:tav>
                                        <p:tav tm="100000">
                                          <p:val>
                                            <p:strVal val="#ppt_h"/>
                                          </p:val>
                                        </p:tav>
                                      </p:tavLst>
                                    </p:anim>
                                    <p:animEffect transition="in" filter="fade">
                                      <p:cBhvr>
                                        <p:cTn id="33" dur="750"/>
                                        <p:tgtEl>
                                          <p:spTgt spid="72"/>
                                        </p:tgtEl>
                                      </p:cBhvr>
                                    </p:animEffect>
                                  </p:childTnLst>
                                </p:cTn>
                              </p:par>
                              <p:par>
                                <p:cTn id="34" presetID="53" presetClass="entr" presetSubtype="16" fill="hold" grpId="0" nodeType="withEffect">
                                  <p:stCondLst>
                                    <p:cond delay="1750"/>
                                  </p:stCondLst>
                                  <p:childTnLst>
                                    <p:set>
                                      <p:cBhvr>
                                        <p:cTn id="35" dur="1" fill="hold">
                                          <p:stCondLst>
                                            <p:cond delay="0"/>
                                          </p:stCondLst>
                                        </p:cTn>
                                        <p:tgtEl>
                                          <p:spTgt spid="71"/>
                                        </p:tgtEl>
                                        <p:attrNameLst>
                                          <p:attrName>style.visibility</p:attrName>
                                        </p:attrNameLst>
                                      </p:cBhvr>
                                      <p:to>
                                        <p:strVal val="visible"/>
                                      </p:to>
                                    </p:set>
                                    <p:anim calcmode="lin" valueType="num">
                                      <p:cBhvr>
                                        <p:cTn id="36" dur="750" fill="hold"/>
                                        <p:tgtEl>
                                          <p:spTgt spid="71"/>
                                        </p:tgtEl>
                                        <p:attrNameLst>
                                          <p:attrName>ppt_w</p:attrName>
                                        </p:attrNameLst>
                                      </p:cBhvr>
                                      <p:tavLst>
                                        <p:tav tm="0">
                                          <p:val>
                                            <p:fltVal val="0"/>
                                          </p:val>
                                        </p:tav>
                                        <p:tav tm="100000">
                                          <p:val>
                                            <p:strVal val="#ppt_w"/>
                                          </p:val>
                                        </p:tav>
                                      </p:tavLst>
                                    </p:anim>
                                    <p:anim calcmode="lin" valueType="num">
                                      <p:cBhvr>
                                        <p:cTn id="37" dur="750" fill="hold"/>
                                        <p:tgtEl>
                                          <p:spTgt spid="71"/>
                                        </p:tgtEl>
                                        <p:attrNameLst>
                                          <p:attrName>ppt_h</p:attrName>
                                        </p:attrNameLst>
                                      </p:cBhvr>
                                      <p:tavLst>
                                        <p:tav tm="0">
                                          <p:val>
                                            <p:fltVal val="0"/>
                                          </p:val>
                                        </p:tav>
                                        <p:tav tm="100000">
                                          <p:val>
                                            <p:strVal val="#ppt_h"/>
                                          </p:val>
                                        </p:tav>
                                      </p:tavLst>
                                    </p:anim>
                                    <p:animEffect transition="in" filter="fade">
                                      <p:cBhvr>
                                        <p:cTn id="38" dur="75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65" grpId="0" animBg="1"/>
      <p:bldP spid="67" grpId="0" animBg="1"/>
      <p:bldP spid="67" grpId="1" animBg="1"/>
      <p:bldP spid="67" grpId="2" animBg="1"/>
      <p:bldP spid="68" grpId="0" animBg="1"/>
      <p:bldP spid="69" grpId="0"/>
      <p:bldP spid="71" grpId="0"/>
      <p:bldP spid="72"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矩形 1"/>
              <p:cNvSpPr/>
              <p:nvPr/>
            </p:nvSpPr>
            <p:spPr>
              <a:xfrm>
                <a:off x="744451" y="1276083"/>
                <a:ext cx="10734976" cy="4593565"/>
              </a:xfrm>
              <a:prstGeom prst="rect">
                <a:avLst/>
              </a:prstGeom>
            </p:spPr>
            <p:txBody>
              <a:bodyPr wrap="square">
                <a:spAutoFit/>
              </a:bodyPr>
              <a:lstStyle/>
              <a:p>
                <a:pPr algn="just">
                  <a:lnSpc>
                    <a:spcPct val="200000"/>
                  </a:lnSpc>
                </a:pPr>
                <a:r>
                  <a:rPr lang="zh-CN" altLang="en-US" sz="1400" dirty="0" smtClean="0">
                    <a:solidFill>
                      <a:srgbClr val="333333"/>
                    </a:solidFill>
                    <a:latin typeface="Microsoft YaHei" charset="-122"/>
                    <a:ea typeface="Microsoft YaHei" charset="-122"/>
                    <a:cs typeface="Microsoft YaHei" charset="-122"/>
                  </a:rPr>
                  <a:t>什么是归一化呢？我们</a:t>
                </a:r>
                <a:r>
                  <a:rPr lang="zh-CN" altLang="en-US" sz="1400" dirty="0">
                    <a:solidFill>
                      <a:srgbClr val="333333"/>
                    </a:solidFill>
                    <a:latin typeface="Microsoft YaHei" charset="-122"/>
                    <a:ea typeface="Microsoft YaHei" charset="-122"/>
                    <a:cs typeface="Microsoft YaHei" charset="-122"/>
                  </a:rPr>
                  <a:t>把</a:t>
                </a:r>
                <a:r>
                  <a:rPr lang="en-US" altLang="zh-CN" sz="1400" dirty="0">
                    <a:solidFill>
                      <a:srgbClr val="333333"/>
                    </a:solidFill>
                    <a:latin typeface="Microsoft YaHei" charset="-122"/>
                    <a:ea typeface="Microsoft YaHei" charset="-122"/>
                    <a:cs typeface="Microsoft YaHei" charset="-122"/>
                  </a:rPr>
                  <a:t>X</a:t>
                </a:r>
                <a:r>
                  <a:rPr lang="zh-CN" altLang="en-US" sz="1400" dirty="0">
                    <a:solidFill>
                      <a:srgbClr val="333333"/>
                    </a:solidFill>
                    <a:latin typeface="Microsoft YaHei" charset="-122"/>
                    <a:ea typeface="Microsoft YaHei" charset="-122"/>
                    <a:cs typeface="Microsoft YaHei" charset="-122"/>
                  </a:rPr>
                  <a:t>放到数据框中来看一眼，你是否观察到，每个特征的均值差异很大？有的特征数值很大，有的特征数值很小，这种现象在机器学习中被称为 </a:t>
                </a:r>
                <a:r>
                  <a:rPr lang="en-US" altLang="zh-CN" sz="1400" b="1" dirty="0">
                    <a:solidFill>
                      <a:srgbClr val="C00000"/>
                    </a:solidFill>
                    <a:latin typeface="Microsoft YaHei" charset="-122"/>
                    <a:ea typeface="Microsoft YaHei" charset="-122"/>
                    <a:cs typeface="Microsoft YaHei" charset="-122"/>
                  </a:rPr>
                  <a:t>"</a:t>
                </a:r>
                <a:r>
                  <a:rPr lang="zh-CN" altLang="en-US" sz="1400" b="1" dirty="0">
                    <a:solidFill>
                      <a:srgbClr val="C00000"/>
                    </a:solidFill>
                    <a:latin typeface="Microsoft YaHei" charset="-122"/>
                    <a:ea typeface="Microsoft YaHei" charset="-122"/>
                    <a:cs typeface="Microsoft YaHei" charset="-122"/>
                  </a:rPr>
                  <a:t>量纲不统一</a:t>
                </a:r>
                <a:r>
                  <a:rPr lang="en-US" altLang="zh-CN" sz="1400" b="1" dirty="0">
                    <a:solidFill>
                      <a:srgbClr val="C00000"/>
                    </a:solidFill>
                    <a:latin typeface="Microsoft YaHei" charset="-122"/>
                    <a:ea typeface="Microsoft YaHei" charset="-122"/>
                    <a:cs typeface="Microsoft YaHei" charset="-122"/>
                  </a:rPr>
                  <a:t>"</a:t>
                </a:r>
                <a:r>
                  <a:rPr lang="zh-CN" altLang="en-US" sz="1400" dirty="0">
                    <a:solidFill>
                      <a:srgbClr val="333333"/>
                    </a:solidFill>
                    <a:latin typeface="Microsoft YaHei" charset="-122"/>
                    <a:ea typeface="Microsoft YaHei" charset="-122"/>
                    <a:cs typeface="Microsoft YaHei" charset="-122"/>
                  </a:rPr>
                  <a:t>。</a:t>
                </a:r>
                <a:r>
                  <a:rPr lang="en-US" altLang="zh-CN" sz="1400" dirty="0">
                    <a:solidFill>
                      <a:srgbClr val="333333"/>
                    </a:solidFill>
                    <a:latin typeface="Microsoft YaHei" charset="-122"/>
                    <a:ea typeface="Microsoft YaHei" charset="-122"/>
                    <a:cs typeface="Microsoft YaHei" charset="-122"/>
                  </a:rPr>
                  <a:t>NN</a:t>
                </a:r>
                <a:r>
                  <a:rPr lang="zh-CN" altLang="en-US" sz="1400" dirty="0">
                    <a:solidFill>
                      <a:srgbClr val="333333"/>
                    </a:solidFill>
                    <a:latin typeface="Microsoft YaHei" charset="-122"/>
                    <a:ea typeface="Microsoft YaHei" charset="-122"/>
                    <a:cs typeface="Microsoft YaHei" charset="-122"/>
                  </a:rPr>
                  <a:t>是距离类模型，欧氏距离的计算公式中存在着特征上的平方和</a:t>
                </a:r>
                <a:r>
                  <a:rPr lang="zh-CN" altLang="en-US" sz="1400" dirty="0" smtClean="0">
                    <a:solidFill>
                      <a:srgbClr val="333333"/>
                    </a:solidFill>
                    <a:latin typeface="Microsoft YaHei" charset="-122"/>
                    <a:ea typeface="Microsoft YaHei" charset="-122"/>
                    <a:cs typeface="Microsoft YaHei" charset="-122"/>
                  </a:rPr>
                  <a:t>：</a:t>
                </a:r>
                <a:endParaRPr lang="en-US" altLang="zh-CN" sz="1400" dirty="0" smtClean="0">
                  <a:solidFill>
                    <a:srgbClr val="333333"/>
                  </a:solidFill>
                  <a:latin typeface="Microsoft YaHei" charset="-122"/>
                  <a:ea typeface="Microsoft YaHei" charset="-122"/>
                  <a:cs typeface="Microsoft YaHei" charset="-122"/>
                </a:endParaRPr>
              </a:p>
              <a:p>
                <a:pPr algn="just">
                  <a:lnSpc>
                    <a:spcPct val="200000"/>
                  </a:lnSpc>
                </a:pPr>
                <a14:m>
                  <m:oMathPara xmlns:m="http://schemas.openxmlformats.org/officeDocument/2006/math">
                    <m:oMathParaPr>
                      <m:jc m:val="centerGroup"/>
                    </m:oMathParaPr>
                    <m:oMath xmlns:m="http://schemas.openxmlformats.org/officeDocument/2006/math">
                      <m:r>
                        <a:rPr lang="en-US" altLang="zh-CN" sz="1600" i="1" dirty="0">
                          <a:solidFill>
                            <a:prstClr val="black"/>
                          </a:solidFill>
                          <a:latin typeface="Cambria Math" panose="02040503050406030204" charset="0"/>
                          <a:ea typeface="Microsoft YaHei" charset="-122"/>
                          <a:cs typeface="Microsoft YaHei" charset="-122"/>
                        </a:rPr>
                        <m:t>𝑑</m:t>
                      </m:r>
                      <m:d>
                        <m:dPr>
                          <m:ctrlPr>
                            <a:rPr lang="en-US" altLang="zh-CN" sz="1600" i="1" dirty="0">
                              <a:solidFill>
                                <a:prstClr val="black"/>
                              </a:solidFill>
                              <a:latin typeface="Cambria Math" panose="02040503050406030204" charset="0"/>
                              <a:ea typeface="Microsoft YaHei" charset="-122"/>
                              <a:cs typeface="Microsoft YaHei" charset="-122"/>
                            </a:rPr>
                          </m:ctrlPr>
                        </m:dPr>
                        <m:e>
                          <m:r>
                            <a:rPr lang="en-US" altLang="zh-CN" sz="1600" i="1" dirty="0">
                              <a:solidFill>
                                <a:prstClr val="black"/>
                              </a:solidFill>
                              <a:latin typeface="Cambria Math" panose="02040503050406030204" charset="0"/>
                              <a:ea typeface="Microsoft YaHei" charset="-122"/>
                              <a:cs typeface="Microsoft YaHei" charset="-122"/>
                            </a:rPr>
                            <m:t>𝐴</m:t>
                          </m:r>
                          <m:r>
                            <a:rPr lang="en-US" altLang="zh-CN" sz="1600" i="1" dirty="0">
                              <a:solidFill>
                                <a:prstClr val="black"/>
                              </a:solidFill>
                              <a:latin typeface="Cambria Math" panose="02040503050406030204" charset="0"/>
                              <a:ea typeface="Microsoft YaHei" charset="-122"/>
                              <a:cs typeface="Microsoft YaHei" charset="-122"/>
                            </a:rPr>
                            <m:t>,</m:t>
                          </m:r>
                          <m:r>
                            <a:rPr lang="en-US" altLang="zh-CN" sz="1600" i="1" dirty="0">
                              <a:solidFill>
                                <a:prstClr val="black"/>
                              </a:solidFill>
                              <a:latin typeface="Cambria Math" panose="02040503050406030204" charset="0"/>
                              <a:ea typeface="Microsoft YaHei" charset="-122"/>
                              <a:cs typeface="Microsoft YaHei" charset="-122"/>
                            </a:rPr>
                            <m:t>𝐵</m:t>
                          </m:r>
                        </m:e>
                      </m:d>
                      <m:r>
                        <a:rPr lang="en-US" altLang="zh-CN" sz="1600" i="1" dirty="0">
                          <a:solidFill>
                            <a:prstClr val="black"/>
                          </a:solidFill>
                          <a:latin typeface="Cambria Math" panose="02040503050406030204" charset="0"/>
                          <a:ea typeface="Microsoft YaHei" charset="-122"/>
                          <a:cs typeface="Microsoft YaHei" charset="-122"/>
                        </a:rPr>
                        <m:t>=</m:t>
                      </m:r>
                      <m:rad>
                        <m:radPr>
                          <m:degHide m:val="on"/>
                          <m:ctrlPr>
                            <a:rPr lang="en-US" altLang="zh-CN" sz="1600" i="1" dirty="0">
                              <a:solidFill>
                                <a:prstClr val="black"/>
                              </a:solidFill>
                              <a:latin typeface="Cambria Math" panose="02040503050406030204" charset="0"/>
                              <a:ea typeface="Microsoft YaHei" charset="-122"/>
                              <a:cs typeface="Microsoft YaHei" charset="-122"/>
                            </a:rPr>
                          </m:ctrlPr>
                        </m:radPr>
                        <m:deg/>
                        <m:e>
                          <m:sSup>
                            <m:sSupPr>
                              <m:ctrlPr>
                                <a:rPr lang="is-IS" altLang="zh-CN" sz="1600" i="1" dirty="0">
                                  <a:solidFill>
                                    <a:prstClr val="black"/>
                                  </a:solidFill>
                                  <a:latin typeface="Cambria Math" panose="02040503050406030204" charset="0"/>
                                  <a:ea typeface="Microsoft YaHei" charset="-122"/>
                                  <a:cs typeface="Microsoft YaHei" charset="-122"/>
                                </a:rPr>
                              </m:ctrlPr>
                            </m:sSupPr>
                            <m:e>
                              <m:r>
                                <a:rPr lang="en-US" altLang="zh-CN" sz="1600" i="1" dirty="0">
                                  <a:solidFill>
                                    <a:prstClr val="black"/>
                                  </a:solidFill>
                                  <a:latin typeface="Cambria Math" panose="02040503050406030204" charset="0"/>
                                  <a:ea typeface="Microsoft YaHei" charset="-122"/>
                                  <a:cs typeface="Microsoft YaHei" charset="-122"/>
                                </a:rPr>
                                <m:t>(</m:t>
                              </m:r>
                              <m:sSub>
                                <m:sSubPr>
                                  <m:ctrlPr>
                                    <a:rPr lang="en-US" altLang="zh-CN" sz="1600" i="1" dirty="0">
                                      <a:solidFill>
                                        <a:prstClr val="black"/>
                                      </a:solidFill>
                                      <a:latin typeface="Cambria Math" panose="02040503050406030204" charset="0"/>
                                      <a:ea typeface="Microsoft YaHei" charset="-122"/>
                                      <a:cs typeface="Microsoft YaHei" charset="-122"/>
                                    </a:rPr>
                                  </m:ctrlPr>
                                </m:sSubPr>
                                <m:e>
                                  <m:r>
                                    <a:rPr lang="en-US" altLang="zh-CN" sz="1600" i="1" dirty="0">
                                      <a:solidFill>
                                        <a:prstClr val="black"/>
                                      </a:solidFill>
                                      <a:latin typeface="Cambria Math" panose="02040503050406030204" charset="0"/>
                                      <a:ea typeface="Microsoft YaHei" charset="-122"/>
                                      <a:cs typeface="Microsoft YaHei" charset="-122"/>
                                    </a:rPr>
                                    <m:t>𝑥</m:t>
                                  </m:r>
                                </m:e>
                                <m:sub>
                                  <m:r>
                                    <a:rPr lang="en-US" altLang="zh-CN" sz="1600" i="1" dirty="0">
                                      <a:solidFill>
                                        <a:prstClr val="black"/>
                                      </a:solidFill>
                                      <a:latin typeface="Cambria Math" panose="02040503050406030204" charset="0"/>
                                      <a:ea typeface="Microsoft YaHei" charset="-122"/>
                                      <a:cs typeface="Microsoft YaHei" charset="-122"/>
                                    </a:rPr>
                                    <m:t>1</m:t>
                                  </m:r>
                                  <m:r>
                                    <a:rPr lang="en-US" altLang="zh-CN" sz="1600" i="1" dirty="0">
                                      <a:solidFill>
                                        <a:prstClr val="black"/>
                                      </a:solidFill>
                                      <a:latin typeface="Cambria Math" panose="02040503050406030204" charset="0"/>
                                      <a:ea typeface="Microsoft YaHei" charset="-122"/>
                                      <a:cs typeface="Microsoft YaHei" charset="-122"/>
                                    </a:rPr>
                                    <m:t>𝐴</m:t>
                                  </m:r>
                                </m:sub>
                              </m:sSub>
                              <m:r>
                                <a:rPr lang="en-US" altLang="zh-CN" sz="1600" i="1" dirty="0">
                                  <a:solidFill>
                                    <a:prstClr val="black"/>
                                  </a:solidFill>
                                  <a:latin typeface="Cambria Math" panose="02040503050406030204" charset="0"/>
                                  <a:ea typeface="Microsoft YaHei" charset="-122"/>
                                  <a:cs typeface="Microsoft YaHei" charset="-122"/>
                                </a:rPr>
                                <m:t>−</m:t>
                              </m:r>
                              <m:sSub>
                                <m:sSubPr>
                                  <m:ctrlPr>
                                    <a:rPr lang="en-US" altLang="zh-CN" sz="1600" i="1" dirty="0">
                                      <a:solidFill>
                                        <a:prstClr val="black"/>
                                      </a:solidFill>
                                      <a:latin typeface="Cambria Math" panose="02040503050406030204" charset="0"/>
                                      <a:ea typeface="Microsoft YaHei" charset="-122"/>
                                      <a:cs typeface="Microsoft YaHei" charset="-122"/>
                                    </a:rPr>
                                  </m:ctrlPr>
                                </m:sSubPr>
                                <m:e>
                                  <m:r>
                                    <a:rPr lang="en-US" altLang="zh-CN" sz="1600" i="1" dirty="0">
                                      <a:solidFill>
                                        <a:prstClr val="black"/>
                                      </a:solidFill>
                                      <a:latin typeface="Cambria Math" panose="02040503050406030204" charset="0"/>
                                      <a:ea typeface="Microsoft YaHei" charset="-122"/>
                                      <a:cs typeface="Microsoft YaHei" charset="-122"/>
                                    </a:rPr>
                                    <m:t>𝑥</m:t>
                                  </m:r>
                                </m:e>
                                <m:sub>
                                  <m:r>
                                    <a:rPr lang="en-US" altLang="zh-CN" sz="1600" i="1" dirty="0">
                                      <a:solidFill>
                                        <a:prstClr val="black"/>
                                      </a:solidFill>
                                      <a:latin typeface="Cambria Math" panose="02040503050406030204" charset="0"/>
                                      <a:ea typeface="Microsoft YaHei" charset="-122"/>
                                      <a:cs typeface="Microsoft YaHei" charset="-122"/>
                                    </a:rPr>
                                    <m:t>1</m:t>
                                  </m:r>
                                  <m:r>
                                    <a:rPr lang="en-US" altLang="zh-CN" sz="1600" i="1" dirty="0">
                                      <a:solidFill>
                                        <a:prstClr val="black"/>
                                      </a:solidFill>
                                      <a:latin typeface="Cambria Math" panose="02040503050406030204" charset="0"/>
                                      <a:ea typeface="Microsoft YaHei" charset="-122"/>
                                      <a:cs typeface="Microsoft YaHei" charset="-122"/>
                                    </a:rPr>
                                    <m:t>𝐵</m:t>
                                  </m:r>
                                </m:sub>
                              </m:sSub>
                              <m:r>
                                <a:rPr lang="en-US" altLang="zh-CN" sz="1600" i="1" dirty="0">
                                  <a:solidFill>
                                    <a:prstClr val="black"/>
                                  </a:solidFill>
                                  <a:latin typeface="Cambria Math" panose="02040503050406030204" charset="0"/>
                                  <a:ea typeface="Microsoft YaHei" charset="-122"/>
                                  <a:cs typeface="Microsoft YaHei" charset="-122"/>
                                </a:rPr>
                                <m:t>)</m:t>
                              </m:r>
                            </m:e>
                            <m:sup>
                              <m:r>
                                <a:rPr lang="is-IS" altLang="zh-CN" sz="1600" i="1" dirty="0">
                                  <a:solidFill>
                                    <a:prstClr val="black"/>
                                  </a:solidFill>
                                  <a:latin typeface="Cambria Math" panose="02040503050406030204" charset="0"/>
                                  <a:ea typeface="Microsoft YaHei" charset="-122"/>
                                  <a:cs typeface="Microsoft YaHei" charset="-122"/>
                                </a:rPr>
                                <m:t>2</m:t>
                              </m:r>
                            </m:sup>
                          </m:sSup>
                          <m:r>
                            <a:rPr lang="en-US" altLang="zh-CN" sz="1600" i="1" dirty="0">
                              <a:solidFill>
                                <a:prstClr val="black"/>
                              </a:solidFill>
                              <a:latin typeface="Cambria Math" panose="02040503050406030204" charset="0"/>
                              <a:ea typeface="Microsoft YaHei" charset="-122"/>
                              <a:cs typeface="Microsoft YaHei" charset="-122"/>
                            </a:rPr>
                            <m:t>+</m:t>
                          </m:r>
                          <m:sSup>
                            <m:sSupPr>
                              <m:ctrlPr>
                                <a:rPr lang="is-IS" altLang="zh-CN" sz="1600" i="1" dirty="0">
                                  <a:solidFill>
                                    <a:prstClr val="black"/>
                                  </a:solidFill>
                                  <a:latin typeface="Cambria Math" panose="02040503050406030204" charset="0"/>
                                  <a:ea typeface="Microsoft YaHei" charset="-122"/>
                                  <a:cs typeface="Microsoft YaHei" charset="-122"/>
                                </a:rPr>
                              </m:ctrlPr>
                            </m:sSupPr>
                            <m:e>
                              <m:r>
                                <a:rPr lang="en-US" altLang="zh-CN" sz="1600" i="1" dirty="0">
                                  <a:solidFill>
                                    <a:prstClr val="black"/>
                                  </a:solidFill>
                                  <a:latin typeface="Cambria Math" panose="02040503050406030204" charset="0"/>
                                  <a:ea typeface="Microsoft YaHei" charset="-122"/>
                                  <a:cs typeface="Microsoft YaHei" charset="-122"/>
                                </a:rPr>
                                <m:t>(</m:t>
                              </m:r>
                              <m:sSub>
                                <m:sSubPr>
                                  <m:ctrlPr>
                                    <a:rPr lang="en-US" altLang="zh-CN" sz="1600" i="1" dirty="0">
                                      <a:solidFill>
                                        <a:prstClr val="black"/>
                                      </a:solidFill>
                                      <a:latin typeface="Cambria Math" panose="02040503050406030204" charset="0"/>
                                      <a:ea typeface="Microsoft YaHei" charset="-122"/>
                                      <a:cs typeface="Microsoft YaHei" charset="-122"/>
                                    </a:rPr>
                                  </m:ctrlPr>
                                </m:sSubPr>
                                <m:e>
                                  <m:r>
                                    <a:rPr lang="en-US" altLang="zh-CN" sz="1600" i="1" dirty="0">
                                      <a:solidFill>
                                        <a:prstClr val="black"/>
                                      </a:solidFill>
                                      <a:latin typeface="Cambria Math" panose="02040503050406030204" charset="0"/>
                                      <a:ea typeface="Microsoft YaHei" charset="-122"/>
                                      <a:cs typeface="Microsoft YaHei" charset="-122"/>
                                    </a:rPr>
                                    <m:t>𝑥</m:t>
                                  </m:r>
                                </m:e>
                                <m:sub>
                                  <m:r>
                                    <a:rPr lang="en-US" altLang="zh-CN" sz="1600" i="1" dirty="0">
                                      <a:solidFill>
                                        <a:prstClr val="black"/>
                                      </a:solidFill>
                                      <a:latin typeface="Cambria Math" panose="02040503050406030204" charset="0"/>
                                      <a:ea typeface="Microsoft YaHei" charset="-122"/>
                                      <a:cs typeface="Microsoft YaHei" charset="-122"/>
                                    </a:rPr>
                                    <m:t>2</m:t>
                                  </m:r>
                                  <m:r>
                                    <a:rPr lang="en-US" altLang="zh-CN" sz="1600" i="1" dirty="0">
                                      <a:solidFill>
                                        <a:prstClr val="black"/>
                                      </a:solidFill>
                                      <a:latin typeface="Cambria Math" panose="02040503050406030204" charset="0"/>
                                      <a:ea typeface="Microsoft YaHei" charset="-122"/>
                                      <a:cs typeface="Microsoft YaHei" charset="-122"/>
                                    </a:rPr>
                                    <m:t>𝐴</m:t>
                                  </m:r>
                                </m:sub>
                              </m:sSub>
                              <m:r>
                                <a:rPr lang="en-US" altLang="zh-CN" sz="1600" i="1" dirty="0">
                                  <a:solidFill>
                                    <a:prstClr val="black"/>
                                  </a:solidFill>
                                  <a:latin typeface="Cambria Math" panose="02040503050406030204" charset="0"/>
                                  <a:ea typeface="Microsoft YaHei" charset="-122"/>
                                  <a:cs typeface="Microsoft YaHei" charset="-122"/>
                                </a:rPr>
                                <m:t>−</m:t>
                              </m:r>
                              <m:sSub>
                                <m:sSubPr>
                                  <m:ctrlPr>
                                    <a:rPr lang="en-US" altLang="zh-CN" sz="1600" i="1" dirty="0">
                                      <a:solidFill>
                                        <a:prstClr val="black"/>
                                      </a:solidFill>
                                      <a:latin typeface="Cambria Math" panose="02040503050406030204" charset="0"/>
                                      <a:ea typeface="Microsoft YaHei" charset="-122"/>
                                      <a:cs typeface="Microsoft YaHei" charset="-122"/>
                                    </a:rPr>
                                  </m:ctrlPr>
                                </m:sSubPr>
                                <m:e>
                                  <m:r>
                                    <a:rPr lang="en-US" altLang="zh-CN" sz="1600" i="1" dirty="0">
                                      <a:solidFill>
                                        <a:prstClr val="black"/>
                                      </a:solidFill>
                                      <a:latin typeface="Cambria Math" panose="02040503050406030204" charset="0"/>
                                      <a:ea typeface="Microsoft YaHei" charset="-122"/>
                                      <a:cs typeface="Microsoft YaHei" charset="-122"/>
                                    </a:rPr>
                                    <m:t>𝑥</m:t>
                                  </m:r>
                                </m:e>
                                <m:sub>
                                  <m:r>
                                    <a:rPr lang="en-US" altLang="zh-CN" sz="1600" i="1" dirty="0">
                                      <a:solidFill>
                                        <a:prstClr val="black"/>
                                      </a:solidFill>
                                      <a:latin typeface="Cambria Math" panose="02040503050406030204" charset="0"/>
                                      <a:ea typeface="Microsoft YaHei" charset="-122"/>
                                      <a:cs typeface="Microsoft YaHei" charset="-122"/>
                                    </a:rPr>
                                    <m:t>2</m:t>
                                  </m:r>
                                  <m:r>
                                    <a:rPr lang="en-US" altLang="zh-CN" sz="1600" i="1" dirty="0">
                                      <a:solidFill>
                                        <a:prstClr val="black"/>
                                      </a:solidFill>
                                      <a:latin typeface="Cambria Math" panose="02040503050406030204" charset="0"/>
                                      <a:ea typeface="Microsoft YaHei" charset="-122"/>
                                      <a:cs typeface="Microsoft YaHei" charset="-122"/>
                                    </a:rPr>
                                    <m:t>𝐵</m:t>
                                  </m:r>
                                </m:sub>
                              </m:sSub>
                              <m:r>
                                <a:rPr lang="en-US" altLang="zh-CN" sz="1600" i="1" dirty="0">
                                  <a:solidFill>
                                    <a:prstClr val="black"/>
                                  </a:solidFill>
                                  <a:latin typeface="Cambria Math" panose="02040503050406030204" charset="0"/>
                                  <a:ea typeface="Microsoft YaHei" charset="-122"/>
                                  <a:cs typeface="Microsoft YaHei" charset="-122"/>
                                </a:rPr>
                                <m:t>)</m:t>
                              </m:r>
                            </m:e>
                            <m:sup>
                              <m:r>
                                <a:rPr lang="is-IS" altLang="zh-CN" sz="1600" i="1" dirty="0">
                                  <a:solidFill>
                                    <a:prstClr val="black"/>
                                  </a:solidFill>
                                  <a:latin typeface="Cambria Math" panose="02040503050406030204" charset="0"/>
                                  <a:ea typeface="Microsoft YaHei" charset="-122"/>
                                  <a:cs typeface="Microsoft YaHei" charset="-122"/>
                                </a:rPr>
                                <m:t>2</m:t>
                              </m:r>
                            </m:sup>
                          </m:sSup>
                          <m:r>
                            <a:rPr lang="en-US" altLang="zh-CN" sz="1600" i="1" dirty="0">
                              <a:solidFill>
                                <a:prstClr val="black"/>
                              </a:solidFill>
                              <a:latin typeface="Cambria Math" panose="02040503050406030204" charset="0"/>
                              <a:ea typeface="Microsoft YaHei" charset="-122"/>
                              <a:cs typeface="Microsoft YaHei" charset="-122"/>
                            </a:rPr>
                            <m:t>+</m:t>
                          </m:r>
                          <m:sSup>
                            <m:sSupPr>
                              <m:ctrlPr>
                                <a:rPr lang="is-IS" altLang="zh-CN" sz="1600" i="1" dirty="0">
                                  <a:solidFill>
                                    <a:prstClr val="black"/>
                                  </a:solidFill>
                                  <a:latin typeface="Cambria Math" panose="02040503050406030204" charset="0"/>
                                  <a:ea typeface="Microsoft YaHei" charset="-122"/>
                                  <a:cs typeface="Microsoft YaHei" charset="-122"/>
                                </a:rPr>
                              </m:ctrlPr>
                            </m:sSupPr>
                            <m:e>
                              <m:r>
                                <a:rPr lang="en-US" altLang="zh-CN" sz="1600" i="1" dirty="0">
                                  <a:solidFill>
                                    <a:prstClr val="black"/>
                                  </a:solidFill>
                                  <a:latin typeface="Cambria Math" panose="02040503050406030204" charset="0"/>
                                  <a:ea typeface="Microsoft YaHei" charset="-122"/>
                                  <a:cs typeface="Microsoft YaHei" charset="-122"/>
                                </a:rPr>
                                <m:t>……+(</m:t>
                              </m:r>
                              <m:sSub>
                                <m:sSubPr>
                                  <m:ctrlPr>
                                    <a:rPr lang="en-US" altLang="zh-CN" sz="1600" i="1" dirty="0">
                                      <a:solidFill>
                                        <a:prstClr val="black"/>
                                      </a:solidFill>
                                      <a:latin typeface="Cambria Math" panose="02040503050406030204" charset="0"/>
                                      <a:ea typeface="Microsoft YaHei" charset="-122"/>
                                      <a:cs typeface="Microsoft YaHei" charset="-122"/>
                                    </a:rPr>
                                  </m:ctrlPr>
                                </m:sSubPr>
                                <m:e>
                                  <m:r>
                                    <a:rPr lang="en-US" altLang="zh-CN" sz="1600" i="1" dirty="0">
                                      <a:solidFill>
                                        <a:prstClr val="black"/>
                                      </a:solidFill>
                                      <a:latin typeface="Cambria Math" panose="02040503050406030204" charset="0"/>
                                      <a:ea typeface="Microsoft YaHei" charset="-122"/>
                                      <a:cs typeface="Microsoft YaHei" charset="-122"/>
                                    </a:rPr>
                                    <m:t>𝑥</m:t>
                                  </m:r>
                                </m:e>
                                <m:sub>
                                  <m:r>
                                    <a:rPr lang="en-US" altLang="zh-CN" sz="1600" i="1" dirty="0">
                                      <a:solidFill>
                                        <a:prstClr val="black"/>
                                      </a:solidFill>
                                      <a:latin typeface="Cambria Math" panose="02040503050406030204" charset="0"/>
                                      <a:ea typeface="Microsoft YaHei" charset="-122"/>
                                      <a:cs typeface="Microsoft YaHei" charset="-122"/>
                                    </a:rPr>
                                    <m:t>𝑛𝐴</m:t>
                                  </m:r>
                                </m:sub>
                              </m:sSub>
                              <m:r>
                                <a:rPr lang="en-US" altLang="zh-CN" sz="1600" i="1" dirty="0">
                                  <a:solidFill>
                                    <a:prstClr val="black"/>
                                  </a:solidFill>
                                  <a:latin typeface="Cambria Math" panose="02040503050406030204" charset="0"/>
                                  <a:ea typeface="Microsoft YaHei" charset="-122"/>
                                  <a:cs typeface="Microsoft YaHei" charset="-122"/>
                                </a:rPr>
                                <m:t>−</m:t>
                              </m:r>
                              <m:sSub>
                                <m:sSubPr>
                                  <m:ctrlPr>
                                    <a:rPr lang="en-US" altLang="zh-CN" sz="1600" i="1" dirty="0">
                                      <a:solidFill>
                                        <a:prstClr val="black"/>
                                      </a:solidFill>
                                      <a:latin typeface="Cambria Math" panose="02040503050406030204" charset="0"/>
                                      <a:ea typeface="Microsoft YaHei" charset="-122"/>
                                      <a:cs typeface="Microsoft YaHei" charset="-122"/>
                                    </a:rPr>
                                  </m:ctrlPr>
                                </m:sSubPr>
                                <m:e>
                                  <m:r>
                                    <a:rPr lang="en-US" altLang="zh-CN" sz="1600" i="1" dirty="0">
                                      <a:solidFill>
                                        <a:prstClr val="black"/>
                                      </a:solidFill>
                                      <a:latin typeface="Cambria Math" panose="02040503050406030204" charset="0"/>
                                      <a:ea typeface="Microsoft YaHei" charset="-122"/>
                                      <a:cs typeface="Microsoft YaHei" charset="-122"/>
                                    </a:rPr>
                                    <m:t>𝑥</m:t>
                                  </m:r>
                                </m:e>
                                <m:sub>
                                  <m:r>
                                    <a:rPr lang="en-US" altLang="zh-CN" sz="1600" i="1" dirty="0">
                                      <a:solidFill>
                                        <a:prstClr val="black"/>
                                      </a:solidFill>
                                      <a:latin typeface="Cambria Math" panose="02040503050406030204" charset="0"/>
                                      <a:ea typeface="Microsoft YaHei" charset="-122"/>
                                      <a:cs typeface="Microsoft YaHei" charset="-122"/>
                                    </a:rPr>
                                    <m:t>𝑛𝐵</m:t>
                                  </m:r>
                                </m:sub>
                              </m:sSub>
                              <m:r>
                                <a:rPr lang="en-US" altLang="zh-CN" sz="1600" i="1" dirty="0">
                                  <a:solidFill>
                                    <a:prstClr val="black"/>
                                  </a:solidFill>
                                  <a:latin typeface="Cambria Math" panose="02040503050406030204" charset="0"/>
                                  <a:ea typeface="Microsoft YaHei" charset="-122"/>
                                  <a:cs typeface="Microsoft YaHei" charset="-122"/>
                                </a:rPr>
                                <m:t>)</m:t>
                              </m:r>
                            </m:e>
                            <m:sup>
                              <m:r>
                                <a:rPr lang="is-IS" altLang="zh-CN" sz="1600" i="1" dirty="0">
                                  <a:solidFill>
                                    <a:prstClr val="black"/>
                                  </a:solidFill>
                                  <a:latin typeface="Cambria Math" panose="02040503050406030204" charset="0"/>
                                  <a:ea typeface="Microsoft YaHei" charset="-122"/>
                                  <a:cs typeface="Microsoft YaHei" charset="-122"/>
                                </a:rPr>
                                <m:t>2</m:t>
                              </m:r>
                            </m:sup>
                          </m:sSup>
                        </m:e>
                      </m:rad>
                      <m:r>
                        <a:rPr lang="en-US" altLang="zh-CN" sz="1600" i="1" dirty="0">
                          <a:solidFill>
                            <a:prstClr val="black"/>
                          </a:solidFill>
                          <a:latin typeface="Cambria Math" panose="02040503050406030204" charset="0"/>
                          <a:ea typeface="Cambria Math" panose="02040503050406030204" charset="0"/>
                          <a:cs typeface="Cambria Math" panose="02040503050406030204" charset="0"/>
                        </a:rPr>
                        <m:t>=</m:t>
                      </m:r>
                      <m:rad>
                        <m:radPr>
                          <m:degHide m:val="on"/>
                          <m:ctrlPr>
                            <a:rPr lang="en-US" altLang="zh-CN" sz="1600" i="1" dirty="0">
                              <a:solidFill>
                                <a:prstClr val="black"/>
                              </a:solidFill>
                              <a:latin typeface="Cambria Math" panose="02040503050406030204" charset="0"/>
                              <a:ea typeface="Cambria Math" panose="02040503050406030204" charset="0"/>
                              <a:cs typeface="Cambria Math" panose="02040503050406030204" charset="0"/>
                            </a:rPr>
                          </m:ctrlPr>
                        </m:radPr>
                        <m:deg/>
                        <m:e>
                          <m:nary>
                            <m:naryPr>
                              <m:chr m:val="∑"/>
                              <m:ctrlPr>
                                <a:rPr lang="is-IS" altLang="zh-CN" sz="1600" i="1" dirty="0">
                                  <a:solidFill>
                                    <a:prstClr val="black"/>
                                  </a:solidFill>
                                  <a:latin typeface="Cambria Math" panose="02040503050406030204" charset="0"/>
                                  <a:ea typeface="Cambria Math" panose="02040503050406030204" charset="0"/>
                                  <a:cs typeface="Cambria Math" panose="02040503050406030204" charset="0"/>
                                </a:rPr>
                              </m:ctrlPr>
                            </m:naryPr>
                            <m:sub>
                              <m:r>
                                <m:rPr>
                                  <m:brk m:alnAt="23"/>
                                </m:rPr>
                                <a:rPr lang="en-US" altLang="zh-CN" sz="1600" i="1" dirty="0">
                                  <a:solidFill>
                                    <a:prstClr val="black"/>
                                  </a:solidFill>
                                  <a:latin typeface="Cambria Math" panose="02040503050406030204" charset="0"/>
                                  <a:ea typeface="Cambria Math" panose="02040503050406030204" charset="0"/>
                                  <a:cs typeface="Cambria Math" panose="02040503050406030204" charset="0"/>
                                </a:rPr>
                                <m:t>𝑖</m:t>
                              </m:r>
                              <m:r>
                                <a:rPr lang="en-US" altLang="zh-CN" sz="1600" i="1" dirty="0">
                                  <a:solidFill>
                                    <a:prstClr val="black"/>
                                  </a:solidFill>
                                  <a:latin typeface="Cambria Math" panose="02040503050406030204" charset="0"/>
                                  <a:ea typeface="Cambria Math" panose="02040503050406030204" charset="0"/>
                                  <a:cs typeface="Cambria Math" panose="02040503050406030204" charset="0"/>
                                </a:rPr>
                                <m:t>=</m:t>
                              </m:r>
                              <m:r>
                                <a:rPr lang="en-US" altLang="zh-CN" sz="1600" i="1" dirty="0">
                                  <a:solidFill>
                                    <a:prstClr val="black"/>
                                  </a:solidFill>
                                  <a:latin typeface="Cambria Math" panose="02040503050406030204" charset="0"/>
                                  <a:ea typeface="Cambria Math" panose="02040503050406030204" charset="0"/>
                                  <a:cs typeface="Cambria Math" panose="02040503050406030204" charset="0"/>
                                </a:rPr>
                                <m:t>1</m:t>
                              </m:r>
                            </m:sub>
                            <m:sup>
                              <m:r>
                                <a:rPr lang="en-US" altLang="zh-CN" sz="1600" i="1" dirty="0">
                                  <a:solidFill>
                                    <a:prstClr val="black"/>
                                  </a:solidFill>
                                  <a:latin typeface="Cambria Math" panose="02040503050406030204" charset="0"/>
                                  <a:ea typeface="Cambria Math" panose="02040503050406030204" charset="0"/>
                                  <a:cs typeface="Cambria Math" panose="02040503050406030204" charset="0"/>
                                </a:rPr>
                                <m:t>𝑛</m:t>
                              </m:r>
                            </m:sup>
                            <m:e>
                              <m:sSup>
                                <m:sSupPr>
                                  <m:ctrlPr>
                                    <a:rPr lang="is-IS" altLang="zh-CN" sz="1600" i="1" dirty="0">
                                      <a:solidFill>
                                        <a:prstClr val="black"/>
                                      </a:solidFill>
                                      <a:latin typeface="Cambria Math" panose="02040503050406030204" charset="0"/>
                                      <a:ea typeface="Microsoft YaHei" charset="-122"/>
                                      <a:cs typeface="Microsoft YaHei" charset="-122"/>
                                    </a:rPr>
                                  </m:ctrlPr>
                                </m:sSupPr>
                                <m:e>
                                  <m:r>
                                    <a:rPr lang="en-US" altLang="zh-CN" sz="1600" i="1" dirty="0">
                                      <a:solidFill>
                                        <a:prstClr val="black"/>
                                      </a:solidFill>
                                      <a:latin typeface="Cambria Math" panose="02040503050406030204" charset="0"/>
                                      <a:ea typeface="Microsoft YaHei" charset="-122"/>
                                      <a:cs typeface="Microsoft YaHei" charset="-122"/>
                                    </a:rPr>
                                    <m:t>((</m:t>
                                  </m:r>
                                  <m:sSub>
                                    <m:sSubPr>
                                      <m:ctrlPr>
                                        <a:rPr lang="en-US" altLang="zh-CN" sz="1600" i="1" dirty="0">
                                          <a:solidFill>
                                            <a:prstClr val="black"/>
                                          </a:solidFill>
                                          <a:latin typeface="Cambria Math" panose="02040503050406030204" charset="0"/>
                                          <a:ea typeface="Microsoft YaHei" charset="-122"/>
                                          <a:cs typeface="Microsoft YaHei" charset="-122"/>
                                        </a:rPr>
                                      </m:ctrlPr>
                                    </m:sSubPr>
                                    <m:e>
                                      <m:r>
                                        <a:rPr lang="en-US" altLang="zh-CN" sz="1600" i="1" dirty="0">
                                          <a:solidFill>
                                            <a:prstClr val="black"/>
                                          </a:solidFill>
                                          <a:latin typeface="Cambria Math" panose="02040503050406030204" charset="0"/>
                                          <a:ea typeface="Microsoft YaHei" charset="-122"/>
                                          <a:cs typeface="Microsoft YaHei" charset="-122"/>
                                        </a:rPr>
                                        <m:t>𝑥</m:t>
                                      </m:r>
                                    </m:e>
                                    <m:sub>
                                      <m:r>
                                        <a:rPr lang="en-US" altLang="zh-CN" sz="1600" i="1" dirty="0">
                                          <a:solidFill>
                                            <a:prstClr val="black"/>
                                          </a:solidFill>
                                          <a:latin typeface="Cambria Math" panose="02040503050406030204" charset="0"/>
                                          <a:ea typeface="Microsoft YaHei" charset="-122"/>
                                          <a:cs typeface="Microsoft YaHei" charset="-122"/>
                                        </a:rPr>
                                        <m:t>𝑖𝐴</m:t>
                                      </m:r>
                                    </m:sub>
                                  </m:sSub>
                                  <m:r>
                                    <a:rPr lang="en-US" altLang="zh-CN" sz="1600" i="1" dirty="0">
                                      <a:solidFill>
                                        <a:prstClr val="black"/>
                                      </a:solidFill>
                                      <a:latin typeface="Cambria Math" panose="02040503050406030204" charset="0"/>
                                      <a:ea typeface="Microsoft YaHei" charset="-122"/>
                                      <a:cs typeface="Microsoft YaHei" charset="-122"/>
                                    </a:rPr>
                                    <m:t>−</m:t>
                                  </m:r>
                                  <m:sSub>
                                    <m:sSubPr>
                                      <m:ctrlPr>
                                        <a:rPr lang="en-US" altLang="zh-CN" sz="1600" i="1" dirty="0">
                                          <a:solidFill>
                                            <a:prstClr val="black"/>
                                          </a:solidFill>
                                          <a:latin typeface="Cambria Math" panose="02040503050406030204" charset="0"/>
                                          <a:ea typeface="Microsoft YaHei" charset="-122"/>
                                          <a:cs typeface="Microsoft YaHei" charset="-122"/>
                                        </a:rPr>
                                      </m:ctrlPr>
                                    </m:sSubPr>
                                    <m:e>
                                      <m:r>
                                        <a:rPr lang="en-US" altLang="zh-CN" sz="1600" i="1" dirty="0">
                                          <a:solidFill>
                                            <a:prstClr val="black"/>
                                          </a:solidFill>
                                          <a:latin typeface="Cambria Math" panose="02040503050406030204" charset="0"/>
                                          <a:ea typeface="Microsoft YaHei" charset="-122"/>
                                          <a:cs typeface="Microsoft YaHei" charset="-122"/>
                                        </a:rPr>
                                        <m:t>𝑥</m:t>
                                      </m:r>
                                    </m:e>
                                    <m:sub>
                                      <m:r>
                                        <a:rPr lang="en-US" altLang="zh-CN" sz="1600" i="1" dirty="0">
                                          <a:solidFill>
                                            <a:prstClr val="black"/>
                                          </a:solidFill>
                                          <a:latin typeface="Cambria Math" panose="02040503050406030204" charset="0"/>
                                          <a:ea typeface="Microsoft YaHei" charset="-122"/>
                                          <a:cs typeface="Microsoft YaHei" charset="-122"/>
                                        </a:rPr>
                                        <m:t>𝑖𝐵</m:t>
                                      </m:r>
                                    </m:sub>
                                  </m:sSub>
                                  <m:r>
                                    <a:rPr lang="en-US" altLang="zh-CN" sz="1600" i="1" dirty="0">
                                      <a:solidFill>
                                        <a:prstClr val="black"/>
                                      </a:solidFill>
                                      <a:latin typeface="Cambria Math" panose="02040503050406030204" charset="0"/>
                                      <a:ea typeface="Microsoft YaHei" charset="-122"/>
                                      <a:cs typeface="Microsoft YaHei" charset="-122"/>
                                    </a:rPr>
                                    <m:t>)</m:t>
                                  </m:r>
                                </m:e>
                                <m:sup>
                                  <m:r>
                                    <a:rPr lang="is-IS" altLang="zh-CN" sz="1600" i="1" dirty="0">
                                      <a:solidFill>
                                        <a:prstClr val="black"/>
                                      </a:solidFill>
                                      <a:latin typeface="Cambria Math" panose="02040503050406030204" charset="0"/>
                                      <a:ea typeface="Microsoft YaHei" charset="-122"/>
                                      <a:cs typeface="Microsoft YaHei" charset="-122"/>
                                    </a:rPr>
                                    <m:t>2</m:t>
                                  </m:r>
                                </m:sup>
                              </m:sSup>
                              <m:r>
                                <a:rPr lang="en-US" altLang="zh-CN" sz="1600" i="1" dirty="0">
                                  <a:solidFill>
                                    <a:prstClr val="black"/>
                                  </a:solidFill>
                                  <a:latin typeface="Cambria Math" panose="02040503050406030204" charset="0"/>
                                  <a:ea typeface="Microsoft YaHei" charset="-122"/>
                                  <a:cs typeface="Microsoft YaHei" charset="-122"/>
                                </a:rPr>
                                <m:t>)</m:t>
                              </m:r>
                            </m:e>
                          </m:nary>
                        </m:e>
                      </m:rad>
                    </m:oMath>
                  </m:oMathPara>
                </a14:m>
                <a:endParaRPr lang="zh-CN" altLang="en-US" sz="1400" dirty="0">
                  <a:solidFill>
                    <a:srgbClr val="333333"/>
                  </a:solidFill>
                  <a:latin typeface="Microsoft YaHei" charset="-122"/>
                  <a:ea typeface="Microsoft YaHei" charset="-122"/>
                  <a:cs typeface="Microsoft YaHei" charset="-122"/>
                </a:endParaRPr>
              </a:p>
              <a:p>
                <a:pPr algn="just">
                  <a:lnSpc>
                    <a:spcPct val="200000"/>
                  </a:lnSpc>
                </a:pPr>
                <a:r>
                  <a:rPr lang="zh-CN" altLang="en-US" sz="1400" dirty="0">
                    <a:solidFill>
                      <a:srgbClr val="333333"/>
                    </a:solidFill>
                    <a:latin typeface="Microsoft YaHei" charset="-122"/>
                    <a:ea typeface="Microsoft YaHei" charset="-122"/>
                    <a:cs typeface="Microsoft YaHei" charset="-122"/>
                  </a:rPr>
                  <a:t>试想看看，如果某个特征 </a:t>
                </a:r>
                <a14:m>
                  <m:oMath xmlns:m="http://schemas.openxmlformats.org/officeDocument/2006/math">
                    <m:sSub>
                      <m:sSubPr>
                        <m:ctrlPr>
                          <a:rPr lang="en-US" altLang="zh-CN" sz="1400" i="1" smtClean="0">
                            <a:solidFill>
                              <a:srgbClr val="333333"/>
                            </a:solidFill>
                            <a:latin typeface="Cambria Math" panose="02040503050406030204" charset="0"/>
                            <a:ea typeface="Microsoft YaHei" charset="-122"/>
                            <a:cs typeface="Microsoft YaHei" charset="-122"/>
                          </a:rPr>
                        </m:ctrlPr>
                      </m:sSubPr>
                      <m:e>
                        <m:r>
                          <a:rPr lang="en-US" altLang="zh-CN" sz="1400" b="0" i="1" smtClean="0">
                            <a:solidFill>
                              <a:srgbClr val="333333"/>
                            </a:solidFill>
                            <a:latin typeface="Cambria Math" panose="02040503050406030204" charset="0"/>
                            <a:ea typeface="Microsoft YaHei" charset="-122"/>
                            <a:cs typeface="Microsoft YaHei" charset="-122"/>
                          </a:rPr>
                          <m:t>𝑥</m:t>
                        </m:r>
                      </m:e>
                      <m:sub>
                        <m:r>
                          <a:rPr lang="en-US" altLang="zh-CN" sz="1400" b="0" i="1" smtClean="0">
                            <a:solidFill>
                              <a:srgbClr val="333333"/>
                            </a:solidFill>
                            <a:latin typeface="Cambria Math" panose="02040503050406030204" charset="0"/>
                            <a:ea typeface="Microsoft YaHei" charset="-122"/>
                            <a:cs typeface="Microsoft YaHei" charset="-122"/>
                          </a:rPr>
                          <m:t>𝑖</m:t>
                        </m:r>
                      </m:sub>
                    </m:sSub>
                  </m:oMath>
                </a14:m>
                <a:r>
                  <a:rPr lang="zh-CN" altLang="en-US" sz="1400" dirty="0" smtClean="0">
                    <a:solidFill>
                      <a:srgbClr val="333333"/>
                    </a:solidFill>
                    <a:latin typeface="Microsoft YaHei" charset="-122"/>
                    <a:ea typeface="Microsoft YaHei" charset="-122"/>
                    <a:cs typeface="Microsoft YaHei" charset="-122"/>
                  </a:rPr>
                  <a:t> </a:t>
                </a:r>
                <a:r>
                  <a:rPr lang="zh-CN" altLang="en-US" sz="1400" dirty="0">
                    <a:solidFill>
                      <a:srgbClr val="333333"/>
                    </a:solidFill>
                    <a:latin typeface="Microsoft YaHei" charset="-122"/>
                    <a:ea typeface="Microsoft YaHei" charset="-122"/>
                    <a:cs typeface="Microsoft YaHei" charset="-122"/>
                  </a:rPr>
                  <a:t>的取值非常大，其他特征的取值和它比起来都不算什么，那距离的大小很大程度上都会由这个巨大特征 </a:t>
                </a:r>
                <a14:m>
                  <m:oMath xmlns:m="http://schemas.openxmlformats.org/officeDocument/2006/math">
                    <m:sSub>
                      <m:sSubPr>
                        <m:ctrlPr>
                          <a:rPr lang="en-US" altLang="zh-CN" sz="1400" i="1">
                            <a:solidFill>
                              <a:srgbClr val="333333"/>
                            </a:solidFill>
                            <a:latin typeface="Cambria Math" panose="02040503050406030204" charset="0"/>
                            <a:ea typeface="Microsoft YaHei" charset="-122"/>
                            <a:cs typeface="Microsoft YaHei" charset="-122"/>
                          </a:rPr>
                        </m:ctrlPr>
                      </m:sSubPr>
                      <m:e>
                        <m:r>
                          <a:rPr lang="en-US" altLang="zh-CN" sz="1400" i="1">
                            <a:solidFill>
                              <a:srgbClr val="333333"/>
                            </a:solidFill>
                            <a:latin typeface="Cambria Math" panose="02040503050406030204" charset="0"/>
                            <a:ea typeface="Microsoft YaHei" charset="-122"/>
                            <a:cs typeface="Microsoft YaHei" charset="-122"/>
                          </a:rPr>
                          <m:t>𝑥</m:t>
                        </m:r>
                      </m:e>
                      <m:sub>
                        <m:r>
                          <a:rPr lang="en-US" altLang="zh-CN" sz="1400" i="1">
                            <a:solidFill>
                              <a:srgbClr val="333333"/>
                            </a:solidFill>
                            <a:latin typeface="Cambria Math" panose="02040503050406030204" charset="0"/>
                            <a:ea typeface="Microsoft YaHei" charset="-122"/>
                            <a:cs typeface="Microsoft YaHei" charset="-122"/>
                          </a:rPr>
                          <m:t>𝑖</m:t>
                        </m:r>
                      </m:sub>
                    </m:sSub>
                  </m:oMath>
                </a14:m>
                <a:r>
                  <a:rPr lang="zh-CN" altLang="en-US" sz="1400" dirty="0" smtClean="0">
                    <a:solidFill>
                      <a:srgbClr val="333333"/>
                    </a:solidFill>
                    <a:latin typeface="Microsoft YaHei" charset="-122"/>
                    <a:ea typeface="Microsoft YaHei" charset="-122"/>
                    <a:cs typeface="Microsoft YaHei" charset="-122"/>
                  </a:rPr>
                  <a:t> </a:t>
                </a:r>
                <a:r>
                  <a:rPr lang="zh-CN" altLang="en-US" sz="1400" dirty="0">
                    <a:solidFill>
                      <a:srgbClr val="333333"/>
                    </a:solidFill>
                    <a:latin typeface="Microsoft YaHei" charset="-122"/>
                    <a:ea typeface="Microsoft YaHei" charset="-122"/>
                    <a:cs typeface="Microsoft YaHei" charset="-122"/>
                  </a:rPr>
                  <a:t>来决定，其他的特征之间的距离可能就无法对 </a:t>
                </a:r>
                <a14:m>
                  <m:oMath xmlns:m="http://schemas.openxmlformats.org/officeDocument/2006/math">
                    <m:r>
                      <a:rPr lang="en-US" altLang="zh-CN" sz="1400" i="1" dirty="0">
                        <a:solidFill>
                          <a:prstClr val="black"/>
                        </a:solidFill>
                        <a:latin typeface="Cambria Math" panose="02040503050406030204" charset="0"/>
                        <a:ea typeface="Microsoft YaHei" charset="-122"/>
                        <a:cs typeface="Microsoft YaHei" charset="-122"/>
                      </a:rPr>
                      <m:t>𝑑</m:t>
                    </m:r>
                    <m:d>
                      <m:dPr>
                        <m:ctrlPr>
                          <a:rPr lang="en-US" altLang="zh-CN" sz="1400" i="1" dirty="0">
                            <a:solidFill>
                              <a:prstClr val="black"/>
                            </a:solidFill>
                            <a:latin typeface="Cambria Math" panose="02040503050406030204" charset="0"/>
                            <a:ea typeface="Microsoft YaHei" charset="-122"/>
                            <a:cs typeface="Microsoft YaHei" charset="-122"/>
                          </a:rPr>
                        </m:ctrlPr>
                      </m:dPr>
                      <m:e>
                        <m:r>
                          <a:rPr lang="en-US" altLang="zh-CN" sz="1400" i="1" dirty="0">
                            <a:solidFill>
                              <a:prstClr val="black"/>
                            </a:solidFill>
                            <a:latin typeface="Cambria Math" panose="02040503050406030204" charset="0"/>
                            <a:ea typeface="Microsoft YaHei" charset="-122"/>
                            <a:cs typeface="Microsoft YaHei" charset="-122"/>
                          </a:rPr>
                          <m:t>𝐴</m:t>
                        </m:r>
                        <m:r>
                          <a:rPr lang="en-US" altLang="zh-CN" sz="1400" i="1" dirty="0">
                            <a:solidFill>
                              <a:prstClr val="black"/>
                            </a:solidFill>
                            <a:latin typeface="Cambria Math" panose="02040503050406030204" charset="0"/>
                            <a:ea typeface="Microsoft YaHei" charset="-122"/>
                            <a:cs typeface="Microsoft YaHei" charset="-122"/>
                          </a:rPr>
                          <m:t>,</m:t>
                        </m:r>
                        <m:r>
                          <a:rPr lang="en-US" altLang="zh-CN" sz="1400" i="1" dirty="0">
                            <a:solidFill>
                              <a:prstClr val="black"/>
                            </a:solidFill>
                            <a:latin typeface="Cambria Math" panose="02040503050406030204" charset="0"/>
                            <a:ea typeface="Microsoft YaHei" charset="-122"/>
                            <a:cs typeface="Microsoft YaHei" charset="-122"/>
                          </a:rPr>
                          <m:t>𝐵</m:t>
                        </m:r>
                      </m:e>
                    </m:d>
                  </m:oMath>
                </a14:m>
                <a:r>
                  <a:rPr lang="zh-CN" altLang="en-US" sz="1400" dirty="0" smtClean="0">
                    <a:solidFill>
                      <a:srgbClr val="333333"/>
                    </a:solidFill>
                    <a:latin typeface="Microsoft YaHei" charset="-122"/>
                    <a:ea typeface="Microsoft YaHei" charset="-122"/>
                    <a:cs typeface="Microsoft YaHei" charset="-122"/>
                  </a:rPr>
                  <a:t> </a:t>
                </a:r>
                <a:r>
                  <a:rPr lang="zh-CN" altLang="en-US" sz="1400" dirty="0">
                    <a:solidFill>
                      <a:srgbClr val="333333"/>
                    </a:solidFill>
                    <a:latin typeface="Microsoft YaHei" charset="-122"/>
                    <a:ea typeface="Microsoft YaHei" charset="-122"/>
                    <a:cs typeface="Microsoft YaHei" charset="-122"/>
                  </a:rPr>
                  <a:t>的大小产生什么影响了，这种现象会</a:t>
                </a:r>
                <a:r>
                  <a:rPr lang="zh-CN" altLang="en-US" sz="1400" dirty="0" smtClean="0">
                    <a:solidFill>
                      <a:srgbClr val="333333"/>
                    </a:solidFill>
                    <a:latin typeface="Microsoft YaHei" charset="-122"/>
                    <a:ea typeface="Microsoft YaHei" charset="-122"/>
                    <a:cs typeface="Microsoft YaHei" charset="-122"/>
                  </a:rPr>
                  <a:t>让</a:t>
                </a:r>
                <a:r>
                  <a:rPr lang="en-US" altLang="zh-CN" sz="1400" dirty="0" smtClean="0">
                    <a:solidFill>
                      <a:srgbClr val="333333"/>
                    </a:solidFill>
                    <a:latin typeface="Microsoft YaHei" charset="-122"/>
                    <a:ea typeface="Microsoft YaHei" charset="-122"/>
                    <a:cs typeface="Microsoft YaHei" charset="-122"/>
                  </a:rPr>
                  <a:t>KNN</a:t>
                </a:r>
                <a:r>
                  <a:rPr lang="zh-CN" altLang="en-US" sz="1400" dirty="0">
                    <a:solidFill>
                      <a:srgbClr val="333333"/>
                    </a:solidFill>
                    <a:latin typeface="Microsoft YaHei" charset="-122"/>
                    <a:ea typeface="Microsoft YaHei" charset="-122"/>
                    <a:cs typeface="Microsoft YaHei" charset="-122"/>
                  </a:rPr>
                  <a:t>这样的距离类模型的效果大打折扣。然而在实际分析情景当中，绝大多数数据集都会存在各特征值量纲不同的情况，此时若要使用 </a:t>
                </a:r>
                <a:r>
                  <a:rPr lang="en-US" altLang="zh-CN" sz="1400" dirty="0" smtClean="0">
                    <a:solidFill>
                      <a:srgbClr val="333333"/>
                    </a:solidFill>
                    <a:latin typeface="Microsoft YaHei" charset="-122"/>
                    <a:ea typeface="Microsoft YaHei" charset="-122"/>
                    <a:cs typeface="Microsoft YaHei" charset="-122"/>
                  </a:rPr>
                  <a:t>KNN</a:t>
                </a:r>
                <a:r>
                  <a:rPr lang="zh-CN" altLang="en-US" sz="1400" dirty="0">
                    <a:solidFill>
                      <a:srgbClr val="333333"/>
                    </a:solidFill>
                    <a:latin typeface="Microsoft YaHei" charset="-122"/>
                    <a:ea typeface="Microsoft YaHei" charset="-122"/>
                    <a:cs typeface="Microsoft YaHei" charset="-122"/>
                  </a:rPr>
                  <a:t>分类器，则需要先对数据集进行归一化处理，即是将所有的数据压缩都同一个范围内</a:t>
                </a:r>
                <a:r>
                  <a:rPr lang="zh-CN" altLang="en-US" sz="1400" dirty="0" smtClean="0">
                    <a:solidFill>
                      <a:srgbClr val="333333"/>
                    </a:solidFill>
                    <a:latin typeface="Microsoft YaHei" charset="-122"/>
                    <a:ea typeface="Microsoft YaHei" charset="-122"/>
                    <a:cs typeface="Microsoft YaHei" charset="-122"/>
                  </a:rPr>
                  <a:t>。</a:t>
                </a:r>
                <a:endParaRPr lang="zh-CN" altLang="en-US" sz="1400" dirty="0">
                  <a:solidFill>
                    <a:srgbClr val="333333"/>
                  </a:solidFill>
                  <a:latin typeface="Microsoft YaHei" charset="-122"/>
                  <a:ea typeface="Microsoft YaHei" charset="-122"/>
                  <a:cs typeface="Microsoft YaHei" charset="-122"/>
                </a:endParaRPr>
              </a:p>
            </p:txBody>
          </p:sp>
        </mc:Choice>
        <mc:Fallback>
          <p:sp>
            <p:nvSpPr>
              <p:cNvPr id="2" name="矩形 1"/>
              <p:cNvSpPr>
                <a:spLocks noRot="1" noChangeAspect="1" noMove="1" noResize="1" noEditPoints="1" noAdjustHandles="1" noChangeArrowheads="1" noChangeShapeType="1" noTextEdit="1"/>
              </p:cNvSpPr>
              <p:nvPr/>
            </p:nvSpPr>
            <p:spPr>
              <a:xfrm>
                <a:off x="744451" y="1276083"/>
                <a:ext cx="10734976" cy="4593565"/>
              </a:xfrm>
              <a:prstGeom prst="rect">
                <a:avLst/>
              </a:prstGeom>
              <a:blipFill rotWithShape="1">
                <a:blip r:embed="rId1"/>
                <a:stretch>
                  <a:fillRect l="-2" t="-8" r="5" b="7"/>
                </a:stretch>
              </a:blipFill>
            </p:spPr>
            <p:txBody>
              <a:bodyPr/>
              <a:lstStyle/>
              <a:p>
                <a:r>
                  <a:rPr lang="en-US" altLang="en-US">
                    <a:noFill/>
                  </a:rPr>
                  <a:t> </a:t>
                </a:r>
              </a:p>
            </p:txBody>
          </p:sp>
        </mc:Fallback>
      </mc:AlternateContent>
      <p:pic>
        <p:nvPicPr>
          <p:cNvPr id="28" name="图片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117" y="6221904"/>
            <a:ext cx="1906271" cy="438442"/>
          </a:xfrm>
          <a:prstGeom prst="rect">
            <a:avLst/>
          </a:prstGeom>
        </p:spPr>
      </p:pic>
      <p:sp>
        <p:nvSpPr>
          <p:cNvPr id="9" name="文本框 8"/>
          <p:cNvSpPr txBox="1"/>
          <p:nvPr/>
        </p:nvSpPr>
        <p:spPr>
          <a:xfrm>
            <a:off x="744451" y="613943"/>
            <a:ext cx="4698722"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3200" b="1" dirty="0" smtClean="0">
                <a:solidFill>
                  <a:srgbClr val="234983"/>
                </a:solidFill>
                <a:latin typeface="Microsoft YaHei" charset="-122"/>
                <a:ea typeface="Microsoft YaHei" charset="-122"/>
                <a:cs typeface="Microsoft YaHei" charset="-122"/>
              </a:rPr>
              <a:t>距离类模型归一化的需求</a:t>
            </a:r>
            <a:endParaRPr kumimoji="0" lang="zh-CN" altLang="en-US" sz="3200" b="1" i="0" u="none" strike="noStrike" kern="1200" cap="none" spc="0" normalizeH="0" baseline="0" noProof="0" dirty="0">
              <a:ln>
                <a:noFill/>
              </a:ln>
              <a:solidFill>
                <a:srgbClr val="234983"/>
              </a:solidFill>
              <a:uLnTx/>
              <a:uFillTx/>
              <a:latin typeface="Microsoft YaHei" charset="-122"/>
              <a:ea typeface="Microsoft YaHei" charset="-122"/>
              <a:cs typeface="Microsoft YaHei" charset="-122"/>
            </a:endParaRPr>
          </a:p>
        </p:txBody>
      </p:sp>
    </p:spTree>
  </p:cSld>
  <p:clrMapOvr>
    <a:masterClrMapping/>
  </p:clrMapOvr>
  <p:transition spd="slow" advTm="1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decel="50000" fill="hold">
                                          <p:stCondLst>
                                            <p:cond delay="0"/>
                                          </p:stCondLst>
                                        </p:cTn>
                                        <p:tgtEl>
                                          <p:spTgt spid="9"/>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9"/>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9"/>
                                        </p:tgtEl>
                                        <p:attrNameLst>
                                          <p:attrName>ppt_w</p:attrName>
                                        </p:attrNameLst>
                                      </p:cBhvr>
                                      <p:tavLst>
                                        <p:tav tm="0">
                                          <p:val>
                                            <p:strVal val="#ppt_w*.05"/>
                                          </p:val>
                                        </p:tav>
                                        <p:tav tm="100000">
                                          <p:val>
                                            <p:strVal val="#ppt_w"/>
                                          </p:val>
                                        </p:tav>
                                      </p:tavLst>
                                    </p:anim>
                                    <p:anim calcmode="lin" valueType="num">
                                      <p:cBhvr>
                                        <p:cTn id="10" dur="1000" fill="hold"/>
                                        <p:tgtEl>
                                          <p:spTgt spid="9"/>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9"/>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9"/>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9"/>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矩形 1"/>
              <p:cNvSpPr/>
              <p:nvPr/>
            </p:nvSpPr>
            <p:spPr>
              <a:xfrm>
                <a:off x="744451" y="1374939"/>
                <a:ext cx="10734976" cy="3708066"/>
              </a:xfrm>
              <a:prstGeom prst="rect">
                <a:avLst/>
              </a:prstGeom>
            </p:spPr>
            <p:txBody>
              <a:bodyPr wrap="square">
                <a:spAutoFit/>
              </a:bodyPr>
              <a:lstStyle/>
              <a:p>
                <a:pPr algn="just">
                  <a:lnSpc>
                    <a:spcPct val="200000"/>
                  </a:lnSpc>
                </a:pPr>
                <a:r>
                  <a:rPr lang="zh-CN" altLang="en-US" sz="1600" dirty="0" smtClean="0">
                    <a:solidFill>
                      <a:srgbClr val="333333"/>
                    </a:solidFill>
                    <a:latin typeface="Microsoft YaHei" charset="-122"/>
                    <a:ea typeface="Microsoft YaHei" charset="-122"/>
                    <a:cs typeface="Microsoft YaHei" charset="-122"/>
                  </a:rPr>
                  <a:t>当数据（</a:t>
                </a:r>
                <a:r>
                  <a:rPr lang="en-US" altLang="zh-CN" sz="1600" dirty="0">
                    <a:solidFill>
                      <a:srgbClr val="333333"/>
                    </a:solidFill>
                    <a:latin typeface="Microsoft YaHei" charset="-122"/>
                    <a:ea typeface="Microsoft YaHei" charset="-122"/>
                    <a:cs typeface="Microsoft YaHei" charset="-122"/>
                  </a:rPr>
                  <a:t>x</a:t>
                </a:r>
                <a:r>
                  <a:rPr lang="zh-CN" altLang="en-US" sz="1600" dirty="0">
                    <a:solidFill>
                      <a:srgbClr val="333333"/>
                    </a:solidFill>
                    <a:latin typeface="Microsoft YaHei" charset="-122"/>
                    <a:ea typeface="Microsoft YaHei" charset="-122"/>
                    <a:cs typeface="Microsoft YaHei" charset="-122"/>
                  </a:rPr>
                  <a:t>）按照最小值中心化后，再按极差（最大值</a:t>
                </a:r>
                <a:r>
                  <a:rPr lang="en-US" altLang="zh-CN" sz="1600" dirty="0">
                    <a:solidFill>
                      <a:srgbClr val="333333"/>
                    </a:solidFill>
                    <a:latin typeface="Microsoft YaHei" charset="-122"/>
                    <a:ea typeface="Microsoft YaHei" charset="-122"/>
                    <a:cs typeface="Microsoft YaHei" charset="-122"/>
                  </a:rPr>
                  <a:t>-</a:t>
                </a:r>
                <a:r>
                  <a:rPr lang="zh-CN" altLang="en-US" sz="1600" dirty="0">
                    <a:solidFill>
                      <a:srgbClr val="333333"/>
                    </a:solidFill>
                    <a:latin typeface="Microsoft YaHei" charset="-122"/>
                    <a:ea typeface="Microsoft YaHei" charset="-122"/>
                    <a:cs typeface="Microsoft YaHei" charset="-122"/>
                  </a:rPr>
                  <a:t>最小值）缩放，数据移动了最小值个单位，并且会被收敛到</a:t>
                </a:r>
                <a:r>
                  <a:rPr lang="en-US" altLang="zh-CN" sz="1600" dirty="0">
                    <a:solidFill>
                      <a:srgbClr val="333333"/>
                    </a:solidFill>
                    <a:latin typeface="Microsoft YaHei" charset="-122"/>
                    <a:ea typeface="Microsoft YaHei" charset="-122"/>
                    <a:cs typeface="Microsoft YaHei" charset="-122"/>
                  </a:rPr>
                  <a:t>[0</a:t>
                </a:r>
                <a:r>
                  <a:rPr lang="zh-CN" altLang="en-US" sz="1600" dirty="0">
                    <a:solidFill>
                      <a:srgbClr val="333333"/>
                    </a:solidFill>
                    <a:latin typeface="Microsoft YaHei" charset="-122"/>
                    <a:ea typeface="Microsoft YaHei" charset="-122"/>
                    <a:cs typeface="Microsoft YaHei" charset="-122"/>
                  </a:rPr>
                  <a:t>，</a:t>
                </a:r>
                <a:r>
                  <a:rPr lang="en-US" altLang="zh-CN" sz="1600" dirty="0">
                    <a:solidFill>
                      <a:srgbClr val="333333"/>
                    </a:solidFill>
                    <a:latin typeface="Microsoft YaHei" charset="-122"/>
                    <a:ea typeface="Microsoft YaHei" charset="-122"/>
                    <a:cs typeface="Microsoft YaHei" charset="-122"/>
                  </a:rPr>
                  <a:t>1]</a:t>
                </a:r>
                <a:r>
                  <a:rPr lang="zh-CN" altLang="en-US" sz="1600" dirty="0">
                    <a:solidFill>
                      <a:srgbClr val="333333"/>
                    </a:solidFill>
                    <a:latin typeface="Microsoft YaHei" charset="-122"/>
                    <a:ea typeface="Microsoft YaHei" charset="-122"/>
                    <a:cs typeface="Microsoft YaHei" charset="-122"/>
                  </a:rPr>
                  <a:t>之间，而这个过程，就称作数据归一化（</a:t>
                </a:r>
                <a:r>
                  <a:rPr lang="en-US" altLang="zh-CN" sz="1600" dirty="0">
                    <a:solidFill>
                      <a:srgbClr val="333333"/>
                    </a:solidFill>
                    <a:latin typeface="Microsoft YaHei" charset="-122"/>
                    <a:ea typeface="Microsoft YaHei" charset="-122"/>
                    <a:cs typeface="Microsoft YaHei" charset="-122"/>
                  </a:rPr>
                  <a:t>Normalization</a:t>
                </a:r>
                <a:r>
                  <a:rPr lang="zh-CN" altLang="en-US" sz="1600" dirty="0">
                    <a:solidFill>
                      <a:srgbClr val="333333"/>
                    </a:solidFill>
                    <a:latin typeface="Microsoft YaHei" charset="-122"/>
                    <a:ea typeface="Microsoft YaHei" charset="-122"/>
                    <a:cs typeface="Microsoft YaHei" charset="-122"/>
                  </a:rPr>
                  <a:t>，又称</a:t>
                </a:r>
                <a:r>
                  <a:rPr lang="en-US" altLang="zh-CN" sz="1600" dirty="0">
                    <a:solidFill>
                      <a:srgbClr val="333333"/>
                    </a:solidFill>
                    <a:latin typeface="Microsoft YaHei" charset="-122"/>
                    <a:ea typeface="Microsoft YaHei" charset="-122"/>
                    <a:cs typeface="Microsoft YaHei" charset="-122"/>
                  </a:rPr>
                  <a:t>Min-Max Scaling</a:t>
                </a:r>
                <a:r>
                  <a:rPr lang="zh-CN" altLang="en-US" sz="1600" dirty="0">
                    <a:solidFill>
                      <a:srgbClr val="333333"/>
                    </a:solidFill>
                    <a:latin typeface="Microsoft YaHei" charset="-122"/>
                    <a:ea typeface="Microsoft YaHei" charset="-122"/>
                    <a:cs typeface="Microsoft YaHei" charset="-122"/>
                  </a:rPr>
                  <a:t>）</a:t>
                </a:r>
                <a:r>
                  <a:rPr lang="zh-CN" altLang="en-US" sz="1600" dirty="0" smtClean="0">
                    <a:solidFill>
                      <a:srgbClr val="333333"/>
                    </a:solidFill>
                    <a:latin typeface="Microsoft YaHei" charset="-122"/>
                    <a:ea typeface="Microsoft YaHei" charset="-122"/>
                    <a:cs typeface="Microsoft YaHei" charset="-122"/>
                  </a:rPr>
                  <a:t>。</a:t>
                </a:r>
                <a:endParaRPr lang="en-US" altLang="zh-CN" sz="1600" dirty="0" smtClean="0">
                  <a:solidFill>
                    <a:srgbClr val="333333"/>
                  </a:solidFill>
                  <a:latin typeface="Microsoft YaHei" charset="-122"/>
                  <a:ea typeface="Microsoft YaHei" charset="-122"/>
                  <a:cs typeface="Microsoft YaHei" charset="-122"/>
                </a:endParaRPr>
              </a:p>
              <a:p>
                <a:pPr algn="just">
                  <a:lnSpc>
                    <a:spcPct val="200000"/>
                  </a:lnSpc>
                </a:pPr>
                <a14:m>
                  <m:oMathPara xmlns:m="http://schemas.openxmlformats.org/officeDocument/2006/math">
                    <m:oMathParaPr>
                      <m:jc m:val="centerGroup"/>
                    </m:oMathParaPr>
                    <m:oMath xmlns:m="http://schemas.openxmlformats.org/officeDocument/2006/math">
                      <m:sSup>
                        <m:sSupPr>
                          <m:ctrlPr>
                            <a:rPr lang="en-US" altLang="zh-CN" i="1" smtClean="0">
                              <a:solidFill>
                                <a:srgbClr val="333333"/>
                              </a:solidFill>
                              <a:latin typeface="Cambria Math" panose="02040503050406030204" charset="0"/>
                              <a:ea typeface="Microsoft YaHei" charset="-122"/>
                              <a:cs typeface="Microsoft YaHei" charset="-122"/>
                            </a:rPr>
                          </m:ctrlPr>
                        </m:sSupPr>
                        <m:e>
                          <m:r>
                            <a:rPr lang="en-US" altLang="zh-CN" b="0" i="1" smtClean="0">
                              <a:solidFill>
                                <a:srgbClr val="333333"/>
                              </a:solidFill>
                              <a:latin typeface="Cambria Math" panose="02040503050406030204" charset="0"/>
                              <a:ea typeface="Microsoft YaHei" charset="-122"/>
                              <a:cs typeface="Microsoft YaHei" charset="-122"/>
                            </a:rPr>
                            <m:t>𝑥</m:t>
                          </m:r>
                        </m:e>
                        <m:sup>
                          <m:r>
                            <a:rPr lang="zh-CN" altLang="en-US" b="0" i="1" smtClean="0">
                              <a:solidFill>
                                <a:srgbClr val="333333"/>
                              </a:solidFill>
                              <a:latin typeface="Cambria Math" panose="02040503050406030204" charset="0"/>
                              <a:ea typeface="Microsoft YaHei" charset="-122"/>
                              <a:cs typeface="Microsoft YaHei" charset="-122"/>
                            </a:rPr>
                            <m:t>∗</m:t>
                          </m:r>
                        </m:sup>
                      </m:sSup>
                      <m:r>
                        <a:rPr lang="en-US" altLang="zh-CN" b="0" i="1" smtClean="0">
                          <a:solidFill>
                            <a:srgbClr val="333333"/>
                          </a:solidFill>
                          <a:latin typeface="Cambria Math" panose="02040503050406030204" charset="0"/>
                          <a:ea typeface="Microsoft YaHei" charset="-122"/>
                          <a:cs typeface="Microsoft YaHei" charset="-122"/>
                        </a:rPr>
                        <m:t>=</m:t>
                      </m:r>
                      <m:r>
                        <a:rPr lang="zh-CN" altLang="en-US" b="0" i="1" smtClean="0">
                          <a:solidFill>
                            <a:srgbClr val="333333"/>
                          </a:solidFill>
                          <a:latin typeface="Cambria Math" panose="02040503050406030204" charset="0"/>
                          <a:ea typeface="Microsoft YaHei" charset="-122"/>
                          <a:cs typeface="Microsoft YaHei" charset="-122"/>
                        </a:rPr>
                        <m:t> </m:t>
                      </m:r>
                      <m:f>
                        <m:fPr>
                          <m:ctrlPr>
                            <a:rPr lang="en-US" altLang="zh-CN" b="0" i="1" smtClean="0">
                              <a:solidFill>
                                <a:srgbClr val="333333"/>
                              </a:solidFill>
                              <a:latin typeface="Cambria Math" panose="02040503050406030204" charset="0"/>
                              <a:ea typeface="Microsoft YaHei" charset="-122"/>
                              <a:cs typeface="Microsoft YaHei" charset="-122"/>
                            </a:rPr>
                          </m:ctrlPr>
                        </m:fPr>
                        <m:num>
                          <m:r>
                            <a:rPr lang="en-US" altLang="zh-CN" b="0" i="1" smtClean="0">
                              <a:solidFill>
                                <a:srgbClr val="333333"/>
                              </a:solidFill>
                              <a:latin typeface="Cambria Math" panose="02040503050406030204" charset="0"/>
                              <a:ea typeface="Microsoft YaHei" charset="-122"/>
                              <a:cs typeface="Microsoft YaHei" charset="-122"/>
                            </a:rPr>
                            <m:t>𝑥</m:t>
                          </m:r>
                          <m:r>
                            <a:rPr lang="en-US" altLang="zh-CN" b="0" i="1" smtClean="0">
                              <a:solidFill>
                                <a:srgbClr val="333333"/>
                              </a:solidFill>
                              <a:latin typeface="Cambria Math" panose="02040503050406030204" charset="0"/>
                              <a:ea typeface="Microsoft YaHei" charset="-122"/>
                              <a:cs typeface="Microsoft YaHei" charset="-122"/>
                            </a:rPr>
                            <m:t>−</m:t>
                          </m:r>
                          <m:r>
                            <m:rPr>
                              <m:sty m:val="p"/>
                            </m:rPr>
                            <a:rPr lang="en-US" altLang="zh-CN" b="0" i="0" smtClean="0">
                              <a:solidFill>
                                <a:srgbClr val="333333"/>
                              </a:solidFill>
                              <a:latin typeface="Cambria Math" panose="02040503050406030204" charset="0"/>
                              <a:ea typeface="Microsoft YaHei" charset="-122"/>
                              <a:cs typeface="Microsoft YaHei" charset="-122"/>
                            </a:rPr>
                            <m:t>min</m:t>
                          </m:r>
                          <m:r>
                            <a:rPr lang="en-US" altLang="zh-CN" b="0" i="1" smtClean="0">
                              <a:solidFill>
                                <a:srgbClr val="333333"/>
                              </a:solidFill>
                              <a:latin typeface="Cambria Math" panose="02040503050406030204" charset="0"/>
                              <a:ea typeface="Microsoft YaHei" charset="-122"/>
                              <a:cs typeface="Microsoft YaHei" charset="-122"/>
                            </a:rPr>
                            <m:t>⁡(</m:t>
                          </m:r>
                          <m:r>
                            <a:rPr lang="en-US" altLang="zh-CN" b="0" i="1" smtClean="0">
                              <a:solidFill>
                                <a:srgbClr val="333333"/>
                              </a:solidFill>
                              <a:latin typeface="Cambria Math" panose="02040503050406030204" charset="0"/>
                              <a:ea typeface="Microsoft YaHei" charset="-122"/>
                              <a:cs typeface="Microsoft YaHei" charset="-122"/>
                            </a:rPr>
                            <m:t>𝑥</m:t>
                          </m:r>
                          <m:r>
                            <a:rPr lang="en-US" altLang="zh-CN" b="0" i="1" smtClean="0">
                              <a:solidFill>
                                <a:srgbClr val="333333"/>
                              </a:solidFill>
                              <a:latin typeface="Cambria Math" panose="02040503050406030204" charset="0"/>
                              <a:ea typeface="Microsoft YaHei" charset="-122"/>
                              <a:cs typeface="Microsoft YaHei" charset="-122"/>
                            </a:rPr>
                            <m:t>)</m:t>
                          </m:r>
                        </m:num>
                        <m:den>
                          <m:func>
                            <m:funcPr>
                              <m:ctrlPr>
                                <a:rPr lang="en-US" altLang="zh-CN" b="0" i="1" smtClean="0">
                                  <a:solidFill>
                                    <a:srgbClr val="333333"/>
                                  </a:solidFill>
                                  <a:latin typeface="Cambria Math" panose="02040503050406030204" charset="0"/>
                                  <a:ea typeface="Microsoft YaHei" charset="-122"/>
                                  <a:cs typeface="Microsoft YaHei" charset="-122"/>
                                </a:rPr>
                              </m:ctrlPr>
                            </m:funcPr>
                            <m:fName>
                              <m:r>
                                <m:rPr>
                                  <m:sty m:val="p"/>
                                </m:rPr>
                                <a:rPr lang="en-US" altLang="zh-CN" b="0" i="0" smtClean="0">
                                  <a:solidFill>
                                    <a:srgbClr val="333333"/>
                                  </a:solidFill>
                                  <a:latin typeface="Cambria Math" panose="02040503050406030204" charset="0"/>
                                  <a:ea typeface="Microsoft YaHei" charset="-122"/>
                                  <a:cs typeface="Microsoft YaHei" charset="-122"/>
                                </a:rPr>
                                <m:t>max</m:t>
                              </m:r>
                            </m:fName>
                            <m:e>
                              <m:d>
                                <m:dPr>
                                  <m:ctrlPr>
                                    <a:rPr lang="en-US" altLang="zh-CN" b="0" i="1" smtClean="0">
                                      <a:solidFill>
                                        <a:srgbClr val="333333"/>
                                      </a:solidFill>
                                      <a:latin typeface="Cambria Math" panose="02040503050406030204" charset="0"/>
                                      <a:ea typeface="Microsoft YaHei" charset="-122"/>
                                      <a:cs typeface="Microsoft YaHei" charset="-122"/>
                                    </a:rPr>
                                  </m:ctrlPr>
                                </m:dPr>
                                <m:e>
                                  <m:r>
                                    <a:rPr lang="en-US" altLang="zh-CN" b="0" i="1" smtClean="0">
                                      <a:solidFill>
                                        <a:srgbClr val="333333"/>
                                      </a:solidFill>
                                      <a:latin typeface="Cambria Math" panose="02040503050406030204" charset="0"/>
                                      <a:ea typeface="Microsoft YaHei" charset="-122"/>
                                      <a:cs typeface="Microsoft YaHei" charset="-122"/>
                                    </a:rPr>
                                    <m:t>𝑥</m:t>
                                  </m:r>
                                </m:e>
                              </m:d>
                            </m:e>
                          </m:func>
                          <m:r>
                            <a:rPr lang="en-US" altLang="zh-CN" b="0" i="1" smtClean="0">
                              <a:solidFill>
                                <a:srgbClr val="333333"/>
                              </a:solidFill>
                              <a:latin typeface="Cambria Math" panose="02040503050406030204" charset="0"/>
                              <a:ea typeface="Microsoft YaHei" charset="-122"/>
                              <a:cs typeface="Microsoft YaHei" charset="-122"/>
                            </a:rPr>
                            <m:t>−</m:t>
                          </m:r>
                          <m:r>
                            <m:rPr>
                              <m:sty m:val="p"/>
                            </m:rPr>
                            <a:rPr lang="en-US" altLang="zh-CN" b="0" i="0" smtClean="0">
                              <a:solidFill>
                                <a:srgbClr val="333333"/>
                              </a:solidFill>
                              <a:latin typeface="Cambria Math" panose="02040503050406030204" charset="0"/>
                              <a:ea typeface="Microsoft YaHei" charset="-122"/>
                              <a:cs typeface="Microsoft YaHei" charset="-122"/>
                            </a:rPr>
                            <m:t>min</m:t>
                          </m:r>
                          <m:r>
                            <a:rPr lang="en-US" altLang="zh-CN" b="0" i="1" smtClean="0">
                              <a:solidFill>
                                <a:srgbClr val="333333"/>
                              </a:solidFill>
                              <a:latin typeface="Cambria Math" panose="02040503050406030204" charset="0"/>
                              <a:ea typeface="Microsoft YaHei" charset="-122"/>
                              <a:cs typeface="Microsoft YaHei" charset="-122"/>
                            </a:rPr>
                            <m:t>⁡(</m:t>
                          </m:r>
                          <m:r>
                            <a:rPr lang="en-US" altLang="zh-CN" b="0" i="1" smtClean="0">
                              <a:solidFill>
                                <a:srgbClr val="333333"/>
                              </a:solidFill>
                              <a:latin typeface="Cambria Math" panose="02040503050406030204" charset="0"/>
                              <a:ea typeface="Microsoft YaHei" charset="-122"/>
                              <a:cs typeface="Microsoft YaHei" charset="-122"/>
                            </a:rPr>
                            <m:t>𝑥</m:t>
                          </m:r>
                          <m:r>
                            <a:rPr lang="en-US" altLang="zh-CN" b="0" i="1" smtClean="0">
                              <a:solidFill>
                                <a:srgbClr val="333333"/>
                              </a:solidFill>
                              <a:latin typeface="Cambria Math" panose="02040503050406030204" charset="0"/>
                              <a:ea typeface="Microsoft YaHei" charset="-122"/>
                              <a:cs typeface="Microsoft YaHei" charset="-122"/>
                            </a:rPr>
                            <m:t>)</m:t>
                          </m:r>
                        </m:den>
                      </m:f>
                    </m:oMath>
                  </m:oMathPara>
                </a14:m>
                <a:endParaRPr lang="en-US" altLang="zh-CN" sz="1400" dirty="0">
                  <a:solidFill>
                    <a:srgbClr val="333333"/>
                  </a:solidFill>
                  <a:latin typeface="Microsoft YaHei" charset="-122"/>
                  <a:ea typeface="Microsoft YaHei" charset="-122"/>
                  <a:cs typeface="Microsoft YaHei" charset="-122"/>
                </a:endParaRPr>
              </a:p>
              <a:p>
                <a:pPr algn="just">
                  <a:lnSpc>
                    <a:spcPct val="200000"/>
                  </a:lnSpc>
                </a:pPr>
                <a:r>
                  <a:rPr lang="zh-CN" altLang="en-US" sz="1600" dirty="0">
                    <a:solidFill>
                      <a:srgbClr val="333333"/>
                    </a:solidFill>
                    <a:latin typeface="Microsoft YaHei" charset="-122"/>
                    <a:ea typeface="Microsoft YaHei" charset="-122"/>
                    <a:cs typeface="Microsoft YaHei" charset="-122"/>
                  </a:rPr>
                  <a:t>在</a:t>
                </a:r>
                <a:r>
                  <a:rPr lang="en-US" altLang="zh-CN" sz="1600" dirty="0" err="1">
                    <a:solidFill>
                      <a:srgbClr val="333333"/>
                    </a:solidFill>
                    <a:latin typeface="Microsoft YaHei" charset="-122"/>
                    <a:ea typeface="Microsoft YaHei" charset="-122"/>
                    <a:cs typeface="Microsoft YaHei" charset="-122"/>
                  </a:rPr>
                  <a:t>sklearn</a:t>
                </a:r>
                <a:r>
                  <a:rPr lang="zh-CN" altLang="en-US" sz="1600" dirty="0">
                    <a:solidFill>
                      <a:srgbClr val="333333"/>
                    </a:solidFill>
                    <a:latin typeface="Microsoft YaHei" charset="-122"/>
                    <a:ea typeface="Microsoft YaHei" charset="-122"/>
                    <a:cs typeface="Microsoft YaHei" charset="-122"/>
                  </a:rPr>
                  <a:t>当中，我们使用</a:t>
                </a:r>
                <a:r>
                  <a:rPr lang="en-US" altLang="zh-CN" sz="1600" dirty="0">
                    <a:solidFill>
                      <a:srgbClr val="C00000"/>
                    </a:solidFill>
                    <a:latin typeface="Microsoft YaHei" charset="-122"/>
                    <a:ea typeface="Microsoft YaHei" charset="-122"/>
                    <a:cs typeface="Microsoft YaHei" charset="-122"/>
                  </a:rPr>
                  <a:t>preprocessing.MinMaxScaler</a:t>
                </a:r>
                <a:r>
                  <a:rPr lang="zh-CN" altLang="en-US" sz="1600" dirty="0">
                    <a:solidFill>
                      <a:srgbClr val="333333"/>
                    </a:solidFill>
                    <a:latin typeface="Microsoft YaHei" charset="-122"/>
                    <a:ea typeface="Microsoft YaHei" charset="-122"/>
                    <a:cs typeface="Microsoft YaHei" charset="-122"/>
                  </a:rPr>
                  <a:t>来实现这个功能。</a:t>
                </a:r>
                <a:r>
                  <a:rPr lang="en-US" altLang="zh-CN" sz="1600" dirty="0" err="1">
                    <a:solidFill>
                      <a:srgbClr val="333333"/>
                    </a:solidFill>
                    <a:latin typeface="Microsoft YaHei" charset="-122"/>
                    <a:ea typeface="Microsoft YaHei" charset="-122"/>
                    <a:cs typeface="Microsoft YaHei" charset="-122"/>
                  </a:rPr>
                  <a:t>MinMaxScaler</a:t>
                </a:r>
                <a:r>
                  <a:rPr lang="zh-CN" altLang="en-US" sz="1600" dirty="0">
                    <a:solidFill>
                      <a:srgbClr val="333333"/>
                    </a:solidFill>
                    <a:latin typeface="Microsoft YaHei" charset="-122"/>
                    <a:ea typeface="Microsoft YaHei" charset="-122"/>
                    <a:cs typeface="Microsoft YaHei" charset="-122"/>
                  </a:rPr>
                  <a:t>有一个重要参数，</a:t>
                </a:r>
                <a:r>
                  <a:rPr lang="en-US" altLang="zh-CN" sz="1600" dirty="0" err="1">
                    <a:solidFill>
                      <a:srgbClr val="333333"/>
                    </a:solidFill>
                    <a:latin typeface="Microsoft YaHei" charset="-122"/>
                    <a:ea typeface="Microsoft YaHei" charset="-122"/>
                    <a:cs typeface="Microsoft YaHei" charset="-122"/>
                  </a:rPr>
                  <a:t>feature_range</a:t>
                </a:r>
                <a:r>
                  <a:rPr lang="zh-CN" altLang="en-US" sz="1600" dirty="0">
                    <a:solidFill>
                      <a:srgbClr val="333333"/>
                    </a:solidFill>
                    <a:latin typeface="Microsoft YaHei" charset="-122"/>
                    <a:ea typeface="Microsoft YaHei" charset="-122"/>
                    <a:cs typeface="Microsoft YaHei" charset="-122"/>
                  </a:rPr>
                  <a:t>，控制我们希望把数据压缩到的范围，默认是</a:t>
                </a:r>
                <a:r>
                  <a:rPr lang="en-US" altLang="zh-CN" sz="1600" dirty="0">
                    <a:solidFill>
                      <a:srgbClr val="333333"/>
                    </a:solidFill>
                    <a:latin typeface="Microsoft YaHei" charset="-122"/>
                    <a:ea typeface="Microsoft YaHei" charset="-122"/>
                    <a:cs typeface="Microsoft YaHei" charset="-122"/>
                  </a:rPr>
                  <a:t>[0</a:t>
                </a:r>
                <a:r>
                  <a:rPr lang="zh-CN" altLang="en-US" sz="1600" dirty="0">
                    <a:solidFill>
                      <a:srgbClr val="333333"/>
                    </a:solidFill>
                    <a:latin typeface="Microsoft YaHei" charset="-122"/>
                    <a:ea typeface="Microsoft YaHei" charset="-122"/>
                    <a:cs typeface="Microsoft YaHei" charset="-122"/>
                  </a:rPr>
                  <a:t>，</a:t>
                </a:r>
                <a:r>
                  <a:rPr lang="en-US" altLang="zh-CN" sz="1600" dirty="0">
                    <a:solidFill>
                      <a:srgbClr val="333333"/>
                    </a:solidFill>
                    <a:latin typeface="Microsoft YaHei" charset="-122"/>
                    <a:ea typeface="Microsoft YaHei" charset="-122"/>
                    <a:cs typeface="Microsoft YaHei" charset="-122"/>
                  </a:rPr>
                  <a:t>1]</a:t>
                </a:r>
                <a:r>
                  <a:rPr lang="zh-CN" altLang="en-US" sz="1600" dirty="0">
                    <a:solidFill>
                      <a:srgbClr val="333333"/>
                    </a:solidFill>
                    <a:latin typeface="Microsoft YaHei" charset="-122"/>
                    <a:ea typeface="Microsoft YaHei" charset="-122"/>
                    <a:cs typeface="Microsoft YaHei" charset="-122"/>
                  </a:rPr>
                  <a:t>。</a:t>
                </a:r>
                <a:endParaRPr lang="zh-CN" altLang="en-US" sz="1600" dirty="0">
                  <a:solidFill>
                    <a:srgbClr val="333333"/>
                  </a:solidFill>
                  <a:latin typeface="Microsoft YaHei" charset="-122"/>
                  <a:ea typeface="Microsoft YaHei" charset="-122"/>
                  <a:cs typeface="Microsoft YaHei" charset="-122"/>
                </a:endParaRPr>
              </a:p>
              <a:p>
                <a:pPr algn="just">
                  <a:lnSpc>
                    <a:spcPct val="200000"/>
                  </a:lnSpc>
                </a:pPr>
                <a:endParaRPr lang="zh-CN" altLang="en-US" sz="1600" dirty="0">
                  <a:solidFill>
                    <a:srgbClr val="333333"/>
                  </a:solidFill>
                  <a:latin typeface="Microsoft YaHei" charset="-122"/>
                  <a:ea typeface="Microsoft YaHei" charset="-122"/>
                  <a:cs typeface="Microsoft YaHei" charset="-122"/>
                </a:endParaRPr>
              </a:p>
            </p:txBody>
          </p:sp>
        </mc:Choice>
        <mc:Fallback>
          <p:sp>
            <p:nvSpPr>
              <p:cNvPr id="2" name="矩形 1"/>
              <p:cNvSpPr>
                <a:spLocks noRot="1" noChangeAspect="1" noMove="1" noResize="1" noEditPoints="1" noAdjustHandles="1" noChangeArrowheads="1" noChangeShapeType="1" noTextEdit="1"/>
              </p:cNvSpPr>
              <p:nvPr/>
            </p:nvSpPr>
            <p:spPr>
              <a:xfrm>
                <a:off x="744451" y="1374939"/>
                <a:ext cx="10734976" cy="3708066"/>
              </a:xfrm>
              <a:prstGeom prst="rect">
                <a:avLst/>
              </a:prstGeom>
              <a:blipFill rotWithShape="1">
                <a:blip r:embed="rId1"/>
                <a:stretch>
                  <a:fillRect l="-2" t="-4" r="5" b="13"/>
                </a:stretch>
              </a:blipFill>
            </p:spPr>
            <p:txBody>
              <a:bodyPr/>
              <a:lstStyle/>
              <a:p>
                <a:r>
                  <a:rPr lang="en-US" altLang="en-US">
                    <a:noFill/>
                  </a:rPr>
                  <a:t> </a:t>
                </a:r>
              </a:p>
            </p:txBody>
          </p:sp>
        </mc:Fallback>
      </mc:AlternateContent>
      <p:pic>
        <p:nvPicPr>
          <p:cNvPr id="28" name="图片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117" y="6221904"/>
            <a:ext cx="1906271" cy="438442"/>
          </a:xfrm>
          <a:prstGeom prst="rect">
            <a:avLst/>
          </a:prstGeom>
        </p:spPr>
      </p:pic>
      <p:sp>
        <p:nvSpPr>
          <p:cNvPr id="9" name="文本框 8"/>
          <p:cNvSpPr txBox="1"/>
          <p:nvPr/>
        </p:nvSpPr>
        <p:spPr>
          <a:xfrm>
            <a:off x="744451" y="613943"/>
            <a:ext cx="6620595" cy="584775"/>
          </a:xfrm>
          <a:prstGeom prst="rect">
            <a:avLst/>
          </a:prstGeom>
          <a:noFill/>
        </p:spPr>
        <p:txBody>
          <a:bodyPr wrap="none" rtlCol="0">
            <a:spAutoFit/>
          </a:bodyPr>
          <a:lstStyle/>
          <a:p>
            <a:pPr marL="457200" marR="0" lvl="0" indent="-457200" algn="l" defTabSz="914400" rtl="0" eaLnBrk="1" fontAlgn="auto" latinLnBrk="0" hangingPunct="1">
              <a:lnSpc>
                <a:spcPct val="100000"/>
              </a:lnSpc>
              <a:spcBef>
                <a:spcPts val="0"/>
              </a:spcBef>
              <a:spcAft>
                <a:spcPts val="0"/>
              </a:spcAft>
              <a:buClrTx/>
              <a:buSzTx/>
              <a:buFont typeface="Arial" panose="020B0604020202090204" pitchFamily="34" charset="0"/>
              <a:buChar char="•"/>
              <a:defRPr/>
            </a:pPr>
            <a:r>
              <a:rPr lang="en-US" altLang="zh-CN" sz="3200" b="1" dirty="0">
                <a:solidFill>
                  <a:srgbClr val="234983"/>
                </a:solidFill>
                <a:latin typeface="Microsoft YaHei" charset="-122"/>
                <a:ea typeface="Microsoft YaHei" charset="-122"/>
                <a:cs typeface="Microsoft YaHei" charset="-122"/>
              </a:rPr>
              <a:t>p</a:t>
            </a:r>
            <a:r>
              <a:rPr lang="en-US" altLang="zh-CN" sz="3200" b="1" dirty="0" smtClean="0">
                <a:solidFill>
                  <a:srgbClr val="234983"/>
                </a:solidFill>
                <a:latin typeface="Microsoft YaHei" charset="-122"/>
                <a:ea typeface="Microsoft YaHei" charset="-122"/>
                <a:cs typeface="Microsoft YaHei" charset="-122"/>
              </a:rPr>
              <a:t>reprocessing.MinMaxScaler</a:t>
            </a:r>
            <a:endParaRPr kumimoji="0" lang="zh-CN" altLang="en-US" sz="3200" b="1" i="0" u="none" strike="noStrike" kern="1200" cap="none" spc="0" normalizeH="0" baseline="0" noProof="0" dirty="0">
              <a:ln>
                <a:noFill/>
              </a:ln>
              <a:solidFill>
                <a:srgbClr val="234983"/>
              </a:solidFill>
              <a:uLnTx/>
              <a:uFillTx/>
              <a:latin typeface="Microsoft YaHei" charset="-122"/>
              <a:ea typeface="Microsoft YaHei" charset="-122"/>
              <a:cs typeface="Microsoft YaHei" charset="-122"/>
            </a:endParaRPr>
          </a:p>
        </p:txBody>
      </p:sp>
    </p:spTree>
  </p:cSld>
  <p:clrMapOvr>
    <a:masterClrMapping/>
  </p:clrMapOvr>
  <p:transition spd="slow" advTm="1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decel="50000" fill="hold">
                                          <p:stCondLst>
                                            <p:cond delay="0"/>
                                          </p:stCondLst>
                                        </p:cTn>
                                        <p:tgtEl>
                                          <p:spTgt spid="9"/>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9"/>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9"/>
                                        </p:tgtEl>
                                        <p:attrNameLst>
                                          <p:attrName>ppt_w</p:attrName>
                                        </p:attrNameLst>
                                      </p:cBhvr>
                                      <p:tavLst>
                                        <p:tav tm="0">
                                          <p:val>
                                            <p:strVal val="#ppt_w*.05"/>
                                          </p:val>
                                        </p:tav>
                                        <p:tav tm="100000">
                                          <p:val>
                                            <p:strVal val="#ppt_w"/>
                                          </p:val>
                                        </p:tav>
                                      </p:tavLst>
                                    </p:anim>
                                    <p:anim calcmode="lin" valueType="num">
                                      <p:cBhvr>
                                        <p:cTn id="10" dur="1000" fill="hold"/>
                                        <p:tgtEl>
                                          <p:spTgt spid="9"/>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9"/>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9"/>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9"/>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03190" y="751344"/>
            <a:ext cx="6425514" cy="4524315"/>
          </a:xfrm>
          <a:prstGeom prst="rect">
            <a:avLst/>
          </a:prstGeom>
        </p:spPr>
        <p:txBody>
          <a:bodyPr wrap="square">
            <a:spAutoFit/>
          </a:bodyPr>
          <a:lstStyle/>
          <a:p>
            <a:pPr algn="just">
              <a:lnSpc>
                <a:spcPct val="200000"/>
              </a:lnSpc>
            </a:pPr>
            <a:r>
              <a:rPr lang="zh-CN" altLang="en-US" dirty="0" smtClean="0">
                <a:solidFill>
                  <a:srgbClr val="333333"/>
                </a:solidFill>
                <a:latin typeface="Microsoft YaHei" charset="-122"/>
                <a:ea typeface="Microsoft YaHei" charset="-122"/>
                <a:cs typeface="Microsoft YaHei" charset="-122"/>
              </a:rPr>
              <a:t>很</a:t>
            </a:r>
            <a:r>
              <a:rPr lang="zh-CN" altLang="en-US" dirty="0">
                <a:solidFill>
                  <a:srgbClr val="333333"/>
                </a:solidFill>
                <a:latin typeface="Microsoft YaHei" charset="-122"/>
                <a:ea typeface="Microsoft YaHei" charset="-122"/>
                <a:cs typeface="Microsoft YaHei" charset="-122"/>
              </a:rPr>
              <a:t>快，你告诉老板这杯新酒应该是</a:t>
            </a:r>
            <a:r>
              <a:rPr lang="zh-CN" altLang="en-US" b="1" dirty="0">
                <a:solidFill>
                  <a:srgbClr val="C00000"/>
                </a:solidFill>
                <a:latin typeface="Microsoft YaHei" charset="-122"/>
                <a:ea typeface="Microsoft YaHei" charset="-122"/>
                <a:cs typeface="Microsoft YaHei" charset="-122"/>
              </a:rPr>
              <a:t>「赤霞珠</a:t>
            </a:r>
            <a:r>
              <a:rPr lang="zh-CN" altLang="en-US" b="1" dirty="0" smtClean="0">
                <a:solidFill>
                  <a:srgbClr val="C00000"/>
                </a:solidFill>
                <a:latin typeface="Microsoft YaHei" charset="-122"/>
                <a:ea typeface="Microsoft YaHei" charset="-122"/>
                <a:cs typeface="Microsoft YaHei" charset="-122"/>
              </a:rPr>
              <a:t>」</a:t>
            </a:r>
            <a:endParaRPr lang="zh-CN" altLang="en-US" b="1" dirty="0">
              <a:solidFill>
                <a:srgbClr val="C00000"/>
              </a:solidFill>
              <a:latin typeface="Microsoft YaHei" charset="-122"/>
              <a:ea typeface="Microsoft YaHei" charset="-122"/>
              <a:cs typeface="Microsoft YaHei" charset="-122"/>
            </a:endParaRPr>
          </a:p>
          <a:p>
            <a:pPr algn="just">
              <a:lnSpc>
                <a:spcPct val="200000"/>
              </a:lnSpc>
            </a:pPr>
            <a:r>
              <a:rPr lang="zh-CN" altLang="en-US" dirty="0" smtClean="0">
                <a:solidFill>
                  <a:srgbClr val="333333"/>
                </a:solidFill>
                <a:latin typeface="Microsoft YaHei" charset="-122"/>
                <a:ea typeface="Microsoft YaHei" charset="-122"/>
                <a:cs typeface="Microsoft YaHei" charset="-122"/>
              </a:rPr>
              <a:t>     老板</a:t>
            </a:r>
            <a:r>
              <a:rPr lang="zh-CN" altLang="en-US" dirty="0">
                <a:solidFill>
                  <a:srgbClr val="333333"/>
                </a:solidFill>
                <a:latin typeface="Microsoft YaHei" charset="-122"/>
                <a:ea typeface="Microsoft YaHei" charset="-122"/>
                <a:cs typeface="Microsoft YaHei" charset="-122"/>
              </a:rPr>
              <a:t>瞪大了</a:t>
            </a:r>
            <a:r>
              <a:rPr lang="zh-CN" altLang="en-US" dirty="0" smtClean="0">
                <a:solidFill>
                  <a:srgbClr val="333333"/>
                </a:solidFill>
                <a:latin typeface="Microsoft YaHei" charset="-122"/>
                <a:ea typeface="Microsoft YaHei" charset="-122"/>
                <a:cs typeface="Microsoft YaHei" charset="-122"/>
              </a:rPr>
              <a:t>眼下巴</a:t>
            </a:r>
            <a:r>
              <a:rPr lang="zh-CN" altLang="en-US" dirty="0">
                <a:solidFill>
                  <a:srgbClr val="333333"/>
                </a:solidFill>
                <a:latin typeface="Microsoft YaHei" charset="-122"/>
                <a:ea typeface="Microsoft YaHei" charset="-122"/>
                <a:cs typeface="Microsoft YaHei" charset="-122"/>
              </a:rPr>
              <a:t>也差点惊掉，从来没有人一口酒都不尝就能答对，无数人都是反复尝来尝去，最后以犹豫不定猜错而结束</a:t>
            </a:r>
            <a:r>
              <a:rPr lang="zh-CN" altLang="en-US" dirty="0" smtClean="0">
                <a:solidFill>
                  <a:srgbClr val="333333"/>
                </a:solidFill>
                <a:latin typeface="Microsoft YaHei" charset="-122"/>
                <a:ea typeface="Microsoft YaHei" charset="-122"/>
                <a:cs typeface="Microsoft YaHei" charset="-122"/>
              </a:rPr>
              <a:t>。</a:t>
            </a:r>
            <a:endParaRPr lang="en-US" altLang="zh-CN" dirty="0" smtClean="0">
              <a:solidFill>
                <a:srgbClr val="333333"/>
              </a:solidFill>
              <a:latin typeface="Microsoft YaHei" charset="-122"/>
              <a:ea typeface="Microsoft YaHei" charset="-122"/>
              <a:cs typeface="Microsoft YaHei" charset="-122"/>
            </a:endParaRPr>
          </a:p>
          <a:p>
            <a:pPr algn="just">
              <a:lnSpc>
                <a:spcPct val="200000"/>
              </a:lnSpc>
            </a:pPr>
            <a:r>
              <a:rPr lang="zh-CN" altLang="en-US" dirty="0" smtClean="0">
                <a:solidFill>
                  <a:srgbClr val="333333"/>
                </a:solidFill>
                <a:latin typeface="Microsoft YaHei" charset="-122"/>
                <a:ea typeface="Microsoft YaHei" charset="-122"/>
                <a:cs typeface="Microsoft YaHei" charset="-122"/>
              </a:rPr>
              <a:t>你</a:t>
            </a:r>
            <a:r>
              <a:rPr lang="zh-CN" altLang="en-US" dirty="0">
                <a:solidFill>
                  <a:srgbClr val="333333"/>
                </a:solidFill>
                <a:latin typeface="Microsoft YaHei" charset="-122"/>
                <a:ea typeface="Microsoft YaHei" charset="-122"/>
                <a:cs typeface="Microsoft YaHei" charset="-122"/>
              </a:rPr>
              <a:t>神秘地笑了笑，老板信守承诺让你开怀畅饮。微醺之时，老板终于忍不住凑向你打探是怎么做到的。</a:t>
            </a:r>
            <a:endParaRPr lang="zh-CN" altLang="en-US" dirty="0">
              <a:solidFill>
                <a:srgbClr val="333333"/>
              </a:solidFill>
              <a:latin typeface="Microsoft YaHei" charset="-122"/>
              <a:ea typeface="Microsoft YaHei" charset="-122"/>
              <a:cs typeface="Microsoft YaHei" charset="-122"/>
            </a:endParaRPr>
          </a:p>
          <a:p>
            <a:pPr algn="just">
              <a:lnSpc>
                <a:spcPct val="200000"/>
              </a:lnSpc>
            </a:pPr>
            <a:r>
              <a:rPr lang="zh-CN" altLang="en-US" dirty="0">
                <a:solidFill>
                  <a:srgbClr val="333333"/>
                </a:solidFill>
                <a:latin typeface="Microsoft YaHei" charset="-122"/>
                <a:ea typeface="Microsoft YaHei" charset="-122"/>
                <a:cs typeface="Microsoft YaHei" charset="-122"/>
              </a:rPr>
              <a:t>你炫耀道：无他，但机器学习熟尔</a:t>
            </a:r>
            <a:r>
              <a:rPr lang="zh-CN" altLang="en-US" dirty="0" smtClean="0">
                <a:solidFill>
                  <a:srgbClr val="333333"/>
                </a:solidFill>
                <a:latin typeface="Microsoft YaHei" charset="-122"/>
                <a:ea typeface="Microsoft YaHei" charset="-122"/>
                <a:cs typeface="Microsoft YaHei" charset="-122"/>
              </a:rPr>
              <a:t>。</a:t>
            </a:r>
            <a:endParaRPr lang="en-US" altLang="zh-CN" dirty="0" smtClean="0">
              <a:solidFill>
                <a:srgbClr val="333333"/>
              </a:solidFill>
              <a:latin typeface="Microsoft YaHei" charset="-122"/>
              <a:ea typeface="Microsoft YaHei" charset="-122"/>
              <a:cs typeface="Microsoft YaHei" charset="-122"/>
            </a:endParaRPr>
          </a:p>
          <a:p>
            <a:pPr algn="just">
              <a:lnSpc>
                <a:spcPct val="200000"/>
              </a:lnSpc>
            </a:pPr>
            <a:r>
              <a:rPr lang="zh-CN" altLang="en-US" b="0" i="0" u="none" strike="noStrike" dirty="0" smtClean="0">
                <a:solidFill>
                  <a:srgbClr val="333333"/>
                </a:solidFill>
                <a:effectLst/>
                <a:latin typeface="Microsoft YaHei" charset="-122"/>
                <a:ea typeface="Microsoft YaHei" charset="-122"/>
                <a:cs typeface="Microsoft YaHei" charset="-122"/>
              </a:rPr>
              <a:t>老板：</a:t>
            </a:r>
            <a:r>
              <a:rPr lang="en-US" altLang="zh-CN" b="0" i="0" u="none" strike="noStrike" dirty="0" smtClean="0">
                <a:solidFill>
                  <a:srgbClr val="333333"/>
                </a:solidFill>
                <a:effectLst/>
                <a:latin typeface="Microsoft YaHei" charset="-122"/>
                <a:ea typeface="Microsoft YaHei" charset="-122"/>
                <a:cs typeface="Microsoft YaHei" charset="-122"/>
              </a:rPr>
              <a:t>……</a:t>
            </a:r>
            <a:endParaRPr lang="zh-CN" altLang="en-US" b="0" i="0" u="none" strike="noStrike" dirty="0">
              <a:solidFill>
                <a:srgbClr val="333333"/>
              </a:solidFill>
              <a:effectLst/>
              <a:latin typeface="Microsoft YaHei" charset="-122"/>
              <a:ea typeface="Microsoft YaHei" charset="-122"/>
              <a:cs typeface="Microsoft YaHei" charset="-122"/>
            </a:endParaRPr>
          </a:p>
        </p:txBody>
      </p:sp>
      <p:pic>
        <p:nvPicPr>
          <p:cNvPr id="3" name="图片 2"/>
          <p:cNvPicPr>
            <a:picLocks noChangeAspect="1"/>
          </p:cNvPicPr>
          <p:nvPr/>
        </p:nvPicPr>
        <p:blipFill>
          <a:blip r:embed="rId1"/>
          <a:stretch>
            <a:fillRect/>
          </a:stretch>
        </p:blipFill>
        <p:spPr>
          <a:xfrm>
            <a:off x="8085440" y="3150297"/>
            <a:ext cx="2833816" cy="2125362"/>
          </a:xfrm>
          <a:prstGeom prst="rect">
            <a:avLst/>
          </a:prstGeom>
          <a:effectLst>
            <a:softEdge rad="31750"/>
          </a:effectLst>
        </p:spPr>
      </p:pic>
      <p:pic>
        <p:nvPicPr>
          <p:cNvPr id="4" name="图片 3"/>
          <p:cNvPicPr>
            <a:picLocks noChangeAspect="1"/>
          </p:cNvPicPr>
          <p:nvPr/>
        </p:nvPicPr>
        <p:blipFill>
          <a:blip r:embed="rId2"/>
          <a:stretch>
            <a:fillRect/>
          </a:stretch>
        </p:blipFill>
        <p:spPr>
          <a:xfrm>
            <a:off x="803190" y="1530179"/>
            <a:ext cx="431113" cy="323335"/>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117" y="6221904"/>
            <a:ext cx="1906271" cy="438442"/>
          </a:xfrm>
          <a:prstGeom prst="rect">
            <a:avLst/>
          </a:prstGeom>
        </p:spPr>
      </p:pic>
    </p:spTree>
  </p:cSld>
  <p:clrMapOvr>
    <a:masterClrMapping/>
  </p:clrMapOvr>
  <p:transition spd="slow" advTm="1000">
    <p:push dir="u"/>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44451" y="1374939"/>
            <a:ext cx="10734976" cy="4524315"/>
          </a:xfrm>
          <a:prstGeom prst="rect">
            <a:avLst/>
          </a:prstGeom>
        </p:spPr>
        <p:txBody>
          <a:bodyPr wrap="square">
            <a:spAutoFit/>
          </a:bodyPr>
          <a:lstStyle/>
          <a:p>
            <a:pPr algn="just">
              <a:lnSpc>
                <a:spcPct val="200000"/>
              </a:lnSpc>
            </a:pPr>
            <a:r>
              <a:rPr lang="zh-CN" altLang="en-US" sz="1600" dirty="0">
                <a:solidFill>
                  <a:srgbClr val="333333"/>
                </a:solidFill>
                <a:latin typeface="Microsoft YaHei" charset="-122"/>
                <a:ea typeface="Microsoft YaHei" charset="-122"/>
                <a:cs typeface="Microsoft YaHei" charset="-122"/>
              </a:rPr>
              <a:t>最初的时候，为了让大家能够最快地看到模型的效果变化，这里直接在全数据集</a:t>
            </a:r>
            <a:r>
              <a:rPr lang="en-US" altLang="zh-CN" sz="1600" dirty="0">
                <a:solidFill>
                  <a:srgbClr val="333333"/>
                </a:solidFill>
                <a:latin typeface="Microsoft YaHei" charset="-122"/>
                <a:ea typeface="Microsoft YaHei" charset="-122"/>
                <a:cs typeface="Microsoft YaHei" charset="-122"/>
              </a:rPr>
              <a:t>X</a:t>
            </a:r>
            <a:r>
              <a:rPr lang="zh-CN" altLang="en-US" sz="1600" dirty="0">
                <a:solidFill>
                  <a:srgbClr val="333333"/>
                </a:solidFill>
                <a:latin typeface="Microsoft YaHei" charset="-122"/>
                <a:ea typeface="Microsoft YaHei" charset="-122"/>
                <a:cs typeface="Microsoft YaHei" charset="-122"/>
              </a:rPr>
              <a:t>上进行了归一化，然后放入交叉验证绘制学习曲线，这种做法是错误的，只是为了教学目的方便才这样操作。真正正确的方式是，</a:t>
            </a:r>
            <a:r>
              <a:rPr lang="zh-CN" altLang="en-US" sz="1600" dirty="0">
                <a:solidFill>
                  <a:srgbClr val="C00000"/>
                </a:solidFill>
                <a:latin typeface="Microsoft YaHei" charset="-122"/>
                <a:ea typeface="Microsoft YaHei" charset="-122"/>
                <a:cs typeface="Microsoft YaHei" charset="-122"/>
              </a:rPr>
              <a:t>先分训练集和测试集，再归一化</a:t>
            </a:r>
            <a:r>
              <a:rPr lang="zh-CN" altLang="en-US" sz="1600" dirty="0" smtClean="0">
                <a:solidFill>
                  <a:srgbClr val="C00000"/>
                </a:solidFill>
                <a:latin typeface="Microsoft YaHei" charset="-122"/>
                <a:ea typeface="Microsoft YaHei" charset="-122"/>
                <a:cs typeface="Microsoft YaHei" charset="-122"/>
              </a:rPr>
              <a:t>！</a:t>
            </a:r>
            <a:endParaRPr lang="en-US" altLang="zh-CN" sz="1600" dirty="0" smtClean="0">
              <a:solidFill>
                <a:srgbClr val="C00000"/>
              </a:solidFill>
              <a:latin typeface="Microsoft YaHei" charset="-122"/>
              <a:ea typeface="Microsoft YaHei" charset="-122"/>
              <a:cs typeface="Microsoft YaHei" charset="-122"/>
            </a:endParaRPr>
          </a:p>
          <a:p>
            <a:pPr algn="just">
              <a:lnSpc>
                <a:spcPct val="200000"/>
              </a:lnSpc>
            </a:pPr>
            <a:r>
              <a:rPr lang="zh-CN" altLang="en-US" sz="1600" dirty="0">
                <a:latin typeface="Microsoft YaHei" charset="-122"/>
                <a:ea typeface="Microsoft YaHei" charset="-122"/>
                <a:cs typeface="Microsoft YaHei" charset="-122"/>
              </a:rPr>
              <a:t>为什么呢？想想看归一化的处理手段，我们是使用数据中的最小值和极差在对数据进行压缩处理，如果我们在全数据集上进行归一化，那最小值和极差的选取是会参考测试集中的数据的状况的。因此，当我们归一化后，无论我们如何分割数据，都会由一部分测试集的信息被 </a:t>
            </a:r>
            <a:r>
              <a:rPr lang="en-US" altLang="zh-CN" sz="1600" dirty="0">
                <a:latin typeface="Microsoft YaHei" charset="-122"/>
                <a:ea typeface="Microsoft YaHei" charset="-122"/>
                <a:cs typeface="Microsoft YaHei" charset="-122"/>
              </a:rPr>
              <a:t>"</a:t>
            </a:r>
            <a:r>
              <a:rPr lang="zh-CN" altLang="en-US" sz="1600" dirty="0">
                <a:latin typeface="Microsoft YaHei" charset="-122"/>
                <a:ea typeface="Microsoft YaHei" charset="-122"/>
                <a:cs typeface="Microsoft YaHei" charset="-122"/>
              </a:rPr>
              <a:t>泄露</a:t>
            </a:r>
            <a:r>
              <a:rPr lang="en-US" altLang="zh-CN" sz="1600" dirty="0">
                <a:latin typeface="Microsoft YaHei" charset="-122"/>
                <a:ea typeface="Microsoft YaHei" charset="-122"/>
                <a:cs typeface="Microsoft YaHei" charset="-122"/>
              </a:rPr>
              <a:t>" </a:t>
            </a:r>
            <a:r>
              <a:rPr lang="zh-CN" altLang="en-US" sz="1600" dirty="0">
                <a:latin typeface="Microsoft YaHei" charset="-122"/>
                <a:ea typeface="Microsoft YaHei" charset="-122"/>
                <a:cs typeface="Microsoft YaHei" charset="-122"/>
              </a:rPr>
              <a:t>给训练集（当然，也有部分训练集的信息被泄露给了测试集，但我们不关心这个），这会使得我们的</a:t>
            </a:r>
            <a:r>
              <a:rPr lang="zh-CN" altLang="en-US" sz="1600" dirty="0">
                <a:solidFill>
                  <a:srgbClr val="C00000"/>
                </a:solidFill>
                <a:latin typeface="Microsoft YaHei" charset="-122"/>
                <a:ea typeface="Microsoft YaHei" charset="-122"/>
                <a:cs typeface="Microsoft YaHei" charset="-122"/>
              </a:rPr>
              <a:t>模型效果被高估</a:t>
            </a:r>
            <a:r>
              <a:rPr lang="zh-CN" altLang="en-US" sz="1600" dirty="0">
                <a:latin typeface="Microsoft YaHei" charset="-122"/>
                <a:ea typeface="Microsoft YaHei" charset="-122"/>
                <a:cs typeface="Microsoft YaHei" charset="-122"/>
              </a:rPr>
              <a:t>。</a:t>
            </a:r>
            <a:endParaRPr lang="zh-CN" altLang="en-US" sz="1600" dirty="0">
              <a:latin typeface="Microsoft YaHei" charset="-122"/>
              <a:ea typeface="Microsoft YaHei" charset="-122"/>
              <a:cs typeface="Microsoft YaHei" charset="-122"/>
            </a:endParaRPr>
          </a:p>
          <a:p>
            <a:pPr algn="just">
              <a:lnSpc>
                <a:spcPct val="200000"/>
              </a:lnSpc>
            </a:pPr>
            <a:r>
              <a:rPr lang="zh-CN" altLang="en-US" sz="1600" dirty="0">
                <a:latin typeface="Microsoft YaHei" charset="-122"/>
                <a:ea typeface="Microsoft YaHei" charset="-122"/>
                <a:cs typeface="Microsoft YaHei" charset="-122"/>
              </a:rPr>
              <a:t>在现实业务中，我们只知道训练集的数据，不了解测试集究竟会长什么样，所以我们要利用训练集上的最小值和极差来归一化测试集</a:t>
            </a:r>
            <a:r>
              <a:rPr lang="zh-CN" altLang="en-US" sz="1600" dirty="0" smtClean="0">
                <a:latin typeface="Microsoft YaHei" charset="-122"/>
                <a:ea typeface="Microsoft YaHei" charset="-122"/>
                <a:cs typeface="Microsoft YaHei" charset="-122"/>
              </a:rPr>
              <a:t>。</a:t>
            </a:r>
            <a:endParaRPr lang="zh-CN" altLang="en-US" sz="1600" dirty="0">
              <a:latin typeface="Microsoft YaHei" charset="-122"/>
              <a:ea typeface="Microsoft YaHei" charset="-122"/>
              <a:cs typeface="Microsoft YaHei" charset="-122"/>
            </a:endParaRPr>
          </a:p>
        </p:txBody>
      </p:sp>
      <p:pic>
        <p:nvPicPr>
          <p:cNvPr id="28" name="图片 2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15117" y="6221904"/>
            <a:ext cx="1906271" cy="438442"/>
          </a:xfrm>
          <a:prstGeom prst="rect">
            <a:avLst/>
          </a:prstGeom>
        </p:spPr>
      </p:pic>
      <p:sp>
        <p:nvSpPr>
          <p:cNvPr id="9" name="文本框 8"/>
          <p:cNvSpPr txBox="1"/>
          <p:nvPr/>
        </p:nvSpPr>
        <p:spPr>
          <a:xfrm>
            <a:off x="744451" y="613943"/>
            <a:ext cx="5109091" cy="584775"/>
          </a:xfrm>
          <a:prstGeom prst="rect">
            <a:avLst/>
          </a:prstGeom>
          <a:noFill/>
        </p:spPr>
        <p:txBody>
          <a:bodyPr wrap="none" rtlCol="0">
            <a:spAutoFit/>
          </a:bodyPr>
          <a:lstStyle/>
          <a:p>
            <a:pPr marL="457200" marR="0" lvl="0" indent="-457200" defTabSz="914400" eaLnBrk="1" fontAlgn="auto" latinLnBrk="0" hangingPunct="1">
              <a:lnSpc>
                <a:spcPct val="100000"/>
              </a:lnSpc>
              <a:spcBef>
                <a:spcPts val="0"/>
              </a:spcBef>
              <a:spcAft>
                <a:spcPts val="0"/>
              </a:spcAft>
              <a:buClrTx/>
              <a:buSzTx/>
              <a:buFont typeface="Arial" panose="020B0604020202090204" pitchFamily="34" charset="0"/>
              <a:buNone/>
              <a:defRPr/>
            </a:pPr>
            <a:r>
              <a:rPr lang="zh-CN" altLang="en-US" sz="3200" b="1" dirty="0" smtClean="0">
                <a:solidFill>
                  <a:srgbClr val="234983"/>
                </a:solidFill>
                <a:latin typeface="Microsoft YaHei" charset="-122"/>
                <a:ea typeface="Microsoft YaHei" charset="-122"/>
                <a:cs typeface="Microsoft YaHei" charset="-122"/>
              </a:rPr>
              <a:t>先分数据集，再做归一化！</a:t>
            </a:r>
            <a:endParaRPr kumimoji="0" lang="zh-CN" altLang="en-US" sz="3200" b="1" i="0" u="none" strike="noStrike" kern="1200" cap="none" spc="0" normalizeH="0" baseline="0" noProof="0" dirty="0">
              <a:ln>
                <a:noFill/>
              </a:ln>
              <a:solidFill>
                <a:srgbClr val="234983"/>
              </a:solidFill>
              <a:uLnTx/>
              <a:uFillTx/>
              <a:latin typeface="Microsoft YaHei" charset="-122"/>
              <a:ea typeface="Microsoft YaHei" charset="-122"/>
              <a:cs typeface="Microsoft YaHei" charset="-122"/>
            </a:endParaRPr>
          </a:p>
        </p:txBody>
      </p:sp>
    </p:spTree>
  </p:cSld>
  <p:clrMapOvr>
    <a:masterClrMapping/>
  </p:clrMapOvr>
  <p:transition spd="slow" advTm="1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decel="50000" fill="hold">
                                          <p:stCondLst>
                                            <p:cond delay="0"/>
                                          </p:stCondLst>
                                        </p:cTn>
                                        <p:tgtEl>
                                          <p:spTgt spid="9"/>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9"/>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9"/>
                                        </p:tgtEl>
                                        <p:attrNameLst>
                                          <p:attrName>ppt_w</p:attrName>
                                        </p:attrNameLst>
                                      </p:cBhvr>
                                      <p:tavLst>
                                        <p:tav tm="0">
                                          <p:val>
                                            <p:strVal val="#ppt_w*.05"/>
                                          </p:val>
                                        </p:tav>
                                        <p:tav tm="100000">
                                          <p:val>
                                            <p:strVal val="#ppt_w"/>
                                          </p:val>
                                        </p:tav>
                                      </p:tavLst>
                                    </p:anim>
                                    <p:anim calcmode="lin" valueType="num">
                                      <p:cBhvr>
                                        <p:cTn id="10" dur="1000" fill="hold"/>
                                        <p:tgtEl>
                                          <p:spTgt spid="9"/>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9"/>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9"/>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9"/>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椭圆 63"/>
          <p:cNvSpPr/>
          <p:nvPr/>
        </p:nvSpPr>
        <p:spPr>
          <a:xfrm>
            <a:off x="4138586" y="1491753"/>
            <a:ext cx="3935146" cy="3935146"/>
          </a:xfrm>
          <a:prstGeom prst="ellipse">
            <a:avLst/>
          </a:prstGeom>
          <a:noFill/>
          <a:ln w="19050">
            <a:solidFill>
              <a:srgbClr val="234983"/>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SimSun" panose="02010600030101010101" pitchFamily="2" charset="-122"/>
              <a:cs typeface="+mn-cs"/>
            </a:endParaRPr>
          </a:p>
        </p:txBody>
      </p:sp>
      <p:sp>
        <p:nvSpPr>
          <p:cNvPr id="65" name="椭圆 64"/>
          <p:cNvSpPr/>
          <p:nvPr/>
        </p:nvSpPr>
        <p:spPr>
          <a:xfrm>
            <a:off x="4188227" y="1531234"/>
            <a:ext cx="3815544" cy="3815544"/>
          </a:xfrm>
          <a:prstGeom prst="ellipse">
            <a:avLst/>
          </a:prstGeom>
          <a:solidFill>
            <a:schemeClr val="bg1">
              <a:lumMod val="95000"/>
            </a:schemeClr>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SimSun" panose="02010600030101010101" pitchFamily="2" charset="-122"/>
              <a:cs typeface="+mn-cs"/>
            </a:endParaRPr>
          </a:p>
        </p:txBody>
      </p:sp>
      <p:sp>
        <p:nvSpPr>
          <p:cNvPr id="66" name="椭圆 65"/>
          <p:cNvSpPr/>
          <p:nvPr/>
        </p:nvSpPr>
        <p:spPr>
          <a:xfrm flipV="1">
            <a:off x="8855903" y="5627341"/>
            <a:ext cx="105358" cy="105358"/>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SimSun" panose="02010600030101010101" pitchFamily="2" charset="-122"/>
              <a:cs typeface="+mn-cs"/>
            </a:endParaRPr>
          </a:p>
        </p:txBody>
      </p:sp>
      <p:sp>
        <p:nvSpPr>
          <p:cNvPr id="67" name="椭圆 66"/>
          <p:cNvSpPr/>
          <p:nvPr/>
        </p:nvSpPr>
        <p:spPr>
          <a:xfrm>
            <a:off x="4248149" y="1591156"/>
            <a:ext cx="3695700" cy="3695700"/>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838200" dir="2700000" sx="90000" sy="90000" algn="tl"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SimSun" panose="02010600030101010101" pitchFamily="2" charset="-122"/>
              <a:cs typeface="+mn-cs"/>
            </a:endParaRPr>
          </a:p>
        </p:txBody>
      </p:sp>
      <p:sp>
        <p:nvSpPr>
          <p:cNvPr id="68" name="椭圆 67"/>
          <p:cNvSpPr/>
          <p:nvPr/>
        </p:nvSpPr>
        <p:spPr>
          <a:xfrm>
            <a:off x="6790157" y="1415735"/>
            <a:ext cx="1012723" cy="1012723"/>
          </a:xfrm>
          <a:prstGeom prst="ellipse">
            <a:avLst/>
          </a:prstGeom>
          <a:gradFill flip="none" rotWithShape="1">
            <a:gsLst>
              <a:gs pos="0">
                <a:schemeClr val="bg1"/>
              </a:gs>
              <a:gs pos="36000">
                <a:schemeClr val="bg1"/>
              </a:gs>
              <a:gs pos="100000">
                <a:srgbClr val="C7C7C7"/>
              </a:gs>
            </a:gsLst>
            <a:lin ang="13500000" scaled="1"/>
            <a:tileRect/>
          </a:gradFill>
          <a:ln w="1905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SimSun" panose="02010600030101010101" pitchFamily="2" charset="-122"/>
              <a:cs typeface="+mn-cs"/>
            </a:endParaRPr>
          </a:p>
        </p:txBody>
      </p:sp>
      <p:sp>
        <p:nvSpPr>
          <p:cNvPr id="69" name="文本框 68"/>
          <p:cNvSpPr txBox="1"/>
          <p:nvPr/>
        </p:nvSpPr>
        <p:spPr>
          <a:xfrm>
            <a:off x="4328794" y="2897001"/>
            <a:ext cx="3554730"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4400" b="1" i="0" u="none" strike="noStrike" kern="1200" cap="none" spc="0" normalizeH="0" baseline="0" noProof="0" dirty="0" smtClean="0">
                <a:ln>
                  <a:noFill/>
                </a:ln>
                <a:solidFill>
                  <a:srgbClr val="234983"/>
                </a:solidFill>
                <a:effectLst/>
                <a:uLnTx/>
                <a:uFillTx/>
                <a:latin typeface="Microsoft YaHei" charset="-122"/>
                <a:ea typeface="Microsoft YaHei" charset="-122"/>
                <a:cs typeface="Microsoft YaHei" charset="-122"/>
              </a:rPr>
              <a:t>距离的惩罚</a:t>
            </a:r>
            <a:endParaRPr kumimoji="0" lang="zh-CN" altLang="en-US" sz="4400" b="1" i="0" u="none" strike="noStrike" kern="1200" cap="none" spc="0" normalizeH="0" baseline="0" noProof="0" dirty="0">
              <a:ln>
                <a:noFill/>
              </a:ln>
              <a:solidFill>
                <a:srgbClr val="234983"/>
              </a:solidFill>
              <a:effectLst/>
              <a:uLnTx/>
              <a:uFillTx/>
              <a:latin typeface="Microsoft YaHei" charset="-122"/>
              <a:ea typeface="Microsoft YaHei" charset="-122"/>
              <a:cs typeface="Microsoft YaHei" charset="-122"/>
            </a:endParaRPr>
          </a:p>
        </p:txBody>
      </p:sp>
      <p:sp>
        <p:nvSpPr>
          <p:cNvPr id="71" name="矩形 70"/>
          <p:cNvSpPr/>
          <p:nvPr/>
        </p:nvSpPr>
        <p:spPr>
          <a:xfrm>
            <a:off x="6974979" y="1615778"/>
            <a:ext cx="704039" cy="707886"/>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000" b="1" i="0" u="none" strike="noStrike" kern="1200" cap="none" spc="0" normalizeH="0" baseline="0" noProof="0" dirty="0" smtClean="0">
                <a:ln>
                  <a:noFill/>
                </a:ln>
                <a:solidFill>
                  <a:srgbClr val="234983"/>
                </a:solidFill>
                <a:effectLst/>
                <a:uLnTx/>
                <a:uFillTx/>
                <a:latin typeface="Calibri" panose="020F0502020204030204"/>
                <a:ea typeface="SimSun" panose="02010600030101010101" pitchFamily="2" charset="-122"/>
                <a:cs typeface="+mn-cs"/>
              </a:rPr>
              <a:t>09</a:t>
            </a:r>
            <a:endParaRPr kumimoji="0" lang="zh-CN" altLang="en-US" sz="4000" b="1" i="0" u="none" strike="noStrike" kern="1200" cap="none" spc="0" normalizeH="0" baseline="0" noProof="0" dirty="0">
              <a:ln>
                <a:noFill/>
              </a:ln>
              <a:solidFill>
                <a:srgbClr val="234983"/>
              </a:solidFill>
              <a:effectLst/>
              <a:uLnTx/>
              <a:uFillTx/>
              <a:latin typeface="Calibri" panose="020F0502020204030204"/>
              <a:ea typeface="SimSun" panose="02010600030101010101" pitchFamily="2" charset="-122"/>
              <a:cs typeface="+mn-cs"/>
            </a:endParaRPr>
          </a:p>
        </p:txBody>
      </p:sp>
      <p:sp>
        <p:nvSpPr>
          <p:cNvPr id="72" name="圆角矩形 71"/>
          <p:cNvSpPr/>
          <p:nvPr/>
        </p:nvSpPr>
        <p:spPr>
          <a:xfrm>
            <a:off x="5931706" y="4253809"/>
            <a:ext cx="348906" cy="60960"/>
          </a:xfrm>
          <a:prstGeom prst="roundRect">
            <a:avLst>
              <a:gd name="adj" fmla="val 50000"/>
            </a:avLst>
          </a:prstGeom>
          <a:solidFill>
            <a:srgbClr val="1D33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234983"/>
              </a:solidFill>
              <a:effectLst/>
              <a:uLnTx/>
              <a:uFillTx/>
              <a:latin typeface="Calibri" panose="020F0502020204030204"/>
              <a:ea typeface="SimSun" panose="02010600030101010101" pitchFamily="2" charset="-122"/>
              <a:cs typeface="+mn-cs"/>
            </a:endParaRPr>
          </a:p>
        </p:txBody>
      </p:sp>
      <p:cxnSp>
        <p:nvCxnSpPr>
          <p:cNvPr id="73" name="直接连接符 72"/>
          <p:cNvCxnSpPr/>
          <p:nvPr/>
        </p:nvCxnSpPr>
        <p:spPr>
          <a:xfrm>
            <a:off x="6106159" y="4429760"/>
            <a:ext cx="0" cy="782320"/>
          </a:xfrm>
          <a:prstGeom prst="line">
            <a:avLst/>
          </a:prstGeom>
          <a:ln w="25400" cap="rnd">
            <a:solidFill>
              <a:srgbClr val="234983"/>
            </a:solidFill>
            <a:round/>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Tm="1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par>
                                <p:cTn id="8" presetID="64" presetClass="path" presetSubtype="0" decel="30000" fill="hold" grpId="1" nodeType="withEffect">
                                  <p:stCondLst>
                                    <p:cond delay="0"/>
                                  </p:stCondLst>
                                  <p:childTnLst>
                                    <p:animMotion origin="layout" path="M 0 0.03889 L 0 -0.14815 " pathEditMode="relative" rAng="0" ptsTypes="AA">
                                      <p:cBhvr>
                                        <p:cTn id="9" dur="750" spd="-100000" fill="hold"/>
                                        <p:tgtEl>
                                          <p:spTgt spid="67"/>
                                        </p:tgtEl>
                                        <p:attrNameLst>
                                          <p:attrName>ppt_x</p:attrName>
                                          <p:attrName>ppt_y</p:attrName>
                                        </p:attrNameLst>
                                      </p:cBhvr>
                                      <p:rCtr x="0" y="-9352"/>
                                    </p:animMotion>
                                  </p:childTnLst>
                                </p:cTn>
                              </p:par>
                              <p:par>
                                <p:cTn id="10" presetID="64" presetClass="path" presetSubtype="0" accel="30000" decel="30000" fill="hold" grpId="2" nodeType="withEffect">
                                  <p:stCondLst>
                                    <p:cond delay="750"/>
                                  </p:stCondLst>
                                  <p:childTnLst>
                                    <p:animMotion origin="layout" path="M 0 0.03842 L 0 1.11111E-6 " pathEditMode="relative" rAng="0" ptsTypes="AA">
                                      <p:cBhvr>
                                        <p:cTn id="11" dur="750" fill="hold"/>
                                        <p:tgtEl>
                                          <p:spTgt spid="67"/>
                                        </p:tgtEl>
                                        <p:attrNameLst>
                                          <p:attrName>ppt_x</p:attrName>
                                          <p:attrName>ppt_y</p:attrName>
                                        </p:attrNameLst>
                                      </p:cBhvr>
                                      <p:rCtr x="0" y="-1921"/>
                                    </p:animMotion>
                                  </p:childTnLst>
                                </p:cTn>
                              </p:par>
                              <p:par>
                                <p:cTn id="12" presetID="53" presetClass="entr" presetSubtype="16" fill="hold" grpId="0" nodeType="withEffect">
                                  <p:stCondLst>
                                    <p:cond delay="1250"/>
                                  </p:stCondLst>
                                  <p:childTnLst>
                                    <p:set>
                                      <p:cBhvr>
                                        <p:cTn id="13" dur="1" fill="hold">
                                          <p:stCondLst>
                                            <p:cond delay="0"/>
                                          </p:stCondLst>
                                        </p:cTn>
                                        <p:tgtEl>
                                          <p:spTgt spid="68"/>
                                        </p:tgtEl>
                                        <p:attrNameLst>
                                          <p:attrName>style.visibility</p:attrName>
                                        </p:attrNameLst>
                                      </p:cBhvr>
                                      <p:to>
                                        <p:strVal val="visible"/>
                                      </p:to>
                                    </p:set>
                                    <p:anim calcmode="lin" valueType="num">
                                      <p:cBhvr>
                                        <p:cTn id="14" dur="750" fill="hold"/>
                                        <p:tgtEl>
                                          <p:spTgt spid="68"/>
                                        </p:tgtEl>
                                        <p:attrNameLst>
                                          <p:attrName>ppt_w</p:attrName>
                                        </p:attrNameLst>
                                      </p:cBhvr>
                                      <p:tavLst>
                                        <p:tav tm="0">
                                          <p:val>
                                            <p:fltVal val="0"/>
                                          </p:val>
                                        </p:tav>
                                        <p:tav tm="100000">
                                          <p:val>
                                            <p:strVal val="#ppt_w"/>
                                          </p:val>
                                        </p:tav>
                                      </p:tavLst>
                                    </p:anim>
                                    <p:anim calcmode="lin" valueType="num">
                                      <p:cBhvr>
                                        <p:cTn id="15" dur="750" fill="hold"/>
                                        <p:tgtEl>
                                          <p:spTgt spid="68"/>
                                        </p:tgtEl>
                                        <p:attrNameLst>
                                          <p:attrName>ppt_h</p:attrName>
                                        </p:attrNameLst>
                                      </p:cBhvr>
                                      <p:tavLst>
                                        <p:tav tm="0">
                                          <p:val>
                                            <p:fltVal val="0"/>
                                          </p:val>
                                        </p:tav>
                                        <p:tav tm="100000">
                                          <p:val>
                                            <p:strVal val="#ppt_h"/>
                                          </p:val>
                                        </p:tav>
                                      </p:tavLst>
                                    </p:anim>
                                    <p:animEffect transition="in" filter="fade">
                                      <p:cBhvr>
                                        <p:cTn id="16" dur="750"/>
                                        <p:tgtEl>
                                          <p:spTgt spid="68"/>
                                        </p:tgtEl>
                                      </p:cBhvr>
                                    </p:animEffect>
                                  </p:childTnLst>
                                </p:cTn>
                              </p:par>
                              <p:par>
                                <p:cTn id="17" presetID="10" presetClass="entr" presetSubtype="0" fill="hold" grpId="0" nodeType="withEffect">
                                  <p:stCondLst>
                                    <p:cond delay="1250"/>
                                  </p:stCondLst>
                                  <p:childTnLst>
                                    <p:set>
                                      <p:cBhvr>
                                        <p:cTn id="18" dur="1" fill="hold">
                                          <p:stCondLst>
                                            <p:cond delay="0"/>
                                          </p:stCondLst>
                                        </p:cTn>
                                        <p:tgtEl>
                                          <p:spTgt spid="69"/>
                                        </p:tgtEl>
                                        <p:attrNameLst>
                                          <p:attrName>style.visibility</p:attrName>
                                        </p:attrNameLst>
                                      </p:cBhvr>
                                      <p:to>
                                        <p:strVal val="visible"/>
                                      </p:to>
                                    </p:set>
                                    <p:animEffect transition="in" filter="fade">
                                      <p:cBhvr>
                                        <p:cTn id="19" dur="750"/>
                                        <p:tgtEl>
                                          <p:spTgt spid="69"/>
                                        </p:tgtEl>
                                      </p:cBhvr>
                                    </p:animEffect>
                                  </p:childTnLst>
                                </p:cTn>
                              </p:par>
                              <p:par>
                                <p:cTn id="20" presetID="10" presetClass="entr" presetSubtype="0" fill="hold" grpId="0" nodeType="withEffect">
                                  <p:stCondLst>
                                    <p:cond delay="1250"/>
                                  </p:stCondLst>
                                  <p:childTnLst>
                                    <p:set>
                                      <p:cBhvr>
                                        <p:cTn id="21" dur="1" fill="hold">
                                          <p:stCondLst>
                                            <p:cond delay="0"/>
                                          </p:stCondLst>
                                        </p:cTn>
                                        <p:tgtEl>
                                          <p:spTgt spid="64"/>
                                        </p:tgtEl>
                                        <p:attrNameLst>
                                          <p:attrName>style.visibility</p:attrName>
                                        </p:attrNameLst>
                                      </p:cBhvr>
                                      <p:to>
                                        <p:strVal val="visible"/>
                                      </p:to>
                                    </p:set>
                                    <p:animEffect transition="in" filter="fade">
                                      <p:cBhvr>
                                        <p:cTn id="22" dur="750"/>
                                        <p:tgtEl>
                                          <p:spTgt spid="64"/>
                                        </p:tgtEl>
                                      </p:cBhvr>
                                    </p:animEffect>
                                  </p:childTnLst>
                                </p:cTn>
                              </p:par>
                              <p:par>
                                <p:cTn id="23" presetID="10" presetClass="entr" presetSubtype="0" fill="hold" grpId="0" nodeType="withEffect">
                                  <p:stCondLst>
                                    <p:cond delay="1250"/>
                                  </p:stCondLst>
                                  <p:childTnLst>
                                    <p:set>
                                      <p:cBhvr>
                                        <p:cTn id="24" dur="1" fill="hold">
                                          <p:stCondLst>
                                            <p:cond delay="0"/>
                                          </p:stCondLst>
                                        </p:cTn>
                                        <p:tgtEl>
                                          <p:spTgt spid="65"/>
                                        </p:tgtEl>
                                        <p:attrNameLst>
                                          <p:attrName>style.visibility</p:attrName>
                                        </p:attrNameLst>
                                      </p:cBhvr>
                                      <p:to>
                                        <p:strVal val="visible"/>
                                      </p:to>
                                    </p:set>
                                    <p:animEffect transition="in" filter="fade">
                                      <p:cBhvr>
                                        <p:cTn id="25" dur="750"/>
                                        <p:tgtEl>
                                          <p:spTgt spid="65"/>
                                        </p:tgtEl>
                                      </p:cBhvr>
                                    </p:animEffect>
                                  </p:childTnLst>
                                </p:cTn>
                              </p:par>
                              <p:par>
                                <p:cTn id="26" presetID="22" presetClass="entr" presetSubtype="4" fill="hold" nodeType="withEffect">
                                  <p:stCondLst>
                                    <p:cond delay="1750"/>
                                  </p:stCondLst>
                                  <p:childTnLst>
                                    <p:set>
                                      <p:cBhvr>
                                        <p:cTn id="27" dur="1" fill="hold">
                                          <p:stCondLst>
                                            <p:cond delay="0"/>
                                          </p:stCondLst>
                                        </p:cTn>
                                        <p:tgtEl>
                                          <p:spTgt spid="73"/>
                                        </p:tgtEl>
                                        <p:attrNameLst>
                                          <p:attrName>style.visibility</p:attrName>
                                        </p:attrNameLst>
                                      </p:cBhvr>
                                      <p:to>
                                        <p:strVal val="visible"/>
                                      </p:to>
                                    </p:set>
                                    <p:animEffect transition="in" filter="wipe(down)">
                                      <p:cBhvr>
                                        <p:cTn id="28" dur="750"/>
                                        <p:tgtEl>
                                          <p:spTgt spid="73"/>
                                        </p:tgtEl>
                                      </p:cBhvr>
                                    </p:animEffect>
                                  </p:childTnLst>
                                </p:cTn>
                              </p:par>
                              <p:par>
                                <p:cTn id="29" presetID="53" presetClass="entr" presetSubtype="16" fill="hold" grpId="0" nodeType="withEffect">
                                  <p:stCondLst>
                                    <p:cond delay="1750"/>
                                  </p:stCondLst>
                                  <p:childTnLst>
                                    <p:set>
                                      <p:cBhvr>
                                        <p:cTn id="30" dur="1" fill="hold">
                                          <p:stCondLst>
                                            <p:cond delay="0"/>
                                          </p:stCondLst>
                                        </p:cTn>
                                        <p:tgtEl>
                                          <p:spTgt spid="72"/>
                                        </p:tgtEl>
                                        <p:attrNameLst>
                                          <p:attrName>style.visibility</p:attrName>
                                        </p:attrNameLst>
                                      </p:cBhvr>
                                      <p:to>
                                        <p:strVal val="visible"/>
                                      </p:to>
                                    </p:set>
                                    <p:anim calcmode="lin" valueType="num">
                                      <p:cBhvr>
                                        <p:cTn id="31" dur="750" fill="hold"/>
                                        <p:tgtEl>
                                          <p:spTgt spid="72"/>
                                        </p:tgtEl>
                                        <p:attrNameLst>
                                          <p:attrName>ppt_w</p:attrName>
                                        </p:attrNameLst>
                                      </p:cBhvr>
                                      <p:tavLst>
                                        <p:tav tm="0">
                                          <p:val>
                                            <p:fltVal val="0"/>
                                          </p:val>
                                        </p:tav>
                                        <p:tav tm="100000">
                                          <p:val>
                                            <p:strVal val="#ppt_w"/>
                                          </p:val>
                                        </p:tav>
                                      </p:tavLst>
                                    </p:anim>
                                    <p:anim calcmode="lin" valueType="num">
                                      <p:cBhvr>
                                        <p:cTn id="32" dur="750" fill="hold"/>
                                        <p:tgtEl>
                                          <p:spTgt spid="72"/>
                                        </p:tgtEl>
                                        <p:attrNameLst>
                                          <p:attrName>ppt_h</p:attrName>
                                        </p:attrNameLst>
                                      </p:cBhvr>
                                      <p:tavLst>
                                        <p:tav tm="0">
                                          <p:val>
                                            <p:fltVal val="0"/>
                                          </p:val>
                                        </p:tav>
                                        <p:tav tm="100000">
                                          <p:val>
                                            <p:strVal val="#ppt_h"/>
                                          </p:val>
                                        </p:tav>
                                      </p:tavLst>
                                    </p:anim>
                                    <p:animEffect transition="in" filter="fade">
                                      <p:cBhvr>
                                        <p:cTn id="33" dur="750"/>
                                        <p:tgtEl>
                                          <p:spTgt spid="72"/>
                                        </p:tgtEl>
                                      </p:cBhvr>
                                    </p:animEffect>
                                  </p:childTnLst>
                                </p:cTn>
                              </p:par>
                              <p:par>
                                <p:cTn id="34" presetID="53" presetClass="entr" presetSubtype="16" fill="hold" grpId="0" nodeType="withEffect">
                                  <p:stCondLst>
                                    <p:cond delay="1750"/>
                                  </p:stCondLst>
                                  <p:childTnLst>
                                    <p:set>
                                      <p:cBhvr>
                                        <p:cTn id="35" dur="1" fill="hold">
                                          <p:stCondLst>
                                            <p:cond delay="0"/>
                                          </p:stCondLst>
                                        </p:cTn>
                                        <p:tgtEl>
                                          <p:spTgt spid="71"/>
                                        </p:tgtEl>
                                        <p:attrNameLst>
                                          <p:attrName>style.visibility</p:attrName>
                                        </p:attrNameLst>
                                      </p:cBhvr>
                                      <p:to>
                                        <p:strVal val="visible"/>
                                      </p:to>
                                    </p:set>
                                    <p:anim calcmode="lin" valueType="num">
                                      <p:cBhvr>
                                        <p:cTn id="36" dur="750" fill="hold"/>
                                        <p:tgtEl>
                                          <p:spTgt spid="71"/>
                                        </p:tgtEl>
                                        <p:attrNameLst>
                                          <p:attrName>ppt_w</p:attrName>
                                        </p:attrNameLst>
                                      </p:cBhvr>
                                      <p:tavLst>
                                        <p:tav tm="0">
                                          <p:val>
                                            <p:fltVal val="0"/>
                                          </p:val>
                                        </p:tav>
                                        <p:tav tm="100000">
                                          <p:val>
                                            <p:strVal val="#ppt_w"/>
                                          </p:val>
                                        </p:tav>
                                      </p:tavLst>
                                    </p:anim>
                                    <p:anim calcmode="lin" valueType="num">
                                      <p:cBhvr>
                                        <p:cTn id="37" dur="750" fill="hold"/>
                                        <p:tgtEl>
                                          <p:spTgt spid="71"/>
                                        </p:tgtEl>
                                        <p:attrNameLst>
                                          <p:attrName>ppt_h</p:attrName>
                                        </p:attrNameLst>
                                      </p:cBhvr>
                                      <p:tavLst>
                                        <p:tav tm="0">
                                          <p:val>
                                            <p:fltVal val="0"/>
                                          </p:val>
                                        </p:tav>
                                        <p:tav tm="100000">
                                          <p:val>
                                            <p:strVal val="#ppt_h"/>
                                          </p:val>
                                        </p:tav>
                                      </p:tavLst>
                                    </p:anim>
                                    <p:animEffect transition="in" filter="fade">
                                      <p:cBhvr>
                                        <p:cTn id="38" dur="75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65" grpId="0" animBg="1"/>
      <p:bldP spid="67" grpId="0" animBg="1"/>
      <p:bldP spid="67" grpId="1" animBg="1"/>
      <p:bldP spid="67" grpId="2" animBg="1"/>
      <p:bldP spid="68" grpId="0" animBg="1"/>
      <p:bldP spid="69" grpId="0"/>
      <p:bldP spid="71" grpId="0"/>
      <p:bldP spid="72"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44451" y="1354393"/>
            <a:ext cx="10734976" cy="3465179"/>
          </a:xfrm>
          <a:prstGeom prst="rect">
            <a:avLst/>
          </a:prstGeom>
        </p:spPr>
        <p:txBody>
          <a:bodyPr wrap="square">
            <a:spAutoFit/>
          </a:bodyPr>
          <a:lstStyle/>
          <a:p>
            <a:pPr algn="just">
              <a:lnSpc>
                <a:spcPct val="200000"/>
              </a:lnSpc>
            </a:pPr>
            <a:r>
              <a:rPr lang="zh-CN" altLang="en-US" sz="1600" dirty="0" smtClean="0">
                <a:latin typeface="Microsoft YaHei" charset="-122"/>
                <a:ea typeface="Microsoft YaHei" charset="-122"/>
                <a:cs typeface="Microsoft YaHei" charset="-122"/>
              </a:rPr>
              <a:t>用最近邻点距离远近修正在对未知分类过程中，</a:t>
            </a:r>
            <a:r>
              <a:rPr lang="en-US" altLang="zh-CN" sz="1600" dirty="0" smtClean="0">
                <a:latin typeface="Microsoft YaHei" charset="-122"/>
                <a:ea typeface="Microsoft YaHei" charset="-122"/>
                <a:cs typeface="Microsoft YaHei" charset="-122"/>
              </a:rPr>
              <a:t>“</a:t>
            </a:r>
            <a:r>
              <a:rPr lang="zh-CN" altLang="en-US" sz="1600" dirty="0" smtClean="0">
                <a:latin typeface="Microsoft YaHei" charset="-122"/>
                <a:ea typeface="Microsoft YaHei" charset="-122"/>
                <a:cs typeface="Microsoft YaHei" charset="-122"/>
              </a:rPr>
              <a:t>一点</a:t>
            </a:r>
            <a:r>
              <a:rPr lang="zh-CN" altLang="en-US" sz="1600" dirty="0">
                <a:latin typeface="Microsoft YaHei" charset="-122"/>
                <a:ea typeface="Microsoft YaHei" charset="-122"/>
                <a:cs typeface="Microsoft YaHei" charset="-122"/>
              </a:rPr>
              <a:t>一</a:t>
            </a:r>
            <a:r>
              <a:rPr lang="zh-CN" altLang="en-US" sz="1600" dirty="0" smtClean="0">
                <a:latin typeface="Microsoft YaHei" charset="-122"/>
                <a:ea typeface="Microsoft YaHei" charset="-122"/>
                <a:cs typeface="Microsoft YaHei" charset="-122"/>
              </a:rPr>
              <a:t>票</a:t>
            </a:r>
            <a:r>
              <a:rPr lang="en-US" altLang="zh-CN" sz="1600" dirty="0" smtClean="0">
                <a:latin typeface="Microsoft YaHei" charset="-122"/>
                <a:ea typeface="Microsoft YaHei" charset="-122"/>
                <a:cs typeface="Microsoft YaHei" charset="-122"/>
              </a:rPr>
              <a:t>” </a:t>
            </a:r>
            <a:r>
              <a:rPr lang="zh-CN" altLang="en-US" sz="1600" dirty="0">
                <a:latin typeface="Microsoft YaHei" charset="-122"/>
                <a:ea typeface="Microsoft YaHei" charset="-122"/>
                <a:cs typeface="Microsoft YaHei" charset="-122"/>
              </a:rPr>
              <a:t>的规则</a:t>
            </a:r>
            <a:r>
              <a:rPr lang="zh-CN" altLang="en-US" sz="1600" dirty="0" smtClean="0">
                <a:latin typeface="Microsoft YaHei" charset="-122"/>
                <a:ea typeface="Microsoft YaHei" charset="-122"/>
                <a:cs typeface="Microsoft YaHei" charset="-122"/>
              </a:rPr>
              <a:t>是</a:t>
            </a:r>
            <a:r>
              <a:rPr lang="en-US" altLang="zh-CN" sz="1600" dirty="0" smtClean="0">
                <a:latin typeface="Microsoft YaHei" charset="-122"/>
                <a:ea typeface="Microsoft YaHei" charset="-122"/>
                <a:cs typeface="Microsoft YaHei" charset="-122"/>
              </a:rPr>
              <a:t>KNN</a:t>
            </a:r>
            <a:r>
              <a:rPr lang="zh-CN" altLang="en-US" sz="1600" dirty="0">
                <a:latin typeface="Microsoft YaHei" charset="-122"/>
                <a:ea typeface="Microsoft YaHei" charset="-122"/>
                <a:cs typeface="Microsoft YaHei" charset="-122"/>
              </a:rPr>
              <a:t>模型优化的一个重要步骤。也就是说，对于原始分类模型而言，在选取最近</a:t>
            </a:r>
            <a:r>
              <a:rPr lang="zh-CN" altLang="en-US" sz="1600" dirty="0" smtClean="0">
                <a:latin typeface="Microsoft YaHei" charset="-122"/>
                <a:ea typeface="Microsoft YaHei" charset="-122"/>
                <a:cs typeface="Microsoft YaHei" charset="-122"/>
              </a:rPr>
              <a:t>的</a:t>
            </a:r>
            <a:r>
              <a:rPr lang="en-US" altLang="zh-CN" sz="1600" dirty="0" smtClean="0">
                <a:latin typeface="Microsoft YaHei" charset="-122"/>
                <a:ea typeface="Microsoft YaHei" charset="-122"/>
                <a:cs typeface="Microsoft YaHei" charset="-122"/>
              </a:rPr>
              <a:t>k</a:t>
            </a:r>
            <a:r>
              <a:rPr lang="zh-CN" altLang="en-US" sz="1600" dirty="0" smtClean="0">
                <a:latin typeface="Microsoft YaHei" charset="-122"/>
                <a:ea typeface="Microsoft YaHei" charset="-122"/>
                <a:cs typeface="Microsoft YaHei" charset="-122"/>
              </a:rPr>
              <a:t>个</a:t>
            </a:r>
            <a:r>
              <a:rPr lang="zh-CN" altLang="en-US" sz="1600" dirty="0">
                <a:latin typeface="Microsoft YaHei" charset="-122"/>
                <a:ea typeface="Microsoft YaHei" charset="-122"/>
                <a:cs typeface="Microsoft YaHei" charset="-122"/>
              </a:rPr>
              <a:t>元素之后，将参考这些点的所属类别，并对其进行简单计数，而在计数的过程中这些点 </a:t>
            </a:r>
            <a:r>
              <a:rPr lang="en-US" altLang="zh-CN" sz="1600" dirty="0" smtClean="0">
                <a:solidFill>
                  <a:srgbClr val="C00000"/>
                </a:solidFill>
                <a:latin typeface="Microsoft YaHei" charset="-122"/>
                <a:ea typeface="Microsoft YaHei" charset="-122"/>
                <a:cs typeface="Microsoft YaHei" charset="-122"/>
              </a:rPr>
              <a:t>“</a:t>
            </a:r>
            <a:r>
              <a:rPr lang="zh-CN" altLang="en-US" sz="1600" dirty="0" smtClean="0">
                <a:solidFill>
                  <a:srgbClr val="C00000"/>
                </a:solidFill>
                <a:latin typeface="Microsoft YaHei" charset="-122"/>
                <a:ea typeface="Microsoft YaHei" charset="-122"/>
                <a:cs typeface="Microsoft YaHei" charset="-122"/>
              </a:rPr>
              <a:t>一点</a:t>
            </a:r>
            <a:r>
              <a:rPr lang="zh-CN" altLang="en-US" sz="1600" dirty="0">
                <a:solidFill>
                  <a:srgbClr val="C00000"/>
                </a:solidFill>
                <a:latin typeface="Microsoft YaHei" charset="-122"/>
                <a:ea typeface="Microsoft YaHei" charset="-122"/>
                <a:cs typeface="Microsoft YaHei" charset="-122"/>
              </a:rPr>
              <a:t>一</a:t>
            </a:r>
            <a:r>
              <a:rPr lang="zh-CN" altLang="en-US" sz="1600" dirty="0" smtClean="0">
                <a:solidFill>
                  <a:srgbClr val="C00000"/>
                </a:solidFill>
                <a:latin typeface="Microsoft YaHei" charset="-122"/>
                <a:ea typeface="Microsoft YaHei" charset="-122"/>
                <a:cs typeface="Microsoft YaHei" charset="-122"/>
              </a:rPr>
              <a:t>票</a:t>
            </a:r>
            <a:r>
              <a:rPr lang="en-US" altLang="zh-CN" sz="1600" dirty="0" smtClean="0">
                <a:solidFill>
                  <a:srgbClr val="C00000"/>
                </a:solidFill>
                <a:latin typeface="Microsoft YaHei" charset="-122"/>
                <a:ea typeface="Microsoft YaHei" charset="-122"/>
                <a:cs typeface="Microsoft YaHei" charset="-122"/>
              </a:rPr>
              <a:t>”</a:t>
            </a:r>
            <a:r>
              <a:rPr lang="zh-CN" altLang="en-US" sz="1600" dirty="0" smtClean="0">
                <a:solidFill>
                  <a:srgbClr val="C00000"/>
                </a:solidFill>
                <a:latin typeface="Microsoft YaHei" charset="-122"/>
                <a:ea typeface="Microsoft YaHei" charset="-122"/>
                <a:cs typeface="Microsoft YaHei" charset="-122"/>
              </a:rPr>
              <a:t>，</a:t>
            </a:r>
            <a:r>
              <a:rPr lang="zh-CN" altLang="en-US" sz="1600" dirty="0">
                <a:latin typeface="Microsoft YaHei" charset="-122"/>
                <a:ea typeface="Microsoft YaHei" charset="-122"/>
                <a:cs typeface="Microsoft YaHei" charset="-122"/>
              </a:rPr>
              <a:t>这些点每个点对分类目标点的分类过程中影响效力相同。但这实际上是不公平的，就算是最近邻</a:t>
            </a:r>
            <a:r>
              <a:rPr lang="zh-CN" altLang="en-US" sz="1600" dirty="0" smtClean="0">
                <a:latin typeface="Microsoft YaHei" charset="-122"/>
                <a:ea typeface="Microsoft YaHei" charset="-122"/>
                <a:cs typeface="Microsoft YaHei" charset="-122"/>
              </a:rPr>
              <a:t>的</a:t>
            </a:r>
            <a:r>
              <a:rPr lang="en-US" altLang="zh-CN" sz="1600" dirty="0" smtClean="0">
                <a:latin typeface="Microsoft YaHei" charset="-122"/>
                <a:ea typeface="Microsoft YaHei" charset="-122"/>
                <a:cs typeface="Microsoft YaHei" charset="-122"/>
              </a:rPr>
              <a:t>k</a:t>
            </a:r>
            <a:r>
              <a:rPr lang="zh-CN" altLang="en-US" sz="1600" dirty="0" smtClean="0">
                <a:latin typeface="Microsoft YaHei" charset="-122"/>
                <a:ea typeface="Microsoft YaHei" charset="-122"/>
                <a:cs typeface="Microsoft YaHei" charset="-122"/>
              </a:rPr>
              <a:t>个</a:t>
            </a:r>
            <a:r>
              <a:rPr lang="zh-CN" altLang="en-US" sz="1600" dirty="0">
                <a:latin typeface="Microsoft YaHei" charset="-122"/>
                <a:ea typeface="Microsoft YaHei" charset="-122"/>
                <a:cs typeface="Microsoft YaHei" charset="-122"/>
              </a:rPr>
              <a:t>点，每个点的分类目标点的距离仍然有远近之别，而近的点往往和目标分类点有更大的可能性属于同一类别（该假设也</a:t>
            </a:r>
            <a:r>
              <a:rPr lang="zh-CN" altLang="en-US" sz="1600" dirty="0" smtClean="0">
                <a:latin typeface="Microsoft YaHei" charset="-122"/>
                <a:ea typeface="Microsoft YaHei" charset="-122"/>
                <a:cs typeface="Microsoft YaHei" charset="-122"/>
              </a:rPr>
              <a:t>是</a:t>
            </a:r>
            <a:r>
              <a:rPr lang="en-US" altLang="zh-CN" sz="1600" dirty="0" smtClean="0">
                <a:latin typeface="Microsoft YaHei" charset="-122"/>
                <a:ea typeface="Microsoft YaHei" charset="-122"/>
                <a:cs typeface="Microsoft YaHei" charset="-122"/>
              </a:rPr>
              <a:t>KNN</a:t>
            </a:r>
            <a:r>
              <a:rPr lang="zh-CN" altLang="en-US" sz="1600" dirty="0">
                <a:latin typeface="Microsoft YaHei" charset="-122"/>
                <a:ea typeface="Microsoft YaHei" charset="-122"/>
                <a:cs typeface="Microsoft YaHei" charset="-122"/>
              </a:rPr>
              <a:t>分类模型的基本假设）。因此，我们可以选择合适的惩罚因子，让入选</a:t>
            </a:r>
            <a:r>
              <a:rPr lang="zh-CN" altLang="en-US" sz="1600" dirty="0" smtClean="0">
                <a:latin typeface="Microsoft YaHei" charset="-122"/>
                <a:ea typeface="Microsoft YaHei" charset="-122"/>
                <a:cs typeface="Microsoft YaHei" charset="-122"/>
              </a:rPr>
              <a:t>的</a:t>
            </a:r>
            <a:r>
              <a:rPr lang="en-US" altLang="zh-CN" sz="1600" dirty="0" smtClean="0">
                <a:latin typeface="Microsoft YaHei" charset="-122"/>
                <a:ea typeface="Microsoft YaHei" charset="-122"/>
                <a:cs typeface="Microsoft YaHei" charset="-122"/>
              </a:rPr>
              <a:t>k</a:t>
            </a:r>
            <a:r>
              <a:rPr lang="zh-CN" altLang="en-US" sz="1600" dirty="0" smtClean="0">
                <a:latin typeface="Microsoft YaHei" charset="-122"/>
                <a:ea typeface="Microsoft YaHei" charset="-122"/>
                <a:cs typeface="Microsoft YaHei" charset="-122"/>
              </a:rPr>
              <a:t>个</a:t>
            </a:r>
            <a:r>
              <a:rPr lang="zh-CN" altLang="en-US" sz="1600" dirty="0">
                <a:latin typeface="Microsoft YaHei" charset="-122"/>
                <a:ea typeface="Microsoft YaHei" charset="-122"/>
                <a:cs typeface="Microsoft YaHei" charset="-122"/>
              </a:rPr>
              <a:t>点在最终判别目标点属于某类别过程发挥的作用不相同，即让相对较远的点判别效力更弱，而相对较近的点判别效力更强。这一点也可以</a:t>
            </a:r>
            <a:r>
              <a:rPr lang="zh-CN" altLang="en-US" sz="1600" dirty="0">
                <a:solidFill>
                  <a:srgbClr val="C00000"/>
                </a:solidFill>
                <a:latin typeface="Microsoft YaHei" charset="-122"/>
                <a:ea typeface="Microsoft YaHei" charset="-122"/>
                <a:cs typeface="Microsoft YaHei" charset="-122"/>
              </a:rPr>
              <a:t>减少 </a:t>
            </a:r>
            <a:r>
              <a:rPr lang="en-US" altLang="zh-CN" sz="1600" dirty="0" smtClean="0">
                <a:solidFill>
                  <a:srgbClr val="C00000"/>
                </a:solidFill>
                <a:latin typeface="Microsoft YaHei" charset="-122"/>
                <a:ea typeface="Microsoft YaHei" charset="-122"/>
                <a:cs typeface="Microsoft YaHei" charset="-122"/>
              </a:rPr>
              <a:t>KNN</a:t>
            </a:r>
            <a:r>
              <a:rPr lang="zh-CN" altLang="en-US" sz="1600" dirty="0">
                <a:solidFill>
                  <a:srgbClr val="C00000"/>
                </a:solidFill>
                <a:latin typeface="Microsoft YaHei" charset="-122"/>
                <a:ea typeface="Microsoft YaHei" charset="-122"/>
                <a:cs typeface="Microsoft YaHei" charset="-122"/>
              </a:rPr>
              <a:t>算法对 </a:t>
            </a:r>
            <a:r>
              <a:rPr lang="en-US" altLang="zh-CN" sz="1600" dirty="0" smtClean="0">
                <a:solidFill>
                  <a:srgbClr val="C00000"/>
                </a:solidFill>
                <a:latin typeface="Microsoft YaHei" charset="-122"/>
                <a:ea typeface="Microsoft YaHei" charset="-122"/>
                <a:cs typeface="Microsoft YaHei" charset="-122"/>
              </a:rPr>
              <a:t>k</a:t>
            </a:r>
            <a:r>
              <a:rPr lang="zh-CN" altLang="en-US" sz="1600" dirty="0" smtClean="0">
                <a:solidFill>
                  <a:srgbClr val="C00000"/>
                </a:solidFill>
                <a:latin typeface="Microsoft YaHei" charset="-122"/>
                <a:ea typeface="Microsoft YaHei" charset="-122"/>
                <a:cs typeface="Microsoft YaHei" charset="-122"/>
              </a:rPr>
              <a:t> </a:t>
            </a:r>
            <a:r>
              <a:rPr lang="zh-CN" altLang="en-US" sz="1600" dirty="0">
                <a:solidFill>
                  <a:srgbClr val="C00000"/>
                </a:solidFill>
                <a:latin typeface="Microsoft YaHei" charset="-122"/>
                <a:ea typeface="Microsoft YaHei" charset="-122"/>
                <a:cs typeface="Microsoft YaHei" charset="-122"/>
              </a:rPr>
              <a:t>取值的敏感度</a:t>
            </a:r>
            <a:r>
              <a:rPr lang="zh-CN" altLang="en-US" sz="1600" dirty="0" smtClean="0">
                <a:latin typeface="Microsoft YaHei" charset="-122"/>
                <a:ea typeface="Microsoft YaHei" charset="-122"/>
                <a:cs typeface="Microsoft YaHei" charset="-122"/>
              </a:rPr>
              <a:t>。</a:t>
            </a:r>
            <a:endParaRPr lang="zh-CN" altLang="en-US" sz="1600" dirty="0">
              <a:latin typeface="Microsoft YaHei" charset="-122"/>
              <a:ea typeface="Microsoft YaHei" charset="-122"/>
              <a:cs typeface="Microsoft YaHei" charset="-122"/>
            </a:endParaRPr>
          </a:p>
        </p:txBody>
      </p:sp>
      <p:pic>
        <p:nvPicPr>
          <p:cNvPr id="28" name="图片 2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15117" y="6221904"/>
            <a:ext cx="1906271" cy="438442"/>
          </a:xfrm>
          <a:prstGeom prst="rect">
            <a:avLst/>
          </a:prstGeom>
        </p:spPr>
      </p:pic>
      <p:sp>
        <p:nvSpPr>
          <p:cNvPr id="9" name="文本框 8"/>
          <p:cNvSpPr txBox="1"/>
          <p:nvPr/>
        </p:nvSpPr>
        <p:spPr>
          <a:xfrm>
            <a:off x="744451" y="613943"/>
            <a:ext cx="5109091" cy="584775"/>
          </a:xfrm>
          <a:prstGeom prst="rect">
            <a:avLst/>
          </a:prstGeom>
          <a:noFill/>
        </p:spPr>
        <p:txBody>
          <a:bodyPr wrap="none" rtlCol="0">
            <a:spAutoFit/>
          </a:bodyPr>
          <a:lstStyle/>
          <a:p>
            <a:pPr marL="457200" marR="0" lvl="0" indent="-457200" defTabSz="914400" eaLnBrk="1" fontAlgn="auto" latinLnBrk="0" hangingPunct="1">
              <a:lnSpc>
                <a:spcPct val="100000"/>
              </a:lnSpc>
              <a:spcBef>
                <a:spcPts val="0"/>
              </a:spcBef>
              <a:spcAft>
                <a:spcPts val="0"/>
              </a:spcAft>
              <a:buClrTx/>
              <a:buSzTx/>
              <a:buFont typeface="Arial" panose="020B0604020202090204" pitchFamily="34" charset="0"/>
              <a:buNone/>
              <a:defRPr/>
            </a:pPr>
            <a:r>
              <a:rPr lang="zh-CN" altLang="en-US" sz="3200" b="1" dirty="0" smtClean="0">
                <a:solidFill>
                  <a:srgbClr val="234983"/>
                </a:solidFill>
                <a:latin typeface="Microsoft YaHei" charset="-122"/>
                <a:ea typeface="Microsoft YaHei" charset="-122"/>
                <a:cs typeface="Microsoft YaHei" charset="-122"/>
              </a:rPr>
              <a:t>以距离作为惩罚因子的优化</a:t>
            </a:r>
            <a:endParaRPr kumimoji="0" lang="zh-CN" altLang="en-US" sz="3200" b="1" i="0" u="none" strike="noStrike" kern="1200" cap="none" spc="0" normalizeH="0" baseline="0" noProof="0" dirty="0">
              <a:ln>
                <a:noFill/>
              </a:ln>
              <a:solidFill>
                <a:srgbClr val="234983"/>
              </a:solidFill>
              <a:uLnTx/>
              <a:uFillTx/>
              <a:latin typeface="Microsoft YaHei" charset="-122"/>
              <a:ea typeface="Microsoft YaHei" charset="-122"/>
              <a:cs typeface="Microsoft YaHei" charset="-122"/>
            </a:endParaRPr>
          </a:p>
        </p:txBody>
      </p:sp>
    </p:spTree>
  </p:cSld>
  <p:clrMapOvr>
    <a:masterClrMapping/>
  </p:clrMapOvr>
  <p:transition spd="slow" advTm="1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decel="50000" fill="hold">
                                          <p:stCondLst>
                                            <p:cond delay="0"/>
                                          </p:stCondLst>
                                        </p:cTn>
                                        <p:tgtEl>
                                          <p:spTgt spid="9"/>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9"/>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9"/>
                                        </p:tgtEl>
                                        <p:attrNameLst>
                                          <p:attrName>ppt_w</p:attrName>
                                        </p:attrNameLst>
                                      </p:cBhvr>
                                      <p:tavLst>
                                        <p:tav tm="0">
                                          <p:val>
                                            <p:strVal val="#ppt_w*.05"/>
                                          </p:val>
                                        </p:tav>
                                        <p:tav tm="100000">
                                          <p:val>
                                            <p:strVal val="#ppt_w"/>
                                          </p:val>
                                        </p:tav>
                                      </p:tavLst>
                                    </p:anim>
                                    <p:anim calcmode="lin" valueType="num">
                                      <p:cBhvr>
                                        <p:cTn id="10" dur="1000" fill="hold"/>
                                        <p:tgtEl>
                                          <p:spTgt spid="9"/>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9"/>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9"/>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9"/>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矩形 1"/>
              <p:cNvSpPr/>
              <p:nvPr/>
            </p:nvSpPr>
            <p:spPr>
              <a:xfrm>
                <a:off x="744451" y="1152513"/>
                <a:ext cx="10734976" cy="5171031"/>
              </a:xfrm>
              <a:prstGeom prst="rect">
                <a:avLst/>
              </a:prstGeom>
            </p:spPr>
            <p:txBody>
              <a:bodyPr wrap="square">
                <a:spAutoFit/>
              </a:bodyPr>
              <a:lstStyle/>
              <a:p>
                <a:pPr algn="just">
                  <a:lnSpc>
                    <a:spcPct val="200000"/>
                  </a:lnSpc>
                </a:pPr>
                <a:r>
                  <a:rPr lang="zh-CN" altLang="en-US" sz="1600" dirty="0" smtClean="0">
                    <a:latin typeface="Microsoft YaHei" charset="-122"/>
                    <a:ea typeface="Microsoft YaHei" charset="-122"/>
                    <a:cs typeface="Microsoft YaHei" charset="-122"/>
                  </a:rPr>
                  <a:t>关于</a:t>
                </a:r>
                <a:r>
                  <a:rPr lang="zh-CN" altLang="en-US" sz="1600" dirty="0">
                    <a:latin typeface="Microsoft YaHei" charset="-122"/>
                    <a:ea typeface="Microsoft YaHei" charset="-122"/>
                    <a:cs typeface="Microsoft YaHei" charset="-122"/>
                  </a:rPr>
                  <a:t>惩罚因子的选取有很多种方法，最常用的就是根据每个最近</a:t>
                </a:r>
                <a:r>
                  <a:rPr lang="zh-CN" altLang="en-US" sz="1600" dirty="0" smtClean="0">
                    <a:latin typeface="Microsoft YaHei" charset="-122"/>
                    <a:ea typeface="Microsoft YaHei" charset="-122"/>
                    <a:cs typeface="Microsoft YaHei" charset="-122"/>
                  </a:rPr>
                  <a:t>邻 </a:t>
                </a:r>
                <a14:m>
                  <m:oMath xmlns:m="http://schemas.openxmlformats.org/officeDocument/2006/math">
                    <m:sSub>
                      <m:sSubPr>
                        <m:ctrlPr>
                          <a:rPr lang="en-US" altLang="zh-CN" sz="1600" i="1">
                            <a:latin typeface="Cambria Math" panose="02040503050406030204" charset="0"/>
                            <a:ea typeface="Microsoft YaHei" charset="-122"/>
                            <a:cs typeface="Microsoft YaHei" charset="-122"/>
                          </a:rPr>
                        </m:ctrlPr>
                      </m:sSubPr>
                      <m:e>
                        <m:r>
                          <a:rPr lang="en-US" altLang="zh-CN" sz="1600" i="1">
                            <a:latin typeface="Cambria Math" panose="02040503050406030204" charset="0"/>
                            <a:ea typeface="Microsoft YaHei" charset="-122"/>
                            <a:cs typeface="Microsoft YaHei" charset="-122"/>
                          </a:rPr>
                          <m:t>𝑥</m:t>
                        </m:r>
                      </m:e>
                      <m:sub>
                        <m:r>
                          <a:rPr lang="en-US" altLang="zh-CN" sz="1600" i="1">
                            <a:latin typeface="Cambria Math" panose="02040503050406030204" charset="0"/>
                            <a:ea typeface="Microsoft YaHei" charset="-122"/>
                            <a:cs typeface="Microsoft YaHei" charset="-122"/>
                          </a:rPr>
                          <m:t>𝑖</m:t>
                        </m:r>
                      </m:sub>
                    </m:sSub>
                    <m:r>
                      <a:rPr lang="zh-CN" altLang="en-US" sz="1600" b="0" i="1" smtClean="0">
                        <a:latin typeface="Cambria Math" panose="02040503050406030204" charset="0"/>
                        <a:ea typeface="Microsoft YaHei" charset="-122"/>
                        <a:cs typeface="Microsoft YaHei" charset="-122"/>
                      </a:rPr>
                      <m:t> </m:t>
                    </m:r>
                  </m:oMath>
                </a14:m>
                <a:r>
                  <a:rPr lang="zh-CN" altLang="en-US" sz="1600" dirty="0" smtClean="0">
                    <a:latin typeface="Microsoft YaHei" charset="-122"/>
                    <a:ea typeface="Microsoft YaHei" charset="-122"/>
                    <a:cs typeface="Microsoft YaHei" charset="-122"/>
                  </a:rPr>
                  <a:t>距离</a:t>
                </a:r>
                <a:r>
                  <a:rPr lang="zh-CN" altLang="en-US" sz="1600" dirty="0">
                    <a:latin typeface="Microsoft YaHei" charset="-122"/>
                    <a:ea typeface="Microsoft YaHei" charset="-122"/>
                    <a:cs typeface="Microsoft YaHei" charset="-122"/>
                  </a:rPr>
                  <a:t>的不同对其作加权，加权方法为设置 </a:t>
                </a:r>
                <a14:m>
                  <m:oMath xmlns:m="http://schemas.openxmlformats.org/officeDocument/2006/math">
                    <m:sSub>
                      <m:sSubPr>
                        <m:ctrlPr>
                          <a:rPr lang="en-US" altLang="zh-CN" sz="1600" i="1">
                            <a:latin typeface="Cambria Math" panose="02040503050406030204" charset="0"/>
                            <a:ea typeface="Microsoft YaHei" charset="-122"/>
                            <a:cs typeface="Microsoft YaHei" charset="-122"/>
                          </a:rPr>
                        </m:ctrlPr>
                      </m:sSubPr>
                      <m:e>
                        <m:r>
                          <a:rPr lang="en-US" altLang="zh-CN" sz="1600" i="1">
                            <a:latin typeface="Cambria Math" panose="02040503050406030204" charset="0"/>
                            <a:ea typeface="Microsoft YaHei" charset="-122"/>
                            <a:cs typeface="Microsoft YaHei" charset="-122"/>
                          </a:rPr>
                          <m:t>𝑤</m:t>
                        </m:r>
                      </m:e>
                      <m:sub>
                        <m:r>
                          <a:rPr lang="en-US" altLang="zh-CN" sz="1600" i="1">
                            <a:latin typeface="Cambria Math" panose="02040503050406030204" charset="0"/>
                            <a:ea typeface="Microsoft YaHei" charset="-122"/>
                            <a:cs typeface="Microsoft YaHei" charset="-122"/>
                          </a:rPr>
                          <m:t>𝑖</m:t>
                        </m:r>
                      </m:sub>
                    </m:sSub>
                  </m:oMath>
                </a14:m>
                <a:r>
                  <a:rPr lang="zh-CN" altLang="en-US" sz="1600" dirty="0" smtClean="0">
                    <a:latin typeface="Microsoft YaHei" charset="-122"/>
                    <a:ea typeface="Microsoft YaHei" charset="-122"/>
                    <a:cs typeface="Microsoft YaHei" charset="-122"/>
                  </a:rPr>
                  <a:t> </a:t>
                </a:r>
                <a:r>
                  <a:rPr lang="zh-CN" altLang="en-US" sz="1600" dirty="0">
                    <a:latin typeface="Microsoft YaHei" charset="-122"/>
                    <a:ea typeface="Microsoft YaHei" charset="-122"/>
                    <a:cs typeface="Microsoft YaHei" charset="-122"/>
                  </a:rPr>
                  <a:t>权重，该权重计算公式为：</a:t>
                </a:r>
                <a:endParaRPr lang="zh-CN" altLang="en-US" sz="1600" dirty="0">
                  <a:latin typeface="Microsoft YaHei" charset="-122"/>
                  <a:ea typeface="Microsoft YaHei" charset="-122"/>
                  <a:cs typeface="Microsoft YaHei" charset="-122"/>
                </a:endParaRPr>
              </a:p>
              <a:p>
                <a:pPr algn="just">
                  <a:lnSpc>
                    <a:spcPct val="200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charset="0"/>
                              <a:ea typeface="Microsoft YaHei" charset="-122"/>
                              <a:cs typeface="Microsoft YaHei" charset="-122"/>
                            </a:rPr>
                          </m:ctrlPr>
                        </m:sSubPr>
                        <m:e>
                          <m:r>
                            <a:rPr lang="en-US" altLang="zh-CN" b="0" i="1" smtClean="0">
                              <a:latin typeface="Cambria Math" panose="02040503050406030204" charset="0"/>
                              <a:ea typeface="Microsoft YaHei" charset="-122"/>
                              <a:cs typeface="Microsoft YaHei" charset="-122"/>
                            </a:rPr>
                            <m:t>𝑤</m:t>
                          </m:r>
                        </m:e>
                        <m:sub>
                          <m:r>
                            <a:rPr lang="en-US" altLang="zh-CN" b="0" i="1" smtClean="0">
                              <a:latin typeface="Cambria Math" panose="02040503050406030204" charset="0"/>
                              <a:ea typeface="Microsoft YaHei" charset="-122"/>
                              <a:cs typeface="Microsoft YaHei" charset="-122"/>
                            </a:rPr>
                            <m:t>𝑖</m:t>
                          </m:r>
                        </m:sub>
                      </m:sSub>
                      <m:r>
                        <a:rPr lang="en-US" altLang="zh-CN" b="0" i="1" smtClean="0">
                          <a:latin typeface="Cambria Math" panose="02040503050406030204" charset="0"/>
                          <a:ea typeface="Microsoft YaHei" charset="-122"/>
                          <a:cs typeface="Microsoft YaHei" charset="-122"/>
                        </a:rPr>
                        <m:t>=</m:t>
                      </m:r>
                      <m:f>
                        <m:fPr>
                          <m:ctrlPr>
                            <a:rPr lang="en-US" altLang="zh-CN" b="0" i="1" smtClean="0">
                              <a:latin typeface="Cambria Math" panose="02040503050406030204" charset="0"/>
                              <a:ea typeface="Microsoft YaHei" charset="-122"/>
                              <a:cs typeface="Microsoft YaHei" charset="-122"/>
                            </a:rPr>
                          </m:ctrlPr>
                        </m:fPr>
                        <m:num>
                          <m:r>
                            <a:rPr lang="en-US" altLang="zh-CN" b="0" i="1" smtClean="0">
                              <a:latin typeface="Cambria Math" panose="02040503050406030204" charset="0"/>
                              <a:ea typeface="Microsoft YaHei" charset="-122"/>
                              <a:cs typeface="Microsoft YaHei" charset="-122"/>
                            </a:rPr>
                            <m:t>1</m:t>
                          </m:r>
                        </m:num>
                        <m:den>
                          <m:r>
                            <a:rPr lang="en-US" altLang="zh-CN" b="0" i="1" smtClean="0">
                              <a:latin typeface="Cambria Math" panose="02040503050406030204" charset="0"/>
                              <a:ea typeface="Microsoft YaHei" charset="-122"/>
                              <a:cs typeface="Microsoft YaHei" charset="-122"/>
                            </a:rPr>
                            <m:t>𝑑</m:t>
                          </m:r>
                          <m:r>
                            <a:rPr lang="en-US" altLang="zh-CN" b="0" i="1" smtClean="0">
                              <a:latin typeface="Cambria Math" panose="02040503050406030204" charset="0"/>
                              <a:ea typeface="Microsoft YaHei" charset="-122"/>
                              <a:cs typeface="Microsoft YaHei" charset="-122"/>
                            </a:rPr>
                            <m:t>(</m:t>
                          </m:r>
                          <m:sSup>
                            <m:sSupPr>
                              <m:ctrlPr>
                                <a:rPr lang="en-US" altLang="zh-CN" b="0" i="1" smtClean="0">
                                  <a:latin typeface="Cambria Math" panose="02040503050406030204" charset="0"/>
                                  <a:ea typeface="Microsoft YaHei" charset="-122"/>
                                  <a:cs typeface="Microsoft YaHei" charset="-122"/>
                                </a:rPr>
                              </m:ctrlPr>
                            </m:sSupPr>
                            <m:e>
                              <m:r>
                                <a:rPr lang="en-US" altLang="zh-CN" b="0" i="1" smtClean="0">
                                  <a:latin typeface="Cambria Math" panose="02040503050406030204" charset="0"/>
                                  <a:ea typeface="Microsoft YaHei" charset="-122"/>
                                  <a:cs typeface="Microsoft YaHei" charset="-122"/>
                                </a:rPr>
                                <m:t>𝑥</m:t>
                              </m:r>
                            </m:e>
                            <m:sup>
                              <m:r>
                                <a:rPr lang="en-US" altLang="zh-CN" b="0" i="1" smtClean="0">
                                  <a:latin typeface="Cambria Math" panose="02040503050406030204" charset="0"/>
                                  <a:ea typeface="Microsoft YaHei" charset="-122"/>
                                  <a:cs typeface="Microsoft YaHei" charset="-122"/>
                                </a:rPr>
                                <m:t>′</m:t>
                              </m:r>
                            </m:sup>
                          </m:sSup>
                          <m:r>
                            <a:rPr lang="en-US" altLang="zh-CN" b="0" i="1" smtClean="0">
                              <a:latin typeface="Cambria Math" panose="02040503050406030204" charset="0"/>
                              <a:ea typeface="Microsoft YaHei" charset="-122"/>
                              <a:cs typeface="Microsoft YaHei" charset="-122"/>
                            </a:rPr>
                            <m:t>,</m:t>
                          </m:r>
                          <m:sSub>
                            <m:sSubPr>
                              <m:ctrlPr>
                                <a:rPr lang="en-US" altLang="zh-CN" b="0" i="1" smtClean="0">
                                  <a:latin typeface="Cambria Math" panose="02040503050406030204" charset="0"/>
                                  <a:ea typeface="Microsoft YaHei" charset="-122"/>
                                  <a:cs typeface="Microsoft YaHei" charset="-122"/>
                                </a:rPr>
                              </m:ctrlPr>
                            </m:sSubPr>
                            <m:e>
                              <m:r>
                                <a:rPr lang="en-US" altLang="zh-CN" b="0" i="1" smtClean="0">
                                  <a:latin typeface="Cambria Math" panose="02040503050406030204" charset="0"/>
                                  <a:ea typeface="Microsoft YaHei" charset="-122"/>
                                  <a:cs typeface="Microsoft YaHei" charset="-122"/>
                                </a:rPr>
                                <m:t>𝑥</m:t>
                              </m:r>
                            </m:e>
                            <m:sub>
                              <m:r>
                                <a:rPr lang="en-US" altLang="zh-CN" b="0" i="1" smtClean="0">
                                  <a:latin typeface="Cambria Math" panose="02040503050406030204" charset="0"/>
                                  <a:ea typeface="Microsoft YaHei" charset="-122"/>
                                  <a:cs typeface="Microsoft YaHei" charset="-122"/>
                                </a:rPr>
                                <m:t>𝑖</m:t>
                              </m:r>
                            </m:sub>
                          </m:sSub>
                          <m:r>
                            <a:rPr lang="en-US" altLang="zh-CN" b="0" i="1" smtClean="0">
                              <a:latin typeface="Cambria Math" panose="02040503050406030204" charset="0"/>
                              <a:ea typeface="Microsoft YaHei" charset="-122"/>
                              <a:cs typeface="Microsoft YaHei" charset="-122"/>
                            </a:rPr>
                            <m:t>)</m:t>
                          </m:r>
                        </m:den>
                      </m:f>
                    </m:oMath>
                  </m:oMathPara>
                </a14:m>
                <a:endParaRPr lang="en-US" altLang="zh-CN" dirty="0" smtClean="0">
                  <a:latin typeface="Microsoft YaHei" charset="-122"/>
                  <a:ea typeface="Microsoft YaHei" charset="-122"/>
                  <a:cs typeface="Microsoft YaHei" charset="-122"/>
                </a:endParaRPr>
              </a:p>
              <a:p>
                <a:pPr algn="just">
                  <a:lnSpc>
                    <a:spcPct val="200000"/>
                  </a:lnSpc>
                </a:pPr>
                <a:r>
                  <a:rPr lang="zh-CN" altLang="en-US" sz="1600" dirty="0">
                    <a:latin typeface="Microsoft YaHei" charset="-122"/>
                    <a:ea typeface="Microsoft YaHei" charset="-122"/>
                    <a:cs typeface="Microsoft YaHei" charset="-122"/>
                  </a:rPr>
                  <a:t>这里需要注意的是，关于模型的优化方法只是在理论上而言进行优化会提升模型判别效力，但实际应用过程中最终能否发挥作用，本质上还是取决于优化方法和实际数据情况的契合程度，</a:t>
                </a:r>
                <a:r>
                  <a:rPr lang="zh-CN" altLang="en-US" sz="1600" dirty="0">
                    <a:solidFill>
                      <a:srgbClr val="C00000"/>
                    </a:solidFill>
                    <a:latin typeface="Microsoft YaHei" charset="-122"/>
                    <a:ea typeface="Microsoft YaHei" charset="-122"/>
                    <a:cs typeface="Microsoft YaHei" charset="-122"/>
                  </a:rPr>
                  <a:t>如果数据本身存在大量异常值点，则采用距离远近作为惩罚因子则会有较好的效果，反之则不然。</a:t>
                </a:r>
                <a:r>
                  <a:rPr lang="zh-CN" altLang="en-US" sz="1600" dirty="0">
                    <a:latin typeface="Microsoft YaHei" charset="-122"/>
                    <a:ea typeface="Microsoft YaHei" charset="-122"/>
                    <a:cs typeface="Microsoft YaHei" charset="-122"/>
                  </a:rPr>
                  <a:t>因此在实际我们进行模型优化的过程当中，是否起到优化效果还是要以最终模型运行结果为准。</a:t>
                </a:r>
                <a:endParaRPr lang="zh-CN" altLang="en-US" sz="1600" dirty="0">
                  <a:latin typeface="Microsoft YaHei" charset="-122"/>
                  <a:ea typeface="Microsoft YaHei" charset="-122"/>
                  <a:cs typeface="Microsoft YaHei" charset="-122"/>
                </a:endParaRPr>
              </a:p>
              <a:p>
                <a:pPr algn="just">
                  <a:lnSpc>
                    <a:spcPct val="200000"/>
                  </a:lnSpc>
                </a:pPr>
                <a:r>
                  <a:rPr lang="zh-CN" altLang="en-US" sz="1600" dirty="0">
                    <a:latin typeface="Microsoft YaHei" charset="-122"/>
                    <a:ea typeface="Microsoft YaHei" charset="-122"/>
                    <a:cs typeface="Microsoft YaHei" charset="-122"/>
                  </a:rPr>
                  <a:t>在</a:t>
                </a:r>
                <a:r>
                  <a:rPr lang="en-US" altLang="zh-CN" sz="1600" dirty="0" err="1">
                    <a:latin typeface="Microsoft YaHei" charset="-122"/>
                    <a:ea typeface="Microsoft YaHei" charset="-122"/>
                    <a:cs typeface="Microsoft YaHei" charset="-122"/>
                  </a:rPr>
                  <a:t>sklearn</a:t>
                </a:r>
                <a:r>
                  <a:rPr lang="zh-CN" altLang="en-US" sz="1600" dirty="0">
                    <a:latin typeface="Microsoft YaHei" charset="-122"/>
                    <a:ea typeface="Microsoft YaHei" charset="-122"/>
                    <a:cs typeface="Microsoft YaHei" charset="-122"/>
                  </a:rPr>
                  <a:t>中，我们可以通过参数</a:t>
                </a:r>
                <a:r>
                  <a:rPr lang="en-US" altLang="zh-CN" sz="1600" dirty="0">
                    <a:latin typeface="Microsoft YaHei" charset="-122"/>
                    <a:ea typeface="Microsoft YaHei" charset="-122"/>
                    <a:cs typeface="Microsoft YaHei" charset="-122"/>
                  </a:rPr>
                  <a:t>weights</a:t>
                </a:r>
                <a:r>
                  <a:rPr lang="zh-CN" altLang="en-US" sz="1600" dirty="0">
                    <a:latin typeface="Microsoft YaHei" charset="-122"/>
                    <a:ea typeface="Microsoft YaHei" charset="-122"/>
                    <a:cs typeface="Microsoft YaHei" charset="-122"/>
                  </a:rPr>
                  <a:t>来控制是否适用距离作为惩罚</a:t>
                </a:r>
                <a:r>
                  <a:rPr lang="zh-CN" altLang="en-US" sz="1600" dirty="0" smtClean="0">
                    <a:latin typeface="Microsoft YaHei" charset="-122"/>
                    <a:ea typeface="Microsoft YaHei" charset="-122"/>
                    <a:cs typeface="Microsoft YaHei" charset="-122"/>
                  </a:rPr>
                  <a:t>因子。</a:t>
                </a:r>
                <a:endParaRPr lang="zh-CN" altLang="en-US" sz="1600" dirty="0">
                  <a:latin typeface="Microsoft YaHei" charset="-122"/>
                  <a:ea typeface="Microsoft YaHei" charset="-122"/>
                  <a:cs typeface="Microsoft YaHei" charset="-122"/>
                </a:endParaRPr>
              </a:p>
              <a:p>
                <a:pPr algn="just">
                  <a:lnSpc>
                    <a:spcPct val="200000"/>
                  </a:lnSpc>
                </a:pPr>
                <a:endParaRPr lang="zh-CN" altLang="en-US" sz="1600" dirty="0">
                  <a:latin typeface="Microsoft YaHei" charset="-122"/>
                  <a:ea typeface="Microsoft YaHei" charset="-122"/>
                  <a:cs typeface="Microsoft YaHei" charset="-122"/>
                </a:endParaRPr>
              </a:p>
            </p:txBody>
          </p:sp>
        </mc:Choice>
        <mc:Fallback>
          <p:sp>
            <p:nvSpPr>
              <p:cNvPr id="2" name="矩形 1"/>
              <p:cNvSpPr>
                <a:spLocks noRot="1" noChangeAspect="1" noMove="1" noResize="1" noEditPoints="1" noAdjustHandles="1" noChangeArrowheads="1" noChangeShapeType="1" noTextEdit="1"/>
              </p:cNvSpPr>
              <p:nvPr/>
            </p:nvSpPr>
            <p:spPr>
              <a:xfrm>
                <a:off x="744451" y="1152513"/>
                <a:ext cx="10734976" cy="5171031"/>
              </a:xfrm>
              <a:prstGeom prst="rect">
                <a:avLst/>
              </a:prstGeom>
              <a:blipFill rotWithShape="1">
                <a:blip r:embed="rId1"/>
                <a:stretch>
                  <a:fillRect l="-2" t="-12" r="5" b="4"/>
                </a:stretch>
              </a:blipFill>
            </p:spPr>
            <p:txBody>
              <a:bodyPr/>
              <a:lstStyle/>
              <a:p>
                <a:r>
                  <a:rPr lang="en-US" altLang="en-US">
                    <a:noFill/>
                  </a:rPr>
                  <a:t> </a:t>
                </a:r>
              </a:p>
            </p:txBody>
          </p:sp>
        </mc:Fallback>
      </mc:AlternateContent>
      <p:pic>
        <p:nvPicPr>
          <p:cNvPr id="28" name="图片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117" y="6221904"/>
            <a:ext cx="1906271" cy="438442"/>
          </a:xfrm>
          <a:prstGeom prst="rect">
            <a:avLst/>
          </a:prstGeom>
        </p:spPr>
      </p:pic>
      <p:sp>
        <p:nvSpPr>
          <p:cNvPr id="9" name="文本框 8"/>
          <p:cNvSpPr txBox="1"/>
          <p:nvPr/>
        </p:nvSpPr>
        <p:spPr>
          <a:xfrm>
            <a:off x="744451" y="613943"/>
            <a:ext cx="3853876" cy="584775"/>
          </a:xfrm>
          <a:prstGeom prst="rect">
            <a:avLst/>
          </a:prstGeom>
          <a:noFill/>
        </p:spPr>
        <p:txBody>
          <a:bodyPr wrap="none" rtlCol="0">
            <a:spAutoFit/>
          </a:bodyPr>
          <a:lstStyle/>
          <a:p>
            <a:pPr marL="457200" marR="0" lvl="0" indent="-457200" defTabSz="914400" eaLnBrk="1" fontAlgn="auto" latinLnBrk="0" hangingPunct="1">
              <a:lnSpc>
                <a:spcPct val="100000"/>
              </a:lnSpc>
              <a:spcBef>
                <a:spcPts val="0"/>
              </a:spcBef>
              <a:spcAft>
                <a:spcPts val="0"/>
              </a:spcAft>
              <a:buClrTx/>
              <a:buSzTx/>
              <a:buFont typeface="Arial" panose="020B0604020202090204" pitchFamily="34" charset="0"/>
              <a:buNone/>
              <a:defRPr/>
            </a:pPr>
            <a:r>
              <a:rPr lang="zh-CN" altLang="en-US" sz="3200" b="1" noProof="0" dirty="0" smtClean="0">
                <a:solidFill>
                  <a:srgbClr val="234983"/>
                </a:solidFill>
                <a:latin typeface="Microsoft YaHei" charset="-122"/>
                <a:ea typeface="Microsoft YaHei" charset="-122"/>
                <a:cs typeface="Microsoft YaHei" charset="-122"/>
              </a:rPr>
              <a:t>重要参数：</a:t>
            </a:r>
            <a:r>
              <a:rPr lang="en-US" altLang="zh-CN" sz="3200" b="1" noProof="0" dirty="0" smtClean="0">
                <a:solidFill>
                  <a:srgbClr val="234983"/>
                </a:solidFill>
                <a:latin typeface="Microsoft YaHei" charset="-122"/>
                <a:ea typeface="Microsoft YaHei" charset="-122"/>
                <a:cs typeface="Microsoft YaHei" charset="-122"/>
              </a:rPr>
              <a:t>weights</a:t>
            </a:r>
            <a:endParaRPr kumimoji="0" lang="zh-CN" altLang="en-US" sz="3200" b="1" i="0" u="none" strike="noStrike" kern="1200" cap="none" spc="0" normalizeH="0" baseline="0" noProof="0" dirty="0">
              <a:ln>
                <a:noFill/>
              </a:ln>
              <a:solidFill>
                <a:srgbClr val="234983"/>
              </a:solidFill>
              <a:uLnTx/>
              <a:uFillTx/>
              <a:latin typeface="Microsoft YaHei" charset="-122"/>
              <a:ea typeface="Microsoft YaHei" charset="-122"/>
              <a:cs typeface="Microsoft YaHei" charset="-122"/>
            </a:endParaRPr>
          </a:p>
        </p:txBody>
      </p:sp>
    </p:spTree>
  </p:cSld>
  <p:clrMapOvr>
    <a:masterClrMapping/>
  </p:clrMapOvr>
  <p:transition spd="slow" advTm="1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decel="50000" fill="hold">
                                          <p:stCondLst>
                                            <p:cond delay="0"/>
                                          </p:stCondLst>
                                        </p:cTn>
                                        <p:tgtEl>
                                          <p:spTgt spid="9"/>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9"/>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9"/>
                                        </p:tgtEl>
                                        <p:attrNameLst>
                                          <p:attrName>ppt_w</p:attrName>
                                        </p:attrNameLst>
                                      </p:cBhvr>
                                      <p:tavLst>
                                        <p:tav tm="0">
                                          <p:val>
                                            <p:strVal val="#ppt_w*.05"/>
                                          </p:val>
                                        </p:tav>
                                        <p:tav tm="100000">
                                          <p:val>
                                            <p:strVal val="#ppt_w"/>
                                          </p:val>
                                        </p:tav>
                                      </p:tavLst>
                                    </p:anim>
                                    <p:anim calcmode="lin" valueType="num">
                                      <p:cBhvr>
                                        <p:cTn id="10" dur="1000" fill="hold"/>
                                        <p:tgtEl>
                                          <p:spTgt spid="9"/>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9"/>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9"/>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9"/>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椭圆 63"/>
          <p:cNvSpPr/>
          <p:nvPr/>
        </p:nvSpPr>
        <p:spPr>
          <a:xfrm>
            <a:off x="4138586" y="1491753"/>
            <a:ext cx="3935146" cy="3935146"/>
          </a:xfrm>
          <a:prstGeom prst="ellipse">
            <a:avLst/>
          </a:prstGeom>
          <a:noFill/>
          <a:ln w="19050">
            <a:solidFill>
              <a:srgbClr val="234983"/>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SimSun" panose="02010600030101010101" pitchFamily="2" charset="-122"/>
              <a:cs typeface="+mn-cs"/>
            </a:endParaRPr>
          </a:p>
        </p:txBody>
      </p:sp>
      <p:sp>
        <p:nvSpPr>
          <p:cNvPr id="65" name="椭圆 64"/>
          <p:cNvSpPr/>
          <p:nvPr/>
        </p:nvSpPr>
        <p:spPr>
          <a:xfrm>
            <a:off x="4188227" y="1531234"/>
            <a:ext cx="3815544" cy="3815544"/>
          </a:xfrm>
          <a:prstGeom prst="ellipse">
            <a:avLst/>
          </a:prstGeom>
          <a:solidFill>
            <a:schemeClr val="bg1">
              <a:lumMod val="95000"/>
            </a:schemeClr>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SimSun" panose="02010600030101010101" pitchFamily="2" charset="-122"/>
              <a:cs typeface="+mn-cs"/>
            </a:endParaRPr>
          </a:p>
        </p:txBody>
      </p:sp>
      <p:sp>
        <p:nvSpPr>
          <p:cNvPr id="66" name="椭圆 65"/>
          <p:cNvSpPr/>
          <p:nvPr/>
        </p:nvSpPr>
        <p:spPr>
          <a:xfrm flipV="1">
            <a:off x="8855903" y="5627341"/>
            <a:ext cx="105358" cy="105358"/>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SimSun" panose="02010600030101010101" pitchFamily="2" charset="-122"/>
              <a:cs typeface="+mn-cs"/>
            </a:endParaRPr>
          </a:p>
        </p:txBody>
      </p:sp>
      <p:sp>
        <p:nvSpPr>
          <p:cNvPr id="67" name="椭圆 66"/>
          <p:cNvSpPr/>
          <p:nvPr/>
        </p:nvSpPr>
        <p:spPr>
          <a:xfrm>
            <a:off x="4248149" y="1591156"/>
            <a:ext cx="3695700" cy="3695700"/>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838200" dir="2700000" sx="90000" sy="90000" algn="tl"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SimSun" panose="02010600030101010101" pitchFamily="2" charset="-122"/>
              <a:cs typeface="+mn-cs"/>
            </a:endParaRPr>
          </a:p>
        </p:txBody>
      </p:sp>
      <p:sp>
        <p:nvSpPr>
          <p:cNvPr id="68" name="椭圆 67"/>
          <p:cNvSpPr/>
          <p:nvPr/>
        </p:nvSpPr>
        <p:spPr>
          <a:xfrm>
            <a:off x="6790157" y="1415735"/>
            <a:ext cx="1012723" cy="1012723"/>
          </a:xfrm>
          <a:prstGeom prst="ellipse">
            <a:avLst/>
          </a:prstGeom>
          <a:gradFill flip="none" rotWithShape="1">
            <a:gsLst>
              <a:gs pos="0">
                <a:schemeClr val="bg1"/>
              </a:gs>
              <a:gs pos="36000">
                <a:schemeClr val="bg1"/>
              </a:gs>
              <a:gs pos="100000">
                <a:srgbClr val="C7C7C7"/>
              </a:gs>
            </a:gsLst>
            <a:lin ang="13500000" scaled="1"/>
            <a:tileRect/>
          </a:gradFill>
          <a:ln w="1905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SimSun" panose="02010600030101010101" pitchFamily="2" charset="-122"/>
              <a:cs typeface="+mn-cs"/>
            </a:endParaRPr>
          </a:p>
        </p:txBody>
      </p:sp>
      <p:sp>
        <p:nvSpPr>
          <p:cNvPr id="69" name="文本框 68"/>
          <p:cNvSpPr txBox="1"/>
          <p:nvPr/>
        </p:nvSpPr>
        <p:spPr>
          <a:xfrm>
            <a:off x="4328794" y="2897001"/>
            <a:ext cx="3554730"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4400" b="1" i="0" u="none" strike="noStrike" kern="1200" cap="none" spc="0" normalizeH="0" baseline="0" noProof="0" dirty="0" smtClean="0">
                <a:ln>
                  <a:noFill/>
                </a:ln>
                <a:solidFill>
                  <a:srgbClr val="234983"/>
                </a:solidFill>
                <a:effectLst/>
                <a:uLnTx/>
                <a:uFillTx/>
                <a:latin typeface="Microsoft YaHei" charset="-122"/>
                <a:ea typeface="Microsoft YaHei" charset="-122"/>
                <a:cs typeface="Microsoft YaHei" charset="-122"/>
              </a:rPr>
              <a:t>模型评价</a:t>
            </a:r>
            <a:endParaRPr kumimoji="0" lang="en-US" altLang="zh-CN" sz="4400" b="1" i="0" u="none" strike="noStrike" kern="1200" cap="none" spc="0" normalizeH="0" baseline="0" noProof="0" dirty="0" smtClean="0">
              <a:ln>
                <a:noFill/>
              </a:ln>
              <a:solidFill>
                <a:srgbClr val="234983"/>
              </a:solidFill>
              <a:effectLst/>
              <a:uLnTx/>
              <a:uFillTx/>
              <a:latin typeface="Microsoft YaHei" charset="-122"/>
              <a:ea typeface="Microsoft YaHei" charset="-122"/>
              <a:cs typeface="Microsoft YaHei" charset="-122"/>
            </a:endParaRPr>
          </a:p>
        </p:txBody>
      </p:sp>
      <p:sp>
        <p:nvSpPr>
          <p:cNvPr id="71" name="矩形 70"/>
          <p:cNvSpPr/>
          <p:nvPr/>
        </p:nvSpPr>
        <p:spPr>
          <a:xfrm>
            <a:off x="6974979" y="1615778"/>
            <a:ext cx="704039" cy="707886"/>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4000" b="1" dirty="0" smtClean="0">
                <a:solidFill>
                  <a:srgbClr val="234983"/>
                </a:solidFill>
                <a:latin typeface="Calibri" panose="020F0502020204030204"/>
                <a:ea typeface="SimSun" panose="02010600030101010101" pitchFamily="2" charset="-122"/>
              </a:rPr>
              <a:t>10</a:t>
            </a:r>
            <a:endParaRPr kumimoji="0" lang="zh-CN" altLang="en-US" sz="4000" b="1" i="0" u="none" strike="noStrike" kern="1200" cap="none" spc="0" normalizeH="0" baseline="0" noProof="0" dirty="0">
              <a:ln>
                <a:noFill/>
              </a:ln>
              <a:solidFill>
                <a:srgbClr val="234983"/>
              </a:solidFill>
              <a:effectLst/>
              <a:uLnTx/>
              <a:uFillTx/>
              <a:latin typeface="Calibri" panose="020F0502020204030204"/>
              <a:ea typeface="SimSun" panose="02010600030101010101" pitchFamily="2" charset="-122"/>
              <a:cs typeface="+mn-cs"/>
            </a:endParaRPr>
          </a:p>
        </p:txBody>
      </p:sp>
      <p:sp>
        <p:nvSpPr>
          <p:cNvPr id="72" name="圆角矩形 71"/>
          <p:cNvSpPr/>
          <p:nvPr/>
        </p:nvSpPr>
        <p:spPr>
          <a:xfrm>
            <a:off x="5931706" y="4253809"/>
            <a:ext cx="348906" cy="60960"/>
          </a:xfrm>
          <a:prstGeom prst="roundRect">
            <a:avLst>
              <a:gd name="adj" fmla="val 50000"/>
            </a:avLst>
          </a:prstGeom>
          <a:solidFill>
            <a:srgbClr val="1D33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234983"/>
              </a:solidFill>
              <a:effectLst/>
              <a:uLnTx/>
              <a:uFillTx/>
              <a:latin typeface="Calibri" panose="020F0502020204030204"/>
              <a:ea typeface="SimSun" panose="02010600030101010101" pitchFamily="2" charset="-122"/>
              <a:cs typeface="+mn-cs"/>
            </a:endParaRPr>
          </a:p>
        </p:txBody>
      </p:sp>
      <p:cxnSp>
        <p:nvCxnSpPr>
          <p:cNvPr id="73" name="直接连接符 72"/>
          <p:cNvCxnSpPr/>
          <p:nvPr/>
        </p:nvCxnSpPr>
        <p:spPr>
          <a:xfrm>
            <a:off x="6106159" y="4429760"/>
            <a:ext cx="0" cy="782320"/>
          </a:xfrm>
          <a:prstGeom prst="line">
            <a:avLst/>
          </a:prstGeom>
          <a:ln w="25400" cap="rnd">
            <a:solidFill>
              <a:srgbClr val="234983"/>
            </a:solidFill>
            <a:round/>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Tm="1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par>
                                <p:cTn id="8" presetID="64" presetClass="path" presetSubtype="0" decel="30000" fill="hold" grpId="1" nodeType="withEffect">
                                  <p:stCondLst>
                                    <p:cond delay="0"/>
                                  </p:stCondLst>
                                  <p:childTnLst>
                                    <p:animMotion origin="layout" path="M 0 0.03889 L 0 -0.14815 " pathEditMode="relative" rAng="0" ptsTypes="AA">
                                      <p:cBhvr>
                                        <p:cTn id="9" dur="750" spd="-100000" fill="hold"/>
                                        <p:tgtEl>
                                          <p:spTgt spid="67"/>
                                        </p:tgtEl>
                                        <p:attrNameLst>
                                          <p:attrName>ppt_x</p:attrName>
                                          <p:attrName>ppt_y</p:attrName>
                                        </p:attrNameLst>
                                      </p:cBhvr>
                                      <p:rCtr x="0" y="-9352"/>
                                    </p:animMotion>
                                  </p:childTnLst>
                                </p:cTn>
                              </p:par>
                              <p:par>
                                <p:cTn id="10" presetID="64" presetClass="path" presetSubtype="0" accel="30000" decel="30000" fill="hold" grpId="2" nodeType="withEffect">
                                  <p:stCondLst>
                                    <p:cond delay="750"/>
                                  </p:stCondLst>
                                  <p:childTnLst>
                                    <p:animMotion origin="layout" path="M 0 0.03842 L 0 1.11111E-6 " pathEditMode="relative" rAng="0" ptsTypes="AA">
                                      <p:cBhvr>
                                        <p:cTn id="11" dur="750" fill="hold"/>
                                        <p:tgtEl>
                                          <p:spTgt spid="67"/>
                                        </p:tgtEl>
                                        <p:attrNameLst>
                                          <p:attrName>ppt_x</p:attrName>
                                          <p:attrName>ppt_y</p:attrName>
                                        </p:attrNameLst>
                                      </p:cBhvr>
                                      <p:rCtr x="0" y="-1921"/>
                                    </p:animMotion>
                                  </p:childTnLst>
                                </p:cTn>
                              </p:par>
                              <p:par>
                                <p:cTn id="12" presetID="53" presetClass="entr" presetSubtype="16" fill="hold" grpId="0" nodeType="withEffect">
                                  <p:stCondLst>
                                    <p:cond delay="1250"/>
                                  </p:stCondLst>
                                  <p:childTnLst>
                                    <p:set>
                                      <p:cBhvr>
                                        <p:cTn id="13" dur="1" fill="hold">
                                          <p:stCondLst>
                                            <p:cond delay="0"/>
                                          </p:stCondLst>
                                        </p:cTn>
                                        <p:tgtEl>
                                          <p:spTgt spid="68"/>
                                        </p:tgtEl>
                                        <p:attrNameLst>
                                          <p:attrName>style.visibility</p:attrName>
                                        </p:attrNameLst>
                                      </p:cBhvr>
                                      <p:to>
                                        <p:strVal val="visible"/>
                                      </p:to>
                                    </p:set>
                                    <p:anim calcmode="lin" valueType="num">
                                      <p:cBhvr>
                                        <p:cTn id="14" dur="750" fill="hold"/>
                                        <p:tgtEl>
                                          <p:spTgt spid="68"/>
                                        </p:tgtEl>
                                        <p:attrNameLst>
                                          <p:attrName>ppt_w</p:attrName>
                                        </p:attrNameLst>
                                      </p:cBhvr>
                                      <p:tavLst>
                                        <p:tav tm="0">
                                          <p:val>
                                            <p:fltVal val="0"/>
                                          </p:val>
                                        </p:tav>
                                        <p:tav tm="100000">
                                          <p:val>
                                            <p:strVal val="#ppt_w"/>
                                          </p:val>
                                        </p:tav>
                                      </p:tavLst>
                                    </p:anim>
                                    <p:anim calcmode="lin" valueType="num">
                                      <p:cBhvr>
                                        <p:cTn id="15" dur="750" fill="hold"/>
                                        <p:tgtEl>
                                          <p:spTgt spid="68"/>
                                        </p:tgtEl>
                                        <p:attrNameLst>
                                          <p:attrName>ppt_h</p:attrName>
                                        </p:attrNameLst>
                                      </p:cBhvr>
                                      <p:tavLst>
                                        <p:tav tm="0">
                                          <p:val>
                                            <p:fltVal val="0"/>
                                          </p:val>
                                        </p:tav>
                                        <p:tav tm="100000">
                                          <p:val>
                                            <p:strVal val="#ppt_h"/>
                                          </p:val>
                                        </p:tav>
                                      </p:tavLst>
                                    </p:anim>
                                    <p:animEffect transition="in" filter="fade">
                                      <p:cBhvr>
                                        <p:cTn id="16" dur="750"/>
                                        <p:tgtEl>
                                          <p:spTgt spid="68"/>
                                        </p:tgtEl>
                                      </p:cBhvr>
                                    </p:animEffect>
                                  </p:childTnLst>
                                </p:cTn>
                              </p:par>
                              <p:par>
                                <p:cTn id="17" presetID="10" presetClass="entr" presetSubtype="0" fill="hold" grpId="0" nodeType="withEffect">
                                  <p:stCondLst>
                                    <p:cond delay="1250"/>
                                  </p:stCondLst>
                                  <p:childTnLst>
                                    <p:set>
                                      <p:cBhvr>
                                        <p:cTn id="18" dur="1" fill="hold">
                                          <p:stCondLst>
                                            <p:cond delay="0"/>
                                          </p:stCondLst>
                                        </p:cTn>
                                        <p:tgtEl>
                                          <p:spTgt spid="69"/>
                                        </p:tgtEl>
                                        <p:attrNameLst>
                                          <p:attrName>style.visibility</p:attrName>
                                        </p:attrNameLst>
                                      </p:cBhvr>
                                      <p:to>
                                        <p:strVal val="visible"/>
                                      </p:to>
                                    </p:set>
                                    <p:animEffect transition="in" filter="fade">
                                      <p:cBhvr>
                                        <p:cTn id="19" dur="750"/>
                                        <p:tgtEl>
                                          <p:spTgt spid="69"/>
                                        </p:tgtEl>
                                      </p:cBhvr>
                                    </p:animEffect>
                                  </p:childTnLst>
                                </p:cTn>
                              </p:par>
                              <p:par>
                                <p:cTn id="20" presetID="10" presetClass="entr" presetSubtype="0" fill="hold" grpId="0" nodeType="withEffect">
                                  <p:stCondLst>
                                    <p:cond delay="1250"/>
                                  </p:stCondLst>
                                  <p:childTnLst>
                                    <p:set>
                                      <p:cBhvr>
                                        <p:cTn id="21" dur="1" fill="hold">
                                          <p:stCondLst>
                                            <p:cond delay="0"/>
                                          </p:stCondLst>
                                        </p:cTn>
                                        <p:tgtEl>
                                          <p:spTgt spid="64"/>
                                        </p:tgtEl>
                                        <p:attrNameLst>
                                          <p:attrName>style.visibility</p:attrName>
                                        </p:attrNameLst>
                                      </p:cBhvr>
                                      <p:to>
                                        <p:strVal val="visible"/>
                                      </p:to>
                                    </p:set>
                                    <p:animEffect transition="in" filter="fade">
                                      <p:cBhvr>
                                        <p:cTn id="22" dur="750"/>
                                        <p:tgtEl>
                                          <p:spTgt spid="64"/>
                                        </p:tgtEl>
                                      </p:cBhvr>
                                    </p:animEffect>
                                  </p:childTnLst>
                                </p:cTn>
                              </p:par>
                              <p:par>
                                <p:cTn id="23" presetID="10" presetClass="entr" presetSubtype="0" fill="hold" grpId="0" nodeType="withEffect">
                                  <p:stCondLst>
                                    <p:cond delay="1250"/>
                                  </p:stCondLst>
                                  <p:childTnLst>
                                    <p:set>
                                      <p:cBhvr>
                                        <p:cTn id="24" dur="1" fill="hold">
                                          <p:stCondLst>
                                            <p:cond delay="0"/>
                                          </p:stCondLst>
                                        </p:cTn>
                                        <p:tgtEl>
                                          <p:spTgt spid="65"/>
                                        </p:tgtEl>
                                        <p:attrNameLst>
                                          <p:attrName>style.visibility</p:attrName>
                                        </p:attrNameLst>
                                      </p:cBhvr>
                                      <p:to>
                                        <p:strVal val="visible"/>
                                      </p:to>
                                    </p:set>
                                    <p:animEffect transition="in" filter="fade">
                                      <p:cBhvr>
                                        <p:cTn id="25" dur="750"/>
                                        <p:tgtEl>
                                          <p:spTgt spid="65"/>
                                        </p:tgtEl>
                                      </p:cBhvr>
                                    </p:animEffect>
                                  </p:childTnLst>
                                </p:cTn>
                              </p:par>
                              <p:par>
                                <p:cTn id="26" presetID="22" presetClass="entr" presetSubtype="4" fill="hold" nodeType="withEffect">
                                  <p:stCondLst>
                                    <p:cond delay="1750"/>
                                  </p:stCondLst>
                                  <p:childTnLst>
                                    <p:set>
                                      <p:cBhvr>
                                        <p:cTn id="27" dur="1" fill="hold">
                                          <p:stCondLst>
                                            <p:cond delay="0"/>
                                          </p:stCondLst>
                                        </p:cTn>
                                        <p:tgtEl>
                                          <p:spTgt spid="73"/>
                                        </p:tgtEl>
                                        <p:attrNameLst>
                                          <p:attrName>style.visibility</p:attrName>
                                        </p:attrNameLst>
                                      </p:cBhvr>
                                      <p:to>
                                        <p:strVal val="visible"/>
                                      </p:to>
                                    </p:set>
                                    <p:animEffect transition="in" filter="wipe(down)">
                                      <p:cBhvr>
                                        <p:cTn id="28" dur="750"/>
                                        <p:tgtEl>
                                          <p:spTgt spid="73"/>
                                        </p:tgtEl>
                                      </p:cBhvr>
                                    </p:animEffect>
                                  </p:childTnLst>
                                </p:cTn>
                              </p:par>
                              <p:par>
                                <p:cTn id="29" presetID="53" presetClass="entr" presetSubtype="16" fill="hold" grpId="0" nodeType="withEffect">
                                  <p:stCondLst>
                                    <p:cond delay="1750"/>
                                  </p:stCondLst>
                                  <p:childTnLst>
                                    <p:set>
                                      <p:cBhvr>
                                        <p:cTn id="30" dur="1" fill="hold">
                                          <p:stCondLst>
                                            <p:cond delay="0"/>
                                          </p:stCondLst>
                                        </p:cTn>
                                        <p:tgtEl>
                                          <p:spTgt spid="72"/>
                                        </p:tgtEl>
                                        <p:attrNameLst>
                                          <p:attrName>style.visibility</p:attrName>
                                        </p:attrNameLst>
                                      </p:cBhvr>
                                      <p:to>
                                        <p:strVal val="visible"/>
                                      </p:to>
                                    </p:set>
                                    <p:anim calcmode="lin" valueType="num">
                                      <p:cBhvr>
                                        <p:cTn id="31" dur="750" fill="hold"/>
                                        <p:tgtEl>
                                          <p:spTgt spid="72"/>
                                        </p:tgtEl>
                                        <p:attrNameLst>
                                          <p:attrName>ppt_w</p:attrName>
                                        </p:attrNameLst>
                                      </p:cBhvr>
                                      <p:tavLst>
                                        <p:tav tm="0">
                                          <p:val>
                                            <p:fltVal val="0"/>
                                          </p:val>
                                        </p:tav>
                                        <p:tav tm="100000">
                                          <p:val>
                                            <p:strVal val="#ppt_w"/>
                                          </p:val>
                                        </p:tav>
                                      </p:tavLst>
                                    </p:anim>
                                    <p:anim calcmode="lin" valueType="num">
                                      <p:cBhvr>
                                        <p:cTn id="32" dur="750" fill="hold"/>
                                        <p:tgtEl>
                                          <p:spTgt spid="72"/>
                                        </p:tgtEl>
                                        <p:attrNameLst>
                                          <p:attrName>ppt_h</p:attrName>
                                        </p:attrNameLst>
                                      </p:cBhvr>
                                      <p:tavLst>
                                        <p:tav tm="0">
                                          <p:val>
                                            <p:fltVal val="0"/>
                                          </p:val>
                                        </p:tav>
                                        <p:tav tm="100000">
                                          <p:val>
                                            <p:strVal val="#ppt_h"/>
                                          </p:val>
                                        </p:tav>
                                      </p:tavLst>
                                    </p:anim>
                                    <p:animEffect transition="in" filter="fade">
                                      <p:cBhvr>
                                        <p:cTn id="33" dur="750"/>
                                        <p:tgtEl>
                                          <p:spTgt spid="72"/>
                                        </p:tgtEl>
                                      </p:cBhvr>
                                    </p:animEffect>
                                  </p:childTnLst>
                                </p:cTn>
                              </p:par>
                              <p:par>
                                <p:cTn id="34" presetID="53" presetClass="entr" presetSubtype="16" fill="hold" grpId="0" nodeType="withEffect">
                                  <p:stCondLst>
                                    <p:cond delay="1750"/>
                                  </p:stCondLst>
                                  <p:childTnLst>
                                    <p:set>
                                      <p:cBhvr>
                                        <p:cTn id="35" dur="1" fill="hold">
                                          <p:stCondLst>
                                            <p:cond delay="0"/>
                                          </p:stCondLst>
                                        </p:cTn>
                                        <p:tgtEl>
                                          <p:spTgt spid="71"/>
                                        </p:tgtEl>
                                        <p:attrNameLst>
                                          <p:attrName>style.visibility</p:attrName>
                                        </p:attrNameLst>
                                      </p:cBhvr>
                                      <p:to>
                                        <p:strVal val="visible"/>
                                      </p:to>
                                    </p:set>
                                    <p:anim calcmode="lin" valueType="num">
                                      <p:cBhvr>
                                        <p:cTn id="36" dur="750" fill="hold"/>
                                        <p:tgtEl>
                                          <p:spTgt spid="71"/>
                                        </p:tgtEl>
                                        <p:attrNameLst>
                                          <p:attrName>ppt_w</p:attrName>
                                        </p:attrNameLst>
                                      </p:cBhvr>
                                      <p:tavLst>
                                        <p:tav tm="0">
                                          <p:val>
                                            <p:fltVal val="0"/>
                                          </p:val>
                                        </p:tav>
                                        <p:tav tm="100000">
                                          <p:val>
                                            <p:strVal val="#ppt_w"/>
                                          </p:val>
                                        </p:tav>
                                      </p:tavLst>
                                    </p:anim>
                                    <p:anim calcmode="lin" valueType="num">
                                      <p:cBhvr>
                                        <p:cTn id="37" dur="750" fill="hold"/>
                                        <p:tgtEl>
                                          <p:spTgt spid="71"/>
                                        </p:tgtEl>
                                        <p:attrNameLst>
                                          <p:attrName>ppt_h</p:attrName>
                                        </p:attrNameLst>
                                      </p:cBhvr>
                                      <p:tavLst>
                                        <p:tav tm="0">
                                          <p:val>
                                            <p:fltVal val="0"/>
                                          </p:val>
                                        </p:tav>
                                        <p:tav tm="100000">
                                          <p:val>
                                            <p:strVal val="#ppt_h"/>
                                          </p:val>
                                        </p:tav>
                                      </p:tavLst>
                                    </p:anim>
                                    <p:animEffect transition="in" filter="fade">
                                      <p:cBhvr>
                                        <p:cTn id="38" dur="75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65" grpId="0" animBg="1"/>
      <p:bldP spid="67" grpId="0" animBg="1"/>
      <p:bldP spid="67" grpId="1" animBg="1"/>
      <p:bldP spid="67" grpId="2" animBg="1"/>
      <p:bldP spid="68" grpId="0" animBg="1"/>
      <p:bldP spid="69" grpId="0"/>
      <p:bldP spid="71" grpId="0"/>
      <p:bldP spid="72"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44451" y="1354394"/>
            <a:ext cx="10734976" cy="2554545"/>
          </a:xfrm>
          <a:prstGeom prst="rect">
            <a:avLst/>
          </a:prstGeom>
        </p:spPr>
        <p:txBody>
          <a:bodyPr wrap="square">
            <a:spAutoFit/>
          </a:bodyPr>
          <a:lstStyle/>
          <a:p>
            <a:pPr algn="just">
              <a:lnSpc>
                <a:spcPct val="200000"/>
              </a:lnSpc>
            </a:pPr>
            <a:r>
              <a:rPr lang="zh-CN" altLang="en-US" sz="1600" dirty="0">
                <a:latin typeface="Microsoft YaHei" charset="-122"/>
                <a:ea typeface="Microsoft YaHei" charset="-122"/>
                <a:cs typeface="Microsoft YaHei" charset="-122"/>
              </a:rPr>
              <a:t>到这里，能够</a:t>
            </a:r>
            <a:r>
              <a:rPr lang="zh-CN" altLang="en-US" sz="1600" dirty="0" smtClean="0">
                <a:latin typeface="Microsoft YaHei" charset="-122"/>
                <a:ea typeface="Microsoft YaHei" charset="-122"/>
                <a:cs typeface="Microsoft YaHei" charset="-122"/>
              </a:rPr>
              <a:t>对</a:t>
            </a:r>
            <a:r>
              <a:rPr lang="en-US" altLang="zh-CN" sz="1600" dirty="0" smtClean="0">
                <a:latin typeface="Microsoft YaHei" charset="-122"/>
                <a:ea typeface="Microsoft YaHei" charset="-122"/>
                <a:cs typeface="Microsoft YaHei" charset="-122"/>
              </a:rPr>
              <a:t>KNN</a:t>
            </a:r>
            <a:r>
              <a:rPr lang="zh-CN" altLang="en-US" sz="1600" dirty="0">
                <a:latin typeface="Microsoft YaHei" charset="-122"/>
                <a:ea typeface="Microsoft YaHei" charset="-122"/>
                <a:cs typeface="Microsoft YaHei" charset="-122"/>
              </a:rPr>
              <a:t>进行的全部优化就已经完成了</a:t>
            </a:r>
            <a:r>
              <a:rPr lang="zh-CN" altLang="en-US" sz="1600" dirty="0" smtClean="0">
                <a:latin typeface="Microsoft YaHei" charset="-122"/>
                <a:ea typeface="Microsoft YaHei" charset="-122"/>
                <a:cs typeface="Microsoft YaHei" charset="-122"/>
              </a:rPr>
              <a:t>。</a:t>
            </a:r>
            <a:r>
              <a:rPr lang="en-US" altLang="zh-CN" sz="1600" dirty="0" smtClean="0">
                <a:latin typeface="Microsoft YaHei" charset="-122"/>
                <a:ea typeface="Microsoft YaHei" charset="-122"/>
                <a:cs typeface="Microsoft YaHei" charset="-122"/>
              </a:rPr>
              <a:t>KNN</a:t>
            </a:r>
            <a:r>
              <a:rPr lang="zh-CN" altLang="en-US" sz="1600" dirty="0">
                <a:latin typeface="Microsoft YaHei" charset="-122"/>
                <a:ea typeface="Microsoft YaHei" charset="-122"/>
                <a:cs typeface="Microsoft YaHei" charset="-122"/>
              </a:rPr>
              <a:t>代表着</a:t>
            </a:r>
            <a:r>
              <a:rPr lang="en-US" altLang="zh-CN" sz="1600" dirty="0">
                <a:latin typeface="Microsoft YaHei" charset="-122"/>
                <a:ea typeface="Microsoft YaHei" charset="-122"/>
                <a:cs typeface="Microsoft YaHei" charset="-122"/>
              </a:rPr>
              <a:t>"</a:t>
            </a:r>
            <a:r>
              <a:rPr lang="zh-CN" altLang="en-US" sz="1600" dirty="0">
                <a:latin typeface="Microsoft YaHei" charset="-122"/>
                <a:ea typeface="Microsoft YaHei" charset="-122"/>
                <a:cs typeface="Microsoft YaHei" charset="-122"/>
              </a:rPr>
              <a:t>投票类</a:t>
            </a:r>
            <a:r>
              <a:rPr lang="en-US" altLang="zh-CN" sz="1600" dirty="0">
                <a:latin typeface="Microsoft YaHei" charset="-122"/>
                <a:ea typeface="Microsoft YaHei" charset="-122"/>
                <a:cs typeface="Microsoft YaHei" charset="-122"/>
              </a:rPr>
              <a:t>"</a:t>
            </a:r>
            <a:r>
              <a:rPr lang="zh-CN" altLang="en-US" sz="1600" dirty="0">
                <a:latin typeface="Microsoft YaHei" charset="-122"/>
                <a:ea typeface="Microsoft YaHei" charset="-122"/>
                <a:cs typeface="Microsoft YaHei" charset="-122"/>
              </a:rPr>
              <a:t>的算法，一直广泛受到业界的欢迎。不</a:t>
            </a:r>
            <a:r>
              <a:rPr lang="zh-CN" altLang="en-US" sz="1600" dirty="0" smtClean="0">
                <a:latin typeface="Microsoft YaHei" charset="-122"/>
                <a:ea typeface="Microsoft YaHei" charset="-122"/>
                <a:cs typeface="Microsoft YaHei" charset="-122"/>
              </a:rPr>
              <a:t>过</a:t>
            </a:r>
            <a:r>
              <a:rPr lang="en-US" altLang="zh-CN" sz="1600" dirty="0" smtClean="0">
                <a:latin typeface="Microsoft YaHei" charset="-122"/>
                <a:ea typeface="Microsoft YaHei" charset="-122"/>
                <a:cs typeface="Microsoft YaHei" charset="-122"/>
              </a:rPr>
              <a:t>KNN</a:t>
            </a:r>
            <a:r>
              <a:rPr lang="zh-CN" altLang="en-US" sz="1600" dirty="0">
                <a:latin typeface="Microsoft YaHei" charset="-122"/>
                <a:ea typeface="Microsoft YaHei" charset="-122"/>
                <a:cs typeface="Microsoft YaHei" charset="-122"/>
              </a:rPr>
              <a:t>也有自己的缺点，那就是它的计算非常缓慢，</a:t>
            </a:r>
            <a:r>
              <a:rPr lang="zh-CN" altLang="en-US" sz="1600" dirty="0" smtClean="0">
                <a:latin typeface="Microsoft YaHei" charset="-122"/>
                <a:ea typeface="Microsoft YaHei" charset="-122"/>
                <a:cs typeface="Microsoft YaHei" charset="-122"/>
              </a:rPr>
              <a:t>因为</a:t>
            </a:r>
            <a:r>
              <a:rPr lang="en-US" altLang="zh-CN" sz="1600" dirty="0" smtClean="0">
                <a:latin typeface="Microsoft YaHei" charset="-122"/>
                <a:ea typeface="Microsoft YaHei" charset="-122"/>
                <a:cs typeface="Microsoft YaHei" charset="-122"/>
              </a:rPr>
              <a:t>KNN</a:t>
            </a:r>
            <a:r>
              <a:rPr lang="zh-CN" altLang="en-US" sz="1600" dirty="0">
                <a:latin typeface="Microsoft YaHei" charset="-122"/>
                <a:ea typeface="Microsoft YaHei" charset="-122"/>
                <a:cs typeface="Microsoft YaHei" charset="-122"/>
              </a:rPr>
              <a:t>必须对每一个测试点来计算到每一个训练数据点的距离，并且这些距离点涉及到所有的特征，当数据的维度很大，数据量也很大的时候</a:t>
            </a:r>
            <a:r>
              <a:rPr lang="zh-CN" altLang="en-US" sz="1600" dirty="0" smtClean="0">
                <a:latin typeface="Microsoft YaHei" charset="-122"/>
                <a:ea typeface="Microsoft YaHei" charset="-122"/>
                <a:cs typeface="Microsoft YaHei" charset="-122"/>
              </a:rPr>
              <a:t>，</a:t>
            </a:r>
            <a:r>
              <a:rPr lang="en-US" altLang="zh-CN" sz="1600" dirty="0" smtClean="0">
                <a:latin typeface="Microsoft YaHei" charset="-122"/>
                <a:ea typeface="Microsoft YaHei" charset="-122"/>
                <a:cs typeface="Microsoft YaHei" charset="-122"/>
              </a:rPr>
              <a:t>KNN</a:t>
            </a:r>
            <a:r>
              <a:rPr lang="zh-CN" altLang="en-US" sz="1600" dirty="0">
                <a:latin typeface="Microsoft YaHei" charset="-122"/>
                <a:ea typeface="Microsoft YaHei" charset="-122"/>
                <a:cs typeface="Microsoft YaHei" charset="-122"/>
              </a:rPr>
              <a:t>的计算会成为诅咒，大概几万数据就足够</a:t>
            </a:r>
            <a:r>
              <a:rPr lang="zh-CN" altLang="en-US" sz="1600" dirty="0" smtClean="0">
                <a:latin typeface="Microsoft YaHei" charset="-122"/>
                <a:ea typeface="Microsoft YaHei" charset="-122"/>
                <a:cs typeface="Microsoft YaHei" charset="-122"/>
              </a:rPr>
              <a:t>让</a:t>
            </a:r>
            <a:r>
              <a:rPr lang="en-US" altLang="zh-CN" sz="1600" dirty="0" smtClean="0">
                <a:latin typeface="Microsoft YaHei" charset="-122"/>
                <a:ea typeface="Microsoft YaHei" charset="-122"/>
                <a:cs typeface="Microsoft YaHei" charset="-122"/>
              </a:rPr>
              <a:t>KNN</a:t>
            </a:r>
            <a:r>
              <a:rPr lang="zh-CN" altLang="en-US" sz="1600" dirty="0">
                <a:latin typeface="Microsoft YaHei" charset="-122"/>
                <a:ea typeface="Microsoft YaHei" charset="-122"/>
                <a:cs typeface="Microsoft YaHei" charset="-122"/>
              </a:rPr>
              <a:t>跑几个小时了。</a:t>
            </a:r>
            <a:endParaRPr lang="zh-CN" altLang="en-US" sz="1600" dirty="0">
              <a:latin typeface="Microsoft YaHei" charset="-122"/>
              <a:ea typeface="Microsoft YaHei" charset="-122"/>
              <a:cs typeface="Microsoft YaHei" charset="-122"/>
            </a:endParaRPr>
          </a:p>
          <a:p>
            <a:pPr algn="just">
              <a:lnSpc>
                <a:spcPct val="200000"/>
              </a:lnSpc>
            </a:pPr>
            <a:r>
              <a:rPr lang="zh-CN" altLang="en-US" sz="1600" dirty="0">
                <a:latin typeface="Microsoft YaHei" charset="-122"/>
                <a:ea typeface="Microsoft YaHei" charset="-122"/>
                <a:cs typeface="Microsoft YaHei" charset="-122"/>
              </a:rPr>
              <a:t>根据算法基本执行流程，我们可总结最近邻分类器的特点如下：</a:t>
            </a:r>
            <a:endParaRPr lang="zh-CN" altLang="en-US" sz="1600" dirty="0">
              <a:latin typeface="Microsoft YaHei" charset="-122"/>
              <a:ea typeface="Microsoft YaHei" charset="-122"/>
              <a:cs typeface="Microsoft YaHei" charset="-122"/>
            </a:endParaRPr>
          </a:p>
        </p:txBody>
      </p:sp>
      <p:pic>
        <p:nvPicPr>
          <p:cNvPr id="28" name="图片 2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15117" y="6221904"/>
            <a:ext cx="1906271" cy="438442"/>
          </a:xfrm>
          <a:prstGeom prst="rect">
            <a:avLst/>
          </a:prstGeom>
        </p:spPr>
      </p:pic>
      <p:sp>
        <p:nvSpPr>
          <p:cNvPr id="9" name="文本框 8"/>
          <p:cNvSpPr txBox="1"/>
          <p:nvPr/>
        </p:nvSpPr>
        <p:spPr>
          <a:xfrm>
            <a:off x="744451" y="613943"/>
            <a:ext cx="3043462" cy="584775"/>
          </a:xfrm>
          <a:prstGeom prst="rect">
            <a:avLst/>
          </a:prstGeom>
          <a:noFill/>
        </p:spPr>
        <p:txBody>
          <a:bodyPr wrap="none" rtlCol="0">
            <a:spAutoFit/>
          </a:bodyPr>
          <a:lstStyle/>
          <a:p>
            <a:pPr marL="457200" marR="0" lvl="0" indent="-457200" defTabSz="914400" eaLnBrk="1" fontAlgn="auto" latinLnBrk="0" hangingPunct="1">
              <a:lnSpc>
                <a:spcPct val="100000"/>
              </a:lnSpc>
              <a:spcBef>
                <a:spcPts val="0"/>
              </a:spcBef>
              <a:spcAft>
                <a:spcPts val="0"/>
              </a:spcAft>
              <a:buClrTx/>
              <a:buSzTx/>
              <a:buFont typeface="Arial" panose="020B0604020202090204" pitchFamily="34" charset="0"/>
              <a:buNone/>
              <a:defRPr/>
            </a:pPr>
            <a:r>
              <a:rPr lang="en-US" altLang="zh-CN" sz="3200" b="1" dirty="0">
                <a:solidFill>
                  <a:srgbClr val="234983"/>
                </a:solidFill>
                <a:latin typeface="Microsoft YaHei" charset="-122"/>
                <a:ea typeface="Microsoft YaHei" charset="-122"/>
                <a:cs typeface="Microsoft YaHei" charset="-122"/>
              </a:rPr>
              <a:t>k</a:t>
            </a:r>
            <a:r>
              <a:rPr lang="en-US" altLang="zh-CN" sz="3200" b="1" noProof="0" dirty="0" smtClean="0">
                <a:solidFill>
                  <a:srgbClr val="234983"/>
                </a:solidFill>
                <a:latin typeface="Microsoft YaHei" charset="-122"/>
                <a:ea typeface="Microsoft YaHei" charset="-122"/>
                <a:cs typeface="Microsoft YaHei" charset="-122"/>
              </a:rPr>
              <a:t>-</a:t>
            </a:r>
            <a:r>
              <a:rPr kumimoji="0" lang="en-US" altLang="zh-CN" sz="3200" b="1" i="0" u="none" strike="noStrike" kern="1200" cap="none" spc="0" normalizeH="0" baseline="0" noProof="0" dirty="0" smtClean="0">
                <a:ln>
                  <a:noFill/>
                </a:ln>
                <a:solidFill>
                  <a:srgbClr val="234983"/>
                </a:solidFill>
                <a:uLnTx/>
                <a:uFillTx/>
                <a:latin typeface="Microsoft YaHei" charset="-122"/>
                <a:ea typeface="Microsoft YaHei" charset="-122"/>
                <a:cs typeface="Microsoft YaHei" charset="-122"/>
              </a:rPr>
              <a:t>NN</a:t>
            </a:r>
            <a:r>
              <a:rPr kumimoji="0" lang="zh-CN" altLang="en-US" sz="3200" b="1" i="0" u="none" strike="noStrike" kern="1200" cap="none" spc="0" normalizeH="0" baseline="0" noProof="0" dirty="0" smtClean="0">
                <a:ln>
                  <a:noFill/>
                </a:ln>
                <a:solidFill>
                  <a:srgbClr val="234983"/>
                </a:solidFill>
                <a:uLnTx/>
                <a:uFillTx/>
                <a:latin typeface="Microsoft YaHei" charset="-122"/>
                <a:ea typeface="Microsoft YaHei" charset="-122"/>
                <a:cs typeface="Microsoft YaHei" charset="-122"/>
              </a:rPr>
              <a:t> 模型</a:t>
            </a:r>
            <a:r>
              <a:rPr lang="zh-CN" altLang="en-US" sz="3200" b="1" dirty="0" smtClean="0">
                <a:solidFill>
                  <a:srgbClr val="234983"/>
                </a:solidFill>
                <a:latin typeface="Microsoft YaHei" charset="-122"/>
                <a:ea typeface="Microsoft YaHei" charset="-122"/>
                <a:cs typeface="Microsoft YaHei" charset="-122"/>
              </a:rPr>
              <a:t>评价</a:t>
            </a:r>
            <a:endParaRPr kumimoji="0" lang="zh-CN" altLang="en-US" sz="3200" b="1" i="0" u="none" strike="noStrike" kern="1200" cap="none" spc="0" normalizeH="0" baseline="0" noProof="0" dirty="0">
              <a:ln>
                <a:noFill/>
              </a:ln>
              <a:solidFill>
                <a:srgbClr val="234983"/>
              </a:solidFill>
              <a:uLnTx/>
              <a:uFillTx/>
              <a:latin typeface="Microsoft YaHei" charset="-122"/>
              <a:ea typeface="Microsoft YaHei" charset="-122"/>
              <a:cs typeface="Microsoft YaHei" charset="-122"/>
            </a:endParaRPr>
          </a:p>
        </p:txBody>
      </p:sp>
    </p:spTree>
  </p:cSld>
  <p:clrMapOvr>
    <a:masterClrMapping/>
  </p:clrMapOvr>
  <p:transition spd="slow" advTm="1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decel="50000" fill="hold">
                                          <p:stCondLst>
                                            <p:cond delay="0"/>
                                          </p:stCondLst>
                                        </p:cTn>
                                        <p:tgtEl>
                                          <p:spTgt spid="9"/>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9"/>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9"/>
                                        </p:tgtEl>
                                        <p:attrNameLst>
                                          <p:attrName>ppt_w</p:attrName>
                                        </p:attrNameLst>
                                      </p:cBhvr>
                                      <p:tavLst>
                                        <p:tav tm="0">
                                          <p:val>
                                            <p:strVal val="#ppt_w*.05"/>
                                          </p:val>
                                        </p:tav>
                                        <p:tav tm="100000">
                                          <p:val>
                                            <p:strVal val="#ppt_w"/>
                                          </p:val>
                                        </p:tav>
                                      </p:tavLst>
                                    </p:anim>
                                    <p:anim calcmode="lin" valueType="num">
                                      <p:cBhvr>
                                        <p:cTn id="10" dur="1000" fill="hold"/>
                                        <p:tgtEl>
                                          <p:spTgt spid="9"/>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9"/>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9"/>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9"/>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44451" y="1354394"/>
            <a:ext cx="10734976" cy="4031873"/>
          </a:xfrm>
          <a:prstGeom prst="rect">
            <a:avLst/>
          </a:prstGeom>
        </p:spPr>
        <p:txBody>
          <a:bodyPr wrap="square">
            <a:spAutoFit/>
          </a:bodyPr>
          <a:lstStyle/>
          <a:p>
            <a:pPr marL="285750" indent="-285750" algn="just">
              <a:lnSpc>
                <a:spcPct val="200000"/>
              </a:lnSpc>
              <a:buClr>
                <a:srgbClr val="C00000"/>
              </a:buClr>
              <a:buFont typeface="Wingdings" panose="05000000000000000000" pitchFamily="2" charset="2"/>
              <a:buChar char="l"/>
            </a:pPr>
            <a:r>
              <a:rPr lang="zh-CN" altLang="en-US" sz="1600" b="1" dirty="0">
                <a:latin typeface="Microsoft YaHei" charset="-122"/>
                <a:ea typeface="Microsoft YaHei" charset="-122"/>
                <a:cs typeface="Microsoft YaHei" charset="-122"/>
              </a:rPr>
              <a:t>应用广泛</a:t>
            </a:r>
            <a:r>
              <a:rPr lang="zh-CN" altLang="en-US" sz="1600" b="1" dirty="0" smtClean="0">
                <a:latin typeface="Microsoft YaHei" charset="-122"/>
                <a:ea typeface="Microsoft YaHei" charset="-122"/>
                <a:cs typeface="Microsoft YaHei" charset="-122"/>
              </a:rPr>
              <a:t>：</a:t>
            </a:r>
            <a:endParaRPr lang="en-US" altLang="zh-CN" sz="1600" b="1" dirty="0">
              <a:latin typeface="Microsoft YaHei" charset="-122"/>
              <a:ea typeface="Microsoft YaHei" charset="-122"/>
              <a:cs typeface="Microsoft YaHei" charset="-122"/>
            </a:endParaRPr>
          </a:p>
          <a:p>
            <a:pPr algn="just">
              <a:lnSpc>
                <a:spcPct val="200000"/>
              </a:lnSpc>
              <a:buClr>
                <a:srgbClr val="C00000"/>
              </a:buClr>
            </a:pPr>
            <a:r>
              <a:rPr lang="zh-CN" altLang="en-US" sz="1600" dirty="0" smtClean="0">
                <a:latin typeface="Microsoft YaHei" charset="-122"/>
                <a:ea typeface="Microsoft YaHei" charset="-122"/>
                <a:cs typeface="Microsoft YaHei" charset="-122"/>
              </a:rPr>
              <a:t>最近</a:t>
            </a:r>
            <a:r>
              <a:rPr lang="zh-CN" altLang="en-US" sz="1600" dirty="0">
                <a:latin typeface="Microsoft YaHei" charset="-122"/>
                <a:ea typeface="Microsoft YaHei" charset="-122"/>
                <a:cs typeface="Microsoft YaHei" charset="-122"/>
              </a:rPr>
              <a:t>邻分类属于一类更广泛的技术，这种技术称为基于实例的学习，它使用具体的训练实例进行预测，而不必维护源自数据的抽象（或模型）。基于实例的学习算法需要邻近性度量来确定实例间的相似性或距离，还需要分类函数根据测试实例与其他实例的邻近性返回测试实例的预测类标号</a:t>
            </a:r>
            <a:r>
              <a:rPr lang="zh-CN" altLang="en-US" sz="1600" dirty="0" smtClean="0">
                <a:latin typeface="Microsoft YaHei" charset="-122"/>
                <a:ea typeface="Microsoft YaHei" charset="-122"/>
                <a:cs typeface="Microsoft YaHei" charset="-122"/>
              </a:rPr>
              <a:t>。</a:t>
            </a:r>
            <a:endParaRPr lang="en-US" altLang="zh-CN" sz="1600" dirty="0" smtClean="0">
              <a:latin typeface="Microsoft YaHei" charset="-122"/>
              <a:ea typeface="Microsoft YaHei" charset="-122"/>
              <a:cs typeface="Microsoft YaHei" charset="-122"/>
            </a:endParaRPr>
          </a:p>
          <a:p>
            <a:pPr algn="just">
              <a:lnSpc>
                <a:spcPct val="200000"/>
              </a:lnSpc>
              <a:buClr>
                <a:srgbClr val="C00000"/>
              </a:buClr>
            </a:pPr>
            <a:endParaRPr lang="zh-CN" altLang="en-US" sz="1600" dirty="0">
              <a:latin typeface="Microsoft YaHei" charset="-122"/>
              <a:ea typeface="Microsoft YaHei" charset="-122"/>
              <a:cs typeface="Microsoft YaHei" charset="-122"/>
            </a:endParaRPr>
          </a:p>
          <a:p>
            <a:pPr marL="285750" indent="-285750" algn="just">
              <a:lnSpc>
                <a:spcPct val="200000"/>
              </a:lnSpc>
              <a:buClr>
                <a:srgbClr val="C00000"/>
              </a:buClr>
              <a:buFont typeface="Wingdings" panose="05000000000000000000" pitchFamily="2" charset="2"/>
              <a:buChar char="l"/>
            </a:pPr>
            <a:r>
              <a:rPr lang="zh-CN" altLang="en-US" sz="1600" b="1" dirty="0">
                <a:latin typeface="Microsoft YaHei" charset="-122"/>
                <a:ea typeface="Microsoft YaHei" charset="-122"/>
                <a:cs typeface="Microsoft YaHei" charset="-122"/>
              </a:rPr>
              <a:t>计算效率低，耗费计算资源较大：</a:t>
            </a:r>
            <a:endParaRPr lang="zh-CN" altLang="en-US" sz="1600" b="1" dirty="0">
              <a:latin typeface="Microsoft YaHei" charset="-122"/>
              <a:ea typeface="Microsoft YaHei" charset="-122"/>
              <a:cs typeface="Microsoft YaHei" charset="-122"/>
            </a:endParaRPr>
          </a:p>
          <a:p>
            <a:pPr algn="just">
              <a:lnSpc>
                <a:spcPct val="200000"/>
              </a:lnSpc>
            </a:pPr>
            <a:r>
              <a:rPr lang="zh-CN" altLang="en-US" sz="1600" dirty="0">
                <a:latin typeface="Microsoft YaHei" charset="-122"/>
                <a:ea typeface="Microsoft YaHei" charset="-122"/>
                <a:cs typeface="Microsoft YaHei" charset="-122"/>
              </a:rPr>
              <a:t>像最近邻分类器这样的消极学习方法不需要建立模型，所以，学习的开销很大，因为需要逐个计算测试样例和训练样例之间的相似度。相反，积极学习方法通常花费大量计算资源来建立模型，模型一旦建立，分类测试样例就会非常快。</a:t>
            </a:r>
            <a:endParaRPr lang="zh-CN" altLang="en-US" sz="1600" dirty="0">
              <a:latin typeface="Microsoft YaHei" charset="-122"/>
              <a:ea typeface="Microsoft YaHei" charset="-122"/>
              <a:cs typeface="Microsoft YaHei" charset="-122"/>
            </a:endParaRPr>
          </a:p>
        </p:txBody>
      </p:sp>
      <p:pic>
        <p:nvPicPr>
          <p:cNvPr id="28" name="图片 2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15117" y="6221904"/>
            <a:ext cx="1906271" cy="438442"/>
          </a:xfrm>
          <a:prstGeom prst="rect">
            <a:avLst/>
          </a:prstGeom>
        </p:spPr>
      </p:pic>
      <p:sp>
        <p:nvSpPr>
          <p:cNvPr id="9" name="文本框 8"/>
          <p:cNvSpPr txBox="1"/>
          <p:nvPr/>
        </p:nvSpPr>
        <p:spPr>
          <a:xfrm>
            <a:off x="744451" y="613943"/>
            <a:ext cx="3043462" cy="584775"/>
          </a:xfrm>
          <a:prstGeom prst="rect">
            <a:avLst/>
          </a:prstGeom>
          <a:noFill/>
        </p:spPr>
        <p:txBody>
          <a:bodyPr wrap="none" rtlCol="0">
            <a:spAutoFit/>
          </a:bodyPr>
          <a:lstStyle/>
          <a:p>
            <a:pPr marL="457200" marR="0" lvl="0" indent="-457200" defTabSz="914400" eaLnBrk="1" fontAlgn="auto" latinLnBrk="0" hangingPunct="1">
              <a:lnSpc>
                <a:spcPct val="100000"/>
              </a:lnSpc>
              <a:spcBef>
                <a:spcPts val="0"/>
              </a:spcBef>
              <a:spcAft>
                <a:spcPts val="0"/>
              </a:spcAft>
              <a:buClrTx/>
              <a:buSzTx/>
              <a:buFont typeface="Arial" panose="020B0604020202090204" pitchFamily="34" charset="0"/>
              <a:buNone/>
              <a:defRPr/>
            </a:pPr>
            <a:r>
              <a:rPr lang="en-US" altLang="zh-CN" sz="3200" b="1" dirty="0">
                <a:solidFill>
                  <a:srgbClr val="234983"/>
                </a:solidFill>
                <a:latin typeface="Microsoft YaHei" charset="-122"/>
                <a:ea typeface="Microsoft YaHei" charset="-122"/>
                <a:cs typeface="Microsoft YaHei" charset="-122"/>
              </a:rPr>
              <a:t>k</a:t>
            </a:r>
            <a:r>
              <a:rPr lang="en-US" altLang="zh-CN" sz="3200" b="1" noProof="0" dirty="0" smtClean="0">
                <a:solidFill>
                  <a:srgbClr val="234983"/>
                </a:solidFill>
                <a:latin typeface="Microsoft YaHei" charset="-122"/>
                <a:ea typeface="Microsoft YaHei" charset="-122"/>
                <a:cs typeface="Microsoft YaHei" charset="-122"/>
              </a:rPr>
              <a:t>-</a:t>
            </a:r>
            <a:r>
              <a:rPr kumimoji="0" lang="en-US" altLang="zh-CN" sz="3200" b="1" i="0" u="none" strike="noStrike" kern="1200" cap="none" spc="0" normalizeH="0" baseline="0" noProof="0" dirty="0" smtClean="0">
                <a:ln>
                  <a:noFill/>
                </a:ln>
                <a:solidFill>
                  <a:srgbClr val="234983"/>
                </a:solidFill>
                <a:uLnTx/>
                <a:uFillTx/>
                <a:latin typeface="Microsoft YaHei" charset="-122"/>
                <a:ea typeface="Microsoft YaHei" charset="-122"/>
                <a:cs typeface="Microsoft YaHei" charset="-122"/>
              </a:rPr>
              <a:t>NN</a:t>
            </a:r>
            <a:r>
              <a:rPr kumimoji="0" lang="zh-CN" altLang="en-US" sz="3200" b="1" i="0" u="none" strike="noStrike" kern="1200" cap="none" spc="0" normalizeH="0" baseline="0" noProof="0" dirty="0" smtClean="0">
                <a:ln>
                  <a:noFill/>
                </a:ln>
                <a:solidFill>
                  <a:srgbClr val="234983"/>
                </a:solidFill>
                <a:uLnTx/>
                <a:uFillTx/>
                <a:latin typeface="Microsoft YaHei" charset="-122"/>
                <a:ea typeface="Microsoft YaHei" charset="-122"/>
                <a:cs typeface="Microsoft YaHei" charset="-122"/>
              </a:rPr>
              <a:t> 模型评价</a:t>
            </a:r>
            <a:endParaRPr kumimoji="0" lang="zh-CN" altLang="en-US" sz="3200" b="1" i="0" u="none" strike="noStrike" kern="1200" cap="none" spc="0" normalizeH="0" baseline="0" noProof="0" dirty="0">
              <a:ln>
                <a:noFill/>
              </a:ln>
              <a:solidFill>
                <a:srgbClr val="234983"/>
              </a:solidFill>
              <a:uLnTx/>
              <a:uFillTx/>
              <a:latin typeface="Microsoft YaHei" charset="-122"/>
              <a:ea typeface="Microsoft YaHei" charset="-122"/>
              <a:cs typeface="Microsoft YaHei" charset="-122"/>
            </a:endParaRPr>
          </a:p>
        </p:txBody>
      </p:sp>
    </p:spTree>
  </p:cSld>
  <p:clrMapOvr>
    <a:masterClrMapping/>
  </p:clrMapOvr>
  <p:transition spd="slow" advTm="1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decel="50000" fill="hold">
                                          <p:stCondLst>
                                            <p:cond delay="0"/>
                                          </p:stCondLst>
                                        </p:cTn>
                                        <p:tgtEl>
                                          <p:spTgt spid="9"/>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9"/>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9"/>
                                        </p:tgtEl>
                                        <p:attrNameLst>
                                          <p:attrName>ppt_w</p:attrName>
                                        </p:attrNameLst>
                                      </p:cBhvr>
                                      <p:tavLst>
                                        <p:tav tm="0">
                                          <p:val>
                                            <p:strVal val="#ppt_w*.05"/>
                                          </p:val>
                                        </p:tav>
                                        <p:tav tm="100000">
                                          <p:val>
                                            <p:strVal val="#ppt_w"/>
                                          </p:val>
                                        </p:tav>
                                      </p:tavLst>
                                    </p:anim>
                                    <p:anim calcmode="lin" valueType="num">
                                      <p:cBhvr>
                                        <p:cTn id="10" dur="1000" fill="hold"/>
                                        <p:tgtEl>
                                          <p:spTgt spid="9"/>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9"/>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9"/>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9"/>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44451" y="1354394"/>
            <a:ext cx="10734976" cy="4031873"/>
          </a:xfrm>
          <a:prstGeom prst="rect">
            <a:avLst/>
          </a:prstGeom>
        </p:spPr>
        <p:txBody>
          <a:bodyPr wrap="square">
            <a:spAutoFit/>
          </a:bodyPr>
          <a:lstStyle/>
          <a:p>
            <a:pPr marL="285750" indent="-285750" algn="just">
              <a:lnSpc>
                <a:spcPct val="200000"/>
              </a:lnSpc>
              <a:buClr>
                <a:srgbClr val="C00000"/>
              </a:buClr>
              <a:buFont typeface="Wingdings" panose="05000000000000000000" pitchFamily="2" charset="2"/>
              <a:buChar char="l"/>
            </a:pPr>
            <a:r>
              <a:rPr lang="zh-CN" altLang="en-US" sz="1600" b="1" dirty="0">
                <a:latin typeface="Microsoft YaHei" charset="-122"/>
                <a:ea typeface="Microsoft YaHei" charset="-122"/>
                <a:cs typeface="Microsoft YaHei" charset="-122"/>
              </a:rPr>
              <a:t>抗噪性较弱，对噪声数据（异常值）较为敏感</a:t>
            </a:r>
            <a:r>
              <a:rPr lang="zh-CN" altLang="en-US" sz="1600" b="1" dirty="0" smtClean="0">
                <a:latin typeface="Microsoft YaHei" charset="-122"/>
                <a:ea typeface="Microsoft YaHei" charset="-122"/>
                <a:cs typeface="Microsoft YaHei" charset="-122"/>
              </a:rPr>
              <a:t>：</a:t>
            </a:r>
            <a:endParaRPr lang="en-US" altLang="zh-CN" sz="1600" b="1" dirty="0" smtClean="0">
              <a:latin typeface="Microsoft YaHei" charset="-122"/>
              <a:ea typeface="Microsoft YaHei" charset="-122"/>
              <a:cs typeface="Microsoft YaHei" charset="-122"/>
            </a:endParaRPr>
          </a:p>
          <a:p>
            <a:pPr algn="just">
              <a:lnSpc>
                <a:spcPct val="200000"/>
              </a:lnSpc>
              <a:buClr>
                <a:srgbClr val="C00000"/>
              </a:buClr>
            </a:pPr>
            <a:r>
              <a:rPr lang="zh-CN" altLang="en-US" sz="1600" dirty="0">
                <a:latin typeface="Microsoft YaHei" charset="-122"/>
                <a:ea typeface="Microsoft YaHei" charset="-122"/>
                <a:cs typeface="Microsoft YaHei" charset="-122"/>
              </a:rPr>
              <a:t>最近邻分类器基于局部信息进行预测，而决策树和基于规则的分类器则试图找到一个拟合整个输入空间的全局模型。正是因为这样的局部分类决策，最近邻分类器</a:t>
            </a:r>
            <a:r>
              <a:rPr lang="zh-CN" altLang="en-US" sz="1600" dirty="0" smtClean="0">
                <a:latin typeface="Microsoft YaHei" charset="-122"/>
                <a:ea typeface="Microsoft YaHei" charset="-122"/>
                <a:cs typeface="Microsoft YaHei" charset="-122"/>
              </a:rPr>
              <a:t>（</a:t>
            </a:r>
            <a:r>
              <a:rPr lang="en-US" altLang="zh-CN" sz="1600" dirty="0" smtClean="0">
                <a:latin typeface="Microsoft YaHei" charset="-122"/>
                <a:ea typeface="Microsoft YaHei" charset="-122"/>
                <a:cs typeface="Microsoft YaHei" charset="-122"/>
              </a:rPr>
              <a:t>k</a:t>
            </a:r>
            <a:r>
              <a:rPr lang="zh-CN" altLang="en-US" sz="1600" dirty="0" smtClean="0">
                <a:latin typeface="Microsoft YaHei" charset="-122"/>
                <a:ea typeface="Microsoft YaHei" charset="-122"/>
                <a:cs typeface="Microsoft YaHei" charset="-122"/>
              </a:rPr>
              <a:t>很</a:t>
            </a:r>
            <a:r>
              <a:rPr lang="zh-CN" altLang="en-US" sz="1600" dirty="0">
                <a:latin typeface="Microsoft YaHei" charset="-122"/>
                <a:ea typeface="Microsoft YaHei" charset="-122"/>
                <a:cs typeface="Microsoft YaHei" charset="-122"/>
              </a:rPr>
              <a:t>小时）对噪声非常敏感</a:t>
            </a:r>
            <a:r>
              <a:rPr lang="zh-CN" altLang="en-US" sz="1600" dirty="0" smtClean="0">
                <a:latin typeface="Microsoft YaHei" charset="-122"/>
                <a:ea typeface="Microsoft YaHei" charset="-122"/>
                <a:cs typeface="Microsoft YaHei" charset="-122"/>
              </a:rPr>
              <a:t>。</a:t>
            </a:r>
            <a:endParaRPr lang="en-US" altLang="zh-CN" sz="1600" dirty="0" smtClean="0">
              <a:latin typeface="Microsoft YaHei" charset="-122"/>
              <a:ea typeface="Microsoft YaHei" charset="-122"/>
              <a:cs typeface="Microsoft YaHei" charset="-122"/>
            </a:endParaRPr>
          </a:p>
          <a:p>
            <a:pPr algn="just">
              <a:lnSpc>
                <a:spcPct val="200000"/>
              </a:lnSpc>
              <a:buClr>
                <a:srgbClr val="C00000"/>
              </a:buClr>
            </a:pPr>
            <a:endParaRPr lang="zh-CN" altLang="en-US" sz="1600" dirty="0">
              <a:latin typeface="Microsoft YaHei" charset="-122"/>
              <a:ea typeface="Microsoft YaHei" charset="-122"/>
              <a:cs typeface="Microsoft YaHei" charset="-122"/>
            </a:endParaRPr>
          </a:p>
          <a:p>
            <a:pPr marL="285750" indent="-285750" algn="just">
              <a:lnSpc>
                <a:spcPct val="200000"/>
              </a:lnSpc>
              <a:buClr>
                <a:srgbClr val="C00000"/>
              </a:buClr>
              <a:buFont typeface="Wingdings" panose="05000000000000000000" pitchFamily="2" charset="2"/>
              <a:buChar char="l"/>
            </a:pPr>
            <a:r>
              <a:rPr lang="zh-CN" altLang="en-US" sz="1600" b="1" dirty="0">
                <a:latin typeface="Microsoft YaHei" charset="-122"/>
                <a:ea typeface="Microsoft YaHei" charset="-122"/>
                <a:cs typeface="Microsoft YaHei" charset="-122"/>
              </a:rPr>
              <a:t>模型不稳定，可重复性较弱</a:t>
            </a:r>
            <a:r>
              <a:rPr lang="zh-CN" altLang="en-US" sz="1600" b="1" dirty="0" smtClean="0">
                <a:latin typeface="Microsoft YaHei" charset="-122"/>
                <a:ea typeface="Microsoft YaHei" charset="-122"/>
                <a:cs typeface="Microsoft YaHei" charset="-122"/>
              </a:rPr>
              <a:t>：</a:t>
            </a:r>
            <a:endParaRPr lang="en-US" altLang="zh-CN" sz="1600" b="1" dirty="0" smtClean="0">
              <a:latin typeface="Microsoft YaHei" charset="-122"/>
              <a:ea typeface="Microsoft YaHei" charset="-122"/>
              <a:cs typeface="Microsoft YaHei" charset="-122"/>
            </a:endParaRPr>
          </a:p>
          <a:p>
            <a:pPr algn="just">
              <a:lnSpc>
                <a:spcPct val="200000"/>
              </a:lnSpc>
              <a:buClr>
                <a:srgbClr val="C00000"/>
              </a:buClr>
            </a:pPr>
            <a:r>
              <a:rPr lang="zh-CN" altLang="en-US" sz="1600" dirty="0">
                <a:latin typeface="Microsoft YaHei" charset="-122"/>
                <a:ea typeface="Microsoft YaHei" charset="-122"/>
                <a:cs typeface="Microsoft YaHei" charset="-122"/>
              </a:rPr>
              <a:t>最近邻分类器可以生成任意形状的决策边界，这样的决策边界与决策树和基于规则的分类器通常所局限的直线决策边界相比，能提供更加灵活的模型表示。最近邻分类器的决策边界还有很高的可变性，因为它们依赖于训练样例的组合。增加最近邻的数目可以降低这种可变性。</a:t>
            </a:r>
            <a:endParaRPr lang="zh-CN" altLang="en-US" sz="1600" dirty="0">
              <a:latin typeface="Microsoft YaHei" charset="-122"/>
              <a:ea typeface="Microsoft YaHei" charset="-122"/>
              <a:cs typeface="Microsoft YaHei" charset="-122"/>
            </a:endParaRPr>
          </a:p>
        </p:txBody>
      </p:sp>
      <p:pic>
        <p:nvPicPr>
          <p:cNvPr id="28" name="图片 2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15117" y="6221904"/>
            <a:ext cx="1906271" cy="438442"/>
          </a:xfrm>
          <a:prstGeom prst="rect">
            <a:avLst/>
          </a:prstGeom>
        </p:spPr>
      </p:pic>
      <p:sp>
        <p:nvSpPr>
          <p:cNvPr id="9" name="文本框 8"/>
          <p:cNvSpPr txBox="1"/>
          <p:nvPr/>
        </p:nvSpPr>
        <p:spPr>
          <a:xfrm>
            <a:off x="744451" y="613943"/>
            <a:ext cx="3043462" cy="584775"/>
          </a:xfrm>
          <a:prstGeom prst="rect">
            <a:avLst/>
          </a:prstGeom>
          <a:noFill/>
        </p:spPr>
        <p:txBody>
          <a:bodyPr wrap="none" rtlCol="0">
            <a:spAutoFit/>
          </a:bodyPr>
          <a:lstStyle/>
          <a:p>
            <a:pPr marL="457200" marR="0" lvl="0" indent="-457200" defTabSz="914400" eaLnBrk="1" fontAlgn="auto" latinLnBrk="0" hangingPunct="1">
              <a:lnSpc>
                <a:spcPct val="100000"/>
              </a:lnSpc>
              <a:spcBef>
                <a:spcPts val="0"/>
              </a:spcBef>
              <a:spcAft>
                <a:spcPts val="0"/>
              </a:spcAft>
              <a:buClrTx/>
              <a:buSzTx/>
              <a:buFont typeface="Arial" panose="020B0604020202090204" pitchFamily="34" charset="0"/>
              <a:buNone/>
              <a:defRPr/>
            </a:pPr>
            <a:r>
              <a:rPr lang="en-US" altLang="zh-CN" sz="3200" b="1" dirty="0">
                <a:solidFill>
                  <a:srgbClr val="234983"/>
                </a:solidFill>
                <a:latin typeface="Microsoft YaHei" charset="-122"/>
                <a:ea typeface="Microsoft YaHei" charset="-122"/>
                <a:cs typeface="Microsoft YaHei" charset="-122"/>
              </a:rPr>
              <a:t>k</a:t>
            </a:r>
            <a:r>
              <a:rPr lang="en-US" altLang="zh-CN" sz="3200" b="1" noProof="0" dirty="0" smtClean="0">
                <a:solidFill>
                  <a:srgbClr val="234983"/>
                </a:solidFill>
                <a:latin typeface="Microsoft YaHei" charset="-122"/>
                <a:ea typeface="Microsoft YaHei" charset="-122"/>
                <a:cs typeface="Microsoft YaHei" charset="-122"/>
              </a:rPr>
              <a:t>-</a:t>
            </a:r>
            <a:r>
              <a:rPr kumimoji="0" lang="en-US" altLang="zh-CN" sz="3200" b="1" i="0" u="none" strike="noStrike" kern="1200" cap="none" spc="0" normalizeH="0" baseline="0" noProof="0" dirty="0" smtClean="0">
                <a:ln>
                  <a:noFill/>
                </a:ln>
                <a:solidFill>
                  <a:srgbClr val="234983"/>
                </a:solidFill>
                <a:uLnTx/>
                <a:uFillTx/>
                <a:latin typeface="Microsoft YaHei" charset="-122"/>
                <a:ea typeface="Microsoft YaHei" charset="-122"/>
                <a:cs typeface="Microsoft YaHei" charset="-122"/>
              </a:rPr>
              <a:t>NN</a:t>
            </a:r>
            <a:r>
              <a:rPr kumimoji="0" lang="zh-CN" altLang="en-US" sz="3200" b="1" i="0" u="none" strike="noStrike" kern="1200" cap="none" spc="0" normalizeH="0" baseline="0" noProof="0" dirty="0" smtClean="0">
                <a:ln>
                  <a:noFill/>
                </a:ln>
                <a:solidFill>
                  <a:srgbClr val="234983"/>
                </a:solidFill>
                <a:uLnTx/>
                <a:uFillTx/>
                <a:latin typeface="Microsoft YaHei" charset="-122"/>
                <a:ea typeface="Microsoft YaHei" charset="-122"/>
                <a:cs typeface="Microsoft YaHei" charset="-122"/>
              </a:rPr>
              <a:t> 模型评价</a:t>
            </a:r>
            <a:endParaRPr kumimoji="0" lang="zh-CN" altLang="en-US" sz="3200" b="1" i="0" u="none" strike="noStrike" kern="1200" cap="none" spc="0" normalizeH="0" baseline="0" noProof="0" dirty="0">
              <a:ln>
                <a:noFill/>
              </a:ln>
              <a:solidFill>
                <a:srgbClr val="234983"/>
              </a:solidFill>
              <a:uLnTx/>
              <a:uFillTx/>
              <a:latin typeface="Microsoft YaHei" charset="-122"/>
              <a:ea typeface="Microsoft YaHei" charset="-122"/>
              <a:cs typeface="Microsoft YaHei" charset="-122"/>
            </a:endParaRPr>
          </a:p>
        </p:txBody>
      </p:sp>
    </p:spTree>
  </p:cSld>
  <p:clrMapOvr>
    <a:masterClrMapping/>
  </p:clrMapOvr>
  <p:transition spd="slow" advTm="1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decel="50000" fill="hold">
                                          <p:stCondLst>
                                            <p:cond delay="0"/>
                                          </p:stCondLst>
                                        </p:cTn>
                                        <p:tgtEl>
                                          <p:spTgt spid="9"/>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9"/>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9"/>
                                        </p:tgtEl>
                                        <p:attrNameLst>
                                          <p:attrName>ppt_w</p:attrName>
                                        </p:attrNameLst>
                                      </p:cBhvr>
                                      <p:tavLst>
                                        <p:tav tm="0">
                                          <p:val>
                                            <p:strVal val="#ppt_w*.05"/>
                                          </p:val>
                                        </p:tav>
                                        <p:tav tm="100000">
                                          <p:val>
                                            <p:strVal val="#ppt_w"/>
                                          </p:val>
                                        </p:tav>
                                      </p:tavLst>
                                    </p:anim>
                                    <p:anim calcmode="lin" valueType="num">
                                      <p:cBhvr>
                                        <p:cTn id="10" dur="1000" fill="hold"/>
                                        <p:tgtEl>
                                          <p:spTgt spid="9"/>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9"/>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9"/>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9"/>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44451" y="1354394"/>
            <a:ext cx="10734976" cy="2554545"/>
          </a:xfrm>
          <a:prstGeom prst="rect">
            <a:avLst/>
          </a:prstGeom>
        </p:spPr>
        <p:txBody>
          <a:bodyPr wrap="square">
            <a:spAutoFit/>
          </a:bodyPr>
          <a:lstStyle/>
          <a:p>
            <a:pPr marL="285750" indent="-285750" algn="just">
              <a:lnSpc>
                <a:spcPct val="200000"/>
              </a:lnSpc>
              <a:buClr>
                <a:srgbClr val="C00000"/>
              </a:buClr>
              <a:buFont typeface="Wingdings" panose="05000000000000000000" pitchFamily="2" charset="2"/>
              <a:buChar char="l"/>
            </a:pPr>
            <a:r>
              <a:rPr lang="zh-CN" altLang="en-US" sz="1600" b="1" dirty="0" smtClean="0">
                <a:latin typeface="Microsoft YaHei" charset="-122"/>
                <a:ea typeface="Microsoft YaHei" charset="-122"/>
                <a:cs typeface="Microsoft YaHei" charset="-122"/>
              </a:rPr>
              <a:t>需要进行归一化处理：</a:t>
            </a:r>
            <a:endParaRPr lang="en-US" altLang="zh-CN" sz="1600" b="1" dirty="0" smtClean="0">
              <a:latin typeface="Microsoft YaHei" charset="-122"/>
              <a:ea typeface="Microsoft YaHei" charset="-122"/>
              <a:cs typeface="Microsoft YaHei" charset="-122"/>
            </a:endParaRPr>
          </a:p>
          <a:p>
            <a:pPr algn="just">
              <a:lnSpc>
                <a:spcPct val="200000"/>
              </a:lnSpc>
              <a:buClr>
                <a:srgbClr val="C00000"/>
              </a:buClr>
            </a:pPr>
            <a:r>
              <a:rPr lang="zh-CN" altLang="en-US" sz="1600" dirty="0">
                <a:latin typeface="Microsoft YaHei" charset="-122"/>
                <a:ea typeface="Microsoft YaHei" charset="-122"/>
                <a:cs typeface="Microsoft YaHei" charset="-122"/>
              </a:rPr>
              <a:t>除非采用适当的邻近性度量和数据预处理，否则最近邻分类器可能做出错误的预测。例如，我们想根据身高（以米为单位）和体重（以磅为单位）等属性来对一群人分类。属性高度的可变性很小，从</a:t>
            </a:r>
            <a:r>
              <a:rPr lang="en-US" altLang="zh-CN" sz="1600" dirty="0">
                <a:latin typeface="Microsoft YaHei" charset="-122"/>
                <a:ea typeface="Microsoft YaHei" charset="-122"/>
                <a:cs typeface="Microsoft YaHei" charset="-122"/>
              </a:rPr>
              <a:t>1.5</a:t>
            </a:r>
            <a:r>
              <a:rPr lang="zh-CN" altLang="en-US" sz="1600" dirty="0">
                <a:latin typeface="Microsoft YaHei" charset="-122"/>
                <a:ea typeface="Microsoft YaHei" charset="-122"/>
                <a:cs typeface="Microsoft YaHei" charset="-122"/>
              </a:rPr>
              <a:t>米到</a:t>
            </a:r>
            <a:r>
              <a:rPr lang="en-US" altLang="zh-CN" sz="1600" dirty="0">
                <a:latin typeface="Microsoft YaHei" charset="-122"/>
                <a:ea typeface="Microsoft YaHei" charset="-122"/>
                <a:cs typeface="Microsoft YaHei" charset="-122"/>
              </a:rPr>
              <a:t>1.85</a:t>
            </a:r>
            <a:r>
              <a:rPr lang="zh-CN" altLang="en-US" sz="1600" dirty="0">
                <a:latin typeface="Microsoft YaHei" charset="-122"/>
                <a:ea typeface="Microsoft YaHei" charset="-122"/>
                <a:cs typeface="Microsoft YaHei" charset="-122"/>
              </a:rPr>
              <a:t>米，而体重范围则可能是从</a:t>
            </a:r>
            <a:r>
              <a:rPr lang="en-US" altLang="zh-CN" sz="1600" dirty="0">
                <a:latin typeface="Microsoft YaHei" charset="-122"/>
                <a:ea typeface="Microsoft YaHei" charset="-122"/>
                <a:cs typeface="Microsoft YaHei" charset="-122"/>
              </a:rPr>
              <a:t>90</a:t>
            </a:r>
            <a:r>
              <a:rPr lang="zh-CN" altLang="en-US" sz="1600" dirty="0">
                <a:latin typeface="Microsoft YaHei" charset="-122"/>
                <a:ea typeface="Microsoft YaHei" charset="-122"/>
                <a:cs typeface="Microsoft YaHei" charset="-122"/>
              </a:rPr>
              <a:t>磅到</a:t>
            </a:r>
            <a:r>
              <a:rPr lang="en-US" altLang="zh-CN" sz="1600" dirty="0">
                <a:latin typeface="Microsoft YaHei" charset="-122"/>
                <a:ea typeface="Microsoft YaHei" charset="-122"/>
                <a:cs typeface="Microsoft YaHei" charset="-122"/>
              </a:rPr>
              <a:t>250</a:t>
            </a:r>
            <a:r>
              <a:rPr lang="zh-CN" altLang="en-US" sz="1600" dirty="0">
                <a:latin typeface="Microsoft YaHei" charset="-122"/>
                <a:ea typeface="Microsoft YaHei" charset="-122"/>
                <a:cs typeface="Microsoft YaHei" charset="-122"/>
              </a:rPr>
              <a:t>磅。如果不考虑属性值的单位，那么邻近性度量可能就会被人的体重差异所左右。</a:t>
            </a:r>
            <a:endParaRPr lang="zh-CN" altLang="en-US" sz="1600" dirty="0">
              <a:latin typeface="Microsoft YaHei" charset="-122"/>
              <a:ea typeface="Microsoft YaHei" charset="-122"/>
              <a:cs typeface="Microsoft YaHei" charset="-122"/>
            </a:endParaRPr>
          </a:p>
          <a:p>
            <a:pPr algn="just">
              <a:lnSpc>
                <a:spcPct val="200000"/>
              </a:lnSpc>
              <a:buClr>
                <a:srgbClr val="C00000"/>
              </a:buClr>
            </a:pPr>
            <a:endParaRPr lang="zh-CN" altLang="en-US" sz="1600" dirty="0">
              <a:latin typeface="Microsoft YaHei" charset="-122"/>
              <a:ea typeface="Microsoft YaHei" charset="-122"/>
              <a:cs typeface="Microsoft YaHei" charset="-122"/>
            </a:endParaRPr>
          </a:p>
        </p:txBody>
      </p:sp>
      <p:pic>
        <p:nvPicPr>
          <p:cNvPr id="28" name="图片 2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15117" y="6221904"/>
            <a:ext cx="1906271" cy="438442"/>
          </a:xfrm>
          <a:prstGeom prst="rect">
            <a:avLst/>
          </a:prstGeom>
        </p:spPr>
      </p:pic>
      <p:sp>
        <p:nvSpPr>
          <p:cNvPr id="9" name="文本框 8"/>
          <p:cNvSpPr txBox="1"/>
          <p:nvPr/>
        </p:nvSpPr>
        <p:spPr>
          <a:xfrm>
            <a:off x="744451" y="613943"/>
            <a:ext cx="3043462" cy="584775"/>
          </a:xfrm>
          <a:prstGeom prst="rect">
            <a:avLst/>
          </a:prstGeom>
          <a:noFill/>
        </p:spPr>
        <p:txBody>
          <a:bodyPr wrap="none" rtlCol="0">
            <a:spAutoFit/>
          </a:bodyPr>
          <a:lstStyle/>
          <a:p>
            <a:pPr marL="457200" marR="0" lvl="0" indent="-457200" defTabSz="914400" eaLnBrk="1" fontAlgn="auto" latinLnBrk="0" hangingPunct="1">
              <a:lnSpc>
                <a:spcPct val="100000"/>
              </a:lnSpc>
              <a:spcBef>
                <a:spcPts val="0"/>
              </a:spcBef>
              <a:spcAft>
                <a:spcPts val="0"/>
              </a:spcAft>
              <a:buClrTx/>
              <a:buSzTx/>
              <a:buFont typeface="Arial" panose="020B0604020202090204" pitchFamily="34" charset="0"/>
              <a:buNone/>
              <a:defRPr/>
            </a:pPr>
            <a:r>
              <a:rPr lang="en-US" altLang="zh-CN" sz="3200" b="1" dirty="0">
                <a:solidFill>
                  <a:srgbClr val="234983"/>
                </a:solidFill>
                <a:latin typeface="Microsoft YaHei" charset="-122"/>
                <a:ea typeface="Microsoft YaHei" charset="-122"/>
                <a:cs typeface="Microsoft YaHei" charset="-122"/>
              </a:rPr>
              <a:t>k</a:t>
            </a:r>
            <a:r>
              <a:rPr lang="en-US" altLang="zh-CN" sz="3200" b="1" noProof="0" dirty="0" smtClean="0">
                <a:solidFill>
                  <a:srgbClr val="234983"/>
                </a:solidFill>
                <a:latin typeface="Microsoft YaHei" charset="-122"/>
                <a:ea typeface="Microsoft YaHei" charset="-122"/>
                <a:cs typeface="Microsoft YaHei" charset="-122"/>
              </a:rPr>
              <a:t>-</a:t>
            </a:r>
            <a:r>
              <a:rPr kumimoji="0" lang="en-US" altLang="zh-CN" sz="3200" b="1" i="0" u="none" strike="noStrike" kern="1200" cap="none" spc="0" normalizeH="0" baseline="0" noProof="0" dirty="0" smtClean="0">
                <a:ln>
                  <a:noFill/>
                </a:ln>
                <a:solidFill>
                  <a:srgbClr val="234983"/>
                </a:solidFill>
                <a:uLnTx/>
                <a:uFillTx/>
                <a:latin typeface="Microsoft YaHei" charset="-122"/>
                <a:ea typeface="Microsoft YaHei" charset="-122"/>
                <a:cs typeface="Microsoft YaHei" charset="-122"/>
              </a:rPr>
              <a:t>NN</a:t>
            </a:r>
            <a:r>
              <a:rPr kumimoji="0" lang="zh-CN" altLang="en-US" sz="3200" b="1" i="0" u="none" strike="noStrike" kern="1200" cap="none" spc="0" normalizeH="0" baseline="0" noProof="0" dirty="0" smtClean="0">
                <a:ln>
                  <a:noFill/>
                </a:ln>
                <a:solidFill>
                  <a:srgbClr val="234983"/>
                </a:solidFill>
                <a:uLnTx/>
                <a:uFillTx/>
                <a:latin typeface="Microsoft YaHei" charset="-122"/>
                <a:ea typeface="Microsoft YaHei" charset="-122"/>
                <a:cs typeface="Microsoft YaHei" charset="-122"/>
              </a:rPr>
              <a:t> 模型评价</a:t>
            </a:r>
            <a:endParaRPr kumimoji="0" lang="zh-CN" altLang="en-US" sz="3200" b="1" i="0" u="none" strike="noStrike" kern="1200" cap="none" spc="0" normalizeH="0" baseline="0" noProof="0" dirty="0">
              <a:ln>
                <a:noFill/>
              </a:ln>
              <a:solidFill>
                <a:srgbClr val="234983"/>
              </a:solidFill>
              <a:uLnTx/>
              <a:uFillTx/>
              <a:latin typeface="Microsoft YaHei" charset="-122"/>
              <a:ea typeface="Microsoft YaHei" charset="-122"/>
              <a:cs typeface="Microsoft YaHei" charset="-122"/>
            </a:endParaRPr>
          </a:p>
        </p:txBody>
      </p:sp>
    </p:spTree>
  </p:cSld>
  <p:clrMapOvr>
    <a:masterClrMapping/>
  </p:clrMapOvr>
  <p:transition spd="slow" advTm="1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decel="50000" fill="hold">
                                          <p:stCondLst>
                                            <p:cond delay="0"/>
                                          </p:stCondLst>
                                        </p:cTn>
                                        <p:tgtEl>
                                          <p:spTgt spid="9"/>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9"/>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9"/>
                                        </p:tgtEl>
                                        <p:attrNameLst>
                                          <p:attrName>ppt_w</p:attrName>
                                        </p:attrNameLst>
                                      </p:cBhvr>
                                      <p:tavLst>
                                        <p:tav tm="0">
                                          <p:val>
                                            <p:strVal val="#ppt_w*.05"/>
                                          </p:val>
                                        </p:tav>
                                        <p:tav tm="100000">
                                          <p:val>
                                            <p:strVal val="#ppt_w"/>
                                          </p:val>
                                        </p:tav>
                                      </p:tavLst>
                                    </p:anim>
                                    <p:anim calcmode="lin" valueType="num">
                                      <p:cBhvr>
                                        <p:cTn id="10" dur="1000" fill="hold"/>
                                        <p:tgtEl>
                                          <p:spTgt spid="9"/>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9"/>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9"/>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9"/>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椭圆 63"/>
          <p:cNvSpPr/>
          <p:nvPr/>
        </p:nvSpPr>
        <p:spPr>
          <a:xfrm>
            <a:off x="4138586" y="1491753"/>
            <a:ext cx="3935146" cy="3935146"/>
          </a:xfrm>
          <a:prstGeom prst="ellipse">
            <a:avLst/>
          </a:prstGeom>
          <a:noFill/>
          <a:ln w="19050">
            <a:solidFill>
              <a:srgbClr val="234983"/>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SimSun" panose="02010600030101010101" pitchFamily="2" charset="-122"/>
              <a:cs typeface="+mn-cs"/>
            </a:endParaRPr>
          </a:p>
        </p:txBody>
      </p:sp>
      <p:sp>
        <p:nvSpPr>
          <p:cNvPr id="65" name="椭圆 64"/>
          <p:cNvSpPr/>
          <p:nvPr/>
        </p:nvSpPr>
        <p:spPr>
          <a:xfrm>
            <a:off x="4188227" y="1531234"/>
            <a:ext cx="3815544" cy="3815544"/>
          </a:xfrm>
          <a:prstGeom prst="ellipse">
            <a:avLst/>
          </a:prstGeom>
          <a:solidFill>
            <a:schemeClr val="bg1">
              <a:lumMod val="95000"/>
            </a:schemeClr>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SimSun" panose="02010600030101010101" pitchFamily="2" charset="-122"/>
              <a:cs typeface="+mn-cs"/>
            </a:endParaRPr>
          </a:p>
        </p:txBody>
      </p:sp>
      <p:sp>
        <p:nvSpPr>
          <p:cNvPr id="66" name="椭圆 65"/>
          <p:cNvSpPr/>
          <p:nvPr/>
        </p:nvSpPr>
        <p:spPr>
          <a:xfrm flipV="1">
            <a:off x="8855903" y="5627341"/>
            <a:ext cx="105358" cy="105358"/>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SimSun" panose="02010600030101010101" pitchFamily="2" charset="-122"/>
              <a:cs typeface="+mn-cs"/>
            </a:endParaRPr>
          </a:p>
        </p:txBody>
      </p:sp>
      <p:sp>
        <p:nvSpPr>
          <p:cNvPr id="67" name="椭圆 66"/>
          <p:cNvSpPr/>
          <p:nvPr/>
        </p:nvSpPr>
        <p:spPr>
          <a:xfrm>
            <a:off x="4248149" y="1591156"/>
            <a:ext cx="3695700" cy="3695700"/>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838200" dir="2700000" sx="90000" sy="90000" algn="tl"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SimSun" panose="02010600030101010101" pitchFamily="2" charset="-122"/>
              <a:cs typeface="+mn-cs"/>
            </a:endParaRPr>
          </a:p>
        </p:txBody>
      </p:sp>
      <p:sp>
        <p:nvSpPr>
          <p:cNvPr id="68" name="椭圆 67"/>
          <p:cNvSpPr/>
          <p:nvPr/>
        </p:nvSpPr>
        <p:spPr>
          <a:xfrm>
            <a:off x="6790157" y="1415735"/>
            <a:ext cx="1012723" cy="1012723"/>
          </a:xfrm>
          <a:prstGeom prst="ellipse">
            <a:avLst/>
          </a:prstGeom>
          <a:gradFill flip="none" rotWithShape="1">
            <a:gsLst>
              <a:gs pos="0">
                <a:schemeClr val="bg1"/>
              </a:gs>
              <a:gs pos="36000">
                <a:schemeClr val="bg1"/>
              </a:gs>
              <a:gs pos="100000">
                <a:srgbClr val="C7C7C7"/>
              </a:gs>
            </a:gsLst>
            <a:lin ang="13500000" scaled="1"/>
            <a:tileRect/>
          </a:gradFill>
          <a:ln w="1905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SimSun" panose="02010600030101010101" pitchFamily="2" charset="-122"/>
              <a:cs typeface="+mn-cs"/>
            </a:endParaRPr>
          </a:p>
        </p:txBody>
      </p:sp>
      <p:sp>
        <p:nvSpPr>
          <p:cNvPr id="69" name="文本框 68"/>
          <p:cNvSpPr txBox="1"/>
          <p:nvPr/>
        </p:nvSpPr>
        <p:spPr>
          <a:xfrm>
            <a:off x="4328794" y="2897001"/>
            <a:ext cx="3554730"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4400" b="1" i="0" u="none" strike="noStrike" kern="1200" cap="none" spc="0" normalizeH="0" baseline="0" noProof="0" dirty="0" smtClean="0">
                <a:ln>
                  <a:noFill/>
                </a:ln>
                <a:solidFill>
                  <a:srgbClr val="234983"/>
                </a:solidFill>
                <a:effectLst/>
                <a:uLnTx/>
                <a:uFillTx/>
                <a:latin typeface="Microsoft YaHei" charset="-122"/>
                <a:ea typeface="Microsoft YaHei" charset="-122"/>
                <a:cs typeface="Microsoft YaHei" charset="-122"/>
              </a:rPr>
              <a:t>模型的追求</a:t>
            </a:r>
            <a:endParaRPr kumimoji="0" lang="en-US" altLang="zh-CN" sz="4400" b="1" i="0" u="none" strike="noStrike" kern="1200" cap="none" spc="0" normalizeH="0" baseline="0" noProof="0" dirty="0" smtClean="0">
              <a:ln>
                <a:noFill/>
              </a:ln>
              <a:solidFill>
                <a:srgbClr val="234983"/>
              </a:solidFill>
              <a:effectLst/>
              <a:uLnTx/>
              <a:uFillTx/>
              <a:latin typeface="Microsoft YaHei" charset="-122"/>
              <a:ea typeface="Microsoft YaHei" charset="-122"/>
              <a:cs typeface="Microsoft YaHei" charset="-122"/>
            </a:endParaRPr>
          </a:p>
        </p:txBody>
      </p:sp>
      <p:sp>
        <p:nvSpPr>
          <p:cNvPr id="71" name="矩形 70"/>
          <p:cNvSpPr/>
          <p:nvPr/>
        </p:nvSpPr>
        <p:spPr>
          <a:xfrm>
            <a:off x="6974979" y="1615778"/>
            <a:ext cx="704039" cy="707886"/>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4000" b="1" dirty="0" smtClean="0">
                <a:solidFill>
                  <a:srgbClr val="234983"/>
                </a:solidFill>
                <a:latin typeface="Calibri" panose="020F0502020204030204"/>
                <a:ea typeface="SimSun" panose="02010600030101010101" pitchFamily="2" charset="-122"/>
              </a:rPr>
              <a:t>11</a:t>
            </a:r>
            <a:endParaRPr kumimoji="0" lang="zh-CN" altLang="en-US" sz="4000" b="1" i="0" u="none" strike="noStrike" kern="1200" cap="none" spc="0" normalizeH="0" baseline="0" noProof="0" dirty="0">
              <a:ln>
                <a:noFill/>
              </a:ln>
              <a:solidFill>
                <a:srgbClr val="234983"/>
              </a:solidFill>
              <a:effectLst/>
              <a:uLnTx/>
              <a:uFillTx/>
              <a:latin typeface="Calibri" panose="020F0502020204030204"/>
              <a:ea typeface="SimSun" panose="02010600030101010101" pitchFamily="2" charset="-122"/>
              <a:cs typeface="+mn-cs"/>
            </a:endParaRPr>
          </a:p>
        </p:txBody>
      </p:sp>
      <p:sp>
        <p:nvSpPr>
          <p:cNvPr id="72" name="圆角矩形 71"/>
          <p:cNvSpPr/>
          <p:nvPr/>
        </p:nvSpPr>
        <p:spPr>
          <a:xfrm>
            <a:off x="5931706" y="4253809"/>
            <a:ext cx="348906" cy="60960"/>
          </a:xfrm>
          <a:prstGeom prst="roundRect">
            <a:avLst>
              <a:gd name="adj" fmla="val 50000"/>
            </a:avLst>
          </a:prstGeom>
          <a:solidFill>
            <a:srgbClr val="1D33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234983"/>
              </a:solidFill>
              <a:effectLst/>
              <a:uLnTx/>
              <a:uFillTx/>
              <a:latin typeface="Calibri" panose="020F0502020204030204"/>
              <a:ea typeface="SimSun" panose="02010600030101010101" pitchFamily="2" charset="-122"/>
              <a:cs typeface="+mn-cs"/>
            </a:endParaRPr>
          </a:p>
        </p:txBody>
      </p:sp>
      <p:cxnSp>
        <p:nvCxnSpPr>
          <p:cNvPr id="73" name="直接连接符 72"/>
          <p:cNvCxnSpPr/>
          <p:nvPr/>
        </p:nvCxnSpPr>
        <p:spPr>
          <a:xfrm>
            <a:off x="6106159" y="4429760"/>
            <a:ext cx="0" cy="782320"/>
          </a:xfrm>
          <a:prstGeom prst="line">
            <a:avLst/>
          </a:prstGeom>
          <a:ln w="25400" cap="rnd">
            <a:solidFill>
              <a:srgbClr val="234983"/>
            </a:solidFill>
            <a:round/>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Tm="1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par>
                                <p:cTn id="8" presetID="64" presetClass="path" presetSubtype="0" decel="30000" fill="hold" grpId="1" nodeType="withEffect">
                                  <p:stCondLst>
                                    <p:cond delay="0"/>
                                  </p:stCondLst>
                                  <p:childTnLst>
                                    <p:animMotion origin="layout" path="M 0 0.03889 L 0 -0.14815 " pathEditMode="relative" rAng="0" ptsTypes="AA">
                                      <p:cBhvr>
                                        <p:cTn id="9" dur="750" spd="-100000" fill="hold"/>
                                        <p:tgtEl>
                                          <p:spTgt spid="67"/>
                                        </p:tgtEl>
                                        <p:attrNameLst>
                                          <p:attrName>ppt_x</p:attrName>
                                          <p:attrName>ppt_y</p:attrName>
                                        </p:attrNameLst>
                                      </p:cBhvr>
                                      <p:rCtr x="0" y="-9352"/>
                                    </p:animMotion>
                                  </p:childTnLst>
                                </p:cTn>
                              </p:par>
                              <p:par>
                                <p:cTn id="10" presetID="64" presetClass="path" presetSubtype="0" accel="30000" decel="30000" fill="hold" grpId="2" nodeType="withEffect">
                                  <p:stCondLst>
                                    <p:cond delay="750"/>
                                  </p:stCondLst>
                                  <p:childTnLst>
                                    <p:animMotion origin="layout" path="M 0 0.03842 L 0 1.11111E-6 " pathEditMode="relative" rAng="0" ptsTypes="AA">
                                      <p:cBhvr>
                                        <p:cTn id="11" dur="750" fill="hold"/>
                                        <p:tgtEl>
                                          <p:spTgt spid="67"/>
                                        </p:tgtEl>
                                        <p:attrNameLst>
                                          <p:attrName>ppt_x</p:attrName>
                                          <p:attrName>ppt_y</p:attrName>
                                        </p:attrNameLst>
                                      </p:cBhvr>
                                      <p:rCtr x="0" y="-1921"/>
                                    </p:animMotion>
                                  </p:childTnLst>
                                </p:cTn>
                              </p:par>
                              <p:par>
                                <p:cTn id="12" presetID="53" presetClass="entr" presetSubtype="16" fill="hold" grpId="0" nodeType="withEffect">
                                  <p:stCondLst>
                                    <p:cond delay="1250"/>
                                  </p:stCondLst>
                                  <p:childTnLst>
                                    <p:set>
                                      <p:cBhvr>
                                        <p:cTn id="13" dur="1" fill="hold">
                                          <p:stCondLst>
                                            <p:cond delay="0"/>
                                          </p:stCondLst>
                                        </p:cTn>
                                        <p:tgtEl>
                                          <p:spTgt spid="68"/>
                                        </p:tgtEl>
                                        <p:attrNameLst>
                                          <p:attrName>style.visibility</p:attrName>
                                        </p:attrNameLst>
                                      </p:cBhvr>
                                      <p:to>
                                        <p:strVal val="visible"/>
                                      </p:to>
                                    </p:set>
                                    <p:anim calcmode="lin" valueType="num">
                                      <p:cBhvr>
                                        <p:cTn id="14" dur="750" fill="hold"/>
                                        <p:tgtEl>
                                          <p:spTgt spid="68"/>
                                        </p:tgtEl>
                                        <p:attrNameLst>
                                          <p:attrName>ppt_w</p:attrName>
                                        </p:attrNameLst>
                                      </p:cBhvr>
                                      <p:tavLst>
                                        <p:tav tm="0">
                                          <p:val>
                                            <p:fltVal val="0"/>
                                          </p:val>
                                        </p:tav>
                                        <p:tav tm="100000">
                                          <p:val>
                                            <p:strVal val="#ppt_w"/>
                                          </p:val>
                                        </p:tav>
                                      </p:tavLst>
                                    </p:anim>
                                    <p:anim calcmode="lin" valueType="num">
                                      <p:cBhvr>
                                        <p:cTn id="15" dur="750" fill="hold"/>
                                        <p:tgtEl>
                                          <p:spTgt spid="68"/>
                                        </p:tgtEl>
                                        <p:attrNameLst>
                                          <p:attrName>ppt_h</p:attrName>
                                        </p:attrNameLst>
                                      </p:cBhvr>
                                      <p:tavLst>
                                        <p:tav tm="0">
                                          <p:val>
                                            <p:fltVal val="0"/>
                                          </p:val>
                                        </p:tav>
                                        <p:tav tm="100000">
                                          <p:val>
                                            <p:strVal val="#ppt_h"/>
                                          </p:val>
                                        </p:tav>
                                      </p:tavLst>
                                    </p:anim>
                                    <p:animEffect transition="in" filter="fade">
                                      <p:cBhvr>
                                        <p:cTn id="16" dur="750"/>
                                        <p:tgtEl>
                                          <p:spTgt spid="68"/>
                                        </p:tgtEl>
                                      </p:cBhvr>
                                    </p:animEffect>
                                  </p:childTnLst>
                                </p:cTn>
                              </p:par>
                              <p:par>
                                <p:cTn id="17" presetID="10" presetClass="entr" presetSubtype="0" fill="hold" grpId="0" nodeType="withEffect">
                                  <p:stCondLst>
                                    <p:cond delay="1250"/>
                                  </p:stCondLst>
                                  <p:childTnLst>
                                    <p:set>
                                      <p:cBhvr>
                                        <p:cTn id="18" dur="1" fill="hold">
                                          <p:stCondLst>
                                            <p:cond delay="0"/>
                                          </p:stCondLst>
                                        </p:cTn>
                                        <p:tgtEl>
                                          <p:spTgt spid="69"/>
                                        </p:tgtEl>
                                        <p:attrNameLst>
                                          <p:attrName>style.visibility</p:attrName>
                                        </p:attrNameLst>
                                      </p:cBhvr>
                                      <p:to>
                                        <p:strVal val="visible"/>
                                      </p:to>
                                    </p:set>
                                    <p:animEffect transition="in" filter="fade">
                                      <p:cBhvr>
                                        <p:cTn id="19" dur="750"/>
                                        <p:tgtEl>
                                          <p:spTgt spid="69"/>
                                        </p:tgtEl>
                                      </p:cBhvr>
                                    </p:animEffect>
                                  </p:childTnLst>
                                </p:cTn>
                              </p:par>
                              <p:par>
                                <p:cTn id="20" presetID="10" presetClass="entr" presetSubtype="0" fill="hold" grpId="0" nodeType="withEffect">
                                  <p:stCondLst>
                                    <p:cond delay="1250"/>
                                  </p:stCondLst>
                                  <p:childTnLst>
                                    <p:set>
                                      <p:cBhvr>
                                        <p:cTn id="21" dur="1" fill="hold">
                                          <p:stCondLst>
                                            <p:cond delay="0"/>
                                          </p:stCondLst>
                                        </p:cTn>
                                        <p:tgtEl>
                                          <p:spTgt spid="64"/>
                                        </p:tgtEl>
                                        <p:attrNameLst>
                                          <p:attrName>style.visibility</p:attrName>
                                        </p:attrNameLst>
                                      </p:cBhvr>
                                      <p:to>
                                        <p:strVal val="visible"/>
                                      </p:to>
                                    </p:set>
                                    <p:animEffect transition="in" filter="fade">
                                      <p:cBhvr>
                                        <p:cTn id="22" dur="750"/>
                                        <p:tgtEl>
                                          <p:spTgt spid="64"/>
                                        </p:tgtEl>
                                      </p:cBhvr>
                                    </p:animEffect>
                                  </p:childTnLst>
                                </p:cTn>
                              </p:par>
                              <p:par>
                                <p:cTn id="23" presetID="10" presetClass="entr" presetSubtype="0" fill="hold" grpId="0" nodeType="withEffect">
                                  <p:stCondLst>
                                    <p:cond delay="1250"/>
                                  </p:stCondLst>
                                  <p:childTnLst>
                                    <p:set>
                                      <p:cBhvr>
                                        <p:cTn id="24" dur="1" fill="hold">
                                          <p:stCondLst>
                                            <p:cond delay="0"/>
                                          </p:stCondLst>
                                        </p:cTn>
                                        <p:tgtEl>
                                          <p:spTgt spid="65"/>
                                        </p:tgtEl>
                                        <p:attrNameLst>
                                          <p:attrName>style.visibility</p:attrName>
                                        </p:attrNameLst>
                                      </p:cBhvr>
                                      <p:to>
                                        <p:strVal val="visible"/>
                                      </p:to>
                                    </p:set>
                                    <p:animEffect transition="in" filter="fade">
                                      <p:cBhvr>
                                        <p:cTn id="25" dur="750"/>
                                        <p:tgtEl>
                                          <p:spTgt spid="65"/>
                                        </p:tgtEl>
                                      </p:cBhvr>
                                    </p:animEffect>
                                  </p:childTnLst>
                                </p:cTn>
                              </p:par>
                              <p:par>
                                <p:cTn id="26" presetID="22" presetClass="entr" presetSubtype="4" fill="hold" nodeType="withEffect">
                                  <p:stCondLst>
                                    <p:cond delay="1750"/>
                                  </p:stCondLst>
                                  <p:childTnLst>
                                    <p:set>
                                      <p:cBhvr>
                                        <p:cTn id="27" dur="1" fill="hold">
                                          <p:stCondLst>
                                            <p:cond delay="0"/>
                                          </p:stCondLst>
                                        </p:cTn>
                                        <p:tgtEl>
                                          <p:spTgt spid="73"/>
                                        </p:tgtEl>
                                        <p:attrNameLst>
                                          <p:attrName>style.visibility</p:attrName>
                                        </p:attrNameLst>
                                      </p:cBhvr>
                                      <p:to>
                                        <p:strVal val="visible"/>
                                      </p:to>
                                    </p:set>
                                    <p:animEffect transition="in" filter="wipe(down)">
                                      <p:cBhvr>
                                        <p:cTn id="28" dur="750"/>
                                        <p:tgtEl>
                                          <p:spTgt spid="73"/>
                                        </p:tgtEl>
                                      </p:cBhvr>
                                    </p:animEffect>
                                  </p:childTnLst>
                                </p:cTn>
                              </p:par>
                              <p:par>
                                <p:cTn id="29" presetID="53" presetClass="entr" presetSubtype="16" fill="hold" grpId="0" nodeType="withEffect">
                                  <p:stCondLst>
                                    <p:cond delay="1750"/>
                                  </p:stCondLst>
                                  <p:childTnLst>
                                    <p:set>
                                      <p:cBhvr>
                                        <p:cTn id="30" dur="1" fill="hold">
                                          <p:stCondLst>
                                            <p:cond delay="0"/>
                                          </p:stCondLst>
                                        </p:cTn>
                                        <p:tgtEl>
                                          <p:spTgt spid="72"/>
                                        </p:tgtEl>
                                        <p:attrNameLst>
                                          <p:attrName>style.visibility</p:attrName>
                                        </p:attrNameLst>
                                      </p:cBhvr>
                                      <p:to>
                                        <p:strVal val="visible"/>
                                      </p:to>
                                    </p:set>
                                    <p:anim calcmode="lin" valueType="num">
                                      <p:cBhvr>
                                        <p:cTn id="31" dur="750" fill="hold"/>
                                        <p:tgtEl>
                                          <p:spTgt spid="72"/>
                                        </p:tgtEl>
                                        <p:attrNameLst>
                                          <p:attrName>ppt_w</p:attrName>
                                        </p:attrNameLst>
                                      </p:cBhvr>
                                      <p:tavLst>
                                        <p:tav tm="0">
                                          <p:val>
                                            <p:fltVal val="0"/>
                                          </p:val>
                                        </p:tav>
                                        <p:tav tm="100000">
                                          <p:val>
                                            <p:strVal val="#ppt_w"/>
                                          </p:val>
                                        </p:tav>
                                      </p:tavLst>
                                    </p:anim>
                                    <p:anim calcmode="lin" valueType="num">
                                      <p:cBhvr>
                                        <p:cTn id="32" dur="750" fill="hold"/>
                                        <p:tgtEl>
                                          <p:spTgt spid="72"/>
                                        </p:tgtEl>
                                        <p:attrNameLst>
                                          <p:attrName>ppt_h</p:attrName>
                                        </p:attrNameLst>
                                      </p:cBhvr>
                                      <p:tavLst>
                                        <p:tav tm="0">
                                          <p:val>
                                            <p:fltVal val="0"/>
                                          </p:val>
                                        </p:tav>
                                        <p:tav tm="100000">
                                          <p:val>
                                            <p:strVal val="#ppt_h"/>
                                          </p:val>
                                        </p:tav>
                                      </p:tavLst>
                                    </p:anim>
                                    <p:animEffect transition="in" filter="fade">
                                      <p:cBhvr>
                                        <p:cTn id="33" dur="750"/>
                                        <p:tgtEl>
                                          <p:spTgt spid="72"/>
                                        </p:tgtEl>
                                      </p:cBhvr>
                                    </p:animEffect>
                                  </p:childTnLst>
                                </p:cTn>
                              </p:par>
                              <p:par>
                                <p:cTn id="34" presetID="53" presetClass="entr" presetSubtype="16" fill="hold" grpId="0" nodeType="withEffect">
                                  <p:stCondLst>
                                    <p:cond delay="1750"/>
                                  </p:stCondLst>
                                  <p:childTnLst>
                                    <p:set>
                                      <p:cBhvr>
                                        <p:cTn id="35" dur="1" fill="hold">
                                          <p:stCondLst>
                                            <p:cond delay="0"/>
                                          </p:stCondLst>
                                        </p:cTn>
                                        <p:tgtEl>
                                          <p:spTgt spid="71"/>
                                        </p:tgtEl>
                                        <p:attrNameLst>
                                          <p:attrName>style.visibility</p:attrName>
                                        </p:attrNameLst>
                                      </p:cBhvr>
                                      <p:to>
                                        <p:strVal val="visible"/>
                                      </p:to>
                                    </p:set>
                                    <p:anim calcmode="lin" valueType="num">
                                      <p:cBhvr>
                                        <p:cTn id="36" dur="750" fill="hold"/>
                                        <p:tgtEl>
                                          <p:spTgt spid="71"/>
                                        </p:tgtEl>
                                        <p:attrNameLst>
                                          <p:attrName>ppt_w</p:attrName>
                                        </p:attrNameLst>
                                      </p:cBhvr>
                                      <p:tavLst>
                                        <p:tav tm="0">
                                          <p:val>
                                            <p:fltVal val="0"/>
                                          </p:val>
                                        </p:tav>
                                        <p:tav tm="100000">
                                          <p:val>
                                            <p:strVal val="#ppt_w"/>
                                          </p:val>
                                        </p:tav>
                                      </p:tavLst>
                                    </p:anim>
                                    <p:anim calcmode="lin" valueType="num">
                                      <p:cBhvr>
                                        <p:cTn id="37" dur="750" fill="hold"/>
                                        <p:tgtEl>
                                          <p:spTgt spid="71"/>
                                        </p:tgtEl>
                                        <p:attrNameLst>
                                          <p:attrName>ppt_h</p:attrName>
                                        </p:attrNameLst>
                                      </p:cBhvr>
                                      <p:tavLst>
                                        <p:tav tm="0">
                                          <p:val>
                                            <p:fltVal val="0"/>
                                          </p:val>
                                        </p:tav>
                                        <p:tav tm="100000">
                                          <p:val>
                                            <p:strVal val="#ppt_h"/>
                                          </p:val>
                                        </p:tav>
                                      </p:tavLst>
                                    </p:anim>
                                    <p:animEffect transition="in" filter="fade">
                                      <p:cBhvr>
                                        <p:cTn id="38" dur="75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65" grpId="0" animBg="1"/>
      <p:bldP spid="67" grpId="0" animBg="1"/>
      <p:bldP spid="67" grpId="1" animBg="1"/>
      <p:bldP spid="67" grpId="2" animBg="1"/>
      <p:bldP spid="68" grpId="0" animBg="1"/>
      <p:bldP spid="69" grpId="0"/>
      <p:bldP spid="71" grpId="0"/>
      <p:bldP spid="7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椭圆 63"/>
          <p:cNvSpPr/>
          <p:nvPr/>
        </p:nvSpPr>
        <p:spPr>
          <a:xfrm>
            <a:off x="4138586" y="1491753"/>
            <a:ext cx="3935146" cy="3935146"/>
          </a:xfrm>
          <a:prstGeom prst="ellipse">
            <a:avLst/>
          </a:prstGeom>
          <a:noFill/>
          <a:ln w="19050">
            <a:solidFill>
              <a:srgbClr val="234983"/>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SimSun" panose="02010600030101010101" pitchFamily="2" charset="-122"/>
              <a:cs typeface="+mn-cs"/>
            </a:endParaRPr>
          </a:p>
        </p:txBody>
      </p:sp>
      <p:sp>
        <p:nvSpPr>
          <p:cNvPr id="65" name="椭圆 64"/>
          <p:cNvSpPr/>
          <p:nvPr/>
        </p:nvSpPr>
        <p:spPr>
          <a:xfrm>
            <a:off x="4188227" y="1531234"/>
            <a:ext cx="3815544" cy="3815544"/>
          </a:xfrm>
          <a:prstGeom prst="ellipse">
            <a:avLst/>
          </a:prstGeom>
          <a:solidFill>
            <a:schemeClr val="bg1">
              <a:lumMod val="95000"/>
            </a:schemeClr>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SimSun" panose="02010600030101010101" pitchFamily="2" charset="-122"/>
              <a:cs typeface="+mn-cs"/>
            </a:endParaRPr>
          </a:p>
        </p:txBody>
      </p:sp>
      <p:sp>
        <p:nvSpPr>
          <p:cNvPr id="66" name="椭圆 65"/>
          <p:cNvSpPr/>
          <p:nvPr/>
        </p:nvSpPr>
        <p:spPr>
          <a:xfrm flipV="1">
            <a:off x="8855903" y="5627341"/>
            <a:ext cx="105358" cy="105358"/>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SimSun" panose="02010600030101010101" pitchFamily="2" charset="-122"/>
              <a:cs typeface="+mn-cs"/>
            </a:endParaRPr>
          </a:p>
        </p:txBody>
      </p:sp>
      <p:sp>
        <p:nvSpPr>
          <p:cNvPr id="67" name="椭圆 66"/>
          <p:cNvSpPr/>
          <p:nvPr/>
        </p:nvSpPr>
        <p:spPr>
          <a:xfrm>
            <a:off x="4248149" y="1591156"/>
            <a:ext cx="3695700" cy="3695700"/>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838200" dir="2700000" sx="90000" sy="90000" algn="tl"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SimSun" panose="02010600030101010101" pitchFamily="2" charset="-122"/>
              <a:cs typeface="+mn-cs"/>
            </a:endParaRPr>
          </a:p>
        </p:txBody>
      </p:sp>
      <p:sp>
        <p:nvSpPr>
          <p:cNvPr id="68" name="椭圆 67"/>
          <p:cNvSpPr/>
          <p:nvPr/>
        </p:nvSpPr>
        <p:spPr>
          <a:xfrm>
            <a:off x="6790157" y="1415735"/>
            <a:ext cx="1012723" cy="1012723"/>
          </a:xfrm>
          <a:prstGeom prst="ellipse">
            <a:avLst/>
          </a:prstGeom>
          <a:gradFill flip="none" rotWithShape="1">
            <a:gsLst>
              <a:gs pos="0">
                <a:schemeClr val="bg1"/>
              </a:gs>
              <a:gs pos="36000">
                <a:schemeClr val="bg1"/>
              </a:gs>
              <a:gs pos="100000">
                <a:srgbClr val="C7C7C7"/>
              </a:gs>
            </a:gsLst>
            <a:lin ang="13500000" scaled="1"/>
            <a:tileRect/>
          </a:gradFill>
          <a:ln w="1905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SimSun" panose="02010600030101010101" pitchFamily="2" charset="-122"/>
              <a:cs typeface="+mn-cs"/>
            </a:endParaRPr>
          </a:p>
        </p:txBody>
      </p:sp>
      <p:sp>
        <p:nvSpPr>
          <p:cNvPr id="69" name="文本框 68"/>
          <p:cNvSpPr txBox="1"/>
          <p:nvPr/>
        </p:nvSpPr>
        <p:spPr>
          <a:xfrm>
            <a:off x="4759583" y="2526293"/>
            <a:ext cx="2693152" cy="144655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4400" b="1" i="0" u="none" strike="noStrike" kern="1200" cap="none" spc="0" normalizeH="0" baseline="0" noProof="0" dirty="0" smtClean="0">
                <a:ln>
                  <a:noFill/>
                </a:ln>
                <a:solidFill>
                  <a:srgbClr val="234983"/>
                </a:solidFill>
                <a:effectLst/>
                <a:uLnTx/>
                <a:uFillTx/>
                <a:latin typeface="Microsoft YaHei" charset="-122"/>
                <a:ea typeface="Microsoft YaHei" charset="-122"/>
                <a:cs typeface="Microsoft YaHei" charset="-122"/>
              </a:rPr>
              <a:t>我们</a:t>
            </a:r>
            <a:endParaRPr kumimoji="0" lang="en-US" altLang="zh-CN" sz="4400" b="1" i="0" u="none" strike="noStrike" kern="1200" cap="none" spc="0" normalizeH="0" baseline="0" noProof="0" dirty="0" smtClean="0">
              <a:ln>
                <a:noFill/>
              </a:ln>
              <a:solidFill>
                <a:srgbClr val="234983"/>
              </a:solidFill>
              <a:effectLst/>
              <a:uLnTx/>
              <a:uFillTx/>
              <a:latin typeface="Microsoft YaHei" charset="-122"/>
              <a:ea typeface="Microsoft YaHei" charset="-122"/>
              <a:cs typeface="Microsoft YaHei" charset="-122"/>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4400" b="1" i="0" u="none" strike="noStrike" kern="1200" cap="none" spc="0" normalizeH="0" baseline="0" noProof="0" dirty="0" smtClean="0">
                <a:ln>
                  <a:noFill/>
                </a:ln>
                <a:solidFill>
                  <a:srgbClr val="234983"/>
                </a:solidFill>
                <a:effectLst/>
                <a:uLnTx/>
                <a:uFillTx/>
                <a:latin typeface="Microsoft YaHei" charset="-122"/>
                <a:ea typeface="Microsoft YaHei" charset="-122"/>
                <a:cs typeface="Microsoft YaHei" charset="-122"/>
              </a:rPr>
              <a:t>的问题</a:t>
            </a:r>
            <a:endParaRPr kumimoji="0" lang="zh-CN" altLang="en-US" sz="4400" b="1" i="0" u="none" strike="noStrike" kern="1200" cap="none" spc="0" normalizeH="0" baseline="0" noProof="0" dirty="0">
              <a:ln>
                <a:noFill/>
              </a:ln>
              <a:solidFill>
                <a:srgbClr val="234983"/>
              </a:solidFill>
              <a:effectLst/>
              <a:uLnTx/>
              <a:uFillTx/>
              <a:latin typeface="Microsoft YaHei" charset="-122"/>
              <a:ea typeface="Microsoft YaHei" charset="-122"/>
              <a:cs typeface="Microsoft YaHei" charset="-122"/>
            </a:endParaRPr>
          </a:p>
        </p:txBody>
      </p:sp>
      <p:sp>
        <p:nvSpPr>
          <p:cNvPr id="71" name="矩形 70"/>
          <p:cNvSpPr/>
          <p:nvPr/>
        </p:nvSpPr>
        <p:spPr>
          <a:xfrm>
            <a:off x="6974979" y="1615778"/>
            <a:ext cx="704039" cy="707886"/>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000" b="1" i="0" u="none" strike="noStrike" kern="1200" cap="none" spc="0" normalizeH="0" baseline="0" noProof="0" dirty="0" smtClean="0">
                <a:ln>
                  <a:noFill/>
                </a:ln>
                <a:solidFill>
                  <a:srgbClr val="234983"/>
                </a:solidFill>
                <a:effectLst/>
                <a:uLnTx/>
                <a:uFillTx/>
                <a:latin typeface="Calibri" panose="020F0502020204030204"/>
                <a:ea typeface="SimSun" panose="02010600030101010101" pitchFamily="2" charset="-122"/>
                <a:cs typeface="+mn-cs"/>
              </a:rPr>
              <a:t>02</a:t>
            </a:r>
            <a:endParaRPr kumimoji="0" lang="zh-CN" altLang="en-US" sz="4000" b="1" i="0" u="none" strike="noStrike" kern="1200" cap="none" spc="0" normalizeH="0" baseline="0" noProof="0" dirty="0">
              <a:ln>
                <a:noFill/>
              </a:ln>
              <a:solidFill>
                <a:srgbClr val="234983"/>
              </a:solidFill>
              <a:effectLst/>
              <a:uLnTx/>
              <a:uFillTx/>
              <a:latin typeface="Calibri" panose="020F0502020204030204"/>
              <a:ea typeface="SimSun" panose="02010600030101010101" pitchFamily="2" charset="-122"/>
              <a:cs typeface="+mn-cs"/>
            </a:endParaRPr>
          </a:p>
        </p:txBody>
      </p:sp>
      <p:sp>
        <p:nvSpPr>
          <p:cNvPr id="72" name="圆角矩形 71"/>
          <p:cNvSpPr/>
          <p:nvPr/>
        </p:nvSpPr>
        <p:spPr>
          <a:xfrm>
            <a:off x="5931706" y="4253809"/>
            <a:ext cx="348906" cy="60960"/>
          </a:xfrm>
          <a:prstGeom prst="roundRect">
            <a:avLst>
              <a:gd name="adj" fmla="val 50000"/>
            </a:avLst>
          </a:prstGeom>
          <a:solidFill>
            <a:srgbClr val="1D33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234983"/>
              </a:solidFill>
              <a:effectLst/>
              <a:uLnTx/>
              <a:uFillTx/>
              <a:latin typeface="Calibri" panose="020F0502020204030204"/>
              <a:ea typeface="SimSun" panose="02010600030101010101" pitchFamily="2" charset="-122"/>
              <a:cs typeface="+mn-cs"/>
            </a:endParaRPr>
          </a:p>
        </p:txBody>
      </p:sp>
      <p:cxnSp>
        <p:nvCxnSpPr>
          <p:cNvPr id="73" name="直接连接符 72"/>
          <p:cNvCxnSpPr/>
          <p:nvPr/>
        </p:nvCxnSpPr>
        <p:spPr>
          <a:xfrm>
            <a:off x="6106159" y="4429760"/>
            <a:ext cx="0" cy="782320"/>
          </a:xfrm>
          <a:prstGeom prst="line">
            <a:avLst/>
          </a:prstGeom>
          <a:ln w="25400" cap="rnd">
            <a:solidFill>
              <a:srgbClr val="234983"/>
            </a:solidFill>
            <a:round/>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Tm="1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par>
                                <p:cTn id="8" presetID="64" presetClass="path" presetSubtype="0" decel="30000" fill="hold" grpId="1" nodeType="withEffect">
                                  <p:stCondLst>
                                    <p:cond delay="0"/>
                                  </p:stCondLst>
                                  <p:childTnLst>
                                    <p:animMotion origin="layout" path="M 0 0.03889 L 0 -0.14815 " pathEditMode="relative" rAng="0" ptsTypes="AA">
                                      <p:cBhvr>
                                        <p:cTn id="9" dur="750" spd="-100000" fill="hold"/>
                                        <p:tgtEl>
                                          <p:spTgt spid="67"/>
                                        </p:tgtEl>
                                        <p:attrNameLst>
                                          <p:attrName>ppt_x</p:attrName>
                                          <p:attrName>ppt_y</p:attrName>
                                        </p:attrNameLst>
                                      </p:cBhvr>
                                      <p:rCtr x="0" y="-9352"/>
                                    </p:animMotion>
                                  </p:childTnLst>
                                </p:cTn>
                              </p:par>
                              <p:par>
                                <p:cTn id="10" presetID="64" presetClass="path" presetSubtype="0" accel="30000" decel="30000" fill="hold" grpId="2" nodeType="withEffect">
                                  <p:stCondLst>
                                    <p:cond delay="750"/>
                                  </p:stCondLst>
                                  <p:childTnLst>
                                    <p:animMotion origin="layout" path="M 0 0.03842 L 0 1.11111E-6 " pathEditMode="relative" rAng="0" ptsTypes="AA">
                                      <p:cBhvr>
                                        <p:cTn id="11" dur="750" fill="hold"/>
                                        <p:tgtEl>
                                          <p:spTgt spid="67"/>
                                        </p:tgtEl>
                                        <p:attrNameLst>
                                          <p:attrName>ppt_x</p:attrName>
                                          <p:attrName>ppt_y</p:attrName>
                                        </p:attrNameLst>
                                      </p:cBhvr>
                                      <p:rCtr x="0" y="-1921"/>
                                    </p:animMotion>
                                  </p:childTnLst>
                                </p:cTn>
                              </p:par>
                              <p:par>
                                <p:cTn id="12" presetID="53" presetClass="entr" presetSubtype="16" fill="hold" grpId="0" nodeType="withEffect">
                                  <p:stCondLst>
                                    <p:cond delay="1250"/>
                                  </p:stCondLst>
                                  <p:childTnLst>
                                    <p:set>
                                      <p:cBhvr>
                                        <p:cTn id="13" dur="1" fill="hold">
                                          <p:stCondLst>
                                            <p:cond delay="0"/>
                                          </p:stCondLst>
                                        </p:cTn>
                                        <p:tgtEl>
                                          <p:spTgt spid="68"/>
                                        </p:tgtEl>
                                        <p:attrNameLst>
                                          <p:attrName>style.visibility</p:attrName>
                                        </p:attrNameLst>
                                      </p:cBhvr>
                                      <p:to>
                                        <p:strVal val="visible"/>
                                      </p:to>
                                    </p:set>
                                    <p:anim calcmode="lin" valueType="num">
                                      <p:cBhvr>
                                        <p:cTn id="14" dur="750" fill="hold"/>
                                        <p:tgtEl>
                                          <p:spTgt spid="68"/>
                                        </p:tgtEl>
                                        <p:attrNameLst>
                                          <p:attrName>ppt_w</p:attrName>
                                        </p:attrNameLst>
                                      </p:cBhvr>
                                      <p:tavLst>
                                        <p:tav tm="0">
                                          <p:val>
                                            <p:fltVal val="0"/>
                                          </p:val>
                                        </p:tav>
                                        <p:tav tm="100000">
                                          <p:val>
                                            <p:strVal val="#ppt_w"/>
                                          </p:val>
                                        </p:tav>
                                      </p:tavLst>
                                    </p:anim>
                                    <p:anim calcmode="lin" valueType="num">
                                      <p:cBhvr>
                                        <p:cTn id="15" dur="750" fill="hold"/>
                                        <p:tgtEl>
                                          <p:spTgt spid="68"/>
                                        </p:tgtEl>
                                        <p:attrNameLst>
                                          <p:attrName>ppt_h</p:attrName>
                                        </p:attrNameLst>
                                      </p:cBhvr>
                                      <p:tavLst>
                                        <p:tav tm="0">
                                          <p:val>
                                            <p:fltVal val="0"/>
                                          </p:val>
                                        </p:tav>
                                        <p:tav tm="100000">
                                          <p:val>
                                            <p:strVal val="#ppt_h"/>
                                          </p:val>
                                        </p:tav>
                                      </p:tavLst>
                                    </p:anim>
                                    <p:animEffect transition="in" filter="fade">
                                      <p:cBhvr>
                                        <p:cTn id="16" dur="750"/>
                                        <p:tgtEl>
                                          <p:spTgt spid="68"/>
                                        </p:tgtEl>
                                      </p:cBhvr>
                                    </p:animEffect>
                                  </p:childTnLst>
                                </p:cTn>
                              </p:par>
                              <p:par>
                                <p:cTn id="17" presetID="10" presetClass="entr" presetSubtype="0" fill="hold" grpId="0" nodeType="withEffect">
                                  <p:stCondLst>
                                    <p:cond delay="1250"/>
                                  </p:stCondLst>
                                  <p:childTnLst>
                                    <p:set>
                                      <p:cBhvr>
                                        <p:cTn id="18" dur="1" fill="hold">
                                          <p:stCondLst>
                                            <p:cond delay="0"/>
                                          </p:stCondLst>
                                        </p:cTn>
                                        <p:tgtEl>
                                          <p:spTgt spid="69"/>
                                        </p:tgtEl>
                                        <p:attrNameLst>
                                          <p:attrName>style.visibility</p:attrName>
                                        </p:attrNameLst>
                                      </p:cBhvr>
                                      <p:to>
                                        <p:strVal val="visible"/>
                                      </p:to>
                                    </p:set>
                                    <p:animEffect transition="in" filter="fade">
                                      <p:cBhvr>
                                        <p:cTn id="19" dur="750"/>
                                        <p:tgtEl>
                                          <p:spTgt spid="69"/>
                                        </p:tgtEl>
                                      </p:cBhvr>
                                    </p:animEffect>
                                  </p:childTnLst>
                                </p:cTn>
                              </p:par>
                              <p:par>
                                <p:cTn id="20" presetID="10" presetClass="entr" presetSubtype="0" fill="hold" grpId="0" nodeType="withEffect">
                                  <p:stCondLst>
                                    <p:cond delay="1250"/>
                                  </p:stCondLst>
                                  <p:childTnLst>
                                    <p:set>
                                      <p:cBhvr>
                                        <p:cTn id="21" dur="1" fill="hold">
                                          <p:stCondLst>
                                            <p:cond delay="0"/>
                                          </p:stCondLst>
                                        </p:cTn>
                                        <p:tgtEl>
                                          <p:spTgt spid="64"/>
                                        </p:tgtEl>
                                        <p:attrNameLst>
                                          <p:attrName>style.visibility</p:attrName>
                                        </p:attrNameLst>
                                      </p:cBhvr>
                                      <p:to>
                                        <p:strVal val="visible"/>
                                      </p:to>
                                    </p:set>
                                    <p:animEffect transition="in" filter="fade">
                                      <p:cBhvr>
                                        <p:cTn id="22" dur="750"/>
                                        <p:tgtEl>
                                          <p:spTgt spid="64"/>
                                        </p:tgtEl>
                                      </p:cBhvr>
                                    </p:animEffect>
                                  </p:childTnLst>
                                </p:cTn>
                              </p:par>
                              <p:par>
                                <p:cTn id="23" presetID="10" presetClass="entr" presetSubtype="0" fill="hold" grpId="0" nodeType="withEffect">
                                  <p:stCondLst>
                                    <p:cond delay="1250"/>
                                  </p:stCondLst>
                                  <p:childTnLst>
                                    <p:set>
                                      <p:cBhvr>
                                        <p:cTn id="24" dur="1" fill="hold">
                                          <p:stCondLst>
                                            <p:cond delay="0"/>
                                          </p:stCondLst>
                                        </p:cTn>
                                        <p:tgtEl>
                                          <p:spTgt spid="65"/>
                                        </p:tgtEl>
                                        <p:attrNameLst>
                                          <p:attrName>style.visibility</p:attrName>
                                        </p:attrNameLst>
                                      </p:cBhvr>
                                      <p:to>
                                        <p:strVal val="visible"/>
                                      </p:to>
                                    </p:set>
                                    <p:animEffect transition="in" filter="fade">
                                      <p:cBhvr>
                                        <p:cTn id="25" dur="750"/>
                                        <p:tgtEl>
                                          <p:spTgt spid="65"/>
                                        </p:tgtEl>
                                      </p:cBhvr>
                                    </p:animEffect>
                                  </p:childTnLst>
                                </p:cTn>
                              </p:par>
                              <p:par>
                                <p:cTn id="26" presetID="22" presetClass="entr" presetSubtype="4" fill="hold" nodeType="withEffect">
                                  <p:stCondLst>
                                    <p:cond delay="1750"/>
                                  </p:stCondLst>
                                  <p:childTnLst>
                                    <p:set>
                                      <p:cBhvr>
                                        <p:cTn id="27" dur="1" fill="hold">
                                          <p:stCondLst>
                                            <p:cond delay="0"/>
                                          </p:stCondLst>
                                        </p:cTn>
                                        <p:tgtEl>
                                          <p:spTgt spid="73"/>
                                        </p:tgtEl>
                                        <p:attrNameLst>
                                          <p:attrName>style.visibility</p:attrName>
                                        </p:attrNameLst>
                                      </p:cBhvr>
                                      <p:to>
                                        <p:strVal val="visible"/>
                                      </p:to>
                                    </p:set>
                                    <p:animEffect transition="in" filter="wipe(down)">
                                      <p:cBhvr>
                                        <p:cTn id="28" dur="750"/>
                                        <p:tgtEl>
                                          <p:spTgt spid="73"/>
                                        </p:tgtEl>
                                      </p:cBhvr>
                                    </p:animEffect>
                                  </p:childTnLst>
                                </p:cTn>
                              </p:par>
                              <p:par>
                                <p:cTn id="29" presetID="53" presetClass="entr" presetSubtype="16" fill="hold" grpId="0" nodeType="withEffect">
                                  <p:stCondLst>
                                    <p:cond delay="1750"/>
                                  </p:stCondLst>
                                  <p:childTnLst>
                                    <p:set>
                                      <p:cBhvr>
                                        <p:cTn id="30" dur="1" fill="hold">
                                          <p:stCondLst>
                                            <p:cond delay="0"/>
                                          </p:stCondLst>
                                        </p:cTn>
                                        <p:tgtEl>
                                          <p:spTgt spid="72"/>
                                        </p:tgtEl>
                                        <p:attrNameLst>
                                          <p:attrName>style.visibility</p:attrName>
                                        </p:attrNameLst>
                                      </p:cBhvr>
                                      <p:to>
                                        <p:strVal val="visible"/>
                                      </p:to>
                                    </p:set>
                                    <p:anim calcmode="lin" valueType="num">
                                      <p:cBhvr>
                                        <p:cTn id="31" dur="750" fill="hold"/>
                                        <p:tgtEl>
                                          <p:spTgt spid="72"/>
                                        </p:tgtEl>
                                        <p:attrNameLst>
                                          <p:attrName>ppt_w</p:attrName>
                                        </p:attrNameLst>
                                      </p:cBhvr>
                                      <p:tavLst>
                                        <p:tav tm="0">
                                          <p:val>
                                            <p:fltVal val="0"/>
                                          </p:val>
                                        </p:tav>
                                        <p:tav tm="100000">
                                          <p:val>
                                            <p:strVal val="#ppt_w"/>
                                          </p:val>
                                        </p:tav>
                                      </p:tavLst>
                                    </p:anim>
                                    <p:anim calcmode="lin" valueType="num">
                                      <p:cBhvr>
                                        <p:cTn id="32" dur="750" fill="hold"/>
                                        <p:tgtEl>
                                          <p:spTgt spid="72"/>
                                        </p:tgtEl>
                                        <p:attrNameLst>
                                          <p:attrName>ppt_h</p:attrName>
                                        </p:attrNameLst>
                                      </p:cBhvr>
                                      <p:tavLst>
                                        <p:tav tm="0">
                                          <p:val>
                                            <p:fltVal val="0"/>
                                          </p:val>
                                        </p:tav>
                                        <p:tav tm="100000">
                                          <p:val>
                                            <p:strVal val="#ppt_h"/>
                                          </p:val>
                                        </p:tav>
                                      </p:tavLst>
                                    </p:anim>
                                    <p:animEffect transition="in" filter="fade">
                                      <p:cBhvr>
                                        <p:cTn id="33" dur="750"/>
                                        <p:tgtEl>
                                          <p:spTgt spid="72"/>
                                        </p:tgtEl>
                                      </p:cBhvr>
                                    </p:animEffect>
                                  </p:childTnLst>
                                </p:cTn>
                              </p:par>
                              <p:par>
                                <p:cTn id="34" presetID="53" presetClass="entr" presetSubtype="16" fill="hold" grpId="0" nodeType="withEffect">
                                  <p:stCondLst>
                                    <p:cond delay="1750"/>
                                  </p:stCondLst>
                                  <p:childTnLst>
                                    <p:set>
                                      <p:cBhvr>
                                        <p:cTn id="35" dur="1" fill="hold">
                                          <p:stCondLst>
                                            <p:cond delay="0"/>
                                          </p:stCondLst>
                                        </p:cTn>
                                        <p:tgtEl>
                                          <p:spTgt spid="71"/>
                                        </p:tgtEl>
                                        <p:attrNameLst>
                                          <p:attrName>style.visibility</p:attrName>
                                        </p:attrNameLst>
                                      </p:cBhvr>
                                      <p:to>
                                        <p:strVal val="visible"/>
                                      </p:to>
                                    </p:set>
                                    <p:anim calcmode="lin" valueType="num">
                                      <p:cBhvr>
                                        <p:cTn id="36" dur="750" fill="hold"/>
                                        <p:tgtEl>
                                          <p:spTgt spid="71"/>
                                        </p:tgtEl>
                                        <p:attrNameLst>
                                          <p:attrName>ppt_w</p:attrName>
                                        </p:attrNameLst>
                                      </p:cBhvr>
                                      <p:tavLst>
                                        <p:tav tm="0">
                                          <p:val>
                                            <p:fltVal val="0"/>
                                          </p:val>
                                        </p:tav>
                                        <p:tav tm="100000">
                                          <p:val>
                                            <p:strVal val="#ppt_w"/>
                                          </p:val>
                                        </p:tav>
                                      </p:tavLst>
                                    </p:anim>
                                    <p:anim calcmode="lin" valueType="num">
                                      <p:cBhvr>
                                        <p:cTn id="37" dur="750" fill="hold"/>
                                        <p:tgtEl>
                                          <p:spTgt spid="71"/>
                                        </p:tgtEl>
                                        <p:attrNameLst>
                                          <p:attrName>ppt_h</p:attrName>
                                        </p:attrNameLst>
                                      </p:cBhvr>
                                      <p:tavLst>
                                        <p:tav tm="0">
                                          <p:val>
                                            <p:fltVal val="0"/>
                                          </p:val>
                                        </p:tav>
                                        <p:tav tm="100000">
                                          <p:val>
                                            <p:strVal val="#ppt_h"/>
                                          </p:val>
                                        </p:tav>
                                      </p:tavLst>
                                    </p:anim>
                                    <p:animEffect transition="in" filter="fade">
                                      <p:cBhvr>
                                        <p:cTn id="38" dur="75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65" grpId="0" animBg="1"/>
      <p:bldP spid="67" grpId="0" animBg="1"/>
      <p:bldP spid="67" grpId="1" animBg="1"/>
      <p:bldP spid="67" grpId="2" animBg="1"/>
      <p:bldP spid="68" grpId="0" animBg="1"/>
      <p:bldP spid="69" grpId="0"/>
      <p:bldP spid="71" grpId="0"/>
      <p:bldP spid="72"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任意多边形 68"/>
          <p:cNvSpPr/>
          <p:nvPr/>
        </p:nvSpPr>
        <p:spPr>
          <a:xfrm rot="18900000">
            <a:off x="5810610" y="2496886"/>
            <a:ext cx="5628469" cy="2279996"/>
          </a:xfrm>
          <a:custGeom>
            <a:avLst/>
            <a:gdLst>
              <a:gd name="connsiteX0" fmla="*/ 1110343 w 5482054"/>
              <a:gd name="connsiteY0" fmla="*/ 0 h 2220686"/>
              <a:gd name="connsiteX1" fmla="*/ 2031057 w 5482054"/>
              <a:gd name="connsiteY1" fmla="*/ 489540 h 2220686"/>
              <a:gd name="connsiteX2" fmla="*/ 2041271 w 5482054"/>
              <a:gd name="connsiteY2" fmla="*/ 508356 h 2220686"/>
              <a:gd name="connsiteX3" fmla="*/ 2045018 w 5482054"/>
              <a:gd name="connsiteY3" fmla="*/ 511762 h 2220686"/>
              <a:gd name="connsiteX4" fmla="*/ 2735954 w 5482054"/>
              <a:gd name="connsiteY4" fmla="*/ 759801 h 2220686"/>
              <a:gd name="connsiteX5" fmla="*/ 3426891 w 5482054"/>
              <a:gd name="connsiteY5" fmla="*/ 511762 h 2220686"/>
              <a:gd name="connsiteX6" fmla="*/ 3450662 w 5482054"/>
              <a:gd name="connsiteY6" fmla="*/ 490157 h 2220686"/>
              <a:gd name="connsiteX7" fmla="*/ 3450997 w 5482054"/>
              <a:gd name="connsiteY7" fmla="*/ 489540 h 2220686"/>
              <a:gd name="connsiteX8" fmla="*/ 4371711 w 5482054"/>
              <a:gd name="connsiteY8" fmla="*/ 0 h 2220686"/>
              <a:gd name="connsiteX9" fmla="*/ 5482054 w 5482054"/>
              <a:gd name="connsiteY9" fmla="*/ 1110343 h 2220686"/>
              <a:gd name="connsiteX10" fmla="*/ 4371711 w 5482054"/>
              <a:gd name="connsiteY10" fmla="*/ 2220686 h 2220686"/>
              <a:gd name="connsiteX11" fmla="*/ 3586580 w 5482054"/>
              <a:gd name="connsiteY11" fmla="*/ 1895475 h 2220686"/>
              <a:gd name="connsiteX12" fmla="*/ 3474945 w 5482054"/>
              <a:gd name="connsiteY12" fmla="*/ 1760172 h 2220686"/>
              <a:gd name="connsiteX13" fmla="*/ 3406572 w 5482054"/>
              <a:gd name="connsiteY13" fmla="*/ 1700230 h 2220686"/>
              <a:gd name="connsiteX14" fmla="*/ 2735954 w 5482054"/>
              <a:gd name="connsiteY14" fmla="*/ 1468555 h 2220686"/>
              <a:gd name="connsiteX15" fmla="*/ 2065336 w 5482054"/>
              <a:gd name="connsiteY15" fmla="*/ 1700230 h 2220686"/>
              <a:gd name="connsiteX16" fmla="*/ 2031953 w 5482054"/>
              <a:gd name="connsiteY16" fmla="*/ 1729497 h 2220686"/>
              <a:gd name="connsiteX17" fmla="*/ 2031057 w 5482054"/>
              <a:gd name="connsiteY17" fmla="*/ 1731147 h 2220686"/>
              <a:gd name="connsiteX18" fmla="*/ 1110343 w 5482054"/>
              <a:gd name="connsiteY18" fmla="*/ 2220686 h 2220686"/>
              <a:gd name="connsiteX19" fmla="*/ 0 w 5482054"/>
              <a:gd name="connsiteY19" fmla="*/ 1110343 h 2220686"/>
              <a:gd name="connsiteX20" fmla="*/ 1110343 w 5482054"/>
              <a:gd name="connsiteY20" fmla="*/ 0 h 222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482054" h="2220686">
                <a:moveTo>
                  <a:pt x="1110343" y="0"/>
                </a:moveTo>
                <a:cubicBezTo>
                  <a:pt x="1493610" y="0"/>
                  <a:pt x="1831521" y="194186"/>
                  <a:pt x="2031057" y="489540"/>
                </a:cubicBezTo>
                <a:lnTo>
                  <a:pt x="2041271" y="508356"/>
                </a:lnTo>
                <a:lnTo>
                  <a:pt x="2045018" y="511762"/>
                </a:lnTo>
                <a:cubicBezTo>
                  <a:pt x="2232781" y="666717"/>
                  <a:pt x="2473496" y="759801"/>
                  <a:pt x="2735954" y="759801"/>
                </a:cubicBezTo>
                <a:cubicBezTo>
                  <a:pt x="2998411" y="759801"/>
                  <a:pt x="3239128" y="666717"/>
                  <a:pt x="3426891" y="511762"/>
                </a:cubicBezTo>
                <a:lnTo>
                  <a:pt x="3450662" y="490157"/>
                </a:lnTo>
                <a:lnTo>
                  <a:pt x="3450997" y="489540"/>
                </a:lnTo>
                <a:cubicBezTo>
                  <a:pt x="3650534" y="194186"/>
                  <a:pt x="3988445" y="0"/>
                  <a:pt x="4371711" y="0"/>
                </a:cubicBezTo>
                <a:cubicBezTo>
                  <a:pt x="4984937" y="0"/>
                  <a:pt x="5482054" y="497117"/>
                  <a:pt x="5482054" y="1110343"/>
                </a:cubicBezTo>
                <a:cubicBezTo>
                  <a:pt x="5482054" y="1723569"/>
                  <a:pt x="4984937" y="2220686"/>
                  <a:pt x="4371711" y="2220686"/>
                </a:cubicBezTo>
                <a:cubicBezTo>
                  <a:pt x="4065098" y="2220686"/>
                  <a:pt x="3787512" y="2096407"/>
                  <a:pt x="3586580" y="1895475"/>
                </a:cubicBezTo>
                <a:lnTo>
                  <a:pt x="3474945" y="1760172"/>
                </a:lnTo>
                <a:lnTo>
                  <a:pt x="3406572" y="1700230"/>
                </a:lnTo>
                <a:cubicBezTo>
                  <a:pt x="3221906" y="1555108"/>
                  <a:pt x="2989038" y="1468555"/>
                  <a:pt x="2735954" y="1468555"/>
                </a:cubicBezTo>
                <a:cubicBezTo>
                  <a:pt x="2482870" y="1468555"/>
                  <a:pt x="2250002" y="1555108"/>
                  <a:pt x="2065336" y="1700230"/>
                </a:cubicBezTo>
                <a:lnTo>
                  <a:pt x="2031953" y="1729497"/>
                </a:lnTo>
                <a:lnTo>
                  <a:pt x="2031057" y="1731147"/>
                </a:lnTo>
                <a:cubicBezTo>
                  <a:pt x="1831521" y="2026500"/>
                  <a:pt x="1493610" y="2220686"/>
                  <a:pt x="1110343" y="2220686"/>
                </a:cubicBezTo>
                <a:cubicBezTo>
                  <a:pt x="497117" y="2220686"/>
                  <a:pt x="0" y="1723569"/>
                  <a:pt x="0" y="1110343"/>
                </a:cubicBezTo>
                <a:cubicBezTo>
                  <a:pt x="0" y="497117"/>
                  <a:pt x="497117" y="0"/>
                  <a:pt x="1110343" y="0"/>
                </a:cubicBezTo>
                <a:close/>
              </a:path>
            </a:pathLst>
          </a:custGeom>
          <a:gradFill flip="none" rotWithShape="1">
            <a:gsLst>
              <a:gs pos="0">
                <a:schemeClr val="bg1"/>
              </a:gs>
              <a:gs pos="100000">
                <a:srgbClr val="C8C8C8"/>
              </a:gs>
            </a:gsLst>
            <a:lin ang="19800000" scaled="0"/>
            <a:tileRect/>
          </a:gradFill>
          <a:ln w="25400">
            <a:gradFill flip="none" rotWithShape="1">
              <a:gsLst>
                <a:gs pos="53000">
                  <a:schemeClr val="bg1">
                    <a:alpha val="90000"/>
                  </a:schemeClr>
                </a:gs>
                <a:gs pos="100000">
                  <a:schemeClr val="tx1">
                    <a:lumMod val="50000"/>
                    <a:lumOff val="50000"/>
                  </a:schemeClr>
                </a:gs>
              </a:gsLst>
              <a:lin ang="7200000" scaled="0"/>
              <a:tileRect/>
            </a:gradFill>
          </a:ln>
          <a:effectLst>
            <a:outerShdw blurRad="482600" dist="279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1200" cap="none" spc="0" normalizeH="0" baseline="0" noProof="0">
              <a:ln>
                <a:noFill/>
              </a:ln>
              <a:solidFill>
                <a:srgbClr val="181818"/>
              </a:solidFill>
              <a:effectLst/>
              <a:uLnTx/>
              <a:uFillTx/>
              <a:latin typeface="Calibri" panose="020F0502020204030204"/>
              <a:ea typeface="方正兰亭特黑简体" panose="02000000000000000000" pitchFamily="2" charset="-122"/>
              <a:cs typeface="+mn-cs"/>
            </a:endParaRPr>
          </a:p>
        </p:txBody>
      </p:sp>
      <p:sp>
        <p:nvSpPr>
          <p:cNvPr id="63" name="矩形 62"/>
          <p:cNvSpPr/>
          <p:nvPr/>
        </p:nvSpPr>
        <p:spPr>
          <a:xfrm>
            <a:off x="773479" y="2498937"/>
            <a:ext cx="4663043" cy="1938992"/>
          </a:xfrm>
          <a:prstGeom prst="rect">
            <a:avLst/>
          </a:prstGeom>
        </p:spPr>
        <p:txBody>
          <a:bodyPr wrap="square">
            <a:spAutoFit/>
          </a:bodyPr>
          <a:lstStyle/>
          <a:p>
            <a:pPr lvl="0">
              <a:lnSpc>
                <a:spcPct val="150000"/>
              </a:lnSpc>
              <a:defRPr/>
            </a:pPr>
            <a:r>
              <a:rPr lang="zh-CN" altLang="en-US" sz="1600" dirty="0">
                <a:solidFill>
                  <a:prstClr val="black"/>
                </a:solidFill>
                <a:latin typeface="Microsoft YaHei" charset="-122"/>
                <a:ea typeface="Microsoft YaHei" charset="-122"/>
                <a:cs typeface="Microsoft YaHei" charset="-122"/>
              </a:rPr>
              <a:t>使用机器学习进行判断</a:t>
            </a:r>
            <a:r>
              <a:rPr lang="en-US" altLang="zh-CN" sz="1600" dirty="0">
                <a:solidFill>
                  <a:prstClr val="black"/>
                </a:solidFill>
                <a:latin typeface="Microsoft YaHei" charset="-122"/>
                <a:ea typeface="Microsoft YaHei" charset="-122"/>
                <a:cs typeface="Microsoft YaHei" charset="-122"/>
              </a:rPr>
              <a:t>/</a:t>
            </a:r>
            <a:r>
              <a:rPr lang="zh-CN" altLang="en-US" sz="1600" dirty="0">
                <a:solidFill>
                  <a:prstClr val="black"/>
                </a:solidFill>
                <a:latin typeface="Microsoft YaHei" charset="-122"/>
                <a:ea typeface="Microsoft YaHei" charset="-122"/>
                <a:cs typeface="Microsoft YaHei" charset="-122"/>
              </a:rPr>
              <a:t>预测的效果</a:t>
            </a:r>
            <a:endParaRPr lang="zh-CN" altLang="en-US" sz="1600" dirty="0">
              <a:solidFill>
                <a:prstClr val="black"/>
              </a:solidFill>
              <a:latin typeface="Microsoft YaHei" charset="-122"/>
              <a:ea typeface="Microsoft YaHei" charset="-122"/>
              <a:cs typeface="Microsoft YaHei" charset="-122"/>
            </a:endParaRPr>
          </a:p>
          <a:p>
            <a:pPr lvl="0">
              <a:lnSpc>
                <a:spcPct val="150000"/>
              </a:lnSpc>
              <a:defRPr/>
            </a:pPr>
            <a:r>
              <a:rPr lang="zh-CN" altLang="en-US" sz="1600" dirty="0">
                <a:solidFill>
                  <a:prstClr val="black"/>
                </a:solidFill>
                <a:latin typeface="Microsoft YaHei" charset="-122"/>
                <a:ea typeface="Microsoft YaHei" charset="-122"/>
                <a:cs typeface="Microsoft YaHei" charset="-122"/>
              </a:rPr>
              <a:t>如果不能接近</a:t>
            </a:r>
            <a:r>
              <a:rPr lang="en-US" altLang="zh-CN" sz="1600" dirty="0">
                <a:solidFill>
                  <a:prstClr val="black"/>
                </a:solidFill>
                <a:latin typeface="Microsoft YaHei" charset="-122"/>
                <a:ea typeface="Microsoft YaHei" charset="-122"/>
                <a:cs typeface="Microsoft YaHei" charset="-122"/>
              </a:rPr>
              <a:t>/</a:t>
            </a:r>
            <a:r>
              <a:rPr lang="zh-CN" altLang="en-US" sz="1600" dirty="0">
                <a:solidFill>
                  <a:prstClr val="black"/>
                </a:solidFill>
                <a:latin typeface="Microsoft YaHei" charset="-122"/>
                <a:ea typeface="Microsoft YaHei" charset="-122"/>
                <a:cs typeface="Microsoft YaHei" charset="-122"/>
              </a:rPr>
              <a:t>超过人类，那就没有任何意义</a:t>
            </a:r>
            <a:endParaRPr lang="zh-CN" altLang="en-US" sz="1600" dirty="0">
              <a:solidFill>
                <a:prstClr val="black"/>
              </a:solidFill>
              <a:latin typeface="Microsoft YaHei" charset="-122"/>
              <a:ea typeface="Microsoft YaHei" charset="-122"/>
              <a:cs typeface="Microsoft YaHei" charset="-122"/>
            </a:endParaRPr>
          </a:p>
          <a:p>
            <a:pPr lvl="0">
              <a:lnSpc>
                <a:spcPct val="150000"/>
              </a:lnSpc>
              <a:defRPr/>
            </a:pPr>
            <a:r>
              <a:rPr lang="zh-CN" altLang="en-US" sz="1600" dirty="0">
                <a:solidFill>
                  <a:prstClr val="black"/>
                </a:solidFill>
                <a:latin typeface="Microsoft YaHei" charset="-122"/>
                <a:ea typeface="Microsoft YaHei" charset="-122"/>
                <a:cs typeface="Microsoft YaHei" charset="-122"/>
              </a:rPr>
              <a:t>如果人脸识别不能达到几乎</a:t>
            </a:r>
            <a:r>
              <a:rPr lang="en-US" altLang="zh-CN" sz="1600" dirty="0">
                <a:solidFill>
                  <a:prstClr val="black"/>
                </a:solidFill>
                <a:latin typeface="Microsoft YaHei" charset="-122"/>
                <a:ea typeface="Microsoft YaHei" charset="-122"/>
                <a:cs typeface="Microsoft YaHei" charset="-122"/>
              </a:rPr>
              <a:t>100%</a:t>
            </a:r>
            <a:r>
              <a:rPr lang="zh-CN" altLang="en-US" sz="1600" dirty="0">
                <a:solidFill>
                  <a:prstClr val="black"/>
                </a:solidFill>
                <a:latin typeface="Microsoft YaHei" charset="-122"/>
                <a:ea typeface="Microsoft YaHei" charset="-122"/>
                <a:cs typeface="Microsoft YaHei" charset="-122"/>
              </a:rPr>
              <a:t>准确</a:t>
            </a:r>
            <a:endParaRPr lang="zh-CN" altLang="en-US" sz="1600" dirty="0">
              <a:solidFill>
                <a:prstClr val="black"/>
              </a:solidFill>
              <a:latin typeface="Microsoft YaHei" charset="-122"/>
              <a:ea typeface="Microsoft YaHei" charset="-122"/>
              <a:cs typeface="Microsoft YaHei" charset="-122"/>
            </a:endParaRPr>
          </a:p>
          <a:p>
            <a:pPr lvl="0">
              <a:lnSpc>
                <a:spcPct val="150000"/>
              </a:lnSpc>
              <a:defRPr/>
            </a:pPr>
            <a:r>
              <a:rPr lang="zh-CN" altLang="en-US" sz="1600" dirty="0">
                <a:solidFill>
                  <a:prstClr val="black"/>
                </a:solidFill>
                <a:latin typeface="Microsoft YaHei" charset="-122"/>
                <a:ea typeface="Microsoft YaHei" charset="-122"/>
                <a:cs typeface="Microsoft YaHei" charset="-122"/>
              </a:rPr>
              <a:t>根本不可能使用人脸识别代替人工检查</a:t>
            </a:r>
            <a:endParaRPr lang="zh-CN" altLang="en-US" sz="1600" dirty="0">
              <a:solidFill>
                <a:prstClr val="black"/>
              </a:solidFill>
              <a:latin typeface="Microsoft YaHei" charset="-122"/>
              <a:ea typeface="Microsoft YaHei" charset="-122"/>
              <a:cs typeface="Microsoft YaHei" charset="-122"/>
            </a:endParaRPr>
          </a:p>
          <a:p>
            <a:pPr lvl="0">
              <a:lnSpc>
                <a:spcPct val="150000"/>
              </a:lnSpc>
              <a:defRPr/>
            </a:pPr>
            <a:r>
              <a:rPr lang="zh-CN" altLang="en-US" sz="1600" dirty="0">
                <a:solidFill>
                  <a:prstClr val="black"/>
                </a:solidFill>
                <a:latin typeface="Microsoft YaHei" charset="-122"/>
                <a:ea typeface="Microsoft YaHei" charset="-122"/>
                <a:cs typeface="Microsoft YaHei" charset="-122"/>
              </a:rPr>
              <a:t>所以追求模型预测准确是机器学习的</a:t>
            </a:r>
            <a:r>
              <a:rPr lang="zh-CN" altLang="en-US" sz="1600" b="1" dirty="0">
                <a:solidFill>
                  <a:srgbClr val="C00000"/>
                </a:solidFill>
                <a:latin typeface="Microsoft YaHei" charset="-122"/>
                <a:ea typeface="Microsoft YaHei" charset="-122"/>
                <a:cs typeface="Microsoft YaHei" charset="-122"/>
              </a:rPr>
              <a:t>核心目标</a:t>
            </a:r>
            <a:endParaRPr lang="zh-CN" altLang="en-US" sz="1600" b="1" dirty="0">
              <a:solidFill>
                <a:srgbClr val="C00000"/>
              </a:solidFill>
              <a:latin typeface="Microsoft YaHei" charset="-122"/>
              <a:ea typeface="Microsoft YaHei" charset="-122"/>
              <a:cs typeface="Microsoft YaHei" charset="-122"/>
            </a:endParaRPr>
          </a:p>
        </p:txBody>
      </p:sp>
      <p:sp>
        <p:nvSpPr>
          <p:cNvPr id="65" name="椭圆 64"/>
          <p:cNvSpPr/>
          <p:nvPr/>
        </p:nvSpPr>
        <p:spPr>
          <a:xfrm>
            <a:off x="6361412" y="1356722"/>
            <a:ext cx="2146326" cy="2146326"/>
          </a:xfrm>
          <a:prstGeom prst="ellipse">
            <a:avLst/>
          </a:prstGeom>
          <a:gradFill flip="none" rotWithShape="1">
            <a:gsLst>
              <a:gs pos="0">
                <a:schemeClr val="bg1"/>
              </a:gs>
              <a:gs pos="100000">
                <a:srgbClr val="C8C8C8"/>
              </a:gs>
            </a:gsLst>
            <a:lin ang="19800000" scaled="0"/>
            <a:tileRect/>
          </a:gradFill>
          <a:ln w="25400">
            <a:gradFill flip="none" rotWithShape="1">
              <a:gsLst>
                <a:gs pos="53000">
                  <a:schemeClr val="bg1">
                    <a:alpha val="90000"/>
                  </a:schemeClr>
                </a:gs>
                <a:gs pos="100000">
                  <a:schemeClr val="tx1">
                    <a:lumMod val="50000"/>
                    <a:lumOff val="50000"/>
                  </a:schemeClr>
                </a:gs>
              </a:gsLst>
              <a:lin ang="7200000" scaled="0"/>
              <a:tileRect/>
            </a:gradFill>
          </a:ln>
          <a:effectLst>
            <a:outerShdw blurRad="482600" dist="279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1" i="0" u="none" strike="noStrike" kern="1200" cap="none" spc="0" normalizeH="0" baseline="0" noProof="0" dirty="0" smtClean="0">
                <a:ln>
                  <a:noFill/>
                </a:ln>
                <a:solidFill>
                  <a:srgbClr val="234983"/>
                </a:solidFill>
                <a:effectLst/>
                <a:uLnTx/>
                <a:uFillTx/>
                <a:latin typeface="Microsoft YaHei" charset="-122"/>
                <a:ea typeface="Microsoft YaHei" charset="-122"/>
                <a:cs typeface="Microsoft YaHei" charset="-122"/>
              </a:rPr>
              <a:t>模型效果</a:t>
            </a:r>
            <a:endParaRPr kumimoji="0" lang="en-US" altLang="zh-CN" sz="1600" b="1" i="0" u="none" strike="noStrike" kern="1200" cap="none" spc="0" normalizeH="0" baseline="0" noProof="0" dirty="0">
              <a:ln>
                <a:noFill/>
              </a:ln>
              <a:solidFill>
                <a:srgbClr val="234983"/>
              </a:solidFill>
              <a:effectLst/>
              <a:uLnTx/>
              <a:uFillTx/>
              <a:latin typeface="Microsoft YaHei" charset="-122"/>
              <a:ea typeface="Microsoft YaHei" charset="-122"/>
              <a:cs typeface="Microsoft YaHei" charset="-122"/>
            </a:endParaRPr>
          </a:p>
        </p:txBody>
      </p:sp>
      <p:sp>
        <p:nvSpPr>
          <p:cNvPr id="66" name="椭圆 65"/>
          <p:cNvSpPr/>
          <p:nvPr/>
        </p:nvSpPr>
        <p:spPr>
          <a:xfrm>
            <a:off x="8741951" y="3732315"/>
            <a:ext cx="2146326" cy="2146326"/>
          </a:xfrm>
          <a:prstGeom prst="ellipse">
            <a:avLst/>
          </a:prstGeom>
          <a:gradFill flip="none" rotWithShape="1">
            <a:gsLst>
              <a:gs pos="0">
                <a:schemeClr val="bg1"/>
              </a:gs>
              <a:gs pos="100000">
                <a:srgbClr val="C8C8C8"/>
              </a:gs>
            </a:gsLst>
            <a:lin ang="19800000" scaled="0"/>
            <a:tileRect/>
          </a:gradFill>
          <a:ln w="25400">
            <a:gradFill flip="none" rotWithShape="1">
              <a:gsLst>
                <a:gs pos="53000">
                  <a:schemeClr val="bg1">
                    <a:alpha val="90000"/>
                  </a:schemeClr>
                </a:gs>
                <a:gs pos="100000">
                  <a:schemeClr val="tx1">
                    <a:lumMod val="50000"/>
                    <a:lumOff val="50000"/>
                  </a:schemeClr>
                </a:gs>
              </a:gsLst>
              <a:lin ang="7200000" scaled="0"/>
              <a:tileRect/>
            </a:gradFill>
          </a:ln>
          <a:effectLst>
            <a:outerShdw blurRad="482600" dist="279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1" i="0" u="none" strike="noStrike" kern="1200" cap="none" spc="0" normalizeH="0" baseline="0" noProof="0" dirty="0" smtClean="0">
                <a:ln>
                  <a:noFill/>
                </a:ln>
                <a:solidFill>
                  <a:srgbClr val="234983"/>
                </a:solidFill>
                <a:effectLst/>
                <a:uLnTx/>
                <a:uFillTx/>
                <a:latin typeface="Microsoft YaHei" charset="-122"/>
                <a:ea typeface="Microsoft YaHei" charset="-122"/>
                <a:cs typeface="Microsoft YaHei" charset="-122"/>
              </a:rPr>
              <a:t>运算速度</a:t>
            </a:r>
            <a:endParaRPr kumimoji="0" lang="en-US" altLang="zh-CN" sz="1600" b="1" i="0" u="none" strike="noStrike" kern="1200" cap="none" spc="0" normalizeH="0" baseline="0" noProof="0" dirty="0">
              <a:ln>
                <a:noFill/>
              </a:ln>
              <a:solidFill>
                <a:srgbClr val="234983"/>
              </a:solidFill>
              <a:effectLst/>
              <a:uLnTx/>
              <a:uFillTx/>
              <a:latin typeface="Microsoft YaHei" charset="-122"/>
              <a:ea typeface="Microsoft YaHei" charset="-122"/>
              <a:cs typeface="Microsoft YaHei" charset="-122"/>
            </a:endParaRPr>
          </a:p>
        </p:txBody>
      </p:sp>
      <p:sp>
        <p:nvSpPr>
          <p:cNvPr id="67" name="椭圆 66"/>
          <p:cNvSpPr/>
          <p:nvPr/>
        </p:nvSpPr>
        <p:spPr>
          <a:xfrm>
            <a:off x="8897899" y="1512684"/>
            <a:ext cx="1847907" cy="1847907"/>
          </a:xfrm>
          <a:prstGeom prst="ellipse">
            <a:avLst/>
          </a:prstGeom>
          <a:solidFill>
            <a:srgbClr val="234983"/>
          </a:solidFill>
          <a:ln w="101600">
            <a:noFill/>
          </a:ln>
          <a:effectLst>
            <a:outerShdw blurRad="317500" dist="114300" dir="2700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1" i="0" u="none" strike="noStrike" kern="1200" cap="none" spc="0" normalizeH="0" baseline="0" noProof="0" dirty="0" smtClean="0">
                <a:ln>
                  <a:noFill/>
                </a:ln>
                <a:solidFill>
                  <a:prstClr val="white"/>
                </a:solidFill>
                <a:effectLst/>
                <a:uLnTx/>
                <a:uFillTx/>
                <a:latin typeface="Microsoft YaHei" charset="-122"/>
                <a:ea typeface="Microsoft YaHei" charset="-122"/>
                <a:cs typeface="Microsoft YaHei" charset="-122"/>
              </a:rPr>
              <a:t>服务于业务</a:t>
            </a:r>
            <a:endParaRPr kumimoji="0" lang="zh-CN" altLang="en-US" sz="1600" b="1" i="0" u="none" strike="noStrike" kern="1200" cap="none" spc="0" normalizeH="0" baseline="0" noProof="0" dirty="0">
              <a:ln>
                <a:noFill/>
              </a:ln>
              <a:solidFill>
                <a:prstClr val="white"/>
              </a:solidFill>
              <a:effectLst/>
              <a:uLnTx/>
              <a:uFillTx/>
              <a:latin typeface="Microsoft YaHei" charset="-122"/>
              <a:ea typeface="Microsoft YaHei" charset="-122"/>
              <a:cs typeface="Microsoft YaHei" charset="-122"/>
            </a:endParaRPr>
          </a:p>
        </p:txBody>
      </p:sp>
      <p:sp>
        <p:nvSpPr>
          <p:cNvPr id="68" name="椭圆 67"/>
          <p:cNvSpPr/>
          <p:nvPr/>
        </p:nvSpPr>
        <p:spPr>
          <a:xfrm>
            <a:off x="6510621" y="3907427"/>
            <a:ext cx="1847907" cy="1847907"/>
          </a:xfrm>
          <a:prstGeom prst="ellipse">
            <a:avLst/>
          </a:prstGeom>
          <a:solidFill>
            <a:srgbClr val="234983"/>
          </a:solidFill>
          <a:ln w="101600">
            <a:noFill/>
          </a:ln>
          <a:effectLst>
            <a:outerShdw blurRad="317500" dist="114300" dir="2700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600" b="1" dirty="0" smtClean="0">
                <a:solidFill>
                  <a:prstClr val="white"/>
                </a:solidFill>
                <a:latin typeface="Microsoft YaHei" charset="-122"/>
                <a:ea typeface="Microsoft YaHei" charset="-122"/>
                <a:cs typeface="Microsoft YaHei" charset="-122"/>
              </a:rPr>
              <a:t>可解释性</a:t>
            </a:r>
            <a:endParaRPr kumimoji="0" lang="en-US" altLang="zh-CN" sz="1600" b="1" i="0" u="none" strike="noStrike" kern="1200" cap="none" spc="0" normalizeH="0" baseline="0" noProof="0" dirty="0">
              <a:ln>
                <a:noFill/>
              </a:ln>
              <a:solidFill>
                <a:prstClr val="white"/>
              </a:solidFill>
              <a:effectLst/>
              <a:uLnTx/>
              <a:uFillTx/>
              <a:latin typeface="Microsoft YaHei" charset="-122"/>
              <a:ea typeface="Microsoft YaHei" charset="-122"/>
              <a:cs typeface="Microsoft YaHei" charset="-122"/>
            </a:endParaRPr>
          </a:p>
        </p:txBody>
      </p:sp>
      <p:sp>
        <p:nvSpPr>
          <p:cNvPr id="22" name="文本框 21"/>
          <p:cNvSpPr txBox="1"/>
          <p:nvPr/>
        </p:nvSpPr>
        <p:spPr>
          <a:xfrm>
            <a:off x="773479" y="1801474"/>
            <a:ext cx="1826141" cy="584775"/>
          </a:xfrm>
          <a:prstGeom prst="rect">
            <a:avLst/>
          </a:prstGeom>
          <a:noFill/>
        </p:spPr>
        <p:txBody>
          <a:bodyPr wrap="none" rtlCol="0">
            <a:spAutoFit/>
          </a:bodyPr>
          <a:lstStyle/>
          <a:p>
            <a:pPr marL="457200" marR="0" lvl="0" indent="-457200" defTabSz="914400" eaLnBrk="1" fontAlgn="auto" latinLnBrk="0" hangingPunct="1">
              <a:lnSpc>
                <a:spcPct val="100000"/>
              </a:lnSpc>
              <a:spcBef>
                <a:spcPts val="0"/>
              </a:spcBef>
              <a:spcAft>
                <a:spcPts val="0"/>
              </a:spcAft>
              <a:buClrTx/>
              <a:buSzTx/>
              <a:buFont typeface="Arial" panose="020B0604020202090204" pitchFamily="34" charset="0"/>
              <a:buNone/>
              <a:defRPr/>
            </a:pPr>
            <a:r>
              <a:rPr lang="zh-CN" altLang="en-US" sz="3200" b="1" dirty="0" smtClean="0">
                <a:solidFill>
                  <a:srgbClr val="234983"/>
                </a:solidFill>
                <a:latin typeface="Microsoft YaHei" charset="-122"/>
                <a:ea typeface="Microsoft YaHei" charset="-122"/>
                <a:cs typeface="Microsoft YaHei" charset="-122"/>
              </a:rPr>
              <a:t>模型效果</a:t>
            </a:r>
            <a:endParaRPr kumimoji="0" lang="zh-CN" altLang="en-US" sz="3200" b="1" i="0" u="none" strike="noStrike" kern="1200" cap="none" spc="0" normalizeH="0" baseline="0" noProof="0" dirty="0">
              <a:ln>
                <a:noFill/>
              </a:ln>
              <a:solidFill>
                <a:srgbClr val="234983"/>
              </a:solidFill>
              <a:uLnTx/>
              <a:uFillTx/>
              <a:latin typeface="Microsoft YaHei" charset="-122"/>
              <a:ea typeface="Microsoft YaHei" charset="-122"/>
              <a:cs typeface="Microsoft YaHei" charset="-122"/>
            </a:endParaRPr>
          </a:p>
        </p:txBody>
      </p:sp>
      <p:pic>
        <p:nvPicPr>
          <p:cNvPr id="23" name="图片 2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15117" y="6221904"/>
            <a:ext cx="1906271" cy="438442"/>
          </a:xfrm>
          <a:prstGeom prst="rect">
            <a:avLst/>
          </a:prstGeom>
        </p:spPr>
      </p:pic>
    </p:spTree>
  </p:cSld>
  <p:clrMapOvr>
    <a:masterClrMapping/>
  </p:clrMapOvr>
  <p:transition spd="slow" advTm="1000">
    <p:push dir="u"/>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任意多边形 68"/>
          <p:cNvSpPr/>
          <p:nvPr/>
        </p:nvSpPr>
        <p:spPr>
          <a:xfrm rot="18900000">
            <a:off x="5810610" y="2496886"/>
            <a:ext cx="5628469" cy="2279996"/>
          </a:xfrm>
          <a:custGeom>
            <a:avLst/>
            <a:gdLst>
              <a:gd name="connsiteX0" fmla="*/ 1110343 w 5482054"/>
              <a:gd name="connsiteY0" fmla="*/ 0 h 2220686"/>
              <a:gd name="connsiteX1" fmla="*/ 2031057 w 5482054"/>
              <a:gd name="connsiteY1" fmla="*/ 489540 h 2220686"/>
              <a:gd name="connsiteX2" fmla="*/ 2041271 w 5482054"/>
              <a:gd name="connsiteY2" fmla="*/ 508356 h 2220686"/>
              <a:gd name="connsiteX3" fmla="*/ 2045018 w 5482054"/>
              <a:gd name="connsiteY3" fmla="*/ 511762 h 2220686"/>
              <a:gd name="connsiteX4" fmla="*/ 2735954 w 5482054"/>
              <a:gd name="connsiteY4" fmla="*/ 759801 h 2220686"/>
              <a:gd name="connsiteX5" fmla="*/ 3426891 w 5482054"/>
              <a:gd name="connsiteY5" fmla="*/ 511762 h 2220686"/>
              <a:gd name="connsiteX6" fmla="*/ 3450662 w 5482054"/>
              <a:gd name="connsiteY6" fmla="*/ 490157 h 2220686"/>
              <a:gd name="connsiteX7" fmla="*/ 3450997 w 5482054"/>
              <a:gd name="connsiteY7" fmla="*/ 489540 h 2220686"/>
              <a:gd name="connsiteX8" fmla="*/ 4371711 w 5482054"/>
              <a:gd name="connsiteY8" fmla="*/ 0 h 2220686"/>
              <a:gd name="connsiteX9" fmla="*/ 5482054 w 5482054"/>
              <a:gd name="connsiteY9" fmla="*/ 1110343 h 2220686"/>
              <a:gd name="connsiteX10" fmla="*/ 4371711 w 5482054"/>
              <a:gd name="connsiteY10" fmla="*/ 2220686 h 2220686"/>
              <a:gd name="connsiteX11" fmla="*/ 3586580 w 5482054"/>
              <a:gd name="connsiteY11" fmla="*/ 1895475 h 2220686"/>
              <a:gd name="connsiteX12" fmla="*/ 3474945 w 5482054"/>
              <a:gd name="connsiteY12" fmla="*/ 1760172 h 2220686"/>
              <a:gd name="connsiteX13" fmla="*/ 3406572 w 5482054"/>
              <a:gd name="connsiteY13" fmla="*/ 1700230 h 2220686"/>
              <a:gd name="connsiteX14" fmla="*/ 2735954 w 5482054"/>
              <a:gd name="connsiteY14" fmla="*/ 1468555 h 2220686"/>
              <a:gd name="connsiteX15" fmla="*/ 2065336 w 5482054"/>
              <a:gd name="connsiteY15" fmla="*/ 1700230 h 2220686"/>
              <a:gd name="connsiteX16" fmla="*/ 2031953 w 5482054"/>
              <a:gd name="connsiteY16" fmla="*/ 1729497 h 2220686"/>
              <a:gd name="connsiteX17" fmla="*/ 2031057 w 5482054"/>
              <a:gd name="connsiteY17" fmla="*/ 1731147 h 2220686"/>
              <a:gd name="connsiteX18" fmla="*/ 1110343 w 5482054"/>
              <a:gd name="connsiteY18" fmla="*/ 2220686 h 2220686"/>
              <a:gd name="connsiteX19" fmla="*/ 0 w 5482054"/>
              <a:gd name="connsiteY19" fmla="*/ 1110343 h 2220686"/>
              <a:gd name="connsiteX20" fmla="*/ 1110343 w 5482054"/>
              <a:gd name="connsiteY20" fmla="*/ 0 h 222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482054" h="2220686">
                <a:moveTo>
                  <a:pt x="1110343" y="0"/>
                </a:moveTo>
                <a:cubicBezTo>
                  <a:pt x="1493610" y="0"/>
                  <a:pt x="1831521" y="194186"/>
                  <a:pt x="2031057" y="489540"/>
                </a:cubicBezTo>
                <a:lnTo>
                  <a:pt x="2041271" y="508356"/>
                </a:lnTo>
                <a:lnTo>
                  <a:pt x="2045018" y="511762"/>
                </a:lnTo>
                <a:cubicBezTo>
                  <a:pt x="2232781" y="666717"/>
                  <a:pt x="2473496" y="759801"/>
                  <a:pt x="2735954" y="759801"/>
                </a:cubicBezTo>
                <a:cubicBezTo>
                  <a:pt x="2998411" y="759801"/>
                  <a:pt x="3239128" y="666717"/>
                  <a:pt x="3426891" y="511762"/>
                </a:cubicBezTo>
                <a:lnTo>
                  <a:pt x="3450662" y="490157"/>
                </a:lnTo>
                <a:lnTo>
                  <a:pt x="3450997" y="489540"/>
                </a:lnTo>
                <a:cubicBezTo>
                  <a:pt x="3650534" y="194186"/>
                  <a:pt x="3988445" y="0"/>
                  <a:pt x="4371711" y="0"/>
                </a:cubicBezTo>
                <a:cubicBezTo>
                  <a:pt x="4984937" y="0"/>
                  <a:pt x="5482054" y="497117"/>
                  <a:pt x="5482054" y="1110343"/>
                </a:cubicBezTo>
                <a:cubicBezTo>
                  <a:pt x="5482054" y="1723569"/>
                  <a:pt x="4984937" y="2220686"/>
                  <a:pt x="4371711" y="2220686"/>
                </a:cubicBezTo>
                <a:cubicBezTo>
                  <a:pt x="4065098" y="2220686"/>
                  <a:pt x="3787512" y="2096407"/>
                  <a:pt x="3586580" y="1895475"/>
                </a:cubicBezTo>
                <a:lnTo>
                  <a:pt x="3474945" y="1760172"/>
                </a:lnTo>
                <a:lnTo>
                  <a:pt x="3406572" y="1700230"/>
                </a:lnTo>
                <a:cubicBezTo>
                  <a:pt x="3221906" y="1555108"/>
                  <a:pt x="2989038" y="1468555"/>
                  <a:pt x="2735954" y="1468555"/>
                </a:cubicBezTo>
                <a:cubicBezTo>
                  <a:pt x="2482870" y="1468555"/>
                  <a:pt x="2250002" y="1555108"/>
                  <a:pt x="2065336" y="1700230"/>
                </a:cubicBezTo>
                <a:lnTo>
                  <a:pt x="2031953" y="1729497"/>
                </a:lnTo>
                <a:lnTo>
                  <a:pt x="2031057" y="1731147"/>
                </a:lnTo>
                <a:cubicBezTo>
                  <a:pt x="1831521" y="2026500"/>
                  <a:pt x="1493610" y="2220686"/>
                  <a:pt x="1110343" y="2220686"/>
                </a:cubicBezTo>
                <a:cubicBezTo>
                  <a:pt x="497117" y="2220686"/>
                  <a:pt x="0" y="1723569"/>
                  <a:pt x="0" y="1110343"/>
                </a:cubicBezTo>
                <a:cubicBezTo>
                  <a:pt x="0" y="497117"/>
                  <a:pt x="497117" y="0"/>
                  <a:pt x="1110343" y="0"/>
                </a:cubicBezTo>
                <a:close/>
              </a:path>
            </a:pathLst>
          </a:custGeom>
          <a:gradFill flip="none" rotWithShape="1">
            <a:gsLst>
              <a:gs pos="0">
                <a:schemeClr val="bg1"/>
              </a:gs>
              <a:gs pos="100000">
                <a:srgbClr val="C8C8C8"/>
              </a:gs>
            </a:gsLst>
            <a:lin ang="19800000" scaled="0"/>
            <a:tileRect/>
          </a:gradFill>
          <a:ln w="25400">
            <a:gradFill flip="none" rotWithShape="1">
              <a:gsLst>
                <a:gs pos="53000">
                  <a:schemeClr val="bg1">
                    <a:alpha val="90000"/>
                  </a:schemeClr>
                </a:gs>
                <a:gs pos="100000">
                  <a:schemeClr val="tx1">
                    <a:lumMod val="50000"/>
                    <a:lumOff val="50000"/>
                  </a:schemeClr>
                </a:gs>
              </a:gsLst>
              <a:lin ang="7200000" scaled="0"/>
              <a:tileRect/>
            </a:gradFill>
          </a:ln>
          <a:effectLst>
            <a:outerShdw blurRad="482600" dist="279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1200" cap="none" spc="0" normalizeH="0" baseline="0" noProof="0">
              <a:ln>
                <a:noFill/>
              </a:ln>
              <a:solidFill>
                <a:srgbClr val="181818"/>
              </a:solidFill>
              <a:effectLst/>
              <a:uLnTx/>
              <a:uFillTx/>
              <a:latin typeface="Calibri" panose="020F0502020204030204"/>
              <a:ea typeface="方正兰亭特黑简体" panose="02000000000000000000" pitchFamily="2" charset="-122"/>
              <a:cs typeface="+mn-cs"/>
            </a:endParaRPr>
          </a:p>
        </p:txBody>
      </p:sp>
      <p:sp>
        <p:nvSpPr>
          <p:cNvPr id="63" name="矩形 62"/>
          <p:cNvSpPr/>
          <p:nvPr/>
        </p:nvSpPr>
        <p:spPr>
          <a:xfrm>
            <a:off x="775575" y="1858833"/>
            <a:ext cx="4663043" cy="3003515"/>
          </a:xfrm>
          <a:prstGeom prst="rect">
            <a:avLst/>
          </a:prstGeom>
        </p:spPr>
        <p:txBody>
          <a:bodyPr wrap="square">
            <a:spAutoFit/>
          </a:bodyPr>
          <a:lstStyle/>
          <a:p>
            <a:pPr lvl="0">
              <a:lnSpc>
                <a:spcPct val="150000"/>
              </a:lnSpc>
              <a:defRPr/>
            </a:pPr>
            <a:r>
              <a:rPr lang="zh-CN" altLang="en-US" sz="1600" dirty="0">
                <a:solidFill>
                  <a:prstClr val="black"/>
                </a:solidFill>
                <a:latin typeface="Microsoft YaHei" charset="-122"/>
                <a:ea typeface="Microsoft YaHei" charset="-122"/>
                <a:cs typeface="Microsoft YaHei" charset="-122"/>
              </a:rPr>
              <a:t>能够同时处理大量数据，可以在超短时间内极速学习，是机器学习的重要优势，如果机器学习的判断速度不能接近</a:t>
            </a:r>
            <a:r>
              <a:rPr lang="en-US" altLang="zh-CN" sz="1600" dirty="0">
                <a:solidFill>
                  <a:prstClr val="black"/>
                </a:solidFill>
                <a:latin typeface="Microsoft YaHei" charset="-122"/>
                <a:ea typeface="Microsoft YaHei" charset="-122"/>
                <a:cs typeface="Microsoft YaHei" charset="-122"/>
              </a:rPr>
              <a:t>/</a:t>
            </a:r>
            <a:r>
              <a:rPr lang="zh-CN" altLang="en-US" sz="1600" dirty="0">
                <a:solidFill>
                  <a:prstClr val="black"/>
                </a:solidFill>
                <a:latin typeface="Microsoft YaHei" charset="-122"/>
                <a:ea typeface="Microsoft YaHei" charset="-122"/>
                <a:cs typeface="Microsoft YaHei" charset="-122"/>
              </a:rPr>
              <a:t>超越人类，那计算机判断的优越性就几乎不存在了。</a:t>
            </a:r>
            <a:endParaRPr lang="zh-CN" altLang="en-US" sz="1600" dirty="0">
              <a:solidFill>
                <a:prstClr val="black"/>
              </a:solidFill>
              <a:latin typeface="Microsoft YaHei" charset="-122"/>
              <a:ea typeface="Microsoft YaHei" charset="-122"/>
              <a:cs typeface="Microsoft YaHei" charset="-122"/>
            </a:endParaRPr>
          </a:p>
          <a:p>
            <a:pPr lvl="0">
              <a:lnSpc>
                <a:spcPct val="150000"/>
              </a:lnSpc>
              <a:defRPr/>
            </a:pPr>
            <a:endParaRPr lang="zh-CN" altLang="en-US" sz="1600" dirty="0">
              <a:solidFill>
                <a:prstClr val="black"/>
              </a:solidFill>
              <a:latin typeface="Microsoft YaHei" charset="-122"/>
              <a:ea typeface="Microsoft YaHei" charset="-122"/>
              <a:cs typeface="Microsoft YaHei" charset="-122"/>
            </a:endParaRPr>
          </a:p>
          <a:p>
            <a:pPr lvl="0">
              <a:lnSpc>
                <a:spcPct val="150000"/>
              </a:lnSpc>
              <a:defRPr/>
            </a:pPr>
            <a:r>
              <a:rPr lang="zh-CN" altLang="en-US" sz="1600" dirty="0">
                <a:solidFill>
                  <a:prstClr val="black"/>
                </a:solidFill>
                <a:latin typeface="Microsoft YaHei" charset="-122"/>
                <a:ea typeface="Microsoft YaHei" charset="-122"/>
                <a:cs typeface="Microsoft YaHei" charset="-122"/>
              </a:rPr>
              <a:t>模型效果与运算速度往往是此消彼长的，</a:t>
            </a:r>
            <a:r>
              <a:rPr lang="zh-CN" altLang="en-US" sz="1600" b="1" dirty="0">
                <a:solidFill>
                  <a:srgbClr val="C00000"/>
                </a:solidFill>
                <a:latin typeface="Microsoft YaHei" charset="-122"/>
                <a:ea typeface="Microsoft YaHei" charset="-122"/>
                <a:cs typeface="Microsoft YaHei" charset="-122"/>
              </a:rPr>
              <a:t>在模型效果不错的情况下保障运算速度较快</a:t>
            </a:r>
            <a:r>
              <a:rPr lang="zh-CN" altLang="en-US" sz="1600" dirty="0">
                <a:solidFill>
                  <a:prstClr val="black"/>
                </a:solidFill>
                <a:latin typeface="Microsoft YaHei" charset="-122"/>
                <a:ea typeface="Microsoft YaHei" charset="-122"/>
                <a:cs typeface="Microsoft YaHei" charset="-122"/>
              </a:rPr>
              <a:t>，是机器学习中重要的一环</a:t>
            </a:r>
            <a:endParaRPr lang="zh-CN" altLang="en-US" sz="1600" dirty="0">
              <a:solidFill>
                <a:prstClr val="black"/>
              </a:solidFill>
              <a:latin typeface="Microsoft YaHei" charset="-122"/>
              <a:ea typeface="Microsoft YaHei" charset="-122"/>
              <a:cs typeface="Microsoft YaHei" charset="-122"/>
            </a:endParaRPr>
          </a:p>
        </p:txBody>
      </p:sp>
      <p:sp>
        <p:nvSpPr>
          <p:cNvPr id="65" name="椭圆 64"/>
          <p:cNvSpPr/>
          <p:nvPr/>
        </p:nvSpPr>
        <p:spPr>
          <a:xfrm>
            <a:off x="6361412" y="1356722"/>
            <a:ext cx="2146326" cy="2146326"/>
          </a:xfrm>
          <a:prstGeom prst="ellipse">
            <a:avLst/>
          </a:prstGeom>
          <a:gradFill flip="none" rotWithShape="1">
            <a:gsLst>
              <a:gs pos="0">
                <a:schemeClr val="bg1"/>
              </a:gs>
              <a:gs pos="100000">
                <a:srgbClr val="C8C8C8"/>
              </a:gs>
            </a:gsLst>
            <a:lin ang="19800000" scaled="0"/>
            <a:tileRect/>
          </a:gradFill>
          <a:ln w="25400">
            <a:gradFill flip="none" rotWithShape="1">
              <a:gsLst>
                <a:gs pos="53000">
                  <a:schemeClr val="bg1">
                    <a:alpha val="90000"/>
                  </a:schemeClr>
                </a:gs>
                <a:gs pos="100000">
                  <a:schemeClr val="tx1">
                    <a:lumMod val="50000"/>
                    <a:lumOff val="50000"/>
                  </a:schemeClr>
                </a:gs>
              </a:gsLst>
              <a:lin ang="7200000" scaled="0"/>
              <a:tileRect/>
            </a:gradFill>
          </a:ln>
          <a:effectLst>
            <a:outerShdw blurRad="482600" dist="279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1" i="0" u="none" strike="noStrike" kern="1200" cap="none" spc="0" normalizeH="0" baseline="0" noProof="0" dirty="0" smtClean="0">
                <a:ln>
                  <a:noFill/>
                </a:ln>
                <a:solidFill>
                  <a:srgbClr val="234983"/>
                </a:solidFill>
                <a:effectLst/>
                <a:uLnTx/>
                <a:uFillTx/>
                <a:latin typeface="Microsoft YaHei" charset="-122"/>
                <a:ea typeface="Microsoft YaHei" charset="-122"/>
                <a:cs typeface="Microsoft YaHei" charset="-122"/>
              </a:rPr>
              <a:t>模型效果</a:t>
            </a:r>
            <a:endParaRPr kumimoji="0" lang="en-US" altLang="zh-CN" sz="1600" b="1" i="0" u="none" strike="noStrike" kern="1200" cap="none" spc="0" normalizeH="0" baseline="0" noProof="0" dirty="0">
              <a:ln>
                <a:noFill/>
              </a:ln>
              <a:solidFill>
                <a:srgbClr val="234983"/>
              </a:solidFill>
              <a:effectLst/>
              <a:uLnTx/>
              <a:uFillTx/>
              <a:latin typeface="Microsoft YaHei" charset="-122"/>
              <a:ea typeface="Microsoft YaHei" charset="-122"/>
              <a:cs typeface="Microsoft YaHei" charset="-122"/>
            </a:endParaRPr>
          </a:p>
        </p:txBody>
      </p:sp>
      <p:sp>
        <p:nvSpPr>
          <p:cNvPr id="66" name="椭圆 65"/>
          <p:cNvSpPr/>
          <p:nvPr/>
        </p:nvSpPr>
        <p:spPr>
          <a:xfrm>
            <a:off x="8741951" y="3732315"/>
            <a:ext cx="2146326" cy="2146326"/>
          </a:xfrm>
          <a:prstGeom prst="ellipse">
            <a:avLst/>
          </a:prstGeom>
          <a:gradFill flip="none" rotWithShape="1">
            <a:gsLst>
              <a:gs pos="0">
                <a:schemeClr val="bg1"/>
              </a:gs>
              <a:gs pos="100000">
                <a:srgbClr val="C8C8C8"/>
              </a:gs>
            </a:gsLst>
            <a:lin ang="19800000" scaled="0"/>
            <a:tileRect/>
          </a:gradFill>
          <a:ln w="25400">
            <a:gradFill flip="none" rotWithShape="1">
              <a:gsLst>
                <a:gs pos="53000">
                  <a:schemeClr val="bg1">
                    <a:alpha val="90000"/>
                  </a:schemeClr>
                </a:gs>
                <a:gs pos="100000">
                  <a:schemeClr val="tx1">
                    <a:lumMod val="50000"/>
                    <a:lumOff val="50000"/>
                  </a:schemeClr>
                </a:gs>
              </a:gsLst>
              <a:lin ang="7200000" scaled="0"/>
              <a:tileRect/>
            </a:gradFill>
          </a:ln>
          <a:effectLst>
            <a:outerShdw blurRad="482600" dist="279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1" i="0" u="none" strike="noStrike" kern="1200" cap="none" spc="0" normalizeH="0" baseline="0" noProof="0" dirty="0" smtClean="0">
                <a:ln>
                  <a:noFill/>
                </a:ln>
                <a:solidFill>
                  <a:srgbClr val="234983"/>
                </a:solidFill>
                <a:effectLst/>
                <a:uLnTx/>
                <a:uFillTx/>
                <a:latin typeface="Microsoft YaHei" charset="-122"/>
                <a:ea typeface="Microsoft YaHei" charset="-122"/>
                <a:cs typeface="Microsoft YaHei" charset="-122"/>
              </a:rPr>
              <a:t>运算速度</a:t>
            </a:r>
            <a:endParaRPr kumimoji="0" lang="en-US" altLang="zh-CN" sz="1600" b="1" i="0" u="none" strike="noStrike" kern="1200" cap="none" spc="0" normalizeH="0" baseline="0" noProof="0" dirty="0">
              <a:ln>
                <a:noFill/>
              </a:ln>
              <a:solidFill>
                <a:srgbClr val="234983"/>
              </a:solidFill>
              <a:effectLst/>
              <a:uLnTx/>
              <a:uFillTx/>
              <a:latin typeface="Microsoft YaHei" charset="-122"/>
              <a:ea typeface="Microsoft YaHei" charset="-122"/>
              <a:cs typeface="Microsoft YaHei" charset="-122"/>
            </a:endParaRPr>
          </a:p>
        </p:txBody>
      </p:sp>
      <p:sp>
        <p:nvSpPr>
          <p:cNvPr id="67" name="椭圆 66"/>
          <p:cNvSpPr/>
          <p:nvPr/>
        </p:nvSpPr>
        <p:spPr>
          <a:xfrm>
            <a:off x="8897899" y="1512684"/>
            <a:ext cx="1847907" cy="1847907"/>
          </a:xfrm>
          <a:prstGeom prst="ellipse">
            <a:avLst/>
          </a:prstGeom>
          <a:solidFill>
            <a:srgbClr val="234983"/>
          </a:solidFill>
          <a:ln w="101600">
            <a:noFill/>
          </a:ln>
          <a:effectLst>
            <a:outerShdw blurRad="317500" dist="114300" dir="2700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1" i="0" u="none" strike="noStrike" kern="1200" cap="none" spc="0" normalizeH="0" baseline="0" noProof="0" dirty="0" smtClean="0">
                <a:ln>
                  <a:noFill/>
                </a:ln>
                <a:solidFill>
                  <a:prstClr val="white"/>
                </a:solidFill>
                <a:effectLst/>
                <a:uLnTx/>
                <a:uFillTx/>
                <a:latin typeface="Microsoft YaHei" charset="-122"/>
                <a:ea typeface="Microsoft YaHei" charset="-122"/>
                <a:cs typeface="Microsoft YaHei" charset="-122"/>
              </a:rPr>
              <a:t>服务于业务</a:t>
            </a:r>
            <a:endParaRPr kumimoji="0" lang="zh-CN" altLang="en-US" sz="1600" b="1" i="0" u="none" strike="noStrike" kern="1200" cap="none" spc="0" normalizeH="0" baseline="0" noProof="0" dirty="0">
              <a:ln>
                <a:noFill/>
              </a:ln>
              <a:solidFill>
                <a:prstClr val="white"/>
              </a:solidFill>
              <a:effectLst/>
              <a:uLnTx/>
              <a:uFillTx/>
              <a:latin typeface="Microsoft YaHei" charset="-122"/>
              <a:ea typeface="Microsoft YaHei" charset="-122"/>
              <a:cs typeface="Microsoft YaHei" charset="-122"/>
            </a:endParaRPr>
          </a:p>
        </p:txBody>
      </p:sp>
      <p:sp>
        <p:nvSpPr>
          <p:cNvPr id="68" name="椭圆 67"/>
          <p:cNvSpPr/>
          <p:nvPr/>
        </p:nvSpPr>
        <p:spPr>
          <a:xfrm>
            <a:off x="6510621" y="3907427"/>
            <a:ext cx="1847907" cy="1847907"/>
          </a:xfrm>
          <a:prstGeom prst="ellipse">
            <a:avLst/>
          </a:prstGeom>
          <a:solidFill>
            <a:srgbClr val="234983"/>
          </a:solidFill>
          <a:ln w="101600">
            <a:noFill/>
          </a:ln>
          <a:effectLst>
            <a:outerShdw blurRad="317500" dist="114300" dir="2700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600" b="1" dirty="0" smtClean="0">
                <a:solidFill>
                  <a:prstClr val="white"/>
                </a:solidFill>
                <a:latin typeface="Microsoft YaHei" charset="-122"/>
                <a:ea typeface="Microsoft YaHei" charset="-122"/>
                <a:cs typeface="Microsoft YaHei" charset="-122"/>
              </a:rPr>
              <a:t>可解释性</a:t>
            </a:r>
            <a:endParaRPr kumimoji="0" lang="en-US" altLang="zh-CN" sz="1600" b="1" i="0" u="none" strike="noStrike" kern="1200" cap="none" spc="0" normalizeH="0" baseline="0" noProof="0" dirty="0">
              <a:ln>
                <a:noFill/>
              </a:ln>
              <a:solidFill>
                <a:prstClr val="white"/>
              </a:solidFill>
              <a:effectLst/>
              <a:uLnTx/>
              <a:uFillTx/>
              <a:latin typeface="Microsoft YaHei" charset="-122"/>
              <a:ea typeface="Microsoft YaHei" charset="-122"/>
              <a:cs typeface="Microsoft YaHei" charset="-122"/>
            </a:endParaRPr>
          </a:p>
        </p:txBody>
      </p:sp>
      <p:sp>
        <p:nvSpPr>
          <p:cNvPr id="22" name="文本框 21"/>
          <p:cNvSpPr txBox="1"/>
          <p:nvPr/>
        </p:nvSpPr>
        <p:spPr>
          <a:xfrm>
            <a:off x="775575" y="1161370"/>
            <a:ext cx="1826141" cy="584775"/>
          </a:xfrm>
          <a:prstGeom prst="rect">
            <a:avLst/>
          </a:prstGeom>
          <a:noFill/>
        </p:spPr>
        <p:txBody>
          <a:bodyPr wrap="none" rtlCol="0">
            <a:spAutoFit/>
          </a:bodyPr>
          <a:lstStyle/>
          <a:p>
            <a:pPr marL="457200" marR="0" lvl="0" indent="-457200" defTabSz="914400" eaLnBrk="1" fontAlgn="auto" latinLnBrk="0" hangingPunct="1">
              <a:lnSpc>
                <a:spcPct val="100000"/>
              </a:lnSpc>
              <a:spcBef>
                <a:spcPts val="0"/>
              </a:spcBef>
              <a:spcAft>
                <a:spcPts val="0"/>
              </a:spcAft>
              <a:buClrTx/>
              <a:buSzTx/>
              <a:buFont typeface="Arial" panose="020B0604020202090204" pitchFamily="34" charset="0"/>
              <a:buNone/>
              <a:defRPr/>
            </a:pPr>
            <a:r>
              <a:rPr lang="zh-CN" altLang="en-US" sz="3200" b="1" dirty="0" smtClean="0">
                <a:solidFill>
                  <a:srgbClr val="234983"/>
                </a:solidFill>
                <a:latin typeface="Microsoft YaHei" charset="-122"/>
                <a:ea typeface="Microsoft YaHei" charset="-122"/>
                <a:cs typeface="Microsoft YaHei" charset="-122"/>
              </a:rPr>
              <a:t>运算速度</a:t>
            </a:r>
            <a:endParaRPr kumimoji="0" lang="zh-CN" altLang="en-US" sz="3200" b="1" i="0" u="none" strike="noStrike" kern="1200" cap="none" spc="0" normalizeH="0" baseline="0" noProof="0" dirty="0">
              <a:ln>
                <a:noFill/>
              </a:ln>
              <a:solidFill>
                <a:srgbClr val="234983"/>
              </a:solidFill>
              <a:uLnTx/>
              <a:uFillTx/>
              <a:latin typeface="Microsoft YaHei" charset="-122"/>
              <a:ea typeface="Microsoft YaHei" charset="-122"/>
              <a:cs typeface="Microsoft YaHei" charset="-122"/>
            </a:endParaRPr>
          </a:p>
        </p:txBody>
      </p:sp>
      <p:pic>
        <p:nvPicPr>
          <p:cNvPr id="9" name="图片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15117" y="6221904"/>
            <a:ext cx="1906271" cy="438442"/>
          </a:xfrm>
          <a:prstGeom prst="rect">
            <a:avLst/>
          </a:prstGeom>
        </p:spPr>
      </p:pic>
    </p:spTree>
  </p:cSld>
  <p:clrMapOvr>
    <a:masterClrMapping/>
  </p:clrMapOvr>
  <p:transition spd="slow" advTm="1000">
    <p:push dir="u"/>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任意多边形 68"/>
          <p:cNvSpPr/>
          <p:nvPr/>
        </p:nvSpPr>
        <p:spPr>
          <a:xfrm rot="18900000">
            <a:off x="5810610" y="2496886"/>
            <a:ext cx="5628469" cy="2279996"/>
          </a:xfrm>
          <a:custGeom>
            <a:avLst/>
            <a:gdLst>
              <a:gd name="connsiteX0" fmla="*/ 1110343 w 5482054"/>
              <a:gd name="connsiteY0" fmla="*/ 0 h 2220686"/>
              <a:gd name="connsiteX1" fmla="*/ 2031057 w 5482054"/>
              <a:gd name="connsiteY1" fmla="*/ 489540 h 2220686"/>
              <a:gd name="connsiteX2" fmla="*/ 2041271 w 5482054"/>
              <a:gd name="connsiteY2" fmla="*/ 508356 h 2220686"/>
              <a:gd name="connsiteX3" fmla="*/ 2045018 w 5482054"/>
              <a:gd name="connsiteY3" fmla="*/ 511762 h 2220686"/>
              <a:gd name="connsiteX4" fmla="*/ 2735954 w 5482054"/>
              <a:gd name="connsiteY4" fmla="*/ 759801 h 2220686"/>
              <a:gd name="connsiteX5" fmla="*/ 3426891 w 5482054"/>
              <a:gd name="connsiteY5" fmla="*/ 511762 h 2220686"/>
              <a:gd name="connsiteX6" fmla="*/ 3450662 w 5482054"/>
              <a:gd name="connsiteY6" fmla="*/ 490157 h 2220686"/>
              <a:gd name="connsiteX7" fmla="*/ 3450997 w 5482054"/>
              <a:gd name="connsiteY7" fmla="*/ 489540 h 2220686"/>
              <a:gd name="connsiteX8" fmla="*/ 4371711 w 5482054"/>
              <a:gd name="connsiteY8" fmla="*/ 0 h 2220686"/>
              <a:gd name="connsiteX9" fmla="*/ 5482054 w 5482054"/>
              <a:gd name="connsiteY9" fmla="*/ 1110343 h 2220686"/>
              <a:gd name="connsiteX10" fmla="*/ 4371711 w 5482054"/>
              <a:gd name="connsiteY10" fmla="*/ 2220686 h 2220686"/>
              <a:gd name="connsiteX11" fmla="*/ 3586580 w 5482054"/>
              <a:gd name="connsiteY11" fmla="*/ 1895475 h 2220686"/>
              <a:gd name="connsiteX12" fmla="*/ 3474945 w 5482054"/>
              <a:gd name="connsiteY12" fmla="*/ 1760172 h 2220686"/>
              <a:gd name="connsiteX13" fmla="*/ 3406572 w 5482054"/>
              <a:gd name="connsiteY13" fmla="*/ 1700230 h 2220686"/>
              <a:gd name="connsiteX14" fmla="*/ 2735954 w 5482054"/>
              <a:gd name="connsiteY14" fmla="*/ 1468555 h 2220686"/>
              <a:gd name="connsiteX15" fmla="*/ 2065336 w 5482054"/>
              <a:gd name="connsiteY15" fmla="*/ 1700230 h 2220686"/>
              <a:gd name="connsiteX16" fmla="*/ 2031953 w 5482054"/>
              <a:gd name="connsiteY16" fmla="*/ 1729497 h 2220686"/>
              <a:gd name="connsiteX17" fmla="*/ 2031057 w 5482054"/>
              <a:gd name="connsiteY17" fmla="*/ 1731147 h 2220686"/>
              <a:gd name="connsiteX18" fmla="*/ 1110343 w 5482054"/>
              <a:gd name="connsiteY18" fmla="*/ 2220686 h 2220686"/>
              <a:gd name="connsiteX19" fmla="*/ 0 w 5482054"/>
              <a:gd name="connsiteY19" fmla="*/ 1110343 h 2220686"/>
              <a:gd name="connsiteX20" fmla="*/ 1110343 w 5482054"/>
              <a:gd name="connsiteY20" fmla="*/ 0 h 222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482054" h="2220686">
                <a:moveTo>
                  <a:pt x="1110343" y="0"/>
                </a:moveTo>
                <a:cubicBezTo>
                  <a:pt x="1493610" y="0"/>
                  <a:pt x="1831521" y="194186"/>
                  <a:pt x="2031057" y="489540"/>
                </a:cubicBezTo>
                <a:lnTo>
                  <a:pt x="2041271" y="508356"/>
                </a:lnTo>
                <a:lnTo>
                  <a:pt x="2045018" y="511762"/>
                </a:lnTo>
                <a:cubicBezTo>
                  <a:pt x="2232781" y="666717"/>
                  <a:pt x="2473496" y="759801"/>
                  <a:pt x="2735954" y="759801"/>
                </a:cubicBezTo>
                <a:cubicBezTo>
                  <a:pt x="2998411" y="759801"/>
                  <a:pt x="3239128" y="666717"/>
                  <a:pt x="3426891" y="511762"/>
                </a:cubicBezTo>
                <a:lnTo>
                  <a:pt x="3450662" y="490157"/>
                </a:lnTo>
                <a:lnTo>
                  <a:pt x="3450997" y="489540"/>
                </a:lnTo>
                <a:cubicBezTo>
                  <a:pt x="3650534" y="194186"/>
                  <a:pt x="3988445" y="0"/>
                  <a:pt x="4371711" y="0"/>
                </a:cubicBezTo>
                <a:cubicBezTo>
                  <a:pt x="4984937" y="0"/>
                  <a:pt x="5482054" y="497117"/>
                  <a:pt x="5482054" y="1110343"/>
                </a:cubicBezTo>
                <a:cubicBezTo>
                  <a:pt x="5482054" y="1723569"/>
                  <a:pt x="4984937" y="2220686"/>
                  <a:pt x="4371711" y="2220686"/>
                </a:cubicBezTo>
                <a:cubicBezTo>
                  <a:pt x="4065098" y="2220686"/>
                  <a:pt x="3787512" y="2096407"/>
                  <a:pt x="3586580" y="1895475"/>
                </a:cubicBezTo>
                <a:lnTo>
                  <a:pt x="3474945" y="1760172"/>
                </a:lnTo>
                <a:lnTo>
                  <a:pt x="3406572" y="1700230"/>
                </a:lnTo>
                <a:cubicBezTo>
                  <a:pt x="3221906" y="1555108"/>
                  <a:pt x="2989038" y="1468555"/>
                  <a:pt x="2735954" y="1468555"/>
                </a:cubicBezTo>
                <a:cubicBezTo>
                  <a:pt x="2482870" y="1468555"/>
                  <a:pt x="2250002" y="1555108"/>
                  <a:pt x="2065336" y="1700230"/>
                </a:cubicBezTo>
                <a:lnTo>
                  <a:pt x="2031953" y="1729497"/>
                </a:lnTo>
                <a:lnTo>
                  <a:pt x="2031057" y="1731147"/>
                </a:lnTo>
                <a:cubicBezTo>
                  <a:pt x="1831521" y="2026500"/>
                  <a:pt x="1493610" y="2220686"/>
                  <a:pt x="1110343" y="2220686"/>
                </a:cubicBezTo>
                <a:cubicBezTo>
                  <a:pt x="497117" y="2220686"/>
                  <a:pt x="0" y="1723569"/>
                  <a:pt x="0" y="1110343"/>
                </a:cubicBezTo>
                <a:cubicBezTo>
                  <a:pt x="0" y="497117"/>
                  <a:pt x="497117" y="0"/>
                  <a:pt x="1110343" y="0"/>
                </a:cubicBezTo>
                <a:close/>
              </a:path>
            </a:pathLst>
          </a:custGeom>
          <a:gradFill flip="none" rotWithShape="1">
            <a:gsLst>
              <a:gs pos="0">
                <a:schemeClr val="bg1"/>
              </a:gs>
              <a:gs pos="100000">
                <a:srgbClr val="C8C8C8"/>
              </a:gs>
            </a:gsLst>
            <a:lin ang="19800000" scaled="0"/>
            <a:tileRect/>
          </a:gradFill>
          <a:ln w="25400">
            <a:gradFill flip="none" rotWithShape="1">
              <a:gsLst>
                <a:gs pos="53000">
                  <a:schemeClr val="bg1">
                    <a:alpha val="90000"/>
                  </a:schemeClr>
                </a:gs>
                <a:gs pos="100000">
                  <a:schemeClr val="tx1">
                    <a:lumMod val="50000"/>
                    <a:lumOff val="50000"/>
                  </a:schemeClr>
                </a:gs>
              </a:gsLst>
              <a:lin ang="7200000" scaled="0"/>
              <a:tileRect/>
            </a:gradFill>
          </a:ln>
          <a:effectLst>
            <a:outerShdw blurRad="482600" dist="279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1200" cap="none" spc="0" normalizeH="0" baseline="0" noProof="0">
              <a:ln>
                <a:noFill/>
              </a:ln>
              <a:solidFill>
                <a:srgbClr val="181818"/>
              </a:solidFill>
              <a:effectLst/>
              <a:uLnTx/>
              <a:uFillTx/>
              <a:latin typeface="Calibri" panose="020F0502020204030204"/>
              <a:ea typeface="方正兰亭特黑简体" panose="02000000000000000000" pitchFamily="2" charset="-122"/>
              <a:cs typeface="+mn-cs"/>
            </a:endParaRPr>
          </a:p>
        </p:txBody>
      </p:sp>
      <p:sp>
        <p:nvSpPr>
          <p:cNvPr id="63" name="矩形 62"/>
          <p:cNvSpPr/>
          <p:nvPr/>
        </p:nvSpPr>
        <p:spPr>
          <a:xfrm>
            <a:off x="633103" y="1750792"/>
            <a:ext cx="4663043" cy="3742178"/>
          </a:xfrm>
          <a:prstGeom prst="rect">
            <a:avLst/>
          </a:prstGeom>
        </p:spPr>
        <p:txBody>
          <a:bodyPr wrap="square">
            <a:spAutoFit/>
          </a:bodyPr>
          <a:lstStyle/>
          <a:p>
            <a:pPr lvl="0">
              <a:lnSpc>
                <a:spcPct val="150000"/>
              </a:lnSpc>
              <a:defRPr/>
            </a:pPr>
            <a:r>
              <a:rPr lang="zh-CN" altLang="en-US" sz="1600" dirty="0">
                <a:solidFill>
                  <a:prstClr val="black"/>
                </a:solidFill>
                <a:latin typeface="Microsoft YaHei" charset="-122"/>
                <a:ea typeface="Microsoft YaHei" charset="-122"/>
                <a:cs typeface="Microsoft YaHei" charset="-122"/>
              </a:rPr>
              <a:t>机器学习是一门技术，是一门有门槛的技术，所以大众注定不太可能短时间内熟悉它，但是技术人员肩负着要向老板，客户，同事，甚至亲朋好友解释机器学习在做什么的职责。</a:t>
            </a:r>
            <a:endParaRPr lang="zh-CN" altLang="en-US" sz="1600" dirty="0">
              <a:solidFill>
                <a:prstClr val="black"/>
              </a:solidFill>
              <a:latin typeface="Microsoft YaHei" charset="-122"/>
              <a:ea typeface="Microsoft YaHei" charset="-122"/>
              <a:cs typeface="Microsoft YaHei" charset="-122"/>
            </a:endParaRPr>
          </a:p>
          <a:p>
            <a:pPr lvl="0">
              <a:lnSpc>
                <a:spcPct val="150000"/>
              </a:lnSpc>
              <a:defRPr/>
            </a:pPr>
            <a:endParaRPr lang="zh-CN" altLang="en-US" sz="1600" dirty="0">
              <a:solidFill>
                <a:prstClr val="black"/>
              </a:solidFill>
              <a:latin typeface="Microsoft YaHei" charset="-122"/>
              <a:ea typeface="Microsoft YaHei" charset="-122"/>
              <a:cs typeface="Microsoft YaHei" charset="-122"/>
            </a:endParaRPr>
          </a:p>
          <a:p>
            <a:pPr lvl="0">
              <a:lnSpc>
                <a:spcPct val="150000"/>
              </a:lnSpc>
              <a:defRPr/>
            </a:pPr>
            <a:r>
              <a:rPr lang="zh-CN" altLang="en-US" sz="1600" dirty="0">
                <a:solidFill>
                  <a:prstClr val="black"/>
                </a:solidFill>
                <a:latin typeface="Microsoft YaHei" charset="-122"/>
                <a:ea typeface="Microsoft YaHei" charset="-122"/>
                <a:cs typeface="Microsoft YaHei" charset="-122"/>
              </a:rPr>
              <a:t>比如说，在“是否分发信用卡”的问题中，如果算法判断“这个人有违约风险，不发信用卡”，那客户很可能找上门来要个解释，这个时候，你能告诉他说“因为算法判断你不通过”吗？</a:t>
            </a:r>
            <a:r>
              <a:rPr lang="zh-CN" altLang="en-US" sz="1600" b="1" dirty="0">
                <a:solidFill>
                  <a:srgbClr val="C00000"/>
                </a:solidFill>
                <a:latin typeface="Microsoft YaHei" charset="-122"/>
                <a:ea typeface="Microsoft YaHei" charset="-122"/>
                <a:cs typeface="Microsoft YaHei" charset="-122"/>
              </a:rPr>
              <a:t>在解释性需求很强的领域，我们就需要可解释的算法。</a:t>
            </a:r>
            <a:endParaRPr lang="zh-CN" altLang="en-US" sz="1600" b="1" dirty="0">
              <a:solidFill>
                <a:srgbClr val="C00000"/>
              </a:solidFill>
              <a:latin typeface="Microsoft YaHei" charset="-122"/>
              <a:ea typeface="Microsoft YaHei" charset="-122"/>
              <a:cs typeface="Microsoft YaHei" charset="-122"/>
            </a:endParaRPr>
          </a:p>
        </p:txBody>
      </p:sp>
      <p:sp>
        <p:nvSpPr>
          <p:cNvPr id="65" name="椭圆 64"/>
          <p:cNvSpPr/>
          <p:nvPr/>
        </p:nvSpPr>
        <p:spPr>
          <a:xfrm>
            <a:off x="6361412" y="1356722"/>
            <a:ext cx="2146326" cy="2146326"/>
          </a:xfrm>
          <a:prstGeom prst="ellipse">
            <a:avLst/>
          </a:prstGeom>
          <a:gradFill flip="none" rotWithShape="1">
            <a:gsLst>
              <a:gs pos="0">
                <a:schemeClr val="bg1"/>
              </a:gs>
              <a:gs pos="100000">
                <a:srgbClr val="C8C8C8"/>
              </a:gs>
            </a:gsLst>
            <a:lin ang="19800000" scaled="0"/>
            <a:tileRect/>
          </a:gradFill>
          <a:ln w="25400">
            <a:gradFill flip="none" rotWithShape="1">
              <a:gsLst>
                <a:gs pos="53000">
                  <a:schemeClr val="bg1">
                    <a:alpha val="90000"/>
                  </a:schemeClr>
                </a:gs>
                <a:gs pos="100000">
                  <a:schemeClr val="tx1">
                    <a:lumMod val="50000"/>
                    <a:lumOff val="50000"/>
                  </a:schemeClr>
                </a:gs>
              </a:gsLst>
              <a:lin ang="7200000" scaled="0"/>
              <a:tileRect/>
            </a:gradFill>
          </a:ln>
          <a:effectLst>
            <a:outerShdw blurRad="482600" dist="279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1" i="0" u="none" strike="noStrike" kern="1200" cap="none" spc="0" normalizeH="0" baseline="0" noProof="0" dirty="0" smtClean="0">
                <a:ln>
                  <a:noFill/>
                </a:ln>
                <a:solidFill>
                  <a:srgbClr val="234983"/>
                </a:solidFill>
                <a:effectLst/>
                <a:uLnTx/>
                <a:uFillTx/>
                <a:latin typeface="Microsoft YaHei" charset="-122"/>
                <a:ea typeface="Microsoft YaHei" charset="-122"/>
                <a:cs typeface="Microsoft YaHei" charset="-122"/>
              </a:rPr>
              <a:t>模型效果</a:t>
            </a:r>
            <a:endParaRPr kumimoji="0" lang="en-US" altLang="zh-CN" sz="1600" b="1" i="0" u="none" strike="noStrike" kern="1200" cap="none" spc="0" normalizeH="0" baseline="0" noProof="0" dirty="0">
              <a:ln>
                <a:noFill/>
              </a:ln>
              <a:solidFill>
                <a:srgbClr val="234983"/>
              </a:solidFill>
              <a:effectLst/>
              <a:uLnTx/>
              <a:uFillTx/>
              <a:latin typeface="Microsoft YaHei" charset="-122"/>
              <a:ea typeface="Microsoft YaHei" charset="-122"/>
              <a:cs typeface="Microsoft YaHei" charset="-122"/>
            </a:endParaRPr>
          </a:p>
        </p:txBody>
      </p:sp>
      <p:sp>
        <p:nvSpPr>
          <p:cNvPr id="66" name="椭圆 65"/>
          <p:cNvSpPr/>
          <p:nvPr/>
        </p:nvSpPr>
        <p:spPr>
          <a:xfrm>
            <a:off x="8741951" y="3732315"/>
            <a:ext cx="2146326" cy="2146326"/>
          </a:xfrm>
          <a:prstGeom prst="ellipse">
            <a:avLst/>
          </a:prstGeom>
          <a:gradFill flip="none" rotWithShape="1">
            <a:gsLst>
              <a:gs pos="0">
                <a:schemeClr val="bg1"/>
              </a:gs>
              <a:gs pos="100000">
                <a:srgbClr val="C8C8C8"/>
              </a:gs>
            </a:gsLst>
            <a:lin ang="19800000" scaled="0"/>
            <a:tileRect/>
          </a:gradFill>
          <a:ln w="25400">
            <a:gradFill flip="none" rotWithShape="1">
              <a:gsLst>
                <a:gs pos="53000">
                  <a:schemeClr val="bg1">
                    <a:alpha val="90000"/>
                  </a:schemeClr>
                </a:gs>
                <a:gs pos="100000">
                  <a:schemeClr val="tx1">
                    <a:lumMod val="50000"/>
                    <a:lumOff val="50000"/>
                  </a:schemeClr>
                </a:gs>
              </a:gsLst>
              <a:lin ang="7200000" scaled="0"/>
              <a:tileRect/>
            </a:gradFill>
          </a:ln>
          <a:effectLst>
            <a:outerShdw blurRad="482600" dist="279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1" i="0" u="none" strike="noStrike" kern="1200" cap="none" spc="0" normalizeH="0" baseline="0" noProof="0" dirty="0" smtClean="0">
                <a:ln>
                  <a:noFill/>
                </a:ln>
                <a:solidFill>
                  <a:srgbClr val="234983"/>
                </a:solidFill>
                <a:effectLst/>
                <a:uLnTx/>
                <a:uFillTx/>
                <a:latin typeface="Microsoft YaHei" charset="-122"/>
                <a:ea typeface="Microsoft YaHei" charset="-122"/>
                <a:cs typeface="Microsoft YaHei" charset="-122"/>
              </a:rPr>
              <a:t>运算速度</a:t>
            </a:r>
            <a:endParaRPr kumimoji="0" lang="en-US" altLang="zh-CN" sz="1600" b="1" i="0" u="none" strike="noStrike" kern="1200" cap="none" spc="0" normalizeH="0" baseline="0" noProof="0" dirty="0">
              <a:ln>
                <a:noFill/>
              </a:ln>
              <a:solidFill>
                <a:srgbClr val="234983"/>
              </a:solidFill>
              <a:effectLst/>
              <a:uLnTx/>
              <a:uFillTx/>
              <a:latin typeface="Microsoft YaHei" charset="-122"/>
              <a:ea typeface="Microsoft YaHei" charset="-122"/>
              <a:cs typeface="Microsoft YaHei" charset="-122"/>
            </a:endParaRPr>
          </a:p>
        </p:txBody>
      </p:sp>
      <p:sp>
        <p:nvSpPr>
          <p:cNvPr id="67" name="椭圆 66"/>
          <p:cNvSpPr/>
          <p:nvPr/>
        </p:nvSpPr>
        <p:spPr>
          <a:xfrm>
            <a:off x="8897899" y="1512684"/>
            <a:ext cx="1847907" cy="1847907"/>
          </a:xfrm>
          <a:prstGeom prst="ellipse">
            <a:avLst/>
          </a:prstGeom>
          <a:solidFill>
            <a:srgbClr val="234983"/>
          </a:solidFill>
          <a:ln w="101600">
            <a:noFill/>
          </a:ln>
          <a:effectLst>
            <a:outerShdw blurRad="317500" dist="114300" dir="2700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1" i="0" u="none" strike="noStrike" kern="1200" cap="none" spc="0" normalizeH="0" baseline="0" noProof="0" dirty="0" smtClean="0">
                <a:ln>
                  <a:noFill/>
                </a:ln>
                <a:solidFill>
                  <a:prstClr val="white"/>
                </a:solidFill>
                <a:effectLst/>
                <a:uLnTx/>
                <a:uFillTx/>
                <a:latin typeface="Microsoft YaHei" charset="-122"/>
                <a:ea typeface="Microsoft YaHei" charset="-122"/>
                <a:cs typeface="Microsoft YaHei" charset="-122"/>
              </a:rPr>
              <a:t>服务于业务</a:t>
            </a:r>
            <a:endParaRPr kumimoji="0" lang="zh-CN" altLang="en-US" sz="1600" b="1" i="0" u="none" strike="noStrike" kern="1200" cap="none" spc="0" normalizeH="0" baseline="0" noProof="0" dirty="0">
              <a:ln>
                <a:noFill/>
              </a:ln>
              <a:solidFill>
                <a:prstClr val="white"/>
              </a:solidFill>
              <a:effectLst/>
              <a:uLnTx/>
              <a:uFillTx/>
              <a:latin typeface="Microsoft YaHei" charset="-122"/>
              <a:ea typeface="Microsoft YaHei" charset="-122"/>
              <a:cs typeface="Microsoft YaHei" charset="-122"/>
            </a:endParaRPr>
          </a:p>
        </p:txBody>
      </p:sp>
      <p:sp>
        <p:nvSpPr>
          <p:cNvPr id="68" name="椭圆 67"/>
          <p:cNvSpPr/>
          <p:nvPr/>
        </p:nvSpPr>
        <p:spPr>
          <a:xfrm>
            <a:off x="6510621" y="3907427"/>
            <a:ext cx="1847907" cy="1847907"/>
          </a:xfrm>
          <a:prstGeom prst="ellipse">
            <a:avLst/>
          </a:prstGeom>
          <a:solidFill>
            <a:srgbClr val="234983"/>
          </a:solidFill>
          <a:ln w="101600">
            <a:noFill/>
          </a:ln>
          <a:effectLst>
            <a:outerShdw blurRad="317500" dist="114300" dir="2700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600" b="1" dirty="0" smtClean="0">
                <a:solidFill>
                  <a:prstClr val="white"/>
                </a:solidFill>
                <a:latin typeface="Microsoft YaHei" charset="-122"/>
                <a:ea typeface="Microsoft YaHei" charset="-122"/>
                <a:cs typeface="Microsoft YaHei" charset="-122"/>
              </a:rPr>
              <a:t>可解释性</a:t>
            </a:r>
            <a:endParaRPr kumimoji="0" lang="en-US" altLang="zh-CN" sz="1600" b="1" i="0" u="none" strike="noStrike" kern="1200" cap="none" spc="0" normalizeH="0" baseline="0" noProof="0" dirty="0">
              <a:ln>
                <a:noFill/>
              </a:ln>
              <a:solidFill>
                <a:prstClr val="white"/>
              </a:solidFill>
              <a:effectLst/>
              <a:uLnTx/>
              <a:uFillTx/>
              <a:latin typeface="Microsoft YaHei" charset="-122"/>
              <a:ea typeface="Microsoft YaHei" charset="-122"/>
              <a:cs typeface="Microsoft YaHei" charset="-122"/>
            </a:endParaRPr>
          </a:p>
        </p:txBody>
      </p:sp>
      <p:sp>
        <p:nvSpPr>
          <p:cNvPr id="22" name="文本框 21"/>
          <p:cNvSpPr txBox="1"/>
          <p:nvPr/>
        </p:nvSpPr>
        <p:spPr>
          <a:xfrm>
            <a:off x="633103" y="1053329"/>
            <a:ext cx="1826141" cy="584775"/>
          </a:xfrm>
          <a:prstGeom prst="rect">
            <a:avLst/>
          </a:prstGeom>
          <a:noFill/>
        </p:spPr>
        <p:txBody>
          <a:bodyPr wrap="none" rtlCol="0">
            <a:spAutoFit/>
          </a:bodyPr>
          <a:lstStyle/>
          <a:p>
            <a:pPr marL="457200" marR="0" lvl="0" indent="-457200" defTabSz="914400" eaLnBrk="1" fontAlgn="auto" latinLnBrk="0" hangingPunct="1">
              <a:lnSpc>
                <a:spcPct val="100000"/>
              </a:lnSpc>
              <a:spcBef>
                <a:spcPts val="0"/>
              </a:spcBef>
              <a:spcAft>
                <a:spcPts val="0"/>
              </a:spcAft>
              <a:buClrTx/>
              <a:buSzTx/>
              <a:buFont typeface="Arial" panose="020B0604020202090204" pitchFamily="34" charset="0"/>
              <a:buNone/>
              <a:defRPr/>
            </a:pPr>
            <a:r>
              <a:rPr lang="zh-CN" altLang="en-US" sz="3200" b="1" noProof="0" dirty="0" smtClean="0">
                <a:solidFill>
                  <a:srgbClr val="234983"/>
                </a:solidFill>
                <a:latin typeface="Microsoft YaHei" charset="-122"/>
                <a:ea typeface="Microsoft YaHei" charset="-122"/>
                <a:cs typeface="Microsoft YaHei" charset="-122"/>
              </a:rPr>
              <a:t>可解释性</a:t>
            </a:r>
            <a:endParaRPr kumimoji="0" lang="zh-CN" altLang="en-US" sz="3200" b="1" i="0" u="none" strike="noStrike" kern="1200" cap="none" spc="0" normalizeH="0" baseline="0" noProof="0" dirty="0">
              <a:ln>
                <a:noFill/>
              </a:ln>
              <a:solidFill>
                <a:srgbClr val="234983"/>
              </a:solidFill>
              <a:uLnTx/>
              <a:uFillTx/>
              <a:latin typeface="Microsoft YaHei" charset="-122"/>
              <a:ea typeface="Microsoft YaHei" charset="-122"/>
              <a:cs typeface="Microsoft YaHei" charset="-122"/>
            </a:endParaRPr>
          </a:p>
        </p:txBody>
      </p:sp>
      <p:pic>
        <p:nvPicPr>
          <p:cNvPr id="9" name="图片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15117" y="6221904"/>
            <a:ext cx="1906271" cy="438442"/>
          </a:xfrm>
          <a:prstGeom prst="rect">
            <a:avLst/>
          </a:prstGeom>
        </p:spPr>
      </p:pic>
    </p:spTree>
  </p:cSld>
  <p:clrMapOvr>
    <a:masterClrMapping/>
  </p:clrMapOvr>
  <p:transition spd="slow" advTm="1000">
    <p:push dir="u"/>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任意多边形 68"/>
          <p:cNvSpPr/>
          <p:nvPr/>
        </p:nvSpPr>
        <p:spPr>
          <a:xfrm rot="18900000">
            <a:off x="5810610" y="2496886"/>
            <a:ext cx="5628469" cy="2279996"/>
          </a:xfrm>
          <a:custGeom>
            <a:avLst/>
            <a:gdLst>
              <a:gd name="connsiteX0" fmla="*/ 1110343 w 5482054"/>
              <a:gd name="connsiteY0" fmla="*/ 0 h 2220686"/>
              <a:gd name="connsiteX1" fmla="*/ 2031057 w 5482054"/>
              <a:gd name="connsiteY1" fmla="*/ 489540 h 2220686"/>
              <a:gd name="connsiteX2" fmla="*/ 2041271 w 5482054"/>
              <a:gd name="connsiteY2" fmla="*/ 508356 h 2220686"/>
              <a:gd name="connsiteX3" fmla="*/ 2045018 w 5482054"/>
              <a:gd name="connsiteY3" fmla="*/ 511762 h 2220686"/>
              <a:gd name="connsiteX4" fmla="*/ 2735954 w 5482054"/>
              <a:gd name="connsiteY4" fmla="*/ 759801 h 2220686"/>
              <a:gd name="connsiteX5" fmla="*/ 3426891 w 5482054"/>
              <a:gd name="connsiteY5" fmla="*/ 511762 h 2220686"/>
              <a:gd name="connsiteX6" fmla="*/ 3450662 w 5482054"/>
              <a:gd name="connsiteY6" fmla="*/ 490157 h 2220686"/>
              <a:gd name="connsiteX7" fmla="*/ 3450997 w 5482054"/>
              <a:gd name="connsiteY7" fmla="*/ 489540 h 2220686"/>
              <a:gd name="connsiteX8" fmla="*/ 4371711 w 5482054"/>
              <a:gd name="connsiteY8" fmla="*/ 0 h 2220686"/>
              <a:gd name="connsiteX9" fmla="*/ 5482054 w 5482054"/>
              <a:gd name="connsiteY9" fmla="*/ 1110343 h 2220686"/>
              <a:gd name="connsiteX10" fmla="*/ 4371711 w 5482054"/>
              <a:gd name="connsiteY10" fmla="*/ 2220686 h 2220686"/>
              <a:gd name="connsiteX11" fmla="*/ 3586580 w 5482054"/>
              <a:gd name="connsiteY11" fmla="*/ 1895475 h 2220686"/>
              <a:gd name="connsiteX12" fmla="*/ 3474945 w 5482054"/>
              <a:gd name="connsiteY12" fmla="*/ 1760172 h 2220686"/>
              <a:gd name="connsiteX13" fmla="*/ 3406572 w 5482054"/>
              <a:gd name="connsiteY13" fmla="*/ 1700230 h 2220686"/>
              <a:gd name="connsiteX14" fmla="*/ 2735954 w 5482054"/>
              <a:gd name="connsiteY14" fmla="*/ 1468555 h 2220686"/>
              <a:gd name="connsiteX15" fmla="*/ 2065336 w 5482054"/>
              <a:gd name="connsiteY15" fmla="*/ 1700230 h 2220686"/>
              <a:gd name="connsiteX16" fmla="*/ 2031953 w 5482054"/>
              <a:gd name="connsiteY16" fmla="*/ 1729497 h 2220686"/>
              <a:gd name="connsiteX17" fmla="*/ 2031057 w 5482054"/>
              <a:gd name="connsiteY17" fmla="*/ 1731147 h 2220686"/>
              <a:gd name="connsiteX18" fmla="*/ 1110343 w 5482054"/>
              <a:gd name="connsiteY18" fmla="*/ 2220686 h 2220686"/>
              <a:gd name="connsiteX19" fmla="*/ 0 w 5482054"/>
              <a:gd name="connsiteY19" fmla="*/ 1110343 h 2220686"/>
              <a:gd name="connsiteX20" fmla="*/ 1110343 w 5482054"/>
              <a:gd name="connsiteY20" fmla="*/ 0 h 222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482054" h="2220686">
                <a:moveTo>
                  <a:pt x="1110343" y="0"/>
                </a:moveTo>
                <a:cubicBezTo>
                  <a:pt x="1493610" y="0"/>
                  <a:pt x="1831521" y="194186"/>
                  <a:pt x="2031057" y="489540"/>
                </a:cubicBezTo>
                <a:lnTo>
                  <a:pt x="2041271" y="508356"/>
                </a:lnTo>
                <a:lnTo>
                  <a:pt x="2045018" y="511762"/>
                </a:lnTo>
                <a:cubicBezTo>
                  <a:pt x="2232781" y="666717"/>
                  <a:pt x="2473496" y="759801"/>
                  <a:pt x="2735954" y="759801"/>
                </a:cubicBezTo>
                <a:cubicBezTo>
                  <a:pt x="2998411" y="759801"/>
                  <a:pt x="3239128" y="666717"/>
                  <a:pt x="3426891" y="511762"/>
                </a:cubicBezTo>
                <a:lnTo>
                  <a:pt x="3450662" y="490157"/>
                </a:lnTo>
                <a:lnTo>
                  <a:pt x="3450997" y="489540"/>
                </a:lnTo>
                <a:cubicBezTo>
                  <a:pt x="3650534" y="194186"/>
                  <a:pt x="3988445" y="0"/>
                  <a:pt x="4371711" y="0"/>
                </a:cubicBezTo>
                <a:cubicBezTo>
                  <a:pt x="4984937" y="0"/>
                  <a:pt x="5482054" y="497117"/>
                  <a:pt x="5482054" y="1110343"/>
                </a:cubicBezTo>
                <a:cubicBezTo>
                  <a:pt x="5482054" y="1723569"/>
                  <a:pt x="4984937" y="2220686"/>
                  <a:pt x="4371711" y="2220686"/>
                </a:cubicBezTo>
                <a:cubicBezTo>
                  <a:pt x="4065098" y="2220686"/>
                  <a:pt x="3787512" y="2096407"/>
                  <a:pt x="3586580" y="1895475"/>
                </a:cubicBezTo>
                <a:lnTo>
                  <a:pt x="3474945" y="1760172"/>
                </a:lnTo>
                <a:lnTo>
                  <a:pt x="3406572" y="1700230"/>
                </a:lnTo>
                <a:cubicBezTo>
                  <a:pt x="3221906" y="1555108"/>
                  <a:pt x="2989038" y="1468555"/>
                  <a:pt x="2735954" y="1468555"/>
                </a:cubicBezTo>
                <a:cubicBezTo>
                  <a:pt x="2482870" y="1468555"/>
                  <a:pt x="2250002" y="1555108"/>
                  <a:pt x="2065336" y="1700230"/>
                </a:cubicBezTo>
                <a:lnTo>
                  <a:pt x="2031953" y="1729497"/>
                </a:lnTo>
                <a:lnTo>
                  <a:pt x="2031057" y="1731147"/>
                </a:lnTo>
                <a:cubicBezTo>
                  <a:pt x="1831521" y="2026500"/>
                  <a:pt x="1493610" y="2220686"/>
                  <a:pt x="1110343" y="2220686"/>
                </a:cubicBezTo>
                <a:cubicBezTo>
                  <a:pt x="497117" y="2220686"/>
                  <a:pt x="0" y="1723569"/>
                  <a:pt x="0" y="1110343"/>
                </a:cubicBezTo>
                <a:cubicBezTo>
                  <a:pt x="0" y="497117"/>
                  <a:pt x="497117" y="0"/>
                  <a:pt x="1110343" y="0"/>
                </a:cubicBezTo>
                <a:close/>
              </a:path>
            </a:pathLst>
          </a:custGeom>
          <a:gradFill flip="none" rotWithShape="1">
            <a:gsLst>
              <a:gs pos="0">
                <a:schemeClr val="bg1"/>
              </a:gs>
              <a:gs pos="100000">
                <a:srgbClr val="C8C8C8"/>
              </a:gs>
            </a:gsLst>
            <a:lin ang="19800000" scaled="0"/>
            <a:tileRect/>
          </a:gradFill>
          <a:ln w="25400">
            <a:gradFill flip="none" rotWithShape="1">
              <a:gsLst>
                <a:gs pos="53000">
                  <a:schemeClr val="bg1">
                    <a:alpha val="90000"/>
                  </a:schemeClr>
                </a:gs>
                <a:gs pos="100000">
                  <a:schemeClr val="tx1">
                    <a:lumMod val="50000"/>
                    <a:lumOff val="50000"/>
                  </a:schemeClr>
                </a:gs>
              </a:gsLst>
              <a:lin ang="7200000" scaled="0"/>
              <a:tileRect/>
            </a:gradFill>
          </a:ln>
          <a:effectLst>
            <a:outerShdw blurRad="482600" dist="279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1200" cap="none" spc="0" normalizeH="0" baseline="0" noProof="0">
              <a:ln>
                <a:noFill/>
              </a:ln>
              <a:solidFill>
                <a:srgbClr val="181818"/>
              </a:solidFill>
              <a:effectLst/>
              <a:uLnTx/>
              <a:uFillTx/>
              <a:latin typeface="Calibri" panose="020F0502020204030204"/>
              <a:ea typeface="方正兰亭特黑简体" panose="02000000000000000000" pitchFamily="2" charset="-122"/>
              <a:cs typeface="+mn-cs"/>
            </a:endParaRPr>
          </a:p>
        </p:txBody>
      </p:sp>
      <p:sp>
        <p:nvSpPr>
          <p:cNvPr id="63" name="矩形 62"/>
          <p:cNvSpPr/>
          <p:nvPr/>
        </p:nvSpPr>
        <p:spPr>
          <a:xfrm>
            <a:off x="773479" y="2498937"/>
            <a:ext cx="4663043" cy="1156855"/>
          </a:xfrm>
          <a:prstGeom prst="rect">
            <a:avLst/>
          </a:prstGeom>
        </p:spPr>
        <p:txBody>
          <a:bodyPr wrap="square">
            <a:spAutoFit/>
          </a:bodyPr>
          <a:lstStyle/>
          <a:p>
            <a:pPr lvl="0">
              <a:lnSpc>
                <a:spcPct val="150000"/>
              </a:lnSpc>
              <a:defRPr/>
            </a:pPr>
            <a:r>
              <a:rPr lang="zh-CN" altLang="en-US" sz="1600" dirty="0">
                <a:solidFill>
                  <a:prstClr val="black"/>
                </a:solidFill>
                <a:latin typeface="Microsoft YaHei" charset="-122"/>
                <a:ea typeface="Microsoft YaHei" charset="-122"/>
                <a:cs typeface="Microsoft YaHei" charset="-122"/>
              </a:rPr>
              <a:t>而所有的一切，都是为了服务于业务。</a:t>
            </a:r>
            <a:endParaRPr lang="zh-CN" altLang="en-US" sz="1600" dirty="0">
              <a:solidFill>
                <a:prstClr val="black"/>
              </a:solidFill>
              <a:latin typeface="Microsoft YaHei" charset="-122"/>
              <a:ea typeface="Microsoft YaHei" charset="-122"/>
              <a:cs typeface="Microsoft YaHei" charset="-122"/>
            </a:endParaRPr>
          </a:p>
          <a:p>
            <a:pPr lvl="0">
              <a:lnSpc>
                <a:spcPct val="150000"/>
              </a:lnSpc>
              <a:defRPr/>
            </a:pPr>
            <a:r>
              <a:rPr lang="zh-CN" altLang="en-US" sz="1600" b="1" dirty="0">
                <a:solidFill>
                  <a:srgbClr val="C00000"/>
                </a:solidFill>
                <a:latin typeface="Microsoft YaHei" charset="-122"/>
                <a:ea typeface="Microsoft YaHei" charset="-122"/>
                <a:cs typeface="Microsoft YaHei" charset="-122"/>
              </a:rPr>
              <a:t>只有模型效果优秀，运算速度快，还带有一部分可解释性的算法才是最优秀的算法。</a:t>
            </a:r>
            <a:endParaRPr lang="zh-CN" altLang="en-US" sz="1600" b="1" dirty="0">
              <a:solidFill>
                <a:srgbClr val="C00000"/>
              </a:solidFill>
              <a:latin typeface="Microsoft YaHei" charset="-122"/>
              <a:ea typeface="Microsoft YaHei" charset="-122"/>
              <a:cs typeface="Microsoft YaHei" charset="-122"/>
            </a:endParaRPr>
          </a:p>
        </p:txBody>
      </p:sp>
      <p:sp>
        <p:nvSpPr>
          <p:cNvPr id="65" name="椭圆 64"/>
          <p:cNvSpPr/>
          <p:nvPr/>
        </p:nvSpPr>
        <p:spPr>
          <a:xfrm>
            <a:off x="6361412" y="1356722"/>
            <a:ext cx="2146326" cy="2146326"/>
          </a:xfrm>
          <a:prstGeom prst="ellipse">
            <a:avLst/>
          </a:prstGeom>
          <a:gradFill flip="none" rotWithShape="1">
            <a:gsLst>
              <a:gs pos="0">
                <a:schemeClr val="bg1"/>
              </a:gs>
              <a:gs pos="100000">
                <a:srgbClr val="C8C8C8"/>
              </a:gs>
            </a:gsLst>
            <a:lin ang="19800000" scaled="0"/>
            <a:tileRect/>
          </a:gradFill>
          <a:ln w="25400">
            <a:gradFill flip="none" rotWithShape="1">
              <a:gsLst>
                <a:gs pos="53000">
                  <a:schemeClr val="bg1">
                    <a:alpha val="90000"/>
                  </a:schemeClr>
                </a:gs>
                <a:gs pos="100000">
                  <a:schemeClr val="tx1">
                    <a:lumMod val="50000"/>
                    <a:lumOff val="50000"/>
                  </a:schemeClr>
                </a:gs>
              </a:gsLst>
              <a:lin ang="7200000" scaled="0"/>
              <a:tileRect/>
            </a:gradFill>
          </a:ln>
          <a:effectLst>
            <a:outerShdw blurRad="482600" dist="279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1" i="0" u="none" strike="noStrike" kern="1200" cap="none" spc="0" normalizeH="0" baseline="0" noProof="0" dirty="0" smtClean="0">
                <a:ln>
                  <a:noFill/>
                </a:ln>
                <a:solidFill>
                  <a:srgbClr val="234983"/>
                </a:solidFill>
                <a:effectLst/>
                <a:uLnTx/>
                <a:uFillTx/>
                <a:latin typeface="Microsoft YaHei" charset="-122"/>
                <a:ea typeface="Microsoft YaHei" charset="-122"/>
                <a:cs typeface="Microsoft YaHei" charset="-122"/>
              </a:rPr>
              <a:t>模型效果</a:t>
            </a:r>
            <a:endParaRPr kumimoji="0" lang="en-US" altLang="zh-CN" sz="1600" b="1" i="0" u="none" strike="noStrike" kern="1200" cap="none" spc="0" normalizeH="0" baseline="0" noProof="0" dirty="0">
              <a:ln>
                <a:noFill/>
              </a:ln>
              <a:solidFill>
                <a:srgbClr val="234983"/>
              </a:solidFill>
              <a:effectLst/>
              <a:uLnTx/>
              <a:uFillTx/>
              <a:latin typeface="Microsoft YaHei" charset="-122"/>
              <a:ea typeface="Microsoft YaHei" charset="-122"/>
              <a:cs typeface="Microsoft YaHei" charset="-122"/>
            </a:endParaRPr>
          </a:p>
        </p:txBody>
      </p:sp>
      <p:sp>
        <p:nvSpPr>
          <p:cNvPr id="66" name="椭圆 65"/>
          <p:cNvSpPr/>
          <p:nvPr/>
        </p:nvSpPr>
        <p:spPr>
          <a:xfrm>
            <a:off x="8741951" y="3732315"/>
            <a:ext cx="2146326" cy="2146326"/>
          </a:xfrm>
          <a:prstGeom prst="ellipse">
            <a:avLst/>
          </a:prstGeom>
          <a:gradFill flip="none" rotWithShape="1">
            <a:gsLst>
              <a:gs pos="0">
                <a:schemeClr val="bg1"/>
              </a:gs>
              <a:gs pos="100000">
                <a:srgbClr val="C8C8C8"/>
              </a:gs>
            </a:gsLst>
            <a:lin ang="19800000" scaled="0"/>
            <a:tileRect/>
          </a:gradFill>
          <a:ln w="25400">
            <a:gradFill flip="none" rotWithShape="1">
              <a:gsLst>
                <a:gs pos="53000">
                  <a:schemeClr val="bg1">
                    <a:alpha val="90000"/>
                  </a:schemeClr>
                </a:gs>
                <a:gs pos="100000">
                  <a:schemeClr val="tx1">
                    <a:lumMod val="50000"/>
                    <a:lumOff val="50000"/>
                  </a:schemeClr>
                </a:gs>
              </a:gsLst>
              <a:lin ang="7200000" scaled="0"/>
              <a:tileRect/>
            </a:gradFill>
          </a:ln>
          <a:effectLst>
            <a:outerShdw blurRad="482600" dist="279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1" i="0" u="none" strike="noStrike" kern="1200" cap="none" spc="0" normalizeH="0" baseline="0" noProof="0" dirty="0" smtClean="0">
                <a:ln>
                  <a:noFill/>
                </a:ln>
                <a:solidFill>
                  <a:srgbClr val="234983"/>
                </a:solidFill>
                <a:effectLst/>
                <a:uLnTx/>
                <a:uFillTx/>
                <a:latin typeface="Microsoft YaHei" charset="-122"/>
                <a:ea typeface="Microsoft YaHei" charset="-122"/>
                <a:cs typeface="Microsoft YaHei" charset="-122"/>
              </a:rPr>
              <a:t>运算速度</a:t>
            </a:r>
            <a:endParaRPr kumimoji="0" lang="en-US" altLang="zh-CN" sz="1600" b="1" i="0" u="none" strike="noStrike" kern="1200" cap="none" spc="0" normalizeH="0" baseline="0" noProof="0" dirty="0">
              <a:ln>
                <a:noFill/>
              </a:ln>
              <a:solidFill>
                <a:srgbClr val="234983"/>
              </a:solidFill>
              <a:effectLst/>
              <a:uLnTx/>
              <a:uFillTx/>
              <a:latin typeface="Microsoft YaHei" charset="-122"/>
              <a:ea typeface="Microsoft YaHei" charset="-122"/>
              <a:cs typeface="Microsoft YaHei" charset="-122"/>
            </a:endParaRPr>
          </a:p>
        </p:txBody>
      </p:sp>
      <p:sp>
        <p:nvSpPr>
          <p:cNvPr id="67" name="椭圆 66"/>
          <p:cNvSpPr/>
          <p:nvPr/>
        </p:nvSpPr>
        <p:spPr>
          <a:xfrm>
            <a:off x="8897899" y="1512684"/>
            <a:ext cx="1847907" cy="1847907"/>
          </a:xfrm>
          <a:prstGeom prst="ellipse">
            <a:avLst/>
          </a:prstGeom>
          <a:solidFill>
            <a:srgbClr val="234983"/>
          </a:solidFill>
          <a:ln w="101600">
            <a:noFill/>
          </a:ln>
          <a:effectLst>
            <a:outerShdw blurRad="317500" dist="114300" dir="2700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1" i="0" u="none" strike="noStrike" kern="1200" cap="none" spc="0" normalizeH="0" baseline="0" noProof="0" dirty="0" smtClean="0">
                <a:ln>
                  <a:noFill/>
                </a:ln>
                <a:solidFill>
                  <a:prstClr val="white"/>
                </a:solidFill>
                <a:effectLst/>
                <a:uLnTx/>
                <a:uFillTx/>
                <a:latin typeface="Microsoft YaHei" charset="-122"/>
                <a:ea typeface="Microsoft YaHei" charset="-122"/>
                <a:cs typeface="Microsoft YaHei" charset="-122"/>
              </a:rPr>
              <a:t>服务于业务</a:t>
            </a:r>
            <a:endParaRPr kumimoji="0" lang="zh-CN" altLang="en-US" sz="1600" b="1" i="0" u="none" strike="noStrike" kern="1200" cap="none" spc="0" normalizeH="0" baseline="0" noProof="0" dirty="0">
              <a:ln>
                <a:noFill/>
              </a:ln>
              <a:solidFill>
                <a:prstClr val="white"/>
              </a:solidFill>
              <a:effectLst/>
              <a:uLnTx/>
              <a:uFillTx/>
              <a:latin typeface="Microsoft YaHei" charset="-122"/>
              <a:ea typeface="Microsoft YaHei" charset="-122"/>
              <a:cs typeface="Microsoft YaHei" charset="-122"/>
            </a:endParaRPr>
          </a:p>
        </p:txBody>
      </p:sp>
      <p:sp>
        <p:nvSpPr>
          <p:cNvPr id="68" name="椭圆 67"/>
          <p:cNvSpPr/>
          <p:nvPr/>
        </p:nvSpPr>
        <p:spPr>
          <a:xfrm>
            <a:off x="6510621" y="3907427"/>
            <a:ext cx="1847907" cy="1847907"/>
          </a:xfrm>
          <a:prstGeom prst="ellipse">
            <a:avLst/>
          </a:prstGeom>
          <a:solidFill>
            <a:srgbClr val="234983"/>
          </a:solidFill>
          <a:ln w="101600">
            <a:noFill/>
          </a:ln>
          <a:effectLst>
            <a:outerShdw blurRad="317500" dist="114300" dir="2700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600" b="1" dirty="0" smtClean="0">
                <a:solidFill>
                  <a:prstClr val="white"/>
                </a:solidFill>
                <a:latin typeface="Microsoft YaHei" charset="-122"/>
                <a:ea typeface="Microsoft YaHei" charset="-122"/>
                <a:cs typeface="Microsoft YaHei" charset="-122"/>
              </a:rPr>
              <a:t>可解释性</a:t>
            </a:r>
            <a:endParaRPr kumimoji="0" lang="en-US" altLang="zh-CN" sz="1600" b="1" i="0" u="none" strike="noStrike" kern="1200" cap="none" spc="0" normalizeH="0" baseline="0" noProof="0" dirty="0">
              <a:ln>
                <a:noFill/>
              </a:ln>
              <a:solidFill>
                <a:prstClr val="white"/>
              </a:solidFill>
              <a:effectLst/>
              <a:uLnTx/>
              <a:uFillTx/>
              <a:latin typeface="Microsoft YaHei" charset="-122"/>
              <a:ea typeface="Microsoft YaHei" charset="-122"/>
              <a:cs typeface="Microsoft YaHei" charset="-122"/>
            </a:endParaRPr>
          </a:p>
        </p:txBody>
      </p:sp>
      <p:sp>
        <p:nvSpPr>
          <p:cNvPr id="22" name="文本框 21"/>
          <p:cNvSpPr txBox="1"/>
          <p:nvPr/>
        </p:nvSpPr>
        <p:spPr>
          <a:xfrm>
            <a:off x="773479" y="1801474"/>
            <a:ext cx="2236510" cy="584775"/>
          </a:xfrm>
          <a:prstGeom prst="rect">
            <a:avLst/>
          </a:prstGeom>
          <a:noFill/>
        </p:spPr>
        <p:txBody>
          <a:bodyPr wrap="none" rtlCol="0">
            <a:spAutoFit/>
          </a:bodyPr>
          <a:lstStyle/>
          <a:p>
            <a:pPr marL="457200" marR="0" lvl="0" indent="-457200" defTabSz="914400" eaLnBrk="1" fontAlgn="auto" latinLnBrk="0" hangingPunct="1">
              <a:lnSpc>
                <a:spcPct val="100000"/>
              </a:lnSpc>
              <a:spcBef>
                <a:spcPts val="0"/>
              </a:spcBef>
              <a:spcAft>
                <a:spcPts val="0"/>
              </a:spcAft>
              <a:buClrTx/>
              <a:buSzTx/>
              <a:buFont typeface="Arial" panose="020B0604020202090204" pitchFamily="34" charset="0"/>
              <a:buNone/>
              <a:defRPr/>
            </a:pPr>
            <a:r>
              <a:rPr lang="zh-CN" altLang="en-US" sz="3200" b="1" dirty="0" smtClean="0">
                <a:solidFill>
                  <a:srgbClr val="234983"/>
                </a:solidFill>
                <a:latin typeface="Microsoft YaHei" charset="-122"/>
                <a:ea typeface="Microsoft YaHei" charset="-122"/>
                <a:cs typeface="Microsoft YaHei" charset="-122"/>
              </a:rPr>
              <a:t>服务于业务</a:t>
            </a:r>
            <a:endParaRPr kumimoji="0" lang="zh-CN" altLang="en-US" sz="3200" b="1" i="0" u="none" strike="noStrike" kern="1200" cap="none" spc="0" normalizeH="0" baseline="0" noProof="0" dirty="0">
              <a:ln>
                <a:noFill/>
              </a:ln>
              <a:solidFill>
                <a:srgbClr val="234983"/>
              </a:solidFill>
              <a:uLnTx/>
              <a:uFillTx/>
              <a:latin typeface="Microsoft YaHei" charset="-122"/>
              <a:ea typeface="Microsoft YaHei" charset="-122"/>
              <a:cs typeface="Microsoft YaHei" charset="-122"/>
            </a:endParaRPr>
          </a:p>
        </p:txBody>
      </p:sp>
      <p:pic>
        <p:nvPicPr>
          <p:cNvPr id="9" name="图片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15117" y="6221904"/>
            <a:ext cx="1906271" cy="438442"/>
          </a:xfrm>
          <a:prstGeom prst="rect">
            <a:avLst/>
          </a:prstGeom>
        </p:spPr>
      </p:pic>
    </p:spTree>
  </p:cSld>
  <p:clrMapOvr>
    <a:masterClrMapping/>
  </p:clrMapOvr>
  <p:transition spd="slow" advTm="1000">
    <p:push dir="u"/>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椭圆 63"/>
          <p:cNvSpPr/>
          <p:nvPr/>
        </p:nvSpPr>
        <p:spPr>
          <a:xfrm>
            <a:off x="4138586" y="1491753"/>
            <a:ext cx="3935146" cy="3935146"/>
          </a:xfrm>
          <a:prstGeom prst="ellipse">
            <a:avLst/>
          </a:prstGeom>
          <a:noFill/>
          <a:ln w="19050">
            <a:solidFill>
              <a:srgbClr val="234983"/>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SimSun" panose="02010600030101010101" pitchFamily="2" charset="-122"/>
              <a:cs typeface="+mn-cs"/>
            </a:endParaRPr>
          </a:p>
        </p:txBody>
      </p:sp>
      <p:sp>
        <p:nvSpPr>
          <p:cNvPr id="65" name="椭圆 64"/>
          <p:cNvSpPr/>
          <p:nvPr/>
        </p:nvSpPr>
        <p:spPr>
          <a:xfrm>
            <a:off x="4188227" y="1531234"/>
            <a:ext cx="3815544" cy="3815544"/>
          </a:xfrm>
          <a:prstGeom prst="ellipse">
            <a:avLst/>
          </a:prstGeom>
          <a:solidFill>
            <a:schemeClr val="bg1">
              <a:lumMod val="95000"/>
            </a:schemeClr>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SimSun" panose="02010600030101010101" pitchFamily="2" charset="-122"/>
              <a:cs typeface="+mn-cs"/>
            </a:endParaRPr>
          </a:p>
        </p:txBody>
      </p:sp>
      <p:sp>
        <p:nvSpPr>
          <p:cNvPr id="66" name="椭圆 65"/>
          <p:cNvSpPr/>
          <p:nvPr/>
        </p:nvSpPr>
        <p:spPr>
          <a:xfrm flipV="1">
            <a:off x="8855903" y="5627341"/>
            <a:ext cx="105358" cy="105358"/>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SimSun" panose="02010600030101010101" pitchFamily="2" charset="-122"/>
              <a:cs typeface="+mn-cs"/>
            </a:endParaRPr>
          </a:p>
        </p:txBody>
      </p:sp>
      <p:sp>
        <p:nvSpPr>
          <p:cNvPr id="67" name="椭圆 66"/>
          <p:cNvSpPr/>
          <p:nvPr/>
        </p:nvSpPr>
        <p:spPr>
          <a:xfrm>
            <a:off x="4248149" y="1591156"/>
            <a:ext cx="3695700" cy="3695700"/>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838200" dir="2700000" sx="90000" sy="90000" algn="tl"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SimSun" panose="02010600030101010101" pitchFamily="2" charset="-122"/>
              <a:cs typeface="+mn-cs"/>
            </a:endParaRPr>
          </a:p>
        </p:txBody>
      </p:sp>
      <p:sp>
        <p:nvSpPr>
          <p:cNvPr id="68" name="椭圆 67"/>
          <p:cNvSpPr/>
          <p:nvPr/>
        </p:nvSpPr>
        <p:spPr>
          <a:xfrm>
            <a:off x="6790157" y="1415735"/>
            <a:ext cx="1012723" cy="1012723"/>
          </a:xfrm>
          <a:prstGeom prst="ellipse">
            <a:avLst/>
          </a:prstGeom>
          <a:gradFill flip="none" rotWithShape="1">
            <a:gsLst>
              <a:gs pos="0">
                <a:schemeClr val="bg1"/>
              </a:gs>
              <a:gs pos="36000">
                <a:schemeClr val="bg1"/>
              </a:gs>
              <a:gs pos="100000">
                <a:srgbClr val="C7C7C7"/>
              </a:gs>
            </a:gsLst>
            <a:lin ang="13500000" scaled="1"/>
            <a:tileRect/>
          </a:gradFill>
          <a:ln w="1905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SimSun" panose="02010600030101010101" pitchFamily="2" charset="-122"/>
              <a:cs typeface="+mn-cs"/>
            </a:endParaRPr>
          </a:p>
        </p:txBody>
      </p:sp>
      <p:sp>
        <p:nvSpPr>
          <p:cNvPr id="69" name="文本框 68"/>
          <p:cNvSpPr txBox="1"/>
          <p:nvPr/>
        </p:nvSpPr>
        <p:spPr>
          <a:xfrm>
            <a:off x="4759583" y="2526293"/>
            <a:ext cx="2693152" cy="144655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4400" b="1" dirty="0" smtClean="0">
                <a:solidFill>
                  <a:srgbClr val="234983"/>
                </a:solidFill>
                <a:latin typeface="Microsoft YaHei" charset="-122"/>
                <a:ea typeface="Microsoft YaHei" charset="-122"/>
                <a:cs typeface="Microsoft YaHei" charset="-122"/>
              </a:rPr>
              <a:t>何为</a:t>
            </a:r>
            <a:endParaRPr lang="en-US" altLang="zh-CN" sz="4400" b="1" dirty="0" smtClean="0">
              <a:solidFill>
                <a:srgbClr val="234983"/>
              </a:solidFill>
              <a:latin typeface="Microsoft YaHei" charset="-122"/>
              <a:ea typeface="Microsoft YaHei" charset="-122"/>
              <a:cs typeface="Microsoft YaHei" charset="-122"/>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4400" b="1" i="0" u="none" strike="noStrike" kern="1200" cap="none" spc="0" normalizeH="0" baseline="0" noProof="0" dirty="0" smtClean="0">
                <a:ln>
                  <a:noFill/>
                </a:ln>
                <a:solidFill>
                  <a:srgbClr val="234983"/>
                </a:solidFill>
                <a:effectLst/>
                <a:uLnTx/>
                <a:uFillTx/>
                <a:latin typeface="Microsoft YaHei" charset="-122"/>
                <a:ea typeface="Microsoft YaHei" charset="-122"/>
                <a:cs typeface="Microsoft YaHei" charset="-122"/>
              </a:rPr>
              <a:t>机器学习</a:t>
            </a:r>
            <a:endParaRPr kumimoji="0" lang="zh-CN" altLang="en-US" sz="4400" b="1" i="0" u="none" strike="noStrike" kern="1200" cap="none" spc="0" normalizeH="0" baseline="0" noProof="0" dirty="0">
              <a:ln>
                <a:noFill/>
              </a:ln>
              <a:solidFill>
                <a:srgbClr val="234983"/>
              </a:solidFill>
              <a:effectLst/>
              <a:uLnTx/>
              <a:uFillTx/>
              <a:latin typeface="Microsoft YaHei" charset="-122"/>
              <a:ea typeface="Microsoft YaHei" charset="-122"/>
              <a:cs typeface="Microsoft YaHei" charset="-122"/>
            </a:endParaRPr>
          </a:p>
        </p:txBody>
      </p:sp>
      <p:sp>
        <p:nvSpPr>
          <p:cNvPr id="71" name="矩形 70"/>
          <p:cNvSpPr/>
          <p:nvPr/>
        </p:nvSpPr>
        <p:spPr>
          <a:xfrm>
            <a:off x="6974979" y="1615778"/>
            <a:ext cx="704039" cy="707886"/>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4000" b="1" dirty="0">
                <a:solidFill>
                  <a:srgbClr val="234983"/>
                </a:solidFill>
                <a:latin typeface="Calibri" panose="020F0502020204030204"/>
                <a:ea typeface="SimSun" panose="02010600030101010101" pitchFamily="2" charset="-122"/>
              </a:rPr>
              <a:t>1</a:t>
            </a:r>
            <a:r>
              <a:rPr kumimoji="0" lang="en-US" altLang="zh-CN" sz="4000" b="1" i="0" u="none" strike="noStrike" kern="1200" cap="none" spc="0" normalizeH="0" baseline="0" noProof="0" dirty="0" smtClean="0">
                <a:ln>
                  <a:noFill/>
                </a:ln>
                <a:solidFill>
                  <a:srgbClr val="234983"/>
                </a:solidFill>
                <a:effectLst/>
                <a:uLnTx/>
                <a:uFillTx/>
                <a:latin typeface="Calibri" panose="020F0502020204030204"/>
                <a:ea typeface="SimSun" panose="02010600030101010101" pitchFamily="2" charset="-122"/>
                <a:cs typeface="+mn-cs"/>
              </a:rPr>
              <a:t>2</a:t>
            </a:r>
            <a:endParaRPr kumimoji="0" lang="zh-CN" altLang="en-US" sz="4000" b="1" i="0" u="none" strike="noStrike" kern="1200" cap="none" spc="0" normalizeH="0" baseline="0" noProof="0" dirty="0">
              <a:ln>
                <a:noFill/>
              </a:ln>
              <a:solidFill>
                <a:srgbClr val="234983"/>
              </a:solidFill>
              <a:effectLst/>
              <a:uLnTx/>
              <a:uFillTx/>
              <a:latin typeface="Calibri" panose="020F0502020204030204"/>
              <a:ea typeface="SimSun" panose="02010600030101010101" pitchFamily="2" charset="-122"/>
              <a:cs typeface="+mn-cs"/>
            </a:endParaRPr>
          </a:p>
        </p:txBody>
      </p:sp>
      <p:sp>
        <p:nvSpPr>
          <p:cNvPr id="72" name="圆角矩形 71"/>
          <p:cNvSpPr/>
          <p:nvPr/>
        </p:nvSpPr>
        <p:spPr>
          <a:xfrm>
            <a:off x="5931706" y="4253809"/>
            <a:ext cx="348906" cy="60960"/>
          </a:xfrm>
          <a:prstGeom prst="roundRect">
            <a:avLst>
              <a:gd name="adj" fmla="val 50000"/>
            </a:avLst>
          </a:prstGeom>
          <a:solidFill>
            <a:srgbClr val="1D33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234983"/>
              </a:solidFill>
              <a:effectLst/>
              <a:uLnTx/>
              <a:uFillTx/>
              <a:latin typeface="Calibri" panose="020F0502020204030204"/>
              <a:ea typeface="SimSun" panose="02010600030101010101" pitchFamily="2" charset="-122"/>
              <a:cs typeface="+mn-cs"/>
            </a:endParaRPr>
          </a:p>
        </p:txBody>
      </p:sp>
      <p:cxnSp>
        <p:nvCxnSpPr>
          <p:cNvPr id="73" name="直接连接符 72"/>
          <p:cNvCxnSpPr/>
          <p:nvPr/>
        </p:nvCxnSpPr>
        <p:spPr>
          <a:xfrm>
            <a:off x="6106159" y="4429760"/>
            <a:ext cx="0" cy="782320"/>
          </a:xfrm>
          <a:prstGeom prst="line">
            <a:avLst/>
          </a:prstGeom>
          <a:ln w="25400" cap="rnd">
            <a:solidFill>
              <a:srgbClr val="234983"/>
            </a:solidFill>
            <a:round/>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Tm="1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par>
                                <p:cTn id="8" presetID="64" presetClass="path" presetSubtype="0" decel="30000" fill="hold" grpId="1" nodeType="withEffect">
                                  <p:stCondLst>
                                    <p:cond delay="0"/>
                                  </p:stCondLst>
                                  <p:childTnLst>
                                    <p:animMotion origin="layout" path="M 0 0.03889 L 0 -0.14815 " pathEditMode="relative" rAng="0" ptsTypes="AA">
                                      <p:cBhvr>
                                        <p:cTn id="9" dur="750" spd="-100000" fill="hold"/>
                                        <p:tgtEl>
                                          <p:spTgt spid="67"/>
                                        </p:tgtEl>
                                        <p:attrNameLst>
                                          <p:attrName>ppt_x</p:attrName>
                                          <p:attrName>ppt_y</p:attrName>
                                        </p:attrNameLst>
                                      </p:cBhvr>
                                      <p:rCtr x="0" y="-9352"/>
                                    </p:animMotion>
                                  </p:childTnLst>
                                </p:cTn>
                              </p:par>
                              <p:par>
                                <p:cTn id="10" presetID="64" presetClass="path" presetSubtype="0" accel="30000" decel="30000" fill="hold" grpId="2" nodeType="withEffect">
                                  <p:stCondLst>
                                    <p:cond delay="750"/>
                                  </p:stCondLst>
                                  <p:childTnLst>
                                    <p:animMotion origin="layout" path="M 0 0.03842 L 0 1.11111E-6 " pathEditMode="relative" rAng="0" ptsTypes="AA">
                                      <p:cBhvr>
                                        <p:cTn id="11" dur="750" fill="hold"/>
                                        <p:tgtEl>
                                          <p:spTgt spid="67"/>
                                        </p:tgtEl>
                                        <p:attrNameLst>
                                          <p:attrName>ppt_x</p:attrName>
                                          <p:attrName>ppt_y</p:attrName>
                                        </p:attrNameLst>
                                      </p:cBhvr>
                                      <p:rCtr x="0" y="-1921"/>
                                    </p:animMotion>
                                  </p:childTnLst>
                                </p:cTn>
                              </p:par>
                              <p:par>
                                <p:cTn id="12" presetID="53" presetClass="entr" presetSubtype="16" fill="hold" grpId="0" nodeType="withEffect">
                                  <p:stCondLst>
                                    <p:cond delay="1250"/>
                                  </p:stCondLst>
                                  <p:childTnLst>
                                    <p:set>
                                      <p:cBhvr>
                                        <p:cTn id="13" dur="1" fill="hold">
                                          <p:stCondLst>
                                            <p:cond delay="0"/>
                                          </p:stCondLst>
                                        </p:cTn>
                                        <p:tgtEl>
                                          <p:spTgt spid="68"/>
                                        </p:tgtEl>
                                        <p:attrNameLst>
                                          <p:attrName>style.visibility</p:attrName>
                                        </p:attrNameLst>
                                      </p:cBhvr>
                                      <p:to>
                                        <p:strVal val="visible"/>
                                      </p:to>
                                    </p:set>
                                    <p:anim calcmode="lin" valueType="num">
                                      <p:cBhvr>
                                        <p:cTn id="14" dur="750" fill="hold"/>
                                        <p:tgtEl>
                                          <p:spTgt spid="68"/>
                                        </p:tgtEl>
                                        <p:attrNameLst>
                                          <p:attrName>ppt_w</p:attrName>
                                        </p:attrNameLst>
                                      </p:cBhvr>
                                      <p:tavLst>
                                        <p:tav tm="0">
                                          <p:val>
                                            <p:fltVal val="0"/>
                                          </p:val>
                                        </p:tav>
                                        <p:tav tm="100000">
                                          <p:val>
                                            <p:strVal val="#ppt_w"/>
                                          </p:val>
                                        </p:tav>
                                      </p:tavLst>
                                    </p:anim>
                                    <p:anim calcmode="lin" valueType="num">
                                      <p:cBhvr>
                                        <p:cTn id="15" dur="750" fill="hold"/>
                                        <p:tgtEl>
                                          <p:spTgt spid="68"/>
                                        </p:tgtEl>
                                        <p:attrNameLst>
                                          <p:attrName>ppt_h</p:attrName>
                                        </p:attrNameLst>
                                      </p:cBhvr>
                                      <p:tavLst>
                                        <p:tav tm="0">
                                          <p:val>
                                            <p:fltVal val="0"/>
                                          </p:val>
                                        </p:tav>
                                        <p:tav tm="100000">
                                          <p:val>
                                            <p:strVal val="#ppt_h"/>
                                          </p:val>
                                        </p:tav>
                                      </p:tavLst>
                                    </p:anim>
                                    <p:animEffect transition="in" filter="fade">
                                      <p:cBhvr>
                                        <p:cTn id="16" dur="750"/>
                                        <p:tgtEl>
                                          <p:spTgt spid="68"/>
                                        </p:tgtEl>
                                      </p:cBhvr>
                                    </p:animEffect>
                                  </p:childTnLst>
                                </p:cTn>
                              </p:par>
                              <p:par>
                                <p:cTn id="17" presetID="10" presetClass="entr" presetSubtype="0" fill="hold" grpId="0" nodeType="withEffect">
                                  <p:stCondLst>
                                    <p:cond delay="1250"/>
                                  </p:stCondLst>
                                  <p:childTnLst>
                                    <p:set>
                                      <p:cBhvr>
                                        <p:cTn id="18" dur="1" fill="hold">
                                          <p:stCondLst>
                                            <p:cond delay="0"/>
                                          </p:stCondLst>
                                        </p:cTn>
                                        <p:tgtEl>
                                          <p:spTgt spid="69"/>
                                        </p:tgtEl>
                                        <p:attrNameLst>
                                          <p:attrName>style.visibility</p:attrName>
                                        </p:attrNameLst>
                                      </p:cBhvr>
                                      <p:to>
                                        <p:strVal val="visible"/>
                                      </p:to>
                                    </p:set>
                                    <p:animEffect transition="in" filter="fade">
                                      <p:cBhvr>
                                        <p:cTn id="19" dur="750"/>
                                        <p:tgtEl>
                                          <p:spTgt spid="69"/>
                                        </p:tgtEl>
                                      </p:cBhvr>
                                    </p:animEffect>
                                  </p:childTnLst>
                                </p:cTn>
                              </p:par>
                              <p:par>
                                <p:cTn id="20" presetID="10" presetClass="entr" presetSubtype="0" fill="hold" grpId="0" nodeType="withEffect">
                                  <p:stCondLst>
                                    <p:cond delay="1250"/>
                                  </p:stCondLst>
                                  <p:childTnLst>
                                    <p:set>
                                      <p:cBhvr>
                                        <p:cTn id="21" dur="1" fill="hold">
                                          <p:stCondLst>
                                            <p:cond delay="0"/>
                                          </p:stCondLst>
                                        </p:cTn>
                                        <p:tgtEl>
                                          <p:spTgt spid="64"/>
                                        </p:tgtEl>
                                        <p:attrNameLst>
                                          <p:attrName>style.visibility</p:attrName>
                                        </p:attrNameLst>
                                      </p:cBhvr>
                                      <p:to>
                                        <p:strVal val="visible"/>
                                      </p:to>
                                    </p:set>
                                    <p:animEffect transition="in" filter="fade">
                                      <p:cBhvr>
                                        <p:cTn id="22" dur="750"/>
                                        <p:tgtEl>
                                          <p:spTgt spid="64"/>
                                        </p:tgtEl>
                                      </p:cBhvr>
                                    </p:animEffect>
                                  </p:childTnLst>
                                </p:cTn>
                              </p:par>
                              <p:par>
                                <p:cTn id="23" presetID="10" presetClass="entr" presetSubtype="0" fill="hold" grpId="0" nodeType="withEffect">
                                  <p:stCondLst>
                                    <p:cond delay="1250"/>
                                  </p:stCondLst>
                                  <p:childTnLst>
                                    <p:set>
                                      <p:cBhvr>
                                        <p:cTn id="24" dur="1" fill="hold">
                                          <p:stCondLst>
                                            <p:cond delay="0"/>
                                          </p:stCondLst>
                                        </p:cTn>
                                        <p:tgtEl>
                                          <p:spTgt spid="65"/>
                                        </p:tgtEl>
                                        <p:attrNameLst>
                                          <p:attrName>style.visibility</p:attrName>
                                        </p:attrNameLst>
                                      </p:cBhvr>
                                      <p:to>
                                        <p:strVal val="visible"/>
                                      </p:to>
                                    </p:set>
                                    <p:animEffect transition="in" filter="fade">
                                      <p:cBhvr>
                                        <p:cTn id="25" dur="750"/>
                                        <p:tgtEl>
                                          <p:spTgt spid="65"/>
                                        </p:tgtEl>
                                      </p:cBhvr>
                                    </p:animEffect>
                                  </p:childTnLst>
                                </p:cTn>
                              </p:par>
                              <p:par>
                                <p:cTn id="26" presetID="22" presetClass="entr" presetSubtype="4" fill="hold" nodeType="withEffect">
                                  <p:stCondLst>
                                    <p:cond delay="1750"/>
                                  </p:stCondLst>
                                  <p:childTnLst>
                                    <p:set>
                                      <p:cBhvr>
                                        <p:cTn id="27" dur="1" fill="hold">
                                          <p:stCondLst>
                                            <p:cond delay="0"/>
                                          </p:stCondLst>
                                        </p:cTn>
                                        <p:tgtEl>
                                          <p:spTgt spid="73"/>
                                        </p:tgtEl>
                                        <p:attrNameLst>
                                          <p:attrName>style.visibility</p:attrName>
                                        </p:attrNameLst>
                                      </p:cBhvr>
                                      <p:to>
                                        <p:strVal val="visible"/>
                                      </p:to>
                                    </p:set>
                                    <p:animEffect transition="in" filter="wipe(down)">
                                      <p:cBhvr>
                                        <p:cTn id="28" dur="750"/>
                                        <p:tgtEl>
                                          <p:spTgt spid="73"/>
                                        </p:tgtEl>
                                      </p:cBhvr>
                                    </p:animEffect>
                                  </p:childTnLst>
                                </p:cTn>
                              </p:par>
                              <p:par>
                                <p:cTn id="29" presetID="53" presetClass="entr" presetSubtype="16" fill="hold" grpId="0" nodeType="withEffect">
                                  <p:stCondLst>
                                    <p:cond delay="1750"/>
                                  </p:stCondLst>
                                  <p:childTnLst>
                                    <p:set>
                                      <p:cBhvr>
                                        <p:cTn id="30" dur="1" fill="hold">
                                          <p:stCondLst>
                                            <p:cond delay="0"/>
                                          </p:stCondLst>
                                        </p:cTn>
                                        <p:tgtEl>
                                          <p:spTgt spid="72"/>
                                        </p:tgtEl>
                                        <p:attrNameLst>
                                          <p:attrName>style.visibility</p:attrName>
                                        </p:attrNameLst>
                                      </p:cBhvr>
                                      <p:to>
                                        <p:strVal val="visible"/>
                                      </p:to>
                                    </p:set>
                                    <p:anim calcmode="lin" valueType="num">
                                      <p:cBhvr>
                                        <p:cTn id="31" dur="750" fill="hold"/>
                                        <p:tgtEl>
                                          <p:spTgt spid="72"/>
                                        </p:tgtEl>
                                        <p:attrNameLst>
                                          <p:attrName>ppt_w</p:attrName>
                                        </p:attrNameLst>
                                      </p:cBhvr>
                                      <p:tavLst>
                                        <p:tav tm="0">
                                          <p:val>
                                            <p:fltVal val="0"/>
                                          </p:val>
                                        </p:tav>
                                        <p:tav tm="100000">
                                          <p:val>
                                            <p:strVal val="#ppt_w"/>
                                          </p:val>
                                        </p:tav>
                                      </p:tavLst>
                                    </p:anim>
                                    <p:anim calcmode="lin" valueType="num">
                                      <p:cBhvr>
                                        <p:cTn id="32" dur="750" fill="hold"/>
                                        <p:tgtEl>
                                          <p:spTgt spid="72"/>
                                        </p:tgtEl>
                                        <p:attrNameLst>
                                          <p:attrName>ppt_h</p:attrName>
                                        </p:attrNameLst>
                                      </p:cBhvr>
                                      <p:tavLst>
                                        <p:tav tm="0">
                                          <p:val>
                                            <p:fltVal val="0"/>
                                          </p:val>
                                        </p:tav>
                                        <p:tav tm="100000">
                                          <p:val>
                                            <p:strVal val="#ppt_h"/>
                                          </p:val>
                                        </p:tav>
                                      </p:tavLst>
                                    </p:anim>
                                    <p:animEffect transition="in" filter="fade">
                                      <p:cBhvr>
                                        <p:cTn id="33" dur="750"/>
                                        <p:tgtEl>
                                          <p:spTgt spid="72"/>
                                        </p:tgtEl>
                                      </p:cBhvr>
                                    </p:animEffect>
                                  </p:childTnLst>
                                </p:cTn>
                              </p:par>
                              <p:par>
                                <p:cTn id="34" presetID="53" presetClass="entr" presetSubtype="16" fill="hold" grpId="0" nodeType="withEffect">
                                  <p:stCondLst>
                                    <p:cond delay="1750"/>
                                  </p:stCondLst>
                                  <p:childTnLst>
                                    <p:set>
                                      <p:cBhvr>
                                        <p:cTn id="35" dur="1" fill="hold">
                                          <p:stCondLst>
                                            <p:cond delay="0"/>
                                          </p:stCondLst>
                                        </p:cTn>
                                        <p:tgtEl>
                                          <p:spTgt spid="71"/>
                                        </p:tgtEl>
                                        <p:attrNameLst>
                                          <p:attrName>style.visibility</p:attrName>
                                        </p:attrNameLst>
                                      </p:cBhvr>
                                      <p:to>
                                        <p:strVal val="visible"/>
                                      </p:to>
                                    </p:set>
                                    <p:anim calcmode="lin" valueType="num">
                                      <p:cBhvr>
                                        <p:cTn id="36" dur="750" fill="hold"/>
                                        <p:tgtEl>
                                          <p:spTgt spid="71"/>
                                        </p:tgtEl>
                                        <p:attrNameLst>
                                          <p:attrName>ppt_w</p:attrName>
                                        </p:attrNameLst>
                                      </p:cBhvr>
                                      <p:tavLst>
                                        <p:tav tm="0">
                                          <p:val>
                                            <p:fltVal val="0"/>
                                          </p:val>
                                        </p:tav>
                                        <p:tav tm="100000">
                                          <p:val>
                                            <p:strVal val="#ppt_w"/>
                                          </p:val>
                                        </p:tav>
                                      </p:tavLst>
                                    </p:anim>
                                    <p:anim calcmode="lin" valueType="num">
                                      <p:cBhvr>
                                        <p:cTn id="37" dur="750" fill="hold"/>
                                        <p:tgtEl>
                                          <p:spTgt spid="71"/>
                                        </p:tgtEl>
                                        <p:attrNameLst>
                                          <p:attrName>ppt_h</p:attrName>
                                        </p:attrNameLst>
                                      </p:cBhvr>
                                      <p:tavLst>
                                        <p:tav tm="0">
                                          <p:val>
                                            <p:fltVal val="0"/>
                                          </p:val>
                                        </p:tav>
                                        <p:tav tm="100000">
                                          <p:val>
                                            <p:strVal val="#ppt_h"/>
                                          </p:val>
                                        </p:tav>
                                      </p:tavLst>
                                    </p:anim>
                                    <p:animEffect transition="in" filter="fade">
                                      <p:cBhvr>
                                        <p:cTn id="38" dur="75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65" grpId="0" animBg="1"/>
      <p:bldP spid="67" grpId="0" animBg="1"/>
      <p:bldP spid="67" grpId="1" animBg="1"/>
      <p:bldP spid="67" grpId="2" animBg="1"/>
      <p:bldP spid="68" grpId="0" animBg="1"/>
      <p:bldP spid="69" grpId="0"/>
      <p:bldP spid="71" grpId="0"/>
      <p:bldP spid="72"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744451" y="749870"/>
            <a:ext cx="1826141"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3200" b="1" dirty="0" smtClean="0">
                <a:solidFill>
                  <a:srgbClr val="234983"/>
                </a:solidFill>
                <a:latin typeface="Microsoft YaHei" charset="-122"/>
                <a:ea typeface="Microsoft YaHei" charset="-122"/>
                <a:cs typeface="Microsoft YaHei" charset="-122"/>
              </a:rPr>
              <a:t>小白一问</a:t>
            </a:r>
            <a:endParaRPr kumimoji="0" lang="zh-CN" altLang="en-US" sz="3200" b="1" i="0" u="none" strike="noStrike" kern="1200" cap="none" spc="0" normalizeH="0" baseline="0" noProof="0" dirty="0">
              <a:ln>
                <a:noFill/>
              </a:ln>
              <a:solidFill>
                <a:srgbClr val="234983"/>
              </a:solidFill>
              <a:uLnTx/>
              <a:uFillTx/>
              <a:latin typeface="Microsoft YaHei" charset="-122"/>
              <a:ea typeface="Microsoft YaHei" charset="-122"/>
              <a:cs typeface="Microsoft YaHei" charset="-122"/>
            </a:endParaRPr>
          </a:p>
        </p:txBody>
      </p:sp>
      <p:sp>
        <p:nvSpPr>
          <p:cNvPr id="14" name="矩形 13"/>
          <p:cNvSpPr/>
          <p:nvPr/>
        </p:nvSpPr>
        <p:spPr>
          <a:xfrm>
            <a:off x="744451" y="1640570"/>
            <a:ext cx="5597265" cy="3782895"/>
          </a:xfrm>
          <a:prstGeom prst="rect">
            <a:avLst/>
          </a:prstGeom>
        </p:spPr>
        <p:txBody>
          <a:bodyPr wrap="square">
            <a:spAutoFit/>
          </a:bodyPr>
          <a:lstStyle/>
          <a:p>
            <a:pPr>
              <a:lnSpc>
                <a:spcPct val="150000"/>
              </a:lnSpc>
            </a:pPr>
            <a:r>
              <a:rPr lang="zh-CN" altLang="en-US" b="1" dirty="0">
                <a:solidFill>
                  <a:srgbClr val="224A83"/>
                </a:solidFill>
                <a:latin typeface="微软雅黑" panose="020B0503020204020204" pitchFamily="34" charset="-122"/>
                <a:ea typeface="微软雅黑" panose="020B0503020204020204" pitchFamily="34" charset="-122"/>
              </a:rPr>
              <a:t>小白：这是你的机器学习系统吗？</a:t>
            </a:r>
            <a:endParaRPr lang="en-US" altLang="zh-CN" b="1" dirty="0">
              <a:solidFill>
                <a:srgbClr val="224A83"/>
              </a:solidFill>
              <a:latin typeface="微软雅黑" panose="020B0503020204020204" pitchFamily="34" charset="-122"/>
              <a:ea typeface="微软雅黑" panose="020B0503020204020204" pitchFamily="34" charset="-122"/>
            </a:endParaRPr>
          </a:p>
          <a:p>
            <a:pPr>
              <a:lnSpc>
                <a:spcPct val="150000"/>
              </a:lnSpc>
            </a:pPr>
            <a:endParaRPr lang="en-US" altLang="zh-CN" b="1" dirty="0">
              <a:solidFill>
                <a:srgbClr val="FFCF3F"/>
              </a:solidFill>
              <a:latin typeface="微软雅黑" panose="020B0503020204020204" pitchFamily="34" charset="-122"/>
              <a:ea typeface="微软雅黑" panose="020B0503020204020204" pitchFamily="34" charset="-122"/>
            </a:endParaRPr>
          </a:p>
          <a:p>
            <a:pPr>
              <a:lnSpc>
                <a:spcPct val="150000"/>
              </a:lnSpc>
            </a:pPr>
            <a:r>
              <a:rPr lang="zh-CN" altLang="en-US" b="1" dirty="0">
                <a:solidFill>
                  <a:srgbClr val="FFC000"/>
                </a:solidFill>
                <a:latin typeface="微软雅黑" panose="020B0503020204020204" pitchFamily="34" charset="-122"/>
                <a:ea typeface="微软雅黑" panose="020B0503020204020204" pitchFamily="34" charset="-122"/>
              </a:rPr>
              <a:t>小哥哥：是的！你把数据放进这一大堆线性代数中，然后在另一边收集答案。</a:t>
            </a:r>
            <a:endParaRPr lang="en-US" altLang="zh-CN" b="1" dirty="0">
              <a:solidFill>
                <a:srgbClr val="FFC000"/>
              </a:solidFill>
              <a:latin typeface="微软雅黑" panose="020B0503020204020204" pitchFamily="34" charset="-122"/>
              <a:ea typeface="微软雅黑" panose="020B0503020204020204" pitchFamily="34" charset="-122"/>
            </a:endParaRPr>
          </a:p>
          <a:p>
            <a:pPr>
              <a:lnSpc>
                <a:spcPct val="150000"/>
              </a:lnSpc>
            </a:pPr>
            <a:endParaRPr lang="en-US" altLang="zh-CN" b="1" dirty="0">
              <a:solidFill>
                <a:srgbClr val="FFCF3F"/>
              </a:solidFill>
              <a:latin typeface="微软雅黑" panose="020B0503020204020204" pitchFamily="34" charset="-122"/>
              <a:ea typeface="微软雅黑" panose="020B0503020204020204" pitchFamily="34" charset="-122"/>
            </a:endParaRPr>
          </a:p>
          <a:p>
            <a:pPr>
              <a:lnSpc>
                <a:spcPct val="150000"/>
              </a:lnSpc>
            </a:pPr>
            <a:r>
              <a:rPr lang="zh-CN" altLang="en-US" b="1" dirty="0">
                <a:solidFill>
                  <a:srgbClr val="224A83"/>
                </a:solidFill>
                <a:latin typeface="微软雅黑" panose="020B0503020204020204" pitchFamily="34" charset="-122"/>
                <a:ea typeface="微软雅黑" panose="020B0503020204020204" pitchFamily="34" charset="-122"/>
              </a:rPr>
              <a:t>小白：如果答案是错的怎么办？</a:t>
            </a:r>
            <a:endParaRPr lang="en-US" altLang="zh-CN" b="1" dirty="0">
              <a:solidFill>
                <a:srgbClr val="224A83"/>
              </a:solidFill>
              <a:latin typeface="微软雅黑" panose="020B0503020204020204" pitchFamily="34" charset="-122"/>
              <a:ea typeface="微软雅黑" panose="020B0503020204020204" pitchFamily="34" charset="-122"/>
            </a:endParaRPr>
          </a:p>
          <a:p>
            <a:pPr>
              <a:lnSpc>
                <a:spcPct val="150000"/>
              </a:lnSpc>
            </a:pPr>
            <a:endParaRPr lang="en-US" altLang="zh-CN" b="1" dirty="0">
              <a:solidFill>
                <a:srgbClr val="FFCF3F"/>
              </a:solidFill>
              <a:latin typeface="微软雅黑" panose="020B0503020204020204" pitchFamily="34" charset="-122"/>
              <a:ea typeface="微软雅黑" panose="020B0503020204020204" pitchFamily="34" charset="-122"/>
            </a:endParaRPr>
          </a:p>
          <a:p>
            <a:pPr>
              <a:lnSpc>
                <a:spcPct val="150000"/>
              </a:lnSpc>
            </a:pPr>
            <a:r>
              <a:rPr lang="zh-CN" altLang="en-US" b="1" dirty="0">
                <a:solidFill>
                  <a:srgbClr val="FFC000"/>
                </a:solidFill>
                <a:latin typeface="微软雅黑" panose="020B0503020204020204" pitchFamily="34" charset="-122"/>
                <a:ea typeface="微软雅黑" panose="020B0503020204020204" pitchFamily="34" charset="-122"/>
              </a:rPr>
              <a:t>小哥哥：搅拌这一堆，直到它们看起来合适为止。</a:t>
            </a:r>
            <a:endParaRPr lang="en-US" altLang="zh-CN" b="1" dirty="0">
              <a:solidFill>
                <a:srgbClr val="FFC000"/>
              </a:solidFill>
              <a:latin typeface="微软雅黑" panose="020B0503020204020204" pitchFamily="34" charset="-122"/>
              <a:ea typeface="微软雅黑" panose="020B0503020204020204" pitchFamily="34" charset="-122"/>
            </a:endParaRPr>
          </a:p>
          <a:p>
            <a:pPr lvl="0">
              <a:lnSpc>
                <a:spcPct val="150000"/>
              </a:lnSpc>
              <a:defRPr/>
            </a:pPr>
            <a:endParaRPr lang="zh-CN" altLang="en-US" dirty="0">
              <a:solidFill>
                <a:prstClr val="black"/>
              </a:solidFill>
              <a:latin typeface="Microsoft YaHei" charset="-122"/>
              <a:ea typeface="Microsoft YaHei" charset="-122"/>
              <a:cs typeface="Microsoft YaHei" charset="-122"/>
            </a:endParaRPr>
          </a:p>
        </p:txBody>
      </p:sp>
      <p:pic>
        <p:nvPicPr>
          <p:cNvPr id="21" name="图片 2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15117" y="6221904"/>
            <a:ext cx="1906271" cy="438442"/>
          </a:xfrm>
          <a:prstGeom prst="rect">
            <a:avLst/>
          </a:prstGeom>
        </p:spPr>
      </p:pic>
      <p:pic>
        <p:nvPicPr>
          <p:cNvPr id="9" name="Picture 2" descr="https://ss.csdn.net/p?https://mmbiz.qpic.cn/mmbiz_png/53QBo8fgmuGU5egtzydcNibhfIIIJJU6hssGQ0IX4ddGibe4RiaXzJoUAKdFgQwibUZhTLUMEicwfMnq98utwd9DibRw/640?wx_fm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1242" y="1640570"/>
            <a:ext cx="3533775" cy="4181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advTm="1000">
    <p:push dir="u"/>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756327" y="607072"/>
            <a:ext cx="4288353"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3200" b="1" dirty="0" smtClean="0">
                <a:solidFill>
                  <a:srgbClr val="234983"/>
                </a:solidFill>
                <a:latin typeface="Microsoft YaHei" charset="-122"/>
                <a:ea typeface="Microsoft YaHei" charset="-122"/>
                <a:cs typeface="Microsoft YaHei" charset="-122"/>
              </a:rPr>
              <a:t>从人工智能到机器学习</a:t>
            </a:r>
            <a:endParaRPr kumimoji="0" lang="zh-CN" altLang="en-US" sz="3200" b="1" i="0" u="none" strike="noStrike" kern="1200" cap="none" spc="0" normalizeH="0" baseline="0" noProof="0" dirty="0">
              <a:ln>
                <a:noFill/>
              </a:ln>
              <a:solidFill>
                <a:srgbClr val="234983"/>
              </a:solidFill>
              <a:uLnTx/>
              <a:uFillTx/>
              <a:latin typeface="Microsoft YaHei" charset="-122"/>
              <a:ea typeface="Microsoft YaHei" charset="-122"/>
              <a:cs typeface="Microsoft YaHei" charset="-122"/>
            </a:endParaRPr>
          </a:p>
        </p:txBody>
      </p:sp>
      <p:pic>
        <p:nvPicPr>
          <p:cNvPr id="21" name="图片 2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15117" y="6221904"/>
            <a:ext cx="1906271" cy="438442"/>
          </a:xfrm>
          <a:prstGeom prst="rect">
            <a:avLst/>
          </a:prstGeom>
        </p:spPr>
      </p:pic>
      <p:pic>
        <p:nvPicPr>
          <p:cNvPr id="6" name="图片 5"/>
          <p:cNvPicPr>
            <a:picLocks noChangeAspect="1"/>
          </p:cNvPicPr>
          <p:nvPr/>
        </p:nvPicPr>
        <p:blipFill rotWithShape="1">
          <a:blip r:embed="rId2">
            <a:extLst>
              <a:ext uri="{28A0092B-C50C-407E-A947-70E740481C1C}">
                <a14:useLocalDpi xmlns:a14="http://schemas.microsoft.com/office/drawing/2010/main" val="0"/>
              </a:ext>
            </a:extLst>
          </a:blip>
          <a:srcRect b="14901"/>
          <a:stretch>
            <a:fillRect/>
          </a:stretch>
        </p:blipFill>
        <p:spPr>
          <a:xfrm>
            <a:off x="1784953" y="1239645"/>
            <a:ext cx="8764597" cy="4744461"/>
          </a:xfrm>
          <a:prstGeom prst="rect">
            <a:avLst/>
          </a:prstGeom>
          <a:effectLst>
            <a:softEdge rad="127000"/>
          </a:effectLst>
        </p:spPr>
      </p:pic>
    </p:spTree>
  </p:cSld>
  <p:clrMapOvr>
    <a:masterClrMapping/>
  </p:clrMapOvr>
  <p:transition spd="slow" advTm="1000">
    <p:push dir="u"/>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15117" y="6221904"/>
            <a:ext cx="1906271" cy="438442"/>
          </a:xfrm>
          <a:prstGeom prst="rect">
            <a:avLst/>
          </a:prstGeom>
        </p:spPr>
      </p:pic>
      <p:sp>
        <p:nvSpPr>
          <p:cNvPr id="5" name="标题 4"/>
          <p:cNvSpPr txBox="1"/>
          <p:nvPr/>
        </p:nvSpPr>
        <p:spPr>
          <a:xfrm>
            <a:off x="841886" y="676909"/>
            <a:ext cx="10986177" cy="858460"/>
          </a:xfrm>
          <a:prstGeom prst="rect">
            <a:avLst/>
          </a:prstGeom>
        </p:spPr>
        <p:txBody>
          <a:bodyPr vert="horz" lIns="91440" tIns="45720" rIns="91440" bIns="45720" rtlCol="0" anchor="b">
            <a:normAutofit/>
          </a:bodyPr>
          <a:lstStyle>
            <a:lvl1pPr algn="l" defTabSz="913765" rtl="0" eaLnBrk="1" latinLnBrk="0" hangingPunct="1">
              <a:lnSpc>
                <a:spcPct val="90000"/>
              </a:lnSpc>
              <a:spcBef>
                <a:spcPct val="0"/>
              </a:spcBef>
              <a:buNone/>
              <a:defRPr sz="2400" b="1" kern="1200">
                <a:solidFill>
                  <a:schemeClr val="tx1">
                    <a:lumMod val="75000"/>
                    <a:lumOff val="25000"/>
                  </a:schemeClr>
                </a:solidFill>
                <a:latin typeface="+mj-lt"/>
                <a:ea typeface="+mj-ea"/>
                <a:cs typeface="+mj-cs"/>
              </a:defRPr>
            </a:lvl1pPr>
          </a:lstStyle>
          <a:p>
            <a:pPr marL="0" marR="0" lvl="0" indent="0" algn="l" defTabSz="913765" rtl="0" eaLnBrk="1" fontAlgn="auto" latinLnBrk="0" hangingPunct="1">
              <a:lnSpc>
                <a:spcPct val="90000"/>
              </a:lnSpc>
              <a:spcBef>
                <a:spcPct val="0"/>
              </a:spcBef>
              <a:spcAft>
                <a:spcPts val="0"/>
              </a:spcAft>
              <a:buClrTx/>
              <a:buSzTx/>
              <a:buFontTx/>
              <a:buNone/>
              <a:defRPr/>
            </a:pPr>
            <a:r>
              <a:rPr kumimoji="0" lang="zh-CN" altLang="en-US" sz="2000" b="1" i="0" u="none" strike="noStrike" kern="1200" cap="none" spc="0" normalizeH="0" baseline="0" noProof="0" dirty="0">
                <a:ln>
                  <a:noFill/>
                </a:ln>
                <a:solidFill>
                  <a:srgbClr val="224A83"/>
                </a:solidFill>
                <a:effectLst/>
                <a:uLnTx/>
                <a:uFillTx/>
                <a:latin typeface="微软雅黑" panose="020B0503020204020204" pitchFamily="34" charset="-122"/>
                <a:ea typeface="微软雅黑" panose="020B0503020204020204" pitchFamily="34" charset="-122"/>
                <a:cs typeface="+mj-cs"/>
              </a:rPr>
              <a:t>简单来说，机器学习是一门研究让计算机学习，让计算机程序能够进化的学科。</a:t>
            </a:r>
            <a:endParaRPr kumimoji="0" lang="en-US" altLang="zh-CN" sz="2000" b="1" i="0" u="none" strike="noStrike" kern="1200" cap="none" spc="0" normalizeH="0" baseline="0" noProof="0" dirty="0">
              <a:ln>
                <a:noFill/>
              </a:ln>
              <a:solidFill>
                <a:srgbClr val="224A83"/>
              </a:solidFill>
              <a:effectLst/>
              <a:uLnTx/>
              <a:uFillTx/>
              <a:latin typeface="微软雅黑" panose="020B0503020204020204" pitchFamily="34" charset="-122"/>
              <a:ea typeface="微软雅黑" panose="020B0503020204020204" pitchFamily="34" charset="-122"/>
              <a:cs typeface="+mj-cs"/>
            </a:endParaRPr>
          </a:p>
        </p:txBody>
      </p:sp>
      <p:pic>
        <p:nvPicPr>
          <p:cNvPr id="12" name="Picture 4" descr="Image result for AI png"/>
          <p:cNvPicPr>
            <a:picLocks noChangeAspect="1" noChangeArrowheads="1"/>
          </p:cNvPicPr>
          <p:nvPr/>
        </p:nvPicPr>
        <p:blipFill>
          <a:blip r:embed="rId2" cstate="print">
            <a:duotone>
              <a:srgbClr val="B4CC27">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7648642" y="2479426"/>
            <a:ext cx="1858473" cy="185847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Related image"/>
          <p:cNvPicPr>
            <a:picLocks noChangeAspect="1" noChangeArrowheads="1"/>
          </p:cNvPicPr>
          <p:nvPr/>
        </p:nvPicPr>
        <p:blipFill rotWithShape="1">
          <a:blip r:embed="rId3">
            <a:clrChange>
              <a:clrFrom>
                <a:srgbClr val="F6F6F6"/>
              </a:clrFrom>
              <a:clrTo>
                <a:srgbClr val="F6F6F6">
                  <a:alpha val="0"/>
                </a:srgbClr>
              </a:clrTo>
            </a:clrChange>
            <a:duotone>
              <a:srgbClr val="E77200">
                <a:shade val="45000"/>
                <a:satMod val="135000"/>
              </a:srgbClr>
              <a:prstClr val="white"/>
            </a:duotone>
            <a:extLst>
              <a:ext uri="{28A0092B-C50C-407E-A947-70E740481C1C}">
                <a14:useLocalDpi xmlns:a14="http://schemas.microsoft.com/office/drawing/2010/main" val="0"/>
              </a:ext>
            </a:extLst>
          </a:blip>
          <a:srcRect t="23617" b="32658"/>
          <a:stretch>
            <a:fillRect/>
          </a:stretch>
        </p:blipFill>
        <p:spPr bwMode="auto">
          <a:xfrm>
            <a:off x="1366002" y="2507051"/>
            <a:ext cx="3915820" cy="1843897"/>
          </a:xfrm>
          <a:prstGeom prst="rect">
            <a:avLst/>
          </a:prstGeom>
          <a:noFill/>
          <a:extLst>
            <a:ext uri="{909E8E84-426E-40DD-AFC4-6F175D3DCCD1}">
              <a14:hiddenFill xmlns:a14="http://schemas.microsoft.com/office/drawing/2010/main">
                <a:solidFill>
                  <a:srgbClr val="FFFFFF"/>
                </a:solidFill>
              </a14:hiddenFill>
            </a:ext>
          </a:extLst>
        </p:spPr>
      </p:pic>
      <p:sp>
        <p:nvSpPr>
          <p:cNvPr id="15" name="箭头: 右 40"/>
          <p:cNvSpPr/>
          <p:nvPr/>
        </p:nvSpPr>
        <p:spPr>
          <a:xfrm>
            <a:off x="4522337" y="3285758"/>
            <a:ext cx="2911580" cy="245807"/>
          </a:xfrm>
          <a:prstGeom prst="rightArrow">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90204"/>
              <a:ea typeface="微软雅黑"/>
              <a:cs typeface="+mn-cs"/>
            </a:endParaRPr>
          </a:p>
        </p:txBody>
      </p:sp>
      <p:sp>
        <p:nvSpPr>
          <p:cNvPr id="16" name="文本框 15"/>
          <p:cNvSpPr txBox="1"/>
          <p:nvPr/>
        </p:nvSpPr>
        <p:spPr>
          <a:xfrm>
            <a:off x="2099187" y="4305652"/>
            <a:ext cx="2294218" cy="369332"/>
          </a:xfrm>
          <a:prstGeom prst="rect">
            <a:avLst/>
          </a:prstGeom>
          <a:noFill/>
        </p:spPr>
        <p:txBody>
          <a:bodyPr wrap="none" rtlCol="0">
            <a:spAutoFit/>
          </a:bodyPr>
          <a:lstStyle/>
          <a:p>
            <a:pPr fontAlgn="auto">
              <a:spcBef>
                <a:spcPts val="0"/>
              </a:spcBef>
              <a:spcAft>
                <a:spcPts val="0"/>
              </a:spcAft>
              <a:buFontTx/>
              <a:buNone/>
            </a:pPr>
            <a:r>
              <a:rPr lang="zh-CN" altLang="en-US" b="1" dirty="0">
                <a:solidFill>
                  <a:srgbClr val="224A83"/>
                </a:solidFill>
                <a:latin typeface="微软雅黑" panose="020B0503020204020204" pitchFamily="34" charset="-122"/>
                <a:ea typeface="微软雅黑" panose="020B0503020204020204" pitchFamily="34" charset="-122"/>
              </a:rPr>
              <a:t>“命令 </a:t>
            </a:r>
            <a:r>
              <a:rPr lang="en-US" altLang="zh-CN" b="1" dirty="0">
                <a:solidFill>
                  <a:srgbClr val="224A83"/>
                </a:solidFill>
                <a:latin typeface="微软雅黑" panose="020B0503020204020204" pitchFamily="34" charset="-122"/>
                <a:ea typeface="微软雅黑" panose="020B0503020204020204" pitchFamily="34" charset="-122"/>
              </a:rPr>
              <a:t>– </a:t>
            </a:r>
            <a:r>
              <a:rPr lang="zh-CN" altLang="en-US" b="1" dirty="0">
                <a:solidFill>
                  <a:srgbClr val="224A83"/>
                </a:solidFill>
                <a:latin typeface="微软雅黑" panose="020B0503020204020204" pitchFamily="34" charset="-122"/>
                <a:ea typeface="微软雅黑" panose="020B0503020204020204" pitchFamily="34" charset="-122"/>
              </a:rPr>
              <a:t>执行”模式</a:t>
            </a:r>
            <a:endParaRPr lang="en-US" altLang="zh-CN" b="1" dirty="0">
              <a:solidFill>
                <a:srgbClr val="224A83"/>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6718234" y="4307055"/>
            <a:ext cx="3719288" cy="369332"/>
          </a:xfrm>
          <a:prstGeom prst="rect">
            <a:avLst/>
          </a:prstGeom>
          <a:noFill/>
        </p:spPr>
        <p:txBody>
          <a:bodyPr wrap="none" rtlCol="0">
            <a:spAutoFit/>
          </a:bodyPr>
          <a:lstStyle/>
          <a:p>
            <a:pPr fontAlgn="auto">
              <a:spcBef>
                <a:spcPts val="0"/>
              </a:spcBef>
              <a:spcAft>
                <a:spcPts val="0"/>
              </a:spcAft>
              <a:buFontTx/>
              <a:buNone/>
            </a:pPr>
            <a:r>
              <a:rPr lang="zh-CN" altLang="en-US" b="1" dirty="0">
                <a:solidFill>
                  <a:srgbClr val="224A83"/>
                </a:solidFill>
                <a:latin typeface="微软雅黑" panose="020B0503020204020204" pitchFamily="34" charset="-122"/>
                <a:ea typeface="微软雅黑" panose="020B0503020204020204" pitchFamily="34" charset="-122"/>
              </a:rPr>
              <a:t>“任务 </a:t>
            </a:r>
            <a:r>
              <a:rPr lang="en-US" altLang="zh-CN" b="1" dirty="0">
                <a:solidFill>
                  <a:srgbClr val="224A83"/>
                </a:solidFill>
                <a:latin typeface="微软雅黑" panose="020B0503020204020204" pitchFamily="34" charset="-122"/>
                <a:ea typeface="微软雅黑" panose="020B0503020204020204" pitchFamily="34" charset="-122"/>
              </a:rPr>
              <a:t>– </a:t>
            </a:r>
            <a:r>
              <a:rPr lang="zh-CN" altLang="en-US" b="1" dirty="0">
                <a:solidFill>
                  <a:srgbClr val="224A83"/>
                </a:solidFill>
                <a:latin typeface="微软雅黑" panose="020B0503020204020204" pitchFamily="34" charset="-122"/>
                <a:ea typeface="微软雅黑" panose="020B0503020204020204" pitchFamily="34" charset="-122"/>
              </a:rPr>
              <a:t>学习 </a:t>
            </a:r>
            <a:r>
              <a:rPr lang="en-US" altLang="zh-CN" b="1" dirty="0">
                <a:solidFill>
                  <a:srgbClr val="224A83"/>
                </a:solidFill>
                <a:latin typeface="微软雅黑" panose="020B0503020204020204" pitchFamily="34" charset="-122"/>
                <a:ea typeface="微软雅黑" panose="020B0503020204020204" pitchFamily="34" charset="-122"/>
              </a:rPr>
              <a:t>– </a:t>
            </a:r>
            <a:r>
              <a:rPr lang="zh-CN" altLang="en-US" b="1" dirty="0">
                <a:solidFill>
                  <a:srgbClr val="224A83"/>
                </a:solidFill>
                <a:latin typeface="微软雅黑" panose="020B0503020204020204" pitchFamily="34" charset="-122"/>
                <a:ea typeface="微软雅黑" panose="020B0503020204020204" pitchFamily="34" charset="-122"/>
              </a:rPr>
              <a:t>评估 </a:t>
            </a:r>
            <a:r>
              <a:rPr lang="en-US" altLang="zh-CN" b="1" dirty="0">
                <a:solidFill>
                  <a:srgbClr val="224A83"/>
                </a:solidFill>
                <a:latin typeface="微软雅黑" panose="020B0503020204020204" pitchFamily="34" charset="-122"/>
                <a:ea typeface="微软雅黑" panose="020B0503020204020204" pitchFamily="34" charset="-122"/>
              </a:rPr>
              <a:t>– </a:t>
            </a:r>
            <a:r>
              <a:rPr lang="zh-CN" altLang="en-US" b="1" dirty="0">
                <a:solidFill>
                  <a:srgbClr val="224A83"/>
                </a:solidFill>
                <a:latin typeface="微软雅黑" panose="020B0503020204020204" pitchFamily="34" charset="-122"/>
                <a:ea typeface="微软雅黑" panose="020B0503020204020204" pitchFamily="34" charset="-122"/>
              </a:rPr>
              <a:t>学习”模式</a:t>
            </a:r>
            <a:endParaRPr lang="en-US" altLang="zh-CN" b="1" dirty="0">
              <a:solidFill>
                <a:srgbClr val="224A83"/>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4939880" y="2608426"/>
            <a:ext cx="2076493" cy="646331"/>
          </a:xfrm>
          <a:prstGeom prst="rect">
            <a:avLst/>
          </a:prstGeom>
          <a:noFill/>
        </p:spPr>
        <p:txBody>
          <a:bodyPr wrap="square" rtlCol="0">
            <a:spAutoFit/>
          </a:bodyPr>
          <a:lstStyle/>
          <a:p>
            <a:pPr algn="ctr" fontAlgn="auto">
              <a:spcBef>
                <a:spcPts val="0"/>
              </a:spcBef>
              <a:spcAft>
                <a:spcPts val="0"/>
              </a:spcAft>
              <a:buFontTx/>
              <a:buNone/>
            </a:pPr>
            <a:r>
              <a:rPr lang="zh-CN" altLang="en-US" b="1" dirty="0">
                <a:solidFill>
                  <a:srgbClr val="FFC000"/>
                </a:solidFill>
                <a:latin typeface="微软雅黑" panose="020B0503020204020204" pitchFamily="34" charset="-122"/>
                <a:ea typeface="微软雅黑" panose="020B0503020204020204" pitchFamily="34" charset="-122"/>
              </a:rPr>
              <a:t>算法</a:t>
            </a:r>
            <a:endParaRPr lang="en-US" altLang="zh-CN" b="1" dirty="0">
              <a:solidFill>
                <a:srgbClr val="FFC000"/>
              </a:solidFill>
              <a:latin typeface="微软雅黑" panose="020B0503020204020204" pitchFamily="34" charset="-122"/>
              <a:ea typeface="微软雅黑" panose="020B0503020204020204" pitchFamily="34" charset="-122"/>
            </a:endParaRPr>
          </a:p>
          <a:p>
            <a:pPr algn="ctr" fontAlgn="auto">
              <a:spcBef>
                <a:spcPts val="0"/>
              </a:spcBef>
              <a:spcAft>
                <a:spcPts val="0"/>
              </a:spcAft>
              <a:buFontTx/>
              <a:buNone/>
            </a:pPr>
            <a:r>
              <a:rPr lang="zh-CN" altLang="en-US" b="1" dirty="0">
                <a:solidFill>
                  <a:srgbClr val="FFC000"/>
                </a:solidFill>
                <a:latin typeface="微软雅黑" panose="020B0503020204020204" pitchFamily="34" charset="-122"/>
                <a:ea typeface="微软雅黑" panose="020B0503020204020204" pitchFamily="34" charset="-122"/>
              </a:rPr>
              <a:t>计算机的学习方式</a:t>
            </a:r>
            <a:endParaRPr lang="en-US" altLang="zh-CN" b="1" dirty="0">
              <a:solidFill>
                <a:srgbClr val="FFC000"/>
              </a:solidFill>
              <a:latin typeface="微软雅黑" panose="020B0503020204020204" pitchFamily="34" charset="-122"/>
              <a:ea typeface="微软雅黑" panose="020B0503020204020204" pitchFamily="34" charset="-122"/>
            </a:endParaRPr>
          </a:p>
        </p:txBody>
      </p:sp>
    </p:spTree>
  </p:cSld>
  <p:clrMapOvr>
    <a:masterClrMapping/>
  </p:clrMapOvr>
  <p:transition spd="slow" advTm="1000">
    <p:push dir="u"/>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744451" y="749870"/>
            <a:ext cx="1826141"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0" dirty="0" smtClean="0">
                <a:ln>
                  <a:noFill/>
                </a:ln>
                <a:solidFill>
                  <a:srgbClr val="234983"/>
                </a:solidFill>
                <a:uLnTx/>
                <a:uFillTx/>
                <a:latin typeface="Microsoft YaHei" charset="-122"/>
                <a:ea typeface="Microsoft YaHei" charset="-122"/>
                <a:cs typeface="Microsoft YaHei" charset="-122"/>
              </a:rPr>
              <a:t>数据科学</a:t>
            </a:r>
            <a:endParaRPr kumimoji="0" lang="zh-CN" altLang="en-US" sz="3200" b="1" i="0" u="none" strike="noStrike" kern="1200" cap="none" spc="0" normalizeH="0" baseline="0" noProof="0" dirty="0">
              <a:ln>
                <a:noFill/>
              </a:ln>
              <a:solidFill>
                <a:srgbClr val="234983"/>
              </a:solidFill>
              <a:uLnTx/>
              <a:uFillTx/>
              <a:latin typeface="Microsoft YaHei" charset="-122"/>
              <a:ea typeface="Microsoft YaHei" charset="-122"/>
              <a:cs typeface="Microsoft YaHei" charset="-122"/>
            </a:endParaRPr>
          </a:p>
        </p:txBody>
      </p:sp>
      <p:sp>
        <p:nvSpPr>
          <p:cNvPr id="14" name="矩形 13"/>
          <p:cNvSpPr/>
          <p:nvPr/>
        </p:nvSpPr>
        <p:spPr>
          <a:xfrm>
            <a:off x="793879" y="3170537"/>
            <a:ext cx="5597265" cy="3046988"/>
          </a:xfrm>
          <a:prstGeom prst="rect">
            <a:avLst/>
          </a:prstGeom>
        </p:spPr>
        <p:txBody>
          <a:bodyPr wrap="square">
            <a:spAutoFit/>
          </a:bodyPr>
          <a:lstStyle/>
          <a:p>
            <a:pPr lvl="0">
              <a:lnSpc>
                <a:spcPct val="150000"/>
              </a:lnSpc>
              <a:defRPr/>
            </a:pPr>
            <a:r>
              <a:rPr lang="zh-CN" altLang="en-US" sz="1600" dirty="0">
                <a:solidFill>
                  <a:prstClr val="black"/>
                </a:solidFill>
                <a:latin typeface="Microsoft YaHei" charset="-122"/>
                <a:ea typeface="Microsoft YaHei" charset="-122"/>
                <a:cs typeface="Microsoft YaHei" charset="-122"/>
              </a:rPr>
              <a:t>虽然机器学习的研究来源于人工智能领域，但是机器学习的方法却应用于数据科学领域，因此我们将机器学习看作是一种</a:t>
            </a:r>
            <a:r>
              <a:rPr lang="zh-CN" altLang="en-US" sz="1600" dirty="0">
                <a:solidFill>
                  <a:srgbClr val="C00000"/>
                </a:solidFill>
                <a:latin typeface="Microsoft YaHei" charset="-122"/>
                <a:ea typeface="Microsoft YaHei" charset="-122"/>
                <a:cs typeface="Microsoft YaHei" charset="-122"/>
              </a:rPr>
              <a:t>数学建模</a:t>
            </a:r>
            <a:r>
              <a:rPr lang="zh-CN" altLang="en-US" sz="1600" dirty="0">
                <a:solidFill>
                  <a:prstClr val="black"/>
                </a:solidFill>
                <a:latin typeface="Microsoft YaHei" charset="-122"/>
                <a:ea typeface="Microsoft YaHei" charset="-122"/>
                <a:cs typeface="Microsoft YaHei" charset="-122"/>
              </a:rPr>
              <a:t>更合适。</a:t>
            </a:r>
            <a:endParaRPr lang="zh-CN" altLang="en-US" sz="1600" dirty="0">
              <a:solidFill>
                <a:prstClr val="black"/>
              </a:solidFill>
              <a:latin typeface="Microsoft YaHei" charset="-122"/>
              <a:ea typeface="Microsoft YaHei" charset="-122"/>
              <a:cs typeface="Microsoft YaHei" charset="-122"/>
            </a:endParaRPr>
          </a:p>
          <a:p>
            <a:pPr lvl="0">
              <a:lnSpc>
                <a:spcPct val="150000"/>
              </a:lnSpc>
              <a:defRPr/>
            </a:pPr>
            <a:r>
              <a:rPr lang="zh-CN" altLang="en-US" sz="1600" dirty="0">
                <a:solidFill>
                  <a:prstClr val="black"/>
                </a:solidFill>
                <a:latin typeface="Microsoft YaHei" charset="-122"/>
                <a:ea typeface="Microsoft YaHei" charset="-122"/>
                <a:cs typeface="Microsoft YaHei" charset="-122"/>
              </a:rPr>
              <a:t>机器学习的本质就是借助数学模型理解数据。当我们给模型装上可以适应观测数据的可调参数时，“学习” 就开始了；此时的程序被认为具有</a:t>
            </a:r>
            <a:r>
              <a:rPr lang="zh-CN" altLang="en-US" sz="1600" dirty="0">
                <a:solidFill>
                  <a:srgbClr val="C00000"/>
                </a:solidFill>
                <a:latin typeface="Microsoft YaHei" charset="-122"/>
                <a:ea typeface="Microsoft YaHei" charset="-122"/>
                <a:cs typeface="Microsoft YaHei" charset="-122"/>
              </a:rPr>
              <a:t>从数据中 “学习” 的能力</a:t>
            </a:r>
            <a:r>
              <a:rPr lang="zh-CN" altLang="en-US" sz="1600" dirty="0">
                <a:solidFill>
                  <a:prstClr val="black"/>
                </a:solidFill>
                <a:latin typeface="Microsoft YaHei" charset="-122"/>
                <a:ea typeface="Microsoft YaHei" charset="-122"/>
                <a:cs typeface="Microsoft YaHei" charset="-122"/>
              </a:rPr>
              <a:t>。一旦模型可以</a:t>
            </a:r>
            <a:r>
              <a:rPr lang="zh-CN" altLang="en-US" sz="1600" dirty="0">
                <a:solidFill>
                  <a:srgbClr val="C00000"/>
                </a:solidFill>
                <a:latin typeface="Microsoft YaHei" charset="-122"/>
                <a:ea typeface="Microsoft YaHei" charset="-122"/>
                <a:cs typeface="Microsoft YaHei" charset="-122"/>
              </a:rPr>
              <a:t>拟合</a:t>
            </a:r>
            <a:r>
              <a:rPr lang="zh-CN" altLang="en-US" sz="1600" dirty="0">
                <a:solidFill>
                  <a:prstClr val="black"/>
                </a:solidFill>
                <a:latin typeface="Microsoft YaHei" charset="-122"/>
                <a:ea typeface="Microsoft YaHei" charset="-122"/>
                <a:cs typeface="Microsoft YaHei" charset="-122"/>
              </a:rPr>
              <a:t>旧的观测数据，那么它们就可以</a:t>
            </a:r>
            <a:r>
              <a:rPr lang="zh-CN" altLang="en-US" sz="1600" dirty="0">
                <a:solidFill>
                  <a:srgbClr val="C00000"/>
                </a:solidFill>
                <a:latin typeface="Microsoft YaHei" charset="-122"/>
                <a:ea typeface="Microsoft YaHei" charset="-122"/>
                <a:cs typeface="Microsoft YaHei" charset="-122"/>
              </a:rPr>
              <a:t>预测并解释</a:t>
            </a:r>
            <a:r>
              <a:rPr lang="zh-CN" altLang="en-US" sz="1600" dirty="0">
                <a:solidFill>
                  <a:prstClr val="black"/>
                </a:solidFill>
                <a:latin typeface="Microsoft YaHei" charset="-122"/>
                <a:ea typeface="Microsoft YaHei" charset="-122"/>
                <a:cs typeface="Microsoft YaHei" charset="-122"/>
              </a:rPr>
              <a:t>新的观测数据。</a:t>
            </a:r>
            <a:endParaRPr lang="zh-CN" altLang="en-US" sz="1600" dirty="0">
              <a:solidFill>
                <a:prstClr val="black"/>
              </a:solidFill>
              <a:latin typeface="Microsoft YaHei" charset="-122"/>
              <a:ea typeface="Microsoft YaHei" charset="-122"/>
              <a:cs typeface="Microsoft YaHei" charset="-122"/>
            </a:endParaRPr>
          </a:p>
        </p:txBody>
      </p:sp>
      <p:sp>
        <p:nvSpPr>
          <p:cNvPr id="15" name="矩形 14"/>
          <p:cNvSpPr/>
          <p:nvPr/>
        </p:nvSpPr>
        <p:spPr>
          <a:xfrm>
            <a:off x="744451" y="1447939"/>
            <a:ext cx="5597265" cy="1708160"/>
          </a:xfrm>
          <a:prstGeom prst="rect">
            <a:avLst/>
          </a:prstGeom>
        </p:spPr>
        <p:txBody>
          <a:bodyPr wrap="square">
            <a:spAutoFit/>
          </a:bodyPr>
          <a:lstStyle/>
          <a:p>
            <a:pPr marL="285750" lvl="0" indent="-285750">
              <a:lnSpc>
                <a:spcPct val="150000"/>
              </a:lnSpc>
              <a:buClr>
                <a:srgbClr val="C00000"/>
              </a:buClr>
              <a:buFont typeface="Wingdings" panose="05000000000000000000" pitchFamily="2" charset="2"/>
              <a:buChar char="l"/>
              <a:defRPr/>
            </a:pPr>
            <a:r>
              <a:rPr lang="zh-CN" altLang="en-US" sz="1400" dirty="0" smtClean="0">
                <a:solidFill>
                  <a:prstClr val="white">
                    <a:lumMod val="50000"/>
                  </a:prstClr>
                </a:solidFill>
                <a:latin typeface="Microsoft YaHei" charset="-122"/>
                <a:ea typeface="Microsoft YaHei" charset="-122"/>
                <a:cs typeface="Microsoft YaHei" charset="-122"/>
              </a:rPr>
              <a:t>机器学习</a:t>
            </a:r>
            <a:r>
              <a:rPr lang="zh-CN" altLang="en-US" sz="1400" dirty="0">
                <a:solidFill>
                  <a:prstClr val="white">
                    <a:lumMod val="50000"/>
                  </a:prstClr>
                </a:solidFill>
                <a:latin typeface="Microsoft YaHei" charset="-122"/>
                <a:ea typeface="Microsoft YaHei" charset="-122"/>
                <a:cs typeface="Microsoft YaHei" charset="-122"/>
              </a:rPr>
              <a:t>研究如何让计算机</a:t>
            </a:r>
            <a:r>
              <a:rPr lang="zh-CN" altLang="en-US" sz="1400" dirty="0" smtClean="0">
                <a:solidFill>
                  <a:prstClr val="white">
                    <a:lumMod val="50000"/>
                  </a:prstClr>
                </a:solidFill>
                <a:latin typeface="Microsoft YaHei" charset="-122"/>
                <a:ea typeface="Microsoft YaHei" charset="-122"/>
                <a:cs typeface="Microsoft YaHei" charset="-122"/>
              </a:rPr>
              <a:t>不需要</a:t>
            </a:r>
            <a:r>
              <a:rPr lang="zh-CN" altLang="en-US" sz="1400" dirty="0">
                <a:solidFill>
                  <a:prstClr val="white">
                    <a:lumMod val="50000"/>
                  </a:prstClr>
                </a:solidFill>
                <a:latin typeface="Microsoft YaHei" charset="-122"/>
                <a:ea typeface="Microsoft YaHei" charset="-122"/>
                <a:cs typeface="Microsoft YaHei" charset="-122"/>
              </a:rPr>
              <a:t>明确的程序也能具备学习</a:t>
            </a:r>
            <a:r>
              <a:rPr lang="zh-CN" altLang="en-US" sz="1400" dirty="0" smtClean="0">
                <a:solidFill>
                  <a:prstClr val="white">
                    <a:lumMod val="50000"/>
                  </a:prstClr>
                </a:solidFill>
                <a:latin typeface="Microsoft YaHei" charset="-122"/>
                <a:ea typeface="Microsoft YaHei" charset="-122"/>
                <a:cs typeface="Microsoft YaHei" charset="-122"/>
              </a:rPr>
              <a:t>能力。</a:t>
            </a:r>
            <a:r>
              <a:rPr lang="en-US" altLang="zh-CN" sz="1400" dirty="0">
                <a:solidFill>
                  <a:prstClr val="white">
                    <a:lumMod val="50000"/>
                  </a:prstClr>
                </a:solidFill>
                <a:latin typeface="Microsoft YaHei" charset="-122"/>
                <a:ea typeface="Microsoft YaHei" charset="-122"/>
                <a:cs typeface="Microsoft YaHei" charset="-122"/>
              </a:rPr>
              <a:t>(——Arthur Samuel,1959) </a:t>
            </a:r>
            <a:endParaRPr lang="en-US" altLang="zh-CN" sz="1400" dirty="0" smtClean="0">
              <a:solidFill>
                <a:prstClr val="white">
                  <a:lumMod val="50000"/>
                </a:prstClr>
              </a:solidFill>
              <a:latin typeface="Microsoft YaHei" charset="-122"/>
              <a:ea typeface="Microsoft YaHei" charset="-122"/>
              <a:cs typeface="Microsoft YaHei" charset="-122"/>
            </a:endParaRPr>
          </a:p>
          <a:p>
            <a:pPr marL="285750" lvl="0" indent="-285750">
              <a:lnSpc>
                <a:spcPct val="150000"/>
              </a:lnSpc>
              <a:buClr>
                <a:srgbClr val="C00000"/>
              </a:buClr>
              <a:buFont typeface="Wingdings" panose="05000000000000000000" pitchFamily="2" charset="2"/>
              <a:buChar char="l"/>
              <a:defRPr/>
            </a:pPr>
            <a:r>
              <a:rPr lang="zh-CN" altLang="en-US" sz="1400" dirty="0" smtClean="0">
                <a:solidFill>
                  <a:prstClr val="white">
                    <a:lumMod val="50000"/>
                  </a:prstClr>
                </a:solidFill>
                <a:latin typeface="Microsoft YaHei" charset="-122"/>
                <a:ea typeface="Microsoft YaHei" charset="-122"/>
                <a:cs typeface="Microsoft YaHei" charset="-122"/>
              </a:rPr>
              <a:t>一</a:t>
            </a:r>
            <a:r>
              <a:rPr lang="zh-CN" altLang="en-US" sz="1400" dirty="0">
                <a:solidFill>
                  <a:prstClr val="white">
                    <a:lumMod val="50000"/>
                  </a:prstClr>
                </a:solidFill>
                <a:latin typeface="Microsoft YaHei" charset="-122"/>
                <a:ea typeface="Microsoft YaHei" charset="-122"/>
                <a:cs typeface="Microsoft YaHei" charset="-122"/>
              </a:rPr>
              <a:t>个计算机程序在完成</a:t>
            </a:r>
            <a:r>
              <a:rPr lang="zh-CN" altLang="en-US" sz="1400" dirty="0" smtClean="0">
                <a:solidFill>
                  <a:prstClr val="white">
                    <a:lumMod val="50000"/>
                  </a:prstClr>
                </a:solidFill>
                <a:latin typeface="Microsoft YaHei" charset="-122"/>
                <a:ea typeface="Microsoft YaHei" charset="-122"/>
                <a:cs typeface="Microsoft YaHei" charset="-122"/>
              </a:rPr>
              <a:t>了任务</a:t>
            </a:r>
            <a:r>
              <a:rPr lang="en-US" altLang="zh-CN" sz="1400" dirty="0">
                <a:solidFill>
                  <a:prstClr val="white">
                    <a:lumMod val="50000"/>
                  </a:prstClr>
                </a:solidFill>
                <a:latin typeface="Microsoft YaHei" charset="-122"/>
                <a:ea typeface="Microsoft YaHei" charset="-122"/>
                <a:cs typeface="Microsoft YaHei" charset="-122"/>
              </a:rPr>
              <a:t>T</a:t>
            </a:r>
            <a:r>
              <a:rPr lang="zh-CN" altLang="en-US" sz="1400" dirty="0">
                <a:solidFill>
                  <a:prstClr val="white">
                    <a:lumMod val="50000"/>
                  </a:prstClr>
                </a:solidFill>
                <a:latin typeface="Microsoft YaHei" charset="-122"/>
                <a:ea typeface="Microsoft YaHei" charset="-122"/>
                <a:cs typeface="Microsoft YaHei" charset="-122"/>
              </a:rPr>
              <a:t>之后，获得经验</a:t>
            </a:r>
            <a:r>
              <a:rPr lang="en-US" altLang="zh-CN" sz="1400" dirty="0">
                <a:solidFill>
                  <a:prstClr val="white">
                    <a:lumMod val="50000"/>
                  </a:prstClr>
                </a:solidFill>
                <a:latin typeface="Microsoft YaHei" charset="-122"/>
                <a:ea typeface="Microsoft YaHei" charset="-122"/>
                <a:cs typeface="Microsoft YaHei" charset="-122"/>
              </a:rPr>
              <a:t>E</a:t>
            </a:r>
            <a:r>
              <a:rPr lang="zh-CN" altLang="en-US" sz="1400" dirty="0">
                <a:solidFill>
                  <a:prstClr val="white">
                    <a:lumMod val="50000"/>
                  </a:prstClr>
                </a:solidFill>
                <a:latin typeface="Microsoft YaHei" charset="-122"/>
                <a:ea typeface="Microsoft YaHei" charset="-122"/>
                <a:cs typeface="Microsoft YaHei" charset="-122"/>
              </a:rPr>
              <a:t>，其表现效果为</a:t>
            </a:r>
            <a:r>
              <a:rPr lang="en-US" altLang="zh-CN" sz="1400" dirty="0">
                <a:solidFill>
                  <a:prstClr val="white">
                    <a:lumMod val="50000"/>
                  </a:prstClr>
                </a:solidFill>
                <a:latin typeface="Microsoft YaHei" charset="-122"/>
                <a:ea typeface="Microsoft YaHei" charset="-122"/>
                <a:cs typeface="Microsoft YaHei" charset="-122"/>
              </a:rPr>
              <a:t>P</a:t>
            </a:r>
            <a:r>
              <a:rPr lang="zh-CN" altLang="en-US" sz="1400" dirty="0">
                <a:solidFill>
                  <a:prstClr val="white">
                    <a:lumMod val="50000"/>
                  </a:prstClr>
                </a:solidFill>
                <a:latin typeface="Microsoft YaHei" charset="-122"/>
                <a:ea typeface="Microsoft YaHei" charset="-122"/>
                <a:cs typeface="Microsoft YaHei" charset="-122"/>
              </a:rPr>
              <a:t>，如果任务</a:t>
            </a:r>
            <a:r>
              <a:rPr lang="en-US" altLang="zh-CN" sz="1400" dirty="0">
                <a:solidFill>
                  <a:prstClr val="white">
                    <a:lumMod val="50000"/>
                  </a:prstClr>
                </a:solidFill>
                <a:latin typeface="Microsoft YaHei" charset="-122"/>
                <a:ea typeface="Microsoft YaHei" charset="-122"/>
                <a:cs typeface="Microsoft YaHei" charset="-122"/>
              </a:rPr>
              <a:t>T</a:t>
            </a:r>
            <a:r>
              <a:rPr lang="zh-CN" altLang="en-US" sz="1400" dirty="0">
                <a:solidFill>
                  <a:prstClr val="white">
                    <a:lumMod val="50000"/>
                  </a:prstClr>
                </a:solidFill>
                <a:latin typeface="Microsoft YaHei" charset="-122"/>
                <a:ea typeface="Microsoft YaHei" charset="-122"/>
                <a:cs typeface="Microsoft YaHei" charset="-122"/>
              </a:rPr>
              <a:t>的性能表现，也</a:t>
            </a:r>
            <a:r>
              <a:rPr lang="zh-CN" altLang="en-US" sz="1400" dirty="0" smtClean="0">
                <a:solidFill>
                  <a:prstClr val="white">
                    <a:lumMod val="50000"/>
                  </a:prstClr>
                </a:solidFill>
                <a:latin typeface="Microsoft YaHei" charset="-122"/>
                <a:ea typeface="Microsoft YaHei" charset="-122"/>
                <a:cs typeface="Microsoft YaHei" charset="-122"/>
              </a:rPr>
              <a:t>就是用以衡量的</a:t>
            </a:r>
            <a:r>
              <a:rPr lang="en-US" altLang="zh-CN" sz="1400" dirty="0">
                <a:solidFill>
                  <a:prstClr val="white">
                    <a:lumMod val="50000"/>
                  </a:prstClr>
                </a:solidFill>
                <a:latin typeface="Microsoft YaHei" charset="-122"/>
                <a:ea typeface="Microsoft YaHei" charset="-122"/>
                <a:cs typeface="Microsoft YaHei" charset="-122"/>
              </a:rPr>
              <a:t>P</a:t>
            </a:r>
            <a:r>
              <a:rPr lang="zh-CN" altLang="en-US" sz="1400" dirty="0">
                <a:solidFill>
                  <a:prstClr val="white">
                    <a:lumMod val="50000"/>
                  </a:prstClr>
                </a:solidFill>
                <a:latin typeface="Microsoft YaHei" charset="-122"/>
                <a:ea typeface="Microsoft YaHei" charset="-122"/>
                <a:cs typeface="Microsoft YaHei" charset="-122"/>
              </a:rPr>
              <a:t>，随着</a:t>
            </a:r>
            <a:r>
              <a:rPr lang="en-US" altLang="zh-CN" sz="1400" dirty="0">
                <a:solidFill>
                  <a:prstClr val="white">
                    <a:lumMod val="50000"/>
                  </a:prstClr>
                </a:solidFill>
                <a:latin typeface="Microsoft YaHei" charset="-122"/>
                <a:ea typeface="Microsoft YaHei" charset="-122"/>
                <a:cs typeface="Microsoft YaHei" charset="-122"/>
              </a:rPr>
              <a:t>E</a:t>
            </a:r>
            <a:r>
              <a:rPr lang="zh-CN" altLang="en-US" sz="1400" dirty="0">
                <a:solidFill>
                  <a:prstClr val="white">
                    <a:lumMod val="50000"/>
                  </a:prstClr>
                </a:solidFill>
                <a:latin typeface="Microsoft YaHei" charset="-122"/>
                <a:ea typeface="Microsoft YaHei" charset="-122"/>
                <a:cs typeface="Microsoft YaHei" charset="-122"/>
              </a:rPr>
              <a:t>的</a:t>
            </a:r>
            <a:r>
              <a:rPr lang="zh-CN" altLang="en-US" sz="1400" dirty="0" smtClean="0">
                <a:solidFill>
                  <a:prstClr val="white">
                    <a:lumMod val="50000"/>
                  </a:prstClr>
                </a:solidFill>
                <a:latin typeface="Microsoft YaHei" charset="-122"/>
                <a:ea typeface="Microsoft YaHei" charset="-122"/>
                <a:cs typeface="Microsoft YaHei" charset="-122"/>
              </a:rPr>
              <a:t>增加而</a:t>
            </a:r>
            <a:r>
              <a:rPr lang="zh-CN" altLang="en-US" sz="1400" dirty="0">
                <a:solidFill>
                  <a:prstClr val="white">
                    <a:lumMod val="50000"/>
                  </a:prstClr>
                </a:solidFill>
                <a:latin typeface="Microsoft YaHei" charset="-122"/>
                <a:ea typeface="Microsoft YaHei" charset="-122"/>
                <a:cs typeface="Microsoft YaHei" charset="-122"/>
              </a:rPr>
              <a:t>增加，可以称其为学习</a:t>
            </a:r>
            <a:r>
              <a:rPr lang="zh-CN" altLang="en-US" sz="1400" dirty="0" smtClean="0">
                <a:solidFill>
                  <a:prstClr val="white">
                    <a:lumMod val="50000"/>
                  </a:prstClr>
                </a:solidFill>
                <a:latin typeface="Microsoft YaHei" charset="-122"/>
                <a:ea typeface="Microsoft YaHei" charset="-122"/>
                <a:cs typeface="Microsoft YaHei" charset="-122"/>
              </a:rPr>
              <a:t>。</a:t>
            </a:r>
            <a:r>
              <a:rPr lang="en-US" altLang="zh-CN" sz="1400" dirty="0" smtClean="0">
                <a:solidFill>
                  <a:prstClr val="white">
                    <a:lumMod val="50000"/>
                  </a:prstClr>
                </a:solidFill>
                <a:latin typeface="Microsoft YaHei" charset="-122"/>
                <a:ea typeface="Microsoft YaHei" charset="-122"/>
                <a:cs typeface="Microsoft YaHei" charset="-122"/>
              </a:rPr>
              <a:t>(——</a:t>
            </a:r>
            <a:r>
              <a:rPr lang="en-US" altLang="zh-CN" sz="1400" dirty="0">
                <a:solidFill>
                  <a:prstClr val="white">
                    <a:lumMod val="50000"/>
                  </a:prstClr>
                </a:solidFill>
                <a:latin typeface="Microsoft YaHei" charset="-122"/>
                <a:ea typeface="Microsoft YaHei" charset="-122"/>
                <a:cs typeface="Microsoft YaHei" charset="-122"/>
              </a:rPr>
              <a:t>Tom Mitchell,1977) </a:t>
            </a:r>
            <a:endParaRPr lang="en-US" altLang="zh-CN" sz="1400" dirty="0">
              <a:solidFill>
                <a:prstClr val="white">
                  <a:lumMod val="50000"/>
                </a:prstClr>
              </a:solidFill>
              <a:latin typeface="Microsoft YaHei" charset="-122"/>
              <a:ea typeface="Microsoft YaHei" charset="-122"/>
              <a:cs typeface="Microsoft YaHei" charset="-122"/>
            </a:endParaRPr>
          </a:p>
        </p:txBody>
      </p:sp>
      <p:sp>
        <p:nvSpPr>
          <p:cNvPr id="16" name="椭圆 15"/>
          <p:cNvSpPr/>
          <p:nvPr/>
        </p:nvSpPr>
        <p:spPr>
          <a:xfrm>
            <a:off x="8809594" y="2942827"/>
            <a:ext cx="2665927" cy="2665927"/>
          </a:xfrm>
          <a:prstGeom prst="ellipse">
            <a:avLst/>
          </a:prstGeom>
          <a:gradFill flip="none" rotWithShape="1">
            <a:gsLst>
              <a:gs pos="0">
                <a:schemeClr val="bg1"/>
              </a:gs>
              <a:gs pos="100000">
                <a:srgbClr val="C8C8C8"/>
              </a:gs>
            </a:gsLst>
            <a:lin ang="19800000" scaled="0"/>
            <a:tileRect/>
          </a:gradFill>
          <a:ln w="25400">
            <a:gradFill flip="none" rotWithShape="1">
              <a:gsLst>
                <a:gs pos="53000">
                  <a:schemeClr val="bg1">
                    <a:alpha val="90000"/>
                  </a:schemeClr>
                </a:gs>
                <a:gs pos="100000">
                  <a:schemeClr val="tx1">
                    <a:lumMod val="50000"/>
                    <a:lumOff val="50000"/>
                  </a:schemeClr>
                </a:gs>
              </a:gsLst>
              <a:lin ang="7200000" scaled="0"/>
              <a:tileRect/>
            </a:gradFill>
          </a:ln>
          <a:effectLst>
            <a:outerShdw blurRad="482600" dist="279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400" b="1" dirty="0" smtClean="0">
                <a:solidFill>
                  <a:srgbClr val="234983"/>
                </a:solidFill>
                <a:latin typeface="Microsoft YaHei" charset="-122"/>
                <a:ea typeface="Microsoft YaHei" charset="-122"/>
                <a:cs typeface="Microsoft YaHei" charset="-122"/>
              </a:rPr>
              <a:t>  数学</a:t>
            </a:r>
            <a:r>
              <a:rPr lang="en-US" altLang="zh-CN" sz="2400" b="1" dirty="0" smtClean="0">
                <a:solidFill>
                  <a:srgbClr val="234983"/>
                </a:solidFill>
                <a:latin typeface="Microsoft YaHei" charset="-122"/>
                <a:ea typeface="Microsoft YaHei" charset="-122"/>
                <a:cs typeface="Microsoft YaHei" charset="-122"/>
              </a:rPr>
              <a:t>&amp;</a:t>
            </a:r>
            <a:r>
              <a:rPr lang="zh-CN" altLang="en-US" sz="2400" b="1" dirty="0" smtClean="0">
                <a:solidFill>
                  <a:srgbClr val="234983"/>
                </a:solidFill>
                <a:latin typeface="Microsoft YaHei" charset="-122"/>
                <a:ea typeface="Microsoft YaHei" charset="-122"/>
                <a:cs typeface="Microsoft YaHei" charset="-122"/>
              </a:rPr>
              <a:t>统计</a:t>
            </a:r>
            <a:endParaRPr kumimoji="0" lang="en-US" altLang="zh-CN" sz="2400" b="1" i="0" u="none" strike="noStrike" kern="1200" cap="none" spc="0" normalizeH="0" baseline="0" noProof="0" dirty="0">
              <a:ln>
                <a:noFill/>
              </a:ln>
              <a:solidFill>
                <a:srgbClr val="234983"/>
              </a:solidFill>
              <a:effectLst/>
              <a:uLnTx/>
              <a:uFillTx/>
              <a:latin typeface="Microsoft YaHei" charset="-122"/>
              <a:ea typeface="Microsoft YaHei" charset="-122"/>
              <a:cs typeface="Microsoft YaHei" charset="-122"/>
            </a:endParaRPr>
          </a:p>
        </p:txBody>
      </p:sp>
      <p:sp>
        <p:nvSpPr>
          <p:cNvPr id="17" name="椭圆 16"/>
          <p:cNvSpPr/>
          <p:nvPr/>
        </p:nvSpPr>
        <p:spPr>
          <a:xfrm>
            <a:off x="7785722" y="1317674"/>
            <a:ext cx="2665927" cy="2665927"/>
          </a:xfrm>
          <a:prstGeom prst="ellipse">
            <a:avLst/>
          </a:prstGeom>
          <a:gradFill flip="none" rotWithShape="1">
            <a:gsLst>
              <a:gs pos="0">
                <a:schemeClr val="bg1"/>
              </a:gs>
              <a:gs pos="100000">
                <a:srgbClr val="C8C8C8"/>
              </a:gs>
            </a:gsLst>
            <a:lin ang="19800000" scaled="0"/>
            <a:tileRect/>
          </a:gradFill>
          <a:ln w="25400">
            <a:gradFill flip="none" rotWithShape="1">
              <a:gsLst>
                <a:gs pos="53000">
                  <a:schemeClr val="bg1">
                    <a:alpha val="90000"/>
                  </a:schemeClr>
                </a:gs>
                <a:gs pos="100000">
                  <a:schemeClr val="tx1">
                    <a:lumMod val="50000"/>
                    <a:lumOff val="50000"/>
                  </a:schemeClr>
                </a:gs>
              </a:gsLst>
              <a:lin ang="7200000" scaled="0"/>
              <a:tileRect/>
            </a:gradFill>
          </a:ln>
          <a:effectLst>
            <a:outerShdw blurRad="482600" dist="279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400" b="1" dirty="0" smtClean="0">
                <a:solidFill>
                  <a:srgbClr val="234983"/>
                </a:solidFill>
                <a:latin typeface="Microsoft YaHei" charset="-122"/>
                <a:ea typeface="Microsoft YaHei" charset="-122"/>
                <a:cs typeface="Microsoft YaHei" charset="-122"/>
              </a:rPr>
              <a:t>项目相关</a:t>
            </a:r>
            <a:endParaRPr lang="en-US" altLang="zh-CN" sz="2400" b="1" dirty="0" smtClean="0">
              <a:solidFill>
                <a:srgbClr val="234983"/>
              </a:solidFill>
              <a:latin typeface="Microsoft YaHei" charset="-122"/>
              <a:ea typeface="Microsoft YaHei" charset="-122"/>
              <a:cs typeface="Microsoft YaHei" charset="-122"/>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smtClean="0">
                <a:ln>
                  <a:noFill/>
                </a:ln>
                <a:solidFill>
                  <a:srgbClr val="234983"/>
                </a:solidFill>
                <a:effectLst/>
                <a:uLnTx/>
                <a:uFillTx/>
                <a:latin typeface="Microsoft YaHei" charset="-122"/>
                <a:ea typeface="Microsoft YaHei" charset="-122"/>
                <a:cs typeface="Microsoft YaHei" charset="-122"/>
              </a:rPr>
              <a:t>专业知识</a:t>
            </a:r>
            <a:endParaRPr kumimoji="0" lang="en-US" altLang="zh-CN" sz="2400" b="1" i="0" u="none" strike="noStrike" kern="1200" cap="none" spc="0" normalizeH="0" baseline="0" noProof="0" dirty="0">
              <a:ln>
                <a:noFill/>
              </a:ln>
              <a:solidFill>
                <a:srgbClr val="234983"/>
              </a:solidFill>
              <a:effectLst/>
              <a:uLnTx/>
              <a:uFillTx/>
              <a:latin typeface="Microsoft YaHei" charset="-122"/>
              <a:ea typeface="Microsoft YaHei" charset="-122"/>
              <a:cs typeface="Microsoft YaHei" charset="-122"/>
            </a:endParaRPr>
          </a:p>
        </p:txBody>
      </p:sp>
      <p:sp>
        <p:nvSpPr>
          <p:cNvPr id="18" name="椭圆 17"/>
          <p:cNvSpPr/>
          <p:nvPr/>
        </p:nvSpPr>
        <p:spPr>
          <a:xfrm>
            <a:off x="6761850" y="2942827"/>
            <a:ext cx="2665927" cy="2665927"/>
          </a:xfrm>
          <a:prstGeom prst="ellipse">
            <a:avLst/>
          </a:prstGeom>
          <a:gradFill flip="none" rotWithShape="1">
            <a:gsLst>
              <a:gs pos="0">
                <a:schemeClr val="bg1"/>
              </a:gs>
              <a:gs pos="100000">
                <a:srgbClr val="C8C8C8"/>
              </a:gs>
            </a:gsLst>
            <a:lin ang="19800000" scaled="0"/>
            <a:tileRect/>
          </a:gradFill>
          <a:ln w="25400">
            <a:gradFill flip="none" rotWithShape="1">
              <a:gsLst>
                <a:gs pos="53000">
                  <a:schemeClr val="bg1">
                    <a:alpha val="90000"/>
                  </a:schemeClr>
                </a:gs>
                <a:gs pos="100000">
                  <a:schemeClr val="tx1">
                    <a:lumMod val="50000"/>
                    <a:lumOff val="50000"/>
                  </a:schemeClr>
                </a:gs>
              </a:gsLst>
              <a:lin ang="7200000" scaled="0"/>
              <a:tileRect/>
            </a:gradFill>
          </a:ln>
          <a:effectLst>
            <a:outerShdw blurRad="482600" dist="279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smtClean="0">
                <a:ln>
                  <a:noFill/>
                </a:ln>
                <a:solidFill>
                  <a:srgbClr val="234983"/>
                </a:solidFill>
                <a:effectLst/>
                <a:uLnTx/>
                <a:uFillTx/>
                <a:latin typeface="Microsoft YaHei" charset="-122"/>
                <a:ea typeface="Microsoft YaHei" charset="-122"/>
                <a:cs typeface="Microsoft YaHei" charset="-122"/>
              </a:rPr>
              <a:t>计算机科学</a:t>
            </a:r>
            <a:endParaRPr kumimoji="0" lang="zh-CN" altLang="en-US" sz="2400" b="1" i="0" u="none" strike="noStrike" kern="1200" cap="none" spc="0" normalizeH="0" baseline="0" noProof="0" dirty="0">
              <a:ln>
                <a:noFill/>
              </a:ln>
              <a:solidFill>
                <a:srgbClr val="234983"/>
              </a:solidFill>
              <a:effectLst/>
              <a:uLnTx/>
              <a:uFillTx/>
              <a:latin typeface="Microsoft YaHei" charset="-122"/>
              <a:ea typeface="Microsoft YaHei" charset="-122"/>
              <a:cs typeface="Microsoft YaHei" charset="-122"/>
            </a:endParaRPr>
          </a:p>
        </p:txBody>
      </p:sp>
      <p:pic>
        <p:nvPicPr>
          <p:cNvPr id="21" name="图片 2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15117" y="6221904"/>
            <a:ext cx="1906271" cy="438442"/>
          </a:xfrm>
          <a:prstGeom prst="rect">
            <a:avLst/>
          </a:prstGeom>
        </p:spPr>
      </p:pic>
    </p:spTree>
  </p:cSld>
  <p:clrMapOvr>
    <a:masterClrMapping/>
  </p:clrMapOvr>
  <p:transition spd="slow" advTm="1000">
    <p:push dir="u"/>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756327" y="607072"/>
            <a:ext cx="1826141"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3200" b="1" noProof="0" dirty="0" smtClean="0">
                <a:solidFill>
                  <a:srgbClr val="234983"/>
                </a:solidFill>
                <a:latin typeface="Microsoft YaHei" charset="-122"/>
                <a:ea typeface="Microsoft YaHei" charset="-122"/>
                <a:cs typeface="Microsoft YaHei" charset="-122"/>
              </a:rPr>
              <a:t>算法大类</a:t>
            </a:r>
            <a:endParaRPr kumimoji="0" lang="zh-CN" altLang="en-US" sz="3200" b="1" i="0" u="none" strike="noStrike" kern="1200" cap="none" spc="0" normalizeH="0" baseline="0" noProof="0" dirty="0">
              <a:ln>
                <a:noFill/>
              </a:ln>
              <a:solidFill>
                <a:srgbClr val="234983"/>
              </a:solidFill>
              <a:uLnTx/>
              <a:uFillTx/>
              <a:latin typeface="Microsoft YaHei" charset="-122"/>
              <a:ea typeface="Microsoft YaHei" charset="-122"/>
              <a:cs typeface="Microsoft YaHei" charset="-122"/>
            </a:endParaRPr>
          </a:p>
        </p:txBody>
      </p:sp>
      <p:pic>
        <p:nvPicPr>
          <p:cNvPr id="21" name="图片 2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15117" y="6221904"/>
            <a:ext cx="1906271" cy="438442"/>
          </a:xfrm>
          <a:prstGeom prst="rect">
            <a:avLst/>
          </a:prstGeom>
        </p:spPr>
      </p:pic>
      <p:graphicFrame>
        <p:nvGraphicFramePr>
          <p:cNvPr id="5" name="表格 4"/>
          <p:cNvGraphicFramePr>
            <a:graphicFrameLocks noGrp="1"/>
          </p:cNvGraphicFramePr>
          <p:nvPr/>
        </p:nvGraphicFramePr>
        <p:xfrm>
          <a:off x="263667" y="1591199"/>
          <a:ext cx="11701044" cy="3749480"/>
        </p:xfrm>
        <a:graphic>
          <a:graphicData uri="http://schemas.openxmlformats.org/drawingml/2006/table">
            <a:tbl>
              <a:tblPr firstRow="1" firstCol="1" bandRow="1"/>
              <a:tblGrid>
                <a:gridCol w="1756946"/>
                <a:gridCol w="3445328"/>
                <a:gridCol w="3469822"/>
                <a:gridCol w="3028948"/>
              </a:tblGrid>
              <a:tr h="450542">
                <a:tc>
                  <a:txBody>
                    <a:bodyPr/>
                    <a:lstStyle>
                      <a:lvl1pPr marL="0" algn="l" defTabSz="914400" rtl="0" eaLnBrk="1" latinLnBrk="0" hangingPunct="1">
                        <a:defRPr sz="1800" b="1" kern="1200">
                          <a:solidFill>
                            <a:schemeClr val="tx1"/>
                          </a:solidFill>
                          <a:latin typeface="Arial" panose="020B0604020202090204"/>
                          <a:ea typeface="微软雅黑"/>
                        </a:defRPr>
                      </a:lvl1pPr>
                      <a:lvl2pPr marL="457200" algn="l" defTabSz="914400" rtl="0" eaLnBrk="1" latinLnBrk="0" hangingPunct="1">
                        <a:defRPr sz="1800" b="1" kern="1200">
                          <a:solidFill>
                            <a:schemeClr val="tx1"/>
                          </a:solidFill>
                          <a:latin typeface="Arial" panose="020B0604020202090204"/>
                          <a:ea typeface="微软雅黑"/>
                        </a:defRPr>
                      </a:lvl2pPr>
                      <a:lvl3pPr marL="914400" algn="l" defTabSz="914400" rtl="0" eaLnBrk="1" latinLnBrk="0" hangingPunct="1">
                        <a:defRPr sz="1800" b="1" kern="1200">
                          <a:solidFill>
                            <a:schemeClr val="tx1"/>
                          </a:solidFill>
                          <a:latin typeface="Arial" panose="020B0604020202090204"/>
                          <a:ea typeface="微软雅黑"/>
                        </a:defRPr>
                      </a:lvl3pPr>
                      <a:lvl4pPr marL="1371600" algn="l" defTabSz="914400" rtl="0" eaLnBrk="1" latinLnBrk="0" hangingPunct="1">
                        <a:defRPr sz="1800" b="1" kern="1200">
                          <a:solidFill>
                            <a:schemeClr val="tx1"/>
                          </a:solidFill>
                          <a:latin typeface="Arial" panose="020B0604020202090204"/>
                          <a:ea typeface="微软雅黑"/>
                        </a:defRPr>
                      </a:lvl4pPr>
                      <a:lvl5pPr marL="1828800" algn="l" defTabSz="914400" rtl="0" eaLnBrk="1" latinLnBrk="0" hangingPunct="1">
                        <a:defRPr sz="1800" b="1" kern="1200">
                          <a:solidFill>
                            <a:schemeClr val="tx1"/>
                          </a:solidFill>
                          <a:latin typeface="Arial" panose="020B0604020202090204"/>
                          <a:ea typeface="微软雅黑"/>
                        </a:defRPr>
                      </a:lvl5pPr>
                      <a:lvl6pPr marL="2286000" algn="l" defTabSz="914400" rtl="0" eaLnBrk="1" latinLnBrk="0" hangingPunct="1">
                        <a:defRPr sz="1800" b="1" kern="1200">
                          <a:solidFill>
                            <a:schemeClr val="tx1"/>
                          </a:solidFill>
                          <a:latin typeface="Arial" panose="020B0604020202090204"/>
                          <a:ea typeface="微软雅黑"/>
                        </a:defRPr>
                      </a:lvl6pPr>
                      <a:lvl7pPr marL="2743200" algn="l" defTabSz="914400" rtl="0" eaLnBrk="1" latinLnBrk="0" hangingPunct="1">
                        <a:defRPr sz="1800" b="1" kern="1200">
                          <a:solidFill>
                            <a:schemeClr val="tx1"/>
                          </a:solidFill>
                          <a:latin typeface="Arial" panose="020B0604020202090204"/>
                          <a:ea typeface="微软雅黑"/>
                        </a:defRPr>
                      </a:lvl7pPr>
                      <a:lvl8pPr marL="3200400" algn="l" defTabSz="914400" rtl="0" eaLnBrk="1" latinLnBrk="0" hangingPunct="1">
                        <a:defRPr sz="1800" b="1" kern="1200">
                          <a:solidFill>
                            <a:schemeClr val="tx1"/>
                          </a:solidFill>
                          <a:latin typeface="Arial" panose="020B0604020202090204"/>
                          <a:ea typeface="微软雅黑"/>
                        </a:defRPr>
                      </a:lvl8pPr>
                      <a:lvl9pPr marL="3657600" algn="l" defTabSz="914400" rtl="0" eaLnBrk="1" latinLnBrk="0" hangingPunct="1">
                        <a:defRPr sz="1800" b="1" kern="1200">
                          <a:solidFill>
                            <a:schemeClr val="tx1"/>
                          </a:solidFill>
                          <a:latin typeface="Arial" panose="020B0604020202090204"/>
                          <a:ea typeface="微软雅黑"/>
                        </a:defRPr>
                      </a:lvl9pPr>
                    </a:lstStyle>
                    <a:p>
                      <a:pPr algn="l"/>
                      <a:r>
                        <a:rPr lang="zh-CN" altLang="en-US" sz="2000" dirty="0"/>
                        <a:t>算法大类</a:t>
                      </a:r>
                      <a:endParaRPr lang="zh-CN" altLang="en-US" sz="2000" dirty="0"/>
                    </a:p>
                  </a:txBody>
                  <a:tcPr marL="82187" marR="82187" marT="41094" marB="41094" anchor="ctr">
                    <a:lnL>
                      <a:noFill/>
                    </a:lnL>
                    <a:lnR>
                      <a:noFill/>
                    </a:lnR>
                    <a:lnT w="12700" cmpd="sng">
                      <a:solidFill>
                        <a:srgbClr val="88C9B3"/>
                      </a:solidFill>
                    </a:lnT>
                    <a:lnB w="12700" cmpd="sng">
                      <a:solidFill>
                        <a:srgbClr val="88C9B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tx1"/>
                          </a:solidFill>
                          <a:latin typeface="Arial" panose="020B0604020202090204"/>
                          <a:ea typeface="微软雅黑"/>
                        </a:defRPr>
                      </a:lvl1pPr>
                      <a:lvl2pPr marL="457200" algn="l" defTabSz="914400" rtl="0" eaLnBrk="1" latinLnBrk="0" hangingPunct="1">
                        <a:defRPr sz="1800" b="1" kern="1200">
                          <a:solidFill>
                            <a:schemeClr val="tx1"/>
                          </a:solidFill>
                          <a:latin typeface="Arial" panose="020B0604020202090204"/>
                          <a:ea typeface="微软雅黑"/>
                        </a:defRPr>
                      </a:lvl2pPr>
                      <a:lvl3pPr marL="914400" algn="l" defTabSz="914400" rtl="0" eaLnBrk="1" latinLnBrk="0" hangingPunct="1">
                        <a:defRPr sz="1800" b="1" kern="1200">
                          <a:solidFill>
                            <a:schemeClr val="tx1"/>
                          </a:solidFill>
                          <a:latin typeface="Arial" panose="020B0604020202090204"/>
                          <a:ea typeface="微软雅黑"/>
                        </a:defRPr>
                      </a:lvl3pPr>
                      <a:lvl4pPr marL="1371600" algn="l" defTabSz="914400" rtl="0" eaLnBrk="1" latinLnBrk="0" hangingPunct="1">
                        <a:defRPr sz="1800" b="1" kern="1200">
                          <a:solidFill>
                            <a:schemeClr val="tx1"/>
                          </a:solidFill>
                          <a:latin typeface="Arial" panose="020B0604020202090204"/>
                          <a:ea typeface="微软雅黑"/>
                        </a:defRPr>
                      </a:lvl4pPr>
                      <a:lvl5pPr marL="1828800" algn="l" defTabSz="914400" rtl="0" eaLnBrk="1" latinLnBrk="0" hangingPunct="1">
                        <a:defRPr sz="1800" b="1" kern="1200">
                          <a:solidFill>
                            <a:schemeClr val="tx1"/>
                          </a:solidFill>
                          <a:latin typeface="Arial" panose="020B0604020202090204"/>
                          <a:ea typeface="微软雅黑"/>
                        </a:defRPr>
                      </a:lvl5pPr>
                      <a:lvl6pPr marL="2286000" algn="l" defTabSz="914400" rtl="0" eaLnBrk="1" latinLnBrk="0" hangingPunct="1">
                        <a:defRPr sz="1800" b="1" kern="1200">
                          <a:solidFill>
                            <a:schemeClr val="tx1"/>
                          </a:solidFill>
                          <a:latin typeface="Arial" panose="020B0604020202090204"/>
                          <a:ea typeface="微软雅黑"/>
                        </a:defRPr>
                      </a:lvl6pPr>
                      <a:lvl7pPr marL="2743200" algn="l" defTabSz="914400" rtl="0" eaLnBrk="1" latinLnBrk="0" hangingPunct="1">
                        <a:defRPr sz="1800" b="1" kern="1200">
                          <a:solidFill>
                            <a:schemeClr val="tx1"/>
                          </a:solidFill>
                          <a:latin typeface="Arial" panose="020B0604020202090204"/>
                          <a:ea typeface="微软雅黑"/>
                        </a:defRPr>
                      </a:lvl7pPr>
                      <a:lvl8pPr marL="3200400" algn="l" defTabSz="914400" rtl="0" eaLnBrk="1" latinLnBrk="0" hangingPunct="1">
                        <a:defRPr sz="1800" b="1" kern="1200">
                          <a:solidFill>
                            <a:schemeClr val="tx1"/>
                          </a:solidFill>
                          <a:latin typeface="Arial" panose="020B0604020202090204"/>
                          <a:ea typeface="微软雅黑"/>
                        </a:defRPr>
                      </a:lvl8pPr>
                      <a:lvl9pPr marL="3657600" algn="l" defTabSz="914400" rtl="0" eaLnBrk="1" latinLnBrk="0" hangingPunct="1">
                        <a:defRPr sz="1800" b="1" kern="1200">
                          <a:solidFill>
                            <a:schemeClr val="tx1"/>
                          </a:solidFill>
                          <a:latin typeface="Arial" panose="020B0604020202090204"/>
                          <a:ea typeface="微软雅黑"/>
                        </a:defRPr>
                      </a:lvl9pPr>
                    </a:lstStyle>
                    <a:p>
                      <a:pPr algn="ctr"/>
                      <a:r>
                        <a:rPr lang="zh-CN" altLang="en-US" sz="2000" dirty="0"/>
                        <a:t>有监督：分类</a:t>
                      </a:r>
                      <a:endParaRPr lang="zh-CN" altLang="en-US" sz="2000" dirty="0"/>
                    </a:p>
                  </a:txBody>
                  <a:tcPr marL="82187" marR="82187" marT="41094" marB="41094" anchor="ctr">
                    <a:lnL>
                      <a:noFill/>
                    </a:lnL>
                    <a:lnR>
                      <a:noFill/>
                    </a:lnR>
                    <a:lnT w="12700" cmpd="sng">
                      <a:solidFill>
                        <a:srgbClr val="88C9B3"/>
                      </a:solidFill>
                    </a:lnT>
                    <a:lnB w="12700" cmpd="sng">
                      <a:solidFill>
                        <a:srgbClr val="88C9B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tx1"/>
                          </a:solidFill>
                          <a:latin typeface="Arial" panose="020B0604020202090204"/>
                          <a:ea typeface="微软雅黑"/>
                        </a:defRPr>
                      </a:lvl1pPr>
                      <a:lvl2pPr marL="457200" algn="l" defTabSz="914400" rtl="0" eaLnBrk="1" latinLnBrk="0" hangingPunct="1">
                        <a:defRPr sz="1800" b="1" kern="1200">
                          <a:solidFill>
                            <a:schemeClr val="tx1"/>
                          </a:solidFill>
                          <a:latin typeface="Arial" panose="020B0604020202090204"/>
                          <a:ea typeface="微软雅黑"/>
                        </a:defRPr>
                      </a:lvl2pPr>
                      <a:lvl3pPr marL="914400" algn="l" defTabSz="914400" rtl="0" eaLnBrk="1" latinLnBrk="0" hangingPunct="1">
                        <a:defRPr sz="1800" b="1" kern="1200">
                          <a:solidFill>
                            <a:schemeClr val="tx1"/>
                          </a:solidFill>
                          <a:latin typeface="Arial" panose="020B0604020202090204"/>
                          <a:ea typeface="微软雅黑"/>
                        </a:defRPr>
                      </a:lvl3pPr>
                      <a:lvl4pPr marL="1371600" algn="l" defTabSz="914400" rtl="0" eaLnBrk="1" latinLnBrk="0" hangingPunct="1">
                        <a:defRPr sz="1800" b="1" kern="1200">
                          <a:solidFill>
                            <a:schemeClr val="tx1"/>
                          </a:solidFill>
                          <a:latin typeface="Arial" panose="020B0604020202090204"/>
                          <a:ea typeface="微软雅黑"/>
                        </a:defRPr>
                      </a:lvl4pPr>
                      <a:lvl5pPr marL="1828800" algn="l" defTabSz="914400" rtl="0" eaLnBrk="1" latinLnBrk="0" hangingPunct="1">
                        <a:defRPr sz="1800" b="1" kern="1200">
                          <a:solidFill>
                            <a:schemeClr val="tx1"/>
                          </a:solidFill>
                          <a:latin typeface="Arial" panose="020B0604020202090204"/>
                          <a:ea typeface="微软雅黑"/>
                        </a:defRPr>
                      </a:lvl5pPr>
                      <a:lvl6pPr marL="2286000" algn="l" defTabSz="914400" rtl="0" eaLnBrk="1" latinLnBrk="0" hangingPunct="1">
                        <a:defRPr sz="1800" b="1" kern="1200">
                          <a:solidFill>
                            <a:schemeClr val="tx1"/>
                          </a:solidFill>
                          <a:latin typeface="Arial" panose="020B0604020202090204"/>
                          <a:ea typeface="微软雅黑"/>
                        </a:defRPr>
                      </a:lvl6pPr>
                      <a:lvl7pPr marL="2743200" algn="l" defTabSz="914400" rtl="0" eaLnBrk="1" latinLnBrk="0" hangingPunct="1">
                        <a:defRPr sz="1800" b="1" kern="1200">
                          <a:solidFill>
                            <a:schemeClr val="tx1"/>
                          </a:solidFill>
                          <a:latin typeface="Arial" panose="020B0604020202090204"/>
                          <a:ea typeface="微软雅黑"/>
                        </a:defRPr>
                      </a:lvl7pPr>
                      <a:lvl8pPr marL="3200400" algn="l" defTabSz="914400" rtl="0" eaLnBrk="1" latinLnBrk="0" hangingPunct="1">
                        <a:defRPr sz="1800" b="1" kern="1200">
                          <a:solidFill>
                            <a:schemeClr val="tx1"/>
                          </a:solidFill>
                          <a:latin typeface="Arial" panose="020B0604020202090204"/>
                          <a:ea typeface="微软雅黑"/>
                        </a:defRPr>
                      </a:lvl8pPr>
                      <a:lvl9pPr marL="3657600" algn="l" defTabSz="914400" rtl="0" eaLnBrk="1" latinLnBrk="0" hangingPunct="1">
                        <a:defRPr sz="1800" b="1" kern="1200">
                          <a:solidFill>
                            <a:schemeClr val="tx1"/>
                          </a:solidFill>
                          <a:latin typeface="Arial" panose="020B0604020202090204"/>
                          <a:ea typeface="微软雅黑"/>
                        </a:defRPr>
                      </a:lvl9pPr>
                    </a:lstStyle>
                    <a:p>
                      <a:pPr algn="ctr"/>
                      <a:r>
                        <a:rPr lang="zh-CN" altLang="en-US" sz="2000" dirty="0"/>
                        <a:t>有监督：回归</a:t>
                      </a:r>
                      <a:endParaRPr lang="zh-CN" altLang="en-US" sz="2000" dirty="0"/>
                    </a:p>
                  </a:txBody>
                  <a:tcPr marL="82187" marR="82187" marT="41094" marB="41094" anchor="ctr">
                    <a:lnL>
                      <a:noFill/>
                    </a:lnL>
                    <a:lnR>
                      <a:noFill/>
                    </a:lnR>
                    <a:lnT w="12700" cmpd="sng">
                      <a:solidFill>
                        <a:srgbClr val="88C9B3"/>
                      </a:solidFill>
                    </a:lnT>
                    <a:lnB w="12700" cmpd="sng">
                      <a:solidFill>
                        <a:srgbClr val="88C9B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tx1"/>
                          </a:solidFill>
                          <a:latin typeface="Arial" panose="020B0604020202090204"/>
                          <a:ea typeface="微软雅黑"/>
                        </a:defRPr>
                      </a:lvl1pPr>
                      <a:lvl2pPr marL="457200" algn="l" defTabSz="914400" rtl="0" eaLnBrk="1" latinLnBrk="0" hangingPunct="1">
                        <a:defRPr sz="1800" b="1" kern="1200">
                          <a:solidFill>
                            <a:schemeClr val="tx1"/>
                          </a:solidFill>
                          <a:latin typeface="Arial" panose="020B0604020202090204"/>
                          <a:ea typeface="微软雅黑"/>
                        </a:defRPr>
                      </a:lvl2pPr>
                      <a:lvl3pPr marL="914400" algn="l" defTabSz="914400" rtl="0" eaLnBrk="1" latinLnBrk="0" hangingPunct="1">
                        <a:defRPr sz="1800" b="1" kern="1200">
                          <a:solidFill>
                            <a:schemeClr val="tx1"/>
                          </a:solidFill>
                          <a:latin typeface="Arial" panose="020B0604020202090204"/>
                          <a:ea typeface="微软雅黑"/>
                        </a:defRPr>
                      </a:lvl3pPr>
                      <a:lvl4pPr marL="1371600" algn="l" defTabSz="914400" rtl="0" eaLnBrk="1" latinLnBrk="0" hangingPunct="1">
                        <a:defRPr sz="1800" b="1" kern="1200">
                          <a:solidFill>
                            <a:schemeClr val="tx1"/>
                          </a:solidFill>
                          <a:latin typeface="Arial" panose="020B0604020202090204"/>
                          <a:ea typeface="微软雅黑"/>
                        </a:defRPr>
                      </a:lvl4pPr>
                      <a:lvl5pPr marL="1828800" algn="l" defTabSz="914400" rtl="0" eaLnBrk="1" latinLnBrk="0" hangingPunct="1">
                        <a:defRPr sz="1800" b="1" kern="1200">
                          <a:solidFill>
                            <a:schemeClr val="tx1"/>
                          </a:solidFill>
                          <a:latin typeface="Arial" panose="020B0604020202090204"/>
                          <a:ea typeface="微软雅黑"/>
                        </a:defRPr>
                      </a:lvl5pPr>
                      <a:lvl6pPr marL="2286000" algn="l" defTabSz="914400" rtl="0" eaLnBrk="1" latinLnBrk="0" hangingPunct="1">
                        <a:defRPr sz="1800" b="1" kern="1200">
                          <a:solidFill>
                            <a:schemeClr val="tx1"/>
                          </a:solidFill>
                          <a:latin typeface="Arial" panose="020B0604020202090204"/>
                          <a:ea typeface="微软雅黑"/>
                        </a:defRPr>
                      </a:lvl6pPr>
                      <a:lvl7pPr marL="2743200" algn="l" defTabSz="914400" rtl="0" eaLnBrk="1" latinLnBrk="0" hangingPunct="1">
                        <a:defRPr sz="1800" b="1" kern="1200">
                          <a:solidFill>
                            <a:schemeClr val="tx1"/>
                          </a:solidFill>
                          <a:latin typeface="Arial" panose="020B0604020202090204"/>
                          <a:ea typeface="微软雅黑"/>
                        </a:defRPr>
                      </a:lvl7pPr>
                      <a:lvl8pPr marL="3200400" algn="l" defTabSz="914400" rtl="0" eaLnBrk="1" latinLnBrk="0" hangingPunct="1">
                        <a:defRPr sz="1800" b="1" kern="1200">
                          <a:solidFill>
                            <a:schemeClr val="tx1"/>
                          </a:solidFill>
                          <a:latin typeface="Arial" panose="020B0604020202090204"/>
                          <a:ea typeface="微软雅黑"/>
                        </a:defRPr>
                      </a:lvl8pPr>
                      <a:lvl9pPr marL="3657600" algn="l" defTabSz="914400" rtl="0" eaLnBrk="1" latinLnBrk="0" hangingPunct="1">
                        <a:defRPr sz="1800" b="1" kern="1200">
                          <a:solidFill>
                            <a:schemeClr val="tx1"/>
                          </a:solidFill>
                          <a:latin typeface="Arial" panose="020B0604020202090204"/>
                          <a:ea typeface="微软雅黑"/>
                        </a:defRPr>
                      </a:lvl9pPr>
                    </a:lstStyle>
                    <a:p>
                      <a:pPr algn="ctr"/>
                      <a:r>
                        <a:rPr lang="zh-CN" altLang="en-US" sz="2000" dirty="0"/>
                        <a:t>无监督</a:t>
                      </a:r>
                      <a:endParaRPr lang="zh-CN" altLang="en-US" sz="2000" dirty="0"/>
                    </a:p>
                  </a:txBody>
                  <a:tcPr marL="82187" marR="82187" marT="41094" marB="41094" anchor="ctr">
                    <a:lnL>
                      <a:noFill/>
                    </a:lnL>
                    <a:lnR>
                      <a:noFill/>
                    </a:lnR>
                    <a:lnT w="12700" cmpd="sng">
                      <a:solidFill>
                        <a:srgbClr val="88C9B3"/>
                      </a:solidFill>
                    </a:lnT>
                    <a:lnB w="12700" cmpd="sng">
                      <a:solidFill>
                        <a:srgbClr val="88C9B3"/>
                      </a:solidFill>
                    </a:lnB>
                    <a:lnTlToBr w="12700" cmpd="sng">
                      <a:noFill/>
                      <a:prstDash val="solid"/>
                    </a:lnTlToBr>
                    <a:lnBlToTr w="12700" cmpd="sng">
                      <a:noFill/>
                      <a:prstDash val="solid"/>
                    </a:lnBlToTr>
                    <a:noFill/>
                  </a:tcPr>
                </a:tc>
              </a:tr>
              <a:tr h="450542">
                <a:tc>
                  <a:txBody>
                    <a:bodyPr/>
                    <a:lstStyle>
                      <a:lvl1pPr marL="0" algn="l" defTabSz="914400" rtl="0" eaLnBrk="1" latinLnBrk="0" hangingPunct="1">
                        <a:defRPr sz="1800" b="1" kern="1200">
                          <a:solidFill>
                            <a:schemeClr val="tx1"/>
                          </a:solidFill>
                          <a:latin typeface="Arial" panose="020B0604020202090204"/>
                          <a:ea typeface="微软雅黑"/>
                        </a:defRPr>
                      </a:lvl1pPr>
                      <a:lvl2pPr marL="457200" algn="l" defTabSz="914400" rtl="0" eaLnBrk="1" latinLnBrk="0" hangingPunct="1">
                        <a:defRPr sz="1800" b="1" kern="1200">
                          <a:solidFill>
                            <a:schemeClr val="tx1"/>
                          </a:solidFill>
                          <a:latin typeface="Arial" panose="020B0604020202090204"/>
                          <a:ea typeface="微软雅黑"/>
                        </a:defRPr>
                      </a:lvl2pPr>
                      <a:lvl3pPr marL="914400" algn="l" defTabSz="914400" rtl="0" eaLnBrk="1" latinLnBrk="0" hangingPunct="1">
                        <a:defRPr sz="1800" b="1" kern="1200">
                          <a:solidFill>
                            <a:schemeClr val="tx1"/>
                          </a:solidFill>
                          <a:latin typeface="Arial" panose="020B0604020202090204"/>
                          <a:ea typeface="微软雅黑"/>
                        </a:defRPr>
                      </a:lvl3pPr>
                      <a:lvl4pPr marL="1371600" algn="l" defTabSz="914400" rtl="0" eaLnBrk="1" latinLnBrk="0" hangingPunct="1">
                        <a:defRPr sz="1800" b="1" kern="1200">
                          <a:solidFill>
                            <a:schemeClr val="tx1"/>
                          </a:solidFill>
                          <a:latin typeface="Arial" panose="020B0604020202090204"/>
                          <a:ea typeface="微软雅黑"/>
                        </a:defRPr>
                      </a:lvl4pPr>
                      <a:lvl5pPr marL="1828800" algn="l" defTabSz="914400" rtl="0" eaLnBrk="1" latinLnBrk="0" hangingPunct="1">
                        <a:defRPr sz="1800" b="1" kern="1200">
                          <a:solidFill>
                            <a:schemeClr val="tx1"/>
                          </a:solidFill>
                          <a:latin typeface="Arial" panose="020B0604020202090204"/>
                          <a:ea typeface="微软雅黑"/>
                        </a:defRPr>
                      </a:lvl5pPr>
                      <a:lvl6pPr marL="2286000" algn="l" defTabSz="914400" rtl="0" eaLnBrk="1" latinLnBrk="0" hangingPunct="1">
                        <a:defRPr sz="1800" b="1" kern="1200">
                          <a:solidFill>
                            <a:schemeClr val="tx1"/>
                          </a:solidFill>
                          <a:latin typeface="Arial" panose="020B0604020202090204"/>
                          <a:ea typeface="微软雅黑"/>
                        </a:defRPr>
                      </a:lvl6pPr>
                      <a:lvl7pPr marL="2743200" algn="l" defTabSz="914400" rtl="0" eaLnBrk="1" latinLnBrk="0" hangingPunct="1">
                        <a:defRPr sz="1800" b="1" kern="1200">
                          <a:solidFill>
                            <a:schemeClr val="tx1"/>
                          </a:solidFill>
                          <a:latin typeface="Arial" panose="020B0604020202090204"/>
                          <a:ea typeface="微软雅黑"/>
                        </a:defRPr>
                      </a:lvl7pPr>
                      <a:lvl8pPr marL="3200400" algn="l" defTabSz="914400" rtl="0" eaLnBrk="1" latinLnBrk="0" hangingPunct="1">
                        <a:defRPr sz="1800" b="1" kern="1200">
                          <a:solidFill>
                            <a:schemeClr val="tx1"/>
                          </a:solidFill>
                          <a:latin typeface="Arial" panose="020B0604020202090204"/>
                          <a:ea typeface="微软雅黑"/>
                        </a:defRPr>
                      </a:lvl8pPr>
                      <a:lvl9pPr marL="3657600" algn="l" defTabSz="914400" rtl="0" eaLnBrk="1" latinLnBrk="0" hangingPunct="1">
                        <a:defRPr sz="1800" b="1" kern="1200">
                          <a:solidFill>
                            <a:schemeClr val="tx1"/>
                          </a:solidFill>
                          <a:latin typeface="Arial" panose="020B0604020202090204"/>
                          <a:ea typeface="微软雅黑"/>
                        </a:defRPr>
                      </a:lvl9pPr>
                    </a:lstStyle>
                    <a:p>
                      <a:r>
                        <a:rPr lang="zh-CN" altLang="en-US" sz="1400" dirty="0"/>
                        <a:t>距离类模型</a:t>
                      </a:r>
                      <a:endParaRPr lang="zh-CN" altLang="en-US" sz="1400" dirty="0"/>
                    </a:p>
                  </a:txBody>
                  <a:tcPr marL="82187" marR="82187" marT="41094" marB="41094" anchor="ctr">
                    <a:lnL>
                      <a:noFill/>
                    </a:lnL>
                    <a:lnR>
                      <a:noFill/>
                    </a:lnR>
                    <a:lnT w="12700" cmpd="sng">
                      <a:solidFill>
                        <a:srgbClr val="88C9B3"/>
                      </a:solidFill>
                    </a:lnT>
                    <a:lnB>
                      <a:noFill/>
                    </a:lnB>
                    <a:lnTlToBr w="12700" cmpd="sng">
                      <a:noFill/>
                      <a:prstDash val="solid"/>
                    </a:lnTlToBr>
                    <a:lnBlToTr w="12700" cmpd="sng">
                      <a:noFill/>
                      <a:prstDash val="solid"/>
                    </a:lnBlToTr>
                    <a:solidFill>
                      <a:srgbClr val="88C9B3">
                        <a:alpha val="20000"/>
                      </a:srgbClr>
                    </a:solidFill>
                  </a:tcPr>
                </a:tc>
                <a:tc>
                  <a:txBody>
                    <a:bodyPr/>
                    <a:lstStyle>
                      <a:lvl1pPr marL="0" algn="l" defTabSz="914400" rtl="0" eaLnBrk="1" latinLnBrk="0" hangingPunct="1">
                        <a:defRPr sz="1800" kern="1200">
                          <a:solidFill>
                            <a:schemeClr val="tx1"/>
                          </a:solidFill>
                          <a:latin typeface="Arial" panose="020B0604020202090204"/>
                          <a:ea typeface="微软雅黑"/>
                        </a:defRPr>
                      </a:lvl1pPr>
                      <a:lvl2pPr marL="457200" algn="l" defTabSz="914400" rtl="0" eaLnBrk="1" latinLnBrk="0" hangingPunct="1">
                        <a:defRPr sz="1800" kern="1200">
                          <a:solidFill>
                            <a:schemeClr val="tx1"/>
                          </a:solidFill>
                          <a:latin typeface="Arial" panose="020B0604020202090204"/>
                          <a:ea typeface="微软雅黑"/>
                        </a:defRPr>
                      </a:lvl2pPr>
                      <a:lvl3pPr marL="914400" algn="l" defTabSz="914400" rtl="0" eaLnBrk="1" latinLnBrk="0" hangingPunct="1">
                        <a:defRPr sz="1800" kern="1200">
                          <a:solidFill>
                            <a:schemeClr val="tx1"/>
                          </a:solidFill>
                          <a:latin typeface="Arial" panose="020B0604020202090204"/>
                          <a:ea typeface="微软雅黑"/>
                        </a:defRPr>
                      </a:lvl3pPr>
                      <a:lvl4pPr marL="1371600" algn="l" defTabSz="914400" rtl="0" eaLnBrk="1" latinLnBrk="0" hangingPunct="1">
                        <a:defRPr sz="1800" kern="1200">
                          <a:solidFill>
                            <a:schemeClr val="tx1"/>
                          </a:solidFill>
                          <a:latin typeface="Arial" panose="020B0604020202090204"/>
                          <a:ea typeface="微软雅黑"/>
                        </a:defRPr>
                      </a:lvl4pPr>
                      <a:lvl5pPr marL="1828800" algn="l" defTabSz="914400" rtl="0" eaLnBrk="1" latinLnBrk="0" hangingPunct="1">
                        <a:defRPr sz="1800" kern="1200">
                          <a:solidFill>
                            <a:schemeClr val="tx1"/>
                          </a:solidFill>
                          <a:latin typeface="Arial" panose="020B0604020202090204"/>
                          <a:ea typeface="微软雅黑"/>
                        </a:defRPr>
                      </a:lvl5pPr>
                      <a:lvl6pPr marL="2286000" algn="l" defTabSz="914400" rtl="0" eaLnBrk="1" latinLnBrk="0" hangingPunct="1">
                        <a:defRPr sz="1800" kern="1200">
                          <a:solidFill>
                            <a:schemeClr val="tx1"/>
                          </a:solidFill>
                          <a:latin typeface="Arial" panose="020B0604020202090204"/>
                          <a:ea typeface="微软雅黑"/>
                        </a:defRPr>
                      </a:lvl6pPr>
                      <a:lvl7pPr marL="2743200" algn="l" defTabSz="914400" rtl="0" eaLnBrk="1" latinLnBrk="0" hangingPunct="1">
                        <a:defRPr sz="1800" kern="1200">
                          <a:solidFill>
                            <a:schemeClr val="tx1"/>
                          </a:solidFill>
                          <a:latin typeface="Arial" panose="020B0604020202090204"/>
                          <a:ea typeface="微软雅黑"/>
                        </a:defRPr>
                      </a:lvl7pPr>
                      <a:lvl8pPr marL="3200400" algn="l" defTabSz="914400" rtl="0" eaLnBrk="1" latinLnBrk="0" hangingPunct="1">
                        <a:defRPr sz="1800" kern="1200">
                          <a:solidFill>
                            <a:schemeClr val="tx1"/>
                          </a:solidFill>
                          <a:latin typeface="Arial" panose="020B0604020202090204"/>
                          <a:ea typeface="微软雅黑"/>
                        </a:defRPr>
                      </a:lvl8pPr>
                      <a:lvl9pPr marL="3657600" algn="l" defTabSz="914400" rtl="0" eaLnBrk="1" latinLnBrk="0" hangingPunct="1">
                        <a:defRPr sz="1800" kern="1200">
                          <a:solidFill>
                            <a:schemeClr val="tx1"/>
                          </a:solidFill>
                          <a:latin typeface="Arial" panose="020B0604020202090204"/>
                          <a:ea typeface="微软雅黑"/>
                        </a:defRPr>
                      </a:lvl9pPr>
                    </a:lstStyle>
                    <a:p>
                      <a:r>
                        <a:rPr lang="en-US" altLang="zh-CN" sz="1400" b="1" dirty="0">
                          <a:solidFill>
                            <a:srgbClr val="386F9E"/>
                          </a:solidFill>
                        </a:rPr>
                        <a:t>KNN</a:t>
                      </a:r>
                      <a:r>
                        <a:rPr lang="zh-CN" altLang="en-US" sz="1400" b="1" dirty="0">
                          <a:solidFill>
                            <a:srgbClr val="386F9E"/>
                          </a:solidFill>
                        </a:rPr>
                        <a:t>分类器</a:t>
                      </a:r>
                      <a:endParaRPr lang="zh-CN" altLang="en-US" sz="1400" b="1" dirty="0">
                        <a:solidFill>
                          <a:srgbClr val="386F9E"/>
                        </a:solidFill>
                      </a:endParaRPr>
                    </a:p>
                  </a:txBody>
                  <a:tcPr marL="82187" marR="82187" marT="41094" marB="41094" anchor="ctr">
                    <a:lnL>
                      <a:noFill/>
                    </a:lnL>
                    <a:lnR>
                      <a:noFill/>
                    </a:lnR>
                    <a:lnT w="12700" cmpd="sng">
                      <a:solidFill>
                        <a:srgbClr val="88C9B3"/>
                      </a:solidFill>
                    </a:lnT>
                    <a:lnB>
                      <a:noFill/>
                    </a:lnB>
                    <a:lnTlToBr w="12700" cmpd="sng">
                      <a:noFill/>
                      <a:prstDash val="solid"/>
                    </a:lnTlToBr>
                    <a:lnBlToTr w="12700" cmpd="sng">
                      <a:noFill/>
                      <a:prstDash val="solid"/>
                    </a:lnBlToTr>
                    <a:solidFill>
                      <a:srgbClr val="88C9B3">
                        <a:alpha val="20000"/>
                      </a:srgbClr>
                    </a:solidFill>
                  </a:tcPr>
                </a:tc>
                <a:tc>
                  <a:txBody>
                    <a:bodyPr/>
                    <a:lstStyle>
                      <a:lvl1pPr marL="0" algn="l" defTabSz="914400" rtl="0" eaLnBrk="1" latinLnBrk="0" hangingPunct="1">
                        <a:defRPr sz="1800" kern="1200">
                          <a:solidFill>
                            <a:schemeClr val="tx1"/>
                          </a:solidFill>
                          <a:latin typeface="Arial" panose="020B0604020202090204"/>
                          <a:ea typeface="微软雅黑"/>
                        </a:defRPr>
                      </a:lvl1pPr>
                      <a:lvl2pPr marL="457200" algn="l" defTabSz="914400" rtl="0" eaLnBrk="1" latinLnBrk="0" hangingPunct="1">
                        <a:defRPr sz="1800" kern="1200">
                          <a:solidFill>
                            <a:schemeClr val="tx1"/>
                          </a:solidFill>
                          <a:latin typeface="Arial" panose="020B0604020202090204"/>
                          <a:ea typeface="微软雅黑"/>
                        </a:defRPr>
                      </a:lvl2pPr>
                      <a:lvl3pPr marL="914400" algn="l" defTabSz="914400" rtl="0" eaLnBrk="1" latinLnBrk="0" hangingPunct="1">
                        <a:defRPr sz="1800" kern="1200">
                          <a:solidFill>
                            <a:schemeClr val="tx1"/>
                          </a:solidFill>
                          <a:latin typeface="Arial" panose="020B0604020202090204"/>
                          <a:ea typeface="微软雅黑"/>
                        </a:defRPr>
                      </a:lvl3pPr>
                      <a:lvl4pPr marL="1371600" algn="l" defTabSz="914400" rtl="0" eaLnBrk="1" latinLnBrk="0" hangingPunct="1">
                        <a:defRPr sz="1800" kern="1200">
                          <a:solidFill>
                            <a:schemeClr val="tx1"/>
                          </a:solidFill>
                          <a:latin typeface="Arial" panose="020B0604020202090204"/>
                          <a:ea typeface="微软雅黑"/>
                        </a:defRPr>
                      </a:lvl4pPr>
                      <a:lvl5pPr marL="1828800" algn="l" defTabSz="914400" rtl="0" eaLnBrk="1" latinLnBrk="0" hangingPunct="1">
                        <a:defRPr sz="1800" kern="1200">
                          <a:solidFill>
                            <a:schemeClr val="tx1"/>
                          </a:solidFill>
                          <a:latin typeface="Arial" panose="020B0604020202090204"/>
                          <a:ea typeface="微软雅黑"/>
                        </a:defRPr>
                      </a:lvl5pPr>
                      <a:lvl6pPr marL="2286000" algn="l" defTabSz="914400" rtl="0" eaLnBrk="1" latinLnBrk="0" hangingPunct="1">
                        <a:defRPr sz="1800" kern="1200">
                          <a:solidFill>
                            <a:schemeClr val="tx1"/>
                          </a:solidFill>
                          <a:latin typeface="Arial" panose="020B0604020202090204"/>
                          <a:ea typeface="微软雅黑"/>
                        </a:defRPr>
                      </a:lvl6pPr>
                      <a:lvl7pPr marL="2743200" algn="l" defTabSz="914400" rtl="0" eaLnBrk="1" latinLnBrk="0" hangingPunct="1">
                        <a:defRPr sz="1800" kern="1200">
                          <a:solidFill>
                            <a:schemeClr val="tx1"/>
                          </a:solidFill>
                          <a:latin typeface="Arial" panose="020B0604020202090204"/>
                          <a:ea typeface="微软雅黑"/>
                        </a:defRPr>
                      </a:lvl7pPr>
                      <a:lvl8pPr marL="3200400" algn="l" defTabSz="914400" rtl="0" eaLnBrk="1" latinLnBrk="0" hangingPunct="1">
                        <a:defRPr sz="1800" kern="1200">
                          <a:solidFill>
                            <a:schemeClr val="tx1"/>
                          </a:solidFill>
                          <a:latin typeface="Arial" panose="020B0604020202090204"/>
                          <a:ea typeface="微软雅黑"/>
                        </a:defRPr>
                      </a:lvl8pPr>
                      <a:lvl9pPr marL="3657600" algn="l" defTabSz="914400" rtl="0" eaLnBrk="1" latinLnBrk="0" hangingPunct="1">
                        <a:defRPr sz="1800" kern="1200">
                          <a:solidFill>
                            <a:schemeClr val="tx1"/>
                          </a:solidFill>
                          <a:latin typeface="Arial" panose="020B0604020202090204"/>
                          <a:ea typeface="微软雅黑"/>
                        </a:defRPr>
                      </a:lvl9pPr>
                    </a:lstStyle>
                    <a:p>
                      <a:r>
                        <a:rPr lang="en-US" altLang="zh-CN" sz="1400" dirty="0"/>
                        <a:t>KNN</a:t>
                      </a:r>
                      <a:r>
                        <a:rPr lang="zh-CN" altLang="en-US" sz="1400" dirty="0"/>
                        <a:t>回归器</a:t>
                      </a:r>
                      <a:endParaRPr lang="zh-CN" altLang="en-US" sz="1400" dirty="0"/>
                    </a:p>
                  </a:txBody>
                  <a:tcPr marL="82187" marR="82187" marT="41094" marB="41094" anchor="ctr">
                    <a:lnL>
                      <a:noFill/>
                    </a:lnL>
                    <a:lnR>
                      <a:noFill/>
                    </a:lnR>
                    <a:lnT w="12700" cmpd="sng">
                      <a:solidFill>
                        <a:srgbClr val="88C9B3"/>
                      </a:solidFill>
                    </a:lnT>
                    <a:lnB>
                      <a:noFill/>
                    </a:lnB>
                    <a:lnTlToBr w="12700" cmpd="sng">
                      <a:noFill/>
                      <a:prstDash val="solid"/>
                    </a:lnTlToBr>
                    <a:lnBlToTr w="12700" cmpd="sng">
                      <a:noFill/>
                      <a:prstDash val="solid"/>
                    </a:lnBlToTr>
                    <a:solidFill>
                      <a:srgbClr val="88C9B3">
                        <a:alpha val="20000"/>
                      </a:srgbClr>
                    </a:solidFill>
                  </a:tcPr>
                </a:tc>
                <a:tc>
                  <a:txBody>
                    <a:bodyPr/>
                    <a:lstStyle>
                      <a:lvl1pPr marL="0" algn="l" defTabSz="914400" rtl="0" eaLnBrk="1" latinLnBrk="0" hangingPunct="1">
                        <a:defRPr sz="1800" kern="1200">
                          <a:solidFill>
                            <a:schemeClr val="tx1"/>
                          </a:solidFill>
                          <a:latin typeface="Arial" panose="020B0604020202090204"/>
                          <a:ea typeface="微软雅黑"/>
                        </a:defRPr>
                      </a:lvl1pPr>
                      <a:lvl2pPr marL="457200" algn="l" defTabSz="914400" rtl="0" eaLnBrk="1" latinLnBrk="0" hangingPunct="1">
                        <a:defRPr sz="1800" kern="1200">
                          <a:solidFill>
                            <a:schemeClr val="tx1"/>
                          </a:solidFill>
                          <a:latin typeface="Arial" panose="020B0604020202090204"/>
                          <a:ea typeface="微软雅黑"/>
                        </a:defRPr>
                      </a:lvl2pPr>
                      <a:lvl3pPr marL="914400" algn="l" defTabSz="914400" rtl="0" eaLnBrk="1" latinLnBrk="0" hangingPunct="1">
                        <a:defRPr sz="1800" kern="1200">
                          <a:solidFill>
                            <a:schemeClr val="tx1"/>
                          </a:solidFill>
                          <a:latin typeface="Arial" panose="020B0604020202090204"/>
                          <a:ea typeface="微软雅黑"/>
                        </a:defRPr>
                      </a:lvl3pPr>
                      <a:lvl4pPr marL="1371600" algn="l" defTabSz="914400" rtl="0" eaLnBrk="1" latinLnBrk="0" hangingPunct="1">
                        <a:defRPr sz="1800" kern="1200">
                          <a:solidFill>
                            <a:schemeClr val="tx1"/>
                          </a:solidFill>
                          <a:latin typeface="Arial" panose="020B0604020202090204"/>
                          <a:ea typeface="微软雅黑"/>
                        </a:defRPr>
                      </a:lvl4pPr>
                      <a:lvl5pPr marL="1828800" algn="l" defTabSz="914400" rtl="0" eaLnBrk="1" latinLnBrk="0" hangingPunct="1">
                        <a:defRPr sz="1800" kern="1200">
                          <a:solidFill>
                            <a:schemeClr val="tx1"/>
                          </a:solidFill>
                          <a:latin typeface="Arial" panose="020B0604020202090204"/>
                          <a:ea typeface="微软雅黑"/>
                        </a:defRPr>
                      </a:lvl5pPr>
                      <a:lvl6pPr marL="2286000" algn="l" defTabSz="914400" rtl="0" eaLnBrk="1" latinLnBrk="0" hangingPunct="1">
                        <a:defRPr sz="1800" kern="1200">
                          <a:solidFill>
                            <a:schemeClr val="tx1"/>
                          </a:solidFill>
                          <a:latin typeface="Arial" panose="020B0604020202090204"/>
                          <a:ea typeface="微软雅黑"/>
                        </a:defRPr>
                      </a:lvl6pPr>
                      <a:lvl7pPr marL="2743200" algn="l" defTabSz="914400" rtl="0" eaLnBrk="1" latinLnBrk="0" hangingPunct="1">
                        <a:defRPr sz="1800" kern="1200">
                          <a:solidFill>
                            <a:schemeClr val="tx1"/>
                          </a:solidFill>
                          <a:latin typeface="Arial" panose="020B0604020202090204"/>
                          <a:ea typeface="微软雅黑"/>
                        </a:defRPr>
                      </a:lvl7pPr>
                      <a:lvl8pPr marL="3200400" algn="l" defTabSz="914400" rtl="0" eaLnBrk="1" latinLnBrk="0" hangingPunct="1">
                        <a:defRPr sz="1800" kern="1200">
                          <a:solidFill>
                            <a:schemeClr val="tx1"/>
                          </a:solidFill>
                          <a:latin typeface="Arial" panose="020B0604020202090204"/>
                          <a:ea typeface="微软雅黑"/>
                        </a:defRPr>
                      </a:lvl8pPr>
                      <a:lvl9pPr marL="3657600" algn="l" defTabSz="914400" rtl="0" eaLnBrk="1" latinLnBrk="0" hangingPunct="1">
                        <a:defRPr sz="1800" kern="1200">
                          <a:solidFill>
                            <a:schemeClr val="tx1"/>
                          </a:solidFill>
                          <a:latin typeface="Arial" panose="020B0604020202090204"/>
                          <a:ea typeface="微软雅黑"/>
                        </a:defRPr>
                      </a:lvl9pPr>
                    </a:lstStyle>
                    <a:p>
                      <a:r>
                        <a:rPr lang="en-US" altLang="zh-CN" sz="1400" b="1" dirty="0">
                          <a:solidFill>
                            <a:srgbClr val="386F9E"/>
                          </a:solidFill>
                        </a:rPr>
                        <a:t>K-Means</a:t>
                      </a:r>
                      <a:r>
                        <a:rPr lang="zh-CN" altLang="en-US" sz="1400" b="1" dirty="0">
                          <a:solidFill>
                            <a:srgbClr val="386F9E"/>
                          </a:solidFill>
                        </a:rPr>
                        <a:t>聚类</a:t>
                      </a:r>
                      <a:endParaRPr lang="zh-CN" altLang="en-US" sz="1400" b="1" dirty="0">
                        <a:solidFill>
                          <a:srgbClr val="386F9E"/>
                        </a:solidFill>
                      </a:endParaRPr>
                    </a:p>
                  </a:txBody>
                  <a:tcPr marL="82187" marR="82187" marT="41094" marB="41094" anchor="ctr">
                    <a:lnL>
                      <a:noFill/>
                    </a:lnL>
                    <a:lnR>
                      <a:noFill/>
                    </a:lnR>
                    <a:lnT w="12700" cmpd="sng">
                      <a:solidFill>
                        <a:srgbClr val="88C9B3"/>
                      </a:solidFill>
                    </a:lnT>
                    <a:lnB>
                      <a:noFill/>
                    </a:lnB>
                    <a:lnTlToBr w="12700" cmpd="sng">
                      <a:noFill/>
                      <a:prstDash val="solid"/>
                    </a:lnTlToBr>
                    <a:lnBlToTr w="12700" cmpd="sng">
                      <a:noFill/>
                      <a:prstDash val="solid"/>
                    </a:lnBlToTr>
                    <a:solidFill>
                      <a:srgbClr val="88C9B3">
                        <a:alpha val="20000"/>
                      </a:srgbClr>
                    </a:solidFill>
                  </a:tcPr>
                </a:tc>
              </a:tr>
              <a:tr h="478954">
                <a:tc>
                  <a:txBody>
                    <a:bodyPr/>
                    <a:lstStyle>
                      <a:lvl1pPr marL="0" algn="l" defTabSz="914400" rtl="0" eaLnBrk="1" latinLnBrk="0" hangingPunct="1">
                        <a:defRPr sz="1800" b="1" kern="1200">
                          <a:solidFill>
                            <a:schemeClr val="tx1"/>
                          </a:solidFill>
                          <a:latin typeface="Arial" panose="020B0604020202090204"/>
                          <a:ea typeface="微软雅黑"/>
                        </a:defRPr>
                      </a:lvl1pPr>
                      <a:lvl2pPr marL="457200" algn="l" defTabSz="914400" rtl="0" eaLnBrk="1" latinLnBrk="0" hangingPunct="1">
                        <a:defRPr sz="1800" b="1" kern="1200">
                          <a:solidFill>
                            <a:schemeClr val="tx1"/>
                          </a:solidFill>
                          <a:latin typeface="Arial" panose="020B0604020202090204"/>
                          <a:ea typeface="微软雅黑"/>
                        </a:defRPr>
                      </a:lvl2pPr>
                      <a:lvl3pPr marL="914400" algn="l" defTabSz="914400" rtl="0" eaLnBrk="1" latinLnBrk="0" hangingPunct="1">
                        <a:defRPr sz="1800" b="1" kern="1200">
                          <a:solidFill>
                            <a:schemeClr val="tx1"/>
                          </a:solidFill>
                          <a:latin typeface="Arial" panose="020B0604020202090204"/>
                          <a:ea typeface="微软雅黑"/>
                        </a:defRPr>
                      </a:lvl3pPr>
                      <a:lvl4pPr marL="1371600" algn="l" defTabSz="914400" rtl="0" eaLnBrk="1" latinLnBrk="0" hangingPunct="1">
                        <a:defRPr sz="1800" b="1" kern="1200">
                          <a:solidFill>
                            <a:schemeClr val="tx1"/>
                          </a:solidFill>
                          <a:latin typeface="Arial" panose="020B0604020202090204"/>
                          <a:ea typeface="微软雅黑"/>
                        </a:defRPr>
                      </a:lvl4pPr>
                      <a:lvl5pPr marL="1828800" algn="l" defTabSz="914400" rtl="0" eaLnBrk="1" latinLnBrk="0" hangingPunct="1">
                        <a:defRPr sz="1800" b="1" kern="1200">
                          <a:solidFill>
                            <a:schemeClr val="tx1"/>
                          </a:solidFill>
                          <a:latin typeface="Arial" panose="020B0604020202090204"/>
                          <a:ea typeface="微软雅黑"/>
                        </a:defRPr>
                      </a:lvl5pPr>
                      <a:lvl6pPr marL="2286000" algn="l" defTabSz="914400" rtl="0" eaLnBrk="1" latinLnBrk="0" hangingPunct="1">
                        <a:defRPr sz="1800" b="1" kern="1200">
                          <a:solidFill>
                            <a:schemeClr val="tx1"/>
                          </a:solidFill>
                          <a:latin typeface="Arial" panose="020B0604020202090204"/>
                          <a:ea typeface="微软雅黑"/>
                        </a:defRPr>
                      </a:lvl6pPr>
                      <a:lvl7pPr marL="2743200" algn="l" defTabSz="914400" rtl="0" eaLnBrk="1" latinLnBrk="0" hangingPunct="1">
                        <a:defRPr sz="1800" b="1" kern="1200">
                          <a:solidFill>
                            <a:schemeClr val="tx1"/>
                          </a:solidFill>
                          <a:latin typeface="Arial" panose="020B0604020202090204"/>
                          <a:ea typeface="微软雅黑"/>
                        </a:defRPr>
                      </a:lvl7pPr>
                      <a:lvl8pPr marL="3200400" algn="l" defTabSz="914400" rtl="0" eaLnBrk="1" latinLnBrk="0" hangingPunct="1">
                        <a:defRPr sz="1800" b="1" kern="1200">
                          <a:solidFill>
                            <a:schemeClr val="tx1"/>
                          </a:solidFill>
                          <a:latin typeface="Arial" panose="020B0604020202090204"/>
                          <a:ea typeface="微软雅黑"/>
                        </a:defRPr>
                      </a:lvl8pPr>
                      <a:lvl9pPr marL="3657600" algn="l" defTabSz="914400" rtl="0" eaLnBrk="1" latinLnBrk="0" hangingPunct="1">
                        <a:defRPr sz="1800" b="1" kern="1200">
                          <a:solidFill>
                            <a:schemeClr val="tx1"/>
                          </a:solidFill>
                          <a:latin typeface="Arial" panose="020B0604020202090204"/>
                          <a:ea typeface="微软雅黑"/>
                        </a:defRPr>
                      </a:lvl9pPr>
                    </a:lstStyle>
                    <a:p>
                      <a:r>
                        <a:rPr lang="zh-CN" altLang="en-US" sz="1400" dirty="0"/>
                        <a:t>线性方程模型</a:t>
                      </a:r>
                      <a:endParaRPr lang="zh-CN" altLang="en-US" sz="1400" dirty="0"/>
                    </a:p>
                  </a:txBody>
                  <a:tcPr marL="82187" marR="82187" marT="41094" marB="41094"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panose="020B0604020202090204"/>
                          <a:ea typeface="微软雅黑"/>
                        </a:defRPr>
                      </a:lvl1pPr>
                      <a:lvl2pPr marL="457200" algn="l" defTabSz="914400" rtl="0" eaLnBrk="1" latinLnBrk="0" hangingPunct="1">
                        <a:defRPr sz="1800" kern="1200">
                          <a:solidFill>
                            <a:schemeClr val="tx1"/>
                          </a:solidFill>
                          <a:latin typeface="Arial" panose="020B0604020202090204"/>
                          <a:ea typeface="微软雅黑"/>
                        </a:defRPr>
                      </a:lvl2pPr>
                      <a:lvl3pPr marL="914400" algn="l" defTabSz="914400" rtl="0" eaLnBrk="1" latinLnBrk="0" hangingPunct="1">
                        <a:defRPr sz="1800" kern="1200">
                          <a:solidFill>
                            <a:schemeClr val="tx1"/>
                          </a:solidFill>
                          <a:latin typeface="Arial" panose="020B0604020202090204"/>
                          <a:ea typeface="微软雅黑"/>
                        </a:defRPr>
                      </a:lvl3pPr>
                      <a:lvl4pPr marL="1371600" algn="l" defTabSz="914400" rtl="0" eaLnBrk="1" latinLnBrk="0" hangingPunct="1">
                        <a:defRPr sz="1800" kern="1200">
                          <a:solidFill>
                            <a:schemeClr val="tx1"/>
                          </a:solidFill>
                          <a:latin typeface="Arial" panose="020B0604020202090204"/>
                          <a:ea typeface="微软雅黑"/>
                        </a:defRPr>
                      </a:lvl4pPr>
                      <a:lvl5pPr marL="1828800" algn="l" defTabSz="914400" rtl="0" eaLnBrk="1" latinLnBrk="0" hangingPunct="1">
                        <a:defRPr sz="1800" kern="1200">
                          <a:solidFill>
                            <a:schemeClr val="tx1"/>
                          </a:solidFill>
                          <a:latin typeface="Arial" panose="020B0604020202090204"/>
                          <a:ea typeface="微软雅黑"/>
                        </a:defRPr>
                      </a:lvl5pPr>
                      <a:lvl6pPr marL="2286000" algn="l" defTabSz="914400" rtl="0" eaLnBrk="1" latinLnBrk="0" hangingPunct="1">
                        <a:defRPr sz="1800" kern="1200">
                          <a:solidFill>
                            <a:schemeClr val="tx1"/>
                          </a:solidFill>
                          <a:latin typeface="Arial" panose="020B0604020202090204"/>
                          <a:ea typeface="微软雅黑"/>
                        </a:defRPr>
                      </a:lvl6pPr>
                      <a:lvl7pPr marL="2743200" algn="l" defTabSz="914400" rtl="0" eaLnBrk="1" latinLnBrk="0" hangingPunct="1">
                        <a:defRPr sz="1800" kern="1200">
                          <a:solidFill>
                            <a:schemeClr val="tx1"/>
                          </a:solidFill>
                          <a:latin typeface="Arial" panose="020B0604020202090204"/>
                          <a:ea typeface="微软雅黑"/>
                        </a:defRPr>
                      </a:lvl7pPr>
                      <a:lvl8pPr marL="3200400" algn="l" defTabSz="914400" rtl="0" eaLnBrk="1" latinLnBrk="0" hangingPunct="1">
                        <a:defRPr sz="1800" kern="1200">
                          <a:solidFill>
                            <a:schemeClr val="tx1"/>
                          </a:solidFill>
                          <a:latin typeface="Arial" panose="020B0604020202090204"/>
                          <a:ea typeface="微软雅黑"/>
                        </a:defRPr>
                      </a:lvl8pPr>
                      <a:lvl9pPr marL="3657600" algn="l" defTabSz="914400" rtl="0" eaLnBrk="1" latinLnBrk="0" hangingPunct="1">
                        <a:defRPr sz="1800" kern="1200">
                          <a:solidFill>
                            <a:schemeClr val="tx1"/>
                          </a:solidFill>
                          <a:latin typeface="Arial" panose="020B0604020202090204"/>
                          <a:ea typeface="微软雅黑"/>
                        </a:defRPr>
                      </a:lvl9pPr>
                    </a:lstStyle>
                    <a:p>
                      <a:r>
                        <a:rPr lang="zh-CN" altLang="en-US" sz="1400" b="1" dirty="0">
                          <a:solidFill>
                            <a:srgbClr val="386F9E"/>
                          </a:solidFill>
                        </a:rPr>
                        <a:t>逻辑回归</a:t>
                      </a:r>
                      <a:endParaRPr lang="zh-CN" altLang="en-US" sz="1400" b="1" dirty="0">
                        <a:solidFill>
                          <a:srgbClr val="386F9E"/>
                        </a:solidFill>
                      </a:endParaRPr>
                    </a:p>
                  </a:txBody>
                  <a:tcPr marL="82187" marR="82187" marT="41094" marB="41094"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panose="020B0604020202090204"/>
                          <a:ea typeface="微软雅黑"/>
                        </a:defRPr>
                      </a:lvl1pPr>
                      <a:lvl2pPr marL="457200" algn="l" defTabSz="914400" rtl="0" eaLnBrk="1" latinLnBrk="0" hangingPunct="1">
                        <a:defRPr sz="1800" kern="1200">
                          <a:solidFill>
                            <a:schemeClr val="tx1"/>
                          </a:solidFill>
                          <a:latin typeface="Arial" panose="020B0604020202090204"/>
                          <a:ea typeface="微软雅黑"/>
                        </a:defRPr>
                      </a:lvl2pPr>
                      <a:lvl3pPr marL="914400" algn="l" defTabSz="914400" rtl="0" eaLnBrk="1" latinLnBrk="0" hangingPunct="1">
                        <a:defRPr sz="1800" kern="1200">
                          <a:solidFill>
                            <a:schemeClr val="tx1"/>
                          </a:solidFill>
                          <a:latin typeface="Arial" panose="020B0604020202090204"/>
                          <a:ea typeface="微软雅黑"/>
                        </a:defRPr>
                      </a:lvl3pPr>
                      <a:lvl4pPr marL="1371600" algn="l" defTabSz="914400" rtl="0" eaLnBrk="1" latinLnBrk="0" hangingPunct="1">
                        <a:defRPr sz="1800" kern="1200">
                          <a:solidFill>
                            <a:schemeClr val="tx1"/>
                          </a:solidFill>
                          <a:latin typeface="Arial" panose="020B0604020202090204"/>
                          <a:ea typeface="微软雅黑"/>
                        </a:defRPr>
                      </a:lvl4pPr>
                      <a:lvl5pPr marL="1828800" algn="l" defTabSz="914400" rtl="0" eaLnBrk="1" latinLnBrk="0" hangingPunct="1">
                        <a:defRPr sz="1800" kern="1200">
                          <a:solidFill>
                            <a:schemeClr val="tx1"/>
                          </a:solidFill>
                          <a:latin typeface="Arial" panose="020B0604020202090204"/>
                          <a:ea typeface="微软雅黑"/>
                        </a:defRPr>
                      </a:lvl5pPr>
                      <a:lvl6pPr marL="2286000" algn="l" defTabSz="914400" rtl="0" eaLnBrk="1" latinLnBrk="0" hangingPunct="1">
                        <a:defRPr sz="1800" kern="1200">
                          <a:solidFill>
                            <a:schemeClr val="tx1"/>
                          </a:solidFill>
                          <a:latin typeface="Arial" panose="020B0604020202090204"/>
                          <a:ea typeface="微软雅黑"/>
                        </a:defRPr>
                      </a:lvl6pPr>
                      <a:lvl7pPr marL="2743200" algn="l" defTabSz="914400" rtl="0" eaLnBrk="1" latinLnBrk="0" hangingPunct="1">
                        <a:defRPr sz="1800" kern="1200">
                          <a:solidFill>
                            <a:schemeClr val="tx1"/>
                          </a:solidFill>
                          <a:latin typeface="Arial" panose="020B0604020202090204"/>
                          <a:ea typeface="微软雅黑"/>
                        </a:defRPr>
                      </a:lvl7pPr>
                      <a:lvl8pPr marL="3200400" algn="l" defTabSz="914400" rtl="0" eaLnBrk="1" latinLnBrk="0" hangingPunct="1">
                        <a:defRPr sz="1800" kern="1200">
                          <a:solidFill>
                            <a:schemeClr val="tx1"/>
                          </a:solidFill>
                          <a:latin typeface="Arial" panose="020B0604020202090204"/>
                          <a:ea typeface="微软雅黑"/>
                        </a:defRPr>
                      </a:lvl8pPr>
                      <a:lvl9pPr marL="3657600" algn="l" defTabSz="914400" rtl="0" eaLnBrk="1" latinLnBrk="0" hangingPunct="1">
                        <a:defRPr sz="1800" kern="1200">
                          <a:solidFill>
                            <a:schemeClr val="tx1"/>
                          </a:solidFill>
                          <a:latin typeface="Arial" panose="020B0604020202090204"/>
                          <a:ea typeface="微软雅黑"/>
                        </a:defRPr>
                      </a:lvl9pPr>
                    </a:lstStyle>
                    <a:p>
                      <a:r>
                        <a:rPr lang="zh-CN" altLang="en-US" sz="1400" b="1" dirty="0">
                          <a:solidFill>
                            <a:srgbClr val="386F9E"/>
                          </a:solidFill>
                        </a:rPr>
                        <a:t>线性回归、岭回归、</a:t>
                      </a:r>
                      <a:r>
                        <a:rPr lang="en-US" altLang="zh-CN" sz="1400" b="1" dirty="0">
                          <a:solidFill>
                            <a:srgbClr val="386F9E"/>
                          </a:solidFill>
                        </a:rPr>
                        <a:t>Lasso</a:t>
                      </a:r>
                      <a:r>
                        <a:rPr lang="zh-CN" altLang="en-US" sz="1400" dirty="0"/>
                        <a:t>、弹性网</a:t>
                      </a:r>
                      <a:endParaRPr lang="zh-CN" altLang="en-US" sz="1400" dirty="0"/>
                    </a:p>
                  </a:txBody>
                  <a:tcPr marL="82187" marR="82187" marT="41094" marB="41094"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panose="020B0604020202090204"/>
                          <a:ea typeface="微软雅黑"/>
                        </a:defRPr>
                      </a:lvl1pPr>
                      <a:lvl2pPr marL="457200" algn="l" defTabSz="914400" rtl="0" eaLnBrk="1" latinLnBrk="0" hangingPunct="1">
                        <a:defRPr sz="1800" kern="1200">
                          <a:solidFill>
                            <a:schemeClr val="tx1"/>
                          </a:solidFill>
                          <a:latin typeface="Arial" panose="020B0604020202090204"/>
                          <a:ea typeface="微软雅黑"/>
                        </a:defRPr>
                      </a:lvl2pPr>
                      <a:lvl3pPr marL="914400" algn="l" defTabSz="914400" rtl="0" eaLnBrk="1" latinLnBrk="0" hangingPunct="1">
                        <a:defRPr sz="1800" kern="1200">
                          <a:solidFill>
                            <a:schemeClr val="tx1"/>
                          </a:solidFill>
                          <a:latin typeface="Arial" panose="020B0604020202090204"/>
                          <a:ea typeface="微软雅黑"/>
                        </a:defRPr>
                      </a:lvl3pPr>
                      <a:lvl4pPr marL="1371600" algn="l" defTabSz="914400" rtl="0" eaLnBrk="1" latinLnBrk="0" hangingPunct="1">
                        <a:defRPr sz="1800" kern="1200">
                          <a:solidFill>
                            <a:schemeClr val="tx1"/>
                          </a:solidFill>
                          <a:latin typeface="Arial" panose="020B0604020202090204"/>
                          <a:ea typeface="微软雅黑"/>
                        </a:defRPr>
                      </a:lvl4pPr>
                      <a:lvl5pPr marL="1828800" algn="l" defTabSz="914400" rtl="0" eaLnBrk="1" latinLnBrk="0" hangingPunct="1">
                        <a:defRPr sz="1800" kern="1200">
                          <a:solidFill>
                            <a:schemeClr val="tx1"/>
                          </a:solidFill>
                          <a:latin typeface="Arial" panose="020B0604020202090204"/>
                          <a:ea typeface="微软雅黑"/>
                        </a:defRPr>
                      </a:lvl5pPr>
                      <a:lvl6pPr marL="2286000" algn="l" defTabSz="914400" rtl="0" eaLnBrk="1" latinLnBrk="0" hangingPunct="1">
                        <a:defRPr sz="1800" kern="1200">
                          <a:solidFill>
                            <a:schemeClr val="tx1"/>
                          </a:solidFill>
                          <a:latin typeface="Arial" panose="020B0604020202090204"/>
                          <a:ea typeface="微软雅黑"/>
                        </a:defRPr>
                      </a:lvl6pPr>
                      <a:lvl7pPr marL="2743200" algn="l" defTabSz="914400" rtl="0" eaLnBrk="1" latinLnBrk="0" hangingPunct="1">
                        <a:defRPr sz="1800" kern="1200">
                          <a:solidFill>
                            <a:schemeClr val="tx1"/>
                          </a:solidFill>
                          <a:latin typeface="Arial" panose="020B0604020202090204"/>
                          <a:ea typeface="微软雅黑"/>
                        </a:defRPr>
                      </a:lvl7pPr>
                      <a:lvl8pPr marL="3200400" algn="l" defTabSz="914400" rtl="0" eaLnBrk="1" latinLnBrk="0" hangingPunct="1">
                        <a:defRPr sz="1800" kern="1200">
                          <a:solidFill>
                            <a:schemeClr val="tx1"/>
                          </a:solidFill>
                          <a:latin typeface="Arial" panose="020B0604020202090204"/>
                          <a:ea typeface="微软雅黑"/>
                        </a:defRPr>
                      </a:lvl8pPr>
                      <a:lvl9pPr marL="3657600" algn="l" defTabSz="914400" rtl="0" eaLnBrk="1" latinLnBrk="0" hangingPunct="1">
                        <a:defRPr sz="1800" kern="1200">
                          <a:solidFill>
                            <a:schemeClr val="tx1"/>
                          </a:solidFill>
                          <a:latin typeface="Arial" panose="020B0604020202090204"/>
                          <a:ea typeface="微软雅黑"/>
                        </a:defRPr>
                      </a:lvl9pPr>
                    </a:lstStyle>
                    <a:p>
                      <a:pPr marL="0" marR="0" lvl="0" indent="0" algn="l" defTabSz="913765" rtl="0" eaLnBrk="1" fontAlgn="auto" latinLnBrk="0" hangingPunct="1">
                        <a:lnSpc>
                          <a:spcPct val="100000"/>
                        </a:lnSpc>
                        <a:spcBef>
                          <a:spcPts val="0"/>
                        </a:spcBef>
                        <a:spcAft>
                          <a:spcPts val="0"/>
                        </a:spcAft>
                        <a:buClrTx/>
                        <a:buSzTx/>
                        <a:buFontTx/>
                        <a:buNone/>
                        <a:defRPr/>
                      </a:pPr>
                      <a:r>
                        <a:rPr lang="en-US" altLang="zh-CN" sz="1400" dirty="0"/>
                        <a:t>--</a:t>
                      </a:r>
                      <a:endParaRPr lang="zh-CN" altLang="en-US" sz="1400" dirty="0"/>
                    </a:p>
                  </a:txBody>
                  <a:tcPr marL="82187" marR="82187" marT="41094" marB="41094" anchor="ctr">
                    <a:lnL>
                      <a:noFill/>
                    </a:lnL>
                    <a:lnR>
                      <a:noFill/>
                    </a:lnR>
                    <a:lnT>
                      <a:noFill/>
                    </a:lnT>
                    <a:lnB>
                      <a:noFill/>
                    </a:lnB>
                    <a:lnTlToBr w="12700" cmpd="sng">
                      <a:noFill/>
                      <a:prstDash val="solid"/>
                    </a:lnTlToBr>
                    <a:lnBlToTr w="12700" cmpd="sng">
                      <a:noFill/>
                      <a:prstDash val="solid"/>
                    </a:lnBlToTr>
                    <a:noFill/>
                  </a:tcPr>
                </a:tc>
              </a:tr>
              <a:tr h="487806">
                <a:tc>
                  <a:txBody>
                    <a:bodyPr/>
                    <a:lstStyle>
                      <a:lvl1pPr marL="0" algn="l" defTabSz="914400" rtl="0" eaLnBrk="1" latinLnBrk="0" hangingPunct="1">
                        <a:defRPr sz="1800" b="1" kern="1200">
                          <a:solidFill>
                            <a:schemeClr val="tx1"/>
                          </a:solidFill>
                          <a:latin typeface="Arial" panose="020B0604020202090204"/>
                          <a:ea typeface="微软雅黑"/>
                        </a:defRPr>
                      </a:lvl1pPr>
                      <a:lvl2pPr marL="457200" algn="l" defTabSz="914400" rtl="0" eaLnBrk="1" latinLnBrk="0" hangingPunct="1">
                        <a:defRPr sz="1800" b="1" kern="1200">
                          <a:solidFill>
                            <a:schemeClr val="tx1"/>
                          </a:solidFill>
                          <a:latin typeface="Arial" panose="020B0604020202090204"/>
                          <a:ea typeface="微软雅黑"/>
                        </a:defRPr>
                      </a:lvl2pPr>
                      <a:lvl3pPr marL="914400" algn="l" defTabSz="914400" rtl="0" eaLnBrk="1" latinLnBrk="0" hangingPunct="1">
                        <a:defRPr sz="1800" b="1" kern="1200">
                          <a:solidFill>
                            <a:schemeClr val="tx1"/>
                          </a:solidFill>
                          <a:latin typeface="Arial" panose="020B0604020202090204"/>
                          <a:ea typeface="微软雅黑"/>
                        </a:defRPr>
                      </a:lvl3pPr>
                      <a:lvl4pPr marL="1371600" algn="l" defTabSz="914400" rtl="0" eaLnBrk="1" latinLnBrk="0" hangingPunct="1">
                        <a:defRPr sz="1800" b="1" kern="1200">
                          <a:solidFill>
                            <a:schemeClr val="tx1"/>
                          </a:solidFill>
                          <a:latin typeface="Arial" panose="020B0604020202090204"/>
                          <a:ea typeface="微软雅黑"/>
                        </a:defRPr>
                      </a:lvl4pPr>
                      <a:lvl5pPr marL="1828800" algn="l" defTabSz="914400" rtl="0" eaLnBrk="1" latinLnBrk="0" hangingPunct="1">
                        <a:defRPr sz="1800" b="1" kern="1200">
                          <a:solidFill>
                            <a:schemeClr val="tx1"/>
                          </a:solidFill>
                          <a:latin typeface="Arial" panose="020B0604020202090204"/>
                          <a:ea typeface="微软雅黑"/>
                        </a:defRPr>
                      </a:lvl5pPr>
                      <a:lvl6pPr marL="2286000" algn="l" defTabSz="914400" rtl="0" eaLnBrk="1" latinLnBrk="0" hangingPunct="1">
                        <a:defRPr sz="1800" b="1" kern="1200">
                          <a:solidFill>
                            <a:schemeClr val="tx1"/>
                          </a:solidFill>
                          <a:latin typeface="Arial" panose="020B0604020202090204"/>
                          <a:ea typeface="微软雅黑"/>
                        </a:defRPr>
                      </a:lvl6pPr>
                      <a:lvl7pPr marL="2743200" algn="l" defTabSz="914400" rtl="0" eaLnBrk="1" latinLnBrk="0" hangingPunct="1">
                        <a:defRPr sz="1800" b="1" kern="1200">
                          <a:solidFill>
                            <a:schemeClr val="tx1"/>
                          </a:solidFill>
                          <a:latin typeface="Arial" panose="020B0604020202090204"/>
                          <a:ea typeface="微软雅黑"/>
                        </a:defRPr>
                      </a:lvl7pPr>
                      <a:lvl8pPr marL="3200400" algn="l" defTabSz="914400" rtl="0" eaLnBrk="1" latinLnBrk="0" hangingPunct="1">
                        <a:defRPr sz="1800" b="1" kern="1200">
                          <a:solidFill>
                            <a:schemeClr val="tx1"/>
                          </a:solidFill>
                          <a:latin typeface="Arial" panose="020B0604020202090204"/>
                          <a:ea typeface="微软雅黑"/>
                        </a:defRPr>
                      </a:lvl8pPr>
                      <a:lvl9pPr marL="3657600" algn="l" defTabSz="914400" rtl="0" eaLnBrk="1" latinLnBrk="0" hangingPunct="1">
                        <a:defRPr sz="1800" b="1" kern="1200">
                          <a:solidFill>
                            <a:schemeClr val="tx1"/>
                          </a:solidFill>
                          <a:latin typeface="Arial" panose="020B0604020202090204"/>
                          <a:ea typeface="微软雅黑"/>
                        </a:defRPr>
                      </a:lvl9pPr>
                    </a:lstStyle>
                    <a:p>
                      <a:r>
                        <a:rPr lang="zh-CN" altLang="en-US" sz="1400" dirty="0"/>
                        <a:t>规则类模型</a:t>
                      </a:r>
                      <a:endParaRPr lang="zh-CN" altLang="en-US" sz="1400" dirty="0"/>
                    </a:p>
                  </a:txBody>
                  <a:tcPr marL="82187" marR="82187" marT="41094" marB="41094" anchor="ctr">
                    <a:lnL>
                      <a:noFill/>
                    </a:lnL>
                    <a:lnR>
                      <a:noFill/>
                    </a:lnR>
                    <a:lnT>
                      <a:noFill/>
                    </a:lnT>
                    <a:lnB>
                      <a:noFill/>
                    </a:lnB>
                    <a:lnTlToBr w="12700" cmpd="sng">
                      <a:noFill/>
                      <a:prstDash val="solid"/>
                    </a:lnTlToBr>
                    <a:lnBlToTr w="12700" cmpd="sng">
                      <a:noFill/>
                      <a:prstDash val="solid"/>
                    </a:lnBlToTr>
                    <a:solidFill>
                      <a:srgbClr val="88C9B3">
                        <a:alpha val="20000"/>
                      </a:srgbClr>
                    </a:solidFill>
                  </a:tcPr>
                </a:tc>
                <a:tc>
                  <a:txBody>
                    <a:bodyPr/>
                    <a:lstStyle>
                      <a:lvl1pPr marL="0" algn="l" defTabSz="914400" rtl="0" eaLnBrk="1" latinLnBrk="0" hangingPunct="1">
                        <a:defRPr sz="1800" kern="1200">
                          <a:solidFill>
                            <a:schemeClr val="tx1"/>
                          </a:solidFill>
                          <a:latin typeface="Arial" panose="020B0604020202090204"/>
                          <a:ea typeface="微软雅黑"/>
                        </a:defRPr>
                      </a:lvl1pPr>
                      <a:lvl2pPr marL="457200" algn="l" defTabSz="914400" rtl="0" eaLnBrk="1" latinLnBrk="0" hangingPunct="1">
                        <a:defRPr sz="1800" kern="1200">
                          <a:solidFill>
                            <a:schemeClr val="tx1"/>
                          </a:solidFill>
                          <a:latin typeface="Arial" panose="020B0604020202090204"/>
                          <a:ea typeface="微软雅黑"/>
                        </a:defRPr>
                      </a:lvl2pPr>
                      <a:lvl3pPr marL="914400" algn="l" defTabSz="914400" rtl="0" eaLnBrk="1" latinLnBrk="0" hangingPunct="1">
                        <a:defRPr sz="1800" kern="1200">
                          <a:solidFill>
                            <a:schemeClr val="tx1"/>
                          </a:solidFill>
                          <a:latin typeface="Arial" panose="020B0604020202090204"/>
                          <a:ea typeface="微软雅黑"/>
                        </a:defRPr>
                      </a:lvl3pPr>
                      <a:lvl4pPr marL="1371600" algn="l" defTabSz="914400" rtl="0" eaLnBrk="1" latinLnBrk="0" hangingPunct="1">
                        <a:defRPr sz="1800" kern="1200">
                          <a:solidFill>
                            <a:schemeClr val="tx1"/>
                          </a:solidFill>
                          <a:latin typeface="Arial" panose="020B0604020202090204"/>
                          <a:ea typeface="微软雅黑"/>
                        </a:defRPr>
                      </a:lvl4pPr>
                      <a:lvl5pPr marL="1828800" algn="l" defTabSz="914400" rtl="0" eaLnBrk="1" latinLnBrk="0" hangingPunct="1">
                        <a:defRPr sz="1800" kern="1200">
                          <a:solidFill>
                            <a:schemeClr val="tx1"/>
                          </a:solidFill>
                          <a:latin typeface="Arial" panose="020B0604020202090204"/>
                          <a:ea typeface="微软雅黑"/>
                        </a:defRPr>
                      </a:lvl5pPr>
                      <a:lvl6pPr marL="2286000" algn="l" defTabSz="914400" rtl="0" eaLnBrk="1" latinLnBrk="0" hangingPunct="1">
                        <a:defRPr sz="1800" kern="1200">
                          <a:solidFill>
                            <a:schemeClr val="tx1"/>
                          </a:solidFill>
                          <a:latin typeface="Arial" panose="020B0604020202090204"/>
                          <a:ea typeface="微软雅黑"/>
                        </a:defRPr>
                      </a:lvl6pPr>
                      <a:lvl7pPr marL="2743200" algn="l" defTabSz="914400" rtl="0" eaLnBrk="1" latinLnBrk="0" hangingPunct="1">
                        <a:defRPr sz="1800" kern="1200">
                          <a:solidFill>
                            <a:schemeClr val="tx1"/>
                          </a:solidFill>
                          <a:latin typeface="Arial" panose="020B0604020202090204"/>
                          <a:ea typeface="微软雅黑"/>
                        </a:defRPr>
                      </a:lvl7pPr>
                      <a:lvl8pPr marL="3200400" algn="l" defTabSz="914400" rtl="0" eaLnBrk="1" latinLnBrk="0" hangingPunct="1">
                        <a:defRPr sz="1800" kern="1200">
                          <a:solidFill>
                            <a:schemeClr val="tx1"/>
                          </a:solidFill>
                          <a:latin typeface="Arial" panose="020B0604020202090204"/>
                          <a:ea typeface="微软雅黑"/>
                        </a:defRPr>
                      </a:lvl8pPr>
                      <a:lvl9pPr marL="3657600" algn="l" defTabSz="914400" rtl="0" eaLnBrk="1" latinLnBrk="0" hangingPunct="1">
                        <a:defRPr sz="1800" kern="1200">
                          <a:solidFill>
                            <a:schemeClr val="tx1"/>
                          </a:solidFill>
                          <a:latin typeface="Arial" panose="020B0604020202090204"/>
                          <a:ea typeface="微软雅黑"/>
                        </a:defRPr>
                      </a:lvl9pPr>
                    </a:lstStyle>
                    <a:p>
                      <a:r>
                        <a:rPr lang="zh-CN" altLang="en-US" sz="1400" b="1" dirty="0">
                          <a:solidFill>
                            <a:srgbClr val="386F9E"/>
                          </a:solidFill>
                        </a:rPr>
                        <a:t>分类树</a:t>
                      </a:r>
                      <a:endParaRPr lang="zh-CN" altLang="en-US" sz="1400" b="1" dirty="0">
                        <a:solidFill>
                          <a:srgbClr val="386F9E"/>
                        </a:solidFill>
                      </a:endParaRPr>
                    </a:p>
                  </a:txBody>
                  <a:tcPr marL="82187" marR="82187" marT="41094" marB="41094" anchor="ctr">
                    <a:lnL>
                      <a:noFill/>
                    </a:lnL>
                    <a:lnR>
                      <a:noFill/>
                    </a:lnR>
                    <a:lnT>
                      <a:noFill/>
                    </a:lnT>
                    <a:lnB>
                      <a:noFill/>
                    </a:lnB>
                    <a:lnTlToBr w="12700" cmpd="sng">
                      <a:noFill/>
                      <a:prstDash val="solid"/>
                    </a:lnTlToBr>
                    <a:lnBlToTr w="12700" cmpd="sng">
                      <a:noFill/>
                      <a:prstDash val="solid"/>
                    </a:lnBlToTr>
                    <a:solidFill>
                      <a:srgbClr val="88C9B3">
                        <a:alpha val="20000"/>
                      </a:srgbClr>
                    </a:solidFill>
                  </a:tcPr>
                </a:tc>
                <a:tc>
                  <a:txBody>
                    <a:bodyPr/>
                    <a:lstStyle>
                      <a:lvl1pPr marL="0" algn="l" defTabSz="914400" rtl="0" eaLnBrk="1" latinLnBrk="0" hangingPunct="1">
                        <a:defRPr sz="1800" kern="1200">
                          <a:solidFill>
                            <a:schemeClr val="tx1"/>
                          </a:solidFill>
                          <a:latin typeface="Arial" panose="020B0604020202090204"/>
                          <a:ea typeface="微软雅黑"/>
                        </a:defRPr>
                      </a:lvl1pPr>
                      <a:lvl2pPr marL="457200" algn="l" defTabSz="914400" rtl="0" eaLnBrk="1" latinLnBrk="0" hangingPunct="1">
                        <a:defRPr sz="1800" kern="1200">
                          <a:solidFill>
                            <a:schemeClr val="tx1"/>
                          </a:solidFill>
                          <a:latin typeface="Arial" panose="020B0604020202090204"/>
                          <a:ea typeface="微软雅黑"/>
                        </a:defRPr>
                      </a:lvl2pPr>
                      <a:lvl3pPr marL="914400" algn="l" defTabSz="914400" rtl="0" eaLnBrk="1" latinLnBrk="0" hangingPunct="1">
                        <a:defRPr sz="1800" kern="1200">
                          <a:solidFill>
                            <a:schemeClr val="tx1"/>
                          </a:solidFill>
                          <a:latin typeface="Arial" panose="020B0604020202090204"/>
                          <a:ea typeface="微软雅黑"/>
                        </a:defRPr>
                      </a:lvl3pPr>
                      <a:lvl4pPr marL="1371600" algn="l" defTabSz="914400" rtl="0" eaLnBrk="1" latinLnBrk="0" hangingPunct="1">
                        <a:defRPr sz="1800" kern="1200">
                          <a:solidFill>
                            <a:schemeClr val="tx1"/>
                          </a:solidFill>
                          <a:latin typeface="Arial" panose="020B0604020202090204"/>
                          <a:ea typeface="微软雅黑"/>
                        </a:defRPr>
                      </a:lvl4pPr>
                      <a:lvl5pPr marL="1828800" algn="l" defTabSz="914400" rtl="0" eaLnBrk="1" latinLnBrk="0" hangingPunct="1">
                        <a:defRPr sz="1800" kern="1200">
                          <a:solidFill>
                            <a:schemeClr val="tx1"/>
                          </a:solidFill>
                          <a:latin typeface="Arial" panose="020B0604020202090204"/>
                          <a:ea typeface="微软雅黑"/>
                        </a:defRPr>
                      </a:lvl5pPr>
                      <a:lvl6pPr marL="2286000" algn="l" defTabSz="914400" rtl="0" eaLnBrk="1" latinLnBrk="0" hangingPunct="1">
                        <a:defRPr sz="1800" kern="1200">
                          <a:solidFill>
                            <a:schemeClr val="tx1"/>
                          </a:solidFill>
                          <a:latin typeface="Arial" panose="020B0604020202090204"/>
                          <a:ea typeface="微软雅黑"/>
                        </a:defRPr>
                      </a:lvl6pPr>
                      <a:lvl7pPr marL="2743200" algn="l" defTabSz="914400" rtl="0" eaLnBrk="1" latinLnBrk="0" hangingPunct="1">
                        <a:defRPr sz="1800" kern="1200">
                          <a:solidFill>
                            <a:schemeClr val="tx1"/>
                          </a:solidFill>
                          <a:latin typeface="Arial" panose="020B0604020202090204"/>
                          <a:ea typeface="微软雅黑"/>
                        </a:defRPr>
                      </a:lvl7pPr>
                      <a:lvl8pPr marL="3200400" algn="l" defTabSz="914400" rtl="0" eaLnBrk="1" latinLnBrk="0" hangingPunct="1">
                        <a:defRPr sz="1800" kern="1200">
                          <a:solidFill>
                            <a:schemeClr val="tx1"/>
                          </a:solidFill>
                          <a:latin typeface="Arial" panose="020B0604020202090204"/>
                          <a:ea typeface="微软雅黑"/>
                        </a:defRPr>
                      </a:lvl8pPr>
                      <a:lvl9pPr marL="3657600" algn="l" defTabSz="914400" rtl="0" eaLnBrk="1" latinLnBrk="0" hangingPunct="1">
                        <a:defRPr sz="1800" kern="1200">
                          <a:solidFill>
                            <a:schemeClr val="tx1"/>
                          </a:solidFill>
                          <a:latin typeface="Arial" panose="020B0604020202090204"/>
                          <a:ea typeface="微软雅黑"/>
                        </a:defRPr>
                      </a:lvl9pPr>
                    </a:lstStyle>
                    <a:p>
                      <a:r>
                        <a:rPr lang="zh-CN" altLang="en-US" sz="1400" b="0" dirty="0">
                          <a:solidFill>
                            <a:schemeClr val="tx1"/>
                          </a:solidFill>
                        </a:rPr>
                        <a:t>回归树</a:t>
                      </a:r>
                      <a:endParaRPr lang="zh-CN" altLang="en-US" sz="1400" b="0" dirty="0">
                        <a:solidFill>
                          <a:schemeClr val="tx1"/>
                        </a:solidFill>
                      </a:endParaRPr>
                    </a:p>
                  </a:txBody>
                  <a:tcPr marL="82187" marR="82187" marT="41094" marB="41094" anchor="ctr">
                    <a:lnL>
                      <a:noFill/>
                    </a:lnL>
                    <a:lnR>
                      <a:noFill/>
                    </a:lnR>
                    <a:lnT>
                      <a:noFill/>
                    </a:lnT>
                    <a:lnB>
                      <a:noFill/>
                    </a:lnB>
                    <a:lnTlToBr w="12700" cmpd="sng">
                      <a:noFill/>
                      <a:prstDash val="solid"/>
                    </a:lnTlToBr>
                    <a:lnBlToTr w="12700" cmpd="sng">
                      <a:noFill/>
                      <a:prstDash val="solid"/>
                    </a:lnBlToTr>
                    <a:solidFill>
                      <a:srgbClr val="88C9B3">
                        <a:alpha val="20000"/>
                      </a:srgbClr>
                    </a:solidFill>
                  </a:tcPr>
                </a:tc>
                <a:tc>
                  <a:txBody>
                    <a:bodyPr/>
                    <a:lstStyle>
                      <a:lvl1pPr marL="0" algn="l" defTabSz="914400" rtl="0" eaLnBrk="1" latinLnBrk="0" hangingPunct="1">
                        <a:defRPr sz="1800" kern="1200">
                          <a:solidFill>
                            <a:schemeClr val="tx1"/>
                          </a:solidFill>
                          <a:latin typeface="Arial" panose="020B0604020202090204"/>
                          <a:ea typeface="微软雅黑"/>
                        </a:defRPr>
                      </a:lvl1pPr>
                      <a:lvl2pPr marL="457200" algn="l" defTabSz="914400" rtl="0" eaLnBrk="1" latinLnBrk="0" hangingPunct="1">
                        <a:defRPr sz="1800" kern="1200">
                          <a:solidFill>
                            <a:schemeClr val="tx1"/>
                          </a:solidFill>
                          <a:latin typeface="Arial" panose="020B0604020202090204"/>
                          <a:ea typeface="微软雅黑"/>
                        </a:defRPr>
                      </a:lvl2pPr>
                      <a:lvl3pPr marL="914400" algn="l" defTabSz="914400" rtl="0" eaLnBrk="1" latinLnBrk="0" hangingPunct="1">
                        <a:defRPr sz="1800" kern="1200">
                          <a:solidFill>
                            <a:schemeClr val="tx1"/>
                          </a:solidFill>
                          <a:latin typeface="Arial" panose="020B0604020202090204"/>
                          <a:ea typeface="微软雅黑"/>
                        </a:defRPr>
                      </a:lvl3pPr>
                      <a:lvl4pPr marL="1371600" algn="l" defTabSz="914400" rtl="0" eaLnBrk="1" latinLnBrk="0" hangingPunct="1">
                        <a:defRPr sz="1800" kern="1200">
                          <a:solidFill>
                            <a:schemeClr val="tx1"/>
                          </a:solidFill>
                          <a:latin typeface="Arial" panose="020B0604020202090204"/>
                          <a:ea typeface="微软雅黑"/>
                        </a:defRPr>
                      </a:lvl4pPr>
                      <a:lvl5pPr marL="1828800" algn="l" defTabSz="914400" rtl="0" eaLnBrk="1" latinLnBrk="0" hangingPunct="1">
                        <a:defRPr sz="1800" kern="1200">
                          <a:solidFill>
                            <a:schemeClr val="tx1"/>
                          </a:solidFill>
                          <a:latin typeface="Arial" panose="020B0604020202090204"/>
                          <a:ea typeface="微软雅黑"/>
                        </a:defRPr>
                      </a:lvl5pPr>
                      <a:lvl6pPr marL="2286000" algn="l" defTabSz="914400" rtl="0" eaLnBrk="1" latinLnBrk="0" hangingPunct="1">
                        <a:defRPr sz="1800" kern="1200">
                          <a:solidFill>
                            <a:schemeClr val="tx1"/>
                          </a:solidFill>
                          <a:latin typeface="Arial" panose="020B0604020202090204"/>
                          <a:ea typeface="微软雅黑"/>
                        </a:defRPr>
                      </a:lvl6pPr>
                      <a:lvl7pPr marL="2743200" algn="l" defTabSz="914400" rtl="0" eaLnBrk="1" latinLnBrk="0" hangingPunct="1">
                        <a:defRPr sz="1800" kern="1200">
                          <a:solidFill>
                            <a:schemeClr val="tx1"/>
                          </a:solidFill>
                          <a:latin typeface="Arial" panose="020B0604020202090204"/>
                          <a:ea typeface="微软雅黑"/>
                        </a:defRPr>
                      </a:lvl7pPr>
                      <a:lvl8pPr marL="3200400" algn="l" defTabSz="914400" rtl="0" eaLnBrk="1" latinLnBrk="0" hangingPunct="1">
                        <a:defRPr sz="1800" kern="1200">
                          <a:solidFill>
                            <a:schemeClr val="tx1"/>
                          </a:solidFill>
                          <a:latin typeface="Arial" panose="020B0604020202090204"/>
                          <a:ea typeface="微软雅黑"/>
                        </a:defRPr>
                      </a:lvl8pPr>
                      <a:lvl9pPr marL="3657600" algn="l" defTabSz="914400" rtl="0" eaLnBrk="1" latinLnBrk="0" hangingPunct="1">
                        <a:defRPr sz="1800" kern="1200">
                          <a:solidFill>
                            <a:schemeClr val="tx1"/>
                          </a:solidFill>
                          <a:latin typeface="Arial" panose="020B0604020202090204"/>
                          <a:ea typeface="微软雅黑"/>
                        </a:defRPr>
                      </a:lvl9pPr>
                    </a:lstStyle>
                    <a:p>
                      <a:r>
                        <a:rPr lang="en-US" altLang="zh-CN" sz="1400" dirty="0" err="1"/>
                        <a:t>Apriori</a:t>
                      </a:r>
                      <a:r>
                        <a:rPr lang="zh-CN" altLang="en-US" sz="1400" dirty="0"/>
                        <a:t>关联规则，</a:t>
                      </a:r>
                      <a:r>
                        <a:rPr lang="en-US" altLang="zh-CN" sz="1400" dirty="0"/>
                        <a:t>FP-Growth</a:t>
                      </a:r>
                      <a:r>
                        <a:rPr lang="zh-CN" altLang="en-US" sz="1400" dirty="0"/>
                        <a:t>频繁项挖掘</a:t>
                      </a:r>
                      <a:endParaRPr lang="zh-CN" altLang="en-US" sz="1400" dirty="0"/>
                    </a:p>
                  </a:txBody>
                  <a:tcPr marL="82187" marR="82187" marT="41094" marB="41094" anchor="ctr">
                    <a:lnL>
                      <a:noFill/>
                    </a:lnL>
                    <a:lnR>
                      <a:noFill/>
                    </a:lnR>
                    <a:lnT>
                      <a:noFill/>
                    </a:lnT>
                    <a:lnB>
                      <a:noFill/>
                    </a:lnB>
                    <a:lnTlToBr w="12700" cmpd="sng">
                      <a:noFill/>
                      <a:prstDash val="solid"/>
                    </a:lnTlToBr>
                    <a:lnBlToTr w="12700" cmpd="sng">
                      <a:noFill/>
                      <a:prstDash val="solid"/>
                    </a:lnBlToTr>
                    <a:solidFill>
                      <a:srgbClr val="88C9B3">
                        <a:alpha val="20000"/>
                      </a:srgbClr>
                    </a:solidFill>
                  </a:tcPr>
                </a:tc>
              </a:tr>
              <a:tr h="450542">
                <a:tc>
                  <a:txBody>
                    <a:bodyPr/>
                    <a:lstStyle>
                      <a:lvl1pPr marL="0" algn="l" defTabSz="914400" rtl="0" eaLnBrk="1" latinLnBrk="0" hangingPunct="1">
                        <a:defRPr sz="1800" b="1" kern="1200">
                          <a:solidFill>
                            <a:schemeClr val="tx1"/>
                          </a:solidFill>
                          <a:latin typeface="Arial" panose="020B0604020202090204"/>
                          <a:ea typeface="微软雅黑"/>
                        </a:defRPr>
                      </a:lvl1pPr>
                      <a:lvl2pPr marL="457200" algn="l" defTabSz="914400" rtl="0" eaLnBrk="1" latinLnBrk="0" hangingPunct="1">
                        <a:defRPr sz="1800" b="1" kern="1200">
                          <a:solidFill>
                            <a:schemeClr val="tx1"/>
                          </a:solidFill>
                          <a:latin typeface="Arial" panose="020B0604020202090204"/>
                          <a:ea typeface="微软雅黑"/>
                        </a:defRPr>
                      </a:lvl2pPr>
                      <a:lvl3pPr marL="914400" algn="l" defTabSz="914400" rtl="0" eaLnBrk="1" latinLnBrk="0" hangingPunct="1">
                        <a:defRPr sz="1800" b="1" kern="1200">
                          <a:solidFill>
                            <a:schemeClr val="tx1"/>
                          </a:solidFill>
                          <a:latin typeface="Arial" panose="020B0604020202090204"/>
                          <a:ea typeface="微软雅黑"/>
                        </a:defRPr>
                      </a:lvl3pPr>
                      <a:lvl4pPr marL="1371600" algn="l" defTabSz="914400" rtl="0" eaLnBrk="1" latinLnBrk="0" hangingPunct="1">
                        <a:defRPr sz="1800" b="1" kern="1200">
                          <a:solidFill>
                            <a:schemeClr val="tx1"/>
                          </a:solidFill>
                          <a:latin typeface="Arial" panose="020B0604020202090204"/>
                          <a:ea typeface="微软雅黑"/>
                        </a:defRPr>
                      </a:lvl4pPr>
                      <a:lvl5pPr marL="1828800" algn="l" defTabSz="914400" rtl="0" eaLnBrk="1" latinLnBrk="0" hangingPunct="1">
                        <a:defRPr sz="1800" b="1" kern="1200">
                          <a:solidFill>
                            <a:schemeClr val="tx1"/>
                          </a:solidFill>
                          <a:latin typeface="Arial" panose="020B0604020202090204"/>
                          <a:ea typeface="微软雅黑"/>
                        </a:defRPr>
                      </a:lvl5pPr>
                      <a:lvl6pPr marL="2286000" algn="l" defTabSz="914400" rtl="0" eaLnBrk="1" latinLnBrk="0" hangingPunct="1">
                        <a:defRPr sz="1800" b="1" kern="1200">
                          <a:solidFill>
                            <a:schemeClr val="tx1"/>
                          </a:solidFill>
                          <a:latin typeface="Arial" panose="020B0604020202090204"/>
                          <a:ea typeface="微软雅黑"/>
                        </a:defRPr>
                      </a:lvl6pPr>
                      <a:lvl7pPr marL="2743200" algn="l" defTabSz="914400" rtl="0" eaLnBrk="1" latinLnBrk="0" hangingPunct="1">
                        <a:defRPr sz="1800" b="1" kern="1200">
                          <a:solidFill>
                            <a:schemeClr val="tx1"/>
                          </a:solidFill>
                          <a:latin typeface="Arial" panose="020B0604020202090204"/>
                          <a:ea typeface="微软雅黑"/>
                        </a:defRPr>
                      </a:lvl7pPr>
                      <a:lvl8pPr marL="3200400" algn="l" defTabSz="914400" rtl="0" eaLnBrk="1" latinLnBrk="0" hangingPunct="1">
                        <a:defRPr sz="1800" b="1" kern="1200">
                          <a:solidFill>
                            <a:schemeClr val="tx1"/>
                          </a:solidFill>
                          <a:latin typeface="Arial" panose="020B0604020202090204"/>
                          <a:ea typeface="微软雅黑"/>
                        </a:defRPr>
                      </a:lvl8pPr>
                      <a:lvl9pPr marL="3657600" algn="l" defTabSz="914400" rtl="0" eaLnBrk="1" latinLnBrk="0" hangingPunct="1">
                        <a:defRPr sz="1800" b="1" kern="1200">
                          <a:solidFill>
                            <a:schemeClr val="tx1"/>
                          </a:solidFill>
                          <a:latin typeface="Arial" panose="020B0604020202090204"/>
                          <a:ea typeface="微软雅黑"/>
                        </a:defRPr>
                      </a:lvl9pPr>
                    </a:lstStyle>
                    <a:p>
                      <a:r>
                        <a:rPr lang="zh-CN" altLang="en-US" sz="1400" dirty="0"/>
                        <a:t>条件概率模型</a:t>
                      </a:r>
                      <a:endParaRPr lang="zh-CN" altLang="en-US" sz="1400" dirty="0"/>
                    </a:p>
                  </a:txBody>
                  <a:tcPr marL="82187" marR="82187" marT="41094" marB="41094"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panose="020B0604020202090204"/>
                          <a:ea typeface="微软雅黑"/>
                        </a:defRPr>
                      </a:lvl1pPr>
                      <a:lvl2pPr marL="457200" algn="l" defTabSz="914400" rtl="0" eaLnBrk="1" latinLnBrk="0" hangingPunct="1">
                        <a:defRPr sz="1800" kern="1200">
                          <a:solidFill>
                            <a:schemeClr val="tx1"/>
                          </a:solidFill>
                          <a:latin typeface="Arial" panose="020B0604020202090204"/>
                          <a:ea typeface="微软雅黑"/>
                        </a:defRPr>
                      </a:lvl2pPr>
                      <a:lvl3pPr marL="914400" algn="l" defTabSz="914400" rtl="0" eaLnBrk="1" latinLnBrk="0" hangingPunct="1">
                        <a:defRPr sz="1800" kern="1200">
                          <a:solidFill>
                            <a:schemeClr val="tx1"/>
                          </a:solidFill>
                          <a:latin typeface="Arial" panose="020B0604020202090204"/>
                          <a:ea typeface="微软雅黑"/>
                        </a:defRPr>
                      </a:lvl3pPr>
                      <a:lvl4pPr marL="1371600" algn="l" defTabSz="914400" rtl="0" eaLnBrk="1" latinLnBrk="0" hangingPunct="1">
                        <a:defRPr sz="1800" kern="1200">
                          <a:solidFill>
                            <a:schemeClr val="tx1"/>
                          </a:solidFill>
                          <a:latin typeface="Arial" panose="020B0604020202090204"/>
                          <a:ea typeface="微软雅黑"/>
                        </a:defRPr>
                      </a:lvl4pPr>
                      <a:lvl5pPr marL="1828800" algn="l" defTabSz="914400" rtl="0" eaLnBrk="1" latinLnBrk="0" hangingPunct="1">
                        <a:defRPr sz="1800" kern="1200">
                          <a:solidFill>
                            <a:schemeClr val="tx1"/>
                          </a:solidFill>
                          <a:latin typeface="Arial" panose="020B0604020202090204"/>
                          <a:ea typeface="微软雅黑"/>
                        </a:defRPr>
                      </a:lvl5pPr>
                      <a:lvl6pPr marL="2286000" algn="l" defTabSz="914400" rtl="0" eaLnBrk="1" latinLnBrk="0" hangingPunct="1">
                        <a:defRPr sz="1800" kern="1200">
                          <a:solidFill>
                            <a:schemeClr val="tx1"/>
                          </a:solidFill>
                          <a:latin typeface="Arial" panose="020B0604020202090204"/>
                          <a:ea typeface="微软雅黑"/>
                        </a:defRPr>
                      </a:lvl6pPr>
                      <a:lvl7pPr marL="2743200" algn="l" defTabSz="914400" rtl="0" eaLnBrk="1" latinLnBrk="0" hangingPunct="1">
                        <a:defRPr sz="1800" kern="1200">
                          <a:solidFill>
                            <a:schemeClr val="tx1"/>
                          </a:solidFill>
                          <a:latin typeface="Arial" panose="020B0604020202090204"/>
                          <a:ea typeface="微软雅黑"/>
                        </a:defRPr>
                      </a:lvl7pPr>
                      <a:lvl8pPr marL="3200400" algn="l" defTabSz="914400" rtl="0" eaLnBrk="1" latinLnBrk="0" hangingPunct="1">
                        <a:defRPr sz="1800" kern="1200">
                          <a:solidFill>
                            <a:schemeClr val="tx1"/>
                          </a:solidFill>
                          <a:latin typeface="Arial" panose="020B0604020202090204"/>
                          <a:ea typeface="微软雅黑"/>
                        </a:defRPr>
                      </a:lvl8pPr>
                      <a:lvl9pPr marL="3657600" algn="l" defTabSz="914400" rtl="0" eaLnBrk="1" latinLnBrk="0" hangingPunct="1">
                        <a:defRPr sz="1800" kern="1200">
                          <a:solidFill>
                            <a:schemeClr val="tx1"/>
                          </a:solidFill>
                          <a:latin typeface="Arial" panose="020B0604020202090204"/>
                          <a:ea typeface="微软雅黑"/>
                        </a:defRPr>
                      </a:lvl9pPr>
                    </a:lstStyle>
                    <a:p>
                      <a:r>
                        <a:rPr lang="zh-CN" altLang="en-US" sz="1400" b="1" dirty="0">
                          <a:solidFill>
                            <a:srgbClr val="386F9E"/>
                          </a:solidFill>
                        </a:rPr>
                        <a:t>朴素贝叶斯</a:t>
                      </a:r>
                      <a:r>
                        <a:rPr lang="zh-CN" altLang="en-US" sz="1400" dirty="0">
                          <a:solidFill>
                            <a:schemeClr val="tx1"/>
                          </a:solidFill>
                        </a:rPr>
                        <a:t>、贝叶斯网络</a:t>
                      </a:r>
                      <a:endParaRPr lang="zh-CN" altLang="en-US" sz="1400" dirty="0">
                        <a:solidFill>
                          <a:schemeClr val="tx1"/>
                        </a:solidFill>
                      </a:endParaRPr>
                    </a:p>
                  </a:txBody>
                  <a:tcPr marL="82187" marR="82187" marT="41094" marB="41094"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panose="020B0604020202090204"/>
                          <a:ea typeface="微软雅黑"/>
                        </a:defRPr>
                      </a:lvl1pPr>
                      <a:lvl2pPr marL="457200" algn="l" defTabSz="914400" rtl="0" eaLnBrk="1" latinLnBrk="0" hangingPunct="1">
                        <a:defRPr sz="1800" kern="1200">
                          <a:solidFill>
                            <a:schemeClr val="tx1"/>
                          </a:solidFill>
                          <a:latin typeface="Arial" panose="020B0604020202090204"/>
                          <a:ea typeface="微软雅黑"/>
                        </a:defRPr>
                      </a:lvl2pPr>
                      <a:lvl3pPr marL="914400" algn="l" defTabSz="914400" rtl="0" eaLnBrk="1" latinLnBrk="0" hangingPunct="1">
                        <a:defRPr sz="1800" kern="1200">
                          <a:solidFill>
                            <a:schemeClr val="tx1"/>
                          </a:solidFill>
                          <a:latin typeface="Arial" panose="020B0604020202090204"/>
                          <a:ea typeface="微软雅黑"/>
                        </a:defRPr>
                      </a:lvl3pPr>
                      <a:lvl4pPr marL="1371600" algn="l" defTabSz="914400" rtl="0" eaLnBrk="1" latinLnBrk="0" hangingPunct="1">
                        <a:defRPr sz="1800" kern="1200">
                          <a:solidFill>
                            <a:schemeClr val="tx1"/>
                          </a:solidFill>
                          <a:latin typeface="Arial" panose="020B0604020202090204"/>
                          <a:ea typeface="微软雅黑"/>
                        </a:defRPr>
                      </a:lvl4pPr>
                      <a:lvl5pPr marL="1828800" algn="l" defTabSz="914400" rtl="0" eaLnBrk="1" latinLnBrk="0" hangingPunct="1">
                        <a:defRPr sz="1800" kern="1200">
                          <a:solidFill>
                            <a:schemeClr val="tx1"/>
                          </a:solidFill>
                          <a:latin typeface="Arial" panose="020B0604020202090204"/>
                          <a:ea typeface="微软雅黑"/>
                        </a:defRPr>
                      </a:lvl5pPr>
                      <a:lvl6pPr marL="2286000" algn="l" defTabSz="914400" rtl="0" eaLnBrk="1" latinLnBrk="0" hangingPunct="1">
                        <a:defRPr sz="1800" kern="1200">
                          <a:solidFill>
                            <a:schemeClr val="tx1"/>
                          </a:solidFill>
                          <a:latin typeface="Arial" panose="020B0604020202090204"/>
                          <a:ea typeface="微软雅黑"/>
                        </a:defRPr>
                      </a:lvl6pPr>
                      <a:lvl7pPr marL="2743200" algn="l" defTabSz="914400" rtl="0" eaLnBrk="1" latinLnBrk="0" hangingPunct="1">
                        <a:defRPr sz="1800" kern="1200">
                          <a:solidFill>
                            <a:schemeClr val="tx1"/>
                          </a:solidFill>
                          <a:latin typeface="Arial" panose="020B0604020202090204"/>
                          <a:ea typeface="微软雅黑"/>
                        </a:defRPr>
                      </a:lvl7pPr>
                      <a:lvl8pPr marL="3200400" algn="l" defTabSz="914400" rtl="0" eaLnBrk="1" latinLnBrk="0" hangingPunct="1">
                        <a:defRPr sz="1800" kern="1200">
                          <a:solidFill>
                            <a:schemeClr val="tx1"/>
                          </a:solidFill>
                          <a:latin typeface="Arial" panose="020B0604020202090204"/>
                          <a:ea typeface="微软雅黑"/>
                        </a:defRPr>
                      </a:lvl8pPr>
                      <a:lvl9pPr marL="3657600" algn="l" defTabSz="914400" rtl="0" eaLnBrk="1" latinLnBrk="0" hangingPunct="1">
                        <a:defRPr sz="1800" kern="1200">
                          <a:solidFill>
                            <a:schemeClr val="tx1"/>
                          </a:solidFill>
                          <a:latin typeface="Arial" panose="020B0604020202090204"/>
                          <a:ea typeface="微软雅黑"/>
                        </a:defRPr>
                      </a:lvl9pPr>
                    </a:lstStyle>
                    <a:p>
                      <a:pPr marL="0" marR="0" lvl="0" indent="0" algn="l" defTabSz="913765" rtl="0" eaLnBrk="1" fontAlgn="auto" latinLnBrk="0" hangingPunct="1">
                        <a:lnSpc>
                          <a:spcPct val="100000"/>
                        </a:lnSpc>
                        <a:spcBef>
                          <a:spcPts val="0"/>
                        </a:spcBef>
                        <a:spcAft>
                          <a:spcPts val="0"/>
                        </a:spcAft>
                        <a:buClrTx/>
                        <a:buSzTx/>
                        <a:buFontTx/>
                        <a:buNone/>
                        <a:defRPr/>
                      </a:pPr>
                      <a:r>
                        <a:rPr lang="en-US" altLang="zh-CN" sz="1400" dirty="0"/>
                        <a:t>--</a:t>
                      </a:r>
                      <a:endParaRPr lang="zh-CN" altLang="en-US" sz="1400" dirty="0"/>
                    </a:p>
                  </a:txBody>
                  <a:tcPr marL="82187" marR="82187" marT="41094" marB="41094"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panose="020B0604020202090204"/>
                          <a:ea typeface="微软雅黑"/>
                        </a:defRPr>
                      </a:lvl1pPr>
                      <a:lvl2pPr marL="457200" algn="l" defTabSz="914400" rtl="0" eaLnBrk="1" latinLnBrk="0" hangingPunct="1">
                        <a:defRPr sz="1800" kern="1200">
                          <a:solidFill>
                            <a:schemeClr val="tx1"/>
                          </a:solidFill>
                          <a:latin typeface="Arial" panose="020B0604020202090204"/>
                          <a:ea typeface="微软雅黑"/>
                        </a:defRPr>
                      </a:lvl2pPr>
                      <a:lvl3pPr marL="914400" algn="l" defTabSz="914400" rtl="0" eaLnBrk="1" latinLnBrk="0" hangingPunct="1">
                        <a:defRPr sz="1800" kern="1200">
                          <a:solidFill>
                            <a:schemeClr val="tx1"/>
                          </a:solidFill>
                          <a:latin typeface="Arial" panose="020B0604020202090204"/>
                          <a:ea typeface="微软雅黑"/>
                        </a:defRPr>
                      </a:lvl3pPr>
                      <a:lvl4pPr marL="1371600" algn="l" defTabSz="914400" rtl="0" eaLnBrk="1" latinLnBrk="0" hangingPunct="1">
                        <a:defRPr sz="1800" kern="1200">
                          <a:solidFill>
                            <a:schemeClr val="tx1"/>
                          </a:solidFill>
                          <a:latin typeface="Arial" panose="020B0604020202090204"/>
                          <a:ea typeface="微软雅黑"/>
                        </a:defRPr>
                      </a:lvl4pPr>
                      <a:lvl5pPr marL="1828800" algn="l" defTabSz="914400" rtl="0" eaLnBrk="1" latinLnBrk="0" hangingPunct="1">
                        <a:defRPr sz="1800" kern="1200">
                          <a:solidFill>
                            <a:schemeClr val="tx1"/>
                          </a:solidFill>
                          <a:latin typeface="Arial" panose="020B0604020202090204"/>
                          <a:ea typeface="微软雅黑"/>
                        </a:defRPr>
                      </a:lvl5pPr>
                      <a:lvl6pPr marL="2286000" algn="l" defTabSz="914400" rtl="0" eaLnBrk="1" latinLnBrk="0" hangingPunct="1">
                        <a:defRPr sz="1800" kern="1200">
                          <a:solidFill>
                            <a:schemeClr val="tx1"/>
                          </a:solidFill>
                          <a:latin typeface="Arial" panose="020B0604020202090204"/>
                          <a:ea typeface="微软雅黑"/>
                        </a:defRPr>
                      </a:lvl6pPr>
                      <a:lvl7pPr marL="2743200" algn="l" defTabSz="914400" rtl="0" eaLnBrk="1" latinLnBrk="0" hangingPunct="1">
                        <a:defRPr sz="1800" kern="1200">
                          <a:solidFill>
                            <a:schemeClr val="tx1"/>
                          </a:solidFill>
                          <a:latin typeface="Arial" panose="020B0604020202090204"/>
                          <a:ea typeface="微软雅黑"/>
                        </a:defRPr>
                      </a:lvl7pPr>
                      <a:lvl8pPr marL="3200400" algn="l" defTabSz="914400" rtl="0" eaLnBrk="1" latinLnBrk="0" hangingPunct="1">
                        <a:defRPr sz="1800" kern="1200">
                          <a:solidFill>
                            <a:schemeClr val="tx1"/>
                          </a:solidFill>
                          <a:latin typeface="Arial" panose="020B0604020202090204"/>
                          <a:ea typeface="微软雅黑"/>
                        </a:defRPr>
                      </a:lvl8pPr>
                      <a:lvl9pPr marL="3657600" algn="l" defTabSz="914400" rtl="0" eaLnBrk="1" latinLnBrk="0" hangingPunct="1">
                        <a:defRPr sz="1800" kern="1200">
                          <a:solidFill>
                            <a:schemeClr val="tx1"/>
                          </a:solidFill>
                          <a:latin typeface="Arial" panose="020B0604020202090204"/>
                          <a:ea typeface="微软雅黑"/>
                        </a:defRPr>
                      </a:lvl9pPr>
                    </a:lstStyle>
                    <a:p>
                      <a:pPr marL="0" marR="0" lvl="0" indent="0" algn="l" defTabSz="913765" rtl="0" eaLnBrk="1" fontAlgn="auto" latinLnBrk="0" hangingPunct="1">
                        <a:lnSpc>
                          <a:spcPct val="100000"/>
                        </a:lnSpc>
                        <a:spcBef>
                          <a:spcPts val="0"/>
                        </a:spcBef>
                        <a:spcAft>
                          <a:spcPts val="0"/>
                        </a:spcAft>
                        <a:buClrTx/>
                        <a:buSzTx/>
                        <a:buFontTx/>
                        <a:buNone/>
                        <a:defRPr/>
                      </a:pPr>
                      <a:r>
                        <a:rPr lang="en-US" altLang="zh-CN" sz="1400" dirty="0"/>
                        <a:t>--</a:t>
                      </a:r>
                      <a:endParaRPr lang="zh-CN" altLang="en-US" sz="1400" dirty="0"/>
                    </a:p>
                  </a:txBody>
                  <a:tcPr marL="82187" marR="82187" marT="41094" marB="41094" anchor="ctr">
                    <a:lnL>
                      <a:noFill/>
                    </a:lnL>
                    <a:lnR>
                      <a:noFill/>
                    </a:lnR>
                    <a:lnT>
                      <a:noFill/>
                    </a:lnT>
                    <a:lnB>
                      <a:noFill/>
                    </a:lnB>
                    <a:lnTlToBr w="12700" cmpd="sng">
                      <a:noFill/>
                      <a:prstDash val="solid"/>
                    </a:lnTlToBr>
                    <a:lnBlToTr w="12700" cmpd="sng">
                      <a:noFill/>
                      <a:prstDash val="solid"/>
                    </a:lnBlToTr>
                    <a:noFill/>
                  </a:tcPr>
                </a:tc>
              </a:tr>
              <a:tr h="450542">
                <a:tc>
                  <a:txBody>
                    <a:bodyPr/>
                    <a:lstStyle>
                      <a:lvl1pPr marL="0" algn="l" defTabSz="914400" rtl="0" eaLnBrk="1" latinLnBrk="0" hangingPunct="1">
                        <a:defRPr sz="1800" b="1" kern="1200">
                          <a:solidFill>
                            <a:schemeClr val="tx1"/>
                          </a:solidFill>
                          <a:latin typeface="Arial" panose="020B0604020202090204"/>
                          <a:ea typeface="微软雅黑"/>
                        </a:defRPr>
                      </a:lvl1pPr>
                      <a:lvl2pPr marL="457200" algn="l" defTabSz="914400" rtl="0" eaLnBrk="1" latinLnBrk="0" hangingPunct="1">
                        <a:defRPr sz="1800" b="1" kern="1200">
                          <a:solidFill>
                            <a:schemeClr val="tx1"/>
                          </a:solidFill>
                          <a:latin typeface="Arial" panose="020B0604020202090204"/>
                          <a:ea typeface="微软雅黑"/>
                        </a:defRPr>
                      </a:lvl2pPr>
                      <a:lvl3pPr marL="914400" algn="l" defTabSz="914400" rtl="0" eaLnBrk="1" latinLnBrk="0" hangingPunct="1">
                        <a:defRPr sz="1800" b="1" kern="1200">
                          <a:solidFill>
                            <a:schemeClr val="tx1"/>
                          </a:solidFill>
                          <a:latin typeface="Arial" panose="020B0604020202090204"/>
                          <a:ea typeface="微软雅黑"/>
                        </a:defRPr>
                      </a:lvl3pPr>
                      <a:lvl4pPr marL="1371600" algn="l" defTabSz="914400" rtl="0" eaLnBrk="1" latinLnBrk="0" hangingPunct="1">
                        <a:defRPr sz="1800" b="1" kern="1200">
                          <a:solidFill>
                            <a:schemeClr val="tx1"/>
                          </a:solidFill>
                          <a:latin typeface="Arial" panose="020B0604020202090204"/>
                          <a:ea typeface="微软雅黑"/>
                        </a:defRPr>
                      </a:lvl4pPr>
                      <a:lvl5pPr marL="1828800" algn="l" defTabSz="914400" rtl="0" eaLnBrk="1" latinLnBrk="0" hangingPunct="1">
                        <a:defRPr sz="1800" b="1" kern="1200">
                          <a:solidFill>
                            <a:schemeClr val="tx1"/>
                          </a:solidFill>
                          <a:latin typeface="Arial" panose="020B0604020202090204"/>
                          <a:ea typeface="微软雅黑"/>
                        </a:defRPr>
                      </a:lvl5pPr>
                      <a:lvl6pPr marL="2286000" algn="l" defTabSz="914400" rtl="0" eaLnBrk="1" latinLnBrk="0" hangingPunct="1">
                        <a:defRPr sz="1800" b="1" kern="1200">
                          <a:solidFill>
                            <a:schemeClr val="tx1"/>
                          </a:solidFill>
                          <a:latin typeface="Arial" panose="020B0604020202090204"/>
                          <a:ea typeface="微软雅黑"/>
                        </a:defRPr>
                      </a:lvl6pPr>
                      <a:lvl7pPr marL="2743200" algn="l" defTabSz="914400" rtl="0" eaLnBrk="1" latinLnBrk="0" hangingPunct="1">
                        <a:defRPr sz="1800" b="1" kern="1200">
                          <a:solidFill>
                            <a:schemeClr val="tx1"/>
                          </a:solidFill>
                          <a:latin typeface="Arial" panose="020B0604020202090204"/>
                          <a:ea typeface="微软雅黑"/>
                        </a:defRPr>
                      </a:lvl7pPr>
                      <a:lvl8pPr marL="3200400" algn="l" defTabSz="914400" rtl="0" eaLnBrk="1" latinLnBrk="0" hangingPunct="1">
                        <a:defRPr sz="1800" b="1" kern="1200">
                          <a:solidFill>
                            <a:schemeClr val="tx1"/>
                          </a:solidFill>
                          <a:latin typeface="Arial" panose="020B0604020202090204"/>
                          <a:ea typeface="微软雅黑"/>
                        </a:defRPr>
                      </a:lvl8pPr>
                      <a:lvl9pPr marL="3657600" algn="l" defTabSz="914400" rtl="0" eaLnBrk="1" latinLnBrk="0" hangingPunct="1">
                        <a:defRPr sz="1800" b="1" kern="1200">
                          <a:solidFill>
                            <a:schemeClr val="tx1"/>
                          </a:solidFill>
                          <a:latin typeface="Arial" panose="020B0604020202090204"/>
                          <a:ea typeface="微软雅黑"/>
                        </a:defRPr>
                      </a:lvl9pPr>
                    </a:lstStyle>
                    <a:p>
                      <a:r>
                        <a:rPr lang="zh-CN" altLang="en-US" sz="1400" dirty="0"/>
                        <a:t>矩阵分解类模型</a:t>
                      </a:r>
                      <a:endParaRPr lang="zh-CN" altLang="en-US" sz="1400" dirty="0"/>
                    </a:p>
                  </a:txBody>
                  <a:tcPr marL="82187" marR="82187" marT="41094" marB="41094" anchor="ctr">
                    <a:lnL>
                      <a:noFill/>
                    </a:lnL>
                    <a:lnR>
                      <a:noFill/>
                    </a:lnR>
                    <a:lnT>
                      <a:noFill/>
                    </a:lnT>
                    <a:lnB>
                      <a:noFill/>
                    </a:lnB>
                    <a:lnTlToBr w="12700" cmpd="sng">
                      <a:noFill/>
                      <a:prstDash val="solid"/>
                    </a:lnTlToBr>
                    <a:lnBlToTr w="12700" cmpd="sng">
                      <a:noFill/>
                      <a:prstDash val="solid"/>
                    </a:lnBlToTr>
                    <a:solidFill>
                      <a:srgbClr val="88C9B3">
                        <a:alpha val="20000"/>
                      </a:srgbClr>
                    </a:solidFill>
                  </a:tcPr>
                </a:tc>
                <a:tc>
                  <a:txBody>
                    <a:bodyPr/>
                    <a:lstStyle>
                      <a:lvl1pPr marL="0" algn="l" defTabSz="914400" rtl="0" eaLnBrk="1" latinLnBrk="0" hangingPunct="1">
                        <a:defRPr sz="1800" kern="1200">
                          <a:solidFill>
                            <a:schemeClr val="tx1"/>
                          </a:solidFill>
                          <a:latin typeface="Arial" panose="020B0604020202090204"/>
                          <a:ea typeface="微软雅黑"/>
                        </a:defRPr>
                      </a:lvl1pPr>
                      <a:lvl2pPr marL="457200" algn="l" defTabSz="914400" rtl="0" eaLnBrk="1" latinLnBrk="0" hangingPunct="1">
                        <a:defRPr sz="1800" kern="1200">
                          <a:solidFill>
                            <a:schemeClr val="tx1"/>
                          </a:solidFill>
                          <a:latin typeface="Arial" panose="020B0604020202090204"/>
                          <a:ea typeface="微软雅黑"/>
                        </a:defRPr>
                      </a:lvl2pPr>
                      <a:lvl3pPr marL="914400" algn="l" defTabSz="914400" rtl="0" eaLnBrk="1" latinLnBrk="0" hangingPunct="1">
                        <a:defRPr sz="1800" kern="1200">
                          <a:solidFill>
                            <a:schemeClr val="tx1"/>
                          </a:solidFill>
                          <a:latin typeface="Arial" panose="020B0604020202090204"/>
                          <a:ea typeface="微软雅黑"/>
                        </a:defRPr>
                      </a:lvl3pPr>
                      <a:lvl4pPr marL="1371600" algn="l" defTabSz="914400" rtl="0" eaLnBrk="1" latinLnBrk="0" hangingPunct="1">
                        <a:defRPr sz="1800" kern="1200">
                          <a:solidFill>
                            <a:schemeClr val="tx1"/>
                          </a:solidFill>
                          <a:latin typeface="Arial" panose="020B0604020202090204"/>
                          <a:ea typeface="微软雅黑"/>
                        </a:defRPr>
                      </a:lvl4pPr>
                      <a:lvl5pPr marL="1828800" algn="l" defTabSz="914400" rtl="0" eaLnBrk="1" latinLnBrk="0" hangingPunct="1">
                        <a:defRPr sz="1800" kern="1200">
                          <a:solidFill>
                            <a:schemeClr val="tx1"/>
                          </a:solidFill>
                          <a:latin typeface="Arial" panose="020B0604020202090204"/>
                          <a:ea typeface="微软雅黑"/>
                        </a:defRPr>
                      </a:lvl5pPr>
                      <a:lvl6pPr marL="2286000" algn="l" defTabSz="914400" rtl="0" eaLnBrk="1" latinLnBrk="0" hangingPunct="1">
                        <a:defRPr sz="1800" kern="1200">
                          <a:solidFill>
                            <a:schemeClr val="tx1"/>
                          </a:solidFill>
                          <a:latin typeface="Arial" panose="020B0604020202090204"/>
                          <a:ea typeface="微软雅黑"/>
                        </a:defRPr>
                      </a:lvl6pPr>
                      <a:lvl7pPr marL="2743200" algn="l" defTabSz="914400" rtl="0" eaLnBrk="1" latinLnBrk="0" hangingPunct="1">
                        <a:defRPr sz="1800" kern="1200">
                          <a:solidFill>
                            <a:schemeClr val="tx1"/>
                          </a:solidFill>
                          <a:latin typeface="Arial" panose="020B0604020202090204"/>
                          <a:ea typeface="微软雅黑"/>
                        </a:defRPr>
                      </a:lvl7pPr>
                      <a:lvl8pPr marL="3200400" algn="l" defTabSz="914400" rtl="0" eaLnBrk="1" latinLnBrk="0" hangingPunct="1">
                        <a:defRPr sz="1800" kern="1200">
                          <a:solidFill>
                            <a:schemeClr val="tx1"/>
                          </a:solidFill>
                          <a:latin typeface="Arial" panose="020B0604020202090204"/>
                          <a:ea typeface="微软雅黑"/>
                        </a:defRPr>
                      </a:lvl8pPr>
                      <a:lvl9pPr marL="3657600" algn="l" defTabSz="914400" rtl="0" eaLnBrk="1" latinLnBrk="0" hangingPunct="1">
                        <a:defRPr sz="1800" kern="1200">
                          <a:solidFill>
                            <a:schemeClr val="tx1"/>
                          </a:solidFill>
                          <a:latin typeface="Arial" panose="020B0604020202090204"/>
                          <a:ea typeface="微软雅黑"/>
                        </a:defRPr>
                      </a:lvl9pPr>
                    </a:lstStyle>
                    <a:p>
                      <a:r>
                        <a:rPr lang="en-US" altLang="zh-CN" sz="1400" dirty="0"/>
                        <a:t>--</a:t>
                      </a:r>
                      <a:endParaRPr lang="zh-CN" altLang="en-US" sz="1400" dirty="0"/>
                    </a:p>
                  </a:txBody>
                  <a:tcPr marL="82187" marR="82187" marT="41094" marB="41094" anchor="ctr">
                    <a:lnL>
                      <a:noFill/>
                    </a:lnL>
                    <a:lnR>
                      <a:noFill/>
                    </a:lnR>
                    <a:lnT>
                      <a:noFill/>
                    </a:lnT>
                    <a:lnB>
                      <a:noFill/>
                    </a:lnB>
                    <a:lnTlToBr w="12700" cmpd="sng">
                      <a:noFill/>
                      <a:prstDash val="solid"/>
                    </a:lnTlToBr>
                    <a:lnBlToTr w="12700" cmpd="sng">
                      <a:noFill/>
                      <a:prstDash val="solid"/>
                    </a:lnBlToTr>
                    <a:solidFill>
                      <a:srgbClr val="88C9B3">
                        <a:alpha val="20000"/>
                      </a:srgbClr>
                    </a:solidFill>
                  </a:tcPr>
                </a:tc>
                <a:tc>
                  <a:txBody>
                    <a:bodyPr/>
                    <a:lstStyle>
                      <a:lvl1pPr marL="0" algn="l" defTabSz="914400" rtl="0" eaLnBrk="1" latinLnBrk="0" hangingPunct="1">
                        <a:defRPr sz="1800" kern="1200">
                          <a:solidFill>
                            <a:schemeClr val="tx1"/>
                          </a:solidFill>
                          <a:latin typeface="Arial" panose="020B0604020202090204"/>
                          <a:ea typeface="微软雅黑"/>
                        </a:defRPr>
                      </a:lvl1pPr>
                      <a:lvl2pPr marL="457200" algn="l" defTabSz="914400" rtl="0" eaLnBrk="1" latinLnBrk="0" hangingPunct="1">
                        <a:defRPr sz="1800" kern="1200">
                          <a:solidFill>
                            <a:schemeClr val="tx1"/>
                          </a:solidFill>
                          <a:latin typeface="Arial" panose="020B0604020202090204"/>
                          <a:ea typeface="微软雅黑"/>
                        </a:defRPr>
                      </a:lvl2pPr>
                      <a:lvl3pPr marL="914400" algn="l" defTabSz="914400" rtl="0" eaLnBrk="1" latinLnBrk="0" hangingPunct="1">
                        <a:defRPr sz="1800" kern="1200">
                          <a:solidFill>
                            <a:schemeClr val="tx1"/>
                          </a:solidFill>
                          <a:latin typeface="Arial" panose="020B0604020202090204"/>
                          <a:ea typeface="微软雅黑"/>
                        </a:defRPr>
                      </a:lvl3pPr>
                      <a:lvl4pPr marL="1371600" algn="l" defTabSz="914400" rtl="0" eaLnBrk="1" latinLnBrk="0" hangingPunct="1">
                        <a:defRPr sz="1800" kern="1200">
                          <a:solidFill>
                            <a:schemeClr val="tx1"/>
                          </a:solidFill>
                          <a:latin typeface="Arial" panose="020B0604020202090204"/>
                          <a:ea typeface="微软雅黑"/>
                        </a:defRPr>
                      </a:lvl4pPr>
                      <a:lvl5pPr marL="1828800" algn="l" defTabSz="914400" rtl="0" eaLnBrk="1" latinLnBrk="0" hangingPunct="1">
                        <a:defRPr sz="1800" kern="1200">
                          <a:solidFill>
                            <a:schemeClr val="tx1"/>
                          </a:solidFill>
                          <a:latin typeface="Arial" panose="020B0604020202090204"/>
                          <a:ea typeface="微软雅黑"/>
                        </a:defRPr>
                      </a:lvl5pPr>
                      <a:lvl6pPr marL="2286000" algn="l" defTabSz="914400" rtl="0" eaLnBrk="1" latinLnBrk="0" hangingPunct="1">
                        <a:defRPr sz="1800" kern="1200">
                          <a:solidFill>
                            <a:schemeClr val="tx1"/>
                          </a:solidFill>
                          <a:latin typeface="Arial" panose="020B0604020202090204"/>
                          <a:ea typeface="微软雅黑"/>
                        </a:defRPr>
                      </a:lvl6pPr>
                      <a:lvl7pPr marL="2743200" algn="l" defTabSz="914400" rtl="0" eaLnBrk="1" latinLnBrk="0" hangingPunct="1">
                        <a:defRPr sz="1800" kern="1200">
                          <a:solidFill>
                            <a:schemeClr val="tx1"/>
                          </a:solidFill>
                          <a:latin typeface="Arial" panose="020B0604020202090204"/>
                          <a:ea typeface="微软雅黑"/>
                        </a:defRPr>
                      </a:lvl7pPr>
                      <a:lvl8pPr marL="3200400" algn="l" defTabSz="914400" rtl="0" eaLnBrk="1" latinLnBrk="0" hangingPunct="1">
                        <a:defRPr sz="1800" kern="1200">
                          <a:solidFill>
                            <a:schemeClr val="tx1"/>
                          </a:solidFill>
                          <a:latin typeface="Arial" panose="020B0604020202090204"/>
                          <a:ea typeface="微软雅黑"/>
                        </a:defRPr>
                      </a:lvl8pPr>
                      <a:lvl9pPr marL="3657600" algn="l" defTabSz="914400" rtl="0" eaLnBrk="1" latinLnBrk="0" hangingPunct="1">
                        <a:defRPr sz="1800" kern="1200">
                          <a:solidFill>
                            <a:schemeClr val="tx1"/>
                          </a:solidFill>
                          <a:latin typeface="Arial" panose="020B0604020202090204"/>
                          <a:ea typeface="微软雅黑"/>
                        </a:defRPr>
                      </a:lvl9pPr>
                    </a:lstStyle>
                    <a:p>
                      <a:pPr marL="0" marR="0" lvl="0" indent="0" algn="l" defTabSz="913765" rtl="0" eaLnBrk="1" fontAlgn="auto" latinLnBrk="0" hangingPunct="1">
                        <a:lnSpc>
                          <a:spcPct val="100000"/>
                        </a:lnSpc>
                        <a:spcBef>
                          <a:spcPts val="0"/>
                        </a:spcBef>
                        <a:spcAft>
                          <a:spcPts val="0"/>
                        </a:spcAft>
                        <a:buClrTx/>
                        <a:buSzTx/>
                        <a:buFontTx/>
                        <a:buNone/>
                        <a:defRPr/>
                      </a:pPr>
                      <a:r>
                        <a:rPr lang="en-US" altLang="zh-CN" sz="1400" dirty="0"/>
                        <a:t>--</a:t>
                      </a:r>
                      <a:endParaRPr lang="zh-CN" altLang="en-US" sz="1400" dirty="0"/>
                    </a:p>
                  </a:txBody>
                  <a:tcPr marL="82187" marR="82187" marT="41094" marB="41094" anchor="ctr">
                    <a:lnL>
                      <a:noFill/>
                    </a:lnL>
                    <a:lnR>
                      <a:noFill/>
                    </a:lnR>
                    <a:lnT>
                      <a:noFill/>
                    </a:lnT>
                    <a:lnB>
                      <a:noFill/>
                    </a:lnB>
                    <a:lnTlToBr w="12700" cmpd="sng">
                      <a:noFill/>
                      <a:prstDash val="solid"/>
                    </a:lnTlToBr>
                    <a:lnBlToTr w="12700" cmpd="sng">
                      <a:noFill/>
                      <a:prstDash val="solid"/>
                    </a:lnBlToTr>
                    <a:solidFill>
                      <a:srgbClr val="88C9B3">
                        <a:alpha val="20000"/>
                      </a:srgbClr>
                    </a:solidFill>
                  </a:tcPr>
                </a:tc>
                <a:tc>
                  <a:txBody>
                    <a:bodyPr/>
                    <a:lstStyle>
                      <a:lvl1pPr marL="0" algn="l" defTabSz="914400" rtl="0" eaLnBrk="1" latinLnBrk="0" hangingPunct="1">
                        <a:defRPr sz="1800" kern="1200">
                          <a:solidFill>
                            <a:schemeClr val="tx1"/>
                          </a:solidFill>
                          <a:latin typeface="Arial" panose="020B0604020202090204"/>
                          <a:ea typeface="微软雅黑"/>
                        </a:defRPr>
                      </a:lvl1pPr>
                      <a:lvl2pPr marL="457200" algn="l" defTabSz="914400" rtl="0" eaLnBrk="1" latinLnBrk="0" hangingPunct="1">
                        <a:defRPr sz="1800" kern="1200">
                          <a:solidFill>
                            <a:schemeClr val="tx1"/>
                          </a:solidFill>
                          <a:latin typeface="Arial" panose="020B0604020202090204"/>
                          <a:ea typeface="微软雅黑"/>
                        </a:defRPr>
                      </a:lvl2pPr>
                      <a:lvl3pPr marL="914400" algn="l" defTabSz="914400" rtl="0" eaLnBrk="1" latinLnBrk="0" hangingPunct="1">
                        <a:defRPr sz="1800" kern="1200">
                          <a:solidFill>
                            <a:schemeClr val="tx1"/>
                          </a:solidFill>
                          <a:latin typeface="Arial" panose="020B0604020202090204"/>
                          <a:ea typeface="微软雅黑"/>
                        </a:defRPr>
                      </a:lvl3pPr>
                      <a:lvl4pPr marL="1371600" algn="l" defTabSz="914400" rtl="0" eaLnBrk="1" latinLnBrk="0" hangingPunct="1">
                        <a:defRPr sz="1800" kern="1200">
                          <a:solidFill>
                            <a:schemeClr val="tx1"/>
                          </a:solidFill>
                          <a:latin typeface="Arial" panose="020B0604020202090204"/>
                          <a:ea typeface="微软雅黑"/>
                        </a:defRPr>
                      </a:lvl4pPr>
                      <a:lvl5pPr marL="1828800" algn="l" defTabSz="914400" rtl="0" eaLnBrk="1" latinLnBrk="0" hangingPunct="1">
                        <a:defRPr sz="1800" kern="1200">
                          <a:solidFill>
                            <a:schemeClr val="tx1"/>
                          </a:solidFill>
                          <a:latin typeface="Arial" panose="020B0604020202090204"/>
                          <a:ea typeface="微软雅黑"/>
                        </a:defRPr>
                      </a:lvl5pPr>
                      <a:lvl6pPr marL="2286000" algn="l" defTabSz="914400" rtl="0" eaLnBrk="1" latinLnBrk="0" hangingPunct="1">
                        <a:defRPr sz="1800" kern="1200">
                          <a:solidFill>
                            <a:schemeClr val="tx1"/>
                          </a:solidFill>
                          <a:latin typeface="Arial" panose="020B0604020202090204"/>
                          <a:ea typeface="微软雅黑"/>
                        </a:defRPr>
                      </a:lvl6pPr>
                      <a:lvl7pPr marL="2743200" algn="l" defTabSz="914400" rtl="0" eaLnBrk="1" latinLnBrk="0" hangingPunct="1">
                        <a:defRPr sz="1800" kern="1200">
                          <a:solidFill>
                            <a:schemeClr val="tx1"/>
                          </a:solidFill>
                          <a:latin typeface="Arial" panose="020B0604020202090204"/>
                          <a:ea typeface="微软雅黑"/>
                        </a:defRPr>
                      </a:lvl7pPr>
                      <a:lvl8pPr marL="3200400" algn="l" defTabSz="914400" rtl="0" eaLnBrk="1" latinLnBrk="0" hangingPunct="1">
                        <a:defRPr sz="1800" kern="1200">
                          <a:solidFill>
                            <a:schemeClr val="tx1"/>
                          </a:solidFill>
                          <a:latin typeface="Arial" panose="020B0604020202090204"/>
                          <a:ea typeface="微软雅黑"/>
                        </a:defRPr>
                      </a:lvl8pPr>
                      <a:lvl9pPr marL="3657600" algn="l" defTabSz="914400" rtl="0" eaLnBrk="1" latinLnBrk="0" hangingPunct="1">
                        <a:defRPr sz="1800" kern="1200">
                          <a:solidFill>
                            <a:schemeClr val="tx1"/>
                          </a:solidFill>
                          <a:latin typeface="Arial" panose="020B0604020202090204"/>
                          <a:ea typeface="微软雅黑"/>
                        </a:defRPr>
                      </a:lvl9pPr>
                    </a:lstStyle>
                    <a:p>
                      <a:r>
                        <a:rPr lang="zh-CN" altLang="en-US" sz="1400" b="1" dirty="0">
                          <a:solidFill>
                            <a:srgbClr val="386F9E"/>
                          </a:solidFill>
                        </a:rPr>
                        <a:t>主成分分析</a:t>
                      </a:r>
                      <a:r>
                        <a:rPr lang="en-US" altLang="zh-CN" sz="1400" b="1" dirty="0">
                          <a:solidFill>
                            <a:srgbClr val="386F9E"/>
                          </a:solidFill>
                        </a:rPr>
                        <a:t>PCA</a:t>
                      </a:r>
                      <a:r>
                        <a:rPr lang="zh-CN" altLang="en-US" sz="1400" dirty="0"/>
                        <a:t>，奇异值分解</a:t>
                      </a:r>
                      <a:r>
                        <a:rPr lang="en-US" altLang="zh-CN" sz="1400" dirty="0"/>
                        <a:t>SVD</a:t>
                      </a:r>
                      <a:endParaRPr lang="zh-CN" altLang="en-US" sz="1400" dirty="0"/>
                    </a:p>
                  </a:txBody>
                  <a:tcPr marL="82187" marR="82187" marT="41094" marB="41094" anchor="ctr">
                    <a:lnL>
                      <a:noFill/>
                    </a:lnL>
                    <a:lnR>
                      <a:noFill/>
                    </a:lnR>
                    <a:lnT>
                      <a:noFill/>
                    </a:lnT>
                    <a:lnB>
                      <a:noFill/>
                    </a:lnB>
                    <a:lnTlToBr w="12700" cmpd="sng">
                      <a:noFill/>
                      <a:prstDash val="solid"/>
                    </a:lnTlToBr>
                    <a:lnBlToTr w="12700" cmpd="sng">
                      <a:noFill/>
                      <a:prstDash val="solid"/>
                    </a:lnBlToTr>
                    <a:solidFill>
                      <a:srgbClr val="88C9B3">
                        <a:alpha val="20000"/>
                      </a:srgbClr>
                    </a:solidFill>
                  </a:tcPr>
                </a:tc>
              </a:tr>
              <a:tr h="450542">
                <a:tc>
                  <a:txBody>
                    <a:bodyPr/>
                    <a:lstStyle>
                      <a:lvl1pPr marL="0" algn="l" defTabSz="914400" rtl="0" eaLnBrk="1" latinLnBrk="0" hangingPunct="1">
                        <a:defRPr sz="1800" b="1" kern="1200">
                          <a:solidFill>
                            <a:schemeClr val="tx1"/>
                          </a:solidFill>
                          <a:latin typeface="Arial" panose="020B0604020202090204"/>
                          <a:ea typeface="微软雅黑"/>
                        </a:defRPr>
                      </a:lvl1pPr>
                      <a:lvl2pPr marL="457200" algn="l" defTabSz="914400" rtl="0" eaLnBrk="1" latinLnBrk="0" hangingPunct="1">
                        <a:defRPr sz="1800" b="1" kern="1200">
                          <a:solidFill>
                            <a:schemeClr val="tx1"/>
                          </a:solidFill>
                          <a:latin typeface="Arial" panose="020B0604020202090204"/>
                          <a:ea typeface="微软雅黑"/>
                        </a:defRPr>
                      </a:lvl2pPr>
                      <a:lvl3pPr marL="914400" algn="l" defTabSz="914400" rtl="0" eaLnBrk="1" latinLnBrk="0" hangingPunct="1">
                        <a:defRPr sz="1800" b="1" kern="1200">
                          <a:solidFill>
                            <a:schemeClr val="tx1"/>
                          </a:solidFill>
                          <a:latin typeface="Arial" panose="020B0604020202090204"/>
                          <a:ea typeface="微软雅黑"/>
                        </a:defRPr>
                      </a:lvl3pPr>
                      <a:lvl4pPr marL="1371600" algn="l" defTabSz="914400" rtl="0" eaLnBrk="1" latinLnBrk="0" hangingPunct="1">
                        <a:defRPr sz="1800" b="1" kern="1200">
                          <a:solidFill>
                            <a:schemeClr val="tx1"/>
                          </a:solidFill>
                          <a:latin typeface="Arial" panose="020B0604020202090204"/>
                          <a:ea typeface="微软雅黑"/>
                        </a:defRPr>
                      </a:lvl4pPr>
                      <a:lvl5pPr marL="1828800" algn="l" defTabSz="914400" rtl="0" eaLnBrk="1" latinLnBrk="0" hangingPunct="1">
                        <a:defRPr sz="1800" b="1" kern="1200">
                          <a:solidFill>
                            <a:schemeClr val="tx1"/>
                          </a:solidFill>
                          <a:latin typeface="Arial" panose="020B0604020202090204"/>
                          <a:ea typeface="微软雅黑"/>
                        </a:defRPr>
                      </a:lvl5pPr>
                      <a:lvl6pPr marL="2286000" algn="l" defTabSz="914400" rtl="0" eaLnBrk="1" latinLnBrk="0" hangingPunct="1">
                        <a:defRPr sz="1800" b="1" kern="1200">
                          <a:solidFill>
                            <a:schemeClr val="tx1"/>
                          </a:solidFill>
                          <a:latin typeface="Arial" panose="020B0604020202090204"/>
                          <a:ea typeface="微软雅黑"/>
                        </a:defRPr>
                      </a:lvl6pPr>
                      <a:lvl7pPr marL="2743200" algn="l" defTabSz="914400" rtl="0" eaLnBrk="1" latinLnBrk="0" hangingPunct="1">
                        <a:defRPr sz="1800" b="1" kern="1200">
                          <a:solidFill>
                            <a:schemeClr val="tx1"/>
                          </a:solidFill>
                          <a:latin typeface="Arial" panose="020B0604020202090204"/>
                          <a:ea typeface="微软雅黑"/>
                        </a:defRPr>
                      </a:lvl7pPr>
                      <a:lvl8pPr marL="3200400" algn="l" defTabSz="914400" rtl="0" eaLnBrk="1" latinLnBrk="0" hangingPunct="1">
                        <a:defRPr sz="1800" b="1" kern="1200">
                          <a:solidFill>
                            <a:schemeClr val="tx1"/>
                          </a:solidFill>
                          <a:latin typeface="Arial" panose="020B0604020202090204"/>
                          <a:ea typeface="微软雅黑"/>
                        </a:defRPr>
                      </a:lvl8pPr>
                      <a:lvl9pPr marL="3657600" algn="l" defTabSz="914400" rtl="0" eaLnBrk="1" latinLnBrk="0" hangingPunct="1">
                        <a:defRPr sz="1800" b="1" kern="1200">
                          <a:solidFill>
                            <a:schemeClr val="tx1"/>
                          </a:solidFill>
                          <a:latin typeface="Arial" panose="020B0604020202090204"/>
                          <a:ea typeface="微软雅黑"/>
                        </a:defRPr>
                      </a:lvl9pPr>
                    </a:lstStyle>
                    <a:p>
                      <a:r>
                        <a:rPr lang="zh-CN" altLang="en-US" sz="1400" dirty="0"/>
                        <a:t>强学习器</a:t>
                      </a:r>
                      <a:endParaRPr lang="zh-CN" altLang="en-US" sz="1400" dirty="0"/>
                    </a:p>
                  </a:txBody>
                  <a:tcPr marL="82187" marR="82187" marT="41094" marB="41094"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panose="020B0604020202090204"/>
                          <a:ea typeface="微软雅黑"/>
                        </a:defRPr>
                      </a:lvl1pPr>
                      <a:lvl2pPr marL="457200" algn="l" defTabSz="914400" rtl="0" eaLnBrk="1" latinLnBrk="0" hangingPunct="1">
                        <a:defRPr sz="1800" kern="1200">
                          <a:solidFill>
                            <a:schemeClr val="tx1"/>
                          </a:solidFill>
                          <a:latin typeface="Arial" panose="020B0604020202090204"/>
                          <a:ea typeface="微软雅黑"/>
                        </a:defRPr>
                      </a:lvl2pPr>
                      <a:lvl3pPr marL="914400" algn="l" defTabSz="914400" rtl="0" eaLnBrk="1" latinLnBrk="0" hangingPunct="1">
                        <a:defRPr sz="1800" kern="1200">
                          <a:solidFill>
                            <a:schemeClr val="tx1"/>
                          </a:solidFill>
                          <a:latin typeface="Arial" panose="020B0604020202090204"/>
                          <a:ea typeface="微软雅黑"/>
                        </a:defRPr>
                      </a:lvl3pPr>
                      <a:lvl4pPr marL="1371600" algn="l" defTabSz="914400" rtl="0" eaLnBrk="1" latinLnBrk="0" hangingPunct="1">
                        <a:defRPr sz="1800" kern="1200">
                          <a:solidFill>
                            <a:schemeClr val="tx1"/>
                          </a:solidFill>
                          <a:latin typeface="Arial" panose="020B0604020202090204"/>
                          <a:ea typeface="微软雅黑"/>
                        </a:defRPr>
                      </a:lvl4pPr>
                      <a:lvl5pPr marL="1828800" algn="l" defTabSz="914400" rtl="0" eaLnBrk="1" latinLnBrk="0" hangingPunct="1">
                        <a:defRPr sz="1800" kern="1200">
                          <a:solidFill>
                            <a:schemeClr val="tx1"/>
                          </a:solidFill>
                          <a:latin typeface="Arial" panose="020B0604020202090204"/>
                          <a:ea typeface="微软雅黑"/>
                        </a:defRPr>
                      </a:lvl5pPr>
                      <a:lvl6pPr marL="2286000" algn="l" defTabSz="914400" rtl="0" eaLnBrk="1" latinLnBrk="0" hangingPunct="1">
                        <a:defRPr sz="1800" kern="1200">
                          <a:solidFill>
                            <a:schemeClr val="tx1"/>
                          </a:solidFill>
                          <a:latin typeface="Arial" panose="020B0604020202090204"/>
                          <a:ea typeface="微软雅黑"/>
                        </a:defRPr>
                      </a:lvl6pPr>
                      <a:lvl7pPr marL="2743200" algn="l" defTabSz="914400" rtl="0" eaLnBrk="1" latinLnBrk="0" hangingPunct="1">
                        <a:defRPr sz="1800" kern="1200">
                          <a:solidFill>
                            <a:schemeClr val="tx1"/>
                          </a:solidFill>
                          <a:latin typeface="Arial" panose="020B0604020202090204"/>
                          <a:ea typeface="微软雅黑"/>
                        </a:defRPr>
                      </a:lvl7pPr>
                      <a:lvl8pPr marL="3200400" algn="l" defTabSz="914400" rtl="0" eaLnBrk="1" latinLnBrk="0" hangingPunct="1">
                        <a:defRPr sz="1800" kern="1200">
                          <a:solidFill>
                            <a:schemeClr val="tx1"/>
                          </a:solidFill>
                          <a:latin typeface="Arial" panose="020B0604020202090204"/>
                          <a:ea typeface="微软雅黑"/>
                        </a:defRPr>
                      </a:lvl8pPr>
                      <a:lvl9pPr marL="3657600" algn="l" defTabSz="914400" rtl="0" eaLnBrk="1" latinLnBrk="0" hangingPunct="1">
                        <a:defRPr sz="1800" kern="1200">
                          <a:solidFill>
                            <a:schemeClr val="tx1"/>
                          </a:solidFill>
                          <a:latin typeface="Arial" panose="020B0604020202090204"/>
                          <a:ea typeface="微软雅黑"/>
                        </a:defRPr>
                      </a:lvl9pPr>
                    </a:lstStyle>
                    <a:p>
                      <a:r>
                        <a:rPr lang="zh-CN" altLang="en-US" sz="1400" dirty="0"/>
                        <a:t>支持向量机分类器、</a:t>
                      </a:r>
                      <a:r>
                        <a:rPr lang="zh-CN" altLang="en-US" sz="1400" b="1" dirty="0">
                          <a:solidFill>
                            <a:srgbClr val="386F9E"/>
                          </a:solidFill>
                        </a:rPr>
                        <a:t>神经网络分类器</a:t>
                      </a:r>
                      <a:endParaRPr lang="zh-CN" altLang="en-US" sz="1400" b="1" dirty="0">
                        <a:solidFill>
                          <a:srgbClr val="386F9E"/>
                        </a:solidFill>
                      </a:endParaRPr>
                    </a:p>
                  </a:txBody>
                  <a:tcPr marL="82187" marR="82187" marT="41094" marB="41094"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panose="020B0604020202090204"/>
                          <a:ea typeface="微软雅黑"/>
                        </a:defRPr>
                      </a:lvl1pPr>
                      <a:lvl2pPr marL="457200" algn="l" defTabSz="914400" rtl="0" eaLnBrk="1" latinLnBrk="0" hangingPunct="1">
                        <a:defRPr sz="1800" kern="1200">
                          <a:solidFill>
                            <a:schemeClr val="tx1"/>
                          </a:solidFill>
                          <a:latin typeface="Arial" panose="020B0604020202090204"/>
                          <a:ea typeface="微软雅黑"/>
                        </a:defRPr>
                      </a:lvl2pPr>
                      <a:lvl3pPr marL="914400" algn="l" defTabSz="914400" rtl="0" eaLnBrk="1" latinLnBrk="0" hangingPunct="1">
                        <a:defRPr sz="1800" kern="1200">
                          <a:solidFill>
                            <a:schemeClr val="tx1"/>
                          </a:solidFill>
                          <a:latin typeface="Arial" panose="020B0604020202090204"/>
                          <a:ea typeface="微软雅黑"/>
                        </a:defRPr>
                      </a:lvl3pPr>
                      <a:lvl4pPr marL="1371600" algn="l" defTabSz="914400" rtl="0" eaLnBrk="1" latinLnBrk="0" hangingPunct="1">
                        <a:defRPr sz="1800" kern="1200">
                          <a:solidFill>
                            <a:schemeClr val="tx1"/>
                          </a:solidFill>
                          <a:latin typeface="Arial" panose="020B0604020202090204"/>
                          <a:ea typeface="微软雅黑"/>
                        </a:defRPr>
                      </a:lvl4pPr>
                      <a:lvl5pPr marL="1828800" algn="l" defTabSz="914400" rtl="0" eaLnBrk="1" latinLnBrk="0" hangingPunct="1">
                        <a:defRPr sz="1800" kern="1200">
                          <a:solidFill>
                            <a:schemeClr val="tx1"/>
                          </a:solidFill>
                          <a:latin typeface="Arial" panose="020B0604020202090204"/>
                          <a:ea typeface="微软雅黑"/>
                        </a:defRPr>
                      </a:lvl5pPr>
                      <a:lvl6pPr marL="2286000" algn="l" defTabSz="914400" rtl="0" eaLnBrk="1" latinLnBrk="0" hangingPunct="1">
                        <a:defRPr sz="1800" kern="1200">
                          <a:solidFill>
                            <a:schemeClr val="tx1"/>
                          </a:solidFill>
                          <a:latin typeface="Arial" panose="020B0604020202090204"/>
                          <a:ea typeface="微软雅黑"/>
                        </a:defRPr>
                      </a:lvl6pPr>
                      <a:lvl7pPr marL="2743200" algn="l" defTabSz="914400" rtl="0" eaLnBrk="1" latinLnBrk="0" hangingPunct="1">
                        <a:defRPr sz="1800" kern="1200">
                          <a:solidFill>
                            <a:schemeClr val="tx1"/>
                          </a:solidFill>
                          <a:latin typeface="Arial" panose="020B0604020202090204"/>
                          <a:ea typeface="微软雅黑"/>
                        </a:defRPr>
                      </a:lvl7pPr>
                      <a:lvl8pPr marL="3200400" algn="l" defTabSz="914400" rtl="0" eaLnBrk="1" latinLnBrk="0" hangingPunct="1">
                        <a:defRPr sz="1800" kern="1200">
                          <a:solidFill>
                            <a:schemeClr val="tx1"/>
                          </a:solidFill>
                          <a:latin typeface="Arial" panose="020B0604020202090204"/>
                          <a:ea typeface="微软雅黑"/>
                        </a:defRPr>
                      </a:lvl8pPr>
                      <a:lvl9pPr marL="3657600" algn="l" defTabSz="914400" rtl="0" eaLnBrk="1" latinLnBrk="0" hangingPunct="1">
                        <a:defRPr sz="1800" kern="1200">
                          <a:solidFill>
                            <a:schemeClr val="tx1"/>
                          </a:solidFill>
                          <a:latin typeface="Arial" panose="020B0604020202090204"/>
                          <a:ea typeface="微软雅黑"/>
                        </a:defRPr>
                      </a:lvl9pPr>
                    </a:lstStyle>
                    <a:p>
                      <a:r>
                        <a:rPr lang="zh-CN" altLang="en-US" sz="1400" dirty="0"/>
                        <a:t>支持向量机回归、神经网络回归</a:t>
                      </a:r>
                      <a:endParaRPr lang="zh-CN" altLang="en-US" sz="1400" dirty="0"/>
                    </a:p>
                  </a:txBody>
                  <a:tcPr marL="82187" marR="82187" marT="41094" marB="41094"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panose="020B0604020202090204"/>
                          <a:ea typeface="微软雅黑"/>
                        </a:defRPr>
                      </a:lvl1pPr>
                      <a:lvl2pPr marL="457200" algn="l" defTabSz="914400" rtl="0" eaLnBrk="1" latinLnBrk="0" hangingPunct="1">
                        <a:defRPr sz="1800" kern="1200">
                          <a:solidFill>
                            <a:schemeClr val="tx1"/>
                          </a:solidFill>
                          <a:latin typeface="Arial" panose="020B0604020202090204"/>
                          <a:ea typeface="微软雅黑"/>
                        </a:defRPr>
                      </a:lvl2pPr>
                      <a:lvl3pPr marL="914400" algn="l" defTabSz="914400" rtl="0" eaLnBrk="1" latinLnBrk="0" hangingPunct="1">
                        <a:defRPr sz="1800" kern="1200">
                          <a:solidFill>
                            <a:schemeClr val="tx1"/>
                          </a:solidFill>
                          <a:latin typeface="Arial" panose="020B0604020202090204"/>
                          <a:ea typeface="微软雅黑"/>
                        </a:defRPr>
                      </a:lvl3pPr>
                      <a:lvl4pPr marL="1371600" algn="l" defTabSz="914400" rtl="0" eaLnBrk="1" latinLnBrk="0" hangingPunct="1">
                        <a:defRPr sz="1800" kern="1200">
                          <a:solidFill>
                            <a:schemeClr val="tx1"/>
                          </a:solidFill>
                          <a:latin typeface="Arial" panose="020B0604020202090204"/>
                          <a:ea typeface="微软雅黑"/>
                        </a:defRPr>
                      </a:lvl4pPr>
                      <a:lvl5pPr marL="1828800" algn="l" defTabSz="914400" rtl="0" eaLnBrk="1" latinLnBrk="0" hangingPunct="1">
                        <a:defRPr sz="1800" kern="1200">
                          <a:solidFill>
                            <a:schemeClr val="tx1"/>
                          </a:solidFill>
                          <a:latin typeface="Arial" panose="020B0604020202090204"/>
                          <a:ea typeface="微软雅黑"/>
                        </a:defRPr>
                      </a:lvl5pPr>
                      <a:lvl6pPr marL="2286000" algn="l" defTabSz="914400" rtl="0" eaLnBrk="1" latinLnBrk="0" hangingPunct="1">
                        <a:defRPr sz="1800" kern="1200">
                          <a:solidFill>
                            <a:schemeClr val="tx1"/>
                          </a:solidFill>
                          <a:latin typeface="Arial" panose="020B0604020202090204"/>
                          <a:ea typeface="微软雅黑"/>
                        </a:defRPr>
                      </a:lvl6pPr>
                      <a:lvl7pPr marL="2743200" algn="l" defTabSz="914400" rtl="0" eaLnBrk="1" latinLnBrk="0" hangingPunct="1">
                        <a:defRPr sz="1800" kern="1200">
                          <a:solidFill>
                            <a:schemeClr val="tx1"/>
                          </a:solidFill>
                          <a:latin typeface="Arial" panose="020B0604020202090204"/>
                          <a:ea typeface="微软雅黑"/>
                        </a:defRPr>
                      </a:lvl7pPr>
                      <a:lvl8pPr marL="3200400" algn="l" defTabSz="914400" rtl="0" eaLnBrk="1" latinLnBrk="0" hangingPunct="1">
                        <a:defRPr sz="1800" kern="1200">
                          <a:solidFill>
                            <a:schemeClr val="tx1"/>
                          </a:solidFill>
                          <a:latin typeface="Arial" panose="020B0604020202090204"/>
                          <a:ea typeface="微软雅黑"/>
                        </a:defRPr>
                      </a:lvl8pPr>
                      <a:lvl9pPr marL="3657600" algn="l" defTabSz="914400" rtl="0" eaLnBrk="1" latinLnBrk="0" hangingPunct="1">
                        <a:defRPr sz="1800" kern="1200">
                          <a:solidFill>
                            <a:schemeClr val="tx1"/>
                          </a:solidFill>
                          <a:latin typeface="Arial" panose="020B0604020202090204"/>
                          <a:ea typeface="微软雅黑"/>
                        </a:defRPr>
                      </a:lvl9pPr>
                    </a:lstStyle>
                    <a:p>
                      <a:r>
                        <a:rPr lang="zh-CN" altLang="en-US" sz="1400" dirty="0"/>
                        <a:t>支持向量机聚类</a:t>
                      </a:r>
                      <a:endParaRPr lang="zh-CN" altLang="en-US" sz="1400" dirty="0"/>
                    </a:p>
                  </a:txBody>
                  <a:tcPr marL="82187" marR="82187" marT="41094" marB="41094" anchor="ctr">
                    <a:lnL>
                      <a:noFill/>
                    </a:lnL>
                    <a:lnR>
                      <a:noFill/>
                    </a:lnR>
                    <a:lnT>
                      <a:noFill/>
                    </a:lnT>
                    <a:lnB>
                      <a:noFill/>
                    </a:lnB>
                    <a:lnTlToBr w="12700" cmpd="sng">
                      <a:noFill/>
                      <a:prstDash val="solid"/>
                    </a:lnTlToBr>
                    <a:lnBlToTr w="12700" cmpd="sng">
                      <a:noFill/>
                      <a:prstDash val="solid"/>
                    </a:lnBlToTr>
                    <a:noFill/>
                  </a:tcPr>
                </a:tc>
              </a:tr>
              <a:tr h="487806">
                <a:tc>
                  <a:txBody>
                    <a:bodyPr/>
                    <a:lstStyle>
                      <a:lvl1pPr marL="0" algn="l" defTabSz="914400" rtl="0" eaLnBrk="1" latinLnBrk="0" hangingPunct="1">
                        <a:defRPr sz="1800" b="1" kern="1200">
                          <a:solidFill>
                            <a:schemeClr val="tx1"/>
                          </a:solidFill>
                          <a:latin typeface="Arial" panose="020B0604020202090204"/>
                          <a:ea typeface="微软雅黑"/>
                        </a:defRPr>
                      </a:lvl1pPr>
                      <a:lvl2pPr marL="457200" algn="l" defTabSz="914400" rtl="0" eaLnBrk="1" latinLnBrk="0" hangingPunct="1">
                        <a:defRPr sz="1800" b="1" kern="1200">
                          <a:solidFill>
                            <a:schemeClr val="tx1"/>
                          </a:solidFill>
                          <a:latin typeface="Arial" panose="020B0604020202090204"/>
                          <a:ea typeface="微软雅黑"/>
                        </a:defRPr>
                      </a:lvl2pPr>
                      <a:lvl3pPr marL="914400" algn="l" defTabSz="914400" rtl="0" eaLnBrk="1" latinLnBrk="0" hangingPunct="1">
                        <a:defRPr sz="1800" b="1" kern="1200">
                          <a:solidFill>
                            <a:schemeClr val="tx1"/>
                          </a:solidFill>
                          <a:latin typeface="Arial" panose="020B0604020202090204"/>
                          <a:ea typeface="微软雅黑"/>
                        </a:defRPr>
                      </a:lvl3pPr>
                      <a:lvl4pPr marL="1371600" algn="l" defTabSz="914400" rtl="0" eaLnBrk="1" latinLnBrk="0" hangingPunct="1">
                        <a:defRPr sz="1800" b="1" kern="1200">
                          <a:solidFill>
                            <a:schemeClr val="tx1"/>
                          </a:solidFill>
                          <a:latin typeface="Arial" panose="020B0604020202090204"/>
                          <a:ea typeface="微软雅黑"/>
                        </a:defRPr>
                      </a:lvl4pPr>
                      <a:lvl5pPr marL="1828800" algn="l" defTabSz="914400" rtl="0" eaLnBrk="1" latinLnBrk="0" hangingPunct="1">
                        <a:defRPr sz="1800" b="1" kern="1200">
                          <a:solidFill>
                            <a:schemeClr val="tx1"/>
                          </a:solidFill>
                          <a:latin typeface="Arial" panose="020B0604020202090204"/>
                          <a:ea typeface="微软雅黑"/>
                        </a:defRPr>
                      </a:lvl5pPr>
                      <a:lvl6pPr marL="2286000" algn="l" defTabSz="914400" rtl="0" eaLnBrk="1" latinLnBrk="0" hangingPunct="1">
                        <a:defRPr sz="1800" b="1" kern="1200">
                          <a:solidFill>
                            <a:schemeClr val="tx1"/>
                          </a:solidFill>
                          <a:latin typeface="Arial" panose="020B0604020202090204"/>
                          <a:ea typeface="微软雅黑"/>
                        </a:defRPr>
                      </a:lvl6pPr>
                      <a:lvl7pPr marL="2743200" algn="l" defTabSz="914400" rtl="0" eaLnBrk="1" latinLnBrk="0" hangingPunct="1">
                        <a:defRPr sz="1800" b="1" kern="1200">
                          <a:solidFill>
                            <a:schemeClr val="tx1"/>
                          </a:solidFill>
                          <a:latin typeface="Arial" panose="020B0604020202090204"/>
                          <a:ea typeface="微软雅黑"/>
                        </a:defRPr>
                      </a:lvl7pPr>
                      <a:lvl8pPr marL="3200400" algn="l" defTabSz="914400" rtl="0" eaLnBrk="1" latinLnBrk="0" hangingPunct="1">
                        <a:defRPr sz="1800" b="1" kern="1200">
                          <a:solidFill>
                            <a:schemeClr val="tx1"/>
                          </a:solidFill>
                          <a:latin typeface="Arial" panose="020B0604020202090204"/>
                          <a:ea typeface="微软雅黑"/>
                        </a:defRPr>
                      </a:lvl8pPr>
                      <a:lvl9pPr marL="3657600" algn="l" defTabSz="914400" rtl="0" eaLnBrk="1" latinLnBrk="0" hangingPunct="1">
                        <a:defRPr sz="1800" b="1" kern="1200">
                          <a:solidFill>
                            <a:schemeClr val="tx1"/>
                          </a:solidFill>
                          <a:latin typeface="Arial" panose="020B0604020202090204"/>
                          <a:ea typeface="微软雅黑"/>
                        </a:defRPr>
                      </a:lvl9pPr>
                    </a:lstStyle>
                    <a:p>
                      <a:r>
                        <a:rPr lang="zh-CN" altLang="en-US" sz="1400" dirty="0"/>
                        <a:t>集成算法</a:t>
                      </a:r>
                      <a:endParaRPr lang="zh-CN" altLang="en-US" sz="1400" dirty="0"/>
                    </a:p>
                  </a:txBody>
                  <a:tcPr marL="82187" marR="82187" marT="41094" marB="41094" anchor="ctr">
                    <a:lnL>
                      <a:noFill/>
                    </a:lnL>
                    <a:lnR>
                      <a:noFill/>
                    </a:lnR>
                    <a:lnT>
                      <a:noFill/>
                    </a:lnT>
                    <a:lnB w="12700" cmpd="sng">
                      <a:solidFill>
                        <a:srgbClr val="88C9B3"/>
                      </a:solidFill>
                    </a:lnB>
                    <a:lnTlToBr w="12700" cmpd="sng">
                      <a:noFill/>
                      <a:prstDash val="solid"/>
                    </a:lnTlToBr>
                    <a:lnBlToTr w="12700" cmpd="sng">
                      <a:noFill/>
                      <a:prstDash val="solid"/>
                    </a:lnBlToTr>
                    <a:solidFill>
                      <a:srgbClr val="88C9B3">
                        <a:alpha val="20000"/>
                      </a:srgbClr>
                    </a:solidFill>
                  </a:tcPr>
                </a:tc>
                <a:tc>
                  <a:txBody>
                    <a:bodyPr/>
                    <a:lstStyle>
                      <a:lvl1pPr marL="0" algn="l" defTabSz="914400" rtl="0" eaLnBrk="1" latinLnBrk="0" hangingPunct="1">
                        <a:defRPr sz="1800" kern="1200">
                          <a:solidFill>
                            <a:schemeClr val="tx1"/>
                          </a:solidFill>
                          <a:latin typeface="Arial" panose="020B0604020202090204"/>
                          <a:ea typeface="微软雅黑"/>
                        </a:defRPr>
                      </a:lvl1pPr>
                      <a:lvl2pPr marL="457200" algn="l" defTabSz="914400" rtl="0" eaLnBrk="1" latinLnBrk="0" hangingPunct="1">
                        <a:defRPr sz="1800" kern="1200">
                          <a:solidFill>
                            <a:schemeClr val="tx1"/>
                          </a:solidFill>
                          <a:latin typeface="Arial" panose="020B0604020202090204"/>
                          <a:ea typeface="微软雅黑"/>
                        </a:defRPr>
                      </a:lvl2pPr>
                      <a:lvl3pPr marL="914400" algn="l" defTabSz="914400" rtl="0" eaLnBrk="1" latinLnBrk="0" hangingPunct="1">
                        <a:defRPr sz="1800" kern="1200">
                          <a:solidFill>
                            <a:schemeClr val="tx1"/>
                          </a:solidFill>
                          <a:latin typeface="Arial" panose="020B0604020202090204"/>
                          <a:ea typeface="微软雅黑"/>
                        </a:defRPr>
                      </a:lvl3pPr>
                      <a:lvl4pPr marL="1371600" algn="l" defTabSz="914400" rtl="0" eaLnBrk="1" latinLnBrk="0" hangingPunct="1">
                        <a:defRPr sz="1800" kern="1200">
                          <a:solidFill>
                            <a:schemeClr val="tx1"/>
                          </a:solidFill>
                          <a:latin typeface="Arial" panose="020B0604020202090204"/>
                          <a:ea typeface="微软雅黑"/>
                        </a:defRPr>
                      </a:lvl4pPr>
                      <a:lvl5pPr marL="1828800" algn="l" defTabSz="914400" rtl="0" eaLnBrk="1" latinLnBrk="0" hangingPunct="1">
                        <a:defRPr sz="1800" kern="1200">
                          <a:solidFill>
                            <a:schemeClr val="tx1"/>
                          </a:solidFill>
                          <a:latin typeface="Arial" panose="020B0604020202090204"/>
                          <a:ea typeface="微软雅黑"/>
                        </a:defRPr>
                      </a:lvl5pPr>
                      <a:lvl6pPr marL="2286000" algn="l" defTabSz="914400" rtl="0" eaLnBrk="1" latinLnBrk="0" hangingPunct="1">
                        <a:defRPr sz="1800" kern="1200">
                          <a:solidFill>
                            <a:schemeClr val="tx1"/>
                          </a:solidFill>
                          <a:latin typeface="Arial" panose="020B0604020202090204"/>
                          <a:ea typeface="微软雅黑"/>
                        </a:defRPr>
                      </a:lvl6pPr>
                      <a:lvl7pPr marL="2743200" algn="l" defTabSz="914400" rtl="0" eaLnBrk="1" latinLnBrk="0" hangingPunct="1">
                        <a:defRPr sz="1800" kern="1200">
                          <a:solidFill>
                            <a:schemeClr val="tx1"/>
                          </a:solidFill>
                          <a:latin typeface="Arial" panose="020B0604020202090204"/>
                          <a:ea typeface="微软雅黑"/>
                        </a:defRPr>
                      </a:lvl7pPr>
                      <a:lvl8pPr marL="3200400" algn="l" defTabSz="914400" rtl="0" eaLnBrk="1" latinLnBrk="0" hangingPunct="1">
                        <a:defRPr sz="1800" kern="1200">
                          <a:solidFill>
                            <a:schemeClr val="tx1"/>
                          </a:solidFill>
                          <a:latin typeface="Arial" panose="020B0604020202090204"/>
                          <a:ea typeface="微软雅黑"/>
                        </a:defRPr>
                      </a:lvl8pPr>
                      <a:lvl9pPr marL="3657600" algn="l" defTabSz="914400" rtl="0" eaLnBrk="1" latinLnBrk="0" hangingPunct="1">
                        <a:defRPr sz="1800" kern="1200">
                          <a:solidFill>
                            <a:schemeClr val="tx1"/>
                          </a:solidFill>
                          <a:latin typeface="Arial" panose="020B0604020202090204"/>
                          <a:ea typeface="微软雅黑"/>
                        </a:defRPr>
                      </a:lvl9pPr>
                    </a:lstStyle>
                    <a:p>
                      <a:r>
                        <a:rPr lang="en-US" altLang="zh-CN" sz="1400" b="1" dirty="0">
                          <a:solidFill>
                            <a:srgbClr val="386F9E"/>
                          </a:solidFill>
                        </a:rPr>
                        <a:t>Bagging</a:t>
                      </a:r>
                      <a:r>
                        <a:rPr lang="zh-CN" altLang="en-US" sz="1400" b="1" dirty="0">
                          <a:solidFill>
                            <a:srgbClr val="386F9E"/>
                          </a:solidFill>
                        </a:rPr>
                        <a:t>（随机森林分类）</a:t>
                      </a:r>
                      <a:endParaRPr lang="en-US" altLang="zh-CN" sz="1400" b="1" dirty="0">
                        <a:solidFill>
                          <a:srgbClr val="386F9E"/>
                        </a:solidFill>
                      </a:endParaRPr>
                    </a:p>
                    <a:p>
                      <a:r>
                        <a:rPr lang="en-US" altLang="zh-CN" sz="1400" dirty="0"/>
                        <a:t>Boosting</a:t>
                      </a:r>
                      <a:r>
                        <a:rPr lang="zh-CN" altLang="en-US" sz="1400" dirty="0"/>
                        <a:t>（</a:t>
                      </a:r>
                      <a:r>
                        <a:rPr lang="en-US" altLang="zh-CN" sz="1400" dirty="0" err="1"/>
                        <a:t>Adaboost</a:t>
                      </a:r>
                      <a:r>
                        <a:rPr lang="zh-CN" altLang="en-US" sz="1400" dirty="0"/>
                        <a:t>，</a:t>
                      </a:r>
                      <a:r>
                        <a:rPr lang="en-US" altLang="zh-CN" sz="1400" dirty="0"/>
                        <a:t>GBDT</a:t>
                      </a:r>
                      <a:r>
                        <a:rPr lang="zh-CN" altLang="en-US" sz="1400" dirty="0"/>
                        <a:t>）</a:t>
                      </a:r>
                      <a:endParaRPr lang="zh-CN" altLang="en-US" sz="1400" dirty="0"/>
                    </a:p>
                  </a:txBody>
                  <a:tcPr marL="82187" marR="82187" marT="41094" marB="41094" anchor="ctr">
                    <a:lnL>
                      <a:noFill/>
                    </a:lnL>
                    <a:lnR>
                      <a:noFill/>
                    </a:lnR>
                    <a:lnT>
                      <a:noFill/>
                    </a:lnT>
                    <a:lnB w="12700" cmpd="sng">
                      <a:solidFill>
                        <a:srgbClr val="88C9B3"/>
                      </a:solidFill>
                    </a:lnB>
                    <a:lnTlToBr w="12700" cmpd="sng">
                      <a:noFill/>
                      <a:prstDash val="solid"/>
                    </a:lnTlToBr>
                    <a:lnBlToTr w="12700" cmpd="sng">
                      <a:noFill/>
                      <a:prstDash val="solid"/>
                    </a:lnBlToTr>
                    <a:solidFill>
                      <a:srgbClr val="88C9B3">
                        <a:alpha val="20000"/>
                      </a:srgbClr>
                    </a:solidFill>
                  </a:tcPr>
                </a:tc>
                <a:tc>
                  <a:txBody>
                    <a:bodyPr/>
                    <a:lstStyle>
                      <a:lvl1pPr marL="0" algn="l" defTabSz="914400" rtl="0" eaLnBrk="1" latinLnBrk="0" hangingPunct="1">
                        <a:defRPr sz="1800" kern="1200">
                          <a:solidFill>
                            <a:schemeClr val="tx1"/>
                          </a:solidFill>
                          <a:latin typeface="Arial" panose="020B0604020202090204"/>
                          <a:ea typeface="微软雅黑"/>
                        </a:defRPr>
                      </a:lvl1pPr>
                      <a:lvl2pPr marL="457200" algn="l" defTabSz="914400" rtl="0" eaLnBrk="1" latinLnBrk="0" hangingPunct="1">
                        <a:defRPr sz="1800" kern="1200">
                          <a:solidFill>
                            <a:schemeClr val="tx1"/>
                          </a:solidFill>
                          <a:latin typeface="Arial" panose="020B0604020202090204"/>
                          <a:ea typeface="微软雅黑"/>
                        </a:defRPr>
                      </a:lvl2pPr>
                      <a:lvl3pPr marL="914400" algn="l" defTabSz="914400" rtl="0" eaLnBrk="1" latinLnBrk="0" hangingPunct="1">
                        <a:defRPr sz="1800" kern="1200">
                          <a:solidFill>
                            <a:schemeClr val="tx1"/>
                          </a:solidFill>
                          <a:latin typeface="Arial" panose="020B0604020202090204"/>
                          <a:ea typeface="微软雅黑"/>
                        </a:defRPr>
                      </a:lvl3pPr>
                      <a:lvl4pPr marL="1371600" algn="l" defTabSz="914400" rtl="0" eaLnBrk="1" latinLnBrk="0" hangingPunct="1">
                        <a:defRPr sz="1800" kern="1200">
                          <a:solidFill>
                            <a:schemeClr val="tx1"/>
                          </a:solidFill>
                          <a:latin typeface="Arial" panose="020B0604020202090204"/>
                          <a:ea typeface="微软雅黑"/>
                        </a:defRPr>
                      </a:lvl4pPr>
                      <a:lvl5pPr marL="1828800" algn="l" defTabSz="914400" rtl="0" eaLnBrk="1" latinLnBrk="0" hangingPunct="1">
                        <a:defRPr sz="1800" kern="1200">
                          <a:solidFill>
                            <a:schemeClr val="tx1"/>
                          </a:solidFill>
                          <a:latin typeface="Arial" panose="020B0604020202090204"/>
                          <a:ea typeface="微软雅黑"/>
                        </a:defRPr>
                      </a:lvl5pPr>
                      <a:lvl6pPr marL="2286000" algn="l" defTabSz="914400" rtl="0" eaLnBrk="1" latinLnBrk="0" hangingPunct="1">
                        <a:defRPr sz="1800" kern="1200">
                          <a:solidFill>
                            <a:schemeClr val="tx1"/>
                          </a:solidFill>
                          <a:latin typeface="Arial" panose="020B0604020202090204"/>
                          <a:ea typeface="微软雅黑"/>
                        </a:defRPr>
                      </a:lvl6pPr>
                      <a:lvl7pPr marL="2743200" algn="l" defTabSz="914400" rtl="0" eaLnBrk="1" latinLnBrk="0" hangingPunct="1">
                        <a:defRPr sz="1800" kern="1200">
                          <a:solidFill>
                            <a:schemeClr val="tx1"/>
                          </a:solidFill>
                          <a:latin typeface="Arial" panose="020B0604020202090204"/>
                          <a:ea typeface="微软雅黑"/>
                        </a:defRPr>
                      </a:lvl7pPr>
                      <a:lvl8pPr marL="3200400" algn="l" defTabSz="914400" rtl="0" eaLnBrk="1" latinLnBrk="0" hangingPunct="1">
                        <a:defRPr sz="1800" kern="1200">
                          <a:solidFill>
                            <a:schemeClr val="tx1"/>
                          </a:solidFill>
                          <a:latin typeface="Arial" panose="020B0604020202090204"/>
                          <a:ea typeface="微软雅黑"/>
                        </a:defRPr>
                      </a:lvl8pPr>
                      <a:lvl9pPr marL="3657600" algn="l" defTabSz="914400" rtl="0" eaLnBrk="1" latinLnBrk="0" hangingPunct="1">
                        <a:defRPr sz="1800" kern="1200">
                          <a:solidFill>
                            <a:schemeClr val="tx1"/>
                          </a:solidFill>
                          <a:latin typeface="Arial" panose="020B0604020202090204"/>
                          <a:ea typeface="微软雅黑"/>
                        </a:defRPr>
                      </a:lvl9pPr>
                    </a:lstStyle>
                    <a:p>
                      <a:r>
                        <a:rPr lang="en-US" altLang="zh-CN" sz="1400" b="1" dirty="0">
                          <a:solidFill>
                            <a:srgbClr val="386F9E"/>
                          </a:solidFill>
                        </a:rPr>
                        <a:t>Bagging</a:t>
                      </a:r>
                      <a:r>
                        <a:rPr lang="zh-CN" altLang="en-US" sz="1400" b="1" dirty="0">
                          <a:solidFill>
                            <a:srgbClr val="386F9E"/>
                          </a:solidFill>
                        </a:rPr>
                        <a:t>（随机森林回归）</a:t>
                      </a:r>
                      <a:endParaRPr lang="en-US" altLang="zh-CN" sz="1400" b="1" dirty="0">
                        <a:solidFill>
                          <a:srgbClr val="386F9E"/>
                        </a:solidFill>
                      </a:endParaRPr>
                    </a:p>
                    <a:p>
                      <a:r>
                        <a:rPr lang="en-US" altLang="zh-CN" sz="1400" dirty="0"/>
                        <a:t>Boosting</a:t>
                      </a:r>
                      <a:r>
                        <a:rPr lang="zh-CN" altLang="en-US" sz="1400" dirty="0"/>
                        <a:t>（</a:t>
                      </a:r>
                      <a:r>
                        <a:rPr lang="en-US" altLang="zh-CN" sz="1400" dirty="0" err="1"/>
                        <a:t>Adaboost</a:t>
                      </a:r>
                      <a:r>
                        <a:rPr lang="zh-CN" altLang="en-US" sz="1400" dirty="0"/>
                        <a:t>，</a:t>
                      </a:r>
                      <a:r>
                        <a:rPr lang="en-US" altLang="zh-CN" sz="1400" dirty="0"/>
                        <a:t>GBDT</a:t>
                      </a:r>
                      <a:r>
                        <a:rPr lang="zh-CN" altLang="en-US" sz="1400" dirty="0"/>
                        <a:t>）</a:t>
                      </a:r>
                      <a:endParaRPr lang="zh-CN" altLang="en-US" sz="1400" dirty="0"/>
                    </a:p>
                  </a:txBody>
                  <a:tcPr marL="82187" marR="82187" marT="41094" marB="41094" anchor="ctr">
                    <a:lnL>
                      <a:noFill/>
                    </a:lnL>
                    <a:lnR>
                      <a:noFill/>
                    </a:lnR>
                    <a:lnT>
                      <a:noFill/>
                    </a:lnT>
                    <a:lnB w="12700" cmpd="sng">
                      <a:solidFill>
                        <a:srgbClr val="88C9B3"/>
                      </a:solidFill>
                    </a:lnB>
                    <a:lnTlToBr w="12700" cmpd="sng">
                      <a:noFill/>
                      <a:prstDash val="solid"/>
                    </a:lnTlToBr>
                    <a:lnBlToTr w="12700" cmpd="sng">
                      <a:noFill/>
                      <a:prstDash val="solid"/>
                    </a:lnBlToTr>
                    <a:solidFill>
                      <a:srgbClr val="88C9B3">
                        <a:alpha val="20000"/>
                      </a:srgbClr>
                    </a:solidFill>
                  </a:tcPr>
                </a:tc>
                <a:tc>
                  <a:txBody>
                    <a:bodyPr/>
                    <a:lstStyle>
                      <a:lvl1pPr marL="0" algn="l" defTabSz="914400" rtl="0" eaLnBrk="1" latinLnBrk="0" hangingPunct="1">
                        <a:defRPr sz="1800" kern="1200">
                          <a:solidFill>
                            <a:schemeClr val="tx1"/>
                          </a:solidFill>
                          <a:latin typeface="Arial" panose="020B0604020202090204"/>
                          <a:ea typeface="微软雅黑"/>
                        </a:defRPr>
                      </a:lvl1pPr>
                      <a:lvl2pPr marL="457200" algn="l" defTabSz="914400" rtl="0" eaLnBrk="1" latinLnBrk="0" hangingPunct="1">
                        <a:defRPr sz="1800" kern="1200">
                          <a:solidFill>
                            <a:schemeClr val="tx1"/>
                          </a:solidFill>
                          <a:latin typeface="Arial" panose="020B0604020202090204"/>
                          <a:ea typeface="微软雅黑"/>
                        </a:defRPr>
                      </a:lvl2pPr>
                      <a:lvl3pPr marL="914400" algn="l" defTabSz="914400" rtl="0" eaLnBrk="1" latinLnBrk="0" hangingPunct="1">
                        <a:defRPr sz="1800" kern="1200">
                          <a:solidFill>
                            <a:schemeClr val="tx1"/>
                          </a:solidFill>
                          <a:latin typeface="Arial" panose="020B0604020202090204"/>
                          <a:ea typeface="微软雅黑"/>
                        </a:defRPr>
                      </a:lvl3pPr>
                      <a:lvl4pPr marL="1371600" algn="l" defTabSz="914400" rtl="0" eaLnBrk="1" latinLnBrk="0" hangingPunct="1">
                        <a:defRPr sz="1800" kern="1200">
                          <a:solidFill>
                            <a:schemeClr val="tx1"/>
                          </a:solidFill>
                          <a:latin typeface="Arial" panose="020B0604020202090204"/>
                          <a:ea typeface="微软雅黑"/>
                        </a:defRPr>
                      </a:lvl4pPr>
                      <a:lvl5pPr marL="1828800" algn="l" defTabSz="914400" rtl="0" eaLnBrk="1" latinLnBrk="0" hangingPunct="1">
                        <a:defRPr sz="1800" kern="1200">
                          <a:solidFill>
                            <a:schemeClr val="tx1"/>
                          </a:solidFill>
                          <a:latin typeface="Arial" panose="020B0604020202090204"/>
                          <a:ea typeface="微软雅黑"/>
                        </a:defRPr>
                      </a:lvl5pPr>
                      <a:lvl6pPr marL="2286000" algn="l" defTabSz="914400" rtl="0" eaLnBrk="1" latinLnBrk="0" hangingPunct="1">
                        <a:defRPr sz="1800" kern="1200">
                          <a:solidFill>
                            <a:schemeClr val="tx1"/>
                          </a:solidFill>
                          <a:latin typeface="Arial" panose="020B0604020202090204"/>
                          <a:ea typeface="微软雅黑"/>
                        </a:defRPr>
                      </a:lvl6pPr>
                      <a:lvl7pPr marL="2743200" algn="l" defTabSz="914400" rtl="0" eaLnBrk="1" latinLnBrk="0" hangingPunct="1">
                        <a:defRPr sz="1800" kern="1200">
                          <a:solidFill>
                            <a:schemeClr val="tx1"/>
                          </a:solidFill>
                          <a:latin typeface="Arial" panose="020B0604020202090204"/>
                          <a:ea typeface="微软雅黑"/>
                        </a:defRPr>
                      </a:lvl7pPr>
                      <a:lvl8pPr marL="3200400" algn="l" defTabSz="914400" rtl="0" eaLnBrk="1" latinLnBrk="0" hangingPunct="1">
                        <a:defRPr sz="1800" kern="1200">
                          <a:solidFill>
                            <a:schemeClr val="tx1"/>
                          </a:solidFill>
                          <a:latin typeface="Arial" panose="020B0604020202090204"/>
                          <a:ea typeface="微软雅黑"/>
                        </a:defRPr>
                      </a:lvl8pPr>
                      <a:lvl9pPr marL="3657600" algn="l" defTabSz="914400" rtl="0" eaLnBrk="1" latinLnBrk="0" hangingPunct="1">
                        <a:defRPr sz="1800" kern="1200">
                          <a:solidFill>
                            <a:schemeClr val="tx1"/>
                          </a:solidFill>
                          <a:latin typeface="Arial" panose="020B0604020202090204"/>
                          <a:ea typeface="微软雅黑"/>
                        </a:defRPr>
                      </a:lvl9pPr>
                    </a:lstStyle>
                    <a:p>
                      <a:pPr marL="0" marR="0" lvl="0" indent="0" algn="l" defTabSz="913765" rtl="0" eaLnBrk="1" fontAlgn="auto" latinLnBrk="0" hangingPunct="1">
                        <a:lnSpc>
                          <a:spcPct val="100000"/>
                        </a:lnSpc>
                        <a:spcBef>
                          <a:spcPts val="0"/>
                        </a:spcBef>
                        <a:spcAft>
                          <a:spcPts val="0"/>
                        </a:spcAft>
                        <a:buClrTx/>
                        <a:buSzTx/>
                        <a:buFontTx/>
                        <a:buNone/>
                        <a:defRPr/>
                      </a:pPr>
                      <a:r>
                        <a:rPr lang="en-US" altLang="zh-CN" sz="1400" dirty="0"/>
                        <a:t>--</a:t>
                      </a:r>
                      <a:endParaRPr lang="zh-CN" altLang="en-US" sz="1400" dirty="0"/>
                    </a:p>
                  </a:txBody>
                  <a:tcPr marL="82187" marR="82187" marT="41094" marB="41094" anchor="ctr">
                    <a:lnL>
                      <a:noFill/>
                    </a:lnL>
                    <a:lnR>
                      <a:noFill/>
                    </a:lnR>
                    <a:lnT>
                      <a:noFill/>
                    </a:lnT>
                    <a:lnB w="12700" cmpd="sng">
                      <a:solidFill>
                        <a:srgbClr val="88C9B3"/>
                      </a:solidFill>
                    </a:lnB>
                    <a:lnTlToBr w="12700" cmpd="sng">
                      <a:noFill/>
                      <a:prstDash val="solid"/>
                    </a:lnTlToBr>
                    <a:lnBlToTr w="12700" cmpd="sng">
                      <a:noFill/>
                      <a:prstDash val="solid"/>
                    </a:lnBlToTr>
                    <a:solidFill>
                      <a:srgbClr val="88C9B3">
                        <a:alpha val="20000"/>
                      </a:srgbClr>
                    </a:solidFill>
                  </a:tcPr>
                </a:tc>
              </a:tr>
            </a:tbl>
          </a:graphicData>
        </a:graphic>
      </p:graphicFrame>
    </p:spTree>
  </p:cSld>
  <p:clrMapOvr>
    <a:masterClrMapping/>
  </p:clrMapOvr>
  <p:transition spd="slow" advTm="1000">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椭圆 65"/>
          <p:cNvSpPr/>
          <p:nvPr/>
        </p:nvSpPr>
        <p:spPr>
          <a:xfrm flipV="1">
            <a:off x="8855903" y="5627341"/>
            <a:ext cx="105358" cy="105358"/>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SimSun" panose="02010600030101010101" pitchFamily="2" charset="-122"/>
              <a:cs typeface="+mn-cs"/>
            </a:endParaRPr>
          </a:p>
        </p:txBody>
      </p:sp>
      <p:pic>
        <p:nvPicPr>
          <p:cNvPr id="2" name="图片 1"/>
          <p:cNvPicPr>
            <a:picLocks noChangeAspect="1"/>
          </p:cNvPicPr>
          <p:nvPr/>
        </p:nvPicPr>
        <p:blipFill>
          <a:blip r:embed="rId1">
            <a:alphaModFix amt="70000"/>
            <a:extLst>
              <a:ext uri="{28A0092B-C50C-407E-A947-70E740481C1C}">
                <a14:useLocalDpi xmlns:a14="http://schemas.microsoft.com/office/drawing/2010/main" val="0"/>
              </a:ext>
            </a:extLst>
          </a:blip>
          <a:stretch>
            <a:fillRect/>
          </a:stretch>
        </p:blipFill>
        <p:spPr>
          <a:xfrm>
            <a:off x="867030" y="-6"/>
            <a:ext cx="10550611" cy="6330367"/>
          </a:xfrm>
          <a:prstGeom prst="rect">
            <a:avLst/>
          </a:prstGeom>
        </p:spPr>
      </p:pic>
      <p:cxnSp>
        <p:nvCxnSpPr>
          <p:cNvPr id="4" name="直线箭头连接符 3"/>
          <p:cNvCxnSpPr/>
          <p:nvPr/>
        </p:nvCxnSpPr>
        <p:spPr>
          <a:xfrm flipH="1" flipV="1">
            <a:off x="4176584" y="3707027"/>
            <a:ext cx="790833" cy="704335"/>
          </a:xfrm>
          <a:prstGeom prst="straightConnector1">
            <a:avLst/>
          </a:prstGeom>
          <a:ln w="57150">
            <a:solidFill>
              <a:schemeClr val="accent1"/>
            </a:solidFill>
            <a:headEnd w="med" len="lg"/>
            <a:tailEnd type="triangle"/>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4992127" y="4312506"/>
            <a:ext cx="2347783" cy="338554"/>
          </a:xfrm>
          <a:prstGeom prst="rect">
            <a:avLst/>
          </a:prstGeom>
          <a:noFill/>
        </p:spPr>
        <p:txBody>
          <a:bodyPr wrap="square" rtlCol="0">
            <a:spAutoFit/>
          </a:bodyPr>
          <a:lstStyle/>
          <a:p>
            <a:r>
              <a:rPr kumimoji="1" lang="zh-CN" altLang="en-US" sz="1600" b="1" smtClean="0">
                <a:solidFill>
                  <a:schemeClr val="accent1"/>
                </a:solidFill>
                <a:latin typeface="Microsoft YaHei" charset="-122"/>
                <a:ea typeface="Microsoft YaHei" charset="-122"/>
                <a:cs typeface="Microsoft YaHei" charset="-122"/>
              </a:rPr>
              <a:t>记得我们的问题么？</a:t>
            </a:r>
            <a:endParaRPr kumimoji="1" lang="zh-CN" altLang="en-US" sz="1600" b="1">
              <a:solidFill>
                <a:schemeClr val="accent1"/>
              </a:solidFill>
              <a:latin typeface="Microsoft YaHei" charset="-122"/>
              <a:ea typeface="Microsoft YaHei" charset="-122"/>
              <a:cs typeface="Microsoft YaHei" charset="-122"/>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117" y="6221904"/>
            <a:ext cx="1906271" cy="438442"/>
          </a:xfrm>
          <a:prstGeom prst="rect">
            <a:avLst/>
          </a:prstGeom>
        </p:spPr>
      </p:pic>
    </p:spTree>
  </p:cSld>
  <p:clrMapOvr>
    <a:masterClrMapping/>
  </p:clrMapOvr>
  <p:transition spd="slow" advTm="1000">
    <p:push dir="u"/>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椭圆 63"/>
          <p:cNvSpPr/>
          <p:nvPr/>
        </p:nvSpPr>
        <p:spPr>
          <a:xfrm>
            <a:off x="4138586" y="1491753"/>
            <a:ext cx="3935146" cy="3935146"/>
          </a:xfrm>
          <a:prstGeom prst="ellipse">
            <a:avLst/>
          </a:prstGeom>
          <a:noFill/>
          <a:ln w="19050">
            <a:solidFill>
              <a:srgbClr val="234983"/>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SimSun" panose="02010600030101010101" pitchFamily="2" charset="-122"/>
              <a:cs typeface="+mn-cs"/>
            </a:endParaRPr>
          </a:p>
        </p:txBody>
      </p:sp>
      <p:sp>
        <p:nvSpPr>
          <p:cNvPr id="65" name="椭圆 64"/>
          <p:cNvSpPr/>
          <p:nvPr/>
        </p:nvSpPr>
        <p:spPr>
          <a:xfrm>
            <a:off x="4188227" y="1531234"/>
            <a:ext cx="3815544" cy="3815544"/>
          </a:xfrm>
          <a:prstGeom prst="ellipse">
            <a:avLst/>
          </a:prstGeom>
          <a:solidFill>
            <a:schemeClr val="bg1">
              <a:lumMod val="95000"/>
            </a:schemeClr>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SimSun" panose="02010600030101010101" pitchFamily="2" charset="-122"/>
              <a:cs typeface="+mn-cs"/>
            </a:endParaRPr>
          </a:p>
        </p:txBody>
      </p:sp>
      <p:sp>
        <p:nvSpPr>
          <p:cNvPr id="66" name="椭圆 65"/>
          <p:cNvSpPr/>
          <p:nvPr/>
        </p:nvSpPr>
        <p:spPr>
          <a:xfrm flipV="1">
            <a:off x="8855903" y="5627341"/>
            <a:ext cx="105358" cy="105358"/>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SimSun" panose="02010600030101010101" pitchFamily="2" charset="-122"/>
              <a:cs typeface="+mn-cs"/>
            </a:endParaRPr>
          </a:p>
        </p:txBody>
      </p:sp>
      <p:sp>
        <p:nvSpPr>
          <p:cNvPr id="67" name="椭圆 66"/>
          <p:cNvSpPr/>
          <p:nvPr/>
        </p:nvSpPr>
        <p:spPr>
          <a:xfrm>
            <a:off x="4248149" y="1591156"/>
            <a:ext cx="3695700" cy="3695700"/>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838200" dir="2700000" sx="90000" sy="90000" algn="tl"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SimSun" panose="02010600030101010101" pitchFamily="2" charset="-122"/>
              <a:cs typeface="+mn-cs"/>
            </a:endParaRPr>
          </a:p>
        </p:txBody>
      </p:sp>
      <p:sp>
        <p:nvSpPr>
          <p:cNvPr id="68" name="椭圆 67"/>
          <p:cNvSpPr/>
          <p:nvPr/>
        </p:nvSpPr>
        <p:spPr>
          <a:xfrm>
            <a:off x="6790157" y="1415735"/>
            <a:ext cx="1012723" cy="1012723"/>
          </a:xfrm>
          <a:prstGeom prst="ellipse">
            <a:avLst/>
          </a:prstGeom>
          <a:gradFill flip="none" rotWithShape="1">
            <a:gsLst>
              <a:gs pos="0">
                <a:schemeClr val="bg1"/>
              </a:gs>
              <a:gs pos="36000">
                <a:schemeClr val="bg1"/>
              </a:gs>
              <a:gs pos="100000">
                <a:srgbClr val="C7C7C7"/>
              </a:gs>
            </a:gsLst>
            <a:lin ang="13500000" scaled="1"/>
            <a:tileRect/>
          </a:gradFill>
          <a:ln w="1905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SimSun" panose="02010600030101010101" pitchFamily="2" charset="-122"/>
              <a:cs typeface="+mn-cs"/>
            </a:endParaRPr>
          </a:p>
        </p:txBody>
      </p:sp>
      <p:sp>
        <p:nvSpPr>
          <p:cNvPr id="69" name="文本框 68"/>
          <p:cNvSpPr txBox="1"/>
          <p:nvPr/>
        </p:nvSpPr>
        <p:spPr>
          <a:xfrm>
            <a:off x="4328794" y="2897001"/>
            <a:ext cx="3554730"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4400" b="1" i="0" u="none" strike="noStrike" kern="1200" cap="none" spc="0" normalizeH="0" baseline="0" noProof="0" dirty="0" smtClean="0">
                <a:ln>
                  <a:noFill/>
                </a:ln>
                <a:solidFill>
                  <a:srgbClr val="234983"/>
                </a:solidFill>
                <a:effectLst/>
                <a:uLnTx/>
                <a:uFillTx/>
                <a:latin typeface="Microsoft YaHei" charset="-122"/>
                <a:ea typeface="Microsoft YaHei" charset="-122"/>
                <a:cs typeface="Microsoft YaHei" charset="-122"/>
              </a:rPr>
              <a:t>学习计划</a:t>
            </a:r>
            <a:endParaRPr kumimoji="0" lang="en-US" altLang="zh-CN" sz="4400" b="1" i="0" u="none" strike="noStrike" kern="1200" cap="none" spc="0" normalizeH="0" baseline="0" noProof="0" dirty="0" smtClean="0">
              <a:ln>
                <a:noFill/>
              </a:ln>
              <a:solidFill>
                <a:srgbClr val="234983"/>
              </a:solidFill>
              <a:effectLst/>
              <a:uLnTx/>
              <a:uFillTx/>
              <a:latin typeface="Microsoft YaHei" charset="-122"/>
              <a:ea typeface="Microsoft YaHei" charset="-122"/>
              <a:cs typeface="Microsoft YaHei" charset="-122"/>
            </a:endParaRPr>
          </a:p>
        </p:txBody>
      </p:sp>
      <p:sp>
        <p:nvSpPr>
          <p:cNvPr id="71" name="矩形 70"/>
          <p:cNvSpPr/>
          <p:nvPr/>
        </p:nvSpPr>
        <p:spPr>
          <a:xfrm>
            <a:off x="6974979" y="1615778"/>
            <a:ext cx="704039" cy="707886"/>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4000" b="1" dirty="0" smtClean="0">
                <a:solidFill>
                  <a:srgbClr val="234983"/>
                </a:solidFill>
                <a:latin typeface="Calibri" panose="020F0502020204030204"/>
                <a:ea typeface="SimSun" panose="02010600030101010101" pitchFamily="2" charset="-122"/>
              </a:rPr>
              <a:t>13</a:t>
            </a:r>
            <a:endParaRPr kumimoji="0" lang="zh-CN" altLang="en-US" sz="4000" b="1" i="0" u="none" strike="noStrike" kern="1200" cap="none" spc="0" normalizeH="0" baseline="0" noProof="0" dirty="0">
              <a:ln>
                <a:noFill/>
              </a:ln>
              <a:solidFill>
                <a:srgbClr val="234983"/>
              </a:solidFill>
              <a:effectLst/>
              <a:uLnTx/>
              <a:uFillTx/>
              <a:latin typeface="Calibri" panose="020F0502020204030204"/>
              <a:ea typeface="SimSun" panose="02010600030101010101" pitchFamily="2" charset="-122"/>
              <a:cs typeface="+mn-cs"/>
            </a:endParaRPr>
          </a:p>
        </p:txBody>
      </p:sp>
      <p:sp>
        <p:nvSpPr>
          <p:cNvPr id="72" name="圆角矩形 71"/>
          <p:cNvSpPr/>
          <p:nvPr/>
        </p:nvSpPr>
        <p:spPr>
          <a:xfrm>
            <a:off x="5931706" y="4253809"/>
            <a:ext cx="348906" cy="60960"/>
          </a:xfrm>
          <a:prstGeom prst="roundRect">
            <a:avLst>
              <a:gd name="adj" fmla="val 50000"/>
            </a:avLst>
          </a:prstGeom>
          <a:solidFill>
            <a:srgbClr val="1D33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234983"/>
              </a:solidFill>
              <a:effectLst/>
              <a:uLnTx/>
              <a:uFillTx/>
              <a:latin typeface="Calibri" panose="020F0502020204030204"/>
              <a:ea typeface="SimSun" panose="02010600030101010101" pitchFamily="2" charset="-122"/>
              <a:cs typeface="+mn-cs"/>
            </a:endParaRPr>
          </a:p>
        </p:txBody>
      </p:sp>
      <p:cxnSp>
        <p:nvCxnSpPr>
          <p:cNvPr id="73" name="直接连接符 72"/>
          <p:cNvCxnSpPr/>
          <p:nvPr/>
        </p:nvCxnSpPr>
        <p:spPr>
          <a:xfrm>
            <a:off x="6106159" y="4429760"/>
            <a:ext cx="0" cy="782320"/>
          </a:xfrm>
          <a:prstGeom prst="line">
            <a:avLst/>
          </a:prstGeom>
          <a:ln w="25400" cap="rnd">
            <a:solidFill>
              <a:srgbClr val="234983"/>
            </a:solidFill>
            <a:round/>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Tm="1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par>
                                <p:cTn id="8" presetID="64" presetClass="path" presetSubtype="0" decel="30000" fill="hold" grpId="1" nodeType="withEffect">
                                  <p:stCondLst>
                                    <p:cond delay="0"/>
                                  </p:stCondLst>
                                  <p:childTnLst>
                                    <p:animMotion origin="layout" path="M 0 0.03889 L 0 -0.14815 " pathEditMode="relative" rAng="0" ptsTypes="AA">
                                      <p:cBhvr>
                                        <p:cTn id="9" dur="750" spd="-100000" fill="hold"/>
                                        <p:tgtEl>
                                          <p:spTgt spid="67"/>
                                        </p:tgtEl>
                                        <p:attrNameLst>
                                          <p:attrName>ppt_x</p:attrName>
                                          <p:attrName>ppt_y</p:attrName>
                                        </p:attrNameLst>
                                      </p:cBhvr>
                                      <p:rCtr x="0" y="-9352"/>
                                    </p:animMotion>
                                  </p:childTnLst>
                                </p:cTn>
                              </p:par>
                              <p:par>
                                <p:cTn id="10" presetID="64" presetClass="path" presetSubtype="0" accel="30000" decel="30000" fill="hold" grpId="2" nodeType="withEffect">
                                  <p:stCondLst>
                                    <p:cond delay="750"/>
                                  </p:stCondLst>
                                  <p:childTnLst>
                                    <p:animMotion origin="layout" path="M 0 0.03842 L 0 1.11111E-6 " pathEditMode="relative" rAng="0" ptsTypes="AA">
                                      <p:cBhvr>
                                        <p:cTn id="11" dur="750" fill="hold"/>
                                        <p:tgtEl>
                                          <p:spTgt spid="67"/>
                                        </p:tgtEl>
                                        <p:attrNameLst>
                                          <p:attrName>ppt_x</p:attrName>
                                          <p:attrName>ppt_y</p:attrName>
                                        </p:attrNameLst>
                                      </p:cBhvr>
                                      <p:rCtr x="0" y="-1921"/>
                                    </p:animMotion>
                                  </p:childTnLst>
                                </p:cTn>
                              </p:par>
                              <p:par>
                                <p:cTn id="12" presetID="53" presetClass="entr" presetSubtype="16" fill="hold" grpId="0" nodeType="withEffect">
                                  <p:stCondLst>
                                    <p:cond delay="1250"/>
                                  </p:stCondLst>
                                  <p:childTnLst>
                                    <p:set>
                                      <p:cBhvr>
                                        <p:cTn id="13" dur="1" fill="hold">
                                          <p:stCondLst>
                                            <p:cond delay="0"/>
                                          </p:stCondLst>
                                        </p:cTn>
                                        <p:tgtEl>
                                          <p:spTgt spid="68"/>
                                        </p:tgtEl>
                                        <p:attrNameLst>
                                          <p:attrName>style.visibility</p:attrName>
                                        </p:attrNameLst>
                                      </p:cBhvr>
                                      <p:to>
                                        <p:strVal val="visible"/>
                                      </p:to>
                                    </p:set>
                                    <p:anim calcmode="lin" valueType="num">
                                      <p:cBhvr>
                                        <p:cTn id="14" dur="750" fill="hold"/>
                                        <p:tgtEl>
                                          <p:spTgt spid="68"/>
                                        </p:tgtEl>
                                        <p:attrNameLst>
                                          <p:attrName>ppt_w</p:attrName>
                                        </p:attrNameLst>
                                      </p:cBhvr>
                                      <p:tavLst>
                                        <p:tav tm="0">
                                          <p:val>
                                            <p:fltVal val="0"/>
                                          </p:val>
                                        </p:tav>
                                        <p:tav tm="100000">
                                          <p:val>
                                            <p:strVal val="#ppt_w"/>
                                          </p:val>
                                        </p:tav>
                                      </p:tavLst>
                                    </p:anim>
                                    <p:anim calcmode="lin" valueType="num">
                                      <p:cBhvr>
                                        <p:cTn id="15" dur="750" fill="hold"/>
                                        <p:tgtEl>
                                          <p:spTgt spid="68"/>
                                        </p:tgtEl>
                                        <p:attrNameLst>
                                          <p:attrName>ppt_h</p:attrName>
                                        </p:attrNameLst>
                                      </p:cBhvr>
                                      <p:tavLst>
                                        <p:tav tm="0">
                                          <p:val>
                                            <p:fltVal val="0"/>
                                          </p:val>
                                        </p:tav>
                                        <p:tav tm="100000">
                                          <p:val>
                                            <p:strVal val="#ppt_h"/>
                                          </p:val>
                                        </p:tav>
                                      </p:tavLst>
                                    </p:anim>
                                    <p:animEffect transition="in" filter="fade">
                                      <p:cBhvr>
                                        <p:cTn id="16" dur="750"/>
                                        <p:tgtEl>
                                          <p:spTgt spid="68"/>
                                        </p:tgtEl>
                                      </p:cBhvr>
                                    </p:animEffect>
                                  </p:childTnLst>
                                </p:cTn>
                              </p:par>
                              <p:par>
                                <p:cTn id="17" presetID="10" presetClass="entr" presetSubtype="0" fill="hold" grpId="0" nodeType="withEffect">
                                  <p:stCondLst>
                                    <p:cond delay="1250"/>
                                  </p:stCondLst>
                                  <p:childTnLst>
                                    <p:set>
                                      <p:cBhvr>
                                        <p:cTn id="18" dur="1" fill="hold">
                                          <p:stCondLst>
                                            <p:cond delay="0"/>
                                          </p:stCondLst>
                                        </p:cTn>
                                        <p:tgtEl>
                                          <p:spTgt spid="69"/>
                                        </p:tgtEl>
                                        <p:attrNameLst>
                                          <p:attrName>style.visibility</p:attrName>
                                        </p:attrNameLst>
                                      </p:cBhvr>
                                      <p:to>
                                        <p:strVal val="visible"/>
                                      </p:to>
                                    </p:set>
                                    <p:animEffect transition="in" filter="fade">
                                      <p:cBhvr>
                                        <p:cTn id="19" dur="750"/>
                                        <p:tgtEl>
                                          <p:spTgt spid="69"/>
                                        </p:tgtEl>
                                      </p:cBhvr>
                                    </p:animEffect>
                                  </p:childTnLst>
                                </p:cTn>
                              </p:par>
                              <p:par>
                                <p:cTn id="20" presetID="10" presetClass="entr" presetSubtype="0" fill="hold" grpId="0" nodeType="withEffect">
                                  <p:stCondLst>
                                    <p:cond delay="1250"/>
                                  </p:stCondLst>
                                  <p:childTnLst>
                                    <p:set>
                                      <p:cBhvr>
                                        <p:cTn id="21" dur="1" fill="hold">
                                          <p:stCondLst>
                                            <p:cond delay="0"/>
                                          </p:stCondLst>
                                        </p:cTn>
                                        <p:tgtEl>
                                          <p:spTgt spid="64"/>
                                        </p:tgtEl>
                                        <p:attrNameLst>
                                          <p:attrName>style.visibility</p:attrName>
                                        </p:attrNameLst>
                                      </p:cBhvr>
                                      <p:to>
                                        <p:strVal val="visible"/>
                                      </p:to>
                                    </p:set>
                                    <p:animEffect transition="in" filter="fade">
                                      <p:cBhvr>
                                        <p:cTn id="22" dur="750"/>
                                        <p:tgtEl>
                                          <p:spTgt spid="64"/>
                                        </p:tgtEl>
                                      </p:cBhvr>
                                    </p:animEffect>
                                  </p:childTnLst>
                                </p:cTn>
                              </p:par>
                              <p:par>
                                <p:cTn id="23" presetID="10" presetClass="entr" presetSubtype="0" fill="hold" grpId="0" nodeType="withEffect">
                                  <p:stCondLst>
                                    <p:cond delay="1250"/>
                                  </p:stCondLst>
                                  <p:childTnLst>
                                    <p:set>
                                      <p:cBhvr>
                                        <p:cTn id="24" dur="1" fill="hold">
                                          <p:stCondLst>
                                            <p:cond delay="0"/>
                                          </p:stCondLst>
                                        </p:cTn>
                                        <p:tgtEl>
                                          <p:spTgt spid="65"/>
                                        </p:tgtEl>
                                        <p:attrNameLst>
                                          <p:attrName>style.visibility</p:attrName>
                                        </p:attrNameLst>
                                      </p:cBhvr>
                                      <p:to>
                                        <p:strVal val="visible"/>
                                      </p:to>
                                    </p:set>
                                    <p:animEffect transition="in" filter="fade">
                                      <p:cBhvr>
                                        <p:cTn id="25" dur="750"/>
                                        <p:tgtEl>
                                          <p:spTgt spid="65"/>
                                        </p:tgtEl>
                                      </p:cBhvr>
                                    </p:animEffect>
                                  </p:childTnLst>
                                </p:cTn>
                              </p:par>
                              <p:par>
                                <p:cTn id="26" presetID="22" presetClass="entr" presetSubtype="4" fill="hold" nodeType="withEffect">
                                  <p:stCondLst>
                                    <p:cond delay="1750"/>
                                  </p:stCondLst>
                                  <p:childTnLst>
                                    <p:set>
                                      <p:cBhvr>
                                        <p:cTn id="27" dur="1" fill="hold">
                                          <p:stCondLst>
                                            <p:cond delay="0"/>
                                          </p:stCondLst>
                                        </p:cTn>
                                        <p:tgtEl>
                                          <p:spTgt spid="73"/>
                                        </p:tgtEl>
                                        <p:attrNameLst>
                                          <p:attrName>style.visibility</p:attrName>
                                        </p:attrNameLst>
                                      </p:cBhvr>
                                      <p:to>
                                        <p:strVal val="visible"/>
                                      </p:to>
                                    </p:set>
                                    <p:animEffect transition="in" filter="wipe(down)">
                                      <p:cBhvr>
                                        <p:cTn id="28" dur="750"/>
                                        <p:tgtEl>
                                          <p:spTgt spid="73"/>
                                        </p:tgtEl>
                                      </p:cBhvr>
                                    </p:animEffect>
                                  </p:childTnLst>
                                </p:cTn>
                              </p:par>
                              <p:par>
                                <p:cTn id="29" presetID="53" presetClass="entr" presetSubtype="16" fill="hold" grpId="0" nodeType="withEffect">
                                  <p:stCondLst>
                                    <p:cond delay="1750"/>
                                  </p:stCondLst>
                                  <p:childTnLst>
                                    <p:set>
                                      <p:cBhvr>
                                        <p:cTn id="30" dur="1" fill="hold">
                                          <p:stCondLst>
                                            <p:cond delay="0"/>
                                          </p:stCondLst>
                                        </p:cTn>
                                        <p:tgtEl>
                                          <p:spTgt spid="72"/>
                                        </p:tgtEl>
                                        <p:attrNameLst>
                                          <p:attrName>style.visibility</p:attrName>
                                        </p:attrNameLst>
                                      </p:cBhvr>
                                      <p:to>
                                        <p:strVal val="visible"/>
                                      </p:to>
                                    </p:set>
                                    <p:anim calcmode="lin" valueType="num">
                                      <p:cBhvr>
                                        <p:cTn id="31" dur="750" fill="hold"/>
                                        <p:tgtEl>
                                          <p:spTgt spid="72"/>
                                        </p:tgtEl>
                                        <p:attrNameLst>
                                          <p:attrName>ppt_w</p:attrName>
                                        </p:attrNameLst>
                                      </p:cBhvr>
                                      <p:tavLst>
                                        <p:tav tm="0">
                                          <p:val>
                                            <p:fltVal val="0"/>
                                          </p:val>
                                        </p:tav>
                                        <p:tav tm="100000">
                                          <p:val>
                                            <p:strVal val="#ppt_w"/>
                                          </p:val>
                                        </p:tav>
                                      </p:tavLst>
                                    </p:anim>
                                    <p:anim calcmode="lin" valueType="num">
                                      <p:cBhvr>
                                        <p:cTn id="32" dur="750" fill="hold"/>
                                        <p:tgtEl>
                                          <p:spTgt spid="72"/>
                                        </p:tgtEl>
                                        <p:attrNameLst>
                                          <p:attrName>ppt_h</p:attrName>
                                        </p:attrNameLst>
                                      </p:cBhvr>
                                      <p:tavLst>
                                        <p:tav tm="0">
                                          <p:val>
                                            <p:fltVal val="0"/>
                                          </p:val>
                                        </p:tav>
                                        <p:tav tm="100000">
                                          <p:val>
                                            <p:strVal val="#ppt_h"/>
                                          </p:val>
                                        </p:tav>
                                      </p:tavLst>
                                    </p:anim>
                                    <p:animEffect transition="in" filter="fade">
                                      <p:cBhvr>
                                        <p:cTn id="33" dur="750"/>
                                        <p:tgtEl>
                                          <p:spTgt spid="72"/>
                                        </p:tgtEl>
                                      </p:cBhvr>
                                    </p:animEffect>
                                  </p:childTnLst>
                                </p:cTn>
                              </p:par>
                              <p:par>
                                <p:cTn id="34" presetID="53" presetClass="entr" presetSubtype="16" fill="hold" grpId="0" nodeType="withEffect">
                                  <p:stCondLst>
                                    <p:cond delay="1750"/>
                                  </p:stCondLst>
                                  <p:childTnLst>
                                    <p:set>
                                      <p:cBhvr>
                                        <p:cTn id="35" dur="1" fill="hold">
                                          <p:stCondLst>
                                            <p:cond delay="0"/>
                                          </p:stCondLst>
                                        </p:cTn>
                                        <p:tgtEl>
                                          <p:spTgt spid="71"/>
                                        </p:tgtEl>
                                        <p:attrNameLst>
                                          <p:attrName>style.visibility</p:attrName>
                                        </p:attrNameLst>
                                      </p:cBhvr>
                                      <p:to>
                                        <p:strVal val="visible"/>
                                      </p:to>
                                    </p:set>
                                    <p:anim calcmode="lin" valueType="num">
                                      <p:cBhvr>
                                        <p:cTn id="36" dur="750" fill="hold"/>
                                        <p:tgtEl>
                                          <p:spTgt spid="71"/>
                                        </p:tgtEl>
                                        <p:attrNameLst>
                                          <p:attrName>ppt_w</p:attrName>
                                        </p:attrNameLst>
                                      </p:cBhvr>
                                      <p:tavLst>
                                        <p:tav tm="0">
                                          <p:val>
                                            <p:fltVal val="0"/>
                                          </p:val>
                                        </p:tav>
                                        <p:tav tm="100000">
                                          <p:val>
                                            <p:strVal val="#ppt_w"/>
                                          </p:val>
                                        </p:tav>
                                      </p:tavLst>
                                    </p:anim>
                                    <p:anim calcmode="lin" valueType="num">
                                      <p:cBhvr>
                                        <p:cTn id="37" dur="750" fill="hold"/>
                                        <p:tgtEl>
                                          <p:spTgt spid="71"/>
                                        </p:tgtEl>
                                        <p:attrNameLst>
                                          <p:attrName>ppt_h</p:attrName>
                                        </p:attrNameLst>
                                      </p:cBhvr>
                                      <p:tavLst>
                                        <p:tav tm="0">
                                          <p:val>
                                            <p:fltVal val="0"/>
                                          </p:val>
                                        </p:tav>
                                        <p:tav tm="100000">
                                          <p:val>
                                            <p:strVal val="#ppt_h"/>
                                          </p:val>
                                        </p:tav>
                                      </p:tavLst>
                                    </p:anim>
                                    <p:animEffect transition="in" filter="fade">
                                      <p:cBhvr>
                                        <p:cTn id="38" dur="75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65" grpId="0" animBg="1"/>
      <p:bldP spid="67" grpId="0" animBg="1"/>
      <p:bldP spid="67" grpId="1" animBg="1"/>
      <p:bldP spid="67" grpId="2" animBg="1"/>
      <p:bldP spid="68" grpId="0" animBg="1"/>
      <p:bldP spid="69" grpId="0"/>
      <p:bldP spid="71" grpId="0"/>
      <p:bldP spid="72"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矩形 62"/>
          <p:cNvSpPr/>
          <p:nvPr/>
        </p:nvSpPr>
        <p:spPr>
          <a:xfrm>
            <a:off x="904108" y="1088306"/>
            <a:ext cx="6612973" cy="3831818"/>
          </a:xfrm>
          <a:prstGeom prst="rect">
            <a:avLst/>
          </a:prstGeom>
        </p:spPr>
        <p:txBody>
          <a:bodyPr wrap="square">
            <a:spAutoFit/>
          </a:bodyPr>
          <a:lstStyle/>
          <a:p>
            <a:pPr lvl="0">
              <a:lnSpc>
                <a:spcPct val="150000"/>
              </a:lnSpc>
              <a:defRPr/>
            </a:pPr>
            <a:r>
              <a:rPr lang="zh-CN" altLang="en-US" b="1" dirty="0">
                <a:solidFill>
                  <a:srgbClr val="224A83"/>
                </a:solidFill>
                <a:latin typeface="Microsoft YaHei" charset="-122"/>
                <a:ea typeface="Microsoft YaHei" charset="-122"/>
                <a:cs typeface="Microsoft YaHei" charset="-122"/>
              </a:rPr>
              <a:t>如果你是希望学机器学习转行的</a:t>
            </a:r>
            <a:r>
              <a:rPr lang="zh-CN" altLang="en-US" b="1" dirty="0" smtClean="0">
                <a:solidFill>
                  <a:srgbClr val="224A83"/>
                </a:solidFill>
                <a:latin typeface="Microsoft YaHei" charset="-122"/>
                <a:ea typeface="Microsoft YaHei" charset="-122"/>
                <a:cs typeface="Microsoft YaHei" charset="-122"/>
              </a:rPr>
              <a:t>：</a:t>
            </a:r>
            <a:br>
              <a:rPr lang="zh-CN" altLang="en-US" b="1" dirty="0">
                <a:solidFill>
                  <a:srgbClr val="224A83"/>
                </a:solidFill>
                <a:latin typeface="Microsoft YaHei" charset="-122"/>
                <a:ea typeface="Microsoft YaHei" charset="-122"/>
                <a:cs typeface="Microsoft YaHei" charset="-122"/>
              </a:rPr>
            </a:br>
            <a:r>
              <a:rPr lang="zh-CN" altLang="en-US" dirty="0">
                <a:solidFill>
                  <a:prstClr val="black"/>
                </a:solidFill>
                <a:latin typeface="Microsoft YaHei" charset="-122"/>
                <a:ea typeface="Microsoft YaHei" charset="-122"/>
                <a:cs typeface="Microsoft YaHei" charset="-122"/>
              </a:rPr>
              <a:t>原理一定一定要理解透彻</a:t>
            </a:r>
            <a:r>
              <a:rPr lang="zh-CN" altLang="en-US" dirty="0" smtClean="0">
                <a:solidFill>
                  <a:prstClr val="black"/>
                </a:solidFill>
                <a:latin typeface="Microsoft YaHei" charset="-122"/>
                <a:ea typeface="Microsoft YaHei" charset="-122"/>
                <a:cs typeface="Microsoft YaHei" charset="-122"/>
              </a:rPr>
              <a:t>，在</a:t>
            </a:r>
            <a:r>
              <a:rPr lang="zh-CN" altLang="en-US" dirty="0">
                <a:solidFill>
                  <a:prstClr val="black"/>
                </a:solidFill>
                <a:latin typeface="Microsoft YaHei" charset="-122"/>
                <a:ea typeface="Microsoft YaHei" charset="-122"/>
                <a:cs typeface="Microsoft YaHei" charset="-122"/>
              </a:rPr>
              <a:t>原理扎实基础上，应用层面掌握越多越</a:t>
            </a:r>
            <a:r>
              <a:rPr lang="zh-CN" altLang="en-US" dirty="0" smtClean="0">
                <a:solidFill>
                  <a:prstClr val="black"/>
                </a:solidFill>
                <a:latin typeface="Microsoft YaHei" charset="-122"/>
                <a:ea typeface="Microsoft YaHei" charset="-122"/>
                <a:cs typeface="Microsoft YaHei" charset="-122"/>
              </a:rPr>
              <a:t>好。</a:t>
            </a:r>
            <a:br>
              <a:rPr lang="zh-CN" altLang="en-US">
                <a:solidFill>
                  <a:prstClr val="black"/>
                </a:solidFill>
                <a:latin typeface="Microsoft YaHei" charset="-122"/>
                <a:ea typeface="Microsoft YaHei" charset="-122"/>
                <a:cs typeface="Microsoft YaHei" charset="-122"/>
              </a:rPr>
            </a:br>
            <a:br>
              <a:rPr lang="zh-CN" altLang="en-US" dirty="0">
                <a:solidFill>
                  <a:prstClr val="black"/>
                </a:solidFill>
                <a:latin typeface="Microsoft YaHei" charset="-122"/>
                <a:ea typeface="Microsoft YaHei" charset="-122"/>
                <a:cs typeface="Microsoft YaHei" charset="-122"/>
              </a:rPr>
            </a:br>
            <a:r>
              <a:rPr lang="zh-CN" altLang="en-US" b="1" dirty="0">
                <a:solidFill>
                  <a:srgbClr val="224A83"/>
                </a:solidFill>
                <a:latin typeface="Microsoft YaHei" charset="-122"/>
                <a:ea typeface="Microsoft YaHei" charset="-122"/>
                <a:cs typeface="Microsoft YaHei" charset="-122"/>
              </a:rPr>
              <a:t>如果你是希望转行并且是转</a:t>
            </a:r>
            <a:r>
              <a:rPr lang="en-US" altLang="zh-CN" b="1" dirty="0">
                <a:solidFill>
                  <a:srgbClr val="224A83"/>
                </a:solidFill>
                <a:latin typeface="Microsoft YaHei" charset="-122"/>
                <a:ea typeface="Microsoft YaHei" charset="-122"/>
                <a:cs typeface="Microsoft YaHei" charset="-122"/>
              </a:rPr>
              <a:t>BAT</a:t>
            </a:r>
            <a:r>
              <a:rPr lang="zh-CN" altLang="en-US" b="1" dirty="0">
                <a:solidFill>
                  <a:srgbClr val="224A83"/>
                </a:solidFill>
                <a:latin typeface="Microsoft YaHei" charset="-122"/>
                <a:ea typeface="Microsoft YaHei" charset="-122"/>
                <a:cs typeface="Microsoft YaHei" charset="-122"/>
              </a:rPr>
              <a:t>，头条，小米这种公司的</a:t>
            </a:r>
            <a:r>
              <a:rPr lang="zh-CN" altLang="en-US" b="1" dirty="0" smtClean="0">
                <a:solidFill>
                  <a:srgbClr val="224A83"/>
                </a:solidFill>
                <a:latin typeface="Microsoft YaHei" charset="-122"/>
                <a:ea typeface="Microsoft YaHei" charset="-122"/>
                <a:cs typeface="Microsoft YaHei" charset="-122"/>
              </a:rPr>
              <a:t>：</a:t>
            </a:r>
            <a:br>
              <a:rPr lang="zh-CN" altLang="en-US" b="1" dirty="0">
                <a:solidFill>
                  <a:srgbClr val="224A83"/>
                </a:solidFill>
                <a:latin typeface="Microsoft YaHei" charset="-122"/>
                <a:ea typeface="Microsoft YaHei" charset="-122"/>
                <a:cs typeface="Microsoft YaHei" charset="-122"/>
              </a:rPr>
            </a:br>
            <a:r>
              <a:rPr lang="zh-CN" altLang="en-US" dirty="0">
                <a:solidFill>
                  <a:prstClr val="black"/>
                </a:solidFill>
                <a:latin typeface="Microsoft YaHei" charset="-122"/>
                <a:ea typeface="Microsoft YaHei" charset="-122"/>
                <a:cs typeface="Microsoft YaHei" charset="-122"/>
              </a:rPr>
              <a:t>全部数学推导都要掌握，所有算法最好用</a:t>
            </a:r>
            <a:r>
              <a:rPr lang="en-US" altLang="zh-CN" dirty="0">
                <a:solidFill>
                  <a:prstClr val="black"/>
                </a:solidFill>
                <a:latin typeface="Microsoft YaHei" charset="-122"/>
                <a:ea typeface="Microsoft YaHei" charset="-122"/>
                <a:cs typeface="Microsoft YaHei" charset="-122"/>
              </a:rPr>
              <a:t>Python</a:t>
            </a:r>
            <a:r>
              <a:rPr lang="zh-CN" altLang="en-US" dirty="0">
                <a:solidFill>
                  <a:prstClr val="black"/>
                </a:solidFill>
                <a:latin typeface="Microsoft YaHei" charset="-122"/>
                <a:ea typeface="Microsoft YaHei" charset="-122"/>
                <a:cs typeface="Microsoft YaHei" charset="-122"/>
              </a:rPr>
              <a:t>手写</a:t>
            </a:r>
            <a:r>
              <a:rPr lang="zh-CN" altLang="en-US" dirty="0" smtClean="0">
                <a:solidFill>
                  <a:prstClr val="black"/>
                </a:solidFill>
                <a:latin typeface="Microsoft YaHei" charset="-122"/>
                <a:ea typeface="Microsoft YaHei" charset="-122"/>
                <a:cs typeface="Microsoft YaHei" charset="-122"/>
              </a:rPr>
              <a:t>出来。</a:t>
            </a:r>
            <a:br>
              <a:rPr lang="zh-CN" altLang="en-US" dirty="0">
                <a:solidFill>
                  <a:prstClr val="black"/>
                </a:solidFill>
                <a:latin typeface="Microsoft YaHei" charset="-122"/>
                <a:ea typeface="Microsoft YaHei" charset="-122"/>
                <a:cs typeface="Microsoft YaHei" charset="-122"/>
              </a:rPr>
            </a:br>
            <a:br>
              <a:rPr lang="zh-CN" altLang="en-US" dirty="0">
                <a:solidFill>
                  <a:prstClr val="black"/>
                </a:solidFill>
                <a:latin typeface="Microsoft YaHei" charset="-122"/>
                <a:ea typeface="Microsoft YaHei" charset="-122"/>
                <a:cs typeface="Microsoft YaHei" charset="-122"/>
              </a:rPr>
            </a:br>
            <a:r>
              <a:rPr lang="zh-CN" altLang="en-US" b="1" dirty="0">
                <a:solidFill>
                  <a:srgbClr val="224A83"/>
                </a:solidFill>
                <a:latin typeface="Microsoft YaHei" charset="-122"/>
                <a:ea typeface="Microsoft YaHei" charset="-122"/>
                <a:cs typeface="Microsoft YaHei" charset="-122"/>
              </a:rPr>
              <a:t>如果你是学习机器学习给自己充电</a:t>
            </a:r>
            <a:r>
              <a:rPr lang="zh-CN" altLang="en-US" b="1" dirty="0" smtClean="0">
                <a:solidFill>
                  <a:srgbClr val="224A83"/>
                </a:solidFill>
                <a:latin typeface="Microsoft YaHei" charset="-122"/>
                <a:ea typeface="Microsoft YaHei" charset="-122"/>
                <a:cs typeface="Microsoft YaHei" charset="-122"/>
              </a:rPr>
              <a:t>：</a:t>
            </a:r>
            <a:br>
              <a:rPr lang="zh-CN" altLang="en-US" b="1" dirty="0">
                <a:solidFill>
                  <a:srgbClr val="224A83"/>
                </a:solidFill>
                <a:latin typeface="Microsoft YaHei" charset="-122"/>
                <a:ea typeface="Microsoft YaHei" charset="-122"/>
                <a:cs typeface="Microsoft YaHei" charset="-122"/>
              </a:rPr>
            </a:br>
            <a:r>
              <a:rPr lang="zh-CN" altLang="en-US" dirty="0">
                <a:solidFill>
                  <a:prstClr val="black"/>
                </a:solidFill>
                <a:latin typeface="Microsoft YaHei" charset="-122"/>
                <a:ea typeface="Microsoft YaHei" charset="-122"/>
                <a:cs typeface="Microsoft YaHei" charset="-122"/>
              </a:rPr>
              <a:t>原理了解清楚，重应用地</a:t>
            </a:r>
            <a:r>
              <a:rPr lang="zh-CN" altLang="en-US" dirty="0" smtClean="0">
                <a:solidFill>
                  <a:prstClr val="black"/>
                </a:solidFill>
                <a:latin typeface="Microsoft YaHei" charset="-122"/>
                <a:ea typeface="Microsoft YaHei" charset="-122"/>
                <a:cs typeface="Microsoft YaHei" charset="-122"/>
              </a:rPr>
              <a:t>学习。</a:t>
            </a:r>
            <a:endParaRPr lang="zh-CN" altLang="en-US" dirty="0">
              <a:solidFill>
                <a:prstClr val="black"/>
              </a:solidFill>
              <a:latin typeface="Microsoft YaHei" charset="-122"/>
              <a:ea typeface="Microsoft YaHei" charset="-122"/>
              <a:cs typeface="Microsoft YaHei" charset="-122"/>
            </a:endParaRPr>
          </a:p>
        </p:txBody>
      </p:sp>
      <p:pic>
        <p:nvPicPr>
          <p:cNvPr id="9" name="Picture 2" descr="http://img.tukexw.com/img/9ea36b3070eb9a02.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088945" y="2023919"/>
            <a:ext cx="2919010" cy="2896205"/>
          </a:xfrm>
          <a:prstGeom prst="rect">
            <a:avLst/>
          </a:prstGeom>
          <a:noFill/>
          <a:extLst>
            <a:ext uri="{909E8E84-426E-40DD-AFC4-6F175D3DCCD1}">
              <a14:hiddenFill xmlns:a14="http://schemas.microsoft.com/office/drawing/2010/main">
                <a:solidFill>
                  <a:srgbClr val="FFFFFF"/>
                </a:solidFill>
              </a14:hiddenFill>
            </a:ext>
          </a:extLst>
        </p:spPr>
      </p:pic>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117" y="6221904"/>
            <a:ext cx="1906271" cy="438442"/>
          </a:xfrm>
          <a:prstGeom prst="rect">
            <a:avLst/>
          </a:prstGeom>
        </p:spPr>
      </p:pic>
    </p:spTree>
  </p:cSld>
  <p:clrMapOvr>
    <a:masterClrMapping/>
  </p:clrMapOvr>
  <p:transition spd="slow" advTm="1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afterEffect">
                                  <p:stCondLst>
                                    <p:cond delay="0"/>
                                  </p:stCondLst>
                                  <p:childTnLst>
                                    <p:set>
                                      <p:cBhvr>
                                        <p:cTn id="6" dur="1" fill="hold">
                                          <p:stCondLst>
                                            <p:cond delay="0"/>
                                          </p:stCondLst>
                                        </p:cTn>
                                        <p:tgtEl>
                                          <p:spTgt spid="63"/>
                                        </p:tgtEl>
                                        <p:attrNameLst>
                                          <p:attrName>style.visibility</p:attrName>
                                        </p:attrNameLst>
                                      </p:cBhvr>
                                      <p:to>
                                        <p:strVal val="visible"/>
                                      </p:to>
                                    </p:set>
                                    <p:anim calcmode="lin" valueType="num">
                                      <p:cBhvr>
                                        <p:cTn id="7" dur="500" decel="50000" fill="hold">
                                          <p:stCondLst>
                                            <p:cond delay="0"/>
                                          </p:stCondLst>
                                        </p:cTn>
                                        <p:tgtEl>
                                          <p:spTgt spid="63"/>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63"/>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63"/>
                                        </p:tgtEl>
                                        <p:attrNameLst>
                                          <p:attrName>ppt_w</p:attrName>
                                        </p:attrNameLst>
                                      </p:cBhvr>
                                      <p:tavLst>
                                        <p:tav tm="0">
                                          <p:val>
                                            <p:strVal val="#ppt_w*.05"/>
                                          </p:val>
                                        </p:tav>
                                        <p:tav tm="100000">
                                          <p:val>
                                            <p:strVal val="#ppt_w"/>
                                          </p:val>
                                        </p:tav>
                                      </p:tavLst>
                                    </p:anim>
                                    <p:anim calcmode="lin" valueType="num">
                                      <p:cBhvr>
                                        <p:cTn id="10" dur="1000" fill="hold"/>
                                        <p:tgtEl>
                                          <p:spTgt spid="63"/>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63"/>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63"/>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63"/>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15117" y="6221904"/>
            <a:ext cx="1906271" cy="438442"/>
          </a:xfrm>
          <a:prstGeom prst="rect">
            <a:avLst/>
          </a:prstGeom>
        </p:spPr>
      </p:pic>
      <p:sp>
        <p:nvSpPr>
          <p:cNvPr id="9" name="文本框 8"/>
          <p:cNvSpPr txBox="1"/>
          <p:nvPr/>
        </p:nvSpPr>
        <p:spPr>
          <a:xfrm>
            <a:off x="744451" y="613943"/>
            <a:ext cx="5929828" cy="584775"/>
          </a:xfrm>
          <a:prstGeom prst="rect">
            <a:avLst/>
          </a:prstGeom>
          <a:noFill/>
        </p:spPr>
        <p:txBody>
          <a:bodyPr wrap="none" rtlCol="0">
            <a:spAutoFit/>
          </a:bodyPr>
          <a:lstStyle/>
          <a:p>
            <a:pPr marL="457200" marR="0" lvl="0" indent="-457200" defTabSz="914400" eaLnBrk="1" fontAlgn="auto" latinLnBrk="0" hangingPunct="1">
              <a:lnSpc>
                <a:spcPct val="100000"/>
              </a:lnSpc>
              <a:spcBef>
                <a:spcPts val="0"/>
              </a:spcBef>
              <a:spcAft>
                <a:spcPts val="0"/>
              </a:spcAft>
              <a:buClrTx/>
              <a:buSzTx/>
              <a:buFont typeface="Arial" panose="020B0604020202090204" pitchFamily="34" charset="0"/>
              <a:buNone/>
              <a:defRPr/>
            </a:pPr>
            <a:r>
              <a:rPr lang="zh-CN" altLang="en-US" sz="3200" b="1" dirty="0" smtClean="0">
                <a:solidFill>
                  <a:srgbClr val="234983"/>
                </a:solidFill>
                <a:latin typeface="Microsoft YaHei" charset="-122"/>
                <a:ea typeface="Microsoft YaHei" charset="-122"/>
                <a:cs typeface="Microsoft YaHei" charset="-122"/>
              </a:rPr>
              <a:t>读这些书，助力你的机器学习！</a:t>
            </a:r>
            <a:endParaRPr kumimoji="0" lang="zh-CN" altLang="en-US" sz="3200" b="1" i="0" u="none" strike="noStrike" kern="1200" cap="none" spc="0" normalizeH="0" baseline="0" noProof="0" dirty="0">
              <a:ln>
                <a:noFill/>
              </a:ln>
              <a:solidFill>
                <a:srgbClr val="234983"/>
              </a:solidFill>
              <a:uLnTx/>
              <a:uFillTx/>
              <a:latin typeface="Microsoft YaHei" charset="-122"/>
              <a:ea typeface="Microsoft YaHei" charset="-122"/>
              <a:cs typeface="Microsoft YaHei" charset="-122"/>
            </a:endParaRPr>
          </a:p>
        </p:txBody>
      </p:sp>
      <p:pic>
        <p:nvPicPr>
          <p:cNvPr id="5" name="图片 4"/>
          <p:cNvPicPr>
            <a:picLocks noChangeAspect="1"/>
          </p:cNvPicPr>
          <p:nvPr/>
        </p:nvPicPr>
        <p:blipFill>
          <a:blip r:embed="rId2"/>
          <a:stretch>
            <a:fillRect/>
          </a:stretch>
        </p:blipFill>
        <p:spPr>
          <a:xfrm>
            <a:off x="744451" y="2181548"/>
            <a:ext cx="8296275" cy="3057525"/>
          </a:xfrm>
          <a:prstGeom prst="rect">
            <a:avLst/>
          </a:prstGeom>
        </p:spPr>
      </p:pic>
      <p:sp>
        <p:nvSpPr>
          <p:cNvPr id="6" name="标题 4"/>
          <p:cNvSpPr txBox="1"/>
          <p:nvPr/>
        </p:nvSpPr>
        <p:spPr>
          <a:xfrm>
            <a:off x="744451" y="1666998"/>
            <a:ext cx="7424266" cy="414338"/>
          </a:xfrm>
          <a:prstGeom prst="rect">
            <a:avLst/>
          </a:prstGeom>
        </p:spPr>
        <p:txBody>
          <a:bodyPr vert="horz" lIns="91440" tIns="45720" rIns="91440" bIns="45720" rtlCol="0" anchor="b">
            <a:normAutofit fontScale="97500"/>
          </a:bodyPr>
          <a:lstStyle>
            <a:lvl1pPr algn="l" defTabSz="913765" rtl="0" eaLnBrk="1" latinLnBrk="0" hangingPunct="1">
              <a:lnSpc>
                <a:spcPct val="90000"/>
              </a:lnSpc>
              <a:spcBef>
                <a:spcPct val="0"/>
              </a:spcBef>
              <a:buNone/>
              <a:defRPr sz="2400" b="1" kern="1200">
                <a:solidFill>
                  <a:schemeClr val="tx1">
                    <a:lumMod val="75000"/>
                    <a:lumOff val="25000"/>
                  </a:schemeClr>
                </a:solidFill>
                <a:latin typeface="+mj-lt"/>
                <a:ea typeface="+mj-ea"/>
                <a:cs typeface="+mj-cs"/>
              </a:defRPr>
            </a:lvl1pPr>
          </a:lstStyle>
          <a:p>
            <a:pPr marL="0" marR="0" lvl="0" indent="0" algn="l" defTabSz="913765" rtl="0" eaLnBrk="1" fontAlgn="auto" latinLnBrk="0" hangingPunct="1">
              <a:lnSpc>
                <a:spcPct val="90000"/>
              </a:lnSpc>
              <a:spcBef>
                <a:spcPct val="0"/>
              </a:spcBef>
              <a:spcAft>
                <a:spcPts val="0"/>
              </a:spcAft>
              <a:buClrTx/>
              <a:buSzTx/>
              <a:buFontTx/>
              <a:buNone/>
              <a:defRPr/>
            </a:pPr>
            <a:r>
              <a:rPr kumimoji="0" lang="zh-CN" altLang="en-US" sz="2400" b="1" i="0" u="none" strike="noStrike" kern="1200" cap="none" spc="0" normalizeH="0" baseline="0" noProof="0" dirty="0">
                <a:ln>
                  <a:noFill/>
                </a:ln>
                <a:solidFill>
                  <a:schemeClr val="accent2"/>
                </a:solidFill>
                <a:effectLst/>
                <a:uLnTx/>
                <a:uFillTx/>
                <a:latin typeface="Arial" panose="020B0604020202090204"/>
                <a:ea typeface="微软雅黑"/>
                <a:cs typeface="+mj-cs"/>
              </a:rPr>
              <a:t>极佳的</a:t>
            </a:r>
            <a:r>
              <a:rPr kumimoji="0" lang="en-US" altLang="zh-CN" sz="2400" b="1" i="0" u="none" strike="noStrike" kern="1200" cap="none" spc="0" normalizeH="0" baseline="0" noProof="0" dirty="0">
                <a:ln>
                  <a:noFill/>
                </a:ln>
                <a:solidFill>
                  <a:schemeClr val="accent2"/>
                </a:solidFill>
                <a:effectLst/>
                <a:uLnTx/>
                <a:uFillTx/>
                <a:latin typeface="Arial" panose="020B0604020202090204"/>
                <a:ea typeface="微软雅黑"/>
                <a:cs typeface="+mj-cs"/>
              </a:rPr>
              <a:t>Python + </a:t>
            </a:r>
            <a:r>
              <a:rPr kumimoji="0" lang="zh-CN" altLang="en-US" sz="2400" b="1" i="0" u="none" strike="noStrike" kern="1200" cap="none" spc="0" normalizeH="0" baseline="0" noProof="0" dirty="0">
                <a:ln>
                  <a:noFill/>
                </a:ln>
                <a:solidFill>
                  <a:schemeClr val="accent2"/>
                </a:solidFill>
                <a:effectLst/>
                <a:uLnTx/>
                <a:uFillTx/>
                <a:latin typeface="Arial" panose="020B0604020202090204"/>
                <a:ea typeface="微软雅黑"/>
                <a:cs typeface="+mj-cs"/>
              </a:rPr>
              <a:t>机器学习</a:t>
            </a:r>
            <a:r>
              <a:rPr kumimoji="0" lang="zh-CN" altLang="en-US" sz="2400" b="1" i="0" u="none" strike="noStrike" kern="1200" cap="none" spc="0" normalizeH="0" baseline="0" noProof="0" dirty="0" smtClean="0">
                <a:ln>
                  <a:noFill/>
                </a:ln>
                <a:solidFill>
                  <a:schemeClr val="accent2"/>
                </a:solidFill>
                <a:effectLst/>
                <a:uLnTx/>
                <a:uFillTx/>
                <a:latin typeface="Arial" panose="020B0604020202090204"/>
                <a:ea typeface="微软雅黑"/>
                <a:cs typeface="+mj-cs"/>
              </a:rPr>
              <a:t>指导：</a:t>
            </a:r>
            <a:endParaRPr kumimoji="0" lang="zh-CN" altLang="en-US" sz="2400" b="1" i="0" u="none" strike="noStrike" kern="1200" cap="none" spc="0" normalizeH="0" baseline="0" noProof="0" dirty="0">
              <a:ln>
                <a:noFill/>
              </a:ln>
              <a:solidFill>
                <a:schemeClr val="accent2"/>
              </a:solidFill>
              <a:effectLst/>
              <a:uLnTx/>
              <a:uFillTx/>
              <a:latin typeface="Arial" panose="020B0604020202090204"/>
              <a:ea typeface="微软雅黑"/>
              <a:cs typeface="+mj-cs"/>
            </a:endParaRPr>
          </a:p>
        </p:txBody>
      </p:sp>
    </p:spTree>
  </p:cSld>
  <p:clrMapOvr>
    <a:masterClrMapping/>
  </p:clrMapOvr>
  <p:transition spd="slow" advTm="1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decel="50000" fill="hold">
                                          <p:stCondLst>
                                            <p:cond delay="0"/>
                                          </p:stCondLst>
                                        </p:cTn>
                                        <p:tgtEl>
                                          <p:spTgt spid="9"/>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9"/>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9"/>
                                        </p:tgtEl>
                                        <p:attrNameLst>
                                          <p:attrName>ppt_w</p:attrName>
                                        </p:attrNameLst>
                                      </p:cBhvr>
                                      <p:tavLst>
                                        <p:tav tm="0">
                                          <p:val>
                                            <p:strVal val="#ppt_w*.05"/>
                                          </p:val>
                                        </p:tav>
                                        <p:tav tm="100000">
                                          <p:val>
                                            <p:strVal val="#ppt_w"/>
                                          </p:val>
                                        </p:tav>
                                      </p:tavLst>
                                    </p:anim>
                                    <p:anim calcmode="lin" valueType="num">
                                      <p:cBhvr>
                                        <p:cTn id="10" dur="1000" fill="hold"/>
                                        <p:tgtEl>
                                          <p:spTgt spid="9"/>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9"/>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9"/>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9"/>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15117" y="6221904"/>
            <a:ext cx="1906271" cy="438442"/>
          </a:xfrm>
          <a:prstGeom prst="rect">
            <a:avLst/>
          </a:prstGeom>
        </p:spPr>
      </p:pic>
      <p:sp>
        <p:nvSpPr>
          <p:cNvPr id="9" name="文本框 8"/>
          <p:cNvSpPr txBox="1"/>
          <p:nvPr/>
        </p:nvSpPr>
        <p:spPr>
          <a:xfrm>
            <a:off x="744451" y="613943"/>
            <a:ext cx="5929828" cy="584775"/>
          </a:xfrm>
          <a:prstGeom prst="rect">
            <a:avLst/>
          </a:prstGeom>
          <a:noFill/>
        </p:spPr>
        <p:txBody>
          <a:bodyPr wrap="none" rtlCol="0">
            <a:spAutoFit/>
          </a:bodyPr>
          <a:lstStyle/>
          <a:p>
            <a:pPr marL="457200" marR="0" lvl="0" indent="-457200" defTabSz="914400" eaLnBrk="1" fontAlgn="auto" latinLnBrk="0" hangingPunct="1">
              <a:lnSpc>
                <a:spcPct val="100000"/>
              </a:lnSpc>
              <a:spcBef>
                <a:spcPts val="0"/>
              </a:spcBef>
              <a:spcAft>
                <a:spcPts val="0"/>
              </a:spcAft>
              <a:buClrTx/>
              <a:buSzTx/>
              <a:buFont typeface="Arial" panose="020B0604020202090204" pitchFamily="34" charset="0"/>
              <a:buNone/>
              <a:defRPr/>
            </a:pPr>
            <a:r>
              <a:rPr lang="zh-CN" altLang="en-US" sz="3200" b="1" dirty="0" smtClean="0">
                <a:solidFill>
                  <a:srgbClr val="234983"/>
                </a:solidFill>
                <a:latin typeface="Microsoft YaHei" charset="-122"/>
                <a:ea typeface="Microsoft YaHei" charset="-122"/>
                <a:cs typeface="Microsoft YaHei" charset="-122"/>
              </a:rPr>
              <a:t>读这些书，助力你的机器学习！</a:t>
            </a:r>
            <a:endParaRPr kumimoji="0" lang="zh-CN" altLang="en-US" sz="3200" b="1" i="0" u="none" strike="noStrike" kern="1200" cap="none" spc="0" normalizeH="0" baseline="0" noProof="0" dirty="0">
              <a:ln>
                <a:noFill/>
              </a:ln>
              <a:solidFill>
                <a:srgbClr val="234983"/>
              </a:solidFill>
              <a:uLnTx/>
              <a:uFillTx/>
              <a:latin typeface="Microsoft YaHei" charset="-122"/>
              <a:ea typeface="Microsoft YaHei" charset="-122"/>
              <a:cs typeface="Microsoft YaHei" charset="-122"/>
            </a:endParaRPr>
          </a:p>
        </p:txBody>
      </p:sp>
      <p:sp>
        <p:nvSpPr>
          <p:cNvPr id="6" name="标题 4"/>
          <p:cNvSpPr txBox="1"/>
          <p:nvPr/>
        </p:nvSpPr>
        <p:spPr>
          <a:xfrm>
            <a:off x="744451" y="1666998"/>
            <a:ext cx="7424266" cy="414338"/>
          </a:xfrm>
          <a:prstGeom prst="rect">
            <a:avLst/>
          </a:prstGeom>
        </p:spPr>
        <p:txBody>
          <a:bodyPr vert="horz" lIns="91440" tIns="45720" rIns="91440" bIns="45720" rtlCol="0" anchor="b">
            <a:normAutofit fontScale="97500"/>
          </a:bodyPr>
          <a:lstStyle>
            <a:lvl1pPr algn="l" defTabSz="913765" rtl="0" eaLnBrk="1" latinLnBrk="0" hangingPunct="1">
              <a:lnSpc>
                <a:spcPct val="90000"/>
              </a:lnSpc>
              <a:spcBef>
                <a:spcPct val="0"/>
              </a:spcBef>
              <a:buNone/>
              <a:defRPr sz="2400" b="1" kern="1200">
                <a:solidFill>
                  <a:schemeClr val="tx1">
                    <a:lumMod val="75000"/>
                    <a:lumOff val="25000"/>
                  </a:schemeClr>
                </a:solidFill>
                <a:latin typeface="+mj-lt"/>
                <a:ea typeface="+mj-ea"/>
                <a:cs typeface="+mj-cs"/>
              </a:defRPr>
            </a:lvl1pPr>
          </a:lstStyle>
          <a:p>
            <a:pPr lvl="0">
              <a:defRPr/>
            </a:pPr>
            <a:r>
              <a:rPr lang="zh-CN" altLang="en-US" dirty="0">
                <a:solidFill>
                  <a:schemeClr val="accent2"/>
                </a:solidFill>
                <a:latin typeface="Arial" panose="020B0604020202090204"/>
                <a:ea typeface="微软雅黑"/>
              </a:rPr>
              <a:t>市面上目前存在的讲解算法原理最佳的</a:t>
            </a:r>
            <a:r>
              <a:rPr lang="zh-CN" altLang="en-US" dirty="0" smtClean="0">
                <a:solidFill>
                  <a:schemeClr val="accent2"/>
                </a:solidFill>
                <a:latin typeface="Arial" panose="020B0604020202090204"/>
                <a:ea typeface="微软雅黑"/>
              </a:rPr>
              <a:t>书：</a:t>
            </a:r>
            <a:endParaRPr lang="zh-CN" altLang="en-US" dirty="0">
              <a:solidFill>
                <a:schemeClr val="accent2"/>
              </a:solidFill>
              <a:latin typeface="Arial" panose="020B0604020202090204"/>
              <a:ea typeface="微软雅黑"/>
            </a:endParaRPr>
          </a:p>
        </p:txBody>
      </p:sp>
      <p:pic>
        <p:nvPicPr>
          <p:cNvPr id="7" name="图片 6"/>
          <p:cNvPicPr>
            <a:picLocks noChangeAspect="1"/>
          </p:cNvPicPr>
          <p:nvPr/>
        </p:nvPicPr>
        <p:blipFill>
          <a:blip r:embed="rId2"/>
          <a:stretch>
            <a:fillRect/>
          </a:stretch>
        </p:blipFill>
        <p:spPr>
          <a:xfrm>
            <a:off x="731735" y="2291938"/>
            <a:ext cx="8735061" cy="3270662"/>
          </a:xfrm>
          <a:prstGeom prst="rect">
            <a:avLst/>
          </a:prstGeom>
        </p:spPr>
      </p:pic>
    </p:spTree>
  </p:cSld>
  <p:clrMapOvr>
    <a:masterClrMapping/>
  </p:clrMapOvr>
  <p:transition spd="slow" advTm="1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decel="50000" fill="hold">
                                          <p:stCondLst>
                                            <p:cond delay="0"/>
                                          </p:stCondLst>
                                        </p:cTn>
                                        <p:tgtEl>
                                          <p:spTgt spid="9"/>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9"/>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9"/>
                                        </p:tgtEl>
                                        <p:attrNameLst>
                                          <p:attrName>ppt_w</p:attrName>
                                        </p:attrNameLst>
                                      </p:cBhvr>
                                      <p:tavLst>
                                        <p:tav tm="0">
                                          <p:val>
                                            <p:strVal val="#ppt_w*.05"/>
                                          </p:val>
                                        </p:tav>
                                        <p:tav tm="100000">
                                          <p:val>
                                            <p:strVal val="#ppt_w"/>
                                          </p:val>
                                        </p:tav>
                                      </p:tavLst>
                                    </p:anim>
                                    <p:anim calcmode="lin" valueType="num">
                                      <p:cBhvr>
                                        <p:cTn id="10" dur="1000" fill="hold"/>
                                        <p:tgtEl>
                                          <p:spTgt spid="9"/>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9"/>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9"/>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9"/>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15117" y="6221904"/>
            <a:ext cx="1906271" cy="438442"/>
          </a:xfrm>
          <a:prstGeom prst="rect">
            <a:avLst/>
          </a:prstGeom>
        </p:spPr>
      </p:pic>
      <p:sp>
        <p:nvSpPr>
          <p:cNvPr id="9" name="文本框 8"/>
          <p:cNvSpPr txBox="1"/>
          <p:nvPr/>
        </p:nvSpPr>
        <p:spPr>
          <a:xfrm>
            <a:off x="744451" y="613943"/>
            <a:ext cx="5929828" cy="584775"/>
          </a:xfrm>
          <a:prstGeom prst="rect">
            <a:avLst/>
          </a:prstGeom>
          <a:noFill/>
        </p:spPr>
        <p:txBody>
          <a:bodyPr wrap="none" rtlCol="0">
            <a:spAutoFit/>
          </a:bodyPr>
          <a:lstStyle/>
          <a:p>
            <a:pPr marL="457200" marR="0" lvl="0" indent="-457200" defTabSz="914400" eaLnBrk="1" fontAlgn="auto" latinLnBrk="0" hangingPunct="1">
              <a:lnSpc>
                <a:spcPct val="100000"/>
              </a:lnSpc>
              <a:spcBef>
                <a:spcPts val="0"/>
              </a:spcBef>
              <a:spcAft>
                <a:spcPts val="0"/>
              </a:spcAft>
              <a:buClrTx/>
              <a:buSzTx/>
              <a:buFont typeface="Arial" panose="020B0604020202090204" pitchFamily="34" charset="0"/>
              <a:buNone/>
              <a:defRPr/>
            </a:pPr>
            <a:r>
              <a:rPr lang="zh-CN" altLang="en-US" sz="3200" b="1" dirty="0" smtClean="0">
                <a:solidFill>
                  <a:srgbClr val="234983"/>
                </a:solidFill>
                <a:latin typeface="Microsoft YaHei" charset="-122"/>
                <a:ea typeface="Microsoft YaHei" charset="-122"/>
                <a:cs typeface="Microsoft YaHei" charset="-122"/>
              </a:rPr>
              <a:t>读这些书，助力你的机器学习！</a:t>
            </a:r>
            <a:endParaRPr kumimoji="0" lang="zh-CN" altLang="en-US" sz="3200" b="1" i="0" u="none" strike="noStrike" kern="1200" cap="none" spc="0" normalizeH="0" baseline="0" noProof="0" dirty="0">
              <a:ln>
                <a:noFill/>
              </a:ln>
              <a:solidFill>
                <a:srgbClr val="234983"/>
              </a:solidFill>
              <a:uLnTx/>
              <a:uFillTx/>
              <a:latin typeface="Microsoft YaHei" charset="-122"/>
              <a:ea typeface="Microsoft YaHei" charset="-122"/>
              <a:cs typeface="Microsoft YaHei" charset="-122"/>
            </a:endParaRPr>
          </a:p>
        </p:txBody>
      </p:sp>
      <p:sp>
        <p:nvSpPr>
          <p:cNvPr id="6" name="标题 4"/>
          <p:cNvSpPr txBox="1"/>
          <p:nvPr/>
        </p:nvSpPr>
        <p:spPr>
          <a:xfrm>
            <a:off x="744451" y="1666998"/>
            <a:ext cx="7424266" cy="414338"/>
          </a:xfrm>
          <a:prstGeom prst="rect">
            <a:avLst/>
          </a:prstGeom>
        </p:spPr>
        <p:txBody>
          <a:bodyPr vert="horz" lIns="91440" tIns="45720" rIns="91440" bIns="45720" rtlCol="0" anchor="b">
            <a:normAutofit fontScale="97500"/>
          </a:bodyPr>
          <a:lstStyle>
            <a:lvl1pPr algn="l" defTabSz="913765" rtl="0" eaLnBrk="1" latinLnBrk="0" hangingPunct="1">
              <a:lnSpc>
                <a:spcPct val="90000"/>
              </a:lnSpc>
              <a:spcBef>
                <a:spcPct val="0"/>
              </a:spcBef>
              <a:buNone/>
              <a:defRPr sz="2400" b="1" kern="1200">
                <a:solidFill>
                  <a:schemeClr val="tx1">
                    <a:lumMod val="75000"/>
                    <a:lumOff val="25000"/>
                  </a:schemeClr>
                </a:solidFill>
                <a:latin typeface="+mj-lt"/>
                <a:ea typeface="+mj-ea"/>
                <a:cs typeface="+mj-cs"/>
              </a:defRPr>
            </a:lvl1pPr>
          </a:lstStyle>
          <a:p>
            <a:pPr lvl="0">
              <a:defRPr/>
            </a:pPr>
            <a:r>
              <a:rPr lang="zh-CN" altLang="en-US" dirty="0">
                <a:solidFill>
                  <a:schemeClr val="accent2"/>
                </a:solidFill>
                <a:latin typeface="Arial" panose="020B0604020202090204"/>
                <a:ea typeface="微软雅黑"/>
              </a:rPr>
              <a:t>要进</a:t>
            </a:r>
            <a:r>
              <a:rPr lang="en-US" altLang="zh-CN" dirty="0">
                <a:solidFill>
                  <a:schemeClr val="accent2"/>
                </a:solidFill>
                <a:latin typeface="Arial" panose="020B0604020202090204"/>
                <a:ea typeface="微软雅黑"/>
              </a:rPr>
              <a:t>BAT</a:t>
            </a:r>
            <a:r>
              <a:rPr lang="zh-CN" altLang="en-US" dirty="0">
                <a:solidFill>
                  <a:schemeClr val="accent2"/>
                </a:solidFill>
                <a:latin typeface="Arial" panose="020B0604020202090204"/>
                <a:ea typeface="微软雅黑"/>
              </a:rPr>
              <a:t>的你需要的，</a:t>
            </a:r>
            <a:r>
              <a:rPr lang="en-US" altLang="zh-CN" dirty="0">
                <a:solidFill>
                  <a:schemeClr val="accent2"/>
                </a:solidFill>
                <a:latin typeface="Arial" panose="020B0604020202090204"/>
                <a:ea typeface="微软雅黑"/>
              </a:rPr>
              <a:t>Python</a:t>
            </a:r>
            <a:r>
              <a:rPr lang="zh-CN" altLang="en-US" dirty="0">
                <a:solidFill>
                  <a:schemeClr val="accent2"/>
                </a:solidFill>
                <a:latin typeface="Arial" panose="020B0604020202090204"/>
                <a:ea typeface="微软雅黑"/>
              </a:rPr>
              <a:t>手写所有算法的</a:t>
            </a:r>
            <a:r>
              <a:rPr lang="zh-CN" altLang="en-US" dirty="0" smtClean="0">
                <a:solidFill>
                  <a:schemeClr val="accent2"/>
                </a:solidFill>
                <a:latin typeface="Arial" panose="020B0604020202090204"/>
                <a:ea typeface="微软雅黑"/>
              </a:rPr>
              <a:t>书：</a:t>
            </a:r>
            <a:endParaRPr lang="zh-CN" altLang="en-US" dirty="0">
              <a:solidFill>
                <a:schemeClr val="accent2"/>
              </a:solidFill>
              <a:latin typeface="Arial" panose="020B0604020202090204"/>
              <a:ea typeface="微软雅黑"/>
            </a:endParaRPr>
          </a:p>
        </p:txBody>
      </p:sp>
      <p:pic>
        <p:nvPicPr>
          <p:cNvPr id="7" name="图片 6"/>
          <p:cNvPicPr>
            <a:picLocks noChangeAspect="1"/>
          </p:cNvPicPr>
          <p:nvPr/>
        </p:nvPicPr>
        <p:blipFill>
          <a:blip r:embed="rId2"/>
          <a:stretch>
            <a:fillRect/>
          </a:stretch>
        </p:blipFill>
        <p:spPr>
          <a:xfrm>
            <a:off x="731736" y="2327564"/>
            <a:ext cx="8787378" cy="2945883"/>
          </a:xfrm>
          <a:prstGeom prst="rect">
            <a:avLst/>
          </a:prstGeom>
        </p:spPr>
      </p:pic>
    </p:spTree>
  </p:cSld>
  <p:clrMapOvr>
    <a:masterClrMapping/>
  </p:clrMapOvr>
  <p:transition spd="slow" advTm="1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decel="50000" fill="hold">
                                          <p:stCondLst>
                                            <p:cond delay="0"/>
                                          </p:stCondLst>
                                        </p:cTn>
                                        <p:tgtEl>
                                          <p:spTgt spid="9"/>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9"/>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9"/>
                                        </p:tgtEl>
                                        <p:attrNameLst>
                                          <p:attrName>ppt_w</p:attrName>
                                        </p:attrNameLst>
                                      </p:cBhvr>
                                      <p:tavLst>
                                        <p:tav tm="0">
                                          <p:val>
                                            <p:strVal val="#ppt_w*.05"/>
                                          </p:val>
                                        </p:tav>
                                        <p:tav tm="100000">
                                          <p:val>
                                            <p:strVal val="#ppt_w"/>
                                          </p:val>
                                        </p:tav>
                                      </p:tavLst>
                                    </p:anim>
                                    <p:anim calcmode="lin" valueType="num">
                                      <p:cBhvr>
                                        <p:cTn id="10" dur="1000" fill="hold"/>
                                        <p:tgtEl>
                                          <p:spTgt spid="9"/>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9"/>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9"/>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9"/>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15117" y="6221904"/>
            <a:ext cx="1906271" cy="438442"/>
          </a:xfrm>
          <a:prstGeom prst="rect">
            <a:avLst/>
          </a:prstGeom>
        </p:spPr>
      </p:pic>
      <p:sp>
        <p:nvSpPr>
          <p:cNvPr id="9" name="文本框 8"/>
          <p:cNvSpPr txBox="1"/>
          <p:nvPr/>
        </p:nvSpPr>
        <p:spPr>
          <a:xfrm>
            <a:off x="744451" y="613943"/>
            <a:ext cx="5929828" cy="584775"/>
          </a:xfrm>
          <a:prstGeom prst="rect">
            <a:avLst/>
          </a:prstGeom>
          <a:noFill/>
        </p:spPr>
        <p:txBody>
          <a:bodyPr wrap="none" rtlCol="0">
            <a:spAutoFit/>
          </a:bodyPr>
          <a:lstStyle/>
          <a:p>
            <a:pPr marL="457200" marR="0" lvl="0" indent="-457200" defTabSz="914400" eaLnBrk="1" fontAlgn="auto" latinLnBrk="0" hangingPunct="1">
              <a:lnSpc>
                <a:spcPct val="100000"/>
              </a:lnSpc>
              <a:spcBef>
                <a:spcPts val="0"/>
              </a:spcBef>
              <a:spcAft>
                <a:spcPts val="0"/>
              </a:spcAft>
              <a:buClrTx/>
              <a:buSzTx/>
              <a:buFont typeface="Arial" panose="020B0604020202090204" pitchFamily="34" charset="0"/>
              <a:buNone/>
              <a:defRPr/>
            </a:pPr>
            <a:r>
              <a:rPr lang="zh-CN" altLang="en-US" sz="3200" b="1" dirty="0" smtClean="0">
                <a:solidFill>
                  <a:srgbClr val="234983"/>
                </a:solidFill>
                <a:latin typeface="Microsoft YaHei" charset="-122"/>
                <a:ea typeface="Microsoft YaHei" charset="-122"/>
                <a:cs typeface="Microsoft YaHei" charset="-122"/>
              </a:rPr>
              <a:t>读这些书，助力你的机器学习</a:t>
            </a:r>
            <a:r>
              <a:rPr lang="zh-CN" altLang="en-US" sz="3200" b="1" dirty="0">
                <a:solidFill>
                  <a:srgbClr val="234983"/>
                </a:solidFill>
                <a:latin typeface="Microsoft YaHei" charset="-122"/>
                <a:ea typeface="Microsoft YaHei" charset="-122"/>
                <a:cs typeface="Microsoft YaHei" charset="-122"/>
              </a:rPr>
              <a:t>！</a:t>
            </a:r>
            <a:endParaRPr kumimoji="0" lang="zh-CN" altLang="en-US" sz="3200" b="1" i="0" u="none" strike="noStrike" kern="1200" cap="none" spc="0" normalizeH="0" baseline="0" noProof="0" dirty="0">
              <a:ln>
                <a:noFill/>
              </a:ln>
              <a:solidFill>
                <a:srgbClr val="234983"/>
              </a:solidFill>
              <a:uLnTx/>
              <a:uFillTx/>
              <a:latin typeface="Microsoft YaHei" charset="-122"/>
              <a:ea typeface="Microsoft YaHei" charset="-122"/>
              <a:cs typeface="Microsoft YaHei" charset="-122"/>
            </a:endParaRPr>
          </a:p>
        </p:txBody>
      </p:sp>
      <p:sp>
        <p:nvSpPr>
          <p:cNvPr id="6" name="标题 4"/>
          <p:cNvSpPr txBox="1"/>
          <p:nvPr/>
        </p:nvSpPr>
        <p:spPr>
          <a:xfrm>
            <a:off x="744451" y="1666998"/>
            <a:ext cx="7424266" cy="414338"/>
          </a:xfrm>
          <a:prstGeom prst="rect">
            <a:avLst/>
          </a:prstGeom>
        </p:spPr>
        <p:txBody>
          <a:bodyPr vert="horz" lIns="91440" tIns="45720" rIns="91440" bIns="45720" rtlCol="0" anchor="b">
            <a:normAutofit fontScale="82500" lnSpcReduction="10000"/>
          </a:bodyPr>
          <a:lstStyle>
            <a:lvl1pPr algn="l" defTabSz="913765" rtl="0" eaLnBrk="1" latinLnBrk="0" hangingPunct="1">
              <a:lnSpc>
                <a:spcPct val="90000"/>
              </a:lnSpc>
              <a:spcBef>
                <a:spcPct val="0"/>
              </a:spcBef>
              <a:buNone/>
              <a:defRPr sz="2400" b="1" kern="1200">
                <a:solidFill>
                  <a:schemeClr val="tx1">
                    <a:lumMod val="75000"/>
                    <a:lumOff val="25000"/>
                  </a:schemeClr>
                </a:solidFill>
                <a:latin typeface="+mj-lt"/>
                <a:ea typeface="+mj-ea"/>
                <a:cs typeface="+mj-cs"/>
              </a:defRPr>
            </a:lvl1pPr>
          </a:lstStyle>
          <a:p>
            <a:pPr lvl="0">
              <a:defRPr/>
            </a:pPr>
            <a:r>
              <a:rPr lang="zh-CN" altLang="en-US" dirty="0">
                <a:solidFill>
                  <a:schemeClr val="accent2"/>
                </a:solidFill>
                <a:latin typeface="Arial" panose="020B0604020202090204"/>
                <a:ea typeface="微软雅黑"/>
              </a:rPr>
              <a:t>如果你需要钻研得足够深，并且你数学基础不错，那你需要他们：</a:t>
            </a:r>
            <a:endParaRPr lang="zh-CN" altLang="en-US" dirty="0">
              <a:solidFill>
                <a:schemeClr val="accent2"/>
              </a:solidFill>
              <a:latin typeface="Arial" panose="020B0604020202090204"/>
              <a:ea typeface="微软雅黑"/>
            </a:endParaRPr>
          </a:p>
        </p:txBody>
      </p:sp>
      <p:pic>
        <p:nvPicPr>
          <p:cNvPr id="7" name="图片 6"/>
          <p:cNvPicPr>
            <a:picLocks noChangeAspect="1"/>
          </p:cNvPicPr>
          <p:nvPr/>
        </p:nvPicPr>
        <p:blipFill>
          <a:blip r:embed="rId2"/>
          <a:stretch>
            <a:fillRect/>
          </a:stretch>
        </p:blipFill>
        <p:spPr>
          <a:xfrm>
            <a:off x="744451" y="2351314"/>
            <a:ext cx="8969132" cy="2877469"/>
          </a:xfrm>
          <a:prstGeom prst="rect">
            <a:avLst/>
          </a:prstGeom>
        </p:spPr>
      </p:pic>
      <p:pic>
        <p:nvPicPr>
          <p:cNvPr id="8" name="图片 7"/>
          <p:cNvPicPr>
            <a:picLocks noChangeAspect="1"/>
          </p:cNvPicPr>
          <p:nvPr/>
        </p:nvPicPr>
        <p:blipFill rotWithShape="1">
          <a:blip r:embed="rId3"/>
          <a:srcRect r="45581"/>
          <a:stretch>
            <a:fillRect/>
          </a:stretch>
        </p:blipFill>
        <p:spPr>
          <a:xfrm>
            <a:off x="6096000" y="2366684"/>
            <a:ext cx="4473325" cy="3324225"/>
          </a:xfrm>
          <a:prstGeom prst="rect">
            <a:avLst/>
          </a:prstGeom>
        </p:spPr>
      </p:pic>
    </p:spTree>
  </p:cSld>
  <p:clrMapOvr>
    <a:masterClrMapping/>
  </p:clrMapOvr>
  <p:transition spd="slow" advTm="1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decel="50000" fill="hold">
                                          <p:stCondLst>
                                            <p:cond delay="0"/>
                                          </p:stCondLst>
                                        </p:cTn>
                                        <p:tgtEl>
                                          <p:spTgt spid="9"/>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9"/>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9"/>
                                        </p:tgtEl>
                                        <p:attrNameLst>
                                          <p:attrName>ppt_w</p:attrName>
                                        </p:attrNameLst>
                                      </p:cBhvr>
                                      <p:tavLst>
                                        <p:tav tm="0">
                                          <p:val>
                                            <p:strVal val="#ppt_w*.05"/>
                                          </p:val>
                                        </p:tav>
                                        <p:tav tm="100000">
                                          <p:val>
                                            <p:strVal val="#ppt_w"/>
                                          </p:val>
                                        </p:tav>
                                      </p:tavLst>
                                    </p:anim>
                                    <p:anim calcmode="lin" valueType="num">
                                      <p:cBhvr>
                                        <p:cTn id="10" dur="1000" fill="hold"/>
                                        <p:tgtEl>
                                          <p:spTgt spid="9"/>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9"/>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9"/>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9"/>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reeform 19"/>
          <p:cNvSpPr/>
          <p:nvPr/>
        </p:nvSpPr>
        <p:spPr bwMode="auto">
          <a:xfrm rot="5400000">
            <a:off x="6387365" y="2827442"/>
            <a:ext cx="710214" cy="796170"/>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gradFill>
            <a:gsLst>
              <a:gs pos="0">
                <a:srgbClr val="1B2C45"/>
              </a:gs>
              <a:gs pos="100000">
                <a:srgbClr val="254E8C"/>
              </a:gs>
            </a:gsLst>
            <a:lin ang="19200000" scaled="0"/>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SimSun" panose="02010600030101010101" pitchFamily="2" charset="-122"/>
              <a:cs typeface="+mn-cs"/>
            </a:endParaRPr>
          </a:p>
        </p:txBody>
      </p:sp>
      <p:sp>
        <p:nvSpPr>
          <p:cNvPr id="23" name="Freeform 19"/>
          <p:cNvSpPr>
            <a:spLocks noChangeAspect="1"/>
          </p:cNvSpPr>
          <p:nvPr/>
        </p:nvSpPr>
        <p:spPr bwMode="auto">
          <a:xfrm rot="5400000">
            <a:off x="6357694" y="2787114"/>
            <a:ext cx="748241" cy="838800"/>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solidFill>
            <a:srgbClr val="FAF9FA"/>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SimSun" panose="02010600030101010101" pitchFamily="2" charset="-122"/>
              <a:cs typeface="+mn-cs"/>
            </a:endParaRPr>
          </a:p>
        </p:txBody>
      </p:sp>
      <p:sp>
        <p:nvSpPr>
          <p:cNvPr id="24" name="Freeform 19"/>
          <p:cNvSpPr/>
          <p:nvPr/>
        </p:nvSpPr>
        <p:spPr bwMode="auto">
          <a:xfrm rot="5400000">
            <a:off x="6950065" y="3208524"/>
            <a:ext cx="710214" cy="796170"/>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gradFill>
            <a:gsLst>
              <a:gs pos="0">
                <a:srgbClr val="1B2C45"/>
              </a:gs>
              <a:gs pos="100000">
                <a:srgbClr val="254E8C"/>
              </a:gs>
            </a:gsLst>
            <a:lin ang="19200000" scaled="0"/>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SimSun" panose="02010600030101010101" pitchFamily="2" charset="-122"/>
              <a:cs typeface="+mn-cs"/>
            </a:endParaRPr>
          </a:p>
        </p:txBody>
      </p:sp>
      <p:sp>
        <p:nvSpPr>
          <p:cNvPr id="25" name="Freeform 19"/>
          <p:cNvSpPr>
            <a:spLocks noChangeAspect="1"/>
          </p:cNvSpPr>
          <p:nvPr/>
        </p:nvSpPr>
        <p:spPr bwMode="auto">
          <a:xfrm rot="5400000">
            <a:off x="6931051" y="3187209"/>
            <a:ext cx="748241" cy="838800"/>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solidFill>
            <a:srgbClr val="FAF9FA"/>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SimSun" panose="02010600030101010101" pitchFamily="2" charset="-122"/>
              <a:cs typeface="+mn-cs"/>
            </a:endParaRPr>
          </a:p>
        </p:txBody>
      </p:sp>
      <p:sp>
        <p:nvSpPr>
          <p:cNvPr id="26" name="Freeform 19"/>
          <p:cNvSpPr/>
          <p:nvPr/>
        </p:nvSpPr>
        <p:spPr bwMode="auto">
          <a:xfrm rot="5400000">
            <a:off x="6408680" y="3544617"/>
            <a:ext cx="710214" cy="796170"/>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gradFill>
            <a:gsLst>
              <a:gs pos="0">
                <a:srgbClr val="1B2C45"/>
              </a:gs>
              <a:gs pos="100000">
                <a:srgbClr val="254E8C"/>
              </a:gs>
            </a:gsLst>
            <a:lin ang="19200000" scaled="0"/>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SimSun" panose="02010600030101010101" pitchFamily="2" charset="-122"/>
              <a:cs typeface="+mn-cs"/>
            </a:endParaRPr>
          </a:p>
        </p:txBody>
      </p:sp>
      <p:sp>
        <p:nvSpPr>
          <p:cNvPr id="27" name="Freeform 19"/>
          <p:cNvSpPr>
            <a:spLocks noChangeAspect="1"/>
          </p:cNvSpPr>
          <p:nvPr/>
        </p:nvSpPr>
        <p:spPr bwMode="auto">
          <a:xfrm rot="5400000">
            <a:off x="6389666" y="3523302"/>
            <a:ext cx="748241" cy="838800"/>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solidFill>
            <a:srgbClr val="FAF9FA"/>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SimSun" panose="02010600030101010101" pitchFamily="2" charset="-122"/>
              <a:cs typeface="+mn-cs"/>
            </a:endParaRPr>
          </a:p>
        </p:txBody>
      </p:sp>
      <p:sp>
        <p:nvSpPr>
          <p:cNvPr id="28" name="Freeform 19"/>
          <p:cNvSpPr/>
          <p:nvPr/>
        </p:nvSpPr>
        <p:spPr bwMode="auto">
          <a:xfrm rot="5400000">
            <a:off x="5825582" y="3915570"/>
            <a:ext cx="710214" cy="796170"/>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gradFill>
            <a:gsLst>
              <a:gs pos="0">
                <a:srgbClr val="1B2C45"/>
              </a:gs>
              <a:gs pos="100000">
                <a:srgbClr val="254E8C"/>
              </a:gs>
            </a:gsLst>
            <a:lin ang="19200000" scaled="0"/>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SimSun" panose="02010600030101010101" pitchFamily="2" charset="-122"/>
              <a:cs typeface="+mn-cs"/>
            </a:endParaRPr>
          </a:p>
        </p:txBody>
      </p:sp>
      <p:sp>
        <p:nvSpPr>
          <p:cNvPr id="29" name="Freeform 19"/>
          <p:cNvSpPr>
            <a:spLocks noChangeAspect="1"/>
          </p:cNvSpPr>
          <p:nvPr/>
        </p:nvSpPr>
        <p:spPr bwMode="auto">
          <a:xfrm rot="5400000">
            <a:off x="5806568" y="3894255"/>
            <a:ext cx="748241" cy="838800"/>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solidFill>
            <a:srgbClr val="FAF9FA"/>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SimSun" panose="02010600030101010101" pitchFamily="2" charset="-122"/>
              <a:cs typeface="+mn-cs"/>
            </a:endParaRPr>
          </a:p>
        </p:txBody>
      </p:sp>
      <p:sp>
        <p:nvSpPr>
          <p:cNvPr id="30" name="Freeform 19"/>
          <p:cNvSpPr/>
          <p:nvPr/>
        </p:nvSpPr>
        <p:spPr bwMode="auto">
          <a:xfrm rot="5400000">
            <a:off x="5232987" y="3564883"/>
            <a:ext cx="710214" cy="796170"/>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gradFill>
            <a:gsLst>
              <a:gs pos="0">
                <a:srgbClr val="1B2C45"/>
              </a:gs>
              <a:gs pos="100000">
                <a:srgbClr val="254E8C"/>
              </a:gs>
            </a:gsLst>
            <a:lin ang="19200000" scaled="0"/>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SimSun" panose="02010600030101010101" pitchFamily="2" charset="-122"/>
              <a:cs typeface="+mn-cs"/>
            </a:endParaRPr>
          </a:p>
        </p:txBody>
      </p:sp>
      <p:sp>
        <p:nvSpPr>
          <p:cNvPr id="31" name="Freeform 19"/>
          <p:cNvSpPr>
            <a:spLocks noChangeAspect="1"/>
          </p:cNvSpPr>
          <p:nvPr/>
        </p:nvSpPr>
        <p:spPr bwMode="auto">
          <a:xfrm rot="5400000">
            <a:off x="5213973" y="3543568"/>
            <a:ext cx="748241" cy="838800"/>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solidFill>
            <a:srgbClr val="F3F2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SimSun" panose="02010600030101010101" pitchFamily="2" charset="-122"/>
              <a:cs typeface="+mn-cs"/>
            </a:endParaRPr>
          </a:p>
        </p:txBody>
      </p:sp>
      <p:sp>
        <p:nvSpPr>
          <p:cNvPr id="32" name="Freeform 19"/>
          <p:cNvSpPr/>
          <p:nvPr/>
        </p:nvSpPr>
        <p:spPr bwMode="auto">
          <a:xfrm rot="5400000">
            <a:off x="6442499" y="4277637"/>
            <a:ext cx="710214" cy="796170"/>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gradFill>
            <a:gsLst>
              <a:gs pos="0">
                <a:srgbClr val="1B2C45"/>
              </a:gs>
              <a:gs pos="100000">
                <a:srgbClr val="254E8C"/>
              </a:gs>
            </a:gsLst>
            <a:lin ang="19200000" scaled="0"/>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SimSun" panose="02010600030101010101" pitchFamily="2" charset="-122"/>
              <a:cs typeface="+mn-cs"/>
            </a:endParaRPr>
          </a:p>
        </p:txBody>
      </p:sp>
      <p:sp>
        <p:nvSpPr>
          <p:cNvPr id="33" name="Freeform 19"/>
          <p:cNvSpPr>
            <a:spLocks noChangeAspect="1"/>
          </p:cNvSpPr>
          <p:nvPr/>
        </p:nvSpPr>
        <p:spPr bwMode="auto">
          <a:xfrm rot="5400000">
            <a:off x="6423485" y="4256322"/>
            <a:ext cx="748241" cy="838800"/>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solidFill>
            <a:srgbClr val="FAF9FA"/>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SimSun" panose="02010600030101010101" pitchFamily="2" charset="-122"/>
              <a:cs typeface="+mn-cs"/>
            </a:endParaRPr>
          </a:p>
        </p:txBody>
      </p:sp>
      <p:sp>
        <p:nvSpPr>
          <p:cNvPr id="34" name="Freeform 19"/>
          <p:cNvSpPr/>
          <p:nvPr/>
        </p:nvSpPr>
        <p:spPr bwMode="auto">
          <a:xfrm rot="5400000">
            <a:off x="5804266" y="4640378"/>
            <a:ext cx="710214" cy="796170"/>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gradFill>
            <a:gsLst>
              <a:gs pos="0">
                <a:srgbClr val="1B2C45"/>
              </a:gs>
              <a:gs pos="100000">
                <a:srgbClr val="254E8C"/>
              </a:gs>
            </a:gsLst>
            <a:lin ang="19200000" scaled="0"/>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SimSun" panose="02010600030101010101" pitchFamily="2" charset="-122"/>
              <a:cs typeface="+mn-cs"/>
            </a:endParaRPr>
          </a:p>
        </p:txBody>
      </p:sp>
      <p:sp>
        <p:nvSpPr>
          <p:cNvPr id="35" name="Freeform 19"/>
          <p:cNvSpPr>
            <a:spLocks noChangeAspect="1"/>
          </p:cNvSpPr>
          <p:nvPr/>
        </p:nvSpPr>
        <p:spPr bwMode="auto">
          <a:xfrm rot="5400000">
            <a:off x="5785252" y="4619063"/>
            <a:ext cx="748241" cy="838800"/>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solidFill>
            <a:srgbClr val="F3F2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SimSun" panose="02010600030101010101" pitchFamily="2" charset="-122"/>
              <a:cs typeface="+mn-cs"/>
            </a:endParaRPr>
          </a:p>
        </p:txBody>
      </p:sp>
      <p:sp>
        <p:nvSpPr>
          <p:cNvPr id="36" name="Freeform 19"/>
          <p:cNvSpPr/>
          <p:nvPr/>
        </p:nvSpPr>
        <p:spPr bwMode="auto">
          <a:xfrm rot="5400000">
            <a:off x="4561130" y="3911151"/>
            <a:ext cx="710214" cy="796170"/>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gradFill>
            <a:gsLst>
              <a:gs pos="0">
                <a:srgbClr val="1B2C45"/>
              </a:gs>
              <a:gs pos="100000">
                <a:srgbClr val="254E8C"/>
              </a:gs>
            </a:gsLst>
            <a:lin ang="19200000" scaled="0"/>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SimSun" panose="02010600030101010101" pitchFamily="2" charset="-122"/>
              <a:cs typeface="+mn-cs"/>
            </a:endParaRPr>
          </a:p>
        </p:txBody>
      </p:sp>
      <p:sp>
        <p:nvSpPr>
          <p:cNvPr id="37" name="Freeform 19"/>
          <p:cNvSpPr>
            <a:spLocks noChangeAspect="1"/>
          </p:cNvSpPr>
          <p:nvPr/>
        </p:nvSpPr>
        <p:spPr bwMode="auto">
          <a:xfrm rot="5400000">
            <a:off x="4542116" y="3889836"/>
            <a:ext cx="748241" cy="838800"/>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solidFill>
            <a:srgbClr val="FAF9FA"/>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SimSun" panose="02010600030101010101" pitchFamily="2" charset="-122"/>
              <a:cs typeface="+mn-cs"/>
            </a:endParaRPr>
          </a:p>
        </p:txBody>
      </p:sp>
      <p:sp>
        <p:nvSpPr>
          <p:cNvPr id="38" name="Freeform 19"/>
          <p:cNvSpPr/>
          <p:nvPr/>
        </p:nvSpPr>
        <p:spPr bwMode="auto">
          <a:xfrm rot="5400000">
            <a:off x="6437600" y="5004993"/>
            <a:ext cx="710214" cy="796170"/>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gradFill>
            <a:gsLst>
              <a:gs pos="0">
                <a:srgbClr val="1B2C45"/>
              </a:gs>
              <a:gs pos="100000">
                <a:srgbClr val="254E8C"/>
              </a:gs>
            </a:gsLst>
            <a:lin ang="19200000" scaled="0"/>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SimSun" panose="02010600030101010101" pitchFamily="2" charset="-122"/>
              <a:cs typeface="+mn-cs"/>
            </a:endParaRPr>
          </a:p>
        </p:txBody>
      </p:sp>
      <p:sp>
        <p:nvSpPr>
          <p:cNvPr id="39" name="Freeform 19"/>
          <p:cNvSpPr>
            <a:spLocks noChangeAspect="1"/>
          </p:cNvSpPr>
          <p:nvPr/>
        </p:nvSpPr>
        <p:spPr bwMode="auto">
          <a:xfrm rot="5400000">
            <a:off x="6418586" y="4983678"/>
            <a:ext cx="748241" cy="838800"/>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solidFill>
            <a:srgbClr val="FAF9FA"/>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SimSun" panose="02010600030101010101" pitchFamily="2" charset="-122"/>
              <a:cs typeface="+mn-cs"/>
            </a:endParaRPr>
          </a:p>
        </p:txBody>
      </p:sp>
      <p:sp>
        <p:nvSpPr>
          <p:cNvPr id="8" name="Freeform 19"/>
          <p:cNvSpPr/>
          <p:nvPr/>
        </p:nvSpPr>
        <p:spPr bwMode="auto">
          <a:xfrm rot="16200000" flipV="1">
            <a:off x="8572431" y="-112821"/>
            <a:ext cx="1796856" cy="2014328"/>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gradFill>
            <a:gsLst>
              <a:gs pos="0">
                <a:srgbClr val="DDDDDD"/>
              </a:gs>
              <a:gs pos="100000">
                <a:srgbClr val="FEFEFE"/>
              </a:gs>
            </a:gsLst>
            <a:lin ang="13200000" scaled="0"/>
          </a:gradFill>
          <a:ln w="19050">
            <a:gradFill>
              <a:gsLst>
                <a:gs pos="0">
                  <a:schemeClr val="accent1">
                    <a:lumMod val="5000"/>
                    <a:lumOff val="95000"/>
                  </a:schemeClr>
                </a:gs>
                <a:gs pos="100000">
                  <a:srgbClr val="FEFEFE"/>
                </a:gs>
              </a:gsLst>
              <a:lin ang="3600000" scaled="0"/>
            </a:gradFill>
          </a:ln>
          <a:effectLst>
            <a:outerShdw blurRad="1905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SimSun" panose="02010600030101010101" pitchFamily="2" charset="-122"/>
              <a:cs typeface="+mn-cs"/>
            </a:endParaRPr>
          </a:p>
        </p:txBody>
      </p:sp>
      <p:grpSp>
        <p:nvGrpSpPr>
          <p:cNvPr id="21" name="组合 20"/>
          <p:cNvGrpSpPr/>
          <p:nvPr/>
        </p:nvGrpSpPr>
        <p:grpSpPr>
          <a:xfrm>
            <a:off x="6763786" y="-16709"/>
            <a:ext cx="5428214" cy="911052"/>
            <a:chOff x="6763786" y="-16709"/>
            <a:chExt cx="5428214" cy="911052"/>
          </a:xfrm>
        </p:grpSpPr>
        <p:sp>
          <p:nvSpPr>
            <p:cNvPr id="9" name="任意多边形 8"/>
            <p:cNvSpPr/>
            <p:nvPr/>
          </p:nvSpPr>
          <p:spPr bwMode="auto">
            <a:xfrm rot="16200000" flipV="1">
              <a:off x="10738625" y="-559032"/>
              <a:ext cx="911052" cy="1995698"/>
            </a:xfrm>
            <a:custGeom>
              <a:avLst/>
              <a:gdLst>
                <a:gd name="connsiteX0" fmla="*/ 0 w 911052"/>
                <a:gd name="connsiteY0" fmla="*/ 1378592 h 1995698"/>
                <a:gd name="connsiteX1" fmla="*/ 0 w 911052"/>
                <a:gd name="connsiteY1" fmla="*/ 614778 h 1995698"/>
                <a:gd name="connsiteX2" fmla="*/ 118704 w 911052"/>
                <a:gd name="connsiteY2" fmla="*/ 409852 h 1995698"/>
                <a:gd name="connsiteX3" fmla="*/ 779724 w 911052"/>
                <a:gd name="connsiteY3" fmla="*/ 27944 h 1995698"/>
                <a:gd name="connsiteX4" fmla="*/ 898428 w 911052"/>
                <a:gd name="connsiteY4" fmla="*/ 0 h 1995698"/>
                <a:gd name="connsiteX5" fmla="*/ 911052 w 911052"/>
                <a:gd name="connsiteY5" fmla="*/ 1394 h 1995698"/>
                <a:gd name="connsiteX6" fmla="*/ 911052 w 911052"/>
                <a:gd name="connsiteY6" fmla="*/ 1994305 h 1995698"/>
                <a:gd name="connsiteX7" fmla="*/ 898428 w 911052"/>
                <a:gd name="connsiteY7" fmla="*/ 1995698 h 1995698"/>
                <a:gd name="connsiteX8" fmla="*/ 779724 w 911052"/>
                <a:gd name="connsiteY8" fmla="*/ 1967754 h 1995698"/>
                <a:gd name="connsiteX9" fmla="*/ 118704 w 911052"/>
                <a:gd name="connsiteY9" fmla="*/ 1585847 h 1995698"/>
                <a:gd name="connsiteX10" fmla="*/ 0 w 911052"/>
                <a:gd name="connsiteY10" fmla="*/ 1378592 h 1995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11052" h="1995698">
                  <a:moveTo>
                    <a:pt x="0" y="1378592"/>
                  </a:moveTo>
                  <a:cubicBezTo>
                    <a:pt x="0" y="614778"/>
                    <a:pt x="0" y="614778"/>
                    <a:pt x="0" y="614778"/>
                  </a:cubicBezTo>
                  <a:cubicBezTo>
                    <a:pt x="0" y="540259"/>
                    <a:pt x="53534" y="447111"/>
                    <a:pt x="118704" y="409852"/>
                  </a:cubicBezTo>
                  <a:cubicBezTo>
                    <a:pt x="779724" y="27944"/>
                    <a:pt x="779724" y="27944"/>
                    <a:pt x="779724" y="27944"/>
                  </a:cubicBezTo>
                  <a:cubicBezTo>
                    <a:pt x="812310" y="9315"/>
                    <a:pt x="855369" y="0"/>
                    <a:pt x="898428" y="0"/>
                  </a:cubicBezTo>
                  <a:lnTo>
                    <a:pt x="911052" y="1394"/>
                  </a:lnTo>
                  <a:lnTo>
                    <a:pt x="911052" y="1994305"/>
                  </a:lnTo>
                  <a:lnTo>
                    <a:pt x="898428" y="1995698"/>
                  </a:lnTo>
                  <a:cubicBezTo>
                    <a:pt x="855369" y="1995698"/>
                    <a:pt x="812310" y="1986384"/>
                    <a:pt x="779724" y="1967754"/>
                  </a:cubicBezTo>
                  <a:cubicBezTo>
                    <a:pt x="118704" y="1585847"/>
                    <a:pt x="118704" y="1585847"/>
                    <a:pt x="118704" y="1585847"/>
                  </a:cubicBezTo>
                  <a:cubicBezTo>
                    <a:pt x="53534" y="1546259"/>
                    <a:pt x="0" y="1455439"/>
                    <a:pt x="0" y="1378592"/>
                  </a:cubicBezTo>
                  <a:close/>
                </a:path>
              </a:pathLst>
            </a:custGeom>
            <a:gradFill>
              <a:gsLst>
                <a:gs pos="0">
                  <a:srgbClr val="1B2C45"/>
                </a:gs>
                <a:gs pos="100000">
                  <a:srgbClr val="254E8C"/>
                </a:gs>
              </a:gsLst>
              <a:lin ang="19200000" scaled="0"/>
            </a:gradFill>
            <a:ln w="19050">
              <a:gradFill>
                <a:gsLst>
                  <a:gs pos="0">
                    <a:srgbClr val="1B2C45"/>
                  </a:gs>
                  <a:gs pos="100000">
                    <a:srgbClr val="254E8C"/>
                  </a:gs>
                </a:gsLst>
                <a:lin ang="3600000" scaled="0"/>
              </a:gradFill>
            </a:ln>
            <a:effectLst>
              <a:outerShdw blurRad="254000" dist="190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SimSun" panose="02010600030101010101" pitchFamily="2" charset="-122"/>
                <a:cs typeface="+mn-cs"/>
              </a:endParaRPr>
            </a:p>
          </p:txBody>
        </p:sp>
        <p:sp>
          <p:nvSpPr>
            <p:cNvPr id="10" name="任意多边形 9"/>
            <p:cNvSpPr/>
            <p:nvPr/>
          </p:nvSpPr>
          <p:spPr bwMode="auto">
            <a:xfrm rot="16200000" flipV="1">
              <a:off x="7312421" y="-565344"/>
              <a:ext cx="898428" cy="1995698"/>
            </a:xfrm>
            <a:custGeom>
              <a:avLst/>
              <a:gdLst>
                <a:gd name="connsiteX0" fmla="*/ 0 w 898428"/>
                <a:gd name="connsiteY0" fmla="*/ 1378592 h 1995698"/>
                <a:gd name="connsiteX1" fmla="*/ 0 w 898428"/>
                <a:gd name="connsiteY1" fmla="*/ 614777 h 1995698"/>
                <a:gd name="connsiteX2" fmla="*/ 118704 w 898428"/>
                <a:gd name="connsiteY2" fmla="*/ 409852 h 1995698"/>
                <a:gd name="connsiteX3" fmla="*/ 779724 w 898428"/>
                <a:gd name="connsiteY3" fmla="*/ 27944 h 1995698"/>
                <a:gd name="connsiteX4" fmla="*/ 898428 w 898428"/>
                <a:gd name="connsiteY4" fmla="*/ 0 h 1995698"/>
                <a:gd name="connsiteX5" fmla="*/ 898428 w 898428"/>
                <a:gd name="connsiteY5" fmla="*/ 1995698 h 1995698"/>
                <a:gd name="connsiteX6" fmla="*/ 779724 w 898428"/>
                <a:gd name="connsiteY6" fmla="*/ 1967754 h 1995698"/>
                <a:gd name="connsiteX7" fmla="*/ 118704 w 898428"/>
                <a:gd name="connsiteY7" fmla="*/ 1585847 h 1995698"/>
                <a:gd name="connsiteX8" fmla="*/ 0 w 898428"/>
                <a:gd name="connsiteY8" fmla="*/ 1378592 h 1995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8428" h="1995698">
                  <a:moveTo>
                    <a:pt x="0" y="1378592"/>
                  </a:moveTo>
                  <a:cubicBezTo>
                    <a:pt x="0" y="614777"/>
                    <a:pt x="0" y="614777"/>
                    <a:pt x="0" y="614777"/>
                  </a:cubicBezTo>
                  <a:cubicBezTo>
                    <a:pt x="0" y="540259"/>
                    <a:pt x="53534" y="447111"/>
                    <a:pt x="118704" y="409852"/>
                  </a:cubicBezTo>
                  <a:cubicBezTo>
                    <a:pt x="779724" y="27944"/>
                    <a:pt x="779724" y="27944"/>
                    <a:pt x="779724" y="27944"/>
                  </a:cubicBezTo>
                  <a:cubicBezTo>
                    <a:pt x="812310" y="9315"/>
                    <a:pt x="855369" y="0"/>
                    <a:pt x="898428" y="0"/>
                  </a:cubicBezTo>
                  <a:lnTo>
                    <a:pt x="898428" y="1995698"/>
                  </a:lnTo>
                  <a:cubicBezTo>
                    <a:pt x="855369" y="1995698"/>
                    <a:pt x="812310" y="1986383"/>
                    <a:pt x="779724" y="1967754"/>
                  </a:cubicBezTo>
                  <a:cubicBezTo>
                    <a:pt x="118704" y="1585847"/>
                    <a:pt x="118704" y="1585847"/>
                    <a:pt x="118704" y="1585847"/>
                  </a:cubicBezTo>
                  <a:cubicBezTo>
                    <a:pt x="53534" y="1546258"/>
                    <a:pt x="0" y="1455439"/>
                    <a:pt x="0" y="1378592"/>
                  </a:cubicBezTo>
                  <a:close/>
                </a:path>
              </a:pathLst>
            </a:custGeom>
            <a:gradFill>
              <a:gsLst>
                <a:gs pos="0">
                  <a:srgbClr val="1B2C45"/>
                </a:gs>
                <a:gs pos="100000">
                  <a:srgbClr val="254E8C"/>
                </a:gs>
              </a:gsLst>
              <a:lin ang="19200000" scaled="0"/>
            </a:gradFill>
            <a:ln w="19050">
              <a:gradFill>
                <a:gsLst>
                  <a:gs pos="0">
                    <a:srgbClr val="1B2C45"/>
                  </a:gs>
                  <a:gs pos="100000">
                    <a:srgbClr val="254E8C"/>
                  </a:gs>
                </a:gsLst>
                <a:lin ang="3600000" scaled="0"/>
              </a:gradFill>
            </a:ln>
            <a:effectLst>
              <a:outerShdw blurRad="254000" dist="190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SimSun" panose="02010600030101010101" pitchFamily="2" charset="-122"/>
                <a:cs typeface="+mn-cs"/>
              </a:endParaRPr>
            </a:p>
          </p:txBody>
        </p:sp>
      </p:grpSp>
      <p:sp>
        <p:nvSpPr>
          <p:cNvPr id="12" name="文本框 11"/>
          <p:cNvSpPr txBox="1"/>
          <p:nvPr/>
        </p:nvSpPr>
        <p:spPr>
          <a:xfrm>
            <a:off x="4066491" y="3380437"/>
            <a:ext cx="4185761" cy="769441"/>
          </a:xfrm>
          <a:prstGeom prst="rect">
            <a:avLst/>
          </a:prstGeom>
          <a:noFill/>
          <a:effectLst/>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400" b="1" i="0" u="none" strike="noStrike" kern="1200" cap="none" spc="0" normalizeH="0" baseline="0" noProof="0" dirty="0">
                <a:ln>
                  <a:noFill/>
                </a:ln>
                <a:solidFill>
                  <a:prstClr val="black">
                    <a:lumMod val="75000"/>
                    <a:lumOff val="25000"/>
                  </a:prstClr>
                </a:solidFill>
                <a:effectLst/>
                <a:uLnTx/>
                <a:uFillTx/>
                <a:latin typeface="Kartika" panose="02020503030404060203" pitchFamily="18" charset="0"/>
                <a:ea typeface="方正姚体" panose="02010601030101010101" pitchFamily="2" charset="-122"/>
                <a:cs typeface="Kartika" panose="02020503030404060203" pitchFamily="18" charset="0"/>
              </a:rPr>
              <a:t>THANK    </a:t>
            </a:r>
            <a:r>
              <a:rPr kumimoji="0" lang="en-US" altLang="zh-CN" sz="4400" b="1" i="0" u="none" strike="noStrike" kern="1200" cap="none" spc="0" normalizeH="0" baseline="0" noProof="0" dirty="0">
                <a:ln>
                  <a:noFill/>
                </a:ln>
                <a:gradFill>
                  <a:gsLst>
                    <a:gs pos="0">
                      <a:srgbClr val="1B2C45"/>
                    </a:gs>
                    <a:gs pos="100000">
                      <a:srgbClr val="254E8C"/>
                    </a:gs>
                  </a:gsLst>
                  <a:lin ang="19200000" scaled="0"/>
                </a:gradFill>
                <a:effectLst/>
                <a:uLnTx/>
                <a:uFillTx/>
                <a:latin typeface="Kartika" panose="02020503030404060203" pitchFamily="18" charset="0"/>
                <a:ea typeface="方正姚体" panose="02010601030101010101" pitchFamily="2" charset="-122"/>
                <a:cs typeface="Kartika" panose="02020503030404060203" pitchFamily="18" charset="0"/>
              </a:rPr>
              <a:t>YOU</a:t>
            </a:r>
            <a:endParaRPr kumimoji="0" lang="zh-CN" altLang="en-US" sz="4400" b="1" i="0" u="none" strike="noStrike" kern="1200" cap="none" spc="0" normalizeH="0" baseline="0" noProof="0" dirty="0">
              <a:ln>
                <a:noFill/>
              </a:ln>
              <a:gradFill>
                <a:gsLst>
                  <a:gs pos="0">
                    <a:srgbClr val="1B2C45"/>
                  </a:gs>
                  <a:gs pos="100000">
                    <a:srgbClr val="254E8C"/>
                  </a:gs>
                </a:gsLst>
                <a:lin ang="19200000" scaled="0"/>
              </a:gradFill>
              <a:effectLst/>
              <a:uLnTx/>
              <a:uFillTx/>
              <a:latin typeface="Kartika" panose="02020503030404060203" pitchFamily="18" charset="0"/>
              <a:ea typeface="方正姚体" panose="02010601030101010101" pitchFamily="2" charset="-122"/>
              <a:cs typeface="Kartika" panose="02020503030404060203" pitchFamily="18" charset="0"/>
            </a:endParaRPr>
          </a:p>
        </p:txBody>
      </p:sp>
      <p:sp>
        <p:nvSpPr>
          <p:cNvPr id="7" name="Freeform 19"/>
          <p:cNvSpPr/>
          <p:nvPr/>
        </p:nvSpPr>
        <p:spPr bwMode="auto">
          <a:xfrm rot="5400000">
            <a:off x="454351" y="1118388"/>
            <a:ext cx="2161380" cy="2422970"/>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gradFill>
            <a:gsLst>
              <a:gs pos="0">
                <a:srgbClr val="DDDDDD"/>
              </a:gs>
              <a:gs pos="100000">
                <a:srgbClr val="FEFEFE"/>
              </a:gs>
            </a:gsLst>
            <a:lin ang="19200000" scaled="0"/>
          </a:gradFill>
          <a:ln w="19050">
            <a:gradFill>
              <a:gsLst>
                <a:gs pos="0">
                  <a:schemeClr val="accent1">
                    <a:lumMod val="5000"/>
                    <a:lumOff val="95000"/>
                  </a:schemeClr>
                </a:gs>
                <a:gs pos="100000">
                  <a:srgbClr val="FEFEFE"/>
                </a:gs>
              </a:gsLst>
              <a:lin ang="3600000" scaled="0"/>
            </a:gradFill>
          </a:ln>
          <a:effectLst>
            <a:outerShdw blurRad="381000" dist="1270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SimSun" panose="02010600030101010101" pitchFamily="2" charset="-122"/>
              <a:cs typeface="+mn-cs"/>
            </a:endParaRPr>
          </a:p>
        </p:txBody>
      </p:sp>
      <p:sp>
        <p:nvSpPr>
          <p:cNvPr id="14" name="文本框 13"/>
          <p:cNvSpPr txBox="1"/>
          <p:nvPr/>
        </p:nvSpPr>
        <p:spPr>
          <a:xfrm>
            <a:off x="4611768" y="4334916"/>
            <a:ext cx="2957861" cy="400110"/>
          </a:xfrm>
          <a:prstGeom prst="rect">
            <a:avLst/>
          </a:prstGeom>
          <a:noFill/>
          <a:effectLst/>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smtClean="0">
                <a:ln>
                  <a:noFill/>
                </a:ln>
                <a:gradFill>
                  <a:gsLst>
                    <a:gs pos="0">
                      <a:srgbClr val="1B2C45"/>
                    </a:gs>
                    <a:gs pos="100000">
                      <a:srgbClr val="254E8C"/>
                    </a:gs>
                  </a:gsLst>
                  <a:lin ang="19200000" scaled="0"/>
                </a:gradFill>
                <a:effectLst/>
                <a:uLnTx/>
                <a:uFillTx/>
                <a:latin typeface="Microsoft YaHei" charset="-122"/>
                <a:ea typeface="Microsoft YaHei" charset="-122"/>
                <a:cs typeface="Microsoft YaHei" charset="-122"/>
              </a:rPr>
              <a:t>MACHINE</a:t>
            </a:r>
            <a:r>
              <a:rPr kumimoji="0" lang="zh-CN" altLang="en-US" sz="2000" b="1" i="0" u="none" strike="noStrike" kern="1200" cap="none" spc="0" normalizeH="0" baseline="0" noProof="0" dirty="0" smtClean="0">
                <a:ln>
                  <a:noFill/>
                </a:ln>
                <a:gradFill>
                  <a:gsLst>
                    <a:gs pos="0">
                      <a:srgbClr val="1B2C45"/>
                    </a:gs>
                    <a:gs pos="100000">
                      <a:srgbClr val="254E8C"/>
                    </a:gs>
                  </a:gsLst>
                  <a:lin ang="19200000" scaled="0"/>
                </a:gradFill>
                <a:effectLst/>
                <a:uLnTx/>
                <a:uFillTx/>
                <a:latin typeface="Microsoft YaHei" charset="-122"/>
                <a:ea typeface="Microsoft YaHei" charset="-122"/>
                <a:cs typeface="Microsoft YaHei" charset="-122"/>
              </a:rPr>
              <a:t> </a:t>
            </a:r>
            <a:r>
              <a:rPr kumimoji="0" lang="en-US" altLang="zh-CN" sz="2000" b="1" i="0" u="none" strike="noStrike" kern="1200" cap="none" spc="0" normalizeH="0" baseline="0" noProof="0" dirty="0" smtClean="0">
                <a:ln>
                  <a:noFill/>
                </a:ln>
                <a:gradFill>
                  <a:gsLst>
                    <a:gs pos="0">
                      <a:srgbClr val="1B2C45"/>
                    </a:gs>
                    <a:gs pos="100000">
                      <a:srgbClr val="254E8C"/>
                    </a:gs>
                  </a:gsLst>
                  <a:lin ang="19200000" scaled="0"/>
                </a:gradFill>
                <a:effectLst/>
                <a:uLnTx/>
                <a:uFillTx/>
                <a:latin typeface="Microsoft YaHei" charset="-122"/>
                <a:ea typeface="Microsoft YaHei" charset="-122"/>
                <a:cs typeface="Microsoft YaHei" charset="-122"/>
              </a:rPr>
              <a:t>LEARNING</a:t>
            </a:r>
            <a:endParaRPr kumimoji="0" lang="zh-CN" altLang="en-US" sz="2000" b="1" i="0" u="none" strike="noStrike" kern="1200" cap="none" spc="0" normalizeH="0" baseline="0" noProof="0" dirty="0">
              <a:ln>
                <a:noFill/>
              </a:ln>
              <a:gradFill>
                <a:gsLst>
                  <a:gs pos="0">
                    <a:srgbClr val="1B2C45"/>
                  </a:gs>
                  <a:gs pos="100000">
                    <a:srgbClr val="254E8C"/>
                  </a:gs>
                </a:gsLst>
                <a:lin ang="19200000" scaled="0"/>
              </a:gradFill>
              <a:effectLst/>
              <a:uLnTx/>
              <a:uFillTx/>
              <a:latin typeface="Microsoft YaHei" charset="-122"/>
              <a:ea typeface="Microsoft YaHei" charset="-122"/>
              <a:cs typeface="Microsoft YaHei" charset="-122"/>
            </a:endParaRPr>
          </a:p>
        </p:txBody>
      </p:sp>
      <p:cxnSp>
        <p:nvCxnSpPr>
          <p:cNvPr id="15" name="直接连接符 14"/>
          <p:cNvCxnSpPr/>
          <p:nvPr/>
        </p:nvCxnSpPr>
        <p:spPr>
          <a:xfrm>
            <a:off x="3214471" y="4160893"/>
            <a:ext cx="5760000" cy="0"/>
          </a:xfrm>
          <a:prstGeom prst="line">
            <a:avLst/>
          </a:prstGeom>
          <a:ln>
            <a:gradFill>
              <a:gsLst>
                <a:gs pos="0">
                  <a:srgbClr val="254E8C"/>
                </a:gs>
                <a:gs pos="100000">
                  <a:srgbClr val="1B2C45"/>
                </a:gs>
              </a:gsLst>
              <a:lin ang="0" scaled="0"/>
            </a:gradFill>
          </a:ln>
        </p:spPr>
        <p:style>
          <a:lnRef idx="1">
            <a:schemeClr val="accent1"/>
          </a:lnRef>
          <a:fillRef idx="0">
            <a:schemeClr val="accent1"/>
          </a:fillRef>
          <a:effectRef idx="0">
            <a:schemeClr val="accent1"/>
          </a:effectRef>
          <a:fontRef idx="minor">
            <a:schemeClr val="tx1"/>
          </a:fontRef>
        </p:style>
      </p:cxnSp>
      <p:pic>
        <p:nvPicPr>
          <p:cNvPr id="40" name="图片 3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84405" y="2134226"/>
            <a:ext cx="1701271" cy="391292"/>
          </a:xfrm>
          <a:prstGeom prst="rect">
            <a:avLst/>
          </a:prstGeom>
        </p:spPr>
      </p:pic>
    </p:spTree>
  </p:cSld>
  <p:clrMapOvr>
    <a:masterClrMapping/>
  </p:clrMapOvr>
  <p:transition spd="slow" advTm="1000">
    <p:push dir="u"/>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60000">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14:bounceEnd="60000">
                                          <p:cBhvr additive="base">
                                            <p:cTn id="7" dur="1000" fill="hold"/>
                                            <p:tgtEl>
                                              <p:spTgt spid="8"/>
                                            </p:tgtEl>
                                            <p:attrNameLst>
                                              <p:attrName>ppt_x</p:attrName>
                                            </p:attrNameLst>
                                          </p:cBhvr>
                                          <p:tavLst>
                                            <p:tav tm="0">
                                              <p:val>
                                                <p:strVal val="#ppt_x"/>
                                              </p:val>
                                            </p:tav>
                                            <p:tav tm="100000">
                                              <p:val>
                                                <p:strVal val="#ppt_x"/>
                                              </p:val>
                                            </p:tav>
                                          </p:tavLst>
                                        </p:anim>
                                        <p:anim calcmode="lin" valueType="num" p14:bounceEnd="60000">
                                          <p:cBhvr additive="base">
                                            <p:cTn id="8" dur="1000" fill="hold"/>
                                            <p:tgtEl>
                                              <p:spTgt spid="8"/>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14:presetBounceEnd="60000">
                                      <p:stCondLst>
                                        <p:cond delay="250"/>
                                      </p:stCondLst>
                                      <p:childTnLst>
                                        <p:set>
                                          <p:cBhvr>
                                            <p:cTn id="10" dur="1" fill="hold">
                                              <p:stCondLst>
                                                <p:cond delay="0"/>
                                              </p:stCondLst>
                                            </p:cTn>
                                            <p:tgtEl>
                                              <p:spTgt spid="21"/>
                                            </p:tgtEl>
                                            <p:attrNameLst>
                                              <p:attrName>style.visibility</p:attrName>
                                            </p:attrNameLst>
                                          </p:cBhvr>
                                          <p:to>
                                            <p:strVal val="visible"/>
                                          </p:to>
                                        </p:set>
                                        <p:anim calcmode="lin" valueType="num" p14:bounceEnd="60000">
                                          <p:cBhvr additive="base">
                                            <p:cTn id="11" dur="1000" fill="hold"/>
                                            <p:tgtEl>
                                              <p:spTgt spid="21"/>
                                            </p:tgtEl>
                                            <p:attrNameLst>
                                              <p:attrName>ppt_x</p:attrName>
                                            </p:attrNameLst>
                                          </p:cBhvr>
                                          <p:tavLst>
                                            <p:tav tm="0">
                                              <p:val>
                                                <p:strVal val="#ppt_x"/>
                                              </p:val>
                                            </p:tav>
                                            <p:tav tm="100000">
                                              <p:val>
                                                <p:strVal val="#ppt_x"/>
                                              </p:val>
                                            </p:tav>
                                          </p:tavLst>
                                        </p:anim>
                                        <p:anim calcmode="lin" valueType="num" p14:bounceEnd="60000">
                                          <p:cBhvr additive="base">
                                            <p:cTn id="12" dur="1000" fill="hold"/>
                                            <p:tgtEl>
                                              <p:spTgt spid="21"/>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16" presetClass="entr" presetSubtype="37" fill="hold" nodeType="after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barn(outVertical)">
                                          <p:cBhvr>
                                            <p:cTn id="16" dur="500"/>
                                            <p:tgtEl>
                                              <p:spTgt spid="15"/>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p:cTn id="19" dur="200" fill="hold"/>
                                            <p:tgtEl>
                                              <p:spTgt spid="22"/>
                                            </p:tgtEl>
                                            <p:attrNameLst>
                                              <p:attrName>ppt_w</p:attrName>
                                            </p:attrNameLst>
                                          </p:cBhvr>
                                          <p:tavLst>
                                            <p:tav tm="0">
                                              <p:val>
                                                <p:fltVal val="0"/>
                                              </p:val>
                                            </p:tav>
                                            <p:tav tm="100000">
                                              <p:val>
                                                <p:strVal val="#ppt_w"/>
                                              </p:val>
                                            </p:tav>
                                          </p:tavLst>
                                        </p:anim>
                                        <p:anim calcmode="lin" valueType="num">
                                          <p:cBhvr>
                                            <p:cTn id="20" dur="200" fill="hold"/>
                                            <p:tgtEl>
                                              <p:spTgt spid="22"/>
                                            </p:tgtEl>
                                            <p:attrNameLst>
                                              <p:attrName>ppt_h</p:attrName>
                                            </p:attrNameLst>
                                          </p:cBhvr>
                                          <p:tavLst>
                                            <p:tav tm="0">
                                              <p:val>
                                                <p:fltVal val="0"/>
                                              </p:val>
                                            </p:tav>
                                            <p:tav tm="100000">
                                              <p:val>
                                                <p:strVal val="#ppt_h"/>
                                              </p:val>
                                            </p:tav>
                                          </p:tavLst>
                                        </p:anim>
                                        <p:animEffect transition="in" filter="fade">
                                          <p:cBhvr>
                                            <p:cTn id="21" dur="200"/>
                                            <p:tgtEl>
                                              <p:spTgt spid="22"/>
                                            </p:tgtEl>
                                          </p:cBhvr>
                                        </p:animEffect>
                                      </p:childTnLst>
                                    </p:cTn>
                                  </p:par>
                                  <p:par>
                                    <p:cTn id="22" presetID="53" presetClass="entr" presetSubtype="16" fill="hold" grpId="0" nodeType="withEffect">
                                      <p:stCondLst>
                                        <p:cond delay="100"/>
                                      </p:stCondLst>
                                      <p:childTnLst>
                                        <p:set>
                                          <p:cBhvr>
                                            <p:cTn id="23" dur="1" fill="hold">
                                              <p:stCondLst>
                                                <p:cond delay="0"/>
                                              </p:stCondLst>
                                            </p:cTn>
                                            <p:tgtEl>
                                              <p:spTgt spid="23"/>
                                            </p:tgtEl>
                                            <p:attrNameLst>
                                              <p:attrName>style.visibility</p:attrName>
                                            </p:attrNameLst>
                                          </p:cBhvr>
                                          <p:to>
                                            <p:strVal val="visible"/>
                                          </p:to>
                                        </p:set>
                                        <p:anim calcmode="lin" valueType="num">
                                          <p:cBhvr>
                                            <p:cTn id="24" dur="200" fill="hold"/>
                                            <p:tgtEl>
                                              <p:spTgt spid="23"/>
                                            </p:tgtEl>
                                            <p:attrNameLst>
                                              <p:attrName>ppt_w</p:attrName>
                                            </p:attrNameLst>
                                          </p:cBhvr>
                                          <p:tavLst>
                                            <p:tav tm="0">
                                              <p:val>
                                                <p:fltVal val="0"/>
                                              </p:val>
                                            </p:tav>
                                            <p:tav tm="100000">
                                              <p:val>
                                                <p:strVal val="#ppt_w"/>
                                              </p:val>
                                            </p:tav>
                                          </p:tavLst>
                                        </p:anim>
                                        <p:anim calcmode="lin" valueType="num">
                                          <p:cBhvr>
                                            <p:cTn id="25" dur="200" fill="hold"/>
                                            <p:tgtEl>
                                              <p:spTgt spid="23"/>
                                            </p:tgtEl>
                                            <p:attrNameLst>
                                              <p:attrName>ppt_h</p:attrName>
                                            </p:attrNameLst>
                                          </p:cBhvr>
                                          <p:tavLst>
                                            <p:tav tm="0">
                                              <p:val>
                                                <p:fltVal val="0"/>
                                              </p:val>
                                            </p:tav>
                                            <p:tav tm="100000">
                                              <p:val>
                                                <p:strVal val="#ppt_h"/>
                                              </p:val>
                                            </p:tav>
                                          </p:tavLst>
                                        </p:anim>
                                        <p:animEffect transition="in" filter="fade">
                                          <p:cBhvr>
                                            <p:cTn id="26" dur="200"/>
                                            <p:tgtEl>
                                              <p:spTgt spid="23"/>
                                            </p:tgtEl>
                                          </p:cBhvr>
                                        </p:animEffect>
                                      </p:childTnLst>
                                    </p:cTn>
                                  </p:par>
                                  <p:par>
                                    <p:cTn id="27" presetID="53" presetClass="entr" presetSubtype="16" fill="hold" grpId="0" nodeType="withEffect">
                                      <p:stCondLst>
                                        <p:cond delay="100"/>
                                      </p:stCondLst>
                                      <p:childTnLst>
                                        <p:set>
                                          <p:cBhvr>
                                            <p:cTn id="28" dur="1" fill="hold">
                                              <p:stCondLst>
                                                <p:cond delay="0"/>
                                              </p:stCondLst>
                                            </p:cTn>
                                            <p:tgtEl>
                                              <p:spTgt spid="24"/>
                                            </p:tgtEl>
                                            <p:attrNameLst>
                                              <p:attrName>style.visibility</p:attrName>
                                            </p:attrNameLst>
                                          </p:cBhvr>
                                          <p:to>
                                            <p:strVal val="visible"/>
                                          </p:to>
                                        </p:set>
                                        <p:anim calcmode="lin" valueType="num">
                                          <p:cBhvr>
                                            <p:cTn id="29" dur="200" fill="hold"/>
                                            <p:tgtEl>
                                              <p:spTgt spid="24"/>
                                            </p:tgtEl>
                                            <p:attrNameLst>
                                              <p:attrName>ppt_w</p:attrName>
                                            </p:attrNameLst>
                                          </p:cBhvr>
                                          <p:tavLst>
                                            <p:tav tm="0">
                                              <p:val>
                                                <p:fltVal val="0"/>
                                              </p:val>
                                            </p:tav>
                                            <p:tav tm="100000">
                                              <p:val>
                                                <p:strVal val="#ppt_w"/>
                                              </p:val>
                                            </p:tav>
                                          </p:tavLst>
                                        </p:anim>
                                        <p:anim calcmode="lin" valueType="num">
                                          <p:cBhvr>
                                            <p:cTn id="30" dur="200" fill="hold"/>
                                            <p:tgtEl>
                                              <p:spTgt spid="24"/>
                                            </p:tgtEl>
                                            <p:attrNameLst>
                                              <p:attrName>ppt_h</p:attrName>
                                            </p:attrNameLst>
                                          </p:cBhvr>
                                          <p:tavLst>
                                            <p:tav tm="0">
                                              <p:val>
                                                <p:fltVal val="0"/>
                                              </p:val>
                                            </p:tav>
                                            <p:tav tm="100000">
                                              <p:val>
                                                <p:strVal val="#ppt_h"/>
                                              </p:val>
                                            </p:tav>
                                          </p:tavLst>
                                        </p:anim>
                                        <p:animEffect transition="in" filter="fade">
                                          <p:cBhvr>
                                            <p:cTn id="31" dur="200"/>
                                            <p:tgtEl>
                                              <p:spTgt spid="24"/>
                                            </p:tgtEl>
                                          </p:cBhvr>
                                        </p:animEffect>
                                      </p:childTnLst>
                                    </p:cTn>
                                  </p:par>
                                  <p:par>
                                    <p:cTn id="32" presetID="53" presetClass="entr" presetSubtype="16" fill="hold" grpId="0" nodeType="withEffect">
                                      <p:stCondLst>
                                        <p:cond delay="200"/>
                                      </p:stCondLst>
                                      <p:childTnLst>
                                        <p:set>
                                          <p:cBhvr>
                                            <p:cTn id="33" dur="1" fill="hold">
                                              <p:stCondLst>
                                                <p:cond delay="0"/>
                                              </p:stCondLst>
                                            </p:cTn>
                                            <p:tgtEl>
                                              <p:spTgt spid="25"/>
                                            </p:tgtEl>
                                            <p:attrNameLst>
                                              <p:attrName>style.visibility</p:attrName>
                                            </p:attrNameLst>
                                          </p:cBhvr>
                                          <p:to>
                                            <p:strVal val="visible"/>
                                          </p:to>
                                        </p:set>
                                        <p:anim calcmode="lin" valueType="num">
                                          <p:cBhvr>
                                            <p:cTn id="34" dur="200" fill="hold"/>
                                            <p:tgtEl>
                                              <p:spTgt spid="25"/>
                                            </p:tgtEl>
                                            <p:attrNameLst>
                                              <p:attrName>ppt_w</p:attrName>
                                            </p:attrNameLst>
                                          </p:cBhvr>
                                          <p:tavLst>
                                            <p:tav tm="0">
                                              <p:val>
                                                <p:fltVal val="0"/>
                                              </p:val>
                                            </p:tav>
                                            <p:tav tm="100000">
                                              <p:val>
                                                <p:strVal val="#ppt_w"/>
                                              </p:val>
                                            </p:tav>
                                          </p:tavLst>
                                        </p:anim>
                                        <p:anim calcmode="lin" valueType="num">
                                          <p:cBhvr>
                                            <p:cTn id="35" dur="200" fill="hold"/>
                                            <p:tgtEl>
                                              <p:spTgt spid="25"/>
                                            </p:tgtEl>
                                            <p:attrNameLst>
                                              <p:attrName>ppt_h</p:attrName>
                                            </p:attrNameLst>
                                          </p:cBhvr>
                                          <p:tavLst>
                                            <p:tav tm="0">
                                              <p:val>
                                                <p:fltVal val="0"/>
                                              </p:val>
                                            </p:tav>
                                            <p:tav tm="100000">
                                              <p:val>
                                                <p:strVal val="#ppt_h"/>
                                              </p:val>
                                            </p:tav>
                                          </p:tavLst>
                                        </p:anim>
                                        <p:animEffect transition="in" filter="fade">
                                          <p:cBhvr>
                                            <p:cTn id="36" dur="200"/>
                                            <p:tgtEl>
                                              <p:spTgt spid="25"/>
                                            </p:tgtEl>
                                          </p:cBhvr>
                                        </p:animEffect>
                                      </p:childTnLst>
                                    </p:cTn>
                                  </p:par>
                                  <p:par>
                                    <p:cTn id="37" presetID="53" presetClass="entr" presetSubtype="16" fill="hold" grpId="0" nodeType="withEffect">
                                      <p:stCondLst>
                                        <p:cond delay="200"/>
                                      </p:stCondLst>
                                      <p:childTnLst>
                                        <p:set>
                                          <p:cBhvr>
                                            <p:cTn id="38" dur="1" fill="hold">
                                              <p:stCondLst>
                                                <p:cond delay="0"/>
                                              </p:stCondLst>
                                            </p:cTn>
                                            <p:tgtEl>
                                              <p:spTgt spid="26"/>
                                            </p:tgtEl>
                                            <p:attrNameLst>
                                              <p:attrName>style.visibility</p:attrName>
                                            </p:attrNameLst>
                                          </p:cBhvr>
                                          <p:to>
                                            <p:strVal val="visible"/>
                                          </p:to>
                                        </p:set>
                                        <p:anim calcmode="lin" valueType="num">
                                          <p:cBhvr>
                                            <p:cTn id="39" dur="200" fill="hold"/>
                                            <p:tgtEl>
                                              <p:spTgt spid="26"/>
                                            </p:tgtEl>
                                            <p:attrNameLst>
                                              <p:attrName>ppt_w</p:attrName>
                                            </p:attrNameLst>
                                          </p:cBhvr>
                                          <p:tavLst>
                                            <p:tav tm="0">
                                              <p:val>
                                                <p:fltVal val="0"/>
                                              </p:val>
                                            </p:tav>
                                            <p:tav tm="100000">
                                              <p:val>
                                                <p:strVal val="#ppt_w"/>
                                              </p:val>
                                            </p:tav>
                                          </p:tavLst>
                                        </p:anim>
                                        <p:anim calcmode="lin" valueType="num">
                                          <p:cBhvr>
                                            <p:cTn id="40" dur="200" fill="hold"/>
                                            <p:tgtEl>
                                              <p:spTgt spid="26"/>
                                            </p:tgtEl>
                                            <p:attrNameLst>
                                              <p:attrName>ppt_h</p:attrName>
                                            </p:attrNameLst>
                                          </p:cBhvr>
                                          <p:tavLst>
                                            <p:tav tm="0">
                                              <p:val>
                                                <p:fltVal val="0"/>
                                              </p:val>
                                            </p:tav>
                                            <p:tav tm="100000">
                                              <p:val>
                                                <p:strVal val="#ppt_h"/>
                                              </p:val>
                                            </p:tav>
                                          </p:tavLst>
                                        </p:anim>
                                        <p:animEffect transition="in" filter="fade">
                                          <p:cBhvr>
                                            <p:cTn id="41" dur="200"/>
                                            <p:tgtEl>
                                              <p:spTgt spid="26"/>
                                            </p:tgtEl>
                                          </p:cBhvr>
                                        </p:animEffect>
                                      </p:childTnLst>
                                    </p:cTn>
                                  </p:par>
                                  <p:par>
                                    <p:cTn id="42" presetID="53" presetClass="entr" presetSubtype="16" fill="hold" grpId="0" nodeType="withEffect">
                                      <p:stCondLst>
                                        <p:cond delay="300"/>
                                      </p:stCondLst>
                                      <p:childTnLst>
                                        <p:set>
                                          <p:cBhvr>
                                            <p:cTn id="43" dur="1" fill="hold">
                                              <p:stCondLst>
                                                <p:cond delay="0"/>
                                              </p:stCondLst>
                                            </p:cTn>
                                            <p:tgtEl>
                                              <p:spTgt spid="27"/>
                                            </p:tgtEl>
                                            <p:attrNameLst>
                                              <p:attrName>style.visibility</p:attrName>
                                            </p:attrNameLst>
                                          </p:cBhvr>
                                          <p:to>
                                            <p:strVal val="visible"/>
                                          </p:to>
                                        </p:set>
                                        <p:anim calcmode="lin" valueType="num">
                                          <p:cBhvr>
                                            <p:cTn id="44" dur="200" fill="hold"/>
                                            <p:tgtEl>
                                              <p:spTgt spid="27"/>
                                            </p:tgtEl>
                                            <p:attrNameLst>
                                              <p:attrName>ppt_w</p:attrName>
                                            </p:attrNameLst>
                                          </p:cBhvr>
                                          <p:tavLst>
                                            <p:tav tm="0">
                                              <p:val>
                                                <p:fltVal val="0"/>
                                              </p:val>
                                            </p:tav>
                                            <p:tav tm="100000">
                                              <p:val>
                                                <p:strVal val="#ppt_w"/>
                                              </p:val>
                                            </p:tav>
                                          </p:tavLst>
                                        </p:anim>
                                        <p:anim calcmode="lin" valueType="num">
                                          <p:cBhvr>
                                            <p:cTn id="45" dur="200" fill="hold"/>
                                            <p:tgtEl>
                                              <p:spTgt spid="27"/>
                                            </p:tgtEl>
                                            <p:attrNameLst>
                                              <p:attrName>ppt_h</p:attrName>
                                            </p:attrNameLst>
                                          </p:cBhvr>
                                          <p:tavLst>
                                            <p:tav tm="0">
                                              <p:val>
                                                <p:fltVal val="0"/>
                                              </p:val>
                                            </p:tav>
                                            <p:tav tm="100000">
                                              <p:val>
                                                <p:strVal val="#ppt_h"/>
                                              </p:val>
                                            </p:tav>
                                          </p:tavLst>
                                        </p:anim>
                                        <p:animEffect transition="in" filter="fade">
                                          <p:cBhvr>
                                            <p:cTn id="46" dur="200"/>
                                            <p:tgtEl>
                                              <p:spTgt spid="27"/>
                                            </p:tgtEl>
                                          </p:cBhvr>
                                        </p:animEffect>
                                      </p:childTnLst>
                                    </p:cTn>
                                  </p:par>
                                  <p:par>
                                    <p:cTn id="47" presetID="53" presetClass="entr" presetSubtype="16" fill="hold" grpId="0" nodeType="withEffect">
                                      <p:stCondLst>
                                        <p:cond delay="300"/>
                                      </p:stCondLst>
                                      <p:childTnLst>
                                        <p:set>
                                          <p:cBhvr>
                                            <p:cTn id="48" dur="1" fill="hold">
                                              <p:stCondLst>
                                                <p:cond delay="0"/>
                                              </p:stCondLst>
                                            </p:cTn>
                                            <p:tgtEl>
                                              <p:spTgt spid="28"/>
                                            </p:tgtEl>
                                            <p:attrNameLst>
                                              <p:attrName>style.visibility</p:attrName>
                                            </p:attrNameLst>
                                          </p:cBhvr>
                                          <p:to>
                                            <p:strVal val="visible"/>
                                          </p:to>
                                        </p:set>
                                        <p:anim calcmode="lin" valueType="num">
                                          <p:cBhvr>
                                            <p:cTn id="49" dur="200" fill="hold"/>
                                            <p:tgtEl>
                                              <p:spTgt spid="28"/>
                                            </p:tgtEl>
                                            <p:attrNameLst>
                                              <p:attrName>ppt_w</p:attrName>
                                            </p:attrNameLst>
                                          </p:cBhvr>
                                          <p:tavLst>
                                            <p:tav tm="0">
                                              <p:val>
                                                <p:fltVal val="0"/>
                                              </p:val>
                                            </p:tav>
                                            <p:tav tm="100000">
                                              <p:val>
                                                <p:strVal val="#ppt_w"/>
                                              </p:val>
                                            </p:tav>
                                          </p:tavLst>
                                        </p:anim>
                                        <p:anim calcmode="lin" valueType="num">
                                          <p:cBhvr>
                                            <p:cTn id="50" dur="200" fill="hold"/>
                                            <p:tgtEl>
                                              <p:spTgt spid="28"/>
                                            </p:tgtEl>
                                            <p:attrNameLst>
                                              <p:attrName>ppt_h</p:attrName>
                                            </p:attrNameLst>
                                          </p:cBhvr>
                                          <p:tavLst>
                                            <p:tav tm="0">
                                              <p:val>
                                                <p:fltVal val="0"/>
                                              </p:val>
                                            </p:tav>
                                            <p:tav tm="100000">
                                              <p:val>
                                                <p:strVal val="#ppt_h"/>
                                              </p:val>
                                            </p:tav>
                                          </p:tavLst>
                                        </p:anim>
                                        <p:animEffect transition="in" filter="fade">
                                          <p:cBhvr>
                                            <p:cTn id="51" dur="200"/>
                                            <p:tgtEl>
                                              <p:spTgt spid="28"/>
                                            </p:tgtEl>
                                          </p:cBhvr>
                                        </p:animEffect>
                                      </p:childTnLst>
                                    </p:cTn>
                                  </p:par>
                                  <p:par>
                                    <p:cTn id="52" presetID="53" presetClass="entr" presetSubtype="16" fill="hold" grpId="0" nodeType="withEffect">
                                      <p:stCondLst>
                                        <p:cond delay="400"/>
                                      </p:stCondLst>
                                      <p:childTnLst>
                                        <p:set>
                                          <p:cBhvr>
                                            <p:cTn id="53" dur="1" fill="hold">
                                              <p:stCondLst>
                                                <p:cond delay="0"/>
                                              </p:stCondLst>
                                            </p:cTn>
                                            <p:tgtEl>
                                              <p:spTgt spid="29"/>
                                            </p:tgtEl>
                                            <p:attrNameLst>
                                              <p:attrName>style.visibility</p:attrName>
                                            </p:attrNameLst>
                                          </p:cBhvr>
                                          <p:to>
                                            <p:strVal val="visible"/>
                                          </p:to>
                                        </p:set>
                                        <p:anim calcmode="lin" valueType="num">
                                          <p:cBhvr>
                                            <p:cTn id="54" dur="200" fill="hold"/>
                                            <p:tgtEl>
                                              <p:spTgt spid="29"/>
                                            </p:tgtEl>
                                            <p:attrNameLst>
                                              <p:attrName>ppt_w</p:attrName>
                                            </p:attrNameLst>
                                          </p:cBhvr>
                                          <p:tavLst>
                                            <p:tav tm="0">
                                              <p:val>
                                                <p:fltVal val="0"/>
                                              </p:val>
                                            </p:tav>
                                            <p:tav tm="100000">
                                              <p:val>
                                                <p:strVal val="#ppt_w"/>
                                              </p:val>
                                            </p:tav>
                                          </p:tavLst>
                                        </p:anim>
                                        <p:anim calcmode="lin" valueType="num">
                                          <p:cBhvr>
                                            <p:cTn id="55" dur="200" fill="hold"/>
                                            <p:tgtEl>
                                              <p:spTgt spid="29"/>
                                            </p:tgtEl>
                                            <p:attrNameLst>
                                              <p:attrName>ppt_h</p:attrName>
                                            </p:attrNameLst>
                                          </p:cBhvr>
                                          <p:tavLst>
                                            <p:tav tm="0">
                                              <p:val>
                                                <p:fltVal val="0"/>
                                              </p:val>
                                            </p:tav>
                                            <p:tav tm="100000">
                                              <p:val>
                                                <p:strVal val="#ppt_h"/>
                                              </p:val>
                                            </p:tav>
                                          </p:tavLst>
                                        </p:anim>
                                        <p:animEffect transition="in" filter="fade">
                                          <p:cBhvr>
                                            <p:cTn id="56" dur="200"/>
                                            <p:tgtEl>
                                              <p:spTgt spid="29"/>
                                            </p:tgtEl>
                                          </p:cBhvr>
                                        </p:animEffect>
                                      </p:childTnLst>
                                    </p:cTn>
                                  </p:par>
                                  <p:par>
                                    <p:cTn id="57" presetID="53" presetClass="entr" presetSubtype="16" fill="hold" grpId="0" nodeType="withEffect">
                                      <p:stCondLst>
                                        <p:cond delay="400"/>
                                      </p:stCondLst>
                                      <p:childTnLst>
                                        <p:set>
                                          <p:cBhvr>
                                            <p:cTn id="58" dur="1" fill="hold">
                                              <p:stCondLst>
                                                <p:cond delay="0"/>
                                              </p:stCondLst>
                                            </p:cTn>
                                            <p:tgtEl>
                                              <p:spTgt spid="30"/>
                                            </p:tgtEl>
                                            <p:attrNameLst>
                                              <p:attrName>style.visibility</p:attrName>
                                            </p:attrNameLst>
                                          </p:cBhvr>
                                          <p:to>
                                            <p:strVal val="visible"/>
                                          </p:to>
                                        </p:set>
                                        <p:anim calcmode="lin" valueType="num">
                                          <p:cBhvr>
                                            <p:cTn id="59" dur="200" fill="hold"/>
                                            <p:tgtEl>
                                              <p:spTgt spid="30"/>
                                            </p:tgtEl>
                                            <p:attrNameLst>
                                              <p:attrName>ppt_w</p:attrName>
                                            </p:attrNameLst>
                                          </p:cBhvr>
                                          <p:tavLst>
                                            <p:tav tm="0">
                                              <p:val>
                                                <p:fltVal val="0"/>
                                              </p:val>
                                            </p:tav>
                                            <p:tav tm="100000">
                                              <p:val>
                                                <p:strVal val="#ppt_w"/>
                                              </p:val>
                                            </p:tav>
                                          </p:tavLst>
                                        </p:anim>
                                        <p:anim calcmode="lin" valueType="num">
                                          <p:cBhvr>
                                            <p:cTn id="60" dur="200" fill="hold"/>
                                            <p:tgtEl>
                                              <p:spTgt spid="30"/>
                                            </p:tgtEl>
                                            <p:attrNameLst>
                                              <p:attrName>ppt_h</p:attrName>
                                            </p:attrNameLst>
                                          </p:cBhvr>
                                          <p:tavLst>
                                            <p:tav tm="0">
                                              <p:val>
                                                <p:fltVal val="0"/>
                                              </p:val>
                                            </p:tav>
                                            <p:tav tm="100000">
                                              <p:val>
                                                <p:strVal val="#ppt_h"/>
                                              </p:val>
                                            </p:tav>
                                          </p:tavLst>
                                        </p:anim>
                                        <p:animEffect transition="in" filter="fade">
                                          <p:cBhvr>
                                            <p:cTn id="61" dur="200"/>
                                            <p:tgtEl>
                                              <p:spTgt spid="30"/>
                                            </p:tgtEl>
                                          </p:cBhvr>
                                        </p:animEffect>
                                      </p:childTnLst>
                                    </p:cTn>
                                  </p:par>
                                  <p:par>
                                    <p:cTn id="62" presetID="53" presetClass="entr" presetSubtype="16" fill="hold" grpId="0" nodeType="withEffect">
                                      <p:stCondLst>
                                        <p:cond delay="500"/>
                                      </p:stCondLst>
                                      <p:childTnLst>
                                        <p:set>
                                          <p:cBhvr>
                                            <p:cTn id="63" dur="1" fill="hold">
                                              <p:stCondLst>
                                                <p:cond delay="0"/>
                                              </p:stCondLst>
                                            </p:cTn>
                                            <p:tgtEl>
                                              <p:spTgt spid="31"/>
                                            </p:tgtEl>
                                            <p:attrNameLst>
                                              <p:attrName>style.visibility</p:attrName>
                                            </p:attrNameLst>
                                          </p:cBhvr>
                                          <p:to>
                                            <p:strVal val="visible"/>
                                          </p:to>
                                        </p:set>
                                        <p:anim calcmode="lin" valueType="num">
                                          <p:cBhvr>
                                            <p:cTn id="64" dur="200" fill="hold"/>
                                            <p:tgtEl>
                                              <p:spTgt spid="31"/>
                                            </p:tgtEl>
                                            <p:attrNameLst>
                                              <p:attrName>ppt_w</p:attrName>
                                            </p:attrNameLst>
                                          </p:cBhvr>
                                          <p:tavLst>
                                            <p:tav tm="0">
                                              <p:val>
                                                <p:fltVal val="0"/>
                                              </p:val>
                                            </p:tav>
                                            <p:tav tm="100000">
                                              <p:val>
                                                <p:strVal val="#ppt_w"/>
                                              </p:val>
                                            </p:tav>
                                          </p:tavLst>
                                        </p:anim>
                                        <p:anim calcmode="lin" valueType="num">
                                          <p:cBhvr>
                                            <p:cTn id="65" dur="200" fill="hold"/>
                                            <p:tgtEl>
                                              <p:spTgt spid="31"/>
                                            </p:tgtEl>
                                            <p:attrNameLst>
                                              <p:attrName>ppt_h</p:attrName>
                                            </p:attrNameLst>
                                          </p:cBhvr>
                                          <p:tavLst>
                                            <p:tav tm="0">
                                              <p:val>
                                                <p:fltVal val="0"/>
                                              </p:val>
                                            </p:tav>
                                            <p:tav tm="100000">
                                              <p:val>
                                                <p:strVal val="#ppt_h"/>
                                              </p:val>
                                            </p:tav>
                                          </p:tavLst>
                                        </p:anim>
                                        <p:animEffect transition="in" filter="fade">
                                          <p:cBhvr>
                                            <p:cTn id="66" dur="200"/>
                                            <p:tgtEl>
                                              <p:spTgt spid="31"/>
                                            </p:tgtEl>
                                          </p:cBhvr>
                                        </p:animEffect>
                                      </p:childTnLst>
                                    </p:cTn>
                                  </p:par>
                                  <p:par>
                                    <p:cTn id="67" presetID="53" presetClass="entr" presetSubtype="16" fill="hold" grpId="0" nodeType="withEffect">
                                      <p:stCondLst>
                                        <p:cond delay="500"/>
                                      </p:stCondLst>
                                      <p:childTnLst>
                                        <p:set>
                                          <p:cBhvr>
                                            <p:cTn id="68" dur="1" fill="hold">
                                              <p:stCondLst>
                                                <p:cond delay="0"/>
                                              </p:stCondLst>
                                            </p:cTn>
                                            <p:tgtEl>
                                              <p:spTgt spid="32"/>
                                            </p:tgtEl>
                                            <p:attrNameLst>
                                              <p:attrName>style.visibility</p:attrName>
                                            </p:attrNameLst>
                                          </p:cBhvr>
                                          <p:to>
                                            <p:strVal val="visible"/>
                                          </p:to>
                                        </p:set>
                                        <p:anim calcmode="lin" valueType="num">
                                          <p:cBhvr>
                                            <p:cTn id="69" dur="200" fill="hold"/>
                                            <p:tgtEl>
                                              <p:spTgt spid="32"/>
                                            </p:tgtEl>
                                            <p:attrNameLst>
                                              <p:attrName>ppt_w</p:attrName>
                                            </p:attrNameLst>
                                          </p:cBhvr>
                                          <p:tavLst>
                                            <p:tav tm="0">
                                              <p:val>
                                                <p:fltVal val="0"/>
                                              </p:val>
                                            </p:tav>
                                            <p:tav tm="100000">
                                              <p:val>
                                                <p:strVal val="#ppt_w"/>
                                              </p:val>
                                            </p:tav>
                                          </p:tavLst>
                                        </p:anim>
                                        <p:anim calcmode="lin" valueType="num">
                                          <p:cBhvr>
                                            <p:cTn id="70" dur="200" fill="hold"/>
                                            <p:tgtEl>
                                              <p:spTgt spid="32"/>
                                            </p:tgtEl>
                                            <p:attrNameLst>
                                              <p:attrName>ppt_h</p:attrName>
                                            </p:attrNameLst>
                                          </p:cBhvr>
                                          <p:tavLst>
                                            <p:tav tm="0">
                                              <p:val>
                                                <p:fltVal val="0"/>
                                              </p:val>
                                            </p:tav>
                                            <p:tav tm="100000">
                                              <p:val>
                                                <p:strVal val="#ppt_h"/>
                                              </p:val>
                                            </p:tav>
                                          </p:tavLst>
                                        </p:anim>
                                        <p:animEffect transition="in" filter="fade">
                                          <p:cBhvr>
                                            <p:cTn id="71" dur="200"/>
                                            <p:tgtEl>
                                              <p:spTgt spid="32"/>
                                            </p:tgtEl>
                                          </p:cBhvr>
                                        </p:animEffect>
                                      </p:childTnLst>
                                    </p:cTn>
                                  </p:par>
                                  <p:par>
                                    <p:cTn id="72" presetID="53" presetClass="entr" presetSubtype="16" fill="hold" grpId="0" nodeType="withEffect">
                                      <p:stCondLst>
                                        <p:cond delay="600"/>
                                      </p:stCondLst>
                                      <p:childTnLst>
                                        <p:set>
                                          <p:cBhvr>
                                            <p:cTn id="73" dur="1" fill="hold">
                                              <p:stCondLst>
                                                <p:cond delay="0"/>
                                              </p:stCondLst>
                                            </p:cTn>
                                            <p:tgtEl>
                                              <p:spTgt spid="33"/>
                                            </p:tgtEl>
                                            <p:attrNameLst>
                                              <p:attrName>style.visibility</p:attrName>
                                            </p:attrNameLst>
                                          </p:cBhvr>
                                          <p:to>
                                            <p:strVal val="visible"/>
                                          </p:to>
                                        </p:set>
                                        <p:anim calcmode="lin" valueType="num">
                                          <p:cBhvr>
                                            <p:cTn id="74" dur="200" fill="hold"/>
                                            <p:tgtEl>
                                              <p:spTgt spid="33"/>
                                            </p:tgtEl>
                                            <p:attrNameLst>
                                              <p:attrName>ppt_w</p:attrName>
                                            </p:attrNameLst>
                                          </p:cBhvr>
                                          <p:tavLst>
                                            <p:tav tm="0">
                                              <p:val>
                                                <p:fltVal val="0"/>
                                              </p:val>
                                            </p:tav>
                                            <p:tav tm="100000">
                                              <p:val>
                                                <p:strVal val="#ppt_w"/>
                                              </p:val>
                                            </p:tav>
                                          </p:tavLst>
                                        </p:anim>
                                        <p:anim calcmode="lin" valueType="num">
                                          <p:cBhvr>
                                            <p:cTn id="75" dur="200" fill="hold"/>
                                            <p:tgtEl>
                                              <p:spTgt spid="33"/>
                                            </p:tgtEl>
                                            <p:attrNameLst>
                                              <p:attrName>ppt_h</p:attrName>
                                            </p:attrNameLst>
                                          </p:cBhvr>
                                          <p:tavLst>
                                            <p:tav tm="0">
                                              <p:val>
                                                <p:fltVal val="0"/>
                                              </p:val>
                                            </p:tav>
                                            <p:tav tm="100000">
                                              <p:val>
                                                <p:strVal val="#ppt_h"/>
                                              </p:val>
                                            </p:tav>
                                          </p:tavLst>
                                        </p:anim>
                                        <p:animEffect transition="in" filter="fade">
                                          <p:cBhvr>
                                            <p:cTn id="76" dur="200"/>
                                            <p:tgtEl>
                                              <p:spTgt spid="33"/>
                                            </p:tgtEl>
                                          </p:cBhvr>
                                        </p:animEffect>
                                      </p:childTnLst>
                                    </p:cTn>
                                  </p:par>
                                  <p:par>
                                    <p:cTn id="77" presetID="53" presetClass="entr" presetSubtype="16" fill="hold" grpId="0" nodeType="withEffect">
                                      <p:stCondLst>
                                        <p:cond delay="600"/>
                                      </p:stCondLst>
                                      <p:childTnLst>
                                        <p:set>
                                          <p:cBhvr>
                                            <p:cTn id="78" dur="1" fill="hold">
                                              <p:stCondLst>
                                                <p:cond delay="0"/>
                                              </p:stCondLst>
                                            </p:cTn>
                                            <p:tgtEl>
                                              <p:spTgt spid="34"/>
                                            </p:tgtEl>
                                            <p:attrNameLst>
                                              <p:attrName>style.visibility</p:attrName>
                                            </p:attrNameLst>
                                          </p:cBhvr>
                                          <p:to>
                                            <p:strVal val="visible"/>
                                          </p:to>
                                        </p:set>
                                        <p:anim calcmode="lin" valueType="num">
                                          <p:cBhvr>
                                            <p:cTn id="79" dur="200" fill="hold"/>
                                            <p:tgtEl>
                                              <p:spTgt spid="34"/>
                                            </p:tgtEl>
                                            <p:attrNameLst>
                                              <p:attrName>ppt_w</p:attrName>
                                            </p:attrNameLst>
                                          </p:cBhvr>
                                          <p:tavLst>
                                            <p:tav tm="0">
                                              <p:val>
                                                <p:fltVal val="0"/>
                                              </p:val>
                                            </p:tav>
                                            <p:tav tm="100000">
                                              <p:val>
                                                <p:strVal val="#ppt_w"/>
                                              </p:val>
                                            </p:tav>
                                          </p:tavLst>
                                        </p:anim>
                                        <p:anim calcmode="lin" valueType="num">
                                          <p:cBhvr>
                                            <p:cTn id="80" dur="200" fill="hold"/>
                                            <p:tgtEl>
                                              <p:spTgt spid="34"/>
                                            </p:tgtEl>
                                            <p:attrNameLst>
                                              <p:attrName>ppt_h</p:attrName>
                                            </p:attrNameLst>
                                          </p:cBhvr>
                                          <p:tavLst>
                                            <p:tav tm="0">
                                              <p:val>
                                                <p:fltVal val="0"/>
                                              </p:val>
                                            </p:tav>
                                            <p:tav tm="100000">
                                              <p:val>
                                                <p:strVal val="#ppt_h"/>
                                              </p:val>
                                            </p:tav>
                                          </p:tavLst>
                                        </p:anim>
                                        <p:animEffect transition="in" filter="fade">
                                          <p:cBhvr>
                                            <p:cTn id="81" dur="200"/>
                                            <p:tgtEl>
                                              <p:spTgt spid="34"/>
                                            </p:tgtEl>
                                          </p:cBhvr>
                                        </p:animEffect>
                                      </p:childTnLst>
                                    </p:cTn>
                                  </p:par>
                                  <p:par>
                                    <p:cTn id="82" presetID="53" presetClass="entr" presetSubtype="16" fill="hold" grpId="0" nodeType="withEffect">
                                      <p:stCondLst>
                                        <p:cond delay="700"/>
                                      </p:stCondLst>
                                      <p:childTnLst>
                                        <p:set>
                                          <p:cBhvr>
                                            <p:cTn id="83" dur="1" fill="hold">
                                              <p:stCondLst>
                                                <p:cond delay="0"/>
                                              </p:stCondLst>
                                            </p:cTn>
                                            <p:tgtEl>
                                              <p:spTgt spid="35"/>
                                            </p:tgtEl>
                                            <p:attrNameLst>
                                              <p:attrName>style.visibility</p:attrName>
                                            </p:attrNameLst>
                                          </p:cBhvr>
                                          <p:to>
                                            <p:strVal val="visible"/>
                                          </p:to>
                                        </p:set>
                                        <p:anim calcmode="lin" valueType="num">
                                          <p:cBhvr>
                                            <p:cTn id="84" dur="200" fill="hold"/>
                                            <p:tgtEl>
                                              <p:spTgt spid="35"/>
                                            </p:tgtEl>
                                            <p:attrNameLst>
                                              <p:attrName>ppt_w</p:attrName>
                                            </p:attrNameLst>
                                          </p:cBhvr>
                                          <p:tavLst>
                                            <p:tav tm="0">
                                              <p:val>
                                                <p:fltVal val="0"/>
                                              </p:val>
                                            </p:tav>
                                            <p:tav tm="100000">
                                              <p:val>
                                                <p:strVal val="#ppt_w"/>
                                              </p:val>
                                            </p:tav>
                                          </p:tavLst>
                                        </p:anim>
                                        <p:anim calcmode="lin" valueType="num">
                                          <p:cBhvr>
                                            <p:cTn id="85" dur="200" fill="hold"/>
                                            <p:tgtEl>
                                              <p:spTgt spid="35"/>
                                            </p:tgtEl>
                                            <p:attrNameLst>
                                              <p:attrName>ppt_h</p:attrName>
                                            </p:attrNameLst>
                                          </p:cBhvr>
                                          <p:tavLst>
                                            <p:tav tm="0">
                                              <p:val>
                                                <p:fltVal val="0"/>
                                              </p:val>
                                            </p:tav>
                                            <p:tav tm="100000">
                                              <p:val>
                                                <p:strVal val="#ppt_h"/>
                                              </p:val>
                                            </p:tav>
                                          </p:tavLst>
                                        </p:anim>
                                        <p:animEffect transition="in" filter="fade">
                                          <p:cBhvr>
                                            <p:cTn id="86" dur="200"/>
                                            <p:tgtEl>
                                              <p:spTgt spid="35"/>
                                            </p:tgtEl>
                                          </p:cBhvr>
                                        </p:animEffect>
                                      </p:childTnLst>
                                    </p:cTn>
                                  </p:par>
                                  <p:par>
                                    <p:cTn id="87" presetID="53" presetClass="entr" presetSubtype="16" fill="hold" grpId="0" nodeType="withEffect">
                                      <p:stCondLst>
                                        <p:cond delay="700"/>
                                      </p:stCondLst>
                                      <p:childTnLst>
                                        <p:set>
                                          <p:cBhvr>
                                            <p:cTn id="88" dur="1" fill="hold">
                                              <p:stCondLst>
                                                <p:cond delay="0"/>
                                              </p:stCondLst>
                                            </p:cTn>
                                            <p:tgtEl>
                                              <p:spTgt spid="36"/>
                                            </p:tgtEl>
                                            <p:attrNameLst>
                                              <p:attrName>style.visibility</p:attrName>
                                            </p:attrNameLst>
                                          </p:cBhvr>
                                          <p:to>
                                            <p:strVal val="visible"/>
                                          </p:to>
                                        </p:set>
                                        <p:anim calcmode="lin" valueType="num">
                                          <p:cBhvr>
                                            <p:cTn id="89" dur="200" fill="hold"/>
                                            <p:tgtEl>
                                              <p:spTgt spid="36"/>
                                            </p:tgtEl>
                                            <p:attrNameLst>
                                              <p:attrName>ppt_w</p:attrName>
                                            </p:attrNameLst>
                                          </p:cBhvr>
                                          <p:tavLst>
                                            <p:tav tm="0">
                                              <p:val>
                                                <p:fltVal val="0"/>
                                              </p:val>
                                            </p:tav>
                                            <p:tav tm="100000">
                                              <p:val>
                                                <p:strVal val="#ppt_w"/>
                                              </p:val>
                                            </p:tav>
                                          </p:tavLst>
                                        </p:anim>
                                        <p:anim calcmode="lin" valueType="num">
                                          <p:cBhvr>
                                            <p:cTn id="90" dur="200" fill="hold"/>
                                            <p:tgtEl>
                                              <p:spTgt spid="36"/>
                                            </p:tgtEl>
                                            <p:attrNameLst>
                                              <p:attrName>ppt_h</p:attrName>
                                            </p:attrNameLst>
                                          </p:cBhvr>
                                          <p:tavLst>
                                            <p:tav tm="0">
                                              <p:val>
                                                <p:fltVal val="0"/>
                                              </p:val>
                                            </p:tav>
                                            <p:tav tm="100000">
                                              <p:val>
                                                <p:strVal val="#ppt_h"/>
                                              </p:val>
                                            </p:tav>
                                          </p:tavLst>
                                        </p:anim>
                                        <p:animEffect transition="in" filter="fade">
                                          <p:cBhvr>
                                            <p:cTn id="91" dur="200"/>
                                            <p:tgtEl>
                                              <p:spTgt spid="36"/>
                                            </p:tgtEl>
                                          </p:cBhvr>
                                        </p:animEffect>
                                      </p:childTnLst>
                                    </p:cTn>
                                  </p:par>
                                  <p:par>
                                    <p:cTn id="92" presetID="53" presetClass="entr" presetSubtype="16" fill="hold" grpId="0" nodeType="withEffect">
                                      <p:stCondLst>
                                        <p:cond delay="800"/>
                                      </p:stCondLst>
                                      <p:childTnLst>
                                        <p:set>
                                          <p:cBhvr>
                                            <p:cTn id="93" dur="1" fill="hold">
                                              <p:stCondLst>
                                                <p:cond delay="0"/>
                                              </p:stCondLst>
                                            </p:cTn>
                                            <p:tgtEl>
                                              <p:spTgt spid="37"/>
                                            </p:tgtEl>
                                            <p:attrNameLst>
                                              <p:attrName>style.visibility</p:attrName>
                                            </p:attrNameLst>
                                          </p:cBhvr>
                                          <p:to>
                                            <p:strVal val="visible"/>
                                          </p:to>
                                        </p:set>
                                        <p:anim calcmode="lin" valueType="num">
                                          <p:cBhvr>
                                            <p:cTn id="94" dur="200" fill="hold"/>
                                            <p:tgtEl>
                                              <p:spTgt spid="37"/>
                                            </p:tgtEl>
                                            <p:attrNameLst>
                                              <p:attrName>ppt_w</p:attrName>
                                            </p:attrNameLst>
                                          </p:cBhvr>
                                          <p:tavLst>
                                            <p:tav tm="0">
                                              <p:val>
                                                <p:fltVal val="0"/>
                                              </p:val>
                                            </p:tav>
                                            <p:tav tm="100000">
                                              <p:val>
                                                <p:strVal val="#ppt_w"/>
                                              </p:val>
                                            </p:tav>
                                          </p:tavLst>
                                        </p:anim>
                                        <p:anim calcmode="lin" valueType="num">
                                          <p:cBhvr>
                                            <p:cTn id="95" dur="200" fill="hold"/>
                                            <p:tgtEl>
                                              <p:spTgt spid="37"/>
                                            </p:tgtEl>
                                            <p:attrNameLst>
                                              <p:attrName>ppt_h</p:attrName>
                                            </p:attrNameLst>
                                          </p:cBhvr>
                                          <p:tavLst>
                                            <p:tav tm="0">
                                              <p:val>
                                                <p:fltVal val="0"/>
                                              </p:val>
                                            </p:tav>
                                            <p:tav tm="100000">
                                              <p:val>
                                                <p:strVal val="#ppt_h"/>
                                              </p:val>
                                            </p:tav>
                                          </p:tavLst>
                                        </p:anim>
                                        <p:animEffect transition="in" filter="fade">
                                          <p:cBhvr>
                                            <p:cTn id="96" dur="200"/>
                                            <p:tgtEl>
                                              <p:spTgt spid="37"/>
                                            </p:tgtEl>
                                          </p:cBhvr>
                                        </p:animEffect>
                                      </p:childTnLst>
                                    </p:cTn>
                                  </p:par>
                                  <p:par>
                                    <p:cTn id="97" presetID="53" presetClass="entr" presetSubtype="16" fill="hold" grpId="0" nodeType="withEffect">
                                      <p:stCondLst>
                                        <p:cond delay="800"/>
                                      </p:stCondLst>
                                      <p:childTnLst>
                                        <p:set>
                                          <p:cBhvr>
                                            <p:cTn id="98" dur="1" fill="hold">
                                              <p:stCondLst>
                                                <p:cond delay="0"/>
                                              </p:stCondLst>
                                            </p:cTn>
                                            <p:tgtEl>
                                              <p:spTgt spid="38"/>
                                            </p:tgtEl>
                                            <p:attrNameLst>
                                              <p:attrName>style.visibility</p:attrName>
                                            </p:attrNameLst>
                                          </p:cBhvr>
                                          <p:to>
                                            <p:strVal val="visible"/>
                                          </p:to>
                                        </p:set>
                                        <p:anim calcmode="lin" valueType="num">
                                          <p:cBhvr>
                                            <p:cTn id="99" dur="200" fill="hold"/>
                                            <p:tgtEl>
                                              <p:spTgt spid="38"/>
                                            </p:tgtEl>
                                            <p:attrNameLst>
                                              <p:attrName>ppt_w</p:attrName>
                                            </p:attrNameLst>
                                          </p:cBhvr>
                                          <p:tavLst>
                                            <p:tav tm="0">
                                              <p:val>
                                                <p:fltVal val="0"/>
                                              </p:val>
                                            </p:tav>
                                            <p:tav tm="100000">
                                              <p:val>
                                                <p:strVal val="#ppt_w"/>
                                              </p:val>
                                            </p:tav>
                                          </p:tavLst>
                                        </p:anim>
                                        <p:anim calcmode="lin" valueType="num">
                                          <p:cBhvr>
                                            <p:cTn id="100" dur="200" fill="hold"/>
                                            <p:tgtEl>
                                              <p:spTgt spid="38"/>
                                            </p:tgtEl>
                                            <p:attrNameLst>
                                              <p:attrName>ppt_h</p:attrName>
                                            </p:attrNameLst>
                                          </p:cBhvr>
                                          <p:tavLst>
                                            <p:tav tm="0">
                                              <p:val>
                                                <p:fltVal val="0"/>
                                              </p:val>
                                            </p:tav>
                                            <p:tav tm="100000">
                                              <p:val>
                                                <p:strVal val="#ppt_h"/>
                                              </p:val>
                                            </p:tav>
                                          </p:tavLst>
                                        </p:anim>
                                        <p:animEffect transition="in" filter="fade">
                                          <p:cBhvr>
                                            <p:cTn id="101" dur="200"/>
                                            <p:tgtEl>
                                              <p:spTgt spid="38"/>
                                            </p:tgtEl>
                                          </p:cBhvr>
                                        </p:animEffect>
                                      </p:childTnLst>
                                    </p:cTn>
                                  </p:par>
                                  <p:par>
                                    <p:cTn id="102" presetID="53" presetClass="entr" presetSubtype="16" fill="hold" grpId="0" nodeType="withEffect">
                                      <p:stCondLst>
                                        <p:cond delay="800"/>
                                      </p:stCondLst>
                                      <p:childTnLst>
                                        <p:set>
                                          <p:cBhvr>
                                            <p:cTn id="103" dur="1" fill="hold">
                                              <p:stCondLst>
                                                <p:cond delay="0"/>
                                              </p:stCondLst>
                                            </p:cTn>
                                            <p:tgtEl>
                                              <p:spTgt spid="39"/>
                                            </p:tgtEl>
                                            <p:attrNameLst>
                                              <p:attrName>style.visibility</p:attrName>
                                            </p:attrNameLst>
                                          </p:cBhvr>
                                          <p:to>
                                            <p:strVal val="visible"/>
                                          </p:to>
                                        </p:set>
                                        <p:anim calcmode="lin" valueType="num">
                                          <p:cBhvr>
                                            <p:cTn id="104" dur="200" fill="hold"/>
                                            <p:tgtEl>
                                              <p:spTgt spid="39"/>
                                            </p:tgtEl>
                                            <p:attrNameLst>
                                              <p:attrName>ppt_w</p:attrName>
                                            </p:attrNameLst>
                                          </p:cBhvr>
                                          <p:tavLst>
                                            <p:tav tm="0">
                                              <p:val>
                                                <p:fltVal val="0"/>
                                              </p:val>
                                            </p:tav>
                                            <p:tav tm="100000">
                                              <p:val>
                                                <p:strVal val="#ppt_w"/>
                                              </p:val>
                                            </p:tav>
                                          </p:tavLst>
                                        </p:anim>
                                        <p:anim calcmode="lin" valueType="num">
                                          <p:cBhvr>
                                            <p:cTn id="105" dur="200" fill="hold"/>
                                            <p:tgtEl>
                                              <p:spTgt spid="39"/>
                                            </p:tgtEl>
                                            <p:attrNameLst>
                                              <p:attrName>ppt_h</p:attrName>
                                            </p:attrNameLst>
                                          </p:cBhvr>
                                          <p:tavLst>
                                            <p:tav tm="0">
                                              <p:val>
                                                <p:fltVal val="0"/>
                                              </p:val>
                                            </p:tav>
                                            <p:tav tm="100000">
                                              <p:val>
                                                <p:strVal val="#ppt_h"/>
                                              </p:val>
                                            </p:tav>
                                          </p:tavLst>
                                        </p:anim>
                                        <p:animEffect transition="in" filter="fade">
                                          <p:cBhvr>
                                            <p:cTn id="106" dur="200"/>
                                            <p:tgtEl>
                                              <p:spTgt spid="39"/>
                                            </p:tgtEl>
                                          </p:cBhvr>
                                        </p:animEffect>
                                      </p:childTnLst>
                                    </p:cTn>
                                  </p:par>
                                </p:childTnLst>
                              </p:cTn>
                            </p:par>
                            <p:par>
                              <p:cTn id="107" fill="hold">
                                <p:stCondLst>
                                  <p:cond delay="1500"/>
                                </p:stCondLst>
                                <p:childTnLst>
                                  <p:par>
                                    <p:cTn id="108" presetID="2" presetClass="entr" presetSubtype="8" fill="hold" grpId="0" nodeType="afterEffect" p14:presetBounceEnd="60000">
                                      <p:stCondLst>
                                        <p:cond delay="0"/>
                                      </p:stCondLst>
                                      <p:childTnLst>
                                        <p:set>
                                          <p:cBhvr>
                                            <p:cTn id="109" dur="1" fill="hold">
                                              <p:stCondLst>
                                                <p:cond delay="0"/>
                                              </p:stCondLst>
                                            </p:cTn>
                                            <p:tgtEl>
                                              <p:spTgt spid="12"/>
                                            </p:tgtEl>
                                            <p:attrNameLst>
                                              <p:attrName>style.visibility</p:attrName>
                                            </p:attrNameLst>
                                          </p:cBhvr>
                                          <p:to>
                                            <p:strVal val="visible"/>
                                          </p:to>
                                        </p:set>
                                        <p:anim calcmode="lin" valueType="num" p14:bounceEnd="60000">
                                          <p:cBhvr additive="base">
                                            <p:cTn id="110" dur="1000" fill="hold"/>
                                            <p:tgtEl>
                                              <p:spTgt spid="12"/>
                                            </p:tgtEl>
                                            <p:attrNameLst>
                                              <p:attrName>ppt_x</p:attrName>
                                            </p:attrNameLst>
                                          </p:cBhvr>
                                          <p:tavLst>
                                            <p:tav tm="0">
                                              <p:val>
                                                <p:strVal val="0-#ppt_w/2"/>
                                              </p:val>
                                            </p:tav>
                                            <p:tav tm="100000">
                                              <p:val>
                                                <p:strVal val="#ppt_x"/>
                                              </p:val>
                                            </p:tav>
                                          </p:tavLst>
                                        </p:anim>
                                        <p:anim calcmode="lin" valueType="num" p14:bounceEnd="60000">
                                          <p:cBhvr additive="base">
                                            <p:cTn id="111" dur="1000" fill="hold"/>
                                            <p:tgtEl>
                                              <p:spTgt spid="12"/>
                                            </p:tgtEl>
                                            <p:attrNameLst>
                                              <p:attrName>ppt_y</p:attrName>
                                            </p:attrNameLst>
                                          </p:cBhvr>
                                          <p:tavLst>
                                            <p:tav tm="0">
                                              <p:val>
                                                <p:strVal val="#ppt_y"/>
                                              </p:val>
                                            </p:tav>
                                            <p:tav tm="100000">
                                              <p:val>
                                                <p:strVal val="#ppt_y"/>
                                              </p:val>
                                            </p:tav>
                                          </p:tavLst>
                                        </p:anim>
                                      </p:childTnLst>
                                    </p:cTn>
                                  </p:par>
                                  <p:par>
                                    <p:cTn id="112" presetID="2" presetClass="entr" presetSubtype="2" fill="hold" grpId="0" nodeType="withEffect" p14:presetBounceEnd="60000">
                                      <p:stCondLst>
                                        <p:cond delay="0"/>
                                      </p:stCondLst>
                                      <p:childTnLst>
                                        <p:set>
                                          <p:cBhvr>
                                            <p:cTn id="113" dur="1" fill="hold">
                                              <p:stCondLst>
                                                <p:cond delay="0"/>
                                              </p:stCondLst>
                                            </p:cTn>
                                            <p:tgtEl>
                                              <p:spTgt spid="14"/>
                                            </p:tgtEl>
                                            <p:attrNameLst>
                                              <p:attrName>style.visibility</p:attrName>
                                            </p:attrNameLst>
                                          </p:cBhvr>
                                          <p:to>
                                            <p:strVal val="visible"/>
                                          </p:to>
                                        </p:set>
                                        <p:anim calcmode="lin" valueType="num" p14:bounceEnd="60000">
                                          <p:cBhvr additive="base">
                                            <p:cTn id="114" dur="1000" fill="hold"/>
                                            <p:tgtEl>
                                              <p:spTgt spid="14"/>
                                            </p:tgtEl>
                                            <p:attrNameLst>
                                              <p:attrName>ppt_x</p:attrName>
                                            </p:attrNameLst>
                                          </p:cBhvr>
                                          <p:tavLst>
                                            <p:tav tm="0">
                                              <p:val>
                                                <p:strVal val="1+#ppt_w/2"/>
                                              </p:val>
                                            </p:tav>
                                            <p:tav tm="100000">
                                              <p:val>
                                                <p:strVal val="#ppt_x"/>
                                              </p:val>
                                            </p:tav>
                                          </p:tavLst>
                                        </p:anim>
                                        <p:anim calcmode="lin" valueType="num" p14:bounceEnd="60000">
                                          <p:cBhvr additive="base">
                                            <p:cTn id="115" dur="10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8" grpId="0" animBg="1"/>
          <p:bldP spid="12" grpId="0"/>
          <p:bldP spid="14"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ppt_x"/>
                                              </p:val>
                                            </p:tav>
                                            <p:tav tm="100000">
                                              <p:val>
                                                <p:strVal val="#ppt_x"/>
                                              </p:val>
                                            </p:tav>
                                          </p:tavLst>
                                        </p:anim>
                                        <p:anim calcmode="lin" valueType="num">
                                          <p:cBhvr additive="base">
                                            <p:cTn id="8" dur="1000" fill="hold"/>
                                            <p:tgtEl>
                                              <p:spTgt spid="8"/>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25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1000" fill="hold"/>
                                            <p:tgtEl>
                                              <p:spTgt spid="21"/>
                                            </p:tgtEl>
                                            <p:attrNameLst>
                                              <p:attrName>ppt_x</p:attrName>
                                            </p:attrNameLst>
                                          </p:cBhvr>
                                          <p:tavLst>
                                            <p:tav tm="0">
                                              <p:val>
                                                <p:strVal val="#ppt_x"/>
                                              </p:val>
                                            </p:tav>
                                            <p:tav tm="100000">
                                              <p:val>
                                                <p:strVal val="#ppt_x"/>
                                              </p:val>
                                            </p:tav>
                                          </p:tavLst>
                                        </p:anim>
                                        <p:anim calcmode="lin" valueType="num">
                                          <p:cBhvr additive="base">
                                            <p:cTn id="12" dur="1000" fill="hold"/>
                                            <p:tgtEl>
                                              <p:spTgt spid="21"/>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16" presetClass="entr" presetSubtype="37" fill="hold" nodeType="after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barn(outVertical)">
                                          <p:cBhvr>
                                            <p:cTn id="16" dur="500"/>
                                            <p:tgtEl>
                                              <p:spTgt spid="15"/>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p:cTn id="19" dur="200" fill="hold"/>
                                            <p:tgtEl>
                                              <p:spTgt spid="22"/>
                                            </p:tgtEl>
                                            <p:attrNameLst>
                                              <p:attrName>ppt_w</p:attrName>
                                            </p:attrNameLst>
                                          </p:cBhvr>
                                          <p:tavLst>
                                            <p:tav tm="0">
                                              <p:val>
                                                <p:fltVal val="0"/>
                                              </p:val>
                                            </p:tav>
                                            <p:tav tm="100000">
                                              <p:val>
                                                <p:strVal val="#ppt_w"/>
                                              </p:val>
                                            </p:tav>
                                          </p:tavLst>
                                        </p:anim>
                                        <p:anim calcmode="lin" valueType="num">
                                          <p:cBhvr>
                                            <p:cTn id="20" dur="200" fill="hold"/>
                                            <p:tgtEl>
                                              <p:spTgt spid="22"/>
                                            </p:tgtEl>
                                            <p:attrNameLst>
                                              <p:attrName>ppt_h</p:attrName>
                                            </p:attrNameLst>
                                          </p:cBhvr>
                                          <p:tavLst>
                                            <p:tav tm="0">
                                              <p:val>
                                                <p:fltVal val="0"/>
                                              </p:val>
                                            </p:tav>
                                            <p:tav tm="100000">
                                              <p:val>
                                                <p:strVal val="#ppt_h"/>
                                              </p:val>
                                            </p:tav>
                                          </p:tavLst>
                                        </p:anim>
                                        <p:animEffect transition="in" filter="fade">
                                          <p:cBhvr>
                                            <p:cTn id="21" dur="200"/>
                                            <p:tgtEl>
                                              <p:spTgt spid="22"/>
                                            </p:tgtEl>
                                          </p:cBhvr>
                                        </p:animEffect>
                                      </p:childTnLst>
                                    </p:cTn>
                                  </p:par>
                                  <p:par>
                                    <p:cTn id="22" presetID="53" presetClass="entr" presetSubtype="16" fill="hold" grpId="0" nodeType="withEffect">
                                      <p:stCondLst>
                                        <p:cond delay="100"/>
                                      </p:stCondLst>
                                      <p:childTnLst>
                                        <p:set>
                                          <p:cBhvr>
                                            <p:cTn id="23" dur="1" fill="hold">
                                              <p:stCondLst>
                                                <p:cond delay="0"/>
                                              </p:stCondLst>
                                            </p:cTn>
                                            <p:tgtEl>
                                              <p:spTgt spid="23"/>
                                            </p:tgtEl>
                                            <p:attrNameLst>
                                              <p:attrName>style.visibility</p:attrName>
                                            </p:attrNameLst>
                                          </p:cBhvr>
                                          <p:to>
                                            <p:strVal val="visible"/>
                                          </p:to>
                                        </p:set>
                                        <p:anim calcmode="lin" valueType="num">
                                          <p:cBhvr>
                                            <p:cTn id="24" dur="200" fill="hold"/>
                                            <p:tgtEl>
                                              <p:spTgt spid="23"/>
                                            </p:tgtEl>
                                            <p:attrNameLst>
                                              <p:attrName>ppt_w</p:attrName>
                                            </p:attrNameLst>
                                          </p:cBhvr>
                                          <p:tavLst>
                                            <p:tav tm="0">
                                              <p:val>
                                                <p:fltVal val="0"/>
                                              </p:val>
                                            </p:tav>
                                            <p:tav tm="100000">
                                              <p:val>
                                                <p:strVal val="#ppt_w"/>
                                              </p:val>
                                            </p:tav>
                                          </p:tavLst>
                                        </p:anim>
                                        <p:anim calcmode="lin" valueType="num">
                                          <p:cBhvr>
                                            <p:cTn id="25" dur="200" fill="hold"/>
                                            <p:tgtEl>
                                              <p:spTgt spid="23"/>
                                            </p:tgtEl>
                                            <p:attrNameLst>
                                              <p:attrName>ppt_h</p:attrName>
                                            </p:attrNameLst>
                                          </p:cBhvr>
                                          <p:tavLst>
                                            <p:tav tm="0">
                                              <p:val>
                                                <p:fltVal val="0"/>
                                              </p:val>
                                            </p:tav>
                                            <p:tav tm="100000">
                                              <p:val>
                                                <p:strVal val="#ppt_h"/>
                                              </p:val>
                                            </p:tav>
                                          </p:tavLst>
                                        </p:anim>
                                        <p:animEffect transition="in" filter="fade">
                                          <p:cBhvr>
                                            <p:cTn id="26" dur="200"/>
                                            <p:tgtEl>
                                              <p:spTgt spid="23"/>
                                            </p:tgtEl>
                                          </p:cBhvr>
                                        </p:animEffect>
                                      </p:childTnLst>
                                    </p:cTn>
                                  </p:par>
                                  <p:par>
                                    <p:cTn id="27" presetID="53" presetClass="entr" presetSubtype="16" fill="hold" grpId="0" nodeType="withEffect">
                                      <p:stCondLst>
                                        <p:cond delay="100"/>
                                      </p:stCondLst>
                                      <p:childTnLst>
                                        <p:set>
                                          <p:cBhvr>
                                            <p:cTn id="28" dur="1" fill="hold">
                                              <p:stCondLst>
                                                <p:cond delay="0"/>
                                              </p:stCondLst>
                                            </p:cTn>
                                            <p:tgtEl>
                                              <p:spTgt spid="24"/>
                                            </p:tgtEl>
                                            <p:attrNameLst>
                                              <p:attrName>style.visibility</p:attrName>
                                            </p:attrNameLst>
                                          </p:cBhvr>
                                          <p:to>
                                            <p:strVal val="visible"/>
                                          </p:to>
                                        </p:set>
                                        <p:anim calcmode="lin" valueType="num">
                                          <p:cBhvr>
                                            <p:cTn id="29" dur="200" fill="hold"/>
                                            <p:tgtEl>
                                              <p:spTgt spid="24"/>
                                            </p:tgtEl>
                                            <p:attrNameLst>
                                              <p:attrName>ppt_w</p:attrName>
                                            </p:attrNameLst>
                                          </p:cBhvr>
                                          <p:tavLst>
                                            <p:tav tm="0">
                                              <p:val>
                                                <p:fltVal val="0"/>
                                              </p:val>
                                            </p:tav>
                                            <p:tav tm="100000">
                                              <p:val>
                                                <p:strVal val="#ppt_w"/>
                                              </p:val>
                                            </p:tav>
                                          </p:tavLst>
                                        </p:anim>
                                        <p:anim calcmode="lin" valueType="num">
                                          <p:cBhvr>
                                            <p:cTn id="30" dur="200" fill="hold"/>
                                            <p:tgtEl>
                                              <p:spTgt spid="24"/>
                                            </p:tgtEl>
                                            <p:attrNameLst>
                                              <p:attrName>ppt_h</p:attrName>
                                            </p:attrNameLst>
                                          </p:cBhvr>
                                          <p:tavLst>
                                            <p:tav tm="0">
                                              <p:val>
                                                <p:fltVal val="0"/>
                                              </p:val>
                                            </p:tav>
                                            <p:tav tm="100000">
                                              <p:val>
                                                <p:strVal val="#ppt_h"/>
                                              </p:val>
                                            </p:tav>
                                          </p:tavLst>
                                        </p:anim>
                                        <p:animEffect transition="in" filter="fade">
                                          <p:cBhvr>
                                            <p:cTn id="31" dur="200"/>
                                            <p:tgtEl>
                                              <p:spTgt spid="24"/>
                                            </p:tgtEl>
                                          </p:cBhvr>
                                        </p:animEffect>
                                      </p:childTnLst>
                                    </p:cTn>
                                  </p:par>
                                  <p:par>
                                    <p:cTn id="32" presetID="53" presetClass="entr" presetSubtype="16" fill="hold" grpId="0" nodeType="withEffect">
                                      <p:stCondLst>
                                        <p:cond delay="200"/>
                                      </p:stCondLst>
                                      <p:childTnLst>
                                        <p:set>
                                          <p:cBhvr>
                                            <p:cTn id="33" dur="1" fill="hold">
                                              <p:stCondLst>
                                                <p:cond delay="0"/>
                                              </p:stCondLst>
                                            </p:cTn>
                                            <p:tgtEl>
                                              <p:spTgt spid="25"/>
                                            </p:tgtEl>
                                            <p:attrNameLst>
                                              <p:attrName>style.visibility</p:attrName>
                                            </p:attrNameLst>
                                          </p:cBhvr>
                                          <p:to>
                                            <p:strVal val="visible"/>
                                          </p:to>
                                        </p:set>
                                        <p:anim calcmode="lin" valueType="num">
                                          <p:cBhvr>
                                            <p:cTn id="34" dur="200" fill="hold"/>
                                            <p:tgtEl>
                                              <p:spTgt spid="25"/>
                                            </p:tgtEl>
                                            <p:attrNameLst>
                                              <p:attrName>ppt_w</p:attrName>
                                            </p:attrNameLst>
                                          </p:cBhvr>
                                          <p:tavLst>
                                            <p:tav tm="0">
                                              <p:val>
                                                <p:fltVal val="0"/>
                                              </p:val>
                                            </p:tav>
                                            <p:tav tm="100000">
                                              <p:val>
                                                <p:strVal val="#ppt_w"/>
                                              </p:val>
                                            </p:tav>
                                          </p:tavLst>
                                        </p:anim>
                                        <p:anim calcmode="lin" valueType="num">
                                          <p:cBhvr>
                                            <p:cTn id="35" dur="200" fill="hold"/>
                                            <p:tgtEl>
                                              <p:spTgt spid="25"/>
                                            </p:tgtEl>
                                            <p:attrNameLst>
                                              <p:attrName>ppt_h</p:attrName>
                                            </p:attrNameLst>
                                          </p:cBhvr>
                                          <p:tavLst>
                                            <p:tav tm="0">
                                              <p:val>
                                                <p:fltVal val="0"/>
                                              </p:val>
                                            </p:tav>
                                            <p:tav tm="100000">
                                              <p:val>
                                                <p:strVal val="#ppt_h"/>
                                              </p:val>
                                            </p:tav>
                                          </p:tavLst>
                                        </p:anim>
                                        <p:animEffect transition="in" filter="fade">
                                          <p:cBhvr>
                                            <p:cTn id="36" dur="200"/>
                                            <p:tgtEl>
                                              <p:spTgt spid="25"/>
                                            </p:tgtEl>
                                          </p:cBhvr>
                                        </p:animEffect>
                                      </p:childTnLst>
                                    </p:cTn>
                                  </p:par>
                                  <p:par>
                                    <p:cTn id="37" presetID="53" presetClass="entr" presetSubtype="16" fill="hold" grpId="0" nodeType="withEffect">
                                      <p:stCondLst>
                                        <p:cond delay="200"/>
                                      </p:stCondLst>
                                      <p:childTnLst>
                                        <p:set>
                                          <p:cBhvr>
                                            <p:cTn id="38" dur="1" fill="hold">
                                              <p:stCondLst>
                                                <p:cond delay="0"/>
                                              </p:stCondLst>
                                            </p:cTn>
                                            <p:tgtEl>
                                              <p:spTgt spid="26"/>
                                            </p:tgtEl>
                                            <p:attrNameLst>
                                              <p:attrName>style.visibility</p:attrName>
                                            </p:attrNameLst>
                                          </p:cBhvr>
                                          <p:to>
                                            <p:strVal val="visible"/>
                                          </p:to>
                                        </p:set>
                                        <p:anim calcmode="lin" valueType="num">
                                          <p:cBhvr>
                                            <p:cTn id="39" dur="200" fill="hold"/>
                                            <p:tgtEl>
                                              <p:spTgt spid="26"/>
                                            </p:tgtEl>
                                            <p:attrNameLst>
                                              <p:attrName>ppt_w</p:attrName>
                                            </p:attrNameLst>
                                          </p:cBhvr>
                                          <p:tavLst>
                                            <p:tav tm="0">
                                              <p:val>
                                                <p:fltVal val="0"/>
                                              </p:val>
                                            </p:tav>
                                            <p:tav tm="100000">
                                              <p:val>
                                                <p:strVal val="#ppt_w"/>
                                              </p:val>
                                            </p:tav>
                                          </p:tavLst>
                                        </p:anim>
                                        <p:anim calcmode="lin" valueType="num">
                                          <p:cBhvr>
                                            <p:cTn id="40" dur="200" fill="hold"/>
                                            <p:tgtEl>
                                              <p:spTgt spid="26"/>
                                            </p:tgtEl>
                                            <p:attrNameLst>
                                              <p:attrName>ppt_h</p:attrName>
                                            </p:attrNameLst>
                                          </p:cBhvr>
                                          <p:tavLst>
                                            <p:tav tm="0">
                                              <p:val>
                                                <p:fltVal val="0"/>
                                              </p:val>
                                            </p:tav>
                                            <p:tav tm="100000">
                                              <p:val>
                                                <p:strVal val="#ppt_h"/>
                                              </p:val>
                                            </p:tav>
                                          </p:tavLst>
                                        </p:anim>
                                        <p:animEffect transition="in" filter="fade">
                                          <p:cBhvr>
                                            <p:cTn id="41" dur="200"/>
                                            <p:tgtEl>
                                              <p:spTgt spid="26"/>
                                            </p:tgtEl>
                                          </p:cBhvr>
                                        </p:animEffect>
                                      </p:childTnLst>
                                    </p:cTn>
                                  </p:par>
                                  <p:par>
                                    <p:cTn id="42" presetID="53" presetClass="entr" presetSubtype="16" fill="hold" grpId="0" nodeType="withEffect">
                                      <p:stCondLst>
                                        <p:cond delay="300"/>
                                      </p:stCondLst>
                                      <p:childTnLst>
                                        <p:set>
                                          <p:cBhvr>
                                            <p:cTn id="43" dur="1" fill="hold">
                                              <p:stCondLst>
                                                <p:cond delay="0"/>
                                              </p:stCondLst>
                                            </p:cTn>
                                            <p:tgtEl>
                                              <p:spTgt spid="27"/>
                                            </p:tgtEl>
                                            <p:attrNameLst>
                                              <p:attrName>style.visibility</p:attrName>
                                            </p:attrNameLst>
                                          </p:cBhvr>
                                          <p:to>
                                            <p:strVal val="visible"/>
                                          </p:to>
                                        </p:set>
                                        <p:anim calcmode="lin" valueType="num">
                                          <p:cBhvr>
                                            <p:cTn id="44" dur="200" fill="hold"/>
                                            <p:tgtEl>
                                              <p:spTgt spid="27"/>
                                            </p:tgtEl>
                                            <p:attrNameLst>
                                              <p:attrName>ppt_w</p:attrName>
                                            </p:attrNameLst>
                                          </p:cBhvr>
                                          <p:tavLst>
                                            <p:tav tm="0">
                                              <p:val>
                                                <p:fltVal val="0"/>
                                              </p:val>
                                            </p:tav>
                                            <p:tav tm="100000">
                                              <p:val>
                                                <p:strVal val="#ppt_w"/>
                                              </p:val>
                                            </p:tav>
                                          </p:tavLst>
                                        </p:anim>
                                        <p:anim calcmode="lin" valueType="num">
                                          <p:cBhvr>
                                            <p:cTn id="45" dur="200" fill="hold"/>
                                            <p:tgtEl>
                                              <p:spTgt spid="27"/>
                                            </p:tgtEl>
                                            <p:attrNameLst>
                                              <p:attrName>ppt_h</p:attrName>
                                            </p:attrNameLst>
                                          </p:cBhvr>
                                          <p:tavLst>
                                            <p:tav tm="0">
                                              <p:val>
                                                <p:fltVal val="0"/>
                                              </p:val>
                                            </p:tav>
                                            <p:tav tm="100000">
                                              <p:val>
                                                <p:strVal val="#ppt_h"/>
                                              </p:val>
                                            </p:tav>
                                          </p:tavLst>
                                        </p:anim>
                                        <p:animEffect transition="in" filter="fade">
                                          <p:cBhvr>
                                            <p:cTn id="46" dur="200"/>
                                            <p:tgtEl>
                                              <p:spTgt spid="27"/>
                                            </p:tgtEl>
                                          </p:cBhvr>
                                        </p:animEffect>
                                      </p:childTnLst>
                                    </p:cTn>
                                  </p:par>
                                  <p:par>
                                    <p:cTn id="47" presetID="53" presetClass="entr" presetSubtype="16" fill="hold" grpId="0" nodeType="withEffect">
                                      <p:stCondLst>
                                        <p:cond delay="300"/>
                                      </p:stCondLst>
                                      <p:childTnLst>
                                        <p:set>
                                          <p:cBhvr>
                                            <p:cTn id="48" dur="1" fill="hold">
                                              <p:stCondLst>
                                                <p:cond delay="0"/>
                                              </p:stCondLst>
                                            </p:cTn>
                                            <p:tgtEl>
                                              <p:spTgt spid="28"/>
                                            </p:tgtEl>
                                            <p:attrNameLst>
                                              <p:attrName>style.visibility</p:attrName>
                                            </p:attrNameLst>
                                          </p:cBhvr>
                                          <p:to>
                                            <p:strVal val="visible"/>
                                          </p:to>
                                        </p:set>
                                        <p:anim calcmode="lin" valueType="num">
                                          <p:cBhvr>
                                            <p:cTn id="49" dur="200" fill="hold"/>
                                            <p:tgtEl>
                                              <p:spTgt spid="28"/>
                                            </p:tgtEl>
                                            <p:attrNameLst>
                                              <p:attrName>ppt_w</p:attrName>
                                            </p:attrNameLst>
                                          </p:cBhvr>
                                          <p:tavLst>
                                            <p:tav tm="0">
                                              <p:val>
                                                <p:fltVal val="0"/>
                                              </p:val>
                                            </p:tav>
                                            <p:tav tm="100000">
                                              <p:val>
                                                <p:strVal val="#ppt_w"/>
                                              </p:val>
                                            </p:tav>
                                          </p:tavLst>
                                        </p:anim>
                                        <p:anim calcmode="lin" valueType="num">
                                          <p:cBhvr>
                                            <p:cTn id="50" dur="200" fill="hold"/>
                                            <p:tgtEl>
                                              <p:spTgt spid="28"/>
                                            </p:tgtEl>
                                            <p:attrNameLst>
                                              <p:attrName>ppt_h</p:attrName>
                                            </p:attrNameLst>
                                          </p:cBhvr>
                                          <p:tavLst>
                                            <p:tav tm="0">
                                              <p:val>
                                                <p:fltVal val="0"/>
                                              </p:val>
                                            </p:tav>
                                            <p:tav tm="100000">
                                              <p:val>
                                                <p:strVal val="#ppt_h"/>
                                              </p:val>
                                            </p:tav>
                                          </p:tavLst>
                                        </p:anim>
                                        <p:animEffect transition="in" filter="fade">
                                          <p:cBhvr>
                                            <p:cTn id="51" dur="200"/>
                                            <p:tgtEl>
                                              <p:spTgt spid="28"/>
                                            </p:tgtEl>
                                          </p:cBhvr>
                                        </p:animEffect>
                                      </p:childTnLst>
                                    </p:cTn>
                                  </p:par>
                                  <p:par>
                                    <p:cTn id="52" presetID="53" presetClass="entr" presetSubtype="16" fill="hold" grpId="0" nodeType="withEffect">
                                      <p:stCondLst>
                                        <p:cond delay="400"/>
                                      </p:stCondLst>
                                      <p:childTnLst>
                                        <p:set>
                                          <p:cBhvr>
                                            <p:cTn id="53" dur="1" fill="hold">
                                              <p:stCondLst>
                                                <p:cond delay="0"/>
                                              </p:stCondLst>
                                            </p:cTn>
                                            <p:tgtEl>
                                              <p:spTgt spid="29"/>
                                            </p:tgtEl>
                                            <p:attrNameLst>
                                              <p:attrName>style.visibility</p:attrName>
                                            </p:attrNameLst>
                                          </p:cBhvr>
                                          <p:to>
                                            <p:strVal val="visible"/>
                                          </p:to>
                                        </p:set>
                                        <p:anim calcmode="lin" valueType="num">
                                          <p:cBhvr>
                                            <p:cTn id="54" dur="200" fill="hold"/>
                                            <p:tgtEl>
                                              <p:spTgt spid="29"/>
                                            </p:tgtEl>
                                            <p:attrNameLst>
                                              <p:attrName>ppt_w</p:attrName>
                                            </p:attrNameLst>
                                          </p:cBhvr>
                                          <p:tavLst>
                                            <p:tav tm="0">
                                              <p:val>
                                                <p:fltVal val="0"/>
                                              </p:val>
                                            </p:tav>
                                            <p:tav tm="100000">
                                              <p:val>
                                                <p:strVal val="#ppt_w"/>
                                              </p:val>
                                            </p:tav>
                                          </p:tavLst>
                                        </p:anim>
                                        <p:anim calcmode="lin" valueType="num">
                                          <p:cBhvr>
                                            <p:cTn id="55" dur="200" fill="hold"/>
                                            <p:tgtEl>
                                              <p:spTgt spid="29"/>
                                            </p:tgtEl>
                                            <p:attrNameLst>
                                              <p:attrName>ppt_h</p:attrName>
                                            </p:attrNameLst>
                                          </p:cBhvr>
                                          <p:tavLst>
                                            <p:tav tm="0">
                                              <p:val>
                                                <p:fltVal val="0"/>
                                              </p:val>
                                            </p:tav>
                                            <p:tav tm="100000">
                                              <p:val>
                                                <p:strVal val="#ppt_h"/>
                                              </p:val>
                                            </p:tav>
                                          </p:tavLst>
                                        </p:anim>
                                        <p:animEffect transition="in" filter="fade">
                                          <p:cBhvr>
                                            <p:cTn id="56" dur="200"/>
                                            <p:tgtEl>
                                              <p:spTgt spid="29"/>
                                            </p:tgtEl>
                                          </p:cBhvr>
                                        </p:animEffect>
                                      </p:childTnLst>
                                    </p:cTn>
                                  </p:par>
                                  <p:par>
                                    <p:cTn id="57" presetID="53" presetClass="entr" presetSubtype="16" fill="hold" grpId="0" nodeType="withEffect">
                                      <p:stCondLst>
                                        <p:cond delay="400"/>
                                      </p:stCondLst>
                                      <p:childTnLst>
                                        <p:set>
                                          <p:cBhvr>
                                            <p:cTn id="58" dur="1" fill="hold">
                                              <p:stCondLst>
                                                <p:cond delay="0"/>
                                              </p:stCondLst>
                                            </p:cTn>
                                            <p:tgtEl>
                                              <p:spTgt spid="30"/>
                                            </p:tgtEl>
                                            <p:attrNameLst>
                                              <p:attrName>style.visibility</p:attrName>
                                            </p:attrNameLst>
                                          </p:cBhvr>
                                          <p:to>
                                            <p:strVal val="visible"/>
                                          </p:to>
                                        </p:set>
                                        <p:anim calcmode="lin" valueType="num">
                                          <p:cBhvr>
                                            <p:cTn id="59" dur="200" fill="hold"/>
                                            <p:tgtEl>
                                              <p:spTgt spid="30"/>
                                            </p:tgtEl>
                                            <p:attrNameLst>
                                              <p:attrName>ppt_w</p:attrName>
                                            </p:attrNameLst>
                                          </p:cBhvr>
                                          <p:tavLst>
                                            <p:tav tm="0">
                                              <p:val>
                                                <p:fltVal val="0"/>
                                              </p:val>
                                            </p:tav>
                                            <p:tav tm="100000">
                                              <p:val>
                                                <p:strVal val="#ppt_w"/>
                                              </p:val>
                                            </p:tav>
                                          </p:tavLst>
                                        </p:anim>
                                        <p:anim calcmode="lin" valueType="num">
                                          <p:cBhvr>
                                            <p:cTn id="60" dur="200" fill="hold"/>
                                            <p:tgtEl>
                                              <p:spTgt spid="30"/>
                                            </p:tgtEl>
                                            <p:attrNameLst>
                                              <p:attrName>ppt_h</p:attrName>
                                            </p:attrNameLst>
                                          </p:cBhvr>
                                          <p:tavLst>
                                            <p:tav tm="0">
                                              <p:val>
                                                <p:fltVal val="0"/>
                                              </p:val>
                                            </p:tav>
                                            <p:tav tm="100000">
                                              <p:val>
                                                <p:strVal val="#ppt_h"/>
                                              </p:val>
                                            </p:tav>
                                          </p:tavLst>
                                        </p:anim>
                                        <p:animEffect transition="in" filter="fade">
                                          <p:cBhvr>
                                            <p:cTn id="61" dur="200"/>
                                            <p:tgtEl>
                                              <p:spTgt spid="30"/>
                                            </p:tgtEl>
                                          </p:cBhvr>
                                        </p:animEffect>
                                      </p:childTnLst>
                                    </p:cTn>
                                  </p:par>
                                  <p:par>
                                    <p:cTn id="62" presetID="53" presetClass="entr" presetSubtype="16" fill="hold" grpId="0" nodeType="withEffect">
                                      <p:stCondLst>
                                        <p:cond delay="500"/>
                                      </p:stCondLst>
                                      <p:childTnLst>
                                        <p:set>
                                          <p:cBhvr>
                                            <p:cTn id="63" dur="1" fill="hold">
                                              <p:stCondLst>
                                                <p:cond delay="0"/>
                                              </p:stCondLst>
                                            </p:cTn>
                                            <p:tgtEl>
                                              <p:spTgt spid="31"/>
                                            </p:tgtEl>
                                            <p:attrNameLst>
                                              <p:attrName>style.visibility</p:attrName>
                                            </p:attrNameLst>
                                          </p:cBhvr>
                                          <p:to>
                                            <p:strVal val="visible"/>
                                          </p:to>
                                        </p:set>
                                        <p:anim calcmode="lin" valueType="num">
                                          <p:cBhvr>
                                            <p:cTn id="64" dur="200" fill="hold"/>
                                            <p:tgtEl>
                                              <p:spTgt spid="31"/>
                                            </p:tgtEl>
                                            <p:attrNameLst>
                                              <p:attrName>ppt_w</p:attrName>
                                            </p:attrNameLst>
                                          </p:cBhvr>
                                          <p:tavLst>
                                            <p:tav tm="0">
                                              <p:val>
                                                <p:fltVal val="0"/>
                                              </p:val>
                                            </p:tav>
                                            <p:tav tm="100000">
                                              <p:val>
                                                <p:strVal val="#ppt_w"/>
                                              </p:val>
                                            </p:tav>
                                          </p:tavLst>
                                        </p:anim>
                                        <p:anim calcmode="lin" valueType="num">
                                          <p:cBhvr>
                                            <p:cTn id="65" dur="200" fill="hold"/>
                                            <p:tgtEl>
                                              <p:spTgt spid="31"/>
                                            </p:tgtEl>
                                            <p:attrNameLst>
                                              <p:attrName>ppt_h</p:attrName>
                                            </p:attrNameLst>
                                          </p:cBhvr>
                                          <p:tavLst>
                                            <p:tav tm="0">
                                              <p:val>
                                                <p:fltVal val="0"/>
                                              </p:val>
                                            </p:tav>
                                            <p:tav tm="100000">
                                              <p:val>
                                                <p:strVal val="#ppt_h"/>
                                              </p:val>
                                            </p:tav>
                                          </p:tavLst>
                                        </p:anim>
                                        <p:animEffect transition="in" filter="fade">
                                          <p:cBhvr>
                                            <p:cTn id="66" dur="200"/>
                                            <p:tgtEl>
                                              <p:spTgt spid="31"/>
                                            </p:tgtEl>
                                          </p:cBhvr>
                                        </p:animEffect>
                                      </p:childTnLst>
                                    </p:cTn>
                                  </p:par>
                                  <p:par>
                                    <p:cTn id="67" presetID="53" presetClass="entr" presetSubtype="16" fill="hold" grpId="0" nodeType="withEffect">
                                      <p:stCondLst>
                                        <p:cond delay="500"/>
                                      </p:stCondLst>
                                      <p:childTnLst>
                                        <p:set>
                                          <p:cBhvr>
                                            <p:cTn id="68" dur="1" fill="hold">
                                              <p:stCondLst>
                                                <p:cond delay="0"/>
                                              </p:stCondLst>
                                            </p:cTn>
                                            <p:tgtEl>
                                              <p:spTgt spid="32"/>
                                            </p:tgtEl>
                                            <p:attrNameLst>
                                              <p:attrName>style.visibility</p:attrName>
                                            </p:attrNameLst>
                                          </p:cBhvr>
                                          <p:to>
                                            <p:strVal val="visible"/>
                                          </p:to>
                                        </p:set>
                                        <p:anim calcmode="lin" valueType="num">
                                          <p:cBhvr>
                                            <p:cTn id="69" dur="200" fill="hold"/>
                                            <p:tgtEl>
                                              <p:spTgt spid="32"/>
                                            </p:tgtEl>
                                            <p:attrNameLst>
                                              <p:attrName>ppt_w</p:attrName>
                                            </p:attrNameLst>
                                          </p:cBhvr>
                                          <p:tavLst>
                                            <p:tav tm="0">
                                              <p:val>
                                                <p:fltVal val="0"/>
                                              </p:val>
                                            </p:tav>
                                            <p:tav tm="100000">
                                              <p:val>
                                                <p:strVal val="#ppt_w"/>
                                              </p:val>
                                            </p:tav>
                                          </p:tavLst>
                                        </p:anim>
                                        <p:anim calcmode="lin" valueType="num">
                                          <p:cBhvr>
                                            <p:cTn id="70" dur="200" fill="hold"/>
                                            <p:tgtEl>
                                              <p:spTgt spid="32"/>
                                            </p:tgtEl>
                                            <p:attrNameLst>
                                              <p:attrName>ppt_h</p:attrName>
                                            </p:attrNameLst>
                                          </p:cBhvr>
                                          <p:tavLst>
                                            <p:tav tm="0">
                                              <p:val>
                                                <p:fltVal val="0"/>
                                              </p:val>
                                            </p:tav>
                                            <p:tav tm="100000">
                                              <p:val>
                                                <p:strVal val="#ppt_h"/>
                                              </p:val>
                                            </p:tav>
                                          </p:tavLst>
                                        </p:anim>
                                        <p:animEffect transition="in" filter="fade">
                                          <p:cBhvr>
                                            <p:cTn id="71" dur="200"/>
                                            <p:tgtEl>
                                              <p:spTgt spid="32"/>
                                            </p:tgtEl>
                                          </p:cBhvr>
                                        </p:animEffect>
                                      </p:childTnLst>
                                    </p:cTn>
                                  </p:par>
                                  <p:par>
                                    <p:cTn id="72" presetID="53" presetClass="entr" presetSubtype="16" fill="hold" grpId="0" nodeType="withEffect">
                                      <p:stCondLst>
                                        <p:cond delay="600"/>
                                      </p:stCondLst>
                                      <p:childTnLst>
                                        <p:set>
                                          <p:cBhvr>
                                            <p:cTn id="73" dur="1" fill="hold">
                                              <p:stCondLst>
                                                <p:cond delay="0"/>
                                              </p:stCondLst>
                                            </p:cTn>
                                            <p:tgtEl>
                                              <p:spTgt spid="33"/>
                                            </p:tgtEl>
                                            <p:attrNameLst>
                                              <p:attrName>style.visibility</p:attrName>
                                            </p:attrNameLst>
                                          </p:cBhvr>
                                          <p:to>
                                            <p:strVal val="visible"/>
                                          </p:to>
                                        </p:set>
                                        <p:anim calcmode="lin" valueType="num">
                                          <p:cBhvr>
                                            <p:cTn id="74" dur="200" fill="hold"/>
                                            <p:tgtEl>
                                              <p:spTgt spid="33"/>
                                            </p:tgtEl>
                                            <p:attrNameLst>
                                              <p:attrName>ppt_w</p:attrName>
                                            </p:attrNameLst>
                                          </p:cBhvr>
                                          <p:tavLst>
                                            <p:tav tm="0">
                                              <p:val>
                                                <p:fltVal val="0"/>
                                              </p:val>
                                            </p:tav>
                                            <p:tav tm="100000">
                                              <p:val>
                                                <p:strVal val="#ppt_w"/>
                                              </p:val>
                                            </p:tav>
                                          </p:tavLst>
                                        </p:anim>
                                        <p:anim calcmode="lin" valueType="num">
                                          <p:cBhvr>
                                            <p:cTn id="75" dur="200" fill="hold"/>
                                            <p:tgtEl>
                                              <p:spTgt spid="33"/>
                                            </p:tgtEl>
                                            <p:attrNameLst>
                                              <p:attrName>ppt_h</p:attrName>
                                            </p:attrNameLst>
                                          </p:cBhvr>
                                          <p:tavLst>
                                            <p:tav tm="0">
                                              <p:val>
                                                <p:fltVal val="0"/>
                                              </p:val>
                                            </p:tav>
                                            <p:tav tm="100000">
                                              <p:val>
                                                <p:strVal val="#ppt_h"/>
                                              </p:val>
                                            </p:tav>
                                          </p:tavLst>
                                        </p:anim>
                                        <p:animEffect transition="in" filter="fade">
                                          <p:cBhvr>
                                            <p:cTn id="76" dur="200"/>
                                            <p:tgtEl>
                                              <p:spTgt spid="33"/>
                                            </p:tgtEl>
                                          </p:cBhvr>
                                        </p:animEffect>
                                      </p:childTnLst>
                                    </p:cTn>
                                  </p:par>
                                  <p:par>
                                    <p:cTn id="77" presetID="53" presetClass="entr" presetSubtype="16" fill="hold" grpId="0" nodeType="withEffect">
                                      <p:stCondLst>
                                        <p:cond delay="600"/>
                                      </p:stCondLst>
                                      <p:childTnLst>
                                        <p:set>
                                          <p:cBhvr>
                                            <p:cTn id="78" dur="1" fill="hold">
                                              <p:stCondLst>
                                                <p:cond delay="0"/>
                                              </p:stCondLst>
                                            </p:cTn>
                                            <p:tgtEl>
                                              <p:spTgt spid="34"/>
                                            </p:tgtEl>
                                            <p:attrNameLst>
                                              <p:attrName>style.visibility</p:attrName>
                                            </p:attrNameLst>
                                          </p:cBhvr>
                                          <p:to>
                                            <p:strVal val="visible"/>
                                          </p:to>
                                        </p:set>
                                        <p:anim calcmode="lin" valueType="num">
                                          <p:cBhvr>
                                            <p:cTn id="79" dur="200" fill="hold"/>
                                            <p:tgtEl>
                                              <p:spTgt spid="34"/>
                                            </p:tgtEl>
                                            <p:attrNameLst>
                                              <p:attrName>ppt_w</p:attrName>
                                            </p:attrNameLst>
                                          </p:cBhvr>
                                          <p:tavLst>
                                            <p:tav tm="0">
                                              <p:val>
                                                <p:fltVal val="0"/>
                                              </p:val>
                                            </p:tav>
                                            <p:tav tm="100000">
                                              <p:val>
                                                <p:strVal val="#ppt_w"/>
                                              </p:val>
                                            </p:tav>
                                          </p:tavLst>
                                        </p:anim>
                                        <p:anim calcmode="lin" valueType="num">
                                          <p:cBhvr>
                                            <p:cTn id="80" dur="200" fill="hold"/>
                                            <p:tgtEl>
                                              <p:spTgt spid="34"/>
                                            </p:tgtEl>
                                            <p:attrNameLst>
                                              <p:attrName>ppt_h</p:attrName>
                                            </p:attrNameLst>
                                          </p:cBhvr>
                                          <p:tavLst>
                                            <p:tav tm="0">
                                              <p:val>
                                                <p:fltVal val="0"/>
                                              </p:val>
                                            </p:tav>
                                            <p:tav tm="100000">
                                              <p:val>
                                                <p:strVal val="#ppt_h"/>
                                              </p:val>
                                            </p:tav>
                                          </p:tavLst>
                                        </p:anim>
                                        <p:animEffect transition="in" filter="fade">
                                          <p:cBhvr>
                                            <p:cTn id="81" dur="200"/>
                                            <p:tgtEl>
                                              <p:spTgt spid="34"/>
                                            </p:tgtEl>
                                          </p:cBhvr>
                                        </p:animEffect>
                                      </p:childTnLst>
                                    </p:cTn>
                                  </p:par>
                                  <p:par>
                                    <p:cTn id="82" presetID="53" presetClass="entr" presetSubtype="16" fill="hold" grpId="0" nodeType="withEffect">
                                      <p:stCondLst>
                                        <p:cond delay="700"/>
                                      </p:stCondLst>
                                      <p:childTnLst>
                                        <p:set>
                                          <p:cBhvr>
                                            <p:cTn id="83" dur="1" fill="hold">
                                              <p:stCondLst>
                                                <p:cond delay="0"/>
                                              </p:stCondLst>
                                            </p:cTn>
                                            <p:tgtEl>
                                              <p:spTgt spid="35"/>
                                            </p:tgtEl>
                                            <p:attrNameLst>
                                              <p:attrName>style.visibility</p:attrName>
                                            </p:attrNameLst>
                                          </p:cBhvr>
                                          <p:to>
                                            <p:strVal val="visible"/>
                                          </p:to>
                                        </p:set>
                                        <p:anim calcmode="lin" valueType="num">
                                          <p:cBhvr>
                                            <p:cTn id="84" dur="200" fill="hold"/>
                                            <p:tgtEl>
                                              <p:spTgt spid="35"/>
                                            </p:tgtEl>
                                            <p:attrNameLst>
                                              <p:attrName>ppt_w</p:attrName>
                                            </p:attrNameLst>
                                          </p:cBhvr>
                                          <p:tavLst>
                                            <p:tav tm="0">
                                              <p:val>
                                                <p:fltVal val="0"/>
                                              </p:val>
                                            </p:tav>
                                            <p:tav tm="100000">
                                              <p:val>
                                                <p:strVal val="#ppt_w"/>
                                              </p:val>
                                            </p:tav>
                                          </p:tavLst>
                                        </p:anim>
                                        <p:anim calcmode="lin" valueType="num">
                                          <p:cBhvr>
                                            <p:cTn id="85" dur="200" fill="hold"/>
                                            <p:tgtEl>
                                              <p:spTgt spid="35"/>
                                            </p:tgtEl>
                                            <p:attrNameLst>
                                              <p:attrName>ppt_h</p:attrName>
                                            </p:attrNameLst>
                                          </p:cBhvr>
                                          <p:tavLst>
                                            <p:tav tm="0">
                                              <p:val>
                                                <p:fltVal val="0"/>
                                              </p:val>
                                            </p:tav>
                                            <p:tav tm="100000">
                                              <p:val>
                                                <p:strVal val="#ppt_h"/>
                                              </p:val>
                                            </p:tav>
                                          </p:tavLst>
                                        </p:anim>
                                        <p:animEffect transition="in" filter="fade">
                                          <p:cBhvr>
                                            <p:cTn id="86" dur="200"/>
                                            <p:tgtEl>
                                              <p:spTgt spid="35"/>
                                            </p:tgtEl>
                                          </p:cBhvr>
                                        </p:animEffect>
                                      </p:childTnLst>
                                    </p:cTn>
                                  </p:par>
                                  <p:par>
                                    <p:cTn id="87" presetID="53" presetClass="entr" presetSubtype="16" fill="hold" grpId="0" nodeType="withEffect">
                                      <p:stCondLst>
                                        <p:cond delay="700"/>
                                      </p:stCondLst>
                                      <p:childTnLst>
                                        <p:set>
                                          <p:cBhvr>
                                            <p:cTn id="88" dur="1" fill="hold">
                                              <p:stCondLst>
                                                <p:cond delay="0"/>
                                              </p:stCondLst>
                                            </p:cTn>
                                            <p:tgtEl>
                                              <p:spTgt spid="36"/>
                                            </p:tgtEl>
                                            <p:attrNameLst>
                                              <p:attrName>style.visibility</p:attrName>
                                            </p:attrNameLst>
                                          </p:cBhvr>
                                          <p:to>
                                            <p:strVal val="visible"/>
                                          </p:to>
                                        </p:set>
                                        <p:anim calcmode="lin" valueType="num">
                                          <p:cBhvr>
                                            <p:cTn id="89" dur="200" fill="hold"/>
                                            <p:tgtEl>
                                              <p:spTgt spid="36"/>
                                            </p:tgtEl>
                                            <p:attrNameLst>
                                              <p:attrName>ppt_w</p:attrName>
                                            </p:attrNameLst>
                                          </p:cBhvr>
                                          <p:tavLst>
                                            <p:tav tm="0">
                                              <p:val>
                                                <p:fltVal val="0"/>
                                              </p:val>
                                            </p:tav>
                                            <p:tav tm="100000">
                                              <p:val>
                                                <p:strVal val="#ppt_w"/>
                                              </p:val>
                                            </p:tav>
                                          </p:tavLst>
                                        </p:anim>
                                        <p:anim calcmode="lin" valueType="num">
                                          <p:cBhvr>
                                            <p:cTn id="90" dur="200" fill="hold"/>
                                            <p:tgtEl>
                                              <p:spTgt spid="36"/>
                                            </p:tgtEl>
                                            <p:attrNameLst>
                                              <p:attrName>ppt_h</p:attrName>
                                            </p:attrNameLst>
                                          </p:cBhvr>
                                          <p:tavLst>
                                            <p:tav tm="0">
                                              <p:val>
                                                <p:fltVal val="0"/>
                                              </p:val>
                                            </p:tav>
                                            <p:tav tm="100000">
                                              <p:val>
                                                <p:strVal val="#ppt_h"/>
                                              </p:val>
                                            </p:tav>
                                          </p:tavLst>
                                        </p:anim>
                                        <p:animEffect transition="in" filter="fade">
                                          <p:cBhvr>
                                            <p:cTn id="91" dur="200"/>
                                            <p:tgtEl>
                                              <p:spTgt spid="36"/>
                                            </p:tgtEl>
                                          </p:cBhvr>
                                        </p:animEffect>
                                      </p:childTnLst>
                                    </p:cTn>
                                  </p:par>
                                  <p:par>
                                    <p:cTn id="92" presetID="53" presetClass="entr" presetSubtype="16" fill="hold" grpId="0" nodeType="withEffect">
                                      <p:stCondLst>
                                        <p:cond delay="800"/>
                                      </p:stCondLst>
                                      <p:childTnLst>
                                        <p:set>
                                          <p:cBhvr>
                                            <p:cTn id="93" dur="1" fill="hold">
                                              <p:stCondLst>
                                                <p:cond delay="0"/>
                                              </p:stCondLst>
                                            </p:cTn>
                                            <p:tgtEl>
                                              <p:spTgt spid="37"/>
                                            </p:tgtEl>
                                            <p:attrNameLst>
                                              <p:attrName>style.visibility</p:attrName>
                                            </p:attrNameLst>
                                          </p:cBhvr>
                                          <p:to>
                                            <p:strVal val="visible"/>
                                          </p:to>
                                        </p:set>
                                        <p:anim calcmode="lin" valueType="num">
                                          <p:cBhvr>
                                            <p:cTn id="94" dur="200" fill="hold"/>
                                            <p:tgtEl>
                                              <p:spTgt spid="37"/>
                                            </p:tgtEl>
                                            <p:attrNameLst>
                                              <p:attrName>ppt_w</p:attrName>
                                            </p:attrNameLst>
                                          </p:cBhvr>
                                          <p:tavLst>
                                            <p:tav tm="0">
                                              <p:val>
                                                <p:fltVal val="0"/>
                                              </p:val>
                                            </p:tav>
                                            <p:tav tm="100000">
                                              <p:val>
                                                <p:strVal val="#ppt_w"/>
                                              </p:val>
                                            </p:tav>
                                          </p:tavLst>
                                        </p:anim>
                                        <p:anim calcmode="lin" valueType="num">
                                          <p:cBhvr>
                                            <p:cTn id="95" dur="200" fill="hold"/>
                                            <p:tgtEl>
                                              <p:spTgt spid="37"/>
                                            </p:tgtEl>
                                            <p:attrNameLst>
                                              <p:attrName>ppt_h</p:attrName>
                                            </p:attrNameLst>
                                          </p:cBhvr>
                                          <p:tavLst>
                                            <p:tav tm="0">
                                              <p:val>
                                                <p:fltVal val="0"/>
                                              </p:val>
                                            </p:tav>
                                            <p:tav tm="100000">
                                              <p:val>
                                                <p:strVal val="#ppt_h"/>
                                              </p:val>
                                            </p:tav>
                                          </p:tavLst>
                                        </p:anim>
                                        <p:animEffect transition="in" filter="fade">
                                          <p:cBhvr>
                                            <p:cTn id="96" dur="200"/>
                                            <p:tgtEl>
                                              <p:spTgt spid="37"/>
                                            </p:tgtEl>
                                          </p:cBhvr>
                                        </p:animEffect>
                                      </p:childTnLst>
                                    </p:cTn>
                                  </p:par>
                                  <p:par>
                                    <p:cTn id="97" presetID="53" presetClass="entr" presetSubtype="16" fill="hold" grpId="0" nodeType="withEffect">
                                      <p:stCondLst>
                                        <p:cond delay="800"/>
                                      </p:stCondLst>
                                      <p:childTnLst>
                                        <p:set>
                                          <p:cBhvr>
                                            <p:cTn id="98" dur="1" fill="hold">
                                              <p:stCondLst>
                                                <p:cond delay="0"/>
                                              </p:stCondLst>
                                            </p:cTn>
                                            <p:tgtEl>
                                              <p:spTgt spid="38"/>
                                            </p:tgtEl>
                                            <p:attrNameLst>
                                              <p:attrName>style.visibility</p:attrName>
                                            </p:attrNameLst>
                                          </p:cBhvr>
                                          <p:to>
                                            <p:strVal val="visible"/>
                                          </p:to>
                                        </p:set>
                                        <p:anim calcmode="lin" valueType="num">
                                          <p:cBhvr>
                                            <p:cTn id="99" dur="200" fill="hold"/>
                                            <p:tgtEl>
                                              <p:spTgt spid="38"/>
                                            </p:tgtEl>
                                            <p:attrNameLst>
                                              <p:attrName>ppt_w</p:attrName>
                                            </p:attrNameLst>
                                          </p:cBhvr>
                                          <p:tavLst>
                                            <p:tav tm="0">
                                              <p:val>
                                                <p:fltVal val="0"/>
                                              </p:val>
                                            </p:tav>
                                            <p:tav tm="100000">
                                              <p:val>
                                                <p:strVal val="#ppt_w"/>
                                              </p:val>
                                            </p:tav>
                                          </p:tavLst>
                                        </p:anim>
                                        <p:anim calcmode="lin" valueType="num">
                                          <p:cBhvr>
                                            <p:cTn id="100" dur="200" fill="hold"/>
                                            <p:tgtEl>
                                              <p:spTgt spid="38"/>
                                            </p:tgtEl>
                                            <p:attrNameLst>
                                              <p:attrName>ppt_h</p:attrName>
                                            </p:attrNameLst>
                                          </p:cBhvr>
                                          <p:tavLst>
                                            <p:tav tm="0">
                                              <p:val>
                                                <p:fltVal val="0"/>
                                              </p:val>
                                            </p:tav>
                                            <p:tav tm="100000">
                                              <p:val>
                                                <p:strVal val="#ppt_h"/>
                                              </p:val>
                                            </p:tav>
                                          </p:tavLst>
                                        </p:anim>
                                        <p:animEffect transition="in" filter="fade">
                                          <p:cBhvr>
                                            <p:cTn id="101" dur="200"/>
                                            <p:tgtEl>
                                              <p:spTgt spid="38"/>
                                            </p:tgtEl>
                                          </p:cBhvr>
                                        </p:animEffect>
                                      </p:childTnLst>
                                    </p:cTn>
                                  </p:par>
                                  <p:par>
                                    <p:cTn id="102" presetID="53" presetClass="entr" presetSubtype="16" fill="hold" grpId="0" nodeType="withEffect">
                                      <p:stCondLst>
                                        <p:cond delay="800"/>
                                      </p:stCondLst>
                                      <p:childTnLst>
                                        <p:set>
                                          <p:cBhvr>
                                            <p:cTn id="103" dur="1" fill="hold">
                                              <p:stCondLst>
                                                <p:cond delay="0"/>
                                              </p:stCondLst>
                                            </p:cTn>
                                            <p:tgtEl>
                                              <p:spTgt spid="39"/>
                                            </p:tgtEl>
                                            <p:attrNameLst>
                                              <p:attrName>style.visibility</p:attrName>
                                            </p:attrNameLst>
                                          </p:cBhvr>
                                          <p:to>
                                            <p:strVal val="visible"/>
                                          </p:to>
                                        </p:set>
                                        <p:anim calcmode="lin" valueType="num">
                                          <p:cBhvr>
                                            <p:cTn id="104" dur="200" fill="hold"/>
                                            <p:tgtEl>
                                              <p:spTgt spid="39"/>
                                            </p:tgtEl>
                                            <p:attrNameLst>
                                              <p:attrName>ppt_w</p:attrName>
                                            </p:attrNameLst>
                                          </p:cBhvr>
                                          <p:tavLst>
                                            <p:tav tm="0">
                                              <p:val>
                                                <p:fltVal val="0"/>
                                              </p:val>
                                            </p:tav>
                                            <p:tav tm="100000">
                                              <p:val>
                                                <p:strVal val="#ppt_w"/>
                                              </p:val>
                                            </p:tav>
                                          </p:tavLst>
                                        </p:anim>
                                        <p:anim calcmode="lin" valueType="num">
                                          <p:cBhvr>
                                            <p:cTn id="105" dur="200" fill="hold"/>
                                            <p:tgtEl>
                                              <p:spTgt spid="39"/>
                                            </p:tgtEl>
                                            <p:attrNameLst>
                                              <p:attrName>ppt_h</p:attrName>
                                            </p:attrNameLst>
                                          </p:cBhvr>
                                          <p:tavLst>
                                            <p:tav tm="0">
                                              <p:val>
                                                <p:fltVal val="0"/>
                                              </p:val>
                                            </p:tav>
                                            <p:tav tm="100000">
                                              <p:val>
                                                <p:strVal val="#ppt_h"/>
                                              </p:val>
                                            </p:tav>
                                          </p:tavLst>
                                        </p:anim>
                                        <p:animEffect transition="in" filter="fade">
                                          <p:cBhvr>
                                            <p:cTn id="106" dur="200"/>
                                            <p:tgtEl>
                                              <p:spTgt spid="39"/>
                                            </p:tgtEl>
                                          </p:cBhvr>
                                        </p:animEffect>
                                      </p:childTnLst>
                                    </p:cTn>
                                  </p:par>
                                </p:childTnLst>
                              </p:cTn>
                            </p:par>
                            <p:par>
                              <p:cTn id="107" fill="hold">
                                <p:stCondLst>
                                  <p:cond delay="1500"/>
                                </p:stCondLst>
                                <p:childTnLst>
                                  <p:par>
                                    <p:cTn id="108" presetID="2" presetClass="entr" presetSubtype="8" fill="hold" grpId="0" nodeType="afterEffect">
                                      <p:stCondLst>
                                        <p:cond delay="0"/>
                                      </p:stCondLst>
                                      <p:childTnLst>
                                        <p:set>
                                          <p:cBhvr>
                                            <p:cTn id="109" dur="1" fill="hold">
                                              <p:stCondLst>
                                                <p:cond delay="0"/>
                                              </p:stCondLst>
                                            </p:cTn>
                                            <p:tgtEl>
                                              <p:spTgt spid="12"/>
                                            </p:tgtEl>
                                            <p:attrNameLst>
                                              <p:attrName>style.visibility</p:attrName>
                                            </p:attrNameLst>
                                          </p:cBhvr>
                                          <p:to>
                                            <p:strVal val="visible"/>
                                          </p:to>
                                        </p:set>
                                        <p:anim calcmode="lin" valueType="num">
                                          <p:cBhvr additive="base">
                                            <p:cTn id="110" dur="1000" fill="hold"/>
                                            <p:tgtEl>
                                              <p:spTgt spid="12"/>
                                            </p:tgtEl>
                                            <p:attrNameLst>
                                              <p:attrName>ppt_x</p:attrName>
                                            </p:attrNameLst>
                                          </p:cBhvr>
                                          <p:tavLst>
                                            <p:tav tm="0">
                                              <p:val>
                                                <p:strVal val="0-#ppt_w/2"/>
                                              </p:val>
                                            </p:tav>
                                            <p:tav tm="100000">
                                              <p:val>
                                                <p:strVal val="#ppt_x"/>
                                              </p:val>
                                            </p:tav>
                                          </p:tavLst>
                                        </p:anim>
                                        <p:anim calcmode="lin" valueType="num">
                                          <p:cBhvr additive="base">
                                            <p:cTn id="111" dur="1000" fill="hold"/>
                                            <p:tgtEl>
                                              <p:spTgt spid="12"/>
                                            </p:tgtEl>
                                            <p:attrNameLst>
                                              <p:attrName>ppt_y</p:attrName>
                                            </p:attrNameLst>
                                          </p:cBhvr>
                                          <p:tavLst>
                                            <p:tav tm="0">
                                              <p:val>
                                                <p:strVal val="#ppt_y"/>
                                              </p:val>
                                            </p:tav>
                                            <p:tav tm="100000">
                                              <p:val>
                                                <p:strVal val="#ppt_y"/>
                                              </p:val>
                                            </p:tav>
                                          </p:tavLst>
                                        </p:anim>
                                      </p:childTnLst>
                                    </p:cTn>
                                  </p:par>
                                  <p:par>
                                    <p:cTn id="112" presetID="2" presetClass="entr" presetSubtype="2" fill="hold" grpId="0" nodeType="withEffect">
                                      <p:stCondLst>
                                        <p:cond delay="0"/>
                                      </p:stCondLst>
                                      <p:childTnLst>
                                        <p:set>
                                          <p:cBhvr>
                                            <p:cTn id="113" dur="1" fill="hold">
                                              <p:stCondLst>
                                                <p:cond delay="0"/>
                                              </p:stCondLst>
                                            </p:cTn>
                                            <p:tgtEl>
                                              <p:spTgt spid="14"/>
                                            </p:tgtEl>
                                            <p:attrNameLst>
                                              <p:attrName>style.visibility</p:attrName>
                                            </p:attrNameLst>
                                          </p:cBhvr>
                                          <p:to>
                                            <p:strVal val="visible"/>
                                          </p:to>
                                        </p:set>
                                        <p:anim calcmode="lin" valueType="num">
                                          <p:cBhvr additive="base">
                                            <p:cTn id="114" dur="1000" fill="hold"/>
                                            <p:tgtEl>
                                              <p:spTgt spid="14"/>
                                            </p:tgtEl>
                                            <p:attrNameLst>
                                              <p:attrName>ppt_x</p:attrName>
                                            </p:attrNameLst>
                                          </p:cBhvr>
                                          <p:tavLst>
                                            <p:tav tm="0">
                                              <p:val>
                                                <p:strVal val="1+#ppt_w/2"/>
                                              </p:val>
                                            </p:tav>
                                            <p:tav tm="100000">
                                              <p:val>
                                                <p:strVal val="#ppt_x"/>
                                              </p:val>
                                            </p:tav>
                                          </p:tavLst>
                                        </p:anim>
                                        <p:anim calcmode="lin" valueType="num">
                                          <p:cBhvr additive="base">
                                            <p:cTn id="115" dur="10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8" grpId="0" animBg="1"/>
          <p:bldP spid="12" grpId="0"/>
          <p:bldP spid="14" grpId="0"/>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39113" y="1170199"/>
            <a:ext cx="10392032" cy="2169825"/>
          </a:xfrm>
          <a:prstGeom prst="rect">
            <a:avLst/>
          </a:prstGeom>
        </p:spPr>
        <p:txBody>
          <a:bodyPr wrap="square">
            <a:spAutoFit/>
          </a:bodyPr>
          <a:lstStyle/>
          <a:p>
            <a:pPr lvl="0">
              <a:lnSpc>
                <a:spcPct val="150000"/>
              </a:lnSpc>
              <a:defRPr/>
            </a:pPr>
            <a:r>
              <a:rPr lang="zh-CN" altLang="en-US" dirty="0" smtClean="0">
                <a:solidFill>
                  <a:prstClr val="black"/>
                </a:solidFill>
                <a:latin typeface="Microsoft YaHei" charset="-122"/>
                <a:ea typeface="Microsoft YaHei" charset="-122"/>
                <a:cs typeface="Microsoft YaHei" charset="-122"/>
              </a:rPr>
              <a:t>这里我们所处理的问题叫做「分类问题」，让我们先来看看机器学习常用算法的体系吧</a:t>
            </a:r>
            <a:r>
              <a:rPr lang="en-US" altLang="zh-CN" dirty="0" smtClean="0">
                <a:solidFill>
                  <a:prstClr val="black"/>
                </a:solidFill>
                <a:latin typeface="Microsoft YaHei" charset="-122"/>
                <a:ea typeface="Microsoft YaHei" charset="-122"/>
                <a:cs typeface="Microsoft YaHei" charset="-122"/>
              </a:rPr>
              <a:t>~</a:t>
            </a:r>
            <a:endParaRPr lang="en-US" altLang="zh-CN" dirty="0" smtClean="0">
              <a:solidFill>
                <a:prstClr val="black"/>
              </a:solidFill>
              <a:latin typeface="Microsoft YaHei" charset="-122"/>
              <a:ea typeface="Microsoft YaHei" charset="-122"/>
              <a:cs typeface="Microsoft YaHei" charset="-122"/>
            </a:endParaRPr>
          </a:p>
          <a:p>
            <a:pPr lvl="0">
              <a:lnSpc>
                <a:spcPct val="150000"/>
              </a:lnSpc>
              <a:defRPr/>
            </a:pPr>
            <a:endParaRPr lang="en-US" altLang="zh-CN" dirty="0">
              <a:solidFill>
                <a:prstClr val="black"/>
              </a:solidFill>
              <a:latin typeface="Microsoft YaHei" charset="-122"/>
              <a:ea typeface="Microsoft YaHei" charset="-122"/>
              <a:cs typeface="Microsoft YaHei" charset="-122"/>
            </a:endParaRPr>
          </a:p>
          <a:p>
            <a:pPr>
              <a:lnSpc>
                <a:spcPct val="150000"/>
              </a:lnSpc>
              <a:defRPr/>
            </a:pPr>
            <a:r>
              <a:rPr lang="zh-CN" altLang="en-US" dirty="0">
                <a:solidFill>
                  <a:prstClr val="black"/>
                </a:solidFill>
                <a:latin typeface="Microsoft YaHei" charset="-122"/>
                <a:ea typeface="Microsoft YaHei" charset="-122"/>
                <a:cs typeface="Microsoft YaHei" charset="-122"/>
              </a:rPr>
              <a:t>机器学习的方法是基于数据产生的 </a:t>
            </a:r>
            <a:r>
              <a:rPr lang="en-US" altLang="zh-CN" dirty="0">
                <a:solidFill>
                  <a:prstClr val="black"/>
                </a:solidFill>
                <a:latin typeface="Microsoft YaHei" charset="-122"/>
                <a:ea typeface="Microsoft YaHei" charset="-122"/>
                <a:cs typeface="Microsoft YaHei" charset="-122"/>
              </a:rPr>
              <a:t>"</a:t>
            </a:r>
            <a:r>
              <a:rPr lang="zh-CN" altLang="en-US" dirty="0">
                <a:solidFill>
                  <a:prstClr val="black"/>
                </a:solidFill>
                <a:latin typeface="Microsoft YaHei" charset="-122"/>
                <a:ea typeface="Microsoft YaHei" charset="-122"/>
                <a:cs typeface="Microsoft YaHei" charset="-122"/>
              </a:rPr>
              <a:t>模型</a:t>
            </a:r>
            <a:r>
              <a:rPr lang="en-US" altLang="zh-CN" dirty="0">
                <a:solidFill>
                  <a:prstClr val="black"/>
                </a:solidFill>
                <a:latin typeface="Microsoft YaHei" charset="-122"/>
                <a:ea typeface="Microsoft YaHei" charset="-122"/>
                <a:cs typeface="Microsoft YaHei" charset="-122"/>
              </a:rPr>
              <a:t>"</a:t>
            </a:r>
            <a:r>
              <a:rPr lang="zh-CN" altLang="en-US" dirty="0">
                <a:solidFill>
                  <a:prstClr val="black"/>
                </a:solidFill>
                <a:latin typeface="Microsoft YaHei" charset="-122"/>
                <a:ea typeface="Microsoft YaHei" charset="-122"/>
                <a:cs typeface="Microsoft YaHei" charset="-122"/>
              </a:rPr>
              <a:t>（</a:t>
            </a:r>
            <a:r>
              <a:rPr lang="en-US" altLang="zh-CN" dirty="0">
                <a:solidFill>
                  <a:prstClr val="black"/>
                </a:solidFill>
                <a:latin typeface="Microsoft YaHei" charset="-122"/>
                <a:ea typeface="Microsoft YaHei" charset="-122"/>
                <a:cs typeface="Microsoft YaHei" charset="-122"/>
              </a:rPr>
              <a:t>model</a:t>
            </a:r>
            <a:r>
              <a:rPr lang="zh-CN" altLang="en-US" dirty="0">
                <a:solidFill>
                  <a:prstClr val="black"/>
                </a:solidFill>
                <a:latin typeface="Microsoft YaHei" charset="-122"/>
                <a:ea typeface="Microsoft YaHei" charset="-122"/>
                <a:cs typeface="Microsoft YaHei" charset="-122"/>
              </a:rPr>
              <a:t>）的算法，也称 </a:t>
            </a:r>
            <a:r>
              <a:rPr lang="en-US" altLang="zh-CN" dirty="0">
                <a:solidFill>
                  <a:srgbClr val="C00000"/>
                </a:solidFill>
                <a:latin typeface="Microsoft YaHei" charset="-122"/>
                <a:ea typeface="Microsoft YaHei" charset="-122"/>
                <a:cs typeface="Microsoft YaHei" charset="-122"/>
              </a:rPr>
              <a:t>"</a:t>
            </a:r>
            <a:r>
              <a:rPr lang="zh-CN" altLang="en-US" dirty="0">
                <a:solidFill>
                  <a:srgbClr val="C00000"/>
                </a:solidFill>
                <a:latin typeface="Microsoft YaHei" charset="-122"/>
                <a:ea typeface="Microsoft YaHei" charset="-122"/>
                <a:cs typeface="Microsoft YaHei" charset="-122"/>
              </a:rPr>
              <a:t>学习算法</a:t>
            </a:r>
            <a:r>
              <a:rPr lang="en-US" altLang="zh-CN" dirty="0">
                <a:solidFill>
                  <a:srgbClr val="C00000"/>
                </a:solidFill>
                <a:latin typeface="Microsoft YaHei" charset="-122"/>
                <a:ea typeface="Microsoft YaHei" charset="-122"/>
                <a:cs typeface="Microsoft YaHei" charset="-122"/>
              </a:rPr>
              <a:t>"</a:t>
            </a:r>
            <a:r>
              <a:rPr lang="zh-CN" altLang="en-US" dirty="0">
                <a:solidFill>
                  <a:prstClr val="black"/>
                </a:solidFill>
                <a:latin typeface="Microsoft YaHei" charset="-122"/>
                <a:ea typeface="Microsoft YaHei" charset="-122"/>
                <a:cs typeface="Microsoft YaHei" charset="-122"/>
              </a:rPr>
              <a:t>（</a:t>
            </a:r>
            <a:r>
              <a:rPr lang="en-US" altLang="zh-CN" dirty="0">
                <a:solidFill>
                  <a:prstClr val="black"/>
                </a:solidFill>
                <a:latin typeface="Microsoft YaHei" charset="-122"/>
                <a:ea typeface="Microsoft YaHei" charset="-122"/>
                <a:cs typeface="Microsoft YaHei" charset="-122"/>
              </a:rPr>
              <a:t>learning algorithm</a:t>
            </a:r>
            <a:r>
              <a:rPr lang="zh-CN" altLang="en-US" dirty="0">
                <a:solidFill>
                  <a:prstClr val="black"/>
                </a:solidFill>
                <a:latin typeface="Microsoft YaHei" charset="-122"/>
                <a:ea typeface="Microsoft YaHei" charset="-122"/>
                <a:cs typeface="Microsoft YaHei" charset="-122"/>
              </a:rPr>
              <a:t>）。包括</a:t>
            </a:r>
            <a:r>
              <a:rPr lang="zh-CN" altLang="en-US" dirty="0">
                <a:solidFill>
                  <a:srgbClr val="C00000"/>
                </a:solidFill>
                <a:latin typeface="Microsoft YaHei" charset="-122"/>
                <a:ea typeface="Microsoft YaHei" charset="-122"/>
                <a:cs typeface="Microsoft YaHei" charset="-122"/>
              </a:rPr>
              <a:t>有监督学习</a:t>
            </a:r>
            <a:r>
              <a:rPr lang="zh-CN" altLang="en-US" dirty="0">
                <a:solidFill>
                  <a:prstClr val="black"/>
                </a:solidFill>
                <a:latin typeface="Microsoft YaHei" charset="-122"/>
                <a:ea typeface="Microsoft YaHei" charset="-122"/>
                <a:cs typeface="Microsoft YaHei" charset="-122"/>
              </a:rPr>
              <a:t>（</a:t>
            </a:r>
            <a:r>
              <a:rPr lang="en-US" altLang="zh-CN" dirty="0">
                <a:solidFill>
                  <a:prstClr val="black"/>
                </a:solidFill>
                <a:latin typeface="Microsoft YaHei" charset="-122"/>
                <a:ea typeface="Microsoft YaHei" charset="-122"/>
                <a:cs typeface="Microsoft YaHei" charset="-122"/>
              </a:rPr>
              <a:t>supervised learning</a:t>
            </a:r>
            <a:r>
              <a:rPr lang="zh-CN" altLang="en-US" dirty="0">
                <a:solidFill>
                  <a:prstClr val="black"/>
                </a:solidFill>
                <a:latin typeface="Microsoft YaHei" charset="-122"/>
                <a:ea typeface="Microsoft YaHei" charset="-122"/>
                <a:cs typeface="Microsoft YaHei" charset="-122"/>
              </a:rPr>
              <a:t>）、</a:t>
            </a:r>
            <a:r>
              <a:rPr lang="zh-CN" altLang="en-US" dirty="0">
                <a:solidFill>
                  <a:srgbClr val="C00000"/>
                </a:solidFill>
                <a:latin typeface="Microsoft YaHei" charset="-122"/>
                <a:ea typeface="Microsoft YaHei" charset="-122"/>
                <a:cs typeface="Microsoft YaHei" charset="-122"/>
              </a:rPr>
              <a:t>无监督学习</a:t>
            </a:r>
            <a:r>
              <a:rPr lang="zh-CN" altLang="en-US" dirty="0">
                <a:solidFill>
                  <a:prstClr val="black"/>
                </a:solidFill>
                <a:latin typeface="Microsoft YaHei" charset="-122"/>
                <a:ea typeface="Microsoft YaHei" charset="-122"/>
                <a:cs typeface="Microsoft YaHei" charset="-122"/>
              </a:rPr>
              <a:t>（</a:t>
            </a:r>
            <a:r>
              <a:rPr lang="en-US" altLang="zh-CN" dirty="0">
                <a:solidFill>
                  <a:prstClr val="black"/>
                </a:solidFill>
                <a:latin typeface="Microsoft YaHei" charset="-122"/>
                <a:ea typeface="Microsoft YaHei" charset="-122"/>
                <a:cs typeface="Microsoft YaHei" charset="-122"/>
              </a:rPr>
              <a:t>unsupervised learning</a:t>
            </a:r>
            <a:r>
              <a:rPr lang="zh-CN" altLang="en-US" dirty="0">
                <a:solidFill>
                  <a:prstClr val="black"/>
                </a:solidFill>
                <a:latin typeface="Microsoft YaHei" charset="-122"/>
                <a:ea typeface="Microsoft YaHei" charset="-122"/>
                <a:cs typeface="Microsoft YaHei" charset="-122"/>
              </a:rPr>
              <a:t>）、</a:t>
            </a:r>
            <a:r>
              <a:rPr lang="zh-CN" altLang="en-US" dirty="0">
                <a:solidFill>
                  <a:srgbClr val="C00000"/>
                </a:solidFill>
                <a:latin typeface="Microsoft YaHei" charset="-122"/>
                <a:ea typeface="Microsoft YaHei" charset="-122"/>
                <a:cs typeface="Microsoft YaHei" charset="-122"/>
              </a:rPr>
              <a:t>半监督学习</a:t>
            </a:r>
            <a:r>
              <a:rPr lang="zh-CN" altLang="en-US" dirty="0">
                <a:solidFill>
                  <a:prstClr val="black"/>
                </a:solidFill>
                <a:latin typeface="Microsoft YaHei" charset="-122"/>
                <a:ea typeface="Microsoft YaHei" charset="-122"/>
                <a:cs typeface="Microsoft YaHei" charset="-122"/>
              </a:rPr>
              <a:t>（</a:t>
            </a:r>
            <a:r>
              <a:rPr lang="en-US" altLang="zh-CN" dirty="0">
                <a:solidFill>
                  <a:prstClr val="black"/>
                </a:solidFill>
                <a:latin typeface="Microsoft YaHei" charset="-122"/>
                <a:ea typeface="Microsoft YaHei" charset="-122"/>
                <a:cs typeface="Microsoft YaHei" charset="-122"/>
              </a:rPr>
              <a:t>semi-supervised learning</a:t>
            </a:r>
            <a:r>
              <a:rPr lang="zh-CN" altLang="en-US" dirty="0">
                <a:solidFill>
                  <a:prstClr val="black"/>
                </a:solidFill>
                <a:latin typeface="Microsoft YaHei" charset="-122"/>
                <a:ea typeface="Microsoft YaHei" charset="-122"/>
                <a:cs typeface="Microsoft YaHei" charset="-122"/>
              </a:rPr>
              <a:t>）、</a:t>
            </a:r>
            <a:r>
              <a:rPr lang="zh-CN" altLang="en-US" dirty="0">
                <a:solidFill>
                  <a:srgbClr val="C00000"/>
                </a:solidFill>
                <a:latin typeface="Microsoft YaHei" charset="-122"/>
                <a:ea typeface="Microsoft YaHei" charset="-122"/>
                <a:cs typeface="Microsoft YaHei" charset="-122"/>
              </a:rPr>
              <a:t>强化学习</a:t>
            </a:r>
            <a:r>
              <a:rPr lang="zh-CN" altLang="en-US" dirty="0">
                <a:solidFill>
                  <a:prstClr val="black"/>
                </a:solidFill>
                <a:latin typeface="Microsoft YaHei" charset="-122"/>
                <a:ea typeface="Microsoft YaHei" charset="-122"/>
                <a:cs typeface="Microsoft YaHei" charset="-122"/>
              </a:rPr>
              <a:t>（</a:t>
            </a:r>
            <a:r>
              <a:rPr lang="en-US" altLang="zh-CN" dirty="0">
                <a:solidFill>
                  <a:prstClr val="black"/>
                </a:solidFill>
                <a:latin typeface="Microsoft YaHei" charset="-122"/>
                <a:ea typeface="Microsoft YaHei" charset="-122"/>
                <a:cs typeface="Microsoft YaHei" charset="-122"/>
              </a:rPr>
              <a:t>reinforcement learning</a:t>
            </a:r>
            <a:r>
              <a:rPr lang="zh-CN" altLang="en-US" dirty="0">
                <a:solidFill>
                  <a:prstClr val="black"/>
                </a:solidFill>
                <a:latin typeface="Microsoft YaHei" charset="-122"/>
                <a:ea typeface="Microsoft YaHei" charset="-122"/>
                <a:cs typeface="Microsoft YaHei" charset="-122"/>
              </a:rPr>
              <a:t>）。</a:t>
            </a:r>
            <a:endParaRPr lang="en-US" altLang="zh-CN" dirty="0">
              <a:solidFill>
                <a:prstClr val="black"/>
              </a:solidFill>
              <a:latin typeface="Microsoft YaHei" charset="-122"/>
              <a:ea typeface="Microsoft YaHei" charset="-122"/>
              <a:cs typeface="Microsoft YaHei" charset="-122"/>
            </a:endParaRPr>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15117" y="6221904"/>
            <a:ext cx="1906271" cy="438442"/>
          </a:xfrm>
          <a:prstGeom prst="rect">
            <a:avLst/>
          </a:prstGeom>
        </p:spPr>
      </p:pic>
    </p:spTree>
  </p:cSld>
  <p:clrMapOvr>
    <a:masterClrMapping/>
  </p:clrMapOvr>
  <p:transition spd="slow" advTm="1000">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文本框 44"/>
          <p:cNvSpPr txBox="1"/>
          <p:nvPr/>
        </p:nvSpPr>
        <p:spPr>
          <a:xfrm>
            <a:off x="7043655" y="1812564"/>
            <a:ext cx="1980029"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800" b="1" smtClean="0">
                <a:solidFill>
                  <a:srgbClr val="234983"/>
                </a:solidFill>
                <a:latin typeface="Microsoft YaHei" charset="-122"/>
                <a:ea typeface="Microsoft YaHei" charset="-122"/>
                <a:cs typeface="Microsoft YaHei" charset="-122"/>
              </a:rPr>
              <a:t>有监督学习</a:t>
            </a:r>
            <a:endParaRPr kumimoji="0" lang="zh-CN" altLang="en-US" sz="2800" b="1" i="0" u="none" strike="noStrike" kern="1200" cap="none" spc="0" normalizeH="0" baseline="0" noProof="0" dirty="0">
              <a:ln>
                <a:noFill/>
              </a:ln>
              <a:solidFill>
                <a:srgbClr val="234983"/>
              </a:solidFill>
              <a:effectLst/>
              <a:uLnTx/>
              <a:uFillTx/>
              <a:latin typeface="Microsoft YaHei" charset="-122"/>
              <a:ea typeface="Microsoft YaHei" charset="-122"/>
              <a:cs typeface="Microsoft YaHei" charset="-122"/>
            </a:endParaRPr>
          </a:p>
        </p:txBody>
      </p:sp>
      <p:sp>
        <p:nvSpPr>
          <p:cNvPr id="46" name="矩形 45"/>
          <p:cNvSpPr/>
          <p:nvPr/>
        </p:nvSpPr>
        <p:spPr>
          <a:xfrm>
            <a:off x="7072683" y="2498937"/>
            <a:ext cx="4663043" cy="2308324"/>
          </a:xfrm>
          <a:prstGeom prst="rect">
            <a:avLst/>
          </a:prstGeom>
        </p:spPr>
        <p:txBody>
          <a:bodyPr wrap="square">
            <a:spAutoFit/>
          </a:bodyPr>
          <a:lstStyle/>
          <a:p>
            <a:pPr>
              <a:lnSpc>
                <a:spcPct val="150000"/>
              </a:lnSpc>
            </a:pPr>
            <a:r>
              <a:rPr lang="zh-CN" altLang="en-US" sz="1600" dirty="0">
                <a:latin typeface="Microsoft YaHei" charset="-122"/>
                <a:ea typeface="Microsoft YaHei" charset="-122"/>
                <a:cs typeface="Microsoft YaHei" charset="-122"/>
              </a:rPr>
              <a:t>指对数据的若干特征与若干标签（类型）之间的关联性进行建模的过程；只要模型被确定，就可以应用到新的未知数据上。这类学习过程可以进一步</a:t>
            </a:r>
            <a:r>
              <a:rPr lang="zh-CN" altLang="en-US" sz="1600" dirty="0" smtClean="0">
                <a:latin typeface="Microsoft YaHei" charset="-122"/>
                <a:ea typeface="Microsoft YaHei" charset="-122"/>
                <a:cs typeface="Microsoft YaHei" charset="-122"/>
              </a:rPr>
              <a:t>分为</a:t>
            </a:r>
            <a:r>
              <a:rPr lang="zh-CN" altLang="en-US" sz="1600" dirty="0" smtClean="0">
                <a:solidFill>
                  <a:srgbClr val="C00000"/>
                </a:solidFill>
                <a:latin typeface="Microsoft YaHei" charset="-122"/>
                <a:ea typeface="Microsoft YaHei" charset="-122"/>
                <a:cs typeface="Microsoft YaHei" charset="-122"/>
              </a:rPr>
              <a:t>「分类」（</a:t>
            </a:r>
            <a:r>
              <a:rPr lang="en-US" altLang="zh-CN" sz="1600" dirty="0">
                <a:solidFill>
                  <a:srgbClr val="C00000"/>
                </a:solidFill>
                <a:latin typeface="Microsoft YaHei" charset="-122"/>
                <a:ea typeface="Microsoft YaHei" charset="-122"/>
                <a:cs typeface="Microsoft YaHei" charset="-122"/>
              </a:rPr>
              <a:t>classification</a:t>
            </a:r>
            <a:r>
              <a:rPr lang="zh-CN" altLang="en-US" sz="1600" dirty="0">
                <a:solidFill>
                  <a:srgbClr val="C00000"/>
                </a:solidFill>
                <a:latin typeface="Microsoft YaHei" charset="-122"/>
                <a:ea typeface="Microsoft YaHei" charset="-122"/>
                <a:cs typeface="Microsoft YaHei" charset="-122"/>
              </a:rPr>
              <a:t>）</a:t>
            </a:r>
            <a:r>
              <a:rPr lang="zh-CN" altLang="en-US" sz="1600" dirty="0">
                <a:latin typeface="Microsoft YaHei" charset="-122"/>
                <a:ea typeface="Microsoft YaHei" charset="-122"/>
                <a:cs typeface="Microsoft YaHei" charset="-122"/>
              </a:rPr>
              <a:t>任务</a:t>
            </a:r>
            <a:r>
              <a:rPr lang="zh-CN" altLang="en-US" sz="1600" dirty="0" smtClean="0">
                <a:latin typeface="Microsoft YaHei" charset="-122"/>
                <a:ea typeface="Microsoft YaHei" charset="-122"/>
                <a:cs typeface="Microsoft YaHei" charset="-122"/>
              </a:rPr>
              <a:t>和</a:t>
            </a:r>
            <a:r>
              <a:rPr lang="zh-CN" altLang="en-US" sz="1600" dirty="0" smtClean="0">
                <a:solidFill>
                  <a:srgbClr val="C00000"/>
                </a:solidFill>
                <a:latin typeface="Microsoft YaHei" charset="-122"/>
                <a:ea typeface="Microsoft YaHei" charset="-122"/>
                <a:cs typeface="Microsoft YaHei" charset="-122"/>
              </a:rPr>
              <a:t>「回归」（</a:t>
            </a:r>
            <a:r>
              <a:rPr lang="en-US" altLang="zh-CN" sz="1600" dirty="0">
                <a:solidFill>
                  <a:srgbClr val="C00000"/>
                </a:solidFill>
                <a:latin typeface="Microsoft YaHei" charset="-122"/>
                <a:ea typeface="Microsoft YaHei" charset="-122"/>
                <a:cs typeface="Microsoft YaHei" charset="-122"/>
              </a:rPr>
              <a:t>regression</a:t>
            </a:r>
            <a:r>
              <a:rPr lang="zh-CN" altLang="en-US" sz="1600" dirty="0">
                <a:solidFill>
                  <a:srgbClr val="C00000"/>
                </a:solidFill>
                <a:latin typeface="Microsoft YaHei" charset="-122"/>
                <a:ea typeface="Microsoft YaHei" charset="-122"/>
                <a:cs typeface="Microsoft YaHei" charset="-122"/>
              </a:rPr>
              <a:t>）</a:t>
            </a:r>
            <a:r>
              <a:rPr lang="zh-CN" altLang="en-US" sz="1600" dirty="0">
                <a:latin typeface="Microsoft YaHei" charset="-122"/>
                <a:ea typeface="Microsoft YaHei" charset="-122"/>
                <a:cs typeface="Microsoft YaHei" charset="-122"/>
              </a:rPr>
              <a:t>任务。在分类任务中，标签都是</a:t>
            </a:r>
            <a:r>
              <a:rPr lang="zh-CN" altLang="en-US" sz="1600" dirty="0">
                <a:solidFill>
                  <a:srgbClr val="C00000"/>
                </a:solidFill>
                <a:latin typeface="Microsoft YaHei" charset="-122"/>
                <a:ea typeface="Microsoft YaHei" charset="-122"/>
                <a:cs typeface="Microsoft YaHei" charset="-122"/>
              </a:rPr>
              <a:t>离散值</a:t>
            </a:r>
            <a:r>
              <a:rPr lang="zh-CN" altLang="en-US" sz="1600" dirty="0">
                <a:latin typeface="Microsoft YaHei" charset="-122"/>
                <a:ea typeface="Microsoft YaHei" charset="-122"/>
                <a:cs typeface="Microsoft YaHei" charset="-122"/>
              </a:rPr>
              <a:t>；而在回归任务中，标签都是</a:t>
            </a:r>
            <a:r>
              <a:rPr lang="zh-CN" altLang="en-US" sz="1600" dirty="0">
                <a:solidFill>
                  <a:srgbClr val="C00000"/>
                </a:solidFill>
                <a:latin typeface="Microsoft YaHei" charset="-122"/>
                <a:ea typeface="Microsoft YaHei" charset="-122"/>
                <a:cs typeface="Microsoft YaHei" charset="-122"/>
              </a:rPr>
              <a:t>连续值</a:t>
            </a:r>
            <a:r>
              <a:rPr lang="zh-CN" altLang="en-US" sz="1600" dirty="0">
                <a:latin typeface="Microsoft YaHei" charset="-122"/>
                <a:ea typeface="Microsoft YaHei" charset="-122"/>
                <a:cs typeface="Microsoft YaHei" charset="-122"/>
              </a:rPr>
              <a:t>。</a:t>
            </a:r>
            <a:endParaRPr lang="zh-CN" altLang="en-US" sz="1600" dirty="0">
              <a:effectLst/>
              <a:latin typeface="Microsoft YaHei" charset="-122"/>
              <a:ea typeface="Microsoft YaHei" charset="-122"/>
              <a:cs typeface="Microsoft YaHei" charset="-122"/>
            </a:endParaRPr>
          </a:p>
        </p:txBody>
      </p:sp>
      <p:sp>
        <p:nvSpPr>
          <p:cNvPr id="48" name="任意多边形 47"/>
          <p:cNvSpPr/>
          <p:nvPr/>
        </p:nvSpPr>
        <p:spPr>
          <a:xfrm>
            <a:off x="1914428" y="1303763"/>
            <a:ext cx="3108054" cy="1444779"/>
          </a:xfrm>
          <a:custGeom>
            <a:avLst/>
            <a:gdLst>
              <a:gd name="connsiteX0" fmla="*/ 1781706 w 3566460"/>
              <a:gd name="connsiteY0" fmla="*/ 0 h 1657869"/>
              <a:gd name="connsiteX1" fmla="*/ 3387370 w 3566460"/>
              <a:gd name="connsiteY1" fmla="*/ 576419 h 1657869"/>
              <a:gd name="connsiteX2" fmla="*/ 3566460 w 3566460"/>
              <a:gd name="connsiteY2" fmla="*/ 739186 h 1657869"/>
              <a:gd name="connsiteX3" fmla="*/ 2647777 w 3566460"/>
              <a:gd name="connsiteY3" fmla="*/ 1657869 h 1657869"/>
              <a:gd name="connsiteX4" fmla="*/ 2645816 w 3566460"/>
              <a:gd name="connsiteY4" fmla="*/ 1655711 h 1657869"/>
              <a:gd name="connsiteX5" fmla="*/ 1780494 w 3566460"/>
              <a:gd name="connsiteY5" fmla="*/ 1297283 h 1657869"/>
              <a:gd name="connsiteX6" fmla="*/ 1002076 w 3566460"/>
              <a:gd name="connsiteY6" fmla="*/ 1576728 h 1657869"/>
              <a:gd name="connsiteX7" fmla="*/ 917332 w 3566460"/>
              <a:gd name="connsiteY7" fmla="*/ 1653749 h 1657869"/>
              <a:gd name="connsiteX8" fmla="*/ 0 w 3566460"/>
              <a:gd name="connsiteY8" fmla="*/ 736417 h 1657869"/>
              <a:gd name="connsiteX9" fmla="*/ 176043 w 3566460"/>
              <a:gd name="connsiteY9" fmla="*/ 576419 h 1657869"/>
              <a:gd name="connsiteX10" fmla="*/ 1781706 w 3566460"/>
              <a:gd name="connsiteY10" fmla="*/ 0 h 1657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566460" h="1657869">
                <a:moveTo>
                  <a:pt x="1781706" y="0"/>
                </a:moveTo>
                <a:cubicBezTo>
                  <a:pt x="2391629" y="0"/>
                  <a:pt x="2951029" y="216318"/>
                  <a:pt x="3387370" y="576419"/>
                </a:cubicBezTo>
                <a:lnTo>
                  <a:pt x="3566460" y="739186"/>
                </a:lnTo>
                <a:lnTo>
                  <a:pt x="2647777" y="1657869"/>
                </a:lnTo>
                <a:lnTo>
                  <a:pt x="2645816" y="1655711"/>
                </a:lnTo>
                <a:cubicBezTo>
                  <a:pt x="2424360" y="1434256"/>
                  <a:pt x="2118423" y="1297283"/>
                  <a:pt x="1780494" y="1297283"/>
                </a:cubicBezTo>
                <a:cubicBezTo>
                  <a:pt x="1484806" y="1297283"/>
                  <a:pt x="1213612" y="1402153"/>
                  <a:pt x="1002076" y="1576728"/>
                </a:cubicBezTo>
                <a:lnTo>
                  <a:pt x="917332" y="1653749"/>
                </a:lnTo>
                <a:lnTo>
                  <a:pt x="0" y="736417"/>
                </a:lnTo>
                <a:lnTo>
                  <a:pt x="176043" y="576419"/>
                </a:lnTo>
                <a:cubicBezTo>
                  <a:pt x="612384" y="216318"/>
                  <a:pt x="1171783" y="0"/>
                  <a:pt x="1781706" y="0"/>
                </a:cubicBezTo>
                <a:close/>
              </a:path>
            </a:pathLst>
          </a:custGeom>
          <a:solidFill>
            <a:srgbClr val="234983"/>
          </a:solidFill>
          <a:ln w="101600">
            <a:noFill/>
          </a:ln>
          <a:effectLst>
            <a:outerShdw blurRad="317500" dist="114300" dir="2700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white"/>
              </a:solidFill>
              <a:effectLst/>
              <a:uLnTx/>
              <a:uFillTx/>
              <a:latin typeface="Calibri" panose="020F0502020204030204"/>
              <a:ea typeface="SimSun" panose="02010600030101010101" pitchFamily="2" charset="-122"/>
              <a:cs typeface="+mn-cs"/>
            </a:endParaRPr>
          </a:p>
        </p:txBody>
      </p:sp>
      <p:sp>
        <p:nvSpPr>
          <p:cNvPr id="63" name="任意多边形 62"/>
          <p:cNvSpPr/>
          <p:nvPr/>
        </p:nvSpPr>
        <p:spPr>
          <a:xfrm rot="16200000">
            <a:off x="44700" y="2778994"/>
            <a:ext cx="3108054" cy="1443530"/>
          </a:xfrm>
          <a:custGeom>
            <a:avLst/>
            <a:gdLst>
              <a:gd name="connsiteX0" fmla="*/ 3566460 w 3566460"/>
              <a:gd name="connsiteY0" fmla="*/ 739186 h 1656436"/>
              <a:gd name="connsiteX1" fmla="*/ 2649210 w 3566460"/>
              <a:gd name="connsiteY1" fmla="*/ 1656436 h 1656436"/>
              <a:gd name="connsiteX2" fmla="*/ 2648551 w 3566460"/>
              <a:gd name="connsiteY2" fmla="*/ 1655711 h 1656436"/>
              <a:gd name="connsiteX3" fmla="*/ 1783230 w 3566460"/>
              <a:gd name="connsiteY3" fmla="*/ 1297283 h 1656436"/>
              <a:gd name="connsiteX4" fmla="*/ 1004812 w 3566460"/>
              <a:gd name="connsiteY4" fmla="*/ 1576728 h 1656436"/>
              <a:gd name="connsiteX5" fmla="*/ 918634 w 3566460"/>
              <a:gd name="connsiteY5" fmla="*/ 1655052 h 1656436"/>
              <a:gd name="connsiteX6" fmla="*/ 0 w 3566460"/>
              <a:gd name="connsiteY6" fmla="*/ 736417 h 1656436"/>
              <a:gd name="connsiteX7" fmla="*/ 176043 w 3566460"/>
              <a:gd name="connsiteY7" fmla="*/ 576419 h 1656436"/>
              <a:gd name="connsiteX8" fmla="*/ 1781706 w 3566460"/>
              <a:gd name="connsiteY8" fmla="*/ 0 h 1656436"/>
              <a:gd name="connsiteX9" fmla="*/ 3387370 w 3566460"/>
              <a:gd name="connsiteY9" fmla="*/ 576419 h 1656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66460" h="1656436">
                <a:moveTo>
                  <a:pt x="3566460" y="739186"/>
                </a:moveTo>
                <a:lnTo>
                  <a:pt x="2649210" y="1656436"/>
                </a:lnTo>
                <a:lnTo>
                  <a:pt x="2648551" y="1655711"/>
                </a:lnTo>
                <a:cubicBezTo>
                  <a:pt x="2427096" y="1434256"/>
                  <a:pt x="2121159" y="1297283"/>
                  <a:pt x="1783230" y="1297283"/>
                </a:cubicBezTo>
                <a:cubicBezTo>
                  <a:pt x="1487542" y="1297283"/>
                  <a:pt x="1216348" y="1402153"/>
                  <a:pt x="1004812" y="1576728"/>
                </a:cubicBezTo>
                <a:lnTo>
                  <a:pt x="918634" y="1655052"/>
                </a:lnTo>
                <a:lnTo>
                  <a:pt x="0" y="736417"/>
                </a:lnTo>
                <a:lnTo>
                  <a:pt x="176043" y="576419"/>
                </a:lnTo>
                <a:cubicBezTo>
                  <a:pt x="612384" y="216318"/>
                  <a:pt x="1171783" y="0"/>
                  <a:pt x="1781706" y="0"/>
                </a:cubicBezTo>
                <a:cubicBezTo>
                  <a:pt x="2391629" y="0"/>
                  <a:pt x="2951029" y="216318"/>
                  <a:pt x="3387370" y="576419"/>
                </a:cubicBezTo>
                <a:close/>
              </a:path>
            </a:pathLst>
          </a:custGeom>
          <a:gradFill flip="none" rotWithShape="1">
            <a:gsLst>
              <a:gs pos="0">
                <a:schemeClr val="bg1"/>
              </a:gs>
              <a:gs pos="100000">
                <a:srgbClr val="C8C8C8"/>
              </a:gs>
            </a:gsLst>
            <a:lin ang="19800000" scaled="0"/>
            <a:tileRect/>
          </a:gradFill>
          <a:ln w="25400">
            <a:gradFill flip="none" rotWithShape="1">
              <a:gsLst>
                <a:gs pos="53000">
                  <a:schemeClr val="bg1">
                    <a:alpha val="90000"/>
                  </a:schemeClr>
                </a:gs>
                <a:gs pos="100000">
                  <a:schemeClr val="tx1">
                    <a:lumMod val="50000"/>
                    <a:lumOff val="50000"/>
                  </a:schemeClr>
                </a:gs>
              </a:gsLst>
              <a:lin ang="7200000" scaled="0"/>
              <a:tileRect/>
            </a:gradFill>
          </a:ln>
          <a:effectLst>
            <a:outerShdw blurRad="482600" dist="279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smtClean="0">
                <a:ln>
                  <a:noFill/>
                </a:ln>
                <a:solidFill>
                  <a:schemeClr val="bg1">
                    <a:lumMod val="65000"/>
                  </a:schemeClr>
                </a:solidFill>
                <a:effectLst/>
                <a:uLnTx/>
                <a:uFillTx/>
                <a:latin typeface="Microsoft YaHei" charset="-122"/>
                <a:ea typeface="Microsoft YaHei" charset="-122"/>
                <a:cs typeface="Microsoft YaHei" charset="-122"/>
              </a:rPr>
              <a:t>强化学习</a:t>
            </a:r>
            <a:endParaRPr kumimoji="0" lang="zh-CN" altLang="en-US" sz="2000" b="1" i="0" u="none" strike="noStrike" kern="1200" cap="none" spc="0" normalizeH="0" baseline="0" noProof="0">
              <a:ln>
                <a:noFill/>
              </a:ln>
              <a:solidFill>
                <a:schemeClr val="bg1">
                  <a:lumMod val="65000"/>
                </a:schemeClr>
              </a:solidFill>
              <a:effectLst/>
              <a:uLnTx/>
              <a:uFillTx/>
              <a:latin typeface="Microsoft YaHei" charset="-122"/>
              <a:ea typeface="Microsoft YaHei" charset="-122"/>
              <a:cs typeface="Microsoft YaHei" charset="-122"/>
            </a:endParaRPr>
          </a:p>
        </p:txBody>
      </p:sp>
      <p:sp>
        <p:nvSpPr>
          <p:cNvPr id="64" name="任意多边形 63"/>
          <p:cNvSpPr/>
          <p:nvPr/>
        </p:nvSpPr>
        <p:spPr>
          <a:xfrm rot="10800000">
            <a:off x="1914428" y="4561776"/>
            <a:ext cx="3108054" cy="1446407"/>
          </a:xfrm>
          <a:custGeom>
            <a:avLst/>
            <a:gdLst>
              <a:gd name="connsiteX0" fmla="*/ 923320 w 3566460"/>
              <a:gd name="connsiteY0" fmla="*/ 1659737 h 1659737"/>
              <a:gd name="connsiteX1" fmla="*/ 0 w 3566460"/>
              <a:gd name="connsiteY1" fmla="*/ 736417 h 1659737"/>
              <a:gd name="connsiteX2" fmla="*/ 176043 w 3566460"/>
              <a:gd name="connsiteY2" fmla="*/ 576419 h 1659737"/>
              <a:gd name="connsiteX3" fmla="*/ 1781706 w 3566460"/>
              <a:gd name="connsiteY3" fmla="*/ 0 h 1659737"/>
              <a:gd name="connsiteX4" fmla="*/ 3387370 w 3566460"/>
              <a:gd name="connsiteY4" fmla="*/ 576419 h 1659737"/>
              <a:gd name="connsiteX5" fmla="*/ 3566460 w 3566460"/>
              <a:gd name="connsiteY5" fmla="*/ 739186 h 1659737"/>
              <a:gd name="connsiteX6" fmla="*/ 2647197 w 3566460"/>
              <a:gd name="connsiteY6" fmla="*/ 1658450 h 1659737"/>
              <a:gd name="connsiteX7" fmla="*/ 2564384 w 3566460"/>
              <a:gd name="connsiteY7" fmla="*/ 1583185 h 1659737"/>
              <a:gd name="connsiteX8" fmla="*/ 1785966 w 3566460"/>
              <a:gd name="connsiteY8" fmla="*/ 1303740 h 1659737"/>
              <a:gd name="connsiteX9" fmla="*/ 1007548 w 3566460"/>
              <a:gd name="connsiteY9" fmla="*/ 1583185 h 1659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66460" h="1659737">
                <a:moveTo>
                  <a:pt x="923320" y="1659737"/>
                </a:moveTo>
                <a:lnTo>
                  <a:pt x="0" y="736417"/>
                </a:lnTo>
                <a:lnTo>
                  <a:pt x="176043" y="576419"/>
                </a:lnTo>
                <a:cubicBezTo>
                  <a:pt x="612384" y="216318"/>
                  <a:pt x="1171783" y="0"/>
                  <a:pt x="1781706" y="0"/>
                </a:cubicBezTo>
                <a:cubicBezTo>
                  <a:pt x="2391629" y="0"/>
                  <a:pt x="2951029" y="216318"/>
                  <a:pt x="3387370" y="576419"/>
                </a:cubicBezTo>
                <a:lnTo>
                  <a:pt x="3566460" y="739186"/>
                </a:lnTo>
                <a:lnTo>
                  <a:pt x="2647197" y="1658450"/>
                </a:lnTo>
                <a:lnTo>
                  <a:pt x="2564384" y="1583185"/>
                </a:lnTo>
                <a:cubicBezTo>
                  <a:pt x="2352848" y="1408610"/>
                  <a:pt x="2081654" y="1303740"/>
                  <a:pt x="1785966" y="1303740"/>
                </a:cubicBezTo>
                <a:cubicBezTo>
                  <a:pt x="1490278" y="1303740"/>
                  <a:pt x="1219084" y="1408610"/>
                  <a:pt x="1007548" y="1583185"/>
                </a:cubicBezTo>
                <a:close/>
              </a:path>
            </a:pathLst>
          </a:custGeom>
          <a:gradFill flip="none" rotWithShape="1">
            <a:gsLst>
              <a:gs pos="0">
                <a:schemeClr val="bg1"/>
              </a:gs>
              <a:gs pos="100000">
                <a:srgbClr val="C8C8C8"/>
              </a:gs>
            </a:gsLst>
            <a:lin ang="19800000" scaled="0"/>
            <a:tileRect/>
          </a:gradFill>
          <a:ln w="25400">
            <a:gradFill flip="none" rotWithShape="1">
              <a:gsLst>
                <a:gs pos="53000">
                  <a:schemeClr val="bg1">
                    <a:alpha val="90000"/>
                  </a:schemeClr>
                </a:gs>
                <a:gs pos="100000">
                  <a:schemeClr val="tx1">
                    <a:lumMod val="50000"/>
                    <a:lumOff val="50000"/>
                  </a:schemeClr>
                </a:gs>
              </a:gsLst>
              <a:lin ang="7200000" scaled="0"/>
              <a:tileRect/>
            </a:gradFill>
          </a:ln>
          <a:effectLst>
            <a:outerShdw blurRad="482600" dist="279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1" i="0" u="none" strike="noStrike" kern="1200" cap="none" spc="0" normalizeH="0" baseline="0" noProof="0" dirty="0">
              <a:ln>
                <a:noFill/>
              </a:ln>
              <a:solidFill>
                <a:schemeClr val="bg1">
                  <a:lumMod val="65000"/>
                </a:schemeClr>
              </a:solidFill>
              <a:effectLst/>
              <a:uLnTx/>
              <a:uFillTx/>
              <a:latin typeface="Microsoft YaHei" charset="-122"/>
              <a:ea typeface="Microsoft YaHei" charset="-122"/>
              <a:cs typeface="Microsoft YaHei" charset="-122"/>
            </a:endParaRPr>
          </a:p>
        </p:txBody>
      </p:sp>
      <p:sp>
        <p:nvSpPr>
          <p:cNvPr id="65" name="任意多边形 64"/>
          <p:cNvSpPr/>
          <p:nvPr/>
        </p:nvSpPr>
        <p:spPr>
          <a:xfrm rot="5400000">
            <a:off x="3794911" y="2779918"/>
            <a:ext cx="3108054" cy="1447311"/>
          </a:xfrm>
          <a:custGeom>
            <a:avLst/>
            <a:gdLst>
              <a:gd name="connsiteX0" fmla="*/ 0 w 3566460"/>
              <a:gd name="connsiteY0" fmla="*/ 736417 h 1660775"/>
              <a:gd name="connsiteX1" fmla="*/ 176043 w 3566460"/>
              <a:gd name="connsiteY1" fmla="*/ 576419 h 1660775"/>
              <a:gd name="connsiteX2" fmla="*/ 1781706 w 3566460"/>
              <a:gd name="connsiteY2" fmla="*/ 0 h 1660775"/>
              <a:gd name="connsiteX3" fmla="*/ 3387370 w 3566460"/>
              <a:gd name="connsiteY3" fmla="*/ 576419 h 1660775"/>
              <a:gd name="connsiteX4" fmla="*/ 3566460 w 3566460"/>
              <a:gd name="connsiteY4" fmla="*/ 739186 h 1660775"/>
              <a:gd name="connsiteX5" fmla="*/ 2644872 w 3566460"/>
              <a:gd name="connsiteY5" fmla="*/ 1660775 h 1660775"/>
              <a:gd name="connsiteX6" fmla="*/ 2558419 w 3566460"/>
              <a:gd name="connsiteY6" fmla="*/ 1582201 h 1660775"/>
              <a:gd name="connsiteX7" fmla="*/ 1780001 w 3566460"/>
              <a:gd name="connsiteY7" fmla="*/ 1302756 h 1660775"/>
              <a:gd name="connsiteX8" fmla="*/ 1001583 w 3566460"/>
              <a:gd name="connsiteY8" fmla="*/ 1582201 h 1660775"/>
              <a:gd name="connsiteX9" fmla="*/ 919964 w 3566460"/>
              <a:gd name="connsiteY9" fmla="*/ 1656382 h 1660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66460" h="1660775">
                <a:moveTo>
                  <a:pt x="0" y="736417"/>
                </a:moveTo>
                <a:lnTo>
                  <a:pt x="176043" y="576419"/>
                </a:lnTo>
                <a:cubicBezTo>
                  <a:pt x="612384" y="216318"/>
                  <a:pt x="1171783" y="0"/>
                  <a:pt x="1781706" y="0"/>
                </a:cubicBezTo>
                <a:cubicBezTo>
                  <a:pt x="2391629" y="0"/>
                  <a:pt x="2951029" y="216318"/>
                  <a:pt x="3387370" y="576419"/>
                </a:cubicBezTo>
                <a:lnTo>
                  <a:pt x="3566460" y="739186"/>
                </a:lnTo>
                <a:lnTo>
                  <a:pt x="2644872" y="1660775"/>
                </a:lnTo>
                <a:lnTo>
                  <a:pt x="2558419" y="1582201"/>
                </a:lnTo>
                <a:cubicBezTo>
                  <a:pt x="2346883" y="1407626"/>
                  <a:pt x="2075689" y="1302756"/>
                  <a:pt x="1780001" y="1302756"/>
                </a:cubicBezTo>
                <a:cubicBezTo>
                  <a:pt x="1484313" y="1302756"/>
                  <a:pt x="1213119" y="1407626"/>
                  <a:pt x="1001583" y="1582201"/>
                </a:cubicBezTo>
                <a:lnTo>
                  <a:pt x="919964" y="1656382"/>
                </a:lnTo>
                <a:close/>
              </a:path>
            </a:pathLst>
          </a:custGeom>
          <a:gradFill flip="none" rotWithShape="1">
            <a:gsLst>
              <a:gs pos="0">
                <a:schemeClr val="bg1"/>
              </a:gs>
              <a:gs pos="100000">
                <a:srgbClr val="C8C8C8"/>
              </a:gs>
            </a:gsLst>
            <a:lin ang="19800000" scaled="0"/>
            <a:tileRect/>
          </a:gradFill>
          <a:ln w="25400">
            <a:gradFill flip="none" rotWithShape="1">
              <a:gsLst>
                <a:gs pos="53000">
                  <a:schemeClr val="bg1">
                    <a:alpha val="90000"/>
                  </a:schemeClr>
                </a:gs>
                <a:gs pos="100000">
                  <a:schemeClr val="tx1">
                    <a:lumMod val="50000"/>
                    <a:lumOff val="50000"/>
                  </a:schemeClr>
                </a:gs>
              </a:gsLst>
              <a:lin ang="7200000" scaled="0"/>
              <a:tileRect/>
            </a:gradFill>
          </a:ln>
          <a:effectLst>
            <a:outerShdw blurRad="482600" dist="279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smtClean="0">
                <a:ln>
                  <a:noFill/>
                </a:ln>
                <a:solidFill>
                  <a:schemeClr val="bg1">
                    <a:lumMod val="65000"/>
                  </a:schemeClr>
                </a:solidFill>
                <a:effectLst/>
                <a:uLnTx/>
                <a:uFillTx/>
                <a:latin typeface="Microsoft YaHei" charset="-122"/>
                <a:ea typeface="Microsoft YaHei" charset="-122"/>
                <a:cs typeface="Microsoft YaHei" charset="-122"/>
              </a:rPr>
              <a:t>无监督学习</a:t>
            </a:r>
            <a:endParaRPr kumimoji="0" lang="zh-CN" altLang="en-US" sz="2000" b="1" i="0" u="none" strike="noStrike" kern="1200" cap="none" spc="0" normalizeH="0" baseline="0" noProof="0">
              <a:ln>
                <a:noFill/>
              </a:ln>
              <a:solidFill>
                <a:schemeClr val="bg1">
                  <a:lumMod val="65000"/>
                </a:schemeClr>
              </a:solidFill>
              <a:effectLst/>
              <a:uLnTx/>
              <a:uFillTx/>
              <a:latin typeface="Microsoft YaHei" charset="-122"/>
              <a:ea typeface="Microsoft YaHei" charset="-122"/>
              <a:cs typeface="Microsoft YaHei" charset="-122"/>
            </a:endParaRPr>
          </a:p>
        </p:txBody>
      </p:sp>
      <p:sp>
        <p:nvSpPr>
          <p:cNvPr id="66" name="椭圆 65"/>
          <p:cNvSpPr/>
          <p:nvPr/>
        </p:nvSpPr>
        <p:spPr>
          <a:xfrm>
            <a:off x="2641083" y="2678092"/>
            <a:ext cx="1673098" cy="1673098"/>
          </a:xfrm>
          <a:prstGeom prst="ellipse">
            <a:avLst/>
          </a:prstGeom>
          <a:solidFill>
            <a:srgbClr val="234983"/>
          </a:solidFill>
          <a:ln w="101600">
            <a:noFill/>
          </a:ln>
          <a:effectLst>
            <a:outerShdw blurRad="317500" dist="114300" dir="2700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prstClr val="white"/>
              </a:solidFill>
              <a:effectLst/>
              <a:uLnTx/>
              <a:uFillTx/>
              <a:latin typeface="Microsoft YaHei" charset="-122"/>
              <a:ea typeface="Microsoft YaHei" charset="-122"/>
              <a:cs typeface="Microsoft YaHei" charset="-122"/>
            </a:endParaRPr>
          </a:p>
        </p:txBody>
      </p:sp>
      <p:sp>
        <p:nvSpPr>
          <p:cNvPr id="69" name="矩形 68"/>
          <p:cNvSpPr/>
          <p:nvPr/>
        </p:nvSpPr>
        <p:spPr>
          <a:xfrm>
            <a:off x="2733596" y="1769620"/>
            <a:ext cx="1467068" cy="348813"/>
          </a:xfrm>
          <a:prstGeom prst="rect">
            <a:avLst/>
          </a:prstGeom>
        </p:spPr>
        <p:txBody>
          <a:bodyPr wrap="none">
            <a:spAutoFit/>
          </a:bodyPr>
          <a:lstStyle/>
          <a:p>
            <a:pPr marL="0" marR="0" lvl="0" indent="0" algn="ctr" defTabSz="914400" rtl="0" eaLnBrk="1" fontAlgn="auto" latinLnBrk="0" hangingPunct="1">
              <a:lnSpc>
                <a:spcPts val="2000"/>
              </a:lnSpc>
              <a:spcBef>
                <a:spcPts val="0"/>
              </a:spcBef>
              <a:spcAft>
                <a:spcPts val="0"/>
              </a:spcAft>
              <a:buClrTx/>
              <a:buSzTx/>
              <a:buFontTx/>
              <a:buNone/>
              <a:defRPr/>
            </a:pPr>
            <a:r>
              <a:rPr kumimoji="0" lang="zh-CN" altLang="en-US" sz="2000" b="1" i="0" u="none" strike="noStrike" kern="1200" cap="none" spc="0" normalizeH="0" baseline="0" noProof="0" dirty="0" smtClean="0">
                <a:ln>
                  <a:noFill/>
                </a:ln>
                <a:solidFill>
                  <a:prstClr val="white"/>
                </a:solidFill>
                <a:effectLst/>
                <a:uLnTx/>
                <a:uFillTx/>
                <a:latin typeface="Microsoft YaHei" charset="-122"/>
                <a:ea typeface="Microsoft YaHei" charset="-122"/>
                <a:cs typeface="Microsoft YaHei" charset="-122"/>
              </a:rPr>
              <a:t>有监督学习</a:t>
            </a:r>
            <a:endParaRPr kumimoji="0" lang="zh-CN" altLang="en-US" sz="2000" b="1" i="0" u="none" strike="noStrike" kern="1200" cap="none" spc="0" normalizeH="0" baseline="0" noProof="0" dirty="0">
              <a:ln>
                <a:noFill/>
              </a:ln>
              <a:solidFill>
                <a:prstClr val="white"/>
              </a:solidFill>
              <a:effectLst/>
              <a:uLnTx/>
              <a:uFillTx/>
              <a:latin typeface="Microsoft YaHei" charset="-122"/>
              <a:ea typeface="Microsoft YaHei" charset="-122"/>
              <a:cs typeface="Microsoft YaHei" charset="-122"/>
            </a:endParaRPr>
          </a:p>
        </p:txBody>
      </p:sp>
      <p:sp>
        <p:nvSpPr>
          <p:cNvPr id="23" name="矩形 22"/>
          <p:cNvSpPr/>
          <p:nvPr/>
        </p:nvSpPr>
        <p:spPr>
          <a:xfrm>
            <a:off x="2876559" y="3396234"/>
            <a:ext cx="1210588" cy="307264"/>
          </a:xfrm>
          <a:prstGeom prst="rect">
            <a:avLst/>
          </a:prstGeom>
        </p:spPr>
        <p:txBody>
          <a:bodyPr wrap="none">
            <a:spAutoFit/>
          </a:bodyPr>
          <a:lstStyle/>
          <a:p>
            <a:pPr marL="0" marR="0" lvl="0" indent="0" algn="l" defTabSz="914400" rtl="0" eaLnBrk="1" fontAlgn="auto" latinLnBrk="0" hangingPunct="1">
              <a:lnSpc>
                <a:spcPts val="1600"/>
              </a:lnSpc>
              <a:spcBef>
                <a:spcPts val="0"/>
              </a:spcBef>
              <a:spcAft>
                <a:spcPts val="0"/>
              </a:spcAft>
              <a:buClrTx/>
              <a:buSzTx/>
              <a:buFontTx/>
              <a:buNone/>
              <a:defRPr/>
            </a:pPr>
            <a:r>
              <a:rPr kumimoji="0" lang="zh-CN" altLang="en-US" sz="2000" b="1" i="0" u="none" strike="noStrike" kern="1200" cap="none" spc="0" normalizeH="0" baseline="0" noProof="0" dirty="0" smtClean="0">
                <a:ln>
                  <a:noFill/>
                </a:ln>
                <a:solidFill>
                  <a:prstClr val="white"/>
                </a:solidFill>
                <a:effectLst/>
                <a:uLnTx/>
                <a:uFillTx/>
                <a:latin typeface="Microsoft YaHei" charset="-122"/>
                <a:ea typeface="Microsoft YaHei" charset="-122"/>
                <a:cs typeface="Microsoft YaHei" charset="-122"/>
              </a:rPr>
              <a:t>算法体系</a:t>
            </a:r>
            <a:endParaRPr kumimoji="0" lang="zh-CN" altLang="en-US" sz="2000" b="0" i="0" u="none" strike="noStrike" kern="1200" cap="none" spc="0" normalizeH="0" baseline="0" noProof="0" dirty="0">
              <a:ln>
                <a:noFill/>
              </a:ln>
              <a:solidFill>
                <a:prstClr val="white"/>
              </a:solidFill>
              <a:effectLst/>
              <a:uLnTx/>
              <a:uFillTx/>
              <a:latin typeface="Microsoft YaHei" charset="-122"/>
              <a:ea typeface="Microsoft YaHei" charset="-122"/>
              <a:cs typeface="Microsoft YaHei" charset="-122"/>
            </a:endParaRPr>
          </a:p>
        </p:txBody>
      </p:sp>
      <p:sp>
        <p:nvSpPr>
          <p:cNvPr id="24" name="矩形 23"/>
          <p:cNvSpPr/>
          <p:nvPr/>
        </p:nvSpPr>
        <p:spPr>
          <a:xfrm>
            <a:off x="2733596" y="5165884"/>
            <a:ext cx="1467068" cy="348813"/>
          </a:xfrm>
          <a:prstGeom prst="rect">
            <a:avLst/>
          </a:prstGeom>
        </p:spPr>
        <p:txBody>
          <a:bodyPr wrap="none">
            <a:spAutoFit/>
          </a:bodyPr>
          <a:lstStyle/>
          <a:p>
            <a:pPr marL="0" marR="0" lvl="0" indent="0" algn="ctr" defTabSz="914400" rtl="0" eaLnBrk="1" fontAlgn="auto" latinLnBrk="0" hangingPunct="1">
              <a:lnSpc>
                <a:spcPts val="2000"/>
              </a:lnSpc>
              <a:spcBef>
                <a:spcPts val="0"/>
              </a:spcBef>
              <a:spcAft>
                <a:spcPts val="0"/>
              </a:spcAft>
              <a:buClrTx/>
              <a:buSzTx/>
              <a:buFontTx/>
              <a:buNone/>
              <a:defRPr/>
            </a:pPr>
            <a:r>
              <a:rPr lang="zh-CN" altLang="en-US" sz="2000" b="1" dirty="0" smtClean="0">
                <a:solidFill>
                  <a:schemeClr val="bg1">
                    <a:lumMod val="65000"/>
                  </a:schemeClr>
                </a:solidFill>
                <a:latin typeface="Microsoft YaHei" charset="-122"/>
                <a:ea typeface="Microsoft YaHei" charset="-122"/>
                <a:cs typeface="Microsoft YaHei" charset="-122"/>
              </a:rPr>
              <a:t>半</a:t>
            </a:r>
            <a:r>
              <a:rPr kumimoji="0" lang="zh-CN" altLang="en-US" sz="2000" b="1" i="0" u="none" strike="noStrike" kern="1200" cap="none" spc="0" normalizeH="0" baseline="0" noProof="0" dirty="0" smtClean="0">
                <a:ln>
                  <a:noFill/>
                </a:ln>
                <a:solidFill>
                  <a:schemeClr val="bg1">
                    <a:lumMod val="65000"/>
                  </a:schemeClr>
                </a:solidFill>
                <a:effectLst/>
                <a:uLnTx/>
                <a:uFillTx/>
                <a:latin typeface="Microsoft YaHei" charset="-122"/>
                <a:ea typeface="Microsoft YaHei" charset="-122"/>
                <a:cs typeface="Microsoft YaHei" charset="-122"/>
              </a:rPr>
              <a:t>监督学习</a:t>
            </a:r>
            <a:endParaRPr kumimoji="0" lang="zh-CN" altLang="en-US" sz="2000" b="1" i="0" u="none" strike="noStrike" kern="1200" cap="none" spc="0" normalizeH="0" baseline="0" noProof="0" dirty="0">
              <a:ln>
                <a:noFill/>
              </a:ln>
              <a:solidFill>
                <a:schemeClr val="bg1">
                  <a:lumMod val="65000"/>
                </a:schemeClr>
              </a:solidFill>
              <a:effectLst/>
              <a:uLnTx/>
              <a:uFillTx/>
              <a:latin typeface="Microsoft YaHei" charset="-122"/>
              <a:ea typeface="Microsoft YaHei" charset="-122"/>
              <a:cs typeface="Microsoft YaHei" charset="-122"/>
            </a:endParaRPr>
          </a:p>
        </p:txBody>
      </p:sp>
    </p:spTree>
  </p:cSld>
  <p:clrMapOvr>
    <a:masterClrMapping/>
  </p:clrMapOvr>
  <p:transition spd="slow" advTm="1000">
    <p:push dir="u"/>
  </p:transition>
  <p:timing>
    <p:tnLst>
      <p:par>
        <p:cTn id="1" dur="indefinite" restart="never" nodeType="tmRoot"/>
      </p:par>
    </p:tnLst>
  </p:timing>
</p:sld>
</file>

<file path=ppt/theme/theme1.xml><?xml version="1.0" encoding="utf-8"?>
<a:theme xmlns:a="http://schemas.openxmlformats.org/drawingml/2006/main" name="摄图网​​">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12223</Words>
  <Application>WPS Spreadsheets</Application>
  <PresentationFormat>宽屏</PresentationFormat>
  <Paragraphs>611</Paragraphs>
  <Slides>76</Slides>
  <Notes>76</Notes>
  <HiddenSlides>0</HiddenSlides>
  <MMClips>0</MMClips>
  <ScaleCrop>false</ScaleCrop>
  <HeadingPairs>
    <vt:vector size="6" baseType="variant">
      <vt:variant>
        <vt:lpstr>已用的字体</vt:lpstr>
      </vt:variant>
      <vt:variant>
        <vt:i4>23</vt:i4>
      </vt:variant>
      <vt:variant>
        <vt:lpstr>主题</vt:lpstr>
      </vt:variant>
      <vt:variant>
        <vt:i4>2</vt:i4>
      </vt:variant>
      <vt:variant>
        <vt:lpstr>幻灯片标题</vt:lpstr>
      </vt:variant>
      <vt:variant>
        <vt:i4>76</vt:i4>
      </vt:variant>
    </vt:vector>
  </HeadingPairs>
  <TitlesOfParts>
    <vt:vector size="101" baseType="lpstr">
      <vt:lpstr>Arial</vt:lpstr>
      <vt:lpstr>SimSun</vt:lpstr>
      <vt:lpstr>Wingdings</vt:lpstr>
      <vt:lpstr>Calibri</vt:lpstr>
      <vt:lpstr>SimSun</vt:lpstr>
      <vt:lpstr>Microsoft YaHei</vt:lpstr>
      <vt:lpstr>HYQiHeiKW</vt:lpstr>
      <vt:lpstr>方正兰亭特黑简体</vt:lpstr>
      <vt:lpstr>Cambria Math</vt:lpstr>
      <vt:lpstr>微软雅黑</vt:lpstr>
      <vt:lpstr>Arial</vt:lpstr>
      <vt:lpstr>微软雅黑</vt:lpstr>
      <vt:lpstr>Kartika</vt:lpstr>
      <vt:lpstr>PingFang SC</vt:lpstr>
      <vt:lpstr>方正姚体</vt:lpstr>
      <vt:lpstr>Helvetica Neue</vt:lpstr>
      <vt:lpstr>Arial Unicode MS</vt:lpstr>
      <vt:lpstr>HYShuSongErKW</vt:lpstr>
      <vt:lpstr>Hiragino Sans GB</vt:lpstr>
      <vt:lpstr>STSong</vt:lpstr>
      <vt:lpstr>Calibri Light</vt:lpstr>
      <vt:lpstr>等线</vt:lpstr>
      <vt:lpstr>HYZhongDengXianKW</vt:lpstr>
      <vt:lpstr>摄图网​​</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摄图网</dc:creator>
  <cp:lastModifiedBy>xiangyangni</cp:lastModifiedBy>
  <cp:revision>92</cp:revision>
  <cp:lastPrinted>2019-12-24T08:27:57Z</cp:lastPrinted>
  <dcterms:created xsi:type="dcterms:W3CDTF">2019-12-24T08:27:57Z</dcterms:created>
  <dcterms:modified xsi:type="dcterms:W3CDTF">2019-12-24T08:27:57Z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1033-1.8.0.2797</vt:lpwstr>
  </property>
</Properties>
</file>