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1" r:id="rId4"/>
    <p:sldId id="259" r:id="rId5"/>
    <p:sldId id="273" r:id="rId6"/>
    <p:sldId id="262" r:id="rId7"/>
    <p:sldId id="269" r:id="rId8"/>
    <p:sldId id="270" r:id="rId9"/>
    <p:sldId id="271" r:id="rId10"/>
    <p:sldId id="285" r:id="rId11"/>
    <p:sldId id="286" r:id="rId12"/>
    <p:sldId id="287" r:id="rId13"/>
    <p:sldId id="272" r:id="rId14"/>
    <p:sldId id="28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4" r:id="rId23"/>
    <p:sldId id="275" r:id="rId24"/>
    <p:sldId id="283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翟悦" initials="翟悦" lastIdx="1" clrIdx="0">
    <p:extLst>
      <p:ext uri="{19B8F6BF-5375-455C-9EA6-DF929625EA0E}">
        <p15:presenceInfo xmlns:p15="http://schemas.microsoft.com/office/powerpoint/2012/main" userId="0409d03b3099b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75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8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78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5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E0B6-8868-4B0D-A7BE-B3312BF83FF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89191F-6F16-4DF2-B230-2642146F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in.com/p-222204103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csdn.net/weixin_39777626/article/details/78598346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94833171b7360b4c2e3f64e0.html" TargetMode="External"/><Relationship Id="rId2" Type="http://schemas.openxmlformats.org/officeDocument/2006/relationships/hyperlink" Target="https://www.360kuai.com/pc/9f4c7d23ee5d0f5c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D7E5E-EC12-4944-AB35-98F2DAEF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8488"/>
            <a:ext cx="7766935" cy="1169720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可视化小组归纳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4D574-4E88-4BB3-BA7A-21961A0B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699" y="4043549"/>
            <a:ext cx="1086591" cy="78377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一组：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269BFA-97F0-41B9-94EC-25D747D901CD}"/>
              </a:ext>
            </a:extLst>
          </p:cNvPr>
          <p:cNvSpPr txBox="1"/>
          <p:nvPr/>
        </p:nvSpPr>
        <p:spPr>
          <a:xfrm>
            <a:off x="4168239" y="4180988"/>
            <a:ext cx="537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刘佩雯、罗创鹏、郭普音、于翟悦、袁弘泽、      李国晨、王婵娟、秦海威、李琦</a:t>
            </a:r>
          </a:p>
        </p:txBody>
      </p:sp>
    </p:spTree>
    <p:extLst>
      <p:ext uri="{BB962C8B-B14F-4D97-AF65-F5344CB8AC3E}">
        <p14:creationId xmlns:p14="http://schemas.microsoft.com/office/powerpoint/2010/main" val="260668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C28FB2-AB29-45C4-91FB-1F7B75A8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17" y="1770561"/>
            <a:ext cx="3792256" cy="30992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631433-AF72-4944-A568-71EACB4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80" y="5145298"/>
            <a:ext cx="5110920" cy="453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17AEA5-0DE1-47F0-9B75-43242283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24" y="1943150"/>
            <a:ext cx="3976827" cy="26199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1589E8-5E20-4A9F-AD15-2904D1D498EB}"/>
              </a:ext>
            </a:extLst>
          </p:cNvPr>
          <p:cNvSpPr txBox="1"/>
          <p:nvPr/>
        </p:nvSpPr>
        <p:spPr>
          <a:xfrm>
            <a:off x="1050967" y="1053929"/>
            <a:ext cx="153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Series </a:t>
            </a:r>
            <a:r>
              <a:rPr lang="zh-CN" altLang="en-US" sz="2000" dirty="0"/>
              <a:t>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06F1D-9361-44F8-A538-061B6885DA36}"/>
              </a:ext>
            </a:extLst>
          </p:cNvPr>
          <p:cNvSpPr txBox="1"/>
          <p:nvPr/>
        </p:nvSpPr>
        <p:spPr>
          <a:xfrm>
            <a:off x="546265" y="404437"/>
            <a:ext cx="337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选择接口及参数的设置</a:t>
            </a:r>
          </a:p>
        </p:txBody>
      </p:sp>
    </p:spTree>
    <p:extLst>
      <p:ext uri="{BB962C8B-B14F-4D97-AF65-F5344CB8AC3E}">
        <p14:creationId xmlns:p14="http://schemas.microsoft.com/office/powerpoint/2010/main" val="21941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FF0EE1-5343-4538-A29C-8E11EE272912}"/>
              </a:ext>
            </a:extLst>
          </p:cNvPr>
          <p:cNvSpPr txBox="1"/>
          <p:nvPr/>
        </p:nvSpPr>
        <p:spPr>
          <a:xfrm>
            <a:off x="902525" y="593766"/>
            <a:ext cx="252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D94E16-1827-47E5-AC3A-7D59EF2B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40" y="2003003"/>
            <a:ext cx="3895927" cy="29686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E5A346-B713-400A-94BD-89B9AC4E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6107"/>
            <a:ext cx="4619284" cy="2785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544EE0-7EBC-4CA3-885B-AAE5DC83B7D3}"/>
              </a:ext>
            </a:extLst>
          </p:cNvPr>
          <p:cNvSpPr txBox="1"/>
          <p:nvPr/>
        </p:nvSpPr>
        <p:spPr>
          <a:xfrm>
            <a:off x="6699879" y="1413341"/>
            <a:ext cx="46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自带</a:t>
            </a:r>
            <a:r>
              <a:rPr lang="en-US" altLang="zh-CN" dirty="0"/>
              <a:t>boxplot </a:t>
            </a:r>
            <a:r>
              <a:rPr lang="zh-CN" altLang="en-US" dirty="0"/>
              <a:t>接口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6EE0B-F818-4073-968C-59C647F9D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46" y="5559764"/>
            <a:ext cx="7255518" cy="4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5BA78F-840B-4781-B97C-4A422D11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9" y="1347849"/>
            <a:ext cx="10114806" cy="50488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6E8DC0-8D4A-4A7A-8B1A-10BA409888B9}"/>
              </a:ext>
            </a:extLst>
          </p:cNvPr>
          <p:cNvSpPr txBox="1"/>
          <p:nvPr/>
        </p:nvSpPr>
        <p:spPr>
          <a:xfrm>
            <a:off x="607838" y="576359"/>
            <a:ext cx="46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自带</a:t>
            </a:r>
            <a:r>
              <a:rPr lang="en-US" altLang="zh-CN" dirty="0"/>
              <a:t>boxplot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8299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34F537-34C0-4D5F-A85B-DB1551C7A1B6}"/>
              </a:ext>
            </a:extLst>
          </p:cNvPr>
          <p:cNvSpPr txBox="1"/>
          <p:nvPr/>
        </p:nvSpPr>
        <p:spPr>
          <a:xfrm>
            <a:off x="831273" y="736270"/>
            <a:ext cx="337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选择接口及参数的设置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B5F8EB-A780-403D-8642-1F989C08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2009218"/>
            <a:ext cx="3675413" cy="32075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D29CB3-ACC5-4762-8B9D-E110291E673A}"/>
              </a:ext>
            </a:extLst>
          </p:cNvPr>
          <p:cNvSpPr/>
          <p:nvPr/>
        </p:nvSpPr>
        <p:spPr>
          <a:xfrm>
            <a:off x="2520537" y="5441783"/>
            <a:ext cx="468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http://www.docin.com/p-2222041031.html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93D738-4281-453E-98F1-F743B4F116E1}"/>
              </a:ext>
            </a:extLst>
          </p:cNvPr>
          <p:cNvSpPr txBox="1"/>
          <p:nvPr/>
        </p:nvSpPr>
        <p:spPr>
          <a:xfrm>
            <a:off x="255319" y="5441783"/>
            <a:ext cx="20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其它图表函数接口：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682F9-DA74-4888-883D-9ED3826ADC3A}"/>
              </a:ext>
            </a:extLst>
          </p:cNvPr>
          <p:cNvSpPr txBox="1"/>
          <p:nvPr/>
        </p:nvSpPr>
        <p:spPr>
          <a:xfrm>
            <a:off x="831273" y="1456585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Matplotlib </a:t>
            </a:r>
            <a:r>
              <a:rPr lang="zh-CN" altLang="en-US" dirty="0"/>
              <a:t>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3C798-C19A-490F-B08B-636C0D4A8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57" y="2093980"/>
            <a:ext cx="1975809" cy="27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4BC90C-E020-457B-9C2D-0AE880900EC9}"/>
              </a:ext>
            </a:extLst>
          </p:cNvPr>
          <p:cNvSpPr txBox="1"/>
          <p:nvPr/>
        </p:nvSpPr>
        <p:spPr>
          <a:xfrm>
            <a:off x="1181595" y="653143"/>
            <a:ext cx="112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折线图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47E7F-F5A0-40F9-B236-85A0B380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1" y="5254527"/>
            <a:ext cx="2041125" cy="5061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2AF0DA-C2F2-4887-9F48-BA3D2D72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34" y="2358970"/>
            <a:ext cx="4452831" cy="2895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EA3AA6-6359-4CE9-A746-B8308285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73" y="1486765"/>
            <a:ext cx="3343670" cy="595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A4B8B9-77B1-46F1-9B1E-999549D19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909" y="2358970"/>
            <a:ext cx="1975809" cy="27650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66E10D-EF49-4FCF-B6DE-567E138FD8CD}"/>
              </a:ext>
            </a:extLst>
          </p:cNvPr>
          <p:cNvSpPr txBox="1"/>
          <p:nvPr/>
        </p:nvSpPr>
        <p:spPr>
          <a:xfrm>
            <a:off x="8211711" y="2082077"/>
            <a:ext cx="3980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plot </a:t>
            </a:r>
            <a:r>
              <a:rPr lang="zh-CN" altLang="en-US" dirty="0"/>
              <a:t>折线图接口</a:t>
            </a:r>
          </a:p>
          <a:p>
            <a:r>
              <a:rPr lang="en-US" altLang="zh-CN" dirty="0"/>
              <a:t>plot(x, y, 'go--', linewidth=2, </a:t>
            </a:r>
            <a:r>
              <a:rPr lang="en-US" altLang="zh-CN" dirty="0" err="1"/>
              <a:t>markersize</a:t>
            </a:r>
            <a:r>
              <a:rPr lang="en-US" altLang="zh-CN" dirty="0"/>
              <a:t>=12)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第三个参数</a:t>
            </a:r>
            <a:r>
              <a:rPr lang="en-US" altLang="zh-CN" dirty="0"/>
              <a:t>: </a:t>
            </a:r>
            <a:r>
              <a:rPr lang="zh-CN" altLang="en-US" dirty="0"/>
              <a:t>三个值组成一个字符串 </a:t>
            </a:r>
            <a:r>
              <a:rPr lang="en-US" altLang="zh-CN" dirty="0"/>
              <a:t>'</a:t>
            </a:r>
            <a:r>
              <a:rPr lang="zh-CN" altLang="en-US" dirty="0"/>
              <a:t>颜色点形状线形状</a:t>
            </a:r>
            <a:r>
              <a:rPr lang="en-US" altLang="zh-CN" dirty="0"/>
              <a:t>'</a:t>
            </a:r>
          </a:p>
          <a:p>
            <a:endParaRPr lang="en-US" altLang="zh-CN" dirty="0"/>
          </a:p>
          <a:p>
            <a:r>
              <a:rPr lang="en-US" altLang="zh-CN" dirty="0" err="1"/>
              <a:t>plt.plot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 , color = '#8CEA00',linewidth=5,marker='D',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markersize</a:t>
            </a:r>
            <a:r>
              <a:rPr lang="en-US" altLang="zh-CN" dirty="0"/>
              <a:t> = 20,linestyle='-',alpha=0.3);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34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C39A78-AE81-45E9-9060-01D7E63A920C}"/>
              </a:ext>
            </a:extLst>
          </p:cNvPr>
          <p:cNvSpPr txBox="1"/>
          <p:nvPr/>
        </p:nvSpPr>
        <p:spPr>
          <a:xfrm>
            <a:off x="869052" y="374072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柱状图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915DA-7B0E-4A37-9FA1-5590EE2B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2" y="1387409"/>
            <a:ext cx="2884122" cy="1873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1A0FBD-AD95-4965-B471-97D114A3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99" y="1371208"/>
            <a:ext cx="2800923" cy="1889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8776DA-DDDB-46BC-9AF9-A44289C1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371208"/>
            <a:ext cx="2985669" cy="1888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B44AD4-539A-4F57-A038-1D23140F1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86" y="3597260"/>
            <a:ext cx="2011585" cy="8644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1201D3-C808-4A81-90A6-1743B9735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832" y="3471296"/>
            <a:ext cx="3534203" cy="7481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15855C-583D-48D6-85C1-715FB6171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9256" y="5111381"/>
            <a:ext cx="5590405" cy="75082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B9A6872-CF99-4ADE-BC7A-368D1FA75900}"/>
              </a:ext>
            </a:extLst>
          </p:cNvPr>
          <p:cNvCxnSpPr/>
          <p:nvPr/>
        </p:nvCxnSpPr>
        <p:spPr>
          <a:xfrm>
            <a:off x="9785268" y="3386704"/>
            <a:ext cx="0" cy="163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03AFB80-D7AE-4C63-8E38-B2E0804B8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113" y="519789"/>
            <a:ext cx="4132724" cy="447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44BB5D-FD6C-44BA-9FC2-CBFBA83CD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379" y="4580906"/>
            <a:ext cx="1211201" cy="16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B98F86-C0B1-45D1-AD24-4133AF97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9" y="1011938"/>
            <a:ext cx="4275524" cy="4693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475080-3B0B-4334-ADD3-15802A16AED5}"/>
              </a:ext>
            </a:extLst>
          </p:cNvPr>
          <p:cNvSpPr txBox="1"/>
          <p:nvPr/>
        </p:nvSpPr>
        <p:spPr>
          <a:xfrm>
            <a:off x="967838" y="442788"/>
            <a:ext cx="2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直方图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6CE77E-ADE9-4278-BADA-6BEC8D89AD66}"/>
              </a:ext>
            </a:extLst>
          </p:cNvPr>
          <p:cNvSpPr txBox="1"/>
          <p:nvPr/>
        </p:nvSpPr>
        <p:spPr>
          <a:xfrm>
            <a:off x="2318656" y="1779413"/>
            <a:ext cx="47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</a:t>
            </a:r>
            <a:r>
              <a:rPr lang="zh-CN" altLang="en-US" dirty="0"/>
              <a:t>代表数据  </a:t>
            </a:r>
            <a:r>
              <a:rPr lang="en-US" altLang="zh-CN" dirty="0" err="1"/>
              <a:t>bings</a:t>
            </a:r>
            <a:r>
              <a:rPr lang="en-US" altLang="zh-CN" dirty="0"/>
              <a:t> </a:t>
            </a:r>
            <a:r>
              <a:rPr lang="zh-CN" altLang="en-US" dirty="0"/>
              <a:t>代表把数据切割成多少段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6E053-AB80-45EA-A6D2-7242F947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0" y="5271399"/>
            <a:ext cx="3189598" cy="4953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DC4F85-80CA-4C8D-8667-5F89047F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9" y="3093521"/>
            <a:ext cx="3118369" cy="20978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83FD21-34D4-48EB-97FA-B8BB9010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230" y="5326177"/>
            <a:ext cx="4000825" cy="385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CC0046-7F4F-42CE-9032-B3C51D73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966" y="5996122"/>
            <a:ext cx="5059965" cy="4544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5FA9C9-46A6-418A-BC35-6B849C1DE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784" y="3059325"/>
            <a:ext cx="3139715" cy="20978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F5A371-C190-4F29-AF0E-666602FC1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1535" y="3059324"/>
            <a:ext cx="3055474" cy="206361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A0B22B-B6AF-4D9A-9DF1-03C157B2EE3A}"/>
              </a:ext>
            </a:extLst>
          </p:cNvPr>
          <p:cNvCxnSpPr/>
          <p:nvPr/>
        </p:nvCxnSpPr>
        <p:spPr>
          <a:xfrm>
            <a:off x="9464634" y="5191333"/>
            <a:ext cx="0" cy="804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4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9AF3E-6029-49EC-B0CF-0107563929F2}"/>
              </a:ext>
            </a:extLst>
          </p:cNvPr>
          <p:cNvSpPr txBox="1"/>
          <p:nvPr/>
        </p:nvSpPr>
        <p:spPr>
          <a:xfrm>
            <a:off x="955964" y="562150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BDC764-E99A-4EA1-A5A4-3272278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49" y="1223159"/>
            <a:ext cx="3274661" cy="6489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2C9ADD-F32B-4A01-9187-83FCF188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50" y="1129353"/>
            <a:ext cx="1944703" cy="8565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05B947-7209-45D5-BE9B-D07B767FF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54" y="2360320"/>
            <a:ext cx="6858179" cy="4191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E85244-1728-4569-A3FB-36FB80201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42" y="3103068"/>
            <a:ext cx="5019559" cy="33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2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CEB544-C229-4C51-A2E3-5DC3C500EB26}"/>
              </a:ext>
            </a:extLst>
          </p:cNvPr>
          <p:cNvSpPr txBox="1"/>
          <p:nvPr/>
        </p:nvSpPr>
        <p:spPr>
          <a:xfrm>
            <a:off x="920338" y="635330"/>
            <a:ext cx="81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饼图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7CD42F-13B3-4878-9274-67150239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1" y="2295431"/>
            <a:ext cx="3388723" cy="2267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FD671B-E4BF-410C-910B-6F6E5623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02" y="1781298"/>
            <a:ext cx="3699788" cy="36779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242E6C-F393-4242-A6B0-9DCC7323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35" y="1035440"/>
            <a:ext cx="3540387" cy="4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CE6DBA-1DC3-4592-967D-EE1DBAD0FAA1}"/>
              </a:ext>
            </a:extLst>
          </p:cNvPr>
          <p:cNvSpPr txBox="1"/>
          <p:nvPr/>
        </p:nvSpPr>
        <p:spPr>
          <a:xfrm>
            <a:off x="825335" y="522515"/>
            <a:ext cx="10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箱型图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42B25-7E76-4221-81FA-2E2DCA81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02" y="1181318"/>
            <a:ext cx="7210905" cy="36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4C5E61-3633-4E36-9DE3-BEE90BA3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26" y="1111528"/>
            <a:ext cx="2788788" cy="1837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9BF252-DBB4-4873-BE60-2C9D9D58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72" y="1092334"/>
            <a:ext cx="2913229" cy="1962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A4438A-F8D8-4274-AB3F-FDD3FD089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790" y="3951509"/>
            <a:ext cx="2294716" cy="1868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A8FA20-0280-444E-BBFA-202A078F5B8F}"/>
              </a:ext>
            </a:extLst>
          </p:cNvPr>
          <p:cNvSpPr txBox="1"/>
          <p:nvPr/>
        </p:nvSpPr>
        <p:spPr>
          <a:xfrm>
            <a:off x="1248209" y="366552"/>
            <a:ext cx="18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数据、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9D22FF-F52C-4FFA-8CEF-E4FC2B99098D}"/>
              </a:ext>
            </a:extLst>
          </p:cNvPr>
          <p:cNvSpPr txBox="1"/>
          <p:nvPr/>
        </p:nvSpPr>
        <p:spPr>
          <a:xfrm>
            <a:off x="3104030" y="349249"/>
            <a:ext cx="143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Series </a:t>
            </a:r>
            <a:r>
              <a:rPr lang="zh-CN" altLang="en-US" dirty="0"/>
              <a:t>数据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4B6982-56C3-4B7F-83D0-06B0ACE44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659" y="3570077"/>
            <a:ext cx="2936742" cy="1924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B593ED-6C07-4BDB-94FC-7F4482FB3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041" y="3973857"/>
            <a:ext cx="3017759" cy="1998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8FC2B0-0491-4428-BC64-8A68628A105E}"/>
              </a:ext>
            </a:extLst>
          </p:cNvPr>
          <p:cNvSpPr txBox="1"/>
          <p:nvPr/>
        </p:nvSpPr>
        <p:spPr>
          <a:xfrm>
            <a:off x="2788044" y="2885687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折线图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EA8FD-9EB7-4A1E-BBCD-A63C94FFFCF9}"/>
              </a:ext>
            </a:extLst>
          </p:cNvPr>
          <p:cNvSpPr txBox="1"/>
          <p:nvPr/>
        </p:nvSpPr>
        <p:spPr>
          <a:xfrm>
            <a:off x="2853359" y="5972057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散点图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3B1D3A-CC9C-45B6-829C-B212C90963D9}"/>
              </a:ext>
            </a:extLst>
          </p:cNvPr>
          <p:cNvSpPr txBox="1"/>
          <p:nvPr/>
        </p:nvSpPr>
        <p:spPr>
          <a:xfrm>
            <a:off x="6856272" y="2968117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柱形图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A59D13-940C-42C4-883E-8763FDE88B22}"/>
              </a:ext>
            </a:extLst>
          </p:cNvPr>
          <p:cNvSpPr txBox="1"/>
          <p:nvPr/>
        </p:nvSpPr>
        <p:spPr>
          <a:xfrm>
            <a:off x="7022526" y="5872433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饼图</a:t>
            </a:r>
          </a:p>
        </p:txBody>
      </p:sp>
    </p:spTree>
    <p:extLst>
      <p:ext uri="{BB962C8B-B14F-4D97-AF65-F5344CB8AC3E}">
        <p14:creationId xmlns:p14="http://schemas.microsoft.com/office/powerpoint/2010/main" val="232848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A4E73-D5C2-4EFE-B766-E96C682E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378220"/>
            <a:ext cx="5310834" cy="41015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140D95-A775-4305-AABB-D916D0FA242C}"/>
              </a:ext>
            </a:extLst>
          </p:cNvPr>
          <p:cNvSpPr txBox="1"/>
          <p:nvPr/>
        </p:nvSpPr>
        <p:spPr>
          <a:xfrm>
            <a:off x="884711" y="433449"/>
            <a:ext cx="13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箱型图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27E64-3637-4C62-A57A-3EE94BA3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01" y="748145"/>
            <a:ext cx="4252199" cy="4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6A0748-D75B-40A3-9702-FF893BD47D65}"/>
              </a:ext>
            </a:extLst>
          </p:cNvPr>
          <p:cNvSpPr txBox="1"/>
          <p:nvPr/>
        </p:nvSpPr>
        <p:spPr>
          <a:xfrm>
            <a:off x="914400" y="58782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字母图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20D12F-7CFD-47C9-B39C-BDB0076A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2" y="1476476"/>
            <a:ext cx="2392878" cy="20603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C15695-5E07-4AEE-AD90-9AACC0DE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23" y="1482414"/>
            <a:ext cx="6599578" cy="4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CCD765-503D-41B9-BDAE-E252AC18A179}"/>
              </a:ext>
            </a:extLst>
          </p:cNvPr>
          <p:cNvSpPr txBox="1"/>
          <p:nvPr/>
        </p:nvSpPr>
        <p:spPr>
          <a:xfrm>
            <a:off x="742208" y="611579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设置图片属性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D0963-4629-4D75-AC61-F0FC09D7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73" y="1712959"/>
            <a:ext cx="2969322" cy="20566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174D9A-102F-42D8-BBBC-CA1DE529D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4" y="4582567"/>
            <a:ext cx="1923801" cy="1431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DD64F5-7827-4B75-8E93-67FFA1D9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3" y="1445644"/>
            <a:ext cx="4972643" cy="3252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D0BFE-BEBA-4E55-A939-FD7F9CA5B7FA}"/>
              </a:ext>
            </a:extLst>
          </p:cNvPr>
          <p:cNvSpPr txBox="1"/>
          <p:nvPr/>
        </p:nvSpPr>
        <p:spPr>
          <a:xfrm>
            <a:off x="5474525" y="4823929"/>
            <a:ext cx="358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注意：所有的图表都是要先把画布设置好，再进行后期的操作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7A29F-07E7-43AD-B7E6-A87298C2F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435" y="4501699"/>
            <a:ext cx="1515640" cy="17014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6E12A8-9E6A-46D5-B00C-0EE066505F77}"/>
              </a:ext>
            </a:extLst>
          </p:cNvPr>
          <p:cNvSpPr txBox="1"/>
          <p:nvPr/>
        </p:nvSpPr>
        <p:spPr>
          <a:xfrm>
            <a:off x="916184" y="1264722"/>
            <a:ext cx="13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8D3858-CD60-4280-A3EC-3DB2F9CA3870}"/>
              </a:ext>
            </a:extLst>
          </p:cNvPr>
          <p:cNvSpPr txBox="1"/>
          <p:nvPr/>
        </p:nvSpPr>
        <p:spPr>
          <a:xfrm>
            <a:off x="1027216" y="4197927"/>
            <a:ext cx="128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384818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8ADDDE-FD72-410C-8BF6-5F70EC664637}"/>
              </a:ext>
            </a:extLst>
          </p:cNvPr>
          <p:cNvSpPr txBox="1"/>
          <p:nvPr/>
        </p:nvSpPr>
        <p:spPr>
          <a:xfrm>
            <a:off x="844376" y="473492"/>
            <a:ext cx="17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顺序注意方面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1F4B2F-5C22-4577-B51E-AF5C52AA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88" y="1353748"/>
            <a:ext cx="2928334" cy="12682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95E6E6-3946-4249-9833-55EE1AB8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8" y="3133343"/>
            <a:ext cx="2269731" cy="745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17A4E8-D134-4A0B-B297-B1BD77B2B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98" y="4414200"/>
            <a:ext cx="4944074" cy="182957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99DD04-FE31-4E11-A340-7749DB4D34C5}"/>
              </a:ext>
            </a:extLst>
          </p:cNvPr>
          <p:cNvCxnSpPr>
            <a:cxnSpLocks/>
          </p:cNvCxnSpPr>
          <p:nvPr/>
        </p:nvCxnSpPr>
        <p:spPr>
          <a:xfrm>
            <a:off x="2351314" y="5219205"/>
            <a:ext cx="1644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C0BA42-4513-4381-A419-881EF777851C}"/>
              </a:ext>
            </a:extLst>
          </p:cNvPr>
          <p:cNvCxnSpPr>
            <a:cxnSpLocks/>
          </p:cNvCxnSpPr>
          <p:nvPr/>
        </p:nvCxnSpPr>
        <p:spPr>
          <a:xfrm>
            <a:off x="1094509" y="6241797"/>
            <a:ext cx="1644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3B57C0-24ED-4667-833F-C16E58204970}"/>
              </a:ext>
            </a:extLst>
          </p:cNvPr>
          <p:cNvSpPr txBox="1"/>
          <p:nvPr/>
        </p:nvSpPr>
        <p:spPr>
          <a:xfrm>
            <a:off x="6584867" y="1803191"/>
            <a:ext cx="26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基本配置按照顺序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39FE8-1015-496B-990C-BD337AECD55C}"/>
              </a:ext>
            </a:extLst>
          </p:cNvPr>
          <p:cNvSpPr txBox="1"/>
          <p:nvPr/>
        </p:nvSpPr>
        <p:spPr>
          <a:xfrm>
            <a:off x="6584866" y="3244334"/>
            <a:ext cx="26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基本配置按照顺序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CB197-1D5A-4E9E-A925-D262BBD0E326}"/>
              </a:ext>
            </a:extLst>
          </p:cNvPr>
          <p:cNvSpPr txBox="1"/>
          <p:nvPr/>
        </p:nvSpPr>
        <p:spPr>
          <a:xfrm>
            <a:off x="6584866" y="4808908"/>
            <a:ext cx="266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先在画线的 代码后设置标签（</a:t>
            </a:r>
            <a:r>
              <a:rPr lang="en-US" altLang="zh-CN" dirty="0"/>
              <a:t>label),</a:t>
            </a:r>
            <a:r>
              <a:rPr lang="zh-CN" altLang="en-US" dirty="0"/>
              <a:t>然后再设置图例</a:t>
            </a:r>
            <a:r>
              <a:rPr lang="en-US" altLang="zh-CN" dirty="0"/>
              <a:t>(legend</a:t>
            </a:r>
            <a:r>
              <a:rPr lang="zh-CN" altLang="en-US" dirty="0"/>
              <a:t>）。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651A95-0F3F-4FA5-AD56-2B43E1BBD425}"/>
              </a:ext>
            </a:extLst>
          </p:cNvPr>
          <p:cNvCxnSpPr>
            <a:endCxn id="3" idx="3"/>
          </p:cNvCxnSpPr>
          <p:nvPr/>
        </p:nvCxnSpPr>
        <p:spPr>
          <a:xfrm flipH="1">
            <a:off x="4068822" y="1987857"/>
            <a:ext cx="23260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863977-C8CC-48CD-BC86-C73625E2E06B}"/>
              </a:ext>
            </a:extLst>
          </p:cNvPr>
          <p:cNvCxnSpPr>
            <a:cxnSpLocks/>
          </p:cNvCxnSpPr>
          <p:nvPr/>
        </p:nvCxnSpPr>
        <p:spPr>
          <a:xfrm flipH="1">
            <a:off x="6153164" y="5334592"/>
            <a:ext cx="483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1439FD-2496-4935-9F47-A3E529E08091}"/>
              </a:ext>
            </a:extLst>
          </p:cNvPr>
          <p:cNvCxnSpPr>
            <a:cxnSpLocks/>
          </p:cNvCxnSpPr>
          <p:nvPr/>
        </p:nvCxnSpPr>
        <p:spPr>
          <a:xfrm flipH="1">
            <a:off x="3410219" y="3506188"/>
            <a:ext cx="3281526" cy="1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623E84D-B91E-4B34-AB25-C8CEB5E7B8B9}"/>
              </a:ext>
            </a:extLst>
          </p:cNvPr>
          <p:cNvCxnSpPr/>
          <p:nvPr/>
        </p:nvCxnSpPr>
        <p:spPr>
          <a:xfrm>
            <a:off x="1377538" y="3336966"/>
            <a:ext cx="13617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32265-F63F-475A-AA11-26665141F05D}"/>
              </a:ext>
            </a:extLst>
          </p:cNvPr>
          <p:cNvSpPr txBox="1"/>
          <p:nvPr/>
        </p:nvSpPr>
        <p:spPr>
          <a:xfrm>
            <a:off x="967839" y="718457"/>
            <a:ext cx="1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保存图片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A56E37-CCFA-4B9C-8EB4-2DA9BF24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03" y="1187532"/>
            <a:ext cx="6205054" cy="3355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4D728C-9F7B-40CB-B772-EF91AAB1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04" y="4860216"/>
            <a:ext cx="2853642" cy="68139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FE6600-CEE5-4000-8762-8E677B43C7F8}"/>
              </a:ext>
            </a:extLst>
          </p:cNvPr>
          <p:cNvCxnSpPr/>
          <p:nvPr/>
        </p:nvCxnSpPr>
        <p:spPr>
          <a:xfrm>
            <a:off x="1181595" y="4476997"/>
            <a:ext cx="22444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B9160B-E3CF-4541-88EC-B04119BA7B72}"/>
              </a:ext>
            </a:extLst>
          </p:cNvPr>
          <p:cNvCxnSpPr>
            <a:cxnSpLocks/>
          </p:cNvCxnSpPr>
          <p:nvPr/>
        </p:nvCxnSpPr>
        <p:spPr>
          <a:xfrm>
            <a:off x="1181595" y="5442856"/>
            <a:ext cx="24760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1B4CC-6E47-48BA-A84C-77A91B8007F8}"/>
              </a:ext>
            </a:extLst>
          </p:cNvPr>
          <p:cNvSpPr txBox="1"/>
          <p:nvPr/>
        </p:nvSpPr>
        <p:spPr>
          <a:xfrm>
            <a:off x="4005943" y="2636322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81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198104-A929-4380-81D9-6DC6A6A15657}"/>
              </a:ext>
            </a:extLst>
          </p:cNvPr>
          <p:cNvSpPr txBox="1"/>
          <p:nvPr/>
        </p:nvSpPr>
        <p:spPr>
          <a:xfrm>
            <a:off x="1015338" y="637302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Matplotlib </a:t>
            </a:r>
            <a:r>
              <a:rPr lang="zh-CN" altLang="en-US" dirty="0"/>
              <a:t>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08574-1966-43E6-8889-639A927C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9" y="1286893"/>
            <a:ext cx="2542744" cy="16581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67DD3A-95F1-4D0C-9FDF-0E86D881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20" y="1278485"/>
            <a:ext cx="2149223" cy="16665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DF0CE3-1ADE-4B7D-9AAA-AB5496D9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349" y="1286893"/>
            <a:ext cx="2556165" cy="17026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1679B8-F317-4083-8335-F54B14BAB53D}"/>
              </a:ext>
            </a:extLst>
          </p:cNvPr>
          <p:cNvSpPr txBox="1"/>
          <p:nvPr/>
        </p:nvSpPr>
        <p:spPr>
          <a:xfrm>
            <a:off x="1900751" y="2989551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直方图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7CA271-F6D5-4E0A-B861-44164CE71022}"/>
              </a:ext>
            </a:extLst>
          </p:cNvPr>
          <p:cNvSpPr txBox="1"/>
          <p:nvPr/>
        </p:nvSpPr>
        <p:spPr>
          <a:xfrm>
            <a:off x="7810455" y="2962727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字母图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3A345D-6E01-409C-8E9F-78282D7E3B6E}"/>
              </a:ext>
            </a:extLst>
          </p:cNvPr>
          <p:cNvSpPr txBox="1"/>
          <p:nvPr/>
        </p:nvSpPr>
        <p:spPr>
          <a:xfrm>
            <a:off x="4751555" y="2962727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箱型图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CEA0BF-4B38-44B9-AFD0-B9F57D262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680" y="3793030"/>
            <a:ext cx="3866751" cy="2700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391FB3-A2C7-4F45-B6DA-CBB600187928}"/>
              </a:ext>
            </a:extLst>
          </p:cNvPr>
          <p:cNvSpPr txBox="1"/>
          <p:nvPr/>
        </p:nvSpPr>
        <p:spPr>
          <a:xfrm>
            <a:off x="5979227" y="3793030"/>
            <a:ext cx="3194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两者的区别就是，前者只能满足当前数据类型，而后者不止局限于当前单一数据类型</a:t>
            </a:r>
          </a:p>
        </p:txBody>
      </p:sp>
    </p:spTree>
    <p:extLst>
      <p:ext uri="{BB962C8B-B14F-4D97-AF65-F5344CB8AC3E}">
        <p14:creationId xmlns:p14="http://schemas.microsoft.com/office/powerpoint/2010/main" val="285238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3757B4-A2EA-402D-BA68-53B3DA18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5" y="1575702"/>
            <a:ext cx="2585002" cy="19372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94CA3C-9590-464E-A65B-A6F50D43EC2A}"/>
              </a:ext>
            </a:extLst>
          </p:cNvPr>
          <p:cNvSpPr txBox="1"/>
          <p:nvPr/>
        </p:nvSpPr>
        <p:spPr>
          <a:xfrm>
            <a:off x="5367647" y="1466603"/>
            <a:ext cx="783771" cy="59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791A78-53AB-466D-818B-34511355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79" y="4337823"/>
            <a:ext cx="3810335" cy="1341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6B02B-95EB-44A9-B364-652173CC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55" y="1714702"/>
            <a:ext cx="2722620" cy="14755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876620-007C-4A7F-9433-78C81176417B}"/>
              </a:ext>
            </a:extLst>
          </p:cNvPr>
          <p:cNvSpPr txBox="1"/>
          <p:nvPr/>
        </p:nvSpPr>
        <p:spPr>
          <a:xfrm>
            <a:off x="1018308" y="620521"/>
            <a:ext cx="33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Pygal</a:t>
            </a:r>
            <a:r>
              <a:rPr lang="en-US" altLang="zh-CN" dirty="0"/>
              <a:t> </a:t>
            </a:r>
            <a:r>
              <a:rPr lang="zh-CN" altLang="en-US" dirty="0"/>
              <a:t>库、</a:t>
            </a:r>
            <a:r>
              <a:rPr lang="en-US" altLang="zh-CN" dirty="0" err="1"/>
              <a:t>Potly</a:t>
            </a:r>
            <a:r>
              <a:rPr lang="en-US" altLang="zh-CN" dirty="0"/>
              <a:t> </a:t>
            </a:r>
            <a:r>
              <a:rPr lang="zh-CN" altLang="en-US" dirty="0"/>
              <a:t>库、</a:t>
            </a:r>
            <a:r>
              <a:rPr lang="en-US" altLang="zh-CN" dirty="0"/>
              <a:t>Bokeh </a:t>
            </a:r>
            <a:r>
              <a:rPr lang="zh-CN" altLang="en-US" dirty="0"/>
              <a:t>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98718B-8EB8-4790-B33B-577D0B455621}"/>
              </a:ext>
            </a:extLst>
          </p:cNvPr>
          <p:cNvSpPr txBox="1"/>
          <p:nvPr/>
        </p:nvSpPr>
        <p:spPr>
          <a:xfrm>
            <a:off x="6361217" y="4664031"/>
            <a:ext cx="267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https://blog.csdn.net/weixin_39777626/article/details/78598346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9D6EA1-9856-4B18-9033-BE4E01C2B1C7}"/>
              </a:ext>
            </a:extLst>
          </p:cNvPr>
          <p:cNvSpPr txBox="1"/>
          <p:nvPr/>
        </p:nvSpPr>
        <p:spPr>
          <a:xfrm>
            <a:off x="2607333" y="5679006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树状图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8B4FD5-3499-4DFA-966F-A8823F5C7433}"/>
              </a:ext>
            </a:extLst>
          </p:cNvPr>
          <p:cNvSpPr txBox="1"/>
          <p:nvPr/>
        </p:nvSpPr>
        <p:spPr>
          <a:xfrm>
            <a:off x="2219394" y="3436163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环形图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12A941-24CB-468B-B7A8-15B322F18493}"/>
              </a:ext>
            </a:extLst>
          </p:cNvPr>
          <p:cNvSpPr txBox="1"/>
          <p:nvPr/>
        </p:nvSpPr>
        <p:spPr>
          <a:xfrm>
            <a:off x="6711489" y="3259723"/>
            <a:ext cx="9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漏斗图</a:t>
            </a:r>
          </a:p>
        </p:txBody>
      </p:sp>
    </p:spTree>
    <p:extLst>
      <p:ext uri="{BB962C8B-B14F-4D97-AF65-F5344CB8AC3E}">
        <p14:creationId xmlns:p14="http://schemas.microsoft.com/office/powerpoint/2010/main" val="30690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B1A07F-8E24-4B64-8442-03E32154ACFA}"/>
              </a:ext>
            </a:extLst>
          </p:cNvPr>
          <p:cNvSpPr txBox="1"/>
          <p:nvPr/>
        </p:nvSpPr>
        <p:spPr>
          <a:xfrm>
            <a:off x="1211282" y="961902"/>
            <a:ext cx="325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折线图：趋势的变化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4DF8EC-AF15-4589-994F-E76FF080392B}"/>
              </a:ext>
            </a:extLst>
          </p:cNvPr>
          <p:cNvSpPr txBox="1"/>
          <p:nvPr/>
        </p:nvSpPr>
        <p:spPr>
          <a:xfrm>
            <a:off x="1211282" y="1697030"/>
            <a:ext cx="483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柱形图、堆积图：数据之间的对比变化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9EC0EE-B912-4B3C-B131-EEB346346F91}"/>
              </a:ext>
            </a:extLst>
          </p:cNvPr>
          <p:cNvSpPr txBox="1"/>
          <p:nvPr/>
        </p:nvSpPr>
        <p:spPr>
          <a:xfrm>
            <a:off x="1211282" y="2432158"/>
            <a:ext cx="5652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直方图：数据频率分布情况的显示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A167AD-95BF-4A28-BEB6-B43A6F687F60}"/>
              </a:ext>
            </a:extLst>
          </p:cNvPr>
          <p:cNvSpPr txBox="1"/>
          <p:nvPr/>
        </p:nvSpPr>
        <p:spPr>
          <a:xfrm>
            <a:off x="1211282" y="3167286"/>
            <a:ext cx="552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散点图：用明显的颜色变化来展示数据的变化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1049F-510E-4218-A9C7-3D7DB80F389B}"/>
              </a:ext>
            </a:extLst>
          </p:cNvPr>
          <p:cNvSpPr txBox="1"/>
          <p:nvPr/>
        </p:nvSpPr>
        <p:spPr>
          <a:xfrm>
            <a:off x="1211282" y="3902414"/>
            <a:ext cx="552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饼   图：用于总体中各个组成部分占比的显示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DD86F-B2E0-4914-8137-DB3BC827FED0}"/>
              </a:ext>
            </a:extLst>
          </p:cNvPr>
          <p:cNvSpPr txBox="1"/>
          <p:nvPr/>
        </p:nvSpPr>
        <p:spPr>
          <a:xfrm>
            <a:off x="1190500" y="4637542"/>
            <a:ext cx="48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箱型图：发现数据内部整体的分布情况</a:t>
            </a:r>
          </a:p>
        </p:txBody>
      </p:sp>
    </p:spTree>
    <p:extLst>
      <p:ext uri="{BB962C8B-B14F-4D97-AF65-F5344CB8AC3E}">
        <p14:creationId xmlns:p14="http://schemas.microsoft.com/office/powerpoint/2010/main" val="39642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DBFCD7-1F0A-4DA6-9C73-BD9BEF4C8A49}"/>
              </a:ext>
            </a:extLst>
          </p:cNvPr>
          <p:cNvSpPr txBox="1"/>
          <p:nvPr/>
        </p:nvSpPr>
        <p:spPr>
          <a:xfrm flipH="1">
            <a:off x="823552" y="463136"/>
            <a:ext cx="146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图表指南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A7CD33-7E1A-44F8-BC3C-46F051413480}"/>
              </a:ext>
            </a:extLst>
          </p:cNvPr>
          <p:cNvSpPr txBox="1"/>
          <p:nvPr/>
        </p:nvSpPr>
        <p:spPr>
          <a:xfrm>
            <a:off x="3592286" y="5630934"/>
            <a:ext cx="545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https://www.360kuai.com/pc/9f4c7d23ee5d0f5ce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201A22-552A-470B-929E-A3E7E325297A}"/>
              </a:ext>
            </a:extLst>
          </p:cNvPr>
          <p:cNvSpPr txBox="1"/>
          <p:nvPr/>
        </p:nvSpPr>
        <p:spPr>
          <a:xfrm>
            <a:off x="2238498" y="5630934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使用场景：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C623E-D7FA-4EEE-8B51-95EC2A4DEF6B}"/>
              </a:ext>
            </a:extLst>
          </p:cNvPr>
          <p:cNvSpPr txBox="1"/>
          <p:nvPr/>
        </p:nvSpPr>
        <p:spPr>
          <a:xfrm>
            <a:off x="2238497" y="6103320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图片归纳：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269128-E295-4B29-B92B-2B0D5FEC3561}"/>
              </a:ext>
            </a:extLst>
          </p:cNvPr>
          <p:cNvSpPr txBox="1"/>
          <p:nvPr/>
        </p:nvSpPr>
        <p:spPr>
          <a:xfrm>
            <a:off x="3592286" y="6151417"/>
            <a:ext cx="71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https://wenku.baidu.com/view/94833171b7360b4c2e3f64e0.html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E8BE22-DE26-477A-9818-AC43F6637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57" y="1257403"/>
            <a:ext cx="7709628" cy="4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17B8E6-656E-41B5-BF34-C429ABA52382}"/>
              </a:ext>
            </a:extLst>
          </p:cNvPr>
          <p:cNvSpPr txBox="1"/>
          <p:nvPr/>
        </p:nvSpPr>
        <p:spPr>
          <a:xfrm>
            <a:off x="1033152" y="694707"/>
            <a:ext cx="167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4EE9BB-E713-43B9-A0F5-5395464A25A7}"/>
              </a:ext>
            </a:extLst>
          </p:cNvPr>
          <p:cNvSpPr txBox="1"/>
          <p:nvPr/>
        </p:nvSpPr>
        <p:spPr>
          <a:xfrm>
            <a:off x="1834738" y="1603169"/>
            <a:ext cx="249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导入库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7CE72-4E39-4183-90F5-FA129B8AB2AE}"/>
              </a:ext>
            </a:extLst>
          </p:cNvPr>
          <p:cNvSpPr txBox="1"/>
          <p:nvPr/>
        </p:nvSpPr>
        <p:spPr>
          <a:xfrm>
            <a:off x="1870362" y="2244436"/>
            <a:ext cx="372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设置库中的风格、中文显示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1E473-323C-4613-B57A-CB4687E2E844}"/>
              </a:ext>
            </a:extLst>
          </p:cNvPr>
          <p:cNvSpPr txBox="1"/>
          <p:nvPr/>
        </p:nvSpPr>
        <p:spPr>
          <a:xfrm>
            <a:off x="1870362" y="2857159"/>
            <a:ext cx="36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导入数据，对数据进行 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572AF4-DD9A-4109-9EBA-45579C79EB59}"/>
              </a:ext>
            </a:extLst>
          </p:cNvPr>
          <p:cNvSpPr txBox="1"/>
          <p:nvPr/>
        </p:nvSpPr>
        <p:spPr>
          <a:xfrm>
            <a:off x="1882238" y="3360717"/>
            <a:ext cx="326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选择接口、设置接口参数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EDF42-DDC9-412D-9179-C45F60F79412}"/>
              </a:ext>
            </a:extLst>
          </p:cNvPr>
          <p:cNvSpPr txBox="1"/>
          <p:nvPr/>
        </p:nvSpPr>
        <p:spPr>
          <a:xfrm>
            <a:off x="1870362" y="3932558"/>
            <a:ext cx="226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设置图片属性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466BE-C7C0-4ABF-A0FD-70C9430EDA57}"/>
              </a:ext>
            </a:extLst>
          </p:cNvPr>
          <p:cNvSpPr txBox="1"/>
          <p:nvPr/>
        </p:nvSpPr>
        <p:spPr>
          <a:xfrm>
            <a:off x="1882238" y="4504399"/>
            <a:ext cx="255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保存图片</a:t>
            </a:r>
          </a:p>
        </p:txBody>
      </p:sp>
    </p:spTree>
    <p:extLst>
      <p:ext uri="{BB962C8B-B14F-4D97-AF65-F5344CB8AC3E}">
        <p14:creationId xmlns:p14="http://schemas.microsoft.com/office/powerpoint/2010/main" val="42301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C94D6D-D222-440A-B08A-8F3C5D1A4822}"/>
              </a:ext>
            </a:extLst>
          </p:cNvPr>
          <p:cNvSpPr txBox="1"/>
          <p:nvPr/>
        </p:nvSpPr>
        <p:spPr>
          <a:xfrm>
            <a:off x="1169719" y="670956"/>
            <a:ext cx="1953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导入库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4F1138-6D7D-4BA2-A784-B3677AF8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071066"/>
            <a:ext cx="3822428" cy="16905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3A359C-6142-4147-954C-9E48B60C6E0F}"/>
              </a:ext>
            </a:extLst>
          </p:cNvPr>
          <p:cNvSpPr txBox="1"/>
          <p:nvPr/>
        </p:nvSpPr>
        <p:spPr>
          <a:xfrm>
            <a:off x="1169719" y="3028890"/>
            <a:ext cx="209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设置风格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48EF5C-2955-43A8-801E-F4BEEA219036}"/>
              </a:ext>
            </a:extLst>
          </p:cNvPr>
          <p:cNvSpPr txBox="1"/>
          <p:nvPr/>
        </p:nvSpPr>
        <p:spPr>
          <a:xfrm>
            <a:off x="1324099" y="3638088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选择你喜欢的风格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1396D-A732-4FF9-AC37-05122C5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92" y="4422617"/>
            <a:ext cx="3750436" cy="593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B84A54-30A9-4DBA-8770-8E7D178D7A50}"/>
              </a:ext>
            </a:extLst>
          </p:cNvPr>
          <p:cNvSpPr txBox="1"/>
          <p:nvPr/>
        </p:nvSpPr>
        <p:spPr>
          <a:xfrm>
            <a:off x="5949538" y="3638088"/>
            <a:ext cx="146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设置风格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4F4A12-63F6-4E8B-8109-4FB2766F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49" y="4445334"/>
            <a:ext cx="2423590" cy="5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FF766-CC0F-4852-86E9-3EF0F74CF438}"/>
              </a:ext>
            </a:extLst>
          </p:cNvPr>
          <p:cNvSpPr txBox="1"/>
          <p:nvPr/>
        </p:nvSpPr>
        <p:spPr>
          <a:xfrm>
            <a:off x="1223159" y="523089"/>
            <a:ext cx="242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设置中文显示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A88A6-BA99-4366-9098-569F74DB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94" y="1064319"/>
            <a:ext cx="3735596" cy="12192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982D6A-CB51-4FE5-8723-EE0A82C8AAA1}"/>
              </a:ext>
            </a:extLst>
          </p:cNvPr>
          <p:cNvSpPr txBox="1"/>
          <p:nvPr/>
        </p:nvSpPr>
        <p:spPr>
          <a:xfrm>
            <a:off x="1195472" y="2548742"/>
            <a:ext cx="271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导入数据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F00EE3-3F0A-491C-9E07-A8632978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48" y="3070662"/>
            <a:ext cx="2713512" cy="8793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FBE1AE-C04B-4429-8F59-4FBE9D6751BA}"/>
              </a:ext>
            </a:extLst>
          </p:cNvPr>
          <p:cNvSpPr txBox="1"/>
          <p:nvPr/>
        </p:nvSpPr>
        <p:spPr>
          <a:xfrm>
            <a:off x="1393417" y="4205063"/>
            <a:ext cx="327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根据需求对数据进行处理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F0329E-E6F6-4AF5-974E-8F99726C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401" y="4737099"/>
            <a:ext cx="4240097" cy="805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EB44AC-C95E-476D-84BD-64748FD101A2}"/>
              </a:ext>
            </a:extLst>
          </p:cNvPr>
          <p:cNvSpPr txBox="1"/>
          <p:nvPr/>
        </p:nvSpPr>
        <p:spPr>
          <a:xfrm>
            <a:off x="1392090" y="5645940"/>
            <a:ext cx="25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按年份进行分组求和</a:t>
            </a:r>
          </a:p>
        </p:txBody>
      </p:sp>
    </p:spTree>
    <p:extLst>
      <p:ext uri="{BB962C8B-B14F-4D97-AF65-F5344CB8AC3E}">
        <p14:creationId xmlns:p14="http://schemas.microsoft.com/office/powerpoint/2010/main" val="42538277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1305</TotalTime>
  <Words>472</Words>
  <Application>Microsoft Office PowerPoint</Application>
  <PresentationFormat>宽屏</PresentationFormat>
  <Paragraphs>80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平面</vt:lpstr>
      <vt:lpstr>Python 可视化小组归纳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可视化小组归纳</dc:title>
  <dc:creator>翟悦</dc:creator>
  <cp:lastModifiedBy>翟悦</cp:lastModifiedBy>
  <cp:revision>49</cp:revision>
  <dcterms:created xsi:type="dcterms:W3CDTF">2020-05-22T07:43:36Z</dcterms:created>
  <dcterms:modified xsi:type="dcterms:W3CDTF">2020-05-25T01:54:48Z</dcterms:modified>
</cp:coreProperties>
</file>