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2667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731782" y="865581"/>
            <a:ext cx="7124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Bases de Datos- SQL Server </a:t>
            </a:r>
            <a:endParaRPr lang="en-US" sz="3200" b="1" dirty="0">
              <a:latin typeface="Algerian" panose="04020705040A02060702" pitchFamily="82" charset="0"/>
            </a:endParaRP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Procesual Hito 2 </a:t>
            </a:r>
            <a:endParaRPr lang="en-US" sz="3200" b="1" dirty="0">
              <a:latin typeface="Algerian" panose="04020705040A02060702" pitchFamily="82" charset="0"/>
            </a:endParaRP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Algerian" panose="04020705040A02060702" pitchFamily="82" charset="0"/>
              </a:rPr>
              <a:t>Base de Datos I - 2021 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https://lh6.googleusercontent.com/t-CEX2vkvNkS1WTrNhNn128U4-aUzNIOCquqCKBe9VoptExH_ghAJqjk-GQoVrQywCItsoRQQN6s5Mh6UqpzWZnP2-AY1IqCvuJx_awGY_8c6Vk7ef1xis57vBY8pSw-bVKkVe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5" y="3313584"/>
            <a:ext cx="5713927" cy="26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992203" y="3313584"/>
            <a:ext cx="5618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NOMBRE :                                                             </a:t>
            </a:r>
          </a:p>
          <a:p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                               DEMETRIO    </a:t>
            </a:r>
            <a:endParaRPr lang="it-IT" dirty="0">
              <a:latin typeface="Algerian" panose="04020705040A02060702" pitchFamily="82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                               SIMON</a:t>
            </a:r>
            <a:endParaRPr lang="it-IT" dirty="0">
              <a:latin typeface="Algerian" panose="04020705040A02060702" pitchFamily="82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                               </a:t>
            </a:r>
            <a:r>
              <a:rPr lang="it-IT" b="1" dirty="0" smtClean="0">
                <a:solidFill>
                  <a:srgbClr val="000000"/>
                </a:solidFill>
                <a:latin typeface="Algerian" panose="04020705040A02060702" pitchFamily="82" charset="0"/>
              </a:rPr>
              <a:t>AYANOME</a:t>
            </a:r>
          </a:p>
          <a:p>
            <a:endParaRPr lang="it-IT" dirty="0">
              <a:latin typeface="Algerian" panose="04020705040A02060702" pitchFamily="8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INGENIERO:             </a:t>
            </a:r>
          </a:p>
          <a:p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                                   WILLIAM </a:t>
            </a:r>
            <a:endParaRPr lang="it-IT" dirty="0">
              <a:latin typeface="Algerian" panose="04020705040A02060702" pitchFamily="82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Algerian" panose="04020705040A02060702" pitchFamily="82" charset="0"/>
              </a:rPr>
              <a:t>                                   BARRA</a:t>
            </a:r>
            <a:endParaRPr lang="it-IT" dirty="0">
              <a:latin typeface="Algerian" panose="04020705040A02060702" pitchFamily="82" charset="0"/>
            </a:endParaRPr>
          </a:p>
          <a:p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95616" y="1075883"/>
            <a:ext cx="5031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Bahnschrift Light Condensed" panose="020B0502040204020203" pitchFamily="34" charset="0"/>
              </a:rPr>
              <a:t/>
            </a:r>
            <a:br>
              <a:rPr lang="es-ES" b="1" dirty="0">
                <a:latin typeface="Bahnschrift Light Condensed" panose="020B0502040204020203" pitchFamily="34" charset="0"/>
              </a:rPr>
            </a:br>
            <a:r>
              <a:rPr lang="es-ES" b="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 1.1. Dado el detalle explicado en la parte inicial de este documento debería generar  una base de datos similar al siguiente:</a:t>
            </a:r>
            <a:endParaRPr lang="es-ES" b="1" dirty="0">
              <a:latin typeface="Bahnschrift Light Condensed" panose="020B0502040204020203" pitchFamily="34" charset="0"/>
            </a:endParaRPr>
          </a:p>
        </p:txBody>
      </p:sp>
      <p:pic>
        <p:nvPicPr>
          <p:cNvPr id="2054" name="Picture 6" descr="https://lh6.googleusercontent.com/gEpNgKvld1zaTOZMcZ90FUxUrIweQ2GgrMyo0YlrgYx3GxiDuyLrQJrZqW7ilcgvMDil4C4fgkLmX4_Fkd09turk4jv6YPhe4g6v-dXJ7L3nLwhQcwJ9tLUDMrpHFknyb40nnVj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2" y="2545148"/>
            <a:ext cx="3362325" cy="394335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14" name="Arco de bloque 13"/>
          <p:cNvSpPr/>
          <p:nvPr/>
        </p:nvSpPr>
        <p:spPr>
          <a:xfrm>
            <a:off x="5909481" y="1218848"/>
            <a:ext cx="341194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co de bloque 17"/>
          <p:cNvSpPr/>
          <p:nvPr/>
        </p:nvSpPr>
        <p:spPr>
          <a:xfrm>
            <a:off x="5891284" y="1946926"/>
            <a:ext cx="341194" cy="914400"/>
          </a:xfrm>
          <a:prstGeom prst="blockArc">
            <a:avLst>
              <a:gd name="adj1" fmla="val 10800000"/>
              <a:gd name="adj2" fmla="val 21128796"/>
              <a:gd name="adj3" fmla="val 20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co de bloque 19"/>
          <p:cNvSpPr/>
          <p:nvPr/>
        </p:nvSpPr>
        <p:spPr>
          <a:xfrm>
            <a:off x="5891284" y="2731694"/>
            <a:ext cx="341194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co de bloque 20"/>
          <p:cNvSpPr/>
          <p:nvPr/>
        </p:nvSpPr>
        <p:spPr>
          <a:xfrm>
            <a:off x="5891284" y="3516462"/>
            <a:ext cx="341194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o de bloque 21"/>
          <p:cNvSpPr/>
          <p:nvPr/>
        </p:nvSpPr>
        <p:spPr>
          <a:xfrm>
            <a:off x="5909481" y="4313779"/>
            <a:ext cx="341194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co de bloque 22"/>
          <p:cNvSpPr/>
          <p:nvPr/>
        </p:nvSpPr>
        <p:spPr>
          <a:xfrm>
            <a:off x="5909481" y="5111096"/>
            <a:ext cx="341194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co de bloque 23"/>
          <p:cNvSpPr/>
          <p:nvPr/>
        </p:nvSpPr>
        <p:spPr>
          <a:xfrm>
            <a:off x="5909270" y="5826625"/>
            <a:ext cx="373250" cy="914400"/>
          </a:xfrm>
          <a:prstGeom prst="blockArc">
            <a:avLst>
              <a:gd name="adj1" fmla="val 10800000"/>
              <a:gd name="adj2" fmla="val 21164946"/>
              <a:gd name="adj3" fmla="val 21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Marco 14"/>
          <p:cNvSpPr/>
          <p:nvPr/>
        </p:nvSpPr>
        <p:spPr>
          <a:xfrm>
            <a:off x="1030192" y="2442949"/>
            <a:ext cx="3362325" cy="4057033"/>
          </a:xfrm>
          <a:prstGeom prst="frame">
            <a:avLst>
              <a:gd name="adj1" fmla="val 316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878472" y="2588729"/>
            <a:ext cx="462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1.2. Los registros de cada tabla deberían quedar de la siguiente forma:</a:t>
            </a:r>
            <a:endParaRPr lang="es-ES" b="1" dirty="0">
              <a:latin typeface="Bahnschrift Light Condensed" panose="020B0502040204020203" pitchFamily="34" charset="0"/>
            </a:endParaRPr>
          </a:p>
          <a:p>
            <a:r>
              <a:rPr lang="es-ES" b="1" dirty="0">
                <a:latin typeface="Bahnschrift Light Condensed" panose="020B0502040204020203" pitchFamily="34" charset="0"/>
              </a:rPr>
              <a:t/>
            </a:r>
            <a:br>
              <a:rPr lang="es-ES" b="1" dirty="0">
                <a:latin typeface="Bahnschrift Light Condensed" panose="020B0502040204020203" pitchFamily="34" charset="0"/>
              </a:rPr>
            </a:br>
            <a:endParaRPr lang="en-US" b="1" dirty="0">
              <a:latin typeface="Bahnschrift Light Condensed" panose="020B0502040204020203" pitchFamily="34" charset="0"/>
            </a:endParaRPr>
          </a:p>
        </p:txBody>
      </p:sp>
      <p:pic>
        <p:nvPicPr>
          <p:cNvPr id="2056" name="Picture 8" descr="https://lh5.googleusercontent.com/EYjIEWHGROQ4m2iz_dKYsTWuvmyph6hxg9sClWxKXTd1M9J0FpUSJUDzoWgMNl_uq4EUDZ6XZk40dHPXAHng7yZAfR-hnsukT6_OUYePvR8Kos8ON7zhnFXfhZQhtcz9veVjShQ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69" y="3680054"/>
            <a:ext cx="4960441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o 27"/>
          <p:cNvSpPr/>
          <p:nvPr/>
        </p:nvSpPr>
        <p:spPr>
          <a:xfrm>
            <a:off x="6896668" y="3646094"/>
            <a:ext cx="4960441" cy="1171575"/>
          </a:xfrm>
          <a:prstGeom prst="frame">
            <a:avLst>
              <a:gd name="adj1" fmla="val 7476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740335" y="105920"/>
            <a:ext cx="4679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1. Diseño de base de datos.</a:t>
            </a:r>
            <a:endParaRPr lang="es-ES" sz="4000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69027" y="542078"/>
            <a:ext cx="190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TABLA EQUIPO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pic>
        <p:nvPicPr>
          <p:cNvPr id="3074" name="Picture 2" descr="https://lh6.googleusercontent.com/Nj1xpVB07GVx8fwcVukFWbCTP4IwQSWKhjhZtv3o-MaN5rtJgMMwD_gF798Qm8Y--eqxqUtvLLMx5FSNoars5-YE8bMRGbfdg3dB89aJI9s7TbpArOjwTwZPH-7QeFvOKoVsUv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9" y="1525079"/>
            <a:ext cx="489220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86897" y="3244333"/>
            <a:ext cx="246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TABLA JUGADORES</a:t>
            </a:r>
            <a:endParaRPr lang="en-US" dirty="0"/>
          </a:p>
        </p:txBody>
      </p:sp>
      <p:pic>
        <p:nvPicPr>
          <p:cNvPr id="3076" name="Picture 4" descr="https://lh5.googleusercontent.com/StYiP_3Q_8Hp8Df1LHwPTdrUT7u95vM13xk91_UCDpIF-Sjtseu3r9-xdoZHBjRX-32HDwMzDOuvfpuWUYvev1ivsKQT_k9p3Y6uyF3USMalZR7ppB_BDaEBLGgo5AG6NS91tST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0" y="4103559"/>
            <a:ext cx="489220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o 6"/>
          <p:cNvSpPr/>
          <p:nvPr/>
        </p:nvSpPr>
        <p:spPr>
          <a:xfrm>
            <a:off x="409433" y="1440039"/>
            <a:ext cx="5007527" cy="1275665"/>
          </a:xfrm>
          <a:prstGeom prst="frame">
            <a:avLst>
              <a:gd name="adj1" fmla="val 811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Marco 7"/>
          <p:cNvSpPr/>
          <p:nvPr/>
        </p:nvSpPr>
        <p:spPr>
          <a:xfrm>
            <a:off x="498253" y="4018519"/>
            <a:ext cx="5007527" cy="1275665"/>
          </a:xfrm>
          <a:prstGeom prst="frame">
            <a:avLst>
              <a:gd name="adj1" fmla="val 811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7160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911517" y="449745"/>
            <a:ext cx="3378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2. Manejo de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conceptos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911517" y="106687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2.1.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Qué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es DDL.</a:t>
            </a:r>
            <a:endParaRPr lang="en-US" dirty="0"/>
          </a:p>
        </p:txBody>
      </p:sp>
      <p:pic>
        <p:nvPicPr>
          <p:cNvPr id="3078" name="Picture 6" descr="COMANDOS D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93" y="1742775"/>
            <a:ext cx="4563837" cy="36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o 13"/>
          <p:cNvSpPr/>
          <p:nvPr/>
        </p:nvSpPr>
        <p:spPr>
          <a:xfrm>
            <a:off x="6911517" y="1743521"/>
            <a:ext cx="4782229" cy="3756528"/>
          </a:xfrm>
          <a:prstGeom prst="frame">
            <a:avLst>
              <a:gd name="adj1" fmla="val 2913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6970" y="32371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2.2. Que es DML.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pic>
        <p:nvPicPr>
          <p:cNvPr id="4098" name="Picture 2" descr="Lenguaje de Manipulación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2" y="1263907"/>
            <a:ext cx="4612944" cy="408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o 5"/>
          <p:cNvSpPr/>
          <p:nvPr/>
        </p:nvSpPr>
        <p:spPr>
          <a:xfrm>
            <a:off x="545911" y="1233219"/>
            <a:ext cx="4722126" cy="4115209"/>
          </a:xfrm>
          <a:prstGeom prst="frame">
            <a:avLst>
              <a:gd name="adj1" fmla="val 2913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46543" y="323713"/>
            <a:ext cx="4622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2.3. Que son Bases de Datos relacionales y no relacionales.</a:t>
            </a:r>
            <a:endParaRPr lang="en-US" dirty="0"/>
          </a:p>
        </p:txBody>
      </p:sp>
      <p:pic>
        <p:nvPicPr>
          <p:cNvPr id="4100" name="Picture 4" descr="Bases de datos relacionales vs. no relacion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63" y="1434743"/>
            <a:ext cx="4867704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o 8"/>
          <p:cNvSpPr/>
          <p:nvPr/>
        </p:nvSpPr>
        <p:spPr>
          <a:xfrm>
            <a:off x="6923961" y="1368232"/>
            <a:ext cx="4867706" cy="4924262"/>
          </a:xfrm>
          <a:prstGeom prst="frame">
            <a:avLst>
              <a:gd name="adj1" fmla="val 403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2914" y="2514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2.4. Qué es SQL.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Base de datos SQL : ¿cómo funciona y se gestiona esta base de dato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9" y="1174761"/>
            <a:ext cx="4416424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4711" y="2503311"/>
            <a:ext cx="5016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2.5. Cuando debería de usarse una Base de Datos relacional y no relacional.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66" y="3684896"/>
            <a:ext cx="4048837" cy="1965276"/>
          </a:xfrm>
          <a:prstGeom prst="rect">
            <a:avLst/>
          </a:prstGeom>
        </p:spPr>
      </p:pic>
      <p:sp>
        <p:nvSpPr>
          <p:cNvPr id="8" name="Marco 7"/>
          <p:cNvSpPr/>
          <p:nvPr/>
        </p:nvSpPr>
        <p:spPr>
          <a:xfrm>
            <a:off x="545911" y="1174761"/>
            <a:ext cx="4571999" cy="4581525"/>
          </a:xfrm>
          <a:prstGeom prst="frame">
            <a:avLst>
              <a:gd name="adj1" fmla="val 2913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Marco 8"/>
          <p:cNvSpPr/>
          <p:nvPr/>
        </p:nvSpPr>
        <p:spPr>
          <a:xfrm>
            <a:off x="7074089" y="3548419"/>
            <a:ext cx="4338212" cy="2207868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659" y="321692"/>
            <a:ext cx="450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2.8. Qué tipo de licencia tiene una base de datos SQL Server.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pic>
        <p:nvPicPr>
          <p:cNvPr id="6146" name="Picture 2" descr="Migrar una licencia de base de datos utilizando SQL Server Manager Studio -  Licensing and Activation Wiki (Español) - Licensing, Cloud and Web Services  - Bentley Communit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6" y="1262394"/>
            <a:ext cx="456247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834842" y="32169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2.9. Que es una tabla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42" y="1419454"/>
            <a:ext cx="5023696" cy="12487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834842" y="3396678"/>
            <a:ext cx="386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2.10. Que significa PRIMARY KEY y FOREIGN KEY.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42" y="4708302"/>
            <a:ext cx="5023696" cy="1425655"/>
          </a:xfrm>
          <a:prstGeom prst="rect">
            <a:avLst/>
          </a:prstGeom>
        </p:spPr>
      </p:pic>
      <p:sp>
        <p:nvSpPr>
          <p:cNvPr id="9" name="Marco 8"/>
          <p:cNvSpPr/>
          <p:nvPr/>
        </p:nvSpPr>
        <p:spPr>
          <a:xfrm>
            <a:off x="6728346" y="4708301"/>
            <a:ext cx="5130192" cy="1468994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Marco 9"/>
          <p:cNvSpPr/>
          <p:nvPr/>
        </p:nvSpPr>
        <p:spPr>
          <a:xfrm>
            <a:off x="6728346" y="1419454"/>
            <a:ext cx="5254388" cy="1311624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Marco 10"/>
          <p:cNvSpPr/>
          <p:nvPr/>
        </p:nvSpPr>
        <p:spPr>
          <a:xfrm>
            <a:off x="286102" y="1147967"/>
            <a:ext cx="4872252" cy="5143751"/>
          </a:xfrm>
          <a:prstGeom prst="frame">
            <a:avLst>
              <a:gd name="adj1" fmla="val 2572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457" y="241826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3. Manejo de consultas :</a:t>
            </a:r>
            <a:endParaRPr lang="en-U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5661" y="949489"/>
            <a:ext cx="5229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3.1. Mostrar que jugadores que formen parte del equipo equ-222 </a:t>
            </a:r>
            <a:endParaRPr lang="en-US" dirty="0"/>
          </a:p>
        </p:txBody>
      </p:sp>
      <p:pic>
        <p:nvPicPr>
          <p:cNvPr id="7170" name="Picture 2" descr="https://lh4.googleusercontent.com/ZZbhXJHnaSkVLMeR7VfNqylZoTkOLlhwaUHgOz7TJyNtlllKSt-zSFl9qv670HKHJLXwXONlIsWaNgN3EnSOkTA8UqwnuKZtNogkRF2VoXRCg-P0x7UB1dZUDDDLGggK58haV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9" y="1969137"/>
            <a:ext cx="5229577" cy="13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37710" y="3723739"/>
            <a:ext cx="5137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3.2. Mostrar que jugadores que formen parte del equipo equ-333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7172" name="Picture 4" descr="https://lh4.googleusercontent.com/tM0ggpIOsDP_bBWv7z14XW32YHoB-5t_cBwUJ6kdX6e8Zcw8_4rDgJSdhmP3nDfLQlIJRuqmmxGDeLqPL4Q4CkbfrEFXdfxp61VohLnaNDJ2c-95M2uqwyFpEg62Wle3jVjR1VV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9" y="4831604"/>
            <a:ext cx="5137529" cy="120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624711" y="949489"/>
            <a:ext cx="3761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 3.3. Mostrar aquellos jugadores mayores o igual a 21 años</a:t>
            </a:r>
            <a:endParaRPr lang="en-US" dirty="0"/>
          </a:p>
        </p:txBody>
      </p:sp>
      <p:pic>
        <p:nvPicPr>
          <p:cNvPr id="7174" name="Picture 6" descr="https://lh6.googleusercontent.com/GHHp--rA3XiQsXmrl71LlQVDJtcmyDURdMsxEMYhG-lst3EsN8mNKU8003OxRSlyA1Blhoe8LbkPV13ml36sLVnrVZCwvcOoUdVGq8h1becuyq-MMsbUgFEPmP4ArQX3wsl7VXj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61" y="1878729"/>
            <a:ext cx="521138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368244" y="3742531"/>
            <a:ext cx="5559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3.4. Mostrar que equipos forman parte del campeonato camp-111 y además sean de la categoría MUJERES.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7176" name="Picture 8" descr="https://lh6.googleusercontent.com/kMeW3g798Wuy49ksCgplTwpamYYzJ-L6hdJXcUW17opXwLYCufSFCHBOVaPNCKMfXvYUnCrH4bsUiaUTBKbpBF4gTbch7V3Dmo_Dz_ERUv0wMqFx15rgKgOgFCgdY3ssLyeJcCP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61" y="4773179"/>
            <a:ext cx="5211383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o 11"/>
          <p:cNvSpPr/>
          <p:nvPr/>
        </p:nvSpPr>
        <p:spPr>
          <a:xfrm>
            <a:off x="6624711" y="4708301"/>
            <a:ext cx="5395483" cy="1617454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Marco 12"/>
          <p:cNvSpPr/>
          <p:nvPr/>
        </p:nvSpPr>
        <p:spPr>
          <a:xfrm>
            <a:off x="6624710" y="1881294"/>
            <a:ext cx="5395483" cy="1468994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Marco 13"/>
          <p:cNvSpPr/>
          <p:nvPr/>
        </p:nvSpPr>
        <p:spPr>
          <a:xfrm>
            <a:off x="263855" y="1878729"/>
            <a:ext cx="5303432" cy="1458396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Marco 14"/>
          <p:cNvSpPr/>
          <p:nvPr/>
        </p:nvSpPr>
        <p:spPr>
          <a:xfrm>
            <a:off x="291683" y="4773179"/>
            <a:ext cx="5183554" cy="1354666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2220" y="280748"/>
            <a:ext cx="4553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3.5. Mostrar el nombre del campeonato del jugador con id_ jugador igual a jug-333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8" y="0"/>
            <a:ext cx="1057423" cy="6857999"/>
          </a:xfrm>
          <a:prstGeom prst="rect">
            <a:avLst/>
          </a:prstGeom>
        </p:spPr>
      </p:pic>
      <p:pic>
        <p:nvPicPr>
          <p:cNvPr id="8194" name="Picture 2" descr="https://lh5.googleusercontent.com/Ip8BLV4mb7xIK9hAj_Jc1tgUsQXRCOxooUdafIcS72WPrd8E4sGws2wL-oYigAhJyjWNnN8j3s7cvQru9vmhm9g0NI4iz9CPCcWRdEC1dPhqmOQKuudy0CEteX4WYMuO_08vlZ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7" y="1444197"/>
            <a:ext cx="5288653" cy="16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59390" y="3512601"/>
            <a:ext cx="4799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3.6.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Mostrar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el nombre del campeonato del jugador con id_ jugador igual a jug-33</a:t>
            </a:r>
            <a:endParaRPr lang="en-US" dirty="0"/>
          </a:p>
        </p:txBody>
      </p:sp>
      <p:pic>
        <p:nvPicPr>
          <p:cNvPr id="8198" name="Picture 6" descr="https://lh6.googleusercontent.com/nT9M6ZDy0GzKwiNX6wO9WIO6cErVNoxieDUYGSnb1aoje_fjKTty97XVs9VVBCYFLJY-JwNf9gBTySlJqnXsLG3_UUX4f1v6ESOXDN8c-Yybumc5PCbOSHm1K8__TVALpA7npjh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" y="4668647"/>
            <a:ext cx="5351411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823002" y="1345348"/>
            <a:ext cx="4958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 3.7. Determinar cuántos jugadores pertenecen a la categoría VARONES.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8200" name="Picture 8" descr="https://lh6.googleusercontent.com/fY5d_C4RoJZ2EcOFH9pk4a1hRVJSksEILoCOHz2cqOAiPkqYa17pF2A4LUD6hFVnIMEzsmNONbkpWN5f3VTRohDVKHgyEed-OK-9GVsifrCkbG8LpWZNK8GvB7AI-pn70pQfZ2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58" y="2278986"/>
            <a:ext cx="5118321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o 9"/>
          <p:cNvSpPr/>
          <p:nvPr/>
        </p:nvSpPr>
        <p:spPr>
          <a:xfrm>
            <a:off x="145382" y="1355062"/>
            <a:ext cx="5421905" cy="1747836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Marco 10"/>
          <p:cNvSpPr/>
          <p:nvPr/>
        </p:nvSpPr>
        <p:spPr>
          <a:xfrm>
            <a:off x="107405" y="4557757"/>
            <a:ext cx="5459882" cy="1530115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o 11"/>
          <p:cNvSpPr/>
          <p:nvPr/>
        </p:nvSpPr>
        <p:spPr>
          <a:xfrm>
            <a:off x="6769102" y="2273688"/>
            <a:ext cx="5210877" cy="1453099"/>
          </a:xfrm>
          <a:prstGeom prst="frame">
            <a:avLst>
              <a:gd name="adj1" fmla="val 6004"/>
            </a:avLst>
          </a:prstGeom>
          <a:solidFill>
            <a:srgbClr val="00206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202" name="Picture 10" descr="💻Como Descargar e Instalar SQL SERVER 2019 Developer Edition ..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15" y="4411329"/>
            <a:ext cx="5077164" cy="182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186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Bahnschrift Light Condensed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9</cp:revision>
  <dcterms:created xsi:type="dcterms:W3CDTF">2021-11-14T23:37:09Z</dcterms:created>
  <dcterms:modified xsi:type="dcterms:W3CDTF">2021-11-15T01:21:55Z</dcterms:modified>
</cp:coreProperties>
</file>