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ru-RU"/>
              <a:t>Образец заголовка</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0335DEE-14E0-4BFB-B706-256A75444574}" type="datetimeFigureOut">
              <a:rPr lang="ru-RU" smtClean="0"/>
              <a:t>25.09.2023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9255346" y="2750337"/>
            <a:ext cx="1171888" cy="1356442"/>
          </a:xfrm>
        </p:spPr>
        <p:txBody>
          <a:bodyPr/>
          <a:lstStyle/>
          <a:p>
            <a:fld id="{A8CF1345-B061-47CC-9991-526A89433AB3}" type="slidenum">
              <a:rPr lang="ru-RU" smtClean="0"/>
              <a:t>‹#›</a:t>
            </a:fld>
            <a:endParaRPr lang="ru-RU"/>
          </a:p>
        </p:txBody>
      </p:sp>
    </p:spTree>
    <p:extLst>
      <p:ext uri="{BB962C8B-B14F-4D97-AF65-F5344CB8AC3E}">
        <p14:creationId xmlns:p14="http://schemas.microsoft.com/office/powerpoint/2010/main" val="236147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0335DEE-14E0-4BFB-B706-256A75444574}" type="datetimeFigureOut">
              <a:rPr lang="ru-RU" smtClean="0"/>
              <a:t>25.09.2023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0729455" y="4711309"/>
            <a:ext cx="1154151" cy="1090789"/>
          </a:xfrm>
        </p:spPr>
        <p:txBody>
          <a:bodyPr/>
          <a:lstStyle/>
          <a:p>
            <a:fld id="{A8CF1345-B061-47CC-9991-526A89433AB3}" type="slidenum">
              <a:rPr lang="ru-RU" smtClean="0"/>
              <a:t>‹#›</a:t>
            </a:fld>
            <a:endParaRPr lang="ru-RU"/>
          </a:p>
        </p:txBody>
      </p:sp>
    </p:spTree>
    <p:extLst>
      <p:ext uri="{BB962C8B-B14F-4D97-AF65-F5344CB8AC3E}">
        <p14:creationId xmlns:p14="http://schemas.microsoft.com/office/powerpoint/2010/main" val="8192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0335DEE-14E0-4BFB-B706-256A75444574}" type="datetimeFigureOut">
              <a:rPr lang="ru-RU" smtClean="0"/>
              <a:t>25.09.2023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0729455" y="4711615"/>
            <a:ext cx="1154151" cy="1090789"/>
          </a:xfrm>
        </p:spPr>
        <p:txBody>
          <a:bodyPr/>
          <a:lstStyle/>
          <a:p>
            <a:fld id="{A8CF1345-B061-47CC-9991-526A89433AB3}" type="slidenum">
              <a:rPr lang="ru-RU" smtClean="0"/>
              <a:t>‹#›</a:t>
            </a:fld>
            <a:endParaRPr lang="ru-RU"/>
          </a:p>
        </p:txBody>
      </p:sp>
    </p:spTree>
    <p:extLst>
      <p:ext uri="{BB962C8B-B14F-4D97-AF65-F5344CB8AC3E}">
        <p14:creationId xmlns:p14="http://schemas.microsoft.com/office/powerpoint/2010/main" val="840341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0335DEE-14E0-4BFB-B706-256A75444574}" type="datetimeFigureOut">
              <a:rPr lang="ru-RU" smtClean="0"/>
              <a:t>25.09.2023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0729455" y="4709925"/>
            <a:ext cx="1154151" cy="1090789"/>
          </a:xfrm>
        </p:spPr>
        <p:txBody>
          <a:bodyPr/>
          <a:lstStyle/>
          <a:p>
            <a:fld id="{A8CF1345-B061-47CC-9991-526A89433AB3}" type="slidenum">
              <a:rPr lang="ru-RU" smtClean="0"/>
              <a:t>‹#›</a:t>
            </a:fld>
            <a:endParaRPr lang="ru-RU"/>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759219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0335DEE-14E0-4BFB-B706-256A75444574}" type="datetimeFigureOut">
              <a:rPr lang="ru-RU" smtClean="0"/>
              <a:t>25.09.2023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0729455" y="4709925"/>
            <a:ext cx="1154151" cy="1090789"/>
          </a:xfrm>
        </p:spPr>
        <p:txBody>
          <a:bodyPr/>
          <a:lstStyle/>
          <a:p>
            <a:fld id="{A8CF1345-B061-47CC-9991-526A89433AB3}" type="slidenum">
              <a:rPr lang="ru-RU" smtClean="0"/>
              <a:t>‹#›</a:t>
            </a:fld>
            <a:endParaRPr lang="ru-RU"/>
          </a:p>
        </p:txBody>
      </p:sp>
    </p:spTree>
    <p:extLst>
      <p:ext uri="{BB962C8B-B14F-4D97-AF65-F5344CB8AC3E}">
        <p14:creationId xmlns:p14="http://schemas.microsoft.com/office/powerpoint/2010/main" val="3087512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ru-RU"/>
              <a:t>Образец заголовка</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A0335DEE-14E0-4BFB-B706-256A75444574}" type="datetimeFigureOut">
              <a:rPr lang="ru-RU" smtClean="0"/>
              <a:t>25.09.2023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8CF1345-B061-47CC-9991-526A89433AB3}" type="slidenum">
              <a:rPr lang="ru-RU" smtClean="0"/>
              <a:t>‹#›</a:t>
            </a:fld>
            <a:endParaRPr lang="ru-RU"/>
          </a:p>
        </p:txBody>
      </p:sp>
    </p:spTree>
    <p:extLst>
      <p:ext uri="{BB962C8B-B14F-4D97-AF65-F5344CB8AC3E}">
        <p14:creationId xmlns:p14="http://schemas.microsoft.com/office/powerpoint/2010/main" val="1041458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A0335DEE-14E0-4BFB-B706-256A75444574}" type="datetimeFigureOut">
              <a:rPr lang="ru-RU" smtClean="0"/>
              <a:t>25.09.2023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8CF1345-B061-47CC-9991-526A89433AB3}" type="slidenum">
              <a:rPr lang="ru-RU" smtClean="0"/>
              <a:t>‹#›</a:t>
            </a:fld>
            <a:endParaRPr lang="ru-RU"/>
          </a:p>
        </p:txBody>
      </p:sp>
    </p:spTree>
    <p:extLst>
      <p:ext uri="{BB962C8B-B14F-4D97-AF65-F5344CB8AC3E}">
        <p14:creationId xmlns:p14="http://schemas.microsoft.com/office/powerpoint/2010/main" val="2648119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0335DEE-14E0-4BFB-B706-256A75444574}" type="datetimeFigureOut">
              <a:rPr lang="ru-RU" smtClean="0"/>
              <a:t>25.09.2023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8CF1345-B061-47CC-9991-526A89433AB3}" type="slidenum">
              <a:rPr lang="ru-RU" smtClean="0"/>
              <a:t>‹#›</a:t>
            </a:fld>
            <a:endParaRPr lang="ru-RU"/>
          </a:p>
        </p:txBody>
      </p:sp>
    </p:spTree>
    <p:extLst>
      <p:ext uri="{BB962C8B-B14F-4D97-AF65-F5344CB8AC3E}">
        <p14:creationId xmlns:p14="http://schemas.microsoft.com/office/powerpoint/2010/main" val="2536800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0335DEE-14E0-4BFB-B706-256A75444574}" type="datetimeFigureOut">
              <a:rPr lang="ru-RU" smtClean="0"/>
              <a:t>25.09.2023</a:t>
            </a:fld>
            <a:endParaRPr lang="ru-RU"/>
          </a:p>
        </p:txBody>
      </p:sp>
      <p:sp>
        <p:nvSpPr>
          <p:cNvPr id="5" name="Footer Placeholder 4"/>
          <p:cNvSpPr>
            <a:spLocks noGrp="1"/>
          </p:cNvSpPr>
          <p:nvPr>
            <p:ph type="ftr" sz="quarter" idx="11"/>
          </p:nvPr>
        </p:nvSpPr>
        <p:spPr>
          <a:xfrm>
            <a:off x="680321" y="5936188"/>
            <a:ext cx="6126805" cy="365125"/>
          </a:xfrm>
        </p:spPr>
        <p:txBody>
          <a:bodyPr/>
          <a:lstStyle/>
          <a:p>
            <a:endParaRPr lang="ru-RU"/>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8CF1345-B061-47CC-9991-526A89433AB3}" type="slidenum">
              <a:rPr lang="ru-RU" smtClean="0"/>
              <a:t>‹#›</a:t>
            </a:fld>
            <a:endParaRPr lang="ru-RU"/>
          </a:p>
        </p:txBody>
      </p:sp>
    </p:spTree>
    <p:extLst>
      <p:ext uri="{BB962C8B-B14F-4D97-AF65-F5344CB8AC3E}">
        <p14:creationId xmlns:p14="http://schemas.microsoft.com/office/powerpoint/2010/main" val="4119867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0335DEE-14E0-4BFB-B706-256A75444574}" type="datetimeFigureOut">
              <a:rPr lang="ru-RU" smtClean="0"/>
              <a:t>25.09.2023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8CF1345-B061-47CC-9991-526A89433AB3}" type="slidenum">
              <a:rPr lang="ru-RU" smtClean="0"/>
              <a:t>‹#›</a:t>
            </a:fld>
            <a:endParaRPr lang="ru-RU"/>
          </a:p>
        </p:txBody>
      </p:sp>
    </p:spTree>
    <p:extLst>
      <p:ext uri="{BB962C8B-B14F-4D97-AF65-F5344CB8AC3E}">
        <p14:creationId xmlns:p14="http://schemas.microsoft.com/office/powerpoint/2010/main" val="2092734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ru-RU"/>
              <a:t>Образец заголовка</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0335DEE-14E0-4BFB-B706-256A75444574}" type="datetimeFigureOut">
              <a:rPr lang="ru-RU" smtClean="0"/>
              <a:t>25.09.2023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10729455" y="2869895"/>
            <a:ext cx="1154151" cy="1090789"/>
          </a:xfrm>
        </p:spPr>
        <p:txBody>
          <a:bodyPr/>
          <a:lstStyle/>
          <a:p>
            <a:fld id="{A8CF1345-B061-47CC-9991-526A89433AB3}" type="slidenum">
              <a:rPr lang="ru-RU" smtClean="0"/>
              <a:t>‹#›</a:t>
            </a:fld>
            <a:endParaRPr lang="ru-RU"/>
          </a:p>
        </p:txBody>
      </p:sp>
    </p:spTree>
    <p:extLst>
      <p:ext uri="{BB962C8B-B14F-4D97-AF65-F5344CB8AC3E}">
        <p14:creationId xmlns:p14="http://schemas.microsoft.com/office/powerpoint/2010/main" val="419133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0335DEE-14E0-4BFB-B706-256A75444574}" type="datetimeFigureOut">
              <a:rPr lang="ru-RU" smtClean="0"/>
              <a:t>25.09.2023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8CF1345-B061-47CC-9991-526A89433AB3}" type="slidenum">
              <a:rPr lang="ru-RU" smtClean="0"/>
              <a:t>‹#›</a:t>
            </a:fld>
            <a:endParaRPr lang="ru-RU"/>
          </a:p>
        </p:txBody>
      </p:sp>
    </p:spTree>
    <p:extLst>
      <p:ext uri="{BB962C8B-B14F-4D97-AF65-F5344CB8AC3E}">
        <p14:creationId xmlns:p14="http://schemas.microsoft.com/office/powerpoint/2010/main" val="360548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0322" y="3030008"/>
            <a:ext cx="4698355" cy="29061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594123" y="3030008"/>
            <a:ext cx="4700059" cy="29061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0335DEE-14E0-4BFB-B706-256A75444574}" type="datetimeFigureOut">
              <a:rPr lang="ru-RU" smtClean="0"/>
              <a:t>25.09.2023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8CF1345-B061-47CC-9991-526A89433AB3}" type="slidenum">
              <a:rPr lang="ru-RU" smtClean="0"/>
              <a:t>‹#›</a:t>
            </a:fld>
            <a:endParaRPr lang="ru-RU"/>
          </a:p>
        </p:txBody>
      </p:sp>
    </p:spTree>
    <p:extLst>
      <p:ext uri="{BB962C8B-B14F-4D97-AF65-F5344CB8AC3E}">
        <p14:creationId xmlns:p14="http://schemas.microsoft.com/office/powerpoint/2010/main" val="3465513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A0335DEE-14E0-4BFB-B706-256A75444574}" type="datetimeFigureOut">
              <a:rPr lang="ru-RU" smtClean="0"/>
              <a:t>25.09.2023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8CF1345-B061-47CC-9991-526A89433AB3}" type="slidenum">
              <a:rPr lang="ru-RU" smtClean="0"/>
              <a:t>‹#›</a:t>
            </a:fld>
            <a:endParaRPr lang="ru-RU"/>
          </a:p>
        </p:txBody>
      </p:sp>
    </p:spTree>
    <p:extLst>
      <p:ext uri="{BB962C8B-B14F-4D97-AF65-F5344CB8AC3E}">
        <p14:creationId xmlns:p14="http://schemas.microsoft.com/office/powerpoint/2010/main" val="25487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0335DEE-14E0-4BFB-B706-256A75444574}" type="datetimeFigureOut">
              <a:rPr lang="ru-RU" smtClean="0"/>
              <a:t>25.09.2023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8CF1345-B061-47CC-9991-526A89433AB3}" type="slidenum">
              <a:rPr lang="ru-RU" smtClean="0"/>
              <a:t>‹#›</a:t>
            </a:fld>
            <a:endParaRPr lang="ru-RU"/>
          </a:p>
        </p:txBody>
      </p:sp>
    </p:spTree>
    <p:extLst>
      <p:ext uri="{BB962C8B-B14F-4D97-AF65-F5344CB8AC3E}">
        <p14:creationId xmlns:p14="http://schemas.microsoft.com/office/powerpoint/2010/main" val="2485255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0335DEE-14E0-4BFB-B706-256A75444574}" type="datetimeFigureOut">
              <a:rPr lang="ru-RU" smtClean="0"/>
              <a:t>25.09.2023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8CF1345-B061-47CC-9991-526A89433AB3}" type="slidenum">
              <a:rPr lang="ru-RU" smtClean="0"/>
              <a:t>‹#›</a:t>
            </a:fld>
            <a:endParaRPr lang="ru-RU"/>
          </a:p>
        </p:txBody>
      </p:sp>
    </p:spTree>
    <p:extLst>
      <p:ext uri="{BB962C8B-B14F-4D97-AF65-F5344CB8AC3E}">
        <p14:creationId xmlns:p14="http://schemas.microsoft.com/office/powerpoint/2010/main" val="1860813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0335DEE-14E0-4BFB-B706-256A75444574}" type="datetimeFigureOut">
              <a:rPr lang="ru-RU" smtClean="0"/>
              <a:t>25.09.2023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8CF1345-B061-47CC-9991-526A89433AB3}" type="slidenum">
              <a:rPr lang="ru-RU" smtClean="0"/>
              <a:t>‹#›</a:t>
            </a:fld>
            <a:endParaRPr lang="ru-RU"/>
          </a:p>
        </p:txBody>
      </p:sp>
    </p:spTree>
    <p:extLst>
      <p:ext uri="{BB962C8B-B14F-4D97-AF65-F5344CB8AC3E}">
        <p14:creationId xmlns:p14="http://schemas.microsoft.com/office/powerpoint/2010/main" val="57468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335DEE-14E0-4BFB-B706-256A75444574}" type="datetimeFigureOut">
              <a:rPr lang="ru-RU" smtClean="0"/>
              <a:t>25.09.2023</a:t>
            </a:fld>
            <a:endParaRPr lang="ru-RU"/>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8CF1345-B061-47CC-9991-526A89433AB3}" type="slidenum">
              <a:rPr lang="ru-RU" smtClean="0"/>
              <a:t>‹#›</a:t>
            </a:fld>
            <a:endParaRPr lang="ru-RU"/>
          </a:p>
        </p:txBody>
      </p:sp>
    </p:spTree>
    <p:extLst>
      <p:ext uri="{BB962C8B-B14F-4D97-AF65-F5344CB8AC3E}">
        <p14:creationId xmlns:p14="http://schemas.microsoft.com/office/powerpoint/2010/main" val="338190148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way.com/velikobritaniya/london/londonskiy-tauer/" TargetMode="External"/><Relationship Id="rId2" Type="http://schemas.openxmlformats.org/officeDocument/2006/relationships/hyperlink" Target="https://wikiway.com/velikobritaniya/london/vestminsterskiy-dvorets/"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hyperlink" Target="https://wikiway.com/velikobritaniya/london/sokho/" TargetMode="External"/><Relationship Id="rId3" Type="http://schemas.openxmlformats.org/officeDocument/2006/relationships/hyperlink" Target="https://wikiway.com/velikobritaniya/london/sobor-svyatogo-pavla/" TargetMode="External"/><Relationship Id="rId7" Type="http://schemas.openxmlformats.org/officeDocument/2006/relationships/hyperlink" Target="https://wikiway.com/velikobritaniya/london/trafalgarskaya-ploshchad/" TargetMode="External"/><Relationship Id="rId2" Type="http://schemas.openxmlformats.org/officeDocument/2006/relationships/hyperlink" Target="https://wikiway.com/velikobritaniya/london/vestminsterskoe-abbatstvo/" TargetMode="External"/><Relationship Id="rId1" Type="http://schemas.openxmlformats.org/officeDocument/2006/relationships/slideLayout" Target="../slideLayouts/slideLayout2.xml"/><Relationship Id="rId6" Type="http://schemas.openxmlformats.org/officeDocument/2006/relationships/hyperlink" Target="https://wikiway.com/velikobritaniya/london/londonskaya-natsionalnaya-galereya/" TargetMode="External"/><Relationship Id="rId5" Type="http://schemas.openxmlformats.org/officeDocument/2006/relationships/hyperlink" Target="https://wikiway.com/velikobritaniya/london/britanskiy-muzey/" TargetMode="External"/><Relationship Id="rId10" Type="http://schemas.openxmlformats.org/officeDocument/2006/relationships/image" Target="../media/image9.jpeg"/><Relationship Id="rId4" Type="http://schemas.openxmlformats.org/officeDocument/2006/relationships/hyperlink" Target="https://wikiway.com/velikobritaniya/london/bukingemskiy-dvorets/" TargetMode="External"/><Relationship Id="rId9"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hyperlink" Target="https://wikiway.com/velikobritaniya/temz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F5F654-D1E1-4AEE-9FA3-E95977183E21}"/>
              </a:ext>
            </a:extLst>
          </p:cNvPr>
          <p:cNvSpPr>
            <a:spLocks noGrp="1"/>
          </p:cNvSpPr>
          <p:nvPr>
            <p:ph type="ctrTitle"/>
          </p:nvPr>
        </p:nvSpPr>
        <p:spPr/>
        <p:txBody>
          <a:bodyPr/>
          <a:lstStyle/>
          <a:p>
            <a:r>
              <a:rPr lang="ru-RU" dirty="0"/>
              <a:t>Лондон</a:t>
            </a:r>
          </a:p>
        </p:txBody>
      </p:sp>
      <p:sp>
        <p:nvSpPr>
          <p:cNvPr id="3" name="Подзаголовок 2">
            <a:extLst>
              <a:ext uri="{FF2B5EF4-FFF2-40B4-BE49-F238E27FC236}">
                <a16:creationId xmlns:a16="http://schemas.microsoft.com/office/drawing/2014/main" id="{18A7D6C9-7BA3-47D1-8848-10BA55B843B4}"/>
              </a:ext>
            </a:extLst>
          </p:cNvPr>
          <p:cNvSpPr>
            <a:spLocks noGrp="1"/>
          </p:cNvSpPr>
          <p:nvPr>
            <p:ph type="subTitle" idx="1"/>
          </p:nvPr>
        </p:nvSpPr>
        <p:spPr>
          <a:xfrm>
            <a:off x="9101667" y="2590801"/>
            <a:ext cx="3090333" cy="1651080"/>
          </a:xfrm>
        </p:spPr>
        <p:txBody>
          <a:bodyPr/>
          <a:lstStyle/>
          <a:p>
            <a:pPr algn="ctr"/>
            <a:endParaRPr lang="ru-RU" dirty="0"/>
          </a:p>
          <a:p>
            <a:pPr algn="ctr"/>
            <a:r>
              <a:rPr lang="ru-RU" b="1" dirty="0">
                <a:solidFill>
                  <a:schemeClr val="bg1">
                    <a:lumMod val="95000"/>
                    <a:lumOff val="5000"/>
                  </a:schemeClr>
                </a:solidFill>
              </a:rPr>
              <a:t>Выполнено</a:t>
            </a:r>
          </a:p>
          <a:p>
            <a:pPr algn="ctr"/>
            <a:r>
              <a:rPr lang="ru-RU" b="1" dirty="0">
                <a:solidFill>
                  <a:schemeClr val="bg1">
                    <a:lumMod val="95000"/>
                    <a:lumOff val="5000"/>
                  </a:schemeClr>
                </a:solidFill>
              </a:rPr>
              <a:t>Амиров Даврон</a:t>
            </a:r>
          </a:p>
        </p:txBody>
      </p:sp>
    </p:spTree>
    <p:extLst>
      <p:ext uri="{BB962C8B-B14F-4D97-AF65-F5344CB8AC3E}">
        <p14:creationId xmlns:p14="http://schemas.microsoft.com/office/powerpoint/2010/main" val="1900447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8EDCC2-215E-46A9-9610-912F1FC5E018}"/>
              </a:ext>
            </a:extLst>
          </p:cNvPr>
          <p:cNvSpPr>
            <a:spLocks noGrp="1"/>
          </p:cNvSpPr>
          <p:nvPr>
            <p:ph type="title"/>
          </p:nvPr>
        </p:nvSpPr>
        <p:spPr/>
        <p:txBody>
          <a:bodyPr/>
          <a:lstStyle/>
          <a:p>
            <a:pPr algn="ctr"/>
            <a:r>
              <a:rPr lang="ru-RU" dirty="0"/>
              <a:t>План</a:t>
            </a:r>
            <a:r>
              <a:rPr lang="en-US" dirty="0"/>
              <a:t>:</a:t>
            </a:r>
            <a:endParaRPr lang="ru-RU" dirty="0"/>
          </a:p>
        </p:txBody>
      </p:sp>
      <p:sp>
        <p:nvSpPr>
          <p:cNvPr id="3" name="Объект 2">
            <a:extLst>
              <a:ext uri="{FF2B5EF4-FFF2-40B4-BE49-F238E27FC236}">
                <a16:creationId xmlns:a16="http://schemas.microsoft.com/office/drawing/2014/main" id="{C03D872B-3B48-4D6C-B512-6C453A2D3FEB}"/>
              </a:ext>
            </a:extLst>
          </p:cNvPr>
          <p:cNvSpPr>
            <a:spLocks noGrp="1"/>
          </p:cNvSpPr>
          <p:nvPr>
            <p:ph idx="1"/>
          </p:nvPr>
        </p:nvSpPr>
        <p:spPr>
          <a:xfrm>
            <a:off x="680321" y="2319939"/>
            <a:ext cx="9613861" cy="3599316"/>
          </a:xfrm>
        </p:spPr>
        <p:txBody>
          <a:bodyPr/>
          <a:lstStyle/>
          <a:p>
            <a:pPr algn="ctr"/>
            <a:r>
              <a:rPr lang="ru-RU" b="0" i="0" dirty="0">
                <a:solidFill>
                  <a:srgbClr val="000000"/>
                </a:solidFill>
                <a:effectLst/>
                <a:latin typeface="Yandex Sans Text"/>
              </a:rPr>
              <a:t>Город Лондон (</a:t>
            </a:r>
            <a:r>
              <a:rPr lang="en-US" b="0" i="0" dirty="0">
                <a:solidFill>
                  <a:srgbClr val="000000"/>
                </a:solidFill>
                <a:effectLst/>
                <a:latin typeface="Yandex Sans Text"/>
              </a:rPr>
              <a:t>London)</a:t>
            </a:r>
            <a:endParaRPr lang="ru-RU" b="0" i="0" dirty="0">
              <a:solidFill>
                <a:srgbClr val="000000"/>
              </a:solidFill>
              <a:effectLst/>
              <a:latin typeface="Yandex Sans Text"/>
            </a:endParaRPr>
          </a:p>
          <a:p>
            <a:pPr algn="ctr"/>
            <a:r>
              <a:rPr lang="ru-RU" b="0" i="0" dirty="0">
                <a:solidFill>
                  <a:srgbClr val="000000"/>
                </a:solidFill>
                <a:effectLst/>
                <a:latin typeface="Yandex Sans Text"/>
              </a:rPr>
              <a:t>Основные моменты</a:t>
            </a:r>
          </a:p>
          <a:p>
            <a:pPr algn="ctr"/>
            <a:r>
              <a:rPr lang="ru-RU" b="0" i="0" dirty="0">
                <a:solidFill>
                  <a:srgbClr val="000000"/>
                </a:solidFill>
                <a:effectLst/>
                <a:latin typeface="Yandex Sans Text"/>
              </a:rPr>
              <a:t>Достопримечательности Лондона</a:t>
            </a:r>
          </a:p>
          <a:p>
            <a:pPr algn="ctr"/>
            <a:r>
              <a:rPr lang="ru-RU" b="0" i="0" dirty="0">
                <a:solidFill>
                  <a:srgbClr val="000000"/>
                </a:solidFill>
                <a:effectLst/>
                <a:latin typeface="Yandex Sans Text"/>
              </a:rPr>
              <a:t>История</a:t>
            </a:r>
          </a:p>
          <a:p>
            <a:pPr algn="ctr"/>
            <a:r>
              <a:rPr lang="ru-RU" b="0" i="0" dirty="0">
                <a:solidFill>
                  <a:srgbClr val="000000"/>
                </a:solidFill>
                <a:effectLst/>
                <a:latin typeface="Yandex Sans Text"/>
              </a:rPr>
              <a:t>Лондонская погода</a:t>
            </a:r>
          </a:p>
          <a:p>
            <a:pPr algn="ctr"/>
            <a:r>
              <a:rPr lang="ru-RU" b="0" i="0" dirty="0">
                <a:solidFill>
                  <a:srgbClr val="000000"/>
                </a:solidFill>
                <a:effectLst/>
                <a:latin typeface="Yandex Sans Text"/>
              </a:rPr>
              <a:t>География и районы Лондона</a:t>
            </a:r>
          </a:p>
          <a:p>
            <a:pPr algn="ctr"/>
            <a:endParaRPr lang="ru-RU" b="0" i="0" dirty="0">
              <a:solidFill>
                <a:srgbClr val="000000"/>
              </a:solidFill>
              <a:effectLst/>
              <a:latin typeface="Yandex Sans Text"/>
            </a:endParaRPr>
          </a:p>
          <a:p>
            <a:pPr algn="ctr"/>
            <a:endParaRPr lang="en-US" b="0" i="0" dirty="0">
              <a:solidFill>
                <a:srgbClr val="000000"/>
              </a:solidFill>
              <a:effectLst/>
              <a:latin typeface="Yandex Sans Text"/>
            </a:endParaRPr>
          </a:p>
        </p:txBody>
      </p:sp>
    </p:spTree>
    <p:extLst>
      <p:ext uri="{BB962C8B-B14F-4D97-AF65-F5344CB8AC3E}">
        <p14:creationId xmlns:p14="http://schemas.microsoft.com/office/powerpoint/2010/main" val="40658946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69012A-E020-476E-8E6A-EA808C93A455}"/>
              </a:ext>
            </a:extLst>
          </p:cNvPr>
          <p:cNvSpPr>
            <a:spLocks noGrp="1"/>
          </p:cNvSpPr>
          <p:nvPr>
            <p:ph type="title"/>
          </p:nvPr>
        </p:nvSpPr>
        <p:spPr/>
        <p:txBody>
          <a:bodyPr/>
          <a:lstStyle/>
          <a:p>
            <a:pPr algn="ctr"/>
            <a:r>
              <a:rPr lang="ru-RU" b="0" i="0" dirty="0">
                <a:solidFill>
                  <a:schemeClr val="tx1">
                    <a:lumMod val="95000"/>
                  </a:schemeClr>
                </a:solidFill>
                <a:effectLst/>
                <a:latin typeface="Yandex Sans Text"/>
              </a:rPr>
              <a:t>Город Лондон (</a:t>
            </a:r>
            <a:r>
              <a:rPr lang="en-US" b="0" i="0" dirty="0">
                <a:solidFill>
                  <a:schemeClr val="tx1">
                    <a:lumMod val="95000"/>
                  </a:schemeClr>
                </a:solidFill>
                <a:effectLst/>
                <a:latin typeface="Yandex Sans Text"/>
              </a:rPr>
              <a:t>London)</a:t>
            </a:r>
            <a:br>
              <a:rPr lang="en-US" b="0" i="0" dirty="0">
                <a:solidFill>
                  <a:schemeClr val="tx1">
                    <a:lumMod val="95000"/>
                  </a:schemeClr>
                </a:solidFill>
                <a:effectLst/>
                <a:latin typeface="Yandex Sans Text"/>
              </a:rPr>
            </a:br>
            <a:endParaRPr lang="ru-RU" dirty="0">
              <a:solidFill>
                <a:schemeClr val="tx1">
                  <a:lumMod val="95000"/>
                </a:schemeClr>
              </a:solidFill>
            </a:endParaRPr>
          </a:p>
        </p:txBody>
      </p:sp>
      <p:sp>
        <p:nvSpPr>
          <p:cNvPr id="3" name="Объект 2">
            <a:extLst>
              <a:ext uri="{FF2B5EF4-FFF2-40B4-BE49-F238E27FC236}">
                <a16:creationId xmlns:a16="http://schemas.microsoft.com/office/drawing/2014/main" id="{40F5767A-8BD6-42FC-950F-E579D5F7E4FB}"/>
              </a:ext>
            </a:extLst>
          </p:cNvPr>
          <p:cNvSpPr>
            <a:spLocks noGrp="1"/>
          </p:cNvSpPr>
          <p:nvPr>
            <p:ph idx="1"/>
          </p:nvPr>
        </p:nvSpPr>
        <p:spPr>
          <a:xfrm>
            <a:off x="680322" y="2336873"/>
            <a:ext cx="4391212" cy="3599316"/>
          </a:xfrm>
        </p:spPr>
        <p:txBody>
          <a:bodyPr>
            <a:normAutofit fontScale="70000" lnSpcReduction="20000"/>
          </a:bodyPr>
          <a:lstStyle/>
          <a:p>
            <a:r>
              <a:rPr lang="ru-RU" b="1" i="0" dirty="0">
                <a:solidFill>
                  <a:srgbClr val="000000"/>
                </a:solidFill>
                <a:effectLst/>
                <a:latin typeface="Yandex Sans Text"/>
              </a:rPr>
              <a:t>Лондон</a:t>
            </a:r>
            <a:r>
              <a:rPr lang="ru-RU" b="0" i="0" dirty="0">
                <a:solidFill>
                  <a:srgbClr val="000000"/>
                </a:solidFill>
                <a:effectLst/>
                <a:latin typeface="Yandex Sans Text"/>
              </a:rPr>
              <a:t> — столица </a:t>
            </a:r>
            <a:r>
              <a:rPr lang="ru-RU" b="0" i="0" u="none" strike="noStrike" dirty="0">
                <a:solidFill>
                  <a:schemeClr val="bg1"/>
                </a:solidFill>
                <a:effectLst/>
                <a:latin typeface="Yandex Sans Text"/>
              </a:rPr>
              <a:t>Великобритании</a:t>
            </a:r>
            <a:r>
              <a:rPr lang="ru-RU" b="0" i="0" dirty="0">
                <a:solidFill>
                  <a:srgbClr val="000000"/>
                </a:solidFill>
                <a:effectLst/>
                <a:latin typeface="Yandex Sans Text"/>
              </a:rPr>
              <a:t> и один из величайших городов истории и современности. В Вестминстере работает правительство, здесь же расположены </a:t>
            </a:r>
            <a:r>
              <a:rPr lang="ru-RU" b="0" i="0" u="none" strike="noStrike" dirty="0">
                <a:solidFill>
                  <a:schemeClr val="bg1"/>
                </a:solidFill>
                <a:effectLst/>
                <a:latin typeface="Yandex Sans Text"/>
              </a:rPr>
              <a:t>Букингемский дворец</a:t>
            </a:r>
            <a:r>
              <a:rPr lang="ru-RU" b="0" i="0" dirty="0">
                <a:solidFill>
                  <a:srgbClr val="000000"/>
                </a:solidFill>
                <a:effectLst/>
                <a:latin typeface="Yandex Sans Text"/>
              </a:rPr>
              <a:t>, самые лучшие национальные галереи, музеи, театры и клубы. Лондон бесконечно меняется: из римской, а затем раннесредневековой крепости он превратился в крупный город. После Великого лондонского пожара 1666 года он в буквальном смысле слова восстал из пепла, удивляя всех зданиями в стиле барокко. В георгианскую эпоху в нем воплотилась мечта об элегантности, в годы правления королевы Виктории он стал олицетворением Британской империи. В наши дни это крупный финансовый центр.</a:t>
            </a:r>
            <a:endParaRPr lang="ru-RU" dirty="0"/>
          </a:p>
        </p:txBody>
      </p:sp>
      <p:pic>
        <p:nvPicPr>
          <p:cNvPr id="1026" name="Picture 2" descr="Лондон">
            <a:extLst>
              <a:ext uri="{FF2B5EF4-FFF2-40B4-BE49-F238E27FC236}">
                <a16:creationId xmlns:a16="http://schemas.microsoft.com/office/drawing/2014/main" id="{C98C0FA1-2F1D-4621-8251-325F6102A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5468" y="2132541"/>
            <a:ext cx="3810000" cy="2270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028" name="Picture 4" descr="Хэмптон Корт">
            <a:extLst>
              <a:ext uri="{FF2B5EF4-FFF2-40B4-BE49-F238E27FC236}">
                <a16:creationId xmlns:a16="http://schemas.microsoft.com/office/drawing/2014/main" id="{A10DC615-D0E6-41D9-A606-D17735C11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7251" y="4555067"/>
            <a:ext cx="5705475" cy="188448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9531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circle(in)">
                                      <p:cBhvr>
                                        <p:cTn id="17" dur="20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circle(in)">
                                      <p:cBhvr>
                                        <p:cTn id="22"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1C5CAC-93D2-4368-81FE-DB4A60A13E4B}"/>
              </a:ext>
            </a:extLst>
          </p:cNvPr>
          <p:cNvSpPr>
            <a:spLocks noGrp="1"/>
          </p:cNvSpPr>
          <p:nvPr>
            <p:ph type="title"/>
          </p:nvPr>
        </p:nvSpPr>
        <p:spPr/>
        <p:txBody>
          <a:bodyPr/>
          <a:lstStyle/>
          <a:p>
            <a:pPr algn="ctr"/>
            <a:r>
              <a:rPr lang="ru-RU" b="0" i="0" dirty="0">
                <a:solidFill>
                  <a:schemeClr val="tx1">
                    <a:lumMod val="95000"/>
                  </a:schemeClr>
                </a:solidFill>
                <a:effectLst/>
                <a:latin typeface="Yandex Sans Text"/>
              </a:rPr>
              <a:t>Основные моменты</a:t>
            </a:r>
            <a:br>
              <a:rPr lang="ru-RU" b="0" i="0" dirty="0">
                <a:solidFill>
                  <a:srgbClr val="000000"/>
                </a:solidFill>
                <a:effectLst/>
                <a:latin typeface="Yandex Sans Text"/>
              </a:rPr>
            </a:br>
            <a:endParaRPr lang="ru-RU" dirty="0"/>
          </a:p>
        </p:txBody>
      </p:sp>
      <p:sp>
        <p:nvSpPr>
          <p:cNvPr id="3" name="Объект 2">
            <a:extLst>
              <a:ext uri="{FF2B5EF4-FFF2-40B4-BE49-F238E27FC236}">
                <a16:creationId xmlns:a16="http://schemas.microsoft.com/office/drawing/2014/main" id="{A58071BE-245B-4FED-A5D5-DD3B81699A4B}"/>
              </a:ext>
            </a:extLst>
          </p:cNvPr>
          <p:cNvSpPr>
            <a:spLocks noGrp="1"/>
          </p:cNvSpPr>
          <p:nvPr>
            <p:ph idx="1"/>
          </p:nvPr>
        </p:nvSpPr>
        <p:spPr>
          <a:xfrm>
            <a:off x="680321" y="2336873"/>
            <a:ext cx="11393146" cy="1185260"/>
          </a:xfrm>
        </p:spPr>
        <p:txBody>
          <a:bodyPr>
            <a:normAutofit fontScale="62500" lnSpcReduction="20000"/>
          </a:bodyPr>
          <a:lstStyle/>
          <a:p>
            <a:pPr algn="l"/>
            <a:r>
              <a:rPr lang="ru-RU" b="0" i="0" dirty="0">
                <a:solidFill>
                  <a:srgbClr val="000000"/>
                </a:solidFill>
                <a:effectLst/>
                <a:latin typeface="Yandex Sans Text"/>
              </a:rPr>
              <a:t>Основные моменты</a:t>
            </a:r>
          </a:p>
          <a:p>
            <a:pPr algn="l"/>
            <a:r>
              <a:rPr lang="ru-RU" sz="2200" b="0" i="0" dirty="0">
                <a:solidFill>
                  <a:srgbClr val="000000"/>
                </a:solidFill>
                <a:effectLst/>
                <a:latin typeface="Yandex Sans Text"/>
              </a:rPr>
              <a:t>За два тысячелетия своего существования Лондон пережил периоды расцвета и разрушительные катаклизмы. Он перенес чуму, катастрофические пожары, гражданскую войну, воздушные бомбардировки, террористические акты и гражданские беспорядки. Город и сейчас находится в эпицентре драматических событий, к которым привел </a:t>
            </a:r>
            <a:r>
              <a:rPr lang="ru-RU" sz="2200" b="0" i="0" dirty="0" err="1">
                <a:solidFill>
                  <a:srgbClr val="000000"/>
                </a:solidFill>
                <a:effectLst/>
                <a:latin typeface="Yandex Sans Text"/>
              </a:rPr>
              <a:t>Brexit</a:t>
            </a:r>
            <a:r>
              <a:rPr lang="ru-RU" sz="2200" b="0" i="0" dirty="0">
                <a:solidFill>
                  <a:srgbClr val="000000"/>
                </a:solidFill>
                <a:effectLst/>
                <a:latin typeface="Yandex Sans Text"/>
              </a:rPr>
              <a:t>. Лихорадит не только </a:t>
            </a:r>
            <a:r>
              <a:rPr lang="ru-RU" sz="2200" b="0" i="0" u="none" strike="noStrike" dirty="0">
                <a:solidFill>
                  <a:srgbClr val="00547E"/>
                </a:solidFill>
                <a:effectLst/>
                <a:latin typeface="Yandex Sans Text"/>
                <a:hlinkClick r:id="rId2"/>
              </a:rPr>
              <a:t>Вестминстерский дворец</a:t>
            </a:r>
            <a:r>
              <a:rPr lang="ru-RU" sz="2200" b="0" i="0" dirty="0">
                <a:solidFill>
                  <a:srgbClr val="000000"/>
                </a:solidFill>
                <a:effectLst/>
                <a:latin typeface="Yandex Sans Text"/>
              </a:rPr>
              <a:t>, где заседает парламент, беспокоятся и периодически митингуют все граждане – как сторонники, так и противники выхода из Евросоюза. Впрочем, неминуемые изменения, ожидающие государство и его столицу, пока что никак не отразились на туристической отрасли.</a:t>
            </a:r>
          </a:p>
          <a:p>
            <a:endParaRPr lang="ru-RU" dirty="0"/>
          </a:p>
        </p:txBody>
      </p:sp>
      <p:sp>
        <p:nvSpPr>
          <p:cNvPr id="17" name="TextBox 16">
            <a:extLst>
              <a:ext uri="{FF2B5EF4-FFF2-40B4-BE49-F238E27FC236}">
                <a16:creationId xmlns:a16="http://schemas.microsoft.com/office/drawing/2014/main" id="{BFDD12F9-BFD0-43ED-ACA3-B5F7C9BAD23C}"/>
              </a:ext>
            </a:extLst>
          </p:cNvPr>
          <p:cNvSpPr txBox="1"/>
          <p:nvPr/>
        </p:nvSpPr>
        <p:spPr>
          <a:xfrm>
            <a:off x="516466" y="3345177"/>
            <a:ext cx="11159067" cy="1200329"/>
          </a:xfrm>
          <a:prstGeom prst="rect">
            <a:avLst/>
          </a:prstGeom>
          <a:noFill/>
        </p:spPr>
        <p:txBody>
          <a:bodyPr wrap="square">
            <a:spAutoFit/>
          </a:bodyPr>
          <a:lstStyle/>
          <a:p>
            <a:pPr algn="ctr"/>
            <a:r>
              <a:rPr lang="ru-RU" sz="1200" b="0" i="0" dirty="0">
                <a:solidFill>
                  <a:srgbClr val="000000"/>
                </a:solidFill>
                <a:effectLst/>
                <a:latin typeface="Yandex Sans Text"/>
              </a:rPr>
              <a:t>Лондон, будучи главным городом монархии, веками являвшийся центром политической власти и придворной жизни, поражает красотой своих королевских дворцов и парков, великолепием монументов, возведенных по воле представителей правящих династий. Большинство лондонских театров и музеев также были основаны при содействии особ королевской крови. Здесь все дышит традициями великой империи – смена караула Королевской конной армии, сопровождаемая звонким перестуком подков, громкими командами и щелканьем фотоаппаратов, роскошные процессии, приуроченные к важным событиям в жизни государства и монаршего дома, и даже почитание черных воронов, разгуливающих по территории </a:t>
            </a:r>
            <a:r>
              <a:rPr lang="ru-RU" sz="1200" b="0" i="0" u="none" strike="noStrike" dirty="0">
                <a:solidFill>
                  <a:srgbClr val="00547E"/>
                </a:solidFill>
                <a:effectLst/>
                <a:latin typeface="Yandex Sans Text"/>
                <a:hlinkClick r:id="rId3"/>
              </a:rPr>
              <a:t>Тауэра</a:t>
            </a:r>
            <a:r>
              <a:rPr lang="ru-RU" sz="1200" b="0" i="0" dirty="0">
                <a:solidFill>
                  <a:srgbClr val="000000"/>
                </a:solidFill>
                <a:effectLst/>
                <a:latin typeface="Yandex Sans Text"/>
              </a:rPr>
              <a:t>. Потомки птиц, которые появились здесь 900 лет назад и с тех пор никогда не исчезали, олицетворяют незыблемость лондонской твердыни, ведь согласно преданию, </a:t>
            </a:r>
            <a:r>
              <a:rPr lang="ru-RU" sz="1200" b="0" i="0" u="none" strike="noStrike" dirty="0">
                <a:solidFill>
                  <a:srgbClr val="00547E"/>
                </a:solidFill>
                <a:effectLst/>
                <a:latin typeface="Yandex Sans Text"/>
                <a:hlinkClick r:id="rId3"/>
              </a:rPr>
              <a:t>Тауэр</a:t>
            </a:r>
            <a:r>
              <a:rPr lang="ru-RU" sz="1200" b="0" i="0" dirty="0">
                <a:solidFill>
                  <a:srgbClr val="000000"/>
                </a:solidFill>
                <a:effectLst/>
                <a:latin typeface="Yandex Sans Text"/>
              </a:rPr>
              <a:t> будет стоять до той поры, пока вороны не покинут его.</a:t>
            </a:r>
            <a:endParaRPr lang="ru-RU" sz="1200" dirty="0"/>
          </a:p>
        </p:txBody>
      </p:sp>
      <p:pic>
        <p:nvPicPr>
          <p:cNvPr id="2062" name="Picture 14" descr="Вид на Вестминстерский дворец и Биг-Бен">
            <a:extLst>
              <a:ext uri="{FF2B5EF4-FFF2-40B4-BE49-F238E27FC236}">
                <a16:creationId xmlns:a16="http://schemas.microsoft.com/office/drawing/2014/main" id="{DD0786D8-1509-46B3-976D-BEB2BB1389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321" y="4984929"/>
            <a:ext cx="4762500" cy="1727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64" name="Picture 16" descr="Мэрия Лондона">
            <a:extLst>
              <a:ext uri="{FF2B5EF4-FFF2-40B4-BE49-F238E27FC236}">
                <a16:creationId xmlns:a16="http://schemas.microsoft.com/office/drawing/2014/main" id="{6B27844E-5582-41CB-A459-FB1BDC4343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3761" y="4984929"/>
            <a:ext cx="4762500" cy="18060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99810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062"/>
                                        </p:tgtEl>
                                        <p:attrNameLst>
                                          <p:attrName>style.visibility</p:attrName>
                                        </p:attrNameLst>
                                      </p:cBhvr>
                                      <p:to>
                                        <p:strVal val="visible"/>
                                      </p:to>
                                    </p:set>
                                    <p:animEffect transition="in" filter="circle(in)">
                                      <p:cBhvr>
                                        <p:cTn id="27" dur="2000"/>
                                        <p:tgtEl>
                                          <p:spTgt spid="206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2064"/>
                                        </p:tgtEl>
                                        <p:attrNameLst>
                                          <p:attrName>style.visibility</p:attrName>
                                        </p:attrNameLst>
                                      </p:cBhvr>
                                      <p:to>
                                        <p:strVal val="visible"/>
                                      </p:to>
                                    </p:set>
                                    <p:animEffect transition="in" filter="circle(in)">
                                      <p:cBhvr>
                                        <p:cTn id="32" dur="20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1918FA-B152-4790-A2F7-34BD2EC51404}"/>
              </a:ext>
            </a:extLst>
          </p:cNvPr>
          <p:cNvSpPr>
            <a:spLocks noGrp="1"/>
          </p:cNvSpPr>
          <p:nvPr>
            <p:ph type="title"/>
          </p:nvPr>
        </p:nvSpPr>
        <p:spPr/>
        <p:txBody>
          <a:bodyPr>
            <a:normAutofit/>
          </a:bodyPr>
          <a:lstStyle/>
          <a:p>
            <a:pPr algn="ctr"/>
            <a:r>
              <a:rPr lang="ru-RU" b="0" i="0" dirty="0">
                <a:solidFill>
                  <a:schemeClr val="tx1">
                    <a:lumMod val="95000"/>
                  </a:schemeClr>
                </a:solidFill>
                <a:effectLst/>
                <a:latin typeface="Yandex Sans Text"/>
              </a:rPr>
              <a:t>Достопримечательности Лондона</a:t>
            </a:r>
            <a:endParaRPr lang="ru-RU" dirty="0">
              <a:solidFill>
                <a:schemeClr val="tx1">
                  <a:lumMod val="95000"/>
                </a:schemeClr>
              </a:solidFill>
            </a:endParaRPr>
          </a:p>
        </p:txBody>
      </p:sp>
      <p:sp>
        <p:nvSpPr>
          <p:cNvPr id="3" name="Объект 2">
            <a:extLst>
              <a:ext uri="{FF2B5EF4-FFF2-40B4-BE49-F238E27FC236}">
                <a16:creationId xmlns:a16="http://schemas.microsoft.com/office/drawing/2014/main" id="{C19024F6-E9E0-47C2-A698-52D1C0D61604}"/>
              </a:ext>
            </a:extLst>
          </p:cNvPr>
          <p:cNvSpPr>
            <a:spLocks noGrp="1"/>
          </p:cNvSpPr>
          <p:nvPr>
            <p:ph idx="1"/>
          </p:nvPr>
        </p:nvSpPr>
        <p:spPr>
          <a:xfrm>
            <a:off x="0" y="2319939"/>
            <a:ext cx="9613861" cy="1303794"/>
          </a:xfrm>
        </p:spPr>
        <p:txBody>
          <a:bodyPr>
            <a:normAutofit fontScale="70000" lnSpcReduction="20000"/>
          </a:bodyPr>
          <a:lstStyle/>
          <a:p>
            <a:pPr marL="0" indent="0" algn="l">
              <a:buNone/>
            </a:pPr>
            <a:r>
              <a:rPr lang="ru-RU" b="0" i="0" dirty="0">
                <a:solidFill>
                  <a:srgbClr val="000000"/>
                </a:solidFill>
                <a:effectLst/>
                <a:latin typeface="Yandex Sans Text"/>
              </a:rPr>
              <a:t>В Лондоне вы найдете следы всех исторических эпох. Больше всего привлекают внимание туристов </a:t>
            </a:r>
            <a:r>
              <a:rPr lang="ru-RU" b="0" i="0" u="none" strike="noStrike" dirty="0">
                <a:solidFill>
                  <a:srgbClr val="00547E"/>
                </a:solidFill>
                <a:effectLst/>
                <a:latin typeface="Yandex Sans Text"/>
                <a:hlinkClick r:id="rId2"/>
              </a:rPr>
              <a:t>Вестминстерское аббатство</a:t>
            </a:r>
            <a:r>
              <a:rPr lang="ru-RU" b="0" i="0" dirty="0">
                <a:solidFill>
                  <a:srgbClr val="000000"/>
                </a:solidFill>
                <a:effectLst/>
                <a:latin typeface="Yandex Sans Text"/>
              </a:rPr>
              <a:t>, </a:t>
            </a:r>
            <a:r>
              <a:rPr lang="ru-RU" b="0" i="0" u="none" strike="noStrike" dirty="0">
                <a:solidFill>
                  <a:srgbClr val="00547E"/>
                </a:solidFill>
                <a:effectLst/>
                <a:latin typeface="Yandex Sans Text"/>
                <a:hlinkClick r:id="rId3"/>
              </a:rPr>
              <a:t>собор Святого Павла</a:t>
            </a:r>
            <a:r>
              <a:rPr lang="ru-RU" b="0" i="0" dirty="0">
                <a:solidFill>
                  <a:srgbClr val="000000"/>
                </a:solidFill>
                <a:effectLst/>
                <a:latin typeface="Yandex Sans Text"/>
              </a:rPr>
              <a:t>, </a:t>
            </a:r>
            <a:r>
              <a:rPr lang="ru-RU" b="0" i="0" u="none" strike="noStrike" dirty="0">
                <a:solidFill>
                  <a:srgbClr val="00547E"/>
                </a:solidFill>
                <a:effectLst/>
                <a:latin typeface="Yandex Sans Text"/>
                <a:hlinkClick r:id="rId4"/>
              </a:rPr>
              <a:t>Букингемский дворец</a:t>
            </a:r>
            <a:r>
              <a:rPr lang="ru-RU" b="0" i="0" dirty="0">
                <a:solidFill>
                  <a:srgbClr val="000000"/>
                </a:solidFill>
                <a:effectLst/>
                <a:latin typeface="Yandex Sans Text"/>
              </a:rPr>
              <a:t>, </a:t>
            </a:r>
            <a:r>
              <a:rPr lang="ru-RU" b="0" i="0" u="none" strike="noStrike" dirty="0">
                <a:solidFill>
                  <a:srgbClr val="00547E"/>
                </a:solidFill>
                <a:effectLst/>
                <a:latin typeface="Yandex Sans Text"/>
                <a:hlinkClick r:id="rId5"/>
              </a:rPr>
              <a:t>Британский музей</a:t>
            </a:r>
            <a:r>
              <a:rPr lang="ru-RU" b="0" i="0" dirty="0">
                <a:solidFill>
                  <a:srgbClr val="000000"/>
                </a:solidFill>
                <a:effectLst/>
                <a:latin typeface="Yandex Sans Text"/>
              </a:rPr>
              <a:t>, </a:t>
            </a:r>
            <a:r>
              <a:rPr lang="ru-RU" b="0" i="0" u="none" strike="noStrike" dirty="0">
                <a:solidFill>
                  <a:srgbClr val="00547E"/>
                </a:solidFill>
                <a:effectLst/>
                <a:latin typeface="Yandex Sans Text"/>
                <a:hlinkClick r:id="rId6"/>
              </a:rPr>
              <a:t>Лондонская Национальная галерея</a:t>
            </a:r>
            <a:r>
              <a:rPr lang="ru-RU" b="0" i="0" dirty="0">
                <a:solidFill>
                  <a:srgbClr val="000000"/>
                </a:solidFill>
                <a:effectLst/>
                <a:latin typeface="Yandex Sans Text"/>
              </a:rPr>
              <a:t>, </a:t>
            </a:r>
            <a:r>
              <a:rPr lang="ru-RU" b="0" i="0" u="none" strike="noStrike" dirty="0">
                <a:solidFill>
                  <a:srgbClr val="00547E"/>
                </a:solidFill>
                <a:effectLst/>
                <a:latin typeface="Yandex Sans Text"/>
                <a:hlinkClick r:id="rId7"/>
              </a:rPr>
              <a:t>Трафальгарская площадь</a:t>
            </a:r>
            <a:r>
              <a:rPr lang="ru-RU" b="0" i="0" dirty="0">
                <a:solidFill>
                  <a:srgbClr val="000000"/>
                </a:solidFill>
                <a:effectLst/>
                <a:latin typeface="Yandex Sans Text"/>
              </a:rPr>
              <a:t>. Здесь же вы найдете и спрятанные в укромные уголки Музей сэра Джона </a:t>
            </a:r>
            <a:r>
              <a:rPr lang="ru-RU" b="0" i="0" dirty="0" err="1">
                <a:solidFill>
                  <a:srgbClr val="000000"/>
                </a:solidFill>
                <a:effectLst/>
                <a:latin typeface="Yandex Sans Text"/>
              </a:rPr>
              <a:t>Соуна</a:t>
            </a:r>
            <a:r>
              <a:rPr lang="ru-RU" b="0" i="0" dirty="0">
                <a:solidFill>
                  <a:srgbClr val="000000"/>
                </a:solidFill>
                <a:effectLst/>
                <a:latin typeface="Yandex Sans Text"/>
              </a:rPr>
              <a:t> около </a:t>
            </a:r>
            <a:r>
              <a:rPr lang="ru-RU" b="0" i="0" dirty="0" err="1">
                <a:solidFill>
                  <a:srgbClr val="000000"/>
                </a:solidFill>
                <a:effectLst/>
                <a:latin typeface="Yandex Sans Text"/>
              </a:rPr>
              <a:t>Линкольнз-инн</a:t>
            </a:r>
            <a:r>
              <a:rPr lang="ru-RU" b="0" i="0" dirty="0">
                <a:solidFill>
                  <a:srgbClr val="000000"/>
                </a:solidFill>
                <a:effectLst/>
                <a:latin typeface="Yandex Sans Text"/>
              </a:rPr>
              <a:t>, необычные постройки на территории доков, </a:t>
            </a:r>
            <a:r>
              <a:rPr lang="ru-RU" b="0" i="0" dirty="0" err="1">
                <a:solidFill>
                  <a:srgbClr val="000000"/>
                </a:solidFill>
                <a:effectLst/>
                <a:latin typeface="Yandex Sans Text"/>
              </a:rPr>
              <a:t>Челсийский</a:t>
            </a:r>
            <a:r>
              <a:rPr lang="ru-RU" b="0" i="0" dirty="0">
                <a:solidFill>
                  <a:srgbClr val="000000"/>
                </a:solidFill>
                <a:effectLst/>
                <a:latin typeface="Yandex Sans Text"/>
              </a:rPr>
              <a:t> лекарственный сад и смуглолицых торговцев под аркой с драконом в Чайна-</a:t>
            </a:r>
            <a:r>
              <a:rPr lang="ru-RU" b="0" i="0" dirty="0" err="1">
                <a:solidFill>
                  <a:srgbClr val="000000"/>
                </a:solidFill>
                <a:effectLst/>
                <a:latin typeface="Yandex Sans Text"/>
              </a:rPr>
              <a:t>тауне</a:t>
            </a:r>
            <a:r>
              <a:rPr lang="ru-RU" b="0" i="0" dirty="0">
                <a:solidFill>
                  <a:srgbClr val="000000"/>
                </a:solidFill>
                <a:effectLst/>
                <a:latin typeface="Yandex Sans Text"/>
              </a:rPr>
              <a:t> в </a:t>
            </a:r>
            <a:r>
              <a:rPr lang="ru-RU" b="0" i="0" u="none" strike="noStrike" dirty="0">
                <a:solidFill>
                  <a:srgbClr val="00547E"/>
                </a:solidFill>
                <a:effectLst/>
                <a:latin typeface="Yandex Sans Text"/>
                <a:hlinkClick r:id="rId8"/>
              </a:rPr>
              <a:t>Сохо</a:t>
            </a:r>
            <a:endParaRPr lang="ru-RU" b="0" i="0" dirty="0">
              <a:solidFill>
                <a:srgbClr val="000000"/>
              </a:solidFill>
              <a:effectLst/>
              <a:latin typeface="Yandex Sans Text"/>
            </a:endParaRPr>
          </a:p>
          <a:p>
            <a:endParaRPr lang="ru-RU" dirty="0"/>
          </a:p>
        </p:txBody>
      </p:sp>
      <p:pic>
        <p:nvPicPr>
          <p:cNvPr id="3076" name="Picture 4" descr="Лондон">
            <a:extLst>
              <a:ext uri="{FF2B5EF4-FFF2-40B4-BE49-F238E27FC236}">
                <a16:creationId xmlns:a16="http://schemas.microsoft.com/office/drawing/2014/main" id="{46DD0618-049B-46FC-B117-79ED15867B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6333" y="3751263"/>
            <a:ext cx="4944534" cy="20478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078" name="Picture 6" descr="Солнечные дни в Лондоне тоже бывают">
            <a:extLst>
              <a:ext uri="{FF2B5EF4-FFF2-40B4-BE49-F238E27FC236}">
                <a16:creationId xmlns:a16="http://schemas.microsoft.com/office/drawing/2014/main" id="{E2D84871-B3F7-43D2-A609-A1084727F5B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15667" y="3751263"/>
            <a:ext cx="3048000" cy="2047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6164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animEffect transition="in" filter="wipe(down)">
                                      <p:cBhvr>
                                        <p:cTn id="19" dur="500"/>
                                        <p:tgtEl>
                                          <p:spTgt spid="307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3078"/>
                                        </p:tgtEl>
                                        <p:attrNameLst>
                                          <p:attrName>style.visibility</p:attrName>
                                        </p:attrNameLst>
                                      </p:cBhvr>
                                      <p:to>
                                        <p:strVal val="visible"/>
                                      </p:to>
                                    </p:set>
                                    <p:animEffect transition="in" filter="wheel(1)">
                                      <p:cBhvr>
                                        <p:cTn id="24" dur="20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9A89DF-BC79-409F-B0B9-F61F57E74ECC}"/>
              </a:ext>
            </a:extLst>
          </p:cNvPr>
          <p:cNvSpPr>
            <a:spLocks noGrp="1"/>
          </p:cNvSpPr>
          <p:nvPr>
            <p:ph type="title"/>
          </p:nvPr>
        </p:nvSpPr>
        <p:spPr/>
        <p:txBody>
          <a:bodyPr/>
          <a:lstStyle/>
          <a:p>
            <a:r>
              <a:rPr lang="ru-RU" b="0" i="0" dirty="0">
                <a:solidFill>
                  <a:schemeClr val="tx1">
                    <a:lumMod val="95000"/>
                  </a:schemeClr>
                </a:solidFill>
                <a:effectLst/>
                <a:latin typeface="Yandex Sans Text"/>
              </a:rPr>
              <a:t>География</a:t>
            </a:r>
            <a:r>
              <a:rPr lang="ru-RU" b="0" i="0" dirty="0">
                <a:solidFill>
                  <a:srgbClr val="000000"/>
                </a:solidFill>
                <a:effectLst/>
                <a:latin typeface="Yandex Sans Text"/>
              </a:rPr>
              <a:t> </a:t>
            </a:r>
            <a:r>
              <a:rPr lang="ru-RU" b="0" i="0" dirty="0">
                <a:solidFill>
                  <a:schemeClr val="tx1">
                    <a:lumMod val="95000"/>
                  </a:schemeClr>
                </a:solidFill>
                <a:effectLst/>
                <a:latin typeface="Yandex Sans Text"/>
              </a:rPr>
              <a:t>и районы Лондона</a:t>
            </a:r>
            <a:br>
              <a:rPr lang="ru-RU" b="0" i="0" dirty="0">
                <a:solidFill>
                  <a:srgbClr val="000000"/>
                </a:solidFill>
                <a:effectLst/>
                <a:latin typeface="Yandex Sans Text"/>
              </a:rPr>
            </a:br>
            <a:endParaRPr lang="ru-RU" dirty="0"/>
          </a:p>
        </p:txBody>
      </p:sp>
      <p:sp>
        <p:nvSpPr>
          <p:cNvPr id="3" name="Объект 2">
            <a:extLst>
              <a:ext uri="{FF2B5EF4-FFF2-40B4-BE49-F238E27FC236}">
                <a16:creationId xmlns:a16="http://schemas.microsoft.com/office/drawing/2014/main" id="{06AFF639-37A5-4321-AA48-78EEA488D305}"/>
              </a:ext>
            </a:extLst>
          </p:cNvPr>
          <p:cNvSpPr>
            <a:spLocks noGrp="1"/>
          </p:cNvSpPr>
          <p:nvPr>
            <p:ph idx="1"/>
          </p:nvPr>
        </p:nvSpPr>
        <p:spPr>
          <a:xfrm>
            <a:off x="96121" y="2294539"/>
            <a:ext cx="9613861" cy="1659394"/>
          </a:xfrm>
        </p:spPr>
        <p:txBody>
          <a:bodyPr>
            <a:normAutofit fontScale="55000" lnSpcReduction="20000"/>
          </a:bodyPr>
          <a:lstStyle/>
          <a:p>
            <a:pPr algn="l"/>
            <a:r>
              <a:rPr lang="ru-RU" b="0" i="0" dirty="0" err="1">
                <a:solidFill>
                  <a:srgbClr val="000000"/>
                </a:solidFill>
                <a:effectLst/>
                <a:latin typeface="Yandex Sans Text"/>
              </a:rPr>
              <a:t>лондон</a:t>
            </a:r>
            <a:r>
              <a:rPr lang="ru-RU" b="0" i="0" dirty="0">
                <a:solidFill>
                  <a:srgbClr val="000000"/>
                </a:solidFill>
                <a:effectLst/>
                <a:latin typeface="Yandex Sans Text"/>
              </a:rPr>
              <a:t> расположен в юго-восточной части острова Великобритания, занимая обширную часть низменности, простирающейся между вытянутыми холмистыми грядами </a:t>
            </a:r>
            <a:r>
              <a:rPr lang="ru-RU" b="0" i="0" dirty="0" err="1">
                <a:solidFill>
                  <a:srgbClr val="000000"/>
                </a:solidFill>
                <a:effectLst/>
                <a:latin typeface="Yandex Sans Text"/>
              </a:rPr>
              <a:t>Чилтерн-хилс</a:t>
            </a:r>
            <a:r>
              <a:rPr lang="ru-RU" b="0" i="0" dirty="0">
                <a:solidFill>
                  <a:srgbClr val="000000"/>
                </a:solidFill>
                <a:effectLst/>
                <a:latin typeface="Yandex Sans Text"/>
              </a:rPr>
              <a:t> и </a:t>
            </a:r>
            <a:r>
              <a:rPr lang="ru-RU" b="0" i="0" dirty="0" err="1">
                <a:solidFill>
                  <a:srgbClr val="000000"/>
                </a:solidFill>
                <a:effectLst/>
                <a:latin typeface="Yandex Sans Text"/>
              </a:rPr>
              <a:t>Норт</a:t>
            </a:r>
            <a:r>
              <a:rPr lang="ru-RU" b="0" i="0" dirty="0">
                <a:solidFill>
                  <a:srgbClr val="000000"/>
                </a:solidFill>
                <a:effectLst/>
                <a:latin typeface="Yandex Sans Text"/>
              </a:rPr>
              <a:t>-Даунс. Их пологие склоны спускаются к долине </a:t>
            </a:r>
            <a:r>
              <a:rPr lang="ru-RU" b="0" i="0" u="none" strike="noStrike" dirty="0">
                <a:solidFill>
                  <a:srgbClr val="00547E"/>
                </a:solidFill>
                <a:effectLst/>
                <a:latin typeface="Yandex Sans Text"/>
                <a:hlinkClick r:id="rId2"/>
              </a:rPr>
              <a:t>Темзы</a:t>
            </a:r>
            <a:r>
              <a:rPr lang="ru-RU" b="0" i="0" dirty="0">
                <a:solidFill>
                  <a:srgbClr val="000000"/>
                </a:solidFill>
                <a:effectLst/>
                <a:latin typeface="Yandex Sans Text"/>
              </a:rPr>
              <a:t>, где размещается значительная часть кварталов старого Лондона. Исторически рост города начался в самой низкой точке долины и продолжился на равнинной местности, кое-где взбираясь на невысокие холмы.</a:t>
            </a:r>
          </a:p>
          <a:p>
            <a:pPr algn="l"/>
            <a:r>
              <a:rPr lang="ru-RU" b="0" i="0" dirty="0">
                <a:solidFill>
                  <a:srgbClr val="000000"/>
                </a:solidFill>
                <a:effectLst/>
                <a:latin typeface="Yandex Sans Text"/>
              </a:rPr>
              <a:t>В давние времена </a:t>
            </a:r>
            <a:r>
              <a:rPr lang="ru-RU" b="0" i="0" u="none" strike="noStrike" dirty="0">
                <a:solidFill>
                  <a:srgbClr val="00547E"/>
                </a:solidFill>
                <a:effectLst/>
                <a:latin typeface="Yandex Sans Text"/>
                <a:hlinkClick r:id="rId2"/>
              </a:rPr>
              <a:t>Темза</a:t>
            </a:r>
            <a:r>
              <a:rPr lang="ru-RU" b="0" i="0" dirty="0">
                <a:solidFill>
                  <a:srgbClr val="000000"/>
                </a:solidFill>
                <a:effectLst/>
                <a:latin typeface="Yandex Sans Text"/>
              </a:rPr>
              <a:t>, пересекающая город с юго-запада на восток, была более широкой и мелкой, а ее берега представляли собой болота и топи. В викторианскую эпоху главную водную артерию Лондона обваловали, и теперь многие ее притоки на территории города текут под землей. </a:t>
            </a:r>
            <a:r>
              <a:rPr lang="ru-RU" b="0" i="0" u="none" strike="noStrike" dirty="0">
                <a:solidFill>
                  <a:srgbClr val="00547E"/>
                </a:solidFill>
                <a:effectLst/>
                <a:latin typeface="Yandex Sans Text"/>
                <a:hlinkClick r:id="rId2"/>
              </a:rPr>
              <a:t>Темза</a:t>
            </a:r>
            <a:r>
              <a:rPr lang="ru-RU" b="0" i="0" dirty="0">
                <a:solidFill>
                  <a:srgbClr val="000000"/>
                </a:solidFill>
                <a:effectLst/>
                <a:latin typeface="Yandex Sans Text"/>
              </a:rPr>
              <a:t> – приливно-отливная река, связанная с Атлантикой, поэтому на протяжении веков наводнения представляли для Лондона большую проблему. В XIX столетии вдоль </a:t>
            </a:r>
            <a:r>
              <a:rPr lang="ru-RU" b="0" i="0" u="none" strike="noStrike" dirty="0">
                <a:solidFill>
                  <a:srgbClr val="00547E"/>
                </a:solidFill>
                <a:effectLst/>
                <a:latin typeface="Yandex Sans Text"/>
                <a:hlinkClick r:id="rId2"/>
              </a:rPr>
              <a:t>Темзы</a:t>
            </a:r>
            <a:r>
              <a:rPr lang="ru-RU" b="0" i="0" dirty="0">
                <a:solidFill>
                  <a:srgbClr val="000000"/>
                </a:solidFill>
                <a:effectLst/>
                <a:latin typeface="Yandex Sans Text"/>
              </a:rPr>
              <a:t> были выстроены набережные Виктории, Альберта и Челси, проведены сложные гидротехнические работы по усмирению реки.</a:t>
            </a:r>
          </a:p>
          <a:p>
            <a:endParaRPr lang="ru-RU" dirty="0"/>
          </a:p>
        </p:txBody>
      </p:sp>
      <p:sp>
        <p:nvSpPr>
          <p:cNvPr id="5" name="TextBox 4">
            <a:extLst>
              <a:ext uri="{FF2B5EF4-FFF2-40B4-BE49-F238E27FC236}">
                <a16:creationId xmlns:a16="http://schemas.microsoft.com/office/drawing/2014/main" id="{D0FF195C-52FB-43A5-84F9-9A337101258C}"/>
              </a:ext>
            </a:extLst>
          </p:cNvPr>
          <p:cNvSpPr txBox="1"/>
          <p:nvPr/>
        </p:nvSpPr>
        <p:spPr>
          <a:xfrm>
            <a:off x="237066" y="3662107"/>
            <a:ext cx="10126133" cy="1384995"/>
          </a:xfrm>
          <a:prstGeom prst="rect">
            <a:avLst/>
          </a:prstGeom>
          <a:noFill/>
        </p:spPr>
        <p:txBody>
          <a:bodyPr wrap="square">
            <a:spAutoFit/>
          </a:bodyPr>
          <a:lstStyle/>
          <a:p>
            <a:r>
              <a:rPr lang="ru-RU" sz="1400" b="0" i="0" dirty="0">
                <a:solidFill>
                  <a:srgbClr val="000000"/>
                </a:solidFill>
                <a:effectLst/>
                <a:latin typeface="Yandex Sans Text"/>
              </a:rPr>
              <a:t>Лондон является одним из 9 регионов Англии – самой густонаселенной административно-политической части Великобритании. Большой Лондон, территория которого составляет 1572 км², включает в себя 32 района (лондонских </a:t>
            </a:r>
            <a:r>
              <a:rPr lang="ru-RU" sz="1400" b="0" i="0" dirty="0" err="1">
                <a:solidFill>
                  <a:srgbClr val="000000"/>
                </a:solidFill>
                <a:effectLst/>
                <a:latin typeface="Yandex Sans Text"/>
              </a:rPr>
              <a:t>боро</a:t>
            </a:r>
            <a:r>
              <a:rPr lang="ru-RU" sz="1400" b="0" i="0" dirty="0">
                <a:solidFill>
                  <a:srgbClr val="000000"/>
                </a:solidFill>
                <a:effectLst/>
                <a:latin typeface="Yandex Sans Text"/>
              </a:rPr>
              <a:t>) и Лондонский Сити, наделенный особым политическим статусом и возглавляемый лорд-мэром. 12 районов и Сити входят в состав Внутреннего Лондона – самой богатой городской локации в Европе. Внешний Лондон, окружающий Внутренний, подразделен на 20 районов. Город окаймлен Зеленым поясом, где строительство запрещено или ведется по особым нормам. Часть Зеленого пояса заходит непосредственно на территорию Лондона, но год от года количество заповедных акров здесь сокращается.</a:t>
            </a:r>
            <a:endParaRPr lang="ru-RU" sz="1400" dirty="0"/>
          </a:p>
        </p:txBody>
      </p:sp>
    </p:spTree>
    <p:extLst>
      <p:ext uri="{BB962C8B-B14F-4D97-AF65-F5344CB8AC3E}">
        <p14:creationId xmlns:p14="http://schemas.microsoft.com/office/powerpoint/2010/main" val="15353706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4E4DBE-D6CA-41BA-B470-869E8D2C255D}"/>
              </a:ext>
            </a:extLst>
          </p:cNvPr>
          <p:cNvSpPr>
            <a:spLocks noGrp="1"/>
          </p:cNvSpPr>
          <p:nvPr>
            <p:ph type="title"/>
          </p:nvPr>
        </p:nvSpPr>
        <p:spPr/>
        <p:txBody>
          <a:bodyPr/>
          <a:lstStyle/>
          <a:p>
            <a:pPr algn="ctr"/>
            <a:r>
              <a:rPr lang="ru-RU" dirty="0"/>
              <a:t>Карта</a:t>
            </a:r>
          </a:p>
        </p:txBody>
      </p:sp>
      <p:pic>
        <p:nvPicPr>
          <p:cNvPr id="4098" name="Picture 2" descr="Туристическая карта Лондона">
            <a:extLst>
              <a:ext uri="{FF2B5EF4-FFF2-40B4-BE49-F238E27FC236}">
                <a16:creationId xmlns:a16="http://schemas.microsoft.com/office/drawing/2014/main" id="{AF099F86-4C0E-4D27-B8F9-FFD44063C9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605" y="2852472"/>
            <a:ext cx="4762500" cy="314325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4100" name="Picture 4" descr="Карта районов Лондона">
            <a:extLst>
              <a:ext uri="{FF2B5EF4-FFF2-40B4-BE49-F238E27FC236}">
                <a16:creationId xmlns:a16="http://schemas.microsoft.com/office/drawing/2014/main" id="{1C381EF4-1E1D-4BDD-B633-5957D75439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7550" y="2852472"/>
            <a:ext cx="4762500" cy="314325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46904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circle(in)">
                                      <p:cBhvr>
                                        <p:cTn id="12" dur="20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circle(in)">
                                      <p:cBhvr>
                                        <p:cTn id="17" dur="2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Берлин">
  <a:themeElements>
    <a:clrScheme name="Берлин">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Берлин">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Берлин">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TM04033917[[fn=Берлин]]</Template>
  <TotalTime>76</TotalTime>
  <Words>697</Words>
  <Application>Microsoft Office PowerPoint</Application>
  <PresentationFormat>Широкоэкранный</PresentationFormat>
  <Paragraphs>24</Paragraphs>
  <Slides>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Arial</vt:lpstr>
      <vt:lpstr>Trebuchet MS</vt:lpstr>
      <vt:lpstr>Yandex Sans Text</vt:lpstr>
      <vt:lpstr>Берлин</vt:lpstr>
      <vt:lpstr>Лондон</vt:lpstr>
      <vt:lpstr>План:</vt:lpstr>
      <vt:lpstr>Город Лондон (London) </vt:lpstr>
      <vt:lpstr>Основные моменты </vt:lpstr>
      <vt:lpstr>Достопримечательности Лондона</vt:lpstr>
      <vt:lpstr>География и районы Лондона </vt:lpstr>
      <vt:lpstr>Карта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Лондон</dc:title>
  <dc:creator>IT - OFFICE</dc:creator>
  <cp:lastModifiedBy>IT - OFFICE</cp:lastModifiedBy>
  <cp:revision>2</cp:revision>
  <dcterms:created xsi:type="dcterms:W3CDTF">2023-09-25T05:47:34Z</dcterms:created>
  <dcterms:modified xsi:type="dcterms:W3CDTF">2023-09-25T07:04:16Z</dcterms:modified>
</cp:coreProperties>
</file>