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circle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y2tutorial.com/plsql/plsql-variables.php" TargetMode="External"/><Relationship Id="rId2" Type="http://schemas.openxmlformats.org/officeDocument/2006/relationships/hyperlink" Target="https://profs.info.uaic.ro/~bd/wiki/index.php/PLSQL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introduction-pl-sql.html" TargetMode="External"/><Relationship Id="rId4" Type="http://schemas.openxmlformats.org/officeDocument/2006/relationships/hyperlink" Target="https://www.tutorialspoint.com/plsql/plsql_variable_types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ursuri.cs.pub.ro/~radulescu/bd/plsql/2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data_types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088" y="4191000"/>
            <a:ext cx="8062912" cy="1752600"/>
          </a:xfrm>
        </p:spPr>
        <p:txBody>
          <a:bodyPr/>
          <a:lstStyle/>
          <a:p>
            <a:r>
              <a:rPr lang="ro-RO" dirty="0" smtClean="0"/>
              <a:t>Lupu Cezar-Justinian, 2E4</a:t>
            </a:r>
            <a:endParaRPr lang="ro-RO" dirty="0"/>
          </a:p>
        </p:txBody>
      </p:sp>
      <p:pic>
        <p:nvPicPr>
          <p:cNvPr id="4" name="Picture 3" descr="plsql_variable_declaration_variable_scope.jpg"/>
          <p:cNvPicPr>
            <a:picLocks noChangeAspect="1"/>
          </p:cNvPicPr>
          <p:nvPr/>
        </p:nvPicPr>
        <p:blipFill>
          <a:blip r:embed="rId2"/>
          <a:srcRect b="7197"/>
          <a:stretch>
            <a:fillRect/>
          </a:stretch>
        </p:blipFill>
        <p:spPr>
          <a:xfrm>
            <a:off x="0" y="457200"/>
            <a:ext cx="9144000" cy="266700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399032"/>
          </a:xfrm>
        </p:spPr>
        <p:txBody>
          <a:bodyPr/>
          <a:lstStyle/>
          <a:p>
            <a:pPr algn="ctr"/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exemplelor</a:t>
            </a:r>
            <a:endParaRPr lang="ro-RO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7494"/>
            <a:ext cx="8610600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dirty="0" smtClean="0"/>
              <a:t>DESPRE DOMENIUL DE VIZIBILITATE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en-US" dirty="0" smtClean="0"/>
              <a:t>-SCOPE-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La fel ca în celelalte limbaje de programare, și în PL/SQL există următoarea împărțire a variabilelor  în program:</a:t>
            </a:r>
          </a:p>
          <a:p>
            <a:pPr lvl="1"/>
            <a:r>
              <a:rPr lang="ro-RO" dirty="0" smtClean="0"/>
              <a:t>Variabile locale – care aparțin unei anumite 				secțiunie executabile</a:t>
            </a:r>
          </a:p>
          <a:p>
            <a:pPr lvl="1"/>
            <a:r>
              <a:rPr lang="ro-RO" dirty="0" smtClean="0"/>
              <a:t>Variabile globale – care pot fi accesate 				   în orice bloc BEGIN END;</a:t>
            </a:r>
          </a:p>
          <a:p>
            <a:pPr lvl="1"/>
            <a:r>
              <a:rPr lang="ro-RO" dirty="0" smtClean="0"/>
              <a:t>Exemplu</a:t>
            </a:r>
            <a:endParaRPr lang="ro-RO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o-RO" dirty="0" smtClean="0"/>
              <a:t>Pentru a putea accesa variabilele globale, avem nevoie de metoda de marcare, ” </a:t>
            </a:r>
            <a:r>
              <a:rPr lang="en-US" dirty="0" smtClean="0"/>
              <a:t>&lt;&lt;</a:t>
            </a:r>
            <a:r>
              <a:rPr lang="ro-RO" dirty="0" smtClean="0"/>
              <a:t>global</a:t>
            </a:r>
            <a:r>
              <a:rPr lang="en-US" dirty="0" smtClean="0"/>
              <a:t>&gt;&gt; </a:t>
            </a:r>
            <a:r>
              <a:rPr lang="ro-RO" dirty="0" smtClean="0"/>
              <a:t>”, care va indica zona ce conține informațiile globale.</a:t>
            </a:r>
            <a:r>
              <a:rPr lang="en-US" dirty="0" smtClean="0"/>
              <a:t> </a:t>
            </a:r>
          </a:p>
          <a:p>
            <a:pPr lvl="4"/>
            <a:r>
              <a:rPr lang="en-US" dirty="0" smtClean="0"/>
              <a:t>&lt;&lt; </a:t>
            </a:r>
            <a:r>
              <a:rPr lang="en-US" dirty="0" err="1" smtClean="0"/>
              <a:t>marcator</a:t>
            </a:r>
            <a:r>
              <a:rPr lang="en-US" dirty="0" smtClean="0"/>
              <a:t>&gt;&gt; e o </a:t>
            </a:r>
            <a:r>
              <a:rPr lang="en-US" dirty="0" err="1" smtClean="0"/>
              <a:t>tehnic</a:t>
            </a:r>
            <a:r>
              <a:rPr lang="ro-RO" dirty="0" smtClean="0"/>
              <a:t>ă general valabilă de marcare, putând utiliza orice denumire în loc de ”marcator</a:t>
            </a:r>
            <a:r>
              <a:rPr lang="ro-RO" dirty="0" smtClean="0"/>
              <a:t>”.</a:t>
            </a:r>
          </a:p>
          <a:p>
            <a:pPr lvl="4"/>
            <a:r>
              <a:rPr lang="ro-RO" dirty="0" smtClean="0"/>
              <a:t>exemplu</a:t>
            </a:r>
            <a:endParaRPr lang="ro-RO" dirty="0" smtClean="0"/>
          </a:p>
          <a:p>
            <a:r>
              <a:rPr lang="ro-RO" dirty="0" smtClean="0"/>
              <a:t>GOOD PRACTICE</a:t>
            </a:r>
          </a:p>
          <a:p>
            <a:pPr lvl="1"/>
            <a:r>
              <a:rPr lang="ro-RO" dirty="0" smtClean="0"/>
              <a:t>Pentru a identifica mai ușor variabilele globale, este indicat ca la începutul identificatorului să punem:</a:t>
            </a:r>
          </a:p>
          <a:p>
            <a:pPr lvl="2"/>
            <a:r>
              <a:rPr lang="ro-RO" dirty="0" smtClean="0"/>
              <a:t>”g_” pentru variabilele globale, respectiv</a:t>
            </a:r>
          </a:p>
          <a:p>
            <a:pPr lvl="2"/>
            <a:r>
              <a:rPr lang="ro-RO" dirty="0" smtClean="0"/>
              <a:t>„l_” pentru variabilele locale</a:t>
            </a:r>
          </a:p>
          <a:p>
            <a:pPr lvl="2"/>
            <a:r>
              <a:rPr lang="ro-RO" dirty="0" smtClean="0"/>
              <a:t>exemplu</a:t>
            </a:r>
            <a:endParaRPr lang="ro-R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67494"/>
            <a:ext cx="8534400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dirty="0" smtClean="0"/>
              <a:t>DESPRE DOMENIUL DE VIZIBILITATE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en-US" dirty="0" smtClean="0"/>
              <a:t>-SCOPE-</a:t>
            </a:r>
            <a:endParaRPr lang="ro-RO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EXERCIȚII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 fontScale="850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ro-RO" dirty="0" smtClean="0"/>
              <a:t>Afișați data voastră de naștere, sub forma ” M-am născut pe </a:t>
            </a:r>
            <a:r>
              <a:rPr lang="en-US" dirty="0" smtClean="0"/>
              <a:t>&lt;</a:t>
            </a:r>
            <a:r>
              <a:rPr lang="ro-RO" dirty="0" smtClean="0"/>
              <a:t>data</a:t>
            </a:r>
            <a:r>
              <a:rPr lang="en-US" dirty="0" smtClean="0"/>
              <a:t>&gt;”, </a:t>
            </a:r>
            <a:r>
              <a:rPr lang="en-US" dirty="0" err="1" smtClean="0"/>
              <a:t>citind</a:t>
            </a:r>
            <a:r>
              <a:rPr lang="en-US" dirty="0" smtClean="0"/>
              <a:t> de la </a:t>
            </a:r>
            <a:r>
              <a:rPr lang="en-US" dirty="0" err="1" smtClean="0"/>
              <a:t>tastatur</a:t>
            </a:r>
            <a:r>
              <a:rPr lang="ro-RO" dirty="0" smtClean="0"/>
              <a:t>ă inputul. </a:t>
            </a:r>
            <a:endParaRPr lang="ro-RO" dirty="0" smtClean="0"/>
          </a:p>
          <a:p>
            <a:pPr marL="953262" lvl="1" indent="-514350">
              <a:buFont typeface="+mj-lt"/>
              <a:buAutoNum type="arabicPeriod"/>
            </a:pPr>
            <a:r>
              <a:rPr lang="ro-RO" dirty="0" smtClean="0"/>
              <a:t>Optional: transformați stringul citit în informație de tip DATE</a:t>
            </a:r>
          </a:p>
          <a:p>
            <a:pPr marL="578358" indent="-514350">
              <a:buFont typeface="+mj-lt"/>
              <a:buAutoNum type="arabicPeriod"/>
            </a:pPr>
            <a:r>
              <a:rPr lang="ro-RO" dirty="0" smtClean="0"/>
              <a:t>Creați două variabile reale, v1 = 0.5 și v2 = 0.12345, și salvați într-o variabilă suma lor, netrunchiată.</a:t>
            </a:r>
          </a:p>
          <a:p>
            <a:pPr marL="578358" indent="-514350">
              <a:buFont typeface="+mj-lt"/>
              <a:buAutoNum type="arabicPeriod"/>
            </a:pPr>
            <a:r>
              <a:rPr lang="ro-RO" dirty="0" smtClean="0"/>
              <a:t>Privind identificatorul ”g_v_exemplu”, ce informații puteți desprinde din prefixarea acestuia?</a:t>
            </a:r>
          </a:p>
          <a:p>
            <a:pPr marL="578358" indent="-514350">
              <a:buFont typeface="+mj-lt"/>
              <a:buAutoNum type="arabicPeriod"/>
            </a:pPr>
            <a:r>
              <a:rPr lang="ro-RO" dirty="0" smtClean="0"/>
              <a:t>În afară de semnul ” := ”, ce alt cuvânt putem utiliza tot cu scopul de a atribui o valoare variabilei noastre?</a:t>
            </a:r>
          </a:p>
          <a:p>
            <a:pPr marL="578358" indent="-514350">
              <a:buFont typeface="+mj-lt"/>
              <a:buAutoNum type="arabicPeriod"/>
            </a:pPr>
            <a:endParaRPr lang="ro-RO" dirty="0" smtClean="0"/>
          </a:p>
          <a:p>
            <a:pPr marL="578358" indent="-514350">
              <a:buFont typeface="+mj-lt"/>
              <a:buAutoNum type="arabicPeriod"/>
            </a:pPr>
            <a:endParaRPr lang="ro-RO" dirty="0" smtClean="0"/>
          </a:p>
          <a:p>
            <a:pPr marL="578358" indent="-514350">
              <a:buFont typeface="+mj-lt"/>
              <a:buAutoNum type="arabicPeriod"/>
            </a:pPr>
            <a:endParaRPr lang="ro-RO" dirty="0" smtClean="0"/>
          </a:p>
          <a:p>
            <a:pPr marL="578358" indent="-514350">
              <a:buFont typeface="+mj-lt"/>
              <a:buAutoNum type="arabicPeriod"/>
            </a:pPr>
            <a:endParaRPr lang="ro-RO" dirty="0" smtClean="0"/>
          </a:p>
        </p:txBody>
      </p:sp>
    </p:spTree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Webografie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hlinkClick r:id="rId2"/>
              </a:rPr>
              <a:t>https://profs.info.uaic.ro/~bd/wiki/index.php/PLSQL_1#Declararea_variabilelor</a:t>
            </a:r>
            <a:endParaRPr lang="ro-RO" dirty="0" smtClean="0"/>
          </a:p>
          <a:p>
            <a:r>
              <a:rPr lang="ro-RO" dirty="0" smtClean="0">
                <a:hlinkClick r:id="rId3"/>
              </a:rPr>
              <a:t>https://way2tutorial.com/plsql/plsql-variables.php</a:t>
            </a:r>
            <a:endParaRPr lang="ro-RO" dirty="0" smtClean="0"/>
          </a:p>
          <a:p>
            <a:r>
              <a:rPr lang="ro-RO" dirty="0" smtClean="0">
                <a:hlinkClick r:id="rId4"/>
              </a:rPr>
              <a:t>https://www.tutorialspoint.com/plsql/plsql_variable_types.htm</a:t>
            </a:r>
            <a:endParaRPr lang="ro-RO" dirty="0" smtClean="0"/>
          </a:p>
          <a:p>
            <a:r>
              <a:rPr lang="ro-RO" dirty="0" smtClean="0">
                <a:hlinkClick r:id="rId5"/>
              </a:rPr>
              <a:t>https://www.guru99.com/introduction-pl-sql.html</a:t>
            </a:r>
            <a:r>
              <a:rPr lang="ro-RO" dirty="0" smtClean="0"/>
              <a:t> - pentru a afla conceptele PL SQL</a:t>
            </a:r>
          </a:p>
          <a:p>
            <a:endParaRPr lang="ro-RO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399032"/>
          </a:xfrm>
        </p:spPr>
        <p:txBody>
          <a:bodyPr/>
          <a:lstStyle/>
          <a:p>
            <a:pPr algn="ctr"/>
            <a:r>
              <a:rPr lang="ro-RO" dirty="0" smtClean="0"/>
              <a:t>Vă mulțumesc!</a:t>
            </a:r>
            <a:endParaRPr lang="ro-RO" dirty="0"/>
          </a:p>
        </p:txBody>
      </p:sp>
      <p:pic>
        <p:nvPicPr>
          <p:cNvPr id="4" name="Picture 3" descr="41CyuoxrPvL._AC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90800"/>
            <a:ext cx="2667000" cy="2667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99032"/>
          </a:xfrm>
        </p:spPr>
        <p:txBody>
          <a:bodyPr>
            <a:normAutofit/>
          </a:bodyPr>
          <a:lstStyle/>
          <a:p>
            <a:r>
              <a:rPr lang="ro-RO" sz="4000" dirty="0" smtClean="0"/>
              <a:t>Despre declararea variabilelor</a:t>
            </a:r>
            <a:endParaRPr lang="ro-R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2514600"/>
          </a:xfrm>
        </p:spPr>
        <p:txBody>
          <a:bodyPr/>
          <a:lstStyle/>
          <a:p>
            <a:r>
              <a:rPr lang="ro-RO" dirty="0" smtClean="0"/>
              <a:t>Cum ați defini o variabilă?</a:t>
            </a:r>
          </a:p>
          <a:p>
            <a:pPr lvl="1"/>
            <a:r>
              <a:rPr lang="ro-RO" dirty="0" smtClean="0"/>
              <a:t>Conform tutorialspoint.com, o variabilă nu este altceva decât un nume pe care noi îl dăm unei zone de memorie asupra căreia programul pe care noi l-am scris are acces.</a:t>
            </a:r>
          </a:p>
          <a:p>
            <a:pPr lvl="1"/>
            <a:endParaRPr lang="ro-RO" dirty="0" smtClean="0"/>
          </a:p>
        </p:txBody>
      </p:sp>
      <p:pic>
        <p:nvPicPr>
          <p:cNvPr id="10" name="Picture 9" descr="Captură de ecran 2021-02-23 2239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267200"/>
            <a:ext cx="3939882" cy="1905165"/>
          </a:xfrm>
          <a:prstGeom prst="rect">
            <a:avLst/>
          </a:prstGeom>
        </p:spPr>
      </p:pic>
      <p:pic>
        <p:nvPicPr>
          <p:cNvPr id="12" name="Picture 11" descr="Captură de ecran 2021-02-23 223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267200"/>
            <a:ext cx="4467366" cy="182880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572000"/>
          </a:xfrm>
        </p:spPr>
        <p:txBody>
          <a:bodyPr/>
          <a:lstStyle/>
          <a:p>
            <a:r>
              <a:rPr lang="ro-RO" dirty="0" smtClean="0"/>
              <a:t>Există un șablon după care trebuie să ne ghidăm atunci când declarăm o variabilă.</a:t>
            </a:r>
          </a:p>
          <a:p>
            <a:endParaRPr lang="en-US" dirty="0" smtClean="0"/>
          </a:p>
          <a:p>
            <a:endParaRPr lang="ro-RO" dirty="0" smtClean="0"/>
          </a:p>
          <a:p>
            <a:pPr lvl="1">
              <a:buNone/>
            </a:pPr>
            <a:r>
              <a:rPr lang="ro-RO" dirty="0" smtClean="0"/>
              <a:t>Identificator</a:t>
            </a:r>
            <a:r>
              <a:rPr lang="en-US" dirty="0" smtClean="0"/>
              <a:t> [CONSTANT] </a:t>
            </a:r>
            <a:r>
              <a:rPr lang="en-US" dirty="0" err="1" smtClean="0"/>
              <a:t>tip_de_date</a:t>
            </a:r>
            <a:r>
              <a:rPr lang="en-US" dirty="0" smtClean="0"/>
              <a:t> [NOT NULL]</a:t>
            </a:r>
          </a:p>
          <a:p>
            <a:pPr lvl="1">
              <a:buNone/>
            </a:pPr>
            <a:r>
              <a:rPr lang="en-US" dirty="0" smtClean="0"/>
              <a:t>[ := </a:t>
            </a:r>
            <a:r>
              <a:rPr lang="en-US" dirty="0" err="1" smtClean="0"/>
              <a:t>expr</a:t>
            </a:r>
            <a:r>
              <a:rPr lang="en-US" dirty="0" smtClean="0"/>
              <a:t> | DEFAULT </a:t>
            </a:r>
            <a:r>
              <a:rPr lang="en-US" dirty="0" err="1" smtClean="0"/>
              <a:t>expr</a:t>
            </a:r>
            <a:r>
              <a:rPr lang="en-US" dirty="0" smtClean="0"/>
              <a:t>];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Despre declararea variabilelor</a:t>
            </a:r>
            <a:endParaRPr lang="ro-RO" sz="4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495800"/>
          </a:xfrm>
        </p:spPr>
        <p:txBody>
          <a:bodyPr>
            <a:normAutofit/>
          </a:bodyPr>
          <a:lstStyle/>
          <a:p>
            <a:pPr marL="578358" indent="-514350">
              <a:buNone/>
            </a:pPr>
            <a:r>
              <a:rPr lang="en-US" dirty="0" smtClean="0"/>
              <a:t>1.   </a:t>
            </a:r>
            <a:r>
              <a:rPr lang="ro-RO" dirty="0" smtClean="0"/>
              <a:t>Identificatorul  /  numele variabilei;</a:t>
            </a:r>
          </a:p>
          <a:p>
            <a:pPr marL="953262" lvl="1" indent="-514350"/>
            <a:r>
              <a:rPr lang="ro-RO" sz="1900" dirty="0" smtClean="0"/>
              <a:t>Începe neapărat cu o literă (mare sau mică), după care pot urma alte litere, ”$”, underscore sau ”#”.</a:t>
            </a:r>
          </a:p>
          <a:p>
            <a:pPr marL="953262" lvl="1" indent="-514350"/>
            <a:r>
              <a:rPr lang="ro-RO" sz="1900" dirty="0" smtClean="0"/>
              <a:t>Are maximum 30 de caractere</a:t>
            </a:r>
          </a:p>
          <a:p>
            <a:pPr marL="953262" lvl="1" indent="-514350"/>
            <a:r>
              <a:rPr lang="ro-RO" sz="1900" dirty="0" smtClean="0"/>
              <a:t>CONVENȚII</a:t>
            </a:r>
          </a:p>
          <a:p>
            <a:pPr marL="1236726" lvl="2" indent="-514350"/>
            <a:r>
              <a:rPr lang="en-US" sz="1900" dirty="0" err="1" smtClean="0"/>
              <a:t>Cuvinte</a:t>
            </a:r>
            <a:r>
              <a:rPr lang="en-US" sz="1900" dirty="0" smtClean="0"/>
              <a:t> </a:t>
            </a:r>
            <a:r>
              <a:rPr lang="en-US" sz="1900" dirty="0" err="1" smtClean="0"/>
              <a:t>desp</a:t>
            </a:r>
            <a:r>
              <a:rPr lang="ro-RO" sz="1900" dirty="0" smtClean="0"/>
              <a:t>ărțite prin underscore;</a:t>
            </a:r>
          </a:p>
          <a:p>
            <a:pPr marL="1236726" lvl="2" indent="-514350"/>
            <a:r>
              <a:rPr lang="ro-RO" sz="1900" dirty="0" smtClean="0"/>
              <a:t>Prefixe: ”v_” pentru variabile, ”c_” pentru constante și ”p_” pentru cele date ca parametrii pentru funcții;</a:t>
            </a:r>
          </a:p>
          <a:p>
            <a:pPr marL="1236726" lvl="2" indent="-514350"/>
            <a:r>
              <a:rPr lang="ro-RO" sz="1900" dirty="0" smtClean="0"/>
              <a:t>Identificatorul nu este case-sensitive</a:t>
            </a:r>
          </a:p>
          <a:p>
            <a:pPr marL="1236726" lvl="2" indent="-514350"/>
            <a:r>
              <a:rPr lang="ro-RO" sz="1900" dirty="0" smtClean="0"/>
              <a:t>Nu folosim în numirea variabilelor cuvintele rezervate (CREATE, SELECT, HAVING, etc.);</a:t>
            </a:r>
          </a:p>
          <a:p>
            <a:pPr marL="1236726" lvl="2" indent="-514350"/>
            <a:endParaRPr lang="ro-RO" dirty="0" smtClean="0"/>
          </a:p>
          <a:p>
            <a:pPr marL="1236726" lvl="2" indent="-514350"/>
            <a:endParaRPr lang="ro-RO" dirty="0" smtClean="0"/>
          </a:p>
          <a:p>
            <a:pPr marL="578358" indent="-514350">
              <a:buFont typeface="+mj-lt"/>
              <a:buAutoNum type="arabicPeriod"/>
            </a:pPr>
            <a:endParaRPr lang="ro-R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ro-RO" sz="4000" dirty="0" smtClean="0"/>
              <a:t>Despre declararea variabilelor</a:t>
            </a:r>
            <a:endParaRPr lang="ro-RO" sz="4000" dirty="0"/>
          </a:p>
        </p:txBody>
      </p:sp>
      <p:pic>
        <p:nvPicPr>
          <p:cNvPr id="5" name="Picture 4" descr="Captură de ecran 2021-02-23 174145.png"/>
          <p:cNvPicPr>
            <a:picLocks noChangeAspect="1"/>
          </p:cNvPicPr>
          <p:nvPr/>
        </p:nvPicPr>
        <p:blipFill>
          <a:blip r:embed="rId2"/>
          <a:srcRect b="15208"/>
          <a:stretch>
            <a:fillRect/>
          </a:stretch>
        </p:blipFill>
        <p:spPr>
          <a:xfrm>
            <a:off x="1219200" y="4876800"/>
            <a:ext cx="7087215" cy="167640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578358" indent="-514350">
              <a:buNone/>
            </a:pPr>
            <a:r>
              <a:rPr lang="en-US" dirty="0" smtClean="0"/>
              <a:t>2. </a:t>
            </a:r>
            <a:r>
              <a:rPr lang="ro-RO" dirty="0" smtClean="0"/>
              <a:t>	CONSTANT</a:t>
            </a:r>
          </a:p>
          <a:p>
            <a:pPr marL="578358" indent="-514350"/>
            <a:r>
              <a:rPr lang="ro-RO" dirty="0" smtClean="0"/>
              <a:t>Este cuvântul cheie de care avem nevoie atunci când vrem să declarăm o constantă.</a:t>
            </a:r>
          </a:p>
          <a:p>
            <a:pPr marL="578358" indent="-514350"/>
            <a:r>
              <a:rPr lang="ro-RO" dirty="0" smtClean="0"/>
              <a:t>Odată ce am folosit acest cuvânt, variabila nu va mai putea fi modificată</a:t>
            </a:r>
            <a:r>
              <a:rPr lang="en-US" dirty="0" smtClean="0"/>
              <a:t> </a:t>
            </a:r>
            <a:endParaRPr lang="ro-RO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Despre declararea variabilelor</a:t>
            </a:r>
            <a:endParaRPr lang="ro-RO" sz="4000" dirty="0"/>
          </a:p>
        </p:txBody>
      </p:sp>
      <p:pic>
        <p:nvPicPr>
          <p:cNvPr id="5" name="Picture 4" descr="Captură de ecran 2021-02-23 173609.png"/>
          <p:cNvPicPr>
            <a:picLocks noChangeAspect="1"/>
          </p:cNvPicPr>
          <p:nvPr/>
        </p:nvPicPr>
        <p:blipFill>
          <a:blip r:embed="rId2"/>
          <a:srcRect b="28869"/>
          <a:stretch>
            <a:fillRect/>
          </a:stretch>
        </p:blipFill>
        <p:spPr>
          <a:xfrm>
            <a:off x="533400" y="4572000"/>
            <a:ext cx="3520745" cy="2065272"/>
          </a:xfrm>
          <a:prstGeom prst="rect">
            <a:avLst/>
          </a:prstGeom>
        </p:spPr>
      </p:pic>
      <p:pic>
        <p:nvPicPr>
          <p:cNvPr id="6" name="Picture 5" descr="Captură de ecran 2021-02-23 173634.png"/>
          <p:cNvPicPr>
            <a:picLocks noChangeAspect="1"/>
          </p:cNvPicPr>
          <p:nvPr/>
        </p:nvPicPr>
        <p:blipFill>
          <a:blip r:embed="rId3"/>
          <a:srcRect l="14336"/>
          <a:stretch>
            <a:fillRect/>
          </a:stretch>
        </p:blipFill>
        <p:spPr>
          <a:xfrm>
            <a:off x="4114800" y="4876800"/>
            <a:ext cx="4941820" cy="1085898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572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o-RO" dirty="0" smtClean="0"/>
              <a:t>3. Tipuri de date</a:t>
            </a:r>
          </a:p>
          <a:p>
            <a:pPr>
              <a:buNone/>
            </a:pPr>
            <a:r>
              <a:rPr lang="ro-RO" dirty="0" smtClean="0"/>
              <a:t>Pot fi:</a:t>
            </a:r>
          </a:p>
          <a:p>
            <a:pPr>
              <a:buNone/>
            </a:pPr>
            <a:r>
              <a:rPr lang="ro-RO" dirty="0" smtClean="0"/>
              <a:t>	- scalare(cele studiate semestrul trecut)</a:t>
            </a:r>
          </a:p>
          <a:p>
            <a:pPr>
              <a:buNone/>
            </a:pPr>
            <a:r>
              <a:rPr lang="ro-RO" dirty="0" smtClean="0"/>
              <a:t>	- compuse(TABLE, RECORD, NESTED TABLE, </a:t>
            </a:r>
            <a:r>
              <a:rPr lang="en-US" dirty="0" smtClean="0"/>
              <a:t>    	  </a:t>
            </a:r>
            <a:r>
              <a:rPr lang="ro-RO" dirty="0" smtClean="0"/>
              <a:t>VARRAY)– următoarele laboratoare</a:t>
            </a:r>
            <a:r>
              <a:rPr lang="en-US" dirty="0" smtClean="0"/>
              <a:t>;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- referință – pointeri către zone de memorie</a:t>
            </a:r>
            <a:r>
              <a:rPr lang="en-US" dirty="0" smtClean="0"/>
              <a:t>;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- obiect – asemănător conceptului de POO</a:t>
            </a:r>
            <a:r>
              <a:rPr lang="en-US" dirty="0" smtClean="0"/>
              <a:t>;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- LOB (Large Object Binary) – pentru fișiere mari, </a:t>
            </a:r>
            <a:r>
              <a:rPr lang="en-US" dirty="0" smtClean="0"/>
              <a:t>						      </a:t>
            </a:r>
            <a:r>
              <a:rPr lang="ro-RO" dirty="0" smtClean="0"/>
              <a:t>de până la 4GB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boolean</a:t>
            </a:r>
            <a:r>
              <a:rPr lang="en-US" dirty="0" smtClean="0"/>
              <a:t> - nu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coloanele</a:t>
            </a:r>
            <a:r>
              <a:rPr lang="en-US" dirty="0" smtClean="0"/>
              <a:t> 			    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o-RO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Despre declararea variabilelor</a:t>
            </a:r>
            <a:endParaRPr lang="ro-RO" sz="4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 descr="Captură de ecran 2021-02-23 2140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00"/>
            <a:ext cx="7524788" cy="5867400"/>
          </a:xfrm>
        </p:spPr>
      </p:pic>
      <p:sp>
        <p:nvSpPr>
          <p:cNvPr id="5" name="TextBox 4"/>
          <p:cNvSpPr txBox="1"/>
          <p:nvPr/>
        </p:nvSpPr>
        <p:spPr>
          <a:xfrm>
            <a:off x="1066800" y="6096000"/>
            <a:ext cx="672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hlinkClick r:id="rId3"/>
              </a:rPr>
              <a:t>http://cursuri.cs.pub.ro/~radulescu/bd/plsql/2.html</a:t>
            </a:r>
            <a:endParaRPr lang="ro-RO" dirty="0" smtClean="0"/>
          </a:p>
          <a:p>
            <a:r>
              <a:rPr lang="ro-RO" dirty="0" smtClean="0">
                <a:hlinkClick r:id="rId4"/>
              </a:rPr>
              <a:t>https://www.tutorialspoint.com/plsql/plsql_data_types.htm</a:t>
            </a:r>
            <a:endParaRPr lang="ro-RO" dirty="0" smtClean="0"/>
          </a:p>
          <a:p>
            <a:endParaRPr lang="ro-RO" dirty="0" smtClean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 smtClean="0"/>
              <a:t>Despre declararea variabilelor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 smtClean="0"/>
              <a:t>4. NOT NULL – se folosește atunci când vrem să specificăm faptul că variabila trebuie inițializată, nu poate fi NULL.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ro-RO" dirty="0" smtClean="0"/>
              <a:t>5. Atribuirea se face prin ” := ” sau prin cuvântul rezervat DEFAULT. O variabilă neinițializată are imp</a:t>
            </a:r>
            <a:r>
              <a:rPr lang="en-US" dirty="0" smtClean="0"/>
              <a:t>l</a:t>
            </a:r>
            <a:r>
              <a:rPr lang="ro-RO" dirty="0" smtClean="0"/>
              <a:t>icit valoarea NULL</a:t>
            </a:r>
            <a:r>
              <a:rPr lang="en-US" dirty="0" smtClean="0"/>
              <a:t>.</a:t>
            </a:r>
            <a:endParaRPr lang="ro-RO" dirty="0" smtClean="0"/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ro-RO" dirty="0" smtClean="0"/>
              <a:t>GOOD PRACTICE: </a:t>
            </a:r>
          </a:p>
          <a:p>
            <a:pPr>
              <a:buNone/>
            </a:pPr>
            <a:r>
              <a:rPr lang="ro-RO" dirty="0" smtClean="0"/>
              <a:t>	Este bine ca variabilele declarate să fie inițializate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 smtClean="0"/>
              <a:t>Despre declararea variabilelor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În cazul în care vrem să citim de la tastatură valoarea pentru variabila noastră ne vom folosi de următoarea sintaxă:</a:t>
            </a:r>
          </a:p>
          <a:p>
            <a:endParaRPr lang="ro-RO" dirty="0" smtClean="0"/>
          </a:p>
          <a:p>
            <a:pPr lvl="5"/>
            <a:r>
              <a:rPr lang="en-US" dirty="0" err="1" smtClean="0"/>
              <a:t>i</a:t>
            </a:r>
            <a:r>
              <a:rPr lang="ro-RO" dirty="0" smtClean="0"/>
              <a:t>dentificator</a:t>
            </a:r>
            <a:r>
              <a:rPr lang="en-US" dirty="0" smtClean="0"/>
              <a:t>1</a:t>
            </a:r>
            <a:r>
              <a:rPr lang="ro-RO" dirty="0" smtClean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tip_data</a:t>
            </a:r>
            <a:r>
              <a:rPr lang="en-US" dirty="0" smtClean="0"/>
              <a:t>] = &amp;identificator2</a:t>
            </a:r>
          </a:p>
          <a:p>
            <a:pPr lvl="5"/>
            <a:endParaRPr lang="en-US" dirty="0" smtClean="0"/>
          </a:p>
          <a:p>
            <a:pPr lvl="5"/>
            <a:r>
              <a:rPr lang="en-US" dirty="0" smtClean="0"/>
              <a:t>identificator1 </a:t>
            </a:r>
            <a:r>
              <a:rPr lang="ro-RO" dirty="0" smtClean="0"/>
              <a:t>și identificator2 pot coincide.</a:t>
            </a:r>
            <a:endParaRPr lang="en-US" dirty="0" smtClean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349</TotalTime>
  <Words>521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Slide 1</vt:lpstr>
      <vt:lpstr>Despre declararea variabilelor</vt:lpstr>
      <vt:lpstr>Despre declararea variabilelor</vt:lpstr>
      <vt:lpstr>Despre declararea variabilelor</vt:lpstr>
      <vt:lpstr>Despre declararea variabilelor</vt:lpstr>
      <vt:lpstr>Despre declararea variabilelor</vt:lpstr>
      <vt:lpstr>Slide 7</vt:lpstr>
      <vt:lpstr>Despre declararea variabilelor</vt:lpstr>
      <vt:lpstr>Despre declararea variabilelor</vt:lpstr>
      <vt:lpstr>Timpul exemplelor</vt:lpstr>
      <vt:lpstr>DESPRE DOMENIUL DE VIZIBILITATE -SCOPE-</vt:lpstr>
      <vt:lpstr>DESPRE DOMENIUL DE VIZIBILITATE -SCOPE-</vt:lpstr>
      <vt:lpstr>EXERCIȚII</vt:lpstr>
      <vt:lpstr>Webografie</vt:lpstr>
      <vt:lpstr>Vă mulțumesc!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</dc:creator>
  <cp:lastModifiedBy>Lupu Cezar-Justinian</cp:lastModifiedBy>
  <cp:revision>34</cp:revision>
  <dcterms:created xsi:type="dcterms:W3CDTF">2006-08-16T00:00:00Z</dcterms:created>
  <dcterms:modified xsi:type="dcterms:W3CDTF">2021-02-24T21:40:59Z</dcterms:modified>
</cp:coreProperties>
</file>