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59" r:id="rId7"/>
    <p:sldId id="277" r:id="rId8"/>
    <p:sldId id="260" r:id="rId9"/>
    <p:sldId id="261" r:id="rId10"/>
    <p:sldId id="278" r:id="rId11"/>
    <p:sldId id="275" r:id="rId12"/>
    <p:sldId id="27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81641" autoAdjust="0"/>
  </p:normalViewPr>
  <p:slideViewPr>
    <p:cSldViewPr snapToGrid="0">
      <p:cViewPr varScale="1">
        <p:scale>
          <a:sx n="89" d="100"/>
          <a:sy n="89" d="100"/>
        </p:scale>
        <p:origin x="14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EBC-D2FC-47BC-9196-C4DE97F8B1A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29DA1-B795-4C27-9A52-F08E646E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1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doctor/page-tkinter-interface-graphique-python-tutorie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python-simple.com/python-matplotlib/pyplot.php" TargetMode="External"/><Relationship Id="rId4" Type="http://schemas.openxmlformats.org/officeDocument/2006/relationships/hyperlink" Target="https://pypi.org/project/wxPytho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Autres bibliothèques graphiques :</a:t>
            </a:r>
          </a:p>
          <a:p>
            <a:pPr rtl="0" fontAlgn="base"/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https://python.doctor/page-tkinter-interface-graphique-python-tutoriel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WxPython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https://pypi.org/project/wxPython/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http://www.python-simple.com/python-matplotlib/pyplot.php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29DA1-B795-4C27-9A52-F08E646E16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3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29DA1-B795-4C27-9A52-F08E646E16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1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base">
              <a:buFont typeface="Wingdings" panose="05000000000000000000" pitchFamily="2" charset="2"/>
              <a:buNone/>
            </a:pP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Font typeface="Arial" panose="020B0604020202020204" pitchFamily="34" charset="0"/>
              <a:buNone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None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29DA1-B795-4C27-9A52-F08E646E16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16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08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0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38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0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AA79-12B9-478F-817C-2DF9D96EA13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BD10-EBFC-4A55-8771-C9097210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ences-du-numerique.fr/tuto-pygame/" TargetMode="External"/><Relationship Id="rId5" Type="http://schemas.openxmlformats.org/officeDocument/2006/relationships/hyperlink" Target="https://openclassrooms.com/fr/courses/1399541-interface-graphique-pygame-pour-python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192000" cy="6858000"/>
          </a:xfrm>
          <a:prstGeom prst="rect">
            <a:avLst/>
          </a:prstGeom>
        </p:spPr>
      </p:pic>
      <p:sp>
        <p:nvSpPr>
          <p:cNvPr id="5" name="Titre 6"/>
          <p:cNvSpPr>
            <a:spLocks noGrp="1"/>
          </p:cNvSpPr>
          <p:nvPr>
            <p:ph type="title"/>
          </p:nvPr>
        </p:nvSpPr>
        <p:spPr>
          <a:xfrm>
            <a:off x="0" y="2859630"/>
            <a:ext cx="6888079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transverse</a:t>
            </a:r>
            <a:br>
              <a:rPr lang="fr-FR" dirty="0"/>
            </a:br>
            <a:r>
              <a:rPr lang="fr-FR" dirty="0"/>
              <a:t>L1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idx="1"/>
          </p:nvPr>
        </p:nvSpPr>
        <p:spPr>
          <a:xfrm>
            <a:off x="452429" y="4078094"/>
            <a:ext cx="5983220" cy="823912"/>
          </a:xfrm>
        </p:spPr>
        <p:txBody>
          <a:bodyPr/>
          <a:lstStyle/>
          <a:p>
            <a:r>
              <a:rPr lang="fr-FR" dirty="0"/>
              <a:t>16 janvier 2024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9A992B-36BC-A443-8967-FF812F85E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0428" y="-2011299"/>
            <a:ext cx="2947737" cy="10927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B4C465F-3646-1545-83B2-07A0D4B7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2" y="298380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8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2509" y="260402"/>
            <a:ext cx="3072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Descriptif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894985" y="2486838"/>
            <a:ext cx="2791327" cy="1145406"/>
            <a:chOff x="1337746" y="1495810"/>
            <a:chExt cx="2791327" cy="1145406"/>
          </a:xfrm>
        </p:grpSpPr>
        <p:sp>
          <p:nvSpPr>
            <p:cNvPr id="6" name="Ellipse 5"/>
            <p:cNvSpPr/>
            <p:nvPr/>
          </p:nvSpPr>
          <p:spPr>
            <a:xfrm>
              <a:off x="1337746" y="1495810"/>
              <a:ext cx="2791327" cy="11454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527" y="1883847"/>
              <a:ext cx="2695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rgbClr val="000000"/>
                  </a:solidFill>
                  <a:latin typeface="Calibri" panose="020F0502020204030204" pitchFamily="34" charset="0"/>
                </a:rPr>
                <a:t>Compétences scientifiques</a:t>
              </a:r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571624" y="2486838"/>
            <a:ext cx="2791327" cy="1145406"/>
            <a:chOff x="4820487" y="1467011"/>
            <a:chExt cx="2791327" cy="1145406"/>
          </a:xfrm>
        </p:grpSpPr>
        <p:sp>
          <p:nvSpPr>
            <p:cNvPr id="8" name="Ellipse 7"/>
            <p:cNvSpPr/>
            <p:nvPr/>
          </p:nvSpPr>
          <p:spPr>
            <a:xfrm>
              <a:off x="4820487" y="1467011"/>
              <a:ext cx="2791327" cy="11454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40704" y="1883847"/>
              <a:ext cx="2550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rgbClr val="000000"/>
                  </a:solidFill>
                  <a:latin typeface="Calibri" panose="020F0502020204030204" pitchFamily="34" charset="0"/>
                </a:rPr>
                <a:t>Compétences techniques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8129974" y="2454088"/>
            <a:ext cx="3268780" cy="1177063"/>
            <a:chOff x="8370605" y="1435353"/>
            <a:chExt cx="3268780" cy="1177063"/>
          </a:xfrm>
        </p:grpSpPr>
        <p:sp>
          <p:nvSpPr>
            <p:cNvPr id="10" name="Rectangle 9"/>
            <p:cNvSpPr/>
            <p:nvPr/>
          </p:nvSpPr>
          <p:spPr>
            <a:xfrm>
              <a:off x="8370605" y="1812786"/>
              <a:ext cx="326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rgbClr val="000000"/>
                  </a:solidFill>
                  <a:latin typeface="Calibri" panose="020F0502020204030204" pitchFamily="34" charset="0"/>
                </a:rPr>
                <a:t>Compétences en communication</a:t>
              </a:r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8370605" y="1435353"/>
              <a:ext cx="3268780" cy="11770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98037" y="1325520"/>
            <a:ext cx="1867691" cy="36933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Projet par équipe 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998037" y="4489266"/>
            <a:ext cx="197304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Semestre 2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ABC5B65-50F0-0E4F-8D69-8E7E54FCE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77" y="-2017710"/>
            <a:ext cx="2947737" cy="109271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9D5921B-0518-844D-8BAD-4A0521B90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807" y="291969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4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3843" y="1482861"/>
            <a:ext cx="739757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fr-FR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fr-FR" sz="3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Concevoir un jeu en deux dimensions</a:t>
            </a:r>
            <a:endParaRPr lang="fr-FR" sz="3600" b="0" i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568" y="410518"/>
            <a:ext cx="366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Thématique 2023-24</a:t>
            </a:r>
            <a:endParaRPr lang="fr-FR" sz="3200" dirty="0">
              <a:solidFill>
                <a:srgbClr val="2F549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1204" y="2567602"/>
            <a:ext cx="223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avec pour contraintes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402390" y="3023756"/>
            <a:ext cx="4525745" cy="2625684"/>
            <a:chOff x="402390" y="3023756"/>
            <a:chExt cx="4525745" cy="2625684"/>
          </a:xfrm>
        </p:grpSpPr>
        <p:sp>
          <p:nvSpPr>
            <p:cNvPr id="15" name="ZoneTexte 14"/>
            <p:cNvSpPr txBox="1"/>
            <p:nvPr/>
          </p:nvSpPr>
          <p:spPr>
            <a:xfrm>
              <a:off x="402390" y="4622530"/>
              <a:ext cx="1617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utiliser Python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1442589" y="3023756"/>
              <a:ext cx="3485546" cy="1394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86" y="4975810"/>
              <a:ext cx="637703" cy="673630"/>
            </a:xfrm>
            <a:prstGeom prst="rect">
              <a:avLst/>
            </a:prstGeom>
          </p:spPr>
        </p:pic>
      </p:grpSp>
      <p:grpSp>
        <p:nvGrpSpPr>
          <p:cNvPr id="29" name="Groupe 28"/>
          <p:cNvGrpSpPr/>
          <p:nvPr/>
        </p:nvGrpSpPr>
        <p:grpSpPr>
          <a:xfrm>
            <a:off x="2512408" y="3166249"/>
            <a:ext cx="2791412" cy="3045578"/>
            <a:chOff x="2512408" y="3166249"/>
            <a:chExt cx="2791412" cy="3045578"/>
          </a:xfrm>
        </p:grpSpPr>
        <p:grpSp>
          <p:nvGrpSpPr>
            <p:cNvPr id="18" name="Groupe 17"/>
            <p:cNvGrpSpPr/>
            <p:nvPr/>
          </p:nvGrpSpPr>
          <p:grpSpPr>
            <a:xfrm>
              <a:off x="2512408" y="3166249"/>
              <a:ext cx="2791412" cy="3045578"/>
              <a:chOff x="2512408" y="3166249"/>
              <a:chExt cx="2791412" cy="3045578"/>
            </a:xfrm>
          </p:grpSpPr>
          <p:sp>
            <p:nvSpPr>
              <p:cNvPr id="11" name="ZoneTexte 10"/>
              <p:cNvSpPr txBox="1"/>
              <p:nvPr/>
            </p:nvSpPr>
            <p:spPr>
              <a:xfrm>
                <a:off x="2512408" y="4647376"/>
                <a:ext cx="2498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une ou des trajectoires</a:t>
                </a:r>
              </a:p>
            </p:txBody>
          </p: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3667524" y="3166249"/>
                <a:ext cx="1636296" cy="143143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Arc 4"/>
              <p:cNvSpPr/>
              <p:nvPr/>
            </p:nvSpPr>
            <p:spPr>
              <a:xfrm rot="5400000">
                <a:off x="2068197" y="4453020"/>
                <a:ext cx="2277207" cy="1240408"/>
              </a:xfrm>
              <a:prstGeom prst="arc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Forme libre 8"/>
            <p:cNvSpPr/>
            <p:nvPr/>
          </p:nvSpPr>
          <p:spPr>
            <a:xfrm>
              <a:off x="2883461" y="5610358"/>
              <a:ext cx="1724699" cy="387091"/>
            </a:xfrm>
            <a:custGeom>
              <a:avLst/>
              <a:gdLst>
                <a:gd name="connsiteX0" fmla="*/ 0 w 1724699"/>
                <a:gd name="connsiteY0" fmla="*/ 387091 h 387091"/>
                <a:gd name="connsiteX1" fmla="*/ 70339 w 1724699"/>
                <a:gd name="connsiteY1" fmla="*/ 114529 h 387091"/>
                <a:gd name="connsiteX2" fmla="*/ 281354 w 1724699"/>
                <a:gd name="connsiteY2" fmla="*/ 360714 h 387091"/>
                <a:gd name="connsiteX3" fmla="*/ 492369 w 1724699"/>
                <a:gd name="connsiteY3" fmla="*/ 105737 h 387091"/>
                <a:gd name="connsiteX4" fmla="*/ 791308 w 1724699"/>
                <a:gd name="connsiteY4" fmla="*/ 343129 h 387091"/>
                <a:gd name="connsiteX5" fmla="*/ 1143000 w 1724699"/>
                <a:gd name="connsiteY5" fmla="*/ 229 h 387091"/>
                <a:gd name="connsiteX6" fmla="*/ 1661746 w 1724699"/>
                <a:gd name="connsiteY6" fmla="*/ 290375 h 387091"/>
                <a:gd name="connsiteX7" fmla="*/ 1696916 w 1724699"/>
                <a:gd name="connsiteY7" fmla="*/ 316752 h 38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699" h="387091">
                  <a:moveTo>
                    <a:pt x="0" y="387091"/>
                  </a:moveTo>
                  <a:cubicBezTo>
                    <a:pt x="11723" y="253008"/>
                    <a:pt x="23447" y="118925"/>
                    <a:pt x="70339" y="114529"/>
                  </a:cubicBezTo>
                  <a:cubicBezTo>
                    <a:pt x="117231" y="110133"/>
                    <a:pt x="211016" y="362179"/>
                    <a:pt x="281354" y="360714"/>
                  </a:cubicBezTo>
                  <a:cubicBezTo>
                    <a:pt x="351692" y="359249"/>
                    <a:pt x="407377" y="108668"/>
                    <a:pt x="492369" y="105737"/>
                  </a:cubicBezTo>
                  <a:cubicBezTo>
                    <a:pt x="577361" y="102806"/>
                    <a:pt x="682870" y="360714"/>
                    <a:pt x="791308" y="343129"/>
                  </a:cubicBezTo>
                  <a:cubicBezTo>
                    <a:pt x="899746" y="325544"/>
                    <a:pt x="997927" y="9021"/>
                    <a:pt x="1143000" y="229"/>
                  </a:cubicBezTo>
                  <a:cubicBezTo>
                    <a:pt x="1288073" y="-8563"/>
                    <a:pt x="1569427" y="237621"/>
                    <a:pt x="1661746" y="290375"/>
                  </a:cubicBezTo>
                  <a:cubicBezTo>
                    <a:pt x="1754065" y="343129"/>
                    <a:pt x="1725490" y="329940"/>
                    <a:pt x="1696916" y="316752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30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081827" y="3176284"/>
            <a:ext cx="1566186" cy="2732472"/>
            <a:chOff x="5081827" y="3176284"/>
            <a:chExt cx="1566186" cy="2732472"/>
          </a:xfrm>
        </p:grpSpPr>
        <p:sp>
          <p:nvSpPr>
            <p:cNvPr id="14" name="ZoneTexte 13"/>
            <p:cNvSpPr txBox="1"/>
            <p:nvPr/>
          </p:nvSpPr>
          <p:spPr>
            <a:xfrm>
              <a:off x="5081827" y="4652368"/>
              <a:ext cx="156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des variables</a:t>
              </a: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638321" y="3176284"/>
              <a:ext cx="0" cy="14542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5424854" y="5312625"/>
              <a:ext cx="975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temps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5638321" y="5539424"/>
              <a:ext cx="975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0FE00"/>
                  </a:solidFill>
                </a:rPr>
                <a:t>masse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6560093" y="3078595"/>
            <a:ext cx="5321392" cy="2460829"/>
            <a:chOff x="6560093" y="3078595"/>
            <a:chExt cx="5321392" cy="2460829"/>
          </a:xfrm>
        </p:grpSpPr>
        <p:sp>
          <p:nvSpPr>
            <p:cNvPr id="17" name="ZoneTexte 16"/>
            <p:cNvSpPr txBox="1"/>
            <p:nvPr/>
          </p:nvSpPr>
          <p:spPr>
            <a:xfrm>
              <a:off x="9368267" y="4630537"/>
              <a:ext cx="208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un rendu graphique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6560093" y="3078595"/>
              <a:ext cx="3471930" cy="14437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502" y="4944755"/>
              <a:ext cx="2009983" cy="594669"/>
            </a:xfrm>
            <a:prstGeom prst="rect">
              <a:avLst/>
            </a:prstGeom>
          </p:spPr>
        </p:pic>
      </p:grpSp>
      <p:grpSp>
        <p:nvGrpSpPr>
          <p:cNvPr id="31" name="Groupe 30"/>
          <p:cNvGrpSpPr/>
          <p:nvPr/>
        </p:nvGrpSpPr>
        <p:grpSpPr>
          <a:xfrm>
            <a:off x="6017787" y="3136278"/>
            <a:ext cx="3077349" cy="2515790"/>
            <a:chOff x="6017787" y="3136278"/>
            <a:chExt cx="3077349" cy="2515790"/>
          </a:xfrm>
        </p:grpSpPr>
        <p:sp>
          <p:nvSpPr>
            <p:cNvPr id="16" name="ZoneTexte 15"/>
            <p:cNvSpPr txBox="1"/>
            <p:nvPr/>
          </p:nvSpPr>
          <p:spPr>
            <a:xfrm>
              <a:off x="6883121" y="4622530"/>
              <a:ext cx="183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des rétroactions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6017787" y="3136278"/>
              <a:ext cx="1679294" cy="13860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7496980" y="5016708"/>
              <a:ext cx="15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0FE00"/>
                  </a:solidFill>
                </a:rPr>
                <a:t>gagné / perdu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710447" y="5282736"/>
              <a:ext cx="975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conseil</a:t>
              </a:r>
            </a:p>
          </p:txBody>
        </p:sp>
        <p:sp>
          <p:nvSpPr>
            <p:cNvPr id="20" name="Flèche droite 19"/>
            <p:cNvSpPr/>
            <p:nvPr/>
          </p:nvSpPr>
          <p:spPr>
            <a:xfrm>
              <a:off x="7209691" y="5152292"/>
              <a:ext cx="313665" cy="13044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30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droite 27"/>
            <p:cNvSpPr/>
            <p:nvPr/>
          </p:nvSpPr>
          <p:spPr>
            <a:xfrm>
              <a:off x="7452177" y="5418320"/>
              <a:ext cx="313665" cy="13044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9176F1F3-80CE-7347-AF88-E5F3AF2223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55" y="-1974949"/>
            <a:ext cx="2947737" cy="1092718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5A264DC8-2DEA-724B-9E86-34512B898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85" y="334730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568" y="410518"/>
            <a:ext cx="2168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3200" dirty="0">
                <a:solidFill>
                  <a:srgbClr val="2F5496"/>
                </a:solidFill>
                <a:latin typeface="Calibri" panose="020F0502020204030204" pitchFamily="34" charset="0"/>
              </a:rPr>
              <a:t>Un exemple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1081185"/>
            <a:ext cx="8205907" cy="5082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2C0588-29F3-D446-8CFF-86FF1DF9D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19" y="-2123626"/>
            <a:ext cx="2947737" cy="10927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CFC991-BC2B-FF46-94D2-F08C918F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49" y="186053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8976" y="3466120"/>
            <a:ext cx="5681602" cy="9233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Constitution autonome sur Moodle (cours TI250)</a:t>
            </a:r>
          </a:p>
          <a:p>
            <a:pPr fontAlgn="base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Proposition de jeu et nom d’équipe (Excel partagé)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919" y="304798"/>
            <a:ext cx="1539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Équipes</a:t>
            </a:r>
            <a:r>
              <a:rPr lang="fr-FR">
                <a:solidFill>
                  <a:srgbClr val="2F5496"/>
                </a:solidFill>
                <a:latin typeface="Calibri" panose="020F0502020204030204" pitchFamily="34" charset="0"/>
              </a:rPr>
              <a:t> </a:t>
            </a:r>
            <a:endParaRPr lang="fr-FR" b="0" i="0">
              <a:solidFill>
                <a:srgbClr val="2F549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0295" y="1210165"/>
            <a:ext cx="357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5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étudiants du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même groupe de TD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713" y="215248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 rot="1567203">
            <a:off x="6245209" y="3360106"/>
            <a:ext cx="2450965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avant le 30 janvier 2024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65870" y="4871002"/>
            <a:ext cx="5366418" cy="369332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/>
              <a:t>Confirmation par l’équipe pédagogique 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1514622" y="5120671"/>
            <a:ext cx="9044940" cy="1082704"/>
            <a:chOff x="1514622" y="5120671"/>
            <a:chExt cx="9044940" cy="1082704"/>
          </a:xfrm>
        </p:grpSpPr>
        <p:sp>
          <p:nvSpPr>
            <p:cNvPr id="11" name="Rectangle 10"/>
            <p:cNvSpPr/>
            <p:nvPr/>
          </p:nvSpPr>
          <p:spPr>
            <a:xfrm>
              <a:off x="1514622" y="5697763"/>
              <a:ext cx="7405143" cy="36933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L’équipe pédagogique intervient pour compléter les équipes incomplètes</a:t>
              </a:r>
              <a:endParaRPr lang="fr-FR" dirty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9513076" y="5120671"/>
              <a:ext cx="1046486" cy="1082704"/>
              <a:chOff x="565435" y="5114021"/>
              <a:chExt cx="1046486" cy="1195935"/>
            </a:xfrm>
          </p:grpSpPr>
          <p:sp>
            <p:nvSpPr>
              <p:cNvPr id="17" name="Triangle isocèle 16"/>
              <p:cNvSpPr/>
              <p:nvPr/>
            </p:nvSpPr>
            <p:spPr>
              <a:xfrm>
                <a:off x="565435" y="5114021"/>
                <a:ext cx="1046486" cy="1162177"/>
              </a:xfrm>
              <a:prstGeom prst="triangle">
                <a:avLst>
                  <a:gd name="adj" fmla="val 49138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852191" y="5294293"/>
                <a:ext cx="2865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0">
                    <a:solidFill>
                      <a:srgbClr val="FF0000"/>
                    </a:solidFill>
                  </a:rPr>
                  <a:t>!</a:t>
                </a:r>
              </a:p>
            </p:txBody>
          </p:sp>
        </p:grpSp>
      </p:grpSp>
      <p:grpSp>
        <p:nvGrpSpPr>
          <p:cNvPr id="9" name="Groupe 8"/>
          <p:cNvGrpSpPr/>
          <p:nvPr/>
        </p:nvGrpSpPr>
        <p:grpSpPr>
          <a:xfrm>
            <a:off x="4724864" y="784940"/>
            <a:ext cx="3712975" cy="2180866"/>
            <a:chOff x="4724864" y="784940"/>
            <a:chExt cx="3712975" cy="2180866"/>
          </a:xfrm>
        </p:grpSpPr>
        <p:grpSp>
          <p:nvGrpSpPr>
            <p:cNvPr id="21" name="Groupe 20"/>
            <p:cNvGrpSpPr/>
            <p:nvPr/>
          </p:nvGrpSpPr>
          <p:grpSpPr>
            <a:xfrm>
              <a:off x="4724864" y="784940"/>
              <a:ext cx="3712975" cy="1816751"/>
              <a:chOff x="4906572" y="782070"/>
              <a:chExt cx="3712975" cy="1816751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6400942" y="782070"/>
                <a:ext cx="72668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A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B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C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D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E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F</a:t>
                </a: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7127631" y="1519005"/>
                <a:ext cx="149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</a:t>
                </a:r>
              </a:p>
            </p:txBody>
          </p:sp>
          <p:sp>
            <p:nvSpPr>
              <p:cNvPr id="12" name="Flèche droite rayée 11"/>
              <p:cNvSpPr/>
              <p:nvPr/>
            </p:nvSpPr>
            <p:spPr>
              <a:xfrm>
                <a:off x="4906572" y="1236541"/>
                <a:ext cx="975360" cy="340216"/>
              </a:xfrm>
              <a:prstGeom prst="striped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Parenthèse ouvrante 13"/>
              <p:cNvSpPr/>
              <p:nvPr/>
            </p:nvSpPr>
            <p:spPr>
              <a:xfrm>
                <a:off x="6314173" y="808522"/>
                <a:ext cx="45719" cy="1790299"/>
              </a:xfrm>
              <a:prstGeom prst="leftBracket">
                <a:avLst/>
              </a:prstGeom>
              <a:ln w="38100">
                <a:solidFill>
                  <a:srgbClr val="92D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/>
            <p:cNvSpPr txBox="1"/>
            <p:nvPr/>
          </p:nvSpPr>
          <p:spPr>
            <a:xfrm>
              <a:off x="7338935" y="934481"/>
              <a:ext cx="9346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BN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INT1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INT2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INT3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INT4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fr-FR" dirty="0"/>
                <a:t>BDX</a:t>
              </a:r>
            </a:p>
            <a:p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E255F-31D9-D547-AE20-3187358737B3}"/>
              </a:ext>
            </a:extLst>
          </p:cNvPr>
          <p:cNvSpPr txBox="1"/>
          <p:nvPr/>
        </p:nvSpPr>
        <p:spPr>
          <a:xfrm>
            <a:off x="432079" y="1487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3C291CA-01D4-FD45-B693-39A85B2E4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73" y="-2220538"/>
            <a:ext cx="2947737" cy="1092718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2B3B5C7-25B1-C447-B1B2-B2760C0A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03" y="89141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8202" y="1611909"/>
            <a:ext cx="2860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Carnet de bord</a:t>
            </a:r>
          </a:p>
          <a:p>
            <a:pPr fontAlgn="base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</a:p>
          <a:p>
            <a:pPr fontAlgn="base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b="1" dirty="0"/>
              <a:t>Jeu</a:t>
            </a:r>
            <a:r>
              <a:rPr lang="fr-FR" dirty="0"/>
              <a:t> </a:t>
            </a:r>
          </a:p>
          <a:p>
            <a:pPr fontAlgn="base"/>
            <a:endParaRPr lang="fr-F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endParaRPr lang="fr-F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Diaporama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797" y="206507"/>
            <a:ext cx="3209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Livrables attendus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76710" y="1585193"/>
            <a:ext cx="651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Proposition/solution, caractéristiques techniques, étapes clefs , répartition des tâches, avancées et difficultés.</a:t>
            </a:r>
          </a:p>
          <a:p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>
            <a:off x="3182815" y="1703936"/>
            <a:ext cx="2127241" cy="3189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831882" y="47427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110155" y="2450409"/>
            <a:ext cx="1728052" cy="3189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24429" y="2412641"/>
            <a:ext cx="376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 fonctionnel, code commenté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2569758" y="3319470"/>
            <a:ext cx="701694" cy="3189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57297" y="3319470"/>
            <a:ext cx="381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 d’une soutenance de 10 min (6 minutes de présentation et 4 minutes </a:t>
            </a:r>
            <a:r>
              <a:rPr lang="fr-FR"/>
              <a:t>de questions)</a:t>
            </a:r>
            <a:endParaRPr lang="fr-FR" dirty="0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01843"/>
              </p:ext>
            </p:extLst>
          </p:nvPr>
        </p:nvGraphicFramePr>
        <p:xfrm>
          <a:off x="6877824" y="4616291"/>
          <a:ext cx="491391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5333">
                  <a:extLst>
                    <a:ext uri="{9D8B030D-6E8A-4147-A177-3AD203B41FA5}">
                      <a16:colId xmlns:a16="http://schemas.microsoft.com/office/drawing/2014/main" val="3318442900"/>
                    </a:ext>
                  </a:extLst>
                </a:gridCol>
                <a:gridCol w="1728578">
                  <a:extLst>
                    <a:ext uri="{9D8B030D-6E8A-4147-A177-3AD203B41FA5}">
                      <a16:colId xmlns:a16="http://schemas.microsoft.com/office/drawing/2014/main" val="332618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Livrable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Pondération</a:t>
                      </a:r>
                      <a:r>
                        <a:rPr lang="fr-FR" baseline="0"/>
                        <a:t> (%)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Carnet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4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Jeu (avec son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code commenté)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Soutenance +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diaporama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75206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54780B05-A4AA-B545-8058-7329C9EB9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8" y="-1933079"/>
            <a:ext cx="2947737" cy="109271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DB9DCB7-2F33-8748-83F0-E8AB93C0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568" y="250349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29F5B3-E898-84BC-3119-AE5FA497C460}"/>
              </a:ext>
            </a:extLst>
          </p:cNvPr>
          <p:cNvSpPr txBox="1"/>
          <p:nvPr/>
        </p:nvSpPr>
        <p:spPr>
          <a:xfrm>
            <a:off x="562708" y="4480808"/>
            <a:ext cx="5922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Jeu (avec son</a:t>
            </a:r>
            <a:r>
              <a:rPr lang="fr-FR" b="1" baseline="0" dirty="0">
                <a:solidFill>
                  <a:schemeClr val="accent5"/>
                </a:solidFill>
              </a:rPr>
              <a:t> </a:t>
            </a:r>
            <a:r>
              <a:rPr lang="fr-FR" b="1" dirty="0">
                <a:solidFill>
                  <a:schemeClr val="accent5"/>
                </a:solidFill>
              </a:rPr>
              <a:t>code commenté) </a:t>
            </a:r>
            <a:r>
              <a:rPr lang="fr-FR" b="1" dirty="0">
                <a:solidFill>
                  <a:srgbClr val="FF0000"/>
                </a:solidFill>
              </a:rPr>
              <a:t>à rendre la veille de la première soutenance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>
                <a:solidFill>
                  <a:srgbClr val="00B050"/>
                </a:solidFill>
              </a:rPr>
              <a:t>Carnet de bord en format </a:t>
            </a:r>
            <a:r>
              <a:rPr lang="fr-FR" b="1" dirty="0" err="1">
                <a:solidFill>
                  <a:srgbClr val="00B050"/>
                </a:solidFill>
              </a:rPr>
              <a:t>pdf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à rendre la veille de la première soutenance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Diaporama</a:t>
            </a:r>
            <a:r>
              <a:rPr lang="fr-FR" b="1" dirty="0">
                <a:solidFill>
                  <a:srgbClr val="FF0000"/>
                </a:solidFill>
              </a:rPr>
              <a:t> à rendre le jour de la soutenance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641" y="1095754"/>
            <a:ext cx="286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16 janvier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797" y="206507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2F5496"/>
                </a:solidFill>
                <a:latin typeface="Calibri" panose="020F0502020204030204" pitchFamily="34" charset="0"/>
              </a:rPr>
              <a:t>Calendrier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89930" y="1095754"/>
            <a:ext cx="31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</a:t>
            </a:r>
            <a:r>
              <a:rPr lang="fr-FR" dirty="0" err="1"/>
              <a:t>visio</a:t>
            </a:r>
            <a:endParaRPr lang="fr-FR" dirty="0"/>
          </a:p>
          <a:p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 rot="5400000">
            <a:off x="-395527" y="3585895"/>
            <a:ext cx="5328410" cy="3189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831882" y="47427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2389290" y="884746"/>
            <a:ext cx="9682548" cy="1084463"/>
            <a:chOff x="2389290" y="884746"/>
            <a:chExt cx="9682548" cy="1084463"/>
          </a:xfrm>
        </p:grpSpPr>
        <p:sp>
          <p:nvSpPr>
            <p:cNvPr id="11" name="ZoneTexte 10"/>
            <p:cNvSpPr txBox="1"/>
            <p:nvPr/>
          </p:nvSpPr>
          <p:spPr>
            <a:xfrm>
              <a:off x="2389290" y="1599877"/>
              <a:ext cx="96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TD de suivi n°1 : validation du calcul de trajectoire physique et de la faisabilité informatique. (2h)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6787662" y="884746"/>
              <a:ext cx="2338754" cy="712116"/>
            </a:xfrm>
            <a:prstGeom prst="wedgeRoundRectCallout">
              <a:avLst>
                <a:gd name="adj1" fmla="val -39254"/>
                <a:gd name="adj2" fmla="val 62501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Enseignants de physique 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et d’informatique</a:t>
              </a: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2389290" y="5228800"/>
            <a:ext cx="96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TD de suivi n°5 : accompagnement du projet et conseils de préparation de la soutenance. (3h)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-552894" y="5947540"/>
            <a:ext cx="11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TD de suivi n°6 : soutenances de 10 minutes par équipe. (3h)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99179" y="2576146"/>
            <a:ext cx="11993641" cy="2154699"/>
            <a:chOff x="99179" y="2576146"/>
            <a:chExt cx="11993641" cy="2154699"/>
          </a:xfrm>
        </p:grpSpPr>
        <p:sp>
          <p:nvSpPr>
            <p:cNvPr id="16" name="ZoneTexte 15"/>
            <p:cNvSpPr txBox="1"/>
            <p:nvPr/>
          </p:nvSpPr>
          <p:spPr>
            <a:xfrm>
              <a:off x="2361060" y="2633022"/>
              <a:ext cx="96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TD de suivi n°2 : (2h)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10272" y="3217601"/>
              <a:ext cx="9682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TD de suivi n°3 : (2h)</a:t>
              </a:r>
            </a:p>
            <a:p>
              <a:endParaRPr lang="fr-FR" dirty="0"/>
            </a:p>
            <a:p>
              <a:r>
                <a:rPr lang="fr-FR" dirty="0"/>
                <a:t>TD de suivi n°4 : (2h)</a:t>
              </a:r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179" y="3207412"/>
              <a:ext cx="25019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fr-F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Regarder l’emploi du temps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243" y="4361513"/>
              <a:ext cx="28600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fr-FR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Accolade fermante 7"/>
            <p:cNvSpPr/>
            <p:nvPr/>
          </p:nvSpPr>
          <p:spPr>
            <a:xfrm>
              <a:off x="4831882" y="2576146"/>
              <a:ext cx="237566" cy="20598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118660" y="3400971"/>
              <a:ext cx="627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accompagnement du projet avec un retour sur le carnet de bord.</a:t>
              </a:r>
            </a:p>
          </p:txBody>
        </p:sp>
      </p:grpSp>
      <p:sp>
        <p:nvSpPr>
          <p:cNvPr id="34" name="Rectangle à coins arrondis 6">
            <a:extLst>
              <a:ext uri="{FF2B5EF4-FFF2-40B4-BE49-F238E27FC236}">
                <a16:creationId xmlns:a16="http://schemas.microsoft.com/office/drawing/2014/main" id="{59193C79-3DE2-604B-A4B0-2A6AA634903D}"/>
              </a:ext>
            </a:extLst>
          </p:cNvPr>
          <p:cNvSpPr/>
          <p:nvPr/>
        </p:nvSpPr>
        <p:spPr>
          <a:xfrm>
            <a:off x="9427005" y="5643816"/>
            <a:ext cx="2338754" cy="712116"/>
          </a:xfrm>
          <a:prstGeom prst="wedgeRoundRectCallout">
            <a:avLst>
              <a:gd name="adj1" fmla="val -39254"/>
              <a:gd name="adj2" fmla="val 625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Enseignants de physique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et d’informatique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23E98C-B91E-4B45-9EDA-C2A700AD4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78" y="-2190630"/>
            <a:ext cx="2947737" cy="1092718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AAE4C80-7BD4-804F-AF4E-E096F268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08" y="119049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968" y="304798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Conseils 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886639" y="1380805"/>
            <a:ext cx="5919536" cy="798897"/>
            <a:chOff x="1020279" y="1763310"/>
            <a:chExt cx="5919536" cy="7988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1020279" y="1763310"/>
              <a:ext cx="5919536" cy="798897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8931" y="1978092"/>
              <a:ext cx="5422232" cy="36933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Coordonnées : mails, téléphones, réseaux sociaux… 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648903" y="2882384"/>
            <a:ext cx="5919536" cy="798897"/>
            <a:chOff x="4512645" y="3744086"/>
            <a:chExt cx="5919536" cy="7988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à coins arrondis 16"/>
            <p:cNvSpPr/>
            <p:nvPr/>
          </p:nvSpPr>
          <p:spPr>
            <a:xfrm>
              <a:off x="4512645" y="3744086"/>
              <a:ext cx="5919536" cy="798897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0370" y="3937302"/>
              <a:ext cx="4506875" cy="36933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fontAlgn="base"/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Espace de communication : outils de partage 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075032" y="4677686"/>
            <a:ext cx="5919536" cy="798897"/>
            <a:chOff x="5651634" y="4476155"/>
            <a:chExt cx="5919536" cy="7988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ectangle à coins arrondis 11"/>
            <p:cNvSpPr/>
            <p:nvPr/>
          </p:nvSpPr>
          <p:spPr>
            <a:xfrm>
              <a:off x="5651634" y="4476155"/>
              <a:ext cx="5919536" cy="798897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43024" y="4690937"/>
              <a:ext cx="4019616" cy="36933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</a:rPr>
                <a:t>Réunions régulières + compte rendu  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DE9BDF6F-CF27-1346-8F5B-CDC57DF26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09" y="-2182642"/>
            <a:ext cx="2947737" cy="1092718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523938F-790C-B94C-85C6-BF1447E2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39" y="127037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8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2989"/>
            <a:ext cx="1219200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968" y="304798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3200">
                <a:solidFill>
                  <a:srgbClr val="2F5496"/>
                </a:solidFill>
                <a:latin typeface="Calibri" panose="020F0502020204030204" pitchFamily="34" charset="0"/>
              </a:rPr>
              <a:t>Conseils 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782516" y="759181"/>
            <a:ext cx="8028109" cy="3287134"/>
            <a:chOff x="782516" y="1163632"/>
            <a:chExt cx="8028109" cy="3287134"/>
          </a:xfrm>
        </p:grpSpPr>
        <p:sp>
          <p:nvSpPr>
            <p:cNvPr id="5" name="ZoneTexte 4"/>
            <p:cNvSpPr txBox="1"/>
            <p:nvPr/>
          </p:nvSpPr>
          <p:spPr>
            <a:xfrm>
              <a:off x="782516" y="1310053"/>
              <a:ext cx="714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 livres à consulter sur :</a:t>
              </a:r>
            </a:p>
          </p:txBody>
        </p:sp>
        <p:pic>
          <p:nvPicPr>
            <p:cNvPr id="1026" name="Picture 2" descr="https://static2.cyberlibris.com/books_upload/300pix/97822128222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412" y="1837311"/>
              <a:ext cx="1844792" cy="2613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olarVO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5" y="1163632"/>
              <a:ext cx="542925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static2.cyberlibris.com/books_upload/300pix/978221202915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151" y="1857496"/>
              <a:ext cx="1834860" cy="2593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ZoneTexte 20"/>
          <p:cNvSpPr txBox="1"/>
          <p:nvPr/>
        </p:nvSpPr>
        <p:spPr>
          <a:xfrm>
            <a:off x="900233" y="4169415"/>
            <a:ext cx="10899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ressources en ligne :</a:t>
            </a:r>
          </a:p>
          <a:p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Interface graphique </a:t>
            </a:r>
            <a:r>
              <a:rPr lang="fr-FR" dirty="0" err="1"/>
              <a:t>Pygame</a:t>
            </a:r>
            <a:r>
              <a:rPr lang="fr-FR" dirty="0"/>
              <a:t> pour Python / </a:t>
            </a:r>
            <a:r>
              <a:rPr lang="fr-FR" dirty="0" err="1"/>
              <a:t>OpenClassrooms</a:t>
            </a:r>
            <a:r>
              <a:rPr lang="fr-FR" dirty="0"/>
              <a:t>, disponible sur </a:t>
            </a:r>
            <a:r>
              <a:rPr lang="fr-FR" dirty="0">
                <a:hlinkClick r:id="rId5"/>
              </a:rPr>
              <a:t>https://openclassrooms.com/fr/courses/1399541-interface-graphique-pygame-pour-python/1399674-presentation-de-pygame,</a:t>
            </a:r>
            <a:r>
              <a:rPr lang="fr-FR" dirty="0"/>
              <a:t> mis à jour le 20/07/2015 </a:t>
            </a:r>
          </a:p>
          <a:p>
            <a:pPr lvl="1"/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Tuto </a:t>
            </a:r>
            <a:r>
              <a:rPr lang="fr-FR" dirty="0" err="1"/>
              <a:t>Pygame</a:t>
            </a:r>
            <a:r>
              <a:rPr lang="fr-FR" dirty="0"/>
              <a:t> / Christophe Bertrand (enseignant de mathématiques), disponible sur </a:t>
            </a:r>
            <a:r>
              <a:rPr lang="fr-FR" dirty="0">
                <a:hlinkClick r:id="rId6"/>
              </a:rPr>
              <a:t>https://sciences-du-numerique.fr/tuto-pygame/</a:t>
            </a:r>
            <a:r>
              <a:rPr lang="fr-FR" dirty="0"/>
              <a:t>, consulté le 06/01/2020 </a:t>
            </a:r>
          </a:p>
          <a:p>
            <a:pPr marL="742950" lvl="1" indent="-285750">
              <a:buFontTx/>
              <a:buChar char="-"/>
            </a:pPr>
            <a:endParaRPr lang="fr-FR" b="1" dirty="0">
              <a:hlinkClick r:id="rId5"/>
            </a:endParaRPr>
          </a:p>
          <a:p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644350" y="2631355"/>
            <a:ext cx="2294604" cy="369332"/>
            <a:chOff x="1644350" y="2631355"/>
            <a:chExt cx="2294604" cy="369332"/>
          </a:xfrm>
        </p:grpSpPr>
        <p:cxnSp>
          <p:nvCxnSpPr>
            <p:cNvPr id="10" name="Connecteur droit avec flèche 9"/>
            <p:cNvCxnSpPr/>
            <p:nvPr/>
          </p:nvCxnSpPr>
          <p:spPr>
            <a:xfrm>
              <a:off x="3033346" y="2954215"/>
              <a:ext cx="9056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644350" y="2631355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Jeu des bombardes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8186372" y="1978742"/>
            <a:ext cx="2351633" cy="369332"/>
            <a:chOff x="8186372" y="1978742"/>
            <a:chExt cx="2351633" cy="369332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8186372" y="2286000"/>
              <a:ext cx="10462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8480605" y="1978742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Très simple d’accès</a:t>
              </a: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6E4630DE-C8B5-5140-AF49-FF47334A55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06" y="-2256068"/>
            <a:ext cx="2947737" cy="109271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FD0CAA2-7344-9A40-A747-44874652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36" y="53611"/>
            <a:ext cx="2540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59D60214FDD4FBC1498582441811D" ma:contentTypeVersion="2" ma:contentTypeDescription="Crée un document." ma:contentTypeScope="" ma:versionID="7b9dddb01c4831f4d677aef4609ff344">
  <xsd:schema xmlns:xsd="http://www.w3.org/2001/XMLSchema" xmlns:xs="http://www.w3.org/2001/XMLSchema" xmlns:p="http://schemas.microsoft.com/office/2006/metadata/properties" xmlns:ns2="d324e667-0264-4aae-8496-043d3afd314e" targetNamespace="http://schemas.microsoft.com/office/2006/metadata/properties" ma:root="true" ma:fieldsID="2c77cfe6cfcdd218f095bdeea7c53350" ns2:_="">
    <xsd:import namespace="d324e667-0264-4aae-8496-043d3afd3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4e667-0264-4aae-8496-043d3afd3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8C8F9-5980-43CE-A506-3EE23533B6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17B81D-AD5F-404C-BA7B-3608254CEE0E}"/>
</file>

<file path=customXml/itemProps3.xml><?xml version="1.0" encoding="utf-8"?>
<ds:datastoreItem xmlns:ds="http://schemas.openxmlformats.org/officeDocument/2006/customXml" ds:itemID="{382E432F-72F2-4BE2-9105-CE1CB760E17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88623ef-c5d7-4c1f-b5ac-cecc6d7c29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472</Words>
  <Application>Microsoft Macintosh PowerPoint</Application>
  <PresentationFormat>Grand écran</PresentationFormat>
  <Paragraphs>108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Projet transverse L1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transverse L2</dc:title>
  <dc:creator>Rana FARHA</dc:creator>
  <cp:lastModifiedBy>Helen KASSEL</cp:lastModifiedBy>
  <cp:revision>57</cp:revision>
  <dcterms:created xsi:type="dcterms:W3CDTF">2019-11-25T08:18:03Z</dcterms:created>
  <dcterms:modified xsi:type="dcterms:W3CDTF">2024-01-16T12:32:53Z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0x01010095881E2AD9E17F46857BFA53BFBEFEF9</vt:lpwstr>
  </property>
</Properties>
</file>