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3" r:id="rId5"/>
    <p:sldId id="258" r:id="rId6"/>
    <p:sldId id="260" r:id="rId7"/>
    <p:sldId id="261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1" r:id="rId18"/>
    <p:sldId id="279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>
        <p:scale>
          <a:sx n="100" d="100"/>
          <a:sy n="100" d="100"/>
        </p:scale>
        <p:origin x="81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54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71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198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83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480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3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47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50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43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75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37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73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63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DD3C05C-E3BC-4AB9-B12E-2C3426B3C42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DD3C05C-E3BC-4AB9-B12E-2C3426B3C42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234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SDL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8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7750" cy="1438275"/>
          </a:xfrm>
          <a:prstGeom prst="rect">
            <a:avLst/>
          </a:prstGeom>
        </p:spPr>
      </p:pic>
      <p:pic>
        <p:nvPicPr>
          <p:cNvPr id="3074" name="Picture 2" descr="https://habrastorage.org/r/w1560/getpro/habr/upload_files/6d7/0b1/f7e/6d70b1f7ef35d357d1d323671de574b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57" y="1864826"/>
            <a:ext cx="805815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9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habrastorage.org/r/w1560/getpro/habr/upload_files/a38/0a4/53a/a380a453a194f821d8f00c50e0d708f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38" y="1909009"/>
            <a:ext cx="10423122" cy="412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https://habrastorage.org/r/w1560/getpro/habr/upload_files/251/81b/649/25181b649cc1668fbfd6d180a02485c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86" y="798296"/>
            <a:ext cx="714375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2624051" y="4642950"/>
            <a:ext cx="610962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 = Severity score = (Application score + Business Impact)/2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24051" y="5113924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score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Severity score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или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Nessus Severity score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или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SonarQube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Severity score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24051" y="5963540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Impact = (Financial Damage + Reputation Damage + Non-Compliance + Privacy Violation)/4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682"/>
            <a:ext cx="15144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381125" cy="2743200"/>
          </a:xfrm>
          <a:prstGeom prst="rect">
            <a:avLst/>
          </a:prstGeom>
        </p:spPr>
      </p:pic>
      <p:pic>
        <p:nvPicPr>
          <p:cNvPr id="5124" name="Picture 4" descr="https://mma.prnewswire.com/media/551557/OWASP_FOUNDATION_Logo.jpg?p=publish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795" y="708239"/>
            <a:ext cx="6342466" cy="224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289685" y="3164681"/>
            <a:ext cx="111058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-apple-system"/>
              </a:rPr>
              <a:t>Это открытый проект обеспечения безопасности веб-приложений. Он описывает разные уязвимости и способы борьбы с ними. А кроме того, предоставляет некоторые </a:t>
            </a:r>
            <a:r>
              <a:rPr lang="en-US" dirty="0">
                <a:latin typeface="-apple-system"/>
              </a:rPr>
              <a:t>open source </a:t>
            </a:r>
            <a:r>
              <a:rPr lang="ru-RU" dirty="0">
                <a:latin typeface="-apple-system"/>
              </a:rPr>
              <a:t>инструменты.</a:t>
            </a:r>
          </a:p>
          <a:p>
            <a:r>
              <a:rPr lang="en-US" dirty="0">
                <a:latin typeface="-apple-system"/>
              </a:rPr>
              <a:t>OWASP </a:t>
            </a:r>
            <a:r>
              <a:rPr lang="ru-RU" dirty="0">
                <a:latin typeface="-apple-system"/>
              </a:rPr>
              <a:t>определяет </a:t>
            </a:r>
            <a:r>
              <a:rPr lang="en-US" dirty="0">
                <a:latin typeface="-apple-system"/>
              </a:rPr>
              <a:t>Top Ten </a:t>
            </a:r>
            <a:r>
              <a:rPr lang="ru-RU" dirty="0">
                <a:latin typeface="-apple-system"/>
              </a:rPr>
              <a:t>угроз: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-apple-system"/>
              </a:rPr>
              <a:t>(</a:t>
            </a:r>
            <a:r>
              <a:rPr lang="en-US" dirty="0">
                <a:latin typeface="-apple-system"/>
              </a:rPr>
              <a:t>A1) Injection;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(A2) Broken Authentication;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(A3) Sensitive Data Exposure;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(A4) XML External Entities (XXE);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(A5) Broken Access Control;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(A6) Security Misconfiguration;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(A7) Cross-Site Scripting (XSS);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(A8) Insecure Deserialization;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(A9) Using Components w/ Known Vulnerabilities;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(A10) Insufficient Logging &amp; Monitoring.</a:t>
            </a:r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555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8" name="Picture 4" descr="https://blog.beyondsecurity.com/wp-content/uploads/SAST-vs-DAST-table-blu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0"/>
            <a:ext cx="7315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0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403775"/>
            <a:ext cx="2571750" cy="105727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Проверка при сборке</a:t>
            </a:r>
          </a:p>
          <a:p>
            <a:r>
              <a:rPr lang="ru-RU" dirty="0"/>
              <a:t>Часто используются SAST-анализаторы. Например, можно применять следующий инструментарий:</a:t>
            </a:r>
          </a:p>
          <a:p>
            <a:r>
              <a:rPr lang="ru-RU" b="1" dirty="0" err="1"/>
              <a:t>Solar</a:t>
            </a:r>
            <a:r>
              <a:rPr lang="ru-RU" b="1" dirty="0"/>
              <a:t> </a:t>
            </a:r>
            <a:r>
              <a:rPr lang="ru-RU" b="1" dirty="0" err="1"/>
              <a:t>APPscreener</a:t>
            </a:r>
            <a:r>
              <a:rPr lang="ru-RU" dirty="0"/>
              <a:t>. Поддержка большого количества языков (самые востребованные: C#, JS, </a:t>
            </a:r>
            <a:r>
              <a:rPr lang="ru-RU" dirty="0" err="1"/>
              <a:t>Java</a:t>
            </a:r>
            <a:r>
              <a:rPr lang="ru-RU" dirty="0"/>
              <a:t>, </a:t>
            </a:r>
            <a:r>
              <a:rPr lang="ru-RU" dirty="0" err="1"/>
              <a:t>Python</a:t>
            </a:r>
            <a:r>
              <a:rPr lang="ru-RU" dirty="0"/>
              <a:t>). Это классный инструмент, хоть и не бесплатный.</a:t>
            </a:r>
          </a:p>
          <a:p>
            <a:r>
              <a:rPr lang="ru-RU" b="1" dirty="0" err="1"/>
              <a:t>SonarQube</a:t>
            </a:r>
            <a:r>
              <a:rPr lang="ru-RU" dirty="0"/>
              <a:t>. Оценка качества кода. Имеет большое количество плагинов, среди которых </a:t>
            </a:r>
            <a:r>
              <a:rPr lang="ru-RU" dirty="0" err="1"/>
              <a:t>dependency-check</a:t>
            </a:r>
            <a:r>
              <a:rPr lang="ru-RU" dirty="0"/>
              <a:t>. Этот инструмент также очень распространен в разработке. Наверняка многие из вас его используют. Он отвечает за качество кода, но может работать и с уязвимостям. Есть </a:t>
            </a:r>
            <a:r>
              <a:rPr lang="ru-RU" dirty="0" err="1"/>
              <a:t>community</a:t>
            </a:r>
            <a:r>
              <a:rPr lang="ru-RU" dirty="0"/>
              <a:t> </a:t>
            </a:r>
            <a:r>
              <a:rPr lang="ru-RU" dirty="0" err="1"/>
              <a:t>edition</a:t>
            </a:r>
            <a:r>
              <a:rPr lang="ru-RU" dirty="0"/>
              <a:t>, можно использовать бесплатно.</a:t>
            </a:r>
          </a:p>
          <a:p>
            <a:r>
              <a:rPr lang="ru-RU" b="1" dirty="0" err="1"/>
              <a:t>Dependency</a:t>
            </a:r>
            <a:r>
              <a:rPr lang="ru-RU" b="1" dirty="0"/>
              <a:t> </a:t>
            </a:r>
            <a:r>
              <a:rPr lang="ru-RU" b="1" dirty="0" err="1"/>
              <a:t>Check</a:t>
            </a:r>
            <a:r>
              <a:rPr lang="ru-RU" dirty="0"/>
              <a:t>. Нахождение уязвимых зависимостей — библиотек и модулей. Можно использовать бесплатно. </a:t>
            </a:r>
          </a:p>
          <a:p>
            <a:r>
              <a:rPr lang="ru-RU" b="1" dirty="0" err="1"/>
              <a:t>Trivy</a:t>
            </a:r>
            <a:r>
              <a:rPr lang="ru-RU" b="1" dirty="0"/>
              <a:t>.</a:t>
            </a:r>
            <a:r>
              <a:rPr lang="ru-RU" dirty="0"/>
              <a:t> Проверка контейнеров на уязвимые компоненты. Интересный инструмент (и тоже бесплатный).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3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https://www.pvsm.ru/images/2019/04/18/strah-i-nenavist-DevSecOps-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7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37" y="446088"/>
            <a:ext cx="2752725" cy="9715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Проверка при </a:t>
            </a:r>
            <a:r>
              <a:rPr lang="ru-RU" dirty="0" err="1"/>
              <a:t>деплое</a:t>
            </a:r>
            <a:endParaRPr lang="ru-RU" dirty="0"/>
          </a:p>
          <a:p>
            <a:r>
              <a:rPr lang="ru-RU" dirty="0"/>
              <a:t>Есть такой класс инструментов, как DAST-анализаторы — </a:t>
            </a:r>
            <a:r>
              <a:rPr lang="ru-RU" dirty="0" err="1"/>
              <a:t>Dynamic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Security</a:t>
            </a:r>
            <a:r>
              <a:rPr lang="ru-RU" dirty="0"/>
              <a:t> </a:t>
            </a:r>
            <a:r>
              <a:rPr lang="ru-RU" dirty="0" err="1"/>
              <a:t>Testing</a:t>
            </a:r>
            <a:r>
              <a:rPr lang="ru-RU" dirty="0"/>
              <a:t> — это анализ на наличие уязвимостей выполняемого приложения. По сути DAST делает тест черного ящика.</a:t>
            </a:r>
          </a:p>
          <a:p>
            <a:r>
              <a:rPr lang="ru-RU" dirty="0"/>
              <a:t>При </a:t>
            </a:r>
            <a:r>
              <a:rPr lang="ru-RU" dirty="0" err="1"/>
              <a:t>деплое</a:t>
            </a:r>
            <a:r>
              <a:rPr lang="ru-RU" dirty="0"/>
              <a:t> в Ак Барс Цифровые Технологии пользуются следующими инструментами:</a:t>
            </a:r>
          </a:p>
          <a:p>
            <a:r>
              <a:rPr lang="ru-RU" b="1" dirty="0"/>
              <a:t>ZAP </a:t>
            </a:r>
            <a:r>
              <a:rPr lang="ru-RU" dirty="0"/>
              <a:t>от</a:t>
            </a:r>
            <a:r>
              <a:rPr lang="ru-RU" b="1" dirty="0"/>
              <a:t> </a:t>
            </a:r>
            <a:r>
              <a:rPr lang="ru-RU" dirty="0"/>
              <a:t>OWASP</a:t>
            </a:r>
            <a:r>
              <a:rPr lang="ru-RU" b="1" dirty="0"/>
              <a:t>. </a:t>
            </a:r>
            <a:r>
              <a:rPr lang="ru-RU" dirty="0"/>
              <a:t>Бесплатный инструмент. Расширяемый, с большим количеством проверок. Автоматизируемый и вшиваемый в CI/CD.</a:t>
            </a:r>
          </a:p>
          <a:p>
            <a:r>
              <a:rPr lang="ru-RU" b="1" dirty="0" err="1"/>
              <a:t>Burp</a:t>
            </a:r>
            <a:r>
              <a:rPr lang="ru-RU" b="1" dirty="0"/>
              <a:t> </a:t>
            </a:r>
            <a:r>
              <a:rPr lang="ru-RU" b="1" dirty="0" err="1"/>
              <a:t>Suite</a:t>
            </a:r>
            <a:r>
              <a:rPr lang="ru-RU" b="1" dirty="0"/>
              <a:t>.</a:t>
            </a:r>
            <a:r>
              <a:rPr lang="ru-RU" dirty="0"/>
              <a:t> Инструмент для ручного тестирования веб-приложений.</a:t>
            </a:r>
          </a:p>
          <a:p>
            <a:r>
              <a:rPr lang="ru-RU" b="1" dirty="0" err="1"/>
              <a:t>Nessus</a:t>
            </a:r>
            <a:r>
              <a:rPr lang="ru-RU" b="1" dirty="0"/>
              <a:t>.</a:t>
            </a:r>
            <a:r>
              <a:rPr lang="ru-RU" dirty="0"/>
              <a:t> Сканер уязвимостей. Инструмент платный, но есть неплохая бесплатная альтернатива </a:t>
            </a:r>
            <a:r>
              <a:rPr lang="ru-RU" dirty="0" err="1"/>
              <a:t>OpenVAS</a:t>
            </a:r>
            <a:r>
              <a:rPr lang="ru-RU" dirty="0"/>
              <a:t>.</a:t>
            </a:r>
          </a:p>
          <a:p>
            <a:r>
              <a:rPr lang="ru-RU" b="1" dirty="0" err="1"/>
              <a:t>WFuzz</a:t>
            </a:r>
            <a:r>
              <a:rPr lang="ru-RU" dirty="0"/>
              <a:t>. Бесплатный инструмент для тестирования уязвимостей подачи на вход некорректных данных. </a:t>
            </a:r>
          </a:p>
          <a:p>
            <a:r>
              <a:rPr lang="ru-RU" dirty="0"/>
              <a:t>Итак, мы готовы к релизу. Важно понимать, что нужно </a:t>
            </a:r>
            <a:r>
              <a:rPr lang="ru-RU" dirty="0" err="1"/>
              <a:t>релизить</a:t>
            </a:r>
            <a:r>
              <a:rPr lang="ru-RU" dirty="0"/>
              <a:t> только то, что не содержит критичных дефектов и уязвимостей. Если мы их пропустим, последствия будут плачевными.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6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https://www.pvsm.ru/images/2019/04/18/strah-i-nenavist-DevSecOps-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9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habrastorage.org/r/w1560/getpro/habr/upload_files/7ab/39c/15b/7ab39c15bf44993aff4568ede625b1b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9503" y="2165350"/>
            <a:ext cx="8392991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637"/>
            <a:ext cx="3276600" cy="19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2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Security</a:t>
            </a:r>
            <a:r>
              <a:rPr lang="ru-RU" b="1" dirty="0"/>
              <a:t> </a:t>
            </a:r>
            <a:r>
              <a:rPr lang="ru-RU" b="1" dirty="0" err="1"/>
              <a:t>Development</a:t>
            </a:r>
            <a:r>
              <a:rPr lang="ru-RU" b="1" dirty="0"/>
              <a:t> </a:t>
            </a:r>
            <a:r>
              <a:rPr lang="ru-RU" b="1" dirty="0" err="1"/>
              <a:t>Lifecycle</a:t>
            </a:r>
            <a:r>
              <a:rPr lang="ru-RU" dirty="0"/>
              <a:t> (SDL, жизненный цикл безопасной разработки) — концепция разработки, заключающаяся в формировании требований к приложению, безопасном программировании, тестировании, сертификации, эксплуатации и </a:t>
            </a:r>
            <a:r>
              <a:rPr lang="ru-RU" dirty="0" smtClean="0"/>
              <a:t>обновлении. </a:t>
            </a:r>
            <a:endParaRPr lang="en-US" dirty="0" smtClean="0"/>
          </a:p>
          <a:p>
            <a:r>
              <a:rPr lang="ru-RU" dirty="0" smtClean="0"/>
              <a:t>SDL</a:t>
            </a:r>
            <a:r>
              <a:rPr lang="ru-RU" dirty="0"/>
              <a:t> — это процесс, который позволяет поддерживать необходимый уровень безопасности системы на этапе разработки, а затем на протяжении всего срока эксплуатации. Эта концепция фокусируется на обеспечении безопасности разрабатываемого приложения, идентификации рисков и управлении ими.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8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 smtClean="0"/>
              <a:t>Релизьте</a:t>
            </a:r>
            <a:r>
              <a:rPr lang="ru-RU" i="1" dirty="0" smtClean="0"/>
              <a:t> </a:t>
            </a:r>
            <a:r>
              <a:rPr lang="ru-RU" i="1" dirty="0"/>
              <a:t>только при отсутствии критичных дефектов и уязвимостей – дефекты S1/S2 с P1 являются </a:t>
            </a:r>
            <a:r>
              <a:rPr lang="ru-RU" i="1" dirty="0" err="1"/>
              <a:t>блокерами</a:t>
            </a:r>
            <a:r>
              <a:rPr lang="ru-RU" i="1" dirty="0"/>
              <a:t> для </a:t>
            </a:r>
            <a:r>
              <a:rPr lang="ru-RU" i="1" dirty="0" err="1" smtClean="0"/>
              <a:t>деплоя</a:t>
            </a:r>
            <a:endParaRPr lang="en-US" i="1" dirty="0" smtClean="0"/>
          </a:p>
          <a:p>
            <a:endParaRPr lang="en-US" i="1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98913" cy="133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068" y="2057399"/>
            <a:ext cx="11804073" cy="480060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Главное — </a:t>
            </a:r>
            <a:r>
              <a:rPr lang="ru-RU" dirty="0" err="1"/>
              <a:t>релизить</a:t>
            </a:r>
            <a:r>
              <a:rPr lang="ru-RU" dirty="0"/>
              <a:t> без критичных дефектов! Серьезность (</a:t>
            </a:r>
            <a:r>
              <a:rPr lang="en-US" dirty="0"/>
              <a:t>Severity) </a:t>
            </a:r>
            <a:r>
              <a:rPr lang="ru-RU" dirty="0"/>
              <a:t>на дефектах у </a:t>
            </a:r>
            <a:r>
              <a:rPr lang="en-US" dirty="0"/>
              <a:t>quality assurance </a:t>
            </a:r>
            <a:r>
              <a:rPr lang="ru-RU" dirty="0"/>
              <a:t>инженеров должна иметь такую градацию (у уязвимостей она чуточку другая):</a:t>
            </a:r>
          </a:p>
          <a:p>
            <a:r>
              <a:rPr lang="en-US" dirty="0"/>
              <a:t>S1 </a:t>
            </a:r>
            <a:r>
              <a:rPr lang="ru-RU" dirty="0"/>
              <a:t>Блокирующая (</a:t>
            </a:r>
            <a:r>
              <a:rPr lang="en-US" dirty="0"/>
              <a:t>Blocker);</a:t>
            </a:r>
          </a:p>
          <a:p>
            <a:r>
              <a:rPr lang="en-US" dirty="0"/>
              <a:t>S2 </a:t>
            </a:r>
            <a:r>
              <a:rPr lang="ru-RU" dirty="0"/>
              <a:t>Критическая (</a:t>
            </a:r>
            <a:r>
              <a:rPr lang="en-US" dirty="0"/>
              <a:t>Critical);</a:t>
            </a:r>
          </a:p>
          <a:p>
            <a:r>
              <a:rPr lang="en-US" dirty="0"/>
              <a:t>S3 </a:t>
            </a:r>
            <a:r>
              <a:rPr lang="ru-RU" dirty="0"/>
              <a:t>Значительная (</a:t>
            </a:r>
            <a:r>
              <a:rPr lang="en-US" dirty="0"/>
              <a:t>Major); </a:t>
            </a:r>
          </a:p>
          <a:p>
            <a:r>
              <a:rPr lang="en-US" dirty="0"/>
              <a:t>S4 </a:t>
            </a:r>
            <a:r>
              <a:rPr lang="ru-RU" dirty="0"/>
              <a:t>Незначительная (</a:t>
            </a:r>
            <a:r>
              <a:rPr lang="en-US" dirty="0"/>
              <a:t>Minor);</a:t>
            </a:r>
          </a:p>
          <a:p>
            <a:r>
              <a:rPr lang="en-US" dirty="0"/>
              <a:t>S5 </a:t>
            </a:r>
            <a:r>
              <a:rPr lang="ru-RU" dirty="0"/>
              <a:t>Тривиальная (</a:t>
            </a:r>
            <a:r>
              <a:rPr lang="en-US" dirty="0"/>
              <a:t>Trivial).</a:t>
            </a:r>
          </a:p>
          <a:p>
            <a:r>
              <a:rPr lang="ru-RU" dirty="0"/>
              <a:t>А приоритет содержит такую градацию:</a:t>
            </a:r>
          </a:p>
          <a:p>
            <a:r>
              <a:rPr lang="en-US" dirty="0"/>
              <a:t>P1 Highest;</a:t>
            </a:r>
          </a:p>
          <a:p>
            <a:r>
              <a:rPr lang="en-US" dirty="0"/>
              <a:t>P2 High;</a:t>
            </a:r>
          </a:p>
          <a:p>
            <a:r>
              <a:rPr lang="en-US" dirty="0"/>
              <a:t>P3 Medium;</a:t>
            </a:r>
          </a:p>
          <a:p>
            <a:r>
              <a:rPr lang="en-US" dirty="0"/>
              <a:t>P4 Low; </a:t>
            </a:r>
          </a:p>
          <a:p>
            <a:r>
              <a:rPr lang="en-US" dirty="0"/>
              <a:t>P5 Lowest.</a:t>
            </a:r>
          </a:p>
          <a:p>
            <a:r>
              <a:rPr lang="ru-RU" dirty="0"/>
              <a:t>Собственно, наличие багов </a:t>
            </a:r>
            <a:r>
              <a:rPr lang="en-US" dirty="0"/>
              <a:t>S1/S2 </a:t>
            </a:r>
            <a:r>
              <a:rPr lang="ru-RU" dirty="0"/>
              <a:t>и </a:t>
            </a:r>
            <a:r>
              <a:rPr lang="en-US" dirty="0"/>
              <a:t>P1 </a:t>
            </a:r>
            <a:r>
              <a:rPr lang="ru-RU" dirty="0"/>
              <a:t>является </a:t>
            </a:r>
            <a:r>
              <a:rPr lang="ru-RU" dirty="0" err="1"/>
              <a:t>блокером</a:t>
            </a:r>
            <a:r>
              <a:rPr lang="ru-RU" dirty="0"/>
              <a:t> для </a:t>
            </a:r>
            <a:r>
              <a:rPr lang="ru-RU" dirty="0" err="1"/>
              <a:t>деплоя</a:t>
            </a:r>
            <a:r>
              <a:rPr lang="ru-RU" dirty="0"/>
              <a:t> версии на </a:t>
            </a:r>
            <a:r>
              <a:rPr lang="ru-RU" dirty="0" err="1"/>
              <a:t>прод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3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Автоматизация проверок </a:t>
            </a:r>
            <a:br>
              <a:rPr lang="ru-RU" dirty="0"/>
            </a:br>
            <a:endParaRPr lang="ru-RU" dirty="0"/>
          </a:p>
        </p:txBody>
      </p:sp>
      <p:pic>
        <p:nvPicPr>
          <p:cNvPr id="8194" name="Picture 2" descr="https://1.bp.blogspot.com/-b3p_ErvmVWM/XcLTUABfNUI/AAAAAAAADTI/CL54bmthKgsjxoaoQuWzQpb3dm_clXk0gCLcBGAsYHQ/s1600/New%2BProjec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899" y="1916906"/>
            <a:ext cx="69342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1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Делал презентацию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8676" y="1922726"/>
            <a:ext cx="2676524" cy="493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5505450" y="1343025"/>
            <a:ext cx="428625" cy="134302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3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Смотрел со стороны 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8139" y="1895474"/>
            <a:ext cx="3721893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8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 Security Development Lifecycle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1919053"/>
            <a:ext cx="12192000" cy="3596827"/>
          </a:xfrm>
        </p:spPr>
      </p:pic>
    </p:spTree>
    <p:extLst>
      <p:ext uri="{BB962C8B-B14F-4D97-AF65-F5344CB8AC3E}">
        <p14:creationId xmlns:p14="http://schemas.microsoft.com/office/powerpoint/2010/main" val="9260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4938" y="981220"/>
            <a:ext cx="10571998" cy="970450"/>
          </a:xfrm>
        </p:spPr>
        <p:txBody>
          <a:bodyPr/>
          <a:lstStyle/>
          <a:p>
            <a:r>
              <a:rPr lang="ru-RU" dirty="0"/>
              <a:t>Стоимость исправления ошибки на разных этапах разработки ПО</a:t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 descr="https://1.bp.blogspot.com/-I7NIr0SBEUc/WrSRHBLlzFI/AAAAAAAAINk/PmR2T6q3-v44gveMVOIn1jgoJUtA8P2twCLcBGAs/s1600/27.%2B%25D0%2591%25D0%25B0%25D0%25B3%2B%25D0%25BD%25D0%25B0%2B%25D1%2581%25D1%2582%25D0%25B0%25D0%25B4%25D0%25B8%25D0%25B8%2B%25D1%2582%25D1%2580%25D0%25B5%25D0%25B1%25D0%25BE%25D0%25B2%25D0%25B0%25D0%25BD%25D0%25B8%25D0%25B9%2B%25D0%25B8%2B%25D0%25B2%2B%25D0%25B3%25D0%25BE%25D1%2582%25D0%25BE%25D0%25B2%25D0%25BE%25D0%25BC%2B%25D0%25BF%25D1%2580%25D0%25BE%25D0%25B4%25D1%2583%25D0%25BA%25D1%2582%25D0%25B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699" y="1875471"/>
            <a:ext cx="5419068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3.bp.blogspot.com/-6OshQBEjjOI/WrSSHjVAU0I/AAAAAAAAIN0/oyWzbeiuxfg6hGVUc60q5ZJ8bIMVO7u0QCLcBGAs/s1600/costToFixBu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875471"/>
            <a:ext cx="47625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416233" y="54250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Arial" panose="020B0604020202020204" pitchFamily="34" charset="0"/>
              </a:rPr>
              <a:t>Чем раньше они заметят проблемы, тем проще будет их исправить!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0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2359352"/>
            <a:ext cx="9134475" cy="3095625"/>
          </a:xfrm>
        </p:spPr>
      </p:pic>
    </p:spTree>
    <p:extLst>
      <p:ext uri="{BB962C8B-B14F-4D97-AF65-F5344CB8AC3E}">
        <p14:creationId xmlns:p14="http://schemas.microsoft.com/office/powerpoint/2010/main" val="1684175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Yandex.SDL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02" y="1917700"/>
            <a:ext cx="8380594" cy="3636963"/>
          </a:xfrm>
        </p:spPr>
      </p:pic>
    </p:spTree>
    <p:extLst>
      <p:ext uri="{BB962C8B-B14F-4D97-AF65-F5344CB8AC3E}">
        <p14:creationId xmlns:p14="http://schemas.microsoft.com/office/powerpoint/2010/main" val="33335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3369469"/>
            <a:ext cx="9153525" cy="1343025"/>
          </a:xfrm>
        </p:spPr>
      </p:pic>
    </p:spTree>
    <p:extLst>
      <p:ext uri="{BB962C8B-B14F-4D97-AF65-F5344CB8AC3E}">
        <p14:creationId xmlns:p14="http://schemas.microsoft.com/office/powerpoint/2010/main" val="28351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AGILE+SDLC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66" y="1917700"/>
            <a:ext cx="8083066" cy="3636963"/>
          </a:xfrm>
        </p:spPr>
      </p:pic>
    </p:spTree>
    <p:extLst>
      <p:ext uri="{BB962C8B-B14F-4D97-AF65-F5344CB8AC3E}">
        <p14:creationId xmlns:p14="http://schemas.microsoft.com/office/powerpoint/2010/main" val="16702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habrastorage.org/getpro/habr/upload_files/487/121/256/487121256b779d16ee3a0c3c2804285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418" y="1903528"/>
            <a:ext cx="8537171" cy="461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85875" cy="1381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81126"/>
            <a:ext cx="1285875" cy="130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6302</TotalTime>
  <Words>396</Words>
  <Application>Microsoft Office PowerPoint</Application>
  <PresentationFormat>Широкоэкранный</PresentationFormat>
  <Paragraphs>56</Paragraphs>
  <Slides>24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-apple-system</vt:lpstr>
      <vt:lpstr>Arial</vt:lpstr>
      <vt:lpstr>Calibri</vt:lpstr>
      <vt:lpstr>Century Gothic</vt:lpstr>
      <vt:lpstr>Times New Roman</vt:lpstr>
      <vt:lpstr>Wingdings 2</vt:lpstr>
      <vt:lpstr>Цитаты</vt:lpstr>
      <vt:lpstr>SDL </vt:lpstr>
      <vt:lpstr>SDL</vt:lpstr>
      <vt:lpstr>Microsoft Security Development Lifecycle</vt:lpstr>
      <vt:lpstr>Стоимость исправления ошибки на разных этапах разработки ПО </vt:lpstr>
      <vt:lpstr>Презентация PowerPoint</vt:lpstr>
      <vt:lpstr>Yandex.SDL</vt:lpstr>
      <vt:lpstr>AGILE</vt:lpstr>
      <vt:lpstr>AGILE+SDLC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Автоматизация проверок  </vt:lpstr>
      <vt:lpstr>Делал презентацию </vt:lpstr>
      <vt:lpstr>Смотрел со стороны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</dc:title>
  <dc:creator>Stas</dc:creator>
  <cp:lastModifiedBy>Бурлак Станислав Владимирович</cp:lastModifiedBy>
  <cp:revision>40</cp:revision>
  <dcterms:created xsi:type="dcterms:W3CDTF">2022-03-06T13:39:57Z</dcterms:created>
  <dcterms:modified xsi:type="dcterms:W3CDTF">2022-03-11T13:57:38Z</dcterms:modified>
</cp:coreProperties>
</file>