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84" r:id="rId7"/>
    <p:sldId id="260" r:id="rId8"/>
    <p:sldId id="261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9" r:id="rId20"/>
    <p:sldId id="285" r:id="rId21"/>
    <p:sldId id="281" r:id="rId22"/>
    <p:sldId id="272" r:id="rId23"/>
    <p:sldId id="273" r:id="rId24"/>
    <p:sldId id="274" r:id="rId25"/>
    <p:sldId id="275" r:id="rId26"/>
    <p:sldId id="280" r:id="rId27"/>
    <p:sldId id="282" r:id="rId28"/>
    <p:sldId id="283" r:id="rId29"/>
    <p:sldId id="2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3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3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pendencytrack.org/" TargetMode="External"/><Relationship Id="rId7" Type="http://schemas.openxmlformats.org/officeDocument/2006/relationships/hyperlink" Target="https://snyk.io/" TargetMode="External"/><Relationship Id="rId2" Type="http://schemas.openxmlformats.org/officeDocument/2006/relationships/hyperlink" Target="https://jeremylong.github.io/DependencyChe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atype.ru/#nexusiq" TargetMode="External"/><Relationship Id="rId5" Type="http://schemas.openxmlformats.org/officeDocument/2006/relationships/hyperlink" Target="https://spdx.org/licenses/" TargetMode="External"/><Relationship Id="rId4" Type="http://schemas.openxmlformats.org/officeDocument/2006/relationships/hyperlink" Target="https://github.com/CycloneD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upload_files/487/121/256/487121256b779d16ee3a0c3c2804285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18" y="1903528"/>
            <a:ext cx="8537171" cy="461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5875" cy="1381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1126"/>
            <a:ext cx="1285875" cy="13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7750" cy="1438275"/>
          </a:xfrm>
          <a:prstGeom prst="rect">
            <a:avLst/>
          </a:prstGeom>
        </p:spPr>
      </p:pic>
      <p:pic>
        <p:nvPicPr>
          <p:cNvPr id="3074" name="Picture 2" descr="https://habrastorage.org/r/w1560/getpro/habr/upload_files/6d7/0b1/f7e/6d70b1f7ef35d357d1d323671de574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50" y="1196503"/>
            <a:ext cx="9758498" cy="50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habrastorage.org/r/w1560/getpro/habr/upload_files/a38/0a4/53a/a380a453a194f821d8f00c50e0d708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8" y="1417638"/>
            <a:ext cx="10423122" cy="412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habrastorage.org/r/w1560/getpro/habr/upload_files/251/81b/649/25181b649cc1668fbfd6d180a02485c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798296"/>
            <a:ext cx="71437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24051" y="4642950"/>
            <a:ext cx="61096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= Severity score = (Application score + Business Impact)/2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4051" y="511392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score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Nessus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4051" y="5963540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Impact = (Financial Damage + Reputation Damage + Non-Compliance + Privacy Violation)/4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682"/>
            <a:ext cx="1514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81125" cy="2743200"/>
          </a:xfrm>
          <a:prstGeom prst="rect">
            <a:avLst/>
          </a:prstGeom>
        </p:spPr>
      </p:pic>
      <p:pic>
        <p:nvPicPr>
          <p:cNvPr id="5124" name="Picture 4" descr="https://mma.prnewswire.com/media/551557/OWASP_FOUNDATION_Logo.jpg?p=publish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95" y="708239"/>
            <a:ext cx="6342466" cy="22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89685" y="3164681"/>
            <a:ext cx="111058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Это открытый проект обеспечения безопасности веб-приложений. Он описывает разные уязвимости и способы борьбы с ними. А кроме того, предоставляет некоторые </a:t>
            </a:r>
            <a:r>
              <a:rPr lang="en-US" dirty="0">
                <a:latin typeface="-apple-system"/>
              </a:rPr>
              <a:t>open source </a:t>
            </a:r>
            <a:r>
              <a:rPr lang="ru-RU" dirty="0">
                <a:latin typeface="-apple-system"/>
              </a:rPr>
              <a:t>инструменты.</a:t>
            </a:r>
          </a:p>
          <a:p>
            <a:r>
              <a:rPr lang="en-US" dirty="0">
                <a:latin typeface="-apple-system"/>
              </a:rPr>
              <a:t>OWASP </a:t>
            </a:r>
            <a:r>
              <a:rPr lang="ru-RU" dirty="0">
                <a:latin typeface="-apple-system"/>
              </a:rPr>
              <a:t>определяет </a:t>
            </a:r>
            <a:r>
              <a:rPr lang="en-US" dirty="0">
                <a:latin typeface="-apple-system"/>
              </a:rPr>
              <a:t>Top Ten </a:t>
            </a:r>
            <a:r>
              <a:rPr lang="ru-RU" dirty="0">
                <a:latin typeface="-apple-system"/>
              </a:rPr>
              <a:t>угроз: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A1) </a:t>
            </a:r>
            <a:r>
              <a:rPr lang="en-US" dirty="0">
                <a:latin typeface="-apple-system"/>
              </a:rPr>
              <a:t>Broken Access Control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(A2) </a:t>
            </a:r>
            <a:r>
              <a:rPr lang="en-US" dirty="0">
                <a:latin typeface="-apple-system"/>
              </a:rPr>
              <a:t>Cryptographic Failures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(A3) </a:t>
            </a:r>
            <a:r>
              <a:rPr lang="en-US" dirty="0">
                <a:latin typeface="-apple-system"/>
              </a:rPr>
              <a:t>Injection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(A4) </a:t>
            </a:r>
            <a:r>
              <a:rPr lang="en-US" dirty="0">
                <a:latin typeface="-apple-system"/>
              </a:rPr>
              <a:t>Insecure </a:t>
            </a:r>
            <a:r>
              <a:rPr lang="en-US" dirty="0" smtClean="0">
                <a:latin typeface="-apple-system"/>
              </a:rPr>
              <a:t>Design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-apple-system"/>
              </a:rPr>
              <a:t>(A5</a:t>
            </a:r>
            <a:r>
              <a:rPr lang="en-US" dirty="0">
                <a:latin typeface="-apple-system"/>
              </a:rPr>
              <a:t>) </a:t>
            </a:r>
            <a:r>
              <a:rPr lang="en-US" dirty="0">
                <a:latin typeface="-apple-system"/>
              </a:rPr>
              <a:t>Security Misconfiguration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(A6) </a:t>
            </a:r>
            <a:r>
              <a:rPr lang="en-US" dirty="0">
                <a:latin typeface="-apple-system"/>
              </a:rPr>
              <a:t>Vulnerable and Outdated Components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(A7) </a:t>
            </a:r>
            <a:r>
              <a:rPr lang="en-US" dirty="0">
                <a:latin typeface="-apple-system"/>
              </a:rPr>
              <a:t>Identification and Authentication </a:t>
            </a:r>
            <a:r>
              <a:rPr lang="en-US" dirty="0" smtClean="0">
                <a:latin typeface="-apple-system"/>
              </a:rPr>
              <a:t>Failures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(A8) </a:t>
            </a:r>
            <a:r>
              <a:rPr lang="en-US" dirty="0">
                <a:latin typeface="-apple-system"/>
              </a:rPr>
              <a:t>Software and Data Integrity Failures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(A9) </a:t>
            </a:r>
            <a:r>
              <a:rPr lang="en-US" dirty="0">
                <a:latin typeface="-apple-system"/>
              </a:rPr>
              <a:t>Security Logging and Monitoring Failures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(A10) </a:t>
            </a:r>
            <a:r>
              <a:rPr lang="en-US" dirty="0">
                <a:latin typeface="-apple-system"/>
              </a:rPr>
              <a:t>Server-Side Request Forgery .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5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8" name="Picture 4" descr="https://blog.beyondsecurity.com/wp-content/uploads/SAST-vs-DAST-table-blu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03775"/>
            <a:ext cx="2571750" cy="10572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при сборке</a:t>
            </a:r>
          </a:p>
          <a:p>
            <a:r>
              <a:rPr lang="ru-RU" dirty="0"/>
              <a:t>Часто используются SAST-анализаторы. Например, можно применять следующий инструментарий:</a:t>
            </a:r>
          </a:p>
          <a:p>
            <a:r>
              <a:rPr lang="ru-RU" b="1" dirty="0" err="1"/>
              <a:t>Solar</a:t>
            </a:r>
            <a:r>
              <a:rPr lang="ru-RU" b="1" dirty="0"/>
              <a:t> </a:t>
            </a:r>
            <a:r>
              <a:rPr lang="ru-RU" b="1" dirty="0" err="1"/>
              <a:t>APPscreener</a:t>
            </a:r>
            <a:r>
              <a:rPr lang="ru-RU" dirty="0"/>
              <a:t>. Поддержка большого количества языков (самые востребованные: C#, JS,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). Это классный инструмент, хоть и не бесплатный.</a:t>
            </a:r>
          </a:p>
          <a:p>
            <a:r>
              <a:rPr lang="ru-RU" b="1" dirty="0" err="1"/>
              <a:t>SonarQube</a:t>
            </a:r>
            <a:r>
              <a:rPr lang="ru-RU" dirty="0"/>
              <a:t>. Оценка качества кода. Имеет большое количество плагинов, среди которых </a:t>
            </a:r>
            <a:r>
              <a:rPr lang="ru-RU" dirty="0" err="1"/>
              <a:t>dependency-check</a:t>
            </a:r>
            <a:r>
              <a:rPr lang="ru-RU" dirty="0"/>
              <a:t>. Этот инструмент также очень распространен в разработке. Наверняка многие из вас его используют. Он отвечает за качество кода, но может работать и с уязвимостям. Есть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, можно использовать бесплатно.</a:t>
            </a:r>
          </a:p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Check</a:t>
            </a:r>
            <a:r>
              <a:rPr lang="ru-RU" dirty="0"/>
              <a:t>. Нахождение уязвимых зависимостей — библиотек и модулей. Можно использовать бесплатно. </a:t>
            </a:r>
          </a:p>
          <a:p>
            <a:r>
              <a:rPr lang="ru-RU" b="1" dirty="0" err="1"/>
              <a:t>Trivy</a:t>
            </a:r>
            <a:r>
              <a:rPr lang="ru-RU" b="1" dirty="0"/>
              <a:t>.</a:t>
            </a:r>
            <a:r>
              <a:rPr lang="ru-RU" dirty="0"/>
              <a:t> Проверка контейнеров на уязвимые компоненты. Интересный инструмент (и тоже бесплатный).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s://www.pvsm.ru/images/2019/04/18/strah-i-nenavist-DevSecOps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7" y="446088"/>
            <a:ext cx="2752725" cy="971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Проверка при </a:t>
            </a:r>
            <a:r>
              <a:rPr lang="ru-RU" dirty="0" err="1"/>
              <a:t>деплое</a:t>
            </a:r>
            <a:endParaRPr lang="ru-RU" dirty="0"/>
          </a:p>
          <a:p>
            <a:r>
              <a:rPr lang="ru-RU" dirty="0"/>
              <a:t>Есть такой класс инструментов, как DAST-анализаторы — 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— это анализ на наличие уязвимостей выполняемого приложения. По сути DAST делает тест черного ящика.</a:t>
            </a:r>
          </a:p>
          <a:p>
            <a:r>
              <a:rPr lang="ru-RU" dirty="0"/>
              <a:t>При </a:t>
            </a:r>
            <a:r>
              <a:rPr lang="ru-RU" dirty="0" err="1"/>
              <a:t>деплое</a:t>
            </a:r>
            <a:r>
              <a:rPr lang="ru-RU" dirty="0"/>
              <a:t> в Ак Барс Цифровые Технологии пользуются следующими инструментами:</a:t>
            </a:r>
          </a:p>
          <a:p>
            <a:r>
              <a:rPr lang="ru-RU" b="1" dirty="0"/>
              <a:t>ZAP </a:t>
            </a:r>
            <a:r>
              <a:rPr lang="ru-RU" dirty="0"/>
              <a:t>от</a:t>
            </a:r>
            <a:r>
              <a:rPr lang="ru-RU" b="1" dirty="0"/>
              <a:t> </a:t>
            </a:r>
            <a:r>
              <a:rPr lang="ru-RU" dirty="0"/>
              <a:t>OWASP</a:t>
            </a:r>
            <a:r>
              <a:rPr lang="ru-RU" b="1" dirty="0"/>
              <a:t>. </a:t>
            </a:r>
            <a:r>
              <a:rPr lang="ru-RU" dirty="0"/>
              <a:t>Бесплатный инструмент. Расширяемый, с большим количеством проверок. Автоматизируемый и вшиваемый в CI/CD.</a:t>
            </a:r>
          </a:p>
          <a:p>
            <a:r>
              <a:rPr lang="ru-RU" b="1" dirty="0" err="1"/>
              <a:t>Burp</a:t>
            </a:r>
            <a:r>
              <a:rPr lang="ru-RU" b="1" dirty="0"/>
              <a:t> </a:t>
            </a:r>
            <a:r>
              <a:rPr lang="ru-RU" b="1" dirty="0" err="1"/>
              <a:t>Suite</a:t>
            </a:r>
            <a:r>
              <a:rPr lang="ru-RU" b="1" dirty="0"/>
              <a:t>.</a:t>
            </a:r>
            <a:r>
              <a:rPr lang="ru-RU" dirty="0"/>
              <a:t> Инструмент для ручного тестирования веб-приложений.</a:t>
            </a:r>
          </a:p>
          <a:p>
            <a:r>
              <a:rPr lang="ru-RU" b="1" dirty="0" err="1"/>
              <a:t>Nessus</a:t>
            </a:r>
            <a:r>
              <a:rPr lang="ru-RU" b="1" dirty="0"/>
              <a:t>.</a:t>
            </a:r>
            <a:r>
              <a:rPr lang="ru-RU" dirty="0"/>
              <a:t> Сканер уязвимостей. Инструмент платный, но есть неплохая бесплатная альтернатива </a:t>
            </a:r>
            <a:r>
              <a:rPr lang="ru-RU" dirty="0" err="1"/>
              <a:t>OpenVAS</a:t>
            </a:r>
            <a:r>
              <a:rPr lang="ru-RU" dirty="0"/>
              <a:t>.</a:t>
            </a:r>
          </a:p>
          <a:p>
            <a:r>
              <a:rPr lang="ru-RU" b="1" dirty="0" err="1"/>
              <a:t>WFuzz</a:t>
            </a:r>
            <a:r>
              <a:rPr lang="ru-RU" dirty="0"/>
              <a:t>. Бесплатный инструмент для тестирования уязвимостей подачи на вход некорректных данных. </a:t>
            </a:r>
          </a:p>
          <a:p>
            <a:r>
              <a:rPr lang="ru-RU" dirty="0"/>
              <a:t>Итак, мы готовы к релизу. Важно понимать, что нужно </a:t>
            </a:r>
            <a:r>
              <a:rPr lang="ru-RU" dirty="0" err="1"/>
              <a:t>релизить</a:t>
            </a:r>
            <a:r>
              <a:rPr lang="ru-RU" dirty="0"/>
              <a:t> только то, что не содержит критичных дефектов и уязвимостей. Если мы их пропустим, последствия будут плачевными.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6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www.pvsm.ru/images/2019/04/18/strah-i-nenavist-DevSecOps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Security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Lifecycle</a:t>
            </a:r>
            <a:r>
              <a:rPr lang="ru-RU" dirty="0"/>
              <a:t> (SDL, жизненный цикл безопасной разработки) — концепция разработки, заключающаяся в формировании требований к приложению, безопасном программировании, тестировании, сертификации, эксплуатации и </a:t>
            </a:r>
            <a:r>
              <a:rPr lang="ru-RU" dirty="0" smtClean="0"/>
              <a:t>обновлении. </a:t>
            </a:r>
            <a:endParaRPr lang="en-US" dirty="0" smtClean="0"/>
          </a:p>
          <a:p>
            <a:r>
              <a:rPr lang="ru-RU" dirty="0" smtClean="0"/>
              <a:t>SDL</a:t>
            </a:r>
            <a:r>
              <a:rPr lang="ru-RU" dirty="0"/>
              <a:t> — это процесс, который позволяет поддерживать необходимый уровень безопасности системы на этапе разработки, а затем на протяжении всего срока эксплуатации. Эта концепция фокусируется на обеспечении безопасности разрабатываемого приложения, идентификации рисков и управлении ими.</a:t>
            </a:r>
          </a:p>
        </p:txBody>
      </p:sp>
    </p:spTree>
    <p:extLst>
      <p:ext uri="{BB962C8B-B14F-4D97-AF65-F5344CB8AC3E}">
        <p14:creationId xmlns:p14="http://schemas.microsoft.com/office/powerpoint/2010/main" val="26508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57" y="1955259"/>
            <a:ext cx="12113543" cy="4834647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Dependency Check</a:t>
            </a:r>
            <a:r>
              <a:rPr lang="en-US" sz="1500" dirty="0"/>
              <a:t> — </a:t>
            </a:r>
            <a:r>
              <a:rPr lang="ru-RU" sz="1500" dirty="0"/>
              <a:t>это утилита (</a:t>
            </a:r>
            <a:r>
              <a:rPr lang="en-US" sz="1500" dirty="0"/>
              <a:t>CLI, maven, </a:t>
            </a:r>
            <a:r>
              <a:rPr lang="en-US" sz="1500" dirty="0" err="1"/>
              <a:t>jenkins</a:t>
            </a:r>
            <a:r>
              <a:rPr lang="en-US" sz="1500" dirty="0"/>
              <a:t> </a:t>
            </a:r>
            <a:r>
              <a:rPr lang="ru-RU" sz="1500" dirty="0"/>
              <a:t>модуль, </a:t>
            </a:r>
            <a:r>
              <a:rPr lang="en-US" sz="1500" dirty="0"/>
              <a:t>ant), </a:t>
            </a:r>
            <a:r>
              <a:rPr lang="ru-RU" sz="1500" dirty="0"/>
              <a:t>которая анализирует файлы проекта, собирает фрагменты информации о зависимостях (</a:t>
            </a:r>
            <a:r>
              <a:rPr lang="en-US" sz="1500" dirty="0"/>
              <a:t>package name, </a:t>
            </a:r>
            <a:r>
              <a:rPr lang="en-US" sz="1500" dirty="0" err="1"/>
              <a:t>groupid</a:t>
            </a:r>
            <a:r>
              <a:rPr lang="en-US" sz="1500" dirty="0"/>
              <a:t>, specification title, version…), </a:t>
            </a:r>
            <a:r>
              <a:rPr lang="ru-RU" sz="1500" dirty="0"/>
              <a:t>строит строку </a:t>
            </a:r>
            <a:r>
              <a:rPr lang="en-US" sz="1500" dirty="0"/>
              <a:t>CPE — (Common Platform Enumeration), Package URL (PURL) </a:t>
            </a:r>
            <a:r>
              <a:rPr lang="ru-RU" sz="1500" dirty="0"/>
              <a:t>и выявляет для </a:t>
            </a:r>
            <a:r>
              <a:rPr lang="en-US" sz="1500" dirty="0"/>
              <a:t>CPE/PURL </a:t>
            </a:r>
            <a:r>
              <a:rPr lang="ru-RU" sz="1500" dirty="0"/>
              <a:t>уязвимости из баз данных (</a:t>
            </a:r>
            <a:r>
              <a:rPr lang="en-US" sz="1500" dirty="0"/>
              <a:t>NVD, </a:t>
            </a:r>
            <a:r>
              <a:rPr lang="en-US" sz="1500" dirty="0" err="1"/>
              <a:t>Sonatype</a:t>
            </a:r>
            <a:r>
              <a:rPr lang="en-US" sz="1500" dirty="0"/>
              <a:t> OSS Index, NPM Audit API…), </a:t>
            </a:r>
            <a:r>
              <a:rPr lang="ru-RU" sz="1500" dirty="0"/>
              <a:t>после чего строит </a:t>
            </a:r>
            <a:r>
              <a:rPr lang="ru-RU" sz="1500" dirty="0" err="1"/>
              <a:t>единоразовый</a:t>
            </a:r>
            <a:r>
              <a:rPr lang="ru-RU" sz="1500" dirty="0"/>
              <a:t> отчет в формате </a:t>
            </a:r>
            <a:r>
              <a:rPr lang="en-US" sz="1500" dirty="0"/>
              <a:t>HTML, JSON, XML</a:t>
            </a:r>
            <a:r>
              <a:rPr lang="en-US" sz="1500" dirty="0" smtClean="0"/>
              <a:t>…</a:t>
            </a:r>
          </a:p>
          <a:p>
            <a:r>
              <a:rPr lang="en-US" sz="1600" dirty="0">
                <a:hlinkClick r:id="rId3"/>
              </a:rPr>
              <a:t>Dependency Track</a:t>
            </a:r>
            <a:r>
              <a:rPr lang="en-US" sz="1600" dirty="0"/>
              <a:t> — </a:t>
            </a:r>
            <a:r>
              <a:rPr lang="en-US" sz="1600" dirty="0" err="1"/>
              <a:t>on-premise</a:t>
            </a:r>
            <a:r>
              <a:rPr lang="en-US" sz="1600" dirty="0"/>
              <a:t> </a:t>
            </a:r>
            <a:r>
              <a:rPr lang="ru-RU" sz="1600" dirty="0"/>
              <a:t>веб-платформа, которая принимает готовые </a:t>
            </a:r>
            <a:r>
              <a:rPr lang="en-US" sz="1600" dirty="0"/>
              <a:t>Bill of Materials (BOM) </a:t>
            </a:r>
            <a:r>
              <a:rPr lang="ru-RU" sz="1600" dirty="0"/>
              <a:t>сформированные </a:t>
            </a:r>
            <a:r>
              <a:rPr lang="en-US" sz="1600" dirty="0" err="1">
                <a:hlinkClick r:id="rId4"/>
              </a:rPr>
              <a:t>CycloneDX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hlinkClick r:id="rId5"/>
              </a:rPr>
              <a:t>SPDX</a:t>
            </a:r>
            <a:r>
              <a:rPr lang="en-US" sz="1600" dirty="0"/>
              <a:t>, </a:t>
            </a:r>
            <a:r>
              <a:rPr lang="ru-RU" sz="1600" dirty="0"/>
              <a:t>то есть готовые спецификации об имеющихся зависимостях. Это </a:t>
            </a:r>
            <a:r>
              <a:rPr lang="en-US" sz="1600" dirty="0"/>
              <a:t>XML-</a:t>
            </a:r>
            <a:r>
              <a:rPr lang="ru-RU" sz="1600" dirty="0"/>
              <a:t>файл с описанием зависимостей — </a:t>
            </a:r>
            <a:r>
              <a:rPr lang="en-US" sz="1600" dirty="0"/>
              <a:t>name, hashes, package </a:t>
            </a:r>
            <a:r>
              <a:rPr lang="en-US" sz="1600" dirty="0" err="1"/>
              <a:t>url</a:t>
            </a:r>
            <a:r>
              <a:rPr lang="en-US" sz="1600" dirty="0"/>
              <a:t>, publisher, license. </a:t>
            </a:r>
            <a:r>
              <a:rPr lang="ru-RU" sz="1600" dirty="0"/>
              <a:t>Далее </a:t>
            </a:r>
            <a:r>
              <a:rPr lang="en-US" sz="1600" dirty="0"/>
              <a:t>Dependency Track </a:t>
            </a:r>
            <a:r>
              <a:rPr lang="ru-RU" sz="1600" dirty="0"/>
              <a:t>разбирает </a:t>
            </a:r>
            <a:r>
              <a:rPr lang="en-US" sz="1600" dirty="0"/>
              <a:t>BOM, </a:t>
            </a:r>
            <a:r>
              <a:rPr lang="ru-RU" sz="1600" dirty="0"/>
              <a:t>смотрит имеющиеся к выявленным зависимостям </a:t>
            </a:r>
            <a:r>
              <a:rPr lang="en-US" sz="1600" dirty="0"/>
              <a:t>CVE </a:t>
            </a:r>
            <a:r>
              <a:rPr lang="ru-RU" sz="1600" dirty="0"/>
              <a:t>из базы данных уязвимостей (</a:t>
            </a:r>
            <a:r>
              <a:rPr lang="en-US" sz="1600" dirty="0"/>
              <a:t>NVD, </a:t>
            </a:r>
            <a:r>
              <a:rPr lang="en-US" sz="1600" dirty="0" err="1"/>
              <a:t>Sonatype</a:t>
            </a:r>
            <a:r>
              <a:rPr lang="en-US" sz="1600" dirty="0"/>
              <a:t> OSS Index …), </a:t>
            </a:r>
            <a:r>
              <a:rPr lang="ru-RU" sz="1600" dirty="0"/>
              <a:t>после чего строит графики, вычисляет метрики, регулярно обновляя данные о статусе уязвимости компонент. </a:t>
            </a:r>
            <a:endParaRPr lang="en-US" sz="1600" dirty="0" smtClean="0"/>
          </a:p>
          <a:p>
            <a:r>
              <a:rPr lang="ru-RU" sz="1600" dirty="0" err="1">
                <a:hlinkClick r:id="rId6"/>
              </a:rPr>
              <a:t>Nexus</a:t>
            </a:r>
            <a:r>
              <a:rPr lang="ru-RU" sz="1600" dirty="0">
                <a:hlinkClick r:id="rId6"/>
              </a:rPr>
              <a:t> IQ</a:t>
            </a:r>
            <a:r>
              <a:rPr lang="ru-RU" sz="1600" dirty="0"/>
              <a:t> — коммерческое решение SCA от компании </a:t>
            </a:r>
            <a:r>
              <a:rPr lang="ru-RU" sz="1600" dirty="0" err="1"/>
              <a:t>Sonatype</a:t>
            </a:r>
            <a:r>
              <a:rPr lang="ru-RU" sz="1600" dirty="0"/>
              <a:t>, которое является частью экосистемы </a:t>
            </a:r>
            <a:r>
              <a:rPr lang="ru-RU" sz="1600" dirty="0" err="1"/>
              <a:t>Sonatype</a:t>
            </a:r>
            <a:r>
              <a:rPr lang="ru-RU" sz="1600" dirty="0"/>
              <a:t>, куда также входит </a:t>
            </a:r>
            <a:r>
              <a:rPr lang="ru-RU" sz="1600" dirty="0" err="1"/>
              <a:t>Nexus</a:t>
            </a:r>
            <a:r>
              <a:rPr lang="ru-RU" sz="1600" dirty="0"/>
              <a:t> </a:t>
            </a:r>
            <a:r>
              <a:rPr lang="ru-RU" sz="1600" dirty="0" err="1"/>
              <a:t>Repository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. </a:t>
            </a:r>
            <a:r>
              <a:rPr lang="ru-RU" sz="1600" dirty="0" smtClean="0"/>
              <a:t>В </a:t>
            </a:r>
            <a:r>
              <a:rPr lang="ru-RU" sz="1600" dirty="0"/>
              <a:t>отличие от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source</a:t>
            </a:r>
            <a:r>
              <a:rPr lang="ru-RU" sz="1600" dirty="0"/>
              <a:t> решений, IQ обращается не только к CPE/PURL к выявленной компоненте и соответствующей уязвимости в базе данных, но и учитывает собственные исследования, например, название уязвимой функции или класса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dirty="0" err="1">
                <a:hlinkClick r:id="rId7"/>
              </a:rPr>
              <a:t>Snyk</a:t>
            </a:r>
            <a:r>
              <a:rPr lang="ru-RU" sz="1600" dirty="0"/>
              <a:t> — 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ru-RU" sz="1600" dirty="0"/>
              <a:t>довольно популярный </a:t>
            </a:r>
            <a:r>
              <a:rPr lang="ru-RU" sz="1600" dirty="0" smtClean="0"/>
              <a:t>инструмент</a:t>
            </a:r>
            <a:r>
              <a:rPr lang="en-US" sz="1600" dirty="0" smtClean="0"/>
              <a:t> .</a:t>
            </a:r>
            <a:r>
              <a:rPr lang="ru-RU" sz="1600" dirty="0" smtClean="0"/>
              <a:t>Он </a:t>
            </a:r>
            <a:r>
              <a:rPr lang="ru-RU" sz="1600" dirty="0"/>
              <a:t>умеет проверять зависимости для многих экосистем (</a:t>
            </a:r>
            <a:r>
              <a:rPr lang="ru-RU" sz="1600" dirty="0" err="1"/>
              <a:t>Javascript</a:t>
            </a:r>
            <a:r>
              <a:rPr lang="ru-RU" sz="1600" dirty="0"/>
              <a:t>, </a:t>
            </a:r>
            <a:r>
              <a:rPr lang="ru-RU" sz="1600" dirty="0" err="1"/>
              <a:t>Ruby</a:t>
            </a:r>
            <a:r>
              <a:rPr lang="ru-RU" sz="1600" dirty="0"/>
              <a:t>, </a:t>
            </a:r>
            <a:r>
              <a:rPr lang="ru-RU" sz="1600" dirty="0" err="1"/>
              <a:t>Python</a:t>
            </a:r>
            <a:r>
              <a:rPr lang="ru-RU" sz="1600" dirty="0"/>
              <a:t>, </a:t>
            </a:r>
            <a:r>
              <a:rPr lang="ru-RU" sz="1600" dirty="0" err="1"/>
              <a:t>Scala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Java</a:t>
            </a:r>
            <a:r>
              <a:rPr lang="ru-RU" sz="1600" dirty="0"/>
              <a:t>) по своей базе — и авторы уверяют, что их база уязвимостей </a:t>
            </a:r>
            <a:r>
              <a:rPr lang="ru-RU" sz="1600" dirty="0" smtClean="0"/>
              <a:t>большая</a:t>
            </a:r>
            <a:r>
              <a:rPr lang="en-US" sz="1600" dirty="0" smtClean="0"/>
              <a:t>.</a:t>
            </a:r>
            <a:r>
              <a:rPr lang="ru-RU" sz="1600" dirty="0"/>
              <a:t> 7 марта этого года компания </a:t>
            </a:r>
            <a:r>
              <a:rPr lang="ru-RU" sz="1600" dirty="0" err="1"/>
              <a:t>Snyk</a:t>
            </a:r>
            <a:r>
              <a:rPr lang="ru-RU" sz="1600" dirty="0"/>
              <a:t>, занимающаяся безопасностью программного обеспечения, пришла к выводу, что в </a:t>
            </a:r>
            <a:r>
              <a:rPr lang="ru-RU" sz="1600" dirty="0" err="1"/>
              <a:t>node-ipc</a:t>
            </a:r>
            <a:r>
              <a:rPr lang="ru-RU" sz="1600" dirty="0"/>
              <a:t> был встроен вредоносный пакет. </a:t>
            </a:r>
          </a:p>
        </p:txBody>
      </p:sp>
    </p:spTree>
    <p:extLst>
      <p:ext uri="{BB962C8B-B14F-4D97-AF65-F5344CB8AC3E}">
        <p14:creationId xmlns:p14="http://schemas.microsoft.com/office/powerpoint/2010/main" val="34054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1" y="5476330"/>
            <a:ext cx="3810000" cy="12471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19" y="5476875"/>
            <a:ext cx="3314700" cy="1381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7633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19" y="1682631"/>
            <a:ext cx="4983226" cy="2831002"/>
          </a:xfrm>
        </p:spPr>
      </p:pic>
    </p:spTree>
    <p:extLst>
      <p:ext uri="{BB962C8B-B14F-4D97-AF65-F5344CB8AC3E}">
        <p14:creationId xmlns:p14="http://schemas.microsoft.com/office/powerpoint/2010/main" val="9041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r/w1560/getpro/habr/upload_files/7ab/39c/15b/7ab39c15bf44993aff4568ede625b1b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503" y="2165350"/>
            <a:ext cx="839299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37"/>
            <a:ext cx="3276600" cy="19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Релизьте</a:t>
            </a:r>
            <a:r>
              <a:rPr lang="ru-RU" i="1" dirty="0" smtClean="0"/>
              <a:t> </a:t>
            </a:r>
            <a:r>
              <a:rPr lang="ru-RU" i="1" dirty="0"/>
              <a:t>только при отсутствии критичных дефектов и уязвимостей – дефекты S1/S2 с P1 являются </a:t>
            </a:r>
            <a:r>
              <a:rPr lang="ru-RU" i="1" dirty="0" err="1"/>
              <a:t>блокерами</a:t>
            </a:r>
            <a:r>
              <a:rPr lang="ru-RU" i="1" dirty="0"/>
              <a:t> для </a:t>
            </a:r>
            <a:r>
              <a:rPr lang="ru-RU" i="1" dirty="0" err="1" smtClean="0"/>
              <a:t>деплоя</a:t>
            </a:r>
            <a:endParaRPr lang="en-US" i="1" dirty="0" smtClean="0"/>
          </a:p>
          <a:p>
            <a:endParaRPr lang="en-US" i="1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8913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068" y="2057399"/>
            <a:ext cx="11804073" cy="48006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Главное — </a:t>
            </a:r>
            <a:r>
              <a:rPr lang="ru-RU" dirty="0" err="1"/>
              <a:t>релизить</a:t>
            </a:r>
            <a:r>
              <a:rPr lang="ru-RU" dirty="0"/>
              <a:t> без критичных дефектов! Серьезность (</a:t>
            </a:r>
            <a:r>
              <a:rPr lang="en-US" dirty="0"/>
              <a:t>Severity) </a:t>
            </a:r>
            <a:r>
              <a:rPr lang="ru-RU" dirty="0"/>
              <a:t>на дефектах у </a:t>
            </a:r>
            <a:r>
              <a:rPr lang="en-US" dirty="0"/>
              <a:t>quality assurance </a:t>
            </a:r>
            <a:r>
              <a:rPr lang="ru-RU" dirty="0"/>
              <a:t>инженеров должна иметь такую градацию (у уязвимостей она чуточку другая):</a:t>
            </a:r>
          </a:p>
          <a:p>
            <a:r>
              <a:rPr lang="en-US" dirty="0"/>
              <a:t>S1 </a:t>
            </a:r>
            <a:r>
              <a:rPr lang="ru-RU" dirty="0"/>
              <a:t>Блокирующая (</a:t>
            </a:r>
            <a:r>
              <a:rPr lang="en-US" dirty="0"/>
              <a:t>Blocker);</a:t>
            </a:r>
          </a:p>
          <a:p>
            <a:r>
              <a:rPr lang="en-US" dirty="0"/>
              <a:t>S2 </a:t>
            </a:r>
            <a:r>
              <a:rPr lang="ru-RU" dirty="0"/>
              <a:t>Критическая (</a:t>
            </a:r>
            <a:r>
              <a:rPr lang="en-US" dirty="0"/>
              <a:t>Critical);</a:t>
            </a:r>
          </a:p>
          <a:p>
            <a:r>
              <a:rPr lang="en-US" dirty="0"/>
              <a:t>S3 </a:t>
            </a:r>
            <a:r>
              <a:rPr lang="ru-RU" dirty="0"/>
              <a:t>Значительная (</a:t>
            </a:r>
            <a:r>
              <a:rPr lang="en-US" dirty="0"/>
              <a:t>Major); </a:t>
            </a:r>
          </a:p>
          <a:p>
            <a:r>
              <a:rPr lang="en-US" dirty="0"/>
              <a:t>S4 </a:t>
            </a:r>
            <a:r>
              <a:rPr lang="ru-RU" dirty="0"/>
              <a:t>Незначительная (</a:t>
            </a:r>
            <a:r>
              <a:rPr lang="en-US" dirty="0"/>
              <a:t>Minor);</a:t>
            </a:r>
          </a:p>
          <a:p>
            <a:r>
              <a:rPr lang="en-US" dirty="0"/>
              <a:t>S5 </a:t>
            </a:r>
            <a:r>
              <a:rPr lang="ru-RU" dirty="0"/>
              <a:t>Тривиальная (</a:t>
            </a:r>
            <a:r>
              <a:rPr lang="en-US" dirty="0"/>
              <a:t>Trivial).</a:t>
            </a:r>
          </a:p>
          <a:p>
            <a:r>
              <a:rPr lang="ru-RU" dirty="0"/>
              <a:t>А приоритет содержит такую градацию:</a:t>
            </a:r>
          </a:p>
          <a:p>
            <a:r>
              <a:rPr lang="en-US" dirty="0"/>
              <a:t>P1 Highest;</a:t>
            </a:r>
          </a:p>
          <a:p>
            <a:r>
              <a:rPr lang="en-US" dirty="0"/>
              <a:t>P2 High;</a:t>
            </a:r>
          </a:p>
          <a:p>
            <a:r>
              <a:rPr lang="en-US" dirty="0"/>
              <a:t>P3 Medium;</a:t>
            </a:r>
          </a:p>
          <a:p>
            <a:r>
              <a:rPr lang="en-US" dirty="0"/>
              <a:t>P4 Low; </a:t>
            </a:r>
          </a:p>
          <a:p>
            <a:r>
              <a:rPr lang="en-US" dirty="0"/>
              <a:t>P5 Lowest.</a:t>
            </a:r>
          </a:p>
          <a:p>
            <a:r>
              <a:rPr lang="ru-RU" dirty="0"/>
              <a:t>Собственно, наличие багов </a:t>
            </a:r>
            <a:r>
              <a:rPr lang="en-US" dirty="0"/>
              <a:t>S1/S2 </a:t>
            </a:r>
            <a:r>
              <a:rPr lang="ru-RU" dirty="0"/>
              <a:t>и </a:t>
            </a:r>
            <a:r>
              <a:rPr lang="en-US" dirty="0"/>
              <a:t>P1 </a:t>
            </a:r>
            <a:r>
              <a:rPr lang="ru-RU" dirty="0"/>
              <a:t>является </a:t>
            </a:r>
            <a:r>
              <a:rPr lang="ru-RU" dirty="0" err="1"/>
              <a:t>блокером</a:t>
            </a:r>
            <a:r>
              <a:rPr lang="ru-RU" dirty="0"/>
              <a:t> для </a:t>
            </a:r>
            <a:r>
              <a:rPr lang="ru-RU" dirty="0" err="1"/>
              <a:t>деплоя</a:t>
            </a:r>
            <a:r>
              <a:rPr lang="ru-RU" dirty="0"/>
              <a:t> версии на </a:t>
            </a:r>
            <a:r>
              <a:rPr lang="ru-RU" dirty="0" err="1"/>
              <a:t>прод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Автоматизация проверок </a:t>
            </a:r>
            <a:br>
              <a:rPr lang="ru-RU" dirty="0"/>
            </a:br>
            <a:endParaRPr lang="ru-RU" dirty="0"/>
          </a:p>
        </p:txBody>
      </p:sp>
      <p:pic>
        <p:nvPicPr>
          <p:cNvPr id="8194" name="Picture 2" descr="https://1.bp.blogspot.com/-b3p_ErvmVWM/XcLTUABfNUI/AAAAAAAADTI/CL54bmthKgsjxoaoQuWzQpb3dm_clXk0gCLcBGAsYHQ/s1600/New%2B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899" y="1916906"/>
            <a:ext cx="6934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7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6" y="1288703"/>
            <a:ext cx="10092114" cy="4052137"/>
          </a:xfrm>
        </p:spPr>
      </p:pic>
    </p:spTree>
    <p:extLst>
      <p:ext uri="{BB962C8B-B14F-4D97-AF65-F5344CB8AC3E}">
        <p14:creationId xmlns:p14="http://schemas.microsoft.com/office/powerpoint/2010/main" val="2059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" y="103596"/>
            <a:ext cx="10409232" cy="6056243"/>
          </a:xfrm>
        </p:spPr>
      </p:pic>
    </p:spTree>
    <p:extLst>
      <p:ext uri="{BB962C8B-B14F-4D97-AF65-F5344CB8AC3E}">
        <p14:creationId xmlns:p14="http://schemas.microsoft.com/office/powerpoint/2010/main" val="4293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11"/>
            <a:ext cx="12192000" cy="6913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814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Делал презентацию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676" y="1922726"/>
            <a:ext cx="2676524" cy="49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505450" y="1343025"/>
            <a:ext cx="428625" cy="13430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 Security Development Lifecycle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919053"/>
            <a:ext cx="12192000" cy="3596827"/>
          </a:xfrm>
        </p:spPr>
      </p:pic>
    </p:spTree>
    <p:extLst>
      <p:ext uri="{BB962C8B-B14F-4D97-AF65-F5344CB8AC3E}">
        <p14:creationId xmlns:p14="http://schemas.microsoft.com/office/powerpoint/2010/main" val="926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938" y="981220"/>
            <a:ext cx="10571998" cy="970450"/>
          </a:xfrm>
        </p:spPr>
        <p:txBody>
          <a:bodyPr/>
          <a:lstStyle/>
          <a:p>
            <a:r>
              <a:rPr lang="ru-RU" dirty="0"/>
              <a:t>Стоимость исправления ошибки на разных этапах разработки ПО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1.bp.blogspot.com/-I7NIr0SBEUc/WrSRHBLlzFI/AAAAAAAAINk/PmR2T6q3-v44gveMVOIn1jgoJUtA8P2twCLcBGAs/s1600/27.%2B%25D0%2591%25D0%25B0%25D0%25B3%2B%25D0%25BD%25D0%25B0%2B%25D1%2581%25D1%2582%25D0%25B0%25D0%25B4%25D0%25B8%25D0%25B8%2B%25D1%2582%25D1%2580%25D0%25B5%25D0%25B1%25D0%25BE%25D0%25B2%25D0%25B0%25D0%25BD%25D0%25B8%25D0%25B9%2B%25D0%25B8%2B%25D0%25B2%2B%25D0%25B3%25D0%25BE%25D1%2582%25D0%25BE%25D0%25B2%25D0%25BE%25D0%25BC%2B%25D0%25BF%25D1%2580%25D0%25BE%25D0%25B4%25D1%2583%25D0%25BA%25D1%2582%25D0%25B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699" y="1875471"/>
            <a:ext cx="5419068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.bp.blogspot.com/-6OshQBEjjOI/WrSSHjVAU0I/AAAAAAAAIN0/oyWzbeiuxfg6hGVUc60q5ZJ8bIMVO7u0QCLcBGAs/s1600/costToFixBu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75471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16233" y="5425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</a:rPr>
              <a:t>Чем раньше они заметят проблемы, тем проще будет их исправить!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359352"/>
            <a:ext cx="9134475" cy="3095625"/>
          </a:xfrm>
        </p:spPr>
      </p:pic>
    </p:spTree>
    <p:extLst>
      <p:ext uri="{BB962C8B-B14F-4D97-AF65-F5344CB8AC3E}">
        <p14:creationId xmlns:p14="http://schemas.microsoft.com/office/powerpoint/2010/main" val="16841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тестирования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5" y="1569336"/>
            <a:ext cx="10807768" cy="4009116"/>
          </a:xfrm>
        </p:spPr>
      </p:pic>
    </p:spTree>
    <p:extLst>
      <p:ext uri="{BB962C8B-B14F-4D97-AF65-F5344CB8AC3E}">
        <p14:creationId xmlns:p14="http://schemas.microsoft.com/office/powerpoint/2010/main" val="21531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/>
              <a:t> browser </a:t>
            </a:r>
            <a:r>
              <a:rPr lang="en-US" dirty="0" smtClean="0"/>
              <a:t>. Simple SDL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02" y="1917700"/>
            <a:ext cx="8380594" cy="3636963"/>
          </a:xfrm>
        </p:spPr>
      </p:pic>
    </p:spTree>
    <p:extLst>
      <p:ext uri="{BB962C8B-B14F-4D97-AF65-F5344CB8AC3E}">
        <p14:creationId xmlns:p14="http://schemas.microsoft.com/office/powerpoint/2010/main" val="3333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3369469"/>
            <a:ext cx="9153525" cy="1343025"/>
          </a:xfrm>
        </p:spPr>
      </p:pic>
    </p:spTree>
    <p:extLst>
      <p:ext uri="{BB962C8B-B14F-4D97-AF65-F5344CB8AC3E}">
        <p14:creationId xmlns:p14="http://schemas.microsoft.com/office/powerpoint/2010/main" val="28351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AGILE+SDLC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66" y="1917700"/>
            <a:ext cx="8083066" cy="3636963"/>
          </a:xfrm>
        </p:spPr>
      </p:pic>
    </p:spTree>
    <p:extLst>
      <p:ext uri="{BB962C8B-B14F-4D97-AF65-F5344CB8AC3E}">
        <p14:creationId xmlns:p14="http://schemas.microsoft.com/office/powerpoint/2010/main" val="16702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</TotalTime>
  <Words>688</Words>
  <Application>Microsoft Office PowerPoint</Application>
  <PresentationFormat>Широкоэкранный</PresentationFormat>
  <Paragraphs>62</Paragraphs>
  <Slides>29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Century Gothic</vt:lpstr>
      <vt:lpstr>Times New Roman</vt:lpstr>
      <vt:lpstr>Wingdings 2</vt:lpstr>
      <vt:lpstr>Цитаты</vt:lpstr>
      <vt:lpstr>SDL </vt:lpstr>
      <vt:lpstr>SDL</vt:lpstr>
      <vt:lpstr>Microsoft Security Development Lifecycle</vt:lpstr>
      <vt:lpstr>Стоимость исправления ошибки на разных этапах разработки ПО </vt:lpstr>
      <vt:lpstr>Презентация PowerPoint</vt:lpstr>
      <vt:lpstr>Этапы тестирования </vt:lpstr>
      <vt:lpstr>Yandex browser . Simple SDL</vt:lpstr>
      <vt:lpstr>AGILE</vt:lpstr>
      <vt:lpstr>AGILE+SDLC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SCA</vt:lpstr>
      <vt:lpstr> </vt:lpstr>
      <vt:lpstr>Презентация PowerPoint</vt:lpstr>
      <vt:lpstr>Презентация PowerPoint</vt:lpstr>
      <vt:lpstr>Презентация PowerPoint</vt:lpstr>
      <vt:lpstr>Автоматизация проверок  </vt:lpstr>
      <vt:lpstr>Презентация PowerPoint</vt:lpstr>
      <vt:lpstr>Презентация PowerPoint</vt:lpstr>
      <vt:lpstr>Презентация PowerPoint</vt:lpstr>
      <vt:lpstr>Делал презентацию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Stas</dc:creator>
  <cp:lastModifiedBy>Бурлак Станислав Владимирович</cp:lastModifiedBy>
  <cp:revision>58</cp:revision>
  <dcterms:created xsi:type="dcterms:W3CDTF">2022-03-06T13:39:57Z</dcterms:created>
  <dcterms:modified xsi:type="dcterms:W3CDTF">2022-03-22T13:12:16Z</dcterms:modified>
</cp:coreProperties>
</file>