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7.xml" ContentType="application/vnd.openxmlformats-officedocument.presentationml.tags+xml"/>
  <Override PartName="/ppt/notesSlides/notesSlide47.xml" ContentType="application/vnd.openxmlformats-officedocument.presentationml.notesSlide+xml"/>
  <Override PartName="/ppt/tags/tag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9.xml" ContentType="application/vnd.openxmlformats-officedocument.presentationml.tags+xml"/>
  <Override PartName="/ppt/notesSlides/notesSlide81.xml" ContentType="application/vnd.openxmlformats-officedocument.presentationml.notesSlide+xml"/>
  <Override PartName="/ppt/tags/tag10.xml" ContentType="application/vnd.openxmlformats-officedocument.presentationml.tags+xml"/>
  <Override PartName="/ppt/notesSlides/notesSlide82.xml" ContentType="application/vnd.openxmlformats-officedocument.presentationml.notesSlide+xml"/>
  <Override PartName="/ppt/tags/tag11.xml" ContentType="application/vnd.openxmlformats-officedocument.presentationml.tags+xml"/>
  <Override PartName="/ppt/notesSlides/notesSlide83.xml" ContentType="application/vnd.openxmlformats-officedocument.presentationml.notesSlide+xml"/>
  <Override PartName="/ppt/tags/tag12.xml" ContentType="application/vnd.openxmlformats-officedocument.presentationml.tags+xml"/>
  <Override PartName="/ppt/notesSlides/notesSlide84.xml" ContentType="application/vnd.openxmlformats-officedocument.presentationml.notesSlide+xml"/>
  <Override PartName="/ppt/tags/tag13.xml" ContentType="application/vnd.openxmlformats-officedocument.presentationml.tags+xml"/>
  <Override PartName="/ppt/notesSlides/notesSlide85.xml" ContentType="application/vnd.openxmlformats-officedocument.presentationml.notesSlide+xml"/>
  <Override PartName="/ppt/tags/tag14.xml" ContentType="application/vnd.openxmlformats-officedocument.presentationml.tags+xml"/>
  <Override PartName="/ppt/notesSlides/notesSlide86.xml" ContentType="application/vnd.openxmlformats-officedocument.presentationml.notesSlide+xml"/>
  <Override PartName="/ppt/tags/tag15.xml" ContentType="application/vnd.openxmlformats-officedocument.presentationml.tags+xml"/>
  <Override PartName="/ppt/notesSlides/notesSlide87.xml" ContentType="application/vnd.openxmlformats-officedocument.presentationml.notesSlide+xml"/>
  <Override PartName="/ppt/tags/tag16.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6" r:id="rId2"/>
    <p:sldMasterId id="2147483651" r:id="rId3"/>
    <p:sldMasterId id="2147483649" r:id="rId4"/>
    <p:sldMasterId id="2147483652" r:id="rId5"/>
    <p:sldMasterId id="2147483654" r:id="rId6"/>
    <p:sldMasterId id="2147483653" r:id="rId7"/>
    <p:sldMasterId id="2147483655" r:id="rId8"/>
    <p:sldMasterId id="2147483770" r:id="rId9"/>
    <p:sldMasterId id="2147483782" r:id="rId10"/>
    <p:sldMasterId id="2147483808" r:id="rId11"/>
    <p:sldMasterId id="2147483794" r:id="rId12"/>
  </p:sldMasterIdLst>
  <p:notesMasterIdLst>
    <p:notesMasterId r:id="rId114"/>
  </p:notesMasterIdLst>
  <p:handoutMasterIdLst>
    <p:handoutMasterId r:id="rId115"/>
  </p:handoutMasterIdLst>
  <p:sldIdLst>
    <p:sldId id="566" r:id="rId13"/>
    <p:sldId id="539" r:id="rId14"/>
    <p:sldId id="538" r:id="rId15"/>
    <p:sldId id="261" r:id="rId16"/>
    <p:sldId id="269" r:id="rId17"/>
    <p:sldId id="272" r:id="rId18"/>
    <p:sldId id="262" r:id="rId19"/>
    <p:sldId id="265" r:id="rId20"/>
    <p:sldId id="382" r:id="rId21"/>
    <p:sldId id="383" r:id="rId22"/>
    <p:sldId id="385" r:id="rId23"/>
    <p:sldId id="389" r:id="rId24"/>
    <p:sldId id="393" r:id="rId25"/>
    <p:sldId id="397" r:id="rId26"/>
    <p:sldId id="398" r:id="rId27"/>
    <p:sldId id="401" r:id="rId28"/>
    <p:sldId id="405" r:id="rId29"/>
    <p:sldId id="406" r:id="rId30"/>
    <p:sldId id="410" r:id="rId31"/>
    <p:sldId id="416" r:id="rId32"/>
    <p:sldId id="417" r:id="rId33"/>
    <p:sldId id="557" r:id="rId34"/>
    <p:sldId id="558" r:id="rId35"/>
    <p:sldId id="559" r:id="rId36"/>
    <p:sldId id="560" r:id="rId37"/>
    <p:sldId id="561" r:id="rId38"/>
    <p:sldId id="562" r:id="rId39"/>
    <p:sldId id="563" r:id="rId40"/>
    <p:sldId id="564" r:id="rId41"/>
    <p:sldId id="565" r:id="rId42"/>
    <p:sldId id="418" r:id="rId43"/>
    <p:sldId id="419" r:id="rId44"/>
    <p:sldId id="421" r:id="rId45"/>
    <p:sldId id="436" r:id="rId46"/>
    <p:sldId id="437" r:id="rId47"/>
    <p:sldId id="440" r:id="rId48"/>
    <p:sldId id="446" r:id="rId49"/>
    <p:sldId id="447" r:id="rId50"/>
    <p:sldId id="450" r:id="rId51"/>
    <p:sldId id="456" r:id="rId52"/>
    <p:sldId id="457" r:id="rId53"/>
    <p:sldId id="458" r:id="rId54"/>
    <p:sldId id="461" r:id="rId55"/>
    <p:sldId id="467" r:id="rId56"/>
    <p:sldId id="301" r:id="rId57"/>
    <p:sldId id="303" r:id="rId58"/>
    <p:sldId id="304" r:id="rId59"/>
    <p:sldId id="308" r:id="rId60"/>
    <p:sldId id="309" r:id="rId61"/>
    <p:sldId id="310" r:id="rId62"/>
    <p:sldId id="311" r:id="rId63"/>
    <p:sldId id="312" r:id="rId64"/>
    <p:sldId id="511" r:id="rId65"/>
    <p:sldId id="318" r:id="rId66"/>
    <p:sldId id="319" r:id="rId67"/>
    <p:sldId id="320" r:id="rId68"/>
    <p:sldId id="321" r:id="rId69"/>
    <p:sldId id="313" r:id="rId70"/>
    <p:sldId id="314" r:id="rId71"/>
    <p:sldId id="315" r:id="rId72"/>
    <p:sldId id="316" r:id="rId73"/>
    <p:sldId id="317" r:id="rId74"/>
    <p:sldId id="510" r:id="rId75"/>
    <p:sldId id="517" r:id="rId76"/>
    <p:sldId id="515" r:id="rId77"/>
    <p:sldId id="516" r:id="rId78"/>
    <p:sldId id="512" r:id="rId79"/>
    <p:sldId id="514" r:id="rId80"/>
    <p:sldId id="567" r:id="rId81"/>
    <p:sldId id="542" r:id="rId82"/>
    <p:sldId id="543" r:id="rId83"/>
    <p:sldId id="544" r:id="rId84"/>
    <p:sldId id="545" r:id="rId85"/>
    <p:sldId id="546" r:id="rId86"/>
    <p:sldId id="548" r:id="rId87"/>
    <p:sldId id="549" r:id="rId88"/>
    <p:sldId id="550" r:id="rId89"/>
    <p:sldId id="551" r:id="rId90"/>
    <p:sldId id="552" r:id="rId91"/>
    <p:sldId id="553" r:id="rId92"/>
    <p:sldId id="555" r:id="rId93"/>
    <p:sldId id="468" r:id="rId94"/>
    <p:sldId id="470" r:id="rId95"/>
    <p:sldId id="471" r:id="rId96"/>
    <p:sldId id="472" r:id="rId97"/>
    <p:sldId id="473" r:id="rId98"/>
    <p:sldId id="474" r:id="rId99"/>
    <p:sldId id="475" r:id="rId100"/>
    <p:sldId id="476" r:id="rId101"/>
    <p:sldId id="534" r:id="rId102"/>
    <p:sldId id="392" r:id="rId103"/>
    <p:sldId id="523" r:id="rId104"/>
    <p:sldId id="524" r:id="rId105"/>
    <p:sldId id="525" r:id="rId106"/>
    <p:sldId id="526" r:id="rId107"/>
    <p:sldId id="527" r:id="rId108"/>
    <p:sldId id="528" r:id="rId109"/>
    <p:sldId id="529" r:id="rId110"/>
    <p:sldId id="535" r:id="rId111"/>
    <p:sldId id="536" r:id="rId112"/>
    <p:sldId id="537" r:id="rId113"/>
  </p:sldIdLst>
  <p:sldSz cx="9906000" cy="6858000" type="A4"/>
  <p:notesSz cx="6797675" cy="9926638"/>
  <p:defaultTextStyle>
    <a:defPPr>
      <a:defRPr lang="es-ES"/>
    </a:defPPr>
    <a:lvl1pPr algn="l" rtl="0" fontAlgn="base">
      <a:spcBef>
        <a:spcPct val="50000"/>
      </a:spcBef>
      <a:spcAft>
        <a:spcPct val="0"/>
      </a:spcAft>
      <a:defRPr kern="1200">
        <a:solidFill>
          <a:schemeClr val="tx1"/>
        </a:solidFill>
        <a:latin typeface="Arial" charset="0"/>
        <a:ea typeface="+mn-ea"/>
        <a:cs typeface="Arial" charset="0"/>
      </a:defRPr>
    </a:lvl1pPr>
    <a:lvl2pPr marL="457200" algn="l" rtl="0" fontAlgn="base">
      <a:spcBef>
        <a:spcPct val="50000"/>
      </a:spcBef>
      <a:spcAft>
        <a:spcPct val="0"/>
      </a:spcAft>
      <a:defRPr kern="1200">
        <a:solidFill>
          <a:schemeClr val="tx1"/>
        </a:solidFill>
        <a:latin typeface="Arial" charset="0"/>
        <a:ea typeface="+mn-ea"/>
        <a:cs typeface="Arial" charset="0"/>
      </a:defRPr>
    </a:lvl2pPr>
    <a:lvl3pPr marL="914400" algn="l" rtl="0" fontAlgn="base">
      <a:spcBef>
        <a:spcPct val="50000"/>
      </a:spcBef>
      <a:spcAft>
        <a:spcPct val="0"/>
      </a:spcAft>
      <a:defRPr kern="1200">
        <a:solidFill>
          <a:schemeClr val="tx1"/>
        </a:solidFill>
        <a:latin typeface="Arial" charset="0"/>
        <a:ea typeface="+mn-ea"/>
        <a:cs typeface="Arial" charset="0"/>
      </a:defRPr>
    </a:lvl3pPr>
    <a:lvl4pPr marL="1371600" algn="l" rtl="0" fontAlgn="base">
      <a:spcBef>
        <a:spcPct val="50000"/>
      </a:spcBef>
      <a:spcAft>
        <a:spcPct val="0"/>
      </a:spcAft>
      <a:defRPr kern="1200">
        <a:solidFill>
          <a:schemeClr val="tx1"/>
        </a:solidFill>
        <a:latin typeface="Arial" charset="0"/>
        <a:ea typeface="+mn-ea"/>
        <a:cs typeface="Arial" charset="0"/>
      </a:defRPr>
    </a:lvl4pPr>
    <a:lvl5pPr marL="1828800" algn="l" rtl="0" fontAlgn="base">
      <a:spcBef>
        <a:spcPct val="5000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AAD"/>
    <a:srgbClr val="0573AD"/>
    <a:srgbClr val="0500D4"/>
    <a:srgbClr val="FEBDA0"/>
    <a:srgbClr val="F1CB93"/>
    <a:srgbClr val="CAFAFE"/>
    <a:srgbClr val="009AD8"/>
    <a:srgbClr val="058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81" autoAdjust="0"/>
  </p:normalViewPr>
  <p:slideViewPr>
    <p:cSldViewPr>
      <p:cViewPr>
        <p:scale>
          <a:sx n="66" d="100"/>
          <a:sy n="66" d="100"/>
        </p:scale>
        <p:origin x="168" y="30"/>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3341"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117" Type="http://schemas.openxmlformats.org/officeDocument/2006/relationships/viewProps" Target="viewProps.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12" Type="http://schemas.openxmlformats.org/officeDocument/2006/relationships/slide" Target="slides/slide100.xml"/><Relationship Id="rId16" Type="http://schemas.openxmlformats.org/officeDocument/2006/relationships/slide" Target="slides/slide4.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113" Type="http://schemas.openxmlformats.org/officeDocument/2006/relationships/slide" Target="slides/slide101.xml"/><Relationship Id="rId118" Type="http://schemas.openxmlformats.org/officeDocument/2006/relationships/theme" Target="theme/theme1.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slide" Target="slides/slide96.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1.xml"/><Relationship Id="rId28" Type="http://schemas.openxmlformats.org/officeDocument/2006/relationships/slide" Target="slides/slide16.xml"/><Relationship Id="rId49" Type="http://schemas.openxmlformats.org/officeDocument/2006/relationships/slide" Target="slides/slide37.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slide" Target="slides/slide98.xml"/><Relationship Id="rId115" Type="http://schemas.openxmlformats.org/officeDocument/2006/relationships/handoutMaster" Target="handoutMasters/handoutMaster1.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116"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slide" Target="slides/slide99.xml"/><Relationship Id="rId15" Type="http://schemas.openxmlformats.org/officeDocument/2006/relationships/slide" Target="slides/slide3.xml"/><Relationship Id="rId36" Type="http://schemas.openxmlformats.org/officeDocument/2006/relationships/slide" Target="slides/slide24.xml"/><Relationship Id="rId57" Type="http://schemas.openxmlformats.org/officeDocument/2006/relationships/slide" Target="slides/slide45.xml"/><Relationship Id="rId106" Type="http://schemas.openxmlformats.org/officeDocument/2006/relationships/slide" Target="slides/slide9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1"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s-ES"/>
          </a:p>
        </p:txBody>
      </p:sp>
      <p:sp>
        <p:nvSpPr>
          <p:cNvPr id="206851" name="Rectangle 3"/>
          <p:cNvSpPr>
            <a:spLocks noGrp="1" noChangeArrowheads="1"/>
          </p:cNvSpPr>
          <p:nvPr>
            <p:ph type="dt" sz="quarter" idx="1"/>
          </p:nvPr>
        </p:nvSpPr>
        <p:spPr bwMode="auto">
          <a:xfrm>
            <a:off x="3850444"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s-ES"/>
          </a:p>
        </p:txBody>
      </p:sp>
      <p:sp>
        <p:nvSpPr>
          <p:cNvPr id="206852" name="Rectangle 4"/>
          <p:cNvSpPr>
            <a:spLocks noGrp="1" noChangeArrowheads="1"/>
          </p:cNvSpPr>
          <p:nvPr>
            <p:ph type="ftr" sz="quarter" idx="2"/>
          </p:nvPr>
        </p:nvSpPr>
        <p:spPr bwMode="auto">
          <a:xfrm>
            <a:off x="1"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s-ES"/>
          </a:p>
        </p:txBody>
      </p:sp>
      <p:sp>
        <p:nvSpPr>
          <p:cNvPr id="206853" name="Rectangle 5"/>
          <p:cNvSpPr>
            <a:spLocks noGrp="1" noChangeArrowheads="1"/>
          </p:cNvSpPr>
          <p:nvPr>
            <p:ph type="sldNum" sz="quarter" idx="3"/>
          </p:nvPr>
        </p:nvSpPr>
        <p:spPr bwMode="auto">
          <a:xfrm>
            <a:off x="3850444"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59EE8426-1774-4E0F-A744-B860D34C7B2F}" type="slidenum">
              <a:rPr lang="es-ES"/>
              <a:pPr/>
              <a:t>‹Nº›</a:t>
            </a:fld>
            <a:endParaRPr lang="es-ES"/>
          </a:p>
        </p:txBody>
      </p:sp>
    </p:spTree>
    <p:extLst>
      <p:ext uri="{BB962C8B-B14F-4D97-AF65-F5344CB8AC3E}">
        <p14:creationId xmlns:p14="http://schemas.microsoft.com/office/powerpoint/2010/main" val="3427597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1"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s-ES"/>
          </a:p>
        </p:txBody>
      </p:sp>
      <p:sp>
        <p:nvSpPr>
          <p:cNvPr id="174083" name="Rectangle 3"/>
          <p:cNvSpPr>
            <a:spLocks noGrp="1" noChangeArrowheads="1"/>
          </p:cNvSpPr>
          <p:nvPr>
            <p:ph type="dt" idx="1"/>
          </p:nvPr>
        </p:nvSpPr>
        <p:spPr bwMode="auto">
          <a:xfrm>
            <a:off x="3850444"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s-ES"/>
          </a:p>
        </p:txBody>
      </p:sp>
      <p:sp>
        <p:nvSpPr>
          <p:cNvPr id="174084"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a:effectLst/>
        </p:spPr>
      </p:sp>
      <p:sp>
        <p:nvSpPr>
          <p:cNvPr id="174085" name="Rectangle 5"/>
          <p:cNvSpPr>
            <a:spLocks noGrp="1" noChangeArrowheads="1"/>
          </p:cNvSpPr>
          <p:nvPr>
            <p:ph type="body" sz="quarter" idx="3"/>
          </p:nvPr>
        </p:nvSpPr>
        <p:spPr bwMode="auto">
          <a:xfrm>
            <a:off x="679768" y="4715154"/>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4086" name="Rectangle 6"/>
          <p:cNvSpPr>
            <a:spLocks noGrp="1" noChangeArrowheads="1"/>
          </p:cNvSpPr>
          <p:nvPr>
            <p:ph type="ftr" sz="quarter" idx="4"/>
          </p:nvPr>
        </p:nvSpPr>
        <p:spPr bwMode="auto">
          <a:xfrm>
            <a:off x="1"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s-ES"/>
          </a:p>
        </p:txBody>
      </p:sp>
      <p:sp>
        <p:nvSpPr>
          <p:cNvPr id="174087" name="Rectangle 7"/>
          <p:cNvSpPr>
            <a:spLocks noGrp="1" noChangeArrowheads="1"/>
          </p:cNvSpPr>
          <p:nvPr>
            <p:ph type="sldNum" sz="quarter" idx="5"/>
          </p:nvPr>
        </p:nvSpPr>
        <p:spPr bwMode="auto">
          <a:xfrm>
            <a:off x="3850444"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9A8568C9-4C29-41D1-B747-D2AAB22C348C}" type="slidenum">
              <a:rPr lang="es-ES"/>
              <a:pPr/>
              <a:t>‹Nº›</a:t>
            </a:fld>
            <a:endParaRPr lang="es-ES"/>
          </a:p>
        </p:txBody>
      </p:sp>
    </p:spTree>
    <p:extLst>
      <p:ext uri="{BB962C8B-B14F-4D97-AF65-F5344CB8AC3E}">
        <p14:creationId xmlns:p14="http://schemas.microsoft.com/office/powerpoint/2010/main" val="8642395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E8B58-2305-49B8-A7BA-978D29C35647}" type="slidenum">
              <a:rPr lang="es-ES">
                <a:solidFill>
                  <a:prstClr val="black"/>
                </a:solidFill>
              </a:rPr>
              <a:pPr/>
              <a:t>1</a:t>
            </a:fld>
            <a:endParaRPr lang="es-ES">
              <a:solidFill>
                <a:prstClr val="black"/>
              </a:solidFill>
            </a:endParaRPr>
          </a:p>
        </p:txBody>
      </p:sp>
      <p:sp>
        <p:nvSpPr>
          <p:cNvPr id="307202" name="Rectangle 2"/>
          <p:cNvSpPr>
            <a:spLocks noGrp="1" noRot="1" noChangeAspect="1" noChangeArrowheads="1" noTextEdit="1"/>
          </p:cNvSpPr>
          <p:nvPr>
            <p:ph type="sldImg"/>
          </p:nvPr>
        </p:nvSpPr>
        <p:spPr>
          <a:xfrm>
            <a:off x="714375" y="744538"/>
            <a:ext cx="5375275" cy="3722687"/>
          </a:xfrm>
          <a:ln/>
        </p:spPr>
      </p:sp>
      <p:sp>
        <p:nvSpPr>
          <p:cNvPr id="307203" name="Rectangle 3"/>
          <p:cNvSpPr>
            <a:spLocks noGrp="1" noChangeArrowheads="1"/>
          </p:cNvSpPr>
          <p:nvPr>
            <p:ph type="body" idx="1"/>
          </p:nvPr>
        </p:nvSpPr>
        <p:spPr/>
        <p:txBody>
          <a:bodyPr/>
          <a:lstStyle/>
          <a:p>
            <a:endParaRPr lang="es-ES" noProof="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2759D-EDC6-4A82-A2FF-E86714E57D56}" type="slidenum">
              <a:rPr lang="es-ES"/>
              <a:pPr/>
              <a:t>11</a:t>
            </a:fld>
            <a:endParaRPr lang="es-ES"/>
          </a:p>
        </p:txBody>
      </p:sp>
      <p:sp>
        <p:nvSpPr>
          <p:cNvPr id="681986" name="Rectangle 2"/>
          <p:cNvSpPr>
            <a:spLocks noGrp="1" noRot="1" noChangeAspect="1" noChangeArrowheads="1" noTextEdit="1"/>
          </p:cNvSpPr>
          <p:nvPr>
            <p:ph type="sldImg"/>
          </p:nvPr>
        </p:nvSpPr>
        <p:spPr>
          <a:xfrm>
            <a:off x="711200" y="744538"/>
            <a:ext cx="5375275" cy="3722687"/>
          </a:xfrm>
          <a:ln/>
        </p:spPr>
      </p:sp>
      <p:sp>
        <p:nvSpPr>
          <p:cNvPr id="6819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B0626-2AAE-4481-93A2-7CCE7DC17FDE}" type="slidenum">
              <a:rPr lang="es-ES"/>
              <a:pPr/>
              <a:t>12</a:t>
            </a:fld>
            <a:endParaRPr lang="es-ES"/>
          </a:p>
        </p:txBody>
      </p:sp>
      <p:sp>
        <p:nvSpPr>
          <p:cNvPr id="686082" name="Rectangle 2"/>
          <p:cNvSpPr>
            <a:spLocks noGrp="1" noRot="1" noChangeAspect="1" noChangeArrowheads="1" noTextEdit="1"/>
          </p:cNvSpPr>
          <p:nvPr>
            <p:ph type="sldImg"/>
          </p:nvPr>
        </p:nvSpPr>
        <p:spPr>
          <a:xfrm>
            <a:off x="711200" y="744538"/>
            <a:ext cx="5375275" cy="3722687"/>
          </a:xfrm>
          <a:ln/>
        </p:spPr>
      </p:sp>
      <p:sp>
        <p:nvSpPr>
          <p:cNvPr id="68608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23548-7E0D-42B4-876E-EDDD03028023}" type="slidenum">
              <a:rPr lang="es-ES"/>
              <a:pPr/>
              <a:t>13</a:t>
            </a:fld>
            <a:endParaRPr lang="es-ES"/>
          </a:p>
        </p:txBody>
      </p:sp>
      <p:sp>
        <p:nvSpPr>
          <p:cNvPr id="690178" name="Rectangle 2"/>
          <p:cNvSpPr>
            <a:spLocks noGrp="1" noRot="1" noChangeAspect="1" noChangeArrowheads="1" noTextEdit="1"/>
          </p:cNvSpPr>
          <p:nvPr>
            <p:ph type="sldImg"/>
          </p:nvPr>
        </p:nvSpPr>
        <p:spPr>
          <a:xfrm>
            <a:off x="711200" y="744538"/>
            <a:ext cx="5375275" cy="3722687"/>
          </a:xfrm>
          <a:ln/>
        </p:spPr>
      </p:sp>
      <p:sp>
        <p:nvSpPr>
          <p:cNvPr id="6901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A45655-713D-4E40-A7AB-5FAA52B87E39}" type="slidenum">
              <a:rPr lang="es-ES"/>
              <a:pPr/>
              <a:t>14</a:t>
            </a:fld>
            <a:endParaRPr lang="es-ES"/>
          </a:p>
        </p:txBody>
      </p:sp>
      <p:sp>
        <p:nvSpPr>
          <p:cNvPr id="694274" name="Rectangle 2"/>
          <p:cNvSpPr>
            <a:spLocks noGrp="1" noRot="1" noChangeAspect="1" noChangeArrowheads="1" noTextEdit="1"/>
          </p:cNvSpPr>
          <p:nvPr>
            <p:ph type="sldImg"/>
          </p:nvPr>
        </p:nvSpPr>
        <p:spPr>
          <a:xfrm>
            <a:off x="711200" y="744538"/>
            <a:ext cx="5375275" cy="3722687"/>
          </a:xfrm>
          <a:ln/>
        </p:spPr>
      </p:sp>
      <p:sp>
        <p:nvSpPr>
          <p:cNvPr id="69427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F1ACB-7112-4466-B5E4-45DBEF926D0B}" type="slidenum">
              <a:rPr lang="es-ES"/>
              <a:pPr/>
              <a:t>15</a:t>
            </a:fld>
            <a:endParaRPr lang="es-ES"/>
          </a:p>
        </p:txBody>
      </p:sp>
      <p:sp>
        <p:nvSpPr>
          <p:cNvPr id="695298" name="Rectangle 2"/>
          <p:cNvSpPr>
            <a:spLocks noGrp="1" noRot="1" noChangeAspect="1" noChangeArrowheads="1" noTextEdit="1"/>
          </p:cNvSpPr>
          <p:nvPr>
            <p:ph type="sldImg"/>
          </p:nvPr>
        </p:nvSpPr>
        <p:spPr>
          <a:xfrm>
            <a:off x="711200" y="744538"/>
            <a:ext cx="5375275" cy="3722687"/>
          </a:xfrm>
          <a:ln/>
        </p:spPr>
      </p:sp>
      <p:sp>
        <p:nvSpPr>
          <p:cNvPr id="6952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17CD0E-CB09-4207-AF8F-13CBC2D9EC3B}" type="slidenum">
              <a:rPr lang="es-ES"/>
              <a:pPr/>
              <a:t>16</a:t>
            </a:fld>
            <a:endParaRPr lang="es-ES"/>
          </a:p>
        </p:txBody>
      </p:sp>
      <p:sp>
        <p:nvSpPr>
          <p:cNvPr id="698370" name="Rectangle 2"/>
          <p:cNvSpPr>
            <a:spLocks noGrp="1" noRot="1" noChangeAspect="1" noChangeArrowheads="1" noTextEdit="1"/>
          </p:cNvSpPr>
          <p:nvPr>
            <p:ph type="sldImg"/>
          </p:nvPr>
        </p:nvSpPr>
        <p:spPr>
          <a:xfrm>
            <a:off x="711200" y="744538"/>
            <a:ext cx="5375275" cy="3722687"/>
          </a:xfrm>
          <a:ln/>
        </p:spPr>
      </p:sp>
      <p:sp>
        <p:nvSpPr>
          <p:cNvPr id="6983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A99CF-71FC-4266-92D0-5C8398C5642A}" type="slidenum">
              <a:rPr lang="es-ES"/>
              <a:pPr/>
              <a:t>17</a:t>
            </a:fld>
            <a:endParaRPr lang="es-ES"/>
          </a:p>
        </p:txBody>
      </p:sp>
      <p:sp>
        <p:nvSpPr>
          <p:cNvPr id="702466" name="Rectangle 2"/>
          <p:cNvSpPr>
            <a:spLocks noGrp="1" noRot="1" noChangeAspect="1" noChangeArrowheads="1" noTextEdit="1"/>
          </p:cNvSpPr>
          <p:nvPr>
            <p:ph type="sldImg"/>
          </p:nvPr>
        </p:nvSpPr>
        <p:spPr>
          <a:xfrm>
            <a:off x="711200" y="744538"/>
            <a:ext cx="5375275" cy="3722687"/>
          </a:xfrm>
          <a:ln/>
        </p:spPr>
      </p:sp>
      <p:sp>
        <p:nvSpPr>
          <p:cNvPr id="70246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A1F02-B24A-4BDF-9F0E-E7716CC0AECB}" type="slidenum">
              <a:rPr lang="es-ES"/>
              <a:pPr/>
              <a:t>18</a:t>
            </a:fld>
            <a:endParaRPr lang="es-ES"/>
          </a:p>
        </p:txBody>
      </p:sp>
      <p:sp>
        <p:nvSpPr>
          <p:cNvPr id="703490" name="Rectangle 2"/>
          <p:cNvSpPr>
            <a:spLocks noGrp="1" noRot="1" noChangeAspect="1" noChangeArrowheads="1" noTextEdit="1"/>
          </p:cNvSpPr>
          <p:nvPr>
            <p:ph type="sldImg"/>
          </p:nvPr>
        </p:nvSpPr>
        <p:spPr>
          <a:xfrm>
            <a:off x="711200" y="744538"/>
            <a:ext cx="5375275" cy="3722687"/>
          </a:xfrm>
          <a:ln/>
        </p:spPr>
      </p:sp>
      <p:sp>
        <p:nvSpPr>
          <p:cNvPr id="70349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F45A39-9983-4032-B285-BE8445FED2AA}" type="slidenum">
              <a:rPr lang="es-ES"/>
              <a:pPr/>
              <a:t>19</a:t>
            </a:fld>
            <a:endParaRPr lang="es-ES"/>
          </a:p>
        </p:txBody>
      </p:sp>
      <p:sp>
        <p:nvSpPr>
          <p:cNvPr id="707586" name="Rectangle 2"/>
          <p:cNvSpPr>
            <a:spLocks noGrp="1" noRot="1" noChangeAspect="1" noChangeArrowheads="1" noTextEdit="1"/>
          </p:cNvSpPr>
          <p:nvPr>
            <p:ph type="sldImg"/>
          </p:nvPr>
        </p:nvSpPr>
        <p:spPr>
          <a:xfrm>
            <a:off x="711200" y="744538"/>
            <a:ext cx="5375275" cy="3722687"/>
          </a:xfrm>
          <a:ln/>
        </p:spPr>
      </p:sp>
      <p:sp>
        <p:nvSpPr>
          <p:cNvPr id="7075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76C408-78D5-41C2-A282-745283FA80FE}" type="slidenum">
              <a:rPr lang="es-ES"/>
              <a:pPr/>
              <a:t>20</a:t>
            </a:fld>
            <a:endParaRPr lang="es-ES"/>
          </a:p>
        </p:txBody>
      </p:sp>
      <p:sp>
        <p:nvSpPr>
          <p:cNvPr id="713730" name="Rectangle 2"/>
          <p:cNvSpPr>
            <a:spLocks noGrp="1" noRot="1" noChangeAspect="1" noChangeArrowheads="1" noTextEdit="1"/>
          </p:cNvSpPr>
          <p:nvPr>
            <p:ph type="sldImg"/>
          </p:nvPr>
        </p:nvSpPr>
        <p:spPr>
          <a:xfrm>
            <a:off x="711200" y="744538"/>
            <a:ext cx="5375275" cy="3722687"/>
          </a:xfrm>
          <a:ln/>
        </p:spPr>
      </p:sp>
      <p:sp>
        <p:nvSpPr>
          <p:cNvPr id="71373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90262-332D-4092-9877-C0250FDB4628}" type="slidenum">
              <a:rPr lang="es-ES">
                <a:solidFill>
                  <a:prstClr val="black"/>
                </a:solidFill>
              </a:rPr>
              <a:pPr/>
              <a:t>2</a:t>
            </a:fld>
            <a:endParaRPr lang="es-ES">
              <a:solidFill>
                <a:prstClr val="black"/>
              </a:solidFill>
            </a:endParaRPr>
          </a:p>
        </p:txBody>
      </p:sp>
      <p:sp>
        <p:nvSpPr>
          <p:cNvPr id="566274" name="Rectangle 2"/>
          <p:cNvSpPr>
            <a:spLocks noGrp="1" noRot="1" noChangeAspect="1" noChangeArrowheads="1" noTextEdit="1"/>
          </p:cNvSpPr>
          <p:nvPr>
            <p:ph type="sldImg"/>
          </p:nvPr>
        </p:nvSpPr>
        <p:spPr>
          <a:xfrm>
            <a:off x="711200" y="744538"/>
            <a:ext cx="5375275" cy="3722687"/>
          </a:xfrm>
          <a:ln/>
        </p:spPr>
      </p:sp>
      <p:sp>
        <p:nvSpPr>
          <p:cNvPr id="56627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BD385-6BEE-4C0C-9A4B-78CF10A73B1E}" type="slidenum">
              <a:rPr lang="es-ES"/>
              <a:pPr/>
              <a:t>21</a:t>
            </a:fld>
            <a:endParaRPr lang="es-ES"/>
          </a:p>
        </p:txBody>
      </p:sp>
      <p:sp>
        <p:nvSpPr>
          <p:cNvPr id="486402" name="Rectangle 2"/>
          <p:cNvSpPr>
            <a:spLocks noGrp="1" noRot="1" noChangeAspect="1" noChangeArrowheads="1" noTextEdit="1"/>
          </p:cNvSpPr>
          <p:nvPr>
            <p:ph type="sldImg"/>
          </p:nvPr>
        </p:nvSpPr>
        <p:spPr>
          <a:xfrm>
            <a:off x="714375" y="744538"/>
            <a:ext cx="5372100" cy="3721100"/>
          </a:xfrm>
          <a:ln/>
        </p:spPr>
      </p:sp>
      <p:sp>
        <p:nvSpPr>
          <p:cNvPr id="486403"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5D5995-F333-4553-9F4E-C217A6FA5E43}" type="slidenum">
              <a:rPr lang="es-ES"/>
              <a:pPr/>
              <a:t>22</a:t>
            </a:fld>
            <a:endParaRPr lang="es-ES"/>
          </a:p>
        </p:txBody>
      </p:sp>
      <p:sp>
        <p:nvSpPr>
          <p:cNvPr id="589826" name="Rectangle 2"/>
          <p:cNvSpPr>
            <a:spLocks noGrp="1" noRot="1" noChangeAspect="1" noChangeArrowheads="1" noTextEdit="1"/>
          </p:cNvSpPr>
          <p:nvPr>
            <p:ph type="sldImg"/>
          </p:nvPr>
        </p:nvSpPr>
        <p:spPr>
          <a:xfrm>
            <a:off x="711200" y="744538"/>
            <a:ext cx="5375275" cy="3722687"/>
          </a:xfrm>
          <a:ln/>
        </p:spPr>
      </p:sp>
      <p:sp>
        <p:nvSpPr>
          <p:cNvPr id="5898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6088F-DAB6-4C5D-925D-694F7274FD69}" type="slidenum">
              <a:rPr lang="es-ES"/>
              <a:pPr/>
              <a:t>23</a:t>
            </a:fld>
            <a:endParaRPr lang="es-ES"/>
          </a:p>
        </p:txBody>
      </p:sp>
      <p:sp>
        <p:nvSpPr>
          <p:cNvPr id="590850" name="Rectangle 2"/>
          <p:cNvSpPr>
            <a:spLocks noGrp="1" noRot="1" noChangeAspect="1" noChangeArrowheads="1" noTextEdit="1"/>
          </p:cNvSpPr>
          <p:nvPr>
            <p:ph type="sldImg"/>
          </p:nvPr>
        </p:nvSpPr>
        <p:spPr>
          <a:xfrm>
            <a:off x="711200" y="744538"/>
            <a:ext cx="5375275" cy="3722687"/>
          </a:xfrm>
          <a:ln/>
        </p:spPr>
      </p:sp>
      <p:sp>
        <p:nvSpPr>
          <p:cNvPr id="5908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B63F7-D95D-4E73-8E8F-E39E453A6710}" type="slidenum">
              <a:rPr lang="es-ES"/>
              <a:pPr/>
              <a:t>24</a:t>
            </a:fld>
            <a:endParaRPr lang="es-ES"/>
          </a:p>
        </p:txBody>
      </p:sp>
      <p:sp>
        <p:nvSpPr>
          <p:cNvPr id="592898" name="Rectangle 2"/>
          <p:cNvSpPr>
            <a:spLocks noGrp="1" noRot="1" noChangeAspect="1" noChangeArrowheads="1" noTextEdit="1"/>
          </p:cNvSpPr>
          <p:nvPr>
            <p:ph type="sldImg"/>
          </p:nvPr>
        </p:nvSpPr>
        <p:spPr>
          <a:xfrm>
            <a:off x="711200" y="744538"/>
            <a:ext cx="5375275" cy="3722687"/>
          </a:xfrm>
          <a:ln/>
        </p:spPr>
      </p:sp>
      <p:sp>
        <p:nvSpPr>
          <p:cNvPr id="5928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156F61-651D-4394-9408-8A680859C928}" type="slidenum">
              <a:rPr lang="es-ES"/>
              <a:pPr/>
              <a:t>25</a:t>
            </a:fld>
            <a:endParaRPr lang="es-ES"/>
          </a:p>
        </p:txBody>
      </p:sp>
      <p:sp>
        <p:nvSpPr>
          <p:cNvPr id="598018" name="Rectangle 2"/>
          <p:cNvSpPr>
            <a:spLocks noGrp="1" noRot="1" noChangeAspect="1" noChangeArrowheads="1" noTextEdit="1"/>
          </p:cNvSpPr>
          <p:nvPr>
            <p:ph type="sldImg"/>
          </p:nvPr>
        </p:nvSpPr>
        <p:spPr>
          <a:xfrm>
            <a:off x="711200" y="744538"/>
            <a:ext cx="5375275" cy="3722687"/>
          </a:xfrm>
          <a:ln/>
        </p:spPr>
      </p:sp>
      <p:sp>
        <p:nvSpPr>
          <p:cNvPr id="59801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60E69-D514-4C88-812E-C2200A6ACC2F}" type="slidenum">
              <a:rPr lang="es-ES"/>
              <a:pPr/>
              <a:t>26</a:t>
            </a:fld>
            <a:endParaRPr lang="es-ES"/>
          </a:p>
        </p:txBody>
      </p:sp>
      <p:sp>
        <p:nvSpPr>
          <p:cNvPr id="599042" name="Rectangle 2"/>
          <p:cNvSpPr>
            <a:spLocks noGrp="1" noRot="1" noChangeAspect="1" noChangeArrowheads="1" noTextEdit="1"/>
          </p:cNvSpPr>
          <p:nvPr>
            <p:ph type="sldImg"/>
          </p:nvPr>
        </p:nvSpPr>
        <p:spPr>
          <a:xfrm>
            <a:off x="711200" y="744538"/>
            <a:ext cx="5375275" cy="3722687"/>
          </a:xfrm>
          <a:ln/>
        </p:spPr>
      </p:sp>
      <p:sp>
        <p:nvSpPr>
          <p:cNvPr id="59904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3EBDB-D225-4150-9A89-4D8CACCB6466}" type="slidenum">
              <a:rPr lang="es-ES"/>
              <a:pPr/>
              <a:t>27</a:t>
            </a:fld>
            <a:endParaRPr lang="es-ES"/>
          </a:p>
        </p:txBody>
      </p:sp>
      <p:sp>
        <p:nvSpPr>
          <p:cNvPr id="601090" name="Rectangle 2"/>
          <p:cNvSpPr>
            <a:spLocks noGrp="1" noRot="1" noChangeAspect="1" noChangeArrowheads="1" noTextEdit="1"/>
          </p:cNvSpPr>
          <p:nvPr>
            <p:ph type="sldImg"/>
          </p:nvPr>
        </p:nvSpPr>
        <p:spPr>
          <a:xfrm>
            <a:off x="711200" y="744538"/>
            <a:ext cx="5375275" cy="3722687"/>
          </a:xfrm>
          <a:ln/>
        </p:spPr>
      </p:sp>
      <p:sp>
        <p:nvSpPr>
          <p:cNvPr id="60109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4966D-BED2-4F69-B856-831D7E051EB7}" type="slidenum">
              <a:rPr lang="es-ES"/>
              <a:pPr/>
              <a:t>28</a:t>
            </a:fld>
            <a:endParaRPr lang="es-ES"/>
          </a:p>
        </p:txBody>
      </p:sp>
      <p:sp>
        <p:nvSpPr>
          <p:cNvPr id="581634" name="Rectangle 2"/>
          <p:cNvSpPr>
            <a:spLocks noGrp="1" noRot="1" noChangeAspect="1" noChangeArrowheads="1" noTextEdit="1"/>
          </p:cNvSpPr>
          <p:nvPr>
            <p:ph type="sldImg"/>
          </p:nvPr>
        </p:nvSpPr>
        <p:spPr>
          <a:xfrm>
            <a:off x="711200" y="744538"/>
            <a:ext cx="5375275" cy="3722687"/>
          </a:xfrm>
          <a:ln/>
        </p:spPr>
      </p:sp>
      <p:sp>
        <p:nvSpPr>
          <p:cNvPr id="58163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C4C0C-06A3-4209-ABA1-D61CFE79489C}" type="slidenum">
              <a:rPr lang="es-ES"/>
              <a:pPr/>
              <a:t>29</a:t>
            </a:fld>
            <a:endParaRPr lang="es-ES"/>
          </a:p>
        </p:txBody>
      </p:sp>
      <p:sp>
        <p:nvSpPr>
          <p:cNvPr id="582658" name="Rectangle 2"/>
          <p:cNvSpPr>
            <a:spLocks noGrp="1" noRot="1" noChangeAspect="1" noChangeArrowheads="1" noTextEdit="1"/>
          </p:cNvSpPr>
          <p:nvPr>
            <p:ph type="sldImg"/>
          </p:nvPr>
        </p:nvSpPr>
        <p:spPr>
          <a:xfrm>
            <a:off x="711200" y="744538"/>
            <a:ext cx="5375275" cy="3722687"/>
          </a:xfrm>
          <a:ln/>
        </p:spPr>
      </p:sp>
      <p:sp>
        <p:nvSpPr>
          <p:cNvPr id="58265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DA046-B47E-4D63-BA25-A72CFE6B841D}" type="slidenum">
              <a:rPr lang="es-ES"/>
              <a:pPr/>
              <a:t>30</a:t>
            </a:fld>
            <a:endParaRPr lang="es-ES"/>
          </a:p>
        </p:txBody>
      </p:sp>
      <p:sp>
        <p:nvSpPr>
          <p:cNvPr id="584706" name="Rectangle 2"/>
          <p:cNvSpPr>
            <a:spLocks noGrp="1" noRot="1" noChangeAspect="1" noChangeArrowheads="1" noTextEdit="1"/>
          </p:cNvSpPr>
          <p:nvPr>
            <p:ph type="sldImg"/>
          </p:nvPr>
        </p:nvSpPr>
        <p:spPr>
          <a:xfrm>
            <a:off x="711200" y="744538"/>
            <a:ext cx="5375275" cy="3722687"/>
          </a:xfrm>
          <a:ln/>
        </p:spPr>
      </p:sp>
      <p:sp>
        <p:nvSpPr>
          <p:cNvPr id="5847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91C00-8D22-464B-8133-BC7DACA2DB53}" type="slidenum">
              <a:rPr lang="es-ES"/>
              <a:pPr/>
              <a:t>4</a:t>
            </a:fld>
            <a:endParaRPr lang="es-ES"/>
          </a:p>
        </p:txBody>
      </p:sp>
      <p:sp>
        <p:nvSpPr>
          <p:cNvPr id="314370" name="Rectangle 2"/>
          <p:cNvSpPr>
            <a:spLocks noGrp="1" noRot="1" noChangeAspect="1" noChangeArrowheads="1" noTextEdit="1"/>
          </p:cNvSpPr>
          <p:nvPr>
            <p:ph type="sldImg"/>
          </p:nvPr>
        </p:nvSpPr>
        <p:spPr>
          <a:xfrm>
            <a:off x="714375" y="744538"/>
            <a:ext cx="5372100" cy="3721100"/>
          </a:xfrm>
          <a:ln/>
        </p:spPr>
      </p:sp>
      <p:sp>
        <p:nvSpPr>
          <p:cNvPr id="314371"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C6700-2D61-48A5-8D4E-34A2FCC7D1E3}" type="slidenum">
              <a:rPr lang="es-ES"/>
              <a:pPr/>
              <a:t>31</a:t>
            </a:fld>
            <a:endParaRPr lang="es-ES"/>
          </a:p>
        </p:txBody>
      </p:sp>
      <p:sp>
        <p:nvSpPr>
          <p:cNvPr id="714754" name="Rectangle 2"/>
          <p:cNvSpPr>
            <a:spLocks noGrp="1" noRot="1" noChangeAspect="1" noChangeArrowheads="1" noTextEdit="1"/>
          </p:cNvSpPr>
          <p:nvPr>
            <p:ph type="sldImg"/>
          </p:nvPr>
        </p:nvSpPr>
        <p:spPr>
          <a:xfrm>
            <a:off x="711200" y="744538"/>
            <a:ext cx="5375275" cy="3722687"/>
          </a:xfrm>
          <a:ln/>
        </p:spPr>
      </p:sp>
      <p:sp>
        <p:nvSpPr>
          <p:cNvPr id="7147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FC597-84D9-4E1B-8D67-46B0032B4538}" type="slidenum">
              <a:rPr lang="es-ES"/>
              <a:pPr/>
              <a:t>32</a:t>
            </a:fld>
            <a:endParaRPr lang="es-ES"/>
          </a:p>
        </p:txBody>
      </p:sp>
      <p:sp>
        <p:nvSpPr>
          <p:cNvPr id="715778" name="Rectangle 2"/>
          <p:cNvSpPr>
            <a:spLocks noGrp="1" noRot="1" noChangeAspect="1" noChangeArrowheads="1" noTextEdit="1"/>
          </p:cNvSpPr>
          <p:nvPr>
            <p:ph type="sldImg"/>
          </p:nvPr>
        </p:nvSpPr>
        <p:spPr>
          <a:xfrm>
            <a:off x="711200" y="744538"/>
            <a:ext cx="5375275" cy="3722687"/>
          </a:xfrm>
          <a:ln/>
        </p:spPr>
      </p:sp>
      <p:sp>
        <p:nvSpPr>
          <p:cNvPr id="7157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291D4-0C83-4B10-A250-A82745505F7F}" type="slidenum">
              <a:rPr lang="es-ES"/>
              <a:pPr/>
              <a:t>33</a:t>
            </a:fld>
            <a:endParaRPr lang="es-ES"/>
          </a:p>
        </p:txBody>
      </p:sp>
      <p:sp>
        <p:nvSpPr>
          <p:cNvPr id="717826" name="Rectangle 2"/>
          <p:cNvSpPr>
            <a:spLocks noGrp="1" noRot="1" noChangeAspect="1" noChangeArrowheads="1" noTextEdit="1"/>
          </p:cNvSpPr>
          <p:nvPr>
            <p:ph type="sldImg"/>
          </p:nvPr>
        </p:nvSpPr>
        <p:spPr>
          <a:xfrm>
            <a:off x="711200" y="744538"/>
            <a:ext cx="5375275" cy="3722687"/>
          </a:xfrm>
          <a:ln/>
        </p:spPr>
      </p:sp>
      <p:sp>
        <p:nvSpPr>
          <p:cNvPr id="7178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82E8A-8EFB-4406-9B48-115EB01DD38B}" type="slidenum">
              <a:rPr lang="es-ES"/>
              <a:pPr/>
              <a:t>34</a:t>
            </a:fld>
            <a:endParaRPr lang="es-ES"/>
          </a:p>
        </p:txBody>
      </p:sp>
      <p:sp>
        <p:nvSpPr>
          <p:cNvPr id="733186" name="Rectangle 2"/>
          <p:cNvSpPr>
            <a:spLocks noGrp="1" noRot="1" noChangeAspect="1" noChangeArrowheads="1" noTextEdit="1"/>
          </p:cNvSpPr>
          <p:nvPr>
            <p:ph type="sldImg"/>
          </p:nvPr>
        </p:nvSpPr>
        <p:spPr>
          <a:xfrm>
            <a:off x="711200" y="744538"/>
            <a:ext cx="5375275" cy="3722687"/>
          </a:xfrm>
          <a:ln/>
        </p:spPr>
      </p:sp>
      <p:sp>
        <p:nvSpPr>
          <p:cNvPr id="7331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11BCD-68F6-4DD3-AAED-D54E65A8D603}" type="slidenum">
              <a:rPr lang="es-ES"/>
              <a:pPr/>
              <a:t>35</a:t>
            </a:fld>
            <a:endParaRPr lang="es-ES"/>
          </a:p>
        </p:txBody>
      </p:sp>
      <p:sp>
        <p:nvSpPr>
          <p:cNvPr id="734210" name="Rectangle 2"/>
          <p:cNvSpPr>
            <a:spLocks noGrp="1" noRot="1" noChangeAspect="1" noChangeArrowheads="1" noTextEdit="1"/>
          </p:cNvSpPr>
          <p:nvPr>
            <p:ph type="sldImg"/>
          </p:nvPr>
        </p:nvSpPr>
        <p:spPr>
          <a:xfrm>
            <a:off x="711200" y="744538"/>
            <a:ext cx="5375275" cy="3722687"/>
          </a:xfrm>
          <a:ln/>
        </p:spPr>
      </p:sp>
      <p:sp>
        <p:nvSpPr>
          <p:cNvPr id="73421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497BB-45CB-4425-967B-DC9EFBE74349}" type="slidenum">
              <a:rPr lang="es-ES"/>
              <a:pPr/>
              <a:t>36</a:t>
            </a:fld>
            <a:endParaRPr lang="es-ES"/>
          </a:p>
        </p:txBody>
      </p:sp>
      <p:sp>
        <p:nvSpPr>
          <p:cNvPr id="737282" name="Rectangle 2"/>
          <p:cNvSpPr>
            <a:spLocks noGrp="1" noRot="1" noChangeAspect="1" noChangeArrowheads="1" noTextEdit="1"/>
          </p:cNvSpPr>
          <p:nvPr>
            <p:ph type="sldImg"/>
          </p:nvPr>
        </p:nvSpPr>
        <p:spPr>
          <a:xfrm>
            <a:off x="711200" y="744538"/>
            <a:ext cx="5375275" cy="3722687"/>
          </a:xfrm>
          <a:ln/>
        </p:spPr>
      </p:sp>
      <p:sp>
        <p:nvSpPr>
          <p:cNvPr id="73728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2E090-9AEE-4D87-BD77-86FB4EB8D300}" type="slidenum">
              <a:rPr lang="es-ES"/>
              <a:pPr/>
              <a:t>37</a:t>
            </a:fld>
            <a:endParaRPr lang="es-ES"/>
          </a:p>
        </p:txBody>
      </p:sp>
      <p:sp>
        <p:nvSpPr>
          <p:cNvPr id="743426" name="Rectangle 2"/>
          <p:cNvSpPr>
            <a:spLocks noGrp="1" noRot="1" noChangeAspect="1" noChangeArrowheads="1" noTextEdit="1"/>
          </p:cNvSpPr>
          <p:nvPr>
            <p:ph type="sldImg"/>
          </p:nvPr>
        </p:nvSpPr>
        <p:spPr>
          <a:xfrm>
            <a:off x="711200" y="744538"/>
            <a:ext cx="5375275" cy="3722687"/>
          </a:xfrm>
          <a:ln/>
        </p:spPr>
      </p:sp>
      <p:sp>
        <p:nvSpPr>
          <p:cNvPr id="7434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1BDF3-81FA-4AC1-9DE4-F0762BD31B90}" type="slidenum">
              <a:rPr lang="es-ES"/>
              <a:pPr/>
              <a:t>38</a:t>
            </a:fld>
            <a:endParaRPr lang="es-ES"/>
          </a:p>
        </p:txBody>
      </p:sp>
      <p:sp>
        <p:nvSpPr>
          <p:cNvPr id="744450" name="Rectangle 2"/>
          <p:cNvSpPr>
            <a:spLocks noGrp="1" noRot="1" noChangeAspect="1" noChangeArrowheads="1" noTextEdit="1"/>
          </p:cNvSpPr>
          <p:nvPr>
            <p:ph type="sldImg"/>
          </p:nvPr>
        </p:nvSpPr>
        <p:spPr>
          <a:xfrm>
            <a:off x="711200" y="744538"/>
            <a:ext cx="5375275" cy="3722687"/>
          </a:xfrm>
          <a:ln/>
        </p:spPr>
      </p:sp>
      <p:sp>
        <p:nvSpPr>
          <p:cNvPr id="7444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F8F0C-3410-475C-94D8-574EE2350C97}" type="slidenum">
              <a:rPr lang="es-ES"/>
              <a:pPr/>
              <a:t>39</a:t>
            </a:fld>
            <a:endParaRPr lang="es-ES"/>
          </a:p>
        </p:txBody>
      </p:sp>
      <p:sp>
        <p:nvSpPr>
          <p:cNvPr id="747522" name="Rectangle 2"/>
          <p:cNvSpPr>
            <a:spLocks noGrp="1" noRot="1" noChangeAspect="1" noChangeArrowheads="1" noTextEdit="1"/>
          </p:cNvSpPr>
          <p:nvPr>
            <p:ph type="sldImg"/>
          </p:nvPr>
        </p:nvSpPr>
        <p:spPr>
          <a:xfrm>
            <a:off x="711200" y="744538"/>
            <a:ext cx="5375275" cy="3722687"/>
          </a:xfrm>
          <a:ln/>
        </p:spPr>
      </p:sp>
      <p:sp>
        <p:nvSpPr>
          <p:cNvPr id="74752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075A5-1064-4CB6-8F20-FD77828FE212}" type="slidenum">
              <a:rPr lang="es-ES"/>
              <a:pPr/>
              <a:t>40</a:t>
            </a:fld>
            <a:endParaRPr lang="es-ES"/>
          </a:p>
        </p:txBody>
      </p:sp>
      <p:sp>
        <p:nvSpPr>
          <p:cNvPr id="753666" name="Rectangle 2"/>
          <p:cNvSpPr>
            <a:spLocks noGrp="1" noRot="1" noChangeAspect="1" noChangeArrowheads="1" noTextEdit="1"/>
          </p:cNvSpPr>
          <p:nvPr>
            <p:ph type="sldImg"/>
          </p:nvPr>
        </p:nvSpPr>
        <p:spPr>
          <a:xfrm>
            <a:off x="711200" y="744538"/>
            <a:ext cx="5375275" cy="3722687"/>
          </a:xfrm>
          <a:ln/>
        </p:spPr>
      </p:sp>
      <p:sp>
        <p:nvSpPr>
          <p:cNvPr id="75366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250C14-54AD-4FD1-A56B-E5C090950933}" type="slidenum">
              <a:rPr lang="es-ES"/>
              <a:pPr/>
              <a:t>5</a:t>
            </a:fld>
            <a:endParaRPr lang="es-ES"/>
          </a:p>
        </p:txBody>
      </p:sp>
      <p:sp>
        <p:nvSpPr>
          <p:cNvPr id="574466" name="Rectangle 2"/>
          <p:cNvSpPr>
            <a:spLocks noGrp="1" noRot="1" noChangeAspect="1" noChangeArrowheads="1" noTextEdit="1"/>
          </p:cNvSpPr>
          <p:nvPr>
            <p:ph type="sldImg"/>
          </p:nvPr>
        </p:nvSpPr>
        <p:spPr>
          <a:xfrm>
            <a:off x="711200" y="744538"/>
            <a:ext cx="5375275" cy="3722687"/>
          </a:xfrm>
          <a:ln/>
        </p:spPr>
      </p:sp>
      <p:sp>
        <p:nvSpPr>
          <p:cNvPr id="57446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800DC-8BA0-482C-968F-2624D188FCC2}" type="slidenum">
              <a:rPr lang="es-ES"/>
              <a:pPr/>
              <a:t>41</a:t>
            </a:fld>
            <a:endParaRPr lang="es-ES"/>
          </a:p>
        </p:txBody>
      </p:sp>
      <p:sp>
        <p:nvSpPr>
          <p:cNvPr id="754690" name="Rectangle 2"/>
          <p:cNvSpPr>
            <a:spLocks noGrp="1" noRot="1" noChangeAspect="1" noChangeArrowheads="1" noTextEdit="1"/>
          </p:cNvSpPr>
          <p:nvPr>
            <p:ph type="sldImg"/>
          </p:nvPr>
        </p:nvSpPr>
        <p:spPr>
          <a:xfrm>
            <a:off x="711200" y="744538"/>
            <a:ext cx="5375275" cy="3722687"/>
          </a:xfrm>
          <a:ln/>
        </p:spPr>
      </p:sp>
      <p:sp>
        <p:nvSpPr>
          <p:cNvPr id="75469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DA2D2-7822-4ADA-B4ED-DEBA6E46FC13}" type="slidenum">
              <a:rPr lang="es-ES"/>
              <a:pPr/>
              <a:t>42</a:t>
            </a:fld>
            <a:endParaRPr lang="es-ES"/>
          </a:p>
        </p:txBody>
      </p:sp>
      <p:sp>
        <p:nvSpPr>
          <p:cNvPr id="755714" name="Rectangle 2"/>
          <p:cNvSpPr>
            <a:spLocks noGrp="1" noRot="1" noChangeAspect="1" noChangeArrowheads="1" noTextEdit="1"/>
          </p:cNvSpPr>
          <p:nvPr>
            <p:ph type="sldImg"/>
          </p:nvPr>
        </p:nvSpPr>
        <p:spPr>
          <a:xfrm>
            <a:off x="711200" y="744538"/>
            <a:ext cx="5375275" cy="3722687"/>
          </a:xfrm>
          <a:ln/>
        </p:spPr>
      </p:sp>
      <p:sp>
        <p:nvSpPr>
          <p:cNvPr id="7557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B6477-73C2-4B03-8E94-5F068AB9258D}" type="slidenum">
              <a:rPr lang="es-ES"/>
              <a:pPr/>
              <a:t>43</a:t>
            </a:fld>
            <a:endParaRPr lang="es-ES"/>
          </a:p>
        </p:txBody>
      </p:sp>
      <p:sp>
        <p:nvSpPr>
          <p:cNvPr id="758786" name="Rectangle 2"/>
          <p:cNvSpPr>
            <a:spLocks noGrp="1" noRot="1" noChangeAspect="1" noChangeArrowheads="1" noTextEdit="1"/>
          </p:cNvSpPr>
          <p:nvPr>
            <p:ph type="sldImg"/>
          </p:nvPr>
        </p:nvSpPr>
        <p:spPr>
          <a:xfrm>
            <a:off x="711200" y="744538"/>
            <a:ext cx="5375275" cy="3722687"/>
          </a:xfrm>
          <a:ln/>
        </p:spPr>
      </p:sp>
      <p:sp>
        <p:nvSpPr>
          <p:cNvPr id="7587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5C8244-27F9-431A-99CE-B297446AE8F3}" type="slidenum">
              <a:rPr lang="es-ES"/>
              <a:pPr/>
              <a:t>44</a:t>
            </a:fld>
            <a:endParaRPr lang="es-ES"/>
          </a:p>
        </p:txBody>
      </p:sp>
      <p:sp>
        <p:nvSpPr>
          <p:cNvPr id="764930" name="Rectangle 2"/>
          <p:cNvSpPr>
            <a:spLocks noGrp="1" noRot="1" noChangeAspect="1" noChangeArrowheads="1" noTextEdit="1"/>
          </p:cNvSpPr>
          <p:nvPr>
            <p:ph type="sldImg"/>
          </p:nvPr>
        </p:nvSpPr>
        <p:spPr>
          <a:xfrm>
            <a:off x="711200" y="744538"/>
            <a:ext cx="5375275" cy="3722687"/>
          </a:xfrm>
          <a:ln/>
        </p:spPr>
      </p:sp>
      <p:sp>
        <p:nvSpPr>
          <p:cNvPr id="76493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DD939-4427-4479-9B19-CFC37875BA67}" type="slidenum">
              <a:rPr lang="es-ES"/>
              <a:pPr/>
              <a:t>45</a:t>
            </a:fld>
            <a:endParaRPr lang="es-ES"/>
          </a:p>
        </p:txBody>
      </p:sp>
      <p:sp>
        <p:nvSpPr>
          <p:cNvPr id="357378" name="Rectangle 2"/>
          <p:cNvSpPr>
            <a:spLocks noGrp="1" noRot="1" noChangeAspect="1" noChangeArrowheads="1" noTextEdit="1"/>
          </p:cNvSpPr>
          <p:nvPr>
            <p:ph type="sldImg"/>
          </p:nvPr>
        </p:nvSpPr>
        <p:spPr>
          <a:xfrm>
            <a:off x="714375" y="744538"/>
            <a:ext cx="5372100" cy="3721100"/>
          </a:xfrm>
          <a:ln/>
        </p:spPr>
      </p:sp>
      <p:sp>
        <p:nvSpPr>
          <p:cNvPr id="357379" name="Rectangle 3"/>
          <p:cNvSpPr>
            <a:spLocks noGrp="1" noChangeArrowheads="1"/>
          </p:cNvSpPr>
          <p:nvPr>
            <p:ph type="body" idx="1"/>
          </p:nvPr>
        </p:nvSpPr>
        <p:spPr>
          <a:xfrm>
            <a:off x="904785" y="4713430"/>
            <a:ext cx="4988109" cy="4468711"/>
          </a:xfrm>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348C5-9262-4145-9690-76FC34C4610F}" type="slidenum">
              <a:rPr lang="es-ES"/>
              <a:pPr/>
              <a:t>46</a:t>
            </a:fld>
            <a:endParaRPr lang="es-ES"/>
          </a:p>
        </p:txBody>
      </p:sp>
      <p:sp>
        <p:nvSpPr>
          <p:cNvPr id="607234" name="Rectangle 2"/>
          <p:cNvSpPr>
            <a:spLocks noGrp="1" noRot="1" noChangeAspect="1" noChangeArrowheads="1" noTextEdit="1"/>
          </p:cNvSpPr>
          <p:nvPr>
            <p:ph type="sldImg"/>
          </p:nvPr>
        </p:nvSpPr>
        <p:spPr>
          <a:xfrm>
            <a:off x="711200" y="744538"/>
            <a:ext cx="5375275" cy="3722687"/>
          </a:xfrm>
          <a:ln/>
        </p:spPr>
      </p:sp>
      <p:sp>
        <p:nvSpPr>
          <p:cNvPr id="60723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DB52C-B922-4634-BE97-2C3910B88F05}" type="slidenum">
              <a:rPr lang="es-ES"/>
              <a:pPr/>
              <a:t>47</a:t>
            </a:fld>
            <a:endParaRPr lang="es-ES"/>
          </a:p>
        </p:txBody>
      </p:sp>
      <p:sp>
        <p:nvSpPr>
          <p:cNvPr id="608258" name="Rectangle 2"/>
          <p:cNvSpPr>
            <a:spLocks noGrp="1" noRot="1" noChangeAspect="1" noChangeArrowheads="1" noTextEdit="1"/>
          </p:cNvSpPr>
          <p:nvPr>
            <p:ph type="sldImg"/>
          </p:nvPr>
        </p:nvSpPr>
        <p:spPr>
          <a:xfrm>
            <a:off x="711200" y="744538"/>
            <a:ext cx="5375275" cy="3722687"/>
          </a:xfrm>
          <a:ln/>
        </p:spPr>
      </p:sp>
      <p:sp>
        <p:nvSpPr>
          <p:cNvPr id="60825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0A181-C4B0-4A8E-96AF-B7B034240060}" type="slidenum">
              <a:rPr lang="es-ES"/>
              <a:pPr/>
              <a:t>48</a:t>
            </a:fld>
            <a:endParaRPr lang="es-ES"/>
          </a:p>
        </p:txBody>
      </p:sp>
      <p:sp>
        <p:nvSpPr>
          <p:cNvPr id="365570" name="Rectangle 2"/>
          <p:cNvSpPr>
            <a:spLocks noGrp="1" noRot="1" noChangeAspect="1" noChangeArrowheads="1" noTextEdit="1"/>
          </p:cNvSpPr>
          <p:nvPr>
            <p:ph type="sldImg"/>
          </p:nvPr>
        </p:nvSpPr>
        <p:spPr>
          <a:xfrm>
            <a:off x="714375" y="744538"/>
            <a:ext cx="5372100" cy="3721100"/>
          </a:xfrm>
          <a:ln/>
        </p:spPr>
      </p:sp>
      <p:sp>
        <p:nvSpPr>
          <p:cNvPr id="365571"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0F177-5C83-4382-9298-2B6A274746B9}" type="slidenum">
              <a:rPr lang="es-ES"/>
              <a:pPr/>
              <a:t>49</a:t>
            </a:fld>
            <a:endParaRPr lang="es-ES"/>
          </a:p>
        </p:txBody>
      </p:sp>
      <p:sp>
        <p:nvSpPr>
          <p:cNvPr id="612354" name="Rectangle 2"/>
          <p:cNvSpPr>
            <a:spLocks noGrp="1" noRot="1" noChangeAspect="1" noChangeArrowheads="1" noTextEdit="1"/>
          </p:cNvSpPr>
          <p:nvPr>
            <p:ph type="sldImg"/>
          </p:nvPr>
        </p:nvSpPr>
        <p:spPr>
          <a:xfrm>
            <a:off x="711200" y="744538"/>
            <a:ext cx="5375275" cy="3722687"/>
          </a:xfrm>
          <a:ln/>
        </p:spPr>
      </p:sp>
      <p:sp>
        <p:nvSpPr>
          <p:cNvPr id="6123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A167A-E2A5-4840-B8B5-B67420D8C807}" type="slidenum">
              <a:rPr lang="es-ES"/>
              <a:pPr/>
              <a:t>50</a:t>
            </a:fld>
            <a:endParaRPr lang="es-ES"/>
          </a:p>
        </p:txBody>
      </p:sp>
      <p:sp>
        <p:nvSpPr>
          <p:cNvPr id="613378" name="Rectangle 2"/>
          <p:cNvSpPr>
            <a:spLocks noGrp="1" noRot="1" noChangeAspect="1" noChangeArrowheads="1" noTextEdit="1"/>
          </p:cNvSpPr>
          <p:nvPr>
            <p:ph type="sldImg"/>
          </p:nvPr>
        </p:nvSpPr>
        <p:spPr>
          <a:xfrm>
            <a:off x="711200" y="744538"/>
            <a:ext cx="5375275" cy="3722687"/>
          </a:xfrm>
          <a:ln/>
        </p:spPr>
      </p:sp>
      <p:sp>
        <p:nvSpPr>
          <p:cNvPr id="6133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72B79-9D51-44A3-879F-8CA56BBB9728}" type="slidenum">
              <a:rPr lang="es-ES"/>
              <a:pPr/>
              <a:t>6</a:t>
            </a:fld>
            <a:endParaRPr lang="es-ES"/>
          </a:p>
        </p:txBody>
      </p:sp>
      <p:sp>
        <p:nvSpPr>
          <p:cNvPr id="577538" name="Rectangle 2"/>
          <p:cNvSpPr>
            <a:spLocks noGrp="1" noRot="1" noChangeAspect="1" noChangeArrowheads="1" noTextEdit="1"/>
          </p:cNvSpPr>
          <p:nvPr>
            <p:ph type="sldImg"/>
          </p:nvPr>
        </p:nvSpPr>
        <p:spPr>
          <a:xfrm>
            <a:off x="711200" y="744538"/>
            <a:ext cx="5375275" cy="3722687"/>
          </a:xfrm>
          <a:ln/>
        </p:spPr>
      </p:sp>
      <p:sp>
        <p:nvSpPr>
          <p:cNvPr id="5775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901D3-882E-4436-8E47-12E55050649E}" type="slidenum">
              <a:rPr lang="es-ES"/>
              <a:pPr/>
              <a:t>51</a:t>
            </a:fld>
            <a:endParaRPr lang="es-ES"/>
          </a:p>
        </p:txBody>
      </p:sp>
      <p:sp>
        <p:nvSpPr>
          <p:cNvPr id="614402" name="Rectangle 2"/>
          <p:cNvSpPr>
            <a:spLocks noGrp="1" noRot="1" noChangeAspect="1" noChangeArrowheads="1" noTextEdit="1"/>
          </p:cNvSpPr>
          <p:nvPr>
            <p:ph type="sldImg"/>
          </p:nvPr>
        </p:nvSpPr>
        <p:spPr>
          <a:xfrm>
            <a:off x="711200" y="744538"/>
            <a:ext cx="5375275" cy="3722687"/>
          </a:xfrm>
          <a:ln/>
        </p:spPr>
      </p:sp>
      <p:sp>
        <p:nvSpPr>
          <p:cNvPr id="6144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B9774D-4DAD-4742-9F49-E4758D425374}" type="slidenum">
              <a:rPr lang="es-ES"/>
              <a:pPr/>
              <a:t>52</a:t>
            </a:fld>
            <a:endParaRPr lang="es-ES"/>
          </a:p>
        </p:txBody>
      </p:sp>
      <p:sp>
        <p:nvSpPr>
          <p:cNvPr id="615426" name="Rectangle 2"/>
          <p:cNvSpPr>
            <a:spLocks noGrp="1" noRot="1" noChangeAspect="1" noChangeArrowheads="1" noTextEdit="1"/>
          </p:cNvSpPr>
          <p:nvPr>
            <p:ph type="sldImg"/>
          </p:nvPr>
        </p:nvSpPr>
        <p:spPr>
          <a:xfrm>
            <a:off x="711200" y="744538"/>
            <a:ext cx="5375275" cy="3722687"/>
          </a:xfrm>
          <a:ln/>
        </p:spPr>
      </p:sp>
      <p:sp>
        <p:nvSpPr>
          <p:cNvPr id="6154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00A80-F114-421C-9A20-FA1E25A67846}" type="slidenum">
              <a:rPr lang="es-ES"/>
              <a:pPr/>
              <a:t>53</a:t>
            </a:fld>
            <a:endParaRPr lang="es-ES"/>
          </a:p>
        </p:txBody>
      </p:sp>
      <p:sp>
        <p:nvSpPr>
          <p:cNvPr id="371714" name="Rectangle 2"/>
          <p:cNvSpPr>
            <a:spLocks noGrp="1" noRot="1" noChangeAspect="1" noChangeArrowheads="1" noTextEdit="1"/>
          </p:cNvSpPr>
          <p:nvPr>
            <p:ph type="sldImg"/>
          </p:nvPr>
        </p:nvSpPr>
        <p:spPr>
          <a:xfrm>
            <a:off x="714375" y="744538"/>
            <a:ext cx="5372100" cy="3721100"/>
          </a:xfrm>
          <a:ln/>
        </p:spPr>
      </p:sp>
      <p:sp>
        <p:nvSpPr>
          <p:cNvPr id="371715"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9E55C3-5AD2-47EE-A003-9190E6F069EF}" type="slidenum">
              <a:rPr lang="es-ES"/>
              <a:pPr/>
              <a:t>54</a:t>
            </a:fld>
            <a:endParaRPr lang="es-ES"/>
          </a:p>
        </p:txBody>
      </p:sp>
      <p:sp>
        <p:nvSpPr>
          <p:cNvPr id="620546" name="Rectangle 2"/>
          <p:cNvSpPr>
            <a:spLocks noGrp="1" noRot="1" noChangeAspect="1" noChangeArrowheads="1" noTextEdit="1"/>
          </p:cNvSpPr>
          <p:nvPr>
            <p:ph type="sldImg"/>
          </p:nvPr>
        </p:nvSpPr>
        <p:spPr>
          <a:xfrm>
            <a:off x="711200" y="744538"/>
            <a:ext cx="5375275" cy="3722687"/>
          </a:xfrm>
          <a:ln/>
        </p:spPr>
      </p:sp>
      <p:sp>
        <p:nvSpPr>
          <p:cNvPr id="6205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DAAC2-C477-449F-B8CC-D81621587D1F}" type="slidenum">
              <a:rPr lang="es-ES"/>
              <a:pPr/>
              <a:t>55</a:t>
            </a:fld>
            <a:endParaRPr lang="es-ES"/>
          </a:p>
        </p:txBody>
      </p:sp>
      <p:sp>
        <p:nvSpPr>
          <p:cNvPr id="621570" name="Rectangle 2"/>
          <p:cNvSpPr>
            <a:spLocks noGrp="1" noRot="1" noChangeAspect="1" noChangeArrowheads="1" noTextEdit="1"/>
          </p:cNvSpPr>
          <p:nvPr>
            <p:ph type="sldImg"/>
          </p:nvPr>
        </p:nvSpPr>
        <p:spPr>
          <a:xfrm>
            <a:off x="711200" y="744538"/>
            <a:ext cx="5375275" cy="3722687"/>
          </a:xfrm>
          <a:ln/>
        </p:spPr>
      </p:sp>
      <p:sp>
        <p:nvSpPr>
          <p:cNvPr id="6215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F1E66-B711-4762-9528-6952CC2BE4FE}" type="slidenum">
              <a:rPr lang="es-ES"/>
              <a:pPr/>
              <a:t>56</a:t>
            </a:fld>
            <a:endParaRPr lang="es-ES"/>
          </a:p>
        </p:txBody>
      </p:sp>
      <p:sp>
        <p:nvSpPr>
          <p:cNvPr id="622594" name="Rectangle 2"/>
          <p:cNvSpPr>
            <a:spLocks noGrp="1" noRot="1" noChangeAspect="1" noChangeArrowheads="1" noTextEdit="1"/>
          </p:cNvSpPr>
          <p:nvPr>
            <p:ph type="sldImg"/>
          </p:nvPr>
        </p:nvSpPr>
        <p:spPr>
          <a:xfrm>
            <a:off x="711200" y="744538"/>
            <a:ext cx="5375275" cy="3722687"/>
          </a:xfrm>
          <a:ln/>
        </p:spPr>
      </p:sp>
      <p:sp>
        <p:nvSpPr>
          <p:cNvPr id="6225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5D417-9540-482F-9C3E-BEA445DACF1F}" type="slidenum">
              <a:rPr lang="es-ES"/>
              <a:pPr/>
              <a:t>57</a:t>
            </a:fld>
            <a:endParaRPr lang="es-ES"/>
          </a:p>
        </p:txBody>
      </p:sp>
      <p:sp>
        <p:nvSpPr>
          <p:cNvPr id="623618" name="Rectangle 2"/>
          <p:cNvSpPr>
            <a:spLocks noGrp="1" noRot="1" noChangeAspect="1" noChangeArrowheads="1" noTextEdit="1"/>
          </p:cNvSpPr>
          <p:nvPr>
            <p:ph type="sldImg"/>
          </p:nvPr>
        </p:nvSpPr>
        <p:spPr>
          <a:xfrm>
            <a:off x="711200" y="744538"/>
            <a:ext cx="5375275" cy="3722687"/>
          </a:xfrm>
          <a:ln/>
        </p:spPr>
      </p:sp>
      <p:sp>
        <p:nvSpPr>
          <p:cNvPr id="62361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00A80-F114-421C-9A20-FA1E25A67846}" type="slidenum">
              <a:rPr lang="es-ES"/>
              <a:pPr/>
              <a:t>58</a:t>
            </a:fld>
            <a:endParaRPr lang="es-ES"/>
          </a:p>
        </p:txBody>
      </p:sp>
      <p:sp>
        <p:nvSpPr>
          <p:cNvPr id="371714" name="Rectangle 2"/>
          <p:cNvSpPr>
            <a:spLocks noGrp="1" noRot="1" noChangeAspect="1" noChangeArrowheads="1" noTextEdit="1"/>
          </p:cNvSpPr>
          <p:nvPr>
            <p:ph type="sldImg"/>
          </p:nvPr>
        </p:nvSpPr>
        <p:spPr>
          <a:xfrm>
            <a:off x="714375" y="744538"/>
            <a:ext cx="5372100" cy="3721100"/>
          </a:xfrm>
          <a:ln/>
        </p:spPr>
      </p:sp>
      <p:sp>
        <p:nvSpPr>
          <p:cNvPr id="371715"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5B52B-EC19-4E5C-AFFF-C66C20647CB8}" type="slidenum">
              <a:rPr lang="es-ES"/>
              <a:pPr/>
              <a:t>59</a:t>
            </a:fld>
            <a:endParaRPr lang="es-ES"/>
          </a:p>
        </p:txBody>
      </p:sp>
      <p:sp>
        <p:nvSpPr>
          <p:cNvPr id="616450" name="Rectangle 2"/>
          <p:cNvSpPr>
            <a:spLocks noGrp="1" noRot="1" noChangeAspect="1" noChangeArrowheads="1" noTextEdit="1"/>
          </p:cNvSpPr>
          <p:nvPr>
            <p:ph type="sldImg"/>
          </p:nvPr>
        </p:nvSpPr>
        <p:spPr>
          <a:xfrm>
            <a:off x="711200" y="744538"/>
            <a:ext cx="5375275" cy="3722687"/>
          </a:xfrm>
          <a:ln/>
        </p:spPr>
      </p:sp>
      <p:sp>
        <p:nvSpPr>
          <p:cNvPr id="6164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33B1D-A4D6-47E8-A60A-7E3F7B9EF0A7}" type="slidenum">
              <a:rPr lang="es-ES"/>
              <a:pPr/>
              <a:t>60</a:t>
            </a:fld>
            <a:endParaRPr lang="es-ES"/>
          </a:p>
        </p:txBody>
      </p:sp>
      <p:sp>
        <p:nvSpPr>
          <p:cNvPr id="617474" name="Rectangle 2"/>
          <p:cNvSpPr>
            <a:spLocks noGrp="1" noRot="1" noChangeAspect="1" noChangeArrowheads="1" noTextEdit="1"/>
          </p:cNvSpPr>
          <p:nvPr>
            <p:ph type="sldImg"/>
          </p:nvPr>
        </p:nvSpPr>
        <p:spPr>
          <a:xfrm>
            <a:off x="711200" y="744538"/>
            <a:ext cx="5375275" cy="3722687"/>
          </a:xfrm>
          <a:ln/>
        </p:spPr>
      </p:sp>
      <p:sp>
        <p:nvSpPr>
          <p:cNvPr id="61747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BA5E1-4C4D-4CE8-8B63-CE290A8ED3C0}" type="slidenum">
              <a:rPr lang="es-ES"/>
              <a:pPr/>
              <a:t>7</a:t>
            </a:fld>
            <a:endParaRPr lang="es-ES"/>
          </a:p>
        </p:txBody>
      </p:sp>
      <p:sp>
        <p:nvSpPr>
          <p:cNvPr id="567298" name="Rectangle 2"/>
          <p:cNvSpPr>
            <a:spLocks noGrp="1" noRot="1" noChangeAspect="1" noChangeArrowheads="1" noTextEdit="1"/>
          </p:cNvSpPr>
          <p:nvPr>
            <p:ph type="sldImg"/>
          </p:nvPr>
        </p:nvSpPr>
        <p:spPr>
          <a:xfrm>
            <a:off x="711200" y="744538"/>
            <a:ext cx="5375275" cy="3722687"/>
          </a:xfrm>
          <a:ln/>
        </p:spPr>
      </p:sp>
      <p:sp>
        <p:nvSpPr>
          <p:cNvPr id="5672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A1FCE-A6C0-4666-815E-9D3299BB1A89}" type="slidenum">
              <a:rPr lang="es-ES"/>
              <a:pPr/>
              <a:t>61</a:t>
            </a:fld>
            <a:endParaRPr lang="es-ES"/>
          </a:p>
        </p:txBody>
      </p:sp>
      <p:sp>
        <p:nvSpPr>
          <p:cNvPr id="618498" name="Rectangle 2"/>
          <p:cNvSpPr>
            <a:spLocks noGrp="1" noRot="1" noChangeAspect="1" noChangeArrowheads="1" noTextEdit="1"/>
          </p:cNvSpPr>
          <p:nvPr>
            <p:ph type="sldImg"/>
          </p:nvPr>
        </p:nvSpPr>
        <p:spPr>
          <a:xfrm>
            <a:off x="711200" y="744538"/>
            <a:ext cx="5375275" cy="3722687"/>
          </a:xfrm>
          <a:ln/>
        </p:spPr>
      </p:sp>
      <p:sp>
        <p:nvSpPr>
          <p:cNvPr id="6184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ADC056-308A-40F2-B004-C0C497C6B466}" type="slidenum">
              <a:rPr lang="es-ES"/>
              <a:pPr/>
              <a:t>62</a:t>
            </a:fld>
            <a:endParaRPr lang="es-ES"/>
          </a:p>
        </p:txBody>
      </p:sp>
      <p:sp>
        <p:nvSpPr>
          <p:cNvPr id="619522" name="Rectangle 2"/>
          <p:cNvSpPr>
            <a:spLocks noGrp="1" noRot="1" noChangeAspect="1" noChangeArrowheads="1" noTextEdit="1"/>
          </p:cNvSpPr>
          <p:nvPr>
            <p:ph type="sldImg"/>
          </p:nvPr>
        </p:nvSpPr>
        <p:spPr>
          <a:xfrm>
            <a:off x="711200" y="744538"/>
            <a:ext cx="5375275" cy="3722687"/>
          </a:xfrm>
          <a:ln/>
        </p:spPr>
      </p:sp>
      <p:sp>
        <p:nvSpPr>
          <p:cNvPr id="61952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00A80-F114-421C-9A20-FA1E25A67846}" type="slidenum">
              <a:rPr lang="es-ES"/>
              <a:pPr/>
              <a:t>63</a:t>
            </a:fld>
            <a:endParaRPr lang="es-ES"/>
          </a:p>
        </p:txBody>
      </p:sp>
      <p:sp>
        <p:nvSpPr>
          <p:cNvPr id="371714" name="Rectangle 2"/>
          <p:cNvSpPr>
            <a:spLocks noGrp="1" noRot="1" noChangeAspect="1" noChangeArrowheads="1" noTextEdit="1"/>
          </p:cNvSpPr>
          <p:nvPr>
            <p:ph type="sldImg"/>
          </p:nvPr>
        </p:nvSpPr>
        <p:spPr>
          <a:xfrm>
            <a:off x="714375" y="744538"/>
            <a:ext cx="5372100" cy="3721100"/>
          </a:xfrm>
          <a:ln/>
        </p:spPr>
      </p:sp>
      <p:sp>
        <p:nvSpPr>
          <p:cNvPr id="371715"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9E55C3-5AD2-47EE-A003-9190E6F069EF}" type="slidenum">
              <a:rPr lang="es-ES"/>
              <a:pPr/>
              <a:t>64</a:t>
            </a:fld>
            <a:endParaRPr lang="es-ES"/>
          </a:p>
        </p:txBody>
      </p:sp>
      <p:sp>
        <p:nvSpPr>
          <p:cNvPr id="620546" name="Rectangle 2"/>
          <p:cNvSpPr>
            <a:spLocks noGrp="1" noRot="1" noChangeAspect="1" noChangeArrowheads="1" noTextEdit="1"/>
          </p:cNvSpPr>
          <p:nvPr>
            <p:ph type="sldImg"/>
          </p:nvPr>
        </p:nvSpPr>
        <p:spPr>
          <a:xfrm>
            <a:off x="711200" y="744538"/>
            <a:ext cx="5375275" cy="3722687"/>
          </a:xfrm>
          <a:ln/>
        </p:spPr>
      </p:sp>
      <p:sp>
        <p:nvSpPr>
          <p:cNvPr id="6205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DAAC2-C477-449F-B8CC-D81621587D1F}" type="slidenum">
              <a:rPr lang="es-ES"/>
              <a:pPr/>
              <a:t>65</a:t>
            </a:fld>
            <a:endParaRPr lang="es-ES"/>
          </a:p>
        </p:txBody>
      </p:sp>
      <p:sp>
        <p:nvSpPr>
          <p:cNvPr id="621570" name="Rectangle 2"/>
          <p:cNvSpPr>
            <a:spLocks noGrp="1" noRot="1" noChangeAspect="1" noChangeArrowheads="1" noTextEdit="1"/>
          </p:cNvSpPr>
          <p:nvPr>
            <p:ph type="sldImg"/>
          </p:nvPr>
        </p:nvSpPr>
        <p:spPr>
          <a:xfrm>
            <a:off x="711200" y="744538"/>
            <a:ext cx="5375275" cy="3722687"/>
          </a:xfrm>
          <a:ln/>
        </p:spPr>
      </p:sp>
      <p:sp>
        <p:nvSpPr>
          <p:cNvPr id="6215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F1E66-B711-4762-9528-6952CC2BE4FE}" type="slidenum">
              <a:rPr lang="es-ES"/>
              <a:pPr/>
              <a:t>66</a:t>
            </a:fld>
            <a:endParaRPr lang="es-ES"/>
          </a:p>
        </p:txBody>
      </p:sp>
      <p:sp>
        <p:nvSpPr>
          <p:cNvPr id="622594" name="Rectangle 2"/>
          <p:cNvSpPr>
            <a:spLocks noGrp="1" noRot="1" noChangeAspect="1" noChangeArrowheads="1" noTextEdit="1"/>
          </p:cNvSpPr>
          <p:nvPr>
            <p:ph type="sldImg"/>
          </p:nvPr>
        </p:nvSpPr>
        <p:spPr>
          <a:xfrm>
            <a:off x="711200" y="744538"/>
            <a:ext cx="5375275" cy="3722687"/>
          </a:xfrm>
          <a:ln/>
        </p:spPr>
      </p:sp>
      <p:sp>
        <p:nvSpPr>
          <p:cNvPr id="6225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5D417-9540-482F-9C3E-BEA445DACF1F}" type="slidenum">
              <a:rPr lang="es-ES"/>
              <a:pPr/>
              <a:t>67</a:t>
            </a:fld>
            <a:endParaRPr lang="es-ES"/>
          </a:p>
        </p:txBody>
      </p:sp>
      <p:sp>
        <p:nvSpPr>
          <p:cNvPr id="623618" name="Rectangle 2"/>
          <p:cNvSpPr>
            <a:spLocks noGrp="1" noRot="1" noChangeAspect="1" noChangeArrowheads="1" noTextEdit="1"/>
          </p:cNvSpPr>
          <p:nvPr>
            <p:ph type="sldImg"/>
          </p:nvPr>
        </p:nvSpPr>
        <p:spPr>
          <a:xfrm>
            <a:off x="711200" y="744538"/>
            <a:ext cx="5375275" cy="3722687"/>
          </a:xfrm>
          <a:ln/>
        </p:spPr>
      </p:sp>
      <p:sp>
        <p:nvSpPr>
          <p:cNvPr id="62361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4A027-8238-4549-BAC1-81DC52FA95E9}" type="slidenum">
              <a:rPr lang="es-ES"/>
              <a:pPr/>
              <a:t>68</a:t>
            </a:fld>
            <a:endParaRPr lang="es-ES"/>
          </a:p>
        </p:txBody>
      </p:sp>
      <p:sp>
        <p:nvSpPr>
          <p:cNvPr id="627714" name="Rectangle 2"/>
          <p:cNvSpPr>
            <a:spLocks noGrp="1" noRot="1" noChangeAspect="1" noChangeArrowheads="1" noTextEdit="1"/>
          </p:cNvSpPr>
          <p:nvPr>
            <p:ph type="sldImg"/>
          </p:nvPr>
        </p:nvSpPr>
        <p:spPr>
          <a:xfrm>
            <a:off x="711200" y="744538"/>
            <a:ext cx="5375275" cy="3722687"/>
          </a:xfrm>
          <a:ln/>
        </p:spPr>
      </p:sp>
      <p:sp>
        <p:nvSpPr>
          <p:cNvPr id="6277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4A027-8238-4549-BAC1-81DC52FA95E9}" type="slidenum">
              <a:rPr lang="es-ES"/>
              <a:pPr/>
              <a:t>69</a:t>
            </a:fld>
            <a:endParaRPr lang="es-ES"/>
          </a:p>
        </p:txBody>
      </p:sp>
      <p:sp>
        <p:nvSpPr>
          <p:cNvPr id="627714" name="Rectangle 2"/>
          <p:cNvSpPr>
            <a:spLocks noGrp="1" noRot="1" noChangeAspect="1" noChangeArrowheads="1" noTextEdit="1"/>
          </p:cNvSpPr>
          <p:nvPr>
            <p:ph type="sldImg"/>
          </p:nvPr>
        </p:nvSpPr>
        <p:spPr>
          <a:xfrm>
            <a:off x="711200" y="744538"/>
            <a:ext cx="5375275" cy="3722687"/>
          </a:xfrm>
          <a:ln/>
        </p:spPr>
      </p:sp>
      <p:sp>
        <p:nvSpPr>
          <p:cNvPr id="6277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635203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C6051-026E-4A29-A389-3E1D04199C6D}" type="slidenum">
              <a:rPr lang="es-ES"/>
              <a:pPr/>
              <a:t>70</a:t>
            </a:fld>
            <a:endParaRPr lang="es-ES"/>
          </a:p>
        </p:txBody>
      </p:sp>
      <p:sp>
        <p:nvSpPr>
          <p:cNvPr id="425986" name="Rectangle 2"/>
          <p:cNvSpPr>
            <a:spLocks noGrp="1" noRot="1" noChangeAspect="1" noChangeArrowheads="1" noTextEdit="1"/>
          </p:cNvSpPr>
          <p:nvPr>
            <p:ph type="sldImg"/>
          </p:nvPr>
        </p:nvSpPr>
        <p:spPr>
          <a:xfrm>
            <a:off x="714375" y="744538"/>
            <a:ext cx="5372100" cy="3721100"/>
          </a:xfrm>
          <a:ln/>
        </p:spPr>
      </p:sp>
      <p:sp>
        <p:nvSpPr>
          <p:cNvPr id="425987"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8C075-5BB6-4BAA-96CF-DED4811B14F9}" type="slidenum">
              <a:rPr lang="es-ES"/>
              <a:pPr/>
              <a:t>8</a:t>
            </a:fld>
            <a:endParaRPr lang="es-ES"/>
          </a:p>
        </p:txBody>
      </p:sp>
      <p:sp>
        <p:nvSpPr>
          <p:cNvPr id="570370" name="Rectangle 2"/>
          <p:cNvSpPr>
            <a:spLocks noGrp="1" noRot="1" noChangeAspect="1" noChangeArrowheads="1" noTextEdit="1"/>
          </p:cNvSpPr>
          <p:nvPr>
            <p:ph type="sldImg"/>
          </p:nvPr>
        </p:nvSpPr>
        <p:spPr>
          <a:xfrm>
            <a:off x="711200" y="744538"/>
            <a:ext cx="5375275" cy="3722687"/>
          </a:xfrm>
          <a:ln/>
        </p:spPr>
      </p:sp>
      <p:sp>
        <p:nvSpPr>
          <p:cNvPr id="5703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3FF7E-A719-47CD-83D6-892298E28036}" type="slidenum">
              <a:rPr lang="es-ES"/>
              <a:pPr/>
              <a:t>71</a:t>
            </a:fld>
            <a:endParaRPr lang="es-ES"/>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BEF6C-87CF-4471-8BA0-A0504554A45F}" type="slidenum">
              <a:rPr lang="es-ES"/>
              <a:pPr/>
              <a:t>72</a:t>
            </a:fld>
            <a:endParaRPr lang="es-E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BF624-FE37-4870-B986-DA83391444B2}" type="slidenum">
              <a:rPr lang="es-ES"/>
              <a:pPr/>
              <a:t>73</a:t>
            </a:fld>
            <a:endParaRPr lang="es-E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EA07F-DE29-472A-94F8-A10E203E2D1F}" type="slidenum">
              <a:rPr lang="es-ES"/>
              <a:pPr/>
              <a:t>74</a:t>
            </a:fld>
            <a:endParaRPr lang="es-E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31878-6CC8-4483-95E1-F66F46C06401}" type="slidenum">
              <a:rPr lang="es-ES"/>
              <a:pPr/>
              <a:t>75</a:t>
            </a:fld>
            <a:endParaRPr lang="es-E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A921C-0234-4FE9-B2F7-C677360933AA}" type="slidenum">
              <a:rPr lang="es-ES"/>
              <a:pPr/>
              <a:t>76</a:t>
            </a:fld>
            <a:endParaRPr lang="es-ES"/>
          </a:p>
        </p:txBody>
      </p:sp>
      <p:sp>
        <p:nvSpPr>
          <p:cNvPr id="435202" name="Rectangle 2"/>
          <p:cNvSpPr>
            <a:spLocks noGrp="1" noRot="1" noChangeAspect="1" noChangeArrowheads="1" noTextEdit="1"/>
          </p:cNvSpPr>
          <p:nvPr>
            <p:ph type="sldImg"/>
          </p:nvPr>
        </p:nvSpPr>
        <p:spPr>
          <a:xfrm>
            <a:off x="714375" y="744538"/>
            <a:ext cx="5372100" cy="3721100"/>
          </a:xfrm>
          <a:ln/>
        </p:spPr>
      </p:sp>
      <p:sp>
        <p:nvSpPr>
          <p:cNvPr id="435203" name="Rectangle 3"/>
          <p:cNvSpPr>
            <a:spLocks noGrp="1" noChangeArrowheads="1"/>
          </p:cNvSpPr>
          <p:nvPr>
            <p:ph type="body" idx="1"/>
          </p:nvPr>
        </p:nvSpPr>
        <p:spPr>
          <a:xfrm>
            <a:off x="906357" y="4713430"/>
            <a:ext cx="4984962" cy="4468711"/>
          </a:xfrm>
        </p:spPr>
        <p:txBody>
          <a:bodyPr/>
          <a:lstStyle/>
          <a:p>
            <a:endParaRPr lang="es-E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31694-E703-42A7-B58F-8B0B39EE47B5}" type="slidenum">
              <a:rPr lang="es-ES"/>
              <a:pPr/>
              <a:t>77</a:t>
            </a:fld>
            <a:endParaRPr lang="es-ES"/>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3A3B9-BAB9-484A-8EDA-9234F52AEC6B}" type="slidenum">
              <a:rPr lang="es-ES"/>
              <a:pPr/>
              <a:t>78</a:t>
            </a:fld>
            <a:endParaRPr lang="es-E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BAB5E-81DB-497F-9420-98FFEACEF035}" type="slidenum">
              <a:rPr lang="es-ES"/>
              <a:pPr/>
              <a:t>79</a:t>
            </a:fld>
            <a:endParaRPr lang="es-ES"/>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705DA-8DE6-4DC4-811A-F524DE268444}" type="slidenum">
              <a:rPr lang="es-ES"/>
              <a:pPr/>
              <a:t>80</a:t>
            </a:fld>
            <a:endParaRPr lang="es-E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FA080-C4DD-4A27-A30B-C61604AD2972}" type="slidenum">
              <a:rPr lang="es-ES"/>
              <a:pPr/>
              <a:t>9</a:t>
            </a:fld>
            <a:endParaRPr lang="es-ES"/>
          </a:p>
        </p:txBody>
      </p:sp>
      <p:sp>
        <p:nvSpPr>
          <p:cNvPr id="678914" name="Rectangle 2"/>
          <p:cNvSpPr>
            <a:spLocks noGrp="1" noRot="1" noChangeAspect="1" noChangeArrowheads="1" noTextEdit="1"/>
          </p:cNvSpPr>
          <p:nvPr>
            <p:ph type="sldImg"/>
          </p:nvPr>
        </p:nvSpPr>
        <p:spPr>
          <a:xfrm>
            <a:off x="711200" y="744538"/>
            <a:ext cx="5375275" cy="3722687"/>
          </a:xfrm>
          <a:ln/>
        </p:spPr>
      </p:sp>
      <p:sp>
        <p:nvSpPr>
          <p:cNvPr id="6789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F6228-1C12-4792-BDD2-6E0D13BB28F6}" type="slidenum">
              <a:rPr lang="es-ES"/>
              <a:pPr/>
              <a:t>81</a:t>
            </a:fld>
            <a:endParaRPr lang="es-E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B380CC-31DD-44BE-911C-FA1A2E58C265}" type="slidenum">
              <a:rPr lang="es-ES"/>
              <a:pPr/>
              <a:t>82</a:t>
            </a:fld>
            <a:endParaRPr lang="es-ES"/>
          </a:p>
        </p:txBody>
      </p:sp>
      <p:sp>
        <p:nvSpPr>
          <p:cNvPr id="539650" name="Rectangle 2"/>
          <p:cNvSpPr>
            <a:spLocks noGrp="1" noRot="1" noChangeAspect="1" noChangeArrowheads="1" noTextEdit="1"/>
          </p:cNvSpPr>
          <p:nvPr>
            <p:ph type="sldImg"/>
          </p:nvPr>
        </p:nvSpPr>
        <p:spPr>
          <a:xfrm>
            <a:off x="714375" y="744538"/>
            <a:ext cx="5372100" cy="3721100"/>
          </a:xfrm>
          <a:ln/>
        </p:spPr>
      </p:sp>
      <p:sp>
        <p:nvSpPr>
          <p:cNvPr id="539651" name="Rectangle 3"/>
          <p:cNvSpPr>
            <a:spLocks noGrp="1" noChangeArrowheads="1"/>
          </p:cNvSpPr>
          <p:nvPr>
            <p:ph type="body" idx="1"/>
          </p:nvPr>
        </p:nvSpPr>
        <p:spPr>
          <a:xfrm>
            <a:off x="904785" y="4713430"/>
            <a:ext cx="4988109" cy="4468711"/>
          </a:xfrm>
        </p:spPr>
        <p:txBody>
          <a:bodyPr/>
          <a:lstStyle/>
          <a:p>
            <a:endParaRPr lang="es-E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40053-1062-43D9-9A4A-5CAC57D53BC5}" type="slidenum">
              <a:rPr lang="es-ES"/>
              <a:pPr/>
              <a:t>83</a:t>
            </a:fld>
            <a:endParaRPr lang="es-ES"/>
          </a:p>
        </p:txBody>
      </p:sp>
      <p:sp>
        <p:nvSpPr>
          <p:cNvPr id="765954" name="Rectangle 2"/>
          <p:cNvSpPr>
            <a:spLocks noGrp="1" noRot="1" noChangeAspect="1" noChangeArrowheads="1" noTextEdit="1"/>
          </p:cNvSpPr>
          <p:nvPr>
            <p:ph type="sldImg"/>
          </p:nvPr>
        </p:nvSpPr>
        <p:spPr>
          <a:xfrm>
            <a:off x="711200" y="744538"/>
            <a:ext cx="5375275" cy="3722687"/>
          </a:xfrm>
          <a:ln/>
        </p:spPr>
      </p:sp>
      <p:sp>
        <p:nvSpPr>
          <p:cNvPr id="76595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7EB1A-4DAA-4D59-9EA3-C103C22711DB}" type="slidenum">
              <a:rPr lang="es-ES"/>
              <a:pPr/>
              <a:t>84</a:t>
            </a:fld>
            <a:endParaRPr lang="es-ES"/>
          </a:p>
        </p:txBody>
      </p:sp>
      <p:sp>
        <p:nvSpPr>
          <p:cNvPr id="766978" name="Rectangle 2"/>
          <p:cNvSpPr>
            <a:spLocks noGrp="1" noRot="1" noChangeAspect="1" noChangeArrowheads="1" noTextEdit="1"/>
          </p:cNvSpPr>
          <p:nvPr>
            <p:ph type="sldImg"/>
          </p:nvPr>
        </p:nvSpPr>
        <p:spPr>
          <a:xfrm>
            <a:off x="711200" y="744538"/>
            <a:ext cx="5375275" cy="3722687"/>
          </a:xfrm>
          <a:ln/>
        </p:spPr>
      </p:sp>
      <p:sp>
        <p:nvSpPr>
          <p:cNvPr id="7669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F0379-D93C-4EA3-8B7A-08B08D486620}" type="slidenum">
              <a:rPr lang="es-ES"/>
              <a:pPr/>
              <a:t>85</a:t>
            </a:fld>
            <a:endParaRPr lang="es-ES"/>
          </a:p>
        </p:txBody>
      </p:sp>
      <p:sp>
        <p:nvSpPr>
          <p:cNvPr id="768002" name="Rectangle 2"/>
          <p:cNvSpPr>
            <a:spLocks noGrp="1" noRot="1" noChangeAspect="1" noChangeArrowheads="1" noTextEdit="1"/>
          </p:cNvSpPr>
          <p:nvPr>
            <p:ph type="sldImg"/>
          </p:nvPr>
        </p:nvSpPr>
        <p:spPr>
          <a:xfrm>
            <a:off x="711200" y="744538"/>
            <a:ext cx="5375275" cy="3722687"/>
          </a:xfrm>
          <a:ln/>
        </p:spPr>
      </p:sp>
      <p:sp>
        <p:nvSpPr>
          <p:cNvPr id="76800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52B43-1A34-47A0-8740-C7C0635C2B14}" type="slidenum">
              <a:rPr lang="es-ES"/>
              <a:pPr/>
              <a:t>86</a:t>
            </a:fld>
            <a:endParaRPr lang="es-ES"/>
          </a:p>
        </p:txBody>
      </p:sp>
      <p:sp>
        <p:nvSpPr>
          <p:cNvPr id="769026" name="Rectangle 2"/>
          <p:cNvSpPr>
            <a:spLocks noGrp="1" noRot="1" noChangeAspect="1" noChangeArrowheads="1" noTextEdit="1"/>
          </p:cNvSpPr>
          <p:nvPr>
            <p:ph type="sldImg"/>
          </p:nvPr>
        </p:nvSpPr>
        <p:spPr>
          <a:xfrm>
            <a:off x="711200" y="744538"/>
            <a:ext cx="5375275" cy="3722687"/>
          </a:xfrm>
          <a:ln/>
        </p:spPr>
      </p:sp>
      <p:sp>
        <p:nvSpPr>
          <p:cNvPr id="76902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B4CA2-CDED-426A-98BB-00E2F95A6FDD}" type="slidenum">
              <a:rPr lang="es-ES"/>
              <a:pPr/>
              <a:t>87</a:t>
            </a:fld>
            <a:endParaRPr lang="es-ES"/>
          </a:p>
        </p:txBody>
      </p:sp>
      <p:sp>
        <p:nvSpPr>
          <p:cNvPr id="770050" name="Rectangle 2"/>
          <p:cNvSpPr>
            <a:spLocks noGrp="1" noRot="1" noChangeAspect="1" noChangeArrowheads="1" noTextEdit="1"/>
          </p:cNvSpPr>
          <p:nvPr>
            <p:ph type="sldImg"/>
          </p:nvPr>
        </p:nvSpPr>
        <p:spPr>
          <a:xfrm>
            <a:off x="711200" y="744538"/>
            <a:ext cx="5375275" cy="3722687"/>
          </a:xfrm>
          <a:ln/>
        </p:spPr>
      </p:sp>
      <p:sp>
        <p:nvSpPr>
          <p:cNvPr id="770051"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7239A-DFF2-4C4E-A020-684BE4AEE7B6}" type="slidenum">
              <a:rPr lang="es-ES"/>
              <a:pPr/>
              <a:t>88</a:t>
            </a:fld>
            <a:endParaRPr lang="es-ES"/>
          </a:p>
        </p:txBody>
      </p:sp>
      <p:sp>
        <p:nvSpPr>
          <p:cNvPr id="771074" name="Rectangle 2"/>
          <p:cNvSpPr>
            <a:spLocks noGrp="1" noRot="1" noChangeAspect="1" noChangeArrowheads="1" noTextEdit="1"/>
          </p:cNvSpPr>
          <p:nvPr>
            <p:ph type="sldImg"/>
          </p:nvPr>
        </p:nvSpPr>
        <p:spPr>
          <a:xfrm>
            <a:off x="711200" y="744538"/>
            <a:ext cx="5375275" cy="3722687"/>
          </a:xfrm>
          <a:ln/>
        </p:spPr>
      </p:sp>
      <p:sp>
        <p:nvSpPr>
          <p:cNvPr id="77107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328F0-D2DE-4D01-AD2A-110E1044ACBF}" type="slidenum">
              <a:rPr lang="es-ES"/>
              <a:pPr/>
              <a:t>89</a:t>
            </a:fld>
            <a:endParaRPr lang="es-ES"/>
          </a:p>
        </p:txBody>
      </p:sp>
      <p:sp>
        <p:nvSpPr>
          <p:cNvPr id="772098" name="Rectangle 2"/>
          <p:cNvSpPr>
            <a:spLocks noGrp="1" noRot="1" noChangeAspect="1" noChangeArrowheads="1" noTextEdit="1"/>
          </p:cNvSpPr>
          <p:nvPr>
            <p:ph type="sldImg"/>
          </p:nvPr>
        </p:nvSpPr>
        <p:spPr>
          <a:xfrm>
            <a:off x="711200" y="744538"/>
            <a:ext cx="5375275" cy="3722687"/>
          </a:xfrm>
          <a:ln/>
        </p:spPr>
      </p:sp>
      <p:sp>
        <p:nvSpPr>
          <p:cNvPr id="77209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B380CC-31DD-44BE-911C-FA1A2E58C265}" type="slidenum">
              <a:rPr lang="es-ES">
                <a:solidFill>
                  <a:prstClr val="black"/>
                </a:solidFill>
              </a:rPr>
              <a:pPr/>
              <a:t>90</a:t>
            </a:fld>
            <a:endParaRPr lang="es-ES">
              <a:solidFill>
                <a:prstClr val="black"/>
              </a:solidFill>
            </a:endParaRPr>
          </a:p>
        </p:txBody>
      </p:sp>
      <p:sp>
        <p:nvSpPr>
          <p:cNvPr id="539650" name="Rectangle 2"/>
          <p:cNvSpPr>
            <a:spLocks noGrp="1" noRot="1" noChangeAspect="1" noChangeArrowheads="1" noTextEdit="1"/>
          </p:cNvSpPr>
          <p:nvPr>
            <p:ph type="sldImg"/>
          </p:nvPr>
        </p:nvSpPr>
        <p:spPr>
          <a:xfrm>
            <a:off x="712788" y="744538"/>
            <a:ext cx="5373687" cy="3721100"/>
          </a:xfrm>
          <a:ln/>
        </p:spPr>
      </p:sp>
      <p:sp>
        <p:nvSpPr>
          <p:cNvPr id="539651" name="Rectangle 3"/>
          <p:cNvSpPr>
            <a:spLocks noGrp="1" noChangeArrowheads="1"/>
          </p:cNvSpPr>
          <p:nvPr>
            <p:ph type="body" idx="1"/>
          </p:nvPr>
        </p:nvSpPr>
        <p:spPr>
          <a:xfrm>
            <a:off x="904785" y="4713431"/>
            <a:ext cx="4988109" cy="4468710"/>
          </a:xfrm>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2718F-7DC5-46A5-8090-27DDD53831AC}" type="slidenum">
              <a:rPr lang="es-ES"/>
              <a:pPr/>
              <a:t>10</a:t>
            </a:fld>
            <a:endParaRPr lang="es-ES"/>
          </a:p>
        </p:txBody>
      </p:sp>
      <p:sp>
        <p:nvSpPr>
          <p:cNvPr id="679938" name="Rectangle 2"/>
          <p:cNvSpPr>
            <a:spLocks noGrp="1" noRot="1" noChangeAspect="1" noChangeArrowheads="1" noTextEdit="1"/>
          </p:cNvSpPr>
          <p:nvPr>
            <p:ph type="sldImg"/>
          </p:nvPr>
        </p:nvSpPr>
        <p:spPr>
          <a:xfrm>
            <a:off x="711200" y="744538"/>
            <a:ext cx="5375275" cy="3722687"/>
          </a:xfrm>
          <a:ln/>
        </p:spPr>
      </p:sp>
      <p:sp>
        <p:nvSpPr>
          <p:cNvPr id="6799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07ADF-AEB3-4FA8-A461-21F21BB50F6A}" type="slidenum">
              <a:rPr lang="es-ES"/>
              <a:pPr/>
              <a:t>91</a:t>
            </a:fld>
            <a:endParaRPr lang="es-ES"/>
          </a:p>
        </p:txBody>
      </p:sp>
      <p:sp>
        <p:nvSpPr>
          <p:cNvPr id="689154" name="Rectangle 2"/>
          <p:cNvSpPr>
            <a:spLocks noGrp="1" noRot="1" noChangeAspect="1" noChangeArrowheads="1" noTextEdit="1"/>
          </p:cNvSpPr>
          <p:nvPr>
            <p:ph type="sldImg"/>
          </p:nvPr>
        </p:nvSpPr>
        <p:spPr>
          <a:xfrm>
            <a:off x="711200" y="744538"/>
            <a:ext cx="5375275" cy="3722687"/>
          </a:xfrm>
          <a:ln/>
        </p:spPr>
      </p:sp>
      <p:sp>
        <p:nvSpPr>
          <p:cNvPr id="689155"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1485901" y="2741631"/>
            <a:ext cx="6945313" cy="1360487"/>
          </a:xfrm>
        </p:spPr>
        <p:txBody>
          <a:bodyPr/>
          <a:lstStyle>
            <a:lvl1pPr algn="ctr" eaLnBrk="0" hangingPunct="0">
              <a:spcBef>
                <a:spcPct val="20000"/>
              </a:spcBef>
              <a:defRPr sz="1600" i="0"/>
            </a:lvl1pPr>
          </a:lstStyle>
          <a:p>
            <a:r>
              <a:rPr lang="es-ES"/>
              <a:t>Clic para editar título</a:t>
            </a:r>
          </a:p>
        </p:txBody>
      </p:sp>
      <p:sp>
        <p:nvSpPr>
          <p:cNvPr id="171014" name="Rectangle 6"/>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71015" name="Picture 7" descr="log"/>
          <p:cNvPicPr>
            <a:picLocks noChangeAspect="1" noChangeArrowheads="1"/>
          </p:cNvPicPr>
          <p:nvPr/>
        </p:nvPicPr>
        <p:blipFill>
          <a:blip r:embed="rId2" cstate="print"/>
          <a:srcRect/>
          <a:stretch>
            <a:fillRect/>
          </a:stretch>
        </p:blipFill>
        <p:spPr bwMode="auto">
          <a:xfrm>
            <a:off x="947741" y="469900"/>
            <a:ext cx="1660525" cy="427038"/>
          </a:xfrm>
          <a:prstGeom prst="rect">
            <a:avLst/>
          </a:prstGeom>
          <a:noFill/>
        </p:spPr>
      </p:pic>
      <p:sp>
        <p:nvSpPr>
          <p:cNvPr id="171016" name="Line 8"/>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171017" name="Line 9"/>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171018" name="Line 10"/>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171022" name="Rectangle 14"/>
          <p:cNvSpPr>
            <a:spLocks noGrp="1" noChangeArrowheads="1"/>
          </p:cNvSpPr>
          <p:nvPr>
            <p:ph type="dt" sz="half" idx="2"/>
          </p:nvPr>
        </p:nvSpPr>
        <p:spPr/>
        <p:txBody>
          <a:bodyPr/>
          <a:lstStyle>
            <a:lvl1pPr>
              <a:defRPr/>
            </a:lvl1pPr>
          </a:lstStyle>
          <a:p>
            <a:fld id="{2F8646FF-A487-4A36-86FC-77A9ACEF545E}" type="datetime1">
              <a:rPr lang="es-ES" smtClean="0"/>
              <a:pPr/>
              <a:t>25/04/2021</a:t>
            </a:fld>
            <a:endParaRPr lang="es-ES"/>
          </a:p>
        </p:txBody>
      </p:sp>
      <p:sp>
        <p:nvSpPr>
          <p:cNvPr id="171023" name="Rectangle 15"/>
          <p:cNvSpPr>
            <a:spLocks noGrp="1" noChangeArrowheads="1"/>
          </p:cNvSpPr>
          <p:nvPr>
            <p:ph type="sldNum" sz="quarter" idx="4"/>
          </p:nvPr>
        </p:nvSpPr>
        <p:spPr/>
        <p:txBody>
          <a:bodyPr/>
          <a:lstStyle>
            <a:lvl1pPr>
              <a:defRPr/>
            </a:lvl1pPr>
          </a:lstStyle>
          <a:p>
            <a:fld id="{31A90308-5213-4B19-A659-4E57FEF5E509}" type="slidenum">
              <a:rPr lang="es-ES"/>
              <a:pPr/>
              <a:t>‹Nº›</a:t>
            </a:fld>
            <a:endParaRPr lang="es-ES"/>
          </a:p>
        </p:txBody>
      </p:sp>
      <p:sp>
        <p:nvSpPr>
          <p:cNvPr id="171024" name="Rectangle 16"/>
          <p:cNvSpPr>
            <a:spLocks noGrp="1" noChangeArrowheads="1"/>
          </p:cNvSpPr>
          <p:nvPr>
            <p:ph type="ftr" sz="quarter" idx="3"/>
          </p:nvPr>
        </p:nvSpPr>
        <p:spPr/>
        <p:txBody>
          <a:bodyPr/>
          <a:lstStyle>
            <a:lvl1pPr>
              <a:defRPr/>
            </a:lvl1pPr>
          </a:lstStyle>
          <a:p>
            <a:endParaRPr lang="es-ES_tradnl"/>
          </a:p>
        </p:txBody>
      </p:sp>
      <p:sp>
        <p:nvSpPr>
          <p:cNvPr id="171025" name="Line 17"/>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171026" name="Line 18"/>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
        <p:nvSpPr>
          <p:cNvPr id="171027" name="Rectangle 19"/>
          <p:cNvSpPr>
            <a:spLocks noGrp="1" noChangeArrowheads="1"/>
          </p:cNvSpPr>
          <p:nvPr>
            <p:ph type="subTitle" sz="quarter" idx="1"/>
          </p:nvPr>
        </p:nvSpPr>
        <p:spPr>
          <a:xfrm>
            <a:off x="10404475" y="3860800"/>
            <a:ext cx="6934200" cy="1752600"/>
          </a:xfrm>
        </p:spPr>
        <p:txBody>
          <a:bodyPr/>
          <a:lstStyle>
            <a:lvl1pPr marL="0" indent="0" algn="ctr">
              <a:buFontTx/>
              <a:buNone/>
              <a:defRPr/>
            </a:lvl1pPr>
          </a:lstStyle>
          <a:p>
            <a:r>
              <a:rPr lang="es-ES"/>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276467C3-2E18-4111-BC62-981729A7D814}"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074D0B53-DF34-4661-9764-F5120C14D2C3}"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86EB6C9-43A4-415B-9D49-725D05D55D5E}"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60"/>
            <a:ext cx="217932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90600" y="274659"/>
            <a:ext cx="602615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56167E56-DBC3-4B0D-9EED-C3F151B0265E}"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55"/>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DC779C91-525B-40CB-9D97-A56B6230A0A2}" type="datetime1">
              <a:rPr lang="es-ES" smtClean="0">
                <a:solidFill>
                  <a:prstClr val="black">
                    <a:tint val="75000"/>
                  </a:prstClr>
                </a:solidFill>
              </a:rPr>
              <a:pPr/>
              <a:t>25/04/2021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2519283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DB683-A9A7-47DB-A984-EB041DFF477E}" type="datetime1">
              <a:rPr lang="es-ES" smtClean="0">
                <a:solidFill>
                  <a:prstClr val="black">
                    <a:tint val="75000"/>
                  </a:prstClr>
                </a:solidFill>
              </a:rPr>
              <a:pPr/>
              <a:t>25/04/2021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84644190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30"/>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CC2CF430-D7E8-469A-991B-C46C10C30947}" type="datetime1">
              <a:rPr lang="es-ES" smtClean="0">
                <a:solidFill>
                  <a:prstClr val="black">
                    <a:tint val="75000"/>
                  </a:prstClr>
                </a:solidFill>
              </a:rPr>
              <a:pPr/>
              <a:t>25/04/2021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5416874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95303"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199"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56E72B20-8D52-4929-A8A0-FC86A88BEB8F}" type="datetime1">
              <a:rPr lang="es-ES" smtClean="0">
                <a:solidFill>
                  <a:prstClr val="black">
                    <a:tint val="75000"/>
                  </a:prstClr>
                </a:solidFill>
              </a:rPr>
              <a:pPr/>
              <a:t>25/04/2021</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87012584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92"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92"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A56C1B62-AFBE-40E9-9CCF-B5569B280E55}" type="datetime1">
              <a:rPr lang="es-ES" smtClean="0">
                <a:solidFill>
                  <a:prstClr val="black">
                    <a:tint val="75000"/>
                  </a:prstClr>
                </a:solidFill>
              </a:rPr>
              <a:pPr/>
              <a:t>25/04/2021</a:t>
            </a:fld>
            <a:endParaRPr lang="es-ES">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ES">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8284220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198DB325-6129-48CB-83E9-985348DEAE1A}" type="datetime1">
              <a:rPr lang="es-ES" smtClean="0">
                <a:solidFill>
                  <a:prstClr val="black">
                    <a:tint val="75000"/>
                  </a:prstClr>
                </a:solidFill>
              </a:rPr>
              <a:pPr/>
              <a:t>25/04/2021</a:t>
            </a:fld>
            <a:endParaRPr lang="es-ES">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ES">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705439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13E3D6C6-8ADE-4812-A351-ECB08D8B30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37376" y="6525344"/>
            <a:ext cx="1428750" cy="257175"/>
          </a:xfrm>
          <a:prstGeom prst="rect">
            <a:avLst/>
          </a:prstGeom>
        </p:spPr>
      </p:pic>
    </p:spTree>
    <p:extLst>
      <p:ext uri="{BB962C8B-B14F-4D97-AF65-F5344CB8AC3E}">
        <p14:creationId xmlns:p14="http://schemas.microsoft.com/office/powerpoint/2010/main" val="8609201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80"/>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4F1ED79-F885-4B22-8D62-AEEEF7DF0271}" type="datetime1">
              <a:rPr lang="es-ES" smtClean="0">
                <a:solidFill>
                  <a:prstClr val="black">
                    <a:tint val="75000"/>
                  </a:prstClr>
                </a:solidFill>
              </a:rPr>
              <a:pPr/>
              <a:t>25/04/2021</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28697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77085" y="1268413"/>
            <a:ext cx="2124075" cy="39608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704860" y="1268413"/>
            <a:ext cx="6219825" cy="39608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DE20D3D8-FCF2-4F77-8344-2AA40FAA35B3}"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F738811B-AC44-4C9A-914B-5A210CD38C49}"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E5C5C78-D146-4DEF-B01E-A7882B4818E3}" type="datetime1">
              <a:rPr lang="es-ES" smtClean="0">
                <a:solidFill>
                  <a:prstClr val="black">
                    <a:tint val="75000"/>
                  </a:prstClr>
                </a:solidFill>
              </a:rPr>
              <a:pPr/>
              <a:t>25/04/2021</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4950538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AFD3986E-13AF-4988-A1C5-E25FFEF7D5BE}" type="datetime1">
              <a:rPr lang="es-ES" smtClean="0">
                <a:solidFill>
                  <a:prstClr val="black">
                    <a:tint val="75000"/>
                  </a:prstClr>
                </a:solidFill>
              </a:rPr>
              <a:pPr/>
              <a:t>25/04/2021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7828685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68"/>
            <a:ext cx="222885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8" y="274668"/>
            <a:ext cx="653415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B130EF2-49CF-4690-A0EE-82CBA3E5627E}" type="datetime1">
              <a:rPr lang="es-ES" smtClean="0">
                <a:solidFill>
                  <a:prstClr val="black">
                    <a:tint val="75000"/>
                  </a:prstClr>
                </a:solidFill>
              </a:rPr>
              <a:pPr/>
              <a:t>25/04/2021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8780369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0AE49-BE39-4DC3-8A87-7E9752EF002B}"/>
              </a:ext>
            </a:extLst>
          </p:cNvPr>
          <p:cNvSpPr>
            <a:spLocks noGrp="1"/>
          </p:cNvSpPr>
          <p:nvPr>
            <p:ph type="ctrTitle"/>
          </p:nvPr>
        </p:nvSpPr>
        <p:spPr>
          <a:xfrm>
            <a:off x="1238250" y="1122363"/>
            <a:ext cx="74295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5F09FF3-FDE7-46FC-9589-C2FB2E3D66E6}"/>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FA5D374-40D0-4541-B8AC-FE0A2B6C0462}"/>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5" name="Marcador de pie de página 4">
            <a:extLst>
              <a:ext uri="{FF2B5EF4-FFF2-40B4-BE49-F238E27FC236}">
                <a16:creationId xmlns:a16="http://schemas.microsoft.com/office/drawing/2014/main" id="{754D65E0-50F8-475D-975F-54CF36CB712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539153-87F6-4513-8878-32D467EEE1AB}"/>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24432146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07A50-45FE-4B25-A2F0-833D0584941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556964-E793-4306-A0FF-13EABD01929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856B35-7E46-46C0-818D-5C086CE73672}"/>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5" name="Marcador de pie de página 4">
            <a:extLst>
              <a:ext uri="{FF2B5EF4-FFF2-40B4-BE49-F238E27FC236}">
                <a16:creationId xmlns:a16="http://schemas.microsoft.com/office/drawing/2014/main" id="{A7AF213E-4A2F-4395-801D-C70529B980C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F8581C7-C4BA-44C4-88BC-AF8BEBA7272A}"/>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24332322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C52F6-4E09-4EAC-9523-5E273233CAFE}"/>
              </a:ext>
            </a:extLst>
          </p:cNvPr>
          <p:cNvSpPr>
            <a:spLocks noGrp="1"/>
          </p:cNvSpPr>
          <p:nvPr>
            <p:ph type="title"/>
          </p:nvPr>
        </p:nvSpPr>
        <p:spPr>
          <a:xfrm>
            <a:off x="676275" y="1709738"/>
            <a:ext cx="8543925"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1BF9BEC-9795-423B-A3D0-D2B83C93CAF1}"/>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E0C05AE-DCFA-49F4-A96B-C9CB88BCB57A}"/>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5" name="Marcador de pie de página 4">
            <a:extLst>
              <a:ext uri="{FF2B5EF4-FFF2-40B4-BE49-F238E27FC236}">
                <a16:creationId xmlns:a16="http://schemas.microsoft.com/office/drawing/2014/main" id="{FBC473B3-C677-41F3-BFF1-39531BB9E86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5F8FE3-47C7-45A7-8C61-8FC5E74EBE8C}"/>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352116291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D0D96-2178-4739-94F6-F7CE78F6699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2318234-1D97-4FBA-8F3E-9FBB2C4169C5}"/>
              </a:ext>
            </a:extLst>
          </p:cNvPr>
          <p:cNvSpPr>
            <a:spLocks noGrp="1"/>
          </p:cNvSpPr>
          <p:nvPr>
            <p:ph sz="half" idx="1"/>
          </p:nvPr>
        </p:nvSpPr>
        <p:spPr>
          <a:xfrm>
            <a:off x="681038" y="1825625"/>
            <a:ext cx="4195762"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8C1B110-7DBD-4018-B7D4-77A4B2C819AE}"/>
              </a:ext>
            </a:extLst>
          </p:cNvPr>
          <p:cNvSpPr>
            <a:spLocks noGrp="1"/>
          </p:cNvSpPr>
          <p:nvPr>
            <p:ph sz="half" idx="2"/>
          </p:nvPr>
        </p:nvSpPr>
        <p:spPr>
          <a:xfrm>
            <a:off x="5029200" y="1825625"/>
            <a:ext cx="4195763"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F2C9202-D8B3-49C7-84C3-4911CFBA27FF}"/>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6" name="Marcador de pie de página 5">
            <a:extLst>
              <a:ext uri="{FF2B5EF4-FFF2-40B4-BE49-F238E27FC236}">
                <a16:creationId xmlns:a16="http://schemas.microsoft.com/office/drawing/2014/main" id="{A635ADA6-FB90-4DAA-B4BF-E096AF4688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8A1B435-2D5D-480C-90FE-87F8C126294F}"/>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428590489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89921-B049-4C55-9914-7F8C576BE9DC}"/>
              </a:ext>
            </a:extLst>
          </p:cNvPr>
          <p:cNvSpPr>
            <a:spLocks noGrp="1"/>
          </p:cNvSpPr>
          <p:nvPr>
            <p:ph type="title"/>
          </p:nvPr>
        </p:nvSpPr>
        <p:spPr>
          <a:xfrm>
            <a:off x="682625" y="365125"/>
            <a:ext cx="8543925"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897853B-7928-4A5A-AF50-C1B053DEC8DD}"/>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F3A50E-5CC0-40F4-ACEA-CD2193F3C36A}"/>
              </a:ext>
            </a:extLst>
          </p:cNvPr>
          <p:cNvSpPr>
            <a:spLocks noGrp="1"/>
          </p:cNvSpPr>
          <p:nvPr>
            <p:ph sz="half" idx="2"/>
          </p:nvPr>
        </p:nvSpPr>
        <p:spPr>
          <a:xfrm>
            <a:off x="682625" y="2505075"/>
            <a:ext cx="419100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6045B38-8BB6-4AA2-AEA6-6DE370351B4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455D41B-7864-4C32-97DD-CC44CA06FB1F}"/>
              </a:ext>
            </a:extLst>
          </p:cNvPr>
          <p:cNvSpPr>
            <a:spLocks noGrp="1"/>
          </p:cNvSpPr>
          <p:nvPr>
            <p:ph sz="quarter" idx="4"/>
          </p:nvPr>
        </p:nvSpPr>
        <p:spPr>
          <a:xfrm>
            <a:off x="5014913" y="2505075"/>
            <a:ext cx="421163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BB36017-473C-46FB-A595-6BFD24EAC733}"/>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8" name="Marcador de pie de página 7">
            <a:extLst>
              <a:ext uri="{FF2B5EF4-FFF2-40B4-BE49-F238E27FC236}">
                <a16:creationId xmlns:a16="http://schemas.microsoft.com/office/drawing/2014/main" id="{7FEC4BAE-3EA3-4973-AC9E-1271705473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53F3E33-71B2-4DC8-BE91-FD6E14150BDE}"/>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28548314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4699C-5B62-4AE7-9552-73A4B7AB227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FAD6933-0ECF-47F3-8F68-BBEA6AB11B1C}"/>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4" name="Marcador de pie de página 3">
            <a:extLst>
              <a:ext uri="{FF2B5EF4-FFF2-40B4-BE49-F238E27FC236}">
                <a16:creationId xmlns:a16="http://schemas.microsoft.com/office/drawing/2014/main" id="{EE1E364C-3FA4-4AEF-9DC6-CEA0B754839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FE82CE4-DBFC-454C-8694-5558CF5828CC}"/>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225052727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4DFF5B-077F-4F54-9B8F-4560653CECF4}"/>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3" name="Marcador de pie de página 2">
            <a:extLst>
              <a:ext uri="{FF2B5EF4-FFF2-40B4-BE49-F238E27FC236}">
                <a16:creationId xmlns:a16="http://schemas.microsoft.com/office/drawing/2014/main" id="{693B7FFD-E1DE-444B-994E-C824E831AFC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C05967B-E59A-4E2E-BB50-FCABAC09A251}"/>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249959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Plantilla_blanca">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lvl1pPr>
              <a:defRPr smtClean="0"/>
            </a:lvl1pPr>
          </a:lstStyle>
          <a:p>
            <a:fld id="{7A864264-A080-4EBE-A49B-92561713010C}" type="datetime1">
              <a:rPr lang="es-ES" smtClean="0"/>
              <a:pPr/>
              <a:t>25/04/2021</a:t>
            </a:fld>
            <a:endParaRPr lang="es-ES_tradnl"/>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E86AA-D638-475B-929F-1C9262565E67}"/>
              </a:ext>
            </a:extLst>
          </p:cNvPr>
          <p:cNvSpPr>
            <a:spLocks noGrp="1"/>
          </p:cNvSpPr>
          <p:nvPr>
            <p:ph type="title"/>
          </p:nvPr>
        </p:nvSpPr>
        <p:spPr>
          <a:xfrm>
            <a:off x="682625" y="457200"/>
            <a:ext cx="3194050"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7390B4-D329-40B5-87CA-3D084F034AD7}"/>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2569F87-7D43-45D1-87D0-0FAA10DC92C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BDB45A-1045-4C69-A337-3BD737A9FF06}"/>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6" name="Marcador de pie de página 5">
            <a:extLst>
              <a:ext uri="{FF2B5EF4-FFF2-40B4-BE49-F238E27FC236}">
                <a16:creationId xmlns:a16="http://schemas.microsoft.com/office/drawing/2014/main" id="{AC37D3B1-78A9-4DE0-B7A3-010736FD5B9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0193590-BE66-4B76-B0A4-F03925E1B591}"/>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31548055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D67C0-C2D2-41BB-AA35-985096736E47}"/>
              </a:ext>
            </a:extLst>
          </p:cNvPr>
          <p:cNvSpPr>
            <a:spLocks noGrp="1"/>
          </p:cNvSpPr>
          <p:nvPr>
            <p:ph type="title"/>
          </p:nvPr>
        </p:nvSpPr>
        <p:spPr>
          <a:xfrm>
            <a:off x="682625" y="457200"/>
            <a:ext cx="3194050"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BA2E350-9578-4F6F-B17A-64E63619DD09}"/>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93643E1-A23A-4B5A-9E63-59658808D4D5}"/>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183978-E53F-432B-93A3-324242697B2C}"/>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6" name="Marcador de pie de página 5">
            <a:extLst>
              <a:ext uri="{FF2B5EF4-FFF2-40B4-BE49-F238E27FC236}">
                <a16:creationId xmlns:a16="http://schemas.microsoft.com/office/drawing/2014/main" id="{A0B08F3A-EB51-46EF-87B9-47952F6DA3B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3A9014C-9ED2-4A2E-81B3-57B29FF1D77E}"/>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338463339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12477-1BDE-4CFE-96CC-4404237344E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6F97E80-A87B-4D2F-B09F-BA38EB91580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4A1605-0352-48FA-ACB3-8A7ECB9E63B5}"/>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5" name="Marcador de pie de página 4">
            <a:extLst>
              <a:ext uri="{FF2B5EF4-FFF2-40B4-BE49-F238E27FC236}">
                <a16:creationId xmlns:a16="http://schemas.microsoft.com/office/drawing/2014/main" id="{48B20DCC-6A6C-4E53-AC38-C77F1CFF066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206CC5-57DF-4546-8CFC-DEBA40E14C08}"/>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179163678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1CE6B9-4570-4DB3-9183-15B9FBBDF5DD}"/>
              </a:ext>
            </a:extLst>
          </p:cNvPr>
          <p:cNvSpPr>
            <a:spLocks noGrp="1"/>
          </p:cNvSpPr>
          <p:nvPr>
            <p:ph type="title" orient="vert"/>
          </p:nvPr>
        </p:nvSpPr>
        <p:spPr>
          <a:xfrm>
            <a:off x="7089775" y="365125"/>
            <a:ext cx="2135188"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859FC44-AB13-4AD3-9DE5-63D76AA92CA7}"/>
              </a:ext>
            </a:extLst>
          </p:cNvPr>
          <p:cNvSpPr>
            <a:spLocks noGrp="1"/>
          </p:cNvSpPr>
          <p:nvPr>
            <p:ph type="body" orient="vert" idx="1"/>
          </p:nvPr>
        </p:nvSpPr>
        <p:spPr>
          <a:xfrm>
            <a:off x="681038" y="365125"/>
            <a:ext cx="6256337"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F1242B-BC67-4210-98BA-F8C70E7C802A}"/>
              </a:ext>
            </a:extLst>
          </p:cNvPr>
          <p:cNvSpPr>
            <a:spLocks noGrp="1"/>
          </p:cNvSpPr>
          <p:nvPr>
            <p:ph type="dt" sz="half" idx="10"/>
          </p:nvPr>
        </p:nvSpPr>
        <p:spPr/>
        <p:txBody>
          <a:bodyPr/>
          <a:lstStyle/>
          <a:p>
            <a:fld id="{B3C63706-0627-4513-B84F-971E41158A93}" type="datetimeFigureOut">
              <a:rPr lang="es-ES" smtClean="0"/>
              <a:t>25/04/2021</a:t>
            </a:fld>
            <a:endParaRPr lang="es-ES"/>
          </a:p>
        </p:txBody>
      </p:sp>
      <p:sp>
        <p:nvSpPr>
          <p:cNvPr id="5" name="Marcador de pie de página 4">
            <a:extLst>
              <a:ext uri="{FF2B5EF4-FFF2-40B4-BE49-F238E27FC236}">
                <a16:creationId xmlns:a16="http://schemas.microsoft.com/office/drawing/2014/main" id="{6234EE44-733C-4AD6-952D-F7E4C5503A4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6D07888-DD98-4A21-8B47-61AFD2F6AE3F}"/>
              </a:ext>
            </a:extLst>
          </p:cNvPr>
          <p:cNvSpPr>
            <a:spLocks noGrp="1"/>
          </p:cNvSpPr>
          <p:nvPr>
            <p:ph type="sldNum" sz="quarter" idx="12"/>
          </p:nvPr>
        </p:nvSpPr>
        <p:spPr/>
        <p:txBody>
          <a:bodyPr/>
          <a:lstStyle/>
          <a:p>
            <a:fld id="{871B8E1F-EA47-4BF6-9C74-87832AECE534}" type="slidenum">
              <a:rPr lang="es-ES" smtClean="0"/>
              <a:t>‹Nº›</a:t>
            </a:fld>
            <a:endParaRPr lang="es-ES"/>
          </a:p>
        </p:txBody>
      </p:sp>
    </p:spTree>
    <p:extLst>
      <p:ext uri="{BB962C8B-B14F-4D97-AF65-F5344CB8AC3E}">
        <p14:creationId xmlns:p14="http://schemas.microsoft.com/office/powerpoint/2010/main" val="226934802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1485900" y="2741613"/>
            <a:ext cx="6945313" cy="1360487"/>
          </a:xfrm>
        </p:spPr>
        <p:txBody>
          <a:bodyPr/>
          <a:lstStyle>
            <a:lvl1pPr algn="ctr" eaLnBrk="0" hangingPunct="0">
              <a:spcBef>
                <a:spcPct val="20000"/>
              </a:spcBef>
              <a:defRPr sz="1600" i="0"/>
            </a:lvl1pPr>
          </a:lstStyle>
          <a:p>
            <a:r>
              <a:rPr lang="es-ES"/>
              <a:t>Clic para editar título</a:t>
            </a:r>
          </a:p>
        </p:txBody>
      </p:sp>
      <p:sp>
        <p:nvSpPr>
          <p:cNvPr id="171014" name="Rectangle 6"/>
          <p:cNvSpPr>
            <a:spLocks noChangeArrowheads="1"/>
          </p:cNvSpPr>
          <p:nvPr/>
        </p:nvSpPr>
        <p:spPr bwMode="auto">
          <a:xfrm>
            <a:off x="7280275"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71015" name="Picture 7" descr="log"/>
          <p:cNvPicPr>
            <a:picLocks noChangeAspect="1" noChangeArrowheads="1"/>
          </p:cNvPicPr>
          <p:nvPr/>
        </p:nvPicPr>
        <p:blipFill>
          <a:blip r:embed="rId2" cstate="print"/>
          <a:srcRect/>
          <a:stretch>
            <a:fillRect/>
          </a:stretch>
        </p:blipFill>
        <p:spPr bwMode="auto">
          <a:xfrm>
            <a:off x="947738" y="469900"/>
            <a:ext cx="1660525" cy="427038"/>
          </a:xfrm>
          <a:prstGeom prst="rect">
            <a:avLst/>
          </a:prstGeom>
          <a:noFill/>
        </p:spPr>
      </p:pic>
      <p:sp>
        <p:nvSpPr>
          <p:cNvPr id="171016" name="Line 8"/>
          <p:cNvSpPr>
            <a:spLocks noChangeShapeType="1"/>
          </p:cNvSpPr>
          <p:nvPr/>
        </p:nvSpPr>
        <p:spPr bwMode="auto">
          <a:xfrm>
            <a:off x="747713" y="390525"/>
            <a:ext cx="2041525" cy="0"/>
          </a:xfrm>
          <a:prstGeom prst="line">
            <a:avLst/>
          </a:prstGeom>
          <a:noFill/>
          <a:ln w="3175">
            <a:solidFill>
              <a:srgbClr val="4C4C4C"/>
            </a:solidFill>
            <a:round/>
            <a:headEnd/>
            <a:tailEnd/>
          </a:ln>
          <a:effectLst/>
        </p:spPr>
        <p:txBody>
          <a:bodyPr wrap="none" anchor="ctr"/>
          <a:lstStyle/>
          <a:p>
            <a:endParaRPr lang="es-ES">
              <a:solidFill>
                <a:srgbClr val="000000"/>
              </a:solidFill>
            </a:endParaRPr>
          </a:p>
        </p:txBody>
      </p:sp>
      <p:sp>
        <p:nvSpPr>
          <p:cNvPr id="171017" name="Line 9"/>
          <p:cNvSpPr>
            <a:spLocks noChangeShapeType="1"/>
          </p:cNvSpPr>
          <p:nvPr/>
        </p:nvSpPr>
        <p:spPr bwMode="auto">
          <a:xfrm>
            <a:off x="2789238" y="390525"/>
            <a:ext cx="0" cy="430213"/>
          </a:xfrm>
          <a:prstGeom prst="line">
            <a:avLst/>
          </a:prstGeom>
          <a:noFill/>
          <a:ln w="3175">
            <a:solidFill>
              <a:srgbClr val="4C4C4C"/>
            </a:solidFill>
            <a:round/>
            <a:headEnd/>
            <a:tailEnd/>
          </a:ln>
          <a:effectLst/>
        </p:spPr>
        <p:txBody>
          <a:bodyPr wrap="none" anchor="ctr"/>
          <a:lstStyle/>
          <a:p>
            <a:endParaRPr lang="es-ES">
              <a:solidFill>
                <a:srgbClr val="000000"/>
              </a:solidFill>
            </a:endParaRPr>
          </a:p>
        </p:txBody>
      </p:sp>
      <p:sp>
        <p:nvSpPr>
          <p:cNvPr id="171018" name="Line 10"/>
          <p:cNvSpPr>
            <a:spLocks noChangeShapeType="1"/>
          </p:cNvSpPr>
          <p:nvPr/>
        </p:nvSpPr>
        <p:spPr bwMode="auto">
          <a:xfrm>
            <a:off x="2789238" y="820738"/>
            <a:ext cx="6554787" cy="0"/>
          </a:xfrm>
          <a:prstGeom prst="line">
            <a:avLst/>
          </a:prstGeom>
          <a:noFill/>
          <a:ln w="3175">
            <a:solidFill>
              <a:srgbClr val="4C4C4C"/>
            </a:solidFill>
            <a:round/>
            <a:headEnd/>
            <a:tailEnd/>
          </a:ln>
          <a:effectLst/>
        </p:spPr>
        <p:txBody>
          <a:bodyPr wrap="none" anchor="ctr"/>
          <a:lstStyle/>
          <a:p>
            <a:endParaRPr lang="es-ES">
              <a:solidFill>
                <a:srgbClr val="000000"/>
              </a:solidFill>
            </a:endParaRPr>
          </a:p>
        </p:txBody>
      </p:sp>
      <p:sp>
        <p:nvSpPr>
          <p:cNvPr id="171022" name="Rectangle 14"/>
          <p:cNvSpPr>
            <a:spLocks noGrp="1" noChangeArrowheads="1"/>
          </p:cNvSpPr>
          <p:nvPr>
            <p:ph type="dt" sz="half" idx="2"/>
          </p:nvPr>
        </p:nvSpPr>
        <p:spPr/>
        <p:txBody>
          <a:bodyPr/>
          <a:lstStyle>
            <a:lvl1pPr>
              <a:defRPr/>
            </a:lvl1pPr>
          </a:lstStyle>
          <a:p>
            <a:fld id="{871E827C-E8B5-4852-A59A-65C1A1F81191}" type="datetime1">
              <a:rPr lang="es-ES" smtClean="0"/>
              <a:pPr/>
              <a:t>25/04/2021</a:t>
            </a:fld>
            <a:endParaRPr lang="es-ES"/>
          </a:p>
        </p:txBody>
      </p:sp>
      <p:sp>
        <p:nvSpPr>
          <p:cNvPr id="171023" name="Rectangle 15"/>
          <p:cNvSpPr>
            <a:spLocks noGrp="1" noChangeArrowheads="1"/>
          </p:cNvSpPr>
          <p:nvPr>
            <p:ph type="sldNum" sz="quarter" idx="4"/>
          </p:nvPr>
        </p:nvSpPr>
        <p:spPr/>
        <p:txBody>
          <a:bodyPr/>
          <a:lstStyle>
            <a:lvl1pPr>
              <a:defRPr/>
            </a:lvl1pPr>
          </a:lstStyle>
          <a:p>
            <a:fld id="{31A90308-5213-4B19-A659-4E57FEF5E509}" type="slidenum">
              <a:rPr lang="es-ES"/>
              <a:pPr/>
              <a:t>‹Nº›</a:t>
            </a:fld>
            <a:endParaRPr lang="es-ES"/>
          </a:p>
        </p:txBody>
      </p:sp>
      <p:sp>
        <p:nvSpPr>
          <p:cNvPr id="171024" name="Rectangle 16"/>
          <p:cNvSpPr>
            <a:spLocks noGrp="1" noChangeArrowheads="1"/>
          </p:cNvSpPr>
          <p:nvPr>
            <p:ph type="ftr" sz="quarter" idx="3"/>
          </p:nvPr>
        </p:nvSpPr>
        <p:spPr/>
        <p:txBody>
          <a:bodyPr/>
          <a:lstStyle>
            <a:lvl1pPr>
              <a:defRPr/>
            </a:lvl1pPr>
          </a:lstStyle>
          <a:p>
            <a:endParaRPr lang="es-ES_tradnl"/>
          </a:p>
        </p:txBody>
      </p:sp>
      <p:sp>
        <p:nvSpPr>
          <p:cNvPr id="171025" name="Line 17"/>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solidFill>
                <a:srgbClr val="000000"/>
              </a:solidFill>
            </a:endParaRPr>
          </a:p>
        </p:txBody>
      </p:sp>
      <p:sp>
        <p:nvSpPr>
          <p:cNvPr id="171026" name="Line 18"/>
          <p:cNvSpPr>
            <a:spLocks noChangeShapeType="1"/>
          </p:cNvSpPr>
          <p:nvPr/>
        </p:nvSpPr>
        <p:spPr bwMode="auto">
          <a:xfrm>
            <a:off x="8902700" y="6313488"/>
            <a:ext cx="0" cy="236537"/>
          </a:xfrm>
          <a:prstGeom prst="line">
            <a:avLst/>
          </a:prstGeom>
          <a:noFill/>
          <a:ln w="3175">
            <a:solidFill>
              <a:schemeClr val="bg2"/>
            </a:solidFill>
            <a:round/>
            <a:headEnd/>
            <a:tailEnd/>
          </a:ln>
          <a:effectLst/>
        </p:spPr>
        <p:txBody>
          <a:bodyPr wrap="none" anchor="ctr"/>
          <a:lstStyle/>
          <a:p>
            <a:endParaRPr lang="es-ES">
              <a:solidFill>
                <a:srgbClr val="000000"/>
              </a:solidFill>
            </a:endParaRPr>
          </a:p>
        </p:txBody>
      </p:sp>
      <p:sp>
        <p:nvSpPr>
          <p:cNvPr id="171027" name="Rectangle 19"/>
          <p:cNvSpPr>
            <a:spLocks noGrp="1" noChangeArrowheads="1"/>
          </p:cNvSpPr>
          <p:nvPr>
            <p:ph type="subTitle" sz="quarter" idx="1"/>
          </p:nvPr>
        </p:nvSpPr>
        <p:spPr>
          <a:xfrm>
            <a:off x="10404475" y="3860800"/>
            <a:ext cx="6934200" cy="1752600"/>
          </a:xfrm>
        </p:spPr>
        <p:txBody>
          <a:bodyPr/>
          <a:lstStyle>
            <a:lvl1pPr marL="0" indent="0" algn="ctr">
              <a:buFontTx/>
              <a:buNone/>
              <a:defRPr/>
            </a:lvl1pPr>
          </a:lstStyle>
          <a:p>
            <a:r>
              <a:rPr lang="es-ES"/>
              <a:t>Haga clic para modificar el estilo de subtítulo del patrón</a:t>
            </a:r>
          </a:p>
        </p:txBody>
      </p:sp>
    </p:spTree>
    <p:extLst>
      <p:ext uri="{BB962C8B-B14F-4D97-AF65-F5344CB8AC3E}">
        <p14:creationId xmlns:p14="http://schemas.microsoft.com/office/powerpoint/2010/main" val="374778231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DE1435B6-E6DB-403E-8A24-2BC01E52CA4B}"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FD67A84A-E441-4D73-ABF4-2A6D65D1089B}"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10964430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B417F8FB-78BC-455F-9ED3-D995979B66CF}"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40BDF4F2-69F2-4E19-999B-F7A30B362F3E}"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296006731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849313" y="1844675"/>
            <a:ext cx="40640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65713" y="1844675"/>
            <a:ext cx="40640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4FD8DBDD-6042-467D-B93E-81C7B329D15B}"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3468F00B-80E8-439F-B82E-BC8407BD321B}"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7926577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74D69B70-F751-4766-8202-73B9F83A1709}"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D87158E3-E4AD-4A53-80B8-F6DC406158E5}"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280027463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797F1905-2EBC-4544-8A49-AC620A6DA51E}"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AE7BC8D0-BC96-4D9F-90E1-279F39612123}"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37562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6_Interior_texto">
    <p:spTree>
      <p:nvGrpSpPr>
        <p:cNvPr id="1" name=""/>
        <p:cNvGrpSpPr/>
        <p:nvPr/>
      </p:nvGrpSpPr>
      <p:grpSpPr>
        <a:xfrm>
          <a:off x="0" y="0"/>
          <a:ext cx="0" cy="0"/>
          <a:chOff x="0" y="0"/>
          <a:chExt cx="0" cy="0"/>
        </a:xfrm>
      </p:grpSpPr>
      <p:sp>
        <p:nvSpPr>
          <p:cNvPr id="10" name="Marcador de texto 9"/>
          <p:cNvSpPr>
            <a:spLocks noGrp="1"/>
          </p:cNvSpPr>
          <p:nvPr>
            <p:ph type="body" sz="quarter" idx="18"/>
          </p:nvPr>
        </p:nvSpPr>
        <p:spPr>
          <a:xfrm>
            <a:off x="827098" y="1861255"/>
            <a:ext cx="8315325" cy="3567113"/>
          </a:xfrm>
          <a:prstGeom prst="rect">
            <a:avLst/>
          </a:prstGeom>
        </p:spPr>
        <p:txBody>
          <a:bodyPr vert="horz"/>
          <a:lstStyle>
            <a:lvl1pPr marL="182563" indent="-182563">
              <a:buSzPct val="80000"/>
              <a:buFont typeface="Arial"/>
              <a:buNone/>
              <a:defRPr sz="1200"/>
            </a:lvl1pPr>
            <a:lvl2pPr marL="627063" indent="-169863">
              <a:buSzPct val="80000"/>
              <a:buFont typeface="Arial"/>
              <a:buNone/>
              <a:defRPr sz="1200"/>
            </a:lvl2pPr>
            <a:lvl3pPr marL="1077913" indent="-163513">
              <a:buSzPct val="80000"/>
              <a:buFont typeface="Arial"/>
              <a:buNone/>
              <a:defRPr sz="1200"/>
            </a:lvl3pPr>
            <a:lvl4pPr marL="1522413" indent="-150813">
              <a:buSzPct val="80000"/>
              <a:buFont typeface="Arial"/>
              <a:buNone/>
              <a:defRPr sz="1200"/>
            </a:lvl4pPr>
            <a:lvl5pPr marL="1974850" indent="-146050">
              <a:buSzPct val="80000"/>
              <a:buFont typeface="Arial"/>
              <a:buNone/>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3" name="Marcador de fecha 2"/>
          <p:cNvSpPr>
            <a:spLocks noGrp="1"/>
          </p:cNvSpPr>
          <p:nvPr>
            <p:ph type="dt" sz="half" idx="10"/>
          </p:nvPr>
        </p:nvSpPr>
        <p:spPr/>
        <p:txBody>
          <a:bodyPr/>
          <a:lstStyle/>
          <a:p>
            <a:fld id="{050EF7CB-C915-48C3-AD3D-12515851B1EA}" type="datetime1">
              <a:rPr lang="es-ES" smtClean="0"/>
              <a:pPr/>
              <a:t>25/04/2021</a:t>
            </a:fld>
            <a:endParaRPr lang="es-ES_tradnl"/>
          </a:p>
        </p:txBody>
      </p:sp>
      <p:sp>
        <p:nvSpPr>
          <p:cNvPr id="7" name="Line 79"/>
          <p:cNvSpPr>
            <a:spLocks noChangeShapeType="1"/>
          </p:cNvSpPr>
          <p:nvPr userDrawn="1"/>
        </p:nvSpPr>
        <p:spPr bwMode="auto">
          <a:xfrm>
            <a:off x="5319713" y="2889250"/>
            <a:ext cx="0" cy="1206500"/>
          </a:xfrm>
          <a:prstGeom prst="line">
            <a:avLst/>
          </a:prstGeom>
          <a:noFill/>
          <a:ln w="9525">
            <a:noFill/>
            <a:round/>
            <a:headEnd/>
            <a:tailEnd/>
          </a:ln>
          <a:effectLst/>
        </p:spPr>
        <p:txBody>
          <a:bodyPr>
            <a:prstTxWarp prst="textNoShape">
              <a:avLst/>
            </a:prstTxWarp>
          </a:bodyPr>
          <a:lstStyle/>
          <a:p>
            <a:endParaRPr lang="es-ES_tradnl"/>
          </a:p>
        </p:txBody>
      </p:sp>
      <p:sp>
        <p:nvSpPr>
          <p:cNvPr id="6" name="Marcador de texto 15"/>
          <p:cNvSpPr>
            <a:spLocks noGrp="1"/>
          </p:cNvSpPr>
          <p:nvPr>
            <p:ph type="body" sz="quarter" idx="14" hasCustomPrompt="1"/>
          </p:nvPr>
        </p:nvSpPr>
        <p:spPr>
          <a:xfrm>
            <a:off x="757238" y="1339850"/>
            <a:ext cx="8385176" cy="382588"/>
          </a:xfrm>
          <a:prstGeom prst="rect">
            <a:avLst/>
          </a:prstGeom>
        </p:spPr>
        <p:txBody>
          <a:bodyPr vert="horz"/>
          <a:lstStyle>
            <a:lvl1pPr>
              <a:buNone/>
              <a:defRPr sz="1400" b="1" i="1">
                <a:solidFill>
                  <a:srgbClr val="009AD8"/>
                </a:solidFill>
              </a:defRPr>
            </a:lvl1pPr>
            <a:lvl2pPr>
              <a:buNone/>
              <a:defRPr sz="1400" b="1" i="1">
                <a:solidFill>
                  <a:srgbClr val="009AD8"/>
                </a:solidFill>
              </a:defRPr>
            </a:lvl2pPr>
            <a:lvl3pPr>
              <a:buNone/>
              <a:defRPr sz="1400" b="1" i="1">
                <a:solidFill>
                  <a:srgbClr val="009AD8"/>
                </a:solidFill>
              </a:defRPr>
            </a:lvl3pPr>
            <a:lvl4pPr>
              <a:buNone/>
              <a:defRPr sz="1400" b="1" i="1">
                <a:solidFill>
                  <a:srgbClr val="009AD8"/>
                </a:solidFill>
              </a:defRPr>
            </a:lvl4pPr>
            <a:lvl5pPr>
              <a:buNone/>
              <a:defRPr sz="1400" b="1" i="1">
                <a:solidFill>
                  <a:srgbClr val="009AD8"/>
                </a:solidFill>
              </a:defRPr>
            </a:lvl5pPr>
          </a:lstStyle>
          <a:p>
            <a:pPr lvl="0"/>
            <a:r>
              <a:rPr lang="es-ES_tradnl" dirty="0"/>
              <a:t>Haga clic para modificar el estilo de texto del patrón</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D5BA2BC5-4E00-46CB-9811-AC18EAE1AC20}"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4E3E1D7F-DB0B-4979-8BE7-BA6D6637C6DA}" type="slidenum">
              <a:rPr lang="es-ES"/>
              <a:pPr/>
              <a:t>‹Nº›</a:t>
            </a:fld>
            <a:endParaRPr lang="es-ES"/>
          </a:p>
        </p:txBody>
      </p:sp>
      <p:sp>
        <p:nvSpPr>
          <p:cNvPr id="4" name="3 Marcador de pie de página"/>
          <p:cNvSpPr>
            <a:spLocks noGrp="1"/>
          </p:cNvSpPr>
          <p:nvPr>
            <p:ph type="ftr" sz="quarter" idx="12"/>
          </p:nvPr>
        </p:nvSpPr>
        <p:spPr>
          <a:xfrm>
            <a:off x="809596" y="6286520"/>
            <a:ext cx="3136900" cy="215900"/>
          </a:xfrm>
        </p:spPr>
        <p:txBody>
          <a:bodyPr/>
          <a:lstStyle>
            <a:lvl1pPr>
              <a:defRPr sz="900" b="1"/>
            </a:lvl1pPr>
          </a:lstStyle>
          <a:p>
            <a:endParaRPr lang="es-ES_tradnl" dirty="0"/>
          </a:p>
        </p:txBody>
      </p:sp>
    </p:spTree>
    <p:extLst>
      <p:ext uri="{BB962C8B-B14F-4D97-AF65-F5344CB8AC3E}">
        <p14:creationId xmlns:p14="http://schemas.microsoft.com/office/powerpoint/2010/main" val="347457605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5C8F8B97-EA44-4A1E-AD1B-5FC8A543032C}"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194E4D72-C2B3-4842-94F0-7EDF9DA1F755}"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25771631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8198C9F8-22A8-41EA-BFFC-86923BFD8601}"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DE16745A-A302-4E1A-960E-D0EC9A48FD67}"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238361363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106DAF8C-DE99-4182-8A1C-43BFBCE0883F}"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074D0B53-DF34-4661-9764-F5120C14D2C3}"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24506700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77075" y="1268413"/>
            <a:ext cx="2124075" cy="39608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704850" y="1268413"/>
            <a:ext cx="6219825" cy="39608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A429A73A-959C-45A1-B1A6-72F474B9552E}"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F738811B-AC44-4C9A-914B-5A210CD38C49}"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extLst>
      <p:ext uri="{BB962C8B-B14F-4D97-AF65-F5344CB8AC3E}">
        <p14:creationId xmlns:p14="http://schemas.microsoft.com/office/powerpoint/2010/main" val="253991978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0_Plantilla_blanca">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lvl1pPr>
              <a:defRPr smtClean="0"/>
            </a:lvl1pPr>
          </a:lstStyle>
          <a:p>
            <a:fld id="{CBDA7265-CFB5-4952-9A89-B5334B378513}" type="datetime1">
              <a:rPr lang="es-ES" smtClean="0"/>
              <a:pPr/>
              <a:t>25/04/2021</a:t>
            </a:fld>
            <a:endParaRPr lang="es-ES_tradnl"/>
          </a:p>
        </p:txBody>
      </p:sp>
    </p:spTree>
    <p:extLst>
      <p:ext uri="{BB962C8B-B14F-4D97-AF65-F5344CB8AC3E}">
        <p14:creationId xmlns:p14="http://schemas.microsoft.com/office/powerpoint/2010/main" val="30749531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6_Interior_texto">
    <p:spTree>
      <p:nvGrpSpPr>
        <p:cNvPr id="1" name=""/>
        <p:cNvGrpSpPr/>
        <p:nvPr/>
      </p:nvGrpSpPr>
      <p:grpSpPr>
        <a:xfrm>
          <a:off x="0" y="0"/>
          <a:ext cx="0" cy="0"/>
          <a:chOff x="0" y="0"/>
          <a:chExt cx="0" cy="0"/>
        </a:xfrm>
      </p:grpSpPr>
      <p:sp>
        <p:nvSpPr>
          <p:cNvPr id="10" name="Marcador de texto 9"/>
          <p:cNvSpPr>
            <a:spLocks noGrp="1"/>
          </p:cNvSpPr>
          <p:nvPr>
            <p:ph type="body" sz="quarter" idx="18"/>
          </p:nvPr>
        </p:nvSpPr>
        <p:spPr>
          <a:xfrm>
            <a:off x="827088" y="1861247"/>
            <a:ext cx="8315325" cy="3567113"/>
          </a:xfrm>
          <a:prstGeom prst="rect">
            <a:avLst/>
          </a:prstGeom>
        </p:spPr>
        <p:txBody>
          <a:bodyPr vert="horz"/>
          <a:lstStyle>
            <a:lvl1pPr marL="182563" indent="-182563">
              <a:buSzPct val="80000"/>
              <a:buFont typeface="Arial"/>
              <a:buNone/>
              <a:defRPr sz="1200"/>
            </a:lvl1pPr>
            <a:lvl2pPr marL="627063" indent="-169863">
              <a:buSzPct val="80000"/>
              <a:buFont typeface="Arial"/>
              <a:buNone/>
              <a:defRPr sz="1200"/>
            </a:lvl2pPr>
            <a:lvl3pPr marL="1077913" indent="-163513">
              <a:buSzPct val="80000"/>
              <a:buFont typeface="Arial"/>
              <a:buNone/>
              <a:defRPr sz="1200"/>
            </a:lvl3pPr>
            <a:lvl4pPr marL="1522413" indent="-150813">
              <a:buSzPct val="80000"/>
              <a:buFont typeface="Arial"/>
              <a:buNone/>
              <a:defRPr sz="1200"/>
            </a:lvl4pPr>
            <a:lvl5pPr marL="1974850" indent="-146050">
              <a:buSzPct val="80000"/>
              <a:buFont typeface="Arial"/>
              <a:buNone/>
              <a:defRPr sz="12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3" name="Marcador de fecha 2"/>
          <p:cNvSpPr>
            <a:spLocks noGrp="1"/>
          </p:cNvSpPr>
          <p:nvPr>
            <p:ph type="dt" sz="half" idx="10"/>
          </p:nvPr>
        </p:nvSpPr>
        <p:spPr/>
        <p:txBody>
          <a:bodyPr/>
          <a:lstStyle/>
          <a:p>
            <a:fld id="{31ED1864-0294-4C0F-93CD-5D61456156CC}" type="datetime1">
              <a:rPr lang="es-ES" smtClean="0"/>
              <a:pPr/>
              <a:t>25/04/2021</a:t>
            </a:fld>
            <a:endParaRPr lang="es-ES_tradnl"/>
          </a:p>
        </p:txBody>
      </p:sp>
      <p:sp>
        <p:nvSpPr>
          <p:cNvPr id="7" name="Line 79"/>
          <p:cNvSpPr>
            <a:spLocks noChangeShapeType="1"/>
          </p:cNvSpPr>
          <p:nvPr userDrawn="1"/>
        </p:nvSpPr>
        <p:spPr bwMode="auto">
          <a:xfrm>
            <a:off x="5319713" y="2889250"/>
            <a:ext cx="0" cy="1206500"/>
          </a:xfrm>
          <a:prstGeom prst="line">
            <a:avLst/>
          </a:prstGeom>
          <a:noFill/>
          <a:ln w="9525">
            <a:noFill/>
            <a:round/>
            <a:headEnd/>
            <a:tailEnd/>
          </a:ln>
          <a:effectLst/>
        </p:spPr>
        <p:txBody>
          <a:bodyPr>
            <a:prstTxWarp prst="textNoShape">
              <a:avLst/>
            </a:prstTxWarp>
          </a:bodyPr>
          <a:lstStyle/>
          <a:p>
            <a:endParaRPr lang="es-ES_tradnl">
              <a:solidFill>
                <a:srgbClr val="000000"/>
              </a:solidFill>
            </a:endParaRPr>
          </a:p>
        </p:txBody>
      </p:sp>
      <p:sp>
        <p:nvSpPr>
          <p:cNvPr id="6" name="Marcador de texto 15"/>
          <p:cNvSpPr>
            <a:spLocks noGrp="1"/>
          </p:cNvSpPr>
          <p:nvPr>
            <p:ph type="body" sz="quarter" idx="14" hasCustomPrompt="1"/>
          </p:nvPr>
        </p:nvSpPr>
        <p:spPr>
          <a:xfrm>
            <a:off x="757238" y="1339850"/>
            <a:ext cx="8385175" cy="382588"/>
          </a:xfrm>
          <a:prstGeom prst="rect">
            <a:avLst/>
          </a:prstGeom>
        </p:spPr>
        <p:txBody>
          <a:bodyPr vert="horz"/>
          <a:lstStyle>
            <a:lvl1pPr>
              <a:buNone/>
              <a:defRPr sz="1400" b="1" i="1">
                <a:solidFill>
                  <a:srgbClr val="009AD8"/>
                </a:solidFill>
              </a:defRPr>
            </a:lvl1pPr>
            <a:lvl2pPr>
              <a:buNone/>
              <a:defRPr sz="1400" b="1" i="1">
                <a:solidFill>
                  <a:srgbClr val="009AD8"/>
                </a:solidFill>
              </a:defRPr>
            </a:lvl2pPr>
            <a:lvl3pPr>
              <a:buNone/>
              <a:defRPr sz="1400" b="1" i="1">
                <a:solidFill>
                  <a:srgbClr val="009AD8"/>
                </a:solidFill>
              </a:defRPr>
            </a:lvl3pPr>
            <a:lvl4pPr>
              <a:buNone/>
              <a:defRPr sz="1400" b="1" i="1">
                <a:solidFill>
                  <a:srgbClr val="009AD8"/>
                </a:solidFill>
              </a:defRPr>
            </a:lvl4pPr>
            <a:lvl5pPr>
              <a:buNone/>
              <a:defRPr sz="1400" b="1" i="1">
                <a:solidFill>
                  <a:srgbClr val="009AD8"/>
                </a:solidFill>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51108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43"/>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E9BF4DC6-2519-460F-8289-59C12354393B}"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0EBD559-98CD-40F0-8A5C-CD563A4DB559}"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FE073A7-A29A-494D-8F23-C0FC8E6DD52A}"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95303"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199"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9A753216-CB21-41E4-A3CE-C36C2312CF36}" type="datetime1">
              <a:rPr lang="es-ES" smtClean="0"/>
              <a:pPr/>
              <a:t>25/04/2021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F2DF6B60-0E2B-44B9-B42C-44CDA2C7139D}" type="datetime1">
              <a:rPr lang="es-ES" smtClean="0"/>
              <a:pPr/>
              <a:t>25/04/2021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B667852-A18C-40A6-BE4C-FEDA4A49BA14}" type="datetime1">
              <a:rPr lang="es-ES" smtClean="0"/>
              <a:pPr/>
              <a:t>25/04/2021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F7461029-A580-4599-8165-6575A965C70A}"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FD67A84A-E441-4D73-ABF4-2A6D65D1089B}"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D197560-132C-4445-B385-8D36B2108191}" type="datetime1">
              <a:rPr lang="es-ES" smtClean="0"/>
              <a:pPr/>
              <a:t>25/04/2021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D26B321-71E7-43DC-9D78-165E63DD7428}" type="datetime1">
              <a:rPr lang="es-ES" smtClean="0"/>
              <a:pPr/>
              <a:t>25/04/2021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5ADD40-01CB-400A-8A0E-88CD5544BD57}" type="datetime1">
              <a:rPr lang="es-ES" smtClean="0"/>
              <a:pPr/>
              <a:t>25/04/2021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CEDD279-FF3B-4B9D-A409-F02BB71499A9}"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56"/>
            <a:ext cx="222885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95308" y="274656"/>
            <a:ext cx="653415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EF4BDD6-EDD3-4B6C-8756-53E4EDBE79A4}"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43"/>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55A18239-8993-4B10-9781-5F2BDE3240CF}"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D418D5B2-97A3-46F1-B707-A4717EE7A4C9}"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7574CB1D-23F6-48E1-845C-AF0364BB948E}"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8441C51E-797E-4406-A005-98C83A129BCC}"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6A36460-4384-4544-B230-C180887480A9}"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63DBA287-F395-4BA2-B825-A7F5AD4EB26E}"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267202" y="2730500"/>
            <a:ext cx="2165350"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584950" y="2730500"/>
            <a:ext cx="2166938"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264752E6-8147-4832-967B-0A39876CAAA2}"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379D1DCC-920D-4E5B-A24C-54937A744402}"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4A93C338-5486-4DCF-B9DB-09F417D75107}"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8AD8B7E8-8221-4EC6-9C9B-D67C1A8D0D31}"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CC9C1E89-323A-45B0-B10D-4160737478B3}"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40BDF4F2-69F2-4E19-999B-F7A30B362F3E}"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7449C68B-DDBC-4AE1-9173-91854B0C6962}"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43E429CC-55F2-423A-80B9-D16E2A61AD09}"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6939363D-48C0-413F-A583-9FCDD3CF6575}"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45385F85-F42F-499C-9964-F2ED74911ACE}" type="slidenum">
              <a:rPr lang="es-ES"/>
              <a:pPr/>
              <a:t>‹Nº›</a:t>
            </a:fld>
            <a:endParaRPr lang="es-ES"/>
          </a:p>
        </p:txBody>
      </p:sp>
      <p:sp>
        <p:nvSpPr>
          <p:cNvPr id="4" name="3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37BB89CB-7962-4072-8D69-BE7D4A93DEAC}"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E55EE52E-0050-4D88-B3C9-8B565F352B8C}"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EA7C8691-D021-4927-879A-114422843115}"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502A04C3-E9F8-4DB6-AA53-DF1536FC8F6A}"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A90FDF9D-95C2-47F6-B37D-F9DAC18E4182}"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74DDB7B7-7157-475E-A10D-C91D9D80600F}"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26250" y="2724150"/>
            <a:ext cx="1925638" cy="2000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049343" y="2724150"/>
            <a:ext cx="5624512" cy="2000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30D52B7C-A643-47FD-8229-9D639B695467}"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229EEEE1-517A-4E7F-9247-3BB56B5F19A3}"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5852" name="Rectangle 12"/>
          <p:cNvSpPr>
            <a:spLocks noChangeArrowheads="1"/>
          </p:cNvSpPr>
          <p:nvPr/>
        </p:nvSpPr>
        <p:spPr bwMode="auto">
          <a:xfrm>
            <a:off x="750898" y="1784350"/>
            <a:ext cx="8586787" cy="3397250"/>
          </a:xfrm>
          <a:prstGeom prst="rect">
            <a:avLst/>
          </a:prstGeom>
          <a:solidFill>
            <a:srgbClr val="FF0517"/>
          </a:solidFill>
          <a:ln w="9525">
            <a:noFill/>
            <a:miter lim="800000"/>
            <a:headEnd/>
            <a:tailEnd/>
          </a:ln>
          <a:effectLst/>
        </p:spPr>
        <p:txBody>
          <a:bodyPr wrap="none" anchor="ctr"/>
          <a:lstStyle/>
          <a:p>
            <a:endParaRPr lang="es-ES"/>
          </a:p>
        </p:txBody>
      </p:sp>
      <p:sp>
        <p:nvSpPr>
          <p:cNvPr id="35842" name="Rectangle 2"/>
          <p:cNvSpPr>
            <a:spLocks noGrp="1" noChangeArrowheads="1"/>
          </p:cNvSpPr>
          <p:nvPr>
            <p:ph type="subTitle" idx="1"/>
          </p:nvPr>
        </p:nvSpPr>
        <p:spPr>
          <a:xfrm>
            <a:off x="1065213" y="3457593"/>
            <a:ext cx="7799387" cy="1800225"/>
          </a:xfrm>
        </p:spPr>
        <p:txBody>
          <a:bodyPr/>
          <a:lstStyle>
            <a:lvl1pPr marL="0" indent="0">
              <a:defRPr sz="1600" i="0"/>
            </a:lvl1pPr>
          </a:lstStyle>
          <a:p>
            <a:r>
              <a:rPr lang="es-ES"/>
              <a:t>Haga clic para modificar el estilo de subtítulo del patrón</a:t>
            </a:r>
          </a:p>
        </p:txBody>
      </p:sp>
      <p:sp>
        <p:nvSpPr>
          <p:cNvPr id="35845" name="Rectangle 5"/>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35846" name="Picture 6" descr="log"/>
          <p:cNvPicPr>
            <a:picLocks noChangeAspect="1" noChangeArrowheads="1"/>
          </p:cNvPicPr>
          <p:nvPr/>
        </p:nvPicPr>
        <p:blipFill>
          <a:blip r:embed="rId2" cstate="print"/>
          <a:srcRect/>
          <a:stretch>
            <a:fillRect/>
          </a:stretch>
        </p:blipFill>
        <p:spPr bwMode="auto">
          <a:xfrm>
            <a:off x="947741" y="469900"/>
            <a:ext cx="1660525" cy="427038"/>
          </a:xfrm>
          <a:prstGeom prst="rect">
            <a:avLst/>
          </a:prstGeom>
          <a:noFill/>
        </p:spPr>
      </p:pic>
      <p:sp>
        <p:nvSpPr>
          <p:cNvPr id="35847" name="Line 7"/>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35848" name="Line 8"/>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35849" name="Line 9"/>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35854" name="Rectangle 14"/>
          <p:cNvSpPr>
            <a:spLocks noGrp="1" noChangeArrowheads="1"/>
          </p:cNvSpPr>
          <p:nvPr>
            <p:ph type="ctrTitle"/>
          </p:nvPr>
        </p:nvSpPr>
        <p:spPr>
          <a:xfrm>
            <a:off x="1065214" y="3184525"/>
            <a:ext cx="7759700" cy="323850"/>
          </a:xfrm>
        </p:spPr>
        <p:txBody>
          <a:bodyPr/>
          <a:lstStyle>
            <a:lvl1pPr>
              <a:defRPr/>
            </a:lvl1pPr>
          </a:lstStyle>
          <a:p>
            <a:r>
              <a:rPr lang="es-ES"/>
              <a:t>Clic para editar título</a:t>
            </a:r>
          </a:p>
        </p:txBody>
      </p:sp>
      <p:sp>
        <p:nvSpPr>
          <p:cNvPr id="35861" name="Rectangle 21"/>
          <p:cNvSpPr>
            <a:spLocks noGrp="1" noChangeArrowheads="1"/>
          </p:cNvSpPr>
          <p:nvPr>
            <p:ph type="dt" sz="half" idx="2"/>
          </p:nvPr>
        </p:nvSpPr>
        <p:spPr/>
        <p:txBody>
          <a:bodyPr/>
          <a:lstStyle>
            <a:lvl1pPr>
              <a:defRPr/>
            </a:lvl1pPr>
          </a:lstStyle>
          <a:p>
            <a:fld id="{0C6B1FC3-791B-4229-B7E6-BC2B63C6E8D7}" type="datetime1">
              <a:rPr lang="es-ES" smtClean="0"/>
              <a:pPr/>
              <a:t>25/04/2021</a:t>
            </a:fld>
            <a:endParaRPr lang="es-ES"/>
          </a:p>
        </p:txBody>
      </p:sp>
      <p:sp>
        <p:nvSpPr>
          <p:cNvPr id="35862" name="Rectangle 22"/>
          <p:cNvSpPr>
            <a:spLocks noGrp="1" noChangeArrowheads="1"/>
          </p:cNvSpPr>
          <p:nvPr>
            <p:ph type="sldNum" sz="quarter" idx="4"/>
          </p:nvPr>
        </p:nvSpPr>
        <p:spPr/>
        <p:txBody>
          <a:bodyPr/>
          <a:lstStyle>
            <a:lvl1pPr>
              <a:defRPr/>
            </a:lvl1pPr>
          </a:lstStyle>
          <a:p>
            <a:fld id="{100ADF15-997A-4E6C-A11C-A9E5C6649752}" type="slidenum">
              <a:rPr lang="es-ES"/>
              <a:pPr/>
              <a:t>‹Nº›</a:t>
            </a:fld>
            <a:endParaRPr lang="es-ES"/>
          </a:p>
        </p:txBody>
      </p:sp>
      <p:sp>
        <p:nvSpPr>
          <p:cNvPr id="35863" name="Rectangle 23"/>
          <p:cNvSpPr>
            <a:spLocks noGrp="1" noChangeArrowheads="1"/>
          </p:cNvSpPr>
          <p:nvPr>
            <p:ph type="ftr" sz="quarter" idx="3"/>
          </p:nvPr>
        </p:nvSpPr>
        <p:spPr/>
        <p:txBody>
          <a:bodyPr/>
          <a:lstStyle>
            <a:lvl1pPr>
              <a:defRPr/>
            </a:lvl1pPr>
          </a:lstStyle>
          <a:p>
            <a:endParaRPr lang="es-ES_tradnl"/>
          </a:p>
        </p:txBody>
      </p:sp>
      <p:sp>
        <p:nvSpPr>
          <p:cNvPr id="35864" name="Line 24"/>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35865" name="Line 25"/>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657504BF-BE03-4246-93DC-13ADC9E53CB5}"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98ABA62A-D4C3-4913-AE87-258C01475715}"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21C8BC81-CDE3-4234-B737-CFDAFD2ACA00}"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0C2605F1-B12C-4B77-9CEE-73296292534F}"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267202" y="2730500"/>
            <a:ext cx="2165350"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584950" y="2730500"/>
            <a:ext cx="2166938" cy="198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7529D0ED-9FE0-4CAD-A357-CBDC061FDD25}"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F216BBC5-8CFF-4566-A9CC-D45F0C044B80}"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849321" y="1844675"/>
            <a:ext cx="40640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65715" y="1844675"/>
            <a:ext cx="40640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900C3D5A-B6DD-4E87-B3A0-9DB08F667D09}"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3468F00B-80E8-439F-B82E-BC8407BD321B}"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54979891-43C4-4A6D-9FAB-F07F3B77B1F0}"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07DB55C8-82BE-4D0A-93C4-4E6CA4A49FDD}"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025AC551-8132-40B4-A4C3-101854BFD88F}"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47BDF854-6BC9-4D80-A279-65AF6F9A7C6B}"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F7C7A60A-BDEA-4EBC-9DBB-C5837E0A5AA7}"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3B879559-828A-4465-AAE7-B8C73C6A3999}" type="slidenum">
              <a:rPr lang="es-ES"/>
              <a:pPr/>
              <a:t>‹Nº›</a:t>
            </a:fld>
            <a:endParaRPr lang="es-ES"/>
          </a:p>
        </p:txBody>
      </p:sp>
      <p:sp>
        <p:nvSpPr>
          <p:cNvPr id="4" name="3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6D968A97-945B-46AD-85ED-0FDC6A851245}"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88F2E9CF-7016-4A81-B7C8-AD75A36CD0D7}"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63854653-B2B7-4AFA-90CF-34373108BB05}"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57840AB9-8807-4391-AF00-72C2D815980B}"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E26E193E-8726-46EF-BECB-A927E5BD7906}"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D2FEEC17-DAA9-44C4-829D-DE35144FD1C9}"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26250" y="2724150"/>
            <a:ext cx="1925638" cy="20002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049343" y="2724150"/>
            <a:ext cx="5624512" cy="20002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7FFA39D8-DE98-4663-8ACB-39037505C4BB}"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7534853C-160A-4BFF-B86B-FBE9B3D9AA4E}"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43"/>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4CF3514B-6E1B-4B8C-83A4-821E6ED49B71}"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7FB44EBC-CBDF-4CD2-92AB-299F5870B817}"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48DF62AA-C959-4488-837B-2DF42DD96D66}"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608663ED-714C-41C3-A837-B713CE05A9E2}"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7F9CA3A9-C6D8-4A35-AB34-00885448A510}"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E21ED66C-1F86-483B-9451-1C7552C82AE9}"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CB70A345-08ED-47AC-88A7-FFCC33417619}"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D87158E3-E4AD-4A53-80B8-F6DC406158E5}"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808538"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7008813"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0A7FD1F5-FDFE-4AB3-9474-76190C430CB1}"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AC60DD62-DB94-4079-9D14-60C6FE0AE87B}"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9EE86A86-E627-474F-B0B5-CE0C2273A22E}"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C8B662A3-A04A-4BB2-BD12-08702CC1C80C}"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2FF025F0-F345-4B35-B466-FD7E99BEF736}"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892BD8DA-06E9-474A-90BC-E8B324936F2F}"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F776832F-CBF6-4E5A-AFC3-0C96A24CAD5E}"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0A186EDC-C1D3-4163-BAED-9AB0148A996D}" type="slidenum">
              <a:rPr lang="es-ES"/>
              <a:pPr/>
              <a:t>‹Nº›</a:t>
            </a:fld>
            <a:endParaRPr lang="es-ES"/>
          </a:p>
        </p:txBody>
      </p:sp>
      <p:sp>
        <p:nvSpPr>
          <p:cNvPr id="4" name="3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90C9A58E-C719-4B5D-A8B5-ED8ABF94E44D}"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8618C6CF-E88D-437D-B53F-993BFA9B808C}"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C7D5C539-CFB2-425E-B547-EC52E4AC8C2C}"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F0759B4A-2A85-455D-88F9-E73335595E66}"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54A03002-125B-48BD-8EBA-1CD511FEAF9C}"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A40F4F9F-2FCF-4FD7-94EB-985F63EBF8A2}"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5816265" y="1268431"/>
            <a:ext cx="3668712" cy="280828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808544" y="1268431"/>
            <a:ext cx="10855325" cy="28082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0AAA9C44-CC2A-4B72-A024-CAD75748DA56}"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03172A15-F8F0-4FCB-8E93-13F4F960297F}"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43"/>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8BC8B754-1344-46A2-96D4-4B5FF17EB03F}"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AA400A6D-DBD7-473D-92DD-AC8741391A36}"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3B3AA0A5-032A-4DED-8C29-48D441F72E60}"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D07BC471-1793-4E11-9BDE-F0422E517ADE}"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AD5D21C2-7666-4E1C-AF2B-3596D1E9B726}"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AE7BC8D0-BC96-4D9F-90E1-279F39612123}"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463B839F-2024-40D9-BEED-BC0185B46BFB}"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BE7E2988-F326-4FBC-8B55-21D6F91B96E9}"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808538"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7008813"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18936C77-80E9-4858-8DB8-8489AEC462C9}"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7361CA3F-0E7F-4E37-B0DC-CD07802E6160}"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9B75CD94-786B-428B-B9B1-B34C6F20228E}"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95D45616-961D-4481-AC1E-A3179BCE2F9A}"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FC8BDC5F-70B0-42A7-888D-CD3CE8E4F430}"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0EDF07E3-0A34-44A2-A4AF-3425749C1C35}"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EE5E694A-3DB0-4B04-9389-D416F686EC96}"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DDE9B8A7-19CC-488E-82F6-31851D880283}" type="slidenum">
              <a:rPr lang="es-ES"/>
              <a:pPr/>
              <a:t>‹Nº›</a:t>
            </a:fld>
            <a:endParaRPr lang="es-ES"/>
          </a:p>
        </p:txBody>
      </p:sp>
      <p:sp>
        <p:nvSpPr>
          <p:cNvPr id="4" name="3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14226B62-344F-45FF-9C56-3B102CFD3C6A}"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36EC42C3-DF4F-4A5D-A64F-76F3AC6F37D2}"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3C5C721C-A9FA-48EE-95DA-EDFE118AFC7B}"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8962EFD9-5136-4EA8-B2E6-71E5B5D2162D}"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67EAED95-5F5E-45B3-9C85-0F42AA1B2BC1}"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76382A1C-5385-4306-9B8B-BF3A157B7584}"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77085" y="2781300"/>
            <a:ext cx="1979613" cy="1295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136657" y="2781300"/>
            <a:ext cx="5788025" cy="1295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F06A1F91-98A4-49E4-96BE-7EB597E95F36}"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6AC75A7F-A2FB-4679-A52B-6F491AFC6271}"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43"/>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F01F9AB4-7B76-435E-9838-ACBF101E7A63}"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6225B0DB-8945-4986-AEA6-AA2B9C58DD2D}"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95659DCB-4197-4CA6-9295-006F663E730E}"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4E3E1D7F-DB0B-4979-8BE7-BA6D6637C6DA}" type="slidenum">
              <a:rPr lang="es-ES"/>
              <a:pPr/>
              <a:t>‹Nº›</a:t>
            </a:fld>
            <a:endParaRPr lang="es-ES"/>
          </a:p>
        </p:txBody>
      </p:sp>
      <p:sp>
        <p:nvSpPr>
          <p:cNvPr id="4" name="3 Marcador de pie de página"/>
          <p:cNvSpPr>
            <a:spLocks noGrp="1"/>
          </p:cNvSpPr>
          <p:nvPr>
            <p:ph type="ftr" sz="quarter" idx="12"/>
          </p:nvPr>
        </p:nvSpPr>
        <p:spPr>
          <a:xfrm>
            <a:off x="809596" y="6286520"/>
            <a:ext cx="3136900" cy="215900"/>
          </a:xfrm>
        </p:spPr>
        <p:txBody>
          <a:bodyPr/>
          <a:lstStyle>
            <a:lvl1pPr>
              <a:defRPr sz="900" b="1"/>
            </a:lvl1pPr>
          </a:lstStyle>
          <a:p>
            <a:endParaRPr lang="es-ES_tradnl"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932718D4-FCC4-4263-ADD0-B10068EAC64E}"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6E4EAF59-C3D9-4716-9456-DFEF6B107536}"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38B34C35-834E-4784-960B-FB3671BEE03A}"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9B1A2AF5-EBA1-4603-A3C0-F0ECF5E8CD0C}"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808538"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7008813"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6DED5881-D9D3-49F2-8130-CEB14781615E}"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8504CD58-09FE-4FA6-86BC-F1BAF55E367E}"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8C289880-D516-491C-B6B4-AA717C47EA60}"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4F0F7B5C-2D8B-4717-9A6F-27913D4BFD9D}"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BC12B85D-A051-4083-B88B-96A4BA647D96}"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88377AAC-9328-4746-B0DF-F2E85759F94A}"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9DD93793-0BD7-4F45-8C8F-F932BF607076}"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CCDB1B09-A844-4147-81CB-C3EE5AF7C4A8}" type="slidenum">
              <a:rPr lang="es-ES"/>
              <a:pPr/>
              <a:t>‹Nº›</a:t>
            </a:fld>
            <a:endParaRPr lang="es-ES"/>
          </a:p>
        </p:txBody>
      </p:sp>
      <p:sp>
        <p:nvSpPr>
          <p:cNvPr id="4" name="3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90DE8FC2-C9B7-4FDE-8CB5-27A169A20CC0}"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DF096415-A1E0-4B81-B23E-44A8219C77F2}"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BAAB9626-51E0-48F0-AE73-808E13DA80AD}"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BA536D24-9CB2-421C-8B22-BFCB11A1988B}"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16ECF023-ED4C-4958-83DD-5EF7D9E40A11}"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0CB6AAC7-7B1B-4198-A288-9CB3994A5036}"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6895763" y="1916131"/>
            <a:ext cx="4029075" cy="216058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808538" y="1916131"/>
            <a:ext cx="11934826" cy="21605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6BA51F13-9043-439F-BAE3-35ECEC2B3E5B}"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40E4E876-2E84-4EFC-86D5-2F64F316E086}"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DA8FC534-8014-4B13-B9EF-6E82692C42C4}"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194E4D72-C2B3-4842-94F0-7EDF9DA1F755}"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43"/>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F61D9024-9195-447D-851F-4823B446D23A}"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3710CC95-7D33-4A34-ADBC-969ED7EDC4DD}"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8CD96FFD-52C4-4DBC-9722-27805C155E09}"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D55D29C7-AB59-4E61-8531-4539BD583006}"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18"/>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C753A6FE-6550-42D8-9077-40A4C1EBC173}"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B6F58FF3-20C8-477E-8E8B-FFDAE454D58F}"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808538"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7008813" y="2781300"/>
            <a:ext cx="2047875" cy="129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ED683216-78A6-4EE7-B432-BB57C081A197}"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1ABADD3B-E611-4097-9219-5BF3C762E1AD}"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8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8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6349700C-8E19-4500-8039-011E44BFCD23}" type="datetime1">
              <a:rPr lang="es-ES" smtClean="0"/>
              <a:pPr/>
              <a:t>25/04/2021</a:t>
            </a:fld>
            <a:endParaRPr lang="es-ES"/>
          </a:p>
        </p:txBody>
      </p:sp>
      <p:sp>
        <p:nvSpPr>
          <p:cNvPr id="8" name="7 Marcador de número de diapositiva"/>
          <p:cNvSpPr>
            <a:spLocks noGrp="1"/>
          </p:cNvSpPr>
          <p:nvPr>
            <p:ph type="sldNum" sz="quarter" idx="11"/>
          </p:nvPr>
        </p:nvSpPr>
        <p:spPr/>
        <p:txBody>
          <a:bodyPr/>
          <a:lstStyle>
            <a:lvl1pPr>
              <a:defRPr/>
            </a:lvl1pPr>
          </a:lstStyle>
          <a:p>
            <a:fld id="{5FEE1AD7-E481-4AEE-B7E6-96A16AFF8E6B}" type="slidenum">
              <a:rPr lang="es-ES"/>
              <a:pPr/>
              <a:t>‹Nº›</a:t>
            </a:fld>
            <a:endParaRPr lang="es-ES"/>
          </a:p>
        </p:txBody>
      </p:sp>
      <p:sp>
        <p:nvSpPr>
          <p:cNvPr id="9" name="8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2E132987-727A-4142-A803-7222DF501E77}" type="datetime1">
              <a:rPr lang="es-ES" smtClean="0"/>
              <a:pPr/>
              <a:t>25/04/2021</a:t>
            </a:fld>
            <a:endParaRPr lang="es-ES"/>
          </a:p>
        </p:txBody>
      </p:sp>
      <p:sp>
        <p:nvSpPr>
          <p:cNvPr id="4" name="3 Marcador de número de diapositiva"/>
          <p:cNvSpPr>
            <a:spLocks noGrp="1"/>
          </p:cNvSpPr>
          <p:nvPr>
            <p:ph type="sldNum" sz="quarter" idx="11"/>
          </p:nvPr>
        </p:nvSpPr>
        <p:spPr/>
        <p:txBody>
          <a:bodyPr/>
          <a:lstStyle>
            <a:lvl1pPr>
              <a:defRPr/>
            </a:lvl1pPr>
          </a:lstStyle>
          <a:p>
            <a:fld id="{14011F38-CDE2-4400-BFF7-BCB940060329}" type="slidenum">
              <a:rPr lang="es-ES"/>
              <a:pPr/>
              <a:t>‹Nº›</a:t>
            </a:fld>
            <a:endParaRPr lang="es-ES"/>
          </a:p>
        </p:txBody>
      </p:sp>
      <p:sp>
        <p:nvSpPr>
          <p:cNvPr id="5" name="4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0E63D943-EFF6-4B0D-933F-EAA9E801D497}" type="datetime1">
              <a:rPr lang="es-ES" smtClean="0"/>
              <a:pPr/>
              <a:t>25/04/2021</a:t>
            </a:fld>
            <a:endParaRPr lang="es-ES"/>
          </a:p>
        </p:txBody>
      </p:sp>
      <p:sp>
        <p:nvSpPr>
          <p:cNvPr id="3" name="2 Marcador de número de diapositiva"/>
          <p:cNvSpPr>
            <a:spLocks noGrp="1"/>
          </p:cNvSpPr>
          <p:nvPr>
            <p:ph type="sldNum" sz="quarter" idx="11"/>
          </p:nvPr>
        </p:nvSpPr>
        <p:spPr/>
        <p:txBody>
          <a:bodyPr/>
          <a:lstStyle>
            <a:lvl1pPr>
              <a:defRPr/>
            </a:lvl1pPr>
          </a:lstStyle>
          <a:p>
            <a:fld id="{1EE363A6-F8FA-4F57-8AAF-094104175953}" type="slidenum">
              <a:rPr lang="es-ES"/>
              <a:pPr/>
              <a:t>‹Nº›</a:t>
            </a:fld>
            <a:endParaRPr lang="es-ES"/>
          </a:p>
        </p:txBody>
      </p:sp>
      <p:sp>
        <p:nvSpPr>
          <p:cNvPr id="4" name="3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8"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499" y="273068"/>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77ED271A-A053-40FB-A1E5-B9557612BAC5}"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D22F7264-968B-437D-BCF8-D1AFF77D6BAC}"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12301ECB-8301-41E8-BC1D-89B28ECEAF44}"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F84AC1F3-9C8D-4733-81EB-4CA2374CC795}"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EF3340AA-191E-4917-9BD9-6A762516F448}"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9A2111E0-E6B2-414C-93B3-072D1BB32899}"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23BAEDB8-942C-4561-9A87-A9000FEA384B}" type="datetime1">
              <a:rPr lang="es-ES" smtClean="0"/>
              <a:pPr/>
              <a:t>25/04/2021</a:t>
            </a:fld>
            <a:endParaRPr lang="es-ES"/>
          </a:p>
        </p:txBody>
      </p:sp>
      <p:sp>
        <p:nvSpPr>
          <p:cNvPr id="6" name="5 Marcador de número de diapositiva"/>
          <p:cNvSpPr>
            <a:spLocks noGrp="1"/>
          </p:cNvSpPr>
          <p:nvPr>
            <p:ph type="sldNum" sz="quarter" idx="11"/>
          </p:nvPr>
        </p:nvSpPr>
        <p:spPr/>
        <p:txBody>
          <a:bodyPr/>
          <a:lstStyle>
            <a:lvl1pPr>
              <a:defRPr/>
            </a:lvl1pPr>
          </a:lstStyle>
          <a:p>
            <a:fld id="{DE16745A-A302-4E1A-960E-D0EC9A48FD67}" type="slidenum">
              <a:rPr lang="es-ES"/>
              <a:pPr/>
              <a:t>‹Nº›</a:t>
            </a:fld>
            <a:endParaRPr lang="es-ES"/>
          </a:p>
        </p:txBody>
      </p:sp>
      <p:sp>
        <p:nvSpPr>
          <p:cNvPr id="7" name="6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77085" y="2781300"/>
            <a:ext cx="1979613" cy="1295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136657" y="2781300"/>
            <a:ext cx="5788025" cy="1295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85874FEB-8330-41AC-8D6C-6C809C7C9DE7}" type="datetime1">
              <a:rPr lang="es-ES" smtClean="0"/>
              <a:pPr/>
              <a:t>25/04/2021</a:t>
            </a:fld>
            <a:endParaRPr lang="es-ES"/>
          </a:p>
        </p:txBody>
      </p:sp>
      <p:sp>
        <p:nvSpPr>
          <p:cNvPr id="5" name="4 Marcador de número de diapositiva"/>
          <p:cNvSpPr>
            <a:spLocks noGrp="1"/>
          </p:cNvSpPr>
          <p:nvPr>
            <p:ph type="sldNum" sz="quarter" idx="11"/>
          </p:nvPr>
        </p:nvSpPr>
        <p:spPr/>
        <p:txBody>
          <a:bodyPr/>
          <a:lstStyle>
            <a:lvl1pPr>
              <a:defRPr/>
            </a:lvl1pPr>
          </a:lstStyle>
          <a:p>
            <a:fld id="{0CDDC9C5-6FC1-42B3-8B3B-B5D630226A1B}" type="slidenum">
              <a:rPr lang="es-ES"/>
              <a:pPr/>
              <a:t>‹Nº›</a:t>
            </a:fld>
            <a:endParaRPr lang="es-ES"/>
          </a:p>
        </p:txBody>
      </p:sp>
      <p:sp>
        <p:nvSpPr>
          <p:cNvPr id="6" name="5 Marcador de pie de página"/>
          <p:cNvSpPr>
            <a:spLocks noGrp="1"/>
          </p:cNvSpPr>
          <p:nvPr>
            <p:ph type="ftr" sz="quarter" idx="12"/>
          </p:nvPr>
        </p:nvSpPr>
        <p:spPr/>
        <p:txBody>
          <a:bodyPr/>
          <a:lstStyle>
            <a:lvl1pPr>
              <a:defRPr/>
            </a:lvl1pPr>
          </a:lstStyle>
          <a:p>
            <a:endParaRPr lang="es-ES_tradnl"/>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70756" y="69774"/>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403350" y="3200400"/>
            <a:ext cx="69342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B135623C-89A1-43CA-8870-A5C28433A947}" type="datetime1">
              <a:rPr lang="es-ES" smtClean="0"/>
              <a:pPr/>
              <a:t>25/04/2021</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26C69DA7-24B1-4A6D-BDDF-C1FA8D855B87}" type="slidenum">
              <a:rPr lang="es-ES" smtClean="0"/>
              <a:pPr/>
              <a:t>‹Nº›</a:t>
            </a:fld>
            <a:endParaRPr lang="es-ES"/>
          </a:p>
        </p:txBody>
      </p:sp>
      <p:sp>
        <p:nvSpPr>
          <p:cNvPr id="7" name="6 Rectángulo"/>
          <p:cNvSpPr/>
          <p:nvPr/>
        </p:nvSpPr>
        <p:spPr>
          <a:xfrm>
            <a:off x="68181" y="1449322"/>
            <a:ext cx="9773332"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8181"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8181" y="2976649"/>
            <a:ext cx="9773332"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95300" y="1505949"/>
            <a:ext cx="89154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3765E5A0-6B6C-492B-86B4-EE147188E9EF}" type="datetime1">
              <a:rPr lang="es-ES" smtClean="0"/>
              <a:pPr/>
              <a:t>25/04/2021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
        <p:nvSpPr>
          <p:cNvPr id="8" name="7 Marcador de contenido"/>
          <p:cNvSpPr>
            <a:spLocks noGrp="1"/>
          </p:cNvSpPr>
          <p:nvPr>
            <p:ph sz="quarter" idx="1"/>
          </p:nvPr>
        </p:nvSpPr>
        <p:spPr>
          <a:xfrm>
            <a:off x="990600" y="1447800"/>
            <a:ext cx="84201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70756" y="69774"/>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82506" y="952519"/>
            <a:ext cx="84201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509D41CA-A0E8-487D-AF92-8A4ABD6D028A}" type="datetime1">
              <a:rPr lang="es-ES" smtClean="0"/>
              <a:pPr/>
              <a:t>25/04/2021</a:t>
            </a:fld>
            <a:endParaRPr lang="es-ES"/>
          </a:p>
        </p:txBody>
      </p:sp>
      <p:sp>
        <p:nvSpPr>
          <p:cNvPr id="5" name="4 Marcador de pie de página"/>
          <p:cNvSpPr>
            <a:spLocks noGrp="1"/>
          </p:cNvSpPr>
          <p:nvPr>
            <p:ph type="ftr" sz="quarter" idx="11"/>
          </p:nvPr>
        </p:nvSpPr>
        <p:spPr>
          <a:xfrm>
            <a:off x="866775" y="6172200"/>
            <a:ext cx="4333875" cy="457200"/>
          </a:xfrm>
        </p:spPr>
        <p:txBody>
          <a:bodyPr/>
          <a:lstStyle/>
          <a:p>
            <a:endParaRPr lang="es-ES"/>
          </a:p>
        </p:txBody>
      </p:sp>
      <p:sp>
        <p:nvSpPr>
          <p:cNvPr id="7" name="6 Rectángulo"/>
          <p:cNvSpPr/>
          <p:nvPr/>
        </p:nvSpPr>
        <p:spPr>
          <a:xfrm flipV="1">
            <a:off x="75207" y="2376830"/>
            <a:ext cx="9764641"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74919" y="2341494"/>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74009" y="2468880"/>
            <a:ext cx="9765839"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58496" y="6208776"/>
            <a:ext cx="495300" cy="457200"/>
          </a:xfrm>
        </p:spPr>
        <p:txBody>
          <a:bodyPr/>
          <a:lstStyle/>
          <a:p>
            <a:fld id="{26C69DA7-24B1-4A6D-BDDF-C1FA8D855B87}"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302F99C3-84E5-4728-9C5C-B64A201D79A3}" type="datetime1">
              <a:rPr lang="es-ES" smtClean="0"/>
              <a:pPr/>
              <a:t>25/04/2021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
        <p:nvSpPr>
          <p:cNvPr id="9" name="8 Marcador de contenido"/>
          <p:cNvSpPr>
            <a:spLocks noGrp="1"/>
          </p:cNvSpPr>
          <p:nvPr>
            <p:ph sz="quarter" idx="1"/>
          </p:nvPr>
        </p:nvSpPr>
        <p:spPr>
          <a:xfrm>
            <a:off x="990600" y="1447800"/>
            <a:ext cx="406146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5345113" y="1447800"/>
            <a:ext cx="406146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90600" y="273050"/>
            <a:ext cx="84201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CEF2415D-5165-4338-9ADB-A84E6D0DA646}" type="datetime1">
              <a:rPr lang="es-ES" smtClean="0"/>
              <a:pPr/>
              <a:t>25/04/2021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
        <p:nvSpPr>
          <p:cNvPr id="11" name="10 Marcador de contenido"/>
          <p:cNvSpPr>
            <a:spLocks noGrp="1"/>
          </p:cNvSpPr>
          <p:nvPr>
            <p:ph sz="half" idx="2"/>
          </p:nvPr>
        </p:nvSpPr>
        <p:spPr>
          <a:xfrm>
            <a:off x="990600" y="2247900"/>
            <a:ext cx="404495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5365750" y="2247900"/>
            <a:ext cx="404495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4015B25-2BA8-43BC-885A-E87240CB65A9}" type="datetime1">
              <a:rPr lang="es-ES" smtClean="0"/>
              <a:pPr/>
              <a:t>25/04/2021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pic>
        <p:nvPicPr>
          <p:cNvPr id="6" name="Imagen 5">
            <a:extLst>
              <a:ext uri="{FF2B5EF4-FFF2-40B4-BE49-F238E27FC236}">
                <a16:creationId xmlns:a16="http://schemas.microsoft.com/office/drawing/2014/main" id="{18E7F54C-E684-43A2-936A-9479A12474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90600" y="273050"/>
            <a:ext cx="84201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A1B426C8-5E15-4DF5-93C5-75D5A05B7080}" type="datetime1">
              <a:rPr lang="es-ES" smtClean="0"/>
              <a:pPr/>
              <a:t>25/04/2021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‹Nº›</a:t>
            </a:fld>
            <a:endParaRPr lang="es-ES"/>
          </a:p>
        </p:txBody>
      </p:sp>
      <p:sp>
        <p:nvSpPr>
          <p:cNvPr id="11" name="10 Marcador de contenido"/>
          <p:cNvSpPr>
            <a:spLocks noGrp="1"/>
          </p:cNvSpPr>
          <p:nvPr>
            <p:ph sz="quarter" idx="1"/>
          </p:nvPr>
        </p:nvSpPr>
        <p:spPr>
          <a:xfrm>
            <a:off x="3219450" y="1600200"/>
            <a:ext cx="619125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9EEDAFDE-ABB4-4668-ADF0-4F9710679EB7}" type="datetime1">
              <a:rPr lang="es-ES" smtClean="0"/>
              <a:pPr/>
              <a:t>25/04/2021</a:t>
            </a:fld>
            <a:endParaRPr lang="es-ES"/>
          </a:p>
        </p:txBody>
      </p:sp>
      <p:sp>
        <p:nvSpPr>
          <p:cNvPr id="6" name="5 Marcador de pie de página"/>
          <p:cNvSpPr>
            <a:spLocks noGrp="1"/>
          </p:cNvSpPr>
          <p:nvPr>
            <p:ph type="ftr" sz="quarter" idx="11"/>
          </p:nvPr>
        </p:nvSpPr>
        <p:spPr>
          <a:xfrm>
            <a:off x="990600" y="6172200"/>
            <a:ext cx="4210050" cy="457200"/>
          </a:xfrm>
        </p:spPr>
        <p:txBody>
          <a:bodyPr/>
          <a:lstStyle/>
          <a:p>
            <a:endParaRPr lang="es-ES"/>
          </a:p>
        </p:txBody>
      </p:sp>
      <p:sp>
        <p:nvSpPr>
          <p:cNvPr id="7" name="6 Marcador de número de diapositiva"/>
          <p:cNvSpPr>
            <a:spLocks noGrp="1"/>
          </p:cNvSpPr>
          <p:nvPr>
            <p:ph type="sldNum" sz="quarter" idx="12"/>
          </p:nvPr>
        </p:nvSpPr>
        <p:spPr>
          <a:xfrm>
            <a:off x="158496" y="6208776"/>
            <a:ext cx="495300" cy="457200"/>
          </a:xfrm>
        </p:spPr>
        <p:txBody>
          <a:bodyPr/>
          <a:lstStyle/>
          <a:p>
            <a:fld id="{26C69DA7-24B1-4A6D-BDDF-C1FA8D855B87}" type="slidenum">
              <a:rPr lang="es-ES" smtClean="0"/>
              <a:pPr/>
              <a:t>‹Nº›</a:t>
            </a:fld>
            <a:endParaRPr lang="es-ES"/>
          </a:p>
        </p:txBody>
      </p:sp>
      <p:sp>
        <p:nvSpPr>
          <p:cNvPr id="11" name="10 Rectángulo"/>
          <p:cNvSpPr/>
          <p:nvPr/>
        </p:nvSpPr>
        <p:spPr>
          <a:xfrm flipV="1">
            <a:off x="73999" y="4683555"/>
            <a:ext cx="975741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74223" y="4650493"/>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74224" y="4773243"/>
            <a:ext cx="9757190"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74011" y="66694"/>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image" Target="../media/image1.jpeg"/><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jpe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4850" y="1268431"/>
            <a:ext cx="8496300" cy="3508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Clic para editar título</a:t>
            </a:r>
          </a:p>
        </p:txBody>
      </p:sp>
      <p:sp>
        <p:nvSpPr>
          <p:cNvPr id="1027" name="Rectangle 3"/>
          <p:cNvSpPr>
            <a:spLocks noGrp="1" noChangeArrowheads="1"/>
          </p:cNvSpPr>
          <p:nvPr>
            <p:ph type="body" idx="1"/>
          </p:nvPr>
        </p:nvSpPr>
        <p:spPr bwMode="auto">
          <a:xfrm>
            <a:off x="849313" y="1844675"/>
            <a:ext cx="8280400" cy="3384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EBF2A373-FECC-4BA0-B644-8F9B68B905C1}" type="datetime1">
              <a:rPr lang="es-ES" smtClean="0"/>
              <a:pPr/>
              <a:t>25/04/2021</a:t>
            </a:fld>
            <a:endParaRPr lang="es-ES"/>
          </a:p>
        </p:txBody>
      </p:sp>
      <p:sp>
        <p:nvSpPr>
          <p:cNvPr id="1030" name="Rectangle 6"/>
          <p:cNvSpPr>
            <a:spLocks noGrp="1" noChangeArrowheads="1"/>
          </p:cNvSpPr>
          <p:nvPr>
            <p:ph type="sldNum" sz="quarter" idx="4"/>
          </p:nvPr>
        </p:nvSpPr>
        <p:spPr bwMode="auto">
          <a:xfrm>
            <a:off x="884079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F6F2249E-0931-4A3B-9AF3-73AF2E5189A7}" type="slidenum">
              <a:rPr lang="es-ES"/>
              <a:pPr/>
              <a:t>‹Nº›</a:t>
            </a:fld>
            <a:endParaRPr lang="es-ES"/>
          </a:p>
        </p:txBody>
      </p:sp>
      <p:sp>
        <p:nvSpPr>
          <p:cNvPr id="1036" name="Rectangle 12"/>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037" name="Picture 13" descr="log"/>
          <p:cNvPicPr>
            <a:picLocks noChangeAspect="1" noChangeArrowheads="1"/>
          </p:cNvPicPr>
          <p:nvPr/>
        </p:nvPicPr>
        <p:blipFill>
          <a:blip r:embed="rId15" cstate="print"/>
          <a:srcRect/>
          <a:stretch>
            <a:fillRect/>
          </a:stretch>
        </p:blipFill>
        <p:spPr bwMode="auto">
          <a:xfrm>
            <a:off x="947741" y="469900"/>
            <a:ext cx="1660525" cy="427038"/>
          </a:xfrm>
          <a:prstGeom prst="rect">
            <a:avLst/>
          </a:prstGeom>
          <a:noFill/>
        </p:spPr>
      </p:pic>
      <p:sp>
        <p:nvSpPr>
          <p:cNvPr id="1038" name="Line 14"/>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1039" name="Line 15"/>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1040" name="Line 16"/>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1041" name="Rectangle 17"/>
          <p:cNvSpPr>
            <a:spLocks noGrp="1" noChangeArrowheads="1"/>
          </p:cNvSpPr>
          <p:nvPr>
            <p:ph type="ftr" sz="quarter" idx="3"/>
          </p:nvPr>
        </p:nvSpPr>
        <p:spPr bwMode="auto">
          <a:xfrm>
            <a:off x="776289"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1043" name="Line 19"/>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1044" name="Line 20"/>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768" r:id="rId12"/>
    <p:sldLayoutId id="2147483769" r:id="rId13"/>
  </p:sldLayoutIdLst>
  <p:hf hdr="0" ftr="0" dt="0"/>
  <p:txStyles>
    <p:titleStyle>
      <a:lvl1pPr algn="l" rtl="0" fontAlgn="base">
        <a:spcBef>
          <a:spcPct val="0"/>
        </a:spcBef>
        <a:spcAft>
          <a:spcPct val="0"/>
        </a:spcAft>
        <a:defRPr sz="1400" b="1" i="1">
          <a:solidFill>
            <a:srgbClr val="058AD4"/>
          </a:solidFill>
          <a:latin typeface="+mj-lt"/>
          <a:ea typeface="+mj-ea"/>
          <a:cs typeface="+mj-cs"/>
        </a:defRPr>
      </a:lvl1pPr>
      <a:lvl2pPr algn="l" rtl="0" fontAlgn="base">
        <a:spcBef>
          <a:spcPct val="0"/>
        </a:spcBef>
        <a:spcAft>
          <a:spcPct val="0"/>
        </a:spcAft>
        <a:defRPr sz="1400" b="1" i="1">
          <a:solidFill>
            <a:srgbClr val="058AD4"/>
          </a:solidFill>
          <a:latin typeface="Arial" charset="0"/>
        </a:defRPr>
      </a:lvl2pPr>
      <a:lvl3pPr algn="l" rtl="0" fontAlgn="base">
        <a:spcBef>
          <a:spcPct val="0"/>
        </a:spcBef>
        <a:spcAft>
          <a:spcPct val="0"/>
        </a:spcAft>
        <a:defRPr sz="1400" b="1" i="1">
          <a:solidFill>
            <a:srgbClr val="058AD4"/>
          </a:solidFill>
          <a:latin typeface="Arial" charset="0"/>
        </a:defRPr>
      </a:lvl3pPr>
      <a:lvl4pPr algn="l" rtl="0" fontAlgn="base">
        <a:spcBef>
          <a:spcPct val="0"/>
        </a:spcBef>
        <a:spcAft>
          <a:spcPct val="0"/>
        </a:spcAft>
        <a:defRPr sz="1400" b="1" i="1">
          <a:solidFill>
            <a:srgbClr val="058AD4"/>
          </a:solidFill>
          <a:latin typeface="Arial" charset="0"/>
        </a:defRPr>
      </a:lvl4pPr>
      <a:lvl5pPr algn="l" rtl="0" fontAlgn="base">
        <a:spcBef>
          <a:spcPct val="0"/>
        </a:spcBef>
        <a:spcAft>
          <a:spcPct val="0"/>
        </a:spcAft>
        <a:defRPr sz="1400" b="1" i="1">
          <a:solidFill>
            <a:srgbClr val="058AD4"/>
          </a:solidFill>
          <a:latin typeface="Arial" charset="0"/>
        </a:defRPr>
      </a:lvl5pPr>
      <a:lvl6pPr marL="457200" algn="l" rtl="0" fontAlgn="base">
        <a:spcBef>
          <a:spcPct val="0"/>
        </a:spcBef>
        <a:spcAft>
          <a:spcPct val="0"/>
        </a:spcAft>
        <a:defRPr sz="1400" b="1" i="1">
          <a:solidFill>
            <a:srgbClr val="058AD4"/>
          </a:solidFill>
          <a:latin typeface="Arial" charset="0"/>
        </a:defRPr>
      </a:lvl6pPr>
      <a:lvl7pPr marL="914400" algn="l" rtl="0" fontAlgn="base">
        <a:spcBef>
          <a:spcPct val="0"/>
        </a:spcBef>
        <a:spcAft>
          <a:spcPct val="0"/>
        </a:spcAft>
        <a:defRPr sz="1400" b="1" i="1">
          <a:solidFill>
            <a:srgbClr val="058AD4"/>
          </a:solidFill>
          <a:latin typeface="Arial" charset="0"/>
        </a:defRPr>
      </a:lvl7pPr>
      <a:lvl8pPr marL="1371600" algn="l" rtl="0" fontAlgn="base">
        <a:spcBef>
          <a:spcPct val="0"/>
        </a:spcBef>
        <a:spcAft>
          <a:spcPct val="0"/>
        </a:spcAft>
        <a:defRPr sz="1400" b="1" i="1">
          <a:solidFill>
            <a:srgbClr val="058AD4"/>
          </a:solidFill>
          <a:latin typeface="Arial" charset="0"/>
        </a:defRPr>
      </a:lvl8pPr>
      <a:lvl9pPr marL="1828800" algn="l" rtl="0" fontAlgn="base">
        <a:spcBef>
          <a:spcPct val="0"/>
        </a:spcBef>
        <a:spcAft>
          <a:spcPct val="0"/>
        </a:spcAft>
        <a:defRPr sz="1400" b="1" i="1">
          <a:solidFill>
            <a:srgbClr val="058AD4"/>
          </a:solidFill>
          <a:latin typeface="Arial" charset="0"/>
        </a:defRPr>
      </a:lvl9pPr>
    </p:titleStyle>
    <p:bodyStyle>
      <a:lvl1pPr marL="342900" indent="-342900" algn="l" rtl="0" fontAlgn="base">
        <a:spcBef>
          <a:spcPct val="20000"/>
        </a:spcBef>
        <a:spcAft>
          <a:spcPct val="0"/>
        </a:spcAft>
        <a:buChar char="•"/>
        <a:defRPr sz="1200">
          <a:solidFill>
            <a:schemeClr val="tx1"/>
          </a:solidFill>
          <a:latin typeface="+mn-lt"/>
          <a:ea typeface="+mn-ea"/>
          <a:cs typeface="+mn-cs"/>
        </a:defRPr>
      </a:lvl1pPr>
      <a:lvl2pPr marL="742950" indent="-285750" algn="l" rtl="0" fontAlgn="base">
        <a:spcBef>
          <a:spcPct val="20000"/>
        </a:spcBef>
        <a:spcAft>
          <a:spcPct val="0"/>
        </a:spcAft>
        <a:buChar char="–"/>
        <a:defRPr sz="1200">
          <a:solidFill>
            <a:schemeClr val="tx1"/>
          </a:solidFill>
          <a:latin typeface="+mn-lt"/>
          <a:cs typeface="+mn-cs"/>
        </a:defRPr>
      </a:lvl2pPr>
      <a:lvl3pPr marL="1143000" indent="-228600" algn="l" rtl="0" fontAlgn="base">
        <a:spcBef>
          <a:spcPct val="20000"/>
        </a:spcBef>
        <a:spcAft>
          <a:spcPct val="0"/>
        </a:spcAft>
        <a:buChar char="•"/>
        <a:defRPr sz="1200">
          <a:solidFill>
            <a:schemeClr val="tx1"/>
          </a:solidFill>
          <a:latin typeface="+mn-lt"/>
          <a:cs typeface="+mn-cs"/>
        </a:defRPr>
      </a:lvl3pPr>
      <a:lvl4pPr marL="1600200" indent="-228600" algn="l" rtl="0" fontAlgn="base">
        <a:spcBef>
          <a:spcPct val="20000"/>
        </a:spcBef>
        <a:spcAft>
          <a:spcPct val="0"/>
        </a:spcAft>
        <a:buChar char="–"/>
        <a:defRPr sz="12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95300" y="635638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BC210-0706-4175-8C53-C7035CBF558F}" type="datetime1">
              <a:rPr lang="es-ES" smtClean="0">
                <a:solidFill>
                  <a:prstClr val="black">
                    <a:tint val="75000"/>
                  </a:prstClr>
                </a:solidFill>
              </a:rPr>
              <a:pPr/>
              <a:t>25/04/2021</a:t>
            </a:fld>
            <a:endParaRPr lang="es-ES">
              <a:solidFill>
                <a:prstClr val="black">
                  <a:tint val="75000"/>
                </a:prstClr>
              </a:solidFill>
            </a:endParaRPr>
          </a:p>
        </p:txBody>
      </p:sp>
      <p:sp>
        <p:nvSpPr>
          <p:cNvPr id="5" name="4 Marcador de pie de página"/>
          <p:cNvSpPr>
            <a:spLocks noGrp="1"/>
          </p:cNvSpPr>
          <p:nvPr>
            <p:ph type="ftr" sz="quarter" idx="3"/>
          </p:nvPr>
        </p:nvSpPr>
        <p:spPr>
          <a:xfrm>
            <a:off x="3384550" y="635638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5 Marcador de número de diapositiva"/>
          <p:cNvSpPr>
            <a:spLocks noGrp="1"/>
          </p:cNvSpPr>
          <p:nvPr>
            <p:ph type="sldNum" sz="quarter" idx="4"/>
          </p:nvPr>
        </p:nvSpPr>
        <p:spPr>
          <a:xfrm>
            <a:off x="7099300" y="635638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69DA7-24B1-4A6D-BDDF-C1FA8D855B87}"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93584299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4A64015-73E2-4184-8CCC-8A20E0D4BCB1}"/>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A4FCC2-B77C-42C1-84D8-19A1BE1EE1E8}"/>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944644D-C965-4828-9DEB-359F40CF3031}"/>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63706-0627-4513-B84F-971E41158A93}" type="datetimeFigureOut">
              <a:rPr lang="es-ES" smtClean="0"/>
              <a:t>25/04/2021</a:t>
            </a:fld>
            <a:endParaRPr lang="es-ES"/>
          </a:p>
        </p:txBody>
      </p:sp>
      <p:sp>
        <p:nvSpPr>
          <p:cNvPr id="5" name="Marcador de pie de página 4">
            <a:extLst>
              <a:ext uri="{FF2B5EF4-FFF2-40B4-BE49-F238E27FC236}">
                <a16:creationId xmlns:a16="http://schemas.microsoft.com/office/drawing/2014/main" id="{7EB7D8A8-80D1-474B-B98F-8C440E01B4E3}"/>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E76AFFC-3E6B-4AF7-994E-D6B081FCDF7C}"/>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B8E1F-EA47-4BF6-9C74-87832AECE534}" type="slidenum">
              <a:rPr lang="es-ES" smtClean="0"/>
              <a:t>‹Nº›</a:t>
            </a:fld>
            <a:endParaRPr lang="es-ES"/>
          </a:p>
        </p:txBody>
      </p:sp>
    </p:spTree>
    <p:extLst>
      <p:ext uri="{BB962C8B-B14F-4D97-AF65-F5344CB8AC3E}">
        <p14:creationId xmlns:p14="http://schemas.microsoft.com/office/powerpoint/2010/main" val="399751733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4850" y="1268413"/>
            <a:ext cx="8496300" cy="3508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Clic para editar título</a:t>
            </a:r>
          </a:p>
        </p:txBody>
      </p:sp>
      <p:sp>
        <p:nvSpPr>
          <p:cNvPr id="1027" name="Rectangle 3"/>
          <p:cNvSpPr>
            <a:spLocks noGrp="1" noChangeArrowheads="1"/>
          </p:cNvSpPr>
          <p:nvPr>
            <p:ph type="body" idx="1"/>
          </p:nvPr>
        </p:nvSpPr>
        <p:spPr bwMode="auto">
          <a:xfrm>
            <a:off x="849313" y="1844675"/>
            <a:ext cx="8280400" cy="3384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779739A4-AD57-44EA-80B2-D88BDAA16587}" type="datetime1">
              <a:rPr lang="es-ES" smtClean="0"/>
              <a:pPr/>
              <a:t>25/04/2021</a:t>
            </a:fld>
            <a:endParaRPr lang="es-ES"/>
          </a:p>
        </p:txBody>
      </p:sp>
      <p:sp>
        <p:nvSpPr>
          <p:cNvPr id="1030" name="Rectangle 6"/>
          <p:cNvSpPr>
            <a:spLocks noGrp="1" noChangeArrowheads="1"/>
          </p:cNvSpPr>
          <p:nvPr>
            <p:ph type="sldNum" sz="quarter" idx="4"/>
          </p:nvPr>
        </p:nvSpPr>
        <p:spPr bwMode="auto">
          <a:xfrm>
            <a:off x="884078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F6F2249E-0931-4A3B-9AF3-73AF2E5189A7}" type="slidenum">
              <a:rPr lang="es-ES"/>
              <a:pPr/>
              <a:t>‹Nº›</a:t>
            </a:fld>
            <a:endParaRPr lang="es-ES"/>
          </a:p>
        </p:txBody>
      </p:sp>
      <p:sp>
        <p:nvSpPr>
          <p:cNvPr id="1036" name="Rectangle 12"/>
          <p:cNvSpPr>
            <a:spLocks noChangeArrowheads="1"/>
          </p:cNvSpPr>
          <p:nvPr/>
        </p:nvSpPr>
        <p:spPr bwMode="auto">
          <a:xfrm>
            <a:off x="7280275"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037" name="Picture 13" descr="log"/>
          <p:cNvPicPr>
            <a:picLocks noChangeAspect="1" noChangeArrowheads="1"/>
          </p:cNvPicPr>
          <p:nvPr/>
        </p:nvPicPr>
        <p:blipFill>
          <a:blip r:embed="rId15" cstate="print"/>
          <a:srcRect/>
          <a:stretch>
            <a:fillRect/>
          </a:stretch>
        </p:blipFill>
        <p:spPr bwMode="auto">
          <a:xfrm>
            <a:off x="947738" y="469900"/>
            <a:ext cx="1660525" cy="427038"/>
          </a:xfrm>
          <a:prstGeom prst="rect">
            <a:avLst/>
          </a:prstGeom>
          <a:noFill/>
        </p:spPr>
      </p:pic>
      <p:sp>
        <p:nvSpPr>
          <p:cNvPr id="1038" name="Line 14"/>
          <p:cNvSpPr>
            <a:spLocks noChangeShapeType="1"/>
          </p:cNvSpPr>
          <p:nvPr/>
        </p:nvSpPr>
        <p:spPr bwMode="auto">
          <a:xfrm>
            <a:off x="747713" y="390525"/>
            <a:ext cx="2041525" cy="0"/>
          </a:xfrm>
          <a:prstGeom prst="line">
            <a:avLst/>
          </a:prstGeom>
          <a:noFill/>
          <a:ln w="3175">
            <a:solidFill>
              <a:srgbClr val="4C4C4C"/>
            </a:solidFill>
            <a:round/>
            <a:headEnd/>
            <a:tailEnd/>
          </a:ln>
          <a:effectLst/>
        </p:spPr>
        <p:txBody>
          <a:bodyPr wrap="none" anchor="ctr"/>
          <a:lstStyle/>
          <a:p>
            <a:endParaRPr lang="es-ES">
              <a:solidFill>
                <a:srgbClr val="000000"/>
              </a:solidFill>
            </a:endParaRPr>
          </a:p>
        </p:txBody>
      </p:sp>
      <p:sp>
        <p:nvSpPr>
          <p:cNvPr id="1039" name="Line 15"/>
          <p:cNvSpPr>
            <a:spLocks noChangeShapeType="1"/>
          </p:cNvSpPr>
          <p:nvPr/>
        </p:nvSpPr>
        <p:spPr bwMode="auto">
          <a:xfrm>
            <a:off x="2789238" y="390525"/>
            <a:ext cx="0" cy="430213"/>
          </a:xfrm>
          <a:prstGeom prst="line">
            <a:avLst/>
          </a:prstGeom>
          <a:noFill/>
          <a:ln w="3175">
            <a:solidFill>
              <a:srgbClr val="4C4C4C"/>
            </a:solidFill>
            <a:round/>
            <a:headEnd/>
            <a:tailEnd/>
          </a:ln>
          <a:effectLst/>
        </p:spPr>
        <p:txBody>
          <a:bodyPr wrap="none" anchor="ctr"/>
          <a:lstStyle/>
          <a:p>
            <a:endParaRPr lang="es-ES">
              <a:solidFill>
                <a:srgbClr val="000000"/>
              </a:solidFill>
            </a:endParaRPr>
          </a:p>
        </p:txBody>
      </p:sp>
      <p:sp>
        <p:nvSpPr>
          <p:cNvPr id="1040" name="Line 16"/>
          <p:cNvSpPr>
            <a:spLocks noChangeShapeType="1"/>
          </p:cNvSpPr>
          <p:nvPr/>
        </p:nvSpPr>
        <p:spPr bwMode="auto">
          <a:xfrm>
            <a:off x="2789238" y="820738"/>
            <a:ext cx="6554787" cy="0"/>
          </a:xfrm>
          <a:prstGeom prst="line">
            <a:avLst/>
          </a:prstGeom>
          <a:noFill/>
          <a:ln w="3175">
            <a:solidFill>
              <a:srgbClr val="4C4C4C"/>
            </a:solidFill>
            <a:round/>
            <a:headEnd/>
            <a:tailEnd/>
          </a:ln>
          <a:effectLst/>
        </p:spPr>
        <p:txBody>
          <a:bodyPr wrap="none" anchor="ctr"/>
          <a:lstStyle/>
          <a:p>
            <a:endParaRPr lang="es-ES">
              <a:solidFill>
                <a:srgbClr val="000000"/>
              </a:solidFill>
            </a:endParaRPr>
          </a:p>
        </p:txBody>
      </p:sp>
      <p:sp>
        <p:nvSpPr>
          <p:cNvPr id="1041" name="Rectangle 17"/>
          <p:cNvSpPr>
            <a:spLocks noGrp="1" noChangeArrowheads="1"/>
          </p:cNvSpPr>
          <p:nvPr>
            <p:ph type="ftr" sz="quarter" idx="3"/>
          </p:nvPr>
        </p:nvSpPr>
        <p:spPr bwMode="auto">
          <a:xfrm>
            <a:off x="776288"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1043" name="Line 19"/>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solidFill>
                <a:srgbClr val="000000"/>
              </a:solidFill>
            </a:endParaRPr>
          </a:p>
        </p:txBody>
      </p:sp>
      <p:sp>
        <p:nvSpPr>
          <p:cNvPr id="1044" name="Line 20"/>
          <p:cNvSpPr>
            <a:spLocks noChangeShapeType="1"/>
          </p:cNvSpPr>
          <p:nvPr/>
        </p:nvSpPr>
        <p:spPr bwMode="auto">
          <a:xfrm>
            <a:off x="8902700" y="6313488"/>
            <a:ext cx="0" cy="236537"/>
          </a:xfrm>
          <a:prstGeom prst="line">
            <a:avLst/>
          </a:prstGeom>
          <a:noFill/>
          <a:ln w="3175">
            <a:solidFill>
              <a:schemeClr val="bg2"/>
            </a:solidFill>
            <a:round/>
            <a:headEnd/>
            <a:tailEnd/>
          </a:ln>
          <a:effectLst/>
        </p:spPr>
        <p:txBody>
          <a:bodyPr wrap="none" anchor="ctr"/>
          <a:lstStyle/>
          <a:p>
            <a:endParaRPr lang="es-ES">
              <a:solidFill>
                <a:srgbClr val="000000"/>
              </a:solidFill>
            </a:endParaRPr>
          </a:p>
        </p:txBody>
      </p:sp>
    </p:spTree>
    <p:extLst>
      <p:ext uri="{BB962C8B-B14F-4D97-AF65-F5344CB8AC3E}">
        <p14:creationId xmlns:p14="http://schemas.microsoft.com/office/powerpoint/2010/main" val="292851181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ftr="0" dt="0"/>
  <p:txStyles>
    <p:titleStyle>
      <a:lvl1pPr algn="l" rtl="0" fontAlgn="base">
        <a:spcBef>
          <a:spcPct val="0"/>
        </a:spcBef>
        <a:spcAft>
          <a:spcPct val="0"/>
        </a:spcAft>
        <a:defRPr sz="1400" b="1" i="1">
          <a:solidFill>
            <a:srgbClr val="058AD4"/>
          </a:solidFill>
          <a:latin typeface="+mj-lt"/>
          <a:ea typeface="+mj-ea"/>
          <a:cs typeface="+mj-cs"/>
        </a:defRPr>
      </a:lvl1pPr>
      <a:lvl2pPr algn="l" rtl="0" fontAlgn="base">
        <a:spcBef>
          <a:spcPct val="0"/>
        </a:spcBef>
        <a:spcAft>
          <a:spcPct val="0"/>
        </a:spcAft>
        <a:defRPr sz="1400" b="1" i="1">
          <a:solidFill>
            <a:srgbClr val="058AD4"/>
          </a:solidFill>
          <a:latin typeface="Arial" charset="0"/>
        </a:defRPr>
      </a:lvl2pPr>
      <a:lvl3pPr algn="l" rtl="0" fontAlgn="base">
        <a:spcBef>
          <a:spcPct val="0"/>
        </a:spcBef>
        <a:spcAft>
          <a:spcPct val="0"/>
        </a:spcAft>
        <a:defRPr sz="1400" b="1" i="1">
          <a:solidFill>
            <a:srgbClr val="058AD4"/>
          </a:solidFill>
          <a:latin typeface="Arial" charset="0"/>
        </a:defRPr>
      </a:lvl3pPr>
      <a:lvl4pPr algn="l" rtl="0" fontAlgn="base">
        <a:spcBef>
          <a:spcPct val="0"/>
        </a:spcBef>
        <a:spcAft>
          <a:spcPct val="0"/>
        </a:spcAft>
        <a:defRPr sz="1400" b="1" i="1">
          <a:solidFill>
            <a:srgbClr val="058AD4"/>
          </a:solidFill>
          <a:latin typeface="Arial" charset="0"/>
        </a:defRPr>
      </a:lvl4pPr>
      <a:lvl5pPr algn="l" rtl="0" fontAlgn="base">
        <a:spcBef>
          <a:spcPct val="0"/>
        </a:spcBef>
        <a:spcAft>
          <a:spcPct val="0"/>
        </a:spcAft>
        <a:defRPr sz="1400" b="1" i="1">
          <a:solidFill>
            <a:srgbClr val="058AD4"/>
          </a:solidFill>
          <a:latin typeface="Arial" charset="0"/>
        </a:defRPr>
      </a:lvl5pPr>
      <a:lvl6pPr marL="457200" algn="l" rtl="0" fontAlgn="base">
        <a:spcBef>
          <a:spcPct val="0"/>
        </a:spcBef>
        <a:spcAft>
          <a:spcPct val="0"/>
        </a:spcAft>
        <a:defRPr sz="1400" b="1" i="1">
          <a:solidFill>
            <a:srgbClr val="058AD4"/>
          </a:solidFill>
          <a:latin typeface="Arial" charset="0"/>
        </a:defRPr>
      </a:lvl6pPr>
      <a:lvl7pPr marL="914400" algn="l" rtl="0" fontAlgn="base">
        <a:spcBef>
          <a:spcPct val="0"/>
        </a:spcBef>
        <a:spcAft>
          <a:spcPct val="0"/>
        </a:spcAft>
        <a:defRPr sz="1400" b="1" i="1">
          <a:solidFill>
            <a:srgbClr val="058AD4"/>
          </a:solidFill>
          <a:latin typeface="Arial" charset="0"/>
        </a:defRPr>
      </a:lvl7pPr>
      <a:lvl8pPr marL="1371600" algn="l" rtl="0" fontAlgn="base">
        <a:spcBef>
          <a:spcPct val="0"/>
        </a:spcBef>
        <a:spcAft>
          <a:spcPct val="0"/>
        </a:spcAft>
        <a:defRPr sz="1400" b="1" i="1">
          <a:solidFill>
            <a:srgbClr val="058AD4"/>
          </a:solidFill>
          <a:latin typeface="Arial" charset="0"/>
        </a:defRPr>
      </a:lvl8pPr>
      <a:lvl9pPr marL="1828800" algn="l" rtl="0" fontAlgn="base">
        <a:spcBef>
          <a:spcPct val="0"/>
        </a:spcBef>
        <a:spcAft>
          <a:spcPct val="0"/>
        </a:spcAft>
        <a:defRPr sz="1400" b="1" i="1">
          <a:solidFill>
            <a:srgbClr val="058AD4"/>
          </a:solidFill>
          <a:latin typeface="Arial" charset="0"/>
        </a:defRPr>
      </a:lvl9pPr>
    </p:titleStyle>
    <p:bodyStyle>
      <a:lvl1pPr marL="342900" indent="-342900" algn="l" rtl="0" fontAlgn="base">
        <a:spcBef>
          <a:spcPct val="20000"/>
        </a:spcBef>
        <a:spcAft>
          <a:spcPct val="0"/>
        </a:spcAft>
        <a:buChar char="•"/>
        <a:defRPr sz="1200">
          <a:solidFill>
            <a:schemeClr val="tx1"/>
          </a:solidFill>
          <a:latin typeface="+mn-lt"/>
          <a:ea typeface="+mn-ea"/>
          <a:cs typeface="+mn-cs"/>
        </a:defRPr>
      </a:lvl1pPr>
      <a:lvl2pPr marL="742950" indent="-285750" algn="l" rtl="0" fontAlgn="base">
        <a:spcBef>
          <a:spcPct val="20000"/>
        </a:spcBef>
        <a:spcAft>
          <a:spcPct val="0"/>
        </a:spcAft>
        <a:buChar char="–"/>
        <a:defRPr sz="1200">
          <a:solidFill>
            <a:schemeClr val="tx1"/>
          </a:solidFill>
          <a:latin typeface="+mn-lt"/>
          <a:cs typeface="+mn-cs"/>
        </a:defRPr>
      </a:lvl2pPr>
      <a:lvl3pPr marL="1143000" indent="-228600" algn="l" rtl="0" fontAlgn="base">
        <a:spcBef>
          <a:spcPct val="20000"/>
        </a:spcBef>
        <a:spcAft>
          <a:spcPct val="0"/>
        </a:spcAft>
        <a:buChar char="•"/>
        <a:defRPr sz="1200">
          <a:solidFill>
            <a:schemeClr val="tx1"/>
          </a:solidFill>
          <a:latin typeface="+mn-lt"/>
          <a:cs typeface="+mn-cs"/>
        </a:defRPr>
      </a:lvl3pPr>
      <a:lvl4pPr marL="1600200" indent="-228600" algn="l" rtl="0" fontAlgn="base">
        <a:spcBef>
          <a:spcPct val="20000"/>
        </a:spcBef>
        <a:spcAft>
          <a:spcPct val="0"/>
        </a:spcAft>
        <a:buChar char="–"/>
        <a:defRPr sz="1200">
          <a:solidFill>
            <a:schemeClr val="tx1"/>
          </a:solidFill>
          <a:latin typeface="+mn-lt"/>
          <a:cs typeface="+mn-cs"/>
        </a:defRPr>
      </a:lvl4pPr>
      <a:lvl5pPr marL="2057400" indent="-228600" algn="l" rtl="0" fontAlgn="base">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95300" y="6356368"/>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3E724-CCBD-45D5-8B1E-936909F0EF76}" type="datetime1">
              <a:rPr lang="es-ES" smtClean="0"/>
              <a:pPr/>
              <a:t>25/04/2021</a:t>
            </a:fld>
            <a:endParaRPr lang="es-ES"/>
          </a:p>
        </p:txBody>
      </p:sp>
      <p:sp>
        <p:nvSpPr>
          <p:cNvPr id="5" name="4 Marcador de pie de página"/>
          <p:cNvSpPr>
            <a:spLocks noGrp="1"/>
          </p:cNvSpPr>
          <p:nvPr>
            <p:ph type="ftr" sz="quarter" idx="3"/>
          </p:nvPr>
        </p:nvSpPr>
        <p:spPr>
          <a:xfrm>
            <a:off x="3384550" y="6356368"/>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7099300" y="6356368"/>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69DA7-24B1-4A6D-BDDF-C1FA8D855B87}"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3494" name="Rectangle 6"/>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63495" name="Picture 7" descr="log"/>
          <p:cNvPicPr>
            <a:picLocks noChangeAspect="1" noChangeArrowheads="1"/>
          </p:cNvPicPr>
          <p:nvPr/>
        </p:nvPicPr>
        <p:blipFill>
          <a:blip r:embed="rId13" cstate="print"/>
          <a:srcRect/>
          <a:stretch>
            <a:fillRect/>
          </a:stretch>
        </p:blipFill>
        <p:spPr bwMode="auto">
          <a:xfrm>
            <a:off x="947741" y="469900"/>
            <a:ext cx="1660525" cy="427038"/>
          </a:xfrm>
          <a:prstGeom prst="rect">
            <a:avLst/>
          </a:prstGeom>
          <a:noFill/>
        </p:spPr>
      </p:pic>
      <p:sp>
        <p:nvSpPr>
          <p:cNvPr id="63496" name="Line 8"/>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63497" name="Line 9"/>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63498" name="Line 10"/>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63506" name="Rectangle 18"/>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D112B877-9BF1-4715-8995-36E71C4D7DCC}" type="datetime1">
              <a:rPr lang="es-ES" smtClean="0"/>
              <a:pPr/>
              <a:t>25/04/2021</a:t>
            </a:fld>
            <a:endParaRPr lang="es-ES"/>
          </a:p>
        </p:txBody>
      </p:sp>
      <p:sp>
        <p:nvSpPr>
          <p:cNvPr id="63507" name="Rectangle 19"/>
          <p:cNvSpPr>
            <a:spLocks noGrp="1" noChangeArrowheads="1"/>
          </p:cNvSpPr>
          <p:nvPr>
            <p:ph type="sldNum" sz="quarter" idx="4"/>
          </p:nvPr>
        </p:nvSpPr>
        <p:spPr bwMode="auto">
          <a:xfrm>
            <a:off x="884079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62C51070-26DD-4378-A319-D41FD76604F2}" type="slidenum">
              <a:rPr lang="es-ES"/>
              <a:pPr/>
              <a:t>‹Nº›</a:t>
            </a:fld>
            <a:endParaRPr lang="es-ES"/>
          </a:p>
        </p:txBody>
      </p:sp>
      <p:sp>
        <p:nvSpPr>
          <p:cNvPr id="63508" name="Rectangle 20"/>
          <p:cNvSpPr>
            <a:spLocks noGrp="1" noChangeArrowheads="1"/>
          </p:cNvSpPr>
          <p:nvPr>
            <p:ph type="ftr" sz="quarter" idx="3"/>
          </p:nvPr>
        </p:nvSpPr>
        <p:spPr bwMode="auto">
          <a:xfrm>
            <a:off x="776289"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63509" name="Line 21"/>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63510" name="Line 22"/>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
        <p:nvSpPr>
          <p:cNvPr id="12" name="Rectangle 3"/>
          <p:cNvSpPr>
            <a:spLocks noChangeArrowheads="1"/>
          </p:cNvSpPr>
          <p:nvPr/>
        </p:nvSpPr>
        <p:spPr bwMode="auto">
          <a:xfrm>
            <a:off x="920759" y="2565400"/>
            <a:ext cx="8315325" cy="2424113"/>
          </a:xfrm>
          <a:prstGeom prst="rect">
            <a:avLst/>
          </a:prstGeom>
          <a:solidFill>
            <a:srgbClr val="058AD4"/>
          </a:solidFill>
          <a:ln w="9525">
            <a:noFill/>
            <a:miter lim="800000"/>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63516" name="Rectangle 28"/>
          <p:cNvSpPr>
            <a:spLocks noGrp="1" noChangeArrowheads="1"/>
          </p:cNvSpPr>
          <p:nvPr>
            <p:ph type="body" idx="1"/>
          </p:nvPr>
        </p:nvSpPr>
        <p:spPr bwMode="auto">
          <a:xfrm>
            <a:off x="4267200" y="2730500"/>
            <a:ext cx="4484688" cy="1982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3" name="Line 6"/>
          <p:cNvSpPr>
            <a:spLocks noChangeShapeType="1"/>
          </p:cNvSpPr>
          <p:nvPr/>
        </p:nvSpPr>
        <p:spPr bwMode="auto">
          <a:xfrm>
            <a:off x="3935415" y="2725746"/>
            <a:ext cx="7937" cy="1736725"/>
          </a:xfrm>
          <a:prstGeom prst="line">
            <a:avLst/>
          </a:prstGeom>
          <a:noFill/>
          <a:ln w="9525">
            <a:solidFill>
              <a:schemeClr val="bg1"/>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63518" name="Rectangle 30"/>
          <p:cNvSpPr>
            <a:spLocks noGrp="1" noChangeArrowheads="1"/>
          </p:cNvSpPr>
          <p:nvPr>
            <p:ph type="title"/>
          </p:nvPr>
        </p:nvSpPr>
        <p:spPr bwMode="auto">
          <a:xfrm>
            <a:off x="1049338" y="2724150"/>
            <a:ext cx="2270125" cy="200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Clic para editar título</a:t>
            </a: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fontAlgn="base">
        <a:spcBef>
          <a:spcPct val="0"/>
        </a:spcBef>
        <a:spcAft>
          <a:spcPct val="0"/>
        </a:spcAft>
        <a:defRPr sz="1600" b="1" i="1">
          <a:solidFill>
            <a:schemeClr val="bg1"/>
          </a:solidFill>
          <a:latin typeface="+mj-lt"/>
          <a:ea typeface="+mj-ea"/>
          <a:cs typeface="+mj-cs"/>
        </a:defRPr>
      </a:lvl1pPr>
      <a:lvl2pPr algn="l" rtl="0" fontAlgn="base">
        <a:spcBef>
          <a:spcPct val="0"/>
        </a:spcBef>
        <a:spcAft>
          <a:spcPct val="0"/>
        </a:spcAft>
        <a:defRPr sz="1600" b="1" i="1">
          <a:solidFill>
            <a:schemeClr val="bg1"/>
          </a:solidFill>
          <a:latin typeface="Arial" charset="0"/>
        </a:defRPr>
      </a:lvl2pPr>
      <a:lvl3pPr algn="l" rtl="0" fontAlgn="base">
        <a:spcBef>
          <a:spcPct val="0"/>
        </a:spcBef>
        <a:spcAft>
          <a:spcPct val="0"/>
        </a:spcAft>
        <a:defRPr sz="1600" b="1" i="1">
          <a:solidFill>
            <a:schemeClr val="bg1"/>
          </a:solidFill>
          <a:latin typeface="Arial" charset="0"/>
        </a:defRPr>
      </a:lvl3pPr>
      <a:lvl4pPr algn="l" rtl="0" fontAlgn="base">
        <a:spcBef>
          <a:spcPct val="0"/>
        </a:spcBef>
        <a:spcAft>
          <a:spcPct val="0"/>
        </a:spcAft>
        <a:defRPr sz="1600" b="1" i="1">
          <a:solidFill>
            <a:schemeClr val="bg1"/>
          </a:solidFill>
          <a:latin typeface="Arial" charset="0"/>
        </a:defRPr>
      </a:lvl4pPr>
      <a:lvl5pPr algn="l" rtl="0" fontAlgn="base">
        <a:spcBef>
          <a:spcPct val="0"/>
        </a:spcBef>
        <a:spcAft>
          <a:spcPct val="0"/>
        </a:spcAft>
        <a:defRPr sz="1600" b="1" i="1">
          <a:solidFill>
            <a:schemeClr val="bg1"/>
          </a:solidFill>
          <a:latin typeface="Arial" charset="0"/>
        </a:defRPr>
      </a:lvl5pPr>
      <a:lvl6pPr marL="457200" algn="l" rtl="0" fontAlgn="base">
        <a:spcBef>
          <a:spcPct val="0"/>
        </a:spcBef>
        <a:spcAft>
          <a:spcPct val="0"/>
        </a:spcAft>
        <a:defRPr sz="1600" b="1" i="1">
          <a:solidFill>
            <a:schemeClr val="bg1"/>
          </a:solidFill>
          <a:latin typeface="Arial" charset="0"/>
        </a:defRPr>
      </a:lvl6pPr>
      <a:lvl7pPr marL="914400" algn="l" rtl="0" fontAlgn="base">
        <a:spcBef>
          <a:spcPct val="0"/>
        </a:spcBef>
        <a:spcAft>
          <a:spcPct val="0"/>
        </a:spcAft>
        <a:defRPr sz="1600" b="1" i="1">
          <a:solidFill>
            <a:schemeClr val="bg1"/>
          </a:solidFill>
          <a:latin typeface="Arial" charset="0"/>
        </a:defRPr>
      </a:lvl7pPr>
      <a:lvl8pPr marL="1371600" algn="l" rtl="0" fontAlgn="base">
        <a:spcBef>
          <a:spcPct val="0"/>
        </a:spcBef>
        <a:spcAft>
          <a:spcPct val="0"/>
        </a:spcAft>
        <a:defRPr sz="1600" b="1" i="1">
          <a:solidFill>
            <a:schemeClr val="bg1"/>
          </a:solidFill>
          <a:latin typeface="Arial" charset="0"/>
        </a:defRPr>
      </a:lvl8pPr>
      <a:lvl9pPr marL="1828800" algn="l" rtl="0" fontAlgn="base">
        <a:spcBef>
          <a:spcPct val="0"/>
        </a:spcBef>
        <a:spcAft>
          <a:spcPct val="0"/>
        </a:spcAft>
        <a:defRPr sz="1600" b="1" i="1">
          <a:solidFill>
            <a:schemeClr val="bg1"/>
          </a:solidFill>
          <a:latin typeface="Arial" charset="0"/>
        </a:defRPr>
      </a:lvl9pPr>
    </p:titleStyle>
    <p:bodyStyle>
      <a:lvl1pPr marL="342900" indent="-342900" algn="l" rtl="0" fontAlgn="base">
        <a:spcBef>
          <a:spcPct val="20000"/>
        </a:spcBef>
        <a:spcAft>
          <a:spcPct val="0"/>
        </a:spcAft>
        <a:defRPr sz="1200" i="1">
          <a:solidFill>
            <a:schemeClr val="bg1"/>
          </a:solidFill>
          <a:latin typeface="+mn-lt"/>
          <a:ea typeface="+mn-ea"/>
          <a:cs typeface="+mn-cs"/>
        </a:defRPr>
      </a:lvl1pPr>
      <a:lvl2pPr marL="742950" indent="-285750" algn="l" rtl="0" fontAlgn="base">
        <a:spcBef>
          <a:spcPct val="20000"/>
        </a:spcBef>
        <a:spcAft>
          <a:spcPct val="0"/>
        </a:spcAft>
        <a:buChar char="–"/>
        <a:defRPr sz="1200">
          <a:solidFill>
            <a:schemeClr val="bg1"/>
          </a:solidFill>
          <a:latin typeface="+mn-lt"/>
        </a:defRPr>
      </a:lvl2pPr>
      <a:lvl3pPr marL="1143000" indent="-228600" algn="l" rtl="0" fontAlgn="base">
        <a:spcBef>
          <a:spcPct val="20000"/>
        </a:spcBef>
        <a:spcAft>
          <a:spcPct val="0"/>
        </a:spcAft>
        <a:buChar char="•"/>
        <a:defRPr sz="1200">
          <a:solidFill>
            <a:schemeClr val="bg1"/>
          </a:solidFill>
          <a:latin typeface="+mn-lt"/>
        </a:defRPr>
      </a:lvl3pPr>
      <a:lvl4pPr marL="1600200" indent="-228600" algn="l" rtl="0" fontAlgn="base">
        <a:spcBef>
          <a:spcPct val="20000"/>
        </a:spcBef>
        <a:spcAft>
          <a:spcPct val="0"/>
        </a:spcAft>
        <a:buChar char="–"/>
        <a:defRPr sz="1200">
          <a:solidFill>
            <a:schemeClr val="bg1"/>
          </a:solidFill>
          <a:latin typeface="+mn-lt"/>
        </a:defRPr>
      </a:lvl4pPr>
      <a:lvl5pPr marL="2057400" indent="-228600" algn="l" rtl="0" fontAlgn="base">
        <a:spcBef>
          <a:spcPct val="20000"/>
        </a:spcBef>
        <a:spcAft>
          <a:spcPct val="0"/>
        </a:spcAft>
        <a:buChar char="»"/>
        <a:defRPr sz="1200">
          <a:solidFill>
            <a:schemeClr val="bg1"/>
          </a:solidFill>
          <a:latin typeface="+mn-lt"/>
        </a:defRPr>
      </a:lvl5pPr>
      <a:lvl6pPr marL="2514600" indent="-228600" algn="l" rtl="0" fontAlgn="base">
        <a:spcBef>
          <a:spcPct val="20000"/>
        </a:spcBef>
        <a:spcAft>
          <a:spcPct val="0"/>
        </a:spcAft>
        <a:buChar char="»"/>
        <a:defRPr sz="1200">
          <a:solidFill>
            <a:schemeClr val="bg1"/>
          </a:solidFill>
          <a:latin typeface="+mn-lt"/>
        </a:defRPr>
      </a:lvl6pPr>
      <a:lvl7pPr marL="2971800" indent="-228600" algn="l" rtl="0" fontAlgn="base">
        <a:spcBef>
          <a:spcPct val="20000"/>
        </a:spcBef>
        <a:spcAft>
          <a:spcPct val="0"/>
        </a:spcAft>
        <a:buChar char="»"/>
        <a:defRPr sz="1200">
          <a:solidFill>
            <a:schemeClr val="bg1"/>
          </a:solidFill>
          <a:latin typeface="+mn-lt"/>
        </a:defRPr>
      </a:lvl7pPr>
      <a:lvl8pPr marL="3429000" indent="-228600" algn="l" rtl="0" fontAlgn="base">
        <a:spcBef>
          <a:spcPct val="20000"/>
        </a:spcBef>
        <a:spcAft>
          <a:spcPct val="0"/>
        </a:spcAft>
        <a:buChar char="»"/>
        <a:defRPr sz="1200">
          <a:solidFill>
            <a:schemeClr val="bg1"/>
          </a:solidFill>
          <a:latin typeface="+mn-lt"/>
        </a:defRPr>
      </a:lvl8pPr>
      <a:lvl9pPr marL="3886200" indent="-228600" algn="l" rtl="0" fontAlgn="base">
        <a:spcBef>
          <a:spcPct val="20000"/>
        </a:spcBef>
        <a:spcAft>
          <a:spcPct val="0"/>
        </a:spcAft>
        <a:buChar char="»"/>
        <a:defRPr sz="1200">
          <a:solidFill>
            <a:schemeClr val="bg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3798" name="Rectangle 6"/>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33799" name="Picture 7" descr="log"/>
          <p:cNvPicPr>
            <a:picLocks noChangeAspect="1" noChangeArrowheads="1"/>
          </p:cNvPicPr>
          <p:nvPr/>
        </p:nvPicPr>
        <p:blipFill>
          <a:blip r:embed="rId13" cstate="print"/>
          <a:srcRect/>
          <a:stretch>
            <a:fillRect/>
          </a:stretch>
        </p:blipFill>
        <p:spPr bwMode="auto">
          <a:xfrm>
            <a:off x="947741" y="469900"/>
            <a:ext cx="1660525" cy="427038"/>
          </a:xfrm>
          <a:prstGeom prst="rect">
            <a:avLst/>
          </a:prstGeom>
          <a:noFill/>
        </p:spPr>
      </p:pic>
      <p:sp>
        <p:nvSpPr>
          <p:cNvPr id="33800" name="Line 8"/>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33801" name="Line 9"/>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33802" name="Line 10"/>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33808" name="Text Box 16"/>
          <p:cNvSpPr txBox="1">
            <a:spLocks noChangeArrowheads="1"/>
          </p:cNvSpPr>
          <p:nvPr/>
        </p:nvSpPr>
        <p:spPr bwMode="auto">
          <a:xfrm>
            <a:off x="1093798" y="3008314"/>
            <a:ext cx="7762875" cy="1220787"/>
          </a:xfrm>
          <a:prstGeom prst="rect">
            <a:avLst/>
          </a:prstGeom>
          <a:noFill/>
          <a:ln w="9525">
            <a:noFill/>
            <a:miter lim="800000"/>
            <a:headEnd/>
            <a:tailEnd/>
          </a:ln>
          <a:effectLst/>
        </p:spPr>
        <p:txBody>
          <a:bodyPr/>
          <a:lstStyle/>
          <a:p>
            <a:endParaRPr lang="ca-ES"/>
          </a:p>
        </p:txBody>
      </p:sp>
      <p:sp>
        <p:nvSpPr>
          <p:cNvPr id="33810" name="Rectangle 18"/>
          <p:cNvSpPr>
            <a:spLocks noChangeArrowheads="1"/>
          </p:cNvSpPr>
          <p:nvPr/>
        </p:nvSpPr>
        <p:spPr bwMode="auto">
          <a:xfrm>
            <a:off x="920759" y="2565400"/>
            <a:ext cx="8315325" cy="2424113"/>
          </a:xfrm>
          <a:prstGeom prst="rect">
            <a:avLst/>
          </a:prstGeom>
          <a:solidFill>
            <a:srgbClr val="FF0517"/>
          </a:solidFill>
          <a:ln w="9525">
            <a:noFill/>
            <a:miter lim="800000"/>
            <a:headEnd/>
            <a:tailEnd/>
          </a:ln>
          <a:effectLst/>
        </p:spPr>
        <p:txBody>
          <a:bodyPr wrap="none" anchor="ctr"/>
          <a:lstStyle/>
          <a:p>
            <a:endParaRPr lang="es-ES"/>
          </a:p>
        </p:txBody>
      </p:sp>
      <p:sp>
        <p:nvSpPr>
          <p:cNvPr id="33813" name="Rectangle 21"/>
          <p:cNvSpPr>
            <a:spLocks noGrp="1" noChangeArrowheads="1"/>
          </p:cNvSpPr>
          <p:nvPr>
            <p:ph type="title"/>
          </p:nvPr>
        </p:nvSpPr>
        <p:spPr bwMode="auto">
          <a:xfrm>
            <a:off x="1049338" y="2724150"/>
            <a:ext cx="2270125" cy="2000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Clic para editar título</a:t>
            </a:r>
          </a:p>
        </p:txBody>
      </p:sp>
      <p:sp>
        <p:nvSpPr>
          <p:cNvPr id="33814" name="Rectangle 22"/>
          <p:cNvSpPr>
            <a:spLocks noGrp="1" noChangeArrowheads="1"/>
          </p:cNvSpPr>
          <p:nvPr>
            <p:ph type="body" idx="1"/>
          </p:nvPr>
        </p:nvSpPr>
        <p:spPr bwMode="auto">
          <a:xfrm>
            <a:off x="4267200" y="2730500"/>
            <a:ext cx="4484688" cy="1982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3815" name="Rectangle 23"/>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6589B46C-EE5A-40D3-A8D1-D4F26E8F459C}" type="datetime1">
              <a:rPr lang="es-ES" smtClean="0"/>
              <a:pPr/>
              <a:t>25/04/2021</a:t>
            </a:fld>
            <a:endParaRPr lang="es-ES"/>
          </a:p>
        </p:txBody>
      </p:sp>
      <p:sp>
        <p:nvSpPr>
          <p:cNvPr id="33816" name="Rectangle 24"/>
          <p:cNvSpPr>
            <a:spLocks noGrp="1" noChangeArrowheads="1"/>
          </p:cNvSpPr>
          <p:nvPr>
            <p:ph type="sldNum" sz="quarter" idx="4"/>
          </p:nvPr>
        </p:nvSpPr>
        <p:spPr bwMode="auto">
          <a:xfrm>
            <a:off x="884079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277DC5DE-B6B9-44F6-9F6D-13267CE92AF1}" type="slidenum">
              <a:rPr lang="es-ES"/>
              <a:pPr/>
              <a:t>‹Nº›</a:t>
            </a:fld>
            <a:endParaRPr lang="es-ES"/>
          </a:p>
        </p:txBody>
      </p:sp>
      <p:sp>
        <p:nvSpPr>
          <p:cNvPr id="33817" name="Rectangle 25"/>
          <p:cNvSpPr>
            <a:spLocks noGrp="1" noChangeArrowheads="1"/>
          </p:cNvSpPr>
          <p:nvPr>
            <p:ph type="ftr" sz="quarter" idx="3"/>
          </p:nvPr>
        </p:nvSpPr>
        <p:spPr bwMode="auto">
          <a:xfrm>
            <a:off x="776289"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33818" name="Line 26"/>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33819" name="Line 27"/>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
        <p:nvSpPr>
          <p:cNvPr id="13" name="Line 6"/>
          <p:cNvSpPr>
            <a:spLocks noChangeShapeType="1"/>
          </p:cNvSpPr>
          <p:nvPr/>
        </p:nvSpPr>
        <p:spPr bwMode="auto">
          <a:xfrm>
            <a:off x="3935415" y="2725746"/>
            <a:ext cx="7937" cy="1736725"/>
          </a:xfrm>
          <a:prstGeom prst="line">
            <a:avLst/>
          </a:prstGeom>
          <a:noFill/>
          <a:ln w="9525">
            <a:solidFill>
              <a:schemeClr val="bg1"/>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Tree>
  </p:cSld>
  <p:clrMap bg1="lt1" tx1="dk1" bg2="lt2" tx2="dk2" accent1="accent1" accent2="accent2" accent3="accent3" accent4="accent4" accent5="accent5" accent6="accent6" hlink="hlink" folHlink="folHlink"/>
  <p:sldLayoutIdLst>
    <p:sldLayoutId id="214748365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rtl="0" fontAlgn="base">
        <a:spcBef>
          <a:spcPct val="0"/>
        </a:spcBef>
        <a:spcAft>
          <a:spcPct val="0"/>
        </a:spcAft>
        <a:defRPr sz="1600" b="1" i="1">
          <a:solidFill>
            <a:schemeClr val="bg1"/>
          </a:solidFill>
          <a:latin typeface="+mj-lt"/>
          <a:ea typeface="+mj-ea"/>
          <a:cs typeface="+mj-cs"/>
        </a:defRPr>
      </a:lvl1pPr>
      <a:lvl2pPr algn="l" rtl="0" fontAlgn="base">
        <a:spcBef>
          <a:spcPct val="0"/>
        </a:spcBef>
        <a:spcAft>
          <a:spcPct val="0"/>
        </a:spcAft>
        <a:defRPr sz="1600" b="1" i="1">
          <a:solidFill>
            <a:schemeClr val="bg1"/>
          </a:solidFill>
          <a:latin typeface="Arial" charset="0"/>
        </a:defRPr>
      </a:lvl2pPr>
      <a:lvl3pPr algn="l" rtl="0" fontAlgn="base">
        <a:spcBef>
          <a:spcPct val="0"/>
        </a:spcBef>
        <a:spcAft>
          <a:spcPct val="0"/>
        </a:spcAft>
        <a:defRPr sz="1600" b="1" i="1">
          <a:solidFill>
            <a:schemeClr val="bg1"/>
          </a:solidFill>
          <a:latin typeface="Arial" charset="0"/>
        </a:defRPr>
      </a:lvl3pPr>
      <a:lvl4pPr algn="l" rtl="0" fontAlgn="base">
        <a:spcBef>
          <a:spcPct val="0"/>
        </a:spcBef>
        <a:spcAft>
          <a:spcPct val="0"/>
        </a:spcAft>
        <a:defRPr sz="1600" b="1" i="1">
          <a:solidFill>
            <a:schemeClr val="bg1"/>
          </a:solidFill>
          <a:latin typeface="Arial" charset="0"/>
        </a:defRPr>
      </a:lvl4pPr>
      <a:lvl5pPr algn="l" rtl="0" fontAlgn="base">
        <a:spcBef>
          <a:spcPct val="0"/>
        </a:spcBef>
        <a:spcAft>
          <a:spcPct val="0"/>
        </a:spcAft>
        <a:defRPr sz="1600" b="1" i="1">
          <a:solidFill>
            <a:schemeClr val="bg1"/>
          </a:solidFill>
          <a:latin typeface="Arial" charset="0"/>
        </a:defRPr>
      </a:lvl5pPr>
      <a:lvl6pPr marL="457200" algn="l" rtl="0" fontAlgn="base">
        <a:spcBef>
          <a:spcPct val="0"/>
        </a:spcBef>
        <a:spcAft>
          <a:spcPct val="0"/>
        </a:spcAft>
        <a:defRPr sz="1600" b="1" i="1">
          <a:solidFill>
            <a:schemeClr val="bg1"/>
          </a:solidFill>
          <a:latin typeface="Arial" charset="0"/>
        </a:defRPr>
      </a:lvl6pPr>
      <a:lvl7pPr marL="914400" algn="l" rtl="0" fontAlgn="base">
        <a:spcBef>
          <a:spcPct val="0"/>
        </a:spcBef>
        <a:spcAft>
          <a:spcPct val="0"/>
        </a:spcAft>
        <a:defRPr sz="1600" b="1" i="1">
          <a:solidFill>
            <a:schemeClr val="bg1"/>
          </a:solidFill>
          <a:latin typeface="Arial" charset="0"/>
        </a:defRPr>
      </a:lvl7pPr>
      <a:lvl8pPr marL="1371600" algn="l" rtl="0" fontAlgn="base">
        <a:spcBef>
          <a:spcPct val="0"/>
        </a:spcBef>
        <a:spcAft>
          <a:spcPct val="0"/>
        </a:spcAft>
        <a:defRPr sz="1600" b="1" i="1">
          <a:solidFill>
            <a:schemeClr val="bg1"/>
          </a:solidFill>
          <a:latin typeface="Arial" charset="0"/>
        </a:defRPr>
      </a:lvl8pPr>
      <a:lvl9pPr marL="1828800" algn="l" rtl="0" fontAlgn="base">
        <a:spcBef>
          <a:spcPct val="0"/>
        </a:spcBef>
        <a:spcAft>
          <a:spcPct val="0"/>
        </a:spcAft>
        <a:defRPr sz="1600" b="1" i="1">
          <a:solidFill>
            <a:schemeClr val="bg1"/>
          </a:solidFill>
          <a:latin typeface="Arial" charset="0"/>
        </a:defRPr>
      </a:lvl9pPr>
    </p:titleStyle>
    <p:bodyStyle>
      <a:lvl1pPr marL="342900" indent="-342900" algn="l" rtl="0" fontAlgn="base">
        <a:spcBef>
          <a:spcPct val="20000"/>
        </a:spcBef>
        <a:spcAft>
          <a:spcPct val="0"/>
        </a:spcAft>
        <a:defRPr sz="1200" i="1">
          <a:solidFill>
            <a:schemeClr val="bg1"/>
          </a:solidFill>
          <a:latin typeface="+mn-lt"/>
          <a:ea typeface="+mn-ea"/>
          <a:cs typeface="+mn-cs"/>
        </a:defRPr>
      </a:lvl1pPr>
      <a:lvl2pPr marL="742950" indent="-285750" algn="l" rtl="0" fontAlgn="base">
        <a:spcBef>
          <a:spcPct val="20000"/>
        </a:spcBef>
        <a:spcAft>
          <a:spcPct val="0"/>
        </a:spcAft>
        <a:buChar char="–"/>
        <a:defRPr sz="1200">
          <a:solidFill>
            <a:schemeClr val="bg1"/>
          </a:solidFill>
          <a:latin typeface="+mn-lt"/>
          <a:cs typeface="+mn-cs"/>
        </a:defRPr>
      </a:lvl2pPr>
      <a:lvl3pPr marL="1143000" indent="-228600" algn="l" rtl="0" fontAlgn="base">
        <a:spcBef>
          <a:spcPct val="20000"/>
        </a:spcBef>
        <a:spcAft>
          <a:spcPct val="0"/>
        </a:spcAft>
        <a:buChar char="•"/>
        <a:defRPr sz="1200">
          <a:solidFill>
            <a:schemeClr val="bg1"/>
          </a:solidFill>
          <a:latin typeface="+mn-lt"/>
          <a:cs typeface="+mn-cs"/>
        </a:defRPr>
      </a:lvl3pPr>
      <a:lvl4pPr marL="1600200" indent="-228600" algn="l" rtl="0" fontAlgn="base">
        <a:spcBef>
          <a:spcPct val="20000"/>
        </a:spcBef>
        <a:spcAft>
          <a:spcPct val="0"/>
        </a:spcAft>
        <a:buChar char="–"/>
        <a:defRPr sz="1200">
          <a:solidFill>
            <a:schemeClr val="bg1"/>
          </a:solidFill>
          <a:latin typeface="+mn-lt"/>
          <a:cs typeface="+mn-cs"/>
        </a:defRPr>
      </a:lvl4pPr>
      <a:lvl5pPr marL="2057400" indent="-228600" algn="l" rtl="0" fontAlgn="base">
        <a:spcBef>
          <a:spcPct val="20000"/>
        </a:spcBef>
        <a:spcAft>
          <a:spcPct val="0"/>
        </a:spcAft>
        <a:buChar char="»"/>
        <a:defRPr sz="1200">
          <a:solidFill>
            <a:schemeClr val="bg1"/>
          </a:solidFill>
          <a:latin typeface="+mn-lt"/>
          <a:cs typeface="+mn-cs"/>
        </a:defRPr>
      </a:lvl5pPr>
      <a:lvl6pPr marL="2514600" indent="-228600" algn="l" rtl="0" fontAlgn="base">
        <a:spcBef>
          <a:spcPct val="20000"/>
        </a:spcBef>
        <a:spcAft>
          <a:spcPct val="0"/>
        </a:spcAft>
        <a:buChar char="»"/>
        <a:defRPr sz="1200">
          <a:solidFill>
            <a:schemeClr val="bg1"/>
          </a:solidFill>
          <a:latin typeface="+mn-lt"/>
          <a:cs typeface="+mn-cs"/>
        </a:defRPr>
      </a:lvl6pPr>
      <a:lvl7pPr marL="2971800" indent="-228600" algn="l" rtl="0" fontAlgn="base">
        <a:spcBef>
          <a:spcPct val="20000"/>
        </a:spcBef>
        <a:spcAft>
          <a:spcPct val="0"/>
        </a:spcAft>
        <a:buChar char="»"/>
        <a:defRPr sz="1200">
          <a:solidFill>
            <a:schemeClr val="bg1"/>
          </a:solidFill>
          <a:latin typeface="+mn-lt"/>
          <a:cs typeface="+mn-cs"/>
        </a:defRPr>
      </a:lvl7pPr>
      <a:lvl8pPr marL="3429000" indent="-228600" algn="l" rtl="0" fontAlgn="base">
        <a:spcBef>
          <a:spcPct val="20000"/>
        </a:spcBef>
        <a:spcAft>
          <a:spcPct val="0"/>
        </a:spcAft>
        <a:buChar char="»"/>
        <a:defRPr sz="1200">
          <a:solidFill>
            <a:schemeClr val="bg1"/>
          </a:solidFill>
          <a:latin typeface="+mn-lt"/>
          <a:cs typeface="+mn-cs"/>
        </a:defRPr>
      </a:lvl8pPr>
      <a:lvl9pPr marL="3886200" indent="-228600" algn="l" rtl="0" fontAlgn="base">
        <a:spcBef>
          <a:spcPct val="20000"/>
        </a:spcBef>
        <a:spcAft>
          <a:spcPct val="0"/>
        </a:spcAft>
        <a:buChar char="»"/>
        <a:defRPr sz="1200">
          <a:solidFill>
            <a:schemeClr val="bg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bwMode="auto">
          <a:xfrm>
            <a:off x="4808540" y="2781300"/>
            <a:ext cx="424815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1622" name="Rectangle 6"/>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11623" name="Picture 7" descr="log"/>
          <p:cNvPicPr>
            <a:picLocks noChangeAspect="1" noChangeArrowheads="1"/>
          </p:cNvPicPr>
          <p:nvPr/>
        </p:nvPicPr>
        <p:blipFill>
          <a:blip r:embed="rId13" cstate="print"/>
          <a:srcRect/>
          <a:stretch>
            <a:fillRect/>
          </a:stretch>
        </p:blipFill>
        <p:spPr bwMode="auto">
          <a:xfrm>
            <a:off x="947741" y="469900"/>
            <a:ext cx="1660525" cy="427038"/>
          </a:xfrm>
          <a:prstGeom prst="rect">
            <a:avLst/>
          </a:prstGeom>
          <a:noFill/>
        </p:spPr>
      </p:pic>
      <p:sp>
        <p:nvSpPr>
          <p:cNvPr id="111624" name="Line 8"/>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111625" name="Line 9"/>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111626" name="Line 10"/>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12" name="Rectangle 4"/>
          <p:cNvSpPr txBox="1">
            <a:spLocks noChangeArrowheads="1"/>
          </p:cNvSpPr>
          <p:nvPr/>
        </p:nvSpPr>
        <p:spPr bwMode="auto">
          <a:xfrm>
            <a:off x="1724025" y="2928956"/>
            <a:ext cx="1454150" cy="528637"/>
          </a:xfrm>
          <a:prstGeom prst="rect">
            <a:avLst/>
          </a:prstGeom>
          <a:noFill/>
          <a:ln>
            <a:miter lim="800000"/>
            <a:headEnd/>
            <a:tailEnd/>
          </a:ln>
        </p:spPr>
        <p:txBody>
          <a:bodyPr lIns="91423" tIns="45712" rIns="91423" bIns="45712"/>
          <a:lstStyle/>
          <a:p>
            <a:pPr>
              <a:spcBef>
                <a:spcPct val="0"/>
              </a:spcBef>
            </a:pPr>
            <a:r>
              <a:rPr lang="es-ES_tradnl" sz="3200">
                <a:solidFill>
                  <a:srgbClr val="0873AD"/>
                </a:solidFill>
                <a:ea typeface="ＭＳ Ｐゴシック" pitchFamily="48" charset="-128"/>
              </a:rPr>
              <a:t>Índice</a:t>
            </a:r>
          </a:p>
        </p:txBody>
      </p:sp>
      <p:sp>
        <p:nvSpPr>
          <p:cNvPr id="13" name="Line 6"/>
          <p:cNvSpPr>
            <a:spLocks noChangeShapeType="1"/>
          </p:cNvSpPr>
          <p:nvPr/>
        </p:nvSpPr>
        <p:spPr bwMode="auto">
          <a:xfrm>
            <a:off x="4719638" y="2835275"/>
            <a:ext cx="0" cy="1206500"/>
          </a:xfrm>
          <a:prstGeom prst="line">
            <a:avLst/>
          </a:prstGeom>
          <a:noFill/>
          <a:ln w="3175">
            <a:solidFill>
              <a:srgbClr val="0873AD"/>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4" name="Line 7"/>
          <p:cNvSpPr>
            <a:spLocks noChangeShapeType="1"/>
          </p:cNvSpPr>
          <p:nvPr/>
        </p:nvSpPr>
        <p:spPr bwMode="auto">
          <a:xfrm>
            <a:off x="9145588" y="2835275"/>
            <a:ext cx="0" cy="1206500"/>
          </a:xfrm>
          <a:prstGeom prst="line">
            <a:avLst/>
          </a:prstGeom>
          <a:noFill/>
          <a:ln w="3175">
            <a:solidFill>
              <a:srgbClr val="0873AD"/>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11635" name="Rectangle 19"/>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B8E517A0-1393-4C3E-90CA-2857DE5D17F7}" type="datetime1">
              <a:rPr lang="es-ES" smtClean="0"/>
              <a:pPr/>
              <a:t>25/04/2021</a:t>
            </a:fld>
            <a:endParaRPr lang="es-ES"/>
          </a:p>
        </p:txBody>
      </p:sp>
      <p:sp>
        <p:nvSpPr>
          <p:cNvPr id="111636" name="Rectangle 20"/>
          <p:cNvSpPr>
            <a:spLocks noGrp="1" noChangeArrowheads="1"/>
          </p:cNvSpPr>
          <p:nvPr>
            <p:ph type="sldNum" sz="quarter" idx="4"/>
          </p:nvPr>
        </p:nvSpPr>
        <p:spPr bwMode="auto">
          <a:xfrm>
            <a:off x="884079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46BC4964-060A-4CFB-AFF5-14813C0611BE}" type="slidenum">
              <a:rPr lang="es-ES"/>
              <a:pPr/>
              <a:t>‹Nº›</a:t>
            </a:fld>
            <a:endParaRPr lang="es-ES"/>
          </a:p>
        </p:txBody>
      </p:sp>
      <p:sp>
        <p:nvSpPr>
          <p:cNvPr id="111637" name="Rectangle 21"/>
          <p:cNvSpPr>
            <a:spLocks noGrp="1" noChangeArrowheads="1"/>
          </p:cNvSpPr>
          <p:nvPr>
            <p:ph type="ftr" sz="quarter" idx="3"/>
          </p:nvPr>
        </p:nvSpPr>
        <p:spPr bwMode="auto">
          <a:xfrm>
            <a:off x="776289"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111638" name="Line 22"/>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111639" name="Line 23"/>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
        <p:nvSpPr>
          <p:cNvPr id="111641" name="Rectangle 25"/>
          <p:cNvSpPr>
            <a:spLocks noGrp="1" noChangeArrowheads="1"/>
          </p:cNvSpPr>
          <p:nvPr>
            <p:ph type="title"/>
          </p:nvPr>
        </p:nvSpPr>
        <p:spPr bwMode="auto">
          <a:xfrm>
            <a:off x="10569575" y="1268413"/>
            <a:ext cx="8915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fontAlgn="base">
        <a:spcBef>
          <a:spcPct val="0"/>
        </a:spcBef>
        <a:spcAft>
          <a:spcPct val="0"/>
        </a:spcAft>
        <a:defRPr sz="1400" b="1" i="1">
          <a:solidFill>
            <a:srgbClr val="058AD4"/>
          </a:solidFill>
          <a:latin typeface="+mj-lt"/>
          <a:ea typeface="+mj-ea"/>
          <a:cs typeface="+mj-cs"/>
        </a:defRPr>
      </a:lvl1pPr>
      <a:lvl2pPr algn="l" rtl="0" fontAlgn="base">
        <a:spcBef>
          <a:spcPct val="0"/>
        </a:spcBef>
        <a:spcAft>
          <a:spcPct val="0"/>
        </a:spcAft>
        <a:defRPr sz="1400" b="1" i="1">
          <a:solidFill>
            <a:srgbClr val="058AD4"/>
          </a:solidFill>
          <a:latin typeface="Arial" charset="0"/>
        </a:defRPr>
      </a:lvl2pPr>
      <a:lvl3pPr algn="l" rtl="0" fontAlgn="base">
        <a:spcBef>
          <a:spcPct val="0"/>
        </a:spcBef>
        <a:spcAft>
          <a:spcPct val="0"/>
        </a:spcAft>
        <a:defRPr sz="1400" b="1" i="1">
          <a:solidFill>
            <a:srgbClr val="058AD4"/>
          </a:solidFill>
          <a:latin typeface="Arial" charset="0"/>
        </a:defRPr>
      </a:lvl3pPr>
      <a:lvl4pPr algn="l" rtl="0" fontAlgn="base">
        <a:spcBef>
          <a:spcPct val="0"/>
        </a:spcBef>
        <a:spcAft>
          <a:spcPct val="0"/>
        </a:spcAft>
        <a:defRPr sz="1400" b="1" i="1">
          <a:solidFill>
            <a:srgbClr val="058AD4"/>
          </a:solidFill>
          <a:latin typeface="Arial" charset="0"/>
        </a:defRPr>
      </a:lvl4pPr>
      <a:lvl5pPr algn="l" rtl="0" fontAlgn="base">
        <a:spcBef>
          <a:spcPct val="0"/>
        </a:spcBef>
        <a:spcAft>
          <a:spcPct val="0"/>
        </a:spcAft>
        <a:defRPr sz="1400" b="1" i="1">
          <a:solidFill>
            <a:srgbClr val="058AD4"/>
          </a:solidFill>
          <a:latin typeface="Arial" charset="0"/>
        </a:defRPr>
      </a:lvl5pPr>
      <a:lvl6pPr marL="457200" algn="l" rtl="0" fontAlgn="base">
        <a:spcBef>
          <a:spcPct val="0"/>
        </a:spcBef>
        <a:spcAft>
          <a:spcPct val="0"/>
        </a:spcAft>
        <a:defRPr sz="1400" b="1" i="1">
          <a:solidFill>
            <a:srgbClr val="058AD4"/>
          </a:solidFill>
          <a:latin typeface="Arial" charset="0"/>
        </a:defRPr>
      </a:lvl6pPr>
      <a:lvl7pPr marL="914400" algn="l" rtl="0" fontAlgn="base">
        <a:spcBef>
          <a:spcPct val="0"/>
        </a:spcBef>
        <a:spcAft>
          <a:spcPct val="0"/>
        </a:spcAft>
        <a:defRPr sz="1400" b="1" i="1">
          <a:solidFill>
            <a:srgbClr val="058AD4"/>
          </a:solidFill>
          <a:latin typeface="Arial" charset="0"/>
        </a:defRPr>
      </a:lvl7pPr>
      <a:lvl8pPr marL="1371600" algn="l" rtl="0" fontAlgn="base">
        <a:spcBef>
          <a:spcPct val="0"/>
        </a:spcBef>
        <a:spcAft>
          <a:spcPct val="0"/>
        </a:spcAft>
        <a:defRPr sz="1400" b="1" i="1">
          <a:solidFill>
            <a:srgbClr val="058AD4"/>
          </a:solidFill>
          <a:latin typeface="Arial" charset="0"/>
        </a:defRPr>
      </a:lvl8pPr>
      <a:lvl9pPr marL="1828800" algn="l" rtl="0" fontAlgn="base">
        <a:spcBef>
          <a:spcPct val="0"/>
        </a:spcBef>
        <a:spcAft>
          <a:spcPct val="0"/>
        </a:spcAft>
        <a:defRPr sz="1400" b="1" i="1">
          <a:solidFill>
            <a:srgbClr val="058AD4"/>
          </a:solidFill>
          <a:latin typeface="Arial" charset="0"/>
        </a:defRPr>
      </a:lvl9pPr>
    </p:titleStyle>
    <p:bodyStyle>
      <a:lvl1pPr marL="342900" indent="-342900" algn="l" rtl="0" fontAlgn="base">
        <a:spcBef>
          <a:spcPct val="20000"/>
        </a:spcBef>
        <a:spcAft>
          <a:spcPct val="0"/>
        </a:spcAft>
        <a:buChar char="•"/>
        <a:defRPr sz="1200">
          <a:solidFill>
            <a:schemeClr val="bg1"/>
          </a:solidFill>
          <a:latin typeface="+mn-lt"/>
          <a:ea typeface="+mn-ea"/>
          <a:cs typeface="+mn-cs"/>
        </a:defRPr>
      </a:lvl1pPr>
      <a:lvl2pPr marL="742950" indent="-285750" algn="l" rtl="0" fontAlgn="base">
        <a:spcBef>
          <a:spcPct val="20000"/>
        </a:spcBef>
        <a:spcAft>
          <a:spcPct val="0"/>
        </a:spcAft>
        <a:buChar char="–"/>
        <a:defRPr sz="1200">
          <a:solidFill>
            <a:schemeClr val="tx1"/>
          </a:solidFill>
          <a:latin typeface="+mn-lt"/>
        </a:defRPr>
      </a:lvl2pPr>
      <a:lvl3pPr marL="1143000" indent="-228600" algn="l" rtl="0" fontAlgn="base">
        <a:spcBef>
          <a:spcPct val="20000"/>
        </a:spcBef>
        <a:spcAft>
          <a:spcPct val="0"/>
        </a:spcAft>
        <a:buChar char="•"/>
        <a:defRPr sz="1200">
          <a:solidFill>
            <a:schemeClr val="tx1"/>
          </a:solidFill>
          <a:latin typeface="+mn-lt"/>
        </a:defRPr>
      </a:lvl3pPr>
      <a:lvl4pPr marL="1600200" indent="-228600" algn="l" rtl="0" fontAlgn="base">
        <a:spcBef>
          <a:spcPct val="20000"/>
        </a:spcBef>
        <a:spcAft>
          <a:spcPct val="0"/>
        </a:spcAft>
        <a:buChar char="–"/>
        <a:defRPr sz="12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xfrm>
            <a:off x="1136657" y="2781300"/>
            <a:ext cx="3311525"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Clic para editar título</a:t>
            </a:r>
          </a:p>
        </p:txBody>
      </p:sp>
      <p:sp>
        <p:nvSpPr>
          <p:cNvPr id="144387" name="Rectangle 3"/>
          <p:cNvSpPr>
            <a:spLocks noGrp="1" noChangeArrowheads="1"/>
          </p:cNvSpPr>
          <p:nvPr>
            <p:ph type="body" idx="1"/>
          </p:nvPr>
        </p:nvSpPr>
        <p:spPr bwMode="auto">
          <a:xfrm>
            <a:off x="4808540" y="2781300"/>
            <a:ext cx="424815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44390" name="Rectangle 6"/>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44391" name="Picture 7" descr="log"/>
          <p:cNvPicPr>
            <a:picLocks noChangeAspect="1" noChangeArrowheads="1"/>
          </p:cNvPicPr>
          <p:nvPr/>
        </p:nvPicPr>
        <p:blipFill>
          <a:blip r:embed="rId13" cstate="print"/>
          <a:srcRect/>
          <a:stretch>
            <a:fillRect/>
          </a:stretch>
        </p:blipFill>
        <p:spPr bwMode="auto">
          <a:xfrm>
            <a:off x="947741" y="469900"/>
            <a:ext cx="1660525" cy="427038"/>
          </a:xfrm>
          <a:prstGeom prst="rect">
            <a:avLst/>
          </a:prstGeom>
          <a:noFill/>
        </p:spPr>
      </p:pic>
      <p:sp>
        <p:nvSpPr>
          <p:cNvPr id="144392" name="Line 8"/>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144393" name="Line 9"/>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144394" name="Line 10"/>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13" name="Line 6"/>
          <p:cNvSpPr>
            <a:spLocks noChangeShapeType="1"/>
          </p:cNvSpPr>
          <p:nvPr/>
        </p:nvSpPr>
        <p:spPr bwMode="auto">
          <a:xfrm>
            <a:off x="4719638" y="2835275"/>
            <a:ext cx="0" cy="1206500"/>
          </a:xfrm>
          <a:prstGeom prst="line">
            <a:avLst/>
          </a:prstGeom>
          <a:noFill/>
          <a:ln w="3175">
            <a:solidFill>
              <a:srgbClr val="0873AD"/>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4" name="Line 7"/>
          <p:cNvSpPr>
            <a:spLocks noChangeShapeType="1"/>
          </p:cNvSpPr>
          <p:nvPr/>
        </p:nvSpPr>
        <p:spPr bwMode="auto">
          <a:xfrm>
            <a:off x="9145588" y="2835275"/>
            <a:ext cx="0" cy="1206500"/>
          </a:xfrm>
          <a:prstGeom prst="line">
            <a:avLst/>
          </a:prstGeom>
          <a:noFill/>
          <a:ln w="3175">
            <a:solidFill>
              <a:srgbClr val="0873AD"/>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44402" name="Rectangle 18"/>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CA43A78B-7D78-49FB-8246-7A465B943D60}" type="datetime1">
              <a:rPr lang="es-ES" smtClean="0"/>
              <a:pPr/>
              <a:t>25/04/2021</a:t>
            </a:fld>
            <a:endParaRPr lang="es-ES"/>
          </a:p>
        </p:txBody>
      </p:sp>
      <p:sp>
        <p:nvSpPr>
          <p:cNvPr id="144403" name="Rectangle 19"/>
          <p:cNvSpPr>
            <a:spLocks noGrp="1" noChangeArrowheads="1"/>
          </p:cNvSpPr>
          <p:nvPr>
            <p:ph type="sldNum" sz="quarter" idx="4"/>
          </p:nvPr>
        </p:nvSpPr>
        <p:spPr bwMode="auto">
          <a:xfrm>
            <a:off x="884079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D7A136BC-706F-4794-B8FD-47ECCB6CE412}" type="slidenum">
              <a:rPr lang="es-ES"/>
              <a:pPr/>
              <a:t>‹Nº›</a:t>
            </a:fld>
            <a:endParaRPr lang="es-ES"/>
          </a:p>
        </p:txBody>
      </p:sp>
      <p:sp>
        <p:nvSpPr>
          <p:cNvPr id="144404" name="Rectangle 20"/>
          <p:cNvSpPr>
            <a:spLocks noGrp="1" noChangeArrowheads="1"/>
          </p:cNvSpPr>
          <p:nvPr>
            <p:ph type="ftr" sz="quarter" idx="3"/>
          </p:nvPr>
        </p:nvSpPr>
        <p:spPr bwMode="auto">
          <a:xfrm>
            <a:off x="776289"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144405" name="Line 21"/>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144406" name="Line 22"/>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fontAlgn="base">
        <a:spcBef>
          <a:spcPct val="0"/>
        </a:spcBef>
        <a:spcAft>
          <a:spcPct val="0"/>
        </a:spcAft>
        <a:defRPr b="1">
          <a:solidFill>
            <a:srgbClr val="0873AD"/>
          </a:solidFill>
          <a:latin typeface="+mj-lt"/>
          <a:ea typeface="+mj-ea"/>
          <a:cs typeface="+mj-cs"/>
        </a:defRPr>
      </a:lvl1pPr>
      <a:lvl2pPr algn="l" rtl="0" fontAlgn="base">
        <a:spcBef>
          <a:spcPct val="0"/>
        </a:spcBef>
        <a:spcAft>
          <a:spcPct val="0"/>
        </a:spcAft>
        <a:defRPr b="1">
          <a:solidFill>
            <a:srgbClr val="0873AD"/>
          </a:solidFill>
          <a:latin typeface="Arial" charset="0"/>
        </a:defRPr>
      </a:lvl2pPr>
      <a:lvl3pPr algn="l" rtl="0" fontAlgn="base">
        <a:spcBef>
          <a:spcPct val="0"/>
        </a:spcBef>
        <a:spcAft>
          <a:spcPct val="0"/>
        </a:spcAft>
        <a:defRPr b="1">
          <a:solidFill>
            <a:srgbClr val="0873AD"/>
          </a:solidFill>
          <a:latin typeface="Arial" charset="0"/>
        </a:defRPr>
      </a:lvl3pPr>
      <a:lvl4pPr algn="l" rtl="0" fontAlgn="base">
        <a:spcBef>
          <a:spcPct val="0"/>
        </a:spcBef>
        <a:spcAft>
          <a:spcPct val="0"/>
        </a:spcAft>
        <a:defRPr b="1">
          <a:solidFill>
            <a:srgbClr val="0873AD"/>
          </a:solidFill>
          <a:latin typeface="Arial" charset="0"/>
        </a:defRPr>
      </a:lvl4pPr>
      <a:lvl5pPr algn="l" rtl="0" fontAlgn="base">
        <a:spcBef>
          <a:spcPct val="0"/>
        </a:spcBef>
        <a:spcAft>
          <a:spcPct val="0"/>
        </a:spcAft>
        <a:defRPr b="1">
          <a:solidFill>
            <a:srgbClr val="0873AD"/>
          </a:solidFill>
          <a:latin typeface="Arial" charset="0"/>
        </a:defRPr>
      </a:lvl5pPr>
      <a:lvl6pPr marL="457200" algn="l" rtl="0" fontAlgn="base">
        <a:spcBef>
          <a:spcPct val="0"/>
        </a:spcBef>
        <a:spcAft>
          <a:spcPct val="0"/>
        </a:spcAft>
        <a:defRPr b="1">
          <a:solidFill>
            <a:srgbClr val="0873AD"/>
          </a:solidFill>
          <a:latin typeface="Arial" charset="0"/>
        </a:defRPr>
      </a:lvl6pPr>
      <a:lvl7pPr marL="914400" algn="l" rtl="0" fontAlgn="base">
        <a:spcBef>
          <a:spcPct val="0"/>
        </a:spcBef>
        <a:spcAft>
          <a:spcPct val="0"/>
        </a:spcAft>
        <a:defRPr b="1">
          <a:solidFill>
            <a:srgbClr val="0873AD"/>
          </a:solidFill>
          <a:latin typeface="Arial" charset="0"/>
        </a:defRPr>
      </a:lvl7pPr>
      <a:lvl8pPr marL="1371600" algn="l" rtl="0" fontAlgn="base">
        <a:spcBef>
          <a:spcPct val="0"/>
        </a:spcBef>
        <a:spcAft>
          <a:spcPct val="0"/>
        </a:spcAft>
        <a:defRPr b="1">
          <a:solidFill>
            <a:srgbClr val="0873AD"/>
          </a:solidFill>
          <a:latin typeface="Arial" charset="0"/>
        </a:defRPr>
      </a:lvl8pPr>
      <a:lvl9pPr marL="1828800" algn="l" rtl="0" fontAlgn="base">
        <a:spcBef>
          <a:spcPct val="0"/>
        </a:spcBef>
        <a:spcAft>
          <a:spcPct val="0"/>
        </a:spcAft>
        <a:defRPr b="1">
          <a:solidFill>
            <a:srgbClr val="0873AD"/>
          </a:solidFill>
          <a:latin typeface="Arial" charset="0"/>
        </a:defRPr>
      </a:lvl9pPr>
    </p:titleStyle>
    <p:bodyStyle>
      <a:lvl1pPr marL="342900" indent="-342900" algn="l" rtl="0" fontAlgn="base">
        <a:spcBef>
          <a:spcPct val="20000"/>
        </a:spcBef>
        <a:spcAft>
          <a:spcPct val="0"/>
        </a:spcAft>
        <a:buChar char="•"/>
        <a:defRPr sz="1200">
          <a:solidFill>
            <a:schemeClr val="bg1"/>
          </a:solidFill>
          <a:latin typeface="+mn-lt"/>
          <a:ea typeface="+mn-ea"/>
          <a:cs typeface="+mn-cs"/>
        </a:defRPr>
      </a:lvl1pPr>
      <a:lvl2pPr marL="742950" indent="-285750" algn="l" rtl="0" fontAlgn="base">
        <a:spcBef>
          <a:spcPct val="20000"/>
        </a:spcBef>
        <a:spcAft>
          <a:spcPct val="0"/>
        </a:spcAft>
        <a:buChar char="–"/>
        <a:defRPr sz="1200">
          <a:solidFill>
            <a:schemeClr val="tx1"/>
          </a:solidFill>
          <a:latin typeface="+mn-lt"/>
        </a:defRPr>
      </a:lvl2pPr>
      <a:lvl3pPr marL="1143000" indent="-228600" algn="l" rtl="0" fontAlgn="base">
        <a:spcBef>
          <a:spcPct val="20000"/>
        </a:spcBef>
        <a:spcAft>
          <a:spcPct val="0"/>
        </a:spcAft>
        <a:buChar char="•"/>
        <a:defRPr sz="1200">
          <a:solidFill>
            <a:schemeClr val="tx1"/>
          </a:solidFill>
          <a:latin typeface="+mn-lt"/>
        </a:defRPr>
      </a:lvl3pPr>
      <a:lvl4pPr marL="1600200" indent="-228600" algn="l" rtl="0" fontAlgn="base">
        <a:spcBef>
          <a:spcPct val="20000"/>
        </a:spcBef>
        <a:spcAft>
          <a:spcPct val="0"/>
        </a:spcAft>
        <a:buChar char="–"/>
        <a:defRPr sz="1200">
          <a:solidFill>
            <a:schemeClr val="tx1"/>
          </a:solidFill>
          <a:latin typeface="+mn-lt"/>
        </a:defRPr>
      </a:lvl4pPr>
      <a:lvl5pPr marL="2057400" indent="-228600" algn="l" rtl="0" fontAlgn="base">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3"/>
          <p:cNvSpPr>
            <a:spLocks noChangeArrowheads="1"/>
          </p:cNvSpPr>
          <p:nvPr/>
        </p:nvSpPr>
        <p:spPr bwMode="auto">
          <a:xfrm>
            <a:off x="750888" y="1784354"/>
            <a:ext cx="8585200" cy="3395663"/>
          </a:xfrm>
          <a:prstGeom prst="rect">
            <a:avLst/>
          </a:prstGeom>
          <a:solidFill>
            <a:srgbClr val="058AD4"/>
          </a:solidFill>
          <a:ln w="9525">
            <a:noFill/>
            <a:miter lim="800000"/>
            <a:headEnd/>
            <a:tailEnd/>
          </a:ln>
        </p:spPr>
        <p:txBody>
          <a:bodyPr wrap="none" anchor="ctr"/>
          <a:lstStyle/>
          <a:p>
            <a:pPr algn="ctr" eaLnBrk="0" hangingPunct="0">
              <a:spcBef>
                <a:spcPct val="0"/>
              </a:spcBef>
              <a:defRPr/>
            </a:pPr>
            <a:endParaRPr lang="ca-ES" sz="800" b="1">
              <a:ea typeface="ＭＳ Ｐゴシック" pitchFamily="-16" charset="-128"/>
              <a:cs typeface="+mn-cs"/>
            </a:endParaRPr>
          </a:p>
        </p:txBody>
      </p:sp>
      <p:sp>
        <p:nvSpPr>
          <p:cNvPr id="13" name="Line 4"/>
          <p:cNvSpPr>
            <a:spLocks noChangeShapeType="1"/>
          </p:cNvSpPr>
          <p:nvPr/>
        </p:nvSpPr>
        <p:spPr bwMode="auto">
          <a:xfrm>
            <a:off x="4719638" y="2851150"/>
            <a:ext cx="0" cy="1206500"/>
          </a:xfrm>
          <a:prstGeom prst="line">
            <a:avLst/>
          </a:prstGeom>
          <a:noFill/>
          <a:ln w="3175">
            <a:solidFill>
              <a:schemeClr val="bg1"/>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4" name="Line 5"/>
          <p:cNvSpPr>
            <a:spLocks noChangeShapeType="1"/>
          </p:cNvSpPr>
          <p:nvPr/>
        </p:nvSpPr>
        <p:spPr bwMode="auto">
          <a:xfrm>
            <a:off x="9153525" y="2860675"/>
            <a:ext cx="0" cy="1206500"/>
          </a:xfrm>
          <a:prstGeom prst="line">
            <a:avLst/>
          </a:prstGeom>
          <a:noFill/>
          <a:ln w="3175">
            <a:solidFill>
              <a:schemeClr val="bg1"/>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5" name="Rectangle 6"/>
          <p:cNvSpPr>
            <a:spLocks noGrp="1" noChangeArrowheads="1"/>
          </p:cNvSpPr>
          <p:nvPr/>
        </p:nvSpPr>
        <p:spPr bwMode="auto">
          <a:xfrm>
            <a:off x="4770448" y="2832100"/>
            <a:ext cx="3271837" cy="1230313"/>
          </a:xfrm>
          <a:prstGeom prst="rect">
            <a:avLst/>
          </a:prstGeom>
          <a:noFill/>
          <a:ln w="9525">
            <a:noFill/>
            <a:miter lim="800000"/>
            <a:headEnd/>
            <a:tailEnd/>
          </a:ln>
          <a:effectLst/>
        </p:spPr>
        <p:txBody>
          <a:bodyPr/>
          <a:lstStyle/>
          <a:p>
            <a:pPr eaLnBrk="0" hangingPunct="0">
              <a:spcBef>
                <a:spcPct val="0"/>
              </a:spcBef>
            </a:pPr>
            <a:endParaRPr lang="ca-ES" sz="1200">
              <a:solidFill>
                <a:schemeClr val="bg1"/>
              </a:solidFill>
              <a:ea typeface="ＭＳ Ｐゴシック" pitchFamily="48" charset="-128"/>
            </a:endParaRPr>
          </a:p>
        </p:txBody>
      </p:sp>
      <p:sp>
        <p:nvSpPr>
          <p:cNvPr id="16" name="Rectangle 7"/>
          <p:cNvSpPr>
            <a:spLocks noGrp="1" noChangeArrowheads="1"/>
          </p:cNvSpPr>
          <p:nvPr/>
        </p:nvSpPr>
        <p:spPr bwMode="auto">
          <a:xfrm>
            <a:off x="1722438" y="2928956"/>
            <a:ext cx="1454150" cy="528637"/>
          </a:xfrm>
          <a:prstGeom prst="rect">
            <a:avLst/>
          </a:prstGeom>
          <a:noFill/>
          <a:ln w="9525">
            <a:noFill/>
            <a:miter lim="800000"/>
            <a:headEnd/>
            <a:tailEnd/>
          </a:ln>
          <a:effectLst/>
        </p:spPr>
        <p:txBody>
          <a:bodyPr/>
          <a:lstStyle/>
          <a:p>
            <a:pPr eaLnBrk="0" hangingPunct="0">
              <a:spcBef>
                <a:spcPct val="0"/>
              </a:spcBef>
            </a:pPr>
            <a:r>
              <a:rPr lang="es-ES_tradnl" sz="3200">
                <a:solidFill>
                  <a:schemeClr val="bg1"/>
                </a:solidFill>
                <a:ea typeface="ＭＳ Ｐゴシック" pitchFamily="48" charset="-128"/>
              </a:rPr>
              <a:t>Índice</a:t>
            </a:r>
          </a:p>
        </p:txBody>
      </p:sp>
      <p:sp>
        <p:nvSpPr>
          <p:cNvPr id="130051" name="Rectangle 3"/>
          <p:cNvSpPr>
            <a:spLocks noGrp="1" noChangeArrowheads="1"/>
          </p:cNvSpPr>
          <p:nvPr>
            <p:ph type="body" idx="1"/>
          </p:nvPr>
        </p:nvSpPr>
        <p:spPr bwMode="auto">
          <a:xfrm>
            <a:off x="4808540" y="2781300"/>
            <a:ext cx="424815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30054" name="Rectangle 6"/>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30055" name="Picture 7" descr="log"/>
          <p:cNvPicPr>
            <a:picLocks noChangeAspect="1" noChangeArrowheads="1"/>
          </p:cNvPicPr>
          <p:nvPr/>
        </p:nvPicPr>
        <p:blipFill>
          <a:blip r:embed="rId13" cstate="print"/>
          <a:srcRect/>
          <a:stretch>
            <a:fillRect/>
          </a:stretch>
        </p:blipFill>
        <p:spPr bwMode="auto">
          <a:xfrm>
            <a:off x="947741" y="469900"/>
            <a:ext cx="1660525" cy="427038"/>
          </a:xfrm>
          <a:prstGeom prst="rect">
            <a:avLst/>
          </a:prstGeom>
          <a:noFill/>
        </p:spPr>
      </p:pic>
      <p:sp>
        <p:nvSpPr>
          <p:cNvPr id="130056" name="Line 8"/>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130057" name="Line 9"/>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130058" name="Line 10"/>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130065" name="Text Box 17"/>
          <p:cNvSpPr txBox="1">
            <a:spLocks noChangeArrowheads="1"/>
          </p:cNvSpPr>
          <p:nvPr/>
        </p:nvSpPr>
        <p:spPr bwMode="auto">
          <a:xfrm>
            <a:off x="8121650" y="2852756"/>
            <a:ext cx="935038" cy="274637"/>
          </a:xfrm>
          <a:prstGeom prst="rect">
            <a:avLst/>
          </a:prstGeom>
          <a:noFill/>
          <a:ln w="9525">
            <a:noFill/>
            <a:miter lim="800000"/>
            <a:headEnd/>
            <a:tailEnd/>
          </a:ln>
          <a:effectLst/>
        </p:spPr>
        <p:txBody>
          <a:bodyPr>
            <a:spAutoFit/>
          </a:bodyPr>
          <a:lstStyle/>
          <a:p>
            <a:endParaRPr lang="ca-ES" sz="1200">
              <a:solidFill>
                <a:schemeClr val="bg1"/>
              </a:solidFill>
            </a:endParaRPr>
          </a:p>
        </p:txBody>
      </p:sp>
      <p:sp>
        <p:nvSpPr>
          <p:cNvPr id="130071" name="Rectangle 23"/>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361DECC1-FA0A-4CBE-B7D8-67FC345BF87A}" type="datetime1">
              <a:rPr lang="es-ES" smtClean="0"/>
              <a:pPr/>
              <a:t>25/04/2021</a:t>
            </a:fld>
            <a:endParaRPr lang="es-ES"/>
          </a:p>
        </p:txBody>
      </p:sp>
      <p:sp>
        <p:nvSpPr>
          <p:cNvPr id="130072" name="Rectangle 24"/>
          <p:cNvSpPr>
            <a:spLocks noGrp="1" noChangeArrowheads="1"/>
          </p:cNvSpPr>
          <p:nvPr>
            <p:ph type="sldNum" sz="quarter" idx="4"/>
          </p:nvPr>
        </p:nvSpPr>
        <p:spPr bwMode="auto">
          <a:xfrm>
            <a:off x="884079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CD0D6E41-02DD-46B3-B426-281E6DCFC48C}" type="slidenum">
              <a:rPr lang="es-ES"/>
              <a:pPr/>
              <a:t>‹Nº›</a:t>
            </a:fld>
            <a:endParaRPr lang="es-ES"/>
          </a:p>
        </p:txBody>
      </p:sp>
      <p:sp>
        <p:nvSpPr>
          <p:cNvPr id="130073" name="Rectangle 25"/>
          <p:cNvSpPr>
            <a:spLocks noGrp="1" noChangeArrowheads="1"/>
          </p:cNvSpPr>
          <p:nvPr>
            <p:ph type="ftr" sz="quarter" idx="3"/>
          </p:nvPr>
        </p:nvSpPr>
        <p:spPr bwMode="auto">
          <a:xfrm>
            <a:off x="776289"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130074" name="Line 26"/>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130075" name="Line 27"/>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
        <p:nvSpPr>
          <p:cNvPr id="130076" name="Rectangle 28"/>
          <p:cNvSpPr>
            <a:spLocks noGrp="1" noChangeArrowheads="1"/>
          </p:cNvSpPr>
          <p:nvPr>
            <p:ph type="title"/>
          </p:nvPr>
        </p:nvSpPr>
        <p:spPr bwMode="auto">
          <a:xfrm>
            <a:off x="12009438" y="1916113"/>
            <a:ext cx="8915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fontAlgn="base">
        <a:spcBef>
          <a:spcPct val="0"/>
        </a:spcBef>
        <a:spcAft>
          <a:spcPct val="0"/>
        </a:spcAft>
        <a:defRPr sz="1400" b="1" i="1">
          <a:solidFill>
            <a:srgbClr val="058AD4"/>
          </a:solidFill>
          <a:latin typeface="+mj-lt"/>
          <a:ea typeface="+mj-ea"/>
          <a:cs typeface="+mj-cs"/>
        </a:defRPr>
      </a:lvl1pPr>
      <a:lvl2pPr algn="l" rtl="0" fontAlgn="base">
        <a:spcBef>
          <a:spcPct val="0"/>
        </a:spcBef>
        <a:spcAft>
          <a:spcPct val="0"/>
        </a:spcAft>
        <a:defRPr sz="1400" b="1" i="1">
          <a:solidFill>
            <a:srgbClr val="058AD4"/>
          </a:solidFill>
          <a:latin typeface="Arial" charset="0"/>
        </a:defRPr>
      </a:lvl2pPr>
      <a:lvl3pPr algn="l" rtl="0" fontAlgn="base">
        <a:spcBef>
          <a:spcPct val="0"/>
        </a:spcBef>
        <a:spcAft>
          <a:spcPct val="0"/>
        </a:spcAft>
        <a:defRPr sz="1400" b="1" i="1">
          <a:solidFill>
            <a:srgbClr val="058AD4"/>
          </a:solidFill>
          <a:latin typeface="Arial" charset="0"/>
        </a:defRPr>
      </a:lvl3pPr>
      <a:lvl4pPr algn="l" rtl="0" fontAlgn="base">
        <a:spcBef>
          <a:spcPct val="0"/>
        </a:spcBef>
        <a:spcAft>
          <a:spcPct val="0"/>
        </a:spcAft>
        <a:defRPr sz="1400" b="1" i="1">
          <a:solidFill>
            <a:srgbClr val="058AD4"/>
          </a:solidFill>
          <a:latin typeface="Arial" charset="0"/>
        </a:defRPr>
      </a:lvl4pPr>
      <a:lvl5pPr algn="l" rtl="0" fontAlgn="base">
        <a:spcBef>
          <a:spcPct val="0"/>
        </a:spcBef>
        <a:spcAft>
          <a:spcPct val="0"/>
        </a:spcAft>
        <a:defRPr sz="1400" b="1" i="1">
          <a:solidFill>
            <a:srgbClr val="058AD4"/>
          </a:solidFill>
          <a:latin typeface="Arial" charset="0"/>
        </a:defRPr>
      </a:lvl5pPr>
      <a:lvl6pPr marL="457200" algn="l" rtl="0" fontAlgn="base">
        <a:spcBef>
          <a:spcPct val="0"/>
        </a:spcBef>
        <a:spcAft>
          <a:spcPct val="0"/>
        </a:spcAft>
        <a:defRPr sz="1400" b="1" i="1">
          <a:solidFill>
            <a:srgbClr val="058AD4"/>
          </a:solidFill>
          <a:latin typeface="Arial" charset="0"/>
        </a:defRPr>
      </a:lvl6pPr>
      <a:lvl7pPr marL="914400" algn="l" rtl="0" fontAlgn="base">
        <a:spcBef>
          <a:spcPct val="0"/>
        </a:spcBef>
        <a:spcAft>
          <a:spcPct val="0"/>
        </a:spcAft>
        <a:defRPr sz="1400" b="1" i="1">
          <a:solidFill>
            <a:srgbClr val="058AD4"/>
          </a:solidFill>
          <a:latin typeface="Arial" charset="0"/>
        </a:defRPr>
      </a:lvl7pPr>
      <a:lvl8pPr marL="1371600" algn="l" rtl="0" fontAlgn="base">
        <a:spcBef>
          <a:spcPct val="0"/>
        </a:spcBef>
        <a:spcAft>
          <a:spcPct val="0"/>
        </a:spcAft>
        <a:defRPr sz="1400" b="1" i="1">
          <a:solidFill>
            <a:srgbClr val="058AD4"/>
          </a:solidFill>
          <a:latin typeface="Arial" charset="0"/>
        </a:defRPr>
      </a:lvl8pPr>
      <a:lvl9pPr marL="1828800" algn="l" rtl="0" fontAlgn="base">
        <a:spcBef>
          <a:spcPct val="0"/>
        </a:spcBef>
        <a:spcAft>
          <a:spcPct val="0"/>
        </a:spcAft>
        <a:defRPr sz="1400" b="1" i="1">
          <a:solidFill>
            <a:srgbClr val="058AD4"/>
          </a:solidFill>
          <a:latin typeface="Arial" charset="0"/>
        </a:defRPr>
      </a:lvl9pPr>
    </p:titleStyle>
    <p:bodyStyle>
      <a:lvl1pPr algn="l" rtl="0" eaLnBrk="0" fontAlgn="base" hangingPunct="0">
        <a:spcBef>
          <a:spcPct val="0"/>
        </a:spcBef>
        <a:spcAft>
          <a:spcPct val="0"/>
        </a:spcAft>
        <a:defRPr sz="1200">
          <a:solidFill>
            <a:schemeClr val="bg1"/>
          </a:solidFill>
          <a:latin typeface="+mn-lt"/>
          <a:ea typeface="+mn-ea"/>
          <a:cs typeface="+mn-cs"/>
        </a:defRPr>
      </a:lvl1pPr>
      <a:lvl2pPr marL="742950" indent="-285750" algn="l" rtl="0" fontAlgn="base">
        <a:spcBef>
          <a:spcPct val="20000"/>
        </a:spcBef>
        <a:spcAft>
          <a:spcPct val="0"/>
        </a:spcAft>
        <a:buChar char="–"/>
        <a:defRPr sz="1200">
          <a:solidFill>
            <a:schemeClr val="bg1"/>
          </a:solidFill>
          <a:latin typeface="+mn-lt"/>
        </a:defRPr>
      </a:lvl2pPr>
      <a:lvl3pPr marL="1143000" indent="-228600" algn="l" rtl="0" fontAlgn="base">
        <a:spcBef>
          <a:spcPct val="20000"/>
        </a:spcBef>
        <a:spcAft>
          <a:spcPct val="0"/>
        </a:spcAft>
        <a:buChar char="•"/>
        <a:defRPr sz="1200">
          <a:solidFill>
            <a:schemeClr val="bg1"/>
          </a:solidFill>
          <a:latin typeface="+mn-lt"/>
        </a:defRPr>
      </a:lvl3pPr>
      <a:lvl4pPr marL="1600200" indent="-228600" algn="l" rtl="0" fontAlgn="base">
        <a:spcBef>
          <a:spcPct val="20000"/>
        </a:spcBef>
        <a:spcAft>
          <a:spcPct val="0"/>
        </a:spcAft>
        <a:buChar char="–"/>
        <a:defRPr sz="1200">
          <a:solidFill>
            <a:schemeClr val="bg1"/>
          </a:solidFill>
          <a:latin typeface="+mn-lt"/>
        </a:defRPr>
      </a:lvl4pPr>
      <a:lvl5pPr marL="2057400" indent="-228600" algn="l" rtl="0" fontAlgn="base">
        <a:spcBef>
          <a:spcPct val="20000"/>
        </a:spcBef>
        <a:spcAft>
          <a:spcPct val="0"/>
        </a:spcAft>
        <a:buChar char="»"/>
        <a:defRPr sz="1200">
          <a:solidFill>
            <a:schemeClr val="bg1"/>
          </a:solidFill>
          <a:latin typeface="+mn-lt"/>
        </a:defRPr>
      </a:lvl5pPr>
      <a:lvl6pPr marL="2514600" indent="-228600" algn="l" rtl="0" fontAlgn="base">
        <a:spcBef>
          <a:spcPct val="20000"/>
        </a:spcBef>
        <a:spcAft>
          <a:spcPct val="0"/>
        </a:spcAft>
        <a:buChar char="»"/>
        <a:defRPr sz="1200">
          <a:solidFill>
            <a:schemeClr val="bg1"/>
          </a:solidFill>
          <a:latin typeface="+mn-lt"/>
        </a:defRPr>
      </a:lvl6pPr>
      <a:lvl7pPr marL="2971800" indent="-228600" algn="l" rtl="0" fontAlgn="base">
        <a:spcBef>
          <a:spcPct val="20000"/>
        </a:spcBef>
        <a:spcAft>
          <a:spcPct val="0"/>
        </a:spcAft>
        <a:buChar char="»"/>
        <a:defRPr sz="1200">
          <a:solidFill>
            <a:schemeClr val="bg1"/>
          </a:solidFill>
          <a:latin typeface="+mn-lt"/>
        </a:defRPr>
      </a:lvl7pPr>
      <a:lvl8pPr marL="3429000" indent="-228600" algn="l" rtl="0" fontAlgn="base">
        <a:spcBef>
          <a:spcPct val="20000"/>
        </a:spcBef>
        <a:spcAft>
          <a:spcPct val="0"/>
        </a:spcAft>
        <a:buChar char="»"/>
        <a:defRPr sz="1200">
          <a:solidFill>
            <a:schemeClr val="bg1"/>
          </a:solidFill>
          <a:latin typeface="+mn-lt"/>
        </a:defRPr>
      </a:lvl8pPr>
      <a:lvl9pPr marL="3886200" indent="-228600" algn="l" rtl="0" fontAlgn="base">
        <a:spcBef>
          <a:spcPct val="20000"/>
        </a:spcBef>
        <a:spcAft>
          <a:spcPct val="0"/>
        </a:spcAft>
        <a:buChar char="»"/>
        <a:defRPr sz="1200">
          <a:solidFill>
            <a:schemeClr val="bg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3"/>
          <p:cNvSpPr>
            <a:spLocks noChangeArrowheads="1"/>
          </p:cNvSpPr>
          <p:nvPr/>
        </p:nvSpPr>
        <p:spPr bwMode="auto">
          <a:xfrm>
            <a:off x="776289" y="1773238"/>
            <a:ext cx="8585200" cy="3395662"/>
          </a:xfrm>
          <a:prstGeom prst="rect">
            <a:avLst/>
          </a:prstGeom>
          <a:solidFill>
            <a:srgbClr val="058AD4"/>
          </a:solidFill>
          <a:ln w="9525">
            <a:noFill/>
            <a:miter lim="800000"/>
            <a:headEnd/>
            <a:tailEnd/>
          </a:ln>
        </p:spPr>
        <p:txBody>
          <a:bodyPr wrap="none" anchor="ctr"/>
          <a:lstStyle/>
          <a:p>
            <a:pPr algn="ctr" eaLnBrk="0" hangingPunct="0">
              <a:spcBef>
                <a:spcPct val="0"/>
              </a:spcBef>
              <a:defRPr/>
            </a:pPr>
            <a:endParaRPr lang="ca-ES" sz="800" b="1">
              <a:ea typeface="ＭＳ Ｐゴシック" pitchFamily="-16" charset="-128"/>
              <a:cs typeface="+mn-cs"/>
            </a:endParaRPr>
          </a:p>
        </p:txBody>
      </p:sp>
      <p:sp>
        <p:nvSpPr>
          <p:cNvPr id="13" name="Line 4"/>
          <p:cNvSpPr>
            <a:spLocks noChangeShapeType="1"/>
          </p:cNvSpPr>
          <p:nvPr/>
        </p:nvSpPr>
        <p:spPr bwMode="auto">
          <a:xfrm>
            <a:off x="4719638" y="2851150"/>
            <a:ext cx="0" cy="1206500"/>
          </a:xfrm>
          <a:prstGeom prst="line">
            <a:avLst/>
          </a:prstGeom>
          <a:noFill/>
          <a:ln w="3175">
            <a:solidFill>
              <a:schemeClr val="bg1"/>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4" name="Line 5"/>
          <p:cNvSpPr>
            <a:spLocks noChangeShapeType="1"/>
          </p:cNvSpPr>
          <p:nvPr/>
        </p:nvSpPr>
        <p:spPr bwMode="auto">
          <a:xfrm>
            <a:off x="9153525" y="2860675"/>
            <a:ext cx="0" cy="1206500"/>
          </a:xfrm>
          <a:prstGeom prst="line">
            <a:avLst/>
          </a:prstGeom>
          <a:noFill/>
          <a:ln w="3175">
            <a:solidFill>
              <a:schemeClr val="bg1"/>
            </a:solidFill>
            <a:round/>
            <a:headEnd/>
            <a:tailEnd/>
          </a:ln>
          <a:effectLst/>
        </p:spPr>
        <p:txBody>
          <a:bodyPr wrap="none" anchor="ctr"/>
          <a:lstStyle/>
          <a:p>
            <a:pPr eaLnBrk="0" hangingPunct="0">
              <a:spcBef>
                <a:spcPct val="0"/>
              </a:spcBef>
              <a:defRPr/>
            </a:pPr>
            <a:endParaRPr lang="ca-ES" sz="800" b="1">
              <a:ea typeface="ＭＳ Ｐゴシック" pitchFamily="-16" charset="-128"/>
              <a:cs typeface="+mn-cs"/>
            </a:endParaRPr>
          </a:p>
        </p:txBody>
      </p:sp>
      <p:sp>
        <p:nvSpPr>
          <p:cNvPr id="15" name="Rectangle 6"/>
          <p:cNvSpPr>
            <a:spLocks noGrp="1" noChangeArrowheads="1"/>
          </p:cNvSpPr>
          <p:nvPr/>
        </p:nvSpPr>
        <p:spPr bwMode="auto">
          <a:xfrm>
            <a:off x="4770448" y="2832100"/>
            <a:ext cx="3271837" cy="1230313"/>
          </a:xfrm>
          <a:prstGeom prst="rect">
            <a:avLst/>
          </a:prstGeom>
          <a:noFill/>
          <a:ln w="9525">
            <a:noFill/>
            <a:miter lim="800000"/>
            <a:headEnd/>
            <a:tailEnd/>
          </a:ln>
          <a:effectLst/>
        </p:spPr>
        <p:txBody>
          <a:bodyPr/>
          <a:lstStyle/>
          <a:p>
            <a:pPr eaLnBrk="0" hangingPunct="0">
              <a:spcBef>
                <a:spcPct val="0"/>
              </a:spcBef>
            </a:pPr>
            <a:endParaRPr lang="ca-ES" sz="1200">
              <a:solidFill>
                <a:schemeClr val="bg1"/>
              </a:solidFill>
              <a:ea typeface="ＭＳ Ｐゴシック" pitchFamily="48" charset="-128"/>
            </a:endParaRPr>
          </a:p>
        </p:txBody>
      </p:sp>
      <p:sp>
        <p:nvSpPr>
          <p:cNvPr id="159751" name="Rectangle 7"/>
          <p:cNvSpPr>
            <a:spLocks noGrp="1" noChangeArrowheads="1"/>
          </p:cNvSpPr>
          <p:nvPr>
            <p:ph type="title"/>
          </p:nvPr>
        </p:nvSpPr>
        <p:spPr bwMode="auto">
          <a:xfrm>
            <a:off x="1136650" y="2781300"/>
            <a:ext cx="3455988"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Clic para editar título</a:t>
            </a:r>
          </a:p>
        </p:txBody>
      </p:sp>
      <p:sp>
        <p:nvSpPr>
          <p:cNvPr id="159752" name="Rectangle 8"/>
          <p:cNvSpPr>
            <a:spLocks noGrp="1" noChangeArrowheads="1"/>
          </p:cNvSpPr>
          <p:nvPr>
            <p:ph type="body" idx="1"/>
          </p:nvPr>
        </p:nvSpPr>
        <p:spPr bwMode="auto">
          <a:xfrm>
            <a:off x="4808540" y="2781300"/>
            <a:ext cx="424815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59755" name="Rectangle 11"/>
          <p:cNvSpPr>
            <a:spLocks noChangeArrowheads="1"/>
          </p:cNvSpPr>
          <p:nvPr/>
        </p:nvSpPr>
        <p:spPr bwMode="auto">
          <a:xfrm>
            <a:off x="7280284" y="657225"/>
            <a:ext cx="2117725" cy="198438"/>
          </a:xfrm>
          <a:prstGeom prst="rect">
            <a:avLst/>
          </a:prstGeom>
          <a:noFill/>
          <a:ln w="9525">
            <a:noFill/>
            <a:miter lim="800000"/>
            <a:headEnd/>
            <a:tailEnd/>
          </a:ln>
          <a:effectLst/>
        </p:spPr>
        <p:txBody>
          <a:bodyPr lIns="91407" tIns="45704" rIns="91407" bIns="45704">
            <a:spAutoFit/>
          </a:bodyPr>
          <a:lstStyle/>
          <a:p>
            <a:pPr algn="r" eaLnBrk="0" hangingPunct="0">
              <a:spcBef>
                <a:spcPct val="0"/>
              </a:spcBef>
            </a:pPr>
            <a:r>
              <a:rPr lang="es-ES" sz="700" i="1">
                <a:solidFill>
                  <a:srgbClr val="0873AD"/>
                </a:solidFill>
                <a:ea typeface="ＭＳ Ｐゴシック" pitchFamily="48" charset="-128"/>
              </a:rPr>
              <a:t>Confianza, compromiso social y calidad</a:t>
            </a:r>
          </a:p>
        </p:txBody>
      </p:sp>
      <p:pic>
        <p:nvPicPr>
          <p:cNvPr id="159756" name="Picture 12" descr="log"/>
          <p:cNvPicPr>
            <a:picLocks noChangeAspect="1" noChangeArrowheads="1"/>
          </p:cNvPicPr>
          <p:nvPr/>
        </p:nvPicPr>
        <p:blipFill>
          <a:blip r:embed="rId13" cstate="print"/>
          <a:srcRect/>
          <a:stretch>
            <a:fillRect/>
          </a:stretch>
        </p:blipFill>
        <p:spPr bwMode="auto">
          <a:xfrm>
            <a:off x="947741" y="469900"/>
            <a:ext cx="1660525" cy="427038"/>
          </a:xfrm>
          <a:prstGeom prst="rect">
            <a:avLst/>
          </a:prstGeom>
          <a:noFill/>
        </p:spPr>
      </p:pic>
      <p:sp>
        <p:nvSpPr>
          <p:cNvPr id="159757" name="Line 13"/>
          <p:cNvSpPr>
            <a:spLocks noChangeShapeType="1"/>
          </p:cNvSpPr>
          <p:nvPr/>
        </p:nvSpPr>
        <p:spPr bwMode="auto">
          <a:xfrm>
            <a:off x="747718" y="390525"/>
            <a:ext cx="2041525" cy="0"/>
          </a:xfrm>
          <a:prstGeom prst="line">
            <a:avLst/>
          </a:prstGeom>
          <a:noFill/>
          <a:ln w="3175">
            <a:solidFill>
              <a:srgbClr val="4C4C4C"/>
            </a:solidFill>
            <a:round/>
            <a:headEnd/>
            <a:tailEnd/>
          </a:ln>
          <a:effectLst/>
        </p:spPr>
        <p:txBody>
          <a:bodyPr wrap="none" anchor="ctr"/>
          <a:lstStyle/>
          <a:p>
            <a:endParaRPr lang="es-ES"/>
          </a:p>
        </p:txBody>
      </p:sp>
      <p:sp>
        <p:nvSpPr>
          <p:cNvPr id="159758" name="Line 14"/>
          <p:cNvSpPr>
            <a:spLocks noChangeShapeType="1"/>
          </p:cNvSpPr>
          <p:nvPr/>
        </p:nvSpPr>
        <p:spPr bwMode="auto">
          <a:xfrm>
            <a:off x="2789238" y="390543"/>
            <a:ext cx="0" cy="430213"/>
          </a:xfrm>
          <a:prstGeom prst="line">
            <a:avLst/>
          </a:prstGeom>
          <a:noFill/>
          <a:ln w="3175">
            <a:solidFill>
              <a:srgbClr val="4C4C4C"/>
            </a:solidFill>
            <a:round/>
            <a:headEnd/>
            <a:tailEnd/>
          </a:ln>
          <a:effectLst/>
        </p:spPr>
        <p:txBody>
          <a:bodyPr wrap="none" anchor="ctr"/>
          <a:lstStyle/>
          <a:p>
            <a:endParaRPr lang="es-ES"/>
          </a:p>
        </p:txBody>
      </p:sp>
      <p:sp>
        <p:nvSpPr>
          <p:cNvPr id="159759" name="Line 15"/>
          <p:cNvSpPr>
            <a:spLocks noChangeShapeType="1"/>
          </p:cNvSpPr>
          <p:nvPr/>
        </p:nvSpPr>
        <p:spPr bwMode="auto">
          <a:xfrm>
            <a:off x="2789248" y="820738"/>
            <a:ext cx="6554787" cy="0"/>
          </a:xfrm>
          <a:prstGeom prst="line">
            <a:avLst/>
          </a:prstGeom>
          <a:noFill/>
          <a:ln w="3175">
            <a:solidFill>
              <a:srgbClr val="4C4C4C"/>
            </a:solidFill>
            <a:round/>
            <a:headEnd/>
            <a:tailEnd/>
          </a:ln>
          <a:effectLst/>
        </p:spPr>
        <p:txBody>
          <a:bodyPr wrap="none" anchor="ctr"/>
          <a:lstStyle/>
          <a:p>
            <a:endParaRPr lang="es-ES"/>
          </a:p>
        </p:txBody>
      </p:sp>
      <p:sp>
        <p:nvSpPr>
          <p:cNvPr id="159763" name="Text Box 19"/>
          <p:cNvSpPr txBox="1">
            <a:spLocks noChangeArrowheads="1"/>
          </p:cNvSpPr>
          <p:nvPr/>
        </p:nvSpPr>
        <p:spPr bwMode="auto">
          <a:xfrm>
            <a:off x="8121650" y="2852756"/>
            <a:ext cx="935038" cy="274637"/>
          </a:xfrm>
          <a:prstGeom prst="rect">
            <a:avLst/>
          </a:prstGeom>
          <a:noFill/>
          <a:ln w="9525">
            <a:noFill/>
            <a:miter lim="800000"/>
            <a:headEnd/>
            <a:tailEnd/>
          </a:ln>
          <a:effectLst/>
        </p:spPr>
        <p:txBody>
          <a:bodyPr>
            <a:spAutoFit/>
          </a:bodyPr>
          <a:lstStyle/>
          <a:p>
            <a:endParaRPr lang="ca-ES" sz="1200">
              <a:solidFill>
                <a:schemeClr val="bg1"/>
              </a:solidFill>
            </a:endParaRPr>
          </a:p>
        </p:txBody>
      </p:sp>
      <p:sp>
        <p:nvSpPr>
          <p:cNvPr id="159764" name="Rectangle 20"/>
          <p:cNvSpPr>
            <a:spLocks noGrp="1" noChangeArrowheads="1"/>
          </p:cNvSpPr>
          <p:nvPr>
            <p:ph type="dt" sz="half" idx="2"/>
          </p:nvPr>
        </p:nvSpPr>
        <p:spPr bwMode="auto">
          <a:xfrm>
            <a:off x="8193088" y="6308725"/>
            <a:ext cx="1081087" cy="217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700">
                <a:solidFill>
                  <a:srgbClr val="4C4C4C"/>
                </a:solidFill>
                <a:ea typeface="ＭＳ Ｐゴシック" pitchFamily="48" charset="-128"/>
              </a:defRPr>
            </a:lvl1pPr>
          </a:lstStyle>
          <a:p>
            <a:fld id="{6ED52A53-7A7C-48CF-82AD-9F0DA1B98C8E}" type="datetime1">
              <a:rPr lang="es-ES" smtClean="0"/>
              <a:pPr/>
              <a:t>25/04/2021</a:t>
            </a:fld>
            <a:endParaRPr lang="es-ES"/>
          </a:p>
        </p:txBody>
      </p:sp>
      <p:sp>
        <p:nvSpPr>
          <p:cNvPr id="159765" name="Rectangle 21"/>
          <p:cNvSpPr>
            <a:spLocks noGrp="1" noChangeArrowheads="1"/>
          </p:cNvSpPr>
          <p:nvPr>
            <p:ph type="sldNum" sz="quarter" idx="4"/>
          </p:nvPr>
        </p:nvSpPr>
        <p:spPr bwMode="auto">
          <a:xfrm>
            <a:off x="8840798" y="6308725"/>
            <a:ext cx="4397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700">
                <a:solidFill>
                  <a:srgbClr val="4C4C4C"/>
                </a:solidFill>
                <a:ea typeface="ＭＳ Ｐゴシック" pitchFamily="48" charset="-128"/>
              </a:defRPr>
            </a:lvl1pPr>
          </a:lstStyle>
          <a:p>
            <a:fld id="{975F7290-9095-40BB-BBE3-74319C11F5D3}" type="slidenum">
              <a:rPr lang="es-ES"/>
              <a:pPr/>
              <a:t>‹Nº›</a:t>
            </a:fld>
            <a:endParaRPr lang="es-ES"/>
          </a:p>
        </p:txBody>
      </p:sp>
      <p:sp>
        <p:nvSpPr>
          <p:cNvPr id="159766" name="Rectangle 22"/>
          <p:cNvSpPr>
            <a:spLocks noGrp="1" noChangeArrowheads="1"/>
          </p:cNvSpPr>
          <p:nvPr>
            <p:ph type="ftr" sz="quarter" idx="3"/>
          </p:nvPr>
        </p:nvSpPr>
        <p:spPr bwMode="auto">
          <a:xfrm>
            <a:off x="776289" y="6308725"/>
            <a:ext cx="31369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defTabSz="912813" eaLnBrk="0" hangingPunct="0">
              <a:spcBef>
                <a:spcPct val="0"/>
              </a:spcBef>
              <a:defRPr sz="700">
                <a:solidFill>
                  <a:srgbClr val="4C4C4C"/>
                </a:solidFill>
                <a:ea typeface="ＭＳ Ｐゴシック" pitchFamily="48" charset="-128"/>
              </a:defRPr>
            </a:lvl1pPr>
          </a:lstStyle>
          <a:p>
            <a:endParaRPr lang="es-ES_tradnl"/>
          </a:p>
        </p:txBody>
      </p:sp>
      <p:sp>
        <p:nvSpPr>
          <p:cNvPr id="159767" name="Line 23"/>
          <p:cNvSpPr>
            <a:spLocks noChangeShapeType="1"/>
          </p:cNvSpPr>
          <p:nvPr/>
        </p:nvSpPr>
        <p:spPr bwMode="auto">
          <a:xfrm>
            <a:off x="747713" y="6262688"/>
            <a:ext cx="8599487" cy="0"/>
          </a:xfrm>
          <a:prstGeom prst="line">
            <a:avLst/>
          </a:prstGeom>
          <a:noFill/>
          <a:ln w="3175">
            <a:solidFill>
              <a:schemeClr val="bg2"/>
            </a:solidFill>
            <a:round/>
            <a:headEnd/>
            <a:tailEnd/>
          </a:ln>
          <a:effectLst/>
        </p:spPr>
        <p:txBody>
          <a:bodyPr wrap="none" anchor="ctr"/>
          <a:lstStyle/>
          <a:p>
            <a:endParaRPr lang="es-ES"/>
          </a:p>
        </p:txBody>
      </p:sp>
      <p:sp>
        <p:nvSpPr>
          <p:cNvPr id="159768" name="Line 24"/>
          <p:cNvSpPr>
            <a:spLocks noChangeShapeType="1"/>
          </p:cNvSpPr>
          <p:nvPr/>
        </p:nvSpPr>
        <p:spPr bwMode="auto">
          <a:xfrm>
            <a:off x="8902700" y="6313506"/>
            <a:ext cx="0" cy="236537"/>
          </a:xfrm>
          <a:prstGeom prst="line">
            <a:avLst/>
          </a:prstGeom>
          <a:noFill/>
          <a:ln w="3175">
            <a:solidFill>
              <a:schemeClr val="bg2"/>
            </a:solidFill>
            <a:round/>
            <a:headEnd/>
            <a:tailEnd/>
          </a:ln>
          <a:effectLst/>
        </p:spPr>
        <p:txBody>
          <a:bodyPr wrap="none" anchor="ctr"/>
          <a:lstStyle/>
          <a:p>
            <a:endParaRPr lang="es-E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fontAlgn="base">
        <a:spcBef>
          <a:spcPct val="0"/>
        </a:spcBef>
        <a:spcAft>
          <a:spcPct val="0"/>
        </a:spcAft>
        <a:defRPr b="1">
          <a:solidFill>
            <a:schemeClr val="bg1"/>
          </a:solidFill>
          <a:latin typeface="+mj-lt"/>
          <a:ea typeface="+mj-ea"/>
          <a:cs typeface="+mj-cs"/>
        </a:defRPr>
      </a:lvl1pPr>
      <a:lvl2pPr algn="l" rtl="0" fontAlgn="base">
        <a:spcBef>
          <a:spcPct val="0"/>
        </a:spcBef>
        <a:spcAft>
          <a:spcPct val="0"/>
        </a:spcAft>
        <a:defRPr b="1">
          <a:solidFill>
            <a:schemeClr val="bg1"/>
          </a:solidFill>
          <a:latin typeface="Arial" charset="0"/>
        </a:defRPr>
      </a:lvl2pPr>
      <a:lvl3pPr algn="l" rtl="0" fontAlgn="base">
        <a:spcBef>
          <a:spcPct val="0"/>
        </a:spcBef>
        <a:spcAft>
          <a:spcPct val="0"/>
        </a:spcAft>
        <a:defRPr b="1">
          <a:solidFill>
            <a:schemeClr val="bg1"/>
          </a:solidFill>
          <a:latin typeface="Arial" charset="0"/>
        </a:defRPr>
      </a:lvl3pPr>
      <a:lvl4pPr algn="l" rtl="0" fontAlgn="base">
        <a:spcBef>
          <a:spcPct val="0"/>
        </a:spcBef>
        <a:spcAft>
          <a:spcPct val="0"/>
        </a:spcAft>
        <a:defRPr b="1">
          <a:solidFill>
            <a:schemeClr val="bg1"/>
          </a:solidFill>
          <a:latin typeface="Arial" charset="0"/>
        </a:defRPr>
      </a:lvl4pPr>
      <a:lvl5pPr algn="l" rtl="0" fontAlgn="base">
        <a:spcBef>
          <a:spcPct val="0"/>
        </a:spcBef>
        <a:spcAft>
          <a:spcPct val="0"/>
        </a:spcAft>
        <a:defRPr b="1">
          <a:solidFill>
            <a:schemeClr val="bg1"/>
          </a:solidFill>
          <a:latin typeface="Arial" charset="0"/>
        </a:defRPr>
      </a:lvl5pPr>
      <a:lvl6pPr marL="457200" algn="l" rtl="0" fontAlgn="base">
        <a:spcBef>
          <a:spcPct val="0"/>
        </a:spcBef>
        <a:spcAft>
          <a:spcPct val="0"/>
        </a:spcAft>
        <a:defRPr b="1">
          <a:solidFill>
            <a:schemeClr val="bg1"/>
          </a:solidFill>
          <a:latin typeface="Arial" charset="0"/>
        </a:defRPr>
      </a:lvl6pPr>
      <a:lvl7pPr marL="914400" algn="l" rtl="0" fontAlgn="base">
        <a:spcBef>
          <a:spcPct val="0"/>
        </a:spcBef>
        <a:spcAft>
          <a:spcPct val="0"/>
        </a:spcAft>
        <a:defRPr b="1">
          <a:solidFill>
            <a:schemeClr val="bg1"/>
          </a:solidFill>
          <a:latin typeface="Arial" charset="0"/>
        </a:defRPr>
      </a:lvl7pPr>
      <a:lvl8pPr marL="1371600" algn="l" rtl="0" fontAlgn="base">
        <a:spcBef>
          <a:spcPct val="0"/>
        </a:spcBef>
        <a:spcAft>
          <a:spcPct val="0"/>
        </a:spcAft>
        <a:defRPr b="1">
          <a:solidFill>
            <a:schemeClr val="bg1"/>
          </a:solidFill>
          <a:latin typeface="Arial" charset="0"/>
        </a:defRPr>
      </a:lvl8pPr>
      <a:lvl9pPr marL="1828800" algn="l" rtl="0" fontAlgn="base">
        <a:spcBef>
          <a:spcPct val="0"/>
        </a:spcBef>
        <a:spcAft>
          <a:spcPct val="0"/>
        </a:spcAft>
        <a:defRPr b="1">
          <a:solidFill>
            <a:schemeClr val="bg1"/>
          </a:solidFill>
          <a:latin typeface="Arial" charset="0"/>
        </a:defRPr>
      </a:lvl9pPr>
    </p:titleStyle>
    <p:bodyStyle>
      <a:lvl1pPr algn="l" rtl="0" eaLnBrk="0" fontAlgn="base" hangingPunct="0">
        <a:spcBef>
          <a:spcPct val="0"/>
        </a:spcBef>
        <a:spcAft>
          <a:spcPct val="0"/>
        </a:spcAft>
        <a:defRPr sz="1200">
          <a:solidFill>
            <a:schemeClr val="bg1"/>
          </a:solidFill>
          <a:latin typeface="+mn-lt"/>
          <a:ea typeface="+mn-ea"/>
          <a:cs typeface="+mn-cs"/>
        </a:defRPr>
      </a:lvl1pPr>
      <a:lvl2pPr marL="476250" indent="-285750" algn="l" rtl="0" fontAlgn="base">
        <a:spcBef>
          <a:spcPct val="20000"/>
        </a:spcBef>
        <a:spcAft>
          <a:spcPct val="0"/>
        </a:spcAft>
        <a:buChar char="–"/>
        <a:defRPr sz="1200">
          <a:solidFill>
            <a:schemeClr val="bg1"/>
          </a:solidFill>
          <a:latin typeface="+mn-lt"/>
        </a:defRPr>
      </a:lvl2pPr>
      <a:lvl3pPr marL="895350" indent="-228600" algn="l" rtl="0" fontAlgn="base">
        <a:spcBef>
          <a:spcPct val="20000"/>
        </a:spcBef>
        <a:spcAft>
          <a:spcPct val="0"/>
        </a:spcAft>
        <a:buChar char="•"/>
        <a:defRPr sz="1200">
          <a:solidFill>
            <a:schemeClr val="bg1"/>
          </a:solidFill>
          <a:latin typeface="+mn-lt"/>
        </a:defRPr>
      </a:lvl3pPr>
      <a:lvl4pPr marL="1314450" indent="-228600" algn="l" rtl="0" fontAlgn="base">
        <a:spcBef>
          <a:spcPct val="20000"/>
        </a:spcBef>
        <a:spcAft>
          <a:spcPct val="0"/>
        </a:spcAft>
        <a:buChar char="–"/>
        <a:defRPr sz="1200">
          <a:solidFill>
            <a:schemeClr val="bg1"/>
          </a:solidFill>
          <a:latin typeface="+mn-lt"/>
        </a:defRPr>
      </a:lvl4pPr>
      <a:lvl5pPr marL="1733550" indent="-228600" algn="l" rtl="0" fontAlgn="base">
        <a:spcBef>
          <a:spcPct val="20000"/>
        </a:spcBef>
        <a:spcAft>
          <a:spcPct val="0"/>
        </a:spcAft>
        <a:buChar char="»"/>
        <a:defRPr sz="1200">
          <a:solidFill>
            <a:schemeClr val="bg1"/>
          </a:solidFill>
          <a:latin typeface="+mn-lt"/>
        </a:defRPr>
      </a:lvl5pPr>
      <a:lvl6pPr marL="2190750" indent="-228600" algn="l" rtl="0" fontAlgn="base">
        <a:spcBef>
          <a:spcPct val="20000"/>
        </a:spcBef>
        <a:spcAft>
          <a:spcPct val="0"/>
        </a:spcAft>
        <a:buChar char="»"/>
        <a:defRPr sz="1200">
          <a:solidFill>
            <a:schemeClr val="bg1"/>
          </a:solidFill>
          <a:latin typeface="+mn-lt"/>
        </a:defRPr>
      </a:lvl6pPr>
      <a:lvl7pPr marL="2647950" indent="-228600" algn="l" rtl="0" fontAlgn="base">
        <a:spcBef>
          <a:spcPct val="20000"/>
        </a:spcBef>
        <a:spcAft>
          <a:spcPct val="0"/>
        </a:spcAft>
        <a:buChar char="»"/>
        <a:defRPr sz="1200">
          <a:solidFill>
            <a:schemeClr val="bg1"/>
          </a:solidFill>
          <a:latin typeface="+mn-lt"/>
        </a:defRPr>
      </a:lvl7pPr>
      <a:lvl8pPr marL="3105150" indent="-228600" algn="l" rtl="0" fontAlgn="base">
        <a:spcBef>
          <a:spcPct val="20000"/>
        </a:spcBef>
        <a:spcAft>
          <a:spcPct val="0"/>
        </a:spcAft>
        <a:buChar char="»"/>
        <a:defRPr sz="1200">
          <a:solidFill>
            <a:schemeClr val="bg1"/>
          </a:solidFill>
          <a:latin typeface="+mn-lt"/>
        </a:defRPr>
      </a:lvl8pPr>
      <a:lvl9pPr marL="3562350" indent="-228600" algn="l" rtl="0" fontAlgn="base">
        <a:spcBef>
          <a:spcPct val="20000"/>
        </a:spcBef>
        <a:spcAft>
          <a:spcPct val="0"/>
        </a:spcAft>
        <a:buChar char="»"/>
        <a:defRPr sz="1200">
          <a:solidFill>
            <a:schemeClr val="bg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90600" y="274638"/>
            <a:ext cx="84201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686550" y="6191250"/>
            <a:ext cx="2682875" cy="476250"/>
          </a:xfrm>
          <a:prstGeom prst="rect">
            <a:avLst/>
          </a:prstGeom>
        </p:spPr>
        <p:txBody>
          <a:bodyPr anchor="ctr" anchorCtr="0"/>
          <a:lstStyle>
            <a:lvl1pPr algn="r" eaLnBrk="1" latinLnBrk="0" hangingPunct="1">
              <a:defRPr kumimoji="0" sz="1400">
                <a:solidFill>
                  <a:schemeClr val="tx2"/>
                </a:solidFill>
              </a:defRPr>
            </a:lvl1pPr>
          </a:lstStyle>
          <a:p>
            <a:fld id="{49E229CB-C281-497B-8120-5C10704CE656}" type="datetime1">
              <a:rPr lang="es-ES" smtClean="0"/>
              <a:pPr/>
              <a:t>25/04/2021</a:t>
            </a:fld>
            <a:endParaRPr lang="es-ES"/>
          </a:p>
        </p:txBody>
      </p:sp>
      <p:sp>
        <p:nvSpPr>
          <p:cNvPr id="3" name="2 Marcador de pie de página"/>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defRPr>
            </a:lvl1pPr>
          </a:lstStyle>
          <a:p>
            <a:endParaRPr lang="es-ES_tradnl"/>
          </a:p>
        </p:txBody>
      </p:sp>
      <p:sp>
        <p:nvSpPr>
          <p:cNvPr id="23" name="22 Marcador de número de diapositiva"/>
          <p:cNvSpPr>
            <a:spLocks noGrp="1"/>
          </p:cNvSpPr>
          <p:nvPr>
            <p:ph type="sldNum" sz="quarter" idx="4"/>
          </p:nvPr>
        </p:nvSpPr>
        <p:spPr>
          <a:xfrm>
            <a:off x="158496" y="6210300"/>
            <a:ext cx="4953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6F2249E-0931-4A3B-9AF3-73AF2E5189A7}"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8.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google.es/imgres?imgurl=http://2.bp.blogspot.com/_C_WBsGa3qbs/Sw9gD22B5qI/AAAAAAAAAFM/pTHB8E6gsg0/s1600/aduaneroCrop2.jpg&amp;imgrefurl=http://test-de-personalidad.blogspot.com/2009/11/limbrico-izquierdo-org-anizador-normal.html&amp;usg=__Dog7hb_veEeusLt_7T7eOeW3lcQ=&amp;h=495&amp;w=486&amp;sz=63&amp;hl=es&amp;start=18&amp;sig2=VGRSOqqxdmT3ESKIF07qXQ&amp;zoom=1&amp;tbnid=iD61T38t4f6ioM:&amp;tbnh=130&amp;tbnw=128&amp;ei=Zn6kUYiTEtCYhQerzIC4Dw&amp;itbs=1&amp;sa=X&amp;ved=0CE8QrQMwEQ"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jpeg"/><Relationship Id="rId7" Type="http://schemas.openxmlformats.org/officeDocument/2006/relationships/slide" Target="slide83.xml"/><Relationship Id="rId2" Type="http://schemas.openxmlformats.org/officeDocument/2006/relationships/notesSlide" Target="../notesSlides/notesSlide10.xml"/><Relationship Id="rId1" Type="http://schemas.openxmlformats.org/officeDocument/2006/relationships/slideLayout" Target="../slideLayouts/slideLayout97.xml"/><Relationship Id="rId6" Type="http://schemas.openxmlformats.org/officeDocument/2006/relationships/image" Target="../media/image7.png"/><Relationship Id="rId5" Type="http://schemas.openxmlformats.org/officeDocument/2006/relationships/slide" Target="slide49.xml"/><Relationship Id="rId10" Type="http://schemas.openxmlformats.org/officeDocument/2006/relationships/image" Target="../media/image19.png"/><Relationship Id="rId4" Type="http://schemas.openxmlformats.org/officeDocument/2006/relationships/image" Target="../media/image23.jpeg"/><Relationship Id="rId9"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11.xml"/><Relationship Id="rId1" Type="http://schemas.openxmlformats.org/officeDocument/2006/relationships/slideLayout" Target="../slideLayouts/slideLayout97.xml"/><Relationship Id="rId5" Type="http://schemas.openxmlformats.org/officeDocument/2006/relationships/image" Target="../media/image18.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49.xml"/><Relationship Id="rId7" Type="http://schemas.openxmlformats.org/officeDocument/2006/relationships/slide" Target="slide2.xml"/><Relationship Id="rId12"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97.xml"/><Relationship Id="rId6" Type="http://schemas.openxmlformats.org/officeDocument/2006/relationships/image" Target="../media/image8.png"/><Relationship Id="rId11" Type="http://schemas.openxmlformats.org/officeDocument/2006/relationships/image" Target="../media/image21.jpeg"/><Relationship Id="rId5" Type="http://schemas.openxmlformats.org/officeDocument/2006/relationships/slide" Target="slide83.xml"/><Relationship Id="rId10" Type="http://schemas.openxmlformats.org/officeDocument/2006/relationships/image" Target="../media/image23.jpeg"/><Relationship Id="rId4" Type="http://schemas.openxmlformats.org/officeDocument/2006/relationships/image" Target="../media/image7.png"/><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9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49.xml"/><Relationship Id="rId7" Type="http://schemas.openxmlformats.org/officeDocument/2006/relationships/slide" Target="slide2.xml"/><Relationship Id="rId12"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97.xml"/><Relationship Id="rId6" Type="http://schemas.openxmlformats.org/officeDocument/2006/relationships/image" Target="../media/image8.png"/><Relationship Id="rId11" Type="http://schemas.openxmlformats.org/officeDocument/2006/relationships/image" Target="../media/image21.jpeg"/><Relationship Id="rId5" Type="http://schemas.openxmlformats.org/officeDocument/2006/relationships/slide" Target="slide83.xml"/><Relationship Id="rId10" Type="http://schemas.openxmlformats.org/officeDocument/2006/relationships/image" Target="../media/image23.jpeg"/><Relationship Id="rId4" Type="http://schemas.openxmlformats.org/officeDocument/2006/relationships/image" Target="../media/image7.png"/><Relationship Id="rId9"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16.xml"/><Relationship Id="rId1" Type="http://schemas.openxmlformats.org/officeDocument/2006/relationships/slideLayout" Target="../slideLayouts/slideLayout97.xml"/><Relationship Id="rId5" Type="http://schemas.openxmlformats.org/officeDocument/2006/relationships/image" Target="../media/image18.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7.xml"/></Relationships>
</file>

<file path=ppt/slides/_rels/slide1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slide" Target="slide49.xml"/><Relationship Id="rId7"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97.xml"/><Relationship Id="rId6" Type="http://schemas.openxmlformats.org/officeDocument/2006/relationships/image" Target="../media/image8.png"/><Relationship Id="rId5" Type="http://schemas.openxmlformats.org/officeDocument/2006/relationships/slide" Target="slide83.xml"/><Relationship Id="rId10" Type="http://schemas.openxmlformats.org/officeDocument/2006/relationships/image" Target="../media/image22.jpeg"/><Relationship Id="rId4" Type="http://schemas.openxmlformats.org/officeDocument/2006/relationships/image" Target="../media/image7.pn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40.xml"/><Relationship Id="rId18" Type="http://schemas.openxmlformats.org/officeDocument/2006/relationships/slide" Target="slide77.xml"/><Relationship Id="rId26" Type="http://schemas.openxmlformats.org/officeDocument/2006/relationships/image" Target="../media/image8.png"/><Relationship Id="rId3" Type="http://schemas.openxmlformats.org/officeDocument/2006/relationships/image" Target="../media/image6.png"/><Relationship Id="rId21" Type="http://schemas.openxmlformats.org/officeDocument/2006/relationships/slide" Target="slide59.xml"/><Relationship Id="rId7" Type="http://schemas.openxmlformats.org/officeDocument/2006/relationships/slide" Target="slide14.xml"/><Relationship Id="rId12" Type="http://schemas.openxmlformats.org/officeDocument/2006/relationships/slide" Target="slide37.xml"/><Relationship Id="rId17" Type="http://schemas.openxmlformats.org/officeDocument/2006/relationships/slide" Target="slide71.xml"/><Relationship Id="rId25" Type="http://schemas.openxmlformats.org/officeDocument/2006/relationships/image" Target="../media/image7.png"/><Relationship Id="rId2" Type="http://schemas.openxmlformats.org/officeDocument/2006/relationships/notesSlide" Target="../notesSlides/notesSlide2.xml"/><Relationship Id="rId16" Type="http://schemas.openxmlformats.org/officeDocument/2006/relationships/slide" Target="slide28.xml"/><Relationship Id="rId20" Type="http://schemas.openxmlformats.org/officeDocument/2006/relationships/slide" Target="slide54.xml"/><Relationship Id="rId1" Type="http://schemas.openxmlformats.org/officeDocument/2006/relationships/slideLayout" Target="../slideLayouts/slideLayout108.xml"/><Relationship Id="rId6" Type="http://schemas.openxmlformats.org/officeDocument/2006/relationships/slide" Target="slide12.xml"/><Relationship Id="rId11" Type="http://schemas.openxmlformats.org/officeDocument/2006/relationships/slide" Target="slide34.xml"/><Relationship Id="rId24" Type="http://schemas.openxmlformats.org/officeDocument/2006/relationships/slide" Target="slide45.xml"/><Relationship Id="rId5" Type="http://schemas.openxmlformats.org/officeDocument/2006/relationships/slide" Target="slide9.xml"/><Relationship Id="rId15" Type="http://schemas.openxmlformats.org/officeDocument/2006/relationships/slide" Target="slide22.xml"/><Relationship Id="rId23" Type="http://schemas.openxmlformats.org/officeDocument/2006/relationships/slide" Target="slide83.xml"/><Relationship Id="rId28" Type="http://schemas.openxmlformats.org/officeDocument/2006/relationships/image" Target="../media/image9.png"/><Relationship Id="rId10" Type="http://schemas.openxmlformats.org/officeDocument/2006/relationships/slide" Target="slide31.xml"/><Relationship Id="rId19" Type="http://schemas.openxmlformats.org/officeDocument/2006/relationships/slide" Target="slide49.xml"/><Relationship Id="rId4" Type="http://schemas.openxmlformats.org/officeDocument/2006/relationships/slide" Target="slide7.xml"/><Relationship Id="rId9" Type="http://schemas.openxmlformats.org/officeDocument/2006/relationships/slide" Target="slide5.xml"/><Relationship Id="rId14" Type="http://schemas.openxmlformats.org/officeDocument/2006/relationships/slide" Target="slide25.xml"/><Relationship Id="rId22" Type="http://schemas.openxmlformats.org/officeDocument/2006/relationships/slide" Target="slide64.xml"/><Relationship Id="rId27" Type="http://schemas.openxmlformats.org/officeDocument/2006/relationships/slide" Target="slide90.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97.xml"/><Relationship Id="rId5" Type="http://schemas.openxmlformats.org/officeDocument/2006/relationships/image" Target="../media/image19.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9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7.xml"/></Relationships>
</file>

<file path=ppt/slides/_rels/slide24.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image" Target="../media/image20.jpe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97.xml"/><Relationship Id="rId6" Type="http://schemas.openxmlformats.org/officeDocument/2006/relationships/slide" Target="slide49.xml"/><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slide" Target="slide2.xml"/><Relationship Id="rId4" Type="http://schemas.openxmlformats.org/officeDocument/2006/relationships/image" Target="../media/image21.jpeg"/><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9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7.xml"/></Relationships>
</file>

<file path=ppt/slides/_rels/slide27.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image" Target="../media/image20.jpeg"/><Relationship Id="rId7"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97.xml"/><Relationship Id="rId6" Type="http://schemas.openxmlformats.org/officeDocument/2006/relationships/slide" Target="slide49.xml"/><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slide" Target="slide2.xml"/><Relationship Id="rId4" Type="http://schemas.openxmlformats.org/officeDocument/2006/relationships/image" Target="../media/image21.jpe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97.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gif"/><Relationship Id="rId1" Type="http://schemas.openxmlformats.org/officeDocument/2006/relationships/slideLayout" Target="../slideLayouts/slideLayout9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jpeg"/><Relationship Id="rId7" Type="http://schemas.openxmlformats.org/officeDocument/2006/relationships/slide" Target="slide49.xml"/><Relationship Id="rId12"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97.xml"/><Relationship Id="rId6" Type="http://schemas.openxmlformats.org/officeDocument/2006/relationships/image" Target="../media/image22.jpeg"/><Relationship Id="rId11" Type="http://schemas.openxmlformats.org/officeDocument/2006/relationships/slide" Target="slide2.xml"/><Relationship Id="rId5" Type="http://schemas.openxmlformats.org/officeDocument/2006/relationships/image" Target="../media/image21.jpeg"/><Relationship Id="rId10" Type="http://schemas.openxmlformats.org/officeDocument/2006/relationships/image" Target="../media/image8.png"/><Relationship Id="rId4" Type="http://schemas.openxmlformats.org/officeDocument/2006/relationships/image" Target="../media/image23.jpeg"/><Relationship Id="rId9" Type="http://schemas.openxmlformats.org/officeDocument/2006/relationships/slide" Target="slide83.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9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7.xml"/></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59.xml"/><Relationship Id="rId7" Type="http://schemas.openxmlformats.org/officeDocument/2006/relationships/slide" Target="slide2.xml"/><Relationship Id="rId12"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97.xml"/><Relationship Id="rId6" Type="http://schemas.openxmlformats.org/officeDocument/2006/relationships/image" Target="../media/image8.png"/><Relationship Id="rId11" Type="http://schemas.openxmlformats.org/officeDocument/2006/relationships/image" Target="../media/image21.jpeg"/><Relationship Id="rId5" Type="http://schemas.openxmlformats.org/officeDocument/2006/relationships/slide" Target="slide83.xml"/><Relationship Id="rId10" Type="http://schemas.openxmlformats.org/officeDocument/2006/relationships/image" Target="../media/image23.jpeg"/><Relationship Id="rId4" Type="http://schemas.openxmlformats.org/officeDocument/2006/relationships/image" Target="../media/image7.png"/><Relationship Id="rId9" Type="http://schemas.openxmlformats.org/officeDocument/2006/relationships/image" Target="../media/image20.jpeg"/></Relationships>
</file>

<file path=ppt/slides/_rels/slide34.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33.xml"/><Relationship Id="rId1" Type="http://schemas.openxmlformats.org/officeDocument/2006/relationships/slideLayout" Target="../slideLayouts/slideLayout97.xml"/><Relationship Id="rId5" Type="http://schemas.openxmlformats.org/officeDocument/2006/relationships/image" Target="../media/image18.jpe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7.xml"/></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59.xml"/><Relationship Id="rId7" Type="http://schemas.openxmlformats.org/officeDocument/2006/relationships/slide" Target="slide2.xml"/><Relationship Id="rId12"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97.xml"/><Relationship Id="rId6" Type="http://schemas.openxmlformats.org/officeDocument/2006/relationships/image" Target="../media/image8.png"/><Relationship Id="rId11" Type="http://schemas.openxmlformats.org/officeDocument/2006/relationships/image" Target="../media/image21.jpeg"/><Relationship Id="rId5" Type="http://schemas.openxmlformats.org/officeDocument/2006/relationships/slide" Target="slide83.xml"/><Relationship Id="rId10" Type="http://schemas.openxmlformats.org/officeDocument/2006/relationships/image" Target="../media/image23.jpeg"/><Relationship Id="rId4" Type="http://schemas.openxmlformats.org/officeDocument/2006/relationships/image" Target="../media/image7.png"/><Relationship Id="rId9" Type="http://schemas.openxmlformats.org/officeDocument/2006/relationships/image" Target="../media/image20.jpeg"/></Relationships>
</file>

<file path=ppt/slides/_rels/slide37.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36.xml"/><Relationship Id="rId1" Type="http://schemas.openxmlformats.org/officeDocument/2006/relationships/slideLayout" Target="../slideLayouts/slideLayout97.xml"/><Relationship Id="rId5" Type="http://schemas.openxmlformats.org/officeDocument/2006/relationships/image" Target="../media/image18.jpe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7.xml"/></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59.xml"/><Relationship Id="rId7" Type="http://schemas.openxmlformats.org/officeDocument/2006/relationships/slide" Target="slide2.xml"/><Relationship Id="rId12"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97.xml"/><Relationship Id="rId6" Type="http://schemas.openxmlformats.org/officeDocument/2006/relationships/image" Target="../media/image8.png"/><Relationship Id="rId11" Type="http://schemas.openxmlformats.org/officeDocument/2006/relationships/image" Target="../media/image21.jpeg"/><Relationship Id="rId5" Type="http://schemas.openxmlformats.org/officeDocument/2006/relationships/slide" Target="slide83.xml"/><Relationship Id="rId10" Type="http://schemas.openxmlformats.org/officeDocument/2006/relationships/image" Target="../media/image23.jpeg"/><Relationship Id="rId4" Type="http://schemas.openxmlformats.org/officeDocument/2006/relationships/image" Target="../media/image7.png"/><Relationship Id="rId9"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39.xml"/><Relationship Id="rId1" Type="http://schemas.openxmlformats.org/officeDocument/2006/relationships/slideLayout" Target="../slideLayouts/slideLayout97.xml"/><Relationship Id="rId5" Type="http://schemas.openxmlformats.org/officeDocument/2006/relationships/image" Target="../media/image18.jpe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7.xml"/></Relationships>
</file>

<file path=ppt/slides/_rels/slide43.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slide" Target="slide59.xml"/><Relationship Id="rId7" Type="http://schemas.openxmlformats.org/officeDocument/2006/relationships/image" Target="../media/image20.jpeg"/><Relationship Id="rId2" Type="http://schemas.openxmlformats.org/officeDocument/2006/relationships/notesSlide" Target="../notesSlides/notesSlide42.xml"/><Relationship Id="rId1" Type="http://schemas.openxmlformats.org/officeDocument/2006/relationships/slideLayout" Target="../slideLayouts/slideLayout97.xml"/><Relationship Id="rId6" Type="http://schemas.openxmlformats.org/officeDocument/2006/relationships/image" Target="../media/image8.png"/><Relationship Id="rId5" Type="http://schemas.openxmlformats.org/officeDocument/2006/relationships/slide" Target="slide83.xml"/><Relationship Id="rId10" Type="http://schemas.openxmlformats.org/officeDocument/2006/relationships/image" Target="../media/image22.jpeg"/><Relationship Id="rId4" Type="http://schemas.openxmlformats.org/officeDocument/2006/relationships/image" Target="../media/image7.png"/><Relationship Id="rId9" Type="http://schemas.openxmlformats.org/officeDocument/2006/relationships/image" Target="../media/image21.jpe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97.xml"/><Relationship Id="rId5" Type="http://schemas.openxmlformats.org/officeDocument/2006/relationships/image" Target="../media/image25.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7.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9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7.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7.xml"/><Relationship Id="rId1" Type="http://schemas.openxmlformats.org/officeDocument/2006/relationships/tags" Target="../tags/tag8.xml"/><Relationship Id="rId5" Type="http://schemas.openxmlformats.org/officeDocument/2006/relationships/image" Target="../media/image23.jpe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7.xml"/><Relationship Id="rId1" Type="http://schemas.openxmlformats.org/officeDocument/2006/relationships/tags" Target="../tags/tag3.xml"/><Relationship Id="rId5" Type="http://schemas.openxmlformats.org/officeDocument/2006/relationships/image" Target="../media/image18.jpe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49.xml"/><Relationship Id="rId1" Type="http://schemas.openxmlformats.org/officeDocument/2006/relationships/slideLayout" Target="../slideLayouts/slideLayout97.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7.xml"/></Relationships>
</file>

<file path=ppt/slides/_rels/slide52.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51.xml"/><Relationship Id="rId1" Type="http://schemas.openxmlformats.org/officeDocument/2006/relationships/slideLayout" Target="../slideLayouts/slideLayout97.xml"/><Relationship Id="rId6" Type="http://schemas.openxmlformats.org/officeDocument/2006/relationships/image" Target="../media/image19.png"/><Relationship Id="rId5" Type="http://schemas.openxmlformats.org/officeDocument/2006/relationships/slide" Target="slide2.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7.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3.xml"/><Relationship Id="rId1" Type="http://schemas.openxmlformats.org/officeDocument/2006/relationships/slideLayout" Target="../slideLayouts/slideLayout9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7.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6.xml"/><Relationship Id="rId1" Type="http://schemas.openxmlformats.org/officeDocument/2006/relationships/slideLayout" Target="../slideLayouts/slideLayout97.xml"/><Relationship Id="rId6" Type="http://schemas.openxmlformats.org/officeDocument/2006/relationships/image" Target="../media/image19.png"/><Relationship Id="rId5" Type="http://schemas.openxmlformats.org/officeDocument/2006/relationships/slide" Target="slide2.xml"/><Relationship Id="rId4" Type="http://schemas.openxmlformats.org/officeDocument/2006/relationships/image" Target="../media/image23.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7.xml"/></Relationships>
</file>

<file path=ppt/slides/_rels/slide59.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58.xml"/><Relationship Id="rId1" Type="http://schemas.openxmlformats.org/officeDocument/2006/relationships/slideLayout" Target="../slideLayouts/slideLayout97.xml"/><Relationship Id="rId5" Type="http://schemas.openxmlformats.org/officeDocument/2006/relationships/image" Target="../media/image18.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5.xml"/><Relationship Id="rId7" Type="http://schemas.openxmlformats.org/officeDocument/2006/relationships/image" Target="../media/image8.png"/><Relationship Id="rId12" Type="http://schemas.openxmlformats.org/officeDocument/2006/relationships/image" Target="../media/image22.jpeg"/><Relationship Id="rId2" Type="http://schemas.openxmlformats.org/officeDocument/2006/relationships/slideLayout" Target="../slideLayouts/slideLayout97.xml"/><Relationship Id="rId1" Type="http://schemas.openxmlformats.org/officeDocument/2006/relationships/tags" Target="../tags/tag4.xml"/><Relationship Id="rId6" Type="http://schemas.openxmlformats.org/officeDocument/2006/relationships/slide" Target="slide83.xml"/><Relationship Id="rId11" Type="http://schemas.openxmlformats.org/officeDocument/2006/relationships/image" Target="../media/image21.jpeg"/><Relationship Id="rId5" Type="http://schemas.openxmlformats.org/officeDocument/2006/relationships/image" Target="../media/image7.png"/><Relationship Id="rId10" Type="http://schemas.openxmlformats.org/officeDocument/2006/relationships/image" Target="../media/image20.jpeg"/><Relationship Id="rId4" Type="http://schemas.openxmlformats.org/officeDocument/2006/relationships/slide" Target="slide49.xml"/><Relationship Id="rId9" Type="http://schemas.openxmlformats.org/officeDocument/2006/relationships/image" Target="../media/image1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7.xml"/></Relationships>
</file>

<file path=ppt/slides/_rels/slide61.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60.xml"/><Relationship Id="rId1" Type="http://schemas.openxmlformats.org/officeDocument/2006/relationships/slideLayout" Target="../slideLayouts/slideLayout97.x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97.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7.xml"/></Relationships>
</file>

<file path=ppt/slides/_rels/slide6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3.xml"/><Relationship Id="rId1" Type="http://schemas.openxmlformats.org/officeDocument/2006/relationships/slideLayout" Target="../slideLayouts/slideLayout9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7.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6.xml"/><Relationship Id="rId1" Type="http://schemas.openxmlformats.org/officeDocument/2006/relationships/slideLayout" Target="../slideLayouts/slideLayout9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3.jpeg"/></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7.xml"/><Relationship Id="rId1" Type="http://schemas.openxmlformats.org/officeDocument/2006/relationships/slideLayout" Target="../slideLayouts/slideLayout97.xml"/><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8.xml"/><Relationship Id="rId1" Type="http://schemas.openxmlformats.org/officeDocument/2006/relationships/slideLayout" Target="../slideLayouts/slideLayout9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7.xml"/><Relationship Id="rId1" Type="http://schemas.openxmlformats.org/officeDocument/2006/relationships/tags" Target="../tags/tag5.xml"/><Relationship Id="rId5" Type="http://schemas.openxmlformats.org/officeDocument/2006/relationships/image" Target="../media/image18.jpe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9.xml"/><Relationship Id="rId1" Type="http://schemas.openxmlformats.org/officeDocument/2006/relationships/slideLayout" Target="../slideLayouts/slideLayout92.xml"/></Relationships>
</file>

<file path=ppt/slides/_rels/slide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0.xml"/><Relationship Id="rId1" Type="http://schemas.openxmlformats.org/officeDocument/2006/relationships/slideLayout" Target="../slideLayouts/slideLayout92.xml"/><Relationship Id="rId4" Type="http://schemas.openxmlformats.org/officeDocument/2006/relationships/image" Target="../media/image3.jpg"/></Relationships>
</file>

<file path=ppt/slides/_rels/slide7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1.xml"/><Relationship Id="rId1" Type="http://schemas.openxmlformats.org/officeDocument/2006/relationships/slideLayout" Target="../slideLayouts/slideLayout9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2.xml"/><Relationship Id="rId1" Type="http://schemas.openxmlformats.org/officeDocument/2006/relationships/slideLayout" Target="../slideLayouts/slideLayout9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3.xml"/><Relationship Id="rId1" Type="http://schemas.openxmlformats.org/officeDocument/2006/relationships/slideLayout" Target="../slideLayouts/slideLayout92.xml"/></Relationships>
</file>

<file path=ppt/slides/_rels/slide7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 Target="slide2.xml"/><Relationship Id="rId7" Type="http://schemas.openxmlformats.org/officeDocument/2006/relationships/image" Target="../media/image23.jpeg"/><Relationship Id="rId2" Type="http://schemas.openxmlformats.org/officeDocument/2006/relationships/notesSlide" Target="../notesSlides/notesSlide74.xml"/><Relationship Id="rId1" Type="http://schemas.openxmlformats.org/officeDocument/2006/relationships/slideLayout" Target="../slideLayouts/slideLayout92.xml"/><Relationship Id="rId6" Type="http://schemas.openxmlformats.org/officeDocument/2006/relationships/image" Target="../media/image20.jpeg"/><Relationship Id="rId5" Type="http://schemas.openxmlformats.org/officeDocument/2006/relationships/image" Target="../media/image27.wmf"/><Relationship Id="rId4" Type="http://schemas.openxmlformats.org/officeDocument/2006/relationships/image" Target="../media/image19.png"/></Relationships>
</file>

<file path=ppt/slides/_rels/slide7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5.xml"/><Relationship Id="rId1" Type="http://schemas.openxmlformats.org/officeDocument/2006/relationships/slideLayout" Target="../slideLayouts/slideLayout92.xml"/></Relationships>
</file>

<file path=ppt/slides/_rels/slide7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6.xml"/><Relationship Id="rId1" Type="http://schemas.openxmlformats.org/officeDocument/2006/relationships/slideLayout" Target="../slideLayouts/slideLayout92.xml"/><Relationship Id="rId4" Type="http://schemas.openxmlformats.org/officeDocument/2006/relationships/image" Target="../media/image3.jpg"/></Relationships>
</file>

<file path=ppt/slides/_rels/slide7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7.xml"/><Relationship Id="rId1" Type="http://schemas.openxmlformats.org/officeDocument/2006/relationships/slideLayout" Target="../slideLayouts/slideLayout9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8.xml"/><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image" Target="../media/image19.png"/><Relationship Id="rId3" Type="http://schemas.openxmlformats.org/officeDocument/2006/relationships/notesSlide" Target="../notesSlides/notesSlide7.xml"/><Relationship Id="rId7" Type="http://schemas.openxmlformats.org/officeDocument/2006/relationships/image" Target="../media/image22.jpeg"/><Relationship Id="rId12" Type="http://schemas.openxmlformats.org/officeDocument/2006/relationships/slide" Target="slide2.xml"/><Relationship Id="rId2" Type="http://schemas.openxmlformats.org/officeDocument/2006/relationships/slideLayout" Target="../slideLayouts/slideLayout97.xml"/><Relationship Id="rId1" Type="http://schemas.openxmlformats.org/officeDocument/2006/relationships/tags" Target="../tags/tag6.xml"/><Relationship Id="rId6" Type="http://schemas.openxmlformats.org/officeDocument/2006/relationships/image" Target="../media/image21.jpeg"/><Relationship Id="rId11" Type="http://schemas.openxmlformats.org/officeDocument/2006/relationships/image" Target="../media/image8.png"/><Relationship Id="rId5" Type="http://schemas.openxmlformats.org/officeDocument/2006/relationships/image" Target="../media/image20.jpeg"/><Relationship Id="rId10" Type="http://schemas.openxmlformats.org/officeDocument/2006/relationships/slide" Target="slide83.xml"/><Relationship Id="rId4" Type="http://schemas.openxmlformats.org/officeDocument/2006/relationships/image" Target="../media/image23.jpeg"/><Relationship Id="rId9"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9.xml"/><Relationship Id="rId1" Type="http://schemas.openxmlformats.org/officeDocument/2006/relationships/slideLayout" Target="../slideLayouts/slideLayout92.xml"/></Relationships>
</file>

<file path=ppt/slides/_rels/slide8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jpg"/><Relationship Id="rId2" Type="http://schemas.openxmlformats.org/officeDocument/2006/relationships/notesSlide" Target="../notesSlides/notesSlide80.xml"/><Relationship Id="rId1" Type="http://schemas.openxmlformats.org/officeDocument/2006/relationships/slideLayout" Target="../slideLayouts/slideLayout92.xml"/><Relationship Id="rId6" Type="http://schemas.openxmlformats.org/officeDocument/2006/relationships/image" Target="../media/image23.jpeg"/><Relationship Id="rId5" Type="http://schemas.openxmlformats.org/officeDocument/2006/relationships/image" Target="../media/image20.jpeg"/><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97.xml"/><Relationship Id="rId1" Type="http://schemas.openxmlformats.org/officeDocument/2006/relationships/tags" Target="../tags/tag9.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97.xml"/><Relationship Id="rId1" Type="http://schemas.openxmlformats.org/officeDocument/2006/relationships/tags" Target="../tags/tag10.xml"/><Relationship Id="rId4" Type="http://schemas.openxmlformats.org/officeDocument/2006/relationships/image" Target="../media/image18.jpe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97.xml"/><Relationship Id="rId1" Type="http://schemas.openxmlformats.org/officeDocument/2006/relationships/tags" Target="../tags/tag1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97.xml"/><Relationship Id="rId1" Type="http://schemas.openxmlformats.org/officeDocument/2006/relationships/tags" Target="../tags/tag1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97.xml"/><Relationship Id="rId1" Type="http://schemas.openxmlformats.org/officeDocument/2006/relationships/tags" Target="../tags/tag1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97.xml"/><Relationship Id="rId1" Type="http://schemas.openxmlformats.org/officeDocument/2006/relationships/tags" Target="../tags/tag14.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97.xml"/><Relationship Id="rId1" Type="http://schemas.openxmlformats.org/officeDocument/2006/relationships/tags" Target="../tags/tag15.xml"/><Relationship Id="rId5" Type="http://schemas.openxmlformats.org/officeDocument/2006/relationships/image" Target="../media/image23.jpeg"/><Relationship Id="rId4" Type="http://schemas.openxmlformats.org/officeDocument/2006/relationships/image" Target="../media/image20.jpe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97.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slide" Target="slide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9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9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7.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7.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7.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7.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7.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7.xml"/></Relationships>
</file>

<file path=ppt/slides/_rels/slide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7.xml"/></Relationships>
</file>

<file path=ppt/slides/_rels/slide9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5.png"/><Relationship Id="rId1" Type="http://schemas.openxmlformats.org/officeDocument/2006/relationships/slideLayout" Target="../slideLayouts/slideLayout97.xml"/><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9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1.gstatic.com/images?q=tbn:ANd9GcSJZGSuGlI-1W7Cb93Wla4pWu3ieWgy8BNF65Wwc8sq1OtGA1gwoHtcJ_DAyA">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1184" y="1844827"/>
            <a:ext cx="2808311" cy="26327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4" name="3 Rectángulo redondeado"/>
          <p:cNvSpPr/>
          <p:nvPr/>
        </p:nvSpPr>
        <p:spPr>
          <a:xfrm>
            <a:off x="116464" y="1988840"/>
            <a:ext cx="6240693" cy="2448272"/>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s-ES">
              <a:solidFill>
                <a:prstClr val="white"/>
              </a:solidFill>
            </a:endParaRPr>
          </a:p>
        </p:txBody>
      </p:sp>
      <p:sp>
        <p:nvSpPr>
          <p:cNvPr id="15" name="14 CuadroTexto"/>
          <p:cNvSpPr txBox="1"/>
          <p:nvPr/>
        </p:nvSpPr>
        <p:spPr>
          <a:xfrm>
            <a:off x="671607" y="2708920"/>
            <a:ext cx="5226581" cy="892552"/>
          </a:xfrm>
          <a:prstGeom prst="rect">
            <a:avLst/>
          </a:prstGeom>
          <a:noFill/>
        </p:spPr>
        <p:txBody>
          <a:bodyPr wrap="square" rtlCol="0">
            <a:spAutoFit/>
          </a:bodyPr>
          <a:lstStyle/>
          <a:p>
            <a:pPr algn="ctr" fontAlgn="auto">
              <a:spcBef>
                <a:spcPts val="0"/>
              </a:spcBef>
              <a:spcAft>
                <a:spcPts val="0"/>
              </a:spcAft>
            </a:pPr>
            <a:r>
              <a:rPr lang="es-ES" sz="3200" b="1" dirty="0">
                <a:solidFill>
                  <a:prstClr val="white"/>
                </a:solidFill>
                <a:latin typeface="Perpetua"/>
                <a:cs typeface="+mn-cs"/>
              </a:rPr>
              <a:t>COMERCIO EXTERIOR</a:t>
            </a:r>
          </a:p>
          <a:p>
            <a:pPr algn="ctr" fontAlgn="auto">
              <a:spcBef>
                <a:spcPts val="0"/>
              </a:spcBef>
              <a:spcAft>
                <a:spcPts val="0"/>
              </a:spcAft>
            </a:pPr>
            <a:r>
              <a:rPr lang="es-ES" sz="2000" b="1" dirty="0">
                <a:solidFill>
                  <a:prstClr val="white"/>
                </a:solidFill>
                <a:latin typeface="Perpetua"/>
                <a:cs typeface="+mn-cs"/>
              </a:rPr>
              <a:t>(MEDIOS DE COBROS Y PAGOS)</a:t>
            </a:r>
          </a:p>
        </p:txBody>
      </p:sp>
      <p:pic>
        <p:nvPicPr>
          <p:cNvPr id="2050" name="Picture 2" descr="https://asencat.cat/wp-content/uploads/2020/04/asencat.png"/>
          <p:cNvPicPr>
            <a:picLocks noChangeAspect="1" noChangeArrowheads="1"/>
          </p:cNvPicPr>
          <p:nvPr/>
        </p:nvPicPr>
        <p:blipFill>
          <a:blip r:embed="rId6" cstate="print"/>
          <a:srcRect/>
          <a:stretch>
            <a:fillRect/>
          </a:stretch>
        </p:blipFill>
        <p:spPr bwMode="auto">
          <a:xfrm>
            <a:off x="128464" y="116632"/>
            <a:ext cx="2809875" cy="742951"/>
          </a:xfrm>
          <a:prstGeom prst="rect">
            <a:avLst/>
          </a:prstGeom>
          <a:noFill/>
        </p:spPr>
      </p:pic>
    </p:spTree>
    <p:custDataLst>
      <p:tags r:id="rId1"/>
    </p:custDataLst>
    <p:extLst>
      <p:ext uri="{BB962C8B-B14F-4D97-AF65-F5344CB8AC3E}">
        <p14:creationId xmlns:p14="http://schemas.microsoft.com/office/powerpoint/2010/main" val="6786909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5" name="Rectangle 5"/>
          <p:cNvSpPr>
            <a:spLocks noGrp="1" noChangeArrowheads="1"/>
          </p:cNvSpPr>
          <p:nvPr>
            <p:ph type="title" idx="4294967295"/>
          </p:nvPr>
        </p:nvSpPr>
        <p:spPr>
          <a:xfrm>
            <a:off x="2469115" y="1071581"/>
            <a:ext cx="496777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MOTIVOS DE ELECCIÓN DE ESTE SISTEMA DE COBRO</a:t>
            </a:r>
          </a:p>
        </p:txBody>
      </p:sp>
      <p:sp>
        <p:nvSpPr>
          <p:cNvPr id="450562" name="Text Box 2"/>
          <p:cNvSpPr txBox="1">
            <a:spLocks noChangeArrowheads="1"/>
          </p:cNvSpPr>
          <p:nvPr/>
        </p:nvSpPr>
        <p:spPr bwMode="auto">
          <a:xfrm>
            <a:off x="417513" y="1808181"/>
            <a:ext cx="8923337" cy="253682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Existe una relación continuada o de confianza entre las partes.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Importador y exportador pueden haber firmado un contrato con garantías suficientes para el exportador.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Imposición del importador: el exportador está muy interesado en vender y acepta el sistema de pago impuesto por el comprador. </a:t>
            </a:r>
          </a:p>
        </p:txBody>
      </p:sp>
      <p:sp>
        <p:nvSpPr>
          <p:cNvPr id="450566" name="Text Box 6"/>
          <p:cNvSpPr txBox="1">
            <a:spLocks noChangeArrowheads="1"/>
          </p:cNvSpPr>
          <p:nvPr/>
        </p:nvSpPr>
        <p:spPr bwMode="auto">
          <a:xfrm>
            <a:off x="1834999" y="159023"/>
            <a:ext cx="6236003"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SIMPLE DE IMPORTACIÓN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10</a:t>
            </a:fld>
            <a:endParaRPr lang="es-E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60512" y="404679"/>
            <a:ext cx="8712968" cy="6047809"/>
          </a:xfrm>
          <a:prstGeom prst="rect">
            <a:avLst/>
          </a:prstGeom>
          <a:noFill/>
        </p:spPr>
        <p:txBody>
          <a:bodyPr wrap="square" rtlCol="0">
            <a:spAutoFit/>
          </a:bodyPr>
          <a:lstStyle/>
          <a:p>
            <a:r>
              <a:rPr lang="es-ES" dirty="0"/>
              <a:t>1 Y 2 – Alta posibilidad de impago, alto coste bancario y plazo muy largo de reposición de fondos, es decir </a:t>
            </a:r>
            <a:r>
              <a:rPr lang="es-ES" b="1" dirty="0">
                <a:solidFill>
                  <a:srgbClr val="FF0000"/>
                </a:solidFill>
              </a:rPr>
              <a:t>alto coste financiero.</a:t>
            </a:r>
          </a:p>
          <a:p>
            <a:r>
              <a:rPr lang="es-ES" dirty="0"/>
              <a:t>3 -  Posible envío de la mercancía y no recepción de la transferencia, no controlamos los días de cobro, en caso de financiarse </a:t>
            </a:r>
            <a:r>
              <a:rPr lang="es-ES" b="1" dirty="0">
                <a:solidFill>
                  <a:srgbClr val="FF0000"/>
                </a:solidFill>
              </a:rPr>
              <a:t>alto coste financiero</a:t>
            </a:r>
            <a:r>
              <a:rPr lang="es-ES" b="1" dirty="0"/>
              <a:t>.</a:t>
            </a:r>
            <a:r>
              <a:rPr lang="es-ES" dirty="0"/>
              <a:t> Si el cobro es  por anticipado no existe ninguno de los problemas anteriores.</a:t>
            </a:r>
          </a:p>
          <a:p>
            <a:r>
              <a:rPr lang="es-ES" dirty="0"/>
              <a:t>4 y 5  - Posible envío de la mercancía y no recepción de la transferencia, no controlamos los días de cobro, en caso de financiarse </a:t>
            </a:r>
            <a:r>
              <a:rPr lang="es-ES" b="1" dirty="0">
                <a:solidFill>
                  <a:srgbClr val="FF0000"/>
                </a:solidFill>
              </a:rPr>
              <a:t>alto coste financiero.</a:t>
            </a:r>
          </a:p>
          <a:p>
            <a:r>
              <a:rPr lang="es-ES" dirty="0"/>
              <a:t>6 – Posibilidad de aceptación, retirada de la documentación, despachar la mercancía e impago al vencimiento. En caso de financiarse </a:t>
            </a:r>
            <a:r>
              <a:rPr lang="es-ES" b="1" dirty="0">
                <a:solidFill>
                  <a:srgbClr val="FF0000"/>
                </a:solidFill>
              </a:rPr>
              <a:t>alto coste financiero.</a:t>
            </a:r>
          </a:p>
          <a:p>
            <a:r>
              <a:rPr lang="es-ES" dirty="0"/>
              <a:t>7 – En caso de no retirar la documentación, además de no cobrar, tendrá que asumir los costes bancarios, de almacenaje, repatriación de la mercancía etc. </a:t>
            </a:r>
            <a:r>
              <a:rPr lang="es-ES" b="1" dirty="0">
                <a:solidFill>
                  <a:srgbClr val="FF0000"/>
                </a:solidFill>
              </a:rPr>
              <a:t>alto coste financiero </a:t>
            </a:r>
          </a:p>
          <a:p>
            <a:r>
              <a:rPr lang="es-ES" dirty="0"/>
              <a:t>8 -  Posible pago y no recepción de la mercancía o mercancía distinta o en mal estado de la solicitada. Solo en caso de pago anticipado.</a:t>
            </a:r>
          </a:p>
          <a:p>
            <a:r>
              <a:rPr lang="es-ES" dirty="0"/>
              <a:t>9 -   Aceptación de la documentación y que la mercancía solicitada no sea la solicitada o  este en mal estado. Podremos </a:t>
            </a:r>
            <a:r>
              <a:rPr lang="es-ES" dirty="0" err="1"/>
              <a:t>impagar</a:t>
            </a:r>
            <a:r>
              <a:rPr lang="es-ES" dirty="0"/>
              <a:t> la remesa.</a:t>
            </a:r>
          </a:p>
          <a:p>
            <a:r>
              <a:rPr lang="es-ES" dirty="0"/>
              <a:t>10 – Pago de la remesa para retirar la documentación y que la mercancía solicitada no sea la solicitada o  este en mal estado.</a:t>
            </a:r>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100</a:t>
            </a:fld>
            <a:endParaRPr lang="es-ES"/>
          </a:p>
        </p:txBody>
      </p:sp>
    </p:spTree>
    <p:extLst>
      <p:ext uri="{BB962C8B-B14F-4D97-AF65-F5344CB8AC3E}">
        <p14:creationId xmlns:p14="http://schemas.microsoft.com/office/powerpoint/2010/main" val="38672490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32520" y="476680"/>
            <a:ext cx="8712968" cy="5770811"/>
          </a:xfrm>
          <a:prstGeom prst="rect">
            <a:avLst/>
          </a:prstGeom>
          <a:noFill/>
        </p:spPr>
        <p:txBody>
          <a:bodyPr wrap="square" rtlCol="0">
            <a:spAutoFit/>
          </a:bodyPr>
          <a:lstStyle/>
          <a:p>
            <a:r>
              <a:rPr lang="es-ES" dirty="0"/>
              <a:t>C D E – Mayor seguridad de cobro si es confirmado, el riesgo de pago lo tendrá la entidad confirmadora en nuestro país y si cumplimos con todos los términos del crédito. Si no fuese confirmado debería ser emitido por un banco de primer orden y país solvente.</a:t>
            </a:r>
          </a:p>
          <a:p>
            <a:r>
              <a:rPr lang="es-ES" dirty="0"/>
              <a:t>	Mayor facilidad de financiación por parte de la banca, por ser un producto seguro de cobro, además posibilidad de efectuar compra sin recurso de los documentos por nuestro banco, por lo que no necesitaremos incrementar nuestras líneas de riesgo y además no saldrá en CIRBE por lo que mejoramos balance.</a:t>
            </a:r>
          </a:p>
          <a:p>
            <a:r>
              <a:rPr lang="es-ES" dirty="0"/>
              <a:t>C D I – Con este producto eliminamos todos los riesgos de los otros medios de pago que hemos comentado.</a:t>
            </a:r>
          </a:p>
          <a:p>
            <a:r>
              <a:rPr lang="es-ES" dirty="0"/>
              <a:t>	Financieramente puede que sea un poco más caro a nivel de comisiones bancarias, pero nos da un gran abanico de oportunidades, como:</a:t>
            </a:r>
          </a:p>
          <a:p>
            <a:r>
              <a:rPr lang="es-ES" dirty="0"/>
              <a:t>	- No tener que pagar anticipadamente por tener el pago garantizado.</a:t>
            </a:r>
          </a:p>
          <a:p>
            <a:r>
              <a:rPr lang="es-ES" dirty="0"/>
              <a:t>	- Posibilidad de financiar al exportador extranjero.</a:t>
            </a:r>
          </a:p>
          <a:p>
            <a:r>
              <a:rPr lang="es-ES" dirty="0"/>
              <a:t>	- La banca concede mejor una línea de riesgos comerciales para este producto que para financiación, uno es riesgo de firma y el otro riesgo financiero. </a:t>
            </a:r>
          </a:p>
          <a:p>
            <a:r>
              <a:rPr lang="es-ES" dirty="0"/>
              <a:t> </a:t>
            </a:r>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101</a:t>
            </a:fld>
            <a:endParaRPr lang="es-ES"/>
          </a:p>
        </p:txBody>
      </p:sp>
    </p:spTree>
    <p:extLst>
      <p:ext uri="{BB962C8B-B14F-4D97-AF65-F5344CB8AC3E}">
        <p14:creationId xmlns:p14="http://schemas.microsoft.com/office/powerpoint/2010/main" val="2269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21" name="Rectangle 13"/>
          <p:cNvSpPr>
            <a:spLocks noGrp="1" noChangeArrowheads="1"/>
          </p:cNvSpPr>
          <p:nvPr>
            <p:ph type="title" idx="4294967295"/>
          </p:nvPr>
        </p:nvSpPr>
        <p:spPr>
          <a:xfrm>
            <a:off x="3983361" y="908720"/>
            <a:ext cx="1939278"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452610" name="Rectangle 2"/>
          <p:cNvSpPr>
            <a:spLocks noChangeArrowheads="1"/>
          </p:cNvSpPr>
          <p:nvPr/>
        </p:nvSpPr>
        <p:spPr bwMode="auto">
          <a:xfrm>
            <a:off x="2360712" y="3803650"/>
            <a:ext cx="6930926" cy="1651000"/>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 sz="1600" dirty="0">
                <a:latin typeface="Verdana" pitchFamily="34" charset="0"/>
              </a:rPr>
              <a:t>El importador español ya tiene en su poder la mercancía, antes del pago. </a:t>
            </a:r>
          </a:p>
          <a:p>
            <a:pPr marL="447675" indent="-266700" eaLnBrk="0" hangingPunct="0">
              <a:lnSpc>
                <a:spcPct val="120000"/>
              </a:lnSpc>
              <a:spcBef>
                <a:spcPct val="0"/>
              </a:spcBef>
              <a:buClr>
                <a:srgbClr val="C00000"/>
              </a:buClr>
              <a:buSzPct val="110000"/>
              <a:buFont typeface="Wingdings" pitchFamily="2" charset="2"/>
              <a:buChar char="ð"/>
            </a:pPr>
            <a:r>
              <a:rPr lang="es-ES" sz="1600" dirty="0">
                <a:latin typeface="Verdana" pitchFamily="34" charset="0"/>
              </a:rPr>
              <a:t>La operación es financiada por el exportador extranjero desde la recepción de la mercancía hasta su fecha de pago, si éste es aplazado. </a:t>
            </a:r>
          </a:p>
        </p:txBody>
      </p:sp>
      <p:sp>
        <p:nvSpPr>
          <p:cNvPr id="452615" name="Text Box 7"/>
          <p:cNvSpPr txBox="1">
            <a:spLocks noChangeArrowheads="1"/>
          </p:cNvSpPr>
          <p:nvPr/>
        </p:nvSpPr>
        <p:spPr bwMode="auto">
          <a:xfrm>
            <a:off x="2360712" y="1673226"/>
            <a:ext cx="6912768" cy="63023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Importadores tanto de mercancías como de servicios (empresas y particulares). </a:t>
            </a:r>
          </a:p>
        </p:txBody>
      </p:sp>
      <p:sp>
        <p:nvSpPr>
          <p:cNvPr id="452622" name="Text Box 14"/>
          <p:cNvSpPr txBox="1">
            <a:spLocks noChangeArrowheads="1"/>
          </p:cNvSpPr>
          <p:nvPr/>
        </p:nvSpPr>
        <p:spPr bwMode="auto">
          <a:xfrm>
            <a:off x="1834999" y="214292"/>
            <a:ext cx="6236003"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SIMPLE DE IMPORTACIÓN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11</a:t>
            </a:fld>
            <a:endParaRPr lang="es-ES"/>
          </a:p>
        </p:txBody>
      </p:sp>
      <p:grpSp>
        <p:nvGrpSpPr>
          <p:cNvPr id="13" name="12 Grupo"/>
          <p:cNvGrpSpPr/>
          <p:nvPr/>
        </p:nvGrpSpPr>
        <p:grpSpPr>
          <a:xfrm>
            <a:off x="632520" y="1412776"/>
            <a:ext cx="1512168" cy="1080120"/>
            <a:chOff x="2095480" y="3000372"/>
            <a:chExt cx="2129287" cy="1514467"/>
          </a:xfrm>
        </p:grpSpPr>
        <p:pic>
          <p:nvPicPr>
            <p:cNvPr id="14" name="Picture 2" descr="http://www.creativosonline.org/blog/wp-content/uploads/2008/10/vectoresempresariales.png"/>
            <p:cNvPicPr>
              <a:picLocks noChangeAspect="1" noChangeArrowheads="1"/>
            </p:cNvPicPr>
            <p:nvPr/>
          </p:nvPicPr>
          <p:blipFill>
            <a:blip r:embed="rId3"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14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16" name="15 Grupo"/>
          <p:cNvGrpSpPr/>
          <p:nvPr/>
        </p:nvGrpSpPr>
        <p:grpSpPr>
          <a:xfrm>
            <a:off x="632520" y="4077072"/>
            <a:ext cx="1512168" cy="1080120"/>
            <a:chOff x="2627784" y="4293096"/>
            <a:chExt cx="1656184" cy="1012112"/>
          </a:xfrm>
          <a:scene3d>
            <a:camera prst="orthographicFront">
              <a:rot lat="0" lon="0" rev="0"/>
            </a:camera>
            <a:lightRig rig="balanced" dir="t">
              <a:rot lat="0" lon="0" rev="8700000"/>
            </a:lightRig>
          </a:scene3d>
        </p:grpSpPr>
        <p:pic>
          <p:nvPicPr>
            <p:cNvPr id="17"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4"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21" name="20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pic>
        <p:nvPicPr>
          <p:cNvPr id="23" name="Picture 2" descr="C:\Documents and Settings\U0132573\Local Settings\Temporary Internet Files\Content.IE5\JQOJVDK5\j0441424[1].png">
            <a:hlinkClick r:id="rId5" action="ppaction://hlinksldjump"/>
          </p:cNvPr>
          <p:cNvPicPr>
            <a:picLocks noChangeAspect="1" noChangeArrowheads="1"/>
          </p:cNvPicPr>
          <p:nvPr/>
        </p:nvPicPr>
        <p:blipFill>
          <a:blip r:embed="rId6" cstate="print"/>
          <a:srcRect/>
          <a:stretch>
            <a:fillRect/>
          </a:stretch>
        </p:blipFill>
        <p:spPr bwMode="auto">
          <a:xfrm>
            <a:off x="5529064" y="6165304"/>
            <a:ext cx="571480" cy="571480"/>
          </a:xfrm>
          <a:prstGeom prst="rect">
            <a:avLst/>
          </a:prstGeom>
          <a:noFill/>
        </p:spPr>
      </p:pic>
      <p:pic>
        <p:nvPicPr>
          <p:cNvPr id="27" name="Picture 7" descr="C:\Documents and Settings\PEPE\Local Settings\Temporary Internet Files\Content.IE5\HO0OJACJ\j0441446[1].png">
            <a:hlinkClick r:id="rId7" action="ppaction://hlinksldjump"/>
          </p:cNvPr>
          <p:cNvPicPr>
            <a:picLocks noChangeAspect="1" noChangeArrowheads="1"/>
          </p:cNvPicPr>
          <p:nvPr/>
        </p:nvPicPr>
        <p:blipFill>
          <a:blip r:embed="rId8" cstate="print"/>
          <a:srcRect/>
          <a:stretch>
            <a:fillRect/>
          </a:stretch>
        </p:blipFill>
        <p:spPr bwMode="auto">
          <a:xfrm>
            <a:off x="6177136" y="6165304"/>
            <a:ext cx="571504" cy="571504"/>
          </a:xfrm>
          <a:prstGeom prst="rect">
            <a:avLst/>
          </a:prstGeom>
          <a:noFill/>
        </p:spPr>
      </p:pic>
      <p:pic>
        <p:nvPicPr>
          <p:cNvPr id="28" name="Picture 4" descr="C:\Documents and Settings\PEPE\Local Settings\Temporary Internet Files\Content.IE5\UQ65D14E\j0441443[1].png">
            <a:hlinkClick r:id="rId9" action="ppaction://hlinksldjump"/>
          </p:cNvPr>
          <p:cNvPicPr>
            <a:picLocks noChangeAspect="1" noChangeArrowheads="1"/>
          </p:cNvPicPr>
          <p:nvPr/>
        </p:nvPicPr>
        <p:blipFill>
          <a:blip r:embed="rId10" cstate="print"/>
          <a:srcRect/>
          <a:stretch>
            <a:fillRect/>
          </a:stretch>
        </p:blipFill>
        <p:spPr bwMode="auto">
          <a:xfrm>
            <a:off x="7329264" y="6165304"/>
            <a:ext cx="571480" cy="571480"/>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12" name="Text Box 8"/>
          <p:cNvSpPr txBox="1">
            <a:spLocks noChangeArrowheads="1"/>
          </p:cNvSpPr>
          <p:nvPr/>
        </p:nvSpPr>
        <p:spPr bwMode="auto">
          <a:xfrm>
            <a:off x="3095614" y="1285878"/>
            <a:ext cx="6205169" cy="1929823"/>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spcBef>
                <a:spcPct val="0"/>
              </a:spcBef>
            </a:pPr>
            <a:r>
              <a:rPr lang="es-ES_tradnl" sz="1400" dirty="0">
                <a:latin typeface="Verdana" pitchFamily="34" charset="0"/>
                <a:cs typeface="Times New Roman" pitchFamily="18" charset="0"/>
              </a:rPr>
              <a:t>Se define como</a:t>
            </a:r>
            <a:r>
              <a:rPr lang="es-ES_tradnl" sz="1400" b="1" dirty="0">
                <a:latin typeface="Verdana" pitchFamily="34" charset="0"/>
                <a:cs typeface="Times New Roman" pitchFamily="18" charset="0"/>
              </a:rPr>
              <a:t> remesa documentaria de importación con entrega de documentos contra aceptación </a:t>
            </a:r>
            <a:r>
              <a:rPr lang="es-ES_tradnl" sz="1400" dirty="0">
                <a:latin typeface="Verdana" pitchFamily="34" charset="0"/>
                <a:cs typeface="Times New Roman" pitchFamily="18" charset="0"/>
              </a:rPr>
              <a:t>el envío de un conjunto de documentos comerciales acompañados de uno o varios efectos de comercio (letras de cambio, compromiso de pago etc.) remitidos por un exportador extranjero o por su banco, al banco del importador para que gestione la aceptación del efecto y su posterior cobro ante el importador español.</a:t>
            </a:r>
            <a:r>
              <a:rPr lang="es-ES_tradnl" sz="1400" dirty="0">
                <a:latin typeface="Verdana" pitchFamily="34" charset="0"/>
              </a:rPr>
              <a:t> </a:t>
            </a:r>
            <a:endParaRPr lang="es-ES" sz="1400" dirty="0">
              <a:latin typeface="Verdana" pitchFamily="34" charset="0"/>
            </a:endParaRPr>
          </a:p>
        </p:txBody>
      </p:sp>
      <p:sp>
        <p:nvSpPr>
          <p:cNvPr id="456713" name="Text Box 9"/>
          <p:cNvSpPr txBox="1">
            <a:spLocks noChangeArrowheads="1"/>
          </p:cNvSpPr>
          <p:nvPr/>
        </p:nvSpPr>
        <p:spPr bwMode="auto">
          <a:xfrm>
            <a:off x="666720" y="3643323"/>
            <a:ext cx="8337550" cy="1600438"/>
          </a:xfrm>
          <a:prstGeom prst="rect">
            <a:avLst/>
          </a:prstGeom>
          <a:noFill/>
          <a:ln w="9525" algn="ctr">
            <a:noFill/>
            <a:miter lim="800000"/>
            <a:headEnd/>
            <a:tailEnd/>
          </a:ln>
          <a:effectLst/>
        </p:spPr>
        <p:txBody>
          <a:bodyPr>
            <a:spAutoFit/>
          </a:bodyPr>
          <a:lstStyle/>
          <a:p>
            <a:pPr marL="457200" indent="-457200">
              <a:spcBef>
                <a:spcPct val="0"/>
              </a:spcBef>
              <a:buClr>
                <a:srgbClr val="FF0000"/>
              </a:buClr>
              <a:buFontTx/>
              <a:buAutoNum type="arabicPeriod"/>
            </a:pPr>
            <a:r>
              <a:rPr lang="es-ES" sz="1400" dirty="0">
                <a:latin typeface="Verdana" pitchFamily="34" charset="0"/>
              </a:rPr>
              <a:t>El exportador extranjero envía la mercancía directamente al importador español,  y presenta a su banco toda la documentación necesaria para su cobro, acompañada con las correspondientes instrucciones. </a:t>
            </a:r>
          </a:p>
          <a:p>
            <a:pPr marL="457200" indent="-457200">
              <a:spcBef>
                <a:spcPct val="0"/>
              </a:spcBef>
              <a:buClr>
                <a:srgbClr val="FF0000"/>
              </a:buClr>
              <a:buFontTx/>
              <a:buAutoNum type="arabicPeriod"/>
            </a:pPr>
            <a:r>
              <a:rPr lang="es-ES" sz="1400" dirty="0">
                <a:latin typeface="Verdana" pitchFamily="34" charset="0"/>
              </a:rPr>
              <a:t>El banco extranjero envía al banco del importador la documentación con las instrucciones de entrega de los documentos contra aceptación del efecto o un compromiso de pago a la fecha acordada y su posterior gestión de pago.</a:t>
            </a:r>
          </a:p>
          <a:p>
            <a:pPr marL="457200" indent="-457200">
              <a:spcBef>
                <a:spcPct val="0"/>
              </a:spcBef>
              <a:buClr>
                <a:srgbClr val="FF0000"/>
              </a:buClr>
              <a:buFontTx/>
              <a:buAutoNum type="arabicPeriod"/>
            </a:pPr>
            <a:endParaRPr lang="ca-ES" sz="1400" dirty="0">
              <a:latin typeface="Verdana" pitchFamily="34" charset="0"/>
            </a:endParaRPr>
          </a:p>
        </p:txBody>
      </p:sp>
      <p:sp>
        <p:nvSpPr>
          <p:cNvPr id="456714" name="Text Box 10"/>
          <p:cNvSpPr txBox="1">
            <a:spLocks noChangeArrowheads="1"/>
          </p:cNvSpPr>
          <p:nvPr/>
        </p:nvSpPr>
        <p:spPr bwMode="auto">
          <a:xfrm>
            <a:off x="666731" y="3286124"/>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sp>
        <p:nvSpPr>
          <p:cNvPr id="456715" name="Text Box 11"/>
          <p:cNvSpPr txBox="1">
            <a:spLocks noChangeArrowheads="1"/>
          </p:cNvSpPr>
          <p:nvPr/>
        </p:nvSpPr>
        <p:spPr bwMode="auto">
          <a:xfrm>
            <a:off x="1350893" y="149749"/>
            <a:ext cx="720421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IMPORTACIÓN</a:t>
            </a:r>
          </a:p>
          <a:p>
            <a:pPr>
              <a:spcBef>
                <a:spcPct val="0"/>
              </a:spcBef>
            </a:pPr>
            <a:r>
              <a:rPr lang="es-ES" sz="2400" b="1" dirty="0">
                <a:solidFill>
                  <a:srgbClr val="00B0F0"/>
                </a:solidFill>
                <a:latin typeface="Verdana" pitchFamily="34" charset="0"/>
              </a:rPr>
              <a:t>CONTRA ACEPTACIÓN</a:t>
            </a:r>
          </a:p>
        </p:txBody>
      </p:sp>
      <p:sp>
        <p:nvSpPr>
          <p:cNvPr id="16" name="Rectangle 5"/>
          <p:cNvSpPr txBox="1">
            <a:spLocks noChangeArrowheads="1"/>
          </p:cNvSpPr>
          <p:nvPr/>
        </p:nvSpPr>
        <p:spPr bwMode="auto">
          <a:xfrm>
            <a:off x="2465781" y="5445224"/>
            <a:ext cx="4974439" cy="288147"/>
          </a:xfrm>
          <a:prstGeom prst="rect">
            <a:avLst/>
          </a:prstGeom>
          <a:solidFill>
            <a:schemeClr val="accent2">
              <a:alpha val="14000"/>
            </a:schemeClr>
          </a:solidFill>
          <a:ln w="25400" cap="flat"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36000" rIns="91440" bIns="3600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400" b="1" i="1" u="none" strike="noStrike" kern="0" cap="none" spc="0" normalizeH="0" baseline="0" noProof="0" dirty="0">
                <a:ln>
                  <a:noFill/>
                </a:ln>
                <a:solidFill>
                  <a:schemeClr val="tx1"/>
                </a:solidFill>
                <a:effectLst/>
                <a:uLnTx/>
                <a:uFillTx/>
                <a:latin typeface="+mj-lt"/>
                <a:ea typeface="+mj-ea"/>
                <a:cs typeface="+mj-cs"/>
              </a:rPr>
              <a:t>MOTIVOS DE ELECCIÓN DE ESTE SISTEMA DE COBRO</a:t>
            </a:r>
          </a:p>
        </p:txBody>
      </p:sp>
      <p:sp>
        <p:nvSpPr>
          <p:cNvPr id="17" name="Text Box 2"/>
          <p:cNvSpPr txBox="1">
            <a:spLocks noChangeArrowheads="1"/>
          </p:cNvSpPr>
          <p:nvPr/>
        </p:nvSpPr>
        <p:spPr bwMode="auto">
          <a:xfrm>
            <a:off x="666721" y="5877281"/>
            <a:ext cx="8923337" cy="307777"/>
          </a:xfrm>
          <a:prstGeom prst="rect">
            <a:avLst/>
          </a:prstGeom>
          <a:noFill/>
          <a:ln w="9525" algn="ctr">
            <a:noFill/>
            <a:miter lim="800000"/>
            <a:headEnd/>
            <a:tailEnd/>
          </a:ln>
          <a:effectLst/>
        </p:spPr>
        <p:txBody>
          <a:bodyPr>
            <a:spAutoFit/>
          </a:bodyPr>
          <a:lstStyle/>
          <a:p>
            <a:pPr algn="just">
              <a:spcBef>
                <a:spcPct val="0"/>
              </a:spcBef>
              <a:buClr>
                <a:srgbClr val="FF0000"/>
              </a:buClr>
              <a:buFont typeface="Wingdings" pitchFamily="2" charset="2"/>
              <a:buChar char="v"/>
            </a:pPr>
            <a:r>
              <a:rPr lang="es-ES_tradnl" sz="1400" b="1" dirty="0">
                <a:latin typeface="Verdana" pitchFamily="34" charset="0"/>
              </a:rPr>
              <a:t> Existe una relación continuada pero también cierta desconfianza entre las partes.</a:t>
            </a:r>
            <a:r>
              <a:rPr lang="es-ES" sz="1400" b="1" dirty="0">
                <a:latin typeface="Verdana" pitchFamily="34" charset="0"/>
              </a:rPr>
              <a:t> </a:t>
            </a:r>
          </a:p>
        </p:txBody>
      </p:sp>
      <p:pic>
        <p:nvPicPr>
          <p:cNvPr id="19" name="Picture 5" descr="C:\Documents and Settings\PEPE\Local Settings\Temporary Internet Files\Content.IE5\STMRSXMR\j0441427[1].png">
            <a:hlinkClick r:id="rId3" action="ppaction://hlinksldjump"/>
          </p:cNvPr>
          <p:cNvPicPr>
            <a:picLocks noChangeAspect="1" noChangeArrowheads="1"/>
          </p:cNvPicPr>
          <p:nvPr/>
        </p:nvPicPr>
        <p:blipFill>
          <a:blip r:embed="rId4" cstate="print"/>
          <a:srcRect/>
          <a:stretch>
            <a:fillRect/>
          </a:stretch>
        </p:blipFill>
        <p:spPr bwMode="auto">
          <a:xfrm>
            <a:off x="7185248" y="6165304"/>
            <a:ext cx="571504" cy="571504"/>
          </a:xfrm>
          <a:prstGeom prst="rect">
            <a:avLst/>
          </a:prstGeom>
          <a:noFill/>
        </p:spPr>
      </p:pic>
      <p:grpSp>
        <p:nvGrpSpPr>
          <p:cNvPr id="20" name="19 Grupo"/>
          <p:cNvGrpSpPr/>
          <p:nvPr/>
        </p:nvGrpSpPr>
        <p:grpSpPr>
          <a:xfrm>
            <a:off x="642584" y="1340768"/>
            <a:ext cx="2438216" cy="1584176"/>
            <a:chOff x="416496" y="1412777"/>
            <a:chExt cx="2438216" cy="1584176"/>
          </a:xfrm>
        </p:grpSpPr>
        <p:pic>
          <p:nvPicPr>
            <p:cNvPr id="21"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2" name="21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3"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12</a:t>
            </a:fld>
            <a:endParaRPr lang="es-E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1" name="Rectangle 11"/>
          <p:cNvSpPr>
            <a:spLocks noGrp="1" noChangeArrowheads="1"/>
          </p:cNvSpPr>
          <p:nvPr>
            <p:ph type="title" idx="4294967295"/>
          </p:nvPr>
        </p:nvSpPr>
        <p:spPr>
          <a:xfrm>
            <a:off x="4216410" y="1124629"/>
            <a:ext cx="1901483"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r>
              <a:rPr lang="es-ES" sz="1400" b="1" dirty="0">
                <a:solidFill>
                  <a:schemeClr val="tx1"/>
                </a:solidFill>
              </a:rPr>
              <a:t>CARACTERÍSTICAS</a:t>
            </a:r>
          </a:p>
        </p:txBody>
      </p:sp>
      <p:sp>
        <p:nvSpPr>
          <p:cNvPr id="460802" name="Rectangle 2"/>
          <p:cNvSpPr>
            <a:spLocks noChangeArrowheads="1"/>
          </p:cNvSpPr>
          <p:nvPr/>
        </p:nvSpPr>
        <p:spPr bwMode="auto">
          <a:xfrm>
            <a:off x="2360712" y="3068960"/>
            <a:ext cx="6912768" cy="1111250"/>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_tradnl" sz="1600" dirty="0">
                <a:latin typeface="Verdana" pitchFamily="34" charset="0"/>
              </a:rPr>
              <a:t>El periodo comprendido entre la entrega de la mercancía y la fecha de pago es financiado por el exportador.</a:t>
            </a:r>
            <a:r>
              <a:rPr lang="es-ES" sz="1600" dirty="0">
                <a:latin typeface="Verdana" pitchFamily="34" charset="0"/>
              </a:rPr>
              <a:t> </a:t>
            </a:r>
            <a:endParaRPr lang="es-ES_tradnl" sz="1600" dirty="0">
              <a:latin typeface="Verdana" pitchFamily="34" charset="0"/>
            </a:endParaRPr>
          </a:p>
        </p:txBody>
      </p:sp>
      <p:sp>
        <p:nvSpPr>
          <p:cNvPr id="460805" name="Text Box 5"/>
          <p:cNvSpPr txBox="1">
            <a:spLocks noChangeArrowheads="1"/>
          </p:cNvSpPr>
          <p:nvPr/>
        </p:nvSpPr>
        <p:spPr bwMode="auto">
          <a:xfrm>
            <a:off x="2360712" y="1700808"/>
            <a:ext cx="6912768" cy="855663"/>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Principalmente importadores de mercancías, aunque también es aplicable a operaciones de servicios</a:t>
            </a:r>
            <a:r>
              <a:rPr lang="es-ES" dirty="0">
                <a:latin typeface="Verdana" pitchFamily="34" charset="0"/>
              </a:rPr>
              <a:t> </a:t>
            </a:r>
          </a:p>
        </p:txBody>
      </p:sp>
      <p:sp>
        <p:nvSpPr>
          <p:cNvPr id="460812" name="Text Box 12"/>
          <p:cNvSpPr txBox="1">
            <a:spLocks noChangeArrowheads="1"/>
          </p:cNvSpPr>
          <p:nvPr/>
        </p:nvSpPr>
        <p:spPr bwMode="auto">
          <a:xfrm>
            <a:off x="2309803" y="149731"/>
            <a:ext cx="720421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IMPORTACIÓN</a:t>
            </a:r>
          </a:p>
          <a:p>
            <a:pPr>
              <a:spcBef>
                <a:spcPct val="0"/>
              </a:spcBef>
            </a:pPr>
            <a:r>
              <a:rPr lang="es-ES" sz="2400" b="1" dirty="0">
                <a:solidFill>
                  <a:srgbClr val="00B0F0"/>
                </a:solidFill>
                <a:latin typeface="Verdana" pitchFamily="34" charset="0"/>
              </a:rPr>
              <a:t>CONTRA ACEPTACIÓN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13</a:t>
            </a:fld>
            <a:endParaRPr lang="es-ES"/>
          </a:p>
        </p:txBody>
      </p:sp>
      <p:sp>
        <p:nvSpPr>
          <p:cNvPr id="15" name="Rectangle 2"/>
          <p:cNvSpPr>
            <a:spLocks noChangeArrowheads="1"/>
          </p:cNvSpPr>
          <p:nvPr/>
        </p:nvSpPr>
        <p:spPr bwMode="auto">
          <a:xfrm>
            <a:off x="2363018" y="4437112"/>
            <a:ext cx="6910462" cy="1656184"/>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_tradnl" sz="1600" dirty="0">
                <a:latin typeface="Verdana" pitchFamily="34" charset="0"/>
              </a:rPr>
              <a:t> El importador puede recibir una mercancía en mal estado o cuya calidad o características no coincidan con lo acordado. En este caso, al tratarse de un pago aplazado, el importador podría optar por no realizar el pago</a:t>
            </a:r>
            <a:r>
              <a:rPr lang="es-ES_tradnl" dirty="0">
                <a:latin typeface="Verdana" pitchFamily="34" charset="0"/>
              </a:rPr>
              <a:t>.</a:t>
            </a:r>
            <a:r>
              <a:rPr lang="es-ES" dirty="0">
                <a:latin typeface="Verdana" pitchFamily="34" charset="0"/>
              </a:rPr>
              <a:t> </a:t>
            </a:r>
          </a:p>
        </p:txBody>
      </p:sp>
      <p:pic>
        <p:nvPicPr>
          <p:cNvPr id="27" name="Picture 2" descr="C:\Documents and Settings\U0132573\Local Settings\Temporary Internet Files\Content.IE5\JQOJVDK5\j0441424[1].png">
            <a:hlinkClick r:id="rId3" action="ppaction://hlinksldjump"/>
          </p:cNvPr>
          <p:cNvPicPr>
            <a:picLocks noChangeAspect="1" noChangeArrowheads="1"/>
          </p:cNvPicPr>
          <p:nvPr/>
        </p:nvPicPr>
        <p:blipFill>
          <a:blip r:embed="rId4" cstate="print"/>
          <a:srcRect/>
          <a:stretch>
            <a:fillRect/>
          </a:stretch>
        </p:blipFill>
        <p:spPr bwMode="auto">
          <a:xfrm>
            <a:off x="5169024" y="6165304"/>
            <a:ext cx="571504" cy="571504"/>
          </a:xfrm>
          <a:prstGeom prst="rect">
            <a:avLst/>
          </a:prstGeom>
          <a:noFill/>
        </p:spPr>
      </p:pic>
      <p:pic>
        <p:nvPicPr>
          <p:cNvPr id="28" name="Picture 7" descr="C:\Documents and Settings\PEPE\Local Settings\Temporary Internet Files\Content.IE5\HO0OJACJ\j0441446[1].png">
            <a:hlinkClick r:id="rId5" action="ppaction://hlinksldjump"/>
          </p:cNvPr>
          <p:cNvPicPr>
            <a:picLocks noChangeAspect="1" noChangeArrowheads="1"/>
          </p:cNvPicPr>
          <p:nvPr/>
        </p:nvPicPr>
        <p:blipFill>
          <a:blip r:embed="rId6" cstate="print"/>
          <a:srcRect/>
          <a:stretch>
            <a:fillRect/>
          </a:stretch>
        </p:blipFill>
        <p:spPr bwMode="auto">
          <a:xfrm>
            <a:off x="5961112" y="6165304"/>
            <a:ext cx="571504" cy="571504"/>
          </a:xfrm>
          <a:prstGeom prst="rect">
            <a:avLst/>
          </a:prstGeom>
          <a:noFill/>
        </p:spPr>
      </p:pic>
      <p:pic>
        <p:nvPicPr>
          <p:cNvPr id="29" name="Picture 4" descr="C:\Documents and Settings\PEPE\Local Settings\Temporary Internet Files\Content.IE5\UQ65D14E\j0441443[1].png">
            <a:hlinkClick r:id="rId7" action="ppaction://hlinksldjump"/>
          </p:cNvPr>
          <p:cNvPicPr>
            <a:picLocks noChangeAspect="1" noChangeArrowheads="1"/>
          </p:cNvPicPr>
          <p:nvPr/>
        </p:nvPicPr>
        <p:blipFill>
          <a:blip r:embed="rId8" cstate="print"/>
          <a:srcRect/>
          <a:stretch>
            <a:fillRect/>
          </a:stretch>
        </p:blipFill>
        <p:spPr bwMode="auto">
          <a:xfrm>
            <a:off x="7617296" y="6165304"/>
            <a:ext cx="571480" cy="571480"/>
          </a:xfrm>
          <a:prstGeom prst="rect">
            <a:avLst/>
          </a:prstGeom>
          <a:noFill/>
        </p:spPr>
      </p:pic>
      <p:grpSp>
        <p:nvGrpSpPr>
          <p:cNvPr id="30" name="29 Grupo"/>
          <p:cNvGrpSpPr/>
          <p:nvPr/>
        </p:nvGrpSpPr>
        <p:grpSpPr>
          <a:xfrm>
            <a:off x="632520" y="1556792"/>
            <a:ext cx="1512168" cy="1080120"/>
            <a:chOff x="2095480" y="3000372"/>
            <a:chExt cx="2129287" cy="1514467"/>
          </a:xfrm>
        </p:grpSpPr>
        <p:pic>
          <p:nvPicPr>
            <p:cNvPr id="31" name="Picture 2" descr="http://www.creativosonline.org/blog/wp-content/uploads/2008/10/vectoresempresariales.png"/>
            <p:cNvPicPr>
              <a:picLocks noChangeAspect="1" noChangeArrowheads="1"/>
            </p:cNvPicPr>
            <p:nvPr/>
          </p:nvPicPr>
          <p:blipFill>
            <a:blip r:embed="rId9"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2" name="31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3" name="32 Grupo"/>
          <p:cNvGrpSpPr/>
          <p:nvPr/>
        </p:nvGrpSpPr>
        <p:grpSpPr>
          <a:xfrm>
            <a:off x="632520" y="3068960"/>
            <a:ext cx="1512168" cy="1080120"/>
            <a:chOff x="2627784" y="4293096"/>
            <a:chExt cx="1656184" cy="1012112"/>
          </a:xfrm>
          <a:scene3d>
            <a:camera prst="orthographicFront">
              <a:rot lat="0" lon="0" rev="0"/>
            </a:camera>
            <a:lightRig rig="balanced" dir="t">
              <a:rot lat="0" lon="0" rev="8700000"/>
            </a:lightRig>
          </a:scene3d>
        </p:grpSpPr>
        <p:pic>
          <p:nvPicPr>
            <p:cNvPr id="34"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10"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5" name="34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6" name="35 Grupo"/>
          <p:cNvGrpSpPr/>
          <p:nvPr/>
        </p:nvGrpSpPr>
        <p:grpSpPr>
          <a:xfrm>
            <a:off x="632520" y="4725144"/>
            <a:ext cx="1512168" cy="1080120"/>
            <a:chOff x="2000672" y="1988840"/>
            <a:chExt cx="1512168" cy="1080120"/>
          </a:xfrm>
        </p:grpSpPr>
        <p:grpSp>
          <p:nvGrpSpPr>
            <p:cNvPr id="37" name="8 Grupo"/>
            <p:cNvGrpSpPr/>
            <p:nvPr/>
          </p:nvGrpSpPr>
          <p:grpSpPr>
            <a:xfrm>
              <a:off x="2000672" y="1988840"/>
              <a:ext cx="1512168" cy="1080120"/>
              <a:chOff x="7977336" y="5085184"/>
              <a:chExt cx="1584176" cy="1088132"/>
            </a:xfrm>
          </p:grpSpPr>
          <p:grpSp>
            <p:nvGrpSpPr>
              <p:cNvPr id="39" name="52 Grupo"/>
              <p:cNvGrpSpPr/>
              <p:nvPr/>
            </p:nvGrpSpPr>
            <p:grpSpPr>
              <a:xfrm>
                <a:off x="7977336" y="5085184"/>
                <a:ext cx="1584176" cy="1088132"/>
                <a:chOff x="7977336" y="5085184"/>
                <a:chExt cx="1584176" cy="1088132"/>
              </a:xfrm>
            </p:grpSpPr>
            <p:pic>
              <p:nvPicPr>
                <p:cNvPr id="41" name="Picture 2" descr="\\svcphd03\users03\Empleados\U0132573\My Pictures\RIESGO6.jpg"/>
                <p:cNvPicPr>
                  <a:picLocks noChangeAspect="1" noChangeArrowheads="1"/>
                </p:cNvPicPr>
                <p:nvPr/>
              </p:nvPicPr>
              <p:blipFill>
                <a:blip r:embed="rId11"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2" name="Picture 4" descr="Click once to zoom in."/>
                <p:cNvPicPr>
                  <a:picLocks noChangeAspect="1" noChangeArrowheads="1"/>
                </p:cNvPicPr>
                <p:nvPr/>
              </p:nvPicPr>
              <p:blipFill>
                <a:blip r:embed="rId12"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0" name="39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8" name="37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8" name="Rectangle 12"/>
          <p:cNvSpPr>
            <a:spLocks noGrp="1" noChangeArrowheads="1"/>
          </p:cNvSpPr>
          <p:nvPr>
            <p:ph type="title" idx="4294967295"/>
          </p:nvPr>
        </p:nvSpPr>
        <p:spPr>
          <a:xfrm>
            <a:off x="4342097" y="1052621"/>
            <a:ext cx="1221808" cy="288147"/>
          </a:xfrm>
          <a:solidFill>
            <a:schemeClr val="accent2">
              <a:alpha val="14000"/>
            </a:schemeClr>
          </a:solidFill>
          <a:ln w="25400" cap="flat" algn="ctr">
            <a:solidFill>
              <a:schemeClr val="bg1"/>
            </a:solidFill>
          </a:ln>
          <a:effectLst>
            <a:outerShdw blurRad="50800" dist="38100" dir="2700000" algn="tl" rotWithShape="0">
              <a:prstClr val="black">
                <a:alpha val="40000"/>
              </a:prstClr>
            </a:outerShdw>
          </a:effectLst>
        </p:spPr>
        <p:txBody>
          <a:bodyPr wrap="none" tIns="36000" bIns="36000" anchor="t">
            <a:spAutoFit/>
          </a:bodyPr>
          <a:lstStyle/>
          <a:p>
            <a:pPr algn="ctr"/>
            <a:r>
              <a:rPr lang="es-ES" sz="1400" b="1" dirty="0">
                <a:solidFill>
                  <a:schemeClr val="tx1"/>
                </a:solidFill>
              </a:rPr>
              <a:t>DEFINICIÓN</a:t>
            </a:r>
          </a:p>
        </p:txBody>
      </p:sp>
      <p:sp>
        <p:nvSpPr>
          <p:cNvPr id="464904" name="Text Box 8"/>
          <p:cNvSpPr txBox="1">
            <a:spLocks noChangeArrowheads="1"/>
          </p:cNvSpPr>
          <p:nvPr/>
        </p:nvSpPr>
        <p:spPr bwMode="auto">
          <a:xfrm>
            <a:off x="3024174" y="1500174"/>
            <a:ext cx="5712666" cy="1357322"/>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spcBef>
                <a:spcPct val="0"/>
              </a:spcBef>
            </a:pPr>
            <a:r>
              <a:rPr lang="es-ES" sz="1400" dirty="0">
                <a:latin typeface="Verdana" pitchFamily="34" charset="0"/>
              </a:rPr>
              <a:t>Se define como</a:t>
            </a:r>
            <a:r>
              <a:rPr lang="es-ES" sz="1400" b="1" dirty="0">
                <a:latin typeface="Verdana" pitchFamily="34" charset="0"/>
              </a:rPr>
              <a:t> remesa documentaria de importación con entrega de documentos contra pago </a:t>
            </a:r>
            <a:r>
              <a:rPr lang="es-ES" sz="1400" dirty="0">
                <a:latin typeface="Verdana" pitchFamily="34" charset="0"/>
              </a:rPr>
              <a:t>el envío de un conjunto de documentos comerciales remitidos por un exportador extranjero, o por su banco, al banco del importador para que gestione su cobro ante el importador español. </a:t>
            </a:r>
          </a:p>
        </p:txBody>
      </p:sp>
      <p:sp>
        <p:nvSpPr>
          <p:cNvPr id="464905" name="Text Box 9"/>
          <p:cNvSpPr txBox="1">
            <a:spLocks noChangeArrowheads="1"/>
          </p:cNvSpPr>
          <p:nvPr/>
        </p:nvSpPr>
        <p:spPr bwMode="auto">
          <a:xfrm>
            <a:off x="666720" y="3429018"/>
            <a:ext cx="8337550" cy="2462213"/>
          </a:xfrm>
          <a:prstGeom prst="rect">
            <a:avLst/>
          </a:prstGeom>
          <a:noFill/>
          <a:ln w="9525" algn="ctr">
            <a:noFill/>
            <a:miter lim="800000"/>
            <a:headEnd/>
            <a:tailEnd/>
          </a:ln>
          <a:effectLst/>
        </p:spPr>
        <p:txBody>
          <a:bodyPr>
            <a:spAutoFit/>
          </a:bodyPr>
          <a:lstStyle/>
          <a:p>
            <a:pPr marL="457200" indent="-457200">
              <a:spcBef>
                <a:spcPct val="0"/>
              </a:spcBef>
              <a:buClr>
                <a:srgbClr val="FF0000"/>
              </a:buClr>
              <a:buFontTx/>
              <a:buAutoNum type="arabicPeriod"/>
            </a:pPr>
            <a:r>
              <a:rPr lang="es-ES" sz="1400" dirty="0">
                <a:latin typeface="Verdana" pitchFamily="34" charset="0"/>
              </a:rPr>
              <a:t>El exportador extranjero envía la mercancía directamente al importador español y presenta a su banco la documentación con instrucciones precisas para que gestione el cobro. </a:t>
            </a:r>
          </a:p>
          <a:p>
            <a:pPr marL="457200" indent="-457200">
              <a:spcBef>
                <a:spcPct val="0"/>
              </a:spcBef>
              <a:buClr>
                <a:srgbClr val="FF0000"/>
              </a:buClr>
              <a:buFontTx/>
              <a:buAutoNum type="arabicPeriod"/>
            </a:pPr>
            <a:endParaRPr lang="es-ES" sz="1400" dirty="0">
              <a:latin typeface="Verdana" pitchFamily="34" charset="0"/>
            </a:endParaRPr>
          </a:p>
          <a:p>
            <a:pPr marL="457200" indent="-457200">
              <a:spcBef>
                <a:spcPct val="0"/>
              </a:spcBef>
              <a:buClr>
                <a:srgbClr val="FF0000"/>
              </a:buClr>
              <a:buFontTx/>
              <a:buAutoNum type="arabicPeriod"/>
            </a:pPr>
            <a:r>
              <a:rPr lang="es-ES" sz="1400" dirty="0">
                <a:latin typeface="Verdana" pitchFamily="34" charset="0"/>
              </a:rPr>
              <a:t>El banco extranjero envía al banco del importador la documentación con las instrucciones de entrega de los documentos contra pago de los mismos. </a:t>
            </a:r>
          </a:p>
          <a:p>
            <a:pPr marL="457200" indent="-457200">
              <a:spcBef>
                <a:spcPct val="0"/>
              </a:spcBef>
              <a:buClr>
                <a:srgbClr val="FF0000"/>
              </a:buClr>
              <a:buFontTx/>
              <a:buAutoNum type="arabicPeriod"/>
            </a:pPr>
            <a:endParaRPr lang="es-ES" sz="1400" dirty="0">
              <a:latin typeface="Verdana" pitchFamily="34" charset="0"/>
            </a:endParaRPr>
          </a:p>
          <a:p>
            <a:pPr marL="457200" indent="-457200">
              <a:spcBef>
                <a:spcPct val="0"/>
              </a:spcBef>
              <a:buClr>
                <a:srgbClr val="FF0000"/>
              </a:buClr>
              <a:buFontTx/>
              <a:buAutoNum type="arabicPeriod"/>
            </a:pPr>
            <a:r>
              <a:rPr lang="es-ES" sz="1400" dirty="0">
                <a:latin typeface="Verdana" pitchFamily="34" charset="0"/>
              </a:rPr>
              <a:t>Además, indica las acciones a realizar en el supuesto de impago: asegurar, despachar y almacenar la mercancía (sobre todo en el caso de mercancías perecederas¬) protesto por falta de pago, etc... </a:t>
            </a:r>
          </a:p>
          <a:p>
            <a:pPr marL="457200" indent="-457200">
              <a:spcBef>
                <a:spcPct val="0"/>
              </a:spcBef>
              <a:buClr>
                <a:srgbClr val="FF0000"/>
              </a:buClr>
            </a:pPr>
            <a:endParaRPr lang="ca-ES" sz="1400" dirty="0">
              <a:latin typeface="Verdana" pitchFamily="34" charset="0"/>
            </a:endParaRPr>
          </a:p>
        </p:txBody>
      </p:sp>
      <p:sp>
        <p:nvSpPr>
          <p:cNvPr id="464906" name="Text Box 10"/>
          <p:cNvSpPr txBox="1">
            <a:spLocks noChangeArrowheads="1"/>
          </p:cNvSpPr>
          <p:nvPr/>
        </p:nvSpPr>
        <p:spPr bwMode="auto">
          <a:xfrm>
            <a:off x="661999" y="3136900"/>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sp>
        <p:nvSpPr>
          <p:cNvPr id="464907" name="Text Box 11"/>
          <p:cNvSpPr txBox="1">
            <a:spLocks noChangeArrowheads="1"/>
          </p:cNvSpPr>
          <p:nvPr/>
        </p:nvSpPr>
        <p:spPr bwMode="auto">
          <a:xfrm>
            <a:off x="2166927" y="149731"/>
            <a:ext cx="720421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IMPORTACIÓN</a:t>
            </a:r>
          </a:p>
          <a:p>
            <a:pPr>
              <a:spcBef>
                <a:spcPct val="0"/>
              </a:spcBef>
            </a:pPr>
            <a:r>
              <a:rPr lang="es-ES" sz="2400" b="1" dirty="0">
                <a:solidFill>
                  <a:srgbClr val="00B0F0"/>
                </a:solidFill>
                <a:latin typeface="Verdana" pitchFamily="34" charset="0"/>
              </a:rPr>
              <a:t>CONTRA PAGO</a:t>
            </a:r>
          </a:p>
        </p:txBody>
      </p:sp>
      <p:grpSp>
        <p:nvGrpSpPr>
          <p:cNvPr id="17" name="16 Grupo"/>
          <p:cNvGrpSpPr/>
          <p:nvPr/>
        </p:nvGrpSpPr>
        <p:grpSpPr>
          <a:xfrm>
            <a:off x="416501" y="1340768"/>
            <a:ext cx="2438216" cy="1584176"/>
            <a:chOff x="416496" y="1412777"/>
            <a:chExt cx="2438216" cy="1584176"/>
          </a:xfrm>
        </p:grpSpPr>
        <p:pic>
          <p:nvPicPr>
            <p:cNvPr id="18"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9" name="18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0"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14</a:t>
            </a:fld>
            <a:endParaRPr lang="es-E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Rectangle 5"/>
          <p:cNvSpPr>
            <a:spLocks noGrp="1" noChangeArrowheads="1"/>
          </p:cNvSpPr>
          <p:nvPr>
            <p:ph type="title" idx="4294967295"/>
          </p:nvPr>
        </p:nvSpPr>
        <p:spPr>
          <a:xfrm>
            <a:off x="2776365" y="1155407"/>
            <a:ext cx="4353271"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MOTIVOS DE ELECCIÓN DE ESTE SISTEMA DE COBRO</a:t>
            </a:r>
          </a:p>
        </p:txBody>
      </p:sp>
      <p:sp>
        <p:nvSpPr>
          <p:cNvPr id="465922" name="Text Box 2"/>
          <p:cNvSpPr txBox="1">
            <a:spLocks noChangeArrowheads="1"/>
          </p:cNvSpPr>
          <p:nvPr/>
        </p:nvSpPr>
        <p:spPr bwMode="auto">
          <a:xfrm>
            <a:off x="452406" y="2214554"/>
            <a:ext cx="8923337" cy="255454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No existe suficiente confianza entre las partes.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El importador no desea solicitar un crédito documentario.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Para el exportador extranjero, el riesgo queda atenuado, ya que posee el control          de los documentos y, en consecuencia, de la mercancía, siempre que entre estos se encuentren los documentos que den la propiedad de la mercancía. </a:t>
            </a:r>
          </a:p>
        </p:txBody>
      </p:sp>
      <p:sp>
        <p:nvSpPr>
          <p:cNvPr id="465926" name="Text Box 6"/>
          <p:cNvSpPr txBox="1">
            <a:spLocks noChangeArrowheads="1"/>
          </p:cNvSpPr>
          <p:nvPr/>
        </p:nvSpPr>
        <p:spPr bwMode="auto">
          <a:xfrm>
            <a:off x="1350893" y="221739"/>
            <a:ext cx="720421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IMPORTACIÓN</a:t>
            </a:r>
          </a:p>
          <a:p>
            <a:pPr>
              <a:spcBef>
                <a:spcPct val="0"/>
              </a:spcBef>
            </a:pPr>
            <a:r>
              <a:rPr lang="es-ES" sz="2400" b="1" dirty="0">
                <a:solidFill>
                  <a:srgbClr val="00B0F0"/>
                </a:solidFill>
                <a:latin typeface="Verdana" pitchFamily="34" charset="0"/>
              </a:rPr>
              <a:t>CONTRA PAGO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15</a:t>
            </a:fld>
            <a:endParaRPr lang="es-E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003" name="Rectangle 11"/>
          <p:cNvSpPr>
            <a:spLocks noGrp="1" noChangeArrowheads="1"/>
          </p:cNvSpPr>
          <p:nvPr>
            <p:ph type="title" idx="4294967295"/>
          </p:nvPr>
        </p:nvSpPr>
        <p:spPr>
          <a:xfrm>
            <a:off x="4016896" y="1052621"/>
            <a:ext cx="1651624"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468994" name="Rectangle 2"/>
          <p:cNvSpPr>
            <a:spLocks noChangeArrowheads="1"/>
          </p:cNvSpPr>
          <p:nvPr/>
        </p:nvSpPr>
        <p:spPr bwMode="auto">
          <a:xfrm>
            <a:off x="2360712" y="3356992"/>
            <a:ext cx="6912768" cy="795338"/>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 sz="1600" dirty="0">
                <a:latin typeface="Verdana" pitchFamily="34" charset="0"/>
              </a:rPr>
              <a:t>Paga contra entrega de los documentos que les permitirán despachar la mercancía.</a:t>
            </a:r>
            <a:endParaRPr lang="es-ES_tradnl" sz="1600" dirty="0">
              <a:latin typeface="Verdana" pitchFamily="34" charset="0"/>
            </a:endParaRPr>
          </a:p>
        </p:txBody>
      </p:sp>
      <p:sp>
        <p:nvSpPr>
          <p:cNvPr id="468997" name="Text Box 5"/>
          <p:cNvSpPr txBox="1">
            <a:spLocks noChangeArrowheads="1"/>
          </p:cNvSpPr>
          <p:nvPr/>
        </p:nvSpPr>
        <p:spPr bwMode="auto">
          <a:xfrm>
            <a:off x="2360711" y="2000240"/>
            <a:ext cx="6912769" cy="74295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dirty="0">
                <a:latin typeface="Verdana" pitchFamily="34" charset="0"/>
              </a:rPr>
              <a:t>Importadores principalmente de mercancías, aunque también es aplicable a servicios</a:t>
            </a:r>
          </a:p>
        </p:txBody>
      </p:sp>
      <p:sp>
        <p:nvSpPr>
          <p:cNvPr id="469004" name="Text Box 12"/>
          <p:cNvSpPr txBox="1">
            <a:spLocks noChangeArrowheads="1"/>
          </p:cNvSpPr>
          <p:nvPr/>
        </p:nvSpPr>
        <p:spPr bwMode="auto">
          <a:xfrm>
            <a:off x="1349546" y="149731"/>
            <a:ext cx="720421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IMPORTACIÓN</a:t>
            </a:r>
          </a:p>
          <a:p>
            <a:pPr>
              <a:spcBef>
                <a:spcPct val="0"/>
              </a:spcBef>
            </a:pPr>
            <a:r>
              <a:rPr lang="es-ES" sz="2400" b="1" dirty="0">
                <a:solidFill>
                  <a:srgbClr val="00B0F0"/>
                </a:solidFill>
                <a:latin typeface="Verdana" pitchFamily="34" charset="0"/>
              </a:rPr>
              <a:t>CONTRA PAGO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16</a:t>
            </a:fld>
            <a:endParaRPr lang="es-ES"/>
          </a:p>
        </p:txBody>
      </p:sp>
      <p:sp>
        <p:nvSpPr>
          <p:cNvPr id="26" name="Rectangle 2"/>
          <p:cNvSpPr>
            <a:spLocks noChangeArrowheads="1"/>
          </p:cNvSpPr>
          <p:nvPr/>
        </p:nvSpPr>
        <p:spPr bwMode="auto">
          <a:xfrm>
            <a:off x="2363018" y="4581128"/>
            <a:ext cx="6910462" cy="1487487"/>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600" dirty="0">
                <a:latin typeface="Verdana" pitchFamily="34" charset="0"/>
              </a:rPr>
              <a:t> El importador puede recibir una mercancía en mal estado o cuya calidad o características no coincidan con lo acordado, ya que, aunque examine previamente los documentos, difícilmente podrá examinar la mercancía</a:t>
            </a:r>
            <a:r>
              <a:rPr lang="es-ES" dirty="0">
                <a:latin typeface="Verdana" pitchFamily="34" charset="0"/>
              </a:rPr>
              <a:t>. </a:t>
            </a:r>
          </a:p>
        </p:txBody>
      </p:sp>
      <p:pic>
        <p:nvPicPr>
          <p:cNvPr id="27" name="Picture 2" descr="C:\Documents and Settings\U0132573\Local Settings\Temporary Internet Files\Content.IE5\JQOJVDK5\j0441424[1].png">
            <a:hlinkClick r:id="rId3" action="ppaction://hlinksldjump"/>
          </p:cNvPr>
          <p:cNvPicPr>
            <a:picLocks noChangeAspect="1" noChangeArrowheads="1"/>
          </p:cNvPicPr>
          <p:nvPr/>
        </p:nvPicPr>
        <p:blipFill>
          <a:blip r:embed="rId4" cstate="print"/>
          <a:srcRect/>
          <a:stretch>
            <a:fillRect/>
          </a:stretch>
        </p:blipFill>
        <p:spPr bwMode="auto">
          <a:xfrm>
            <a:off x="5097016" y="6165304"/>
            <a:ext cx="571504" cy="571504"/>
          </a:xfrm>
          <a:prstGeom prst="rect">
            <a:avLst/>
          </a:prstGeom>
          <a:noFill/>
        </p:spPr>
      </p:pic>
      <p:pic>
        <p:nvPicPr>
          <p:cNvPr id="28" name="Picture 7" descr="C:\Documents and Settings\PEPE\Local Settings\Temporary Internet Files\Content.IE5\HO0OJACJ\j0441446[1].png">
            <a:hlinkClick r:id="rId5" action="ppaction://hlinksldjump"/>
          </p:cNvPr>
          <p:cNvPicPr>
            <a:picLocks noChangeAspect="1" noChangeArrowheads="1"/>
          </p:cNvPicPr>
          <p:nvPr/>
        </p:nvPicPr>
        <p:blipFill>
          <a:blip r:embed="rId6" cstate="print"/>
          <a:srcRect/>
          <a:stretch>
            <a:fillRect/>
          </a:stretch>
        </p:blipFill>
        <p:spPr bwMode="auto">
          <a:xfrm>
            <a:off x="5817096" y="6165304"/>
            <a:ext cx="571504" cy="571504"/>
          </a:xfrm>
          <a:prstGeom prst="rect">
            <a:avLst/>
          </a:prstGeom>
          <a:noFill/>
        </p:spPr>
      </p:pic>
      <p:pic>
        <p:nvPicPr>
          <p:cNvPr id="29" name="Picture 4" descr="C:\Documents and Settings\PEPE\Local Settings\Temporary Internet Files\Content.IE5\UQ65D14E\j0441443[1].png">
            <a:hlinkClick r:id="rId7" action="ppaction://hlinksldjump"/>
          </p:cNvPr>
          <p:cNvPicPr>
            <a:picLocks noChangeAspect="1" noChangeArrowheads="1"/>
          </p:cNvPicPr>
          <p:nvPr/>
        </p:nvPicPr>
        <p:blipFill>
          <a:blip r:embed="rId8" cstate="print"/>
          <a:srcRect/>
          <a:stretch>
            <a:fillRect/>
          </a:stretch>
        </p:blipFill>
        <p:spPr bwMode="auto">
          <a:xfrm>
            <a:off x="7185248" y="6165304"/>
            <a:ext cx="571480" cy="571480"/>
          </a:xfrm>
          <a:prstGeom prst="rect">
            <a:avLst/>
          </a:prstGeom>
          <a:noFill/>
        </p:spPr>
      </p:pic>
      <p:grpSp>
        <p:nvGrpSpPr>
          <p:cNvPr id="30" name="29 Grupo"/>
          <p:cNvGrpSpPr/>
          <p:nvPr/>
        </p:nvGrpSpPr>
        <p:grpSpPr>
          <a:xfrm>
            <a:off x="632520" y="1772816"/>
            <a:ext cx="1512168" cy="1080120"/>
            <a:chOff x="2095480" y="3000372"/>
            <a:chExt cx="2129287" cy="1514467"/>
          </a:xfrm>
        </p:grpSpPr>
        <p:pic>
          <p:nvPicPr>
            <p:cNvPr id="31" name="Picture 2" descr="http://www.creativosonline.org/blog/wp-content/uploads/2008/10/vectoresempresariales.png"/>
            <p:cNvPicPr>
              <a:picLocks noChangeAspect="1" noChangeArrowheads="1"/>
            </p:cNvPicPr>
            <p:nvPr/>
          </p:nvPicPr>
          <p:blipFill>
            <a:blip r:embed="rId9"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2" name="31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3" name="32 Grupo"/>
          <p:cNvGrpSpPr/>
          <p:nvPr/>
        </p:nvGrpSpPr>
        <p:grpSpPr>
          <a:xfrm>
            <a:off x="632520" y="3212976"/>
            <a:ext cx="1512168" cy="1080120"/>
            <a:chOff x="2627784" y="4293096"/>
            <a:chExt cx="1656184" cy="1012112"/>
          </a:xfrm>
          <a:scene3d>
            <a:camera prst="orthographicFront">
              <a:rot lat="0" lon="0" rev="0"/>
            </a:camera>
            <a:lightRig rig="balanced" dir="t">
              <a:rot lat="0" lon="0" rev="8700000"/>
            </a:lightRig>
          </a:scene3d>
        </p:grpSpPr>
        <p:pic>
          <p:nvPicPr>
            <p:cNvPr id="34"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10"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5" name="34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6" name="35 Grupo"/>
          <p:cNvGrpSpPr/>
          <p:nvPr/>
        </p:nvGrpSpPr>
        <p:grpSpPr>
          <a:xfrm>
            <a:off x="632520" y="4797152"/>
            <a:ext cx="1512168" cy="1080120"/>
            <a:chOff x="2000672" y="1988840"/>
            <a:chExt cx="1512168" cy="1080120"/>
          </a:xfrm>
        </p:grpSpPr>
        <p:grpSp>
          <p:nvGrpSpPr>
            <p:cNvPr id="37" name="8 Grupo"/>
            <p:cNvGrpSpPr/>
            <p:nvPr/>
          </p:nvGrpSpPr>
          <p:grpSpPr>
            <a:xfrm>
              <a:off x="2000672" y="1988840"/>
              <a:ext cx="1512168" cy="1080120"/>
              <a:chOff x="7977336" y="5085184"/>
              <a:chExt cx="1584176" cy="1088132"/>
            </a:xfrm>
          </p:grpSpPr>
          <p:grpSp>
            <p:nvGrpSpPr>
              <p:cNvPr id="39" name="52 Grupo"/>
              <p:cNvGrpSpPr/>
              <p:nvPr/>
            </p:nvGrpSpPr>
            <p:grpSpPr>
              <a:xfrm>
                <a:off x="7977336" y="5085184"/>
                <a:ext cx="1584176" cy="1088132"/>
                <a:chOff x="7977336" y="5085184"/>
                <a:chExt cx="1584176" cy="1088132"/>
              </a:xfrm>
            </p:grpSpPr>
            <p:pic>
              <p:nvPicPr>
                <p:cNvPr id="41" name="Picture 2" descr="\\svcphd03\users03\Empleados\U0132573\My Pictures\RIESGO6.jpg"/>
                <p:cNvPicPr>
                  <a:picLocks noChangeAspect="1" noChangeArrowheads="1"/>
                </p:cNvPicPr>
                <p:nvPr/>
              </p:nvPicPr>
              <p:blipFill>
                <a:blip r:embed="rId11"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2" name="Picture 4" descr="Click once to zoom in."/>
                <p:cNvPicPr>
                  <a:picLocks noChangeAspect="1" noChangeArrowheads="1"/>
                </p:cNvPicPr>
                <p:nvPr/>
              </p:nvPicPr>
              <p:blipFill>
                <a:blip r:embed="rId12"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0" name="39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8" name="37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100" name="Rectangle 12"/>
          <p:cNvSpPr>
            <a:spLocks noGrp="1" noChangeArrowheads="1"/>
          </p:cNvSpPr>
          <p:nvPr>
            <p:ph type="title" idx="4294967295"/>
          </p:nvPr>
        </p:nvSpPr>
        <p:spPr>
          <a:xfrm>
            <a:off x="4342096" y="889797"/>
            <a:ext cx="1221809"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r>
              <a:rPr lang="es-ES" sz="1400" b="1" dirty="0">
                <a:solidFill>
                  <a:schemeClr val="tx1"/>
                </a:solidFill>
              </a:rPr>
              <a:t>DEFINICIÓN</a:t>
            </a:r>
          </a:p>
        </p:txBody>
      </p:sp>
      <p:sp>
        <p:nvSpPr>
          <p:cNvPr id="473092" name="Text Box 4"/>
          <p:cNvSpPr txBox="1">
            <a:spLocks noChangeArrowheads="1"/>
          </p:cNvSpPr>
          <p:nvPr/>
        </p:nvSpPr>
        <p:spPr bwMode="auto">
          <a:xfrm>
            <a:off x="2535512" y="77726"/>
            <a:ext cx="4834977" cy="830997"/>
          </a:xfrm>
          <a:prstGeom prst="rect">
            <a:avLst/>
          </a:prstGeom>
          <a:noFill/>
          <a:ln w="25400">
            <a:noFill/>
            <a:prstDash val="sysDot"/>
            <a:miter lim="800000"/>
            <a:headEnd/>
            <a:tailEnd/>
          </a:ln>
          <a:effectLst/>
        </p:spPr>
        <p:txBody>
          <a:bodyPr wrap="none">
            <a:spAutoFit/>
          </a:bodyPr>
          <a:lstStyle/>
          <a:p>
            <a:pPr algn="ct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IMPORTACIÓN</a:t>
            </a:r>
          </a:p>
        </p:txBody>
      </p:sp>
      <p:grpSp>
        <p:nvGrpSpPr>
          <p:cNvPr id="17" name="16 Grupo"/>
          <p:cNvGrpSpPr/>
          <p:nvPr/>
        </p:nvGrpSpPr>
        <p:grpSpPr>
          <a:xfrm>
            <a:off x="2905125" y="1285860"/>
            <a:ext cx="6368355" cy="2143140"/>
            <a:chOff x="2905125" y="1285860"/>
            <a:chExt cx="6729413" cy="2143140"/>
          </a:xfrm>
        </p:grpSpPr>
        <p:sp>
          <p:nvSpPr>
            <p:cNvPr id="473093" name="Rectangle 5"/>
            <p:cNvSpPr>
              <a:spLocks noChangeArrowheads="1"/>
            </p:cNvSpPr>
            <p:nvPr/>
          </p:nvSpPr>
          <p:spPr bwMode="auto">
            <a:xfrm>
              <a:off x="2905125" y="1285860"/>
              <a:ext cx="6729413" cy="214314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spcBef>
                  <a:spcPct val="0"/>
                </a:spcBef>
              </a:pPr>
              <a:endParaRPr lang="es-ES">
                <a:latin typeface="Verdana" pitchFamily="34" charset="0"/>
              </a:endParaRPr>
            </a:p>
          </p:txBody>
        </p:sp>
        <p:sp>
          <p:nvSpPr>
            <p:cNvPr id="473096" name="Text Box 8"/>
            <p:cNvSpPr txBox="1">
              <a:spLocks noChangeArrowheads="1"/>
            </p:cNvSpPr>
            <p:nvPr/>
          </p:nvSpPr>
          <p:spPr bwMode="auto">
            <a:xfrm>
              <a:off x="3024174" y="1357298"/>
              <a:ext cx="6173787" cy="1228725"/>
            </a:xfrm>
            <a:prstGeom prst="rect">
              <a:avLst/>
            </a:prstGeom>
            <a:noFill/>
            <a:ln w="12700">
              <a:noFill/>
              <a:miter lim="800000"/>
              <a:headEnd/>
              <a:tailEnd/>
            </a:ln>
            <a:effectLst/>
          </p:spPr>
          <p:txBody>
            <a:bodyPr/>
            <a:lstStyle/>
            <a:p>
              <a:pPr eaLnBrk="0" hangingPunct="0">
                <a:spcBef>
                  <a:spcPct val="0"/>
                </a:spcBef>
              </a:pPr>
              <a:r>
                <a:rPr lang="es-ES_tradnl" sz="1400" dirty="0">
                  <a:latin typeface="Verdana" pitchFamily="34" charset="0"/>
                </a:rPr>
                <a:t>Un</a:t>
              </a:r>
              <a:r>
                <a:rPr lang="es-ES_tradnl" sz="1400" b="1" dirty="0">
                  <a:latin typeface="Verdana" pitchFamily="34" charset="0"/>
                </a:rPr>
                <a:t> crédito documentario irrevocable de importación </a:t>
              </a:r>
              <a:r>
                <a:rPr lang="es-ES_tradnl" sz="1400" dirty="0">
                  <a:latin typeface="Verdana" pitchFamily="34" charset="0"/>
                </a:rPr>
                <a:t>es un acuerdo por el que nuestro banco (banco emisor), obrando por cuenta del importador/ordenante y siguiendo sus instrucciones, se compromete, irrevocablemente, a pagar a un tercero (exportador/beneficiario) una determinada cantidad de dinero contra la presentación de unos documentos, dentro del plazo de validez y conforme a los términos y condiciones del crédito, a través de su banco extranjero (que puede actuar como entidad avisadora o entidad avisadora y confirmadora).</a:t>
              </a:r>
              <a:endParaRPr lang="es-ES" sz="1400" dirty="0">
                <a:latin typeface="Verdana" pitchFamily="34" charset="0"/>
              </a:endParaRPr>
            </a:p>
          </p:txBody>
        </p:sp>
      </p:grpSp>
      <p:sp>
        <p:nvSpPr>
          <p:cNvPr id="473099" name="Text Box 11"/>
          <p:cNvSpPr txBox="1">
            <a:spLocks noChangeArrowheads="1"/>
          </p:cNvSpPr>
          <p:nvPr/>
        </p:nvSpPr>
        <p:spPr bwMode="auto">
          <a:xfrm>
            <a:off x="380977" y="3645024"/>
            <a:ext cx="7069137" cy="954107"/>
          </a:xfrm>
          <a:prstGeom prst="rect">
            <a:avLst/>
          </a:prstGeom>
          <a:noFill/>
          <a:ln w="9525" algn="ctr">
            <a:noFill/>
            <a:miter lim="800000"/>
            <a:headEnd/>
            <a:tailEnd/>
          </a:ln>
          <a:effectLst/>
        </p:spPr>
        <p:txBody>
          <a:bodyPr>
            <a:spAutoFit/>
          </a:bodyPr>
          <a:lstStyle/>
          <a:p>
            <a:pPr>
              <a:spcBef>
                <a:spcPct val="0"/>
              </a:spcBef>
            </a:pPr>
            <a:r>
              <a:rPr lang="es-ES" sz="1400" dirty="0">
                <a:latin typeface="Verdana" pitchFamily="34" charset="0"/>
              </a:rPr>
              <a:t>También se utilizan los créditos documentarios para garantizar pagos de compras de mercancías o servicios en operaciones “domésticas” dentro del territorio nacional. En estos casos se les denomina créditos documentarios interiores. </a:t>
            </a:r>
            <a:endParaRPr lang="ca-ES" sz="1400" dirty="0">
              <a:latin typeface="Verdana" pitchFamily="34" charset="0"/>
            </a:endParaRPr>
          </a:p>
        </p:txBody>
      </p:sp>
      <p:pic>
        <p:nvPicPr>
          <p:cNvPr id="18" name="Picture 5" descr="C:\Documents and Settings\PEPE\Local Settings\Temporary Internet Files\Content.IE5\STMRSXMR\j0441427[1].png">
            <a:hlinkClick r:id="rId3" action="ppaction://hlinksldjump"/>
          </p:cNvPr>
          <p:cNvPicPr>
            <a:picLocks noChangeAspect="1" noChangeArrowheads="1"/>
          </p:cNvPicPr>
          <p:nvPr/>
        </p:nvPicPr>
        <p:blipFill>
          <a:blip r:embed="rId4" cstate="print"/>
          <a:srcRect/>
          <a:stretch>
            <a:fillRect/>
          </a:stretch>
        </p:blipFill>
        <p:spPr bwMode="auto">
          <a:xfrm>
            <a:off x="7185248" y="6165304"/>
            <a:ext cx="571504" cy="571504"/>
          </a:xfrm>
          <a:prstGeom prst="rect">
            <a:avLst/>
          </a:prstGeom>
          <a:noFill/>
        </p:spPr>
      </p:pic>
      <p:grpSp>
        <p:nvGrpSpPr>
          <p:cNvPr id="19" name="18 Grupo"/>
          <p:cNvGrpSpPr/>
          <p:nvPr/>
        </p:nvGrpSpPr>
        <p:grpSpPr>
          <a:xfrm>
            <a:off x="416501" y="1340768"/>
            <a:ext cx="2438216" cy="1584176"/>
            <a:chOff x="416496" y="1412777"/>
            <a:chExt cx="2438216" cy="1584176"/>
          </a:xfrm>
        </p:grpSpPr>
        <p:pic>
          <p:nvPicPr>
            <p:cNvPr id="20"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20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2"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17</a:t>
            </a:fld>
            <a:endParaRPr lang="es-ES"/>
          </a:p>
        </p:txBody>
      </p:sp>
      <p:sp>
        <p:nvSpPr>
          <p:cNvPr id="16" name="Rectangle 5"/>
          <p:cNvSpPr txBox="1">
            <a:spLocks noChangeArrowheads="1"/>
          </p:cNvSpPr>
          <p:nvPr/>
        </p:nvSpPr>
        <p:spPr>
          <a:xfrm>
            <a:off x="2469115" y="4797152"/>
            <a:ext cx="4967770" cy="288147"/>
          </a:xfrm>
          <a:prstGeom prst="rect">
            <a:avLst/>
          </a:prstGeo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nchorCtr="0">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400" b="1" i="0" u="none" strike="noStrike" kern="1200" cap="none" spc="0" normalizeH="0" baseline="0" noProof="0" dirty="0">
                <a:ln>
                  <a:noFill/>
                </a:ln>
                <a:solidFill>
                  <a:schemeClr val="tx1"/>
                </a:solidFill>
                <a:effectLst/>
                <a:uLnTx/>
                <a:uFillTx/>
                <a:latin typeface="+mj-lt"/>
                <a:ea typeface="+mj-ea"/>
                <a:cs typeface="+mj-cs"/>
              </a:rPr>
              <a:t>MOTIVOS DE ELECCIÓN DE ESTE SISTEMA DE COBRO</a:t>
            </a:r>
          </a:p>
        </p:txBody>
      </p:sp>
      <p:sp>
        <p:nvSpPr>
          <p:cNvPr id="23" name="Text Box 2"/>
          <p:cNvSpPr txBox="1">
            <a:spLocks noChangeArrowheads="1"/>
          </p:cNvSpPr>
          <p:nvPr/>
        </p:nvSpPr>
        <p:spPr bwMode="auto">
          <a:xfrm>
            <a:off x="488504" y="5282624"/>
            <a:ext cx="8923337" cy="738664"/>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_tradnl" sz="1400" b="1" dirty="0">
                <a:latin typeface="Verdana" pitchFamily="34" charset="0"/>
              </a:rPr>
              <a:t> No existe plena confianza entre las partes.</a:t>
            </a:r>
          </a:p>
          <a:p>
            <a:pPr>
              <a:spcBef>
                <a:spcPct val="0"/>
              </a:spcBef>
              <a:buClr>
                <a:srgbClr val="FF0000"/>
              </a:buClr>
              <a:buFont typeface="Wingdings" pitchFamily="2" charset="2"/>
              <a:buChar char="v"/>
            </a:pPr>
            <a:endParaRPr lang="es-ES_tradnl" sz="1400" b="1" dirty="0">
              <a:latin typeface="Verdana" pitchFamily="34" charset="0"/>
            </a:endParaRPr>
          </a:p>
          <a:p>
            <a:pPr>
              <a:spcBef>
                <a:spcPct val="0"/>
              </a:spcBef>
              <a:buClr>
                <a:srgbClr val="FF0000"/>
              </a:buClr>
              <a:buFont typeface="Wingdings" pitchFamily="2" charset="2"/>
              <a:buChar char="v"/>
            </a:pPr>
            <a:r>
              <a:rPr lang="es-ES_tradnl" sz="1400" b="1" dirty="0">
                <a:latin typeface="Verdana" pitchFamily="34" charset="0"/>
              </a:rPr>
              <a:t> Mayor facilidad de financiación para el exportador.</a:t>
            </a:r>
            <a:endParaRPr lang="es-ES" sz="1400" b="1" dirty="0">
              <a:latin typeface="Verdana"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21" name="Rectangle 9"/>
          <p:cNvSpPr>
            <a:spLocks noGrp="1" noChangeArrowheads="1"/>
          </p:cNvSpPr>
          <p:nvPr>
            <p:ph type="title" idx="4294967295"/>
          </p:nvPr>
        </p:nvSpPr>
        <p:spPr>
          <a:xfrm>
            <a:off x="4344988" y="961811"/>
            <a:ext cx="1216025"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DEFINICIÓN</a:t>
            </a:r>
          </a:p>
        </p:txBody>
      </p:sp>
      <p:sp>
        <p:nvSpPr>
          <p:cNvPr id="474116" name="Text Box 4"/>
          <p:cNvSpPr txBox="1">
            <a:spLocks noChangeArrowheads="1"/>
          </p:cNvSpPr>
          <p:nvPr/>
        </p:nvSpPr>
        <p:spPr bwMode="auto">
          <a:xfrm>
            <a:off x="1581160" y="2168543"/>
            <a:ext cx="1590675" cy="333375"/>
          </a:xfrm>
          <a:prstGeom prst="rect">
            <a:avLst/>
          </a:prstGeom>
          <a:noFill/>
          <a:ln w="12700">
            <a:noFill/>
            <a:miter lim="800000"/>
            <a:headEnd/>
            <a:tailEnd/>
          </a:ln>
          <a:effectLst/>
        </p:spPr>
        <p:txBody>
          <a:bodyPr/>
          <a:lstStyle/>
          <a:p>
            <a:pPr eaLnBrk="0" hangingPunct="0">
              <a:spcBef>
                <a:spcPct val="0"/>
              </a:spcBef>
            </a:pPr>
            <a:r>
              <a:rPr lang="es-ES" b="1">
                <a:solidFill>
                  <a:srgbClr val="FFFFFF"/>
                </a:solidFill>
                <a:latin typeface="Abadi MT Condensed Extra Bold" charset="0"/>
              </a:rPr>
              <a:t>Definición</a:t>
            </a:r>
          </a:p>
        </p:txBody>
      </p:sp>
      <p:sp>
        <p:nvSpPr>
          <p:cNvPr id="474117" name="Text Box 5"/>
          <p:cNvSpPr txBox="1">
            <a:spLocks noChangeArrowheads="1"/>
          </p:cNvSpPr>
          <p:nvPr/>
        </p:nvSpPr>
        <p:spPr bwMode="auto">
          <a:xfrm>
            <a:off x="322263" y="1628775"/>
            <a:ext cx="9312275" cy="3582519"/>
          </a:xfrm>
          <a:prstGeom prst="rect">
            <a:avLst/>
          </a:prstGeom>
          <a:noFill/>
          <a:ln w="9525" algn="ctr">
            <a:noFill/>
            <a:miter lim="800000"/>
            <a:headEnd/>
            <a:tailEnd/>
          </a:ln>
          <a:effectLst/>
        </p:spPr>
        <p:txBody>
          <a:bodyPr>
            <a:spAutoFit/>
          </a:bodyPr>
          <a:lstStyle/>
          <a:p>
            <a:pPr marL="457200" indent="-457200">
              <a:lnSpc>
                <a:spcPct val="90000"/>
              </a:lnSpc>
              <a:spcBef>
                <a:spcPct val="0"/>
              </a:spcBef>
              <a:buClr>
                <a:srgbClr val="FF0000"/>
              </a:buClr>
              <a:buFontTx/>
              <a:buAutoNum type="arabicPeriod"/>
            </a:pPr>
            <a:r>
              <a:rPr lang="es-ES" sz="1400" dirty="0">
                <a:latin typeface="Verdana" pitchFamily="34" charset="0"/>
              </a:rPr>
              <a:t>El importador español solicita a su banco la concesión de una línea de riesgos comerciales para la apertura de créditos documentarios.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Una vez aprobado el límite por los correspondientes niveles de decisión, se formaliza mediante la firma e intervención de la póliza de crédito para cobertura de riesgos comerciales.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El importador solicita a su banco la apertura de un crédito documentario.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Una vez analizado el texto, se procede a la apertura del crédito documentario, vía SWIFT, a través de uno de sus corresponsales, de acuerdo con las instrucciones recibidas del Importador.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Tras recibir de su banco el aviso de apertura, el beneficiario/Exportador procede al embarque de la mercancía dentro del plazo y en las condiciones previstas, y entrega la documentación a su banco.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El banco del Importador cuando recibe los documentos, examina que cumplan las condiciones del crédito y si son conformes efectúa el pago al vencimiento. Si los documentos presentan discrepancias solicita al Importador que las acepte previamente a efectuar el pago.</a:t>
            </a:r>
          </a:p>
        </p:txBody>
      </p:sp>
      <p:sp>
        <p:nvSpPr>
          <p:cNvPr id="474118" name="Text Box 6"/>
          <p:cNvSpPr txBox="1">
            <a:spLocks noChangeArrowheads="1"/>
          </p:cNvSpPr>
          <p:nvPr/>
        </p:nvSpPr>
        <p:spPr bwMode="auto">
          <a:xfrm>
            <a:off x="666731" y="1142984"/>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sp>
        <p:nvSpPr>
          <p:cNvPr id="474119" name="Text Box 7"/>
          <p:cNvSpPr txBox="1">
            <a:spLocks noChangeArrowheads="1"/>
          </p:cNvSpPr>
          <p:nvPr/>
        </p:nvSpPr>
        <p:spPr bwMode="auto">
          <a:xfrm>
            <a:off x="380968" y="5175274"/>
            <a:ext cx="9312275" cy="1062038"/>
          </a:xfrm>
          <a:prstGeom prst="rect">
            <a:avLst/>
          </a:prstGeom>
          <a:solidFill>
            <a:schemeClr val="accent2">
              <a:lumMod val="40000"/>
              <a:lumOff val="60000"/>
              <a:alpha val="5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nSpc>
                <a:spcPct val="90000"/>
              </a:lnSpc>
              <a:spcBef>
                <a:spcPct val="0"/>
              </a:spcBef>
            </a:pPr>
            <a:r>
              <a:rPr lang="es-ES_tradnl" sz="1400" dirty="0">
                <a:latin typeface="Verdana" pitchFamily="34" charset="0"/>
              </a:rPr>
              <a:t>Es importante señalar que, en el crédito documentario,</a:t>
            </a:r>
            <a:r>
              <a:rPr lang="es-ES_tradnl" sz="1400" b="1" dirty="0">
                <a:latin typeface="Verdana" pitchFamily="34" charset="0"/>
              </a:rPr>
              <a:t> </a:t>
            </a:r>
            <a:r>
              <a:rPr lang="es-ES_tradnl" sz="1400" b="1" dirty="0">
                <a:solidFill>
                  <a:srgbClr val="FF0000"/>
                </a:solidFill>
                <a:latin typeface="Verdana" pitchFamily="34" charset="0"/>
              </a:rPr>
              <a:t>todas las partes que intervienen negocian sobre documentos y no sobre mercancías;</a:t>
            </a:r>
            <a:r>
              <a:rPr lang="es-ES_tradnl" sz="1400" b="1" dirty="0">
                <a:latin typeface="Verdana" pitchFamily="34" charset="0"/>
              </a:rPr>
              <a:t> </a:t>
            </a:r>
            <a:r>
              <a:rPr lang="es-ES_tradnl" sz="1400" dirty="0">
                <a:latin typeface="Verdana" pitchFamily="34" charset="0"/>
              </a:rPr>
              <a:t>por lo tanto,</a:t>
            </a:r>
            <a:r>
              <a:rPr lang="es-ES_tradnl" sz="1400" b="1" dirty="0">
                <a:latin typeface="Verdana" pitchFamily="34" charset="0"/>
              </a:rPr>
              <a:t> </a:t>
            </a:r>
            <a:r>
              <a:rPr lang="es-ES_tradnl" sz="1400" b="1" dirty="0">
                <a:solidFill>
                  <a:srgbClr val="0500D4"/>
                </a:solidFill>
                <a:latin typeface="Verdana" pitchFamily="34" charset="0"/>
              </a:rPr>
              <a:t>las entidades de crédito no tienen responsabilidad alguna sobre la calidad, estado, características u otras condiciones de las mercancías</a:t>
            </a:r>
            <a:r>
              <a:rPr lang="es-ES_tradnl" sz="1400" dirty="0">
                <a:solidFill>
                  <a:srgbClr val="0500D4"/>
                </a:solidFill>
                <a:latin typeface="Verdana" pitchFamily="34" charset="0"/>
              </a:rPr>
              <a:t>,</a:t>
            </a:r>
            <a:r>
              <a:rPr lang="es-ES_tradnl" sz="1400" b="1" dirty="0">
                <a:latin typeface="Verdana" pitchFamily="34" charset="0"/>
              </a:rPr>
              <a:t> </a:t>
            </a:r>
            <a:r>
              <a:rPr lang="es-ES_tradnl" sz="1400" dirty="0">
                <a:latin typeface="Verdana" pitchFamily="34" charset="0"/>
              </a:rPr>
              <a:t>según establecen los Usos y Reglas Uniformes relativos a los Créditos Documentarios de la Cámara de Comercio Internacional.</a:t>
            </a:r>
            <a:r>
              <a:rPr lang="es-ES" sz="1400" dirty="0">
                <a:latin typeface="Verdana" pitchFamily="34" charset="0"/>
              </a:rPr>
              <a:t> </a:t>
            </a:r>
            <a:endParaRPr lang="ca-ES" sz="1400" dirty="0">
              <a:latin typeface="Verdana" pitchFamily="34" charset="0"/>
            </a:endParaRPr>
          </a:p>
        </p:txBody>
      </p:sp>
      <p:sp>
        <p:nvSpPr>
          <p:cNvPr id="474120" name="Text Box 8"/>
          <p:cNvSpPr txBox="1">
            <a:spLocks noChangeArrowheads="1"/>
          </p:cNvSpPr>
          <p:nvPr/>
        </p:nvSpPr>
        <p:spPr bwMode="auto">
          <a:xfrm>
            <a:off x="2535511" y="77726"/>
            <a:ext cx="4834978"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IMPORTACIÓN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18</a:t>
            </a:fld>
            <a:endParaRPr lang="es-E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9" name="Rectangle 11"/>
          <p:cNvSpPr>
            <a:spLocks noGrp="1" noChangeArrowheads="1"/>
          </p:cNvSpPr>
          <p:nvPr>
            <p:ph type="title" idx="4294967295"/>
          </p:nvPr>
        </p:nvSpPr>
        <p:spPr>
          <a:xfrm>
            <a:off x="3929769" y="1124629"/>
            <a:ext cx="2046462"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478210" name="Rectangle 2"/>
          <p:cNvSpPr>
            <a:spLocks noChangeArrowheads="1"/>
          </p:cNvSpPr>
          <p:nvPr/>
        </p:nvSpPr>
        <p:spPr bwMode="auto">
          <a:xfrm>
            <a:off x="2432720" y="2996952"/>
            <a:ext cx="6840760" cy="1335088"/>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_tradnl" sz="1600" dirty="0">
                <a:latin typeface="Verdana" pitchFamily="34" charset="0"/>
              </a:rPr>
              <a:t>Si ha exigido los documentos necesarios dependiendo de los productos a importar, la mercancía que recibirá será la que espera/necesita y dentro del plazo estipulado.</a:t>
            </a:r>
            <a:r>
              <a:rPr lang="es-ES_tradnl" dirty="0">
                <a:latin typeface="Verdana" pitchFamily="34" charset="0"/>
              </a:rPr>
              <a:t> </a:t>
            </a:r>
            <a:endParaRPr lang="es-ES" dirty="0">
              <a:latin typeface="Verdana" pitchFamily="34" charset="0"/>
            </a:endParaRPr>
          </a:p>
        </p:txBody>
      </p:sp>
      <p:sp>
        <p:nvSpPr>
          <p:cNvPr id="478213" name="Text Box 5"/>
          <p:cNvSpPr txBox="1">
            <a:spLocks noChangeArrowheads="1"/>
          </p:cNvSpPr>
          <p:nvPr/>
        </p:nvSpPr>
        <p:spPr bwMode="auto">
          <a:xfrm>
            <a:off x="2423992" y="1613352"/>
            <a:ext cx="6840760" cy="74295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Principalmente importadores de bienes. aunque también es aplicable a operaciones de servicios.</a:t>
            </a:r>
          </a:p>
        </p:txBody>
      </p:sp>
      <p:sp>
        <p:nvSpPr>
          <p:cNvPr id="478220" name="Text Box 12"/>
          <p:cNvSpPr txBox="1">
            <a:spLocks noChangeArrowheads="1"/>
          </p:cNvSpPr>
          <p:nvPr/>
        </p:nvSpPr>
        <p:spPr bwMode="auto">
          <a:xfrm>
            <a:off x="2535511" y="149731"/>
            <a:ext cx="4834977"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IMPORTACIÓN</a:t>
            </a:r>
          </a:p>
        </p:txBody>
      </p:sp>
      <p:pic>
        <p:nvPicPr>
          <p:cNvPr id="25" name="Picture 2" descr="C:\Documents and Settings\U0132573\Local Settings\Temporary Internet Files\Content.IE5\JQOJVDK5\j0441424[1].png">
            <a:hlinkClick r:id="rId3" action="ppaction://hlinksldjump"/>
          </p:cNvPr>
          <p:cNvPicPr>
            <a:picLocks noChangeAspect="1" noChangeArrowheads="1"/>
          </p:cNvPicPr>
          <p:nvPr/>
        </p:nvPicPr>
        <p:blipFill>
          <a:blip r:embed="rId4" cstate="print"/>
          <a:srcRect/>
          <a:stretch>
            <a:fillRect/>
          </a:stretch>
        </p:blipFill>
        <p:spPr bwMode="auto">
          <a:xfrm>
            <a:off x="5385048" y="6165304"/>
            <a:ext cx="571504" cy="571504"/>
          </a:xfrm>
          <a:prstGeom prst="rect">
            <a:avLst/>
          </a:prstGeom>
          <a:noFill/>
        </p:spPr>
      </p:pic>
      <p:pic>
        <p:nvPicPr>
          <p:cNvPr id="26" name="Picture 7" descr="C:\Documents and Settings\PEPE\Local Settings\Temporary Internet Files\Content.IE5\HO0OJACJ\j0441446[1].png">
            <a:hlinkClick r:id="rId5" action="ppaction://hlinksldjump"/>
          </p:cNvPr>
          <p:cNvPicPr>
            <a:picLocks noChangeAspect="1" noChangeArrowheads="1"/>
          </p:cNvPicPr>
          <p:nvPr/>
        </p:nvPicPr>
        <p:blipFill>
          <a:blip r:embed="rId6" cstate="print"/>
          <a:srcRect/>
          <a:stretch>
            <a:fillRect/>
          </a:stretch>
        </p:blipFill>
        <p:spPr bwMode="auto">
          <a:xfrm>
            <a:off x="6075761" y="6165304"/>
            <a:ext cx="571504" cy="571504"/>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19</a:t>
            </a:fld>
            <a:endParaRPr lang="es-ES"/>
          </a:p>
        </p:txBody>
      </p:sp>
      <p:sp>
        <p:nvSpPr>
          <p:cNvPr id="22" name="Rectangle 2"/>
          <p:cNvSpPr>
            <a:spLocks noChangeArrowheads="1"/>
          </p:cNvSpPr>
          <p:nvPr/>
        </p:nvSpPr>
        <p:spPr bwMode="auto">
          <a:xfrm>
            <a:off x="2432720" y="4653136"/>
            <a:ext cx="6840760" cy="1440160"/>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_tradnl" dirty="0">
                <a:latin typeface="Verdana" pitchFamily="34" charset="0"/>
              </a:rPr>
              <a:t>No haber solicitado los documentos adecuados para asegurarse de que le será remitida la mercancía que le interesa ni en los plazos adecuados a sus necesidades. </a:t>
            </a:r>
            <a:endParaRPr lang="es-ES" dirty="0">
              <a:latin typeface="Verdana" pitchFamily="34" charset="0"/>
            </a:endParaRPr>
          </a:p>
        </p:txBody>
      </p:sp>
      <p:grpSp>
        <p:nvGrpSpPr>
          <p:cNvPr id="33" name="32 Grupo"/>
          <p:cNvGrpSpPr/>
          <p:nvPr/>
        </p:nvGrpSpPr>
        <p:grpSpPr>
          <a:xfrm>
            <a:off x="632520" y="1556792"/>
            <a:ext cx="1512168" cy="1080120"/>
            <a:chOff x="2095480" y="3000372"/>
            <a:chExt cx="2129287" cy="1514467"/>
          </a:xfrm>
        </p:grpSpPr>
        <p:pic>
          <p:nvPicPr>
            <p:cNvPr id="34" name="Picture 2" descr="http://www.creativosonline.org/blog/wp-content/uploads/2008/10/vectoresempresariales.png"/>
            <p:cNvPicPr>
              <a:picLocks noChangeAspect="1" noChangeArrowheads="1"/>
            </p:cNvPicPr>
            <p:nvPr/>
          </p:nvPicPr>
          <p:blipFill>
            <a:blip r:embed="rId7"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5" name="34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6" name="35 Grupo"/>
          <p:cNvGrpSpPr/>
          <p:nvPr/>
        </p:nvGrpSpPr>
        <p:grpSpPr>
          <a:xfrm>
            <a:off x="632520" y="3140968"/>
            <a:ext cx="1512168" cy="1080120"/>
            <a:chOff x="2627784" y="4293096"/>
            <a:chExt cx="1656184" cy="1012112"/>
          </a:xfrm>
          <a:scene3d>
            <a:camera prst="orthographicFront">
              <a:rot lat="0" lon="0" rev="0"/>
            </a:camera>
            <a:lightRig rig="balanced" dir="t">
              <a:rot lat="0" lon="0" rev="8700000"/>
            </a:lightRig>
          </a:scene3d>
        </p:grpSpPr>
        <p:pic>
          <p:nvPicPr>
            <p:cNvPr id="37"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8"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8" name="37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9" name="38 Grupo"/>
          <p:cNvGrpSpPr/>
          <p:nvPr/>
        </p:nvGrpSpPr>
        <p:grpSpPr>
          <a:xfrm>
            <a:off x="632520" y="4797152"/>
            <a:ext cx="1512168" cy="1080120"/>
            <a:chOff x="2000672" y="1988840"/>
            <a:chExt cx="1512168" cy="1080120"/>
          </a:xfrm>
        </p:grpSpPr>
        <p:grpSp>
          <p:nvGrpSpPr>
            <p:cNvPr id="40" name="8 Grupo"/>
            <p:cNvGrpSpPr/>
            <p:nvPr/>
          </p:nvGrpSpPr>
          <p:grpSpPr>
            <a:xfrm>
              <a:off x="2000672" y="1988840"/>
              <a:ext cx="1512168" cy="1080120"/>
              <a:chOff x="7977336" y="5085184"/>
              <a:chExt cx="1584176" cy="1088132"/>
            </a:xfrm>
          </p:grpSpPr>
          <p:grpSp>
            <p:nvGrpSpPr>
              <p:cNvPr id="42" name="52 Grupo"/>
              <p:cNvGrpSpPr/>
              <p:nvPr/>
            </p:nvGrpSpPr>
            <p:grpSpPr>
              <a:xfrm>
                <a:off x="7977336" y="5085184"/>
                <a:ext cx="1584176" cy="1088132"/>
                <a:chOff x="7977336" y="5085184"/>
                <a:chExt cx="1584176" cy="1088132"/>
              </a:xfrm>
            </p:grpSpPr>
            <p:pic>
              <p:nvPicPr>
                <p:cNvPr id="44" name="Picture 2" descr="\\svcphd03\users03\Empleados\U0132573\My Pictures\RIESGO6.jpg"/>
                <p:cNvPicPr>
                  <a:picLocks noChangeAspect="1" noChangeArrowheads="1"/>
                </p:cNvPicPr>
                <p:nvPr/>
              </p:nvPicPr>
              <p:blipFill>
                <a:blip r:embed="rId9"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5" name="Picture 4" descr="Click once to zoom in."/>
                <p:cNvPicPr>
                  <a:picLocks noChangeAspect="1" noChangeArrowheads="1"/>
                </p:cNvPicPr>
                <p:nvPr/>
              </p:nvPicPr>
              <p:blipFill>
                <a:blip r:embed="rId10"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3" name="42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41" name="40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57" name="Rectangle 133"/>
          <p:cNvSpPr>
            <a:spLocks noChangeArrowheads="1"/>
          </p:cNvSpPr>
          <p:nvPr/>
        </p:nvSpPr>
        <p:spPr bwMode="auto">
          <a:xfrm>
            <a:off x="2156369" y="357166"/>
            <a:ext cx="5593277" cy="400110"/>
          </a:xfrm>
          <a:prstGeom prst="rect">
            <a:avLst/>
          </a:prstGeom>
          <a:solidFill>
            <a:srgbClr val="058AD4"/>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s-ES" sz="2000" b="1" dirty="0">
                <a:solidFill>
                  <a:prstClr val="white"/>
                </a:solidFill>
              </a:rPr>
              <a:t>PRODUCTOS DE COMERCIO EXTERIOR</a:t>
            </a:r>
          </a:p>
        </p:txBody>
      </p:sp>
      <p:grpSp>
        <p:nvGrpSpPr>
          <p:cNvPr id="2" name="Grupo 1">
            <a:extLst>
              <a:ext uri="{FF2B5EF4-FFF2-40B4-BE49-F238E27FC236}">
                <a16:creationId xmlns:a16="http://schemas.microsoft.com/office/drawing/2014/main" id="{DE141ECB-A0DE-425F-962F-B9974D21671E}"/>
              </a:ext>
            </a:extLst>
          </p:cNvPr>
          <p:cNvGrpSpPr/>
          <p:nvPr/>
        </p:nvGrpSpPr>
        <p:grpSpPr>
          <a:xfrm>
            <a:off x="1281236" y="991180"/>
            <a:ext cx="8568308" cy="5678180"/>
            <a:chOff x="344488" y="991180"/>
            <a:chExt cx="8568308" cy="5678180"/>
          </a:xfrm>
        </p:grpSpPr>
        <p:sp>
          <p:nvSpPr>
            <p:cNvPr id="308320" name="Text Box 96"/>
            <p:cNvSpPr txBox="1">
              <a:spLocks noChangeArrowheads="1"/>
            </p:cNvSpPr>
            <p:nvPr/>
          </p:nvSpPr>
          <p:spPr bwMode="auto">
            <a:xfrm>
              <a:off x="416496" y="1052736"/>
              <a:ext cx="8496300" cy="4185761"/>
            </a:xfrm>
            <a:prstGeom prst="rect">
              <a:avLst/>
            </a:prstGeom>
            <a:noFill/>
            <a:ln w="9525" algn="ctr">
              <a:noFill/>
              <a:miter lim="800000"/>
              <a:headEnd/>
              <a:tailEnd/>
            </a:ln>
            <a:effectLst/>
          </p:spPr>
          <p:txBody>
            <a:bodyPr wrap="square">
              <a:spAutoFit/>
            </a:bodyPr>
            <a:lstStyle/>
            <a:p>
              <a:endParaRPr lang="es-ES" sz="1400" b="1" u="sng" dirty="0">
                <a:solidFill>
                  <a:prstClr val="black"/>
                </a:solidFill>
              </a:endParaRPr>
            </a:p>
            <a:p>
              <a:endParaRPr lang="es-ES" sz="1400" b="1" u="sng" dirty="0">
                <a:solidFill>
                  <a:prstClr val="black"/>
                </a:solidFill>
              </a:endParaRPr>
            </a:p>
            <a:p>
              <a:endParaRPr lang="es-ES" sz="1400" b="1" u="sng" dirty="0">
                <a:solidFill>
                  <a:prstClr val="black"/>
                </a:solidFill>
              </a:endParaRPr>
            </a:p>
            <a:p>
              <a:endParaRPr lang="es-ES" sz="1400" dirty="0">
                <a:solidFill>
                  <a:prstClr val="black"/>
                </a:solidFill>
              </a:endParaRPr>
            </a:p>
            <a:p>
              <a:r>
                <a:rPr lang="es-ES" sz="1400" dirty="0">
                  <a:solidFill>
                    <a:prstClr val="black"/>
                  </a:solidFill>
                </a:rPr>
                <a:t> </a:t>
              </a:r>
            </a:p>
            <a:p>
              <a:endParaRPr lang="es-ES" sz="1400" dirty="0">
                <a:solidFill>
                  <a:prstClr val="black"/>
                </a:solidFill>
              </a:endParaRPr>
            </a:p>
            <a:p>
              <a:endParaRPr lang="es-ES" sz="1400" dirty="0">
                <a:solidFill>
                  <a:prstClr val="black"/>
                </a:solidFill>
              </a:endParaRPr>
            </a:p>
            <a:p>
              <a:pPr>
                <a:buFontTx/>
                <a:buBlip>
                  <a:blip r:embed="rId3"/>
                </a:buBlip>
              </a:pPr>
              <a:endParaRPr lang="es-ES" sz="1400" b="1" dirty="0">
                <a:solidFill>
                  <a:prstClr val="black"/>
                </a:solidFill>
              </a:endParaRPr>
            </a:p>
            <a:p>
              <a:pPr>
                <a:buFontTx/>
                <a:buBlip>
                  <a:blip r:embed="rId3"/>
                </a:buBlip>
              </a:pPr>
              <a:endParaRPr lang="es-ES" sz="1400" b="1" dirty="0">
                <a:solidFill>
                  <a:prstClr val="black"/>
                </a:solidFill>
              </a:endParaRPr>
            </a:p>
            <a:p>
              <a:pPr>
                <a:buFontTx/>
                <a:buBlip>
                  <a:blip r:embed="rId3"/>
                </a:buBlip>
              </a:pPr>
              <a:endParaRPr lang="es-ES" sz="1400" b="1" dirty="0">
                <a:solidFill>
                  <a:prstClr val="black"/>
                </a:solidFill>
              </a:endParaRPr>
            </a:p>
            <a:p>
              <a:endParaRPr lang="es-ES" sz="1400" b="1" dirty="0">
                <a:solidFill>
                  <a:prstClr val="black"/>
                </a:solidFill>
              </a:endParaRPr>
            </a:p>
            <a:p>
              <a:pPr>
                <a:buFontTx/>
                <a:buBlip>
                  <a:blip r:embed="rId3"/>
                </a:buBlip>
              </a:pPr>
              <a:endParaRPr lang="es-ES" sz="1400" b="1" dirty="0">
                <a:solidFill>
                  <a:prstClr val="black"/>
                </a:solidFill>
              </a:endParaRPr>
            </a:p>
            <a:p>
              <a:endParaRPr lang="es-ES" sz="1400" dirty="0">
                <a:solidFill>
                  <a:prstClr val="black"/>
                </a:solidFill>
              </a:endParaRPr>
            </a:p>
          </p:txBody>
        </p:sp>
        <p:sp>
          <p:nvSpPr>
            <p:cNvPr id="308323" name="AutoShape 99">
              <a:hlinkClick r:id="rId4" action="ppaction://hlinksldjump" highlightClick="1"/>
            </p:cNvPr>
            <p:cNvSpPr>
              <a:spLocks noChangeArrowheads="1"/>
            </p:cNvSpPr>
            <p:nvPr/>
          </p:nvSpPr>
          <p:spPr bwMode="auto">
            <a:xfrm>
              <a:off x="3077372" y="1217657"/>
              <a:ext cx="1371572"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TRANSFERENCIA</a:t>
              </a:r>
            </a:p>
          </p:txBody>
        </p:sp>
        <p:sp>
          <p:nvSpPr>
            <p:cNvPr id="308337" name="AutoShape 113">
              <a:hlinkClick r:id="" action="ppaction://noaction" highlightClick="1"/>
            </p:cNvPr>
            <p:cNvSpPr>
              <a:spLocks noChangeArrowheads="1"/>
            </p:cNvSpPr>
            <p:nvPr/>
          </p:nvSpPr>
          <p:spPr bwMode="auto">
            <a:xfrm>
              <a:off x="344488" y="1567244"/>
              <a:ext cx="2376264" cy="123111"/>
            </a:xfrm>
            <a:prstGeom prst="actionButtonBlank">
              <a:avLst/>
            </a:prstGeom>
            <a:solidFill>
              <a:schemeClr val="accent6">
                <a:lumMod val="7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lgn="ctr">
                <a:spcBef>
                  <a:spcPct val="0"/>
                </a:spcBef>
              </a:pPr>
              <a:r>
                <a:rPr lang="ca-ES" sz="800" b="1" dirty="0">
                  <a:latin typeface="Verdana" pitchFamily="34" charset="0"/>
                </a:rPr>
                <a:t>IMPORTACIÓN</a:t>
              </a:r>
            </a:p>
          </p:txBody>
        </p:sp>
        <p:sp>
          <p:nvSpPr>
            <p:cNvPr id="308343" name="AutoShape 119">
              <a:hlinkClick r:id="rId5" action="ppaction://hlinksldjump" highlightClick="1"/>
            </p:cNvPr>
            <p:cNvSpPr>
              <a:spLocks noChangeArrowheads="1"/>
            </p:cNvSpPr>
            <p:nvPr/>
          </p:nvSpPr>
          <p:spPr bwMode="auto">
            <a:xfrm>
              <a:off x="3082245" y="1415353"/>
              <a:ext cx="1366700"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schemeClr val="bg1"/>
                  </a:solidFill>
                  <a:latin typeface="Verdana" pitchFamily="34" charset="0"/>
                </a:rPr>
                <a:t>REMESAS SIMPLES  </a:t>
              </a:r>
            </a:p>
          </p:txBody>
        </p:sp>
        <p:sp>
          <p:nvSpPr>
            <p:cNvPr id="308344" name="AutoShape 120">
              <a:hlinkClick r:id="rId6" action="ppaction://hlinksldjump" highlightClick="1"/>
            </p:cNvPr>
            <p:cNvSpPr>
              <a:spLocks noChangeArrowheads="1"/>
            </p:cNvSpPr>
            <p:nvPr/>
          </p:nvSpPr>
          <p:spPr bwMode="auto">
            <a:xfrm>
              <a:off x="3082246" y="1635951"/>
              <a:ext cx="2955496"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REMESAS DOCUMENTARIAS contra </a:t>
              </a:r>
              <a:r>
                <a:rPr lang="ca-ES" sz="800" b="1" dirty="0" err="1">
                  <a:solidFill>
                    <a:prstClr val="white"/>
                  </a:solidFill>
                  <a:latin typeface="Verdana" pitchFamily="34" charset="0"/>
                </a:rPr>
                <a:t>Aceptación</a:t>
              </a:r>
              <a:endParaRPr lang="ca-ES" sz="800" b="1" dirty="0">
                <a:solidFill>
                  <a:prstClr val="white"/>
                </a:solidFill>
                <a:latin typeface="Verdana" pitchFamily="34" charset="0"/>
              </a:endParaRPr>
            </a:p>
          </p:txBody>
        </p:sp>
        <p:sp>
          <p:nvSpPr>
            <p:cNvPr id="308345" name="AutoShape 121">
              <a:hlinkClick r:id="rId7" action="ppaction://hlinksldjump" highlightClick="1"/>
            </p:cNvPr>
            <p:cNvSpPr>
              <a:spLocks noChangeArrowheads="1"/>
            </p:cNvSpPr>
            <p:nvPr/>
          </p:nvSpPr>
          <p:spPr bwMode="auto">
            <a:xfrm>
              <a:off x="3082246" y="1853962"/>
              <a:ext cx="2955496"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REMESAS DOCUMENTARIAS  contra Pago</a:t>
              </a:r>
            </a:p>
          </p:txBody>
        </p:sp>
        <p:sp>
          <p:nvSpPr>
            <p:cNvPr id="308346" name="AutoShape 122">
              <a:hlinkClick r:id="rId8" action="ppaction://hlinksldjump" highlightClick="1"/>
            </p:cNvPr>
            <p:cNvSpPr>
              <a:spLocks noChangeArrowheads="1"/>
            </p:cNvSpPr>
            <p:nvPr/>
          </p:nvSpPr>
          <p:spPr bwMode="auto">
            <a:xfrm>
              <a:off x="3082245" y="2076857"/>
              <a:ext cx="2950875"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CREDITOS DOCUMENTARIOS</a:t>
              </a:r>
            </a:p>
          </p:txBody>
        </p:sp>
        <p:sp>
          <p:nvSpPr>
            <p:cNvPr id="24" name="AutoShape 98">
              <a:hlinkClick r:id="rId9" action="ppaction://hlinksldjump" highlightClick="1"/>
            </p:cNvPr>
            <p:cNvSpPr>
              <a:spLocks noChangeArrowheads="1"/>
            </p:cNvSpPr>
            <p:nvPr/>
          </p:nvSpPr>
          <p:spPr bwMode="auto">
            <a:xfrm>
              <a:off x="3077373" y="991180"/>
              <a:ext cx="1371572"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schemeClr val="bg1"/>
                  </a:solidFill>
                  <a:latin typeface="Verdana" pitchFamily="34" charset="0"/>
                </a:rPr>
                <a:t>CHEQUE BANCARIO</a:t>
              </a:r>
            </a:p>
          </p:txBody>
        </p:sp>
        <p:sp>
          <p:nvSpPr>
            <p:cNvPr id="28" name="27 Abrir llave"/>
            <p:cNvSpPr/>
            <p:nvPr/>
          </p:nvSpPr>
          <p:spPr>
            <a:xfrm>
              <a:off x="2787313" y="1052736"/>
              <a:ext cx="232174" cy="1079550"/>
            </a:xfrm>
            <a:prstGeom prst="lef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s-ES">
                <a:solidFill>
                  <a:prstClr val="black"/>
                </a:solidFill>
              </a:endParaRPr>
            </a:p>
          </p:txBody>
        </p:sp>
        <p:sp>
          <p:nvSpPr>
            <p:cNvPr id="308338" name="AutoShape 114">
              <a:hlinkClick r:id="rId10" action="ppaction://hlinksldjump" highlightClick="1"/>
            </p:cNvPr>
            <p:cNvSpPr>
              <a:spLocks noChangeArrowheads="1"/>
            </p:cNvSpPr>
            <p:nvPr/>
          </p:nvSpPr>
          <p:spPr bwMode="auto">
            <a:xfrm>
              <a:off x="3077369" y="3140968"/>
              <a:ext cx="1371575"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REMESAS SIMPLES</a:t>
              </a:r>
            </a:p>
          </p:txBody>
        </p:sp>
        <p:sp>
          <p:nvSpPr>
            <p:cNvPr id="308340" name="AutoShape 116">
              <a:hlinkClick r:id="rId11" action="ppaction://hlinksldjump" highlightClick="1"/>
            </p:cNvPr>
            <p:cNvSpPr>
              <a:spLocks noChangeArrowheads="1"/>
            </p:cNvSpPr>
            <p:nvPr/>
          </p:nvSpPr>
          <p:spPr bwMode="auto">
            <a:xfrm>
              <a:off x="3082248" y="3375755"/>
              <a:ext cx="2955497"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REMESAS DOCUMENTARIAS contra </a:t>
              </a:r>
              <a:r>
                <a:rPr lang="ca-ES" sz="800" b="1" dirty="0" err="1">
                  <a:solidFill>
                    <a:prstClr val="white"/>
                  </a:solidFill>
                  <a:latin typeface="Verdana" pitchFamily="34" charset="0"/>
                </a:rPr>
                <a:t>Aceptación</a:t>
              </a:r>
              <a:r>
                <a:rPr lang="ca-ES" sz="800" b="1" dirty="0">
                  <a:solidFill>
                    <a:prstClr val="white"/>
                  </a:solidFill>
                  <a:latin typeface="Verdana" pitchFamily="34" charset="0"/>
                </a:rPr>
                <a:t> </a:t>
              </a:r>
            </a:p>
          </p:txBody>
        </p:sp>
        <p:sp>
          <p:nvSpPr>
            <p:cNvPr id="308341" name="AutoShape 117">
              <a:hlinkClick r:id="rId12" action="ppaction://hlinksldjump" highlightClick="1"/>
            </p:cNvPr>
            <p:cNvSpPr>
              <a:spLocks noChangeArrowheads="1"/>
            </p:cNvSpPr>
            <p:nvPr/>
          </p:nvSpPr>
          <p:spPr bwMode="auto">
            <a:xfrm>
              <a:off x="3082243" y="3592837"/>
              <a:ext cx="2955496" cy="125894"/>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REMESAS DOCUMENTARIAS  contra Pago</a:t>
              </a:r>
            </a:p>
          </p:txBody>
        </p:sp>
        <p:sp>
          <p:nvSpPr>
            <p:cNvPr id="308342" name="AutoShape 118">
              <a:hlinkClick r:id="rId13" action="ppaction://hlinksldjump" highlightClick="1"/>
            </p:cNvPr>
            <p:cNvSpPr>
              <a:spLocks noChangeArrowheads="1"/>
            </p:cNvSpPr>
            <p:nvPr/>
          </p:nvSpPr>
          <p:spPr bwMode="auto">
            <a:xfrm>
              <a:off x="3082242" y="3809947"/>
              <a:ext cx="2950878" cy="123109"/>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CREDITOS DOCUMENTARIOS</a:t>
              </a:r>
            </a:p>
          </p:txBody>
        </p:sp>
        <p:sp>
          <p:nvSpPr>
            <p:cNvPr id="308354" name="AutoShape 130">
              <a:hlinkClick r:id="" action="ppaction://noaction" highlightClick="1"/>
            </p:cNvPr>
            <p:cNvSpPr>
              <a:spLocks noChangeArrowheads="1"/>
            </p:cNvSpPr>
            <p:nvPr/>
          </p:nvSpPr>
          <p:spPr bwMode="auto">
            <a:xfrm>
              <a:off x="344488" y="3197877"/>
              <a:ext cx="2448272" cy="123111"/>
            </a:xfrm>
            <a:prstGeom prst="actionButtonBlank">
              <a:avLst/>
            </a:prstGeom>
            <a:solidFill>
              <a:srgbClr val="00B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lgn="ctr">
                <a:spcBef>
                  <a:spcPct val="0"/>
                </a:spcBef>
              </a:pPr>
              <a:r>
                <a:rPr lang="ca-ES" sz="800" b="1" dirty="0">
                  <a:latin typeface="Verdana" pitchFamily="34" charset="0"/>
                </a:rPr>
                <a:t>EXPORTACIÓN</a:t>
              </a:r>
            </a:p>
          </p:txBody>
        </p:sp>
        <p:sp>
          <p:nvSpPr>
            <p:cNvPr id="29" name="28 Abrir llave"/>
            <p:cNvSpPr/>
            <p:nvPr/>
          </p:nvSpPr>
          <p:spPr>
            <a:xfrm>
              <a:off x="2864702" y="2560344"/>
              <a:ext cx="140659" cy="1372712"/>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s-ES">
                <a:solidFill>
                  <a:prstClr val="black"/>
                </a:solidFill>
              </a:endParaRPr>
            </a:p>
          </p:txBody>
        </p:sp>
        <p:sp>
          <p:nvSpPr>
            <p:cNvPr id="27" name="AutoShape 98">
              <a:hlinkClick r:id="rId14" action="ppaction://hlinksldjump" highlightClick="1"/>
            </p:cNvPr>
            <p:cNvSpPr>
              <a:spLocks noChangeArrowheads="1"/>
            </p:cNvSpPr>
            <p:nvPr/>
          </p:nvSpPr>
          <p:spPr bwMode="auto">
            <a:xfrm>
              <a:off x="3077369" y="2708920"/>
              <a:ext cx="1371575"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CHEQUE BANCARIO</a:t>
              </a:r>
            </a:p>
          </p:txBody>
        </p:sp>
        <p:sp>
          <p:nvSpPr>
            <p:cNvPr id="32" name="AutoShape 98">
              <a:hlinkClick r:id="rId15" action="ppaction://hlinksldjump" highlightClick="1"/>
            </p:cNvPr>
            <p:cNvSpPr>
              <a:spLocks noChangeArrowheads="1"/>
            </p:cNvSpPr>
            <p:nvPr/>
          </p:nvSpPr>
          <p:spPr bwMode="auto">
            <a:xfrm>
              <a:off x="3077369" y="2503348"/>
              <a:ext cx="1371575"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CHEQUE PERSONAL</a:t>
              </a:r>
            </a:p>
          </p:txBody>
        </p:sp>
        <p:sp>
          <p:nvSpPr>
            <p:cNvPr id="33" name="AutoShape 99">
              <a:hlinkClick r:id="rId16" action="ppaction://hlinksldjump" highlightClick="1"/>
            </p:cNvPr>
            <p:cNvSpPr>
              <a:spLocks noChangeArrowheads="1"/>
            </p:cNvSpPr>
            <p:nvPr/>
          </p:nvSpPr>
          <p:spPr bwMode="auto">
            <a:xfrm>
              <a:off x="3078237" y="2924944"/>
              <a:ext cx="1370707"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schemeClr val="bg1"/>
                  </a:solidFill>
                  <a:latin typeface="Verdana" pitchFamily="34" charset="0"/>
                </a:rPr>
                <a:t>TRANSFERENCIA</a:t>
              </a:r>
            </a:p>
          </p:txBody>
        </p:sp>
        <p:sp>
          <p:nvSpPr>
            <p:cNvPr id="25" name="AutoShape 16">
              <a:hlinkClick r:id="rId17" action="ppaction://hlinksldjump" highlightClick="1"/>
            </p:cNvPr>
            <p:cNvSpPr>
              <a:spLocks noChangeArrowheads="1"/>
            </p:cNvSpPr>
            <p:nvPr/>
          </p:nvSpPr>
          <p:spPr bwMode="auto">
            <a:xfrm>
              <a:off x="3110494" y="5733256"/>
              <a:ext cx="1471065"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lgn="ctr">
                <a:spcBef>
                  <a:spcPct val="0"/>
                </a:spcBef>
              </a:pPr>
              <a:r>
                <a:rPr lang="ca-ES" sz="800" b="1" dirty="0">
                  <a:solidFill>
                    <a:prstClr val="white"/>
                  </a:solidFill>
                  <a:latin typeface="Verdana" pitchFamily="34" charset="0"/>
                </a:rPr>
                <a:t>GARANTÍAS EMITIDAS </a:t>
              </a:r>
            </a:p>
          </p:txBody>
        </p:sp>
        <p:sp>
          <p:nvSpPr>
            <p:cNvPr id="26" name="AutoShape 17">
              <a:hlinkClick r:id="rId18" action="ppaction://hlinksldjump" highlightClick="1"/>
            </p:cNvPr>
            <p:cNvSpPr>
              <a:spLocks noChangeArrowheads="1"/>
            </p:cNvSpPr>
            <p:nvPr/>
          </p:nvSpPr>
          <p:spPr bwMode="auto">
            <a:xfrm>
              <a:off x="3110501" y="6067743"/>
              <a:ext cx="1471059" cy="123111"/>
            </a:xfrm>
            <a:prstGeom prst="actionButtonBlank">
              <a:avLst/>
            </a:prstGeom>
            <a:solidFill>
              <a:srgbClr val="058AD4"/>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GARANTIAS RECIBIDAS </a:t>
              </a:r>
            </a:p>
          </p:txBody>
        </p:sp>
        <p:sp>
          <p:nvSpPr>
            <p:cNvPr id="31" name="30 Abrir llave"/>
            <p:cNvSpPr/>
            <p:nvPr/>
          </p:nvSpPr>
          <p:spPr>
            <a:xfrm>
              <a:off x="2925376" y="5810466"/>
              <a:ext cx="77391" cy="357190"/>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s-ES">
                <a:solidFill>
                  <a:prstClr val="black"/>
                </a:solidFill>
              </a:endParaRPr>
            </a:p>
          </p:txBody>
        </p:sp>
        <p:sp>
          <p:nvSpPr>
            <p:cNvPr id="40" name="AutoShape 16">
              <a:hlinkClick r:id="" action="ppaction://noaction" highlightClick="1"/>
            </p:cNvPr>
            <p:cNvSpPr>
              <a:spLocks noChangeArrowheads="1"/>
            </p:cNvSpPr>
            <p:nvPr/>
          </p:nvSpPr>
          <p:spPr bwMode="auto">
            <a:xfrm>
              <a:off x="344488" y="5985282"/>
              <a:ext cx="2508880" cy="123111"/>
            </a:xfrm>
            <a:prstGeom prst="actionButtonBlank">
              <a:avLst/>
            </a:prstGeom>
            <a:solidFill>
              <a:schemeClr val="accent4">
                <a:lumMod val="7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lgn="ctr">
                <a:spcBef>
                  <a:spcPct val="0"/>
                </a:spcBef>
              </a:pPr>
              <a:r>
                <a:rPr lang="ca-ES" sz="800" b="1" dirty="0">
                  <a:solidFill>
                    <a:prstClr val="white"/>
                  </a:solidFill>
                  <a:latin typeface="Verdana" pitchFamily="34" charset="0"/>
                </a:rPr>
                <a:t>GARANTÍAS / AVALES</a:t>
              </a:r>
            </a:p>
          </p:txBody>
        </p:sp>
        <p:sp>
          <p:nvSpPr>
            <p:cNvPr id="37" name="AutoShape 130">
              <a:hlinkClick r:id="" action="ppaction://noaction" highlightClick="1"/>
            </p:cNvPr>
            <p:cNvSpPr>
              <a:spLocks noChangeArrowheads="1"/>
            </p:cNvSpPr>
            <p:nvPr/>
          </p:nvSpPr>
          <p:spPr bwMode="auto">
            <a:xfrm>
              <a:off x="344488" y="4743435"/>
              <a:ext cx="2448272" cy="123111"/>
            </a:xfrm>
            <a:prstGeom prst="actionButtonBlank">
              <a:avLst/>
            </a:prstGeom>
            <a:solidFill>
              <a:srgbClr val="FF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lgn="ctr"/>
              <a:r>
                <a:rPr lang="es-ES" sz="800" b="1" dirty="0">
                  <a:solidFill>
                    <a:schemeClr val="bg1"/>
                  </a:solidFill>
                </a:rPr>
                <a:t>FINANCIACION DE COMERCIO EXTERIOR</a:t>
              </a:r>
            </a:p>
          </p:txBody>
        </p:sp>
        <p:sp>
          <p:nvSpPr>
            <p:cNvPr id="41" name="40 Abrir llave"/>
            <p:cNvSpPr/>
            <p:nvPr/>
          </p:nvSpPr>
          <p:spPr>
            <a:xfrm>
              <a:off x="2864768" y="4149080"/>
              <a:ext cx="144016" cy="1296144"/>
            </a:xfrm>
            <a:prstGeom prst="leftBrace">
              <a:avLst>
                <a:gd name="adj1" fmla="val 37871"/>
                <a:gd name="adj2" fmla="val 47868"/>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s-ES">
                <a:solidFill>
                  <a:prstClr val="black"/>
                </a:solidFill>
              </a:endParaRPr>
            </a:p>
          </p:txBody>
        </p:sp>
        <p:sp>
          <p:nvSpPr>
            <p:cNvPr id="42" name="AutoShape 9">
              <a:hlinkClick r:id="" action="ppaction://noaction" highlightClick="1"/>
            </p:cNvPr>
            <p:cNvSpPr>
              <a:spLocks noChangeArrowheads="1"/>
            </p:cNvSpPr>
            <p:nvPr/>
          </p:nvSpPr>
          <p:spPr bwMode="auto">
            <a:xfrm>
              <a:off x="3080792" y="4149080"/>
              <a:ext cx="1800200" cy="156647"/>
            </a:xfrm>
            <a:prstGeom prst="actionButtonBlank">
              <a:avLst/>
            </a:prstGeom>
            <a:solidFill>
              <a:schemeClr val="accent6">
                <a:lumMod val="7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1000" b="1" dirty="0">
                  <a:latin typeface="Verdana" pitchFamily="34" charset="0"/>
                </a:rPr>
                <a:t>PARA EL IMPORTADOR</a:t>
              </a:r>
            </a:p>
          </p:txBody>
        </p:sp>
        <p:sp>
          <p:nvSpPr>
            <p:cNvPr id="43" name="AutoShape 10">
              <a:hlinkClick r:id="rId19" action="ppaction://hlinksldjump" highlightClick="1"/>
            </p:cNvPr>
            <p:cNvSpPr>
              <a:spLocks noChangeArrowheads="1"/>
            </p:cNvSpPr>
            <p:nvPr/>
          </p:nvSpPr>
          <p:spPr bwMode="auto">
            <a:xfrm>
              <a:off x="3080793" y="4386009"/>
              <a:ext cx="2232247" cy="123111"/>
            </a:xfrm>
            <a:prstGeom prst="actionButtonBlank">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FINANCIACIÓN DE IMPORTACIONES </a:t>
              </a:r>
            </a:p>
          </p:txBody>
        </p:sp>
        <p:sp>
          <p:nvSpPr>
            <p:cNvPr id="44" name="AutoShape 10">
              <a:hlinkClick r:id="rId20" action="ppaction://hlinksldjump" highlightClick="1"/>
            </p:cNvPr>
            <p:cNvSpPr>
              <a:spLocks noChangeArrowheads="1"/>
            </p:cNvSpPr>
            <p:nvPr/>
          </p:nvSpPr>
          <p:spPr bwMode="auto">
            <a:xfrm>
              <a:off x="3080792" y="4581128"/>
              <a:ext cx="4320480" cy="123111"/>
            </a:xfrm>
            <a:prstGeom prst="actionButtonBlank">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FINANCIACIÓN DE IMPORTACIONES SIN RECURSO PARA EL PROVEEDOR </a:t>
              </a:r>
            </a:p>
          </p:txBody>
        </p:sp>
        <p:sp>
          <p:nvSpPr>
            <p:cNvPr id="46" name="AutoShape 8">
              <a:hlinkClick r:id="" action="ppaction://noaction" highlightClick="1"/>
            </p:cNvPr>
            <p:cNvSpPr>
              <a:spLocks noChangeArrowheads="1"/>
            </p:cNvSpPr>
            <p:nvPr/>
          </p:nvSpPr>
          <p:spPr bwMode="auto">
            <a:xfrm>
              <a:off x="3080792" y="4869160"/>
              <a:ext cx="1800200" cy="153888"/>
            </a:xfrm>
            <a:prstGeom prst="actionButtonBlank">
              <a:avLst/>
            </a:prstGeom>
            <a:solidFill>
              <a:srgbClr val="00B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1000" b="1" dirty="0">
                  <a:latin typeface="Verdana" pitchFamily="34" charset="0"/>
                </a:rPr>
                <a:t>PARA EL EXPORTADOR</a:t>
              </a:r>
            </a:p>
          </p:txBody>
        </p:sp>
        <p:sp>
          <p:nvSpPr>
            <p:cNvPr id="49" name="AutoShape 10">
              <a:hlinkClick r:id="rId21" action="ppaction://hlinksldjump" highlightClick="1"/>
            </p:cNvPr>
            <p:cNvSpPr>
              <a:spLocks noChangeArrowheads="1"/>
            </p:cNvSpPr>
            <p:nvPr/>
          </p:nvSpPr>
          <p:spPr bwMode="auto">
            <a:xfrm>
              <a:off x="3080793" y="5106089"/>
              <a:ext cx="2952328" cy="123111"/>
            </a:xfrm>
            <a:prstGeom prst="actionButtonBlank">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PRE Y POST FINANCIACIÓN DE EXPORTACIONES  </a:t>
              </a:r>
            </a:p>
          </p:txBody>
        </p:sp>
        <p:sp>
          <p:nvSpPr>
            <p:cNvPr id="50" name="AutoShape 10">
              <a:hlinkClick r:id="rId22" action="ppaction://hlinksldjump" highlightClick="1"/>
            </p:cNvPr>
            <p:cNvSpPr>
              <a:spLocks noChangeArrowheads="1"/>
            </p:cNvSpPr>
            <p:nvPr/>
          </p:nvSpPr>
          <p:spPr bwMode="auto">
            <a:xfrm>
              <a:off x="3080793" y="5322113"/>
              <a:ext cx="4320480" cy="123111"/>
            </a:xfrm>
            <a:prstGeom prst="actionButtonBlank">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FINANCIACIÓN DE EXPORTACIONES SIN RECURSO PARA EL EXPORTADOR</a:t>
              </a:r>
            </a:p>
          </p:txBody>
        </p:sp>
        <p:sp>
          <p:nvSpPr>
            <p:cNvPr id="51" name="AutoShape 130">
              <a:hlinkClick r:id="" action="ppaction://noaction" highlightClick="1"/>
            </p:cNvPr>
            <p:cNvSpPr>
              <a:spLocks noChangeArrowheads="1"/>
            </p:cNvSpPr>
            <p:nvPr/>
          </p:nvSpPr>
          <p:spPr bwMode="auto">
            <a:xfrm>
              <a:off x="344488" y="6543635"/>
              <a:ext cx="2448272" cy="123111"/>
            </a:xfrm>
            <a:prstGeom prst="actionButtonBlank">
              <a:avLst/>
            </a:prstGeom>
            <a:solidFill>
              <a:schemeClr val="tx1">
                <a:lumMod val="75000"/>
                <a:lumOff val="2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lgn="ctr">
                <a:spcBef>
                  <a:spcPct val="0"/>
                </a:spcBef>
              </a:pPr>
              <a:r>
                <a:rPr lang="ca-ES" sz="800" b="1" dirty="0">
                  <a:solidFill>
                    <a:prstClr val="white"/>
                  </a:solidFill>
                  <a:latin typeface="Verdana" pitchFamily="34" charset="0"/>
                </a:rPr>
                <a:t>COBERTURAS DE DIVISAS</a:t>
              </a:r>
            </a:p>
          </p:txBody>
        </p:sp>
        <p:sp>
          <p:nvSpPr>
            <p:cNvPr id="52" name="AutoShape 28">
              <a:hlinkClick r:id="rId23" action="ppaction://hlinksldjump" highlightClick="1"/>
            </p:cNvPr>
            <p:cNvSpPr>
              <a:spLocks noChangeArrowheads="1"/>
            </p:cNvSpPr>
            <p:nvPr/>
          </p:nvSpPr>
          <p:spPr bwMode="auto">
            <a:xfrm>
              <a:off x="3080792" y="6525344"/>
              <a:ext cx="1512168" cy="123111"/>
            </a:xfrm>
            <a:prstGeom prst="actionButtonBlank">
              <a:avLst/>
            </a:prstGeom>
            <a:solidFill>
              <a:srgbClr val="0070C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anchor="ctr">
              <a:spAutoFit/>
            </a:bodyPr>
            <a:lstStyle/>
            <a:p>
              <a:pPr>
                <a:spcBef>
                  <a:spcPct val="0"/>
                </a:spcBef>
              </a:pPr>
              <a:r>
                <a:rPr lang="ca-ES" sz="800" b="1" dirty="0">
                  <a:solidFill>
                    <a:prstClr val="white"/>
                  </a:solidFill>
                  <a:latin typeface="Verdana" pitchFamily="34" charset="0"/>
                </a:rPr>
                <a:t>SEGUROS DE  CAMBIO</a:t>
              </a:r>
            </a:p>
          </p:txBody>
        </p:sp>
        <p:sp>
          <p:nvSpPr>
            <p:cNvPr id="45" name="44 Abrir llave"/>
            <p:cNvSpPr/>
            <p:nvPr/>
          </p:nvSpPr>
          <p:spPr>
            <a:xfrm>
              <a:off x="2936776" y="6525344"/>
              <a:ext cx="45719" cy="144016"/>
            </a:xfrm>
            <a:prstGeom prst="leftBrace">
              <a:avLst/>
            </a:prstGeom>
            <a:solidFill>
              <a:srgbClr val="00B050"/>
            </a:solidFill>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pic>
        <p:nvPicPr>
          <p:cNvPr id="38" name="Picture 2" descr="C:\Documents and Settings\U0132573\Local Settings\Temporary Internet Files\Content.IE5\JQOJVDK5\j0441424[1].png">
            <a:hlinkClick r:id="rId24" action="ppaction://hlinksldjump"/>
            <a:extLst>
              <a:ext uri="{FF2B5EF4-FFF2-40B4-BE49-F238E27FC236}">
                <a16:creationId xmlns:a16="http://schemas.microsoft.com/office/drawing/2014/main" id="{8C341F51-1F53-46F9-9C11-8E95D7CC96B0}"/>
              </a:ext>
            </a:extLst>
          </p:cNvPr>
          <p:cNvPicPr>
            <a:picLocks noChangeAspect="1" noChangeArrowheads="1"/>
          </p:cNvPicPr>
          <p:nvPr/>
        </p:nvPicPr>
        <p:blipFill>
          <a:blip r:embed="rId25" cstate="print"/>
          <a:srcRect/>
          <a:stretch>
            <a:fillRect/>
          </a:stretch>
        </p:blipFill>
        <p:spPr bwMode="auto">
          <a:xfrm>
            <a:off x="848544" y="4653136"/>
            <a:ext cx="360682" cy="360682"/>
          </a:xfrm>
          <a:prstGeom prst="rect">
            <a:avLst/>
          </a:prstGeom>
          <a:noFill/>
        </p:spPr>
      </p:pic>
      <p:pic>
        <p:nvPicPr>
          <p:cNvPr id="39" name="Picture 7" descr="C:\Documents and Settings\PEPE\Local Settings\Temporary Internet Files\Content.IE5\HO0OJACJ\j0441446[1].png">
            <a:hlinkClick r:id="rId23" action="ppaction://hlinksldjump"/>
            <a:extLst>
              <a:ext uri="{FF2B5EF4-FFF2-40B4-BE49-F238E27FC236}">
                <a16:creationId xmlns:a16="http://schemas.microsoft.com/office/drawing/2014/main" id="{FC6E5F7B-8588-4CD7-84F6-6922848677B4}"/>
              </a:ext>
            </a:extLst>
          </p:cNvPr>
          <p:cNvPicPr>
            <a:picLocks noChangeAspect="1" noChangeArrowheads="1"/>
          </p:cNvPicPr>
          <p:nvPr/>
        </p:nvPicPr>
        <p:blipFill>
          <a:blip r:embed="rId26" cstate="print"/>
          <a:srcRect/>
          <a:stretch>
            <a:fillRect/>
          </a:stretch>
        </p:blipFill>
        <p:spPr bwMode="auto">
          <a:xfrm>
            <a:off x="847902" y="6462544"/>
            <a:ext cx="360682" cy="360682"/>
          </a:xfrm>
          <a:prstGeom prst="rect">
            <a:avLst/>
          </a:prstGeom>
          <a:noFill/>
        </p:spPr>
      </p:pic>
      <p:pic>
        <p:nvPicPr>
          <p:cNvPr id="47" name="Picture 5" descr="C:\Documents and Settings\PEPE\Local Settings\Temporary Internet Files\Content.IE5\STMRSXMR\j0441427[1].png">
            <a:hlinkClick r:id="rId27" action="ppaction://hlinksldjump"/>
            <a:extLst>
              <a:ext uri="{FF2B5EF4-FFF2-40B4-BE49-F238E27FC236}">
                <a16:creationId xmlns:a16="http://schemas.microsoft.com/office/drawing/2014/main" id="{FBC12B8C-7C35-46D8-910F-57CBCCB6394C}"/>
              </a:ext>
            </a:extLst>
          </p:cNvPr>
          <p:cNvPicPr>
            <a:picLocks noChangeAspect="1" noChangeArrowheads="1"/>
          </p:cNvPicPr>
          <p:nvPr/>
        </p:nvPicPr>
        <p:blipFill>
          <a:blip r:embed="rId28" cstate="print"/>
          <a:srcRect/>
          <a:stretch>
            <a:fillRect/>
          </a:stretch>
        </p:blipFill>
        <p:spPr bwMode="auto">
          <a:xfrm>
            <a:off x="7178142" y="1693702"/>
            <a:ext cx="367146" cy="367146"/>
          </a:xfrm>
          <a:prstGeom prst="rect">
            <a:avLst/>
          </a:prstGeom>
          <a:noFill/>
        </p:spPr>
      </p:pic>
      <p:pic>
        <p:nvPicPr>
          <p:cNvPr id="48" name="Picture 5" descr="C:\Documents and Settings\PEPE\Local Settings\Temporary Internet Files\Content.IE5\STMRSXMR\j0441427[1].png">
            <a:hlinkClick r:id="rId27" action="ppaction://hlinksldjump"/>
            <a:extLst>
              <a:ext uri="{FF2B5EF4-FFF2-40B4-BE49-F238E27FC236}">
                <a16:creationId xmlns:a16="http://schemas.microsoft.com/office/drawing/2014/main" id="{A5DAEFA4-6C7F-455D-86E3-8E6FA41AB45D}"/>
              </a:ext>
            </a:extLst>
          </p:cNvPr>
          <p:cNvPicPr>
            <a:picLocks noChangeAspect="1" noChangeArrowheads="1"/>
          </p:cNvPicPr>
          <p:nvPr/>
        </p:nvPicPr>
        <p:blipFill>
          <a:blip r:embed="rId28" cstate="print"/>
          <a:srcRect/>
          <a:stretch>
            <a:fillRect/>
          </a:stretch>
        </p:blipFill>
        <p:spPr bwMode="auto">
          <a:xfrm>
            <a:off x="7178142" y="3421894"/>
            <a:ext cx="367146" cy="367146"/>
          </a:xfrm>
          <a:prstGeom prst="rect">
            <a:avLst/>
          </a:prstGeom>
          <a:noFill/>
        </p:spPr>
      </p:pic>
    </p:spTree>
    <p:extLst>
      <p:ext uri="{BB962C8B-B14F-4D97-AF65-F5344CB8AC3E}">
        <p14:creationId xmlns:p14="http://schemas.microsoft.com/office/powerpoint/2010/main" val="1736901033"/>
      </p:ext>
    </p:extLst>
  </p:cSld>
  <p:clrMapOvr>
    <a:masterClrMapping/>
  </p:clrMapOvr>
  <p:transition advTm="157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4355" name="Group 3"/>
          <p:cNvGraphicFramePr>
            <a:graphicFrameLocks noGrp="1"/>
          </p:cNvGraphicFramePr>
          <p:nvPr>
            <p:extLst>
              <p:ext uri="{D42A27DB-BD31-4B8C-83A1-F6EECF244321}">
                <p14:modId xmlns:p14="http://schemas.microsoft.com/office/powerpoint/2010/main" val="2268979489"/>
              </p:ext>
            </p:extLst>
          </p:nvPr>
        </p:nvGraphicFramePr>
        <p:xfrm>
          <a:off x="127148" y="3789040"/>
          <a:ext cx="7850188" cy="2381269"/>
        </p:xfrm>
        <a:graphic>
          <a:graphicData uri="http://schemas.openxmlformats.org/drawingml/2006/table">
            <a:tbl>
              <a:tblPr>
                <a:effectLst/>
              </a:tblPr>
              <a:tblGrid>
                <a:gridCol w="7850188">
                  <a:extLst>
                    <a:ext uri="{9D8B030D-6E8A-4147-A177-3AD203B41FA5}">
                      <a16:colId xmlns:a16="http://schemas.microsoft.com/office/drawing/2014/main" val="20000"/>
                    </a:ext>
                  </a:extLst>
                </a:gridCol>
              </a:tblGrid>
              <a:tr h="23812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1.  Solicitud de la apertura del crédito documentario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2.  Emisión del crédito.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3.  Aviso de la apertura e información de la confirmación (si es con confirmación).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4.  Envío de la mercancía.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5.  Presentación de los documentos comerciales.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6.  Envío de los documentos comerciales.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7.  Adeudo en cuenta al vencimiento.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8.  Entrega de los documentos comerciales.</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9.  Reembolso de la operación.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10. Recogida de la mercancía en el lugar de destino.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2060"/>
                          </a:solidFill>
                          <a:effectLst/>
                          <a:latin typeface="Arial" charset="0"/>
                          <a:cs typeface="Arial" charset="0"/>
                        </a:rPr>
                        <a:t>11. Abono en cuenta </a:t>
                      </a:r>
                    </a:p>
                  </a:txBody>
                  <a:tcPr horzOverflow="overflow">
                    <a:lnL w="12700" cap="flat" cmpd="sng" algn="ctr">
                      <a:solidFill>
                        <a:srgbClr val="990033"/>
                      </a:solidFill>
                      <a:prstDash val="solid"/>
                      <a:round/>
                      <a:headEnd type="none" w="med" len="med"/>
                      <a:tailEnd type="none" w="med" len="med"/>
                    </a:lnL>
                    <a:lnR w="12700" cap="flat" cmpd="sng" algn="ctr">
                      <a:solidFill>
                        <a:srgbClr val="990033"/>
                      </a:solidFill>
                      <a:prstDash val="solid"/>
                      <a:round/>
                      <a:headEnd type="none" w="med" len="med"/>
                      <a:tailEnd type="none" w="med" len="med"/>
                    </a:lnR>
                    <a:lnT w="12700" cap="flat" cmpd="sng" algn="ctr">
                      <a:solidFill>
                        <a:srgbClr val="990033"/>
                      </a:solidFill>
                      <a:prstDash val="solid"/>
                      <a:round/>
                      <a:headEnd type="none" w="med" len="med"/>
                      <a:tailEnd type="none" w="med" len="med"/>
                    </a:lnT>
                    <a:lnB w="12700" cap="flat" cmpd="sng" algn="ctr">
                      <a:solidFill>
                        <a:srgbClr val="990033"/>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bl>
          </a:graphicData>
        </a:graphic>
      </p:graphicFrame>
      <p:sp>
        <p:nvSpPr>
          <p:cNvPr id="484362" name="Text Box 10"/>
          <p:cNvSpPr txBox="1">
            <a:spLocks noChangeArrowheads="1"/>
          </p:cNvSpPr>
          <p:nvPr/>
        </p:nvSpPr>
        <p:spPr bwMode="auto">
          <a:xfrm>
            <a:off x="2952740" y="149731"/>
            <a:ext cx="4834977"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IMPORTACIÓN</a:t>
            </a:r>
          </a:p>
        </p:txBody>
      </p:sp>
      <p:pic>
        <p:nvPicPr>
          <p:cNvPr id="484363" name="Picture 11"/>
          <p:cNvPicPr>
            <a:picLocks noChangeAspect="1" noChangeArrowheads="1"/>
          </p:cNvPicPr>
          <p:nvPr/>
        </p:nvPicPr>
        <p:blipFill>
          <a:blip r:embed="rId3" cstate="print"/>
          <a:srcRect/>
          <a:stretch>
            <a:fillRect/>
          </a:stretch>
        </p:blipFill>
        <p:spPr bwMode="auto">
          <a:xfrm>
            <a:off x="3167050" y="1285878"/>
            <a:ext cx="6324600" cy="2389187"/>
          </a:xfrm>
          <a:prstGeom prst="rect">
            <a:avLst/>
          </a:prstGeom>
          <a:noFill/>
          <a:ln w="9525" algn="ctr">
            <a:solidFill>
              <a:schemeClr val="tx1"/>
            </a:solidFill>
            <a:miter lim="800000"/>
            <a:headEnd/>
            <a:tailEnd/>
          </a:ln>
          <a:effectLst/>
        </p:spPr>
      </p:pic>
      <p:pic>
        <p:nvPicPr>
          <p:cNvPr id="16" name="Picture 4" descr="C:\Documents and Settings\PEPE\Local Settings\Temporary Internet Files\Content.IE5\UQ65D14E\j0441443[1].png">
            <a:hlinkClick r:id="rId4" action="ppaction://hlinksldjump"/>
          </p:cNvPr>
          <p:cNvPicPr>
            <a:picLocks noChangeAspect="1" noChangeArrowheads="1"/>
          </p:cNvPicPr>
          <p:nvPr/>
        </p:nvPicPr>
        <p:blipFill>
          <a:blip r:embed="rId5" cstate="print"/>
          <a:srcRect/>
          <a:stretch>
            <a:fillRect/>
          </a:stretch>
        </p:blipFill>
        <p:spPr bwMode="auto">
          <a:xfrm>
            <a:off x="7545288" y="6165304"/>
            <a:ext cx="571480" cy="571480"/>
          </a:xfrm>
          <a:prstGeom prst="rect">
            <a:avLst/>
          </a:prstGeom>
          <a:noFill/>
        </p:spPr>
      </p:pic>
      <p:sp>
        <p:nvSpPr>
          <p:cNvPr id="12" name="11 CuadroTexto"/>
          <p:cNvSpPr txBox="1"/>
          <p:nvPr/>
        </p:nvSpPr>
        <p:spPr>
          <a:xfrm>
            <a:off x="3167050" y="1285878"/>
            <a:ext cx="1569926" cy="730969"/>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endParaRPr lang="es-ES" sz="1000" b="1" dirty="0"/>
          </a:p>
          <a:p>
            <a:pPr algn="ctr"/>
            <a:r>
              <a:rPr lang="es-ES" sz="1100" b="1" dirty="0"/>
              <a:t>BANCO EMISOR</a:t>
            </a:r>
          </a:p>
          <a:p>
            <a:pPr algn="ctr"/>
            <a:endParaRPr lang="es-ES" sz="1000" b="1" dirty="0"/>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20</a:t>
            </a:fld>
            <a:endParaRPr lang="es-E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AutoShape 2"/>
          <p:cNvSpPr>
            <a:spLocks noChangeArrowheads="1"/>
          </p:cNvSpPr>
          <p:nvPr/>
        </p:nvSpPr>
        <p:spPr bwMode="auto">
          <a:xfrm>
            <a:off x="1979613" y="2708275"/>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algn="ctr">
              <a:spcBef>
                <a:spcPct val="0"/>
              </a:spcBef>
            </a:pPr>
            <a:r>
              <a:rPr lang="ca-ES" sz="3200" b="1" dirty="0">
                <a:solidFill>
                  <a:schemeClr val="bg1"/>
                </a:solidFill>
                <a:latin typeface="Verdana" pitchFamily="34" charset="0"/>
              </a:rPr>
              <a:t>EXPORTACIÓN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21</a:t>
            </a:fld>
            <a:endParaRPr lang="es-E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Text Box 3"/>
          <p:cNvSpPr txBox="1">
            <a:spLocks noChangeArrowheads="1"/>
          </p:cNvSpPr>
          <p:nvPr/>
        </p:nvSpPr>
        <p:spPr bwMode="auto">
          <a:xfrm>
            <a:off x="1616189" y="149731"/>
            <a:ext cx="66736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COBRO DE EXPORTACIÓN MEDIANTE </a:t>
            </a:r>
          </a:p>
          <a:p>
            <a:pPr>
              <a:spcBef>
                <a:spcPct val="0"/>
              </a:spcBef>
            </a:pPr>
            <a:r>
              <a:rPr lang="es-ES" sz="2400" b="1" dirty="0">
                <a:solidFill>
                  <a:srgbClr val="058AD4"/>
                </a:solidFill>
                <a:latin typeface="Verdana" pitchFamily="34" charset="0"/>
              </a:rPr>
              <a:t>CHEQUE PERSONAL</a:t>
            </a:r>
          </a:p>
        </p:txBody>
      </p:sp>
      <p:grpSp>
        <p:nvGrpSpPr>
          <p:cNvPr id="2" name="16 Grupo"/>
          <p:cNvGrpSpPr/>
          <p:nvPr/>
        </p:nvGrpSpPr>
        <p:grpSpPr>
          <a:xfrm>
            <a:off x="2919738" y="1293514"/>
            <a:ext cx="6249306" cy="1390650"/>
            <a:chOff x="3238488" y="1500174"/>
            <a:chExt cx="5878526" cy="1390650"/>
          </a:xfrm>
        </p:grpSpPr>
        <p:sp>
          <p:nvSpPr>
            <p:cNvPr id="339975" name="Rectangle 7"/>
            <p:cNvSpPr>
              <a:spLocks noChangeArrowheads="1"/>
            </p:cNvSpPr>
            <p:nvPr/>
          </p:nvSpPr>
          <p:spPr bwMode="auto">
            <a:xfrm>
              <a:off x="3238488" y="1500174"/>
              <a:ext cx="5878526"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a:latin typeface="Verdana" pitchFamily="34" charset="0"/>
              </a:endParaRPr>
            </a:p>
          </p:txBody>
        </p:sp>
        <p:sp>
          <p:nvSpPr>
            <p:cNvPr id="339976" name="Rectangle 8"/>
            <p:cNvSpPr>
              <a:spLocks noChangeArrowheads="1"/>
            </p:cNvSpPr>
            <p:nvPr/>
          </p:nvSpPr>
          <p:spPr bwMode="auto">
            <a:xfrm>
              <a:off x="3309926" y="1643050"/>
              <a:ext cx="5802088" cy="1126462"/>
            </a:xfrm>
            <a:prstGeom prst="rect">
              <a:avLst/>
            </a:prstGeom>
            <a:noFill/>
            <a:ln w="9525" algn="ctr">
              <a:noFill/>
              <a:miter lim="800000"/>
              <a:headEnd/>
              <a:tailEnd/>
            </a:ln>
            <a:effectLst/>
          </p:spPr>
          <p:txBody>
            <a:bodyPr anchor="ctr">
              <a:spAutoFit/>
            </a:bodyPr>
            <a:lstStyle/>
            <a:p>
              <a:pPr>
                <a:lnSpc>
                  <a:spcPct val="120000"/>
                </a:lnSpc>
                <a:spcBef>
                  <a:spcPct val="0"/>
                </a:spcBef>
              </a:pPr>
              <a:r>
                <a:rPr lang="es-ES_tradnl" sz="1400" dirty="0">
                  <a:latin typeface="Verdana" pitchFamily="34" charset="0"/>
                </a:rPr>
                <a:t>El </a:t>
              </a:r>
              <a:r>
                <a:rPr lang="es-ES_tradnl" sz="1400" b="1" dirty="0">
                  <a:latin typeface="Verdana" pitchFamily="34" charset="0"/>
                </a:rPr>
                <a:t>cheque personal:</a:t>
              </a:r>
              <a:r>
                <a:rPr lang="es-ES_tradnl" sz="1400" dirty="0">
                  <a:latin typeface="Verdana" pitchFamily="34" charset="0"/>
                </a:rPr>
                <a:t> es un instrumento de pago utilizado en la compraventa internacional mediante el cual se movilizan unos fondos que un importador de otro país tiene en su cuenta con un banco, a favor de un exportador español.</a:t>
              </a:r>
            </a:p>
          </p:txBody>
        </p:sp>
      </p:grpSp>
      <p:sp>
        <p:nvSpPr>
          <p:cNvPr id="339979" name="Text Box 11"/>
          <p:cNvSpPr txBox="1">
            <a:spLocks noChangeArrowheads="1"/>
          </p:cNvSpPr>
          <p:nvPr/>
        </p:nvSpPr>
        <p:spPr bwMode="auto">
          <a:xfrm>
            <a:off x="417520" y="4216418"/>
            <a:ext cx="8435975" cy="2031325"/>
          </a:xfrm>
          <a:prstGeom prst="rect">
            <a:avLst/>
          </a:prstGeom>
          <a:noFill/>
          <a:ln w="9525" algn="ctr">
            <a:noFill/>
            <a:miter lim="800000"/>
            <a:headEnd/>
            <a:tailEnd/>
          </a:ln>
          <a:effectLst/>
        </p:spPr>
        <p:txBody>
          <a:bodyPr>
            <a:spAutoFit/>
          </a:bodyPr>
          <a:lstStyle/>
          <a:p>
            <a:pPr marL="457200" indent="-457200">
              <a:spcBef>
                <a:spcPct val="0"/>
              </a:spcBef>
              <a:spcAft>
                <a:spcPct val="25000"/>
              </a:spcAft>
              <a:buClr>
                <a:srgbClr val="FF3300"/>
              </a:buClr>
              <a:buFontTx/>
              <a:buAutoNum type="arabicPeriod"/>
            </a:pPr>
            <a:r>
              <a:rPr lang="es-ES_tradnl" sz="1400" dirty="0">
                <a:latin typeface="Verdana" pitchFamily="34" charset="0"/>
              </a:rPr>
              <a:t>El exportador envía la mercancía y la documentación directamente al importador y espera que éste le remita el cheque a su favor.</a:t>
            </a:r>
          </a:p>
          <a:p>
            <a:pPr marL="457200" indent="-457200">
              <a:spcBef>
                <a:spcPct val="0"/>
              </a:spcBef>
              <a:spcAft>
                <a:spcPct val="25000"/>
              </a:spcAft>
              <a:buClr>
                <a:srgbClr val="FF3300"/>
              </a:buClr>
              <a:buFontTx/>
              <a:buAutoNum type="arabicPeriod"/>
            </a:pPr>
            <a:endParaRPr lang="es-ES_tradnl" sz="1400" dirty="0">
              <a:latin typeface="Verdana" pitchFamily="34" charset="0"/>
            </a:endParaRPr>
          </a:p>
          <a:p>
            <a:pPr marL="457200" indent="-457200">
              <a:spcBef>
                <a:spcPct val="0"/>
              </a:spcBef>
              <a:spcAft>
                <a:spcPct val="25000"/>
              </a:spcAft>
              <a:buClr>
                <a:srgbClr val="FF3300"/>
              </a:buClr>
              <a:buFontTx/>
              <a:buAutoNum type="arabicPeriod"/>
            </a:pPr>
            <a:r>
              <a:rPr lang="es-ES_tradnl" sz="1400" dirty="0">
                <a:latin typeface="Verdana" pitchFamily="34" charset="0"/>
              </a:rPr>
              <a:t>Una vez recibido el cheque, el exportador lo presenta a su banco para gestionar el cobro</a:t>
            </a:r>
          </a:p>
          <a:p>
            <a:pPr marL="457200" indent="-457200">
              <a:spcBef>
                <a:spcPct val="0"/>
              </a:spcBef>
              <a:spcAft>
                <a:spcPct val="25000"/>
              </a:spcAft>
              <a:buClr>
                <a:srgbClr val="FF3300"/>
              </a:buClr>
              <a:buFontTx/>
              <a:buAutoNum type="arabicPeriod"/>
            </a:pPr>
            <a:endParaRPr lang="es-ES_tradnl" sz="1400" dirty="0">
              <a:latin typeface="Verdana" pitchFamily="34" charset="0"/>
            </a:endParaRPr>
          </a:p>
          <a:p>
            <a:pPr marL="457200" indent="-457200">
              <a:spcBef>
                <a:spcPct val="0"/>
              </a:spcBef>
              <a:spcAft>
                <a:spcPct val="25000"/>
              </a:spcAft>
              <a:buClr>
                <a:srgbClr val="FF3300"/>
              </a:buClr>
              <a:buFontTx/>
              <a:buAutoNum type="arabicPeriod"/>
            </a:pPr>
            <a:r>
              <a:rPr lang="es-ES_tradnl" sz="1400" dirty="0">
                <a:latin typeface="Verdana" pitchFamily="34" charset="0"/>
              </a:rPr>
              <a:t>El banco debe evaluar la solvencia de su cliente y comprobar los requisitos formales del cheque previamente a su aceptación.</a:t>
            </a:r>
          </a:p>
        </p:txBody>
      </p:sp>
      <p:sp>
        <p:nvSpPr>
          <p:cNvPr id="339980" name="Text Box 12"/>
          <p:cNvSpPr txBox="1">
            <a:spLocks noChangeArrowheads="1"/>
          </p:cNvSpPr>
          <p:nvPr/>
        </p:nvSpPr>
        <p:spPr bwMode="auto">
          <a:xfrm>
            <a:off x="271467" y="3735388"/>
            <a:ext cx="4194175" cy="336550"/>
          </a:xfrm>
          <a:prstGeom prst="rect">
            <a:avLst/>
          </a:prstGeom>
          <a:noFill/>
          <a:ln w="9525" algn="ctr">
            <a:noFill/>
            <a:miter lim="800000"/>
            <a:headEnd/>
            <a:tailEnd/>
          </a:ln>
          <a:effectLst/>
        </p:spPr>
        <p:txBody>
          <a:bodyPr>
            <a:spAutoFit/>
          </a:bodyPr>
          <a:lstStyle/>
          <a:p>
            <a:pPr eaLnBrk="0" hangingPunct="0">
              <a:spcBef>
                <a:spcPct val="0"/>
              </a:spcBef>
            </a:pPr>
            <a:r>
              <a:rPr lang="es-ES" sz="1600" b="1" u="sng" dirty="0">
                <a:solidFill>
                  <a:srgbClr val="990033"/>
                </a:solidFill>
                <a:latin typeface="Verdana" pitchFamily="34" charset="0"/>
              </a:rPr>
              <a:t>Proceso de la operación</a:t>
            </a:r>
          </a:p>
        </p:txBody>
      </p:sp>
      <p:grpSp>
        <p:nvGrpSpPr>
          <p:cNvPr id="3" name="17 Grupo"/>
          <p:cNvGrpSpPr/>
          <p:nvPr/>
        </p:nvGrpSpPr>
        <p:grpSpPr>
          <a:xfrm>
            <a:off x="570568" y="1340768"/>
            <a:ext cx="2438216" cy="1584176"/>
            <a:chOff x="416496" y="1412777"/>
            <a:chExt cx="2438216" cy="1584176"/>
          </a:xfrm>
        </p:grpSpPr>
        <p:pic>
          <p:nvPicPr>
            <p:cNvPr id="19"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19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1"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22</a:t>
            </a:fld>
            <a:endParaRPr lang="es-E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6" name="Rectangle 4"/>
          <p:cNvSpPr>
            <a:spLocks noGrp="1" noChangeArrowheads="1"/>
          </p:cNvSpPr>
          <p:nvPr>
            <p:ph type="title" idx="4294967295"/>
          </p:nvPr>
        </p:nvSpPr>
        <p:spPr>
          <a:xfrm>
            <a:off x="2679465" y="1285893"/>
            <a:ext cx="4547071" cy="257369"/>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200" b="1" dirty="0">
                <a:solidFill>
                  <a:schemeClr val="tx1"/>
                </a:solidFill>
              </a:rPr>
              <a:t>MOTIVOS DE ELECCIÓN DE ESTE SISTEMA DE COBRO</a:t>
            </a:r>
          </a:p>
        </p:txBody>
      </p:sp>
      <p:sp>
        <p:nvSpPr>
          <p:cNvPr id="340994" name="Text Box 2"/>
          <p:cNvSpPr txBox="1">
            <a:spLocks noChangeArrowheads="1"/>
          </p:cNvSpPr>
          <p:nvPr/>
        </p:nvSpPr>
        <p:spPr bwMode="auto">
          <a:xfrm>
            <a:off x="417513" y="1808181"/>
            <a:ext cx="8923337" cy="302577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Existe un relación continuada de confianza entre las partes.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El exportador español puede contar con garantías suficientes del importador, gracias a un contrato establecido entre ambas partes.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Desconocimiento de sistemas alternativos más rápidos, económicos y seguros, como la transferencia.</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Que el exportador disponga de seguros de crédito para cobertura de insolvencia que le garanticen los impagos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ca-ES" sz="1600" dirty="0">
              <a:latin typeface="Verdana" pitchFamily="34" charset="0"/>
            </a:endParaRPr>
          </a:p>
        </p:txBody>
      </p:sp>
      <p:sp>
        <p:nvSpPr>
          <p:cNvPr id="340998" name="Text Box 6"/>
          <p:cNvSpPr txBox="1">
            <a:spLocks noChangeArrowheads="1"/>
          </p:cNvSpPr>
          <p:nvPr/>
        </p:nvSpPr>
        <p:spPr bwMode="auto">
          <a:xfrm>
            <a:off x="1616189" y="149731"/>
            <a:ext cx="66736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COBRO DE EXPORTACIÓN MEDIANTE </a:t>
            </a:r>
          </a:p>
          <a:p>
            <a:pPr>
              <a:spcBef>
                <a:spcPct val="0"/>
              </a:spcBef>
            </a:pPr>
            <a:r>
              <a:rPr lang="es-ES" sz="2400" b="1" dirty="0">
                <a:solidFill>
                  <a:srgbClr val="058AD4"/>
                </a:solidFill>
                <a:latin typeface="Verdana" pitchFamily="34" charset="0"/>
              </a:rPr>
              <a:t>CHEQUE PERSONAL</a:t>
            </a:r>
          </a:p>
        </p:txBody>
      </p:sp>
      <p:sp>
        <p:nvSpPr>
          <p:cNvPr id="10" name="Rectangle 3"/>
          <p:cNvSpPr txBox="1">
            <a:spLocks noChangeArrowheads="1"/>
          </p:cNvSpPr>
          <p:nvPr/>
        </p:nvSpPr>
        <p:spPr bwMode="auto">
          <a:xfrm>
            <a:off x="3961603" y="4572026"/>
            <a:ext cx="1982795" cy="257369"/>
          </a:xfrm>
          <a:prstGeom prst="rect">
            <a:avLst/>
          </a:prstGeom>
          <a:solidFill>
            <a:schemeClr val="accent2">
              <a:alpha val="14000"/>
            </a:schemeClr>
          </a:solidFill>
          <a:ln w="25400" cap="flat"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36000" rIns="91440" bIns="3600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200" b="1" u="none" strike="noStrike" kern="0" cap="none" spc="0" normalizeH="0" baseline="0" noProof="0" dirty="0">
                <a:ln>
                  <a:noFill/>
                </a:ln>
                <a:solidFill>
                  <a:schemeClr val="tx1"/>
                </a:solidFill>
                <a:effectLst/>
                <a:uLnTx/>
                <a:uFillTx/>
                <a:latin typeface="+mj-lt"/>
                <a:ea typeface="+mj-ea"/>
                <a:cs typeface="+mj-cs"/>
              </a:rPr>
              <a:t>CARACTERÍSTICAS</a:t>
            </a:r>
          </a:p>
        </p:txBody>
      </p:sp>
      <p:sp>
        <p:nvSpPr>
          <p:cNvPr id="11" name="Text Box 6"/>
          <p:cNvSpPr txBox="1">
            <a:spLocks noChangeArrowheads="1"/>
          </p:cNvSpPr>
          <p:nvPr/>
        </p:nvSpPr>
        <p:spPr bwMode="auto">
          <a:xfrm>
            <a:off x="452406" y="4929198"/>
            <a:ext cx="9069388" cy="1569660"/>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_tradnl" sz="1600" dirty="0">
                <a:latin typeface="Verdana" pitchFamily="34" charset="0"/>
              </a:rPr>
              <a:t> Los cheques tomados con la opción de abono en firme salvo buen fin son abonados de forma inmediata.</a:t>
            </a:r>
          </a:p>
          <a:p>
            <a:pPr>
              <a:spcBef>
                <a:spcPct val="0"/>
              </a:spcBef>
              <a:buClr>
                <a:srgbClr val="FF0000"/>
              </a:buClr>
              <a:buFont typeface="Wingdings" pitchFamily="2" charset="2"/>
              <a:buChar char="v"/>
            </a:pPr>
            <a:endParaRPr lang="es-ES_tradnl" sz="1600" dirty="0">
              <a:latin typeface="Verdana" pitchFamily="34" charset="0"/>
            </a:endParaRPr>
          </a:p>
          <a:p>
            <a:pPr>
              <a:spcBef>
                <a:spcPct val="0"/>
              </a:spcBef>
              <a:buClr>
                <a:srgbClr val="FF0000"/>
              </a:buClr>
              <a:buFont typeface="Wingdings" pitchFamily="2" charset="2"/>
              <a:buChar char="v"/>
            </a:pPr>
            <a:r>
              <a:rPr lang="es-ES_tradnl" sz="1600" dirty="0">
                <a:latin typeface="Verdana" pitchFamily="34" charset="0"/>
              </a:rPr>
              <a:t> Otra opción es abono en firme por lo que el cheque será enviado en gestión de cobro a la espera del abono definitivo por el banco extranjero.</a:t>
            </a:r>
          </a:p>
          <a:p>
            <a:pPr>
              <a:spcBef>
                <a:spcPct val="0"/>
              </a:spcBef>
              <a:buClr>
                <a:srgbClr val="FF0000"/>
              </a:buClr>
              <a:buFont typeface="Wingdings" pitchFamily="2" charset="2"/>
              <a:buChar char="v"/>
            </a:pPr>
            <a:endParaRPr lang="es-ES_tradnl" sz="1600" dirty="0">
              <a:latin typeface="Verdana" pitchFamily="34" charset="0"/>
            </a:endParaRP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23</a:t>
            </a:fld>
            <a:endParaRPr lang="es-E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7" name="Rectangle 7"/>
          <p:cNvSpPr>
            <a:spLocks noGrp="1" noChangeArrowheads="1"/>
          </p:cNvSpPr>
          <p:nvPr>
            <p:ph type="title" idx="4294967295"/>
          </p:nvPr>
        </p:nvSpPr>
        <p:spPr>
          <a:xfrm>
            <a:off x="3939980" y="1052621"/>
            <a:ext cx="202604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343053" name="Text Box 13"/>
          <p:cNvSpPr txBox="1">
            <a:spLocks noChangeArrowheads="1"/>
          </p:cNvSpPr>
          <p:nvPr/>
        </p:nvSpPr>
        <p:spPr bwMode="auto">
          <a:xfrm>
            <a:off x="1616189" y="149731"/>
            <a:ext cx="66736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COBRO DE EXPORTACIÓN MEDIANTE </a:t>
            </a:r>
          </a:p>
          <a:p>
            <a:pPr>
              <a:spcBef>
                <a:spcPct val="0"/>
              </a:spcBef>
            </a:pPr>
            <a:r>
              <a:rPr lang="es-ES" sz="2400" b="1" dirty="0">
                <a:solidFill>
                  <a:srgbClr val="058AD4"/>
                </a:solidFill>
                <a:latin typeface="Verdana" pitchFamily="34" charset="0"/>
              </a:rPr>
              <a:t>CHEQUE PERSONAL</a:t>
            </a:r>
          </a:p>
        </p:txBody>
      </p:sp>
      <p:sp>
        <p:nvSpPr>
          <p:cNvPr id="343058" name="Text Box 18"/>
          <p:cNvSpPr txBox="1">
            <a:spLocks noChangeArrowheads="1"/>
          </p:cNvSpPr>
          <p:nvPr/>
        </p:nvSpPr>
        <p:spPr bwMode="auto">
          <a:xfrm>
            <a:off x="2360712" y="5517232"/>
            <a:ext cx="6912768" cy="461665"/>
          </a:xfrm>
          <a:prstGeom prst="rect">
            <a:avLst/>
          </a:prstGeom>
          <a:solidFill>
            <a:srgbClr val="FF0000"/>
          </a:solidFill>
          <a:ln w="254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spcBef>
                <a:spcPct val="0"/>
              </a:spcBef>
            </a:pPr>
            <a:r>
              <a:rPr lang="ca-ES" sz="1200" b="1" dirty="0" err="1">
                <a:solidFill>
                  <a:schemeClr val="bg1"/>
                </a:solidFill>
                <a:latin typeface="Verdana" pitchFamily="34" charset="0"/>
              </a:rPr>
              <a:t>Este</a:t>
            </a:r>
            <a:r>
              <a:rPr lang="ca-ES" sz="1200" b="1" dirty="0">
                <a:solidFill>
                  <a:schemeClr val="bg1"/>
                </a:solidFill>
                <a:latin typeface="Verdana" pitchFamily="34" charset="0"/>
              </a:rPr>
              <a:t> </a:t>
            </a:r>
            <a:r>
              <a:rPr lang="ca-ES" sz="1200" b="1" dirty="0" err="1">
                <a:solidFill>
                  <a:schemeClr val="bg1"/>
                </a:solidFill>
                <a:latin typeface="Verdana" pitchFamily="34" charset="0"/>
              </a:rPr>
              <a:t>método</a:t>
            </a:r>
            <a:r>
              <a:rPr lang="ca-ES" sz="1200" b="1" dirty="0">
                <a:solidFill>
                  <a:schemeClr val="bg1"/>
                </a:solidFill>
                <a:latin typeface="Verdana" pitchFamily="34" charset="0"/>
              </a:rPr>
              <a:t> no reporta </a:t>
            </a:r>
            <a:r>
              <a:rPr lang="ca-ES" sz="1200" b="1" dirty="0" err="1">
                <a:solidFill>
                  <a:schemeClr val="bg1"/>
                </a:solidFill>
                <a:latin typeface="Verdana" pitchFamily="34" charset="0"/>
              </a:rPr>
              <a:t>ventajas</a:t>
            </a:r>
            <a:r>
              <a:rPr lang="ca-ES" sz="1200" b="1" dirty="0">
                <a:solidFill>
                  <a:schemeClr val="bg1"/>
                </a:solidFill>
                <a:latin typeface="Verdana" pitchFamily="34" charset="0"/>
              </a:rPr>
              <a:t> </a:t>
            </a:r>
            <a:r>
              <a:rPr lang="ca-ES" sz="1200" b="1" dirty="0" err="1">
                <a:solidFill>
                  <a:schemeClr val="bg1"/>
                </a:solidFill>
                <a:latin typeface="Verdana" pitchFamily="34" charset="0"/>
              </a:rPr>
              <a:t>diferenciales</a:t>
            </a:r>
            <a:r>
              <a:rPr lang="ca-ES" sz="1200" b="1" dirty="0">
                <a:solidFill>
                  <a:schemeClr val="bg1"/>
                </a:solidFill>
                <a:latin typeface="Verdana" pitchFamily="34" charset="0"/>
              </a:rPr>
              <a:t> para el exportador en </a:t>
            </a:r>
            <a:r>
              <a:rPr lang="ca-ES" sz="1200" b="1" dirty="0" err="1">
                <a:solidFill>
                  <a:schemeClr val="bg1"/>
                </a:solidFill>
                <a:latin typeface="Verdana" pitchFamily="34" charset="0"/>
              </a:rPr>
              <a:t>relación</a:t>
            </a:r>
            <a:r>
              <a:rPr lang="ca-ES" sz="1200" b="1" dirty="0">
                <a:solidFill>
                  <a:schemeClr val="bg1"/>
                </a:solidFill>
                <a:latin typeface="Verdana" pitchFamily="34" charset="0"/>
              </a:rPr>
              <a:t> con </a:t>
            </a:r>
            <a:r>
              <a:rPr lang="ca-ES" sz="1200" b="1" dirty="0" err="1">
                <a:solidFill>
                  <a:schemeClr val="bg1"/>
                </a:solidFill>
                <a:latin typeface="Verdana" pitchFamily="34" charset="0"/>
              </a:rPr>
              <a:t>otras</a:t>
            </a:r>
            <a:r>
              <a:rPr lang="ca-ES" sz="1200" b="1" dirty="0">
                <a:solidFill>
                  <a:schemeClr val="bg1"/>
                </a:solidFill>
                <a:latin typeface="Verdana" pitchFamily="34" charset="0"/>
              </a:rPr>
              <a:t> </a:t>
            </a:r>
            <a:r>
              <a:rPr lang="ca-ES" sz="1200" b="1" dirty="0" err="1">
                <a:solidFill>
                  <a:schemeClr val="bg1"/>
                </a:solidFill>
                <a:latin typeface="Verdana" pitchFamily="34" charset="0"/>
              </a:rPr>
              <a:t>formas</a:t>
            </a:r>
            <a:r>
              <a:rPr lang="ca-ES" sz="1200" b="1" dirty="0">
                <a:solidFill>
                  <a:schemeClr val="bg1"/>
                </a:solidFill>
                <a:latin typeface="Verdana" pitchFamily="34" charset="0"/>
              </a:rPr>
              <a:t> de cobro/pago.</a:t>
            </a:r>
          </a:p>
        </p:txBody>
      </p:sp>
      <p:sp>
        <p:nvSpPr>
          <p:cNvPr id="343048" name="Rectangle 8"/>
          <p:cNvSpPr>
            <a:spLocks noChangeArrowheads="1"/>
          </p:cNvSpPr>
          <p:nvPr/>
        </p:nvSpPr>
        <p:spPr bwMode="auto">
          <a:xfrm>
            <a:off x="2407448" y="3166913"/>
            <a:ext cx="6866032" cy="1846263"/>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08000"/>
              </a:lnSpc>
              <a:spcBef>
                <a:spcPct val="0"/>
              </a:spcBef>
              <a:spcAft>
                <a:spcPts val="600"/>
              </a:spcAft>
              <a:buClr>
                <a:srgbClr val="C00000"/>
              </a:buClr>
              <a:buSzPct val="110000"/>
              <a:buFont typeface="Wingdings" pitchFamily="2" charset="2"/>
              <a:buChar char="ð"/>
            </a:pPr>
            <a:r>
              <a:rPr lang="es-ES" sz="1400" dirty="0">
                <a:latin typeface="Verdana" pitchFamily="34" charset="0"/>
              </a:rPr>
              <a:t>El exportador no tiene ninguna certeza de cobro cuando presenta el cheque en el banco extranjero y, sin embargo, las mercancías ya están en poder del importador.</a:t>
            </a:r>
          </a:p>
          <a:p>
            <a:pPr marL="177800" indent="-177800" eaLnBrk="0" hangingPunct="0">
              <a:lnSpc>
                <a:spcPct val="108000"/>
              </a:lnSpc>
              <a:spcBef>
                <a:spcPct val="0"/>
              </a:spcBef>
              <a:spcAft>
                <a:spcPts val="600"/>
              </a:spcAft>
              <a:buClr>
                <a:srgbClr val="C00000"/>
              </a:buClr>
              <a:buSzPct val="110000"/>
              <a:buFont typeface="Wingdings" pitchFamily="2" charset="2"/>
              <a:buChar char="ð"/>
            </a:pPr>
            <a:r>
              <a:rPr lang="es-ES" sz="1400" dirty="0">
                <a:latin typeface="Verdana" pitchFamily="34" charset="0"/>
              </a:rPr>
              <a:t>El exportador está financiando a su cliente, pues éste no paga hasta que el cheque le es adeudado en cuenta.</a:t>
            </a:r>
          </a:p>
          <a:p>
            <a:pPr marL="177800" indent="-177800" eaLnBrk="0" hangingPunct="0">
              <a:lnSpc>
                <a:spcPct val="108000"/>
              </a:lnSpc>
              <a:spcBef>
                <a:spcPct val="0"/>
              </a:spcBef>
              <a:spcAft>
                <a:spcPts val="600"/>
              </a:spcAft>
              <a:buClr>
                <a:srgbClr val="C00000"/>
              </a:buClr>
              <a:buSzPct val="110000"/>
              <a:buFont typeface="Wingdings" pitchFamily="2" charset="2"/>
              <a:buChar char="ð"/>
            </a:pPr>
            <a:r>
              <a:rPr lang="es-ES" sz="1400" dirty="0">
                <a:latin typeface="Verdana" pitchFamily="34" charset="0"/>
              </a:rPr>
              <a:t>Es el peor medio de cobro para el exportador. Los otros medios de cobro son mas eficientes.</a:t>
            </a:r>
          </a:p>
        </p:txBody>
      </p:sp>
      <p:sp>
        <p:nvSpPr>
          <p:cNvPr id="5" name="4 Marcador de número de diapositiva"/>
          <p:cNvSpPr>
            <a:spLocks noGrp="1"/>
          </p:cNvSpPr>
          <p:nvPr>
            <p:ph type="sldNum" sz="quarter" idx="12"/>
          </p:nvPr>
        </p:nvSpPr>
        <p:spPr/>
        <p:txBody>
          <a:bodyPr/>
          <a:lstStyle/>
          <a:p>
            <a:fld id="{26C69DA7-24B1-4A6D-BDDF-C1FA8D855B87}" type="slidenum">
              <a:rPr lang="es-ES" smtClean="0"/>
              <a:pPr/>
              <a:t>24</a:t>
            </a:fld>
            <a:endParaRPr lang="es-ES"/>
          </a:p>
        </p:txBody>
      </p:sp>
      <p:grpSp>
        <p:nvGrpSpPr>
          <p:cNvPr id="17" name="16 Grupo"/>
          <p:cNvGrpSpPr/>
          <p:nvPr/>
        </p:nvGrpSpPr>
        <p:grpSpPr>
          <a:xfrm>
            <a:off x="632520" y="1700808"/>
            <a:ext cx="1512168" cy="1080120"/>
            <a:chOff x="2095480" y="3000372"/>
            <a:chExt cx="2129287" cy="1514467"/>
          </a:xfrm>
        </p:grpSpPr>
        <p:pic>
          <p:nvPicPr>
            <p:cNvPr id="18" name="Picture 2" descr="http://www.creativosonline.org/blog/wp-content/uploads/2008/10/vectoresempresariales.png"/>
            <p:cNvPicPr>
              <a:picLocks noChangeAspect="1" noChangeArrowheads="1"/>
            </p:cNvPicPr>
            <p:nvPr/>
          </p:nvPicPr>
          <p:blipFill>
            <a:blip r:embed="rId3"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9" name="18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20" name="19 Grupo"/>
          <p:cNvGrpSpPr/>
          <p:nvPr/>
        </p:nvGrpSpPr>
        <p:grpSpPr>
          <a:xfrm>
            <a:off x="632520" y="3573016"/>
            <a:ext cx="1512168" cy="1080120"/>
            <a:chOff x="2000672" y="1988840"/>
            <a:chExt cx="1512168" cy="1080120"/>
          </a:xfrm>
        </p:grpSpPr>
        <p:grpSp>
          <p:nvGrpSpPr>
            <p:cNvPr id="21" name="8 Grupo"/>
            <p:cNvGrpSpPr/>
            <p:nvPr/>
          </p:nvGrpSpPr>
          <p:grpSpPr>
            <a:xfrm>
              <a:off x="2000672" y="1988840"/>
              <a:ext cx="1512168" cy="1080120"/>
              <a:chOff x="7977336" y="5085184"/>
              <a:chExt cx="1584176" cy="1088132"/>
            </a:xfrm>
          </p:grpSpPr>
          <p:grpSp>
            <p:nvGrpSpPr>
              <p:cNvPr id="25" name="52 Grupo"/>
              <p:cNvGrpSpPr/>
              <p:nvPr/>
            </p:nvGrpSpPr>
            <p:grpSpPr>
              <a:xfrm>
                <a:off x="7977336" y="5085184"/>
                <a:ext cx="1584176" cy="1088132"/>
                <a:chOff x="7977336" y="5085184"/>
                <a:chExt cx="1584176" cy="1088132"/>
              </a:xfrm>
            </p:grpSpPr>
            <p:pic>
              <p:nvPicPr>
                <p:cNvPr id="30" name="Picture 2" descr="\\svcphd03\users03\Empleados\U0132573\My Pictures\RIESGO6.jpg"/>
                <p:cNvPicPr>
                  <a:picLocks noChangeAspect="1" noChangeArrowheads="1"/>
                </p:cNvPicPr>
                <p:nvPr/>
              </p:nvPicPr>
              <p:blipFill>
                <a:blip r:embed="rId4"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1" name="Picture 4" descr="Click once to zoom in."/>
                <p:cNvPicPr>
                  <a:picLocks noChangeAspect="1" noChangeArrowheads="1"/>
                </p:cNvPicPr>
                <p:nvPr/>
              </p:nvPicPr>
              <p:blipFill>
                <a:blip r:embed="rId5"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26" name="25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22" name="21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pic>
        <p:nvPicPr>
          <p:cNvPr id="33" name="Picture 2" descr="C:\Documents and Settings\U0132573\Local Settings\Temporary Internet Files\Content.IE5\JQOJVDK5\j0441424[1].png">
            <a:hlinkClick r:id="rId6" action="ppaction://hlinksldjump"/>
          </p:cNvPr>
          <p:cNvPicPr>
            <a:picLocks noChangeAspect="1" noChangeArrowheads="1"/>
          </p:cNvPicPr>
          <p:nvPr/>
        </p:nvPicPr>
        <p:blipFill>
          <a:blip r:embed="rId7" cstate="print"/>
          <a:srcRect/>
          <a:stretch>
            <a:fillRect/>
          </a:stretch>
        </p:blipFill>
        <p:spPr bwMode="auto">
          <a:xfrm>
            <a:off x="5533648" y="6165304"/>
            <a:ext cx="571480" cy="571480"/>
          </a:xfrm>
          <a:prstGeom prst="rect">
            <a:avLst/>
          </a:prstGeom>
          <a:noFill/>
        </p:spPr>
      </p:pic>
      <p:pic>
        <p:nvPicPr>
          <p:cNvPr id="34" name="Picture 7" descr="C:\Documents and Settings\PEPE\Local Settings\Temporary Internet Files\Content.IE5\HO0OJACJ\j0441446[1].png">
            <a:hlinkClick r:id="rId8" action="ppaction://hlinksldjump"/>
          </p:cNvPr>
          <p:cNvPicPr>
            <a:picLocks noChangeAspect="1" noChangeArrowheads="1"/>
          </p:cNvPicPr>
          <p:nvPr/>
        </p:nvPicPr>
        <p:blipFill>
          <a:blip r:embed="rId9" cstate="print"/>
          <a:srcRect/>
          <a:stretch>
            <a:fillRect/>
          </a:stretch>
        </p:blipFill>
        <p:spPr bwMode="auto">
          <a:xfrm>
            <a:off x="6181720" y="6165304"/>
            <a:ext cx="571504" cy="571504"/>
          </a:xfrm>
          <a:prstGeom prst="rect">
            <a:avLst/>
          </a:prstGeom>
          <a:noFill/>
        </p:spPr>
      </p:pic>
      <p:pic>
        <p:nvPicPr>
          <p:cNvPr id="35" name="Picture 4" descr="C:\Documents and Settings\PEPE\Local Settings\Temporary Internet Files\Content.IE5\UQ65D14E\j0441443[1].png">
            <a:hlinkClick r:id="rId10" action="ppaction://hlinksldjump"/>
          </p:cNvPr>
          <p:cNvPicPr>
            <a:picLocks noChangeAspect="1" noChangeArrowheads="1"/>
          </p:cNvPicPr>
          <p:nvPr/>
        </p:nvPicPr>
        <p:blipFill>
          <a:blip r:embed="rId11" cstate="print"/>
          <a:srcRect/>
          <a:stretch>
            <a:fillRect/>
          </a:stretch>
        </p:blipFill>
        <p:spPr bwMode="auto">
          <a:xfrm>
            <a:off x="7329264" y="6165304"/>
            <a:ext cx="571480" cy="571480"/>
          </a:xfrm>
          <a:prstGeom prst="rect">
            <a:avLst/>
          </a:prstGeom>
          <a:noFill/>
        </p:spPr>
      </p:pic>
      <p:sp>
        <p:nvSpPr>
          <p:cNvPr id="23" name="Text Box 7">
            <a:extLst>
              <a:ext uri="{FF2B5EF4-FFF2-40B4-BE49-F238E27FC236}">
                <a16:creationId xmlns:a16="http://schemas.microsoft.com/office/drawing/2014/main" id="{D774786A-9649-43EE-B686-E3C99785D062}"/>
              </a:ext>
            </a:extLst>
          </p:cNvPr>
          <p:cNvSpPr txBox="1">
            <a:spLocks noChangeArrowheads="1"/>
          </p:cNvSpPr>
          <p:nvPr/>
        </p:nvSpPr>
        <p:spPr bwMode="auto">
          <a:xfrm>
            <a:off x="2360712" y="1934666"/>
            <a:ext cx="6912768" cy="63023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Exportadores tanto de mercancías como de servicios (empresas y particulares).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Text Box 3"/>
          <p:cNvSpPr txBox="1">
            <a:spLocks noChangeArrowheads="1"/>
          </p:cNvSpPr>
          <p:nvPr/>
        </p:nvSpPr>
        <p:spPr bwMode="auto">
          <a:xfrm>
            <a:off x="1616189" y="149731"/>
            <a:ext cx="6673622" cy="830997"/>
          </a:xfrm>
          <a:prstGeom prst="rect">
            <a:avLst/>
          </a:prstGeom>
          <a:noFill/>
          <a:ln w="25400">
            <a:noFill/>
            <a:prstDash val="sysDot"/>
            <a:miter lim="800000"/>
            <a:headEnd/>
            <a:tailEnd/>
          </a:ln>
          <a:effectLst/>
        </p:spPr>
        <p:txBody>
          <a:bodyPr wrap="none">
            <a:spAutoFit/>
          </a:bodyPr>
          <a:lstStyle/>
          <a:p>
            <a:pPr algn="ctr">
              <a:spcBef>
                <a:spcPct val="0"/>
              </a:spcBef>
            </a:pPr>
            <a:r>
              <a:rPr lang="es-ES" sz="2400" b="1" dirty="0">
                <a:solidFill>
                  <a:srgbClr val="058AD4"/>
                </a:solidFill>
                <a:latin typeface="Verdana" pitchFamily="34" charset="0"/>
              </a:rPr>
              <a:t>COBRO DE EXPORTACIÓN MEDIANTE </a:t>
            </a:r>
          </a:p>
          <a:p>
            <a:pPr>
              <a:spcBef>
                <a:spcPct val="0"/>
              </a:spcBef>
            </a:pPr>
            <a:r>
              <a:rPr lang="es-ES" sz="2400" b="1" dirty="0">
                <a:solidFill>
                  <a:srgbClr val="058AD4"/>
                </a:solidFill>
                <a:latin typeface="Verdana" pitchFamily="34" charset="0"/>
              </a:rPr>
              <a:t>CHEQUE BANCARIO</a:t>
            </a:r>
          </a:p>
        </p:txBody>
      </p:sp>
      <p:grpSp>
        <p:nvGrpSpPr>
          <p:cNvPr id="2" name="17 Grupo"/>
          <p:cNvGrpSpPr/>
          <p:nvPr/>
        </p:nvGrpSpPr>
        <p:grpSpPr>
          <a:xfrm>
            <a:off x="3080792" y="1428736"/>
            <a:ext cx="6192688" cy="1390650"/>
            <a:chOff x="3024174" y="1428736"/>
            <a:chExt cx="5878526" cy="1390650"/>
          </a:xfrm>
        </p:grpSpPr>
        <p:sp>
          <p:nvSpPr>
            <p:cNvPr id="348167" name="Rectangle 7"/>
            <p:cNvSpPr>
              <a:spLocks noChangeArrowheads="1"/>
            </p:cNvSpPr>
            <p:nvPr/>
          </p:nvSpPr>
          <p:spPr bwMode="auto">
            <a:xfrm>
              <a:off x="3024174" y="1428736"/>
              <a:ext cx="5878526"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a:latin typeface="Verdana" pitchFamily="34" charset="0"/>
              </a:endParaRPr>
            </a:p>
          </p:txBody>
        </p:sp>
        <p:sp>
          <p:nvSpPr>
            <p:cNvPr id="348168" name="Rectangle 8"/>
            <p:cNvSpPr>
              <a:spLocks noChangeArrowheads="1"/>
            </p:cNvSpPr>
            <p:nvPr/>
          </p:nvSpPr>
          <p:spPr bwMode="auto">
            <a:xfrm>
              <a:off x="3095612" y="1500174"/>
              <a:ext cx="5802088" cy="915988"/>
            </a:xfrm>
            <a:prstGeom prst="rect">
              <a:avLst/>
            </a:prstGeom>
            <a:noFill/>
            <a:ln w="9525" algn="ctr">
              <a:noFill/>
              <a:miter lim="800000"/>
              <a:headEnd/>
              <a:tailEnd/>
            </a:ln>
            <a:effectLst/>
          </p:spPr>
          <p:txBody>
            <a:bodyPr anchor="ctr">
              <a:spAutoFit/>
            </a:bodyPr>
            <a:lstStyle/>
            <a:p>
              <a:pPr>
                <a:lnSpc>
                  <a:spcPct val="120000"/>
                </a:lnSpc>
                <a:spcBef>
                  <a:spcPct val="0"/>
                </a:spcBef>
              </a:pPr>
              <a:r>
                <a:rPr lang="es-ES_tradnl" sz="1500" dirty="0">
                  <a:latin typeface="Verdana" pitchFamily="34" charset="0"/>
                </a:rPr>
                <a:t>El </a:t>
              </a:r>
              <a:r>
                <a:rPr lang="es-ES_tradnl" sz="1500" b="1" dirty="0">
                  <a:latin typeface="Verdana" pitchFamily="34" charset="0"/>
                </a:rPr>
                <a:t>cheque bancario:</a:t>
              </a:r>
              <a:r>
                <a:rPr lang="es-ES_tradnl" sz="1500" dirty="0">
                  <a:latin typeface="Verdana" pitchFamily="34" charset="0"/>
                </a:rPr>
                <a:t> es el que emite una entidad de crédito extranjera, por orden y cuenta de su cliente (importador), a favor del exportador español.</a:t>
              </a:r>
            </a:p>
          </p:txBody>
        </p:sp>
      </p:grpSp>
      <p:sp>
        <p:nvSpPr>
          <p:cNvPr id="348171" name="Text Box 11"/>
          <p:cNvSpPr txBox="1">
            <a:spLocks noChangeArrowheads="1"/>
          </p:cNvSpPr>
          <p:nvPr/>
        </p:nvSpPr>
        <p:spPr bwMode="auto">
          <a:xfrm>
            <a:off x="238096" y="4015200"/>
            <a:ext cx="8435975" cy="2085186"/>
          </a:xfrm>
          <a:prstGeom prst="rect">
            <a:avLst/>
          </a:prstGeom>
          <a:noFill/>
          <a:ln w="9525" algn="ctr">
            <a:noFill/>
            <a:miter lim="800000"/>
            <a:headEnd/>
            <a:tailEnd/>
          </a:ln>
          <a:effectLst/>
        </p:spPr>
        <p:txBody>
          <a:bodyPr wrap="square">
            <a:spAutoFit/>
          </a:bodyPr>
          <a:lstStyle/>
          <a:p>
            <a:pPr marL="457200" indent="-457200">
              <a:spcBef>
                <a:spcPct val="0"/>
              </a:spcBef>
              <a:spcAft>
                <a:spcPct val="25000"/>
              </a:spcAft>
              <a:buClr>
                <a:srgbClr val="FF0000"/>
              </a:buClr>
              <a:buFontTx/>
              <a:buAutoNum type="arabicPeriod"/>
            </a:pPr>
            <a:r>
              <a:rPr lang="es-ES_tradnl" sz="1400" dirty="0">
                <a:latin typeface="Verdana" pitchFamily="34" charset="0"/>
              </a:rPr>
              <a:t>El exportador envía la mercancía y la documentación directamente al importador y espera que éste le remita el cheque a su favor.</a:t>
            </a:r>
          </a:p>
          <a:p>
            <a:pPr marL="457200" indent="-457200">
              <a:spcBef>
                <a:spcPct val="0"/>
              </a:spcBef>
              <a:spcAft>
                <a:spcPct val="25000"/>
              </a:spcAft>
              <a:buClr>
                <a:srgbClr val="FF0000"/>
              </a:buClr>
              <a:buFontTx/>
              <a:buAutoNum type="arabicPeriod"/>
            </a:pPr>
            <a:endParaRPr lang="es-ES_tradnl" sz="1400" dirty="0">
              <a:latin typeface="Verdana" pitchFamily="34" charset="0"/>
            </a:endParaRPr>
          </a:p>
          <a:p>
            <a:pPr marL="457200" indent="-457200">
              <a:spcBef>
                <a:spcPct val="0"/>
              </a:spcBef>
              <a:spcAft>
                <a:spcPct val="25000"/>
              </a:spcAft>
              <a:buClr>
                <a:srgbClr val="FF0000"/>
              </a:buClr>
              <a:buFontTx/>
              <a:buAutoNum type="arabicPeriod"/>
            </a:pPr>
            <a:r>
              <a:rPr lang="es-ES_tradnl" sz="1400" dirty="0">
                <a:latin typeface="Verdana" pitchFamily="34" charset="0"/>
              </a:rPr>
              <a:t>Una vez recibido el cheque, el exportador lo presenta a su banco.</a:t>
            </a:r>
          </a:p>
          <a:p>
            <a:pPr marL="457200" indent="-457200">
              <a:spcBef>
                <a:spcPct val="0"/>
              </a:spcBef>
              <a:spcAft>
                <a:spcPct val="25000"/>
              </a:spcAft>
              <a:buClr>
                <a:srgbClr val="FF0000"/>
              </a:buClr>
              <a:buFontTx/>
              <a:buAutoNum type="arabicPeriod"/>
            </a:pPr>
            <a:endParaRPr lang="es-ES_tradnl" sz="1400" dirty="0">
              <a:latin typeface="Verdana" pitchFamily="34" charset="0"/>
            </a:endParaRPr>
          </a:p>
          <a:p>
            <a:pPr marL="457200" indent="-457200">
              <a:spcBef>
                <a:spcPct val="0"/>
              </a:spcBef>
              <a:spcAft>
                <a:spcPct val="25000"/>
              </a:spcAft>
              <a:buClr>
                <a:srgbClr val="FF0000"/>
              </a:buClr>
              <a:buFontTx/>
              <a:buAutoNum type="arabicPeriod"/>
            </a:pPr>
            <a:r>
              <a:rPr lang="es-ES_tradnl" sz="1400" dirty="0">
                <a:latin typeface="Verdana" pitchFamily="34" charset="0"/>
              </a:rPr>
              <a:t>El banco debe evaluar la solvencia de su cliente y comprobar los requisitos formales del cheque previamente a su aceptación.</a:t>
            </a:r>
          </a:p>
          <a:p>
            <a:pPr marL="457200" indent="-457200">
              <a:spcBef>
                <a:spcPct val="0"/>
              </a:spcBef>
              <a:spcAft>
                <a:spcPct val="25000"/>
              </a:spcAft>
              <a:buClr>
                <a:srgbClr val="FF0000"/>
              </a:buClr>
            </a:pPr>
            <a:endParaRPr lang="es-ES_tradnl" sz="1400" dirty="0">
              <a:latin typeface="Verdana" pitchFamily="34" charset="0"/>
            </a:endParaRPr>
          </a:p>
        </p:txBody>
      </p:sp>
      <p:sp>
        <p:nvSpPr>
          <p:cNvPr id="348172" name="Text Box 12"/>
          <p:cNvSpPr txBox="1">
            <a:spLocks noChangeArrowheads="1"/>
          </p:cNvSpPr>
          <p:nvPr/>
        </p:nvSpPr>
        <p:spPr bwMode="auto">
          <a:xfrm>
            <a:off x="238096" y="3571876"/>
            <a:ext cx="4194175" cy="336550"/>
          </a:xfrm>
          <a:prstGeom prst="rect">
            <a:avLst/>
          </a:prstGeom>
          <a:noFill/>
          <a:ln w="9525" algn="ctr">
            <a:noFill/>
            <a:miter lim="800000"/>
            <a:headEnd/>
            <a:tailEnd/>
          </a:ln>
          <a:effectLst/>
        </p:spPr>
        <p:txBody>
          <a:bodyPr>
            <a:spAutoFit/>
          </a:bodyPr>
          <a:lstStyle/>
          <a:p>
            <a:pPr eaLnBrk="0" hangingPunct="0">
              <a:spcBef>
                <a:spcPct val="0"/>
              </a:spcBef>
            </a:pPr>
            <a:r>
              <a:rPr lang="es-ES" sz="1600" b="1" u="sng" dirty="0">
                <a:solidFill>
                  <a:srgbClr val="990033"/>
                </a:solidFill>
                <a:latin typeface="Verdana" pitchFamily="34" charset="0"/>
              </a:rPr>
              <a:t>Proceso de la operación</a:t>
            </a:r>
          </a:p>
        </p:txBody>
      </p:sp>
      <p:grpSp>
        <p:nvGrpSpPr>
          <p:cNvPr id="3" name="16 Grupo"/>
          <p:cNvGrpSpPr/>
          <p:nvPr/>
        </p:nvGrpSpPr>
        <p:grpSpPr>
          <a:xfrm>
            <a:off x="642576" y="1340768"/>
            <a:ext cx="2438216" cy="1584176"/>
            <a:chOff x="416496" y="1412777"/>
            <a:chExt cx="2438216" cy="1584176"/>
          </a:xfrm>
        </p:grpSpPr>
        <p:pic>
          <p:nvPicPr>
            <p:cNvPr id="19"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19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1"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25</a:t>
            </a:fld>
            <a:endParaRPr lang="es-E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p:cNvSpPr>
            <a:spLocks noGrp="1" noChangeArrowheads="1"/>
          </p:cNvSpPr>
          <p:nvPr>
            <p:ph type="title" idx="4294967295"/>
          </p:nvPr>
        </p:nvSpPr>
        <p:spPr>
          <a:xfrm>
            <a:off x="2409576" y="1124745"/>
            <a:ext cx="5086848"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MOTIVOS DE ELECCIÓN DE ESTE SISTEMA DE COBRO</a:t>
            </a:r>
          </a:p>
        </p:txBody>
      </p:sp>
      <p:sp>
        <p:nvSpPr>
          <p:cNvPr id="349186" name="Text Box 2"/>
          <p:cNvSpPr txBox="1">
            <a:spLocks noChangeArrowheads="1"/>
          </p:cNvSpPr>
          <p:nvPr/>
        </p:nvSpPr>
        <p:spPr bwMode="auto">
          <a:xfrm>
            <a:off x="417513" y="1628818"/>
            <a:ext cx="8923337" cy="302577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Existe un relación continuada de máxima confianza entre las partes.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El exportador español puede contar con garantías suficientes del importador, gracias a un contrato establecido entre ambas partes.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Desconocimiento de sistemas alternativos más rápidos, económicos y seguros, como la transferencia.</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Que el exportador disponga de seguros de crédito para cobertura de insolvencia que le garanticen los impagos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ca-ES" sz="1600" dirty="0">
              <a:latin typeface="Verdana" pitchFamily="34" charset="0"/>
            </a:endParaRPr>
          </a:p>
        </p:txBody>
      </p:sp>
      <p:sp>
        <p:nvSpPr>
          <p:cNvPr id="349190" name="Text Box 6"/>
          <p:cNvSpPr txBox="1">
            <a:spLocks noChangeArrowheads="1"/>
          </p:cNvSpPr>
          <p:nvPr/>
        </p:nvSpPr>
        <p:spPr bwMode="auto">
          <a:xfrm>
            <a:off x="1614379" y="149731"/>
            <a:ext cx="66736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COBRO DE EXPORTACIÓN MEDIANTE </a:t>
            </a:r>
          </a:p>
          <a:p>
            <a:pPr>
              <a:spcBef>
                <a:spcPct val="0"/>
              </a:spcBef>
            </a:pPr>
            <a:r>
              <a:rPr lang="es-ES" sz="2400" b="1" dirty="0">
                <a:solidFill>
                  <a:srgbClr val="058AD4"/>
                </a:solidFill>
                <a:latin typeface="Verdana" pitchFamily="34" charset="0"/>
              </a:rPr>
              <a:t>CHEQUE BANCARIO</a:t>
            </a:r>
          </a:p>
        </p:txBody>
      </p:sp>
      <p:sp>
        <p:nvSpPr>
          <p:cNvPr id="10" name="Rectangle 3"/>
          <p:cNvSpPr txBox="1">
            <a:spLocks noChangeArrowheads="1"/>
          </p:cNvSpPr>
          <p:nvPr/>
        </p:nvSpPr>
        <p:spPr bwMode="auto">
          <a:xfrm>
            <a:off x="3939977" y="4221088"/>
            <a:ext cx="2026046" cy="288147"/>
          </a:xfrm>
          <a:prstGeom prst="rect">
            <a:avLst/>
          </a:prstGeom>
          <a:solidFill>
            <a:schemeClr val="accent2">
              <a:alpha val="14000"/>
            </a:schemeClr>
          </a:solidFill>
          <a:ln w="25400" cap="flat"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36000" rIns="91440" bIns="3600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400" b="1" u="none" strike="noStrike" kern="0" cap="none" spc="0" normalizeH="0" baseline="0" noProof="0" dirty="0">
                <a:ln>
                  <a:noFill/>
                </a:ln>
                <a:solidFill>
                  <a:schemeClr val="tx1"/>
                </a:solidFill>
                <a:effectLst/>
                <a:uLnTx/>
                <a:uFillTx/>
                <a:latin typeface="+mj-lt"/>
                <a:ea typeface="+mj-ea"/>
                <a:cs typeface="+mj-cs"/>
              </a:rPr>
              <a:t>CARACTERÍSTICAS</a:t>
            </a:r>
          </a:p>
        </p:txBody>
      </p:sp>
      <p:sp>
        <p:nvSpPr>
          <p:cNvPr id="11" name="Text Box 6"/>
          <p:cNvSpPr txBox="1">
            <a:spLocks noChangeArrowheads="1"/>
          </p:cNvSpPr>
          <p:nvPr/>
        </p:nvSpPr>
        <p:spPr bwMode="auto">
          <a:xfrm>
            <a:off x="416496" y="4653136"/>
            <a:ext cx="9069388" cy="2062103"/>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_tradnl" sz="1600" dirty="0">
                <a:latin typeface="Verdana" pitchFamily="34" charset="0"/>
              </a:rPr>
              <a:t> Los cheques tomados con la opción de abono en firme salvo buen fin son abonados de forma inmediata, posiblemente con una retención en cuenta en función de la solvencia del cliente.</a:t>
            </a:r>
          </a:p>
          <a:p>
            <a:pPr>
              <a:spcBef>
                <a:spcPct val="0"/>
              </a:spcBef>
              <a:buClr>
                <a:srgbClr val="FF0000"/>
              </a:buClr>
              <a:buFont typeface="Wingdings" pitchFamily="2" charset="2"/>
              <a:buChar char="v"/>
            </a:pPr>
            <a:endParaRPr lang="es-ES_tradnl" sz="1600" dirty="0">
              <a:latin typeface="Verdana" pitchFamily="34" charset="0"/>
            </a:endParaRPr>
          </a:p>
          <a:p>
            <a:pPr>
              <a:spcBef>
                <a:spcPct val="0"/>
              </a:spcBef>
              <a:buClr>
                <a:srgbClr val="FF0000"/>
              </a:buClr>
              <a:buFont typeface="Wingdings" pitchFamily="2" charset="2"/>
              <a:buChar char="v"/>
            </a:pPr>
            <a:r>
              <a:rPr lang="es-ES_tradnl" sz="1600" dirty="0">
                <a:latin typeface="Verdana" pitchFamily="34" charset="0"/>
              </a:rPr>
              <a:t> Otra opción es abono en firme por lo que el cheque será enviado en gestión de cobro a la espera del abono definitivo por el banco extranjero.</a:t>
            </a:r>
          </a:p>
          <a:p>
            <a:pPr>
              <a:spcBef>
                <a:spcPct val="0"/>
              </a:spcBef>
              <a:buClr>
                <a:srgbClr val="FF0000"/>
              </a:buClr>
              <a:buFont typeface="Wingdings" pitchFamily="2" charset="2"/>
              <a:buChar char="v"/>
            </a:pPr>
            <a:endParaRPr lang="es-ES_tradnl" sz="1600" dirty="0">
              <a:latin typeface="Verdana" pitchFamily="34" charset="0"/>
            </a:endParaRPr>
          </a:p>
          <a:p>
            <a:pPr>
              <a:spcBef>
                <a:spcPct val="0"/>
              </a:spcBef>
              <a:buClr>
                <a:srgbClr val="FF0000"/>
              </a:buClr>
              <a:buFont typeface="Wingdings" pitchFamily="2" charset="2"/>
              <a:buChar char="v"/>
            </a:pPr>
            <a:endParaRPr lang="es-ES_tradnl" sz="1600" dirty="0">
              <a:latin typeface="Verdana" pitchFamily="34" charset="0"/>
            </a:endParaRP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26</a:t>
            </a:fld>
            <a:endParaRPr lang="es-E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9" name="Rectangle 7"/>
          <p:cNvSpPr>
            <a:spLocks noGrp="1" noChangeArrowheads="1"/>
          </p:cNvSpPr>
          <p:nvPr>
            <p:ph type="title" idx="4294967295"/>
          </p:nvPr>
        </p:nvSpPr>
        <p:spPr>
          <a:xfrm>
            <a:off x="3903976" y="1052621"/>
            <a:ext cx="2098048"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351245" name="Text Box 13"/>
          <p:cNvSpPr txBox="1">
            <a:spLocks noChangeArrowheads="1"/>
          </p:cNvSpPr>
          <p:nvPr/>
        </p:nvSpPr>
        <p:spPr bwMode="auto">
          <a:xfrm>
            <a:off x="1616189" y="149731"/>
            <a:ext cx="66736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COBRO DE EXPORTACIÓN MEDIANTE </a:t>
            </a:r>
          </a:p>
          <a:p>
            <a:pPr>
              <a:spcBef>
                <a:spcPct val="0"/>
              </a:spcBef>
            </a:pPr>
            <a:r>
              <a:rPr lang="es-ES" sz="2400" b="1" dirty="0">
                <a:solidFill>
                  <a:srgbClr val="058AD4"/>
                </a:solidFill>
                <a:latin typeface="Verdana" pitchFamily="34" charset="0"/>
              </a:rPr>
              <a:t>CHEQUE BANCARIO</a:t>
            </a:r>
          </a:p>
        </p:txBody>
      </p:sp>
      <p:sp>
        <p:nvSpPr>
          <p:cNvPr id="351250" name="Text Box 18"/>
          <p:cNvSpPr txBox="1">
            <a:spLocks noChangeArrowheads="1"/>
          </p:cNvSpPr>
          <p:nvPr/>
        </p:nvSpPr>
        <p:spPr bwMode="auto">
          <a:xfrm>
            <a:off x="2432720" y="5445224"/>
            <a:ext cx="6840760" cy="646331"/>
          </a:xfrm>
          <a:prstGeom prst="rect">
            <a:avLst/>
          </a:prstGeom>
          <a:solidFill>
            <a:srgbClr val="FF0000"/>
          </a:solidFill>
          <a:ln w="254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spcBef>
                <a:spcPct val="0"/>
              </a:spcBef>
            </a:pPr>
            <a:r>
              <a:rPr lang="ca-ES" sz="1200" b="1" dirty="0" err="1">
                <a:solidFill>
                  <a:schemeClr val="bg1"/>
                </a:solidFill>
                <a:latin typeface="Verdana" pitchFamily="34" charset="0"/>
              </a:rPr>
              <a:t>Este</a:t>
            </a:r>
            <a:r>
              <a:rPr lang="ca-ES" sz="1200" b="1" dirty="0">
                <a:solidFill>
                  <a:schemeClr val="bg1"/>
                </a:solidFill>
                <a:latin typeface="Verdana" pitchFamily="34" charset="0"/>
              </a:rPr>
              <a:t> </a:t>
            </a:r>
            <a:r>
              <a:rPr lang="ca-ES" sz="1200" b="1" dirty="0" err="1">
                <a:solidFill>
                  <a:schemeClr val="bg1"/>
                </a:solidFill>
                <a:latin typeface="Verdana" pitchFamily="34" charset="0"/>
              </a:rPr>
              <a:t>método</a:t>
            </a:r>
            <a:r>
              <a:rPr lang="ca-ES" sz="1200" b="1" dirty="0">
                <a:solidFill>
                  <a:schemeClr val="bg1"/>
                </a:solidFill>
                <a:latin typeface="Verdana" pitchFamily="34" charset="0"/>
              </a:rPr>
              <a:t> no reporta </a:t>
            </a:r>
            <a:r>
              <a:rPr lang="ca-ES" sz="1200" b="1" dirty="0" err="1">
                <a:solidFill>
                  <a:schemeClr val="bg1"/>
                </a:solidFill>
                <a:latin typeface="Verdana" pitchFamily="34" charset="0"/>
              </a:rPr>
              <a:t>ventajas</a:t>
            </a:r>
            <a:r>
              <a:rPr lang="ca-ES" sz="1200" b="1" dirty="0">
                <a:solidFill>
                  <a:schemeClr val="bg1"/>
                </a:solidFill>
                <a:latin typeface="Verdana" pitchFamily="34" charset="0"/>
              </a:rPr>
              <a:t> </a:t>
            </a:r>
            <a:r>
              <a:rPr lang="ca-ES" sz="1200" b="1" dirty="0" err="1">
                <a:solidFill>
                  <a:schemeClr val="bg1"/>
                </a:solidFill>
                <a:latin typeface="Verdana" pitchFamily="34" charset="0"/>
              </a:rPr>
              <a:t>diferenciales</a:t>
            </a:r>
            <a:r>
              <a:rPr lang="ca-ES" sz="1200" b="1" dirty="0">
                <a:solidFill>
                  <a:schemeClr val="bg1"/>
                </a:solidFill>
                <a:latin typeface="Verdana" pitchFamily="34" charset="0"/>
              </a:rPr>
              <a:t> para el exportador en </a:t>
            </a:r>
            <a:r>
              <a:rPr lang="ca-ES" sz="1200" b="1" dirty="0" err="1">
                <a:solidFill>
                  <a:schemeClr val="bg1"/>
                </a:solidFill>
                <a:latin typeface="Verdana" pitchFamily="34" charset="0"/>
              </a:rPr>
              <a:t>relación</a:t>
            </a:r>
            <a:r>
              <a:rPr lang="ca-ES" sz="1200" b="1" dirty="0">
                <a:solidFill>
                  <a:schemeClr val="bg1"/>
                </a:solidFill>
                <a:latin typeface="Verdana" pitchFamily="34" charset="0"/>
              </a:rPr>
              <a:t> con </a:t>
            </a:r>
            <a:r>
              <a:rPr lang="ca-ES" sz="1200" b="1" dirty="0" err="1">
                <a:solidFill>
                  <a:schemeClr val="bg1"/>
                </a:solidFill>
                <a:latin typeface="Verdana" pitchFamily="34" charset="0"/>
              </a:rPr>
              <a:t>otras</a:t>
            </a:r>
            <a:r>
              <a:rPr lang="ca-ES" sz="1200" b="1" dirty="0">
                <a:solidFill>
                  <a:schemeClr val="bg1"/>
                </a:solidFill>
                <a:latin typeface="Verdana" pitchFamily="34" charset="0"/>
              </a:rPr>
              <a:t> </a:t>
            </a:r>
            <a:r>
              <a:rPr lang="ca-ES" sz="1200" b="1" dirty="0" err="1">
                <a:solidFill>
                  <a:schemeClr val="bg1"/>
                </a:solidFill>
                <a:latin typeface="Verdana" pitchFamily="34" charset="0"/>
              </a:rPr>
              <a:t>formas</a:t>
            </a:r>
            <a:r>
              <a:rPr lang="ca-ES" sz="1200" b="1" dirty="0">
                <a:solidFill>
                  <a:schemeClr val="bg1"/>
                </a:solidFill>
                <a:latin typeface="Verdana" pitchFamily="34" charset="0"/>
              </a:rPr>
              <a:t> de cobro/pago, ni </a:t>
            </a:r>
            <a:r>
              <a:rPr lang="ca-ES" sz="1200" b="1" dirty="0" err="1">
                <a:solidFill>
                  <a:schemeClr val="bg1"/>
                </a:solidFill>
                <a:latin typeface="Verdana" pitchFamily="34" charset="0"/>
              </a:rPr>
              <a:t>ofrece</a:t>
            </a:r>
            <a:r>
              <a:rPr lang="ca-ES" sz="1200" b="1" dirty="0">
                <a:solidFill>
                  <a:schemeClr val="bg1"/>
                </a:solidFill>
                <a:latin typeface="Verdana" pitchFamily="34" charset="0"/>
              </a:rPr>
              <a:t> </a:t>
            </a:r>
            <a:r>
              <a:rPr lang="ca-ES" sz="1200" b="1" dirty="0" err="1">
                <a:solidFill>
                  <a:schemeClr val="bg1"/>
                </a:solidFill>
                <a:latin typeface="Verdana" pitchFamily="34" charset="0"/>
              </a:rPr>
              <a:t>más</a:t>
            </a:r>
            <a:r>
              <a:rPr lang="ca-ES" sz="1200" b="1" dirty="0">
                <a:solidFill>
                  <a:schemeClr val="bg1"/>
                </a:solidFill>
                <a:latin typeface="Verdana" pitchFamily="34" charset="0"/>
              </a:rPr>
              <a:t> </a:t>
            </a:r>
            <a:r>
              <a:rPr lang="ca-ES" sz="1200" b="1" dirty="0" err="1">
                <a:solidFill>
                  <a:schemeClr val="bg1"/>
                </a:solidFill>
                <a:latin typeface="Verdana" pitchFamily="34" charset="0"/>
              </a:rPr>
              <a:t>garantías</a:t>
            </a:r>
            <a:r>
              <a:rPr lang="ca-ES" sz="1200" b="1" dirty="0">
                <a:solidFill>
                  <a:schemeClr val="bg1"/>
                </a:solidFill>
                <a:latin typeface="Verdana" pitchFamily="34" charset="0"/>
              </a:rPr>
              <a:t> que el </a:t>
            </a:r>
            <a:r>
              <a:rPr lang="ca-ES" sz="1200" b="1" dirty="0" err="1">
                <a:solidFill>
                  <a:schemeClr val="bg1"/>
                </a:solidFill>
                <a:latin typeface="Verdana" pitchFamily="34" charset="0"/>
              </a:rPr>
              <a:t>cheque</a:t>
            </a:r>
            <a:r>
              <a:rPr lang="ca-ES" sz="1200" b="1" dirty="0">
                <a:solidFill>
                  <a:schemeClr val="bg1"/>
                </a:solidFill>
                <a:latin typeface="Verdana" pitchFamily="34" charset="0"/>
              </a:rPr>
              <a:t> personal.</a:t>
            </a:r>
          </a:p>
        </p:txBody>
      </p:sp>
      <p:sp>
        <p:nvSpPr>
          <p:cNvPr id="351240" name="Rectangle 8"/>
          <p:cNvSpPr>
            <a:spLocks noChangeArrowheads="1"/>
          </p:cNvSpPr>
          <p:nvPr/>
        </p:nvSpPr>
        <p:spPr bwMode="auto">
          <a:xfrm>
            <a:off x="2407448" y="3238921"/>
            <a:ext cx="6866032" cy="1846263"/>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08000"/>
              </a:lnSpc>
              <a:spcBef>
                <a:spcPct val="0"/>
              </a:spcBef>
              <a:spcAft>
                <a:spcPts val="600"/>
              </a:spcAft>
              <a:buClr>
                <a:srgbClr val="FF0000"/>
              </a:buClr>
              <a:buFont typeface="Wingdings" pitchFamily="2" charset="2"/>
              <a:buChar char="ð"/>
            </a:pPr>
            <a:r>
              <a:rPr lang="es-ES" sz="1400" dirty="0">
                <a:latin typeface="Verdana" pitchFamily="34" charset="0"/>
              </a:rPr>
              <a:t>El exportador no tiene ninguna certeza de cobro cuando presenta el cheque en el banco extranjero y, sin embargo, las mercancías ya están en poder del importador.</a:t>
            </a:r>
          </a:p>
          <a:p>
            <a:pPr marL="177800" indent="-177800" eaLnBrk="0" hangingPunct="0">
              <a:lnSpc>
                <a:spcPct val="108000"/>
              </a:lnSpc>
              <a:spcBef>
                <a:spcPct val="0"/>
              </a:spcBef>
              <a:spcAft>
                <a:spcPts val="600"/>
              </a:spcAft>
              <a:buClr>
                <a:srgbClr val="FF0000"/>
              </a:buClr>
              <a:buFont typeface="Wingdings" pitchFamily="2" charset="2"/>
              <a:buChar char="ð"/>
            </a:pPr>
            <a:r>
              <a:rPr lang="es-ES" sz="1400" dirty="0">
                <a:latin typeface="Verdana" pitchFamily="34" charset="0"/>
              </a:rPr>
              <a:t>El exportador está financiando a su cliente, pues éste no paga hasta que el cheque le es adeudado en cuenta.</a:t>
            </a:r>
          </a:p>
          <a:p>
            <a:pPr marL="177800" indent="-177800" eaLnBrk="0" hangingPunct="0">
              <a:lnSpc>
                <a:spcPct val="108000"/>
              </a:lnSpc>
              <a:spcBef>
                <a:spcPct val="0"/>
              </a:spcBef>
              <a:spcAft>
                <a:spcPts val="600"/>
              </a:spcAft>
              <a:buClr>
                <a:srgbClr val="FF0000"/>
              </a:buClr>
              <a:buFont typeface="Wingdings" pitchFamily="2" charset="2"/>
              <a:buChar char="ð"/>
            </a:pPr>
            <a:r>
              <a:rPr lang="es-ES" sz="1400" dirty="0">
                <a:latin typeface="Verdana" pitchFamily="34" charset="0"/>
              </a:rPr>
              <a:t>Es el peor medio de cobro para el exportador. Los otros medios de cobro son mas eficientes.</a:t>
            </a:r>
          </a:p>
        </p:txBody>
      </p:sp>
      <p:sp>
        <p:nvSpPr>
          <p:cNvPr id="6" name="5 Marcador de número de diapositiva"/>
          <p:cNvSpPr>
            <a:spLocks noGrp="1"/>
          </p:cNvSpPr>
          <p:nvPr>
            <p:ph type="sldNum" sz="quarter" idx="12"/>
          </p:nvPr>
        </p:nvSpPr>
        <p:spPr/>
        <p:txBody>
          <a:bodyPr/>
          <a:lstStyle/>
          <a:p>
            <a:fld id="{26C69DA7-24B1-4A6D-BDDF-C1FA8D855B87}" type="slidenum">
              <a:rPr lang="es-ES" smtClean="0"/>
              <a:pPr/>
              <a:t>27</a:t>
            </a:fld>
            <a:endParaRPr lang="es-ES"/>
          </a:p>
        </p:txBody>
      </p:sp>
      <p:grpSp>
        <p:nvGrpSpPr>
          <p:cNvPr id="18" name="17 Grupo"/>
          <p:cNvGrpSpPr/>
          <p:nvPr/>
        </p:nvGrpSpPr>
        <p:grpSpPr>
          <a:xfrm>
            <a:off x="632520" y="1484784"/>
            <a:ext cx="1512168" cy="1080120"/>
            <a:chOff x="2095480" y="3000372"/>
            <a:chExt cx="2129287" cy="1514467"/>
          </a:xfrm>
        </p:grpSpPr>
        <p:pic>
          <p:nvPicPr>
            <p:cNvPr id="19" name="Picture 2" descr="http://www.creativosonline.org/blog/wp-content/uploads/2008/10/vectoresempresariales.png"/>
            <p:cNvPicPr>
              <a:picLocks noChangeAspect="1" noChangeArrowheads="1"/>
            </p:cNvPicPr>
            <p:nvPr/>
          </p:nvPicPr>
          <p:blipFill>
            <a:blip r:embed="rId3"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19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21" name="20 Grupo"/>
          <p:cNvGrpSpPr/>
          <p:nvPr/>
        </p:nvGrpSpPr>
        <p:grpSpPr>
          <a:xfrm>
            <a:off x="632520" y="3717032"/>
            <a:ext cx="1512168" cy="1080120"/>
            <a:chOff x="2000672" y="1988840"/>
            <a:chExt cx="1512168" cy="1080120"/>
          </a:xfrm>
        </p:grpSpPr>
        <p:grpSp>
          <p:nvGrpSpPr>
            <p:cNvPr id="22" name="8 Grupo"/>
            <p:cNvGrpSpPr/>
            <p:nvPr/>
          </p:nvGrpSpPr>
          <p:grpSpPr>
            <a:xfrm>
              <a:off x="2000672" y="1988840"/>
              <a:ext cx="1512168" cy="1080120"/>
              <a:chOff x="7977336" y="5085184"/>
              <a:chExt cx="1584176" cy="1088132"/>
            </a:xfrm>
          </p:grpSpPr>
          <p:grpSp>
            <p:nvGrpSpPr>
              <p:cNvPr id="26" name="52 Grupo"/>
              <p:cNvGrpSpPr/>
              <p:nvPr/>
            </p:nvGrpSpPr>
            <p:grpSpPr>
              <a:xfrm>
                <a:off x="7977336" y="5085184"/>
                <a:ext cx="1584176" cy="1088132"/>
                <a:chOff x="7977336" y="5085184"/>
                <a:chExt cx="1584176" cy="1088132"/>
              </a:xfrm>
            </p:grpSpPr>
            <p:pic>
              <p:nvPicPr>
                <p:cNvPr id="31" name="Picture 2" descr="\\svcphd03\users03\Empleados\U0132573\My Pictures\RIESGO6.jpg"/>
                <p:cNvPicPr>
                  <a:picLocks noChangeAspect="1" noChangeArrowheads="1"/>
                </p:cNvPicPr>
                <p:nvPr/>
              </p:nvPicPr>
              <p:blipFill>
                <a:blip r:embed="rId4"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2" name="Picture 4" descr="Click once to zoom in."/>
                <p:cNvPicPr>
                  <a:picLocks noChangeAspect="1" noChangeArrowheads="1"/>
                </p:cNvPicPr>
                <p:nvPr/>
              </p:nvPicPr>
              <p:blipFill>
                <a:blip r:embed="rId5"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30" name="29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25" name="24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pic>
        <p:nvPicPr>
          <p:cNvPr id="34" name="Picture 2" descr="C:\Documents and Settings\U0132573\Local Settings\Temporary Internet Files\Content.IE5\JQOJVDK5\j0441424[1].png">
            <a:hlinkClick r:id="rId6" action="ppaction://hlinksldjump"/>
          </p:cNvPr>
          <p:cNvPicPr>
            <a:picLocks noChangeAspect="1" noChangeArrowheads="1"/>
          </p:cNvPicPr>
          <p:nvPr/>
        </p:nvPicPr>
        <p:blipFill>
          <a:blip r:embed="rId7" cstate="print"/>
          <a:srcRect/>
          <a:stretch>
            <a:fillRect/>
          </a:stretch>
        </p:blipFill>
        <p:spPr bwMode="auto">
          <a:xfrm>
            <a:off x="5529064" y="6165304"/>
            <a:ext cx="571480" cy="571480"/>
          </a:xfrm>
          <a:prstGeom prst="rect">
            <a:avLst/>
          </a:prstGeom>
          <a:noFill/>
        </p:spPr>
      </p:pic>
      <p:pic>
        <p:nvPicPr>
          <p:cNvPr id="35" name="Picture 7" descr="C:\Documents and Settings\PEPE\Local Settings\Temporary Internet Files\Content.IE5\HO0OJACJ\j0441446[1].png">
            <a:hlinkClick r:id="rId8" action="ppaction://hlinksldjump"/>
          </p:cNvPr>
          <p:cNvPicPr>
            <a:picLocks noChangeAspect="1" noChangeArrowheads="1"/>
          </p:cNvPicPr>
          <p:nvPr/>
        </p:nvPicPr>
        <p:blipFill>
          <a:blip r:embed="rId9" cstate="print"/>
          <a:srcRect/>
          <a:stretch>
            <a:fillRect/>
          </a:stretch>
        </p:blipFill>
        <p:spPr bwMode="auto">
          <a:xfrm>
            <a:off x="6177136" y="6165304"/>
            <a:ext cx="571504" cy="571504"/>
          </a:xfrm>
          <a:prstGeom prst="rect">
            <a:avLst/>
          </a:prstGeom>
          <a:noFill/>
        </p:spPr>
      </p:pic>
      <p:pic>
        <p:nvPicPr>
          <p:cNvPr id="36" name="Picture 4" descr="C:\Documents and Settings\PEPE\Local Settings\Temporary Internet Files\Content.IE5\UQ65D14E\j0441443[1].png">
            <a:hlinkClick r:id="rId10" action="ppaction://hlinksldjump"/>
          </p:cNvPr>
          <p:cNvPicPr>
            <a:picLocks noChangeAspect="1" noChangeArrowheads="1"/>
          </p:cNvPicPr>
          <p:nvPr/>
        </p:nvPicPr>
        <p:blipFill>
          <a:blip r:embed="rId11" cstate="print"/>
          <a:srcRect/>
          <a:stretch>
            <a:fillRect/>
          </a:stretch>
        </p:blipFill>
        <p:spPr bwMode="auto">
          <a:xfrm>
            <a:off x="7329264" y="6165304"/>
            <a:ext cx="571480" cy="571480"/>
          </a:xfrm>
          <a:prstGeom prst="rect">
            <a:avLst/>
          </a:prstGeom>
          <a:noFill/>
        </p:spPr>
      </p:pic>
      <p:sp>
        <p:nvSpPr>
          <p:cNvPr id="23" name="Text Box 7">
            <a:extLst>
              <a:ext uri="{FF2B5EF4-FFF2-40B4-BE49-F238E27FC236}">
                <a16:creationId xmlns:a16="http://schemas.microsoft.com/office/drawing/2014/main" id="{0E04E889-172D-4018-AD3C-91B243E58CD2}"/>
              </a:ext>
            </a:extLst>
          </p:cNvPr>
          <p:cNvSpPr txBox="1">
            <a:spLocks noChangeArrowheads="1"/>
          </p:cNvSpPr>
          <p:nvPr/>
        </p:nvSpPr>
        <p:spPr bwMode="auto">
          <a:xfrm>
            <a:off x="2360712" y="1673226"/>
            <a:ext cx="6912768" cy="63023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Exportadores tanto de mercancías como de servicios (empresas y particulares).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8 Grupo"/>
          <p:cNvGrpSpPr/>
          <p:nvPr/>
        </p:nvGrpSpPr>
        <p:grpSpPr>
          <a:xfrm>
            <a:off x="3080793" y="1357298"/>
            <a:ext cx="6192688" cy="1390650"/>
            <a:chOff x="3024174" y="2143116"/>
            <a:chExt cx="5848203" cy="1390650"/>
          </a:xfrm>
        </p:grpSpPr>
        <p:sp>
          <p:nvSpPr>
            <p:cNvPr id="331782" name="Rectangle 6"/>
            <p:cNvSpPr>
              <a:spLocks noChangeArrowheads="1"/>
            </p:cNvSpPr>
            <p:nvPr/>
          </p:nvSpPr>
          <p:spPr bwMode="auto">
            <a:xfrm>
              <a:off x="3024174" y="2143116"/>
              <a:ext cx="5848203"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a:latin typeface="Verdana" pitchFamily="34" charset="0"/>
              </a:endParaRPr>
            </a:p>
          </p:txBody>
        </p:sp>
        <p:sp>
          <p:nvSpPr>
            <p:cNvPr id="331783" name="Rectangle 7"/>
            <p:cNvSpPr>
              <a:spLocks noChangeArrowheads="1"/>
            </p:cNvSpPr>
            <p:nvPr/>
          </p:nvSpPr>
          <p:spPr bwMode="auto">
            <a:xfrm>
              <a:off x="3024174" y="2285992"/>
              <a:ext cx="5802088" cy="1190625"/>
            </a:xfrm>
            <a:prstGeom prst="rect">
              <a:avLst/>
            </a:prstGeom>
            <a:noFill/>
            <a:ln w="9525" algn="ctr">
              <a:noFill/>
              <a:miter lim="800000"/>
              <a:headEnd/>
              <a:tailEnd/>
            </a:ln>
            <a:effectLst/>
          </p:spPr>
          <p:txBody>
            <a:bodyPr anchor="ctr">
              <a:spAutoFit/>
            </a:bodyPr>
            <a:lstStyle/>
            <a:p>
              <a:pPr>
                <a:lnSpc>
                  <a:spcPct val="120000"/>
                </a:lnSpc>
                <a:spcBef>
                  <a:spcPct val="0"/>
                </a:spcBef>
              </a:pPr>
              <a:r>
                <a:rPr lang="es-ES_tradnl" sz="1500" dirty="0">
                  <a:latin typeface="Verdana" pitchFamily="34" charset="0"/>
                </a:rPr>
                <a:t>La </a:t>
              </a:r>
              <a:r>
                <a:rPr lang="es-ES_tradnl" sz="1500" b="1" dirty="0">
                  <a:latin typeface="Verdana" pitchFamily="34" charset="0"/>
                </a:rPr>
                <a:t>orden de pago o transferencia:</a:t>
              </a:r>
              <a:r>
                <a:rPr lang="es-ES_tradnl" sz="1500" dirty="0">
                  <a:latin typeface="Verdana" pitchFamily="34" charset="0"/>
                </a:rPr>
                <a:t> es un mandato que el importador da a su banco para que éste envíe una determinada cantidad de dinero a la cuenta que el exportador mantiene en su banco.</a:t>
              </a:r>
            </a:p>
          </p:txBody>
        </p:sp>
      </p:grpSp>
      <p:grpSp>
        <p:nvGrpSpPr>
          <p:cNvPr id="3" name="16 Grupo"/>
          <p:cNvGrpSpPr/>
          <p:nvPr/>
        </p:nvGrpSpPr>
        <p:grpSpPr>
          <a:xfrm>
            <a:off x="271473" y="3735388"/>
            <a:ext cx="8582025" cy="2081450"/>
            <a:chOff x="271463" y="3735388"/>
            <a:chExt cx="8582025" cy="2081450"/>
          </a:xfrm>
        </p:grpSpPr>
        <p:sp>
          <p:nvSpPr>
            <p:cNvPr id="331786" name="Text Box 10"/>
            <p:cNvSpPr txBox="1">
              <a:spLocks noChangeArrowheads="1"/>
            </p:cNvSpPr>
            <p:nvPr/>
          </p:nvSpPr>
          <p:spPr bwMode="auto">
            <a:xfrm>
              <a:off x="417513" y="4216400"/>
              <a:ext cx="8435975" cy="1600438"/>
            </a:xfrm>
            <a:prstGeom prst="rect">
              <a:avLst/>
            </a:prstGeom>
            <a:noFill/>
            <a:ln w="9525" algn="ctr">
              <a:noFill/>
              <a:miter lim="800000"/>
              <a:headEnd/>
              <a:tailEnd/>
            </a:ln>
            <a:effectLst/>
          </p:spPr>
          <p:txBody>
            <a:bodyPr>
              <a:spAutoFit/>
            </a:bodyPr>
            <a:lstStyle/>
            <a:p>
              <a:pPr marL="285750" indent="-285750">
                <a:spcBef>
                  <a:spcPct val="0"/>
                </a:spcBef>
                <a:buClr>
                  <a:srgbClr val="FFA829"/>
                </a:buClr>
                <a:buBlip>
                  <a:blip r:embed="rId3"/>
                </a:buBlip>
              </a:pPr>
              <a:r>
                <a:rPr lang="es-ES_tradnl" sz="1400" dirty="0">
                  <a:latin typeface="Verdana" pitchFamily="34" charset="0"/>
                </a:rPr>
                <a:t>El exportador envía la mercancía y la documentación directamente al importador y espera que éste le remita la transferencia a su favor.</a:t>
              </a:r>
            </a:p>
            <a:p>
              <a:pPr marL="285750" indent="-285750">
                <a:spcBef>
                  <a:spcPct val="0"/>
                </a:spcBef>
                <a:buClr>
                  <a:srgbClr val="FFA829"/>
                </a:buClr>
                <a:buBlip>
                  <a:blip r:embed="rId3"/>
                </a:buBlip>
              </a:pPr>
              <a:endParaRPr lang="es-ES_tradnl" sz="1400" dirty="0">
                <a:latin typeface="Verdana" pitchFamily="34" charset="0"/>
              </a:endParaRPr>
            </a:p>
            <a:p>
              <a:pPr marL="285750" indent="-285750">
                <a:spcBef>
                  <a:spcPct val="0"/>
                </a:spcBef>
                <a:buClr>
                  <a:srgbClr val="FFA829"/>
                </a:buClr>
                <a:buBlip>
                  <a:blip r:embed="rId3"/>
                </a:buBlip>
              </a:pPr>
              <a:r>
                <a:rPr lang="es-ES_tradnl" sz="1400" dirty="0">
                  <a:latin typeface="Verdana" pitchFamily="34" charset="0"/>
                </a:rPr>
                <a:t>Puede que se acuerde el pago por anticipado, por lo que la mercancía y la documentación serán remitida a la recepción  de la transferencia.</a:t>
              </a:r>
            </a:p>
            <a:p>
              <a:pPr>
                <a:spcBef>
                  <a:spcPct val="0"/>
                </a:spcBef>
                <a:buClr>
                  <a:srgbClr val="FFA829"/>
                </a:buClr>
              </a:pPr>
              <a:endParaRPr lang="es-ES_tradnl" sz="1400" dirty="0">
                <a:latin typeface="Verdana" pitchFamily="34" charset="0"/>
              </a:endParaRPr>
            </a:p>
            <a:p>
              <a:pPr marL="285750" indent="-285750">
                <a:spcBef>
                  <a:spcPct val="0"/>
                </a:spcBef>
                <a:buClr>
                  <a:srgbClr val="FFA829"/>
                </a:buClr>
                <a:buBlip>
                  <a:blip r:embed="rId3"/>
                </a:buBlip>
              </a:pPr>
              <a:endParaRPr lang="es-ES_tradnl" sz="1400" dirty="0">
                <a:latin typeface="Verdana" pitchFamily="34" charset="0"/>
              </a:endParaRPr>
            </a:p>
          </p:txBody>
        </p:sp>
        <p:sp>
          <p:nvSpPr>
            <p:cNvPr id="331787" name="Text Box 11"/>
            <p:cNvSpPr txBox="1">
              <a:spLocks noChangeArrowheads="1"/>
            </p:cNvSpPr>
            <p:nvPr/>
          </p:nvSpPr>
          <p:spPr bwMode="auto">
            <a:xfrm>
              <a:off x="271463" y="3735388"/>
              <a:ext cx="4194175" cy="336550"/>
            </a:xfrm>
            <a:prstGeom prst="rect">
              <a:avLst/>
            </a:prstGeom>
            <a:noFill/>
            <a:ln w="9525" algn="ctr">
              <a:noFill/>
              <a:miter lim="800000"/>
              <a:headEnd/>
              <a:tailEnd/>
            </a:ln>
            <a:effectLst/>
          </p:spPr>
          <p:txBody>
            <a:bodyPr>
              <a:spAutoFit/>
            </a:bodyPr>
            <a:lstStyle/>
            <a:p>
              <a:pPr eaLnBrk="0" hangingPunct="0">
                <a:spcBef>
                  <a:spcPct val="0"/>
                </a:spcBef>
              </a:pPr>
              <a:r>
                <a:rPr lang="es-ES" sz="1600" b="1" u="sng" dirty="0">
                  <a:solidFill>
                    <a:srgbClr val="990033"/>
                  </a:solidFill>
                  <a:latin typeface="Verdana" pitchFamily="34" charset="0"/>
                </a:rPr>
                <a:t>Proceso de la operación</a:t>
              </a:r>
            </a:p>
          </p:txBody>
        </p:sp>
      </p:grpSp>
      <p:sp>
        <p:nvSpPr>
          <p:cNvPr id="331788" name="Text Box 12"/>
          <p:cNvSpPr txBox="1">
            <a:spLocks noChangeArrowheads="1"/>
          </p:cNvSpPr>
          <p:nvPr/>
        </p:nvSpPr>
        <p:spPr bwMode="auto">
          <a:xfrm>
            <a:off x="2833670" y="260649"/>
            <a:ext cx="4238661" cy="707886"/>
          </a:xfrm>
          <a:prstGeom prst="rect">
            <a:avLst/>
          </a:prstGeom>
          <a:noFill/>
          <a:ln w="25400">
            <a:noFill/>
            <a:prstDash val="sysDot"/>
            <a:miter lim="800000"/>
            <a:headEnd/>
            <a:tailEnd/>
          </a:ln>
          <a:effectLst/>
        </p:spPr>
        <p:txBody>
          <a:bodyPr wrap="none">
            <a:spAutoFit/>
          </a:bodyPr>
          <a:lstStyle/>
          <a:p>
            <a:pPr>
              <a:spcBef>
                <a:spcPct val="0"/>
              </a:spcBef>
            </a:pPr>
            <a:r>
              <a:rPr lang="es-ES" sz="2000" b="1" dirty="0">
                <a:solidFill>
                  <a:srgbClr val="058AD4"/>
                </a:solidFill>
                <a:latin typeface="Verdana" pitchFamily="34" charset="0"/>
              </a:rPr>
              <a:t>COBRO DE EXPORTACIÓN </a:t>
            </a:r>
          </a:p>
          <a:p>
            <a:pPr>
              <a:spcBef>
                <a:spcPct val="0"/>
              </a:spcBef>
            </a:pPr>
            <a:r>
              <a:rPr lang="es-ES" sz="2000" b="1" dirty="0">
                <a:solidFill>
                  <a:srgbClr val="058AD4"/>
                </a:solidFill>
                <a:latin typeface="Verdana" pitchFamily="34" charset="0"/>
              </a:rPr>
              <a:t>MEDIANTE TRANSFERENCIA</a:t>
            </a:r>
          </a:p>
        </p:txBody>
      </p:sp>
      <p:grpSp>
        <p:nvGrpSpPr>
          <p:cNvPr id="5" name="17 Grupo"/>
          <p:cNvGrpSpPr/>
          <p:nvPr/>
        </p:nvGrpSpPr>
        <p:grpSpPr>
          <a:xfrm>
            <a:off x="642576" y="1340768"/>
            <a:ext cx="2438216" cy="1584176"/>
            <a:chOff x="416496" y="1412777"/>
            <a:chExt cx="2438216" cy="1584176"/>
          </a:xfrm>
        </p:grpSpPr>
        <p:pic>
          <p:nvPicPr>
            <p:cNvPr id="20" name="Picture 2" descr="Y:\My Pictures\enseñanza3.jpg"/>
            <p:cNvPicPr>
              <a:picLocks noChangeAspect="1" noChangeArrowheads="1"/>
            </p:cNvPicPr>
            <p:nvPr/>
          </p:nvPicPr>
          <p:blipFill>
            <a:blip r:embed="rId4"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20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2"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28</a:t>
            </a:fld>
            <a:endParaRPr lang="es-E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Grp="1" noChangeArrowheads="1"/>
          </p:cNvSpPr>
          <p:nvPr>
            <p:ph type="title" idx="4294967295"/>
          </p:nvPr>
        </p:nvSpPr>
        <p:spPr>
          <a:xfrm>
            <a:off x="2697610" y="1587455"/>
            <a:ext cx="4510781" cy="257369"/>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200" b="1" i="0" dirty="0">
                <a:solidFill>
                  <a:schemeClr val="tx1"/>
                </a:solidFill>
              </a:rPr>
              <a:t>MOTIVOS DE ELECCIÓN DE ESTE SISTEMA DE COBRO</a:t>
            </a:r>
          </a:p>
        </p:txBody>
      </p:sp>
      <p:sp>
        <p:nvSpPr>
          <p:cNvPr id="332802" name="Text Box 2"/>
          <p:cNvSpPr txBox="1">
            <a:spLocks noChangeArrowheads="1"/>
          </p:cNvSpPr>
          <p:nvPr/>
        </p:nvSpPr>
        <p:spPr bwMode="auto">
          <a:xfrm>
            <a:off x="380968" y="2602647"/>
            <a:ext cx="8923337" cy="255454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Existe un relación continuada de confianza entre las partes.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Que sea una exigencia del importador y el exportador la acepte.</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Que el exportador disponga de seguros de crédito para cobertura de insolvencia   que le garanticen los impagos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ca-ES" sz="1600" dirty="0">
              <a:latin typeface="Verdana" pitchFamily="34" charset="0"/>
            </a:endParaRPr>
          </a:p>
        </p:txBody>
      </p:sp>
      <p:sp>
        <p:nvSpPr>
          <p:cNvPr id="332806" name="Text Box 6"/>
          <p:cNvSpPr txBox="1">
            <a:spLocks noChangeArrowheads="1"/>
          </p:cNvSpPr>
          <p:nvPr/>
        </p:nvSpPr>
        <p:spPr bwMode="auto">
          <a:xfrm>
            <a:off x="2424904" y="221739"/>
            <a:ext cx="505619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COBRO DE EXPORTACIÓN </a:t>
            </a:r>
          </a:p>
          <a:p>
            <a:pPr>
              <a:spcBef>
                <a:spcPct val="0"/>
              </a:spcBef>
            </a:pPr>
            <a:r>
              <a:rPr lang="es-ES" sz="2400" b="1" dirty="0">
                <a:solidFill>
                  <a:srgbClr val="058AD4"/>
                </a:solidFill>
                <a:latin typeface="Verdana" pitchFamily="34" charset="0"/>
              </a:rPr>
              <a:t>MEDIANTE TRANSFERENCIA</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29</a:t>
            </a:fld>
            <a:endParaRPr lang="es-E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88504" y="332843"/>
            <a:ext cx="8928992" cy="4939814"/>
          </a:xfrm>
          <a:prstGeom prst="rect">
            <a:avLst/>
          </a:prstGeom>
          <a:noFill/>
        </p:spPr>
        <p:txBody>
          <a:bodyPr wrap="square" rtlCol="0">
            <a:spAutoFit/>
          </a:bodyPr>
          <a:lstStyle/>
          <a:p>
            <a:pPr marL="285750" indent="-285750">
              <a:buFontTx/>
              <a:buBlip>
                <a:blip r:embed="rId2"/>
              </a:buBlip>
            </a:pPr>
            <a:r>
              <a:rPr lang="es-ES" sz="1200" b="1" dirty="0">
                <a:solidFill>
                  <a:prstClr val="black"/>
                </a:solidFill>
              </a:rPr>
              <a:t>Toda operación comercial nace de un contrato.</a:t>
            </a:r>
          </a:p>
          <a:p>
            <a:pPr marL="742950" lvl="1" indent="-285750">
              <a:buFontTx/>
              <a:buBlip>
                <a:blip r:embed="rId2"/>
              </a:buBlip>
            </a:pPr>
            <a:r>
              <a:rPr lang="es-ES" sz="1200" b="1" dirty="0">
                <a:solidFill>
                  <a:prstClr val="black"/>
                </a:solidFill>
              </a:rPr>
              <a:t>Contrato oficial</a:t>
            </a:r>
          </a:p>
          <a:p>
            <a:pPr marL="742950" lvl="1" indent="-285750">
              <a:buFontTx/>
              <a:buBlip>
                <a:blip r:embed="rId2"/>
              </a:buBlip>
            </a:pPr>
            <a:r>
              <a:rPr lang="es-ES" sz="1200" b="1" dirty="0">
                <a:solidFill>
                  <a:prstClr val="black"/>
                </a:solidFill>
              </a:rPr>
              <a:t>Intercambio de mails, emails o télex.</a:t>
            </a:r>
          </a:p>
          <a:p>
            <a:pPr marL="742950" lvl="1" indent="-285750">
              <a:buFontTx/>
              <a:buBlip>
                <a:blip r:embed="rId2"/>
              </a:buBlip>
            </a:pPr>
            <a:r>
              <a:rPr lang="es-ES" sz="1200" b="1" dirty="0">
                <a:solidFill>
                  <a:prstClr val="black"/>
                </a:solidFill>
              </a:rPr>
              <a:t>Factura proforma y aceptación de la misma.</a:t>
            </a:r>
          </a:p>
          <a:p>
            <a:pPr marL="742950" lvl="1" indent="-285750">
              <a:buFontTx/>
              <a:buBlip>
                <a:blip r:embed="rId2"/>
              </a:buBlip>
            </a:pPr>
            <a:endParaRPr lang="es-ES" sz="1200" b="1" dirty="0">
              <a:solidFill>
                <a:prstClr val="black"/>
              </a:solidFill>
            </a:endParaRPr>
          </a:p>
          <a:p>
            <a:pPr marL="285750" indent="-285750">
              <a:buFontTx/>
              <a:buBlip>
                <a:blip r:embed="rId2"/>
              </a:buBlip>
            </a:pPr>
            <a:r>
              <a:rPr lang="es-ES" sz="1200" b="1" dirty="0">
                <a:solidFill>
                  <a:prstClr val="black"/>
                </a:solidFill>
              </a:rPr>
              <a:t>En ellos hay que definir quien asume los gastos que originan el envío y la responsabilidad de cubrir el riesgo de  la mercancía, en ambos casos desde que momento.</a:t>
            </a:r>
          </a:p>
          <a:p>
            <a:pPr marL="285750" indent="-285750">
              <a:buFontTx/>
              <a:buBlip>
                <a:blip r:embed="rId2"/>
              </a:buBlip>
            </a:pPr>
            <a:endParaRPr lang="es-ES" sz="1200" b="1" dirty="0">
              <a:solidFill>
                <a:prstClr val="black"/>
              </a:solidFill>
            </a:endParaRPr>
          </a:p>
          <a:p>
            <a:pPr marL="285750" indent="-285750">
              <a:buFontTx/>
              <a:buBlip>
                <a:blip r:embed="rId2"/>
              </a:buBlip>
            </a:pPr>
            <a:endParaRPr lang="es-ES" sz="1200" b="1" dirty="0">
              <a:solidFill>
                <a:prstClr val="black"/>
              </a:solidFill>
            </a:endParaRPr>
          </a:p>
          <a:p>
            <a:pPr marL="285750" indent="-285750">
              <a:buFontTx/>
              <a:buBlip>
                <a:blip r:embed="rId2"/>
              </a:buBlip>
            </a:pPr>
            <a:endParaRPr lang="es-ES" sz="1000" b="1" dirty="0">
              <a:solidFill>
                <a:prstClr val="black"/>
              </a:solidFill>
            </a:endParaRPr>
          </a:p>
          <a:p>
            <a:pPr marL="285750" indent="-285750">
              <a:buFontTx/>
              <a:buBlip>
                <a:blip r:embed="rId2"/>
              </a:buBlip>
            </a:pPr>
            <a:endParaRPr lang="es-ES" sz="1200" b="1" dirty="0">
              <a:solidFill>
                <a:prstClr val="black"/>
              </a:solidFill>
            </a:endParaRPr>
          </a:p>
          <a:p>
            <a:pPr marL="285750" indent="-285750">
              <a:buFontTx/>
              <a:buBlip>
                <a:blip r:embed="rId2"/>
              </a:buBlip>
            </a:pPr>
            <a:endParaRPr lang="es-ES" sz="1200" b="1" dirty="0">
              <a:solidFill>
                <a:prstClr val="black"/>
              </a:solidFill>
            </a:endParaRPr>
          </a:p>
          <a:p>
            <a:pPr marL="285750" indent="-285750">
              <a:buFontTx/>
              <a:buBlip>
                <a:blip r:embed="rId2"/>
              </a:buBlip>
            </a:pPr>
            <a:endParaRPr lang="es-ES" sz="1200" b="1" dirty="0">
              <a:solidFill>
                <a:prstClr val="black"/>
              </a:solidFill>
            </a:endParaRPr>
          </a:p>
          <a:p>
            <a:pPr marL="285750" indent="-285750">
              <a:buFontTx/>
              <a:buBlip>
                <a:blip r:embed="rId2"/>
              </a:buBlip>
            </a:pPr>
            <a:endParaRPr lang="es-ES" sz="1200" b="1" dirty="0">
              <a:solidFill>
                <a:prstClr val="black"/>
              </a:solidFill>
            </a:endParaRPr>
          </a:p>
          <a:p>
            <a:pPr marL="285750" indent="-285750">
              <a:buFontTx/>
              <a:buBlip>
                <a:blip r:embed="rId2"/>
              </a:buBlip>
            </a:pPr>
            <a:endParaRPr lang="es-ES" sz="1200" b="1" dirty="0">
              <a:solidFill>
                <a:prstClr val="black"/>
              </a:solidFill>
            </a:endParaRPr>
          </a:p>
          <a:p>
            <a:pPr marL="285750" indent="-285750">
              <a:buFontTx/>
              <a:buBlip>
                <a:blip r:embed="rId2"/>
              </a:buBlip>
            </a:pPr>
            <a:r>
              <a:rPr lang="es-ES" sz="1200" b="1" dirty="0">
                <a:solidFill>
                  <a:prstClr val="black"/>
                </a:solidFill>
              </a:rPr>
              <a:t>Las operaciones de Comercio Exterior se rigen por normas y usos de la Cámara de Comercio Internacional, pero sobre estas siempre prevalecen las leyes del país a que se han sometido ambas partes en caso de litigio. </a:t>
            </a:r>
          </a:p>
          <a:p>
            <a:pPr lvl="1"/>
            <a:endParaRPr lang="es-ES" sz="1200" b="1" dirty="0">
              <a:solidFill>
                <a:prstClr val="black"/>
              </a:solidFill>
            </a:endParaRPr>
          </a:p>
        </p:txBody>
      </p:sp>
      <p:sp>
        <p:nvSpPr>
          <p:cNvPr id="13" name="12 CuadroTexto"/>
          <p:cNvSpPr txBox="1"/>
          <p:nvPr/>
        </p:nvSpPr>
        <p:spPr>
          <a:xfrm>
            <a:off x="2864768" y="3714752"/>
            <a:ext cx="3456384" cy="369332"/>
          </a:xfrm>
          <a:prstGeom prst="rect">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s-ES" b="1" dirty="0">
                <a:solidFill>
                  <a:prstClr val="black"/>
                </a:solidFill>
              </a:rPr>
              <a:t>INCOTERMS</a:t>
            </a:r>
            <a:r>
              <a:rPr lang="es-ES" dirty="0">
                <a:solidFill>
                  <a:prstClr val="black"/>
                </a:solidFill>
              </a:rPr>
              <a:t> 2020</a:t>
            </a:r>
          </a:p>
        </p:txBody>
      </p:sp>
      <p:pic>
        <p:nvPicPr>
          <p:cNvPr id="103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585" y="4869160"/>
            <a:ext cx="1038319" cy="1480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9304" y="2636912"/>
            <a:ext cx="929583" cy="121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descr="http://www.businesscol.com/comex/incoterms.jpg"/>
          <p:cNvPicPr>
            <a:picLocks noChangeAspect="1" noChangeArrowheads="1"/>
          </p:cNvPicPr>
          <p:nvPr/>
        </p:nvPicPr>
        <p:blipFill>
          <a:blip r:embed="rId5" cstate="print"/>
          <a:srcRect b="74930"/>
          <a:stretch>
            <a:fillRect/>
          </a:stretch>
        </p:blipFill>
        <p:spPr bwMode="auto">
          <a:xfrm>
            <a:off x="1779962" y="2571744"/>
            <a:ext cx="5613400" cy="857256"/>
          </a:xfrm>
          <a:prstGeom prst="rect">
            <a:avLst/>
          </a:prstGeom>
          <a:noFill/>
        </p:spPr>
      </p:pic>
      <p:sp>
        <p:nvSpPr>
          <p:cNvPr id="6" name="5 Marcador de número de diapositiva"/>
          <p:cNvSpPr>
            <a:spLocks noGrp="1"/>
          </p:cNvSpPr>
          <p:nvPr>
            <p:ph type="sldNum" sz="quarter" idx="12"/>
          </p:nvPr>
        </p:nvSpPr>
        <p:spPr/>
        <p:txBody>
          <a:bodyPr/>
          <a:lstStyle/>
          <a:p>
            <a:fld id="{26C69DA7-24B1-4A6D-BDDF-C1FA8D855B87}" type="slidenum">
              <a:rPr lang="es-ES" smtClean="0"/>
              <a:pPr/>
              <a:t>3</a:t>
            </a:fld>
            <a:endParaRPr lang="es-ES"/>
          </a:p>
        </p:txBody>
      </p:sp>
      <p:pic>
        <p:nvPicPr>
          <p:cNvPr id="235522" name="Picture 2" descr="Pack Guía de transporte + Reglas Incoterms 2020 + Poster Incoterms 2020"/>
          <p:cNvPicPr>
            <a:picLocks noChangeAspect="1" noChangeArrowheads="1"/>
          </p:cNvPicPr>
          <p:nvPr/>
        </p:nvPicPr>
        <p:blipFill>
          <a:blip r:embed="rId6" cstate="print"/>
          <a:srcRect l="66499" r="4101" b="23841"/>
          <a:stretch>
            <a:fillRect/>
          </a:stretch>
        </p:blipFill>
        <p:spPr bwMode="auto">
          <a:xfrm>
            <a:off x="1064568" y="5013176"/>
            <a:ext cx="864096" cy="1399012"/>
          </a:xfrm>
          <a:prstGeom prst="rect">
            <a:avLst/>
          </a:prstGeom>
          <a:noFill/>
        </p:spPr>
      </p:pic>
      <p:pic>
        <p:nvPicPr>
          <p:cNvPr id="11" name="Picture 2"/>
          <p:cNvPicPr>
            <a:picLocks noChangeAspect="1" noChangeArrowheads="1"/>
          </p:cNvPicPr>
          <p:nvPr/>
        </p:nvPicPr>
        <p:blipFill>
          <a:blip r:embed="rId7" cstate="print"/>
          <a:srcRect l="38681" t="37400" r="53051" b="37400"/>
          <a:stretch>
            <a:fillRect/>
          </a:stretch>
        </p:blipFill>
        <p:spPr bwMode="auto">
          <a:xfrm>
            <a:off x="5295039" y="4869161"/>
            <a:ext cx="882097" cy="1512168"/>
          </a:xfrm>
          <a:prstGeom prst="rect">
            <a:avLst/>
          </a:prstGeom>
          <a:noFill/>
          <a:ln w="9525">
            <a:noFill/>
            <a:miter lim="800000"/>
            <a:headEnd/>
            <a:tailEnd/>
          </a:ln>
        </p:spPr>
      </p:pic>
      <p:pic>
        <p:nvPicPr>
          <p:cNvPr id="12" name="Picture 3"/>
          <p:cNvPicPr>
            <a:picLocks noChangeAspect="1" noChangeArrowheads="1"/>
          </p:cNvPicPr>
          <p:nvPr/>
        </p:nvPicPr>
        <p:blipFill>
          <a:blip r:embed="rId8" cstate="print"/>
          <a:srcRect l="39369" t="38450" r="52953" b="33200"/>
          <a:stretch>
            <a:fillRect/>
          </a:stretch>
        </p:blipFill>
        <p:spPr bwMode="auto">
          <a:xfrm>
            <a:off x="7185248" y="4869160"/>
            <a:ext cx="725414" cy="1506629"/>
          </a:xfrm>
          <a:prstGeom prst="rect">
            <a:avLst/>
          </a:prstGeom>
          <a:noFill/>
          <a:ln w="9525">
            <a:noFill/>
            <a:miter lim="800000"/>
            <a:headEnd/>
            <a:tailEnd/>
          </a:ln>
        </p:spPr>
      </p:pic>
    </p:spTree>
    <p:extLst>
      <p:ext uri="{BB962C8B-B14F-4D97-AF65-F5344CB8AC3E}">
        <p14:creationId xmlns:p14="http://schemas.microsoft.com/office/powerpoint/2010/main" val="1036877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9" name="Rectangle 11"/>
          <p:cNvSpPr>
            <a:spLocks noGrp="1" noChangeArrowheads="1"/>
          </p:cNvSpPr>
          <p:nvPr>
            <p:ph type="title" idx="4294967295"/>
          </p:nvPr>
        </p:nvSpPr>
        <p:spPr>
          <a:xfrm>
            <a:off x="4079082" y="961802"/>
            <a:ext cx="1747837"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334850" name="Rectangle 2"/>
          <p:cNvSpPr>
            <a:spLocks noChangeArrowheads="1"/>
          </p:cNvSpPr>
          <p:nvPr/>
        </p:nvSpPr>
        <p:spPr bwMode="auto">
          <a:xfrm>
            <a:off x="2360712" y="2492896"/>
            <a:ext cx="6930927" cy="2736304"/>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 sz="1400" dirty="0">
                <a:latin typeface="Verdana" pitchFamily="34" charset="0"/>
              </a:rPr>
              <a:t>Bajo coste, medio muy eficiente y simple.</a:t>
            </a:r>
          </a:p>
          <a:p>
            <a:pPr marL="447675" indent="-266700" eaLnBrk="0" hangingPunct="0">
              <a:lnSpc>
                <a:spcPct val="120000"/>
              </a:lnSpc>
              <a:spcBef>
                <a:spcPct val="0"/>
              </a:spcBef>
              <a:buClr>
                <a:srgbClr val="C00000"/>
              </a:buClr>
              <a:buSzPct val="110000"/>
              <a:buFont typeface="Wingdings" pitchFamily="2" charset="2"/>
              <a:buChar char="ð"/>
            </a:pPr>
            <a:r>
              <a:rPr lang="es-ES" sz="1400" dirty="0">
                <a:latin typeface="Verdana" pitchFamily="34" charset="0"/>
              </a:rPr>
              <a:t>ausencia de riesgo por extravío, robo o defectos formales del cheque.</a:t>
            </a:r>
          </a:p>
          <a:p>
            <a:pPr marL="447675" indent="-266700" eaLnBrk="0" hangingPunct="0">
              <a:lnSpc>
                <a:spcPct val="120000"/>
              </a:lnSpc>
              <a:spcBef>
                <a:spcPct val="0"/>
              </a:spcBef>
              <a:buClr>
                <a:srgbClr val="C00000"/>
              </a:buClr>
              <a:buSzPct val="110000"/>
              <a:buFont typeface="Wingdings" pitchFamily="2" charset="2"/>
              <a:buChar char="ð"/>
            </a:pPr>
            <a:r>
              <a:rPr lang="es-ES" sz="1400" dirty="0">
                <a:latin typeface="Verdana" pitchFamily="34" charset="0"/>
              </a:rPr>
              <a:t>Rapidez: una transferencia emitida directa, es decir banco emisor banco receptor evita las demoras que se producen en transferencias recibidas a través de terceras entidades,  para aprovechar al máximo las ventajas del cobro por transferencia, debe darse a conocer a nuestro banco los datos del bancos emisor para que pueda comprobar si puede recibir las transferencias directamente y si no es así que efectúe las gestiones oportunas para que pueda ser así.</a:t>
            </a:r>
            <a:endParaRPr lang="es-ES_tradnl" sz="1400" dirty="0">
              <a:latin typeface="Verdana" pitchFamily="34" charset="0"/>
            </a:endParaRPr>
          </a:p>
        </p:txBody>
      </p:sp>
      <p:sp>
        <p:nvSpPr>
          <p:cNvPr id="334860" name="Rectangle 12"/>
          <p:cNvSpPr>
            <a:spLocks noChangeArrowheads="1"/>
          </p:cNvSpPr>
          <p:nvPr/>
        </p:nvSpPr>
        <p:spPr bwMode="auto">
          <a:xfrm>
            <a:off x="2360712" y="5517232"/>
            <a:ext cx="6912768" cy="630238"/>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400" dirty="0">
                <a:latin typeface="Verdana" pitchFamily="34" charset="0"/>
              </a:rPr>
              <a:t>El exportador se desprende de las mercancías y queda a la espera del pago del importador, a menos que haya solicitado el pago por anticipado</a:t>
            </a:r>
          </a:p>
        </p:txBody>
      </p:sp>
      <p:sp>
        <p:nvSpPr>
          <p:cNvPr id="334865" name="Text Box 17"/>
          <p:cNvSpPr txBox="1">
            <a:spLocks noChangeArrowheads="1"/>
          </p:cNvSpPr>
          <p:nvPr/>
        </p:nvSpPr>
        <p:spPr bwMode="auto">
          <a:xfrm>
            <a:off x="2424904" y="77723"/>
            <a:ext cx="505619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COBRO DE EXPORTACIÓN </a:t>
            </a:r>
          </a:p>
          <a:p>
            <a:pPr>
              <a:spcBef>
                <a:spcPct val="0"/>
              </a:spcBef>
            </a:pPr>
            <a:r>
              <a:rPr lang="es-ES" sz="2400" b="1" dirty="0">
                <a:solidFill>
                  <a:srgbClr val="058AD4"/>
                </a:solidFill>
                <a:latin typeface="Verdana" pitchFamily="34" charset="0"/>
              </a:rPr>
              <a:t>MEDIANTE TRANSFERENCIA</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30</a:t>
            </a:fld>
            <a:endParaRPr lang="es-ES"/>
          </a:p>
        </p:txBody>
      </p:sp>
      <p:grpSp>
        <p:nvGrpSpPr>
          <p:cNvPr id="21" name="20 Grupo"/>
          <p:cNvGrpSpPr/>
          <p:nvPr/>
        </p:nvGrpSpPr>
        <p:grpSpPr>
          <a:xfrm>
            <a:off x="632520" y="1196752"/>
            <a:ext cx="1512168" cy="1080120"/>
            <a:chOff x="2095480" y="3000372"/>
            <a:chExt cx="2129287" cy="1514467"/>
          </a:xfrm>
        </p:grpSpPr>
        <p:pic>
          <p:nvPicPr>
            <p:cNvPr id="22" name="Picture 2" descr="http://www.creativosonline.org/blog/wp-content/uploads/2008/10/vectoresempresariales.png"/>
            <p:cNvPicPr>
              <a:picLocks noChangeAspect="1" noChangeArrowheads="1"/>
            </p:cNvPicPr>
            <p:nvPr/>
          </p:nvPicPr>
          <p:blipFill>
            <a:blip r:embed="rId3"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4" name="23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29" name="28 Grupo"/>
          <p:cNvGrpSpPr/>
          <p:nvPr/>
        </p:nvGrpSpPr>
        <p:grpSpPr>
          <a:xfrm>
            <a:off x="632520" y="3140968"/>
            <a:ext cx="1512168" cy="1080120"/>
            <a:chOff x="2627784" y="4293096"/>
            <a:chExt cx="1656184" cy="1012112"/>
          </a:xfrm>
          <a:scene3d>
            <a:camera prst="orthographicFront">
              <a:rot lat="0" lon="0" rev="0"/>
            </a:camera>
            <a:lightRig rig="balanced" dir="t">
              <a:rot lat="0" lon="0" rev="8700000"/>
            </a:lightRig>
          </a:scene3d>
        </p:grpSpPr>
        <p:pic>
          <p:nvPicPr>
            <p:cNvPr id="32"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4"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5" name="34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6" name="35 Grupo"/>
          <p:cNvGrpSpPr/>
          <p:nvPr/>
        </p:nvGrpSpPr>
        <p:grpSpPr>
          <a:xfrm>
            <a:off x="632520" y="5373216"/>
            <a:ext cx="1512168" cy="1080120"/>
            <a:chOff x="2000672" y="1988840"/>
            <a:chExt cx="1512168" cy="1080120"/>
          </a:xfrm>
        </p:grpSpPr>
        <p:grpSp>
          <p:nvGrpSpPr>
            <p:cNvPr id="37" name="8 Grupo"/>
            <p:cNvGrpSpPr/>
            <p:nvPr/>
          </p:nvGrpSpPr>
          <p:grpSpPr>
            <a:xfrm>
              <a:off x="2000672" y="1988840"/>
              <a:ext cx="1512168" cy="1080120"/>
              <a:chOff x="7977336" y="5085184"/>
              <a:chExt cx="1584176" cy="1088132"/>
            </a:xfrm>
          </p:grpSpPr>
          <p:grpSp>
            <p:nvGrpSpPr>
              <p:cNvPr id="39" name="52 Grupo"/>
              <p:cNvGrpSpPr/>
              <p:nvPr/>
            </p:nvGrpSpPr>
            <p:grpSpPr>
              <a:xfrm>
                <a:off x="7977336" y="5085184"/>
                <a:ext cx="1584176" cy="1088132"/>
                <a:chOff x="7977336" y="5085184"/>
                <a:chExt cx="1584176" cy="1088132"/>
              </a:xfrm>
            </p:grpSpPr>
            <p:pic>
              <p:nvPicPr>
                <p:cNvPr id="41" name="Picture 2" descr="\\svcphd03\users03\Empleados\U0132573\My Pictures\RIESGO6.jpg"/>
                <p:cNvPicPr>
                  <a:picLocks noChangeAspect="1" noChangeArrowheads="1"/>
                </p:cNvPicPr>
                <p:nvPr/>
              </p:nvPicPr>
              <p:blipFill>
                <a:blip r:embed="rId5"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2" name="Picture 4" descr="Click once to zoom in."/>
                <p:cNvPicPr>
                  <a:picLocks noChangeAspect="1" noChangeArrowheads="1"/>
                </p:cNvPicPr>
                <p:nvPr/>
              </p:nvPicPr>
              <p:blipFill>
                <a:blip r:embed="rId6"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0" name="39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8" name="37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pic>
        <p:nvPicPr>
          <p:cNvPr id="44" name="Picture 2" descr="C:\Documents and Settings\U0132573\Local Settings\Temporary Internet Files\Content.IE5\JQOJVDK5\j0441424[1].png">
            <a:hlinkClick r:id="rId7" action="ppaction://hlinksldjump"/>
          </p:cNvPr>
          <p:cNvPicPr>
            <a:picLocks noChangeAspect="1" noChangeArrowheads="1"/>
          </p:cNvPicPr>
          <p:nvPr/>
        </p:nvPicPr>
        <p:blipFill>
          <a:blip r:embed="rId8" cstate="print"/>
          <a:srcRect/>
          <a:stretch>
            <a:fillRect/>
          </a:stretch>
        </p:blipFill>
        <p:spPr bwMode="auto">
          <a:xfrm>
            <a:off x="5529064" y="6165304"/>
            <a:ext cx="571480" cy="571480"/>
          </a:xfrm>
          <a:prstGeom prst="rect">
            <a:avLst/>
          </a:prstGeom>
          <a:noFill/>
        </p:spPr>
      </p:pic>
      <p:pic>
        <p:nvPicPr>
          <p:cNvPr id="45" name="Picture 7" descr="C:\Documents and Settings\PEPE\Local Settings\Temporary Internet Files\Content.IE5\HO0OJACJ\j0441446[1].png">
            <a:hlinkClick r:id="rId9" action="ppaction://hlinksldjump"/>
          </p:cNvPr>
          <p:cNvPicPr>
            <a:picLocks noChangeAspect="1" noChangeArrowheads="1"/>
          </p:cNvPicPr>
          <p:nvPr/>
        </p:nvPicPr>
        <p:blipFill>
          <a:blip r:embed="rId10" cstate="print"/>
          <a:srcRect/>
          <a:stretch>
            <a:fillRect/>
          </a:stretch>
        </p:blipFill>
        <p:spPr bwMode="auto">
          <a:xfrm>
            <a:off x="6177136" y="6165304"/>
            <a:ext cx="571504" cy="571504"/>
          </a:xfrm>
          <a:prstGeom prst="rect">
            <a:avLst/>
          </a:prstGeom>
          <a:noFill/>
        </p:spPr>
      </p:pic>
      <p:pic>
        <p:nvPicPr>
          <p:cNvPr id="46" name="Picture 4" descr="C:\Documents and Settings\PEPE\Local Settings\Temporary Internet Files\Content.IE5\UQ65D14E\j0441443[1].png">
            <a:hlinkClick r:id="rId11" action="ppaction://hlinksldjump"/>
          </p:cNvPr>
          <p:cNvPicPr>
            <a:picLocks noChangeAspect="1" noChangeArrowheads="1"/>
          </p:cNvPicPr>
          <p:nvPr/>
        </p:nvPicPr>
        <p:blipFill>
          <a:blip r:embed="rId12" cstate="print"/>
          <a:srcRect/>
          <a:stretch>
            <a:fillRect/>
          </a:stretch>
        </p:blipFill>
        <p:spPr bwMode="auto">
          <a:xfrm>
            <a:off x="7329264" y="6165304"/>
            <a:ext cx="571480" cy="571480"/>
          </a:xfrm>
          <a:prstGeom prst="rect">
            <a:avLst/>
          </a:prstGeom>
          <a:noFill/>
        </p:spPr>
      </p:pic>
      <p:sp>
        <p:nvSpPr>
          <p:cNvPr id="25" name="Text Box 7">
            <a:extLst>
              <a:ext uri="{FF2B5EF4-FFF2-40B4-BE49-F238E27FC236}">
                <a16:creationId xmlns:a16="http://schemas.microsoft.com/office/drawing/2014/main" id="{7B8C6E9D-8455-4737-869E-717DE58A2B5B}"/>
              </a:ext>
            </a:extLst>
          </p:cNvPr>
          <p:cNvSpPr txBox="1">
            <a:spLocks noChangeArrowheads="1"/>
          </p:cNvSpPr>
          <p:nvPr/>
        </p:nvSpPr>
        <p:spPr bwMode="auto">
          <a:xfrm>
            <a:off x="2360712" y="1412776"/>
            <a:ext cx="6912768" cy="63023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Exportadores tanto de mercancías como de servicios (empresas y particulares).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35" name="Rectangle 11"/>
          <p:cNvSpPr>
            <a:spLocks noGrp="1" noChangeArrowheads="1"/>
          </p:cNvSpPr>
          <p:nvPr>
            <p:ph type="title" idx="4294967295"/>
          </p:nvPr>
        </p:nvSpPr>
        <p:spPr>
          <a:xfrm>
            <a:off x="4310062" y="980613"/>
            <a:ext cx="1285876"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DEFINICIÓN</a:t>
            </a:r>
          </a:p>
        </p:txBody>
      </p:sp>
      <p:sp>
        <p:nvSpPr>
          <p:cNvPr id="487428" name="Text Box 4"/>
          <p:cNvSpPr txBox="1">
            <a:spLocks noChangeArrowheads="1"/>
          </p:cNvSpPr>
          <p:nvPr/>
        </p:nvSpPr>
        <p:spPr bwMode="auto">
          <a:xfrm>
            <a:off x="3307357" y="149731"/>
            <a:ext cx="3291286"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REMESA SIMPLE </a:t>
            </a:r>
          </a:p>
          <a:p>
            <a:pPr>
              <a:spcBef>
                <a:spcPct val="0"/>
              </a:spcBef>
            </a:pPr>
            <a:r>
              <a:rPr lang="es-ES" sz="2400" b="1" dirty="0">
                <a:solidFill>
                  <a:srgbClr val="058AD4"/>
                </a:solidFill>
                <a:latin typeface="Verdana" pitchFamily="34" charset="0"/>
              </a:rPr>
              <a:t>DE EXPORTACIÓN</a:t>
            </a:r>
          </a:p>
        </p:txBody>
      </p:sp>
      <p:grpSp>
        <p:nvGrpSpPr>
          <p:cNvPr id="16" name="15 Grupo"/>
          <p:cNvGrpSpPr/>
          <p:nvPr/>
        </p:nvGrpSpPr>
        <p:grpSpPr>
          <a:xfrm>
            <a:off x="3080792" y="1500174"/>
            <a:ext cx="6192688" cy="1390650"/>
            <a:chOff x="2881298" y="1500174"/>
            <a:chExt cx="5927726" cy="1390650"/>
          </a:xfrm>
        </p:grpSpPr>
        <p:sp>
          <p:nvSpPr>
            <p:cNvPr id="487429" name="Rectangle 5"/>
            <p:cNvSpPr>
              <a:spLocks noChangeArrowheads="1"/>
            </p:cNvSpPr>
            <p:nvPr/>
          </p:nvSpPr>
          <p:spPr bwMode="auto">
            <a:xfrm>
              <a:off x="2881298" y="1500174"/>
              <a:ext cx="5919774"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a:latin typeface="Verdana" pitchFamily="34" charset="0"/>
              </a:endParaRPr>
            </a:p>
          </p:txBody>
        </p:sp>
        <p:sp>
          <p:nvSpPr>
            <p:cNvPr id="487432" name="Text Box 8"/>
            <p:cNvSpPr txBox="1">
              <a:spLocks noChangeArrowheads="1"/>
            </p:cNvSpPr>
            <p:nvPr/>
          </p:nvSpPr>
          <p:spPr bwMode="auto">
            <a:xfrm>
              <a:off x="3095612" y="1556792"/>
              <a:ext cx="5713412" cy="1228725"/>
            </a:xfrm>
            <a:prstGeom prst="rect">
              <a:avLst/>
            </a:prstGeom>
            <a:noFill/>
            <a:ln w="12700">
              <a:noFill/>
              <a:miter lim="800000"/>
              <a:headEnd/>
              <a:tailEnd/>
            </a:ln>
            <a:effectLst/>
          </p:spPr>
          <p:txBody>
            <a:bodyPr/>
            <a:lstStyle/>
            <a:p>
              <a:pPr eaLnBrk="0" hangingPunct="0">
                <a:spcBef>
                  <a:spcPct val="0"/>
                </a:spcBef>
              </a:pPr>
              <a:r>
                <a:rPr lang="es-ES" sz="1400" dirty="0">
                  <a:latin typeface="Verdana" pitchFamily="34" charset="0"/>
                </a:rPr>
                <a:t>Se define como</a:t>
              </a:r>
              <a:r>
                <a:rPr lang="es-ES" sz="1400" b="1" dirty="0">
                  <a:latin typeface="Verdana" pitchFamily="34" charset="0"/>
                </a:rPr>
                <a:t> remesa simple de exportación </a:t>
              </a:r>
              <a:r>
                <a:rPr lang="es-ES" sz="1400" dirty="0">
                  <a:latin typeface="Verdana" pitchFamily="34" charset="0"/>
                </a:rPr>
                <a:t>el envío únicamente de efectos (letras de cambio, cheques, pagarés, recibos, etc.) que permiten a un exportador gestionar el cobro de operaciones de comercio exterior a través de su banco, ya sea físicamente o electrónicamente, dependiendo del país</a:t>
              </a:r>
              <a:r>
                <a:rPr lang="es-ES" sz="1400" dirty="0">
                  <a:solidFill>
                    <a:srgbClr val="000000"/>
                  </a:solidFill>
                  <a:latin typeface="Abadi MT Condensed Extra Bold" charset="0"/>
                </a:rPr>
                <a:t>.</a:t>
              </a:r>
            </a:p>
          </p:txBody>
        </p:sp>
      </p:grpSp>
      <p:sp>
        <p:nvSpPr>
          <p:cNvPr id="487433" name="Text Box 9"/>
          <p:cNvSpPr txBox="1">
            <a:spLocks noChangeArrowheads="1"/>
          </p:cNvSpPr>
          <p:nvPr/>
        </p:nvSpPr>
        <p:spPr bwMode="auto">
          <a:xfrm>
            <a:off x="661988" y="3654425"/>
            <a:ext cx="8337550" cy="2308324"/>
          </a:xfrm>
          <a:prstGeom prst="rect">
            <a:avLst/>
          </a:prstGeom>
          <a:noFill/>
          <a:ln w="9525" algn="ctr">
            <a:noFill/>
            <a:miter lim="800000"/>
            <a:headEnd/>
            <a:tailEnd/>
          </a:ln>
          <a:effectLst/>
        </p:spPr>
        <p:txBody>
          <a:bodyPr>
            <a:spAutoFit/>
          </a:bodyPr>
          <a:lstStyle/>
          <a:p>
            <a:pPr>
              <a:spcBef>
                <a:spcPct val="0"/>
              </a:spcBef>
            </a:pPr>
            <a:r>
              <a:rPr lang="es-ES" sz="1600" dirty="0">
                <a:solidFill>
                  <a:srgbClr val="FF0000"/>
                </a:solidFill>
                <a:latin typeface="Verdana" pitchFamily="34" charset="0"/>
              </a:rPr>
              <a:t>1.</a:t>
            </a:r>
            <a:r>
              <a:rPr lang="es-ES" sz="1600" dirty="0">
                <a:latin typeface="Verdana" pitchFamily="34" charset="0"/>
              </a:rPr>
              <a:t>  El exportador envía la mercancía y la documentación directamente al importador y presenta a su banco un efecto, cheque, pagare, recibo etc., girado a cargo del importador para su cobro o aceptación junto con las correspondientes instrucciones. </a:t>
            </a:r>
          </a:p>
          <a:p>
            <a:pPr>
              <a:spcBef>
                <a:spcPct val="0"/>
              </a:spcBef>
            </a:pPr>
            <a:endParaRPr lang="es-ES" sz="1600" dirty="0">
              <a:latin typeface="Verdana" pitchFamily="34" charset="0"/>
            </a:endParaRPr>
          </a:p>
          <a:p>
            <a:pPr>
              <a:spcBef>
                <a:spcPct val="0"/>
              </a:spcBef>
            </a:pPr>
            <a:r>
              <a:rPr lang="es-ES" sz="1600" dirty="0">
                <a:solidFill>
                  <a:srgbClr val="FF0000"/>
                </a:solidFill>
                <a:latin typeface="Verdana" pitchFamily="34" charset="0"/>
              </a:rPr>
              <a:t>2</a:t>
            </a:r>
            <a:r>
              <a:rPr lang="es-ES" sz="1600" dirty="0">
                <a:latin typeface="Verdana" pitchFamily="34" charset="0"/>
              </a:rPr>
              <a:t>.   El banco del Exportador envía a su corresponsal o al banco del Importador, el documento de cobro correspondiente, junto con instrucciones para que lo tramiten, en el caso de electrónico el cobro, funciona como una cámara de compensación. </a:t>
            </a:r>
            <a:endParaRPr lang="ca-ES" sz="1600" dirty="0">
              <a:latin typeface="Verdana" pitchFamily="34" charset="0"/>
            </a:endParaRPr>
          </a:p>
        </p:txBody>
      </p:sp>
      <p:sp>
        <p:nvSpPr>
          <p:cNvPr id="487434" name="Text Box 10"/>
          <p:cNvSpPr txBox="1">
            <a:spLocks noChangeArrowheads="1"/>
          </p:cNvSpPr>
          <p:nvPr/>
        </p:nvSpPr>
        <p:spPr bwMode="auto">
          <a:xfrm>
            <a:off x="661999" y="3136900"/>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a:solidFill>
                  <a:srgbClr val="990033"/>
                </a:solidFill>
                <a:latin typeface="Verdana" pitchFamily="34" charset="0"/>
              </a:rPr>
              <a:t>Proceso de la operación</a:t>
            </a:r>
          </a:p>
        </p:txBody>
      </p:sp>
      <p:grpSp>
        <p:nvGrpSpPr>
          <p:cNvPr id="17" name="16 Grupo"/>
          <p:cNvGrpSpPr/>
          <p:nvPr/>
        </p:nvGrpSpPr>
        <p:grpSpPr>
          <a:xfrm>
            <a:off x="642576" y="1340768"/>
            <a:ext cx="2438216" cy="1584176"/>
            <a:chOff x="416496" y="1412777"/>
            <a:chExt cx="2438216" cy="1584176"/>
          </a:xfrm>
        </p:grpSpPr>
        <p:pic>
          <p:nvPicPr>
            <p:cNvPr id="18"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9" name="18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0"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31</a:t>
            </a:fld>
            <a:endParaRPr lang="es-E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4" name="Rectangle 6"/>
          <p:cNvSpPr>
            <a:spLocks noGrp="1" noChangeArrowheads="1"/>
          </p:cNvSpPr>
          <p:nvPr>
            <p:ph type="title" idx="4294967295"/>
          </p:nvPr>
        </p:nvSpPr>
        <p:spPr>
          <a:xfrm>
            <a:off x="2469115" y="1340653"/>
            <a:ext cx="496777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MOTIVOS DE ELECCIÓN DE ESTE SISTEMA DE COBRO</a:t>
            </a:r>
          </a:p>
        </p:txBody>
      </p:sp>
      <p:sp>
        <p:nvSpPr>
          <p:cNvPr id="488450" name="Text Box 2"/>
          <p:cNvSpPr txBox="1">
            <a:spLocks noChangeArrowheads="1"/>
          </p:cNvSpPr>
          <p:nvPr/>
        </p:nvSpPr>
        <p:spPr bwMode="auto">
          <a:xfrm>
            <a:off x="417513" y="2314615"/>
            <a:ext cx="8923337" cy="255454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Existe una relación continuada y de confianza entre las partes.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Importador y exportador pueden haber firmado un contrato con garantías suficientes para el exportador. </a:t>
            </a:r>
          </a:p>
          <a:p>
            <a:pPr>
              <a:spcBef>
                <a:spcPct val="0"/>
              </a:spcBef>
              <a:buClr>
                <a:srgbClr val="FF0000"/>
              </a:buClr>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Imposición del importador: el exportador está muy interesado en vender y acepta el sistema de pago impuesto por el comprador.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Que el exportador disponga de un seguro de crédito para cobertura de insolvencia que le garantice los impagos </a:t>
            </a:r>
            <a:endParaRPr lang="ca-ES" sz="1600" dirty="0">
              <a:latin typeface="Verdana" pitchFamily="34" charset="0"/>
            </a:endParaRPr>
          </a:p>
        </p:txBody>
      </p:sp>
      <p:sp>
        <p:nvSpPr>
          <p:cNvPr id="488453" name="Text Box 5"/>
          <p:cNvSpPr txBox="1">
            <a:spLocks noChangeArrowheads="1"/>
          </p:cNvSpPr>
          <p:nvPr/>
        </p:nvSpPr>
        <p:spPr bwMode="auto">
          <a:xfrm>
            <a:off x="3307357" y="149731"/>
            <a:ext cx="3291286"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REMESA SIMPLE </a:t>
            </a:r>
          </a:p>
          <a:p>
            <a:pPr>
              <a:spcBef>
                <a:spcPct val="0"/>
              </a:spcBef>
            </a:pPr>
            <a:r>
              <a:rPr lang="es-ES" sz="2400" b="1" dirty="0">
                <a:solidFill>
                  <a:srgbClr val="058AD4"/>
                </a:solidFill>
                <a:latin typeface="Verdana" pitchFamily="34" charset="0"/>
              </a:rPr>
              <a:t>DE EXPORTACIÓN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32</a:t>
            </a:fld>
            <a:endParaRPr lang="es-E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11" name="Rectangle 15"/>
          <p:cNvSpPr>
            <a:spLocks noGrp="1" noChangeArrowheads="1"/>
          </p:cNvSpPr>
          <p:nvPr>
            <p:ph type="title" idx="4294967295"/>
          </p:nvPr>
        </p:nvSpPr>
        <p:spPr>
          <a:xfrm>
            <a:off x="3928430" y="1052736"/>
            <a:ext cx="204914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490499" name="Rectangle 3"/>
          <p:cNvSpPr>
            <a:spLocks noChangeArrowheads="1"/>
          </p:cNvSpPr>
          <p:nvPr/>
        </p:nvSpPr>
        <p:spPr bwMode="auto">
          <a:xfrm>
            <a:off x="2360712" y="2924944"/>
            <a:ext cx="6912768" cy="1008112"/>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 sz="1600" dirty="0">
                <a:latin typeface="Verdana" pitchFamily="34" charset="0"/>
              </a:rPr>
              <a:t>Si el efecto es aceptado, dispone de un instrumento que posibilita el protesto y la ejecución en caso de impago.</a:t>
            </a:r>
            <a:endParaRPr lang="es-ES_tradnl" sz="1600" dirty="0">
              <a:latin typeface="Verdana" pitchFamily="34" charset="0"/>
            </a:endParaRPr>
          </a:p>
        </p:txBody>
      </p:sp>
      <p:sp>
        <p:nvSpPr>
          <p:cNvPr id="490510" name="Text Box 14"/>
          <p:cNvSpPr txBox="1">
            <a:spLocks noChangeArrowheads="1"/>
          </p:cNvSpPr>
          <p:nvPr/>
        </p:nvSpPr>
        <p:spPr bwMode="auto">
          <a:xfrm>
            <a:off x="3300945" y="149731"/>
            <a:ext cx="3304110"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REMESA SIMPLE</a:t>
            </a:r>
          </a:p>
          <a:p>
            <a:pPr>
              <a:spcBef>
                <a:spcPct val="0"/>
              </a:spcBef>
            </a:pPr>
            <a:r>
              <a:rPr lang="es-ES" sz="2400" b="1" dirty="0">
                <a:solidFill>
                  <a:srgbClr val="058AD4"/>
                </a:solidFill>
                <a:latin typeface="Verdana" pitchFamily="34" charset="0"/>
              </a:rPr>
              <a:t>DE EXPORTACIÓN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33</a:t>
            </a:fld>
            <a:endParaRPr lang="es-ES"/>
          </a:p>
        </p:txBody>
      </p:sp>
      <p:sp>
        <p:nvSpPr>
          <p:cNvPr id="16" name="Rectangle 3"/>
          <p:cNvSpPr>
            <a:spLocks noChangeArrowheads="1"/>
          </p:cNvSpPr>
          <p:nvPr/>
        </p:nvSpPr>
        <p:spPr bwMode="auto">
          <a:xfrm>
            <a:off x="2363382" y="4221088"/>
            <a:ext cx="6910098" cy="1944216"/>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600" dirty="0">
                <a:latin typeface="Verdana" pitchFamily="34" charset="0"/>
              </a:rPr>
              <a:t> El exportador envía las mercancías y puede obtener  un efecto aceptado sin certeza de cobro al vencimiento. </a:t>
            </a:r>
          </a:p>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600" dirty="0">
                <a:latin typeface="Verdana" pitchFamily="34" charset="0"/>
              </a:rPr>
              <a:t> Para evitar este riesgo, el exportador puede solicitar al comprador que la aceptación del efecto vaya acompañada de un aval o garantía de un banco del país del importador / comprador. </a:t>
            </a:r>
            <a:endParaRPr lang="es-ES_tradnl" sz="1600" dirty="0">
              <a:latin typeface="Verdana" pitchFamily="34" charset="0"/>
            </a:endParaRPr>
          </a:p>
        </p:txBody>
      </p:sp>
      <p:pic>
        <p:nvPicPr>
          <p:cNvPr id="27" name="Picture 2" descr="C:\Documents and Settings\U0132573\Local Settings\Temporary Internet Files\Content.IE5\JQOJVDK5\j0441424[1].png">
            <a:hlinkClick r:id="rId3" action="ppaction://hlinksldjump"/>
          </p:cNvPr>
          <p:cNvPicPr>
            <a:picLocks noChangeAspect="1" noChangeArrowheads="1"/>
          </p:cNvPicPr>
          <p:nvPr/>
        </p:nvPicPr>
        <p:blipFill>
          <a:blip r:embed="rId4" cstate="print"/>
          <a:srcRect/>
          <a:stretch>
            <a:fillRect/>
          </a:stretch>
        </p:blipFill>
        <p:spPr bwMode="auto">
          <a:xfrm>
            <a:off x="5457057" y="6165304"/>
            <a:ext cx="571504" cy="571504"/>
          </a:xfrm>
          <a:prstGeom prst="rect">
            <a:avLst/>
          </a:prstGeom>
          <a:noFill/>
        </p:spPr>
      </p:pic>
      <p:pic>
        <p:nvPicPr>
          <p:cNvPr id="28" name="Picture 7" descr="C:\Documents and Settings\PEPE\Local Settings\Temporary Internet Files\Content.IE5\HO0OJACJ\j0441446[1].png">
            <a:hlinkClick r:id="rId5" action="ppaction://hlinksldjump"/>
          </p:cNvPr>
          <p:cNvPicPr>
            <a:picLocks noChangeAspect="1" noChangeArrowheads="1"/>
          </p:cNvPicPr>
          <p:nvPr/>
        </p:nvPicPr>
        <p:blipFill>
          <a:blip r:embed="rId6" cstate="print"/>
          <a:srcRect/>
          <a:stretch>
            <a:fillRect/>
          </a:stretch>
        </p:blipFill>
        <p:spPr bwMode="auto">
          <a:xfrm>
            <a:off x="6177136" y="6165304"/>
            <a:ext cx="571504" cy="571504"/>
          </a:xfrm>
          <a:prstGeom prst="rect">
            <a:avLst/>
          </a:prstGeom>
          <a:noFill/>
        </p:spPr>
      </p:pic>
      <p:pic>
        <p:nvPicPr>
          <p:cNvPr id="29" name="Picture 4" descr="C:\Documents and Settings\PEPE\Local Settings\Temporary Internet Files\Content.IE5\UQ65D14E\j0441443[1].png">
            <a:hlinkClick r:id="rId7" action="ppaction://hlinksldjump"/>
          </p:cNvPr>
          <p:cNvPicPr>
            <a:picLocks noChangeAspect="1" noChangeArrowheads="1"/>
          </p:cNvPicPr>
          <p:nvPr/>
        </p:nvPicPr>
        <p:blipFill>
          <a:blip r:embed="rId8" cstate="print"/>
          <a:srcRect/>
          <a:stretch>
            <a:fillRect/>
          </a:stretch>
        </p:blipFill>
        <p:spPr bwMode="auto">
          <a:xfrm>
            <a:off x="7545288" y="6165304"/>
            <a:ext cx="571480" cy="571480"/>
          </a:xfrm>
          <a:prstGeom prst="rect">
            <a:avLst/>
          </a:prstGeom>
          <a:noFill/>
        </p:spPr>
      </p:pic>
      <p:grpSp>
        <p:nvGrpSpPr>
          <p:cNvPr id="30" name="29 Grupo"/>
          <p:cNvGrpSpPr/>
          <p:nvPr/>
        </p:nvGrpSpPr>
        <p:grpSpPr>
          <a:xfrm>
            <a:off x="632520" y="1556792"/>
            <a:ext cx="1512168" cy="1080120"/>
            <a:chOff x="2095480" y="3000372"/>
            <a:chExt cx="2129287" cy="1514467"/>
          </a:xfrm>
        </p:grpSpPr>
        <p:pic>
          <p:nvPicPr>
            <p:cNvPr id="31" name="Picture 2" descr="http://www.creativosonline.org/blog/wp-content/uploads/2008/10/vectoresempresariales.png"/>
            <p:cNvPicPr>
              <a:picLocks noChangeAspect="1" noChangeArrowheads="1"/>
            </p:cNvPicPr>
            <p:nvPr/>
          </p:nvPicPr>
          <p:blipFill>
            <a:blip r:embed="rId9"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2" name="31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3" name="32 Grupo"/>
          <p:cNvGrpSpPr/>
          <p:nvPr/>
        </p:nvGrpSpPr>
        <p:grpSpPr>
          <a:xfrm>
            <a:off x="632520" y="2924944"/>
            <a:ext cx="1512168" cy="1080120"/>
            <a:chOff x="2627784" y="4293096"/>
            <a:chExt cx="1656184" cy="1012112"/>
          </a:xfrm>
          <a:scene3d>
            <a:camera prst="orthographicFront">
              <a:rot lat="0" lon="0" rev="0"/>
            </a:camera>
            <a:lightRig rig="balanced" dir="t">
              <a:rot lat="0" lon="0" rev="8700000"/>
            </a:lightRig>
          </a:scene3d>
        </p:grpSpPr>
        <p:pic>
          <p:nvPicPr>
            <p:cNvPr id="34"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10"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5" name="34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6" name="35 Grupo"/>
          <p:cNvGrpSpPr/>
          <p:nvPr/>
        </p:nvGrpSpPr>
        <p:grpSpPr>
          <a:xfrm>
            <a:off x="632520" y="4581128"/>
            <a:ext cx="1512168" cy="1080120"/>
            <a:chOff x="2000672" y="1988840"/>
            <a:chExt cx="1512168" cy="1080120"/>
          </a:xfrm>
        </p:grpSpPr>
        <p:grpSp>
          <p:nvGrpSpPr>
            <p:cNvPr id="37" name="8 Grupo"/>
            <p:cNvGrpSpPr/>
            <p:nvPr/>
          </p:nvGrpSpPr>
          <p:grpSpPr>
            <a:xfrm>
              <a:off x="2000672" y="1988840"/>
              <a:ext cx="1512168" cy="1080120"/>
              <a:chOff x="7977336" y="5085184"/>
              <a:chExt cx="1584176" cy="1088132"/>
            </a:xfrm>
          </p:grpSpPr>
          <p:grpSp>
            <p:nvGrpSpPr>
              <p:cNvPr id="39" name="52 Grupo"/>
              <p:cNvGrpSpPr/>
              <p:nvPr/>
            </p:nvGrpSpPr>
            <p:grpSpPr>
              <a:xfrm>
                <a:off x="7977336" y="5085184"/>
                <a:ext cx="1584176" cy="1088132"/>
                <a:chOff x="7977336" y="5085184"/>
                <a:chExt cx="1584176" cy="1088132"/>
              </a:xfrm>
            </p:grpSpPr>
            <p:pic>
              <p:nvPicPr>
                <p:cNvPr id="41" name="Picture 2" descr="\\svcphd03\users03\Empleados\U0132573\My Pictures\RIESGO6.jpg"/>
                <p:cNvPicPr>
                  <a:picLocks noChangeAspect="1" noChangeArrowheads="1"/>
                </p:cNvPicPr>
                <p:nvPr/>
              </p:nvPicPr>
              <p:blipFill>
                <a:blip r:embed="rId11"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2" name="Picture 4" descr="Click once to zoom in."/>
                <p:cNvPicPr>
                  <a:picLocks noChangeAspect="1" noChangeArrowheads="1"/>
                </p:cNvPicPr>
                <p:nvPr/>
              </p:nvPicPr>
              <p:blipFill>
                <a:blip r:embed="rId12"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0" name="39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8" name="37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
        <p:nvSpPr>
          <p:cNvPr id="24" name="Text Box 5">
            <a:extLst>
              <a:ext uri="{FF2B5EF4-FFF2-40B4-BE49-F238E27FC236}">
                <a16:creationId xmlns:a16="http://schemas.microsoft.com/office/drawing/2014/main" id="{B958B481-57D6-458C-B3FC-96CE8D47624C}"/>
              </a:ext>
            </a:extLst>
          </p:cNvPr>
          <p:cNvSpPr txBox="1">
            <a:spLocks noChangeArrowheads="1"/>
          </p:cNvSpPr>
          <p:nvPr/>
        </p:nvSpPr>
        <p:spPr bwMode="auto">
          <a:xfrm>
            <a:off x="2432720" y="1700808"/>
            <a:ext cx="6840760" cy="74295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Principalmente exportadores de bienes. aunque también es aplicable a operaciones de servicios.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8" name="Rectangle 12"/>
          <p:cNvSpPr>
            <a:spLocks noGrp="1" noChangeArrowheads="1"/>
          </p:cNvSpPr>
          <p:nvPr>
            <p:ph type="title" idx="4294967295"/>
          </p:nvPr>
        </p:nvSpPr>
        <p:spPr>
          <a:xfrm>
            <a:off x="4279816" y="908721"/>
            <a:ext cx="1346368"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DEFINICIÓN</a:t>
            </a:r>
          </a:p>
        </p:txBody>
      </p:sp>
      <p:sp>
        <p:nvSpPr>
          <p:cNvPr id="505864" name="Text Box 8"/>
          <p:cNvSpPr txBox="1">
            <a:spLocks noChangeArrowheads="1"/>
          </p:cNvSpPr>
          <p:nvPr/>
        </p:nvSpPr>
        <p:spPr bwMode="auto">
          <a:xfrm>
            <a:off x="3080793" y="1357298"/>
            <a:ext cx="6192688" cy="1567646"/>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spcBef>
                <a:spcPct val="0"/>
              </a:spcBef>
            </a:pPr>
            <a:endParaRPr lang="es-ES" sz="1400" dirty="0">
              <a:latin typeface="Verdana" pitchFamily="34" charset="0"/>
            </a:endParaRPr>
          </a:p>
          <a:p>
            <a:pPr eaLnBrk="0" hangingPunct="0">
              <a:spcBef>
                <a:spcPct val="0"/>
              </a:spcBef>
            </a:pPr>
            <a:r>
              <a:rPr lang="es-ES" sz="1400" dirty="0">
                <a:latin typeface="Verdana" pitchFamily="34" charset="0"/>
              </a:rPr>
              <a:t>Se define como </a:t>
            </a:r>
            <a:r>
              <a:rPr lang="es-ES" sz="1400" b="1" dirty="0">
                <a:latin typeface="Verdana" pitchFamily="34" charset="0"/>
              </a:rPr>
              <a:t>remesa documentaria de exportación</a:t>
            </a:r>
            <a:r>
              <a:rPr lang="es-ES" sz="1400" dirty="0">
                <a:latin typeface="Verdana" pitchFamily="34" charset="0"/>
              </a:rPr>
              <a:t> </a:t>
            </a:r>
            <a:r>
              <a:rPr lang="es-ES" sz="1400" b="1" dirty="0">
                <a:latin typeface="Verdana" pitchFamily="34" charset="0"/>
              </a:rPr>
              <a:t>con entrega de documentos contra aceptación</a:t>
            </a:r>
            <a:r>
              <a:rPr lang="es-ES" sz="1400" dirty="0">
                <a:latin typeface="Verdana" pitchFamily="34" charset="0"/>
              </a:rPr>
              <a:t> el envío de documentos comerciales, acompañados de una o varias letras de cambio, compromiso de pago etc. que permiten a un exportador tramitar el cobro de sus operaciones de comercio exterior a través de su banco. </a:t>
            </a:r>
            <a:r>
              <a:rPr lang="es-ES" sz="1400" dirty="0">
                <a:solidFill>
                  <a:srgbClr val="000000"/>
                </a:solidFill>
                <a:latin typeface="Abadi MT Condensed Extra Bold" charset="0"/>
              </a:rPr>
              <a:t>.</a:t>
            </a:r>
          </a:p>
        </p:txBody>
      </p:sp>
      <p:sp>
        <p:nvSpPr>
          <p:cNvPr id="505865" name="Text Box 9"/>
          <p:cNvSpPr txBox="1">
            <a:spLocks noChangeArrowheads="1"/>
          </p:cNvSpPr>
          <p:nvPr/>
        </p:nvSpPr>
        <p:spPr bwMode="auto">
          <a:xfrm>
            <a:off x="661988" y="3654443"/>
            <a:ext cx="8337550" cy="2554545"/>
          </a:xfrm>
          <a:prstGeom prst="rect">
            <a:avLst/>
          </a:prstGeom>
          <a:noFill/>
          <a:ln w="9525" algn="ctr">
            <a:noFill/>
            <a:miter lim="800000"/>
            <a:headEnd/>
            <a:tailEnd/>
          </a:ln>
          <a:effectLst/>
        </p:spPr>
        <p:txBody>
          <a:bodyPr>
            <a:spAutoFit/>
          </a:bodyPr>
          <a:lstStyle/>
          <a:p>
            <a:pPr marL="457200" indent="-457200">
              <a:spcBef>
                <a:spcPct val="0"/>
              </a:spcBef>
              <a:buClr>
                <a:srgbClr val="FF0000"/>
              </a:buClr>
              <a:buFontTx/>
              <a:buAutoNum type="arabicPeriod"/>
            </a:pPr>
            <a:r>
              <a:rPr lang="es-ES" sz="1600" dirty="0">
                <a:latin typeface="Verdana" pitchFamily="34" charset="0"/>
              </a:rPr>
              <a:t>El exportador envía la mercancía directamente al importador y presenta a su banco la documentación que permitirá al importador efectuar el despacho de las mercancías, acompañada de uno o varios efectos girados a cargo del importador extranjero, junto con las correspondientes instrucciones. </a:t>
            </a:r>
          </a:p>
          <a:p>
            <a:pPr marL="457200" indent="-457200">
              <a:spcBef>
                <a:spcPct val="0"/>
              </a:spcBef>
              <a:buClr>
                <a:srgbClr val="FF0000"/>
              </a:buClr>
              <a:buFontTx/>
              <a:buAutoNum type="arabicPeriod"/>
            </a:pPr>
            <a:endParaRPr lang="es-ES" sz="1600" dirty="0">
              <a:latin typeface="Verdana" pitchFamily="34" charset="0"/>
            </a:endParaRPr>
          </a:p>
          <a:p>
            <a:pPr marL="457200" indent="-457200">
              <a:spcBef>
                <a:spcPct val="0"/>
              </a:spcBef>
              <a:buClr>
                <a:srgbClr val="FF0000"/>
              </a:buClr>
              <a:buFontTx/>
              <a:buAutoNum type="arabicPeriod"/>
            </a:pPr>
            <a:r>
              <a:rPr lang="es-ES" sz="1600" dirty="0">
                <a:latin typeface="Verdana" pitchFamily="34" charset="0"/>
              </a:rPr>
              <a:t>El banco del Exportador envía al banco extranjero la documentación con instrucciones precisas de entregar los documentos comerciales contra aceptación del efecto o documento de compromiso de pago. </a:t>
            </a:r>
          </a:p>
          <a:p>
            <a:pPr marL="457200" indent="-457200">
              <a:spcBef>
                <a:spcPct val="0"/>
              </a:spcBef>
              <a:buClr>
                <a:srgbClr val="FF0000"/>
              </a:buClr>
            </a:pPr>
            <a:endParaRPr lang="ca-ES" sz="1600" dirty="0">
              <a:latin typeface="Verdana" pitchFamily="34" charset="0"/>
            </a:endParaRPr>
          </a:p>
        </p:txBody>
      </p:sp>
      <p:sp>
        <p:nvSpPr>
          <p:cNvPr id="505866" name="Text Box 10"/>
          <p:cNvSpPr txBox="1">
            <a:spLocks noChangeArrowheads="1"/>
          </p:cNvSpPr>
          <p:nvPr/>
        </p:nvSpPr>
        <p:spPr bwMode="auto">
          <a:xfrm>
            <a:off x="661999" y="3136900"/>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sp>
        <p:nvSpPr>
          <p:cNvPr id="505867" name="Text Box 11"/>
          <p:cNvSpPr txBox="1">
            <a:spLocks noChangeArrowheads="1"/>
          </p:cNvSpPr>
          <p:nvPr/>
        </p:nvSpPr>
        <p:spPr bwMode="auto">
          <a:xfrm>
            <a:off x="1358105" y="77723"/>
            <a:ext cx="7189789"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EXPORTACIÓN</a:t>
            </a:r>
          </a:p>
          <a:p>
            <a:pPr>
              <a:spcBef>
                <a:spcPct val="0"/>
              </a:spcBef>
            </a:pPr>
            <a:r>
              <a:rPr lang="es-ES" sz="2400" b="1" dirty="0">
                <a:solidFill>
                  <a:srgbClr val="00B0F0"/>
                </a:solidFill>
                <a:latin typeface="Verdana" pitchFamily="34" charset="0"/>
              </a:rPr>
              <a:t>CONTRA ACEPTACIÓN</a:t>
            </a:r>
          </a:p>
        </p:txBody>
      </p:sp>
      <p:pic>
        <p:nvPicPr>
          <p:cNvPr id="17" name="Picture 5" descr="C:\Documents and Settings\PEPE\Local Settings\Temporary Internet Files\Content.IE5\STMRSXMR\j0441427[1].png">
            <a:hlinkClick r:id="rId3" action="ppaction://hlinksldjump"/>
          </p:cNvPr>
          <p:cNvPicPr>
            <a:picLocks noChangeAspect="1" noChangeArrowheads="1"/>
          </p:cNvPicPr>
          <p:nvPr/>
        </p:nvPicPr>
        <p:blipFill>
          <a:blip r:embed="rId4" cstate="print"/>
          <a:srcRect/>
          <a:stretch>
            <a:fillRect/>
          </a:stretch>
        </p:blipFill>
        <p:spPr bwMode="auto">
          <a:xfrm>
            <a:off x="7257256" y="6093296"/>
            <a:ext cx="571504" cy="571504"/>
          </a:xfrm>
          <a:prstGeom prst="rect">
            <a:avLst/>
          </a:prstGeom>
          <a:noFill/>
        </p:spPr>
      </p:pic>
      <p:grpSp>
        <p:nvGrpSpPr>
          <p:cNvPr id="18" name="17 Grupo"/>
          <p:cNvGrpSpPr/>
          <p:nvPr/>
        </p:nvGrpSpPr>
        <p:grpSpPr>
          <a:xfrm>
            <a:off x="642576" y="1340768"/>
            <a:ext cx="2438216" cy="1584176"/>
            <a:chOff x="416496" y="1412777"/>
            <a:chExt cx="2438216" cy="1584176"/>
          </a:xfrm>
        </p:grpSpPr>
        <p:pic>
          <p:nvPicPr>
            <p:cNvPr id="19"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19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1"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34</a:t>
            </a:fld>
            <a:endParaRPr lang="es-E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5" name="Rectangle 5"/>
          <p:cNvSpPr>
            <a:spLocks noGrp="1" noChangeArrowheads="1"/>
          </p:cNvSpPr>
          <p:nvPr>
            <p:ph type="title" idx="4294967295"/>
          </p:nvPr>
        </p:nvSpPr>
        <p:spPr>
          <a:xfrm>
            <a:off x="2469115" y="1196637"/>
            <a:ext cx="496777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MOTIVOS DE ELECCIÓN DE ESTE SISTEMA DE COBRO</a:t>
            </a:r>
          </a:p>
        </p:txBody>
      </p:sp>
      <p:sp>
        <p:nvSpPr>
          <p:cNvPr id="506882" name="Text Box 2"/>
          <p:cNvSpPr txBox="1">
            <a:spLocks noChangeArrowheads="1"/>
          </p:cNvSpPr>
          <p:nvPr/>
        </p:nvSpPr>
        <p:spPr bwMode="auto">
          <a:xfrm>
            <a:off x="380968" y="1833786"/>
            <a:ext cx="8923337" cy="3539430"/>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Existe una relación continuada entre las partes, pero hay cierta desconfianza.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Previamente pueden haber firmado un contrato con garantías suficientes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Que el exportador disponga de un seguro de crédito para cobertura de insolvencia que le garantice los impagos.</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pPr>
            <a:r>
              <a:rPr lang="es-ES" sz="1600" dirty="0">
                <a:latin typeface="Verdana" pitchFamily="34" charset="0"/>
              </a:rPr>
              <a:t>Los documentos comerciales que acreditan la propiedad de la mercancía le serán entregados por el banco cobrador al importador contra aceptación del efecto o compromiso irrevocable de pago y le permitirán retirar la mercancía en el lugar de destino.</a:t>
            </a:r>
          </a:p>
          <a:p>
            <a:pPr>
              <a:spcBef>
                <a:spcPct val="0"/>
              </a:spcBef>
              <a:buClr>
                <a:srgbClr val="FF0000"/>
              </a:buClr>
            </a:pPr>
            <a:endParaRPr lang="es-ES" sz="1600" dirty="0">
              <a:latin typeface="Verdana" pitchFamily="34" charset="0"/>
            </a:endParaRPr>
          </a:p>
        </p:txBody>
      </p:sp>
      <p:sp>
        <p:nvSpPr>
          <p:cNvPr id="506886" name="Text Box 6"/>
          <p:cNvSpPr txBox="1">
            <a:spLocks noChangeArrowheads="1"/>
          </p:cNvSpPr>
          <p:nvPr/>
        </p:nvSpPr>
        <p:spPr bwMode="auto">
          <a:xfrm>
            <a:off x="1358106" y="221739"/>
            <a:ext cx="7189789"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EXPORTACIÓN</a:t>
            </a:r>
          </a:p>
          <a:p>
            <a:pPr>
              <a:spcBef>
                <a:spcPct val="0"/>
              </a:spcBef>
            </a:pPr>
            <a:r>
              <a:rPr lang="es-ES" sz="2400" b="1" dirty="0">
                <a:solidFill>
                  <a:srgbClr val="00B0F0"/>
                </a:solidFill>
                <a:latin typeface="Verdana" pitchFamily="34" charset="0"/>
              </a:rPr>
              <a:t>CONTRA ACEPTACIÓN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35</a:t>
            </a:fld>
            <a:endParaRPr lang="es-E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63" name="Rectangle 11"/>
          <p:cNvSpPr>
            <a:spLocks noGrp="1" noChangeArrowheads="1"/>
          </p:cNvSpPr>
          <p:nvPr>
            <p:ph type="title" idx="4294967295"/>
          </p:nvPr>
        </p:nvSpPr>
        <p:spPr>
          <a:xfrm>
            <a:off x="4170607" y="908720"/>
            <a:ext cx="1564787"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CARACTERÍSTICAS</a:t>
            </a:r>
          </a:p>
        </p:txBody>
      </p:sp>
      <p:sp>
        <p:nvSpPr>
          <p:cNvPr id="509954" name="Rectangle 2"/>
          <p:cNvSpPr>
            <a:spLocks noChangeArrowheads="1"/>
          </p:cNvSpPr>
          <p:nvPr/>
        </p:nvSpPr>
        <p:spPr bwMode="auto">
          <a:xfrm>
            <a:off x="2360712" y="2420888"/>
            <a:ext cx="6912768" cy="1224136"/>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 sz="1400" dirty="0">
                <a:latin typeface="Verdana" pitchFamily="34" charset="0"/>
              </a:rPr>
              <a:t>Mantiene la propiedad de la mercancía hasta la aceptación del efecto o compromiso irrevocable de pago. </a:t>
            </a:r>
          </a:p>
          <a:p>
            <a:pPr marL="447675" indent="-266700" eaLnBrk="0" hangingPunct="0">
              <a:lnSpc>
                <a:spcPct val="120000"/>
              </a:lnSpc>
              <a:spcBef>
                <a:spcPct val="0"/>
              </a:spcBef>
              <a:buClr>
                <a:srgbClr val="C00000"/>
              </a:buClr>
              <a:buSzPct val="110000"/>
              <a:buFont typeface="Wingdings" pitchFamily="2" charset="2"/>
              <a:buChar char="ð"/>
            </a:pPr>
            <a:r>
              <a:rPr lang="es-ES" sz="1400" dirty="0">
                <a:latin typeface="Verdana" pitchFamily="34" charset="0"/>
              </a:rPr>
              <a:t>El exportador tiene la opción de protesto en el país de destino y así puede tener fuerza ejecutiva en caso de impago. </a:t>
            </a:r>
            <a:endParaRPr lang="es-ES_tradnl" sz="1400" dirty="0">
              <a:latin typeface="Verdana" pitchFamily="34" charset="0"/>
            </a:endParaRPr>
          </a:p>
        </p:txBody>
      </p:sp>
      <p:sp>
        <p:nvSpPr>
          <p:cNvPr id="509964" name="Text Box 12"/>
          <p:cNvSpPr txBox="1">
            <a:spLocks noChangeArrowheads="1"/>
          </p:cNvSpPr>
          <p:nvPr/>
        </p:nvSpPr>
        <p:spPr bwMode="auto">
          <a:xfrm>
            <a:off x="1358106" y="77723"/>
            <a:ext cx="7189789"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EXPORTACIÓN</a:t>
            </a:r>
          </a:p>
          <a:p>
            <a:pPr>
              <a:spcBef>
                <a:spcPct val="0"/>
              </a:spcBef>
            </a:pPr>
            <a:r>
              <a:rPr lang="es-ES" sz="2400" b="1" dirty="0">
                <a:solidFill>
                  <a:srgbClr val="00B0F0"/>
                </a:solidFill>
                <a:latin typeface="Verdana" pitchFamily="34" charset="0"/>
              </a:rPr>
              <a:t>CONTRA ACEPTACIÓN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36</a:t>
            </a:fld>
            <a:endParaRPr lang="es-ES"/>
          </a:p>
        </p:txBody>
      </p:sp>
      <p:sp>
        <p:nvSpPr>
          <p:cNvPr id="15" name="Rectangle 2"/>
          <p:cNvSpPr>
            <a:spLocks noChangeArrowheads="1"/>
          </p:cNvSpPr>
          <p:nvPr/>
        </p:nvSpPr>
        <p:spPr bwMode="auto">
          <a:xfrm>
            <a:off x="2360712" y="3861048"/>
            <a:ext cx="6910462" cy="2304256"/>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400" dirty="0">
                <a:latin typeface="Verdana" pitchFamily="34" charset="0"/>
              </a:rPr>
              <a:t> No aceptación. En este caso, el exportador deberá vender la mercancía a otro cliente o bien repatriarla asumiendo los gastos de almacenaje, transporte, seguro, etc. </a:t>
            </a:r>
          </a:p>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400" dirty="0">
                <a:latin typeface="Verdana" pitchFamily="34" charset="0"/>
              </a:rPr>
              <a:t> Impago del efecto o compromiso a su vencimiento. En este caso, si bien puede dar instrucciones de protesto, la acción judicial contra el importador puede resultar un proceso lento y costoso. Para evitar la inseguridad en el cobro, el exportador puede solicitar que la aceptación del librado vaya acompañada de un aval del banco extranjero. </a:t>
            </a:r>
          </a:p>
        </p:txBody>
      </p:sp>
      <p:pic>
        <p:nvPicPr>
          <p:cNvPr id="27" name="Picture 2" descr="C:\Documents and Settings\U0132573\Local Settings\Temporary Internet Files\Content.IE5\JQOJVDK5\j0441424[1].png">
            <a:hlinkClick r:id="rId3" action="ppaction://hlinksldjump"/>
          </p:cNvPr>
          <p:cNvPicPr>
            <a:picLocks noChangeAspect="1" noChangeArrowheads="1"/>
          </p:cNvPicPr>
          <p:nvPr/>
        </p:nvPicPr>
        <p:blipFill>
          <a:blip r:embed="rId4" cstate="print"/>
          <a:srcRect/>
          <a:stretch>
            <a:fillRect/>
          </a:stretch>
        </p:blipFill>
        <p:spPr bwMode="auto">
          <a:xfrm>
            <a:off x="5817096" y="6165304"/>
            <a:ext cx="571504" cy="571504"/>
          </a:xfrm>
          <a:prstGeom prst="rect">
            <a:avLst/>
          </a:prstGeom>
          <a:noFill/>
        </p:spPr>
      </p:pic>
      <p:pic>
        <p:nvPicPr>
          <p:cNvPr id="28" name="Picture 7" descr="C:\Documents and Settings\PEPE\Local Settings\Temporary Internet Files\Content.IE5\HO0OJACJ\j0441446[1].png">
            <a:hlinkClick r:id="rId5" action="ppaction://hlinksldjump"/>
          </p:cNvPr>
          <p:cNvPicPr>
            <a:picLocks noChangeAspect="1" noChangeArrowheads="1"/>
          </p:cNvPicPr>
          <p:nvPr/>
        </p:nvPicPr>
        <p:blipFill>
          <a:blip r:embed="rId6" cstate="print"/>
          <a:srcRect/>
          <a:stretch>
            <a:fillRect/>
          </a:stretch>
        </p:blipFill>
        <p:spPr bwMode="auto">
          <a:xfrm>
            <a:off x="6609184" y="6165304"/>
            <a:ext cx="571504" cy="571504"/>
          </a:xfrm>
          <a:prstGeom prst="rect">
            <a:avLst/>
          </a:prstGeom>
          <a:noFill/>
        </p:spPr>
      </p:pic>
      <p:pic>
        <p:nvPicPr>
          <p:cNvPr id="29" name="Picture 4" descr="C:\Documents and Settings\PEPE\Local Settings\Temporary Internet Files\Content.IE5\UQ65D14E\j0441443[1].png">
            <a:hlinkClick r:id="rId7" action="ppaction://hlinksldjump"/>
          </p:cNvPr>
          <p:cNvPicPr>
            <a:picLocks noChangeAspect="1" noChangeArrowheads="1"/>
          </p:cNvPicPr>
          <p:nvPr/>
        </p:nvPicPr>
        <p:blipFill>
          <a:blip r:embed="rId8" cstate="print"/>
          <a:srcRect/>
          <a:stretch>
            <a:fillRect/>
          </a:stretch>
        </p:blipFill>
        <p:spPr bwMode="auto">
          <a:xfrm>
            <a:off x="7545288" y="6165304"/>
            <a:ext cx="571480" cy="571480"/>
          </a:xfrm>
          <a:prstGeom prst="rect">
            <a:avLst/>
          </a:prstGeom>
          <a:noFill/>
        </p:spPr>
      </p:pic>
      <p:grpSp>
        <p:nvGrpSpPr>
          <p:cNvPr id="30" name="29 Grupo"/>
          <p:cNvGrpSpPr/>
          <p:nvPr/>
        </p:nvGrpSpPr>
        <p:grpSpPr>
          <a:xfrm>
            <a:off x="632520" y="1196752"/>
            <a:ext cx="1512168" cy="1080120"/>
            <a:chOff x="2095480" y="3000372"/>
            <a:chExt cx="2129287" cy="1514467"/>
          </a:xfrm>
        </p:grpSpPr>
        <p:pic>
          <p:nvPicPr>
            <p:cNvPr id="31" name="Picture 2" descr="http://www.creativosonline.org/blog/wp-content/uploads/2008/10/vectoresempresariales.png"/>
            <p:cNvPicPr>
              <a:picLocks noChangeAspect="1" noChangeArrowheads="1"/>
            </p:cNvPicPr>
            <p:nvPr/>
          </p:nvPicPr>
          <p:blipFill>
            <a:blip r:embed="rId9"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2" name="31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3" name="32 Grupo"/>
          <p:cNvGrpSpPr/>
          <p:nvPr/>
        </p:nvGrpSpPr>
        <p:grpSpPr>
          <a:xfrm>
            <a:off x="632520" y="2564904"/>
            <a:ext cx="1512168" cy="1080120"/>
            <a:chOff x="2627784" y="4293096"/>
            <a:chExt cx="1656184" cy="1012112"/>
          </a:xfrm>
          <a:scene3d>
            <a:camera prst="orthographicFront">
              <a:rot lat="0" lon="0" rev="0"/>
            </a:camera>
            <a:lightRig rig="balanced" dir="t">
              <a:rot lat="0" lon="0" rev="8700000"/>
            </a:lightRig>
          </a:scene3d>
        </p:grpSpPr>
        <p:pic>
          <p:nvPicPr>
            <p:cNvPr id="34"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10"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5" name="34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6" name="35 Grupo"/>
          <p:cNvGrpSpPr/>
          <p:nvPr/>
        </p:nvGrpSpPr>
        <p:grpSpPr>
          <a:xfrm>
            <a:off x="632520" y="4437112"/>
            <a:ext cx="1512168" cy="1080120"/>
            <a:chOff x="2000672" y="1988840"/>
            <a:chExt cx="1512168" cy="1080120"/>
          </a:xfrm>
        </p:grpSpPr>
        <p:grpSp>
          <p:nvGrpSpPr>
            <p:cNvPr id="37" name="8 Grupo"/>
            <p:cNvGrpSpPr/>
            <p:nvPr/>
          </p:nvGrpSpPr>
          <p:grpSpPr>
            <a:xfrm>
              <a:off x="2000672" y="1988840"/>
              <a:ext cx="1512168" cy="1080120"/>
              <a:chOff x="7977336" y="5085184"/>
              <a:chExt cx="1584176" cy="1088132"/>
            </a:xfrm>
          </p:grpSpPr>
          <p:grpSp>
            <p:nvGrpSpPr>
              <p:cNvPr id="39" name="52 Grupo"/>
              <p:cNvGrpSpPr/>
              <p:nvPr/>
            </p:nvGrpSpPr>
            <p:grpSpPr>
              <a:xfrm>
                <a:off x="7977336" y="5085184"/>
                <a:ext cx="1584176" cy="1088132"/>
                <a:chOff x="7977336" y="5085184"/>
                <a:chExt cx="1584176" cy="1088132"/>
              </a:xfrm>
            </p:grpSpPr>
            <p:pic>
              <p:nvPicPr>
                <p:cNvPr id="41" name="Picture 2" descr="\\svcphd03\users03\Empleados\U0132573\My Pictures\RIESGO6.jpg"/>
                <p:cNvPicPr>
                  <a:picLocks noChangeAspect="1" noChangeArrowheads="1"/>
                </p:cNvPicPr>
                <p:nvPr/>
              </p:nvPicPr>
              <p:blipFill>
                <a:blip r:embed="rId11"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2" name="Picture 4" descr="Click once to zoom in."/>
                <p:cNvPicPr>
                  <a:picLocks noChangeAspect="1" noChangeArrowheads="1"/>
                </p:cNvPicPr>
                <p:nvPr/>
              </p:nvPicPr>
              <p:blipFill>
                <a:blip r:embed="rId12"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0" name="39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8" name="37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
        <p:nvSpPr>
          <p:cNvPr id="24" name="Text Box 5">
            <a:extLst>
              <a:ext uri="{FF2B5EF4-FFF2-40B4-BE49-F238E27FC236}">
                <a16:creationId xmlns:a16="http://schemas.microsoft.com/office/drawing/2014/main" id="{ED2C9236-9A52-4833-BEAB-7F88B871B3BC}"/>
              </a:ext>
            </a:extLst>
          </p:cNvPr>
          <p:cNvSpPr txBox="1">
            <a:spLocks noChangeArrowheads="1"/>
          </p:cNvSpPr>
          <p:nvPr/>
        </p:nvSpPr>
        <p:spPr bwMode="auto">
          <a:xfrm>
            <a:off x="2432720" y="1412776"/>
            <a:ext cx="6840760" cy="74295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Principalmente exportadores de bienes. aunque también es aplicable a operaciones de servicios.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8" name="Rectangle 12"/>
          <p:cNvSpPr>
            <a:spLocks noGrp="1" noChangeArrowheads="1"/>
          </p:cNvSpPr>
          <p:nvPr>
            <p:ph type="title" idx="4294967295"/>
          </p:nvPr>
        </p:nvSpPr>
        <p:spPr>
          <a:xfrm>
            <a:off x="4344988" y="908729"/>
            <a:ext cx="1216025"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DEFINICIÓN</a:t>
            </a:r>
          </a:p>
        </p:txBody>
      </p:sp>
      <p:grpSp>
        <p:nvGrpSpPr>
          <p:cNvPr id="17" name="16 Grupo"/>
          <p:cNvGrpSpPr/>
          <p:nvPr/>
        </p:nvGrpSpPr>
        <p:grpSpPr>
          <a:xfrm>
            <a:off x="3080792" y="1534294"/>
            <a:ext cx="6192688" cy="1390650"/>
            <a:chOff x="2973358" y="1398588"/>
            <a:chExt cx="5929342" cy="1390650"/>
          </a:xfrm>
        </p:grpSpPr>
        <p:sp>
          <p:nvSpPr>
            <p:cNvPr id="516101" name="Rectangle 5"/>
            <p:cNvSpPr>
              <a:spLocks noChangeArrowheads="1"/>
            </p:cNvSpPr>
            <p:nvPr/>
          </p:nvSpPr>
          <p:spPr bwMode="auto">
            <a:xfrm>
              <a:off x="3024174" y="1398588"/>
              <a:ext cx="5878526"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spcBef>
                  <a:spcPct val="0"/>
                </a:spcBef>
              </a:pPr>
              <a:endParaRPr lang="es-ES">
                <a:latin typeface="Verdana" pitchFamily="34" charset="0"/>
              </a:endParaRPr>
            </a:p>
          </p:txBody>
        </p:sp>
        <p:sp>
          <p:nvSpPr>
            <p:cNvPr id="516104" name="Text Box 8"/>
            <p:cNvSpPr txBox="1">
              <a:spLocks noChangeArrowheads="1"/>
            </p:cNvSpPr>
            <p:nvPr/>
          </p:nvSpPr>
          <p:spPr bwMode="auto">
            <a:xfrm>
              <a:off x="2973358" y="1446213"/>
              <a:ext cx="5712666" cy="1228725"/>
            </a:xfrm>
            <a:prstGeom prst="rect">
              <a:avLst/>
            </a:prstGeom>
            <a:noFill/>
            <a:ln w="12700">
              <a:noFill/>
              <a:miter lim="800000"/>
              <a:headEnd/>
              <a:tailEnd/>
            </a:ln>
            <a:effectLst/>
          </p:spPr>
          <p:txBody>
            <a:bodyPr/>
            <a:lstStyle/>
            <a:p>
              <a:pPr eaLnBrk="0" hangingPunct="0">
                <a:spcBef>
                  <a:spcPct val="0"/>
                </a:spcBef>
              </a:pPr>
              <a:r>
                <a:rPr lang="es-ES" sz="1400" dirty="0">
                  <a:latin typeface="Verdana" pitchFamily="34" charset="0"/>
                </a:rPr>
                <a:t>Se define como </a:t>
              </a:r>
              <a:r>
                <a:rPr lang="es-ES" sz="1400" b="1" dirty="0">
                  <a:latin typeface="Verdana" pitchFamily="34" charset="0"/>
                </a:rPr>
                <a:t>remesa documentaria de exportación con entrega de documentos contra pago</a:t>
              </a:r>
              <a:r>
                <a:rPr lang="es-ES" sz="1400" dirty="0">
                  <a:latin typeface="Verdana" pitchFamily="34" charset="0"/>
                </a:rPr>
                <a:t> el envío de documentos comerciales, acompañados o no de documentos financieros, que permiten a un exportador tramitar el cobro de sus operaciones de comercio exterior a través de su entidad financiera. </a:t>
              </a:r>
              <a:r>
                <a:rPr lang="es-ES" sz="1400" dirty="0">
                  <a:solidFill>
                    <a:srgbClr val="000000"/>
                  </a:solidFill>
                  <a:latin typeface="Abadi MT Condensed Extra Bold" charset="0"/>
                </a:rPr>
                <a:t>.</a:t>
              </a:r>
            </a:p>
          </p:txBody>
        </p:sp>
      </p:grpSp>
      <p:sp>
        <p:nvSpPr>
          <p:cNvPr id="516105" name="Text Box 9"/>
          <p:cNvSpPr txBox="1">
            <a:spLocks noChangeArrowheads="1"/>
          </p:cNvSpPr>
          <p:nvPr/>
        </p:nvSpPr>
        <p:spPr bwMode="auto">
          <a:xfrm>
            <a:off x="661988" y="3887177"/>
            <a:ext cx="8337550" cy="2062103"/>
          </a:xfrm>
          <a:prstGeom prst="rect">
            <a:avLst/>
          </a:prstGeom>
          <a:noFill/>
          <a:ln w="9525" algn="ctr">
            <a:noFill/>
            <a:miter lim="800000"/>
            <a:headEnd/>
            <a:tailEnd/>
          </a:ln>
          <a:effectLst/>
        </p:spPr>
        <p:txBody>
          <a:bodyPr>
            <a:spAutoFit/>
          </a:bodyPr>
          <a:lstStyle/>
          <a:p>
            <a:pPr marL="457200" indent="-457200">
              <a:spcBef>
                <a:spcPct val="0"/>
              </a:spcBef>
              <a:buClr>
                <a:srgbClr val="FF0000"/>
              </a:buClr>
              <a:buFontTx/>
              <a:buAutoNum type="arabicPeriod"/>
            </a:pPr>
            <a:r>
              <a:rPr lang="es-ES" sz="1600" dirty="0">
                <a:latin typeface="Verdana" pitchFamily="34" charset="0"/>
              </a:rPr>
              <a:t>El exportador envía la mercancía directamente al importador y  presenta a su banco los documentos que permitirán al importador efectuar el despacho de las mercancías. Al mismo tiempo el exportador indica a su banco las instrucciones a seguir con los documentos.</a:t>
            </a:r>
          </a:p>
          <a:p>
            <a:pPr marL="457200" indent="-457200">
              <a:spcBef>
                <a:spcPct val="0"/>
              </a:spcBef>
              <a:buClr>
                <a:srgbClr val="FF0000"/>
              </a:buClr>
              <a:buFontTx/>
              <a:buAutoNum type="arabicPeriod"/>
            </a:pPr>
            <a:endParaRPr lang="es-ES" sz="1600" dirty="0">
              <a:latin typeface="Verdana" pitchFamily="34" charset="0"/>
            </a:endParaRPr>
          </a:p>
          <a:p>
            <a:pPr marL="457200" indent="-457200">
              <a:spcBef>
                <a:spcPct val="0"/>
              </a:spcBef>
              <a:buClr>
                <a:srgbClr val="FF0000"/>
              </a:buClr>
              <a:buFontTx/>
              <a:buAutoNum type="arabicPeriod"/>
            </a:pPr>
            <a:r>
              <a:rPr lang="es-ES" sz="1600" dirty="0">
                <a:latin typeface="Verdana" pitchFamily="34" charset="0"/>
              </a:rPr>
              <a:t>El banco del Exportador envía al banco extranjero la documentación con instrucciones de entrega de los documentos contra pago de los mismos. </a:t>
            </a:r>
          </a:p>
          <a:p>
            <a:pPr marL="457200" indent="-457200">
              <a:spcBef>
                <a:spcPct val="0"/>
              </a:spcBef>
            </a:pPr>
            <a:endParaRPr lang="ca-ES" sz="1600" dirty="0">
              <a:latin typeface="Verdana" pitchFamily="34" charset="0"/>
            </a:endParaRPr>
          </a:p>
        </p:txBody>
      </p:sp>
      <p:sp>
        <p:nvSpPr>
          <p:cNvPr id="516106" name="Text Box 10"/>
          <p:cNvSpPr txBox="1">
            <a:spLocks noChangeArrowheads="1"/>
          </p:cNvSpPr>
          <p:nvPr/>
        </p:nvSpPr>
        <p:spPr bwMode="auto">
          <a:xfrm>
            <a:off x="661999" y="3378478"/>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sp>
        <p:nvSpPr>
          <p:cNvPr id="516107" name="Text Box 11"/>
          <p:cNvSpPr txBox="1">
            <a:spLocks noChangeArrowheads="1"/>
          </p:cNvSpPr>
          <p:nvPr/>
        </p:nvSpPr>
        <p:spPr bwMode="auto">
          <a:xfrm>
            <a:off x="1358105" y="77723"/>
            <a:ext cx="7189789"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EXPORTACIÓN</a:t>
            </a:r>
          </a:p>
          <a:p>
            <a:pPr>
              <a:spcBef>
                <a:spcPct val="0"/>
              </a:spcBef>
            </a:pPr>
            <a:r>
              <a:rPr lang="es-ES" sz="2400" b="1" dirty="0">
                <a:solidFill>
                  <a:srgbClr val="00B0F0"/>
                </a:solidFill>
                <a:latin typeface="Verdana" pitchFamily="34" charset="0"/>
              </a:rPr>
              <a:t>CONTRA PAGO</a:t>
            </a:r>
          </a:p>
        </p:txBody>
      </p:sp>
      <p:pic>
        <p:nvPicPr>
          <p:cNvPr id="18" name="Picture 5" descr="C:\Documents and Settings\PEPE\Local Settings\Temporary Internet Files\Content.IE5\STMRSXMR\j0441427[1].png">
            <a:hlinkClick r:id="rId3" action="ppaction://hlinksldjump"/>
          </p:cNvPr>
          <p:cNvPicPr>
            <a:picLocks noChangeAspect="1" noChangeArrowheads="1"/>
          </p:cNvPicPr>
          <p:nvPr/>
        </p:nvPicPr>
        <p:blipFill>
          <a:blip r:embed="rId4" cstate="print"/>
          <a:srcRect/>
          <a:stretch>
            <a:fillRect/>
          </a:stretch>
        </p:blipFill>
        <p:spPr bwMode="auto">
          <a:xfrm>
            <a:off x="7257256" y="6165304"/>
            <a:ext cx="571504" cy="571504"/>
          </a:xfrm>
          <a:prstGeom prst="rect">
            <a:avLst/>
          </a:prstGeom>
          <a:noFill/>
        </p:spPr>
      </p:pic>
      <p:grpSp>
        <p:nvGrpSpPr>
          <p:cNvPr id="19" name="18 Grupo"/>
          <p:cNvGrpSpPr/>
          <p:nvPr/>
        </p:nvGrpSpPr>
        <p:grpSpPr>
          <a:xfrm>
            <a:off x="642576" y="1484784"/>
            <a:ext cx="2438216" cy="1584176"/>
            <a:chOff x="416496" y="1412777"/>
            <a:chExt cx="2438216" cy="1584176"/>
          </a:xfrm>
        </p:grpSpPr>
        <p:pic>
          <p:nvPicPr>
            <p:cNvPr id="20"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20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2"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37</a:t>
            </a:fld>
            <a:endParaRPr lang="es-E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5" name="Rectangle 5"/>
          <p:cNvSpPr>
            <a:spLocks noGrp="1" noChangeArrowheads="1"/>
          </p:cNvSpPr>
          <p:nvPr>
            <p:ph type="title" idx="4294967295"/>
          </p:nvPr>
        </p:nvSpPr>
        <p:spPr>
          <a:xfrm>
            <a:off x="2469115" y="1340653"/>
            <a:ext cx="496777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r>
              <a:rPr lang="es-ES" sz="1400" b="1" dirty="0">
                <a:solidFill>
                  <a:schemeClr val="tx1"/>
                </a:solidFill>
              </a:rPr>
              <a:t>MOTIVOS DE ELECCIÓN DE ESTE SISTEMA DE COBRO</a:t>
            </a:r>
          </a:p>
        </p:txBody>
      </p:sp>
      <p:sp>
        <p:nvSpPr>
          <p:cNvPr id="517122" name="Text Box 2"/>
          <p:cNvSpPr txBox="1">
            <a:spLocks noChangeArrowheads="1"/>
          </p:cNvSpPr>
          <p:nvPr/>
        </p:nvSpPr>
        <p:spPr bwMode="auto">
          <a:xfrm>
            <a:off x="380968" y="2662163"/>
            <a:ext cx="8923337" cy="155892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Puede existir una relación continuada entre las partes, pero no hay  suficiente confianza. </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Previamente pueden haber firmado un contrato con garantías suficientes.</a:t>
            </a:r>
          </a:p>
        </p:txBody>
      </p:sp>
      <p:sp>
        <p:nvSpPr>
          <p:cNvPr id="517126" name="Text Box 6"/>
          <p:cNvSpPr txBox="1">
            <a:spLocks noChangeArrowheads="1"/>
          </p:cNvSpPr>
          <p:nvPr/>
        </p:nvSpPr>
        <p:spPr bwMode="auto">
          <a:xfrm>
            <a:off x="1358106" y="221739"/>
            <a:ext cx="7189789" cy="830997"/>
          </a:xfrm>
          <a:prstGeom prst="rect">
            <a:avLst/>
          </a:prstGeom>
          <a:noFill/>
          <a:ln w="25400">
            <a:noFill/>
            <a:prstDash val="sysDot"/>
            <a:miter lim="800000"/>
            <a:headEnd/>
            <a:tailEnd/>
          </a:ln>
          <a:effectLst/>
        </p:spPr>
        <p:txBody>
          <a:bodyPr wrap="none">
            <a:spAutoFit/>
          </a:bodyPr>
          <a:lstStyle/>
          <a:p>
            <a:pPr algn="ctr">
              <a:spcBef>
                <a:spcPct val="0"/>
              </a:spcBef>
            </a:pPr>
            <a:r>
              <a:rPr lang="es-ES" sz="2400" b="1" dirty="0">
                <a:solidFill>
                  <a:srgbClr val="00B0F0"/>
                </a:solidFill>
                <a:latin typeface="Verdana" pitchFamily="34" charset="0"/>
              </a:rPr>
              <a:t>REMESA DOCUMENTARIA EXPORTACIÓN</a:t>
            </a:r>
          </a:p>
          <a:p>
            <a:pPr algn="ctr">
              <a:spcBef>
                <a:spcPct val="0"/>
              </a:spcBef>
            </a:pPr>
            <a:r>
              <a:rPr lang="es-ES" sz="2400" b="1" dirty="0">
                <a:solidFill>
                  <a:srgbClr val="00B0F0"/>
                </a:solidFill>
                <a:latin typeface="Verdana" pitchFamily="34" charset="0"/>
              </a:rPr>
              <a:t>CONTRA PAGO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38</a:t>
            </a:fld>
            <a:endParaRPr lang="es-E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203" name="Rectangle 11"/>
          <p:cNvSpPr>
            <a:spLocks noGrp="1" noChangeArrowheads="1"/>
          </p:cNvSpPr>
          <p:nvPr>
            <p:ph type="title" idx="4294967295"/>
          </p:nvPr>
        </p:nvSpPr>
        <p:spPr>
          <a:xfrm>
            <a:off x="3923239" y="1052737"/>
            <a:ext cx="2059523"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520194" name="Rectangle 2"/>
          <p:cNvSpPr>
            <a:spLocks noChangeArrowheads="1"/>
          </p:cNvSpPr>
          <p:nvPr/>
        </p:nvSpPr>
        <p:spPr bwMode="auto">
          <a:xfrm>
            <a:off x="2396716" y="3068960"/>
            <a:ext cx="6912768" cy="795338"/>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 sz="1600" dirty="0">
                <a:latin typeface="Verdana" pitchFamily="34" charset="0"/>
              </a:rPr>
              <a:t>Mantiene la propiedad de la mercancía hasta el momento de pago.</a:t>
            </a:r>
            <a:endParaRPr lang="es-ES_tradnl" sz="1600" dirty="0">
              <a:latin typeface="Verdana" pitchFamily="34" charset="0"/>
            </a:endParaRPr>
          </a:p>
        </p:txBody>
      </p:sp>
      <p:sp>
        <p:nvSpPr>
          <p:cNvPr id="520204" name="Text Box 12"/>
          <p:cNvSpPr txBox="1">
            <a:spLocks noChangeArrowheads="1"/>
          </p:cNvSpPr>
          <p:nvPr/>
        </p:nvSpPr>
        <p:spPr bwMode="auto">
          <a:xfrm>
            <a:off x="1358106" y="77723"/>
            <a:ext cx="7189789"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DOCUMENTARIA EXPORTACIÓN</a:t>
            </a:r>
          </a:p>
          <a:p>
            <a:pPr>
              <a:spcBef>
                <a:spcPct val="0"/>
              </a:spcBef>
            </a:pPr>
            <a:r>
              <a:rPr lang="es-ES" sz="2400" b="1" dirty="0">
                <a:solidFill>
                  <a:srgbClr val="00B0F0"/>
                </a:solidFill>
                <a:latin typeface="Verdana" pitchFamily="34" charset="0"/>
              </a:rPr>
              <a:t>CONTRA PAGO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39</a:t>
            </a:fld>
            <a:endParaRPr lang="es-ES"/>
          </a:p>
        </p:txBody>
      </p:sp>
      <p:sp>
        <p:nvSpPr>
          <p:cNvPr id="15" name="Rectangle 2"/>
          <p:cNvSpPr>
            <a:spLocks noChangeArrowheads="1"/>
          </p:cNvSpPr>
          <p:nvPr/>
        </p:nvSpPr>
        <p:spPr bwMode="auto">
          <a:xfrm>
            <a:off x="2360712" y="4293096"/>
            <a:ext cx="6912768" cy="1872208"/>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600" dirty="0">
                <a:latin typeface="Verdana" pitchFamily="34" charset="0"/>
              </a:rPr>
              <a:t> Cuando envía la mercancía no tiene la seguridad de que los documentos vayan a ser retirados por el importador. Si el importador rechaza los documentos, el exportador se verá obligado a vender la mercancía a otro cliente o bien a repatriarla, asumiendo los gastos de almacenaje, transporte y seguro. </a:t>
            </a:r>
          </a:p>
        </p:txBody>
      </p:sp>
      <p:pic>
        <p:nvPicPr>
          <p:cNvPr id="27" name="Picture 2" descr="C:\Documents and Settings\U0132573\Local Settings\Temporary Internet Files\Content.IE5\JQOJVDK5\j0441424[1].png">
            <a:hlinkClick r:id="rId3" action="ppaction://hlinksldjump"/>
          </p:cNvPr>
          <p:cNvPicPr>
            <a:picLocks noChangeAspect="1" noChangeArrowheads="1"/>
          </p:cNvPicPr>
          <p:nvPr/>
        </p:nvPicPr>
        <p:blipFill>
          <a:blip r:embed="rId4" cstate="print"/>
          <a:srcRect/>
          <a:stretch>
            <a:fillRect/>
          </a:stretch>
        </p:blipFill>
        <p:spPr bwMode="auto">
          <a:xfrm>
            <a:off x="6033120" y="6165304"/>
            <a:ext cx="571504" cy="571504"/>
          </a:xfrm>
          <a:prstGeom prst="rect">
            <a:avLst/>
          </a:prstGeom>
          <a:noFill/>
        </p:spPr>
      </p:pic>
      <p:pic>
        <p:nvPicPr>
          <p:cNvPr id="28" name="Picture 7" descr="C:\Documents and Settings\PEPE\Local Settings\Temporary Internet Files\Content.IE5\HO0OJACJ\j0441446[1].png">
            <a:hlinkClick r:id="rId5" action="ppaction://hlinksldjump"/>
          </p:cNvPr>
          <p:cNvPicPr>
            <a:picLocks noChangeAspect="1" noChangeArrowheads="1"/>
          </p:cNvPicPr>
          <p:nvPr/>
        </p:nvPicPr>
        <p:blipFill>
          <a:blip r:embed="rId6" cstate="print"/>
          <a:srcRect/>
          <a:stretch>
            <a:fillRect/>
          </a:stretch>
        </p:blipFill>
        <p:spPr bwMode="auto">
          <a:xfrm>
            <a:off x="6681192" y="6165304"/>
            <a:ext cx="571504" cy="571504"/>
          </a:xfrm>
          <a:prstGeom prst="rect">
            <a:avLst/>
          </a:prstGeom>
          <a:noFill/>
        </p:spPr>
      </p:pic>
      <p:pic>
        <p:nvPicPr>
          <p:cNvPr id="29" name="Picture 4" descr="C:\Documents and Settings\PEPE\Local Settings\Temporary Internet Files\Content.IE5\UQ65D14E\j0441443[1].png">
            <a:hlinkClick r:id="rId7" action="ppaction://hlinksldjump"/>
          </p:cNvPr>
          <p:cNvPicPr>
            <a:picLocks noChangeAspect="1" noChangeArrowheads="1"/>
          </p:cNvPicPr>
          <p:nvPr/>
        </p:nvPicPr>
        <p:blipFill>
          <a:blip r:embed="rId8" cstate="print"/>
          <a:srcRect/>
          <a:stretch>
            <a:fillRect/>
          </a:stretch>
        </p:blipFill>
        <p:spPr bwMode="auto">
          <a:xfrm>
            <a:off x="7545288" y="6165304"/>
            <a:ext cx="571480" cy="571480"/>
          </a:xfrm>
          <a:prstGeom prst="rect">
            <a:avLst/>
          </a:prstGeom>
          <a:noFill/>
        </p:spPr>
      </p:pic>
      <p:grpSp>
        <p:nvGrpSpPr>
          <p:cNvPr id="30" name="29 Grupo"/>
          <p:cNvGrpSpPr/>
          <p:nvPr/>
        </p:nvGrpSpPr>
        <p:grpSpPr>
          <a:xfrm>
            <a:off x="632520" y="1556792"/>
            <a:ext cx="1512168" cy="1080120"/>
            <a:chOff x="2095480" y="3000372"/>
            <a:chExt cx="2129287" cy="1514467"/>
          </a:xfrm>
        </p:grpSpPr>
        <p:pic>
          <p:nvPicPr>
            <p:cNvPr id="31" name="Picture 2" descr="http://www.creativosonline.org/blog/wp-content/uploads/2008/10/vectoresempresariales.png"/>
            <p:cNvPicPr>
              <a:picLocks noChangeAspect="1" noChangeArrowheads="1"/>
            </p:cNvPicPr>
            <p:nvPr/>
          </p:nvPicPr>
          <p:blipFill>
            <a:blip r:embed="rId9"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2" name="31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3" name="32 Grupo"/>
          <p:cNvGrpSpPr/>
          <p:nvPr/>
        </p:nvGrpSpPr>
        <p:grpSpPr>
          <a:xfrm>
            <a:off x="632520" y="2924944"/>
            <a:ext cx="1512168" cy="1080120"/>
            <a:chOff x="2627784" y="4293096"/>
            <a:chExt cx="1656184" cy="1012112"/>
          </a:xfrm>
          <a:scene3d>
            <a:camera prst="orthographicFront">
              <a:rot lat="0" lon="0" rev="0"/>
            </a:camera>
            <a:lightRig rig="balanced" dir="t">
              <a:rot lat="0" lon="0" rev="8700000"/>
            </a:lightRig>
          </a:scene3d>
        </p:grpSpPr>
        <p:pic>
          <p:nvPicPr>
            <p:cNvPr id="34"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10"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5" name="34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6" name="35 Grupo"/>
          <p:cNvGrpSpPr/>
          <p:nvPr/>
        </p:nvGrpSpPr>
        <p:grpSpPr>
          <a:xfrm>
            <a:off x="632520" y="4725144"/>
            <a:ext cx="1512168" cy="1080120"/>
            <a:chOff x="2000672" y="1988840"/>
            <a:chExt cx="1512168" cy="1080120"/>
          </a:xfrm>
        </p:grpSpPr>
        <p:grpSp>
          <p:nvGrpSpPr>
            <p:cNvPr id="37" name="8 Grupo"/>
            <p:cNvGrpSpPr/>
            <p:nvPr/>
          </p:nvGrpSpPr>
          <p:grpSpPr>
            <a:xfrm>
              <a:off x="2000672" y="1988840"/>
              <a:ext cx="1512168" cy="1080120"/>
              <a:chOff x="7977336" y="5085184"/>
              <a:chExt cx="1584176" cy="1088132"/>
            </a:xfrm>
          </p:grpSpPr>
          <p:grpSp>
            <p:nvGrpSpPr>
              <p:cNvPr id="39" name="52 Grupo"/>
              <p:cNvGrpSpPr/>
              <p:nvPr/>
            </p:nvGrpSpPr>
            <p:grpSpPr>
              <a:xfrm>
                <a:off x="7977336" y="5085184"/>
                <a:ext cx="1584176" cy="1088132"/>
                <a:chOff x="7977336" y="5085184"/>
                <a:chExt cx="1584176" cy="1088132"/>
              </a:xfrm>
            </p:grpSpPr>
            <p:pic>
              <p:nvPicPr>
                <p:cNvPr id="41" name="Picture 2" descr="\\svcphd03\users03\Empleados\U0132573\My Pictures\RIESGO6.jpg"/>
                <p:cNvPicPr>
                  <a:picLocks noChangeAspect="1" noChangeArrowheads="1"/>
                </p:cNvPicPr>
                <p:nvPr/>
              </p:nvPicPr>
              <p:blipFill>
                <a:blip r:embed="rId11"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2" name="Picture 4" descr="Click once to zoom in."/>
                <p:cNvPicPr>
                  <a:picLocks noChangeAspect="1" noChangeArrowheads="1"/>
                </p:cNvPicPr>
                <p:nvPr/>
              </p:nvPicPr>
              <p:blipFill>
                <a:blip r:embed="rId12"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0" name="39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8" name="37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
        <p:nvSpPr>
          <p:cNvPr id="24" name="Text Box 5">
            <a:extLst>
              <a:ext uri="{FF2B5EF4-FFF2-40B4-BE49-F238E27FC236}">
                <a16:creationId xmlns:a16="http://schemas.microsoft.com/office/drawing/2014/main" id="{D8A52FD8-2793-4273-AD86-5202412383A6}"/>
              </a:ext>
            </a:extLst>
          </p:cNvPr>
          <p:cNvSpPr txBox="1">
            <a:spLocks noChangeArrowheads="1"/>
          </p:cNvSpPr>
          <p:nvPr/>
        </p:nvSpPr>
        <p:spPr bwMode="auto">
          <a:xfrm>
            <a:off x="2432720" y="1749946"/>
            <a:ext cx="6840760" cy="74295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Principalmente exportadores de bienes. aunque también es aplicable a operaciones de servicios.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AutoShape 2"/>
          <p:cNvSpPr>
            <a:spLocks noChangeArrowheads="1"/>
          </p:cNvSpPr>
          <p:nvPr/>
        </p:nvSpPr>
        <p:spPr bwMode="auto">
          <a:xfrm>
            <a:off x="1979613" y="2708275"/>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algn="ctr">
              <a:spcBef>
                <a:spcPct val="0"/>
              </a:spcBef>
            </a:pPr>
            <a:r>
              <a:rPr lang="ca-ES" sz="3200" b="1">
                <a:solidFill>
                  <a:schemeClr val="bg1"/>
                </a:solidFill>
                <a:latin typeface="Verdana" pitchFamily="34" charset="0"/>
              </a:rPr>
              <a:t>IMPORTACIÓN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4</a:t>
            </a:fld>
            <a:endParaRPr lang="es-ES"/>
          </a:p>
        </p:txBody>
      </p:sp>
    </p:spTree>
    <p:custDataLst>
      <p:tags r:id="rId1"/>
    </p:custDataLst>
  </p:cSld>
  <p:clrMapOvr>
    <a:masterClrMapping/>
  </p:clrMapOvr>
  <p:transition advTm="4719"/>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8" name="Rectangle 12"/>
          <p:cNvSpPr>
            <a:spLocks noGrp="1" noChangeArrowheads="1"/>
          </p:cNvSpPr>
          <p:nvPr>
            <p:ph type="title" idx="4294967295"/>
          </p:nvPr>
        </p:nvSpPr>
        <p:spPr>
          <a:xfrm>
            <a:off x="4310062" y="908729"/>
            <a:ext cx="1285876"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DEFINICIÓN</a:t>
            </a:r>
          </a:p>
        </p:txBody>
      </p:sp>
      <p:sp>
        <p:nvSpPr>
          <p:cNvPr id="526340" name="Text Box 4"/>
          <p:cNvSpPr txBox="1">
            <a:spLocks noChangeArrowheads="1"/>
          </p:cNvSpPr>
          <p:nvPr/>
        </p:nvSpPr>
        <p:spPr bwMode="auto">
          <a:xfrm>
            <a:off x="2465196" y="77723"/>
            <a:ext cx="4834977"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EXPORTACIÓN</a:t>
            </a:r>
          </a:p>
        </p:txBody>
      </p:sp>
      <p:grpSp>
        <p:nvGrpSpPr>
          <p:cNvPr id="17" name="16 Grupo"/>
          <p:cNvGrpSpPr/>
          <p:nvPr/>
        </p:nvGrpSpPr>
        <p:grpSpPr>
          <a:xfrm>
            <a:off x="2490290" y="1285860"/>
            <a:ext cx="7215238" cy="1928826"/>
            <a:chOff x="2309794" y="1285860"/>
            <a:chExt cx="7215238" cy="1928826"/>
          </a:xfrm>
        </p:grpSpPr>
        <p:sp>
          <p:nvSpPr>
            <p:cNvPr id="526341" name="Rectangle 5"/>
            <p:cNvSpPr>
              <a:spLocks noChangeArrowheads="1"/>
            </p:cNvSpPr>
            <p:nvPr/>
          </p:nvSpPr>
          <p:spPr bwMode="auto">
            <a:xfrm>
              <a:off x="2381232" y="1285860"/>
              <a:ext cx="7143800" cy="1928826"/>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spcBef>
                  <a:spcPct val="0"/>
                </a:spcBef>
              </a:pPr>
              <a:endParaRPr lang="es-ES">
                <a:latin typeface="Verdana" pitchFamily="34" charset="0"/>
              </a:endParaRPr>
            </a:p>
          </p:txBody>
        </p:sp>
        <p:sp>
          <p:nvSpPr>
            <p:cNvPr id="526344" name="Text Box 8"/>
            <p:cNvSpPr txBox="1">
              <a:spLocks noChangeArrowheads="1"/>
            </p:cNvSpPr>
            <p:nvPr/>
          </p:nvSpPr>
          <p:spPr bwMode="auto">
            <a:xfrm>
              <a:off x="2309794" y="1428736"/>
              <a:ext cx="7072362" cy="1371601"/>
            </a:xfrm>
            <a:prstGeom prst="rect">
              <a:avLst/>
            </a:prstGeom>
            <a:noFill/>
            <a:ln w="12700">
              <a:noFill/>
              <a:miter lim="800000"/>
              <a:headEnd/>
              <a:tailEnd/>
            </a:ln>
            <a:effectLst/>
          </p:spPr>
          <p:txBody>
            <a:bodyPr/>
            <a:lstStyle/>
            <a:p>
              <a:pPr eaLnBrk="0" hangingPunct="0">
                <a:spcBef>
                  <a:spcPct val="0"/>
                </a:spcBef>
              </a:pPr>
              <a:r>
                <a:rPr lang="es-ES" sz="1400" dirty="0">
                  <a:latin typeface="Verdana" pitchFamily="34" charset="0"/>
                  <a:cs typeface="Times New Roman" pitchFamily="18" charset="0"/>
                </a:rPr>
                <a:t>Un </a:t>
              </a:r>
              <a:r>
                <a:rPr lang="es-ES" sz="1400" b="1" dirty="0">
                  <a:latin typeface="Verdana" pitchFamily="34" charset="0"/>
                  <a:cs typeface="Times New Roman" pitchFamily="18" charset="0"/>
                </a:rPr>
                <a:t>crédito documentario irrevocable de exportación</a:t>
              </a:r>
              <a:r>
                <a:rPr lang="es-ES" sz="1400" dirty="0">
                  <a:latin typeface="Verdana" pitchFamily="34" charset="0"/>
                  <a:cs typeface="Times New Roman" pitchFamily="18" charset="0"/>
                </a:rPr>
                <a:t> es un medio de cobro por el cual una entidad de crédito extranjera (banco emisor), obrando por cuenta de su cliente (importador/ordenante) y siguiendo sus instrucciones, se compromete irrevocablemente a pagar a un tercero (exportador/beneficiario), a través del banco de este, un determinado importe contra presentación de los documentos comerciales exigidos, siempre y cuando se cumplan los términos y las condiciones del crédito documentario.</a:t>
              </a:r>
            </a:p>
          </p:txBody>
        </p:sp>
      </p:grpSp>
      <p:sp>
        <p:nvSpPr>
          <p:cNvPr id="526345" name="Text Box 9"/>
          <p:cNvSpPr txBox="1">
            <a:spLocks noChangeArrowheads="1"/>
          </p:cNvSpPr>
          <p:nvPr/>
        </p:nvSpPr>
        <p:spPr bwMode="auto">
          <a:xfrm>
            <a:off x="270445" y="3643314"/>
            <a:ext cx="9435083" cy="1600438"/>
          </a:xfrm>
          <a:prstGeom prst="rect">
            <a:avLst/>
          </a:prstGeom>
          <a:solidFill>
            <a:schemeClr val="accent1">
              <a:alpha val="5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spcBef>
                <a:spcPct val="0"/>
              </a:spcBef>
              <a:buClr>
                <a:srgbClr val="FF0000"/>
              </a:buClr>
              <a:buFontTx/>
              <a:buAutoNum type="arabicPeriod"/>
            </a:pPr>
            <a:r>
              <a:rPr lang="es-ES" sz="1400" dirty="0">
                <a:latin typeface="Verdana" pitchFamily="34" charset="0"/>
              </a:rPr>
              <a:t>Entidad avisadora =&gt; cuando efectúa el aviso al beneficiario pero no responde del pago del crédito documentario y realiza el pago al exportador cuando se reciben los fondos del banco emisor.</a:t>
            </a:r>
          </a:p>
          <a:p>
            <a:pPr marL="457200" indent="-457200">
              <a:spcBef>
                <a:spcPct val="0"/>
              </a:spcBef>
              <a:buClr>
                <a:srgbClr val="FF0000"/>
              </a:buClr>
              <a:buFontTx/>
              <a:buAutoNum type="arabicPeriod"/>
            </a:pPr>
            <a:endParaRPr lang="es-ES" sz="1400" dirty="0">
              <a:latin typeface="Verdana" pitchFamily="34" charset="0"/>
            </a:endParaRPr>
          </a:p>
          <a:p>
            <a:pPr marL="457200" indent="-457200">
              <a:spcBef>
                <a:spcPct val="0"/>
              </a:spcBef>
              <a:buClr>
                <a:srgbClr val="FF0000"/>
              </a:buClr>
              <a:buFontTx/>
              <a:buAutoNum type="arabicPeriod"/>
            </a:pPr>
            <a:r>
              <a:rPr lang="es-ES" sz="1400" dirty="0">
                <a:latin typeface="Verdana" pitchFamily="34" charset="0"/>
              </a:rPr>
              <a:t>Entidad avisadora y confirmadora =&gt; cuando efectúa el aviso al beneficiario y, además, responde del pago del crédito documentario adicionalmente al banco emisor y realiza el pago al exportador si se han cumplido todos los términos y condiciones.</a:t>
            </a:r>
          </a:p>
        </p:txBody>
      </p:sp>
      <p:sp>
        <p:nvSpPr>
          <p:cNvPr id="526346" name="Text Box 10"/>
          <p:cNvSpPr txBox="1">
            <a:spLocks noChangeArrowheads="1"/>
          </p:cNvSpPr>
          <p:nvPr/>
        </p:nvSpPr>
        <p:spPr bwMode="auto">
          <a:xfrm>
            <a:off x="238092" y="3214704"/>
            <a:ext cx="3959738" cy="323165"/>
          </a:xfrm>
          <a:prstGeom prst="rect">
            <a:avLst/>
          </a:prstGeom>
          <a:noFill/>
          <a:ln w="9525" algn="ctr">
            <a:noFill/>
            <a:miter lim="800000"/>
            <a:headEnd/>
            <a:tailEnd/>
          </a:ln>
          <a:effectLst/>
        </p:spPr>
        <p:txBody>
          <a:bodyPr wrap="none">
            <a:spAutoFit/>
          </a:bodyPr>
          <a:lstStyle/>
          <a:p>
            <a:pPr eaLnBrk="0" hangingPunct="0">
              <a:spcBef>
                <a:spcPct val="0"/>
              </a:spcBef>
            </a:pPr>
            <a:r>
              <a:rPr lang="es-ES" sz="1500" b="1" dirty="0">
                <a:solidFill>
                  <a:srgbClr val="990033"/>
                </a:solidFill>
                <a:latin typeface="Verdana" pitchFamily="34" charset="0"/>
              </a:rPr>
              <a:t>Nuestro banco puede actuar como:</a:t>
            </a:r>
          </a:p>
        </p:txBody>
      </p:sp>
      <p:sp>
        <p:nvSpPr>
          <p:cNvPr id="526347" name="Text Box 11"/>
          <p:cNvSpPr txBox="1">
            <a:spLocks noChangeArrowheads="1"/>
          </p:cNvSpPr>
          <p:nvPr/>
        </p:nvSpPr>
        <p:spPr bwMode="auto">
          <a:xfrm>
            <a:off x="223838" y="5346718"/>
            <a:ext cx="9372632" cy="1169551"/>
          </a:xfrm>
          <a:prstGeom prst="rect">
            <a:avLst/>
          </a:prstGeom>
          <a:noFill/>
          <a:ln w="9525" algn="ctr">
            <a:noFill/>
            <a:miter lim="800000"/>
            <a:headEnd/>
            <a:tailEnd/>
          </a:ln>
          <a:effectLst/>
        </p:spPr>
        <p:txBody>
          <a:bodyPr wrap="square">
            <a:spAutoFit/>
          </a:bodyPr>
          <a:lstStyle/>
          <a:p>
            <a:pPr>
              <a:spcBef>
                <a:spcPct val="0"/>
              </a:spcBef>
            </a:pPr>
            <a:r>
              <a:rPr lang="es-ES" sz="1400" dirty="0">
                <a:latin typeface="Verdana" pitchFamily="34" charset="0"/>
              </a:rPr>
              <a:t>Los créditos documentarios también pueden ser recibidos de entidades españolas como garantía de cobros de ventas de mercancías o prestación de servicios efectuados por empresas nacionales. En estos casos se les denomina créditos documentarios interiores y se utilizan para operaciones “domésticas” dentro del territorio nacional.</a:t>
            </a:r>
          </a:p>
          <a:p>
            <a:pPr>
              <a:spcBef>
                <a:spcPct val="0"/>
              </a:spcBef>
            </a:pPr>
            <a:endParaRPr lang="ca-ES" sz="1400" dirty="0">
              <a:latin typeface="Verdana" pitchFamily="34" charset="0"/>
            </a:endParaRPr>
          </a:p>
        </p:txBody>
      </p:sp>
      <p:pic>
        <p:nvPicPr>
          <p:cNvPr id="18" name="Picture 5" descr="C:\Documents and Settings\PEPE\Local Settings\Temporary Internet Files\Content.IE5\STMRSXMR\j0441427[1].png">
            <a:hlinkClick r:id="rId3" action="ppaction://hlinksldjump"/>
          </p:cNvPr>
          <p:cNvPicPr>
            <a:picLocks noChangeAspect="1" noChangeArrowheads="1"/>
          </p:cNvPicPr>
          <p:nvPr/>
        </p:nvPicPr>
        <p:blipFill>
          <a:blip r:embed="rId4" cstate="print"/>
          <a:srcRect/>
          <a:stretch>
            <a:fillRect/>
          </a:stretch>
        </p:blipFill>
        <p:spPr bwMode="auto">
          <a:xfrm>
            <a:off x="7257256" y="6165304"/>
            <a:ext cx="571504" cy="571504"/>
          </a:xfrm>
          <a:prstGeom prst="rect">
            <a:avLst/>
          </a:prstGeom>
          <a:noFill/>
        </p:spPr>
      </p:pic>
      <p:grpSp>
        <p:nvGrpSpPr>
          <p:cNvPr id="19" name="18 Grupo"/>
          <p:cNvGrpSpPr/>
          <p:nvPr/>
        </p:nvGrpSpPr>
        <p:grpSpPr>
          <a:xfrm>
            <a:off x="138522" y="1340768"/>
            <a:ext cx="2438216" cy="1584176"/>
            <a:chOff x="416496" y="1412777"/>
            <a:chExt cx="2438216" cy="1584176"/>
          </a:xfrm>
        </p:grpSpPr>
        <p:pic>
          <p:nvPicPr>
            <p:cNvPr id="20"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1" name="20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2"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40</a:t>
            </a:fld>
            <a:endParaRPr lang="es-E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9" name="Rectangle 9"/>
          <p:cNvSpPr>
            <a:spLocks noGrp="1" noChangeArrowheads="1"/>
          </p:cNvSpPr>
          <p:nvPr>
            <p:ph type="title" idx="4294967295"/>
          </p:nvPr>
        </p:nvSpPr>
        <p:spPr>
          <a:xfrm>
            <a:off x="4273550" y="980613"/>
            <a:ext cx="135890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DEFINICIÓN</a:t>
            </a:r>
          </a:p>
        </p:txBody>
      </p:sp>
      <p:sp>
        <p:nvSpPr>
          <p:cNvPr id="527364" name="Text Box 4"/>
          <p:cNvSpPr txBox="1">
            <a:spLocks noChangeArrowheads="1"/>
          </p:cNvSpPr>
          <p:nvPr/>
        </p:nvSpPr>
        <p:spPr bwMode="auto">
          <a:xfrm>
            <a:off x="2535512" y="149731"/>
            <a:ext cx="4834977"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EXPORTACIÓN</a:t>
            </a:r>
          </a:p>
        </p:txBody>
      </p:sp>
      <p:sp>
        <p:nvSpPr>
          <p:cNvPr id="527365" name="Text Box 5"/>
          <p:cNvSpPr txBox="1">
            <a:spLocks noChangeArrowheads="1"/>
          </p:cNvSpPr>
          <p:nvPr/>
        </p:nvSpPr>
        <p:spPr bwMode="auto">
          <a:xfrm>
            <a:off x="1581160" y="2168543"/>
            <a:ext cx="1590675" cy="333375"/>
          </a:xfrm>
          <a:prstGeom prst="rect">
            <a:avLst/>
          </a:prstGeom>
          <a:noFill/>
          <a:ln w="12700">
            <a:noFill/>
            <a:miter lim="800000"/>
            <a:headEnd/>
            <a:tailEnd/>
          </a:ln>
          <a:effectLst/>
        </p:spPr>
        <p:txBody>
          <a:bodyPr/>
          <a:lstStyle/>
          <a:p>
            <a:pPr eaLnBrk="0" hangingPunct="0">
              <a:spcBef>
                <a:spcPct val="0"/>
              </a:spcBef>
            </a:pPr>
            <a:r>
              <a:rPr lang="es-ES" b="1">
                <a:solidFill>
                  <a:srgbClr val="FFFFFF"/>
                </a:solidFill>
                <a:latin typeface="Abadi MT Condensed Extra Bold" charset="0"/>
              </a:rPr>
              <a:t>Definición</a:t>
            </a:r>
          </a:p>
        </p:txBody>
      </p:sp>
      <p:sp>
        <p:nvSpPr>
          <p:cNvPr id="527366" name="Text Box 6"/>
          <p:cNvSpPr txBox="1">
            <a:spLocks noChangeArrowheads="1"/>
          </p:cNvSpPr>
          <p:nvPr/>
        </p:nvSpPr>
        <p:spPr bwMode="auto">
          <a:xfrm>
            <a:off x="322263" y="1846214"/>
            <a:ext cx="8951217" cy="2806922"/>
          </a:xfrm>
          <a:prstGeom prst="rect">
            <a:avLst/>
          </a:prstGeom>
          <a:noFill/>
          <a:ln w="9525" algn="ctr">
            <a:noFill/>
            <a:miter lim="800000"/>
            <a:headEnd/>
            <a:tailEnd/>
          </a:ln>
          <a:effectLst/>
        </p:spPr>
        <p:txBody>
          <a:bodyPr wrap="square">
            <a:spAutoFit/>
          </a:bodyPr>
          <a:lstStyle/>
          <a:p>
            <a:pPr marL="457200" indent="-457200">
              <a:lnSpc>
                <a:spcPct val="90000"/>
              </a:lnSpc>
              <a:spcBef>
                <a:spcPct val="0"/>
              </a:spcBef>
              <a:buClr>
                <a:srgbClr val="FF0000"/>
              </a:buClr>
              <a:buFontTx/>
              <a:buAutoNum type="arabicPeriod"/>
            </a:pPr>
            <a:r>
              <a:rPr lang="es-ES" sz="1400" dirty="0">
                <a:latin typeface="Verdana" pitchFamily="34" charset="0"/>
              </a:rPr>
              <a:t>El banco emisor abre el crédito documentario y lo comunica directamente a través de nuestro banco, normalmente vía SWIFT, o a través de su corresponsal en España.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El banco receptor avisa la apertura del crédito al exportador, quien comprueba que los términos (importe, condiciones de entrega, documentación solicitada, etc.) coinciden con las condiciones acordadas con el importador extranjero.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Si todo es conforme, el exportador presenta en el plazo establecido la documentación a su banco quien, a su vez, comprueba que la documentación se ajusta exactamente al condicionado del crédito y la remite al banco emisor. </a:t>
            </a:r>
          </a:p>
          <a:p>
            <a:pPr marL="457200" indent="-457200">
              <a:lnSpc>
                <a:spcPct val="90000"/>
              </a:lnSpc>
              <a:spcBef>
                <a:spcPct val="0"/>
              </a:spcBef>
              <a:buClr>
                <a:srgbClr val="FF0000"/>
              </a:buClr>
              <a:buFontTx/>
              <a:buAutoNum type="arabicPeriod"/>
            </a:pPr>
            <a:endParaRPr lang="es-ES" sz="1400" dirty="0">
              <a:latin typeface="Verdana" pitchFamily="34" charset="0"/>
            </a:endParaRPr>
          </a:p>
          <a:p>
            <a:pPr marL="457200" indent="-457200">
              <a:lnSpc>
                <a:spcPct val="90000"/>
              </a:lnSpc>
              <a:spcBef>
                <a:spcPct val="0"/>
              </a:spcBef>
              <a:buClr>
                <a:srgbClr val="FF0000"/>
              </a:buClr>
              <a:buFontTx/>
              <a:buAutoNum type="arabicPeriod"/>
            </a:pPr>
            <a:r>
              <a:rPr lang="es-ES" sz="1400" dirty="0">
                <a:latin typeface="Verdana" pitchFamily="34" charset="0"/>
              </a:rPr>
              <a:t>Cuando un banco añade su confirmación al crédito, el beneficiario tiene una doble garantía de cobro, ya que en este caso tiene la garantía de ese banco y, además, la del banco emisor.</a:t>
            </a:r>
            <a:endParaRPr lang="ca-ES" sz="1400" dirty="0">
              <a:latin typeface="Verdana" pitchFamily="34" charset="0"/>
            </a:endParaRPr>
          </a:p>
        </p:txBody>
      </p:sp>
      <p:sp>
        <p:nvSpPr>
          <p:cNvPr id="527367" name="Text Box 7"/>
          <p:cNvSpPr txBox="1">
            <a:spLocks noChangeArrowheads="1"/>
          </p:cNvSpPr>
          <p:nvPr/>
        </p:nvSpPr>
        <p:spPr bwMode="auto">
          <a:xfrm>
            <a:off x="798516" y="1362254"/>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sp>
        <p:nvSpPr>
          <p:cNvPr id="527368" name="Text Box 8"/>
          <p:cNvSpPr txBox="1">
            <a:spLocks noChangeArrowheads="1"/>
          </p:cNvSpPr>
          <p:nvPr/>
        </p:nvSpPr>
        <p:spPr bwMode="auto">
          <a:xfrm>
            <a:off x="848545" y="5007322"/>
            <a:ext cx="8424936" cy="869950"/>
          </a:xfrm>
          <a:prstGeom prst="rect">
            <a:avLst/>
          </a:prstGeom>
          <a:solidFill>
            <a:schemeClr val="accent1">
              <a:alpha val="5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nSpc>
                <a:spcPct val="90000"/>
              </a:lnSpc>
              <a:spcBef>
                <a:spcPct val="0"/>
              </a:spcBef>
            </a:pPr>
            <a:r>
              <a:rPr lang="es-ES" sz="1400" dirty="0">
                <a:latin typeface="Verdana" pitchFamily="34" charset="0"/>
              </a:rPr>
              <a:t>Es importante señalar, que en el crédito documentario,</a:t>
            </a:r>
            <a:r>
              <a:rPr lang="es-ES" sz="1400" b="1" dirty="0">
                <a:latin typeface="Verdana" pitchFamily="34" charset="0"/>
              </a:rPr>
              <a:t> todas las partes que intervienen negocian sobre documentos y no sobre mercancías; </a:t>
            </a:r>
            <a:r>
              <a:rPr lang="es-ES" sz="1400" dirty="0">
                <a:latin typeface="Verdana" pitchFamily="34" charset="0"/>
              </a:rPr>
              <a:t>por lo tanto, las entidades de crédito no tienen responsabilidad alguna sobre la calidad, estado, características u otras condiciones de las mercancías. </a:t>
            </a:r>
            <a:endParaRPr lang="ca-ES" sz="1400" dirty="0">
              <a:latin typeface="Verdana" pitchFamily="34" charset="0"/>
            </a:endParaRP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41</a:t>
            </a:fld>
            <a:endParaRPr lang="es-E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9" name="Rectangle 5"/>
          <p:cNvSpPr>
            <a:spLocks noGrp="1" noChangeArrowheads="1"/>
          </p:cNvSpPr>
          <p:nvPr>
            <p:ph type="title" idx="4294967295"/>
          </p:nvPr>
        </p:nvSpPr>
        <p:spPr>
          <a:xfrm>
            <a:off x="2432720" y="1340653"/>
            <a:ext cx="504056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MOTIVOS DE ELECCIÓN DE ESTE SISTEMA DE COBRO</a:t>
            </a:r>
          </a:p>
        </p:txBody>
      </p:sp>
      <p:sp>
        <p:nvSpPr>
          <p:cNvPr id="528386" name="Text Box 2"/>
          <p:cNvSpPr txBox="1">
            <a:spLocks noChangeArrowheads="1"/>
          </p:cNvSpPr>
          <p:nvPr/>
        </p:nvSpPr>
        <p:spPr bwMode="auto">
          <a:xfrm>
            <a:off x="417513" y="2484438"/>
            <a:ext cx="8923337" cy="2800767"/>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El exportador desea tener una garantía irrevocable de cobro previa al envío de la mercancía.</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Es el medio de cobro que ofrece al exportador la mayor gama de productos para financiar el cobro.</a:t>
            </a:r>
          </a:p>
          <a:p>
            <a:pPr>
              <a:spcBef>
                <a:spcPct val="0"/>
              </a:spcBef>
              <a:buClr>
                <a:srgbClr val="FF0000"/>
              </a:buClr>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Es un pedido en firme, que no se podrá anular sin la autorización del Exportador, dentro del plazo de vigencia del crédito.</a:t>
            </a:r>
          </a:p>
        </p:txBody>
      </p:sp>
      <p:sp>
        <p:nvSpPr>
          <p:cNvPr id="528390" name="Text Box 6"/>
          <p:cNvSpPr txBox="1">
            <a:spLocks noChangeArrowheads="1"/>
          </p:cNvSpPr>
          <p:nvPr/>
        </p:nvSpPr>
        <p:spPr bwMode="auto">
          <a:xfrm>
            <a:off x="2535511" y="221739"/>
            <a:ext cx="4834977"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EXPORTACIÓN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42</a:t>
            </a:fld>
            <a:endParaRPr lang="es-E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7" name="Rectangle 11"/>
          <p:cNvSpPr>
            <a:spLocks noGrp="1" noChangeArrowheads="1"/>
          </p:cNvSpPr>
          <p:nvPr>
            <p:ph type="title" idx="4294967295"/>
          </p:nvPr>
        </p:nvSpPr>
        <p:spPr>
          <a:xfrm>
            <a:off x="3967930" y="908720"/>
            <a:ext cx="1970141"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531458" name="Rectangle 2"/>
          <p:cNvSpPr>
            <a:spLocks noChangeArrowheads="1"/>
          </p:cNvSpPr>
          <p:nvPr/>
        </p:nvSpPr>
        <p:spPr bwMode="auto">
          <a:xfrm>
            <a:off x="2360712" y="2204864"/>
            <a:ext cx="6912768" cy="1368152"/>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7891AC"/>
              </a:buClr>
              <a:buFont typeface="Wingdings" pitchFamily="2" charset="2"/>
              <a:buChar char="ð"/>
            </a:pPr>
            <a:r>
              <a:rPr lang="es-ES" sz="1400" dirty="0">
                <a:latin typeface="Verdana" pitchFamily="34" charset="0"/>
              </a:rPr>
              <a:t>El crédito documentario es un pedido en firme irrevocable para el exportador.</a:t>
            </a:r>
          </a:p>
          <a:p>
            <a:pPr marL="447675" indent="-266700" eaLnBrk="0" hangingPunct="0">
              <a:lnSpc>
                <a:spcPct val="120000"/>
              </a:lnSpc>
              <a:spcBef>
                <a:spcPct val="0"/>
              </a:spcBef>
              <a:buClr>
                <a:srgbClr val="7891AC"/>
              </a:buClr>
              <a:buFont typeface="Wingdings" pitchFamily="2" charset="2"/>
              <a:buChar char="ð"/>
            </a:pPr>
            <a:r>
              <a:rPr lang="es-ES" sz="1400" dirty="0">
                <a:latin typeface="Verdana" pitchFamily="34" charset="0"/>
              </a:rPr>
              <a:t>El exportador (beneficiario) tiene la seguridad de cobro si presenta la documentación de acuerdo con el condicionado del crédito. </a:t>
            </a:r>
          </a:p>
        </p:txBody>
      </p:sp>
      <p:sp>
        <p:nvSpPr>
          <p:cNvPr id="531468" name="Text Box 12"/>
          <p:cNvSpPr txBox="1">
            <a:spLocks noChangeArrowheads="1"/>
          </p:cNvSpPr>
          <p:nvPr/>
        </p:nvSpPr>
        <p:spPr bwMode="auto">
          <a:xfrm>
            <a:off x="2535511" y="77723"/>
            <a:ext cx="4834977"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EXPORTACIÓN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43</a:t>
            </a:fld>
            <a:endParaRPr lang="es-ES"/>
          </a:p>
        </p:txBody>
      </p:sp>
      <p:sp>
        <p:nvSpPr>
          <p:cNvPr id="15" name="Rectangle 2"/>
          <p:cNvSpPr>
            <a:spLocks noChangeArrowheads="1"/>
          </p:cNvSpPr>
          <p:nvPr/>
        </p:nvSpPr>
        <p:spPr bwMode="auto">
          <a:xfrm>
            <a:off x="2360712" y="3789040"/>
            <a:ext cx="6912768" cy="2421260"/>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400" dirty="0">
                <a:latin typeface="Verdana" pitchFamily="34" charset="0"/>
              </a:rPr>
              <a:t>Pérdida de garantía de la operación en el supuesto de presentación de los documentos no conformes con el condicionado del crédito documentario o presentación de los documentos fuera de plazo. </a:t>
            </a:r>
          </a:p>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400" dirty="0">
                <a:latin typeface="Verdana" pitchFamily="34" charset="0"/>
              </a:rPr>
              <a:t>Riesgo bancario/país si el crédito no está confirmado. </a:t>
            </a:r>
          </a:p>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400" dirty="0">
                <a:latin typeface="Verdana" pitchFamily="34" charset="0"/>
              </a:rPr>
              <a:t>Riesgo bancario =&gt; es el debido a un impago por parte del banco emisor del crédito.</a:t>
            </a:r>
          </a:p>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400" dirty="0">
                <a:latin typeface="Verdana" pitchFamily="34" charset="0"/>
              </a:rPr>
              <a:t>Riesgo país =&gt; es el debido a un impago por insolvencia del país del banco emisor.  </a:t>
            </a:r>
          </a:p>
        </p:txBody>
      </p:sp>
      <p:pic>
        <p:nvPicPr>
          <p:cNvPr id="20" name="Picture 2" descr="C:\Documents and Settings\U0132573\Local Settings\Temporary Internet Files\Content.IE5\JQOJVDK5\j0441424[1].png">
            <a:hlinkClick r:id="rId3" action="ppaction://hlinksldjump"/>
          </p:cNvPr>
          <p:cNvPicPr>
            <a:picLocks noChangeAspect="1" noChangeArrowheads="1"/>
          </p:cNvPicPr>
          <p:nvPr/>
        </p:nvPicPr>
        <p:blipFill>
          <a:blip r:embed="rId4" cstate="print"/>
          <a:srcRect/>
          <a:stretch>
            <a:fillRect/>
          </a:stretch>
        </p:blipFill>
        <p:spPr bwMode="auto">
          <a:xfrm>
            <a:off x="6253704" y="6165304"/>
            <a:ext cx="571504" cy="571504"/>
          </a:xfrm>
          <a:prstGeom prst="rect">
            <a:avLst/>
          </a:prstGeom>
          <a:noFill/>
        </p:spPr>
      </p:pic>
      <p:pic>
        <p:nvPicPr>
          <p:cNvPr id="21" name="Picture 7" descr="C:\Documents and Settings\PEPE\Local Settings\Temporary Internet Files\Content.IE5\HO0OJACJ\j0441446[1].png">
            <a:hlinkClick r:id="rId5" action="ppaction://hlinksldjump"/>
          </p:cNvPr>
          <p:cNvPicPr>
            <a:picLocks noChangeAspect="1" noChangeArrowheads="1"/>
          </p:cNvPicPr>
          <p:nvPr/>
        </p:nvPicPr>
        <p:blipFill>
          <a:blip r:embed="rId6" cstate="print"/>
          <a:srcRect/>
          <a:stretch>
            <a:fillRect/>
          </a:stretch>
        </p:blipFill>
        <p:spPr bwMode="auto">
          <a:xfrm>
            <a:off x="7041232" y="6169864"/>
            <a:ext cx="571504" cy="571504"/>
          </a:xfrm>
          <a:prstGeom prst="rect">
            <a:avLst/>
          </a:prstGeom>
          <a:noFill/>
        </p:spPr>
      </p:pic>
      <p:grpSp>
        <p:nvGrpSpPr>
          <p:cNvPr id="25" name="24 Grupo"/>
          <p:cNvGrpSpPr/>
          <p:nvPr/>
        </p:nvGrpSpPr>
        <p:grpSpPr>
          <a:xfrm>
            <a:off x="632520" y="1124744"/>
            <a:ext cx="1512168" cy="1080120"/>
            <a:chOff x="2095480" y="3000372"/>
            <a:chExt cx="2129287" cy="1514467"/>
          </a:xfrm>
        </p:grpSpPr>
        <p:pic>
          <p:nvPicPr>
            <p:cNvPr id="26" name="Picture 2" descr="http://www.creativosonline.org/blog/wp-content/uploads/2008/10/vectoresempresariales.png"/>
            <p:cNvPicPr>
              <a:picLocks noChangeAspect="1" noChangeArrowheads="1"/>
            </p:cNvPicPr>
            <p:nvPr/>
          </p:nvPicPr>
          <p:blipFill>
            <a:blip r:embed="rId7"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7" name="26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28" name="27 Grupo"/>
          <p:cNvGrpSpPr/>
          <p:nvPr/>
        </p:nvGrpSpPr>
        <p:grpSpPr>
          <a:xfrm>
            <a:off x="632520" y="2420888"/>
            <a:ext cx="1512168" cy="1080120"/>
            <a:chOff x="2627784" y="4293096"/>
            <a:chExt cx="1656184" cy="1012112"/>
          </a:xfrm>
          <a:scene3d>
            <a:camera prst="orthographicFront">
              <a:rot lat="0" lon="0" rev="0"/>
            </a:camera>
            <a:lightRig rig="balanced" dir="t">
              <a:rot lat="0" lon="0" rev="8700000"/>
            </a:lightRig>
          </a:scene3d>
        </p:grpSpPr>
        <p:pic>
          <p:nvPicPr>
            <p:cNvPr id="29"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8"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0" name="29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1" name="30 Grupo"/>
          <p:cNvGrpSpPr/>
          <p:nvPr/>
        </p:nvGrpSpPr>
        <p:grpSpPr>
          <a:xfrm>
            <a:off x="632520" y="4437112"/>
            <a:ext cx="1512168" cy="1080120"/>
            <a:chOff x="2000672" y="1988840"/>
            <a:chExt cx="1512168" cy="1080120"/>
          </a:xfrm>
        </p:grpSpPr>
        <p:grpSp>
          <p:nvGrpSpPr>
            <p:cNvPr id="32" name="8 Grupo"/>
            <p:cNvGrpSpPr/>
            <p:nvPr/>
          </p:nvGrpSpPr>
          <p:grpSpPr>
            <a:xfrm>
              <a:off x="2000672" y="1988840"/>
              <a:ext cx="1512168" cy="1080120"/>
              <a:chOff x="7977336" y="5085184"/>
              <a:chExt cx="1584176" cy="1088132"/>
            </a:xfrm>
          </p:grpSpPr>
          <p:grpSp>
            <p:nvGrpSpPr>
              <p:cNvPr id="34" name="52 Grupo"/>
              <p:cNvGrpSpPr/>
              <p:nvPr/>
            </p:nvGrpSpPr>
            <p:grpSpPr>
              <a:xfrm>
                <a:off x="7977336" y="5085184"/>
                <a:ext cx="1584176" cy="1088132"/>
                <a:chOff x="7977336" y="5085184"/>
                <a:chExt cx="1584176" cy="1088132"/>
              </a:xfrm>
            </p:grpSpPr>
            <p:pic>
              <p:nvPicPr>
                <p:cNvPr id="36" name="Picture 2" descr="\\svcphd03\users03\Empleados\U0132573\My Pictures\RIESGO6.jpg"/>
                <p:cNvPicPr>
                  <a:picLocks noChangeAspect="1" noChangeArrowheads="1"/>
                </p:cNvPicPr>
                <p:nvPr/>
              </p:nvPicPr>
              <p:blipFill>
                <a:blip r:embed="rId9"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7" name="Picture 4" descr="Click once to zoom in."/>
                <p:cNvPicPr>
                  <a:picLocks noChangeAspect="1" noChangeArrowheads="1"/>
                </p:cNvPicPr>
                <p:nvPr/>
              </p:nvPicPr>
              <p:blipFill>
                <a:blip r:embed="rId10"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35" name="34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3" name="32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
        <p:nvSpPr>
          <p:cNvPr id="23" name="Text Box 5">
            <a:extLst>
              <a:ext uri="{FF2B5EF4-FFF2-40B4-BE49-F238E27FC236}">
                <a16:creationId xmlns:a16="http://schemas.microsoft.com/office/drawing/2014/main" id="{873D5645-3049-4B5A-AD22-E8CF65A7D45B}"/>
              </a:ext>
            </a:extLst>
          </p:cNvPr>
          <p:cNvSpPr txBox="1">
            <a:spLocks noChangeArrowheads="1"/>
          </p:cNvSpPr>
          <p:nvPr/>
        </p:nvSpPr>
        <p:spPr bwMode="auto">
          <a:xfrm>
            <a:off x="2432720" y="1268760"/>
            <a:ext cx="6840760" cy="74295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Principalmente exportadores de bienes. aunque también es aplicable a operaciones de servicios.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7604" name="Group 4"/>
          <p:cNvGraphicFramePr>
            <a:graphicFrameLocks noGrp="1"/>
          </p:cNvGraphicFramePr>
          <p:nvPr/>
        </p:nvGraphicFramePr>
        <p:xfrm>
          <a:off x="223843" y="3711575"/>
          <a:ext cx="5459412" cy="2509838"/>
        </p:xfrm>
        <a:graphic>
          <a:graphicData uri="http://schemas.openxmlformats.org/drawingml/2006/table">
            <a:tbl>
              <a:tblPr/>
              <a:tblGrid>
                <a:gridCol w="5459412">
                  <a:extLst>
                    <a:ext uri="{9D8B030D-6E8A-4147-A177-3AD203B41FA5}">
                      <a16:colId xmlns:a16="http://schemas.microsoft.com/office/drawing/2014/main" val="20000"/>
                    </a:ext>
                  </a:extLst>
                </a:gridCol>
              </a:tblGrid>
              <a:tr h="2509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1.  Solicitud de apertura del crédito documentario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2.  Emisión del crédito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3.  Aviso de la apertura del crédito documentario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4.  Envío de la mercancía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5.  Entrega de los documentos comerciales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6.  Envío de los documentos comerciales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7.  Entrega de los documentos comerciales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8.  Recogida de la mercancía en el puerto de destino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  9.  Adeudo en cuenta al vencimiento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10.  Reembolso del crédito documentario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charset="0"/>
                          <a:cs typeface="Arial" charset="0"/>
                        </a:rPr>
                        <a:t>11.  Abono de la operación  </a:t>
                      </a:r>
                    </a:p>
                  </a:txBody>
                  <a:tcPr horzOverflow="overflow">
                    <a:lnL w="12700" cap="flat" cmpd="sng" algn="ctr">
                      <a:solidFill>
                        <a:srgbClr val="990033"/>
                      </a:solidFill>
                      <a:prstDash val="solid"/>
                      <a:round/>
                      <a:headEnd type="none" w="med" len="med"/>
                      <a:tailEnd type="none" w="med" len="med"/>
                    </a:lnL>
                    <a:lnR w="12700" cap="flat" cmpd="sng" algn="ctr">
                      <a:solidFill>
                        <a:srgbClr val="990033"/>
                      </a:solidFill>
                      <a:prstDash val="solid"/>
                      <a:round/>
                      <a:headEnd type="none" w="med" len="med"/>
                      <a:tailEnd type="none" w="med" len="med"/>
                    </a:lnR>
                    <a:lnT w="12700" cap="flat" cmpd="sng" algn="ctr">
                      <a:solidFill>
                        <a:srgbClr val="990033"/>
                      </a:solidFill>
                      <a:prstDash val="solid"/>
                      <a:round/>
                      <a:headEnd type="none" w="med" len="med"/>
                      <a:tailEnd type="none" w="med" len="med"/>
                    </a:lnT>
                    <a:lnB w="12700" cap="flat" cmpd="sng" algn="ctr">
                      <a:solidFill>
                        <a:srgbClr val="990033"/>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bl>
          </a:graphicData>
        </a:graphic>
      </p:graphicFrame>
      <p:sp>
        <p:nvSpPr>
          <p:cNvPr id="10" name="Text Box 4"/>
          <p:cNvSpPr txBox="1">
            <a:spLocks noChangeArrowheads="1"/>
          </p:cNvSpPr>
          <p:nvPr/>
        </p:nvSpPr>
        <p:spPr bwMode="auto">
          <a:xfrm>
            <a:off x="2535512" y="149731"/>
            <a:ext cx="4834977"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CRÉDITO DOCUMENTARIO </a:t>
            </a:r>
          </a:p>
          <a:p>
            <a:pPr>
              <a:spcBef>
                <a:spcPct val="0"/>
              </a:spcBef>
            </a:pPr>
            <a:r>
              <a:rPr lang="es-ES" sz="2400" b="1" dirty="0">
                <a:solidFill>
                  <a:srgbClr val="00B0F0"/>
                </a:solidFill>
                <a:latin typeface="Verdana" pitchFamily="34" charset="0"/>
              </a:rPr>
              <a:t>DE EXPORTACIÓN</a:t>
            </a:r>
          </a:p>
        </p:txBody>
      </p:sp>
      <p:pic>
        <p:nvPicPr>
          <p:cNvPr id="12" name="Picture 4" descr="C:\Documents and Settings\PEPE\Local Settings\Temporary Internet Files\Content.IE5\UQ65D14E\j0441443[1].png">
            <a:hlinkClick r:id="rId3" action="ppaction://hlinksldjump"/>
          </p:cNvPr>
          <p:cNvPicPr>
            <a:picLocks noChangeAspect="1" noChangeArrowheads="1"/>
          </p:cNvPicPr>
          <p:nvPr/>
        </p:nvPicPr>
        <p:blipFill>
          <a:blip r:embed="rId4" cstate="print"/>
          <a:srcRect/>
          <a:stretch>
            <a:fillRect/>
          </a:stretch>
        </p:blipFill>
        <p:spPr bwMode="auto">
          <a:xfrm>
            <a:off x="7473280" y="6093296"/>
            <a:ext cx="571480" cy="571480"/>
          </a:xfrm>
          <a:prstGeom prst="rect">
            <a:avLst/>
          </a:prstGeom>
          <a:noFill/>
        </p:spPr>
      </p:pic>
      <p:grpSp>
        <p:nvGrpSpPr>
          <p:cNvPr id="3" name="2 Grupo"/>
          <p:cNvGrpSpPr/>
          <p:nvPr/>
        </p:nvGrpSpPr>
        <p:grpSpPr>
          <a:xfrm>
            <a:off x="3667121" y="1357316"/>
            <a:ext cx="5951537" cy="2300287"/>
            <a:chOff x="3667116" y="1357298"/>
            <a:chExt cx="5951537" cy="2300287"/>
          </a:xfrm>
        </p:grpSpPr>
        <p:pic>
          <p:nvPicPr>
            <p:cNvPr id="537611" name="Picture 11"/>
            <p:cNvPicPr>
              <a:picLocks noChangeAspect="1" noChangeArrowheads="1"/>
            </p:cNvPicPr>
            <p:nvPr/>
          </p:nvPicPr>
          <p:blipFill>
            <a:blip r:embed="rId5" cstate="print"/>
            <a:srcRect/>
            <a:stretch>
              <a:fillRect/>
            </a:stretch>
          </p:blipFill>
          <p:spPr bwMode="auto">
            <a:xfrm>
              <a:off x="3667116" y="1357298"/>
              <a:ext cx="5951537" cy="2300287"/>
            </a:xfrm>
            <a:prstGeom prst="rect">
              <a:avLst/>
            </a:prstGeom>
            <a:noFill/>
            <a:ln w="9525" algn="ctr">
              <a:solidFill>
                <a:schemeClr val="tx1"/>
              </a:solidFill>
              <a:miter lim="800000"/>
              <a:headEnd/>
              <a:tailEnd/>
            </a:ln>
            <a:effectLst/>
          </p:spPr>
        </p:pic>
        <p:sp>
          <p:nvSpPr>
            <p:cNvPr id="2" name="1 CuadroTexto"/>
            <p:cNvSpPr txBox="1"/>
            <p:nvPr/>
          </p:nvSpPr>
          <p:spPr>
            <a:xfrm>
              <a:off x="8118577" y="1432195"/>
              <a:ext cx="1442935" cy="630942"/>
            </a:xfrm>
            <a:prstGeom prst="rect">
              <a:avLst/>
            </a:prstGeom>
            <a:solidFill>
              <a:schemeClr val="tx1"/>
            </a:solidFill>
            <a:effectLst>
              <a:outerShdw blurRad="50800" dist="38100" dir="18900000" algn="bl" rotWithShape="0">
                <a:prstClr val="black">
                  <a:alpha val="40000"/>
                </a:prstClr>
              </a:outerShdw>
            </a:effectLst>
          </p:spPr>
          <p:txBody>
            <a:bodyPr wrap="square" rtlCol="0">
              <a:spAutoFit/>
            </a:bodyPr>
            <a:lstStyle/>
            <a:p>
              <a:pPr algn="ctr"/>
              <a:r>
                <a:rPr lang="es-ES" sz="1400" b="1" dirty="0">
                  <a:solidFill>
                    <a:schemeClr val="bg1"/>
                  </a:solidFill>
                </a:rPr>
                <a:t>BANCO</a:t>
              </a:r>
            </a:p>
            <a:p>
              <a:pPr algn="ctr"/>
              <a:r>
                <a:rPr lang="es-ES" sz="1400" b="1" dirty="0">
                  <a:solidFill>
                    <a:schemeClr val="bg1"/>
                  </a:solidFill>
                </a:rPr>
                <a:t> AVISADOR</a:t>
              </a:r>
            </a:p>
          </p:txBody>
        </p:sp>
      </p:grpSp>
      <p:sp>
        <p:nvSpPr>
          <p:cNvPr id="6" name="5 Marcador de número de diapositiva"/>
          <p:cNvSpPr>
            <a:spLocks noGrp="1"/>
          </p:cNvSpPr>
          <p:nvPr>
            <p:ph type="sldNum" sz="quarter" idx="12"/>
          </p:nvPr>
        </p:nvSpPr>
        <p:spPr/>
        <p:txBody>
          <a:bodyPr/>
          <a:lstStyle/>
          <a:p>
            <a:fld id="{26C69DA7-24B1-4A6D-BDDF-C1FA8D855B87}" type="slidenum">
              <a:rPr lang="es-ES" smtClean="0"/>
              <a:pPr/>
              <a:t>44</a:t>
            </a:fld>
            <a:endParaRPr lang="es-E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p:cNvSpPr>
            <a:spLocks noChangeArrowheads="1"/>
          </p:cNvSpPr>
          <p:nvPr/>
        </p:nvSpPr>
        <p:spPr bwMode="auto">
          <a:xfrm>
            <a:off x="1981200" y="2705100"/>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marL="609600" indent="-609600" algn="ctr">
              <a:spcBef>
                <a:spcPct val="0"/>
              </a:spcBef>
            </a:pPr>
            <a:r>
              <a:rPr lang="ca-ES" sz="3200" b="1" dirty="0">
                <a:solidFill>
                  <a:schemeClr val="bg1"/>
                </a:solidFill>
                <a:latin typeface="Verdana" pitchFamily="34" charset="0"/>
              </a:rPr>
              <a:t>FINANCIACIÓN DE COMERCIO EXTERIOR</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45</a:t>
            </a:fld>
            <a:endParaRPr lang="es-E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Text Box 3"/>
          <p:cNvSpPr txBox="1">
            <a:spLocks noChangeArrowheads="1"/>
          </p:cNvSpPr>
          <p:nvPr/>
        </p:nvSpPr>
        <p:spPr bwMode="auto">
          <a:xfrm>
            <a:off x="3772228" y="339462"/>
            <a:ext cx="2361544"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DEFINICIÓN</a:t>
            </a:r>
          </a:p>
        </p:txBody>
      </p:sp>
      <p:grpSp>
        <p:nvGrpSpPr>
          <p:cNvPr id="2" name="1 Grupo"/>
          <p:cNvGrpSpPr/>
          <p:nvPr/>
        </p:nvGrpSpPr>
        <p:grpSpPr>
          <a:xfrm>
            <a:off x="643260" y="2276881"/>
            <a:ext cx="8630220" cy="1584176"/>
            <a:chOff x="416496" y="1772816"/>
            <a:chExt cx="8630220" cy="1584176"/>
          </a:xfrm>
        </p:grpSpPr>
        <p:grpSp>
          <p:nvGrpSpPr>
            <p:cNvPr id="21" name="20 Grupo"/>
            <p:cNvGrpSpPr/>
            <p:nvPr/>
          </p:nvGrpSpPr>
          <p:grpSpPr>
            <a:xfrm>
              <a:off x="2854028" y="1833053"/>
              <a:ext cx="6192688" cy="1407035"/>
              <a:chOff x="2854028" y="1833053"/>
              <a:chExt cx="6192688" cy="1407035"/>
            </a:xfrm>
          </p:grpSpPr>
          <p:sp>
            <p:nvSpPr>
              <p:cNvPr id="359429" name="Rectangle 5"/>
              <p:cNvSpPr>
                <a:spLocks noChangeArrowheads="1"/>
              </p:cNvSpPr>
              <p:nvPr/>
            </p:nvSpPr>
            <p:spPr bwMode="auto">
              <a:xfrm>
                <a:off x="2854028" y="1849438"/>
                <a:ext cx="6192688"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dirty="0">
                  <a:latin typeface="Verdana" pitchFamily="34" charset="0"/>
                </a:endParaRPr>
              </a:p>
            </p:txBody>
          </p:sp>
          <p:sp>
            <p:nvSpPr>
              <p:cNvPr id="359430" name="Rectangle 6"/>
              <p:cNvSpPr>
                <a:spLocks noChangeArrowheads="1"/>
              </p:cNvSpPr>
              <p:nvPr/>
            </p:nvSpPr>
            <p:spPr bwMode="auto">
              <a:xfrm>
                <a:off x="3050742" y="1833053"/>
                <a:ext cx="5802088" cy="1274195"/>
              </a:xfrm>
              <a:prstGeom prst="rect">
                <a:avLst/>
              </a:prstGeom>
              <a:noFill/>
              <a:ln w="9525" algn="ctr">
                <a:noFill/>
                <a:miter lim="800000"/>
                <a:headEnd/>
                <a:tailEnd/>
              </a:ln>
              <a:effectLst/>
            </p:spPr>
            <p:txBody>
              <a:bodyPr anchor="ctr">
                <a:spAutoFit/>
              </a:bodyPr>
              <a:lstStyle/>
              <a:p>
                <a:pPr>
                  <a:lnSpc>
                    <a:spcPct val="120000"/>
                  </a:lnSpc>
                  <a:spcBef>
                    <a:spcPct val="0"/>
                  </a:spcBef>
                </a:pPr>
                <a:r>
                  <a:rPr lang="es-ES_tradnl" sz="1600" dirty="0">
                    <a:latin typeface="Verdana" pitchFamily="34" charset="0"/>
                  </a:rPr>
                  <a:t>Una operación de </a:t>
                </a:r>
                <a:r>
                  <a:rPr lang="es-ES_tradnl" sz="1600" b="1" dirty="0">
                    <a:latin typeface="Verdana" pitchFamily="34" charset="0"/>
                  </a:rPr>
                  <a:t>financiación de comercio exterior </a:t>
                </a:r>
                <a:r>
                  <a:rPr lang="es-ES_tradnl" sz="1600" dirty="0">
                    <a:latin typeface="Verdana" pitchFamily="34" charset="0"/>
                  </a:rPr>
                  <a:t>consiste en aportar el capital necesario al solicitante para que éste anticipe un cobro o demore un pago de una determinada operación</a:t>
                </a:r>
              </a:p>
            </p:txBody>
          </p:sp>
        </p:grpSp>
        <p:grpSp>
          <p:nvGrpSpPr>
            <p:cNvPr id="22" name="21 Grupo"/>
            <p:cNvGrpSpPr/>
            <p:nvPr/>
          </p:nvGrpSpPr>
          <p:grpSpPr>
            <a:xfrm>
              <a:off x="416496" y="1772816"/>
              <a:ext cx="2438216" cy="1584176"/>
              <a:chOff x="416496" y="1412777"/>
              <a:chExt cx="2438216" cy="1584176"/>
            </a:xfrm>
          </p:grpSpPr>
          <p:pic>
            <p:nvPicPr>
              <p:cNvPr id="23"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4" name="23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5"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grpSp>
      <p:sp>
        <p:nvSpPr>
          <p:cNvPr id="5" name="4 Marcador de número de diapositiva"/>
          <p:cNvSpPr>
            <a:spLocks noGrp="1"/>
          </p:cNvSpPr>
          <p:nvPr>
            <p:ph type="sldNum" sz="quarter" idx="12"/>
          </p:nvPr>
        </p:nvSpPr>
        <p:spPr/>
        <p:txBody>
          <a:bodyPr/>
          <a:lstStyle/>
          <a:p>
            <a:fld id="{26C69DA7-24B1-4A6D-BDDF-C1FA8D855B87}" type="slidenum">
              <a:rPr lang="es-ES" smtClean="0"/>
              <a:pPr/>
              <a:t>46</a:t>
            </a:fld>
            <a:endParaRPr lang="es-E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Text Box 3"/>
          <p:cNvSpPr txBox="1">
            <a:spLocks noChangeArrowheads="1"/>
          </p:cNvSpPr>
          <p:nvPr/>
        </p:nvSpPr>
        <p:spPr bwMode="auto">
          <a:xfrm>
            <a:off x="3381364" y="285730"/>
            <a:ext cx="3736920"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A TENER EN CUENTA</a:t>
            </a:r>
          </a:p>
        </p:txBody>
      </p:sp>
      <p:sp>
        <p:nvSpPr>
          <p:cNvPr id="360452" name="Rectangle 4"/>
          <p:cNvSpPr>
            <a:spLocks noChangeArrowheads="1"/>
          </p:cNvSpPr>
          <p:nvPr/>
        </p:nvSpPr>
        <p:spPr bwMode="auto">
          <a:xfrm>
            <a:off x="125413" y="855273"/>
            <a:ext cx="9688512" cy="1327150"/>
          </a:xfrm>
          <a:prstGeom prst="rect">
            <a:avLst/>
          </a:prstGeom>
          <a:solidFill>
            <a:schemeClr val="accent1">
              <a:alpha val="5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pAutoFit/>
          </a:bodyPr>
          <a:lstStyle/>
          <a:p>
            <a:pPr marL="457200" indent="-457200">
              <a:lnSpc>
                <a:spcPct val="120000"/>
              </a:lnSpc>
              <a:spcBef>
                <a:spcPct val="0"/>
              </a:spcBef>
              <a:buFontTx/>
              <a:buAutoNum type="alphaUcPeriod"/>
            </a:pPr>
            <a:r>
              <a:rPr lang="es-ES_tradnl" sz="1400" b="1" u="sng" dirty="0">
                <a:solidFill>
                  <a:srgbClr val="990033"/>
                </a:solidFill>
                <a:latin typeface="Verdana" pitchFamily="34" charset="0"/>
              </a:rPr>
              <a:t>Moneda de financiación:</a:t>
            </a:r>
          </a:p>
          <a:p>
            <a:pPr marL="457200" indent="-457200">
              <a:lnSpc>
                <a:spcPct val="120000"/>
              </a:lnSpc>
              <a:spcBef>
                <a:spcPct val="0"/>
              </a:spcBef>
            </a:pPr>
            <a:r>
              <a:rPr lang="es-ES_tradnl" sz="1400" dirty="0">
                <a:latin typeface="Verdana" pitchFamily="34" charset="0"/>
              </a:rPr>
              <a:t>	</a:t>
            </a:r>
            <a:r>
              <a:rPr lang="es-ES_tradnl" sz="1300" dirty="0">
                <a:latin typeface="Verdana" pitchFamily="34" charset="0"/>
              </a:rPr>
              <a:t>La moneda en que se va a financiar el exportador/importador puede ser:</a:t>
            </a:r>
          </a:p>
          <a:p>
            <a:pPr marL="457200" indent="-457200">
              <a:lnSpc>
                <a:spcPct val="120000"/>
              </a:lnSpc>
              <a:spcBef>
                <a:spcPct val="0"/>
              </a:spcBef>
            </a:pPr>
            <a:r>
              <a:rPr lang="es-ES_tradnl" sz="1300" dirty="0">
                <a:latin typeface="Verdana" pitchFamily="34" charset="0"/>
              </a:rPr>
              <a:t>	- La divisa nacional del importador/exportador (EUR)</a:t>
            </a:r>
          </a:p>
          <a:p>
            <a:pPr marL="457200" indent="-457200">
              <a:lnSpc>
                <a:spcPct val="120000"/>
              </a:lnSpc>
              <a:spcBef>
                <a:spcPct val="0"/>
              </a:spcBef>
            </a:pPr>
            <a:r>
              <a:rPr lang="es-ES_tradnl" sz="1300" dirty="0">
                <a:latin typeface="Verdana" pitchFamily="34" charset="0"/>
              </a:rPr>
              <a:t>	- La divisa de cobro o pago</a:t>
            </a:r>
          </a:p>
          <a:p>
            <a:pPr marL="457200" indent="-457200">
              <a:lnSpc>
                <a:spcPct val="120000"/>
              </a:lnSpc>
              <a:spcBef>
                <a:spcPct val="0"/>
              </a:spcBef>
            </a:pPr>
            <a:r>
              <a:rPr lang="es-ES_tradnl" sz="1300" dirty="0">
                <a:latin typeface="Verdana" pitchFamily="34" charset="0"/>
              </a:rPr>
              <a:t>	- Otra divisa</a:t>
            </a:r>
          </a:p>
        </p:txBody>
      </p:sp>
      <p:sp>
        <p:nvSpPr>
          <p:cNvPr id="360453" name="Rectangle 5"/>
          <p:cNvSpPr>
            <a:spLocks noChangeArrowheads="1"/>
          </p:cNvSpPr>
          <p:nvPr/>
        </p:nvSpPr>
        <p:spPr bwMode="auto">
          <a:xfrm>
            <a:off x="125413" y="2348880"/>
            <a:ext cx="9688512" cy="2332038"/>
          </a:xfrm>
          <a:prstGeom prst="rect">
            <a:avLst/>
          </a:prstGeom>
          <a:solidFill>
            <a:schemeClr val="accent1">
              <a:alpha val="5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pAutoFit/>
          </a:bodyPr>
          <a:lstStyle/>
          <a:p>
            <a:pPr marL="457200" indent="-457200">
              <a:lnSpc>
                <a:spcPct val="120000"/>
              </a:lnSpc>
              <a:spcBef>
                <a:spcPct val="0"/>
              </a:spcBef>
              <a:buFontTx/>
              <a:buAutoNum type="alphaUcPeriod" startAt="2"/>
            </a:pPr>
            <a:r>
              <a:rPr lang="es-ES_tradnl" sz="1400" b="1" u="sng" dirty="0">
                <a:solidFill>
                  <a:srgbClr val="990033"/>
                </a:solidFill>
                <a:latin typeface="Verdana" pitchFamily="34" charset="0"/>
              </a:rPr>
              <a:t>Tipo de interés</a:t>
            </a:r>
          </a:p>
          <a:p>
            <a:pPr marL="457200" indent="-457200">
              <a:lnSpc>
                <a:spcPct val="120000"/>
              </a:lnSpc>
              <a:spcBef>
                <a:spcPct val="0"/>
              </a:spcBef>
            </a:pPr>
            <a:r>
              <a:rPr lang="es-ES_tradnl" sz="1400" dirty="0">
                <a:latin typeface="Verdana" pitchFamily="34" charset="0"/>
              </a:rPr>
              <a:t>		</a:t>
            </a:r>
            <a:r>
              <a:rPr lang="es-ES_tradnl" sz="1300" b="1" dirty="0">
                <a:solidFill>
                  <a:srgbClr val="0500D4"/>
                </a:solidFill>
                <a:latin typeface="Verdana" pitchFamily="34" charset="0"/>
              </a:rPr>
              <a:t>- Tipo fijo: </a:t>
            </a:r>
            <a:r>
              <a:rPr lang="es-ES_tradnl" sz="1300" dirty="0">
                <a:latin typeface="Verdana" pitchFamily="34" charset="0"/>
              </a:rPr>
              <a:t>Será el que la entidad financiera otorgue para estas operaciones a su cliente, 	dependiendo del tipo de cliente y su nivel de riesgo, la línea crediticia que solicita, etc.</a:t>
            </a:r>
          </a:p>
          <a:p>
            <a:pPr marL="457200" indent="-457200">
              <a:lnSpc>
                <a:spcPct val="120000"/>
              </a:lnSpc>
              <a:spcBef>
                <a:spcPct val="0"/>
              </a:spcBef>
            </a:pPr>
            <a:r>
              <a:rPr lang="es-ES_tradnl" sz="1300" dirty="0">
                <a:latin typeface="Verdana" pitchFamily="34" charset="0"/>
              </a:rPr>
              <a:t>		</a:t>
            </a:r>
            <a:r>
              <a:rPr lang="es-ES_tradnl" sz="1300" b="1" dirty="0">
                <a:solidFill>
                  <a:srgbClr val="0500D4"/>
                </a:solidFill>
                <a:latin typeface="Verdana" pitchFamily="34" charset="0"/>
              </a:rPr>
              <a:t>- Tipo variable: </a:t>
            </a:r>
            <a:r>
              <a:rPr lang="es-ES_tradnl" sz="1300" dirty="0">
                <a:latin typeface="Verdana" pitchFamily="34" charset="0"/>
              </a:rPr>
              <a:t>Si se pacta aplicar un tipo de interés variable, se debe determinar el tipo de 	referencia. Se aplicará el tipo de referencia acordado de la divisa en la que se realizará la 	financiación aplicando un diferencial</a:t>
            </a:r>
            <a:r>
              <a:rPr lang="es-ES_tradnl" sz="1400" dirty="0">
                <a:latin typeface="Verdana" pitchFamily="34" charset="0"/>
              </a:rPr>
              <a:t> </a:t>
            </a:r>
            <a:r>
              <a:rPr lang="es-ES_tradnl" sz="1200" dirty="0">
                <a:latin typeface="Verdana" pitchFamily="34" charset="0"/>
              </a:rPr>
              <a:t>(sujeto a negociación entre las partes) .</a:t>
            </a:r>
          </a:p>
          <a:p>
            <a:pPr marL="457200" indent="-457200">
              <a:lnSpc>
                <a:spcPct val="120000"/>
              </a:lnSpc>
              <a:spcBef>
                <a:spcPct val="0"/>
              </a:spcBef>
            </a:pPr>
            <a:r>
              <a:rPr lang="es-ES_tradnl" sz="1400" b="1" dirty="0">
                <a:solidFill>
                  <a:srgbClr val="990033"/>
                </a:solidFill>
                <a:latin typeface="Verdana" pitchFamily="34" charset="0"/>
              </a:rPr>
              <a:t>	</a:t>
            </a:r>
            <a:r>
              <a:rPr lang="es-ES_tradnl" sz="1400" b="1" u="sng" dirty="0">
                <a:solidFill>
                  <a:srgbClr val="990033"/>
                </a:solidFill>
                <a:latin typeface="Verdana" pitchFamily="34" charset="0"/>
              </a:rPr>
              <a:t>Tipos de referencia</a:t>
            </a:r>
          </a:p>
          <a:p>
            <a:pPr marL="457200" indent="-457200">
              <a:lnSpc>
                <a:spcPct val="120000"/>
              </a:lnSpc>
              <a:spcBef>
                <a:spcPct val="0"/>
              </a:spcBef>
            </a:pPr>
            <a:r>
              <a:rPr lang="es-ES_tradnl" sz="1400" dirty="0">
                <a:solidFill>
                  <a:srgbClr val="990033"/>
                </a:solidFill>
                <a:latin typeface="Verdana" pitchFamily="34" charset="0"/>
              </a:rPr>
              <a:t>		</a:t>
            </a:r>
            <a:r>
              <a:rPr lang="es-ES_tradnl" sz="1400" b="1" dirty="0">
                <a:solidFill>
                  <a:srgbClr val="0500D4"/>
                </a:solidFill>
                <a:latin typeface="Verdana" pitchFamily="34" charset="0"/>
              </a:rPr>
              <a:t>- </a:t>
            </a:r>
            <a:r>
              <a:rPr lang="es-ES_tradnl" sz="1300" b="1" dirty="0">
                <a:solidFill>
                  <a:srgbClr val="0500D4"/>
                </a:solidFill>
                <a:latin typeface="Verdana" pitchFamily="34" charset="0"/>
              </a:rPr>
              <a:t>EURIBOR: </a:t>
            </a:r>
            <a:r>
              <a:rPr lang="es-ES_tradnl" sz="1300" dirty="0">
                <a:latin typeface="Verdana" pitchFamily="34" charset="0"/>
              </a:rPr>
              <a:t>Tipo de interés interbancario para depósitos en euros en el mercado Europeo.</a:t>
            </a:r>
          </a:p>
          <a:p>
            <a:pPr marL="457200" indent="-457200">
              <a:lnSpc>
                <a:spcPct val="120000"/>
              </a:lnSpc>
              <a:spcBef>
                <a:spcPct val="0"/>
              </a:spcBef>
            </a:pPr>
            <a:r>
              <a:rPr lang="es-ES_tradnl" sz="1300" dirty="0">
                <a:latin typeface="Verdana" pitchFamily="34" charset="0"/>
              </a:rPr>
              <a:t>		</a:t>
            </a:r>
            <a:r>
              <a:rPr lang="es-ES_tradnl" sz="1300" b="1" dirty="0">
                <a:solidFill>
                  <a:srgbClr val="0500D4"/>
                </a:solidFill>
                <a:latin typeface="Verdana" pitchFamily="34" charset="0"/>
              </a:rPr>
              <a:t>- LIBOR: </a:t>
            </a:r>
            <a:r>
              <a:rPr lang="es-ES_tradnl" sz="1300" dirty="0">
                <a:latin typeface="Verdana" pitchFamily="34" charset="0"/>
              </a:rPr>
              <a:t>Tipo de interés interbancario de las diferentes divisas en el mercado de Londres.</a:t>
            </a:r>
          </a:p>
        </p:txBody>
      </p:sp>
      <p:sp>
        <p:nvSpPr>
          <p:cNvPr id="360454" name="Rectangle 6"/>
          <p:cNvSpPr>
            <a:spLocks noChangeArrowheads="1"/>
          </p:cNvSpPr>
          <p:nvPr/>
        </p:nvSpPr>
        <p:spPr bwMode="auto">
          <a:xfrm>
            <a:off x="125413" y="4725144"/>
            <a:ext cx="9688512" cy="1547812"/>
          </a:xfrm>
          <a:prstGeom prst="rect">
            <a:avLst/>
          </a:prstGeom>
          <a:solidFill>
            <a:schemeClr val="accent1">
              <a:alpha val="5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pAutoFit/>
          </a:bodyPr>
          <a:lstStyle/>
          <a:p>
            <a:pPr marL="457200" indent="-457200">
              <a:lnSpc>
                <a:spcPct val="120000"/>
              </a:lnSpc>
              <a:spcBef>
                <a:spcPct val="0"/>
              </a:spcBef>
              <a:buFontTx/>
              <a:buAutoNum type="alphaUcPeriod" startAt="3"/>
            </a:pPr>
            <a:r>
              <a:rPr lang="es-ES_tradnl" sz="1400" b="1" u="sng" dirty="0">
                <a:solidFill>
                  <a:srgbClr val="990033"/>
                </a:solidFill>
                <a:latin typeface="Verdana" pitchFamily="34" charset="0"/>
              </a:rPr>
              <a:t>Plazo de financiación</a:t>
            </a:r>
          </a:p>
          <a:p>
            <a:pPr marL="457200" indent="-457200">
              <a:lnSpc>
                <a:spcPct val="120000"/>
              </a:lnSpc>
              <a:spcBef>
                <a:spcPct val="0"/>
              </a:spcBef>
            </a:pPr>
            <a:r>
              <a:rPr lang="es-ES_tradnl" sz="1300" dirty="0">
                <a:latin typeface="Verdana" pitchFamily="34" charset="0"/>
              </a:rPr>
              <a:t>	- En el caso de un </a:t>
            </a:r>
            <a:r>
              <a:rPr lang="es-ES_tradnl" sz="1300" b="1" dirty="0">
                <a:solidFill>
                  <a:srgbClr val="0500D4"/>
                </a:solidFill>
                <a:latin typeface="Verdana" pitchFamily="34" charset="0"/>
              </a:rPr>
              <a:t>importador</a:t>
            </a:r>
            <a:r>
              <a:rPr lang="es-ES_tradnl" sz="1300" dirty="0">
                <a:latin typeface="Verdana" pitchFamily="34" charset="0"/>
              </a:rPr>
              <a:t>, en general le interesará financiar sus pagos en función del período de pago que tenga establecido con sus proveedores y los días que necesita liquidez.</a:t>
            </a:r>
          </a:p>
          <a:p>
            <a:pPr marL="457200" indent="-457200">
              <a:lnSpc>
                <a:spcPct val="120000"/>
              </a:lnSpc>
              <a:spcBef>
                <a:spcPct val="0"/>
              </a:spcBef>
            </a:pPr>
            <a:r>
              <a:rPr lang="es-ES_tradnl" sz="1300" dirty="0">
                <a:latin typeface="Verdana" pitchFamily="34" charset="0"/>
              </a:rPr>
              <a:t>	- En el caso de un </a:t>
            </a:r>
            <a:r>
              <a:rPr lang="es-ES_tradnl" sz="1300" b="1" dirty="0">
                <a:solidFill>
                  <a:srgbClr val="0500D4"/>
                </a:solidFill>
                <a:latin typeface="Verdana" pitchFamily="34" charset="0"/>
              </a:rPr>
              <a:t>exportador</a:t>
            </a:r>
            <a:r>
              <a:rPr lang="es-ES_tradnl" sz="1300" dirty="0">
                <a:latin typeface="Verdana" pitchFamily="34" charset="0"/>
              </a:rPr>
              <a:t>, normalmente el plazo de financiación se corresponderá con el plazo de sus cobros de exportación de modo que será igual al establecido en factura, en función de las necesidades de liquidez.</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47</a:t>
            </a:fld>
            <a:endParaRPr lang="es-E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AutoShape 2"/>
          <p:cNvSpPr>
            <a:spLocks noChangeArrowheads="1"/>
          </p:cNvSpPr>
          <p:nvPr/>
        </p:nvSpPr>
        <p:spPr bwMode="auto">
          <a:xfrm>
            <a:off x="1979613" y="2708275"/>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marL="609600" indent="-609600" algn="ctr">
              <a:spcBef>
                <a:spcPct val="0"/>
              </a:spcBef>
            </a:pPr>
            <a:r>
              <a:rPr lang="ca-ES" sz="3200" b="1" dirty="0">
                <a:solidFill>
                  <a:schemeClr val="bg1"/>
                </a:solidFill>
                <a:latin typeface="Verdana" pitchFamily="34" charset="0"/>
              </a:rPr>
              <a:t>PARA EL </a:t>
            </a:r>
          </a:p>
          <a:p>
            <a:pPr marL="609600" indent="-609600" algn="ctr">
              <a:spcBef>
                <a:spcPct val="0"/>
              </a:spcBef>
            </a:pPr>
            <a:r>
              <a:rPr lang="ca-ES" sz="3200" b="1" dirty="0">
                <a:solidFill>
                  <a:schemeClr val="bg1"/>
                </a:solidFill>
                <a:latin typeface="Verdana" pitchFamily="34" charset="0"/>
              </a:rPr>
              <a:t>IMPORTADOR</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48</a:t>
            </a:fld>
            <a:endParaRPr lang="es-ES"/>
          </a:p>
        </p:txBody>
      </p:sp>
    </p:spTree>
    <p:custDataLst>
      <p:tags r:id="rId1"/>
    </p:custDataLst>
  </p:cSld>
  <p:clrMapOvr>
    <a:masterClrMapping/>
  </p:clrMapOvr>
  <p:transition advTm="4296"/>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Text Box 3"/>
          <p:cNvSpPr txBox="1">
            <a:spLocks noChangeArrowheads="1"/>
          </p:cNvSpPr>
          <p:nvPr/>
        </p:nvSpPr>
        <p:spPr bwMode="auto">
          <a:xfrm>
            <a:off x="1696339" y="285730"/>
            <a:ext cx="6513322"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p:txBody>
      </p:sp>
      <p:grpSp>
        <p:nvGrpSpPr>
          <p:cNvPr id="23" name="22 Grupo"/>
          <p:cNvGrpSpPr/>
          <p:nvPr/>
        </p:nvGrpSpPr>
        <p:grpSpPr>
          <a:xfrm>
            <a:off x="3080792" y="1497281"/>
            <a:ext cx="6192688" cy="1433244"/>
            <a:chOff x="3394954" y="1497281"/>
            <a:chExt cx="5878526" cy="1433244"/>
          </a:xfrm>
        </p:grpSpPr>
        <p:sp>
          <p:nvSpPr>
            <p:cNvPr id="366598" name="Rectangle 6"/>
            <p:cNvSpPr>
              <a:spLocks noChangeArrowheads="1"/>
            </p:cNvSpPr>
            <p:nvPr/>
          </p:nvSpPr>
          <p:spPr bwMode="auto">
            <a:xfrm>
              <a:off x="3394954" y="1539875"/>
              <a:ext cx="5878526"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sz="1600">
                <a:latin typeface="Verdana" pitchFamily="34" charset="0"/>
              </a:endParaRPr>
            </a:p>
          </p:txBody>
        </p:sp>
        <p:sp>
          <p:nvSpPr>
            <p:cNvPr id="366599" name="Rectangle 7"/>
            <p:cNvSpPr>
              <a:spLocks noChangeArrowheads="1"/>
            </p:cNvSpPr>
            <p:nvPr/>
          </p:nvSpPr>
          <p:spPr bwMode="auto">
            <a:xfrm>
              <a:off x="3399384" y="1497281"/>
              <a:ext cx="5802088" cy="1323439"/>
            </a:xfrm>
            <a:prstGeom prst="rect">
              <a:avLst/>
            </a:prstGeom>
            <a:noFill/>
            <a:ln w="9525" algn="ctr">
              <a:noFill/>
              <a:miter lim="800000"/>
              <a:headEnd/>
              <a:tailEnd/>
            </a:ln>
            <a:effectLst/>
          </p:spPr>
          <p:txBody>
            <a:bodyPr anchor="ctr">
              <a:spAutoFit/>
            </a:bodyPr>
            <a:lstStyle/>
            <a:p>
              <a:pPr>
                <a:spcBef>
                  <a:spcPct val="0"/>
                </a:spcBef>
              </a:pPr>
              <a:r>
                <a:rPr lang="ca-ES" sz="1600" dirty="0">
                  <a:latin typeface="Verdana" pitchFamily="34" charset="0"/>
                </a:rPr>
                <a:t>La </a:t>
              </a:r>
              <a:r>
                <a:rPr lang="ca-ES" sz="1600" b="1" dirty="0" err="1">
                  <a:latin typeface="Verdana" pitchFamily="34" charset="0"/>
                </a:rPr>
                <a:t>financiación</a:t>
              </a:r>
              <a:r>
                <a:rPr lang="ca-ES" sz="1600" b="1" dirty="0">
                  <a:latin typeface="Verdana" pitchFamily="34" charset="0"/>
                </a:rPr>
                <a:t> de </a:t>
              </a:r>
              <a:r>
                <a:rPr lang="ca-ES" sz="1600" b="1" dirty="0" err="1">
                  <a:latin typeface="Verdana" pitchFamily="34" charset="0"/>
                </a:rPr>
                <a:t>importación</a:t>
              </a:r>
              <a:r>
                <a:rPr lang="ca-ES" sz="1600" dirty="0">
                  <a:latin typeface="Verdana" pitchFamily="34" charset="0"/>
                </a:rPr>
                <a:t> es una </a:t>
              </a:r>
              <a:r>
                <a:rPr lang="ca-ES" sz="1600" dirty="0" err="1">
                  <a:latin typeface="Verdana" pitchFamily="34" charset="0"/>
                </a:rPr>
                <a:t>modalidad</a:t>
              </a:r>
              <a:r>
                <a:rPr lang="ca-ES" sz="1600" dirty="0">
                  <a:latin typeface="Verdana" pitchFamily="34" charset="0"/>
                </a:rPr>
                <a:t> de </a:t>
              </a:r>
              <a:r>
                <a:rPr lang="ca-ES" sz="1600" dirty="0" err="1">
                  <a:latin typeface="Verdana" pitchFamily="34" charset="0"/>
                </a:rPr>
                <a:t>facilidad</a:t>
              </a:r>
              <a:r>
                <a:rPr lang="ca-ES" sz="1600" dirty="0">
                  <a:latin typeface="Verdana" pitchFamily="34" charset="0"/>
                </a:rPr>
                <a:t> creditícia, casi </a:t>
              </a:r>
              <a:r>
                <a:rPr lang="ca-ES" sz="1600" dirty="0" err="1">
                  <a:latin typeface="Verdana" pitchFamily="34" charset="0"/>
                </a:rPr>
                <a:t>siempre</a:t>
              </a:r>
              <a:r>
                <a:rPr lang="ca-ES" sz="1600" dirty="0">
                  <a:latin typeface="Verdana" pitchFamily="34" charset="0"/>
                </a:rPr>
                <a:t> a </a:t>
              </a:r>
              <a:r>
                <a:rPr lang="ca-ES" sz="1600" dirty="0" err="1">
                  <a:latin typeface="Verdana" pitchFamily="34" charset="0"/>
                </a:rPr>
                <a:t>corto</a:t>
              </a:r>
              <a:r>
                <a:rPr lang="ca-ES" sz="1600" dirty="0">
                  <a:latin typeface="Verdana" pitchFamily="34" charset="0"/>
                </a:rPr>
                <a:t> </a:t>
              </a:r>
              <a:r>
                <a:rPr lang="ca-ES" sz="1600" dirty="0" err="1">
                  <a:latin typeface="Verdana" pitchFamily="34" charset="0"/>
                </a:rPr>
                <a:t>plazo</a:t>
              </a:r>
              <a:r>
                <a:rPr lang="ca-ES" sz="1600" dirty="0">
                  <a:latin typeface="Verdana" pitchFamily="34" charset="0"/>
                </a:rPr>
                <a:t>, que </a:t>
              </a:r>
              <a:r>
                <a:rPr lang="ca-ES" sz="1600" dirty="0" err="1">
                  <a:latin typeface="Verdana" pitchFamily="34" charset="0"/>
                </a:rPr>
                <a:t>concede</a:t>
              </a:r>
              <a:r>
                <a:rPr lang="ca-ES" sz="1600" dirty="0">
                  <a:latin typeface="Verdana" pitchFamily="34" charset="0"/>
                </a:rPr>
                <a:t> un banco a </a:t>
              </a:r>
              <a:r>
                <a:rPr lang="ca-ES" sz="1600" dirty="0" err="1">
                  <a:latin typeface="Verdana" pitchFamily="34" charset="0"/>
                </a:rPr>
                <a:t>su</a:t>
              </a:r>
              <a:r>
                <a:rPr lang="ca-ES" sz="1600" dirty="0">
                  <a:latin typeface="Verdana" pitchFamily="34" charset="0"/>
                </a:rPr>
                <a:t> </a:t>
              </a:r>
              <a:r>
                <a:rPr lang="ca-ES" sz="1600" dirty="0" err="1">
                  <a:latin typeface="Verdana" pitchFamily="34" charset="0"/>
                </a:rPr>
                <a:t>cliente</a:t>
              </a:r>
              <a:r>
                <a:rPr lang="ca-ES" sz="1600" dirty="0">
                  <a:latin typeface="Verdana" pitchFamily="34" charset="0"/>
                </a:rPr>
                <a:t> para </a:t>
              </a:r>
              <a:r>
                <a:rPr lang="ca-ES" sz="1600" dirty="0" err="1">
                  <a:latin typeface="Verdana" pitchFamily="34" charset="0"/>
                </a:rPr>
                <a:t>realizar</a:t>
              </a:r>
              <a:r>
                <a:rPr lang="ca-ES" sz="1600" dirty="0">
                  <a:latin typeface="Verdana" pitchFamily="34" charset="0"/>
                </a:rPr>
                <a:t> el pago de una </a:t>
              </a:r>
              <a:r>
                <a:rPr lang="ca-ES" sz="1600" dirty="0" err="1">
                  <a:latin typeface="Verdana" pitchFamily="34" charset="0"/>
                </a:rPr>
                <a:t>operación</a:t>
              </a:r>
              <a:r>
                <a:rPr lang="ca-ES" sz="1600" dirty="0">
                  <a:latin typeface="Verdana" pitchFamily="34" charset="0"/>
                </a:rPr>
                <a:t> comercial de compra de </a:t>
              </a:r>
              <a:r>
                <a:rPr lang="ca-ES" sz="1600" dirty="0" err="1">
                  <a:latin typeface="Verdana" pitchFamily="34" charset="0"/>
                </a:rPr>
                <a:t>mercancías</a:t>
              </a:r>
              <a:r>
                <a:rPr lang="ca-ES" sz="1600" dirty="0">
                  <a:latin typeface="Verdana" pitchFamily="34" charset="0"/>
                </a:rPr>
                <a:t> o </a:t>
              </a:r>
              <a:r>
                <a:rPr lang="ca-ES" sz="1600" dirty="0" err="1">
                  <a:latin typeface="Verdana" pitchFamily="34" charset="0"/>
                </a:rPr>
                <a:t>recepción</a:t>
              </a:r>
              <a:r>
                <a:rPr lang="ca-ES" sz="1600" dirty="0">
                  <a:latin typeface="Verdana" pitchFamily="34" charset="0"/>
                </a:rPr>
                <a:t> de </a:t>
              </a:r>
              <a:r>
                <a:rPr lang="ca-ES" sz="1600" dirty="0" err="1">
                  <a:latin typeface="Verdana" pitchFamily="34" charset="0"/>
                </a:rPr>
                <a:t>servicios</a:t>
              </a:r>
              <a:r>
                <a:rPr lang="ca-ES" sz="1600" dirty="0">
                  <a:latin typeface="Verdana" pitchFamily="34" charset="0"/>
                </a:rPr>
                <a:t> del exterior.</a:t>
              </a:r>
              <a:endParaRPr lang="es-ES_tradnl" sz="1600" dirty="0">
                <a:latin typeface="Verdana" pitchFamily="34" charset="0"/>
              </a:endParaRPr>
            </a:p>
          </p:txBody>
        </p:sp>
      </p:grpSp>
      <p:sp>
        <p:nvSpPr>
          <p:cNvPr id="366602" name="Rectangle 10"/>
          <p:cNvSpPr>
            <a:spLocks noChangeArrowheads="1"/>
          </p:cNvSpPr>
          <p:nvPr/>
        </p:nvSpPr>
        <p:spPr bwMode="auto">
          <a:xfrm>
            <a:off x="2360712" y="4094518"/>
            <a:ext cx="6912768" cy="1833835"/>
          </a:xfrm>
          <a:prstGeom prst="rect">
            <a:avLst/>
          </a:prstGeom>
          <a:solidFill>
            <a:srgbClr val="FEBDA0">
              <a:alpha val="50000"/>
            </a:srgb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marL="457200" indent="-457200">
              <a:lnSpc>
                <a:spcPct val="120000"/>
              </a:lnSpc>
              <a:spcBef>
                <a:spcPct val="0"/>
              </a:spcBef>
              <a:buFontTx/>
              <a:buChar char="-"/>
            </a:pPr>
            <a:r>
              <a:rPr lang="es-ES_tradnl" sz="1600" dirty="0">
                <a:latin typeface="Verdana" pitchFamily="34" charset="0"/>
              </a:rPr>
              <a:t>Le permite pagar al proveedor extranjero en la fecha previamente establecida con posibilidad de obtener descuentos por pronto pago.</a:t>
            </a:r>
          </a:p>
          <a:p>
            <a:pPr marL="457200" indent="-457200">
              <a:lnSpc>
                <a:spcPct val="120000"/>
              </a:lnSpc>
              <a:spcBef>
                <a:spcPct val="0"/>
              </a:spcBef>
              <a:buFontTx/>
              <a:buChar char="-"/>
            </a:pPr>
            <a:r>
              <a:rPr lang="es-ES_tradnl" sz="1600" dirty="0">
                <a:latin typeface="Verdana" pitchFamily="34" charset="0"/>
              </a:rPr>
              <a:t>Le facilita la financiación de su operativa comercial hasta la fecha estimada de cobro de sus ventas.</a:t>
            </a:r>
          </a:p>
          <a:p>
            <a:pPr marL="457200" indent="-457200">
              <a:lnSpc>
                <a:spcPct val="120000"/>
              </a:lnSpc>
              <a:spcBef>
                <a:spcPct val="0"/>
              </a:spcBef>
              <a:buFontTx/>
              <a:buChar char="-"/>
            </a:pPr>
            <a:r>
              <a:rPr lang="es-ES_tradnl" sz="1600" dirty="0">
                <a:latin typeface="Verdana" pitchFamily="34" charset="0"/>
              </a:rPr>
              <a:t>Posibilidad de financiación en divisa distinta a la de pago.</a:t>
            </a:r>
          </a:p>
        </p:txBody>
      </p:sp>
      <p:grpSp>
        <p:nvGrpSpPr>
          <p:cNvPr id="21" name="20 Grupo"/>
          <p:cNvGrpSpPr/>
          <p:nvPr/>
        </p:nvGrpSpPr>
        <p:grpSpPr>
          <a:xfrm>
            <a:off x="632520" y="1340768"/>
            <a:ext cx="2438216" cy="1584176"/>
            <a:chOff x="416496" y="1412777"/>
            <a:chExt cx="2438216" cy="1584176"/>
          </a:xfrm>
        </p:grpSpPr>
        <p:pic>
          <p:nvPicPr>
            <p:cNvPr id="24" name="Picture 2" descr="Y:\My Pictures\enseñanza3.jpg"/>
            <p:cNvPicPr>
              <a:picLocks noChangeAspect="1" noChangeArrowheads="1"/>
            </p:cNvPicPr>
            <p:nvPr/>
          </p:nvPicPr>
          <p:blipFill>
            <a:blip r:embed="rId4"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5" name="24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6"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49</a:t>
            </a:fld>
            <a:endParaRPr lang="es-ES"/>
          </a:p>
        </p:txBody>
      </p:sp>
      <p:grpSp>
        <p:nvGrpSpPr>
          <p:cNvPr id="15" name="14 Grupo"/>
          <p:cNvGrpSpPr/>
          <p:nvPr/>
        </p:nvGrpSpPr>
        <p:grpSpPr>
          <a:xfrm>
            <a:off x="632520" y="4437112"/>
            <a:ext cx="1512168" cy="1080120"/>
            <a:chOff x="2627784" y="4293096"/>
            <a:chExt cx="1656184" cy="1012112"/>
          </a:xfrm>
          <a:scene3d>
            <a:camera prst="orthographicFront">
              <a:rot lat="0" lon="0" rev="0"/>
            </a:camera>
            <a:lightRig rig="balanced" dir="t">
              <a:rot lat="0" lon="0" rev="8700000"/>
            </a:lightRig>
          </a:scene3d>
        </p:grpSpPr>
        <p:pic>
          <p:nvPicPr>
            <p:cNvPr id="16"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5"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17" name="16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spTree>
    <p:custDataLst>
      <p:tags r:id="rId1"/>
    </p:custDataLst>
  </p:cSld>
  <p:clrMapOvr>
    <a:masterClrMapping/>
  </p:clrMapOvr>
  <p:transition advTm="537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Text Box 3"/>
          <p:cNvSpPr txBox="1">
            <a:spLocks noChangeArrowheads="1"/>
          </p:cNvSpPr>
          <p:nvPr/>
        </p:nvSpPr>
        <p:spPr bwMode="auto">
          <a:xfrm>
            <a:off x="2254986" y="200834"/>
            <a:ext cx="5396029" cy="707886"/>
          </a:xfrm>
          <a:prstGeom prst="rect">
            <a:avLst/>
          </a:prstGeom>
          <a:noFill/>
          <a:ln w="25400">
            <a:noFill/>
            <a:prstDash val="sysDot"/>
            <a:miter lim="800000"/>
            <a:headEnd/>
            <a:tailEnd/>
          </a:ln>
          <a:effectLst/>
        </p:spPr>
        <p:txBody>
          <a:bodyPr wrap="none" anchor="ctr">
            <a:spAutoFit/>
          </a:bodyPr>
          <a:lstStyle/>
          <a:p>
            <a:pPr>
              <a:spcBef>
                <a:spcPct val="0"/>
              </a:spcBef>
            </a:pPr>
            <a:r>
              <a:rPr lang="es-ES" sz="2000" b="1" dirty="0">
                <a:solidFill>
                  <a:srgbClr val="058AD4"/>
                </a:solidFill>
                <a:effectLst>
                  <a:outerShdw blurRad="38100" dist="38100" dir="2700000" algn="tl">
                    <a:srgbClr val="C0C0C0"/>
                  </a:outerShdw>
                </a:effectLst>
                <a:latin typeface="Verdana" pitchFamily="34" charset="0"/>
              </a:rPr>
              <a:t>PAGO DE IMPORTACIÓN MEDIANTE </a:t>
            </a:r>
          </a:p>
          <a:p>
            <a:pPr>
              <a:spcBef>
                <a:spcPct val="0"/>
              </a:spcBef>
            </a:pPr>
            <a:r>
              <a:rPr lang="es-ES" sz="2000" b="1" dirty="0">
                <a:solidFill>
                  <a:srgbClr val="058AD4"/>
                </a:solidFill>
                <a:effectLst>
                  <a:outerShdw blurRad="38100" dist="38100" dir="2700000" algn="tl">
                    <a:srgbClr val="C0C0C0"/>
                  </a:outerShdw>
                </a:effectLst>
                <a:latin typeface="Verdana" pitchFamily="34" charset="0"/>
              </a:rPr>
              <a:t>CHEQUE BANCARIO</a:t>
            </a:r>
          </a:p>
        </p:txBody>
      </p:sp>
      <p:grpSp>
        <p:nvGrpSpPr>
          <p:cNvPr id="23" name="22 Grupo"/>
          <p:cNvGrpSpPr/>
          <p:nvPr/>
        </p:nvGrpSpPr>
        <p:grpSpPr>
          <a:xfrm>
            <a:off x="3152800" y="1357307"/>
            <a:ext cx="6120680" cy="1390650"/>
            <a:chOff x="3024174" y="2000240"/>
            <a:chExt cx="5878526" cy="1390650"/>
          </a:xfrm>
        </p:grpSpPr>
        <p:sp>
          <p:nvSpPr>
            <p:cNvPr id="322567" name="Rectangle 7"/>
            <p:cNvSpPr>
              <a:spLocks noChangeArrowheads="1"/>
            </p:cNvSpPr>
            <p:nvPr/>
          </p:nvSpPr>
          <p:spPr bwMode="auto">
            <a:xfrm>
              <a:off x="3024174" y="2000240"/>
              <a:ext cx="5878526"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spcBef>
                  <a:spcPct val="0"/>
                </a:spcBef>
              </a:pPr>
              <a:endParaRPr lang="es-ES">
                <a:latin typeface="Verdana" pitchFamily="34" charset="0"/>
              </a:endParaRPr>
            </a:p>
          </p:txBody>
        </p:sp>
        <p:sp>
          <p:nvSpPr>
            <p:cNvPr id="322568" name="Rectangle 8"/>
            <p:cNvSpPr>
              <a:spLocks noChangeArrowheads="1"/>
            </p:cNvSpPr>
            <p:nvPr/>
          </p:nvSpPr>
          <p:spPr bwMode="auto">
            <a:xfrm>
              <a:off x="3095612" y="2262219"/>
              <a:ext cx="5802088" cy="1107996"/>
            </a:xfrm>
            <a:prstGeom prst="rect">
              <a:avLst/>
            </a:prstGeom>
            <a:noFill/>
            <a:ln w="9525" algn="ctr">
              <a:noFill/>
              <a:miter lim="800000"/>
              <a:headEnd/>
              <a:tailEnd/>
            </a:ln>
            <a:effectLst/>
          </p:spPr>
          <p:txBody>
            <a:bodyPr anchor="ctr">
              <a:spAutoFit/>
            </a:bodyPr>
            <a:lstStyle/>
            <a:p>
              <a:pPr>
                <a:lnSpc>
                  <a:spcPct val="110000"/>
                </a:lnSpc>
                <a:spcBef>
                  <a:spcPct val="0"/>
                </a:spcBef>
              </a:pPr>
              <a:r>
                <a:rPr lang="es-ES_tradnl" sz="1500" dirty="0">
                  <a:latin typeface="Verdana" pitchFamily="34" charset="0"/>
                </a:rPr>
                <a:t>El </a:t>
              </a:r>
              <a:r>
                <a:rPr lang="es-ES_tradnl" sz="1500" b="1" dirty="0">
                  <a:latin typeface="Verdana" pitchFamily="34" charset="0"/>
                </a:rPr>
                <a:t>cheque bancario:</a:t>
              </a:r>
              <a:r>
                <a:rPr lang="es-ES_tradnl" sz="1500" dirty="0">
                  <a:latin typeface="Verdana" pitchFamily="34" charset="0"/>
                </a:rPr>
                <a:t> documento de giro emitido por una entidad financiera  a su propio cargo o a cargo de sus corresponsales en el extranjero, por orden y cuenta del importador, a favor del exportador extranjero.</a:t>
              </a:r>
            </a:p>
          </p:txBody>
        </p:sp>
      </p:grpSp>
      <p:grpSp>
        <p:nvGrpSpPr>
          <p:cNvPr id="19" name="18 Grupo"/>
          <p:cNvGrpSpPr/>
          <p:nvPr/>
        </p:nvGrpSpPr>
        <p:grpSpPr>
          <a:xfrm>
            <a:off x="238094" y="3000372"/>
            <a:ext cx="8435975" cy="2190650"/>
            <a:chOff x="238092" y="3000372"/>
            <a:chExt cx="8435975" cy="2190650"/>
          </a:xfrm>
        </p:grpSpPr>
        <p:sp>
          <p:nvSpPr>
            <p:cNvPr id="322571" name="Text Box 11"/>
            <p:cNvSpPr txBox="1">
              <a:spLocks noChangeArrowheads="1"/>
            </p:cNvSpPr>
            <p:nvPr/>
          </p:nvSpPr>
          <p:spPr bwMode="auto">
            <a:xfrm>
              <a:off x="238092" y="3429001"/>
              <a:ext cx="8435975" cy="1762021"/>
            </a:xfrm>
            <a:prstGeom prst="rect">
              <a:avLst/>
            </a:prstGeom>
            <a:noFill/>
            <a:ln w="9525" algn="ctr">
              <a:noFill/>
              <a:miter lim="800000"/>
              <a:headEnd/>
              <a:tailEnd/>
            </a:ln>
            <a:effectLst/>
          </p:spPr>
          <p:txBody>
            <a:bodyPr wrap="square">
              <a:spAutoFit/>
            </a:bodyPr>
            <a:lstStyle/>
            <a:p>
              <a:pPr marL="457200" indent="-457200">
                <a:spcBef>
                  <a:spcPct val="0"/>
                </a:spcBef>
                <a:spcAft>
                  <a:spcPct val="25000"/>
                </a:spcAft>
                <a:buClr>
                  <a:srgbClr val="FF0000"/>
                </a:buClr>
                <a:buFontTx/>
                <a:buAutoNum type="arabicPeriod"/>
              </a:pPr>
              <a:endParaRPr lang="es-ES_tradnl" sz="1400" dirty="0">
                <a:latin typeface="Verdana" pitchFamily="34" charset="0"/>
              </a:endParaRPr>
            </a:p>
            <a:p>
              <a:pPr marL="457200" indent="-457200">
                <a:spcBef>
                  <a:spcPct val="0"/>
                </a:spcBef>
                <a:spcAft>
                  <a:spcPct val="25000"/>
                </a:spcAft>
                <a:buClr>
                  <a:srgbClr val="FF0000"/>
                </a:buClr>
                <a:buFontTx/>
                <a:buAutoNum type="arabicPeriod"/>
              </a:pPr>
              <a:r>
                <a:rPr lang="es-ES_tradnl" sz="1400" dirty="0">
                  <a:latin typeface="Verdana" pitchFamily="34" charset="0"/>
                </a:rPr>
                <a:t>El importador recibe la mercancía y la documentación directamente del exportador extranjero.</a:t>
              </a:r>
            </a:p>
            <a:p>
              <a:pPr marL="457200" indent="-457200">
                <a:spcBef>
                  <a:spcPct val="0"/>
                </a:spcBef>
                <a:spcAft>
                  <a:spcPct val="25000"/>
                </a:spcAft>
                <a:buClr>
                  <a:srgbClr val="FF0000"/>
                </a:buClr>
                <a:buFontTx/>
                <a:buAutoNum type="arabicPeriod"/>
              </a:pPr>
              <a:r>
                <a:rPr lang="es-ES_tradnl" sz="1400" dirty="0">
                  <a:latin typeface="Verdana" pitchFamily="34" charset="0"/>
                </a:rPr>
                <a:t>En el momento de efectuar el pago, de acuerdo con las condiciones del contrato establecidas entre ambas partes, el importador solicita a su banco la emisión de un cheque y lo remite al exportador.</a:t>
              </a:r>
            </a:p>
            <a:p>
              <a:pPr marL="457200" indent="-457200">
                <a:spcBef>
                  <a:spcPct val="0"/>
                </a:spcBef>
                <a:spcAft>
                  <a:spcPct val="25000"/>
                </a:spcAft>
                <a:buClr>
                  <a:srgbClr val="FF0000"/>
                </a:buClr>
                <a:buFontTx/>
                <a:buAutoNum type="arabicPeriod"/>
              </a:pPr>
              <a:endParaRPr lang="es-ES_tradnl" sz="1400" dirty="0">
                <a:latin typeface="Verdana" pitchFamily="34" charset="0"/>
              </a:endParaRPr>
            </a:p>
          </p:txBody>
        </p:sp>
        <p:sp>
          <p:nvSpPr>
            <p:cNvPr id="322572" name="Text Box 12"/>
            <p:cNvSpPr txBox="1">
              <a:spLocks noChangeArrowheads="1"/>
            </p:cNvSpPr>
            <p:nvPr/>
          </p:nvSpPr>
          <p:spPr bwMode="auto">
            <a:xfrm>
              <a:off x="238092" y="3000372"/>
              <a:ext cx="4194175" cy="336550"/>
            </a:xfrm>
            <a:prstGeom prst="rect">
              <a:avLst/>
            </a:prstGeom>
            <a:noFill/>
            <a:ln w="9525" algn="ctr">
              <a:noFill/>
              <a:miter lim="800000"/>
              <a:headEnd/>
              <a:tailEnd/>
            </a:ln>
            <a:effectLst/>
          </p:spPr>
          <p:txBody>
            <a:bodyPr>
              <a:spAutoFit/>
            </a:bodyPr>
            <a:lstStyle/>
            <a:p>
              <a:pPr eaLnBrk="0" hangingPunct="0">
                <a:spcBef>
                  <a:spcPct val="0"/>
                </a:spcBef>
              </a:pPr>
              <a:r>
                <a:rPr lang="es-ES" sz="1600" b="1" u="sng" dirty="0">
                  <a:solidFill>
                    <a:srgbClr val="990033"/>
                  </a:solidFill>
                  <a:latin typeface="Verdana" pitchFamily="34" charset="0"/>
                </a:rPr>
                <a:t>Proceso de la operación</a:t>
              </a:r>
            </a:p>
          </p:txBody>
        </p:sp>
      </p:grpSp>
      <p:grpSp>
        <p:nvGrpSpPr>
          <p:cNvPr id="20" name="19 Grupo"/>
          <p:cNvGrpSpPr/>
          <p:nvPr/>
        </p:nvGrpSpPr>
        <p:grpSpPr>
          <a:xfrm>
            <a:off x="380968" y="5143530"/>
            <a:ext cx="8923337" cy="1081091"/>
            <a:chOff x="380968" y="5143512"/>
            <a:chExt cx="8923337" cy="1081091"/>
          </a:xfrm>
        </p:grpSpPr>
        <p:sp>
          <p:nvSpPr>
            <p:cNvPr id="16" name="Rectangle 8"/>
            <p:cNvSpPr>
              <a:spLocks noChangeArrowheads="1"/>
            </p:cNvSpPr>
            <p:nvPr/>
          </p:nvSpPr>
          <p:spPr bwMode="auto">
            <a:xfrm>
              <a:off x="2476500" y="5143512"/>
              <a:ext cx="4967770" cy="288147"/>
            </a:xfrm>
            <a:prstGeom prst="rect">
              <a:avLst/>
            </a:prstGeom>
            <a:solidFill>
              <a:schemeClr val="accent2">
                <a:alpha val="14000"/>
              </a:schemeClr>
            </a:solidFill>
            <a:ln w="254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spAutoFit/>
            </a:bodyPr>
            <a:lstStyle/>
            <a:p>
              <a:pPr>
                <a:spcBef>
                  <a:spcPct val="0"/>
                </a:spcBef>
              </a:pPr>
              <a:r>
                <a:rPr lang="es-ES" sz="1400" b="1" i="1" dirty="0"/>
                <a:t>MOTIVOS DE ELECCIÓN DE ESTE SISTEMA DE COBRO</a:t>
              </a:r>
            </a:p>
          </p:txBody>
        </p:sp>
        <p:sp>
          <p:nvSpPr>
            <p:cNvPr id="17" name="Text Box 9"/>
            <p:cNvSpPr txBox="1">
              <a:spLocks noChangeArrowheads="1"/>
            </p:cNvSpPr>
            <p:nvPr/>
          </p:nvSpPr>
          <p:spPr bwMode="auto">
            <a:xfrm>
              <a:off x="380968" y="5643578"/>
              <a:ext cx="8923337" cy="581025"/>
            </a:xfrm>
            <a:prstGeom prst="rect">
              <a:avLst/>
            </a:prstGeom>
            <a:noFill/>
            <a:ln w="9525" algn="ctr">
              <a:noFill/>
              <a:miter lim="800000"/>
              <a:headEnd/>
              <a:tailEnd/>
            </a:ln>
            <a:effectLst/>
          </p:spPr>
          <p:txBody>
            <a:bodyPr>
              <a:spAutoFit/>
            </a:bodyPr>
            <a:lstStyle/>
            <a:p>
              <a:pPr>
                <a:spcBef>
                  <a:spcPct val="0"/>
                </a:spcBef>
                <a:buClr>
                  <a:srgbClr val="FFA829"/>
                </a:buClr>
                <a:buFontTx/>
                <a:buBlip>
                  <a:blip r:embed="rId4"/>
                </a:buBlip>
              </a:pPr>
              <a:r>
                <a:rPr lang="es-ES" sz="1600" dirty="0">
                  <a:latin typeface="Verdana" pitchFamily="34" charset="0"/>
                </a:rPr>
                <a:t> Existe un relación de máxima confianza entre las partes.</a:t>
              </a:r>
            </a:p>
            <a:p>
              <a:pPr>
                <a:spcBef>
                  <a:spcPct val="0"/>
                </a:spcBef>
                <a:buClr>
                  <a:srgbClr val="FFA829"/>
                </a:buClr>
                <a:buFontTx/>
                <a:buBlip>
                  <a:blip r:embed="rId4"/>
                </a:buBlip>
              </a:pPr>
              <a:endParaRPr lang="es-ES" sz="1600" dirty="0">
                <a:latin typeface="Verdana" pitchFamily="34" charset="0"/>
              </a:endParaRPr>
            </a:p>
          </p:txBody>
        </p:sp>
      </p:grpSp>
      <p:grpSp>
        <p:nvGrpSpPr>
          <p:cNvPr id="21" name="20 Grupo"/>
          <p:cNvGrpSpPr/>
          <p:nvPr/>
        </p:nvGrpSpPr>
        <p:grpSpPr>
          <a:xfrm>
            <a:off x="642576" y="1340768"/>
            <a:ext cx="2438216" cy="1584176"/>
            <a:chOff x="416496" y="1412777"/>
            <a:chExt cx="2438216" cy="1584176"/>
          </a:xfrm>
        </p:grpSpPr>
        <p:pic>
          <p:nvPicPr>
            <p:cNvPr id="22"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4" name="23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5"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5</a:t>
            </a:fld>
            <a:endParaRPr lang="es-ES"/>
          </a:p>
        </p:txBody>
      </p:sp>
    </p:spTree>
    <p:custDataLst>
      <p:tags r:id="rId1"/>
    </p:custDataLst>
  </p:cSld>
  <p:clrMapOvr>
    <a:masterClrMapping/>
  </p:clrMapOvr>
  <p:transition advTm="10688"/>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34" name="Rectangle 18"/>
          <p:cNvSpPr>
            <a:spLocks noGrp="1" noChangeArrowheads="1"/>
          </p:cNvSpPr>
          <p:nvPr>
            <p:ph type="title" idx="4294967295"/>
          </p:nvPr>
        </p:nvSpPr>
        <p:spPr>
          <a:xfrm>
            <a:off x="3440334" y="836716"/>
            <a:ext cx="3025333"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RIESGO PARA EL IMPORTADOR</a:t>
            </a:r>
          </a:p>
        </p:txBody>
      </p:sp>
      <p:sp>
        <p:nvSpPr>
          <p:cNvPr id="367619" name="Text Box 3"/>
          <p:cNvSpPr txBox="1">
            <a:spLocks noChangeArrowheads="1"/>
          </p:cNvSpPr>
          <p:nvPr/>
        </p:nvSpPr>
        <p:spPr bwMode="auto">
          <a:xfrm>
            <a:off x="166664" y="1428745"/>
            <a:ext cx="9563133" cy="3323987"/>
          </a:xfrm>
          <a:prstGeom prst="rect">
            <a:avLst/>
          </a:prstGeom>
          <a:noFill/>
          <a:ln w="9525" algn="ctr">
            <a:noFill/>
            <a:miter lim="800000"/>
            <a:headEnd/>
            <a:tailEnd/>
          </a:ln>
          <a:effectLst/>
        </p:spPr>
        <p:txBody>
          <a:bodyPr wrap="square">
            <a:spAutoFit/>
          </a:bodyPr>
          <a:lstStyle/>
          <a:p>
            <a:pPr>
              <a:spcBef>
                <a:spcPct val="0"/>
              </a:spcBef>
              <a:buClr>
                <a:srgbClr val="FF0000"/>
              </a:buClr>
              <a:buFont typeface="Wingdings" pitchFamily="2" charset="2"/>
              <a:buChar char="v"/>
            </a:pPr>
            <a:r>
              <a:rPr lang="ca-ES" sz="1400" dirty="0">
                <a:latin typeface="Verdana" pitchFamily="34" charset="0"/>
              </a:rPr>
              <a:t> </a:t>
            </a:r>
            <a:r>
              <a:rPr lang="ca-ES" sz="1400" dirty="0" err="1">
                <a:latin typeface="Verdana" pitchFamily="34" charset="0"/>
              </a:rPr>
              <a:t>Riesgo</a:t>
            </a:r>
            <a:r>
              <a:rPr lang="ca-ES" sz="1400" dirty="0">
                <a:latin typeface="Verdana" pitchFamily="34" charset="0"/>
              </a:rPr>
              <a:t> de no </a:t>
            </a:r>
            <a:r>
              <a:rPr lang="ca-ES" sz="1400" dirty="0" err="1">
                <a:latin typeface="Verdana" pitchFamily="34" charset="0"/>
              </a:rPr>
              <a:t>disponer</a:t>
            </a:r>
            <a:r>
              <a:rPr lang="ca-ES" sz="1400" dirty="0">
                <a:latin typeface="Verdana" pitchFamily="34" charset="0"/>
              </a:rPr>
              <a:t> de fondos en </a:t>
            </a:r>
            <a:r>
              <a:rPr lang="ca-ES" sz="1400" dirty="0" err="1">
                <a:latin typeface="Verdana" pitchFamily="34" charset="0"/>
              </a:rPr>
              <a:t>su</a:t>
            </a:r>
            <a:r>
              <a:rPr lang="ca-ES" sz="1400" dirty="0">
                <a:latin typeface="Verdana" pitchFamily="34" charset="0"/>
              </a:rPr>
              <a:t> </a:t>
            </a:r>
            <a:r>
              <a:rPr lang="ca-ES" sz="1400" dirty="0" err="1">
                <a:latin typeface="Verdana" pitchFamily="34" charset="0"/>
              </a:rPr>
              <a:t>momento</a:t>
            </a:r>
            <a:r>
              <a:rPr lang="ca-ES" sz="1400" dirty="0">
                <a:latin typeface="Verdana" pitchFamily="34" charset="0"/>
              </a:rPr>
              <a:t> y por </a:t>
            </a:r>
            <a:r>
              <a:rPr lang="ca-ES" sz="1400" dirty="0" err="1">
                <a:latin typeface="Verdana" pitchFamily="34" charset="0"/>
              </a:rPr>
              <a:t>tanto</a:t>
            </a:r>
            <a:r>
              <a:rPr lang="ca-ES" sz="1400" dirty="0">
                <a:latin typeface="Verdana" pitchFamily="34" charset="0"/>
              </a:rPr>
              <a:t> no poder </a:t>
            </a:r>
            <a:r>
              <a:rPr lang="ca-ES" sz="1400" dirty="0" err="1">
                <a:latin typeface="Verdana" pitchFamily="34" charset="0"/>
              </a:rPr>
              <a:t>proceder</a:t>
            </a:r>
            <a:r>
              <a:rPr lang="ca-ES" sz="1400" dirty="0">
                <a:latin typeface="Verdana" pitchFamily="34" charset="0"/>
              </a:rPr>
              <a:t> al pago en el </a:t>
            </a:r>
            <a:r>
              <a:rPr lang="ca-ES" sz="1400" dirty="0" err="1">
                <a:latin typeface="Verdana" pitchFamily="34" charset="0"/>
              </a:rPr>
              <a:t>vencimiento</a:t>
            </a:r>
            <a:r>
              <a:rPr lang="ca-ES" sz="1400" dirty="0">
                <a:latin typeface="Verdana" pitchFamily="34" charset="0"/>
              </a:rPr>
              <a:t> </a:t>
            </a:r>
            <a:r>
              <a:rPr lang="ca-ES" sz="1400" dirty="0" err="1">
                <a:latin typeface="Verdana" pitchFamily="34" charset="0"/>
              </a:rPr>
              <a:t>establecido</a:t>
            </a:r>
            <a:r>
              <a:rPr lang="ca-ES" sz="1400" dirty="0">
                <a:latin typeface="Verdana" pitchFamily="34" charset="0"/>
              </a:rPr>
              <a:t>, </a:t>
            </a:r>
            <a:r>
              <a:rPr lang="ca-ES" sz="1400" dirty="0" err="1">
                <a:latin typeface="Verdana" pitchFamily="34" charset="0"/>
              </a:rPr>
              <a:t>ya</a:t>
            </a:r>
            <a:r>
              <a:rPr lang="ca-ES" sz="1400" dirty="0">
                <a:latin typeface="Verdana" pitchFamily="34" charset="0"/>
              </a:rPr>
              <a:t> </a:t>
            </a:r>
            <a:r>
              <a:rPr lang="ca-ES" sz="1400" dirty="0" err="1">
                <a:latin typeface="Verdana" pitchFamily="34" charset="0"/>
              </a:rPr>
              <a:t>sea</a:t>
            </a:r>
            <a:r>
              <a:rPr lang="ca-ES" sz="1400" dirty="0">
                <a:latin typeface="Verdana" pitchFamily="34" charset="0"/>
              </a:rPr>
              <a:t> en el </a:t>
            </a:r>
            <a:r>
              <a:rPr lang="ca-ES" sz="1400" dirty="0" err="1">
                <a:latin typeface="Verdana" pitchFamily="34" charset="0"/>
              </a:rPr>
              <a:t>vencimiento</a:t>
            </a:r>
            <a:r>
              <a:rPr lang="ca-ES" sz="1400" dirty="0">
                <a:latin typeface="Verdana" pitchFamily="34" charset="0"/>
              </a:rPr>
              <a:t> de la factura o en el de la </a:t>
            </a:r>
            <a:r>
              <a:rPr lang="ca-ES" sz="1400" dirty="0" err="1">
                <a:latin typeface="Verdana" pitchFamily="34" charset="0"/>
              </a:rPr>
              <a:t>propia</a:t>
            </a:r>
            <a:r>
              <a:rPr lang="ca-ES" sz="1400" dirty="0">
                <a:latin typeface="Verdana" pitchFamily="34" charset="0"/>
              </a:rPr>
              <a:t> </a:t>
            </a:r>
            <a:r>
              <a:rPr lang="ca-ES" sz="1400" dirty="0" err="1">
                <a:latin typeface="Verdana" pitchFamily="34" charset="0"/>
              </a:rPr>
              <a:t>financiación</a:t>
            </a:r>
            <a:r>
              <a:rPr lang="ca-ES" sz="1400" dirty="0">
                <a:latin typeface="Verdana" pitchFamily="34" charset="0"/>
              </a:rPr>
              <a:t>. </a:t>
            </a:r>
            <a:r>
              <a:rPr lang="ca-ES" sz="1400" dirty="0" err="1">
                <a:latin typeface="Verdana" pitchFamily="34" charset="0"/>
              </a:rPr>
              <a:t>Este</a:t>
            </a:r>
            <a:r>
              <a:rPr lang="ca-ES" sz="1400" dirty="0">
                <a:latin typeface="Verdana" pitchFamily="34" charset="0"/>
              </a:rPr>
              <a:t> </a:t>
            </a:r>
            <a:r>
              <a:rPr lang="ca-ES" sz="1400" dirty="0" err="1">
                <a:latin typeface="Verdana" pitchFamily="34" charset="0"/>
              </a:rPr>
              <a:t>riesgo</a:t>
            </a:r>
            <a:r>
              <a:rPr lang="ca-ES" sz="1400" dirty="0">
                <a:latin typeface="Verdana" pitchFamily="34" charset="0"/>
              </a:rPr>
              <a:t> se </a:t>
            </a:r>
            <a:r>
              <a:rPr lang="ca-ES" sz="1400" dirty="0" err="1">
                <a:latin typeface="Verdana" pitchFamily="34" charset="0"/>
              </a:rPr>
              <a:t>repercutirá</a:t>
            </a:r>
            <a:r>
              <a:rPr lang="ca-ES" sz="1400" dirty="0">
                <a:latin typeface="Verdana" pitchFamily="34" charset="0"/>
              </a:rPr>
              <a:t> al </a:t>
            </a:r>
            <a:r>
              <a:rPr lang="ca-ES" sz="1400" dirty="0" err="1">
                <a:latin typeface="Verdana" pitchFamily="34" charset="0"/>
              </a:rPr>
              <a:t>proveedor</a:t>
            </a:r>
            <a:r>
              <a:rPr lang="ca-ES" sz="1400" dirty="0">
                <a:latin typeface="Verdana" pitchFamily="34" charset="0"/>
              </a:rPr>
              <a:t> en el primer caso y a la </a:t>
            </a:r>
            <a:r>
              <a:rPr lang="ca-ES" sz="1400" dirty="0" err="1">
                <a:latin typeface="Verdana" pitchFamily="34" charset="0"/>
              </a:rPr>
              <a:t>entidad</a:t>
            </a:r>
            <a:r>
              <a:rPr lang="ca-ES" sz="1400" dirty="0">
                <a:latin typeface="Verdana" pitchFamily="34" charset="0"/>
              </a:rPr>
              <a:t> </a:t>
            </a:r>
            <a:r>
              <a:rPr lang="ca-ES" sz="1400" dirty="0" err="1">
                <a:latin typeface="Verdana" pitchFamily="34" charset="0"/>
              </a:rPr>
              <a:t>financiera</a:t>
            </a:r>
            <a:r>
              <a:rPr lang="ca-ES" sz="1400" dirty="0">
                <a:latin typeface="Verdana" pitchFamily="34" charset="0"/>
              </a:rPr>
              <a:t> en el </a:t>
            </a:r>
            <a:r>
              <a:rPr lang="ca-ES" sz="1400" dirty="0" err="1">
                <a:latin typeface="Verdana" pitchFamily="34" charset="0"/>
              </a:rPr>
              <a:t>segundo</a:t>
            </a:r>
            <a:r>
              <a:rPr lang="ca-ES" sz="1400" dirty="0">
                <a:latin typeface="Verdana" pitchFamily="34" charset="0"/>
              </a:rPr>
              <a:t> caso.</a:t>
            </a:r>
          </a:p>
          <a:p>
            <a:pPr>
              <a:spcBef>
                <a:spcPct val="0"/>
              </a:spcBef>
              <a:buClr>
                <a:srgbClr val="FF0000"/>
              </a:buClr>
              <a:buFont typeface="Wingdings" pitchFamily="2" charset="2"/>
              <a:buChar char="v"/>
            </a:pPr>
            <a:endParaRPr lang="ca-ES" sz="1400" dirty="0">
              <a:latin typeface="Verdana" pitchFamily="34" charset="0"/>
            </a:endParaRPr>
          </a:p>
          <a:p>
            <a:pPr>
              <a:spcBef>
                <a:spcPct val="0"/>
              </a:spcBef>
              <a:buClr>
                <a:srgbClr val="FF0000"/>
              </a:buClr>
              <a:buFont typeface="Wingdings" pitchFamily="2" charset="2"/>
              <a:buChar char="v"/>
            </a:pPr>
            <a:r>
              <a:rPr lang="es-ES_tradnl" sz="1400" dirty="0">
                <a:latin typeface="Verdana" pitchFamily="34" charset="0"/>
              </a:rPr>
              <a:t> Si la moneda de pago es distinta al EUR y la financiación se realiza en EUR, el riesgo de cambio de la moneda de pago finaliza al iniciarse la financiación.</a:t>
            </a:r>
          </a:p>
          <a:p>
            <a:pPr>
              <a:spcBef>
                <a:spcPct val="0"/>
              </a:spcBef>
              <a:buClr>
                <a:srgbClr val="FF0000"/>
              </a:buClr>
              <a:buFont typeface="Wingdings" pitchFamily="2" charset="2"/>
              <a:buChar char="v"/>
            </a:pPr>
            <a:endParaRPr lang="es-ES_tradnl" sz="1400" dirty="0">
              <a:latin typeface="Verdana" pitchFamily="34" charset="0"/>
            </a:endParaRPr>
          </a:p>
          <a:p>
            <a:pPr>
              <a:spcBef>
                <a:spcPct val="0"/>
              </a:spcBef>
              <a:buClr>
                <a:srgbClr val="FF0000"/>
              </a:buClr>
              <a:buFont typeface="Wingdings" pitchFamily="2" charset="2"/>
              <a:buChar char="v"/>
            </a:pPr>
            <a:r>
              <a:rPr lang="es-ES_tradnl" sz="1400" dirty="0">
                <a:latin typeface="Verdana" pitchFamily="34" charset="0"/>
              </a:rPr>
              <a:t> Si la financiación es en divisas, el cliente tiene riesgo de cambio, pues se compromete a devolver divisas cuyo contravalor no conocerá hasta la fecha de vencimiento de la financiación. Para evitar este riesgo, puede contratar un seguro de cambio en cualquier momento durante el periodo de vigencia de la financiación.</a:t>
            </a:r>
            <a:endParaRPr lang="ca-ES" sz="1400" dirty="0">
              <a:latin typeface="Verdana" pitchFamily="34" charset="0"/>
            </a:endParaRPr>
          </a:p>
          <a:p>
            <a:pPr>
              <a:spcBef>
                <a:spcPct val="0"/>
              </a:spcBef>
              <a:buClr>
                <a:srgbClr val="FF0000"/>
              </a:buClr>
              <a:buFont typeface="Wingdings" pitchFamily="2" charset="2"/>
              <a:buChar char="v"/>
            </a:pPr>
            <a:endParaRPr lang="ca-ES" sz="1400" dirty="0">
              <a:latin typeface="Verdana" pitchFamily="34" charset="0"/>
            </a:endParaRPr>
          </a:p>
          <a:p>
            <a:pPr>
              <a:spcBef>
                <a:spcPct val="0"/>
              </a:spcBef>
              <a:buClr>
                <a:srgbClr val="FF0000"/>
              </a:buClr>
              <a:buFont typeface="Wingdings" pitchFamily="2" charset="2"/>
              <a:buChar char="v"/>
            </a:pPr>
            <a:endParaRPr lang="ca-ES" sz="1400" dirty="0">
              <a:latin typeface="Verdana" pitchFamily="34" charset="0"/>
            </a:endParaRPr>
          </a:p>
          <a:p>
            <a:pPr>
              <a:spcBef>
                <a:spcPct val="0"/>
              </a:spcBef>
              <a:buClr>
                <a:srgbClr val="FF0000"/>
              </a:buClr>
              <a:buFont typeface="Wingdings" pitchFamily="2" charset="2"/>
              <a:buChar char="v"/>
            </a:pPr>
            <a:endParaRPr lang="ca-ES" sz="1400" dirty="0">
              <a:latin typeface="Verdana" pitchFamily="34" charset="0"/>
            </a:endParaRPr>
          </a:p>
          <a:p>
            <a:pPr>
              <a:spcBef>
                <a:spcPct val="0"/>
              </a:spcBef>
              <a:buClr>
                <a:srgbClr val="FF0000"/>
              </a:buClr>
              <a:buFont typeface="Wingdings" pitchFamily="2" charset="2"/>
              <a:buChar char="v"/>
            </a:pPr>
            <a:endParaRPr lang="ca-ES" sz="1400" dirty="0">
              <a:latin typeface="Verdana" pitchFamily="34" charset="0"/>
            </a:endParaRPr>
          </a:p>
        </p:txBody>
      </p:sp>
      <p:grpSp>
        <p:nvGrpSpPr>
          <p:cNvPr id="367620" name="Group 4"/>
          <p:cNvGrpSpPr>
            <a:grpSpLocks/>
          </p:cNvGrpSpPr>
          <p:nvPr/>
        </p:nvGrpSpPr>
        <p:grpSpPr bwMode="auto">
          <a:xfrm>
            <a:off x="661988" y="5129231"/>
            <a:ext cx="8385176" cy="225425"/>
            <a:chOff x="385" y="3577"/>
            <a:chExt cx="4876" cy="142"/>
          </a:xfrm>
        </p:grpSpPr>
        <p:sp>
          <p:nvSpPr>
            <p:cNvPr id="367621" name="Line 5"/>
            <p:cNvSpPr>
              <a:spLocks noChangeShapeType="1"/>
            </p:cNvSpPr>
            <p:nvPr/>
          </p:nvSpPr>
          <p:spPr bwMode="auto">
            <a:xfrm>
              <a:off x="385" y="3634"/>
              <a:ext cx="4876" cy="0"/>
            </a:xfrm>
            <a:prstGeom prst="line">
              <a:avLst/>
            </a:prstGeom>
            <a:noFill/>
            <a:ln w="25400">
              <a:solidFill>
                <a:schemeClr val="tx1"/>
              </a:solidFill>
              <a:round/>
              <a:headEnd/>
              <a:tailEnd/>
            </a:ln>
            <a:effectLst/>
          </p:spPr>
          <p:txBody>
            <a:bodyPr/>
            <a:lstStyle/>
            <a:p>
              <a:endParaRPr lang="es-ES"/>
            </a:p>
          </p:txBody>
        </p:sp>
        <p:sp>
          <p:nvSpPr>
            <p:cNvPr id="367622" name="Line 6"/>
            <p:cNvSpPr>
              <a:spLocks noChangeShapeType="1"/>
            </p:cNvSpPr>
            <p:nvPr/>
          </p:nvSpPr>
          <p:spPr bwMode="auto">
            <a:xfrm>
              <a:off x="385" y="3578"/>
              <a:ext cx="0" cy="141"/>
            </a:xfrm>
            <a:prstGeom prst="line">
              <a:avLst/>
            </a:prstGeom>
            <a:noFill/>
            <a:ln w="38100">
              <a:solidFill>
                <a:schemeClr val="tx1"/>
              </a:solidFill>
              <a:round/>
              <a:headEnd/>
              <a:tailEnd/>
            </a:ln>
            <a:effectLst/>
          </p:spPr>
          <p:txBody>
            <a:bodyPr/>
            <a:lstStyle/>
            <a:p>
              <a:endParaRPr lang="es-ES"/>
            </a:p>
          </p:txBody>
        </p:sp>
        <p:sp>
          <p:nvSpPr>
            <p:cNvPr id="367623" name="Line 7"/>
            <p:cNvSpPr>
              <a:spLocks noChangeShapeType="1"/>
            </p:cNvSpPr>
            <p:nvPr/>
          </p:nvSpPr>
          <p:spPr bwMode="auto">
            <a:xfrm>
              <a:off x="2341" y="3577"/>
              <a:ext cx="0" cy="141"/>
            </a:xfrm>
            <a:prstGeom prst="line">
              <a:avLst/>
            </a:prstGeom>
            <a:noFill/>
            <a:ln w="38100">
              <a:solidFill>
                <a:schemeClr val="tx1"/>
              </a:solidFill>
              <a:round/>
              <a:headEnd/>
              <a:tailEnd/>
            </a:ln>
            <a:effectLst/>
          </p:spPr>
          <p:txBody>
            <a:bodyPr/>
            <a:lstStyle/>
            <a:p>
              <a:endParaRPr lang="es-ES"/>
            </a:p>
          </p:txBody>
        </p:sp>
        <p:sp>
          <p:nvSpPr>
            <p:cNvPr id="367624" name="Line 8"/>
            <p:cNvSpPr>
              <a:spLocks noChangeShapeType="1"/>
            </p:cNvSpPr>
            <p:nvPr/>
          </p:nvSpPr>
          <p:spPr bwMode="auto">
            <a:xfrm>
              <a:off x="5261" y="3577"/>
              <a:ext cx="0" cy="141"/>
            </a:xfrm>
            <a:prstGeom prst="line">
              <a:avLst/>
            </a:prstGeom>
            <a:noFill/>
            <a:ln w="38100">
              <a:solidFill>
                <a:schemeClr val="tx1"/>
              </a:solidFill>
              <a:round/>
              <a:headEnd/>
              <a:tailEnd/>
            </a:ln>
            <a:effectLst/>
          </p:spPr>
          <p:txBody>
            <a:bodyPr/>
            <a:lstStyle/>
            <a:p>
              <a:endParaRPr lang="es-ES"/>
            </a:p>
          </p:txBody>
        </p:sp>
      </p:grpSp>
      <p:sp>
        <p:nvSpPr>
          <p:cNvPr id="367625" name="AutoShape 9"/>
          <p:cNvSpPr>
            <a:spLocks/>
          </p:cNvSpPr>
          <p:nvPr/>
        </p:nvSpPr>
        <p:spPr bwMode="auto">
          <a:xfrm rot="5400000" flipV="1">
            <a:off x="2232829" y="3074212"/>
            <a:ext cx="176213" cy="3216275"/>
          </a:xfrm>
          <a:prstGeom prst="leftBrace">
            <a:avLst>
              <a:gd name="adj1" fmla="val 152102"/>
              <a:gd name="adj2" fmla="val 50884"/>
            </a:avLst>
          </a:prstGeom>
          <a:solidFill>
            <a:srgbClr val="058AD4"/>
          </a:solidFill>
          <a:ln w="9525">
            <a:solidFill>
              <a:srgbClr val="800000"/>
            </a:solidFill>
            <a:round/>
            <a:headEnd/>
            <a:tailEnd/>
          </a:ln>
          <a:effectLst/>
        </p:spPr>
        <p:txBody>
          <a:bodyPr wrap="none" anchor="ctr"/>
          <a:lstStyle/>
          <a:p>
            <a:endParaRPr lang="es-ES"/>
          </a:p>
        </p:txBody>
      </p:sp>
      <p:sp>
        <p:nvSpPr>
          <p:cNvPr id="367626" name="AutoShape 10"/>
          <p:cNvSpPr>
            <a:spLocks/>
          </p:cNvSpPr>
          <p:nvPr/>
        </p:nvSpPr>
        <p:spPr bwMode="auto">
          <a:xfrm rot="5400000" flipV="1">
            <a:off x="6451610" y="2314575"/>
            <a:ext cx="220663" cy="4779964"/>
          </a:xfrm>
          <a:prstGeom prst="leftBrace">
            <a:avLst>
              <a:gd name="adj1" fmla="val 180515"/>
              <a:gd name="adj2" fmla="val 50884"/>
            </a:avLst>
          </a:prstGeom>
          <a:solidFill>
            <a:srgbClr val="C00000"/>
          </a:solidFill>
          <a:ln w="9525">
            <a:solidFill>
              <a:srgbClr val="800000"/>
            </a:solidFill>
            <a:round/>
            <a:headEnd/>
            <a:tailEnd/>
          </a:ln>
          <a:effectLst/>
        </p:spPr>
        <p:txBody>
          <a:bodyPr wrap="none" anchor="ctr"/>
          <a:lstStyle/>
          <a:p>
            <a:endParaRPr lang="es-ES"/>
          </a:p>
        </p:txBody>
      </p:sp>
      <p:sp>
        <p:nvSpPr>
          <p:cNvPr id="367627" name="Text Box 11"/>
          <p:cNvSpPr txBox="1">
            <a:spLocks noChangeArrowheads="1"/>
          </p:cNvSpPr>
          <p:nvPr/>
        </p:nvSpPr>
        <p:spPr bwMode="auto">
          <a:xfrm>
            <a:off x="241314" y="4797443"/>
            <a:ext cx="772969" cy="276999"/>
          </a:xfrm>
          <a:prstGeom prst="rect">
            <a:avLst/>
          </a:prstGeom>
          <a:noFill/>
          <a:ln w="9525" algn="ctr">
            <a:noFill/>
            <a:miter lim="800000"/>
            <a:headEnd/>
            <a:tailEnd/>
          </a:ln>
          <a:effectLst/>
        </p:spPr>
        <p:txBody>
          <a:bodyPr wrap="none">
            <a:spAutoFit/>
          </a:bodyPr>
          <a:lstStyle/>
          <a:p>
            <a:pPr algn="ctr">
              <a:spcBef>
                <a:spcPct val="0"/>
              </a:spcBef>
            </a:pPr>
            <a:r>
              <a:rPr lang="ca-ES" sz="1200" b="1" dirty="0" err="1">
                <a:latin typeface="Verdana" pitchFamily="34" charset="0"/>
              </a:rPr>
              <a:t>Pedido</a:t>
            </a:r>
            <a:endParaRPr lang="ca-ES" sz="1200" b="1" dirty="0">
              <a:latin typeface="Verdana" pitchFamily="34" charset="0"/>
            </a:endParaRPr>
          </a:p>
        </p:txBody>
      </p:sp>
      <p:sp>
        <p:nvSpPr>
          <p:cNvPr id="367628" name="Text Box 12"/>
          <p:cNvSpPr txBox="1">
            <a:spLocks noChangeArrowheads="1"/>
          </p:cNvSpPr>
          <p:nvPr/>
        </p:nvSpPr>
        <p:spPr bwMode="auto">
          <a:xfrm>
            <a:off x="3738554" y="5286406"/>
            <a:ext cx="612667" cy="276999"/>
          </a:xfrm>
          <a:prstGeom prst="rect">
            <a:avLst/>
          </a:prstGeom>
          <a:noFill/>
          <a:ln w="9525" algn="ctr">
            <a:noFill/>
            <a:miter lim="800000"/>
            <a:headEnd/>
            <a:tailEnd/>
          </a:ln>
          <a:effectLst/>
        </p:spPr>
        <p:txBody>
          <a:bodyPr wrap="none">
            <a:spAutoFit/>
          </a:bodyPr>
          <a:lstStyle/>
          <a:p>
            <a:pPr algn="ctr">
              <a:spcBef>
                <a:spcPct val="0"/>
              </a:spcBef>
            </a:pPr>
            <a:r>
              <a:rPr lang="ca-ES" sz="1200" b="1" dirty="0">
                <a:latin typeface="Verdana" pitchFamily="34" charset="0"/>
              </a:rPr>
              <a:t>Pago</a:t>
            </a:r>
          </a:p>
        </p:txBody>
      </p:sp>
      <p:sp>
        <p:nvSpPr>
          <p:cNvPr id="367629" name="Text Box 13"/>
          <p:cNvSpPr txBox="1">
            <a:spLocks noChangeArrowheads="1"/>
          </p:cNvSpPr>
          <p:nvPr/>
        </p:nvSpPr>
        <p:spPr bwMode="auto">
          <a:xfrm>
            <a:off x="8272473" y="5441968"/>
            <a:ext cx="1576072" cy="461665"/>
          </a:xfrm>
          <a:prstGeom prst="rect">
            <a:avLst/>
          </a:prstGeom>
          <a:noFill/>
          <a:ln w="9525" algn="ctr">
            <a:noFill/>
            <a:miter lim="800000"/>
            <a:headEnd/>
            <a:tailEnd/>
          </a:ln>
          <a:effectLst/>
        </p:spPr>
        <p:txBody>
          <a:bodyPr wrap="none">
            <a:spAutoFit/>
          </a:bodyPr>
          <a:lstStyle/>
          <a:p>
            <a:pPr algn="ctr">
              <a:spcBef>
                <a:spcPct val="0"/>
              </a:spcBef>
            </a:pPr>
            <a:r>
              <a:rPr lang="ca-ES" sz="1200" b="1" dirty="0" err="1">
                <a:latin typeface="Verdana" pitchFamily="34" charset="0"/>
              </a:rPr>
              <a:t>Vencimiento</a:t>
            </a:r>
            <a:r>
              <a:rPr lang="ca-ES" sz="1200" b="1" dirty="0">
                <a:latin typeface="Verdana" pitchFamily="34" charset="0"/>
              </a:rPr>
              <a:t> de </a:t>
            </a:r>
          </a:p>
          <a:p>
            <a:pPr algn="ctr">
              <a:spcBef>
                <a:spcPct val="0"/>
              </a:spcBef>
            </a:pPr>
            <a:r>
              <a:rPr lang="ca-ES" sz="1200" b="1" dirty="0">
                <a:latin typeface="Verdana" pitchFamily="34" charset="0"/>
              </a:rPr>
              <a:t>la </a:t>
            </a:r>
            <a:r>
              <a:rPr lang="ca-ES" sz="1200" b="1" dirty="0" err="1">
                <a:latin typeface="Verdana" pitchFamily="34" charset="0"/>
              </a:rPr>
              <a:t>financiación</a:t>
            </a:r>
            <a:endParaRPr lang="ca-ES" sz="1200" b="1" dirty="0">
              <a:latin typeface="Verdana" pitchFamily="34" charset="0"/>
            </a:endParaRPr>
          </a:p>
        </p:txBody>
      </p:sp>
      <p:sp>
        <p:nvSpPr>
          <p:cNvPr id="367630" name="Text Box 14"/>
          <p:cNvSpPr txBox="1">
            <a:spLocks noChangeArrowheads="1"/>
          </p:cNvSpPr>
          <p:nvPr/>
        </p:nvSpPr>
        <p:spPr bwMode="auto">
          <a:xfrm>
            <a:off x="1339859" y="4189431"/>
            <a:ext cx="2004075" cy="276999"/>
          </a:xfrm>
          <a:prstGeom prst="rect">
            <a:avLst/>
          </a:prstGeom>
          <a:solidFill>
            <a:schemeClr val="bg2">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a:spcBef>
                <a:spcPct val="0"/>
              </a:spcBef>
            </a:pPr>
            <a:r>
              <a:rPr lang="ca-ES" sz="1200" b="1" dirty="0">
                <a:latin typeface="Verdana" pitchFamily="34" charset="0"/>
              </a:rPr>
              <a:t>R/C moneda de pago</a:t>
            </a:r>
          </a:p>
        </p:txBody>
      </p:sp>
      <p:sp>
        <p:nvSpPr>
          <p:cNvPr id="367631" name="Text Box 15"/>
          <p:cNvSpPr txBox="1">
            <a:spLocks noChangeArrowheads="1"/>
          </p:cNvSpPr>
          <p:nvPr/>
        </p:nvSpPr>
        <p:spPr bwMode="auto">
          <a:xfrm>
            <a:off x="5245107" y="4233881"/>
            <a:ext cx="2732088" cy="276999"/>
          </a:xfrm>
          <a:prstGeom prst="rect">
            <a:avLst/>
          </a:prstGeom>
          <a:solidFill>
            <a:schemeClr val="accent6">
              <a:lumMod val="20000"/>
              <a:lumOff val="8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spcBef>
                <a:spcPct val="0"/>
              </a:spcBef>
            </a:pPr>
            <a:r>
              <a:rPr lang="ca-ES" sz="1200" b="1" dirty="0">
                <a:latin typeface="Verdana" pitchFamily="34" charset="0"/>
              </a:rPr>
              <a:t>R/C moneda de </a:t>
            </a:r>
            <a:r>
              <a:rPr lang="ca-ES" sz="1200" b="1" dirty="0" err="1">
                <a:latin typeface="Verdana" pitchFamily="34" charset="0"/>
              </a:rPr>
              <a:t>financiación</a:t>
            </a:r>
            <a:endParaRPr lang="ca-ES" sz="1200" b="1" dirty="0">
              <a:latin typeface="Verdana" pitchFamily="34" charset="0"/>
            </a:endParaRPr>
          </a:p>
        </p:txBody>
      </p:sp>
      <p:sp>
        <p:nvSpPr>
          <p:cNvPr id="367633" name="Line 17"/>
          <p:cNvSpPr>
            <a:spLocks noChangeShapeType="1"/>
          </p:cNvSpPr>
          <p:nvPr/>
        </p:nvSpPr>
        <p:spPr bwMode="auto">
          <a:xfrm flipV="1">
            <a:off x="4024306" y="4500570"/>
            <a:ext cx="0" cy="495300"/>
          </a:xfrm>
          <a:prstGeom prst="line">
            <a:avLst/>
          </a:prstGeom>
          <a:noFill/>
          <a:ln w="19050">
            <a:solidFill>
              <a:srgbClr val="800000"/>
            </a:solidFill>
            <a:round/>
            <a:headEnd/>
            <a:tailEnd type="triangle" w="med" len="med"/>
          </a:ln>
          <a:effectLst/>
        </p:spPr>
        <p:txBody>
          <a:bodyPr/>
          <a:lstStyle/>
          <a:p>
            <a:endParaRPr lang="es-ES"/>
          </a:p>
        </p:txBody>
      </p:sp>
      <p:sp>
        <p:nvSpPr>
          <p:cNvPr id="367635" name="Text Box 19"/>
          <p:cNvSpPr txBox="1">
            <a:spLocks noChangeArrowheads="1"/>
          </p:cNvSpPr>
          <p:nvPr/>
        </p:nvSpPr>
        <p:spPr bwMode="auto">
          <a:xfrm>
            <a:off x="1696339" y="214292"/>
            <a:ext cx="6513322"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p:txBody>
      </p:sp>
      <p:sp>
        <p:nvSpPr>
          <p:cNvPr id="24" name="23 Flecha arriba"/>
          <p:cNvSpPr/>
          <p:nvPr/>
        </p:nvSpPr>
        <p:spPr bwMode="auto">
          <a:xfrm>
            <a:off x="1523976" y="5572140"/>
            <a:ext cx="5000660" cy="642942"/>
          </a:xfrm>
          <a:prstGeom prst="up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spcBef>
                <a:spcPct val="0"/>
              </a:spcBef>
            </a:pPr>
            <a:r>
              <a:rPr lang="ca-ES" sz="1600" dirty="0">
                <a:solidFill>
                  <a:srgbClr val="990033"/>
                </a:solidFill>
                <a:latin typeface="Verdana" pitchFamily="34" charset="0"/>
              </a:rPr>
              <a:t>Inicio de </a:t>
            </a:r>
            <a:r>
              <a:rPr lang="ca-ES" sz="1600" dirty="0" err="1">
                <a:solidFill>
                  <a:srgbClr val="990033"/>
                </a:solidFill>
                <a:latin typeface="Verdana" pitchFamily="34" charset="0"/>
              </a:rPr>
              <a:t>financiación</a:t>
            </a:r>
            <a:endParaRPr lang="ca-ES" sz="1600" dirty="0">
              <a:solidFill>
                <a:srgbClr val="990033"/>
              </a:solidFill>
              <a:latin typeface="Verdana" pitchFamily="34" charset="0"/>
            </a:endParaRPr>
          </a:p>
        </p:txBody>
      </p:sp>
      <p:pic>
        <p:nvPicPr>
          <p:cNvPr id="25" name="Picture 7" descr="C:\Documents and Settings\PEPE\Local Settings\Temporary Internet Files\Content.IE5\HO0OJACJ\j0441446[1].png">
            <a:hlinkClick r:id="rId3" action="ppaction://hlinksldjump"/>
          </p:cNvPr>
          <p:cNvPicPr>
            <a:picLocks noChangeAspect="1" noChangeArrowheads="1"/>
          </p:cNvPicPr>
          <p:nvPr/>
        </p:nvPicPr>
        <p:blipFill>
          <a:blip r:embed="rId4" cstate="print"/>
          <a:srcRect/>
          <a:stretch>
            <a:fillRect/>
          </a:stretch>
        </p:blipFill>
        <p:spPr bwMode="auto">
          <a:xfrm>
            <a:off x="6897216" y="6049362"/>
            <a:ext cx="571504" cy="571504"/>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50</a:t>
            </a:fld>
            <a:endParaRPr lang="es-E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title" idx="4294967295"/>
          </p:nvPr>
        </p:nvSpPr>
        <p:spPr>
          <a:xfrm>
            <a:off x="4274344" y="908738"/>
            <a:ext cx="1357312"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ESQUEMA 1</a:t>
            </a:r>
          </a:p>
        </p:txBody>
      </p:sp>
      <p:sp>
        <p:nvSpPr>
          <p:cNvPr id="368644" name="Text Box 4"/>
          <p:cNvSpPr txBox="1">
            <a:spLocks noChangeArrowheads="1"/>
          </p:cNvSpPr>
          <p:nvPr/>
        </p:nvSpPr>
        <p:spPr bwMode="auto">
          <a:xfrm>
            <a:off x="1696339" y="285730"/>
            <a:ext cx="6513322"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p:txBody>
      </p:sp>
      <p:sp>
        <p:nvSpPr>
          <p:cNvPr id="368645" name="Text Box 5"/>
          <p:cNvSpPr txBox="1">
            <a:spLocks noChangeArrowheads="1"/>
          </p:cNvSpPr>
          <p:nvPr/>
        </p:nvSpPr>
        <p:spPr bwMode="auto">
          <a:xfrm>
            <a:off x="238102" y="1285860"/>
            <a:ext cx="6873875" cy="304800"/>
          </a:xfrm>
          <a:prstGeom prst="rect">
            <a:avLst/>
          </a:prstGeom>
          <a:noFill/>
          <a:ln w="9525" algn="ctr">
            <a:noFill/>
            <a:miter lim="800000"/>
            <a:headEnd/>
            <a:tailEnd/>
          </a:ln>
          <a:effectLst/>
        </p:spPr>
        <p:txBody>
          <a:bodyPr>
            <a:spAutoFit/>
          </a:bodyPr>
          <a:lstStyle/>
          <a:p>
            <a:pPr algn="just">
              <a:spcBef>
                <a:spcPct val="0"/>
              </a:spcBef>
              <a:buClr>
                <a:srgbClr val="FFA829"/>
              </a:buClr>
            </a:pPr>
            <a:r>
              <a:rPr lang="es-ES_tradnl" sz="1400" dirty="0">
                <a:latin typeface="Verdana" pitchFamily="34" charset="0"/>
              </a:rPr>
              <a:t>Partiremos de una operación de pago A LA VISTA  de 10.000 USD</a:t>
            </a:r>
            <a:endParaRPr lang="ca-ES" sz="1400" dirty="0">
              <a:latin typeface="Verdana" pitchFamily="34" charset="0"/>
            </a:endParaRPr>
          </a:p>
        </p:txBody>
      </p:sp>
      <p:sp>
        <p:nvSpPr>
          <p:cNvPr id="368646" name="Text Box 6"/>
          <p:cNvSpPr txBox="1">
            <a:spLocks noChangeArrowheads="1"/>
          </p:cNvSpPr>
          <p:nvPr/>
        </p:nvSpPr>
        <p:spPr bwMode="auto">
          <a:xfrm>
            <a:off x="322273" y="1628775"/>
            <a:ext cx="4922837" cy="304800"/>
          </a:xfrm>
          <a:prstGeom prst="rect">
            <a:avLst/>
          </a:prstGeom>
          <a:noFill/>
          <a:ln w="9525" algn="ctr">
            <a:noFill/>
            <a:miter lim="800000"/>
            <a:headEnd/>
            <a:tailEnd/>
          </a:ln>
          <a:effectLst/>
        </p:spPr>
        <p:txBody>
          <a:bodyPr>
            <a:spAutoFit/>
          </a:bodyPr>
          <a:lstStyle/>
          <a:p>
            <a:pPr algn="just">
              <a:spcBef>
                <a:spcPct val="0"/>
              </a:spcBef>
              <a:buClr>
                <a:srgbClr val="FFA829"/>
              </a:buClr>
            </a:pPr>
            <a:r>
              <a:rPr lang="es-ES_tradnl" sz="1400" b="1">
                <a:solidFill>
                  <a:srgbClr val="990033"/>
                </a:solidFill>
                <a:latin typeface="Verdana" pitchFamily="34" charset="0"/>
              </a:rPr>
              <a:t>a) Financiación de importaciones en euros:</a:t>
            </a:r>
            <a:endParaRPr lang="ca-ES" sz="1400" b="1">
              <a:solidFill>
                <a:srgbClr val="990033"/>
              </a:solidFill>
              <a:latin typeface="Verdana" pitchFamily="34" charset="0"/>
            </a:endParaRPr>
          </a:p>
        </p:txBody>
      </p:sp>
      <p:sp>
        <p:nvSpPr>
          <p:cNvPr id="368647" name="AutoShape 7"/>
          <p:cNvSpPr>
            <a:spLocks noChangeArrowheads="1"/>
          </p:cNvSpPr>
          <p:nvPr/>
        </p:nvSpPr>
        <p:spPr bwMode="auto">
          <a:xfrm>
            <a:off x="808038"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IMPORTADOR </a:t>
            </a:r>
          </a:p>
          <a:p>
            <a:pPr algn="ctr">
              <a:spcBef>
                <a:spcPct val="0"/>
              </a:spcBef>
            </a:pPr>
            <a:r>
              <a:rPr lang="ca-ES" sz="1400" b="1" dirty="0">
                <a:solidFill>
                  <a:schemeClr val="bg1"/>
                </a:solidFill>
                <a:latin typeface="Trebuchet MS" pitchFamily="34" charset="0"/>
              </a:rPr>
              <a:t>ESPAÑOL</a:t>
            </a:r>
          </a:p>
        </p:txBody>
      </p:sp>
      <p:sp>
        <p:nvSpPr>
          <p:cNvPr id="368648" name="AutoShape 8"/>
          <p:cNvSpPr>
            <a:spLocks noChangeArrowheads="1"/>
          </p:cNvSpPr>
          <p:nvPr/>
        </p:nvSpPr>
        <p:spPr bwMode="auto">
          <a:xfrm>
            <a:off x="3489325"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PROVEEDOR </a:t>
            </a:r>
          </a:p>
          <a:p>
            <a:pPr algn="ctr">
              <a:spcBef>
                <a:spcPct val="0"/>
              </a:spcBef>
            </a:pPr>
            <a:r>
              <a:rPr lang="ca-ES" sz="1400" b="1" dirty="0">
                <a:solidFill>
                  <a:schemeClr val="bg1"/>
                </a:solidFill>
                <a:latin typeface="Trebuchet MS" pitchFamily="34" charset="0"/>
              </a:rPr>
              <a:t>EXTRANJERO</a:t>
            </a:r>
          </a:p>
        </p:txBody>
      </p:sp>
      <p:sp>
        <p:nvSpPr>
          <p:cNvPr id="368649" name="AutoShape 9"/>
          <p:cNvSpPr>
            <a:spLocks noChangeArrowheads="1"/>
          </p:cNvSpPr>
          <p:nvPr/>
        </p:nvSpPr>
        <p:spPr bwMode="auto">
          <a:xfrm>
            <a:off x="3489325"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a:t>
            </a:r>
          </a:p>
          <a:p>
            <a:pPr algn="ctr">
              <a:spcBef>
                <a:spcPct val="0"/>
              </a:spcBef>
            </a:pPr>
            <a:r>
              <a:rPr lang="ca-ES" sz="1400" b="1" dirty="0">
                <a:solidFill>
                  <a:schemeClr val="bg1"/>
                </a:solidFill>
                <a:latin typeface="Trebuchet MS" pitchFamily="34" charset="0"/>
              </a:rPr>
              <a:t>PROVEEDOR</a:t>
            </a:r>
          </a:p>
        </p:txBody>
      </p:sp>
      <p:sp>
        <p:nvSpPr>
          <p:cNvPr id="368650" name="AutoShape 10"/>
          <p:cNvSpPr>
            <a:spLocks noChangeArrowheads="1"/>
          </p:cNvSpPr>
          <p:nvPr/>
        </p:nvSpPr>
        <p:spPr bwMode="auto">
          <a:xfrm>
            <a:off x="808038"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DEL </a:t>
            </a:r>
          </a:p>
          <a:p>
            <a:pPr algn="ctr">
              <a:spcBef>
                <a:spcPct val="0"/>
              </a:spcBef>
            </a:pPr>
            <a:r>
              <a:rPr lang="ca-ES" sz="1400" b="1" dirty="0">
                <a:solidFill>
                  <a:schemeClr val="bg1"/>
                </a:solidFill>
                <a:latin typeface="Trebuchet MS" pitchFamily="34" charset="0"/>
              </a:rPr>
              <a:t>IMPORTADOR</a:t>
            </a:r>
          </a:p>
        </p:txBody>
      </p:sp>
      <p:sp>
        <p:nvSpPr>
          <p:cNvPr id="368651" name="AutoShape 11"/>
          <p:cNvSpPr>
            <a:spLocks noChangeArrowheads="1"/>
          </p:cNvSpPr>
          <p:nvPr/>
        </p:nvSpPr>
        <p:spPr bwMode="auto">
          <a:xfrm>
            <a:off x="2595556" y="3500438"/>
            <a:ext cx="1266825" cy="449262"/>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MERCADO DE</a:t>
            </a:r>
          </a:p>
          <a:p>
            <a:pPr algn="ctr">
              <a:spcBef>
                <a:spcPct val="0"/>
              </a:spcBef>
            </a:pPr>
            <a:r>
              <a:rPr lang="ca-ES" sz="1400" b="1" dirty="0">
                <a:solidFill>
                  <a:schemeClr val="bg1"/>
                </a:solidFill>
                <a:latin typeface="Trebuchet MS" pitchFamily="34" charset="0"/>
              </a:rPr>
              <a:t>DIVISAS</a:t>
            </a:r>
          </a:p>
        </p:txBody>
      </p:sp>
      <p:cxnSp>
        <p:nvCxnSpPr>
          <p:cNvPr id="368652" name="AutoShape 12"/>
          <p:cNvCxnSpPr>
            <a:cxnSpLocks noChangeShapeType="1"/>
          </p:cNvCxnSpPr>
          <p:nvPr/>
        </p:nvCxnSpPr>
        <p:spPr bwMode="auto">
          <a:xfrm flipH="1">
            <a:off x="2309794" y="2857496"/>
            <a:ext cx="1141413" cy="0"/>
          </a:xfrm>
          <a:prstGeom prst="straightConnector1">
            <a:avLst/>
          </a:prstGeom>
          <a:noFill/>
          <a:ln w="25400">
            <a:solidFill>
              <a:srgbClr val="CC6600"/>
            </a:solidFill>
            <a:round/>
            <a:headEnd/>
            <a:tailEnd type="stealth" w="lg" len="lg"/>
          </a:ln>
          <a:effectLst/>
        </p:spPr>
      </p:cxnSp>
      <p:cxnSp>
        <p:nvCxnSpPr>
          <p:cNvPr id="368653" name="AutoShape 13"/>
          <p:cNvCxnSpPr>
            <a:cxnSpLocks noChangeShapeType="1"/>
          </p:cNvCxnSpPr>
          <p:nvPr/>
        </p:nvCxnSpPr>
        <p:spPr bwMode="auto">
          <a:xfrm rot="5400000">
            <a:off x="588964" y="3676650"/>
            <a:ext cx="1035050" cy="0"/>
          </a:xfrm>
          <a:prstGeom prst="straightConnector1">
            <a:avLst/>
          </a:prstGeom>
          <a:noFill/>
          <a:ln w="25400">
            <a:solidFill>
              <a:srgbClr val="CC6600"/>
            </a:solidFill>
            <a:round/>
            <a:headEnd/>
            <a:tailEnd type="stealth" w="lg" len="lg"/>
          </a:ln>
          <a:effectLst/>
        </p:spPr>
      </p:cxnSp>
      <p:cxnSp>
        <p:nvCxnSpPr>
          <p:cNvPr id="368654" name="AutoShape 14"/>
          <p:cNvCxnSpPr>
            <a:cxnSpLocks noChangeShapeType="1"/>
          </p:cNvCxnSpPr>
          <p:nvPr/>
        </p:nvCxnSpPr>
        <p:spPr bwMode="auto">
          <a:xfrm flipV="1">
            <a:off x="1692275" y="3159125"/>
            <a:ext cx="0" cy="1035050"/>
          </a:xfrm>
          <a:prstGeom prst="straightConnector1">
            <a:avLst/>
          </a:prstGeom>
          <a:noFill/>
          <a:ln w="25400">
            <a:solidFill>
              <a:srgbClr val="CC6600"/>
            </a:solidFill>
            <a:round/>
            <a:headEnd/>
            <a:tailEnd type="stealth" w="lg" len="lg"/>
          </a:ln>
          <a:effectLst/>
        </p:spPr>
      </p:cxnSp>
      <p:cxnSp>
        <p:nvCxnSpPr>
          <p:cNvPr id="368655" name="AutoShape 15"/>
          <p:cNvCxnSpPr>
            <a:cxnSpLocks noChangeShapeType="1"/>
            <a:stCxn id="368649" idx="6"/>
            <a:endCxn id="368648" idx="2"/>
          </p:cNvCxnSpPr>
          <p:nvPr/>
        </p:nvCxnSpPr>
        <p:spPr bwMode="auto">
          <a:xfrm flipV="1">
            <a:off x="3919538" y="3114675"/>
            <a:ext cx="0" cy="1123950"/>
          </a:xfrm>
          <a:prstGeom prst="straightConnector1">
            <a:avLst/>
          </a:prstGeom>
          <a:noFill/>
          <a:ln w="25400">
            <a:solidFill>
              <a:srgbClr val="CC6600"/>
            </a:solidFill>
            <a:round/>
            <a:headEnd/>
            <a:tailEnd type="stealth" w="lg" len="lg"/>
          </a:ln>
          <a:effectLst/>
        </p:spPr>
      </p:cxnSp>
      <p:cxnSp>
        <p:nvCxnSpPr>
          <p:cNvPr id="368656" name="AutoShape 16"/>
          <p:cNvCxnSpPr>
            <a:cxnSpLocks noChangeShapeType="1"/>
            <a:stCxn id="368650" idx="0"/>
            <a:endCxn id="368649" idx="4"/>
          </p:cNvCxnSpPr>
          <p:nvPr/>
        </p:nvCxnSpPr>
        <p:spPr bwMode="auto">
          <a:xfrm>
            <a:off x="2141537" y="4486275"/>
            <a:ext cx="1079501" cy="0"/>
          </a:xfrm>
          <a:prstGeom prst="straightConnector1">
            <a:avLst/>
          </a:prstGeom>
          <a:noFill/>
          <a:ln w="25400">
            <a:solidFill>
              <a:srgbClr val="CC6600"/>
            </a:solidFill>
            <a:round/>
            <a:headEnd/>
            <a:tailEnd type="stealth" w="lg" len="lg"/>
          </a:ln>
          <a:effectLst/>
        </p:spPr>
      </p:cxnSp>
      <p:cxnSp>
        <p:nvCxnSpPr>
          <p:cNvPr id="368657" name="AutoShape 17"/>
          <p:cNvCxnSpPr>
            <a:cxnSpLocks noChangeShapeType="1"/>
          </p:cNvCxnSpPr>
          <p:nvPr/>
        </p:nvCxnSpPr>
        <p:spPr bwMode="auto">
          <a:xfrm flipV="1">
            <a:off x="2051059" y="3924308"/>
            <a:ext cx="360363" cy="225425"/>
          </a:xfrm>
          <a:prstGeom prst="straightConnector1">
            <a:avLst/>
          </a:prstGeom>
          <a:noFill/>
          <a:ln w="25400">
            <a:solidFill>
              <a:srgbClr val="CC6600"/>
            </a:solidFill>
            <a:round/>
            <a:headEnd/>
            <a:tailEnd type="stealth" w="lg" len="lg"/>
          </a:ln>
          <a:effectLst/>
        </p:spPr>
      </p:cxnSp>
      <p:sp>
        <p:nvSpPr>
          <p:cNvPr id="368658" name="Text Box 18"/>
          <p:cNvSpPr txBox="1">
            <a:spLocks noChangeArrowheads="1"/>
          </p:cNvSpPr>
          <p:nvPr/>
        </p:nvSpPr>
        <p:spPr bwMode="auto">
          <a:xfrm>
            <a:off x="2649562" y="2532079"/>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1</a:t>
            </a:r>
          </a:p>
        </p:txBody>
      </p:sp>
      <p:sp>
        <p:nvSpPr>
          <p:cNvPr id="368659" name="Text Box 19"/>
          <p:cNvSpPr txBox="1">
            <a:spLocks noChangeArrowheads="1"/>
          </p:cNvSpPr>
          <p:nvPr/>
        </p:nvSpPr>
        <p:spPr bwMode="auto">
          <a:xfrm>
            <a:off x="2320934" y="36433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3</a:t>
            </a:r>
          </a:p>
        </p:txBody>
      </p:sp>
      <p:sp>
        <p:nvSpPr>
          <p:cNvPr id="368660" name="Text Box 20"/>
          <p:cNvSpPr txBox="1">
            <a:spLocks noChangeArrowheads="1"/>
          </p:cNvSpPr>
          <p:nvPr/>
        </p:nvSpPr>
        <p:spPr bwMode="auto">
          <a:xfrm>
            <a:off x="4329137" y="3473458"/>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5</a:t>
            </a:r>
          </a:p>
        </p:txBody>
      </p:sp>
      <p:sp>
        <p:nvSpPr>
          <p:cNvPr id="368661" name="Text Box 21"/>
          <p:cNvSpPr txBox="1">
            <a:spLocks noChangeArrowheads="1"/>
          </p:cNvSpPr>
          <p:nvPr/>
        </p:nvSpPr>
        <p:spPr bwMode="auto">
          <a:xfrm>
            <a:off x="2721794" y="45085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4</a:t>
            </a:r>
          </a:p>
        </p:txBody>
      </p:sp>
      <p:sp>
        <p:nvSpPr>
          <p:cNvPr id="368662" name="Text Box 22"/>
          <p:cNvSpPr txBox="1">
            <a:spLocks noChangeArrowheads="1"/>
          </p:cNvSpPr>
          <p:nvPr/>
        </p:nvSpPr>
        <p:spPr bwMode="auto">
          <a:xfrm>
            <a:off x="1454175" y="356394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6</a:t>
            </a:r>
          </a:p>
        </p:txBody>
      </p:sp>
      <p:sp>
        <p:nvSpPr>
          <p:cNvPr id="368663" name="Text Box 23"/>
          <p:cNvSpPr txBox="1">
            <a:spLocks noChangeArrowheads="1"/>
          </p:cNvSpPr>
          <p:nvPr/>
        </p:nvSpPr>
        <p:spPr bwMode="auto">
          <a:xfrm>
            <a:off x="819175" y="356394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2</a:t>
            </a:r>
          </a:p>
        </p:txBody>
      </p:sp>
      <p:sp>
        <p:nvSpPr>
          <p:cNvPr id="368664" name="Text Box 24"/>
          <p:cNvSpPr txBox="1">
            <a:spLocks noChangeArrowheads="1"/>
          </p:cNvSpPr>
          <p:nvPr/>
        </p:nvSpPr>
        <p:spPr bwMode="auto">
          <a:xfrm>
            <a:off x="5440363" y="1943100"/>
            <a:ext cx="4291012" cy="3785652"/>
          </a:xfrm>
          <a:prstGeom prst="rect">
            <a:avLst/>
          </a:prstGeom>
          <a:noFill/>
          <a:ln w="9525" algn="ctr">
            <a:noFill/>
            <a:miter lim="800000"/>
            <a:headEnd/>
            <a:tailEnd/>
          </a:ln>
          <a:effectLst/>
        </p:spPr>
        <p:txBody>
          <a:bodyPr>
            <a:spAutoFit/>
          </a:bodyPr>
          <a:lstStyle/>
          <a:p>
            <a:pPr marL="265113" indent="-265113" algn="just">
              <a:spcBef>
                <a:spcPct val="0"/>
              </a:spcBef>
              <a:buClr>
                <a:srgbClr val="FF0000"/>
              </a:buClr>
              <a:buFontTx/>
              <a:buAutoNum type="arabicPeriod"/>
            </a:pPr>
            <a:r>
              <a:rPr lang="es-ES_tradnl" sz="1200" dirty="0">
                <a:latin typeface="Verdana" pitchFamily="34" charset="0"/>
              </a:rPr>
              <a:t>El proveedor extranjero envía la mercancía con su correspondiente factura de 10.000$.</a:t>
            </a:r>
          </a:p>
          <a:p>
            <a:pPr marL="265113" indent="-265113" algn="just">
              <a:spcBef>
                <a:spcPct val="0"/>
              </a:spcBef>
              <a:buClr>
                <a:srgbClr val="FF0000"/>
              </a:buClr>
              <a:buFontTx/>
              <a:buAutoNum type="arabicPeriod"/>
            </a:pPr>
            <a:endParaRPr lang="es-ES_tradnl" sz="1200" dirty="0">
              <a:latin typeface="Verdana" pitchFamily="34" charset="0"/>
            </a:endParaRPr>
          </a:p>
          <a:p>
            <a:pPr marL="265113" indent="-265113" algn="just">
              <a:spcBef>
                <a:spcPct val="0"/>
              </a:spcBef>
              <a:buClr>
                <a:srgbClr val="FF0000"/>
              </a:buClr>
              <a:buFontTx/>
              <a:buAutoNum type="arabicPeriod"/>
            </a:pPr>
            <a:r>
              <a:rPr lang="ca-ES" sz="1200" dirty="0">
                <a:latin typeface="Verdana" pitchFamily="34" charset="0"/>
              </a:rPr>
              <a:t>El importador </a:t>
            </a:r>
            <a:r>
              <a:rPr lang="ca-ES" sz="1200" dirty="0" err="1">
                <a:latin typeface="Verdana" pitchFamily="34" charset="0"/>
              </a:rPr>
              <a:t>español</a:t>
            </a:r>
            <a:r>
              <a:rPr lang="ca-ES" sz="1200" dirty="0">
                <a:latin typeface="Verdana" pitchFamily="34" charset="0"/>
              </a:rPr>
              <a:t> </a:t>
            </a:r>
            <a:r>
              <a:rPr lang="ca-ES" sz="1200" dirty="0" err="1">
                <a:latin typeface="Verdana" pitchFamily="34" charset="0"/>
              </a:rPr>
              <a:t>procede</a:t>
            </a:r>
            <a:r>
              <a:rPr lang="ca-ES" sz="1200" dirty="0">
                <a:latin typeface="Verdana" pitchFamily="34" charset="0"/>
              </a:rPr>
              <a:t> a la </a:t>
            </a:r>
            <a:r>
              <a:rPr lang="ca-ES" sz="1200" dirty="0" err="1">
                <a:latin typeface="Verdana" pitchFamily="34" charset="0"/>
              </a:rPr>
              <a:t>solicitud</a:t>
            </a:r>
            <a:r>
              <a:rPr lang="ca-ES" sz="1200" dirty="0">
                <a:latin typeface="Verdana" pitchFamily="34" charset="0"/>
              </a:rPr>
              <a:t> de </a:t>
            </a:r>
            <a:r>
              <a:rPr lang="ca-ES" sz="1200" dirty="0" err="1">
                <a:latin typeface="Verdana" pitchFamily="34" charset="0"/>
              </a:rPr>
              <a:t>financiación</a:t>
            </a:r>
            <a:r>
              <a:rPr lang="ca-ES" sz="1200" dirty="0">
                <a:latin typeface="Verdana" pitchFamily="34" charset="0"/>
              </a:rPr>
              <a:t> en euros.</a:t>
            </a:r>
          </a:p>
          <a:p>
            <a:pPr marL="265113" indent="-265113" algn="just">
              <a:spcBef>
                <a:spcPct val="0"/>
              </a:spcBef>
              <a:buClr>
                <a:srgbClr val="FF0000"/>
              </a:buClr>
              <a:buFontTx/>
              <a:buAutoNum type="arabicPeriod"/>
            </a:pPr>
            <a:endParaRPr lang="ca-ES" sz="1200" dirty="0">
              <a:latin typeface="Verdana" pitchFamily="34" charset="0"/>
            </a:endParaRPr>
          </a:p>
          <a:p>
            <a:pPr marL="265113" indent="-265113" algn="just">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compra la divisa en el </a:t>
            </a:r>
            <a:r>
              <a:rPr lang="ca-ES" sz="1200" dirty="0" err="1">
                <a:latin typeface="Verdana" pitchFamily="34" charset="0"/>
              </a:rPr>
              <a:t>mercado</a:t>
            </a:r>
            <a:r>
              <a:rPr lang="ca-ES" sz="1200" dirty="0">
                <a:latin typeface="Verdana" pitchFamily="34" charset="0"/>
              </a:rPr>
              <a:t> y </a:t>
            </a:r>
            <a:r>
              <a:rPr lang="ca-ES" sz="1200" dirty="0" err="1">
                <a:latin typeface="Verdana" pitchFamily="34" charset="0"/>
              </a:rPr>
              <a:t>su</a:t>
            </a:r>
            <a:r>
              <a:rPr lang="ca-ES" sz="1200" dirty="0">
                <a:latin typeface="Verdana" pitchFamily="34" charset="0"/>
              </a:rPr>
              <a:t> contravalor en euros es el principal de la </a:t>
            </a:r>
            <a:r>
              <a:rPr lang="ca-ES" sz="1200" dirty="0" err="1">
                <a:latin typeface="Verdana" pitchFamily="34" charset="0"/>
              </a:rPr>
              <a:t>operación</a:t>
            </a:r>
            <a:r>
              <a:rPr lang="ca-ES" sz="1200" dirty="0">
                <a:latin typeface="Verdana" pitchFamily="34" charset="0"/>
              </a:rPr>
              <a:t> de </a:t>
            </a:r>
            <a:r>
              <a:rPr lang="ca-ES" sz="1200" dirty="0" err="1">
                <a:latin typeface="Verdana" pitchFamily="34" charset="0"/>
              </a:rPr>
              <a:t>financiación</a:t>
            </a:r>
            <a:r>
              <a:rPr lang="ca-ES" sz="1200" dirty="0">
                <a:latin typeface="Verdana" pitchFamily="34" charset="0"/>
              </a:rPr>
              <a:t>.</a:t>
            </a:r>
          </a:p>
          <a:p>
            <a:pPr marL="265113" indent="-265113" algn="just">
              <a:spcBef>
                <a:spcPct val="0"/>
              </a:spcBef>
              <a:buClr>
                <a:srgbClr val="FF0000"/>
              </a:buClr>
              <a:buFontTx/>
              <a:buAutoNum type="arabicPeriod"/>
            </a:pPr>
            <a:endParaRPr lang="ca-ES" sz="1200" dirty="0">
              <a:latin typeface="Verdana" pitchFamily="34" charset="0"/>
            </a:endParaRPr>
          </a:p>
          <a:p>
            <a:pPr marL="265113" indent="-265113" algn="just">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procede</a:t>
            </a:r>
            <a:r>
              <a:rPr lang="ca-ES" sz="1200" dirty="0">
                <a:latin typeface="Verdana" pitchFamily="34" charset="0"/>
              </a:rPr>
              <a:t> al pago del </a:t>
            </a:r>
            <a:r>
              <a:rPr lang="ca-ES" sz="1200" dirty="0" err="1">
                <a:latin typeface="Verdana" pitchFamily="34" charset="0"/>
              </a:rPr>
              <a:t>importe</a:t>
            </a:r>
            <a:r>
              <a:rPr lang="ca-ES" sz="1200" dirty="0">
                <a:latin typeface="Verdana" pitchFamily="34" charset="0"/>
              </a:rPr>
              <a:t> de la factura al banco del </a:t>
            </a:r>
            <a:r>
              <a:rPr lang="ca-ES" sz="1200" dirty="0" err="1">
                <a:latin typeface="Verdana" pitchFamily="34" charset="0"/>
              </a:rPr>
              <a:t>proveedor</a:t>
            </a:r>
            <a:r>
              <a:rPr lang="ca-ES" sz="1200" dirty="0">
                <a:latin typeface="Verdana" pitchFamily="34" charset="0"/>
              </a:rPr>
              <a:t>.</a:t>
            </a:r>
          </a:p>
          <a:p>
            <a:pPr marL="265113" indent="-265113" algn="just">
              <a:spcBef>
                <a:spcPct val="0"/>
              </a:spcBef>
              <a:buClr>
                <a:srgbClr val="FF0000"/>
              </a:buClr>
              <a:buFontTx/>
              <a:buAutoNum type="arabicPeriod"/>
            </a:pPr>
            <a:endParaRPr lang="ca-ES" sz="1200" dirty="0">
              <a:latin typeface="Verdana" pitchFamily="34" charset="0"/>
            </a:endParaRPr>
          </a:p>
          <a:p>
            <a:pPr marL="265113" indent="-265113" algn="just">
              <a:spcBef>
                <a:spcPct val="0"/>
              </a:spcBef>
              <a:buClr>
                <a:srgbClr val="FF0000"/>
              </a:buClr>
              <a:buFontTx/>
              <a:buAutoNum type="arabicPeriod"/>
            </a:pPr>
            <a:r>
              <a:rPr lang="ca-ES" sz="1200" dirty="0">
                <a:latin typeface="Verdana" pitchFamily="34" charset="0"/>
              </a:rPr>
              <a:t>El </a:t>
            </a:r>
            <a:r>
              <a:rPr lang="ca-ES" sz="1200" dirty="0" err="1">
                <a:latin typeface="Verdana" pitchFamily="34" charset="0"/>
              </a:rPr>
              <a:t>banco</a:t>
            </a:r>
            <a:r>
              <a:rPr lang="ca-ES" sz="1200" dirty="0">
                <a:latin typeface="Verdana" pitchFamily="34" charset="0"/>
              </a:rPr>
              <a:t> del </a:t>
            </a:r>
            <a:r>
              <a:rPr lang="ca-ES" sz="1200" dirty="0" err="1">
                <a:latin typeface="Verdana" pitchFamily="34" charset="0"/>
              </a:rPr>
              <a:t>proveedor</a:t>
            </a:r>
            <a:r>
              <a:rPr lang="ca-ES" sz="1200" dirty="0">
                <a:latin typeface="Verdana" pitchFamily="34" charset="0"/>
              </a:rPr>
              <a:t> </a:t>
            </a:r>
            <a:r>
              <a:rPr lang="ca-ES" sz="1200" dirty="0" err="1">
                <a:latin typeface="Verdana" pitchFamily="34" charset="0"/>
              </a:rPr>
              <a:t>procede</a:t>
            </a:r>
            <a:r>
              <a:rPr lang="ca-ES" sz="1200" dirty="0">
                <a:latin typeface="Verdana" pitchFamily="34" charset="0"/>
              </a:rPr>
              <a:t> a efectuar el abono del </a:t>
            </a:r>
            <a:r>
              <a:rPr lang="ca-ES" sz="1200" dirty="0" err="1">
                <a:latin typeface="Verdana" pitchFamily="34" charset="0"/>
              </a:rPr>
              <a:t>importe</a:t>
            </a:r>
            <a:r>
              <a:rPr lang="ca-ES" sz="1200" dirty="0">
                <a:latin typeface="Verdana" pitchFamily="34" charset="0"/>
              </a:rPr>
              <a:t> </a:t>
            </a:r>
            <a:r>
              <a:rPr lang="ca-ES" sz="1200" dirty="0" err="1">
                <a:latin typeface="Verdana" pitchFamily="34" charset="0"/>
              </a:rPr>
              <a:t>recibido</a:t>
            </a:r>
            <a:r>
              <a:rPr lang="ca-ES" sz="1200" dirty="0">
                <a:latin typeface="Verdana" pitchFamily="34" charset="0"/>
              </a:rPr>
              <a:t> en la </a:t>
            </a:r>
            <a:r>
              <a:rPr lang="ca-ES" sz="1200" dirty="0" err="1">
                <a:latin typeface="Verdana" pitchFamily="34" charset="0"/>
              </a:rPr>
              <a:t>cuenta</a:t>
            </a:r>
            <a:r>
              <a:rPr lang="ca-ES" sz="1200" dirty="0">
                <a:latin typeface="Verdana" pitchFamily="34" charset="0"/>
              </a:rPr>
              <a:t> de </a:t>
            </a:r>
            <a:r>
              <a:rPr lang="ca-ES" sz="1200" dirty="0" err="1">
                <a:latin typeface="Verdana" pitchFamily="34" charset="0"/>
              </a:rPr>
              <a:t>su</a:t>
            </a:r>
            <a:r>
              <a:rPr lang="ca-ES" sz="1200" dirty="0">
                <a:latin typeface="Verdana" pitchFamily="34" charset="0"/>
              </a:rPr>
              <a:t> </a:t>
            </a:r>
            <a:r>
              <a:rPr lang="ca-ES" sz="1200" dirty="0" err="1">
                <a:latin typeface="Verdana" pitchFamily="34" charset="0"/>
              </a:rPr>
              <a:t>cliente</a:t>
            </a:r>
            <a:r>
              <a:rPr lang="ca-ES" sz="1200" dirty="0">
                <a:latin typeface="Verdana" pitchFamily="34" charset="0"/>
              </a:rPr>
              <a:t>.</a:t>
            </a:r>
          </a:p>
          <a:p>
            <a:pPr marL="265113" indent="-265113" algn="just">
              <a:spcBef>
                <a:spcPct val="0"/>
              </a:spcBef>
              <a:buClr>
                <a:srgbClr val="FF0000"/>
              </a:buClr>
              <a:buFontTx/>
              <a:buAutoNum type="arabicPeriod"/>
            </a:pPr>
            <a:endParaRPr lang="ca-ES" sz="1200" dirty="0">
              <a:latin typeface="Verdana" pitchFamily="34" charset="0"/>
            </a:endParaRPr>
          </a:p>
          <a:p>
            <a:pPr marL="265113" indent="-265113" algn="just">
              <a:spcBef>
                <a:spcPct val="0"/>
              </a:spcBef>
              <a:buClr>
                <a:srgbClr val="FF0000"/>
              </a:buClr>
              <a:buFontTx/>
              <a:buAutoNum type="arabicPeriod"/>
            </a:pPr>
            <a:r>
              <a:rPr lang="ca-ES" sz="1200" dirty="0">
                <a:latin typeface="Verdana" pitchFamily="34" charset="0"/>
              </a:rPr>
              <a:t>Al </a:t>
            </a:r>
            <a:r>
              <a:rPr lang="ca-ES" sz="1200" dirty="0" err="1">
                <a:latin typeface="Verdana" pitchFamily="34" charset="0"/>
              </a:rPr>
              <a:t>vencimiento</a:t>
            </a:r>
            <a:r>
              <a:rPr lang="ca-ES" sz="1200" dirty="0">
                <a:latin typeface="Verdana" pitchFamily="34" charset="0"/>
              </a:rPr>
              <a:t>, 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nos </a:t>
            </a:r>
            <a:r>
              <a:rPr lang="ca-ES" sz="1200" dirty="0" err="1">
                <a:latin typeface="Verdana" pitchFamily="34" charset="0"/>
              </a:rPr>
              <a:t>adeuda</a:t>
            </a:r>
            <a:r>
              <a:rPr lang="ca-ES" sz="1200" dirty="0">
                <a:latin typeface="Verdana" pitchFamily="34" charset="0"/>
              </a:rPr>
              <a:t> el </a:t>
            </a:r>
            <a:r>
              <a:rPr lang="ca-ES" sz="1200" dirty="0" err="1">
                <a:latin typeface="Verdana" pitchFamily="34" charset="0"/>
              </a:rPr>
              <a:t>importe</a:t>
            </a:r>
            <a:r>
              <a:rPr lang="ca-ES" sz="1200" dirty="0">
                <a:latin typeface="Verdana" pitchFamily="34" charset="0"/>
              </a:rPr>
              <a:t> del </a:t>
            </a:r>
            <a:r>
              <a:rPr lang="ca-ES" sz="1200" dirty="0" err="1">
                <a:latin typeface="Verdana" pitchFamily="34" charset="0"/>
              </a:rPr>
              <a:t>préstamo</a:t>
            </a:r>
            <a:r>
              <a:rPr lang="ca-ES" sz="1200" dirty="0">
                <a:latin typeface="Verdana" pitchFamily="34" charset="0"/>
              </a:rPr>
              <a:t>, en euros (principal + </a:t>
            </a:r>
            <a:r>
              <a:rPr lang="ca-ES" sz="1200" dirty="0" err="1">
                <a:latin typeface="Verdana" pitchFamily="34" charset="0"/>
              </a:rPr>
              <a:t>intereses</a:t>
            </a:r>
            <a:r>
              <a:rPr lang="ca-ES" sz="1200" dirty="0">
                <a:latin typeface="Verdana" pitchFamily="34" charset="0"/>
              </a:rPr>
              <a:t>).</a:t>
            </a:r>
          </a:p>
        </p:txBody>
      </p:sp>
      <p:sp>
        <p:nvSpPr>
          <p:cNvPr id="368665" name="AutoShape 25"/>
          <p:cNvSpPr>
            <a:spLocks noChangeArrowheads="1"/>
          </p:cNvSpPr>
          <p:nvPr/>
        </p:nvSpPr>
        <p:spPr bwMode="auto">
          <a:xfrm>
            <a:off x="1595421" y="5214950"/>
            <a:ext cx="2487612" cy="1079500"/>
          </a:xfrm>
          <a:prstGeom prst="irregularSeal1">
            <a:avLst/>
          </a:prstGeom>
          <a:solidFill>
            <a:srgbClr val="FFCC00"/>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110000"/>
              </a:lnSpc>
              <a:spcBef>
                <a:spcPct val="0"/>
              </a:spcBef>
            </a:pPr>
            <a:r>
              <a:rPr lang="ca-ES" sz="1400" b="1" dirty="0">
                <a:solidFill>
                  <a:srgbClr val="FF0000"/>
                </a:solidFill>
                <a:latin typeface="Verdana" pitchFamily="34" charset="0"/>
              </a:rPr>
              <a:t>SIN RIESGO</a:t>
            </a:r>
          </a:p>
          <a:p>
            <a:pPr algn="ctr">
              <a:lnSpc>
                <a:spcPct val="110000"/>
              </a:lnSpc>
              <a:spcBef>
                <a:spcPct val="0"/>
              </a:spcBef>
            </a:pPr>
            <a:r>
              <a:rPr lang="ca-ES" sz="1400" b="1" dirty="0">
                <a:solidFill>
                  <a:srgbClr val="FF0000"/>
                </a:solidFill>
                <a:latin typeface="Verdana" pitchFamily="34" charset="0"/>
              </a:rPr>
              <a:t>DE CAMBIO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51</a:t>
            </a:fld>
            <a:endParaRPr lang="es-E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title" idx="4294967295"/>
          </p:nvPr>
        </p:nvSpPr>
        <p:spPr>
          <a:xfrm>
            <a:off x="4202907" y="908738"/>
            <a:ext cx="1500187"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ESQUEMA 2</a:t>
            </a:r>
          </a:p>
        </p:txBody>
      </p:sp>
      <p:sp>
        <p:nvSpPr>
          <p:cNvPr id="369668" name="Text Box 4"/>
          <p:cNvSpPr txBox="1">
            <a:spLocks noChangeArrowheads="1"/>
          </p:cNvSpPr>
          <p:nvPr/>
        </p:nvSpPr>
        <p:spPr bwMode="auto">
          <a:xfrm>
            <a:off x="1696339" y="214292"/>
            <a:ext cx="6513322"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p:txBody>
      </p:sp>
      <p:sp>
        <p:nvSpPr>
          <p:cNvPr id="369669" name="Text Box 5"/>
          <p:cNvSpPr txBox="1">
            <a:spLocks noChangeArrowheads="1"/>
          </p:cNvSpPr>
          <p:nvPr/>
        </p:nvSpPr>
        <p:spPr bwMode="auto">
          <a:xfrm>
            <a:off x="238092" y="1357298"/>
            <a:ext cx="7556500" cy="304800"/>
          </a:xfrm>
          <a:prstGeom prst="rect">
            <a:avLst/>
          </a:prstGeom>
          <a:noFill/>
          <a:ln w="9525" algn="ctr">
            <a:noFill/>
            <a:miter lim="800000"/>
            <a:headEnd/>
            <a:tailEnd/>
          </a:ln>
          <a:effectLst/>
        </p:spPr>
        <p:txBody>
          <a:bodyPr>
            <a:spAutoFit/>
          </a:bodyPr>
          <a:lstStyle/>
          <a:p>
            <a:pPr algn="just">
              <a:spcBef>
                <a:spcPct val="0"/>
              </a:spcBef>
              <a:buClr>
                <a:srgbClr val="FFA829"/>
              </a:buClr>
            </a:pPr>
            <a:r>
              <a:rPr lang="es-ES_tradnl" sz="1400" dirty="0">
                <a:latin typeface="Verdana" pitchFamily="34" charset="0"/>
              </a:rPr>
              <a:t>Partiremos de una operación de pago A LA VISTA de 10.000 USD</a:t>
            </a:r>
            <a:endParaRPr lang="ca-ES" sz="1400" dirty="0">
              <a:latin typeface="Verdana" pitchFamily="34" charset="0"/>
            </a:endParaRPr>
          </a:p>
        </p:txBody>
      </p:sp>
      <p:sp>
        <p:nvSpPr>
          <p:cNvPr id="369670" name="Text Box 6"/>
          <p:cNvSpPr txBox="1">
            <a:spLocks noChangeArrowheads="1"/>
          </p:cNvSpPr>
          <p:nvPr/>
        </p:nvSpPr>
        <p:spPr bwMode="auto">
          <a:xfrm>
            <a:off x="309530" y="1714488"/>
            <a:ext cx="5167312" cy="304800"/>
          </a:xfrm>
          <a:prstGeom prst="rect">
            <a:avLst/>
          </a:prstGeom>
          <a:noFill/>
          <a:ln w="9525" algn="ctr">
            <a:noFill/>
            <a:miter lim="800000"/>
            <a:headEnd/>
            <a:tailEnd/>
          </a:ln>
          <a:effectLst/>
        </p:spPr>
        <p:txBody>
          <a:bodyPr>
            <a:spAutoFit/>
          </a:bodyPr>
          <a:lstStyle/>
          <a:p>
            <a:pPr algn="just">
              <a:spcBef>
                <a:spcPct val="0"/>
              </a:spcBef>
              <a:buClr>
                <a:srgbClr val="FFA829"/>
              </a:buClr>
            </a:pPr>
            <a:r>
              <a:rPr lang="es-ES_tradnl" sz="1400" b="1" dirty="0">
                <a:solidFill>
                  <a:srgbClr val="990033"/>
                </a:solidFill>
                <a:latin typeface="Verdana" pitchFamily="34" charset="0"/>
              </a:rPr>
              <a:t>a) Financiación de importaciones en USD:</a:t>
            </a:r>
            <a:endParaRPr lang="ca-ES" sz="1400" b="1" dirty="0">
              <a:solidFill>
                <a:srgbClr val="990033"/>
              </a:solidFill>
              <a:latin typeface="Verdana" pitchFamily="34" charset="0"/>
            </a:endParaRPr>
          </a:p>
        </p:txBody>
      </p:sp>
      <p:sp>
        <p:nvSpPr>
          <p:cNvPr id="369671" name="AutoShape 7"/>
          <p:cNvSpPr>
            <a:spLocks noChangeArrowheads="1"/>
          </p:cNvSpPr>
          <p:nvPr/>
        </p:nvSpPr>
        <p:spPr bwMode="auto">
          <a:xfrm>
            <a:off x="808038"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IMPORTADOR </a:t>
            </a:r>
          </a:p>
          <a:p>
            <a:pPr algn="ctr">
              <a:spcBef>
                <a:spcPct val="0"/>
              </a:spcBef>
            </a:pPr>
            <a:r>
              <a:rPr lang="ca-ES" sz="1400" b="1" dirty="0">
                <a:solidFill>
                  <a:schemeClr val="bg1"/>
                </a:solidFill>
                <a:latin typeface="Trebuchet MS" pitchFamily="34" charset="0"/>
              </a:rPr>
              <a:t>ESPAÑOL</a:t>
            </a:r>
          </a:p>
        </p:txBody>
      </p:sp>
      <p:sp>
        <p:nvSpPr>
          <p:cNvPr id="369672" name="AutoShape 8"/>
          <p:cNvSpPr>
            <a:spLocks noChangeArrowheads="1"/>
          </p:cNvSpPr>
          <p:nvPr/>
        </p:nvSpPr>
        <p:spPr bwMode="auto">
          <a:xfrm>
            <a:off x="3489325"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PROVEEDOR </a:t>
            </a:r>
          </a:p>
          <a:p>
            <a:pPr algn="ctr">
              <a:spcBef>
                <a:spcPct val="0"/>
              </a:spcBef>
            </a:pPr>
            <a:r>
              <a:rPr lang="ca-ES" sz="1400" b="1" dirty="0">
                <a:solidFill>
                  <a:schemeClr val="bg1"/>
                </a:solidFill>
                <a:latin typeface="Trebuchet MS" pitchFamily="34" charset="0"/>
              </a:rPr>
              <a:t>EXTRANJERO</a:t>
            </a:r>
          </a:p>
        </p:txBody>
      </p:sp>
      <p:sp>
        <p:nvSpPr>
          <p:cNvPr id="369673" name="AutoShape 9"/>
          <p:cNvSpPr>
            <a:spLocks noChangeArrowheads="1"/>
          </p:cNvSpPr>
          <p:nvPr/>
        </p:nvSpPr>
        <p:spPr bwMode="auto">
          <a:xfrm>
            <a:off x="3489325"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a:t>
            </a:r>
          </a:p>
          <a:p>
            <a:pPr algn="ctr">
              <a:spcBef>
                <a:spcPct val="0"/>
              </a:spcBef>
            </a:pPr>
            <a:r>
              <a:rPr lang="ca-ES" sz="1400" b="1" dirty="0">
                <a:solidFill>
                  <a:schemeClr val="bg1"/>
                </a:solidFill>
                <a:latin typeface="Trebuchet MS" pitchFamily="34" charset="0"/>
              </a:rPr>
              <a:t>PROVEEDOR</a:t>
            </a:r>
          </a:p>
        </p:txBody>
      </p:sp>
      <p:sp>
        <p:nvSpPr>
          <p:cNvPr id="369674" name="AutoShape 10"/>
          <p:cNvSpPr>
            <a:spLocks noChangeArrowheads="1"/>
          </p:cNvSpPr>
          <p:nvPr/>
        </p:nvSpPr>
        <p:spPr bwMode="auto">
          <a:xfrm>
            <a:off x="808038"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DEL</a:t>
            </a:r>
          </a:p>
          <a:p>
            <a:pPr algn="ctr">
              <a:spcBef>
                <a:spcPct val="0"/>
              </a:spcBef>
            </a:pPr>
            <a:r>
              <a:rPr lang="ca-ES" sz="1400" b="1" dirty="0">
                <a:solidFill>
                  <a:schemeClr val="bg1"/>
                </a:solidFill>
                <a:latin typeface="Trebuchet MS" pitchFamily="34" charset="0"/>
              </a:rPr>
              <a:t>IMPORTADOR</a:t>
            </a:r>
          </a:p>
        </p:txBody>
      </p:sp>
      <p:sp>
        <p:nvSpPr>
          <p:cNvPr id="369675" name="AutoShape 11"/>
          <p:cNvSpPr>
            <a:spLocks noChangeArrowheads="1"/>
          </p:cNvSpPr>
          <p:nvPr/>
        </p:nvSpPr>
        <p:spPr bwMode="auto">
          <a:xfrm>
            <a:off x="2595556" y="3571876"/>
            <a:ext cx="1266825" cy="449262"/>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MERCADO DE</a:t>
            </a:r>
          </a:p>
          <a:p>
            <a:pPr algn="ctr">
              <a:spcBef>
                <a:spcPct val="0"/>
              </a:spcBef>
            </a:pPr>
            <a:r>
              <a:rPr lang="ca-ES" sz="1400" b="1" dirty="0">
                <a:solidFill>
                  <a:schemeClr val="bg1"/>
                </a:solidFill>
                <a:latin typeface="Trebuchet MS" pitchFamily="34" charset="0"/>
              </a:rPr>
              <a:t>DIVISAS</a:t>
            </a:r>
          </a:p>
        </p:txBody>
      </p:sp>
      <p:cxnSp>
        <p:nvCxnSpPr>
          <p:cNvPr id="369676" name="AutoShape 12"/>
          <p:cNvCxnSpPr>
            <a:cxnSpLocks noChangeShapeType="1"/>
          </p:cNvCxnSpPr>
          <p:nvPr/>
        </p:nvCxnSpPr>
        <p:spPr bwMode="auto">
          <a:xfrm flipH="1">
            <a:off x="2309794" y="2857496"/>
            <a:ext cx="1141413" cy="0"/>
          </a:xfrm>
          <a:prstGeom prst="straightConnector1">
            <a:avLst/>
          </a:prstGeom>
          <a:noFill/>
          <a:ln w="25400">
            <a:solidFill>
              <a:srgbClr val="CC6600"/>
            </a:solidFill>
            <a:round/>
            <a:headEnd/>
            <a:tailEnd type="stealth" w="lg" len="lg"/>
          </a:ln>
          <a:effectLst/>
        </p:spPr>
      </p:cxnSp>
      <p:cxnSp>
        <p:nvCxnSpPr>
          <p:cNvPr id="369677" name="AutoShape 13"/>
          <p:cNvCxnSpPr>
            <a:cxnSpLocks noChangeShapeType="1"/>
          </p:cNvCxnSpPr>
          <p:nvPr/>
        </p:nvCxnSpPr>
        <p:spPr bwMode="auto">
          <a:xfrm rot="5400000">
            <a:off x="588964" y="3676650"/>
            <a:ext cx="1035050" cy="0"/>
          </a:xfrm>
          <a:prstGeom prst="straightConnector1">
            <a:avLst/>
          </a:prstGeom>
          <a:noFill/>
          <a:ln w="25400">
            <a:solidFill>
              <a:srgbClr val="CC6600"/>
            </a:solidFill>
            <a:round/>
            <a:headEnd/>
            <a:tailEnd type="stealth" w="lg" len="lg"/>
          </a:ln>
          <a:effectLst/>
        </p:spPr>
      </p:cxnSp>
      <p:cxnSp>
        <p:nvCxnSpPr>
          <p:cNvPr id="369678" name="AutoShape 14"/>
          <p:cNvCxnSpPr>
            <a:cxnSpLocks noChangeShapeType="1"/>
          </p:cNvCxnSpPr>
          <p:nvPr/>
        </p:nvCxnSpPr>
        <p:spPr bwMode="auto">
          <a:xfrm flipV="1">
            <a:off x="1692275" y="3159125"/>
            <a:ext cx="0" cy="1035050"/>
          </a:xfrm>
          <a:prstGeom prst="straightConnector1">
            <a:avLst/>
          </a:prstGeom>
          <a:noFill/>
          <a:ln w="25400">
            <a:solidFill>
              <a:srgbClr val="CC6600"/>
            </a:solidFill>
            <a:round/>
            <a:headEnd/>
            <a:tailEnd type="stealth" w="lg" len="lg"/>
          </a:ln>
          <a:effectLst/>
        </p:spPr>
      </p:cxnSp>
      <p:cxnSp>
        <p:nvCxnSpPr>
          <p:cNvPr id="369679" name="AutoShape 15"/>
          <p:cNvCxnSpPr>
            <a:cxnSpLocks noChangeShapeType="1"/>
            <a:stCxn id="369673" idx="6"/>
            <a:endCxn id="369672" idx="2"/>
          </p:cNvCxnSpPr>
          <p:nvPr/>
        </p:nvCxnSpPr>
        <p:spPr bwMode="auto">
          <a:xfrm flipV="1">
            <a:off x="3919538" y="3114675"/>
            <a:ext cx="0" cy="1123950"/>
          </a:xfrm>
          <a:prstGeom prst="straightConnector1">
            <a:avLst/>
          </a:prstGeom>
          <a:noFill/>
          <a:ln w="25400">
            <a:solidFill>
              <a:srgbClr val="CC6600"/>
            </a:solidFill>
            <a:round/>
            <a:headEnd/>
            <a:tailEnd type="stealth" w="lg" len="lg"/>
          </a:ln>
          <a:effectLst/>
        </p:spPr>
      </p:cxnSp>
      <p:cxnSp>
        <p:nvCxnSpPr>
          <p:cNvPr id="369680" name="AutoShape 16"/>
          <p:cNvCxnSpPr>
            <a:cxnSpLocks noChangeShapeType="1"/>
          </p:cNvCxnSpPr>
          <p:nvPr/>
        </p:nvCxnSpPr>
        <p:spPr bwMode="auto">
          <a:xfrm>
            <a:off x="2381231" y="4500570"/>
            <a:ext cx="1079501" cy="0"/>
          </a:xfrm>
          <a:prstGeom prst="straightConnector1">
            <a:avLst/>
          </a:prstGeom>
          <a:noFill/>
          <a:ln w="25400">
            <a:solidFill>
              <a:srgbClr val="CC6600"/>
            </a:solidFill>
            <a:round/>
            <a:headEnd/>
            <a:tailEnd type="stealth" w="lg" len="lg"/>
          </a:ln>
          <a:effectLst/>
        </p:spPr>
      </p:cxnSp>
      <p:cxnSp>
        <p:nvCxnSpPr>
          <p:cNvPr id="369681" name="AutoShape 17"/>
          <p:cNvCxnSpPr>
            <a:cxnSpLocks noChangeShapeType="1"/>
          </p:cNvCxnSpPr>
          <p:nvPr/>
        </p:nvCxnSpPr>
        <p:spPr bwMode="auto">
          <a:xfrm flipV="1">
            <a:off x="2051059" y="3924308"/>
            <a:ext cx="360363" cy="225425"/>
          </a:xfrm>
          <a:prstGeom prst="straightConnector1">
            <a:avLst/>
          </a:prstGeom>
          <a:noFill/>
          <a:ln w="25400">
            <a:solidFill>
              <a:srgbClr val="CC6600"/>
            </a:solidFill>
            <a:round/>
            <a:headEnd/>
            <a:tailEnd type="stealth" w="lg" len="lg"/>
          </a:ln>
          <a:effectLst/>
        </p:spPr>
      </p:cxnSp>
      <p:sp>
        <p:nvSpPr>
          <p:cNvPr id="369682" name="Text Box 18"/>
          <p:cNvSpPr txBox="1">
            <a:spLocks noChangeArrowheads="1"/>
          </p:cNvSpPr>
          <p:nvPr/>
        </p:nvSpPr>
        <p:spPr bwMode="auto">
          <a:xfrm>
            <a:off x="2649562" y="2532079"/>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1</a:t>
            </a:r>
          </a:p>
        </p:txBody>
      </p:sp>
      <p:sp>
        <p:nvSpPr>
          <p:cNvPr id="369683" name="Text Box 19"/>
          <p:cNvSpPr txBox="1">
            <a:spLocks noChangeArrowheads="1"/>
          </p:cNvSpPr>
          <p:nvPr/>
        </p:nvSpPr>
        <p:spPr bwMode="auto">
          <a:xfrm>
            <a:off x="2320934" y="36433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5</a:t>
            </a:r>
          </a:p>
        </p:txBody>
      </p:sp>
      <p:sp>
        <p:nvSpPr>
          <p:cNvPr id="369684" name="Text Box 20"/>
          <p:cNvSpPr txBox="1">
            <a:spLocks noChangeArrowheads="1"/>
          </p:cNvSpPr>
          <p:nvPr/>
        </p:nvSpPr>
        <p:spPr bwMode="auto">
          <a:xfrm>
            <a:off x="4329137" y="3473458"/>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4</a:t>
            </a:r>
          </a:p>
        </p:txBody>
      </p:sp>
      <p:sp>
        <p:nvSpPr>
          <p:cNvPr id="369685" name="Text Box 21"/>
          <p:cNvSpPr txBox="1">
            <a:spLocks noChangeArrowheads="1"/>
          </p:cNvSpPr>
          <p:nvPr/>
        </p:nvSpPr>
        <p:spPr bwMode="auto">
          <a:xfrm>
            <a:off x="2721794" y="45085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3</a:t>
            </a:r>
          </a:p>
        </p:txBody>
      </p:sp>
      <p:sp>
        <p:nvSpPr>
          <p:cNvPr id="369686" name="Text Box 22"/>
          <p:cNvSpPr txBox="1">
            <a:spLocks noChangeArrowheads="1"/>
          </p:cNvSpPr>
          <p:nvPr/>
        </p:nvSpPr>
        <p:spPr bwMode="auto">
          <a:xfrm>
            <a:off x="1454175" y="356394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6</a:t>
            </a:r>
          </a:p>
        </p:txBody>
      </p:sp>
      <p:sp>
        <p:nvSpPr>
          <p:cNvPr id="369687" name="Text Box 23"/>
          <p:cNvSpPr txBox="1">
            <a:spLocks noChangeArrowheads="1"/>
          </p:cNvSpPr>
          <p:nvPr/>
        </p:nvSpPr>
        <p:spPr bwMode="auto">
          <a:xfrm>
            <a:off x="819175" y="356394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2</a:t>
            </a:r>
          </a:p>
        </p:txBody>
      </p:sp>
      <p:sp>
        <p:nvSpPr>
          <p:cNvPr id="369688" name="Text Box 24"/>
          <p:cNvSpPr txBox="1">
            <a:spLocks noChangeArrowheads="1"/>
          </p:cNvSpPr>
          <p:nvPr/>
        </p:nvSpPr>
        <p:spPr bwMode="auto">
          <a:xfrm>
            <a:off x="5588000" y="1943100"/>
            <a:ext cx="4143375" cy="3600986"/>
          </a:xfrm>
          <a:prstGeom prst="rect">
            <a:avLst/>
          </a:prstGeom>
          <a:noFill/>
          <a:ln w="9525" algn="ctr">
            <a:noFill/>
            <a:miter lim="800000"/>
            <a:headEnd/>
            <a:tailEnd/>
          </a:ln>
          <a:effectLst/>
        </p:spPr>
        <p:txBody>
          <a:bodyPr>
            <a:spAutoFit/>
          </a:bodyPr>
          <a:lstStyle/>
          <a:p>
            <a:pPr marL="180975" indent="-180975" algn="just">
              <a:spcBef>
                <a:spcPct val="0"/>
              </a:spcBef>
              <a:buClr>
                <a:srgbClr val="FF0000"/>
              </a:buClr>
              <a:buFontTx/>
              <a:buAutoNum type="arabicPeriod"/>
            </a:pPr>
            <a:r>
              <a:rPr lang="es-ES_tradnl" sz="1200" dirty="0">
                <a:latin typeface="Verdana" pitchFamily="34" charset="0"/>
              </a:rPr>
              <a:t>El proveedor extranjero envía la mercancía con su correspondiente factura de 10.000$.</a:t>
            </a:r>
          </a:p>
          <a:p>
            <a:pPr marL="180975" indent="-180975" algn="just">
              <a:spcBef>
                <a:spcPct val="0"/>
              </a:spcBef>
              <a:buClr>
                <a:srgbClr val="FF0000"/>
              </a:buClr>
              <a:buFontTx/>
              <a:buAutoNum type="arabicPeriod"/>
            </a:pPr>
            <a:endParaRPr lang="es-ES_tradnl" sz="1200" dirty="0">
              <a:latin typeface="Verdana" pitchFamily="34" charset="0"/>
            </a:endParaRPr>
          </a:p>
          <a:p>
            <a:pPr marL="180975" indent="-180975" algn="just">
              <a:spcBef>
                <a:spcPct val="0"/>
              </a:spcBef>
              <a:buClr>
                <a:srgbClr val="FF0000"/>
              </a:buClr>
              <a:buFontTx/>
              <a:buAutoNum type="arabicPeriod"/>
            </a:pPr>
            <a:r>
              <a:rPr lang="ca-ES" sz="1200" dirty="0">
                <a:latin typeface="Verdana" pitchFamily="34" charset="0"/>
              </a:rPr>
              <a:t>El importador </a:t>
            </a:r>
            <a:r>
              <a:rPr lang="ca-ES" sz="1200" dirty="0" err="1">
                <a:latin typeface="Verdana" pitchFamily="34" charset="0"/>
              </a:rPr>
              <a:t>español</a:t>
            </a:r>
            <a:r>
              <a:rPr lang="ca-ES" sz="1200" dirty="0">
                <a:latin typeface="Verdana" pitchFamily="34" charset="0"/>
              </a:rPr>
              <a:t> </a:t>
            </a:r>
            <a:r>
              <a:rPr lang="ca-ES" sz="1200" dirty="0" err="1">
                <a:latin typeface="Verdana" pitchFamily="34" charset="0"/>
              </a:rPr>
              <a:t>procede</a:t>
            </a:r>
            <a:r>
              <a:rPr lang="ca-ES" sz="1200" dirty="0">
                <a:latin typeface="Verdana" pitchFamily="34" charset="0"/>
              </a:rPr>
              <a:t> a la </a:t>
            </a:r>
            <a:r>
              <a:rPr lang="ca-ES" sz="1200" dirty="0" err="1">
                <a:latin typeface="Verdana" pitchFamily="34" charset="0"/>
              </a:rPr>
              <a:t>solicitud</a:t>
            </a:r>
            <a:r>
              <a:rPr lang="ca-ES" sz="1200" dirty="0">
                <a:latin typeface="Verdana" pitchFamily="34" charset="0"/>
              </a:rPr>
              <a:t> de </a:t>
            </a:r>
            <a:r>
              <a:rPr lang="ca-ES" sz="1200" dirty="0" err="1">
                <a:latin typeface="Verdana" pitchFamily="34" charset="0"/>
              </a:rPr>
              <a:t>financiación</a:t>
            </a:r>
            <a:r>
              <a:rPr lang="ca-ES" sz="1200" dirty="0">
                <a:latin typeface="Verdana" pitchFamily="34" charset="0"/>
              </a:rPr>
              <a:t> en </a:t>
            </a:r>
            <a:r>
              <a:rPr lang="ca-ES" sz="1200" dirty="0" err="1">
                <a:latin typeface="Verdana" pitchFamily="34" charset="0"/>
              </a:rPr>
              <a:t>USD</a:t>
            </a:r>
            <a:r>
              <a:rPr lang="ca-ES" sz="1200" dirty="0">
                <a:latin typeface="Verdana" pitchFamily="34" charset="0"/>
              </a:rPr>
              <a:t>.</a:t>
            </a:r>
          </a:p>
          <a:p>
            <a:pPr marL="180975" indent="-180975" algn="just">
              <a:spcBef>
                <a:spcPct val="0"/>
              </a:spcBef>
              <a:buClr>
                <a:srgbClr val="FF0000"/>
              </a:buClr>
              <a:buFontTx/>
              <a:buAutoNum type="arabicPeriod"/>
            </a:pPr>
            <a:endParaRPr lang="ca-ES" sz="1200" dirty="0">
              <a:latin typeface="Verdana" pitchFamily="34" charset="0"/>
            </a:endParaRPr>
          </a:p>
          <a:p>
            <a:pPr marL="180975" indent="-180975" algn="just">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procede</a:t>
            </a:r>
            <a:r>
              <a:rPr lang="ca-ES" sz="1200" dirty="0">
                <a:latin typeface="Verdana" pitchFamily="34" charset="0"/>
              </a:rPr>
              <a:t> al pago del </a:t>
            </a:r>
            <a:r>
              <a:rPr lang="ca-ES" sz="1200" dirty="0" err="1">
                <a:latin typeface="Verdana" pitchFamily="34" charset="0"/>
              </a:rPr>
              <a:t>importe</a:t>
            </a:r>
            <a:r>
              <a:rPr lang="ca-ES" sz="1200" dirty="0">
                <a:latin typeface="Verdana" pitchFamily="34" charset="0"/>
              </a:rPr>
              <a:t> de la factura al banco del </a:t>
            </a:r>
            <a:r>
              <a:rPr lang="ca-ES" sz="1200" dirty="0" err="1">
                <a:latin typeface="Verdana" pitchFamily="34" charset="0"/>
              </a:rPr>
              <a:t>proveedor</a:t>
            </a:r>
            <a:r>
              <a:rPr lang="ca-ES" sz="1200" dirty="0">
                <a:latin typeface="Verdana" pitchFamily="34" charset="0"/>
              </a:rPr>
              <a:t>.</a:t>
            </a:r>
          </a:p>
          <a:p>
            <a:pPr marL="180975" indent="-180975" algn="just">
              <a:spcBef>
                <a:spcPct val="0"/>
              </a:spcBef>
              <a:buClr>
                <a:srgbClr val="FF0000"/>
              </a:buClr>
              <a:buFontTx/>
              <a:buAutoNum type="arabicPeriod"/>
            </a:pPr>
            <a:endParaRPr lang="ca-ES" sz="1200" dirty="0">
              <a:latin typeface="Verdana" pitchFamily="34" charset="0"/>
            </a:endParaRPr>
          </a:p>
          <a:p>
            <a:pPr marL="180975" indent="-180975" algn="just">
              <a:spcBef>
                <a:spcPct val="0"/>
              </a:spcBef>
              <a:buClr>
                <a:srgbClr val="FF0000"/>
              </a:buClr>
              <a:buFontTx/>
              <a:buAutoNum type="arabicPeriod"/>
            </a:pPr>
            <a:r>
              <a:rPr lang="ca-ES" sz="1200" dirty="0">
                <a:latin typeface="Verdana" pitchFamily="34" charset="0"/>
              </a:rPr>
              <a:t>El </a:t>
            </a:r>
            <a:r>
              <a:rPr lang="ca-ES" sz="1200" dirty="0" err="1">
                <a:latin typeface="Verdana" pitchFamily="34" charset="0"/>
              </a:rPr>
              <a:t>banco</a:t>
            </a:r>
            <a:r>
              <a:rPr lang="ca-ES" sz="1200" dirty="0">
                <a:latin typeface="Verdana" pitchFamily="34" charset="0"/>
              </a:rPr>
              <a:t> del </a:t>
            </a:r>
            <a:r>
              <a:rPr lang="ca-ES" sz="1200" dirty="0" err="1">
                <a:latin typeface="Verdana" pitchFamily="34" charset="0"/>
              </a:rPr>
              <a:t>proveedor</a:t>
            </a:r>
            <a:r>
              <a:rPr lang="ca-ES" sz="1200" dirty="0">
                <a:latin typeface="Verdana" pitchFamily="34" charset="0"/>
              </a:rPr>
              <a:t> </a:t>
            </a:r>
            <a:r>
              <a:rPr lang="ca-ES" sz="1200" dirty="0" err="1">
                <a:latin typeface="Verdana" pitchFamily="34" charset="0"/>
              </a:rPr>
              <a:t>procede</a:t>
            </a:r>
            <a:r>
              <a:rPr lang="ca-ES" sz="1200" dirty="0">
                <a:latin typeface="Verdana" pitchFamily="34" charset="0"/>
              </a:rPr>
              <a:t> a efectuar el abono del </a:t>
            </a:r>
            <a:r>
              <a:rPr lang="ca-ES" sz="1200" dirty="0" err="1">
                <a:latin typeface="Verdana" pitchFamily="34" charset="0"/>
              </a:rPr>
              <a:t>importe</a:t>
            </a:r>
            <a:r>
              <a:rPr lang="ca-ES" sz="1200" dirty="0">
                <a:latin typeface="Verdana" pitchFamily="34" charset="0"/>
              </a:rPr>
              <a:t> </a:t>
            </a:r>
            <a:r>
              <a:rPr lang="ca-ES" sz="1200" dirty="0" err="1">
                <a:latin typeface="Verdana" pitchFamily="34" charset="0"/>
              </a:rPr>
              <a:t>recibido</a:t>
            </a:r>
            <a:r>
              <a:rPr lang="ca-ES" sz="1200" dirty="0">
                <a:latin typeface="Verdana" pitchFamily="34" charset="0"/>
              </a:rPr>
              <a:t> en la </a:t>
            </a:r>
            <a:r>
              <a:rPr lang="ca-ES" sz="1200" dirty="0" err="1">
                <a:latin typeface="Verdana" pitchFamily="34" charset="0"/>
              </a:rPr>
              <a:t>cuenta</a:t>
            </a:r>
            <a:r>
              <a:rPr lang="ca-ES" sz="1200" dirty="0">
                <a:latin typeface="Verdana" pitchFamily="34" charset="0"/>
              </a:rPr>
              <a:t> de </a:t>
            </a:r>
            <a:r>
              <a:rPr lang="ca-ES" sz="1200" dirty="0" err="1">
                <a:latin typeface="Verdana" pitchFamily="34" charset="0"/>
              </a:rPr>
              <a:t>su</a:t>
            </a:r>
            <a:r>
              <a:rPr lang="ca-ES" sz="1200" dirty="0">
                <a:latin typeface="Verdana" pitchFamily="34" charset="0"/>
              </a:rPr>
              <a:t> </a:t>
            </a:r>
            <a:r>
              <a:rPr lang="ca-ES" sz="1200" dirty="0" err="1">
                <a:latin typeface="Verdana" pitchFamily="34" charset="0"/>
              </a:rPr>
              <a:t>cliente</a:t>
            </a:r>
            <a:r>
              <a:rPr lang="ca-ES" sz="1200" dirty="0">
                <a:latin typeface="Verdana" pitchFamily="34" charset="0"/>
              </a:rPr>
              <a:t>.</a:t>
            </a:r>
          </a:p>
          <a:p>
            <a:pPr marL="180975" indent="-180975" algn="just">
              <a:spcBef>
                <a:spcPct val="0"/>
              </a:spcBef>
              <a:buClr>
                <a:srgbClr val="FF0000"/>
              </a:buClr>
              <a:buFontTx/>
              <a:buAutoNum type="arabicPeriod"/>
            </a:pPr>
            <a:endParaRPr lang="ca-ES" sz="1200" dirty="0">
              <a:latin typeface="Verdana" pitchFamily="34" charset="0"/>
            </a:endParaRPr>
          </a:p>
          <a:p>
            <a:pPr marL="180975" indent="-180975" algn="just">
              <a:spcBef>
                <a:spcPct val="0"/>
              </a:spcBef>
              <a:buClr>
                <a:srgbClr val="FF0000"/>
              </a:buClr>
              <a:buFontTx/>
              <a:buAutoNum type="arabicPeriod"/>
            </a:pPr>
            <a:r>
              <a:rPr lang="ca-ES" sz="1200" dirty="0">
                <a:latin typeface="Verdana" pitchFamily="34" charset="0"/>
              </a:rPr>
              <a:t>Al </a:t>
            </a:r>
            <a:r>
              <a:rPr lang="ca-ES" sz="1200" dirty="0" err="1">
                <a:latin typeface="Verdana" pitchFamily="34" charset="0"/>
              </a:rPr>
              <a:t>vencimiento</a:t>
            </a:r>
            <a:r>
              <a:rPr lang="ca-ES" sz="1200" dirty="0">
                <a:latin typeface="Verdana" pitchFamily="34" charset="0"/>
              </a:rPr>
              <a:t>, 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compra </a:t>
            </a:r>
            <a:r>
              <a:rPr lang="ca-ES" sz="1200" dirty="0" err="1">
                <a:latin typeface="Verdana" pitchFamily="34" charset="0"/>
              </a:rPr>
              <a:t>dólares</a:t>
            </a:r>
            <a:r>
              <a:rPr lang="ca-ES" sz="1200" dirty="0">
                <a:latin typeface="Verdana" pitchFamily="34" charset="0"/>
              </a:rPr>
              <a:t> en el </a:t>
            </a:r>
            <a:r>
              <a:rPr lang="ca-ES" sz="1200" dirty="0" err="1">
                <a:latin typeface="Verdana" pitchFamily="34" charset="0"/>
              </a:rPr>
              <a:t>mercado</a:t>
            </a:r>
            <a:r>
              <a:rPr lang="ca-ES" sz="1200" dirty="0">
                <a:latin typeface="Verdana" pitchFamily="34" charset="0"/>
              </a:rPr>
              <a:t> para </a:t>
            </a:r>
            <a:r>
              <a:rPr lang="ca-ES" sz="1200" dirty="0" err="1">
                <a:latin typeface="Verdana" pitchFamily="34" charset="0"/>
              </a:rPr>
              <a:t>proceder</a:t>
            </a:r>
            <a:r>
              <a:rPr lang="ca-ES" sz="1200" dirty="0">
                <a:latin typeface="Verdana" pitchFamily="34" charset="0"/>
              </a:rPr>
              <a:t> a liquidar la </a:t>
            </a:r>
            <a:r>
              <a:rPr lang="ca-ES" sz="1200" dirty="0" err="1">
                <a:latin typeface="Verdana" pitchFamily="34" charset="0"/>
              </a:rPr>
              <a:t>financiación</a:t>
            </a:r>
            <a:r>
              <a:rPr lang="ca-ES" sz="1200" dirty="0">
                <a:latin typeface="Verdana" pitchFamily="34" charset="0"/>
              </a:rPr>
              <a:t>.</a:t>
            </a:r>
          </a:p>
          <a:p>
            <a:pPr marL="180975" indent="-180975" algn="just">
              <a:spcBef>
                <a:spcPct val="0"/>
              </a:spcBef>
              <a:buClr>
                <a:srgbClr val="FF0000"/>
              </a:buClr>
              <a:buFontTx/>
              <a:buAutoNum type="arabicPeriod"/>
            </a:pPr>
            <a:endParaRPr lang="ca-ES" sz="1200" dirty="0">
              <a:latin typeface="Verdana" pitchFamily="34" charset="0"/>
            </a:endParaRPr>
          </a:p>
          <a:p>
            <a:pPr marL="180975" indent="-180975" algn="just">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nos </a:t>
            </a:r>
            <a:r>
              <a:rPr lang="ca-ES" sz="1200" dirty="0" err="1">
                <a:latin typeface="Verdana" pitchFamily="34" charset="0"/>
              </a:rPr>
              <a:t>adeuda</a:t>
            </a:r>
            <a:r>
              <a:rPr lang="ca-ES" sz="1200" dirty="0">
                <a:latin typeface="Verdana" pitchFamily="34" charset="0"/>
              </a:rPr>
              <a:t> el contravalor del </a:t>
            </a:r>
            <a:r>
              <a:rPr lang="ca-ES" sz="1200" dirty="0" err="1">
                <a:latin typeface="Verdana" pitchFamily="34" charset="0"/>
              </a:rPr>
              <a:t>importe</a:t>
            </a:r>
            <a:r>
              <a:rPr lang="ca-ES" sz="1200" dirty="0">
                <a:latin typeface="Verdana" pitchFamily="34" charset="0"/>
              </a:rPr>
              <a:t> de los </a:t>
            </a:r>
            <a:r>
              <a:rPr lang="ca-ES" sz="1200" dirty="0" err="1">
                <a:latin typeface="Verdana" pitchFamily="34" charset="0"/>
              </a:rPr>
              <a:t>dólares</a:t>
            </a:r>
            <a:r>
              <a:rPr lang="ca-ES" sz="1200" dirty="0">
                <a:latin typeface="Verdana" pitchFamily="34" charset="0"/>
              </a:rPr>
              <a:t>.</a:t>
            </a:r>
          </a:p>
        </p:txBody>
      </p:sp>
      <p:sp>
        <p:nvSpPr>
          <p:cNvPr id="369689" name="Rectangle 25"/>
          <p:cNvSpPr>
            <a:spLocks noChangeArrowheads="1"/>
          </p:cNvSpPr>
          <p:nvPr/>
        </p:nvSpPr>
        <p:spPr bwMode="auto">
          <a:xfrm>
            <a:off x="848544" y="5589588"/>
            <a:ext cx="4104456" cy="404812"/>
          </a:xfrm>
          <a:prstGeom prst="rect">
            <a:avLst/>
          </a:prstGeom>
          <a:solidFill>
            <a:srgbClr val="FF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b="1" dirty="0">
                <a:solidFill>
                  <a:schemeClr val="bg1"/>
                </a:solidFill>
                <a:latin typeface="Trebuchet MS" pitchFamily="34" charset="0"/>
              </a:rPr>
              <a:t>EXISTE RIESGO DE CAMBIO</a:t>
            </a:r>
          </a:p>
        </p:txBody>
      </p:sp>
      <p:pic>
        <p:nvPicPr>
          <p:cNvPr id="31" name="Picture 7" descr="C:\Documents and Settings\PEPE\Local Settings\Temporary Internet Files\Content.IE5\HO0OJACJ\j0441446[1].png">
            <a:hlinkClick r:id="rId3" action="ppaction://hlinksldjump"/>
          </p:cNvPr>
          <p:cNvPicPr>
            <a:picLocks noChangeAspect="1" noChangeArrowheads="1"/>
          </p:cNvPicPr>
          <p:nvPr/>
        </p:nvPicPr>
        <p:blipFill>
          <a:blip r:embed="rId4" cstate="print"/>
          <a:srcRect/>
          <a:stretch>
            <a:fillRect/>
          </a:stretch>
        </p:blipFill>
        <p:spPr bwMode="auto">
          <a:xfrm>
            <a:off x="5961112" y="6093296"/>
            <a:ext cx="571480" cy="571480"/>
          </a:xfrm>
          <a:prstGeom prst="rect">
            <a:avLst/>
          </a:prstGeom>
          <a:noFill/>
        </p:spPr>
      </p:pic>
      <p:pic>
        <p:nvPicPr>
          <p:cNvPr id="30" name="Picture 4" descr="C:\Documents and Settings\PEPE\Local Settings\Temporary Internet Files\Content.IE5\UQ65D14E\j0441443[1].png">
            <a:hlinkClick r:id="rId5" action="ppaction://hlinksldjump"/>
          </p:cNvPr>
          <p:cNvPicPr>
            <a:picLocks noChangeAspect="1" noChangeArrowheads="1"/>
          </p:cNvPicPr>
          <p:nvPr/>
        </p:nvPicPr>
        <p:blipFill>
          <a:blip r:embed="rId6" cstate="print"/>
          <a:srcRect/>
          <a:stretch>
            <a:fillRect/>
          </a:stretch>
        </p:blipFill>
        <p:spPr bwMode="auto">
          <a:xfrm>
            <a:off x="7257256" y="6175381"/>
            <a:ext cx="571480" cy="571480"/>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52</a:t>
            </a:fld>
            <a:endParaRPr lang="es-E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AutoShape 2"/>
          <p:cNvSpPr>
            <a:spLocks noChangeArrowheads="1"/>
          </p:cNvSpPr>
          <p:nvPr/>
        </p:nvSpPr>
        <p:spPr bwMode="auto">
          <a:xfrm>
            <a:off x="1979613" y="2705100"/>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algn="ctr">
              <a:spcBef>
                <a:spcPct val="0"/>
              </a:spcBef>
            </a:pPr>
            <a:r>
              <a:rPr lang="ca-ES" sz="3200" b="1" dirty="0">
                <a:solidFill>
                  <a:schemeClr val="bg1"/>
                </a:solidFill>
                <a:latin typeface="Verdana" pitchFamily="34" charset="0"/>
              </a:rPr>
              <a:t>COMPRA SIN RECURSO</a:t>
            </a:r>
          </a:p>
          <a:p>
            <a:pPr algn="ctr">
              <a:spcBef>
                <a:spcPct val="0"/>
              </a:spcBef>
            </a:pPr>
            <a:r>
              <a:rPr lang="ca-ES" sz="3200" b="1" dirty="0">
                <a:solidFill>
                  <a:schemeClr val="bg1"/>
                </a:solidFill>
                <a:latin typeface="Verdana" pitchFamily="34" charset="0"/>
              </a:rPr>
              <a:t>DE IMPORTACION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53</a:t>
            </a:fld>
            <a:endParaRPr lang="es-E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Text Box 3"/>
          <p:cNvSpPr txBox="1">
            <a:spLocks noChangeArrowheads="1"/>
          </p:cNvSpPr>
          <p:nvPr/>
        </p:nvSpPr>
        <p:spPr bwMode="auto">
          <a:xfrm>
            <a:off x="632519" y="4121204"/>
            <a:ext cx="8640961" cy="1421415"/>
          </a:xfrm>
          <a:prstGeom prst="rect">
            <a:avLst/>
          </a:prstGeom>
          <a:noFill/>
          <a:ln w="9525" algn="ctr">
            <a:noFill/>
            <a:miter lim="800000"/>
            <a:headEnd/>
            <a:tailEnd/>
          </a:ln>
          <a:effectLst/>
        </p:spPr>
        <p:txBody>
          <a:bodyPr wrap="square">
            <a:spAutoFit/>
          </a:bodyPr>
          <a:lstStyle/>
          <a:p>
            <a:pPr>
              <a:lnSpc>
                <a:spcPct val="110000"/>
              </a:lnSpc>
              <a:spcBef>
                <a:spcPct val="0"/>
              </a:spcBef>
            </a:pPr>
            <a:r>
              <a:rPr lang="ca-ES" sz="1600" dirty="0">
                <a:latin typeface="Verdana" pitchFamily="34" charset="0"/>
              </a:rPr>
              <a:t>La </a:t>
            </a:r>
            <a:r>
              <a:rPr lang="ca-ES" sz="1600" dirty="0" err="1">
                <a:latin typeface="Verdana" pitchFamily="34" charset="0"/>
              </a:rPr>
              <a:t>condición</a:t>
            </a:r>
            <a:r>
              <a:rPr lang="ca-ES" sz="1600" dirty="0">
                <a:latin typeface="Verdana" pitchFamily="34" charset="0"/>
              </a:rPr>
              <a:t> </a:t>
            </a:r>
            <a:r>
              <a:rPr lang="ca-ES" sz="1600" b="1" dirty="0">
                <a:latin typeface="Verdana" pitchFamily="34" charset="0"/>
              </a:rPr>
              <a:t>“sin </a:t>
            </a:r>
            <a:r>
              <a:rPr lang="ca-ES" sz="1600" b="1" dirty="0" err="1">
                <a:latin typeface="Verdana" pitchFamily="34" charset="0"/>
              </a:rPr>
              <a:t>recurso</a:t>
            </a:r>
            <a:r>
              <a:rPr lang="ca-ES" sz="1600" b="1" dirty="0">
                <a:latin typeface="Verdana" pitchFamily="34" charset="0"/>
              </a:rPr>
              <a:t>”</a:t>
            </a:r>
            <a:r>
              <a:rPr lang="ca-ES" sz="1600" dirty="0">
                <a:latin typeface="Verdana" pitchFamily="34" charset="0"/>
              </a:rPr>
              <a:t> implica que </a:t>
            </a:r>
            <a:r>
              <a:rPr lang="ca-ES" sz="1600" dirty="0" err="1">
                <a:latin typeface="Verdana" pitchFamily="34" charset="0"/>
              </a:rPr>
              <a:t>nuestra</a:t>
            </a:r>
            <a:r>
              <a:rPr lang="ca-ES" sz="1600" dirty="0">
                <a:latin typeface="Verdana" pitchFamily="34" charset="0"/>
              </a:rPr>
              <a:t> </a:t>
            </a:r>
            <a:r>
              <a:rPr lang="ca-ES" sz="1600" dirty="0" err="1">
                <a:latin typeface="Verdana" pitchFamily="34" charset="0"/>
              </a:rPr>
              <a:t>entidad</a:t>
            </a:r>
            <a:r>
              <a:rPr lang="ca-ES" sz="1600" dirty="0">
                <a:latin typeface="Verdana" pitchFamily="34" charset="0"/>
              </a:rPr>
              <a:t> </a:t>
            </a:r>
            <a:r>
              <a:rPr lang="ca-ES" sz="1600" dirty="0" err="1">
                <a:latin typeface="Verdana" pitchFamily="34" charset="0"/>
              </a:rPr>
              <a:t>financierra</a:t>
            </a:r>
            <a:r>
              <a:rPr lang="ca-ES" sz="1600" dirty="0">
                <a:latin typeface="Verdana" pitchFamily="34" charset="0"/>
              </a:rPr>
              <a:t> se </a:t>
            </a:r>
            <a:r>
              <a:rPr lang="ca-ES" sz="1600" dirty="0" err="1">
                <a:latin typeface="Verdana" pitchFamily="34" charset="0"/>
              </a:rPr>
              <a:t>constituye</a:t>
            </a:r>
            <a:r>
              <a:rPr lang="ca-ES" sz="1600" dirty="0">
                <a:latin typeface="Verdana" pitchFamily="34" charset="0"/>
              </a:rPr>
              <a:t> en </a:t>
            </a:r>
            <a:r>
              <a:rPr lang="ca-ES" sz="1600" dirty="0" err="1">
                <a:latin typeface="Verdana" pitchFamily="34" charset="0"/>
              </a:rPr>
              <a:t>propietaria</a:t>
            </a:r>
            <a:r>
              <a:rPr lang="ca-ES" sz="1600" dirty="0">
                <a:latin typeface="Verdana" pitchFamily="34" charset="0"/>
              </a:rPr>
              <a:t> de los </a:t>
            </a:r>
            <a:r>
              <a:rPr lang="ca-ES" sz="1600" dirty="0" err="1">
                <a:latin typeface="Verdana" pitchFamily="34" charset="0"/>
              </a:rPr>
              <a:t>documentos</a:t>
            </a:r>
            <a:r>
              <a:rPr lang="ca-ES" sz="1600" dirty="0">
                <a:latin typeface="Verdana" pitchFamily="34" charset="0"/>
              </a:rPr>
              <a:t> </a:t>
            </a:r>
            <a:r>
              <a:rPr lang="ca-ES" sz="1600" dirty="0" err="1">
                <a:latin typeface="Verdana" pitchFamily="34" charset="0"/>
              </a:rPr>
              <a:t>presentados</a:t>
            </a:r>
            <a:r>
              <a:rPr lang="ca-ES" sz="1600" dirty="0">
                <a:latin typeface="Verdana" pitchFamily="34" charset="0"/>
              </a:rPr>
              <a:t>, y renuncia a formular </a:t>
            </a:r>
            <a:r>
              <a:rPr lang="ca-ES" sz="1600" dirty="0" err="1">
                <a:latin typeface="Verdana" pitchFamily="34" charset="0"/>
              </a:rPr>
              <a:t>reclamación</a:t>
            </a:r>
            <a:r>
              <a:rPr lang="ca-ES" sz="1600" dirty="0">
                <a:latin typeface="Verdana" pitchFamily="34" charset="0"/>
              </a:rPr>
              <a:t> alguna contra el exportador en el </a:t>
            </a:r>
            <a:r>
              <a:rPr lang="ca-ES" sz="1600" dirty="0" err="1">
                <a:latin typeface="Verdana" pitchFamily="34" charset="0"/>
              </a:rPr>
              <a:t>supuesto</a:t>
            </a:r>
            <a:r>
              <a:rPr lang="ca-ES" sz="1600" dirty="0">
                <a:latin typeface="Verdana" pitchFamily="34" charset="0"/>
              </a:rPr>
              <a:t> de que el importador o </a:t>
            </a:r>
            <a:r>
              <a:rPr lang="ca-ES" sz="1600" dirty="0" err="1">
                <a:latin typeface="Verdana" pitchFamily="34" charset="0"/>
              </a:rPr>
              <a:t>su</a:t>
            </a:r>
            <a:r>
              <a:rPr lang="ca-ES" sz="1600" dirty="0">
                <a:latin typeface="Verdana" pitchFamily="34" charset="0"/>
              </a:rPr>
              <a:t> banco </a:t>
            </a:r>
            <a:r>
              <a:rPr lang="ca-ES" sz="1600" dirty="0" err="1">
                <a:latin typeface="Verdana" pitchFamily="34" charset="0"/>
              </a:rPr>
              <a:t>incumplan</a:t>
            </a:r>
            <a:r>
              <a:rPr lang="ca-ES" sz="1600" dirty="0">
                <a:latin typeface="Verdana" pitchFamily="34" charset="0"/>
              </a:rPr>
              <a:t> la </a:t>
            </a:r>
            <a:r>
              <a:rPr lang="ca-ES" sz="1600" dirty="0" err="1">
                <a:latin typeface="Verdana" pitchFamily="34" charset="0"/>
              </a:rPr>
              <a:t>obligación</a:t>
            </a:r>
            <a:r>
              <a:rPr lang="ca-ES" sz="1600" dirty="0">
                <a:latin typeface="Verdana" pitchFamily="34" charset="0"/>
              </a:rPr>
              <a:t> de pago al </a:t>
            </a:r>
            <a:r>
              <a:rPr lang="ca-ES" sz="1600" dirty="0" err="1">
                <a:latin typeface="Verdana" pitchFamily="34" charset="0"/>
              </a:rPr>
              <a:t>vencimiento</a:t>
            </a:r>
            <a:r>
              <a:rPr lang="ca-ES" sz="1600" dirty="0">
                <a:latin typeface="Verdana" pitchFamily="34" charset="0"/>
              </a:rPr>
              <a:t> por </a:t>
            </a:r>
            <a:r>
              <a:rPr lang="ca-ES" sz="1600" dirty="0" err="1">
                <a:latin typeface="Verdana" pitchFamily="34" charset="0"/>
              </a:rPr>
              <a:t>cualquier</a:t>
            </a:r>
            <a:r>
              <a:rPr lang="ca-ES" sz="1600" dirty="0">
                <a:latin typeface="Verdana" pitchFamily="34" charset="0"/>
              </a:rPr>
              <a:t> motivo (</a:t>
            </a:r>
            <a:r>
              <a:rPr lang="ca-ES" sz="1600" dirty="0" err="1">
                <a:latin typeface="Verdana" pitchFamily="34" charset="0"/>
              </a:rPr>
              <a:t>insolvencia</a:t>
            </a:r>
            <a:r>
              <a:rPr lang="ca-ES" sz="1600" dirty="0">
                <a:latin typeface="Verdana" pitchFamily="34" charset="0"/>
              </a:rPr>
              <a:t> comercial o </a:t>
            </a:r>
            <a:r>
              <a:rPr lang="ca-ES" sz="1600" dirty="0" err="1">
                <a:latin typeface="Verdana" pitchFamily="34" charset="0"/>
              </a:rPr>
              <a:t>riesgo</a:t>
            </a:r>
            <a:r>
              <a:rPr lang="ca-ES" sz="1600" dirty="0">
                <a:latin typeface="Verdana" pitchFamily="34" charset="0"/>
              </a:rPr>
              <a:t> </a:t>
            </a:r>
            <a:r>
              <a:rPr lang="ca-ES" sz="1600" dirty="0" err="1">
                <a:latin typeface="Verdana" pitchFamily="34" charset="0"/>
              </a:rPr>
              <a:t>político</a:t>
            </a:r>
            <a:r>
              <a:rPr lang="ca-ES" sz="1600" dirty="0">
                <a:latin typeface="Verdana" pitchFamily="34" charset="0"/>
              </a:rPr>
              <a:t>).</a:t>
            </a:r>
          </a:p>
        </p:txBody>
      </p:sp>
      <p:sp>
        <p:nvSpPr>
          <p:cNvPr id="376837" name="Text Box 5"/>
          <p:cNvSpPr txBox="1">
            <a:spLocks noChangeArrowheads="1"/>
          </p:cNvSpPr>
          <p:nvPr/>
        </p:nvSpPr>
        <p:spPr bwMode="auto">
          <a:xfrm>
            <a:off x="1696339" y="221739"/>
            <a:ext cx="65133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a:p>
            <a:pPr>
              <a:spcBef>
                <a:spcPct val="0"/>
              </a:spcBef>
            </a:pPr>
            <a:r>
              <a:rPr lang="es-ES" sz="2400" b="1" dirty="0">
                <a:solidFill>
                  <a:srgbClr val="058AD4"/>
                </a:solidFill>
                <a:latin typeface="Verdana" pitchFamily="34" charset="0"/>
              </a:rPr>
              <a:t>SIN RECURSO PARA EL PROVEEDOR</a:t>
            </a:r>
          </a:p>
        </p:txBody>
      </p:sp>
      <p:sp>
        <p:nvSpPr>
          <p:cNvPr id="376838" name="Rectangle 6"/>
          <p:cNvSpPr>
            <a:spLocks noChangeArrowheads="1"/>
          </p:cNvSpPr>
          <p:nvPr/>
        </p:nvSpPr>
        <p:spPr bwMode="auto">
          <a:xfrm>
            <a:off x="3080792" y="1628775"/>
            <a:ext cx="6192688" cy="157480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dirty="0">
              <a:latin typeface="Verdana" pitchFamily="34" charset="0"/>
            </a:endParaRPr>
          </a:p>
        </p:txBody>
      </p:sp>
      <p:sp>
        <p:nvSpPr>
          <p:cNvPr id="376839" name="Rectangle 7"/>
          <p:cNvSpPr>
            <a:spLocks noChangeArrowheads="1"/>
          </p:cNvSpPr>
          <p:nvPr/>
        </p:nvSpPr>
        <p:spPr bwMode="auto">
          <a:xfrm>
            <a:off x="3080791" y="1741096"/>
            <a:ext cx="6282591" cy="1421415"/>
          </a:xfrm>
          <a:prstGeom prst="rect">
            <a:avLst/>
          </a:prstGeom>
          <a:noFill/>
          <a:ln w="9525" algn="ctr">
            <a:noFill/>
            <a:miter lim="800000"/>
            <a:headEnd/>
            <a:tailEnd/>
          </a:ln>
          <a:effectLst/>
        </p:spPr>
        <p:txBody>
          <a:bodyPr wrap="square" anchor="ctr">
            <a:spAutoFit/>
          </a:bodyPr>
          <a:lstStyle/>
          <a:p>
            <a:pPr algn="just">
              <a:lnSpc>
                <a:spcPct val="110000"/>
              </a:lnSpc>
              <a:spcBef>
                <a:spcPct val="0"/>
              </a:spcBef>
            </a:pPr>
            <a:r>
              <a:rPr lang="ca-ES" sz="1600" dirty="0" err="1">
                <a:latin typeface="Verdana" pitchFamily="34" charset="0"/>
              </a:rPr>
              <a:t>Consiste</a:t>
            </a:r>
            <a:r>
              <a:rPr lang="ca-ES" sz="1600" dirty="0">
                <a:latin typeface="Verdana" pitchFamily="34" charset="0"/>
              </a:rPr>
              <a:t> en la </a:t>
            </a:r>
            <a:r>
              <a:rPr lang="ca-ES" sz="1600" b="1" dirty="0">
                <a:latin typeface="Verdana" pitchFamily="34" charset="0"/>
              </a:rPr>
              <a:t>“compra sin </a:t>
            </a:r>
            <a:r>
              <a:rPr lang="ca-ES" sz="1600" b="1" dirty="0" err="1">
                <a:latin typeface="Verdana" pitchFamily="34" charset="0"/>
              </a:rPr>
              <a:t>recurso</a:t>
            </a:r>
            <a:r>
              <a:rPr lang="ca-ES" sz="1600" b="1" dirty="0">
                <a:latin typeface="Verdana" pitchFamily="34" charset="0"/>
              </a:rPr>
              <a:t>”</a:t>
            </a:r>
            <a:r>
              <a:rPr lang="ca-ES" sz="1600" dirty="0">
                <a:latin typeface="Verdana" pitchFamily="34" charset="0"/>
              </a:rPr>
              <a:t> por </a:t>
            </a:r>
            <a:r>
              <a:rPr lang="ca-ES" sz="1600" dirty="0" err="1">
                <a:latin typeface="Verdana" pitchFamily="34" charset="0"/>
              </a:rPr>
              <a:t>parte</a:t>
            </a:r>
            <a:r>
              <a:rPr lang="ca-ES" sz="1600" dirty="0">
                <a:latin typeface="Verdana" pitchFamily="34" charset="0"/>
              </a:rPr>
              <a:t> de </a:t>
            </a:r>
            <a:r>
              <a:rPr lang="ca-ES" sz="1600" dirty="0" err="1">
                <a:latin typeface="Verdana" pitchFamily="34" charset="0"/>
              </a:rPr>
              <a:t>nuestra</a:t>
            </a:r>
            <a:r>
              <a:rPr lang="ca-ES" sz="1600" dirty="0">
                <a:latin typeface="Verdana" pitchFamily="34" charset="0"/>
              </a:rPr>
              <a:t> </a:t>
            </a:r>
            <a:r>
              <a:rPr lang="ca-ES" sz="1600" dirty="0" err="1">
                <a:latin typeface="Verdana" pitchFamily="34" charset="0"/>
              </a:rPr>
              <a:t>entidad</a:t>
            </a:r>
            <a:r>
              <a:rPr lang="ca-ES" sz="1600" dirty="0">
                <a:latin typeface="Verdana" pitchFamily="34" charset="0"/>
              </a:rPr>
              <a:t> </a:t>
            </a:r>
            <a:r>
              <a:rPr lang="ca-ES" sz="1600" dirty="0" err="1">
                <a:latin typeface="Verdana" pitchFamily="34" charset="0"/>
              </a:rPr>
              <a:t>financiera</a:t>
            </a:r>
            <a:r>
              <a:rPr lang="ca-ES" sz="1600" dirty="0">
                <a:latin typeface="Verdana" pitchFamily="34" charset="0"/>
              </a:rPr>
              <a:t> al exportador </a:t>
            </a:r>
            <a:r>
              <a:rPr lang="ca-ES" sz="1600" dirty="0" err="1">
                <a:latin typeface="Verdana" pitchFamily="34" charset="0"/>
              </a:rPr>
              <a:t>extranjero</a:t>
            </a:r>
            <a:r>
              <a:rPr lang="ca-ES" sz="1600" dirty="0">
                <a:latin typeface="Verdana" pitchFamily="34" charset="0"/>
              </a:rPr>
              <a:t>, en las condiciones pactades, de los </a:t>
            </a:r>
            <a:r>
              <a:rPr lang="ca-ES" sz="1600" dirty="0" err="1">
                <a:latin typeface="Verdana" pitchFamily="34" charset="0"/>
              </a:rPr>
              <a:t>documentos</a:t>
            </a:r>
            <a:r>
              <a:rPr lang="ca-ES" sz="1600" dirty="0">
                <a:latin typeface="Verdana" pitchFamily="34" charset="0"/>
              </a:rPr>
              <a:t> </a:t>
            </a:r>
            <a:r>
              <a:rPr lang="ca-ES" sz="1600" dirty="0" err="1">
                <a:latin typeface="Verdana" pitchFamily="34" charset="0"/>
              </a:rPr>
              <a:t>correspondientes</a:t>
            </a:r>
            <a:r>
              <a:rPr lang="ca-ES" sz="1600" dirty="0">
                <a:latin typeface="Verdana" pitchFamily="34" charset="0"/>
              </a:rPr>
              <a:t> a una </a:t>
            </a:r>
            <a:r>
              <a:rPr lang="ca-ES" sz="1600" dirty="0" err="1">
                <a:latin typeface="Verdana" pitchFamily="34" charset="0"/>
              </a:rPr>
              <a:t>operación</a:t>
            </a:r>
            <a:r>
              <a:rPr lang="ca-ES" sz="1600" dirty="0">
                <a:latin typeface="Verdana" pitchFamily="34" charset="0"/>
              </a:rPr>
              <a:t> de </a:t>
            </a:r>
            <a:r>
              <a:rPr lang="ca-ES" sz="1600" dirty="0" err="1">
                <a:latin typeface="Verdana" pitchFamily="34" charset="0"/>
              </a:rPr>
              <a:t>importación</a:t>
            </a:r>
            <a:r>
              <a:rPr lang="ca-ES" sz="1600" dirty="0">
                <a:latin typeface="Verdana" pitchFamily="34" charset="0"/>
              </a:rPr>
              <a:t> que </a:t>
            </a:r>
            <a:r>
              <a:rPr lang="ca-ES" sz="1600" dirty="0" err="1">
                <a:latin typeface="Verdana" pitchFamily="34" charset="0"/>
              </a:rPr>
              <a:t>acreditan</a:t>
            </a:r>
            <a:r>
              <a:rPr lang="ca-ES" sz="1600" dirty="0">
                <a:latin typeface="Verdana" pitchFamily="34" charset="0"/>
              </a:rPr>
              <a:t> una </a:t>
            </a:r>
            <a:r>
              <a:rPr lang="ca-ES" sz="1600" dirty="0" err="1">
                <a:latin typeface="Verdana" pitchFamily="34" charset="0"/>
              </a:rPr>
              <a:t>obligación</a:t>
            </a:r>
            <a:r>
              <a:rPr lang="ca-ES" sz="1600" dirty="0">
                <a:latin typeface="Verdana" pitchFamily="34" charset="0"/>
              </a:rPr>
              <a:t> de pago en un </a:t>
            </a:r>
            <a:r>
              <a:rPr lang="ca-ES" sz="1600" dirty="0" err="1">
                <a:latin typeface="Verdana" pitchFamily="34" charset="0"/>
              </a:rPr>
              <a:t>vencimiento</a:t>
            </a:r>
            <a:r>
              <a:rPr lang="ca-ES" sz="1600" dirty="0">
                <a:latin typeface="Verdana" pitchFamily="34" charset="0"/>
              </a:rPr>
              <a:t> </a:t>
            </a:r>
            <a:r>
              <a:rPr lang="ca-ES" sz="1600" dirty="0" err="1">
                <a:latin typeface="Verdana" pitchFamily="34" charset="0"/>
              </a:rPr>
              <a:t>futuro</a:t>
            </a:r>
            <a:r>
              <a:rPr lang="ca-ES" sz="1600" dirty="0">
                <a:latin typeface="Verdana" pitchFamily="34" charset="0"/>
              </a:rPr>
              <a:t>.</a:t>
            </a:r>
            <a:endParaRPr lang="es-ES_tradnl" sz="1600" dirty="0">
              <a:latin typeface="Verdana" pitchFamily="34" charset="0"/>
            </a:endParaRPr>
          </a:p>
        </p:txBody>
      </p:sp>
      <p:grpSp>
        <p:nvGrpSpPr>
          <p:cNvPr id="15" name="14 Grupo"/>
          <p:cNvGrpSpPr/>
          <p:nvPr/>
        </p:nvGrpSpPr>
        <p:grpSpPr>
          <a:xfrm>
            <a:off x="642576" y="1628800"/>
            <a:ext cx="2438216" cy="1584176"/>
            <a:chOff x="416496" y="1412777"/>
            <a:chExt cx="2438216" cy="1584176"/>
          </a:xfrm>
        </p:grpSpPr>
        <p:pic>
          <p:nvPicPr>
            <p:cNvPr id="17"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8" name="17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19"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54</a:t>
            </a:fld>
            <a:endParaRPr lang="es-E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title" idx="4294967295"/>
          </p:nvPr>
        </p:nvSpPr>
        <p:spPr>
          <a:xfrm>
            <a:off x="3451692" y="1196637"/>
            <a:ext cx="3002617"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MODALIDADES Y CONDICIONES</a:t>
            </a:r>
          </a:p>
        </p:txBody>
      </p:sp>
      <p:sp>
        <p:nvSpPr>
          <p:cNvPr id="377860" name="Text Box 4"/>
          <p:cNvSpPr txBox="1">
            <a:spLocks noChangeArrowheads="1"/>
          </p:cNvSpPr>
          <p:nvPr/>
        </p:nvSpPr>
        <p:spPr bwMode="auto">
          <a:xfrm>
            <a:off x="1696339" y="221739"/>
            <a:ext cx="65133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a:p>
            <a:pPr>
              <a:spcBef>
                <a:spcPct val="0"/>
              </a:spcBef>
            </a:pPr>
            <a:r>
              <a:rPr lang="es-ES" sz="2400" b="1" dirty="0">
                <a:solidFill>
                  <a:srgbClr val="058AD4"/>
                </a:solidFill>
                <a:latin typeface="Verdana" pitchFamily="34" charset="0"/>
              </a:rPr>
              <a:t>SIN RECURSO PARA EL PROVEEDOR</a:t>
            </a:r>
          </a:p>
        </p:txBody>
      </p:sp>
      <p:grpSp>
        <p:nvGrpSpPr>
          <p:cNvPr id="11" name="10 Grupo"/>
          <p:cNvGrpSpPr/>
          <p:nvPr/>
        </p:nvGrpSpPr>
        <p:grpSpPr>
          <a:xfrm>
            <a:off x="271471" y="1673471"/>
            <a:ext cx="9302719" cy="4542936"/>
            <a:chOff x="271471" y="1449388"/>
            <a:chExt cx="9302719" cy="4542936"/>
          </a:xfrm>
        </p:grpSpPr>
        <p:grpSp>
          <p:nvGrpSpPr>
            <p:cNvPr id="14" name="13 Grupo"/>
            <p:cNvGrpSpPr/>
            <p:nvPr/>
          </p:nvGrpSpPr>
          <p:grpSpPr>
            <a:xfrm>
              <a:off x="271471" y="3573034"/>
              <a:ext cx="9264650" cy="2419290"/>
              <a:chOff x="271463" y="3859213"/>
              <a:chExt cx="9264650" cy="2419290"/>
            </a:xfrm>
          </p:grpSpPr>
          <p:sp>
            <p:nvSpPr>
              <p:cNvPr id="377862" name="Text Box 6"/>
              <p:cNvSpPr txBox="1">
                <a:spLocks noChangeArrowheads="1"/>
              </p:cNvSpPr>
              <p:nvPr/>
            </p:nvSpPr>
            <p:spPr bwMode="auto">
              <a:xfrm>
                <a:off x="271463" y="3859213"/>
                <a:ext cx="1467068" cy="307777"/>
              </a:xfrm>
              <a:prstGeom prst="rect">
                <a:avLst/>
              </a:prstGeom>
              <a:noFill/>
              <a:ln w="9525" algn="ctr">
                <a:noFill/>
                <a:miter lim="800000"/>
                <a:headEnd/>
                <a:tailEnd/>
              </a:ln>
              <a:effectLst/>
            </p:spPr>
            <p:txBody>
              <a:bodyPr wrap="none">
                <a:spAutoFit/>
              </a:bodyPr>
              <a:lstStyle/>
              <a:p>
                <a:pPr eaLnBrk="0" hangingPunct="0">
                  <a:spcBef>
                    <a:spcPct val="0"/>
                  </a:spcBef>
                </a:pPr>
                <a:r>
                  <a:rPr lang="es-ES" sz="1400" b="1" u="sng">
                    <a:solidFill>
                      <a:srgbClr val="990033"/>
                    </a:solidFill>
                    <a:effectLst>
                      <a:outerShdw blurRad="38100" dist="38100" dir="2700000" algn="tl">
                        <a:srgbClr val="C0C0C0"/>
                      </a:outerShdw>
                    </a:effectLst>
                    <a:latin typeface="Verdana" pitchFamily="34" charset="0"/>
                  </a:rPr>
                  <a:t>Condiciones:</a:t>
                </a:r>
              </a:p>
            </p:txBody>
          </p:sp>
          <p:sp>
            <p:nvSpPr>
              <p:cNvPr id="377863" name="Text Box 7"/>
              <p:cNvSpPr txBox="1">
                <a:spLocks noChangeArrowheads="1"/>
              </p:cNvSpPr>
              <p:nvPr/>
            </p:nvSpPr>
            <p:spPr bwMode="auto">
              <a:xfrm>
                <a:off x="760413" y="4216400"/>
                <a:ext cx="8775700" cy="2062103"/>
              </a:xfrm>
              <a:prstGeom prst="rect">
                <a:avLst/>
              </a:prstGeom>
              <a:noFill/>
              <a:ln w="9525" algn="ctr">
                <a:noFill/>
                <a:miter lim="800000"/>
                <a:headEnd/>
                <a:tailEnd/>
              </a:ln>
              <a:effectLst/>
            </p:spPr>
            <p:txBody>
              <a:bodyPr>
                <a:spAutoFit/>
              </a:bodyPr>
              <a:lstStyle/>
              <a:p>
                <a:pPr>
                  <a:spcBef>
                    <a:spcPct val="0"/>
                  </a:spcBef>
                  <a:buClr>
                    <a:srgbClr val="FFA829"/>
                  </a:buClr>
                </a:pPr>
                <a:r>
                  <a:rPr lang="es-ES_tradnl" sz="1600" dirty="0">
                    <a:solidFill>
                      <a:srgbClr val="990033"/>
                    </a:solidFill>
                    <a:latin typeface="Verdana" pitchFamily="34" charset="0"/>
                  </a:rPr>
                  <a:t>-</a:t>
                </a:r>
                <a:r>
                  <a:rPr lang="es-ES_tradnl" sz="1600" b="1" dirty="0">
                    <a:solidFill>
                      <a:srgbClr val="058AD4"/>
                    </a:solidFill>
                    <a:latin typeface="Verdana" pitchFamily="34" charset="0"/>
                  </a:rPr>
                  <a:t>Pago al exportador extranjero: </a:t>
                </a:r>
                <a:r>
                  <a:rPr lang="es-ES_tradnl" sz="1600" dirty="0">
                    <a:latin typeface="Verdana" pitchFamily="34" charset="0"/>
                  </a:rPr>
                  <a:t>al contado una vez se ha realizado la operación comercial y se han cumplido las condiciones establecidas por nuestro banco. Por lo general, se efectuará la financiación una vez revisados los documentos y nuestro banco se comprometa al pago al vencimiento. </a:t>
                </a:r>
              </a:p>
              <a:p>
                <a:pPr>
                  <a:spcBef>
                    <a:spcPct val="0"/>
                  </a:spcBef>
                  <a:buClr>
                    <a:srgbClr val="FFA829"/>
                  </a:buClr>
                  <a:buFontTx/>
                  <a:buChar char="•"/>
                </a:pPr>
                <a:endParaRPr lang="es-ES_tradnl" sz="1600" dirty="0">
                  <a:latin typeface="Verdana" pitchFamily="34" charset="0"/>
                </a:endParaRPr>
              </a:p>
              <a:p>
                <a:pPr>
                  <a:spcBef>
                    <a:spcPct val="0"/>
                  </a:spcBef>
                  <a:buClr>
                    <a:srgbClr val="FFA829"/>
                  </a:buClr>
                </a:pPr>
                <a:r>
                  <a:rPr lang="es-ES_tradnl" sz="1600" dirty="0">
                    <a:solidFill>
                      <a:srgbClr val="990033"/>
                    </a:solidFill>
                    <a:latin typeface="Verdana" pitchFamily="34" charset="0"/>
                  </a:rPr>
                  <a:t>-</a:t>
                </a:r>
                <a:r>
                  <a:rPr lang="es-ES_tradnl" sz="1600" b="1" dirty="0">
                    <a:solidFill>
                      <a:srgbClr val="058AD4"/>
                    </a:solidFill>
                    <a:latin typeface="Verdana" pitchFamily="34" charset="0"/>
                  </a:rPr>
                  <a:t>Amortización del crédito: </a:t>
                </a:r>
                <a:r>
                  <a:rPr lang="es-ES_tradnl" sz="1600" dirty="0">
                    <a:solidFill>
                      <a:schemeClr val="tx1">
                        <a:lumMod val="95000"/>
                        <a:lumOff val="5000"/>
                      </a:schemeClr>
                    </a:solidFill>
                    <a:latin typeface="Verdana" pitchFamily="34" charset="0"/>
                  </a:rPr>
                  <a:t>al vencimiento con cargo al importador. El CDI se da por cancelado de cara al banco avisador, en el momento de la financiación, ya que se ha procedido al pago anticipado del mismo.   </a:t>
                </a:r>
                <a:endParaRPr lang="ca-ES" sz="1600" dirty="0">
                  <a:solidFill>
                    <a:schemeClr val="tx1">
                      <a:lumMod val="95000"/>
                      <a:lumOff val="5000"/>
                    </a:schemeClr>
                  </a:solidFill>
                  <a:latin typeface="Verdana" pitchFamily="34" charset="0"/>
                </a:endParaRPr>
              </a:p>
            </p:txBody>
          </p:sp>
        </p:grpSp>
        <p:grpSp>
          <p:nvGrpSpPr>
            <p:cNvPr id="13" name="12 Grupo"/>
            <p:cNvGrpSpPr/>
            <p:nvPr/>
          </p:nvGrpSpPr>
          <p:grpSpPr>
            <a:xfrm>
              <a:off x="271473" y="1449388"/>
              <a:ext cx="9302717" cy="1874291"/>
              <a:chOff x="271463" y="1449388"/>
              <a:chExt cx="9302717" cy="1874291"/>
            </a:xfrm>
          </p:grpSpPr>
          <p:sp>
            <p:nvSpPr>
              <p:cNvPr id="377864" name="Text Box 8"/>
              <p:cNvSpPr txBox="1">
                <a:spLocks noChangeArrowheads="1"/>
              </p:cNvSpPr>
              <p:nvPr/>
            </p:nvSpPr>
            <p:spPr bwMode="auto">
              <a:xfrm>
                <a:off x="309530" y="2000240"/>
                <a:ext cx="9264650" cy="1323439"/>
              </a:xfrm>
              <a:prstGeom prst="rect">
                <a:avLst/>
              </a:prstGeom>
              <a:noFill/>
              <a:ln w="9525" algn="ctr">
                <a:noFill/>
                <a:miter lim="800000"/>
                <a:headEnd/>
                <a:tailEnd/>
              </a:ln>
              <a:effectLst/>
            </p:spPr>
            <p:txBody>
              <a:bodyPr>
                <a:spAutoFit/>
              </a:bodyPr>
              <a:lstStyle/>
              <a:p>
                <a:pPr>
                  <a:spcBef>
                    <a:spcPct val="0"/>
                  </a:spcBef>
                </a:pPr>
                <a:endParaRPr lang="ca-ES" sz="1600" b="1" u="sng" dirty="0">
                  <a:solidFill>
                    <a:srgbClr val="990033"/>
                  </a:solidFill>
                  <a:effectLst>
                    <a:outerShdw blurRad="38100" dist="38100" dir="2700000" algn="tl">
                      <a:srgbClr val="C0C0C0"/>
                    </a:outerShdw>
                  </a:effectLst>
                  <a:latin typeface="Verdana" pitchFamily="34" charset="0"/>
                </a:endParaRPr>
              </a:p>
              <a:p>
                <a:pPr lvl="1">
                  <a:spcBef>
                    <a:spcPct val="0"/>
                  </a:spcBef>
                  <a:buFontTx/>
                  <a:buChar char="-"/>
                </a:pPr>
                <a:r>
                  <a:rPr lang="ca-ES" sz="1600" b="1" dirty="0">
                    <a:solidFill>
                      <a:srgbClr val="058AD4"/>
                    </a:solidFill>
                    <a:latin typeface="Verdana" pitchFamily="34" charset="0"/>
                  </a:rPr>
                  <a:t>Compra de </a:t>
                </a:r>
                <a:r>
                  <a:rPr lang="ca-ES" sz="1600" b="1" dirty="0" err="1">
                    <a:solidFill>
                      <a:srgbClr val="058AD4"/>
                    </a:solidFill>
                    <a:latin typeface="Verdana" pitchFamily="34" charset="0"/>
                  </a:rPr>
                  <a:t>documentos</a:t>
                </a:r>
                <a:r>
                  <a:rPr lang="ca-ES" sz="1600" b="1" dirty="0">
                    <a:solidFill>
                      <a:srgbClr val="058AD4"/>
                    </a:solidFill>
                    <a:latin typeface="Verdana" pitchFamily="34" charset="0"/>
                  </a:rPr>
                  <a:t> con pago </a:t>
                </a:r>
                <a:r>
                  <a:rPr lang="ca-ES" sz="1600" b="1" dirty="0" err="1">
                    <a:solidFill>
                      <a:srgbClr val="058AD4"/>
                    </a:solidFill>
                    <a:latin typeface="Verdana" pitchFamily="34" charset="0"/>
                  </a:rPr>
                  <a:t>aplazado</a:t>
                </a:r>
                <a:r>
                  <a:rPr lang="ca-ES" sz="1600" dirty="0">
                    <a:solidFill>
                      <a:srgbClr val="990033"/>
                    </a:solidFill>
                    <a:latin typeface="Verdana" pitchFamily="34" charset="0"/>
                  </a:rPr>
                  <a:t> </a:t>
                </a:r>
                <a:r>
                  <a:rPr lang="ca-ES" sz="1600" dirty="0" err="1">
                    <a:latin typeface="Verdana" pitchFamily="34" charset="0"/>
                  </a:rPr>
                  <a:t>correspondientes</a:t>
                </a:r>
                <a:r>
                  <a:rPr lang="ca-ES" sz="1600" dirty="0">
                    <a:latin typeface="Verdana" pitchFamily="34" charset="0"/>
                  </a:rPr>
                  <a:t> a </a:t>
                </a:r>
                <a:r>
                  <a:rPr lang="ca-ES" sz="1600" dirty="0" err="1">
                    <a:latin typeface="Verdana" pitchFamily="34" charset="0"/>
                  </a:rPr>
                  <a:t>utilizaciones</a:t>
                </a:r>
                <a:r>
                  <a:rPr lang="ca-ES" sz="1600" dirty="0">
                    <a:latin typeface="Verdana" pitchFamily="34" charset="0"/>
                  </a:rPr>
                  <a:t> de </a:t>
                </a:r>
                <a:r>
                  <a:rPr lang="ca-ES" sz="1600" dirty="0" err="1">
                    <a:latin typeface="Verdana" pitchFamily="34" charset="0"/>
                  </a:rPr>
                  <a:t>créditos</a:t>
                </a:r>
                <a:r>
                  <a:rPr lang="ca-ES" sz="1600" dirty="0">
                    <a:latin typeface="Verdana" pitchFamily="34" charset="0"/>
                  </a:rPr>
                  <a:t> </a:t>
                </a:r>
                <a:r>
                  <a:rPr lang="ca-ES" sz="1600" dirty="0" err="1">
                    <a:latin typeface="Verdana" pitchFamily="34" charset="0"/>
                  </a:rPr>
                  <a:t>documentarios</a:t>
                </a:r>
                <a:r>
                  <a:rPr lang="ca-ES" sz="1600" dirty="0">
                    <a:latin typeface="Verdana" pitchFamily="34" charset="0"/>
                  </a:rPr>
                  <a:t> de </a:t>
                </a:r>
                <a:r>
                  <a:rPr lang="ca-ES" sz="1600" dirty="0" err="1">
                    <a:latin typeface="Verdana" pitchFamily="34" charset="0"/>
                  </a:rPr>
                  <a:t>importación</a:t>
                </a:r>
                <a:r>
                  <a:rPr lang="ca-ES" sz="1600" dirty="0">
                    <a:latin typeface="Verdana" pitchFamily="34" charset="0"/>
                  </a:rPr>
                  <a:t> y/o </a:t>
                </a:r>
                <a:r>
                  <a:rPr lang="ca-ES" sz="1600" dirty="0" err="1">
                    <a:latin typeface="Verdana" pitchFamily="34" charset="0"/>
                  </a:rPr>
                  <a:t>operaciones</a:t>
                </a:r>
                <a:r>
                  <a:rPr lang="ca-ES" sz="1600" dirty="0">
                    <a:latin typeface="Verdana" pitchFamily="34" charset="0"/>
                  </a:rPr>
                  <a:t> </a:t>
                </a:r>
                <a:r>
                  <a:rPr lang="ca-ES" sz="1600" dirty="0" err="1">
                    <a:latin typeface="Verdana" pitchFamily="34" charset="0"/>
                  </a:rPr>
                  <a:t>avaladas</a:t>
                </a:r>
                <a:r>
                  <a:rPr lang="ca-ES" sz="1600" dirty="0">
                    <a:latin typeface="Verdana" pitchFamily="34" charset="0"/>
                  </a:rPr>
                  <a:t> por </a:t>
                </a:r>
                <a:r>
                  <a:rPr lang="ca-ES" sz="1600" dirty="0" err="1">
                    <a:latin typeface="Verdana" pitchFamily="34" charset="0"/>
                  </a:rPr>
                  <a:t>nuestra</a:t>
                </a:r>
                <a:r>
                  <a:rPr lang="ca-ES" sz="1600" dirty="0">
                    <a:latin typeface="Verdana" pitchFamily="34" charset="0"/>
                  </a:rPr>
                  <a:t> </a:t>
                </a:r>
                <a:r>
                  <a:rPr lang="ca-ES" sz="1600" dirty="0" err="1">
                    <a:latin typeface="Verdana" pitchFamily="34" charset="0"/>
                  </a:rPr>
                  <a:t>entidad</a:t>
                </a:r>
                <a:r>
                  <a:rPr lang="ca-ES" sz="1600" dirty="0">
                    <a:latin typeface="Verdana" pitchFamily="34" charset="0"/>
                  </a:rPr>
                  <a:t>. </a:t>
                </a:r>
              </a:p>
              <a:p>
                <a:pPr lvl="1">
                  <a:spcBef>
                    <a:spcPct val="0"/>
                  </a:spcBef>
                  <a:buFontTx/>
                  <a:buChar char="-"/>
                </a:pPr>
                <a:endParaRPr lang="ca-ES" sz="1600" dirty="0">
                  <a:latin typeface="Verdana" pitchFamily="34" charset="0"/>
                </a:endParaRPr>
              </a:p>
            </p:txBody>
          </p:sp>
          <p:sp>
            <p:nvSpPr>
              <p:cNvPr id="377865" name="Text Box 9"/>
              <p:cNvSpPr txBox="1">
                <a:spLocks noChangeArrowheads="1"/>
              </p:cNvSpPr>
              <p:nvPr/>
            </p:nvSpPr>
            <p:spPr bwMode="auto">
              <a:xfrm>
                <a:off x="271463" y="1449388"/>
                <a:ext cx="1287532" cy="307777"/>
              </a:xfrm>
              <a:prstGeom prst="rect">
                <a:avLst/>
              </a:prstGeom>
              <a:noFill/>
              <a:ln w="9525" algn="ctr">
                <a:noFill/>
                <a:miter lim="800000"/>
                <a:headEnd/>
                <a:tailEnd/>
              </a:ln>
              <a:effectLst/>
            </p:spPr>
            <p:txBody>
              <a:bodyPr wrap="none">
                <a:spAutoFit/>
              </a:bodyPr>
              <a:lstStyle/>
              <a:p>
                <a:pPr eaLnBrk="0" hangingPunct="0">
                  <a:spcBef>
                    <a:spcPct val="0"/>
                  </a:spcBef>
                </a:pPr>
                <a:r>
                  <a:rPr lang="es-ES" sz="1400" b="1" u="sng" dirty="0">
                    <a:solidFill>
                      <a:srgbClr val="990033"/>
                    </a:solidFill>
                    <a:effectLst>
                      <a:outerShdw blurRad="38100" dist="38100" dir="2700000" algn="tl">
                        <a:srgbClr val="C0C0C0"/>
                      </a:outerShdw>
                    </a:effectLst>
                    <a:latin typeface="Verdana" pitchFamily="34" charset="0"/>
                  </a:rPr>
                  <a:t>Modalidad:</a:t>
                </a:r>
              </a:p>
            </p:txBody>
          </p:sp>
        </p:grpSp>
      </p:grpSp>
      <p:sp>
        <p:nvSpPr>
          <p:cNvPr id="4" name="3 Marcador de número de diapositiva"/>
          <p:cNvSpPr>
            <a:spLocks noGrp="1"/>
          </p:cNvSpPr>
          <p:nvPr>
            <p:ph type="sldNum" sz="quarter" idx="12"/>
          </p:nvPr>
        </p:nvSpPr>
        <p:spPr/>
        <p:txBody>
          <a:bodyPr/>
          <a:lstStyle/>
          <a:p>
            <a:fld id="{26C69DA7-24B1-4A6D-BDDF-C1FA8D855B87}" type="slidenum">
              <a:rPr lang="es-ES" smtClean="0"/>
              <a:pPr/>
              <a:t>55</a:t>
            </a:fld>
            <a:endParaRPr lang="es-E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idx="4294967295"/>
          </p:nvPr>
        </p:nvSpPr>
        <p:spPr>
          <a:xfrm>
            <a:off x="2469115" y="1268645"/>
            <a:ext cx="496777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MOTIVOS DE ELECCIÓN DE ESTE SISTEMA DE COBRO</a:t>
            </a:r>
          </a:p>
        </p:txBody>
      </p:sp>
      <p:sp>
        <p:nvSpPr>
          <p:cNvPr id="378882" name="Text Box 2"/>
          <p:cNvSpPr txBox="1">
            <a:spLocks noChangeArrowheads="1"/>
          </p:cNvSpPr>
          <p:nvPr/>
        </p:nvSpPr>
        <p:spPr bwMode="auto">
          <a:xfrm>
            <a:off x="632520" y="2482856"/>
            <a:ext cx="8708330" cy="2800767"/>
          </a:xfrm>
          <a:prstGeom prst="rect">
            <a:avLst/>
          </a:prstGeom>
          <a:noFill/>
          <a:ln w="9525" algn="ctr">
            <a:noFill/>
            <a:miter lim="800000"/>
            <a:headEnd/>
            <a:tailEnd/>
          </a:ln>
          <a:effectLst/>
        </p:spPr>
        <p:txBody>
          <a:bodyPr wrap="square">
            <a:spAutoFit/>
          </a:bodyPr>
          <a:lstStyle/>
          <a:p>
            <a:pPr>
              <a:spcBef>
                <a:spcPct val="0"/>
              </a:spcBef>
              <a:buClr>
                <a:srgbClr val="FF0000"/>
              </a:buClr>
              <a:buFont typeface="Wingdings" pitchFamily="2" charset="2"/>
              <a:buChar char="v"/>
            </a:pPr>
            <a:r>
              <a:rPr lang="es-ES" sz="1600" dirty="0">
                <a:latin typeface="Verdana" pitchFamily="34" charset="0"/>
              </a:rPr>
              <a:t> El importador que ha pactado un pago aplazado en sus importaciones para reforzar su capacidad de compra, el exportador precisa liquidez y no quiere o puede utilizar sus líneas de riesgo.</a:t>
            </a:r>
          </a:p>
          <a:p>
            <a:pPr>
              <a:spcBef>
                <a:spcPct val="0"/>
              </a:spcBef>
              <a:buClr>
                <a:srgbClr val="FF0000"/>
              </a:buClr>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El exportador transforma el derecho de cobro aplazado en cobro al contado y transfiere a nuestro banco los riesgos comerciales y políticos mediante la condición “sin recurso”.</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Pactar un mejor precio si nuestro tipo de interés es más favorable que el del Importador, ya que se beneficiaría de ello.</a:t>
            </a:r>
            <a:endParaRPr lang="ca-ES" sz="1600" dirty="0">
              <a:latin typeface="Verdana" pitchFamily="34" charset="0"/>
            </a:endParaRPr>
          </a:p>
        </p:txBody>
      </p:sp>
      <p:sp>
        <p:nvSpPr>
          <p:cNvPr id="378885" name="Text Box 5"/>
          <p:cNvSpPr txBox="1">
            <a:spLocks noChangeArrowheads="1"/>
          </p:cNvSpPr>
          <p:nvPr/>
        </p:nvSpPr>
        <p:spPr bwMode="auto">
          <a:xfrm>
            <a:off x="1696339" y="221739"/>
            <a:ext cx="65133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a:p>
            <a:pPr>
              <a:spcBef>
                <a:spcPct val="0"/>
              </a:spcBef>
            </a:pPr>
            <a:r>
              <a:rPr lang="es-ES" sz="2400" b="1" dirty="0">
                <a:solidFill>
                  <a:srgbClr val="058AD4"/>
                </a:solidFill>
                <a:latin typeface="Verdana" pitchFamily="34" charset="0"/>
              </a:rPr>
              <a:t>SIN RECURSO PARA EL PROVEEDOR</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56</a:t>
            </a:fld>
            <a:endParaRPr lang="es-E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11" name="Rectangle 7"/>
          <p:cNvSpPr>
            <a:spLocks noGrp="1" noChangeArrowheads="1"/>
          </p:cNvSpPr>
          <p:nvPr>
            <p:ph type="title" idx="4294967295"/>
          </p:nvPr>
        </p:nvSpPr>
        <p:spPr>
          <a:xfrm>
            <a:off x="4002259" y="1052621"/>
            <a:ext cx="1901482"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CARACTERÍSTICAS</a:t>
            </a:r>
          </a:p>
        </p:txBody>
      </p:sp>
      <p:sp>
        <p:nvSpPr>
          <p:cNvPr id="379906" name="Text Box 2"/>
          <p:cNvSpPr txBox="1">
            <a:spLocks noChangeArrowheads="1"/>
          </p:cNvSpPr>
          <p:nvPr/>
        </p:nvSpPr>
        <p:spPr bwMode="auto">
          <a:xfrm>
            <a:off x="2343994" y="1562492"/>
            <a:ext cx="6929486" cy="71438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FF0000"/>
              </a:buClr>
              <a:buSzPct val="110000"/>
              <a:buFont typeface="Wingdings" pitchFamily="2" charset="2"/>
              <a:buChar char="ð"/>
            </a:pPr>
            <a:r>
              <a:rPr lang="es-ES" sz="1600" dirty="0">
                <a:latin typeface="Verdana" pitchFamily="34" charset="0"/>
              </a:rPr>
              <a:t>Empresas que importen bienes y servicios y que precisan aplazar el pago a sus proveedores.</a:t>
            </a:r>
          </a:p>
          <a:p>
            <a:pPr marL="596900" lvl="1" indent="-215900" eaLnBrk="0" hangingPunct="0">
              <a:lnSpc>
                <a:spcPct val="108000"/>
              </a:lnSpc>
              <a:spcBef>
                <a:spcPct val="0"/>
              </a:spcBef>
              <a:spcAft>
                <a:spcPts val="600"/>
              </a:spcAft>
              <a:buClr>
                <a:srgbClr val="FF0000"/>
              </a:buClr>
              <a:buSzPct val="110000"/>
              <a:buFont typeface="Wingdings" pitchFamily="2" charset="2"/>
              <a:buChar char="ð"/>
            </a:pPr>
            <a:endParaRPr lang="es-ES" sz="1600" dirty="0">
              <a:latin typeface="Verdana" pitchFamily="34" charset="0"/>
            </a:endParaRPr>
          </a:p>
        </p:txBody>
      </p:sp>
      <p:sp>
        <p:nvSpPr>
          <p:cNvPr id="379913" name="Text Box 9"/>
          <p:cNvSpPr txBox="1">
            <a:spLocks noChangeArrowheads="1"/>
          </p:cNvSpPr>
          <p:nvPr/>
        </p:nvSpPr>
        <p:spPr bwMode="auto">
          <a:xfrm>
            <a:off x="1696339" y="149731"/>
            <a:ext cx="6513322"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IMPORTACIONES</a:t>
            </a:r>
          </a:p>
          <a:p>
            <a:pPr>
              <a:spcBef>
                <a:spcPct val="0"/>
              </a:spcBef>
            </a:pPr>
            <a:r>
              <a:rPr lang="es-ES" sz="2400" b="1" dirty="0">
                <a:solidFill>
                  <a:srgbClr val="058AD4"/>
                </a:solidFill>
                <a:latin typeface="Verdana" pitchFamily="34" charset="0"/>
              </a:rPr>
              <a:t>SIN RECURSO PARA EL PROVEEDOR</a:t>
            </a:r>
          </a:p>
        </p:txBody>
      </p:sp>
      <p:sp>
        <p:nvSpPr>
          <p:cNvPr id="379914" name="Rectangle 10"/>
          <p:cNvSpPr>
            <a:spLocks noChangeArrowheads="1"/>
          </p:cNvSpPr>
          <p:nvPr/>
        </p:nvSpPr>
        <p:spPr bwMode="auto">
          <a:xfrm>
            <a:off x="2394073" y="2526539"/>
            <a:ext cx="6879407" cy="3015697"/>
          </a:xfrm>
          <a:prstGeom prst="rect">
            <a:avLst/>
          </a:prstGeom>
          <a:solidFill>
            <a:srgbClr val="FEBDA0">
              <a:alpha val="50000"/>
            </a:srgb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marL="182563" indent="-182563">
              <a:lnSpc>
                <a:spcPct val="120000"/>
              </a:lnSpc>
              <a:spcBef>
                <a:spcPct val="0"/>
              </a:spcBef>
              <a:buClr>
                <a:srgbClr val="FF0000"/>
              </a:buClr>
              <a:buSzPct val="110000"/>
              <a:buFont typeface="Wingdings" pitchFamily="2" charset="2"/>
              <a:buChar char=""/>
            </a:pPr>
            <a:r>
              <a:rPr lang="es-ES_tradnl" sz="1600" dirty="0">
                <a:latin typeface="Verdana" pitchFamily="34" charset="0"/>
              </a:rPr>
              <a:t>Paga al contado sus importaciones con pago aplazado, sin aumentar el consumo de sus líneas de riesgo. </a:t>
            </a:r>
          </a:p>
          <a:p>
            <a:pPr marL="182563" indent="-182563">
              <a:lnSpc>
                <a:spcPct val="120000"/>
              </a:lnSpc>
              <a:spcBef>
                <a:spcPct val="0"/>
              </a:spcBef>
              <a:buClr>
                <a:srgbClr val="FF0000"/>
              </a:buClr>
              <a:buSzPct val="110000"/>
              <a:buFont typeface="Wingdings" pitchFamily="2" charset="2"/>
              <a:buChar char=""/>
            </a:pPr>
            <a:r>
              <a:rPr lang="es-ES_tradnl" sz="1600" dirty="0">
                <a:latin typeface="Verdana" pitchFamily="34" charset="0"/>
              </a:rPr>
              <a:t>Elimina la posibilidad de impago, por riesgo comercial o país, ya que nuestro banco asume el mismo mediante la compra “sin recurso”.</a:t>
            </a:r>
          </a:p>
          <a:p>
            <a:pPr marL="182563" indent="-182563">
              <a:lnSpc>
                <a:spcPct val="120000"/>
              </a:lnSpc>
              <a:spcBef>
                <a:spcPct val="0"/>
              </a:spcBef>
              <a:buClr>
                <a:srgbClr val="FF0000"/>
              </a:buClr>
              <a:buSzPct val="110000"/>
              <a:buFont typeface="Wingdings" pitchFamily="2" charset="2"/>
              <a:buChar char=""/>
            </a:pPr>
            <a:r>
              <a:rPr lang="es-ES_tradnl" sz="1600" dirty="0">
                <a:latin typeface="Verdana" pitchFamily="34" charset="0"/>
              </a:rPr>
              <a:t>Le permite mejorar las ofertas comerciales de sus importaciones de países con reducida disponibilidad de financiación, dado que pagará al contado “sin recurso”.</a:t>
            </a:r>
          </a:p>
          <a:p>
            <a:pPr marL="182563" indent="-182563">
              <a:lnSpc>
                <a:spcPct val="120000"/>
              </a:lnSpc>
              <a:spcBef>
                <a:spcPct val="0"/>
              </a:spcBef>
              <a:buClr>
                <a:srgbClr val="FF0000"/>
              </a:buClr>
              <a:buSzPct val="110000"/>
              <a:buFont typeface="Wingdings" pitchFamily="2" charset="2"/>
              <a:buChar char=""/>
            </a:pPr>
            <a:r>
              <a:rPr lang="es-ES_tradnl" sz="1600" dirty="0">
                <a:latin typeface="Verdana" pitchFamily="34" charset="0"/>
              </a:rPr>
              <a:t>Elimina el riesgo de cambio si la operación es en una divisa diferente al euro.</a:t>
            </a:r>
          </a:p>
        </p:txBody>
      </p:sp>
      <p:grpSp>
        <p:nvGrpSpPr>
          <p:cNvPr id="20" name="19 Grupo"/>
          <p:cNvGrpSpPr/>
          <p:nvPr/>
        </p:nvGrpSpPr>
        <p:grpSpPr>
          <a:xfrm>
            <a:off x="344493" y="5543572"/>
            <a:ext cx="8655078" cy="693740"/>
            <a:chOff x="95216" y="5429264"/>
            <a:chExt cx="8655078" cy="693740"/>
          </a:xfrm>
        </p:grpSpPr>
        <p:sp>
          <p:nvSpPr>
            <p:cNvPr id="21" name="Text Box 30"/>
            <p:cNvSpPr txBox="1">
              <a:spLocks noChangeArrowheads="1"/>
            </p:cNvSpPr>
            <p:nvPr/>
          </p:nvSpPr>
          <p:spPr bwMode="auto">
            <a:xfrm>
              <a:off x="380968" y="5429264"/>
              <a:ext cx="2141933" cy="307777"/>
            </a:xfrm>
            <a:prstGeom prst="rect">
              <a:avLst/>
            </a:prstGeom>
            <a:noFill/>
            <a:ln w="9525" algn="ctr">
              <a:noFill/>
              <a:miter lim="800000"/>
              <a:headEnd/>
              <a:tailEnd/>
            </a:ln>
            <a:effectLst/>
          </p:spPr>
          <p:txBody>
            <a:bodyPr wrap="none">
              <a:spAutoFit/>
            </a:bodyPr>
            <a:lstStyle/>
            <a:p>
              <a:pPr eaLnBrk="0" hangingPunct="0">
                <a:spcBef>
                  <a:spcPct val="0"/>
                </a:spcBef>
              </a:pPr>
              <a:r>
                <a:rPr lang="es-ES" sz="1400" b="1" u="sng" dirty="0">
                  <a:solidFill>
                    <a:srgbClr val="990033"/>
                  </a:solidFill>
                  <a:effectLst>
                    <a:outerShdw blurRad="38100" dist="38100" dir="2700000" algn="tl">
                      <a:srgbClr val="C0C0C0"/>
                    </a:outerShdw>
                  </a:effectLst>
                  <a:latin typeface="Verdana" pitchFamily="34" charset="0"/>
                </a:rPr>
                <a:t>Cobro de intereses:</a:t>
              </a:r>
            </a:p>
          </p:txBody>
        </p:sp>
        <p:sp>
          <p:nvSpPr>
            <p:cNvPr id="22" name="Text Box 31"/>
            <p:cNvSpPr txBox="1">
              <a:spLocks noChangeArrowheads="1"/>
            </p:cNvSpPr>
            <p:nvPr/>
          </p:nvSpPr>
          <p:spPr bwMode="auto">
            <a:xfrm>
              <a:off x="95216" y="5786454"/>
              <a:ext cx="8655078" cy="336550"/>
            </a:xfrm>
            <a:prstGeom prst="rect">
              <a:avLst/>
            </a:prstGeom>
            <a:noFill/>
            <a:ln w="9525" algn="ctr">
              <a:noFill/>
              <a:miter lim="800000"/>
              <a:headEnd/>
              <a:tailEnd/>
            </a:ln>
            <a:effectLst/>
          </p:spPr>
          <p:txBody>
            <a:bodyPr wrap="square">
              <a:spAutoFit/>
            </a:bodyPr>
            <a:lstStyle/>
            <a:p>
              <a:pPr marL="263525" algn="just">
                <a:spcBef>
                  <a:spcPct val="0"/>
                </a:spcBef>
                <a:buClr>
                  <a:srgbClr val="FF0000"/>
                </a:buClr>
                <a:buSzPct val="150000"/>
                <a:buFont typeface="Arial Unicode MS" pitchFamily="34" charset="-128"/>
                <a:buChar char="↠"/>
              </a:pPr>
              <a:r>
                <a:rPr lang="es-ES" sz="1600" dirty="0">
                  <a:latin typeface="Verdana" pitchFamily="34" charset="0"/>
                </a:rPr>
                <a:t> Los intereses se calculan por anticipado “al tirón”.     </a:t>
              </a:r>
              <a:endParaRPr lang="ca-ES" sz="1600" b="1" dirty="0">
                <a:solidFill>
                  <a:srgbClr val="FF0000"/>
                </a:solidFill>
                <a:latin typeface="Verdana" pitchFamily="34" charset="0"/>
              </a:endParaRP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57</a:t>
            </a:fld>
            <a:endParaRPr lang="es-ES"/>
          </a:p>
        </p:txBody>
      </p:sp>
      <p:grpSp>
        <p:nvGrpSpPr>
          <p:cNvPr id="16" name="15 Grupo"/>
          <p:cNvGrpSpPr/>
          <p:nvPr/>
        </p:nvGrpSpPr>
        <p:grpSpPr>
          <a:xfrm>
            <a:off x="632520" y="1412776"/>
            <a:ext cx="1512168" cy="1080120"/>
            <a:chOff x="2095480" y="3000372"/>
            <a:chExt cx="2129287" cy="1514467"/>
          </a:xfrm>
        </p:grpSpPr>
        <p:pic>
          <p:nvPicPr>
            <p:cNvPr id="26" name="Picture 2" descr="http://www.creativosonline.org/blog/wp-content/uploads/2008/10/vectoresempresariales.png"/>
            <p:cNvPicPr>
              <a:picLocks noChangeAspect="1" noChangeArrowheads="1"/>
            </p:cNvPicPr>
            <p:nvPr/>
          </p:nvPicPr>
          <p:blipFill>
            <a:blip r:embed="rId3"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7" name="26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28" name="27 Grupo"/>
          <p:cNvGrpSpPr/>
          <p:nvPr/>
        </p:nvGrpSpPr>
        <p:grpSpPr>
          <a:xfrm>
            <a:off x="632520" y="3356992"/>
            <a:ext cx="1512168" cy="1080120"/>
            <a:chOff x="2627784" y="4293096"/>
            <a:chExt cx="1656184" cy="1012112"/>
          </a:xfrm>
          <a:scene3d>
            <a:camera prst="orthographicFront">
              <a:rot lat="0" lon="0" rev="0"/>
            </a:camera>
            <a:lightRig rig="balanced" dir="t">
              <a:rot lat="0" lon="0" rev="8700000"/>
            </a:lightRig>
          </a:scene3d>
        </p:grpSpPr>
        <p:pic>
          <p:nvPicPr>
            <p:cNvPr id="29"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4"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0" name="29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pic>
        <p:nvPicPr>
          <p:cNvPr id="31" name="Picture 4" descr="C:\Documents and Settings\PEPE\Local Settings\Temporary Internet Files\Content.IE5\UQ65D14E\j0441443[1].png">
            <a:hlinkClick r:id="rId5" action="ppaction://hlinksldjump"/>
          </p:cNvPr>
          <p:cNvPicPr>
            <a:picLocks noChangeAspect="1" noChangeArrowheads="1"/>
          </p:cNvPicPr>
          <p:nvPr/>
        </p:nvPicPr>
        <p:blipFill>
          <a:blip r:embed="rId6" cstate="print"/>
          <a:srcRect/>
          <a:stretch>
            <a:fillRect/>
          </a:stretch>
        </p:blipFill>
        <p:spPr bwMode="auto">
          <a:xfrm>
            <a:off x="7257256" y="6093296"/>
            <a:ext cx="571480" cy="571480"/>
          </a:xfrm>
          <a:prstGeom prst="rect">
            <a:avLst/>
          </a:prstGeom>
          <a:noFill/>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AutoShape 2"/>
          <p:cNvSpPr>
            <a:spLocks noChangeArrowheads="1"/>
          </p:cNvSpPr>
          <p:nvPr/>
        </p:nvSpPr>
        <p:spPr bwMode="auto">
          <a:xfrm>
            <a:off x="1979613" y="2705100"/>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algn="ctr">
              <a:spcBef>
                <a:spcPct val="0"/>
              </a:spcBef>
            </a:pPr>
            <a:r>
              <a:rPr lang="ca-ES" sz="3200" b="1" dirty="0">
                <a:solidFill>
                  <a:schemeClr val="bg1"/>
                </a:solidFill>
                <a:latin typeface="Verdana" pitchFamily="34" charset="0"/>
              </a:rPr>
              <a:t>PARA EL</a:t>
            </a:r>
          </a:p>
          <a:p>
            <a:pPr algn="ctr">
              <a:spcBef>
                <a:spcPct val="0"/>
              </a:spcBef>
            </a:pPr>
            <a:r>
              <a:rPr lang="ca-ES" sz="3200" b="1" dirty="0">
                <a:solidFill>
                  <a:schemeClr val="bg1"/>
                </a:solidFill>
                <a:latin typeface="Verdana" pitchFamily="34" charset="0"/>
              </a:rPr>
              <a:t>EXPORTADOR</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58</a:t>
            </a:fld>
            <a:endParaRPr lang="es-E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Text Box 3"/>
          <p:cNvSpPr txBox="1">
            <a:spLocks noChangeArrowheads="1"/>
          </p:cNvSpPr>
          <p:nvPr/>
        </p:nvSpPr>
        <p:spPr bwMode="auto">
          <a:xfrm>
            <a:off x="271471" y="2840038"/>
            <a:ext cx="9002009" cy="2308324"/>
          </a:xfrm>
          <a:prstGeom prst="rect">
            <a:avLst/>
          </a:prstGeom>
          <a:noFill/>
          <a:ln w="9525" algn="ctr">
            <a:noFill/>
            <a:miter lim="800000"/>
            <a:headEnd/>
            <a:tailEnd/>
          </a:ln>
          <a:effectLst/>
        </p:spPr>
        <p:txBody>
          <a:bodyPr wrap="square">
            <a:spAutoFit/>
          </a:bodyPr>
          <a:lstStyle/>
          <a:p>
            <a:pPr>
              <a:spcBef>
                <a:spcPct val="0"/>
              </a:spcBef>
            </a:pPr>
            <a:r>
              <a:rPr lang="ca-ES" sz="1600" b="1" dirty="0">
                <a:latin typeface="Verdana" pitchFamily="34" charset="0"/>
              </a:rPr>
              <a:t>La </a:t>
            </a:r>
            <a:r>
              <a:rPr lang="ca-ES" sz="1600" b="1" dirty="0" err="1">
                <a:latin typeface="Verdana" pitchFamily="34" charset="0"/>
              </a:rPr>
              <a:t>financiación</a:t>
            </a:r>
            <a:r>
              <a:rPr lang="ca-ES" sz="1600" b="1" dirty="0">
                <a:latin typeface="Verdana" pitchFamily="34" charset="0"/>
              </a:rPr>
              <a:t> de una </a:t>
            </a:r>
            <a:r>
              <a:rPr lang="ca-ES" sz="1600" b="1" dirty="0" err="1">
                <a:latin typeface="Verdana" pitchFamily="34" charset="0"/>
              </a:rPr>
              <a:t>exportación</a:t>
            </a:r>
            <a:r>
              <a:rPr lang="ca-ES" sz="1600" b="1" dirty="0">
                <a:latin typeface="Verdana" pitchFamily="34" charset="0"/>
              </a:rPr>
              <a:t> </a:t>
            </a:r>
            <a:r>
              <a:rPr lang="ca-ES" sz="1600" b="1" dirty="0" err="1">
                <a:latin typeface="Verdana" pitchFamily="34" charset="0"/>
              </a:rPr>
              <a:t>puede</a:t>
            </a:r>
            <a:r>
              <a:rPr lang="ca-ES" sz="1600" b="1" dirty="0">
                <a:latin typeface="Verdana" pitchFamily="34" charset="0"/>
              </a:rPr>
              <a:t> ser:</a:t>
            </a:r>
          </a:p>
          <a:p>
            <a:pPr>
              <a:spcBef>
                <a:spcPct val="0"/>
              </a:spcBef>
            </a:pPr>
            <a:endParaRPr lang="ca-ES" sz="1600" dirty="0">
              <a:latin typeface="Verdana" pitchFamily="34" charset="0"/>
            </a:endParaRPr>
          </a:p>
          <a:p>
            <a:pPr lvl="1">
              <a:spcBef>
                <a:spcPct val="0"/>
              </a:spcBef>
              <a:buFontTx/>
              <a:buChar char="-"/>
            </a:pPr>
            <a:r>
              <a:rPr lang="ca-ES" sz="1600" b="1" dirty="0" err="1">
                <a:solidFill>
                  <a:srgbClr val="990033"/>
                </a:solidFill>
                <a:latin typeface="Verdana" pitchFamily="34" charset="0"/>
              </a:rPr>
              <a:t>Prefinanciación</a:t>
            </a:r>
            <a:r>
              <a:rPr lang="ca-ES" sz="1600" dirty="0">
                <a:solidFill>
                  <a:srgbClr val="990033"/>
                </a:solidFill>
                <a:latin typeface="Verdana" pitchFamily="34" charset="0"/>
              </a:rPr>
              <a:t>:</a:t>
            </a:r>
            <a:r>
              <a:rPr lang="ca-ES" sz="1600" dirty="0">
                <a:latin typeface="Verdana" pitchFamily="34" charset="0"/>
              </a:rPr>
              <a:t> </a:t>
            </a:r>
            <a:r>
              <a:rPr lang="ca-ES" sz="1600" dirty="0" err="1">
                <a:latin typeface="Verdana" pitchFamily="34" charset="0"/>
              </a:rPr>
              <a:t>Periodo</a:t>
            </a:r>
            <a:r>
              <a:rPr lang="ca-ES" sz="1600" dirty="0">
                <a:latin typeface="Verdana" pitchFamily="34" charset="0"/>
              </a:rPr>
              <a:t> que </a:t>
            </a:r>
            <a:r>
              <a:rPr lang="ca-ES" sz="1600" dirty="0" err="1">
                <a:latin typeface="Verdana" pitchFamily="34" charset="0"/>
              </a:rPr>
              <a:t>comprende</a:t>
            </a:r>
            <a:r>
              <a:rPr lang="ca-ES" sz="1600" dirty="0">
                <a:latin typeface="Verdana" pitchFamily="34" charset="0"/>
              </a:rPr>
              <a:t> el </a:t>
            </a:r>
            <a:r>
              <a:rPr lang="ca-ES" sz="1600" dirty="0" err="1">
                <a:latin typeface="Verdana" pitchFamily="34" charset="0"/>
              </a:rPr>
              <a:t>tiempo</a:t>
            </a:r>
            <a:r>
              <a:rPr lang="ca-ES" sz="1600" dirty="0">
                <a:latin typeface="Verdana" pitchFamily="34" charset="0"/>
              </a:rPr>
              <a:t> entre la </a:t>
            </a:r>
            <a:r>
              <a:rPr lang="ca-ES" sz="1600" dirty="0" err="1">
                <a:latin typeface="Verdana" pitchFamily="34" charset="0"/>
              </a:rPr>
              <a:t>realización</a:t>
            </a:r>
            <a:r>
              <a:rPr lang="ca-ES" sz="1600" dirty="0">
                <a:latin typeface="Verdana" pitchFamily="34" charset="0"/>
              </a:rPr>
              <a:t> del </a:t>
            </a:r>
            <a:r>
              <a:rPr lang="ca-ES" sz="1600" dirty="0" err="1">
                <a:latin typeface="Verdana" pitchFamily="34" charset="0"/>
              </a:rPr>
              <a:t>pedido</a:t>
            </a:r>
            <a:r>
              <a:rPr lang="ca-ES" sz="1600" dirty="0">
                <a:latin typeface="Verdana" pitchFamily="34" charset="0"/>
              </a:rPr>
              <a:t> </a:t>
            </a:r>
            <a:r>
              <a:rPr lang="ca-ES" sz="1600" dirty="0" err="1">
                <a:latin typeface="Verdana" pitchFamily="34" charset="0"/>
              </a:rPr>
              <a:t>hasta</a:t>
            </a:r>
            <a:r>
              <a:rPr lang="ca-ES" sz="1600" dirty="0">
                <a:latin typeface="Verdana" pitchFamily="34" charset="0"/>
              </a:rPr>
              <a:t> la </a:t>
            </a:r>
            <a:r>
              <a:rPr lang="ca-ES" sz="1600" dirty="0" err="1">
                <a:latin typeface="Verdana" pitchFamily="34" charset="0"/>
              </a:rPr>
              <a:t>fecha</a:t>
            </a:r>
            <a:r>
              <a:rPr lang="ca-ES" sz="1600" dirty="0">
                <a:latin typeface="Verdana" pitchFamily="34" charset="0"/>
              </a:rPr>
              <a:t> de </a:t>
            </a:r>
            <a:r>
              <a:rPr lang="ca-ES" sz="1600" dirty="0" err="1">
                <a:latin typeface="Verdana" pitchFamily="34" charset="0"/>
              </a:rPr>
              <a:t>embarque</a:t>
            </a:r>
            <a:r>
              <a:rPr lang="ca-ES" sz="1600" dirty="0">
                <a:latin typeface="Verdana" pitchFamily="34" charset="0"/>
              </a:rPr>
              <a:t>. En </a:t>
            </a:r>
            <a:r>
              <a:rPr lang="ca-ES" sz="1600" dirty="0" err="1">
                <a:latin typeface="Verdana" pitchFamily="34" charset="0"/>
              </a:rPr>
              <a:t>estas</a:t>
            </a:r>
            <a:r>
              <a:rPr lang="ca-ES" sz="1600" dirty="0">
                <a:latin typeface="Verdana" pitchFamily="34" charset="0"/>
              </a:rPr>
              <a:t> </a:t>
            </a:r>
            <a:r>
              <a:rPr lang="ca-ES" sz="1600" dirty="0" err="1">
                <a:latin typeface="Verdana" pitchFamily="34" charset="0"/>
              </a:rPr>
              <a:t>operaciones</a:t>
            </a:r>
            <a:r>
              <a:rPr lang="ca-ES" sz="1600" dirty="0">
                <a:latin typeface="Verdana" pitchFamily="34" charset="0"/>
              </a:rPr>
              <a:t> se </a:t>
            </a:r>
            <a:r>
              <a:rPr lang="ca-ES" sz="1600" dirty="0" err="1">
                <a:latin typeface="Verdana" pitchFamily="34" charset="0"/>
              </a:rPr>
              <a:t>puede</a:t>
            </a:r>
            <a:r>
              <a:rPr lang="ca-ES" sz="1600" dirty="0">
                <a:latin typeface="Verdana" pitchFamily="34" charset="0"/>
              </a:rPr>
              <a:t> </a:t>
            </a:r>
            <a:r>
              <a:rPr lang="ca-ES" sz="1600" dirty="0" err="1">
                <a:latin typeface="Verdana" pitchFamily="34" charset="0"/>
              </a:rPr>
              <a:t>financiar</a:t>
            </a:r>
            <a:r>
              <a:rPr lang="ca-ES" sz="1600" dirty="0">
                <a:latin typeface="Verdana" pitchFamily="34" charset="0"/>
              </a:rPr>
              <a:t> </a:t>
            </a:r>
            <a:r>
              <a:rPr lang="ca-ES" sz="1600" dirty="0" err="1">
                <a:latin typeface="Verdana" pitchFamily="34" charset="0"/>
              </a:rPr>
              <a:t>hasta</a:t>
            </a:r>
            <a:r>
              <a:rPr lang="ca-ES" sz="1600" dirty="0">
                <a:latin typeface="Verdana" pitchFamily="34" charset="0"/>
              </a:rPr>
              <a:t> el 100% </a:t>
            </a:r>
            <a:r>
              <a:rPr lang="ca-ES" sz="1600" dirty="0" err="1">
                <a:latin typeface="Verdana" pitchFamily="34" charset="0"/>
              </a:rPr>
              <a:t>aunque</a:t>
            </a:r>
            <a:r>
              <a:rPr lang="ca-ES" sz="1600" dirty="0">
                <a:latin typeface="Verdana" pitchFamily="34" charset="0"/>
              </a:rPr>
              <a:t> </a:t>
            </a:r>
            <a:r>
              <a:rPr lang="ca-ES" sz="1600" dirty="0" err="1">
                <a:latin typeface="Verdana" pitchFamily="34" charset="0"/>
              </a:rPr>
              <a:t>inicialmente</a:t>
            </a:r>
            <a:r>
              <a:rPr lang="ca-ES" sz="1600" dirty="0">
                <a:latin typeface="Verdana" pitchFamily="34" charset="0"/>
              </a:rPr>
              <a:t> la </a:t>
            </a:r>
            <a:r>
              <a:rPr lang="ca-ES" sz="1600" dirty="0" err="1">
                <a:latin typeface="Verdana" pitchFamily="34" charset="0"/>
              </a:rPr>
              <a:t>entidad</a:t>
            </a:r>
            <a:r>
              <a:rPr lang="ca-ES" sz="1600" dirty="0">
                <a:latin typeface="Verdana" pitchFamily="34" charset="0"/>
              </a:rPr>
              <a:t> </a:t>
            </a:r>
            <a:r>
              <a:rPr lang="ca-ES" sz="1600" dirty="0" err="1">
                <a:latin typeface="Verdana" pitchFamily="34" charset="0"/>
              </a:rPr>
              <a:t>financiera</a:t>
            </a:r>
            <a:r>
              <a:rPr lang="ca-ES" sz="1600" dirty="0">
                <a:latin typeface="Verdana" pitchFamily="34" charset="0"/>
              </a:rPr>
              <a:t> </a:t>
            </a:r>
            <a:r>
              <a:rPr lang="ca-ES" sz="1600" dirty="0" err="1">
                <a:latin typeface="Verdana" pitchFamily="34" charset="0"/>
              </a:rPr>
              <a:t>puede</a:t>
            </a:r>
            <a:r>
              <a:rPr lang="ca-ES" sz="1600" dirty="0">
                <a:latin typeface="Verdana" pitchFamily="34" charset="0"/>
              </a:rPr>
              <a:t> que solo </a:t>
            </a:r>
            <a:r>
              <a:rPr lang="ca-ES" sz="1600" dirty="0" err="1">
                <a:latin typeface="Verdana" pitchFamily="34" charset="0"/>
              </a:rPr>
              <a:t>financie</a:t>
            </a:r>
            <a:r>
              <a:rPr lang="ca-ES" sz="1600" dirty="0">
                <a:latin typeface="Verdana" pitchFamily="34" charset="0"/>
              </a:rPr>
              <a:t> el 80%.</a:t>
            </a:r>
          </a:p>
          <a:p>
            <a:pPr lvl="1">
              <a:spcBef>
                <a:spcPct val="0"/>
              </a:spcBef>
              <a:buFontTx/>
              <a:buChar char="-"/>
            </a:pPr>
            <a:endParaRPr lang="ca-ES" sz="1600" dirty="0">
              <a:latin typeface="Verdana" pitchFamily="34" charset="0"/>
            </a:endParaRPr>
          </a:p>
          <a:p>
            <a:pPr lvl="1">
              <a:spcBef>
                <a:spcPct val="0"/>
              </a:spcBef>
              <a:buFontTx/>
              <a:buChar char="-"/>
            </a:pPr>
            <a:r>
              <a:rPr lang="ca-ES" sz="1600" b="1" dirty="0" err="1">
                <a:solidFill>
                  <a:srgbClr val="990033"/>
                </a:solidFill>
                <a:latin typeface="Verdana" pitchFamily="34" charset="0"/>
              </a:rPr>
              <a:t>Postfinanciación</a:t>
            </a:r>
            <a:r>
              <a:rPr lang="ca-ES" sz="1600" dirty="0">
                <a:solidFill>
                  <a:srgbClr val="990033"/>
                </a:solidFill>
                <a:latin typeface="Verdana" pitchFamily="34" charset="0"/>
              </a:rPr>
              <a:t>:</a:t>
            </a:r>
            <a:r>
              <a:rPr lang="ca-ES" sz="1600" dirty="0">
                <a:latin typeface="Verdana" pitchFamily="34" charset="0"/>
              </a:rPr>
              <a:t> </a:t>
            </a:r>
            <a:r>
              <a:rPr lang="ca-ES" sz="1600" dirty="0" err="1">
                <a:latin typeface="Verdana" pitchFamily="34" charset="0"/>
              </a:rPr>
              <a:t>Periodo</a:t>
            </a:r>
            <a:r>
              <a:rPr lang="ca-ES" sz="1600" dirty="0">
                <a:latin typeface="Verdana" pitchFamily="34" charset="0"/>
              </a:rPr>
              <a:t> </a:t>
            </a:r>
            <a:r>
              <a:rPr lang="ca-ES" sz="1600" dirty="0" err="1">
                <a:latin typeface="Verdana" pitchFamily="34" charset="0"/>
              </a:rPr>
              <a:t>existente</a:t>
            </a:r>
            <a:r>
              <a:rPr lang="ca-ES" sz="1600" dirty="0">
                <a:latin typeface="Verdana" pitchFamily="34" charset="0"/>
              </a:rPr>
              <a:t> entre el </a:t>
            </a:r>
            <a:r>
              <a:rPr lang="ca-ES" sz="1600" dirty="0" err="1">
                <a:latin typeface="Verdana" pitchFamily="34" charset="0"/>
              </a:rPr>
              <a:t>embarque</a:t>
            </a:r>
            <a:r>
              <a:rPr lang="ca-ES" sz="1600" dirty="0">
                <a:latin typeface="Verdana" pitchFamily="34" charset="0"/>
              </a:rPr>
              <a:t> y el cobro de la </a:t>
            </a:r>
            <a:r>
              <a:rPr lang="ca-ES" sz="1600" dirty="0" err="1">
                <a:latin typeface="Verdana" pitchFamily="34" charset="0"/>
              </a:rPr>
              <a:t>operación</a:t>
            </a:r>
            <a:r>
              <a:rPr lang="ca-ES" sz="1600" dirty="0">
                <a:latin typeface="Verdana" pitchFamily="34" charset="0"/>
              </a:rPr>
              <a:t>.</a:t>
            </a:r>
          </a:p>
        </p:txBody>
      </p:sp>
      <p:grpSp>
        <p:nvGrpSpPr>
          <p:cNvPr id="2" name="Grupo 1">
            <a:extLst>
              <a:ext uri="{FF2B5EF4-FFF2-40B4-BE49-F238E27FC236}">
                <a16:creationId xmlns:a16="http://schemas.microsoft.com/office/drawing/2014/main" id="{3E30F0D3-F202-4CCA-8035-CD22EE2F85EE}"/>
              </a:ext>
            </a:extLst>
          </p:cNvPr>
          <p:cNvGrpSpPr/>
          <p:nvPr/>
        </p:nvGrpSpPr>
        <p:grpSpPr>
          <a:xfrm>
            <a:off x="193224" y="5178246"/>
            <a:ext cx="9228323" cy="1161852"/>
            <a:chOff x="193224" y="4460893"/>
            <a:chExt cx="9228323" cy="1161852"/>
          </a:xfrm>
        </p:grpSpPr>
        <p:grpSp>
          <p:nvGrpSpPr>
            <p:cNvPr id="372741" name="Group 5"/>
            <p:cNvGrpSpPr>
              <a:grpSpLocks/>
            </p:cNvGrpSpPr>
            <p:nvPr/>
          </p:nvGrpSpPr>
          <p:grpSpPr bwMode="auto">
            <a:xfrm>
              <a:off x="662594" y="4819668"/>
              <a:ext cx="8384612" cy="225425"/>
              <a:chOff x="385" y="3577"/>
              <a:chExt cx="4876" cy="142"/>
            </a:xfrm>
          </p:grpSpPr>
          <p:sp>
            <p:nvSpPr>
              <p:cNvPr id="372742" name="Line 6"/>
              <p:cNvSpPr>
                <a:spLocks noChangeShapeType="1"/>
              </p:cNvSpPr>
              <p:nvPr/>
            </p:nvSpPr>
            <p:spPr bwMode="auto">
              <a:xfrm>
                <a:off x="385" y="3634"/>
                <a:ext cx="4876" cy="0"/>
              </a:xfrm>
              <a:prstGeom prst="line">
                <a:avLst/>
              </a:prstGeom>
              <a:noFill/>
              <a:ln w="25400">
                <a:solidFill>
                  <a:schemeClr val="tx1"/>
                </a:solidFill>
                <a:round/>
                <a:headEnd/>
                <a:tailEnd/>
              </a:ln>
              <a:effectLst/>
            </p:spPr>
            <p:txBody>
              <a:bodyPr/>
              <a:lstStyle/>
              <a:p>
                <a:endParaRPr lang="es-ES" sz="1400"/>
              </a:p>
            </p:txBody>
          </p:sp>
          <p:sp>
            <p:nvSpPr>
              <p:cNvPr id="372743" name="Line 7"/>
              <p:cNvSpPr>
                <a:spLocks noChangeShapeType="1"/>
              </p:cNvSpPr>
              <p:nvPr/>
            </p:nvSpPr>
            <p:spPr bwMode="auto">
              <a:xfrm>
                <a:off x="385" y="3578"/>
                <a:ext cx="0" cy="141"/>
              </a:xfrm>
              <a:prstGeom prst="line">
                <a:avLst/>
              </a:prstGeom>
              <a:noFill/>
              <a:ln w="38100">
                <a:solidFill>
                  <a:schemeClr val="tx1"/>
                </a:solidFill>
                <a:round/>
                <a:headEnd/>
                <a:tailEnd/>
              </a:ln>
              <a:effectLst/>
            </p:spPr>
            <p:txBody>
              <a:bodyPr/>
              <a:lstStyle/>
              <a:p>
                <a:endParaRPr lang="es-ES" sz="1400"/>
              </a:p>
            </p:txBody>
          </p:sp>
          <p:sp>
            <p:nvSpPr>
              <p:cNvPr id="372744" name="Line 8"/>
              <p:cNvSpPr>
                <a:spLocks noChangeShapeType="1"/>
              </p:cNvSpPr>
              <p:nvPr/>
            </p:nvSpPr>
            <p:spPr bwMode="auto">
              <a:xfrm>
                <a:off x="2341" y="3577"/>
                <a:ext cx="0" cy="141"/>
              </a:xfrm>
              <a:prstGeom prst="line">
                <a:avLst/>
              </a:prstGeom>
              <a:noFill/>
              <a:ln w="38100">
                <a:solidFill>
                  <a:schemeClr val="tx1"/>
                </a:solidFill>
                <a:round/>
                <a:headEnd/>
                <a:tailEnd/>
              </a:ln>
              <a:effectLst/>
            </p:spPr>
            <p:txBody>
              <a:bodyPr/>
              <a:lstStyle/>
              <a:p>
                <a:endParaRPr lang="es-ES" sz="1400"/>
              </a:p>
            </p:txBody>
          </p:sp>
          <p:sp>
            <p:nvSpPr>
              <p:cNvPr id="372745" name="Line 9"/>
              <p:cNvSpPr>
                <a:spLocks noChangeShapeType="1"/>
              </p:cNvSpPr>
              <p:nvPr/>
            </p:nvSpPr>
            <p:spPr bwMode="auto">
              <a:xfrm>
                <a:off x="5261" y="3577"/>
                <a:ext cx="0" cy="141"/>
              </a:xfrm>
              <a:prstGeom prst="line">
                <a:avLst/>
              </a:prstGeom>
              <a:noFill/>
              <a:ln w="38100">
                <a:solidFill>
                  <a:schemeClr val="tx1"/>
                </a:solidFill>
                <a:round/>
                <a:headEnd/>
                <a:tailEnd/>
              </a:ln>
              <a:effectLst/>
            </p:spPr>
            <p:txBody>
              <a:bodyPr/>
              <a:lstStyle/>
              <a:p>
                <a:endParaRPr lang="es-ES" sz="1400"/>
              </a:p>
            </p:txBody>
          </p:sp>
        </p:grpSp>
        <p:sp>
          <p:nvSpPr>
            <p:cNvPr id="372746" name="AutoShape 10"/>
            <p:cNvSpPr>
              <a:spLocks/>
            </p:cNvSpPr>
            <p:nvPr/>
          </p:nvSpPr>
          <p:spPr bwMode="auto">
            <a:xfrm rot="16200000">
              <a:off x="2209274" y="3594376"/>
              <a:ext cx="225425" cy="3217312"/>
            </a:xfrm>
            <a:prstGeom prst="leftBrace">
              <a:avLst>
                <a:gd name="adj1" fmla="val 109800"/>
                <a:gd name="adj2" fmla="val 50884"/>
              </a:avLst>
            </a:prstGeom>
            <a:solidFill>
              <a:srgbClr val="058AD4"/>
            </a:solidFill>
            <a:ln w="9525">
              <a:solidFill>
                <a:srgbClr val="800000"/>
              </a:solidFill>
              <a:round/>
              <a:headEnd/>
              <a:tailEnd/>
            </a:ln>
            <a:effectLst/>
          </p:spPr>
          <p:txBody>
            <a:bodyPr wrap="none" anchor="ctr"/>
            <a:lstStyle/>
            <a:p>
              <a:endParaRPr lang="es-ES" sz="1400"/>
            </a:p>
          </p:txBody>
        </p:sp>
        <p:sp>
          <p:nvSpPr>
            <p:cNvPr id="372747" name="AutoShape 11"/>
            <p:cNvSpPr>
              <a:spLocks/>
            </p:cNvSpPr>
            <p:nvPr/>
          </p:nvSpPr>
          <p:spPr bwMode="auto">
            <a:xfrm rot="16200000">
              <a:off x="6449728" y="2813701"/>
              <a:ext cx="225425" cy="4778679"/>
            </a:xfrm>
            <a:prstGeom prst="leftBrace">
              <a:avLst>
                <a:gd name="adj1" fmla="val 163087"/>
                <a:gd name="adj2" fmla="val 50884"/>
              </a:avLst>
            </a:prstGeom>
            <a:solidFill>
              <a:srgbClr val="C00000"/>
            </a:solidFill>
            <a:ln w="9525">
              <a:solidFill>
                <a:srgbClr val="800000"/>
              </a:solidFill>
              <a:round/>
              <a:headEnd/>
              <a:tailEnd/>
            </a:ln>
            <a:effectLst/>
          </p:spPr>
          <p:txBody>
            <a:bodyPr wrap="none" anchor="ctr"/>
            <a:lstStyle/>
            <a:p>
              <a:endParaRPr lang="es-ES" sz="1400"/>
            </a:p>
          </p:txBody>
        </p:sp>
        <p:sp>
          <p:nvSpPr>
            <p:cNvPr id="372748" name="Text Box 12"/>
            <p:cNvSpPr txBox="1">
              <a:spLocks noChangeArrowheads="1"/>
            </p:cNvSpPr>
            <p:nvPr/>
          </p:nvSpPr>
          <p:spPr bwMode="auto">
            <a:xfrm>
              <a:off x="193224" y="4487881"/>
              <a:ext cx="869149"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err="1">
                  <a:latin typeface="Verdana" pitchFamily="34" charset="0"/>
                </a:rPr>
                <a:t>Pedido</a:t>
              </a:r>
              <a:endParaRPr lang="ca-ES" sz="1400" b="1" dirty="0">
                <a:latin typeface="Verdana" pitchFamily="34" charset="0"/>
              </a:endParaRPr>
            </a:p>
          </p:txBody>
        </p:sp>
        <p:sp>
          <p:nvSpPr>
            <p:cNvPr id="372749" name="Text Box 13"/>
            <p:cNvSpPr txBox="1">
              <a:spLocks noChangeArrowheads="1"/>
            </p:cNvSpPr>
            <p:nvPr/>
          </p:nvSpPr>
          <p:spPr bwMode="auto">
            <a:xfrm>
              <a:off x="3420066" y="4460893"/>
              <a:ext cx="1205779"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err="1">
                  <a:latin typeface="Verdana" pitchFamily="34" charset="0"/>
                </a:rPr>
                <a:t>Embarque</a:t>
              </a:r>
              <a:endParaRPr lang="ca-ES" sz="1400" b="1" dirty="0">
                <a:latin typeface="Verdana" pitchFamily="34" charset="0"/>
              </a:endParaRPr>
            </a:p>
          </p:txBody>
        </p:sp>
        <p:sp>
          <p:nvSpPr>
            <p:cNvPr id="372750" name="Text Box 14"/>
            <p:cNvSpPr txBox="1">
              <a:spLocks noChangeArrowheads="1"/>
            </p:cNvSpPr>
            <p:nvPr/>
          </p:nvSpPr>
          <p:spPr bwMode="auto">
            <a:xfrm>
              <a:off x="8645372" y="4505342"/>
              <a:ext cx="776175"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latin typeface="Verdana" pitchFamily="34" charset="0"/>
                </a:rPr>
                <a:t>Cobro</a:t>
              </a:r>
            </a:p>
          </p:txBody>
        </p:sp>
        <p:sp>
          <p:nvSpPr>
            <p:cNvPr id="372751" name="Text Box 15"/>
            <p:cNvSpPr txBox="1">
              <a:spLocks noChangeArrowheads="1"/>
            </p:cNvSpPr>
            <p:nvPr/>
          </p:nvSpPr>
          <p:spPr bwMode="auto">
            <a:xfrm>
              <a:off x="1513341" y="5314968"/>
              <a:ext cx="1742786"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err="1">
                  <a:solidFill>
                    <a:srgbClr val="990033"/>
                  </a:solidFill>
                  <a:latin typeface="Verdana" pitchFamily="34" charset="0"/>
                </a:rPr>
                <a:t>Prefinanciación</a:t>
              </a:r>
              <a:endParaRPr lang="ca-ES" sz="1400" b="1" dirty="0">
                <a:solidFill>
                  <a:srgbClr val="990033"/>
                </a:solidFill>
                <a:latin typeface="Verdana" pitchFamily="34" charset="0"/>
              </a:endParaRPr>
            </a:p>
          </p:txBody>
        </p:sp>
        <p:sp>
          <p:nvSpPr>
            <p:cNvPr id="372752" name="Text Box 16"/>
            <p:cNvSpPr txBox="1">
              <a:spLocks noChangeArrowheads="1"/>
            </p:cNvSpPr>
            <p:nvPr/>
          </p:nvSpPr>
          <p:spPr bwMode="auto">
            <a:xfrm>
              <a:off x="5710471" y="5314968"/>
              <a:ext cx="1845377"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err="1">
                  <a:solidFill>
                    <a:srgbClr val="058AD4"/>
                  </a:solidFill>
                  <a:latin typeface="Verdana" pitchFamily="34" charset="0"/>
                </a:rPr>
                <a:t>Postfinanciación</a:t>
              </a:r>
              <a:endParaRPr lang="ca-ES" sz="1400" b="1" dirty="0">
                <a:solidFill>
                  <a:srgbClr val="058AD4"/>
                </a:solidFill>
                <a:latin typeface="Verdana" pitchFamily="34" charset="0"/>
              </a:endParaRPr>
            </a:p>
          </p:txBody>
        </p:sp>
      </p:grpSp>
      <p:sp>
        <p:nvSpPr>
          <p:cNvPr id="372754" name="Text Box 18"/>
          <p:cNvSpPr txBox="1">
            <a:spLocks noChangeArrowheads="1"/>
          </p:cNvSpPr>
          <p:nvPr/>
        </p:nvSpPr>
        <p:spPr bwMode="auto">
          <a:xfrm>
            <a:off x="1703553" y="214292"/>
            <a:ext cx="6498895"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p:txBody>
      </p:sp>
      <p:grpSp>
        <p:nvGrpSpPr>
          <p:cNvPr id="36" name="35 Grupo"/>
          <p:cNvGrpSpPr/>
          <p:nvPr/>
        </p:nvGrpSpPr>
        <p:grpSpPr>
          <a:xfrm>
            <a:off x="3080792" y="908720"/>
            <a:ext cx="6192688" cy="1944216"/>
            <a:chOff x="3024174" y="1114419"/>
            <a:chExt cx="5878526" cy="1692258"/>
          </a:xfrm>
        </p:grpSpPr>
        <p:sp>
          <p:nvSpPr>
            <p:cNvPr id="372755" name="Rectangle 19"/>
            <p:cNvSpPr>
              <a:spLocks noChangeArrowheads="1"/>
            </p:cNvSpPr>
            <p:nvPr/>
          </p:nvSpPr>
          <p:spPr bwMode="auto">
            <a:xfrm>
              <a:off x="3024174" y="1142984"/>
              <a:ext cx="5878526" cy="157480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spcBef>
                  <a:spcPct val="0"/>
                </a:spcBef>
              </a:pPr>
              <a:endParaRPr lang="es-ES" sz="1600">
                <a:latin typeface="Verdana" pitchFamily="34" charset="0"/>
              </a:endParaRPr>
            </a:p>
          </p:txBody>
        </p:sp>
        <p:sp>
          <p:nvSpPr>
            <p:cNvPr id="372756" name="Rectangle 20"/>
            <p:cNvSpPr>
              <a:spLocks noChangeArrowheads="1"/>
            </p:cNvSpPr>
            <p:nvPr/>
          </p:nvSpPr>
          <p:spPr bwMode="auto">
            <a:xfrm>
              <a:off x="3095612" y="1114419"/>
              <a:ext cx="5802313" cy="1692258"/>
            </a:xfrm>
            <a:prstGeom prst="rect">
              <a:avLst/>
            </a:prstGeom>
            <a:noFill/>
            <a:ln w="9525" algn="ctr">
              <a:noFill/>
              <a:miter lim="800000"/>
              <a:headEnd/>
              <a:tailEnd/>
            </a:ln>
            <a:effectLst/>
          </p:spPr>
          <p:txBody>
            <a:bodyPr anchor="ctr">
              <a:spAutoFit/>
            </a:bodyPr>
            <a:lstStyle/>
            <a:p>
              <a:pPr algn="just">
                <a:lnSpc>
                  <a:spcPct val="110000"/>
                </a:lnSpc>
                <a:spcBef>
                  <a:spcPct val="0"/>
                </a:spcBef>
              </a:pPr>
              <a:r>
                <a:rPr lang="ca-ES" sz="1600" dirty="0">
                  <a:latin typeface="Verdana" pitchFamily="34" charset="0"/>
                </a:rPr>
                <a:t>La </a:t>
              </a:r>
              <a:r>
                <a:rPr lang="ca-ES" sz="1600" b="1" dirty="0" err="1">
                  <a:latin typeface="Verdana" pitchFamily="34" charset="0"/>
                </a:rPr>
                <a:t>financiación</a:t>
              </a:r>
              <a:r>
                <a:rPr lang="ca-ES" sz="1600" b="1" dirty="0">
                  <a:latin typeface="Verdana" pitchFamily="34" charset="0"/>
                </a:rPr>
                <a:t> de </a:t>
              </a:r>
              <a:r>
                <a:rPr lang="ca-ES" sz="1600" b="1" dirty="0" err="1">
                  <a:latin typeface="Verdana" pitchFamily="34" charset="0"/>
                </a:rPr>
                <a:t>exportación</a:t>
              </a:r>
              <a:r>
                <a:rPr lang="ca-ES" sz="1600" dirty="0">
                  <a:latin typeface="Verdana" pitchFamily="34" charset="0"/>
                </a:rPr>
                <a:t> es una </a:t>
              </a:r>
              <a:r>
                <a:rPr lang="ca-ES" sz="1600" dirty="0" err="1">
                  <a:latin typeface="Verdana" pitchFamily="34" charset="0"/>
                </a:rPr>
                <a:t>modalidad</a:t>
              </a:r>
              <a:r>
                <a:rPr lang="ca-ES" sz="1600" dirty="0">
                  <a:latin typeface="Verdana" pitchFamily="34" charset="0"/>
                </a:rPr>
                <a:t> de </a:t>
              </a:r>
              <a:r>
                <a:rPr lang="ca-ES" sz="1600" dirty="0" err="1">
                  <a:latin typeface="Verdana" pitchFamily="34" charset="0"/>
                </a:rPr>
                <a:t>facilidad</a:t>
              </a:r>
              <a:r>
                <a:rPr lang="ca-ES" sz="1600" dirty="0">
                  <a:latin typeface="Verdana" pitchFamily="34" charset="0"/>
                </a:rPr>
                <a:t> </a:t>
              </a:r>
              <a:r>
                <a:rPr lang="ca-ES" sz="1600" dirty="0" err="1">
                  <a:latin typeface="Verdana" pitchFamily="34" charset="0"/>
                </a:rPr>
                <a:t>crediticia</a:t>
              </a:r>
              <a:r>
                <a:rPr lang="ca-ES" sz="1600" dirty="0">
                  <a:latin typeface="Verdana" pitchFamily="34" charset="0"/>
                </a:rPr>
                <a:t>, casi </a:t>
              </a:r>
              <a:r>
                <a:rPr lang="ca-ES" sz="1600" dirty="0" err="1">
                  <a:latin typeface="Verdana" pitchFamily="34" charset="0"/>
                </a:rPr>
                <a:t>siempre</a:t>
              </a:r>
              <a:r>
                <a:rPr lang="ca-ES" sz="1600" dirty="0">
                  <a:latin typeface="Verdana" pitchFamily="34" charset="0"/>
                </a:rPr>
                <a:t> a </a:t>
              </a:r>
              <a:r>
                <a:rPr lang="ca-ES" sz="1600" dirty="0" err="1">
                  <a:latin typeface="Verdana" pitchFamily="34" charset="0"/>
                </a:rPr>
                <a:t>corto</a:t>
              </a:r>
              <a:r>
                <a:rPr lang="ca-ES" sz="1600" dirty="0">
                  <a:latin typeface="Verdana" pitchFamily="34" charset="0"/>
                </a:rPr>
                <a:t> </a:t>
              </a:r>
              <a:r>
                <a:rPr lang="ca-ES" sz="1600" dirty="0" err="1">
                  <a:latin typeface="Verdana" pitchFamily="34" charset="0"/>
                </a:rPr>
                <a:t>plazo</a:t>
              </a:r>
              <a:r>
                <a:rPr lang="ca-ES" sz="1600" dirty="0">
                  <a:latin typeface="Verdana" pitchFamily="34" charset="0"/>
                </a:rPr>
                <a:t>, que </a:t>
              </a:r>
              <a:r>
                <a:rPr lang="ca-ES" sz="1600" dirty="0" err="1">
                  <a:latin typeface="Verdana" pitchFamily="34" charset="0"/>
                </a:rPr>
                <a:t>concede</a:t>
              </a:r>
              <a:r>
                <a:rPr lang="ca-ES" sz="1600" dirty="0">
                  <a:latin typeface="Verdana" pitchFamily="34" charset="0"/>
                </a:rPr>
                <a:t> una </a:t>
              </a:r>
              <a:r>
                <a:rPr lang="ca-ES" sz="1600" dirty="0" err="1">
                  <a:latin typeface="Verdana" pitchFamily="34" charset="0"/>
                </a:rPr>
                <a:t>entidad</a:t>
              </a:r>
              <a:r>
                <a:rPr lang="ca-ES" sz="1600" dirty="0">
                  <a:latin typeface="Verdana" pitchFamily="34" charset="0"/>
                </a:rPr>
                <a:t> </a:t>
              </a:r>
              <a:r>
                <a:rPr lang="ca-ES" sz="1600" dirty="0" err="1">
                  <a:latin typeface="Verdana" pitchFamily="34" charset="0"/>
                </a:rPr>
                <a:t>financiera</a:t>
              </a:r>
              <a:r>
                <a:rPr lang="ca-ES" sz="1600" dirty="0">
                  <a:latin typeface="Verdana" pitchFamily="34" charset="0"/>
                </a:rPr>
                <a:t> a </a:t>
              </a:r>
              <a:r>
                <a:rPr lang="ca-ES" sz="1600" dirty="0" err="1">
                  <a:latin typeface="Verdana" pitchFamily="34" charset="0"/>
                </a:rPr>
                <a:t>su</a:t>
              </a:r>
              <a:r>
                <a:rPr lang="ca-ES" sz="1600" dirty="0">
                  <a:latin typeface="Verdana" pitchFamily="34" charset="0"/>
                </a:rPr>
                <a:t> </a:t>
              </a:r>
              <a:r>
                <a:rPr lang="ca-ES" sz="1600" dirty="0" err="1">
                  <a:latin typeface="Verdana" pitchFamily="34" charset="0"/>
                </a:rPr>
                <a:t>cliente</a:t>
              </a:r>
              <a:r>
                <a:rPr lang="ca-ES" sz="1600" dirty="0">
                  <a:latin typeface="Verdana" pitchFamily="34" charset="0"/>
                </a:rPr>
                <a:t> para </a:t>
              </a:r>
              <a:r>
                <a:rPr lang="ca-ES" sz="1600" dirty="0" err="1">
                  <a:latin typeface="Verdana" pitchFamily="34" charset="0"/>
                </a:rPr>
                <a:t>financiar</a:t>
              </a:r>
              <a:r>
                <a:rPr lang="ca-ES" sz="1600" dirty="0">
                  <a:latin typeface="Verdana" pitchFamily="34" charset="0"/>
                </a:rPr>
                <a:t> la </a:t>
              </a:r>
              <a:r>
                <a:rPr lang="ca-ES" sz="1600" dirty="0" err="1">
                  <a:latin typeface="Verdana" pitchFamily="34" charset="0"/>
                </a:rPr>
                <a:t>producción</a:t>
              </a:r>
              <a:r>
                <a:rPr lang="ca-ES" sz="1600" dirty="0">
                  <a:latin typeface="Verdana" pitchFamily="34" charset="0"/>
                </a:rPr>
                <a:t> (</a:t>
              </a:r>
              <a:r>
                <a:rPr lang="ca-ES" sz="1600" dirty="0" err="1">
                  <a:latin typeface="Verdana" pitchFamily="34" charset="0"/>
                </a:rPr>
                <a:t>prefinanciación</a:t>
              </a:r>
              <a:r>
                <a:rPr lang="ca-ES" sz="1600" dirty="0">
                  <a:latin typeface="Verdana" pitchFamily="34" charset="0"/>
                </a:rPr>
                <a:t>), o el </a:t>
              </a:r>
              <a:r>
                <a:rPr lang="ca-ES" sz="1600" dirty="0" err="1">
                  <a:latin typeface="Verdana" pitchFamily="34" charset="0"/>
                </a:rPr>
                <a:t>aplazamiento</a:t>
              </a:r>
              <a:r>
                <a:rPr lang="ca-ES" sz="1600" dirty="0">
                  <a:latin typeface="Verdana" pitchFamily="34" charset="0"/>
                </a:rPr>
                <a:t> de cobro (</a:t>
              </a:r>
              <a:r>
                <a:rPr lang="ca-ES" sz="1600" dirty="0" err="1">
                  <a:latin typeface="Verdana" pitchFamily="34" charset="0"/>
                </a:rPr>
                <a:t>postfinanciación</a:t>
              </a:r>
              <a:r>
                <a:rPr lang="ca-ES" sz="1600" dirty="0">
                  <a:latin typeface="Verdana" pitchFamily="34" charset="0"/>
                </a:rPr>
                <a:t>) de una </a:t>
              </a:r>
              <a:r>
                <a:rPr lang="ca-ES" sz="1600" dirty="0" err="1">
                  <a:latin typeface="Verdana" pitchFamily="34" charset="0"/>
                </a:rPr>
                <a:t>operación</a:t>
              </a:r>
              <a:r>
                <a:rPr lang="ca-ES" sz="1600" dirty="0">
                  <a:latin typeface="Verdana" pitchFamily="34" charset="0"/>
                </a:rPr>
                <a:t> comercial de venta de </a:t>
              </a:r>
              <a:r>
                <a:rPr lang="ca-ES" sz="1600" dirty="0" err="1">
                  <a:latin typeface="Verdana" pitchFamily="34" charset="0"/>
                </a:rPr>
                <a:t>mercancías</a:t>
              </a:r>
              <a:r>
                <a:rPr lang="ca-ES" sz="1600" dirty="0">
                  <a:latin typeface="Verdana" pitchFamily="34" charset="0"/>
                </a:rPr>
                <a:t> o </a:t>
              </a:r>
              <a:r>
                <a:rPr lang="ca-ES" sz="1600" dirty="0" err="1">
                  <a:latin typeface="Verdana" pitchFamily="34" charset="0"/>
                </a:rPr>
                <a:t>prestación</a:t>
              </a:r>
              <a:r>
                <a:rPr lang="ca-ES" sz="1600" dirty="0">
                  <a:latin typeface="Verdana" pitchFamily="34" charset="0"/>
                </a:rPr>
                <a:t> de </a:t>
              </a:r>
              <a:r>
                <a:rPr lang="ca-ES" sz="1600" dirty="0" err="1">
                  <a:latin typeface="Verdana" pitchFamily="34" charset="0"/>
                </a:rPr>
                <a:t>servicios</a:t>
              </a:r>
              <a:r>
                <a:rPr lang="ca-ES" sz="1600" dirty="0">
                  <a:latin typeface="Verdana" pitchFamily="34" charset="0"/>
                </a:rPr>
                <a:t> al exterior.</a:t>
              </a:r>
              <a:endParaRPr lang="es-ES_tradnl" sz="1600" dirty="0">
                <a:latin typeface="Verdana" pitchFamily="34" charset="0"/>
              </a:endParaRPr>
            </a:p>
          </p:txBody>
        </p:sp>
      </p:grpSp>
      <p:pic>
        <p:nvPicPr>
          <p:cNvPr id="35" name="Picture 7" descr="C:\Documents and Settings\PEPE\Local Settings\Temporary Internet Files\Content.IE5\HO0OJACJ\j0441446[1].png">
            <a:hlinkClick r:id="rId3" action="ppaction://hlinksldjump"/>
          </p:cNvPr>
          <p:cNvPicPr>
            <a:picLocks noChangeAspect="1" noChangeArrowheads="1"/>
          </p:cNvPicPr>
          <p:nvPr/>
        </p:nvPicPr>
        <p:blipFill>
          <a:blip r:embed="rId4" cstate="print"/>
          <a:srcRect/>
          <a:stretch>
            <a:fillRect/>
          </a:stretch>
        </p:blipFill>
        <p:spPr bwMode="auto">
          <a:xfrm>
            <a:off x="4953000" y="6165304"/>
            <a:ext cx="571504" cy="571504"/>
          </a:xfrm>
          <a:prstGeom prst="rect">
            <a:avLst/>
          </a:prstGeom>
          <a:noFill/>
        </p:spPr>
      </p:pic>
      <p:grpSp>
        <p:nvGrpSpPr>
          <p:cNvPr id="37" name="36 Grupo"/>
          <p:cNvGrpSpPr/>
          <p:nvPr/>
        </p:nvGrpSpPr>
        <p:grpSpPr>
          <a:xfrm>
            <a:off x="642576" y="1124744"/>
            <a:ext cx="2438216" cy="1584176"/>
            <a:chOff x="416496" y="1412777"/>
            <a:chExt cx="2438216" cy="1584176"/>
          </a:xfrm>
        </p:grpSpPr>
        <p:pic>
          <p:nvPicPr>
            <p:cNvPr id="38"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9" name="38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40"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59</a:t>
            </a:fld>
            <a:endParaRPr lang="es-E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9" name="Rectangle 7"/>
          <p:cNvSpPr>
            <a:spLocks noGrp="1" noChangeArrowheads="1"/>
          </p:cNvSpPr>
          <p:nvPr>
            <p:ph type="title" idx="4294967295"/>
          </p:nvPr>
        </p:nvSpPr>
        <p:spPr>
          <a:xfrm>
            <a:off x="3883025" y="986207"/>
            <a:ext cx="2139950" cy="317500"/>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r>
              <a:rPr lang="es-ES" sz="1600" b="1" dirty="0">
                <a:solidFill>
                  <a:schemeClr val="tx1"/>
                </a:solidFill>
              </a:rPr>
              <a:t>CARACTERÍSTICAS</a:t>
            </a:r>
          </a:p>
        </p:txBody>
      </p:sp>
      <p:sp>
        <p:nvSpPr>
          <p:cNvPr id="325645" name="Text Box 13"/>
          <p:cNvSpPr txBox="1">
            <a:spLocks noChangeArrowheads="1"/>
          </p:cNvSpPr>
          <p:nvPr/>
        </p:nvSpPr>
        <p:spPr bwMode="auto">
          <a:xfrm>
            <a:off x="2504728" y="5013176"/>
            <a:ext cx="6768752" cy="461665"/>
          </a:xfrm>
          <a:prstGeom prst="rect">
            <a:avLst/>
          </a:prstGeom>
          <a:solidFill>
            <a:srgbClr val="0500D4"/>
          </a:solidFill>
          <a:ln w="254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a:spcBef>
                <a:spcPct val="0"/>
              </a:spcBef>
            </a:pPr>
            <a:r>
              <a:rPr lang="ca-ES" sz="1200" b="1" dirty="0" err="1">
                <a:solidFill>
                  <a:schemeClr val="bg1"/>
                </a:solidFill>
                <a:latin typeface="Verdana" pitchFamily="34" charset="0"/>
              </a:rPr>
              <a:t>Este</a:t>
            </a:r>
            <a:r>
              <a:rPr lang="ca-ES" sz="1200" b="1" dirty="0">
                <a:solidFill>
                  <a:schemeClr val="bg1"/>
                </a:solidFill>
                <a:latin typeface="Verdana" pitchFamily="34" charset="0"/>
              </a:rPr>
              <a:t> </a:t>
            </a:r>
            <a:r>
              <a:rPr lang="ca-ES" sz="1200" b="1" dirty="0" err="1">
                <a:solidFill>
                  <a:schemeClr val="bg1"/>
                </a:solidFill>
                <a:latin typeface="Verdana" pitchFamily="34" charset="0"/>
              </a:rPr>
              <a:t>método</a:t>
            </a:r>
            <a:r>
              <a:rPr lang="ca-ES" sz="1200" b="1" dirty="0">
                <a:solidFill>
                  <a:schemeClr val="bg1"/>
                </a:solidFill>
                <a:latin typeface="Verdana" pitchFamily="34" charset="0"/>
              </a:rPr>
              <a:t> no reporta </a:t>
            </a:r>
            <a:r>
              <a:rPr lang="ca-ES" sz="1200" b="1" dirty="0" err="1">
                <a:solidFill>
                  <a:schemeClr val="bg1"/>
                </a:solidFill>
                <a:latin typeface="Verdana" pitchFamily="34" charset="0"/>
              </a:rPr>
              <a:t>ventajas</a:t>
            </a:r>
            <a:r>
              <a:rPr lang="ca-ES" sz="1200" b="1" dirty="0">
                <a:solidFill>
                  <a:schemeClr val="bg1"/>
                </a:solidFill>
                <a:latin typeface="Verdana" pitchFamily="34" charset="0"/>
              </a:rPr>
              <a:t> </a:t>
            </a:r>
            <a:r>
              <a:rPr lang="ca-ES" sz="1200" b="1" dirty="0" err="1">
                <a:solidFill>
                  <a:schemeClr val="bg1"/>
                </a:solidFill>
                <a:latin typeface="Verdana" pitchFamily="34" charset="0"/>
              </a:rPr>
              <a:t>especiales</a:t>
            </a:r>
            <a:r>
              <a:rPr lang="ca-ES" sz="1200" b="1" dirty="0">
                <a:solidFill>
                  <a:schemeClr val="bg1"/>
                </a:solidFill>
                <a:latin typeface="Verdana" pitchFamily="34" charset="0"/>
              </a:rPr>
              <a:t> para el importador, </a:t>
            </a:r>
            <a:r>
              <a:rPr lang="ca-ES" sz="1200" b="1" dirty="0" err="1">
                <a:solidFill>
                  <a:schemeClr val="bg1"/>
                </a:solidFill>
                <a:latin typeface="Verdana" pitchFamily="34" charset="0"/>
              </a:rPr>
              <a:t>ya</a:t>
            </a:r>
            <a:r>
              <a:rPr lang="ca-ES" sz="1200" b="1" dirty="0">
                <a:solidFill>
                  <a:schemeClr val="bg1"/>
                </a:solidFill>
                <a:latin typeface="Verdana" pitchFamily="34" charset="0"/>
              </a:rPr>
              <a:t> que </a:t>
            </a:r>
            <a:r>
              <a:rPr lang="ca-ES" sz="1200" b="1" dirty="0" err="1">
                <a:solidFill>
                  <a:schemeClr val="bg1"/>
                </a:solidFill>
                <a:latin typeface="Verdana" pitchFamily="34" charset="0"/>
              </a:rPr>
              <a:t>su</a:t>
            </a:r>
            <a:r>
              <a:rPr lang="ca-ES" sz="1200" b="1" dirty="0">
                <a:solidFill>
                  <a:schemeClr val="bg1"/>
                </a:solidFill>
                <a:latin typeface="Verdana" pitchFamily="34" charset="0"/>
              </a:rPr>
              <a:t> </a:t>
            </a:r>
            <a:r>
              <a:rPr lang="ca-ES" sz="1200" b="1" dirty="0" err="1">
                <a:solidFill>
                  <a:schemeClr val="bg1"/>
                </a:solidFill>
                <a:latin typeface="Verdana" pitchFamily="34" charset="0"/>
              </a:rPr>
              <a:t>importe</a:t>
            </a:r>
            <a:r>
              <a:rPr lang="ca-ES" sz="1200" b="1" dirty="0">
                <a:solidFill>
                  <a:schemeClr val="bg1"/>
                </a:solidFill>
                <a:latin typeface="Verdana" pitchFamily="34" charset="0"/>
              </a:rPr>
              <a:t> se </a:t>
            </a:r>
            <a:r>
              <a:rPr lang="ca-ES" sz="1200" b="1" dirty="0" err="1">
                <a:solidFill>
                  <a:schemeClr val="bg1"/>
                </a:solidFill>
                <a:latin typeface="Verdana" pitchFamily="34" charset="0"/>
              </a:rPr>
              <a:t>le</a:t>
            </a:r>
            <a:r>
              <a:rPr lang="ca-ES" sz="1200" b="1" dirty="0">
                <a:solidFill>
                  <a:schemeClr val="bg1"/>
                </a:solidFill>
                <a:latin typeface="Verdana" pitchFamily="34" charset="0"/>
              </a:rPr>
              <a:t> </a:t>
            </a:r>
            <a:r>
              <a:rPr lang="ca-ES" sz="1200" b="1" dirty="0" err="1">
                <a:solidFill>
                  <a:schemeClr val="bg1"/>
                </a:solidFill>
                <a:latin typeface="Verdana" pitchFamily="34" charset="0"/>
              </a:rPr>
              <a:t>adeuda</a:t>
            </a:r>
            <a:r>
              <a:rPr lang="ca-ES" sz="1200" b="1" dirty="0">
                <a:solidFill>
                  <a:schemeClr val="bg1"/>
                </a:solidFill>
                <a:latin typeface="Verdana" pitchFamily="34" charset="0"/>
              </a:rPr>
              <a:t> en </a:t>
            </a:r>
            <a:r>
              <a:rPr lang="ca-ES" sz="1200" b="1" dirty="0" err="1">
                <a:solidFill>
                  <a:schemeClr val="bg1"/>
                </a:solidFill>
                <a:latin typeface="Verdana" pitchFamily="34" charset="0"/>
              </a:rPr>
              <a:t>cuenta</a:t>
            </a:r>
            <a:r>
              <a:rPr lang="ca-ES" sz="1200" b="1" dirty="0">
                <a:solidFill>
                  <a:schemeClr val="bg1"/>
                </a:solidFill>
                <a:latin typeface="Verdana" pitchFamily="34" charset="0"/>
              </a:rPr>
              <a:t> en el </a:t>
            </a:r>
            <a:r>
              <a:rPr lang="ca-ES" sz="1200" b="1" dirty="0" err="1">
                <a:solidFill>
                  <a:schemeClr val="bg1"/>
                </a:solidFill>
                <a:latin typeface="Verdana" pitchFamily="34" charset="0"/>
              </a:rPr>
              <a:t>momento</a:t>
            </a:r>
            <a:r>
              <a:rPr lang="ca-ES" sz="1200" b="1" dirty="0">
                <a:solidFill>
                  <a:schemeClr val="bg1"/>
                </a:solidFill>
                <a:latin typeface="Verdana" pitchFamily="34" charset="0"/>
              </a:rPr>
              <a:t> de la </a:t>
            </a:r>
            <a:r>
              <a:rPr lang="ca-ES" sz="1200" b="1" dirty="0" err="1">
                <a:solidFill>
                  <a:schemeClr val="bg1"/>
                </a:solidFill>
                <a:latin typeface="Verdana" pitchFamily="34" charset="0"/>
              </a:rPr>
              <a:t>emisión</a:t>
            </a:r>
            <a:r>
              <a:rPr lang="ca-ES" sz="1200" b="1" dirty="0">
                <a:solidFill>
                  <a:schemeClr val="bg1"/>
                </a:solidFill>
                <a:latin typeface="Verdana" pitchFamily="34" charset="0"/>
              </a:rPr>
              <a:t>.</a:t>
            </a:r>
          </a:p>
        </p:txBody>
      </p:sp>
      <p:sp>
        <p:nvSpPr>
          <p:cNvPr id="325646" name="Text Box 14"/>
          <p:cNvSpPr txBox="1">
            <a:spLocks noChangeArrowheads="1"/>
          </p:cNvSpPr>
          <p:nvPr/>
        </p:nvSpPr>
        <p:spPr bwMode="auto">
          <a:xfrm>
            <a:off x="2254986" y="200834"/>
            <a:ext cx="5396029" cy="707886"/>
          </a:xfrm>
          <a:prstGeom prst="rect">
            <a:avLst/>
          </a:prstGeom>
          <a:noFill/>
          <a:ln w="25400">
            <a:noFill/>
            <a:prstDash val="sysDot"/>
            <a:miter lim="800000"/>
            <a:headEnd/>
            <a:tailEnd/>
          </a:ln>
          <a:effectLst/>
        </p:spPr>
        <p:txBody>
          <a:bodyPr wrap="none">
            <a:spAutoFit/>
          </a:bodyPr>
          <a:lstStyle/>
          <a:p>
            <a:pPr algn="ctr">
              <a:spcBef>
                <a:spcPct val="0"/>
              </a:spcBef>
            </a:pPr>
            <a:r>
              <a:rPr lang="es-ES" sz="2000" b="1" dirty="0">
                <a:solidFill>
                  <a:srgbClr val="058AD4"/>
                </a:solidFill>
                <a:latin typeface="Verdana" pitchFamily="34" charset="0"/>
              </a:rPr>
              <a:t>PAGO DE IMPORTACIÓN MEDIANTE </a:t>
            </a:r>
          </a:p>
          <a:p>
            <a:pPr>
              <a:spcBef>
                <a:spcPct val="0"/>
              </a:spcBef>
            </a:pPr>
            <a:r>
              <a:rPr lang="es-ES" sz="2000" b="1" dirty="0">
                <a:solidFill>
                  <a:srgbClr val="058AD4"/>
                </a:solidFill>
                <a:latin typeface="Verdana" pitchFamily="34" charset="0"/>
              </a:rPr>
              <a:t>CHEQUE BANCARIO</a:t>
            </a:r>
          </a:p>
        </p:txBody>
      </p:sp>
      <p:pic>
        <p:nvPicPr>
          <p:cNvPr id="21" name="Picture 2" descr="C:\Documents and Settings\U0132573\Local Settings\Temporary Internet Files\Content.IE5\JQOJVDK5\j0441424[1].png">
            <a:hlinkClick r:id="rId4" action="ppaction://hlinksldjump"/>
          </p:cNvPr>
          <p:cNvPicPr>
            <a:picLocks noChangeAspect="1" noChangeArrowheads="1"/>
          </p:cNvPicPr>
          <p:nvPr/>
        </p:nvPicPr>
        <p:blipFill>
          <a:blip r:embed="rId5" cstate="print"/>
          <a:srcRect/>
          <a:stretch>
            <a:fillRect/>
          </a:stretch>
        </p:blipFill>
        <p:spPr bwMode="auto">
          <a:xfrm>
            <a:off x="5529064" y="6165304"/>
            <a:ext cx="571480" cy="571480"/>
          </a:xfrm>
          <a:prstGeom prst="rect">
            <a:avLst/>
          </a:prstGeom>
          <a:noFill/>
        </p:spPr>
      </p:pic>
      <p:pic>
        <p:nvPicPr>
          <p:cNvPr id="22" name="Picture 7" descr="C:\Documents and Settings\PEPE\Local Settings\Temporary Internet Files\Content.IE5\HO0OJACJ\j0441446[1].png">
            <a:hlinkClick r:id="rId6" action="ppaction://hlinksldjump"/>
          </p:cNvPr>
          <p:cNvPicPr>
            <a:picLocks noChangeAspect="1" noChangeArrowheads="1"/>
          </p:cNvPicPr>
          <p:nvPr/>
        </p:nvPicPr>
        <p:blipFill>
          <a:blip r:embed="rId7" cstate="print"/>
          <a:srcRect/>
          <a:stretch>
            <a:fillRect/>
          </a:stretch>
        </p:blipFill>
        <p:spPr bwMode="auto">
          <a:xfrm>
            <a:off x="6177136" y="6165304"/>
            <a:ext cx="571504" cy="571504"/>
          </a:xfrm>
          <a:prstGeom prst="rect">
            <a:avLst/>
          </a:prstGeom>
          <a:noFill/>
        </p:spPr>
      </p:pic>
      <p:pic>
        <p:nvPicPr>
          <p:cNvPr id="29" name="Picture 4" descr="C:\Documents and Settings\PEPE\Local Settings\Temporary Internet Files\Content.IE5\UQ65D14E\j0441443[1].png">
            <a:hlinkClick r:id="rId8" action="ppaction://hlinksldjump"/>
          </p:cNvPr>
          <p:cNvPicPr>
            <a:picLocks noChangeAspect="1" noChangeArrowheads="1"/>
          </p:cNvPicPr>
          <p:nvPr/>
        </p:nvPicPr>
        <p:blipFill>
          <a:blip r:embed="rId9" cstate="print"/>
          <a:srcRect/>
          <a:stretch>
            <a:fillRect/>
          </a:stretch>
        </p:blipFill>
        <p:spPr bwMode="auto">
          <a:xfrm>
            <a:off x="7329264" y="6165304"/>
            <a:ext cx="571480" cy="571480"/>
          </a:xfrm>
          <a:prstGeom prst="rect">
            <a:avLst/>
          </a:prstGeom>
          <a:noFill/>
        </p:spPr>
      </p:pic>
      <p:sp>
        <p:nvSpPr>
          <p:cNvPr id="325640" name="Rectangle 8"/>
          <p:cNvSpPr>
            <a:spLocks noChangeArrowheads="1"/>
          </p:cNvSpPr>
          <p:nvPr/>
        </p:nvSpPr>
        <p:spPr bwMode="auto">
          <a:xfrm>
            <a:off x="2504728" y="3068960"/>
            <a:ext cx="6768752" cy="1000132"/>
          </a:xfrm>
          <a:prstGeom prst="rect">
            <a:avLst/>
          </a:prstGeom>
          <a:solidFill>
            <a:srgbClr val="FFC000"/>
          </a:solidFill>
          <a:ln w="9525">
            <a:noFill/>
            <a:miter lim="800000"/>
            <a:headEnd/>
            <a:tailEnd/>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177800" indent="-177800" eaLnBrk="0" hangingPunct="0">
              <a:lnSpc>
                <a:spcPct val="108000"/>
              </a:lnSpc>
              <a:spcBef>
                <a:spcPct val="0"/>
              </a:spcBef>
              <a:spcAft>
                <a:spcPts val="600"/>
              </a:spcAft>
              <a:buClr>
                <a:srgbClr val="C00000"/>
              </a:buClr>
              <a:buSzPct val="110000"/>
              <a:buFont typeface="Wingdings" pitchFamily="2" charset="2"/>
              <a:buChar char="ð"/>
            </a:pPr>
            <a:r>
              <a:rPr lang="es-ES" sz="1400" dirty="0">
                <a:latin typeface="Verdana" pitchFamily="34" charset="0"/>
              </a:rPr>
              <a:t> Si las condiciones del contrato establecen el pago anticipado, puede no llegar a recibir la mercancía.</a:t>
            </a:r>
          </a:p>
          <a:p>
            <a:pPr marL="177800" indent="-177800" eaLnBrk="0" hangingPunct="0">
              <a:lnSpc>
                <a:spcPct val="108000"/>
              </a:lnSpc>
              <a:spcBef>
                <a:spcPct val="0"/>
              </a:spcBef>
              <a:spcAft>
                <a:spcPts val="600"/>
              </a:spcAft>
              <a:buClr>
                <a:srgbClr val="C00000"/>
              </a:buClr>
              <a:buSzPct val="110000"/>
              <a:buFont typeface="Wingdings" pitchFamily="2" charset="2"/>
              <a:buChar char="ð"/>
            </a:pPr>
            <a:r>
              <a:rPr lang="es-ES" sz="1400" dirty="0">
                <a:latin typeface="Verdana" pitchFamily="34" charset="0"/>
              </a:rPr>
              <a:t> Pérdida o extravío del cheque.</a:t>
            </a:r>
          </a:p>
        </p:txBody>
      </p:sp>
      <p:sp>
        <p:nvSpPr>
          <p:cNvPr id="5" name="4 Marcador de número de diapositiva"/>
          <p:cNvSpPr>
            <a:spLocks noGrp="1"/>
          </p:cNvSpPr>
          <p:nvPr>
            <p:ph type="sldNum" sz="quarter" idx="12"/>
          </p:nvPr>
        </p:nvSpPr>
        <p:spPr/>
        <p:txBody>
          <a:bodyPr/>
          <a:lstStyle/>
          <a:p>
            <a:fld id="{26C69DA7-24B1-4A6D-BDDF-C1FA8D855B87}" type="slidenum">
              <a:rPr lang="es-ES" smtClean="0"/>
              <a:pPr/>
              <a:t>6</a:t>
            </a:fld>
            <a:endParaRPr lang="es-ES"/>
          </a:p>
        </p:txBody>
      </p:sp>
      <p:grpSp>
        <p:nvGrpSpPr>
          <p:cNvPr id="27" name="26 Grupo"/>
          <p:cNvGrpSpPr/>
          <p:nvPr/>
        </p:nvGrpSpPr>
        <p:grpSpPr>
          <a:xfrm>
            <a:off x="632520" y="1556792"/>
            <a:ext cx="1512168" cy="1080120"/>
            <a:chOff x="2095480" y="3000372"/>
            <a:chExt cx="2129287" cy="1514467"/>
          </a:xfrm>
        </p:grpSpPr>
        <p:pic>
          <p:nvPicPr>
            <p:cNvPr id="28" name="Picture 2" descr="http://www.creativosonline.org/blog/wp-content/uploads/2008/10/vectoresempresariales.png"/>
            <p:cNvPicPr>
              <a:picLocks noChangeAspect="1" noChangeArrowheads="1"/>
            </p:cNvPicPr>
            <p:nvPr/>
          </p:nvPicPr>
          <p:blipFill>
            <a:blip r:embed="rId10"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4" name="33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5" name="34 Grupo"/>
          <p:cNvGrpSpPr/>
          <p:nvPr/>
        </p:nvGrpSpPr>
        <p:grpSpPr>
          <a:xfrm>
            <a:off x="632520" y="3068960"/>
            <a:ext cx="1512168" cy="1080120"/>
            <a:chOff x="2000672" y="1988840"/>
            <a:chExt cx="1512168" cy="1080120"/>
          </a:xfrm>
        </p:grpSpPr>
        <p:grpSp>
          <p:nvGrpSpPr>
            <p:cNvPr id="36" name="8 Grupo"/>
            <p:cNvGrpSpPr/>
            <p:nvPr/>
          </p:nvGrpSpPr>
          <p:grpSpPr>
            <a:xfrm>
              <a:off x="2000672" y="1988840"/>
              <a:ext cx="1512168" cy="1080120"/>
              <a:chOff x="7977336" y="5085184"/>
              <a:chExt cx="1584176" cy="1088132"/>
            </a:xfrm>
          </p:grpSpPr>
          <p:grpSp>
            <p:nvGrpSpPr>
              <p:cNvPr id="38" name="52 Grupo"/>
              <p:cNvGrpSpPr/>
              <p:nvPr/>
            </p:nvGrpSpPr>
            <p:grpSpPr>
              <a:xfrm>
                <a:off x="7977336" y="5085184"/>
                <a:ext cx="1584176" cy="1088132"/>
                <a:chOff x="7977336" y="5085184"/>
                <a:chExt cx="1584176" cy="1088132"/>
              </a:xfrm>
            </p:grpSpPr>
            <p:pic>
              <p:nvPicPr>
                <p:cNvPr id="40" name="Picture 2" descr="\\svcphd03\users03\Empleados\U0132573\My Pictures\RIESGO6.jpg"/>
                <p:cNvPicPr>
                  <a:picLocks noChangeAspect="1" noChangeArrowheads="1"/>
                </p:cNvPicPr>
                <p:nvPr/>
              </p:nvPicPr>
              <p:blipFill>
                <a:blip r:embed="rId11"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1" name="Picture 4" descr="Click once to zoom in."/>
                <p:cNvPicPr>
                  <a:picLocks noChangeAspect="1" noChangeArrowheads="1"/>
                </p:cNvPicPr>
                <p:nvPr/>
              </p:nvPicPr>
              <p:blipFill>
                <a:blip r:embed="rId12"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39" name="38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7" name="36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
        <p:nvSpPr>
          <p:cNvPr id="23" name="Text Box 7">
            <a:extLst>
              <a:ext uri="{FF2B5EF4-FFF2-40B4-BE49-F238E27FC236}">
                <a16:creationId xmlns:a16="http://schemas.microsoft.com/office/drawing/2014/main" id="{A87455FA-34CC-4CBD-A409-4C70D965BBED}"/>
              </a:ext>
            </a:extLst>
          </p:cNvPr>
          <p:cNvSpPr txBox="1">
            <a:spLocks noChangeArrowheads="1"/>
          </p:cNvSpPr>
          <p:nvPr/>
        </p:nvSpPr>
        <p:spPr bwMode="auto">
          <a:xfrm>
            <a:off x="2360712" y="1790650"/>
            <a:ext cx="6912768" cy="63023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Importadores tanto de mercancías como de servicios (empresas y particulares). </a:t>
            </a:r>
          </a:p>
        </p:txBody>
      </p:sp>
    </p:spTree>
    <p:custDataLst>
      <p:tags r:id="rId1"/>
    </p:custDataLst>
  </p:cSld>
  <p:clrMapOvr>
    <a:masterClrMapping/>
  </p:clrMapOvr>
  <p:transition advTm="15704"/>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800" name="Rectangle 40"/>
          <p:cNvSpPr>
            <a:spLocks noGrp="1" noChangeArrowheads="1"/>
          </p:cNvSpPr>
          <p:nvPr>
            <p:ph type="title" idx="4294967295"/>
          </p:nvPr>
        </p:nvSpPr>
        <p:spPr>
          <a:xfrm>
            <a:off x="3560507" y="836713"/>
            <a:ext cx="2784986"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RIESGO PARA EL EXPORTADOR</a:t>
            </a:r>
          </a:p>
        </p:txBody>
      </p:sp>
      <p:sp>
        <p:nvSpPr>
          <p:cNvPr id="373763" name="Text Box 3"/>
          <p:cNvSpPr txBox="1">
            <a:spLocks noChangeArrowheads="1"/>
          </p:cNvSpPr>
          <p:nvPr/>
        </p:nvSpPr>
        <p:spPr bwMode="auto">
          <a:xfrm>
            <a:off x="176213" y="1282709"/>
            <a:ext cx="9097267" cy="2117503"/>
          </a:xfrm>
          <a:prstGeom prst="rect">
            <a:avLst/>
          </a:prstGeom>
          <a:noFill/>
          <a:ln w="9525" algn="ctr">
            <a:noFill/>
            <a:miter lim="800000"/>
            <a:headEnd/>
            <a:tailEnd/>
          </a:ln>
          <a:effectLst/>
        </p:spPr>
        <p:txBody>
          <a:bodyPr wrap="square">
            <a:spAutoFit/>
          </a:bodyPr>
          <a:lstStyle/>
          <a:p>
            <a:pPr>
              <a:spcBef>
                <a:spcPct val="20000"/>
              </a:spcBef>
              <a:buClr>
                <a:srgbClr val="FF0000"/>
              </a:buClr>
              <a:buFont typeface="Wingdings" pitchFamily="2" charset="2"/>
              <a:buChar char="v"/>
            </a:pPr>
            <a:r>
              <a:rPr lang="ca-ES" sz="1400" dirty="0">
                <a:latin typeface="Verdana" pitchFamily="34" charset="0"/>
              </a:rPr>
              <a:t> </a:t>
            </a:r>
            <a:r>
              <a:rPr lang="ca-ES" sz="1400" dirty="0" err="1">
                <a:latin typeface="Verdana" pitchFamily="34" charset="0"/>
              </a:rPr>
              <a:t>Riesgo</a:t>
            </a:r>
            <a:r>
              <a:rPr lang="ca-ES" sz="1400" dirty="0">
                <a:latin typeface="Verdana" pitchFamily="34" charset="0"/>
              </a:rPr>
              <a:t> de anticipar un cobro y que en </a:t>
            </a:r>
            <a:r>
              <a:rPr lang="ca-ES" sz="1400" dirty="0" err="1">
                <a:latin typeface="Verdana" pitchFamily="34" charset="0"/>
              </a:rPr>
              <a:t>su</a:t>
            </a:r>
            <a:r>
              <a:rPr lang="ca-ES" sz="1400" dirty="0">
                <a:latin typeface="Verdana" pitchFamily="34" charset="0"/>
              </a:rPr>
              <a:t> </a:t>
            </a:r>
            <a:r>
              <a:rPr lang="ca-ES" sz="1400" dirty="0" err="1">
                <a:latin typeface="Verdana" pitchFamily="34" charset="0"/>
              </a:rPr>
              <a:t>vencimiento</a:t>
            </a:r>
            <a:r>
              <a:rPr lang="ca-ES" sz="1400" dirty="0">
                <a:latin typeface="Verdana" pitchFamily="34" charset="0"/>
              </a:rPr>
              <a:t> no se </a:t>
            </a:r>
            <a:r>
              <a:rPr lang="ca-ES" sz="1400" dirty="0" err="1">
                <a:latin typeface="Verdana" pitchFamily="34" charset="0"/>
              </a:rPr>
              <a:t>cumpla</a:t>
            </a:r>
            <a:r>
              <a:rPr lang="ca-ES" sz="1400" dirty="0">
                <a:latin typeface="Verdana" pitchFamily="34" charset="0"/>
              </a:rPr>
              <a:t>. Los costes que </a:t>
            </a:r>
            <a:r>
              <a:rPr lang="ca-ES" sz="1400" dirty="0" err="1">
                <a:latin typeface="Verdana" pitchFamily="34" charset="0"/>
              </a:rPr>
              <a:t>deberá</a:t>
            </a:r>
            <a:r>
              <a:rPr lang="ca-ES" sz="1400" dirty="0">
                <a:latin typeface="Verdana" pitchFamily="34" charset="0"/>
              </a:rPr>
              <a:t> </a:t>
            </a:r>
            <a:r>
              <a:rPr lang="ca-ES" sz="1400" dirty="0" err="1">
                <a:latin typeface="Verdana" pitchFamily="34" charset="0"/>
              </a:rPr>
              <a:t>asumir</a:t>
            </a:r>
            <a:r>
              <a:rPr lang="ca-ES" sz="1400" dirty="0">
                <a:latin typeface="Verdana" pitchFamily="34" charset="0"/>
              </a:rPr>
              <a:t> por la </a:t>
            </a:r>
            <a:r>
              <a:rPr lang="ca-ES" sz="1400" dirty="0" err="1">
                <a:latin typeface="Verdana" pitchFamily="34" charset="0"/>
              </a:rPr>
              <a:t>devolución</a:t>
            </a:r>
            <a:r>
              <a:rPr lang="ca-ES" sz="1400" dirty="0">
                <a:latin typeface="Verdana" pitchFamily="34" charset="0"/>
              </a:rPr>
              <a:t> y </a:t>
            </a:r>
            <a:r>
              <a:rPr lang="ca-ES" sz="1400" dirty="0" err="1">
                <a:latin typeface="Verdana" pitchFamily="34" charset="0"/>
              </a:rPr>
              <a:t>comisiones</a:t>
            </a:r>
            <a:r>
              <a:rPr lang="ca-ES" sz="1400" dirty="0">
                <a:latin typeface="Verdana" pitchFamily="34" charset="0"/>
              </a:rPr>
              <a:t> son </a:t>
            </a:r>
            <a:r>
              <a:rPr lang="ca-ES" sz="1400" dirty="0" err="1">
                <a:latin typeface="Verdana" pitchFamily="34" charset="0"/>
              </a:rPr>
              <a:t>elevados</a:t>
            </a:r>
            <a:r>
              <a:rPr lang="ca-ES" sz="1400" dirty="0">
                <a:latin typeface="Verdana" pitchFamily="34" charset="0"/>
              </a:rPr>
              <a:t>.</a:t>
            </a:r>
          </a:p>
          <a:p>
            <a:pPr>
              <a:spcBef>
                <a:spcPct val="20000"/>
              </a:spcBef>
              <a:buClr>
                <a:srgbClr val="FF0000"/>
              </a:buClr>
              <a:buFont typeface="Wingdings" pitchFamily="2" charset="2"/>
              <a:buChar char="v"/>
            </a:pPr>
            <a:r>
              <a:rPr lang="ca-ES" sz="1400" dirty="0">
                <a:latin typeface="Verdana" pitchFamily="34" charset="0"/>
              </a:rPr>
              <a:t> </a:t>
            </a:r>
            <a:r>
              <a:rPr lang="ca-ES" sz="1400" dirty="0" err="1">
                <a:latin typeface="Verdana" pitchFamily="34" charset="0"/>
              </a:rPr>
              <a:t>Financiación</a:t>
            </a:r>
            <a:r>
              <a:rPr lang="ca-ES" sz="1400" dirty="0">
                <a:latin typeface="Verdana" pitchFamily="34" charset="0"/>
              </a:rPr>
              <a:t> en divisa </a:t>
            </a:r>
            <a:r>
              <a:rPr lang="ca-ES" sz="1400" dirty="0" err="1">
                <a:latin typeface="Verdana" pitchFamily="34" charset="0"/>
              </a:rPr>
              <a:t>diferente</a:t>
            </a:r>
            <a:r>
              <a:rPr lang="ca-ES" sz="1400" dirty="0">
                <a:latin typeface="Verdana" pitchFamily="34" charset="0"/>
              </a:rPr>
              <a:t> a la de la </a:t>
            </a:r>
            <a:r>
              <a:rPr lang="ca-ES" sz="1400" dirty="0" err="1">
                <a:latin typeface="Verdana" pitchFamily="34" charset="0"/>
              </a:rPr>
              <a:t>exportación</a:t>
            </a:r>
            <a:r>
              <a:rPr lang="ca-ES" sz="1400" dirty="0">
                <a:latin typeface="Verdana" pitchFamily="34" charset="0"/>
              </a:rPr>
              <a:t>: el </a:t>
            </a:r>
            <a:r>
              <a:rPr lang="ca-ES" sz="1400" dirty="0" err="1">
                <a:latin typeface="Verdana" pitchFamily="34" charset="0"/>
              </a:rPr>
              <a:t>cliente</a:t>
            </a:r>
            <a:r>
              <a:rPr lang="ca-ES" sz="1400" dirty="0">
                <a:latin typeface="Verdana" pitchFamily="34" charset="0"/>
              </a:rPr>
              <a:t> </a:t>
            </a:r>
            <a:r>
              <a:rPr lang="ca-ES" sz="1400" dirty="0" err="1">
                <a:latin typeface="Verdana" pitchFamily="34" charset="0"/>
              </a:rPr>
              <a:t>sufre</a:t>
            </a:r>
            <a:r>
              <a:rPr lang="ca-ES" sz="1400" dirty="0">
                <a:latin typeface="Verdana" pitchFamily="34" charset="0"/>
              </a:rPr>
              <a:t> </a:t>
            </a:r>
            <a:r>
              <a:rPr lang="ca-ES" sz="1400" dirty="0" err="1">
                <a:latin typeface="Verdana" pitchFamily="34" charset="0"/>
              </a:rPr>
              <a:t>riesgo</a:t>
            </a:r>
            <a:r>
              <a:rPr lang="ca-ES" sz="1400" dirty="0">
                <a:latin typeface="Verdana" pitchFamily="34" charset="0"/>
              </a:rPr>
              <a:t> de </a:t>
            </a:r>
            <a:r>
              <a:rPr lang="ca-ES" sz="1400" dirty="0" err="1">
                <a:latin typeface="Verdana" pitchFamily="34" charset="0"/>
              </a:rPr>
              <a:t>cambio</a:t>
            </a:r>
            <a:r>
              <a:rPr lang="ca-ES" sz="1400" dirty="0">
                <a:latin typeface="Verdana" pitchFamily="34" charset="0"/>
              </a:rPr>
              <a:t> pues </a:t>
            </a:r>
            <a:r>
              <a:rPr lang="ca-ES" sz="1400" dirty="0" err="1">
                <a:latin typeface="Verdana" pitchFamily="34" charset="0"/>
              </a:rPr>
              <a:t>deberá</a:t>
            </a:r>
            <a:r>
              <a:rPr lang="ca-ES" sz="1400" dirty="0">
                <a:latin typeface="Verdana" pitchFamily="34" charset="0"/>
              </a:rPr>
              <a:t> </a:t>
            </a:r>
            <a:r>
              <a:rPr lang="ca-ES" sz="1400" dirty="0" err="1">
                <a:latin typeface="Verdana" pitchFamily="34" charset="0"/>
              </a:rPr>
              <a:t>cambiarse</a:t>
            </a:r>
            <a:r>
              <a:rPr lang="ca-ES" sz="1400" dirty="0">
                <a:latin typeface="Verdana" pitchFamily="34" charset="0"/>
              </a:rPr>
              <a:t> la divisa que se </a:t>
            </a:r>
            <a:r>
              <a:rPr lang="ca-ES" sz="1400" dirty="0" err="1">
                <a:latin typeface="Verdana" pitchFamily="34" charset="0"/>
              </a:rPr>
              <a:t>recibe</a:t>
            </a:r>
            <a:r>
              <a:rPr lang="ca-ES" sz="1400" dirty="0">
                <a:latin typeface="Verdana" pitchFamily="34" charset="0"/>
              </a:rPr>
              <a:t> en cobro de la </a:t>
            </a:r>
            <a:r>
              <a:rPr lang="ca-ES" sz="1400" dirty="0" err="1">
                <a:latin typeface="Verdana" pitchFamily="34" charset="0"/>
              </a:rPr>
              <a:t>exportación</a:t>
            </a:r>
            <a:r>
              <a:rPr lang="ca-ES" sz="1400" dirty="0">
                <a:latin typeface="Verdana" pitchFamily="34" charset="0"/>
              </a:rPr>
              <a:t> por la </a:t>
            </a:r>
            <a:r>
              <a:rPr lang="ca-ES" sz="1400" dirty="0" err="1">
                <a:latin typeface="Verdana" pitchFamily="34" charset="0"/>
              </a:rPr>
              <a:t>necesaria</a:t>
            </a:r>
            <a:r>
              <a:rPr lang="ca-ES" sz="1400" dirty="0">
                <a:latin typeface="Verdana" pitchFamily="34" charset="0"/>
              </a:rPr>
              <a:t> para </a:t>
            </a:r>
            <a:r>
              <a:rPr lang="ca-ES" sz="1400" dirty="0" err="1">
                <a:latin typeface="Verdana" pitchFamily="34" charset="0"/>
              </a:rPr>
              <a:t>cancelar</a:t>
            </a:r>
            <a:r>
              <a:rPr lang="ca-ES" sz="1400" dirty="0">
                <a:latin typeface="Verdana" pitchFamily="34" charset="0"/>
              </a:rPr>
              <a:t> la </a:t>
            </a:r>
            <a:r>
              <a:rPr lang="ca-ES" sz="1400" dirty="0" err="1">
                <a:latin typeface="Verdana" pitchFamily="34" charset="0"/>
              </a:rPr>
              <a:t>financiación</a:t>
            </a:r>
            <a:r>
              <a:rPr lang="ca-ES" sz="1400" dirty="0">
                <a:latin typeface="Verdana" pitchFamily="34" charset="0"/>
              </a:rPr>
              <a:t>. </a:t>
            </a:r>
            <a:r>
              <a:rPr lang="es-ES_tradnl" sz="1400" dirty="0">
                <a:latin typeface="Verdana" pitchFamily="34" charset="0"/>
              </a:rPr>
              <a:t>Para evitar este riesgo, puede contratar un seguro de cambio en cualquier momento durante el periodo de vigencia de la financiación.</a:t>
            </a:r>
            <a:endParaRPr lang="ca-ES" sz="1400" dirty="0">
              <a:latin typeface="Verdana" pitchFamily="34" charset="0"/>
            </a:endParaRPr>
          </a:p>
          <a:p>
            <a:pPr>
              <a:spcBef>
                <a:spcPct val="20000"/>
              </a:spcBef>
              <a:buClr>
                <a:srgbClr val="FF0000"/>
              </a:buClr>
              <a:buFont typeface="Wingdings" pitchFamily="2" charset="2"/>
              <a:buChar char="v"/>
            </a:pPr>
            <a:r>
              <a:rPr lang="ca-ES" sz="1400" dirty="0">
                <a:latin typeface="Verdana" pitchFamily="34" charset="0"/>
              </a:rPr>
              <a:t> En el caso que se </a:t>
            </a:r>
            <a:r>
              <a:rPr lang="ca-ES" sz="1400" dirty="0" err="1">
                <a:latin typeface="Verdana" pitchFamily="34" charset="0"/>
              </a:rPr>
              <a:t>financie</a:t>
            </a:r>
            <a:r>
              <a:rPr lang="ca-ES" sz="1400" dirty="0">
                <a:latin typeface="Verdana" pitchFamily="34" charset="0"/>
              </a:rPr>
              <a:t> en la </a:t>
            </a:r>
            <a:r>
              <a:rPr lang="ca-ES" sz="1400" dirty="0" err="1">
                <a:latin typeface="Verdana" pitchFamily="34" charset="0"/>
              </a:rPr>
              <a:t>misma</a:t>
            </a:r>
            <a:r>
              <a:rPr lang="ca-ES" sz="1400" dirty="0">
                <a:latin typeface="Verdana" pitchFamily="34" charset="0"/>
              </a:rPr>
              <a:t> divisa que la </a:t>
            </a:r>
            <a:r>
              <a:rPr lang="ca-ES" sz="1400" dirty="0" err="1">
                <a:latin typeface="Verdana" pitchFamily="34" charset="0"/>
              </a:rPr>
              <a:t>exportación</a:t>
            </a:r>
            <a:r>
              <a:rPr lang="ca-ES" sz="1400" dirty="0">
                <a:latin typeface="Verdana" pitchFamily="34" charset="0"/>
              </a:rPr>
              <a:t>, el </a:t>
            </a:r>
            <a:r>
              <a:rPr lang="ca-ES" sz="1400" dirty="0" err="1">
                <a:latin typeface="Verdana" pitchFamily="34" charset="0"/>
              </a:rPr>
              <a:t>cliente</a:t>
            </a:r>
            <a:r>
              <a:rPr lang="ca-ES" sz="1400" dirty="0">
                <a:latin typeface="Verdana" pitchFamily="34" charset="0"/>
              </a:rPr>
              <a:t> no </a:t>
            </a:r>
            <a:r>
              <a:rPr lang="ca-ES" sz="1400" dirty="0" err="1">
                <a:latin typeface="Verdana" pitchFamily="34" charset="0"/>
              </a:rPr>
              <a:t>sufre</a:t>
            </a:r>
            <a:r>
              <a:rPr lang="ca-ES" sz="1400" dirty="0">
                <a:latin typeface="Verdana" pitchFamily="34" charset="0"/>
              </a:rPr>
              <a:t> </a:t>
            </a:r>
            <a:r>
              <a:rPr lang="ca-ES" sz="1400" dirty="0" err="1">
                <a:latin typeface="Verdana" pitchFamily="34" charset="0"/>
              </a:rPr>
              <a:t>riesgo</a:t>
            </a:r>
            <a:r>
              <a:rPr lang="ca-ES" sz="1400" dirty="0">
                <a:latin typeface="Verdana" pitchFamily="34" charset="0"/>
              </a:rPr>
              <a:t> pues la </a:t>
            </a:r>
            <a:r>
              <a:rPr lang="ca-ES" sz="1400" dirty="0" err="1">
                <a:latin typeface="Verdana" pitchFamily="34" charset="0"/>
              </a:rPr>
              <a:t>financiación</a:t>
            </a:r>
            <a:r>
              <a:rPr lang="ca-ES" sz="1400" dirty="0">
                <a:latin typeface="Verdana" pitchFamily="34" charset="0"/>
              </a:rPr>
              <a:t> se </a:t>
            </a:r>
            <a:r>
              <a:rPr lang="ca-ES" sz="1400" dirty="0" err="1">
                <a:latin typeface="Verdana" pitchFamily="34" charset="0"/>
              </a:rPr>
              <a:t>cancelará</a:t>
            </a:r>
            <a:r>
              <a:rPr lang="ca-ES" sz="1400" dirty="0">
                <a:latin typeface="Verdana" pitchFamily="34" charset="0"/>
              </a:rPr>
              <a:t> con las </a:t>
            </a:r>
            <a:r>
              <a:rPr lang="ca-ES" sz="1400" dirty="0" err="1">
                <a:latin typeface="Verdana" pitchFamily="34" charset="0"/>
              </a:rPr>
              <a:t>divisas</a:t>
            </a:r>
            <a:r>
              <a:rPr lang="ca-ES" sz="1400" dirty="0">
                <a:latin typeface="Verdana" pitchFamily="34" charset="0"/>
              </a:rPr>
              <a:t> que se </a:t>
            </a:r>
            <a:r>
              <a:rPr lang="ca-ES" sz="1400" dirty="0" err="1">
                <a:latin typeface="Verdana" pitchFamily="34" charset="0"/>
              </a:rPr>
              <a:t>reciban</a:t>
            </a:r>
            <a:r>
              <a:rPr lang="ca-ES" sz="1400" dirty="0">
                <a:latin typeface="Verdana" pitchFamily="34" charset="0"/>
              </a:rPr>
              <a:t> en </a:t>
            </a:r>
            <a:r>
              <a:rPr lang="ca-ES" sz="1400" dirty="0" err="1">
                <a:latin typeface="Verdana" pitchFamily="34" charset="0"/>
              </a:rPr>
              <a:t>concepto</a:t>
            </a:r>
            <a:r>
              <a:rPr lang="ca-ES" sz="1400" dirty="0">
                <a:latin typeface="Verdana" pitchFamily="34" charset="0"/>
              </a:rPr>
              <a:t> de </a:t>
            </a:r>
            <a:r>
              <a:rPr lang="ca-ES" sz="1400" dirty="0" err="1">
                <a:latin typeface="Verdana" pitchFamily="34" charset="0"/>
              </a:rPr>
              <a:t>reembolso</a:t>
            </a:r>
            <a:r>
              <a:rPr lang="ca-ES" sz="1400" dirty="0">
                <a:latin typeface="Verdana" pitchFamily="34" charset="0"/>
              </a:rPr>
              <a:t> de la </a:t>
            </a:r>
            <a:r>
              <a:rPr lang="ca-ES" sz="1400" dirty="0" err="1">
                <a:latin typeface="Verdana" pitchFamily="34" charset="0"/>
              </a:rPr>
              <a:t>exportación</a:t>
            </a:r>
            <a:r>
              <a:rPr lang="ca-ES" sz="1400" dirty="0">
                <a:latin typeface="Verdana" pitchFamily="34" charset="0"/>
              </a:rPr>
              <a:t>.</a:t>
            </a:r>
          </a:p>
        </p:txBody>
      </p:sp>
      <p:grpSp>
        <p:nvGrpSpPr>
          <p:cNvPr id="37" name="36 Grupo"/>
          <p:cNvGrpSpPr/>
          <p:nvPr/>
        </p:nvGrpSpPr>
        <p:grpSpPr>
          <a:xfrm>
            <a:off x="881044" y="5281761"/>
            <a:ext cx="5946775" cy="1171575"/>
            <a:chOff x="906463" y="5272088"/>
            <a:chExt cx="5946775" cy="1171575"/>
          </a:xfrm>
        </p:grpSpPr>
        <p:sp>
          <p:nvSpPr>
            <p:cNvPr id="373765" name="Rectangle 5"/>
            <p:cNvSpPr>
              <a:spLocks noChangeArrowheads="1"/>
            </p:cNvSpPr>
            <p:nvPr/>
          </p:nvSpPr>
          <p:spPr bwMode="auto">
            <a:xfrm>
              <a:off x="906463" y="5678488"/>
              <a:ext cx="1365250" cy="360362"/>
            </a:xfrm>
            <a:prstGeom prst="rect">
              <a:avLst/>
            </a:prstGeom>
            <a:solidFill>
              <a:schemeClr val="tx1"/>
            </a:solid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spcBef>
                  <a:spcPct val="0"/>
                </a:spcBef>
              </a:pPr>
              <a:r>
                <a:rPr lang="ca-ES" sz="1400" b="1" dirty="0">
                  <a:solidFill>
                    <a:schemeClr val="bg1"/>
                  </a:solidFill>
                  <a:latin typeface="Trebuchet MS" pitchFamily="34" charset="0"/>
                </a:rPr>
                <a:t>EUR</a:t>
              </a:r>
            </a:p>
          </p:txBody>
        </p:sp>
        <p:sp>
          <p:nvSpPr>
            <p:cNvPr id="373769" name="Rectangle 9"/>
            <p:cNvSpPr>
              <a:spLocks noChangeArrowheads="1"/>
            </p:cNvSpPr>
            <p:nvPr/>
          </p:nvSpPr>
          <p:spPr bwMode="auto">
            <a:xfrm>
              <a:off x="3295650" y="5272088"/>
              <a:ext cx="1365250" cy="360362"/>
            </a:xfrm>
            <a:prstGeom prst="rect">
              <a:avLst/>
            </a:prstGeom>
            <a:gradFill rotWithShape="1">
              <a:gsLst>
                <a:gs pos="0">
                  <a:schemeClr val="tx1">
                    <a:gamma/>
                    <a:shade val="46275"/>
                    <a:invGamma/>
                  </a:schemeClr>
                </a:gs>
                <a:gs pos="100000">
                  <a:schemeClr val="tx1"/>
                </a:gs>
              </a:gsLst>
              <a:path path="shape">
                <a:fillToRect l="50000" t="50000" r="50000" b="50000"/>
              </a:path>
            </a:gradFill>
            <a:ln w="9525" algn="ctr">
              <a:solidFill>
                <a:schemeClr val="bg1"/>
              </a:solidFill>
              <a:miter lim="800000"/>
              <a:headEnd/>
              <a:tailEnd/>
            </a:ln>
            <a:effectLst>
              <a:softEdge rad="63500"/>
            </a:effectLst>
          </p:spPr>
          <p:txBody>
            <a:bodyPr wrap="none" anchor="ctr"/>
            <a:lstStyle/>
            <a:p>
              <a:pPr algn="ctr">
                <a:spcBef>
                  <a:spcPct val="0"/>
                </a:spcBef>
              </a:pPr>
              <a:r>
                <a:rPr lang="ca-ES" sz="1400" b="1" dirty="0">
                  <a:solidFill>
                    <a:schemeClr val="bg1"/>
                  </a:solidFill>
                  <a:latin typeface="Trebuchet MS" pitchFamily="34" charset="0"/>
                </a:rPr>
                <a:t>USD</a:t>
              </a:r>
            </a:p>
          </p:txBody>
        </p:sp>
        <p:sp>
          <p:nvSpPr>
            <p:cNvPr id="373770" name="Rectangle 10"/>
            <p:cNvSpPr>
              <a:spLocks noChangeArrowheads="1"/>
            </p:cNvSpPr>
            <p:nvPr/>
          </p:nvSpPr>
          <p:spPr bwMode="auto">
            <a:xfrm>
              <a:off x="3295650" y="5676900"/>
              <a:ext cx="1365250" cy="360363"/>
            </a:xfrm>
            <a:prstGeom prst="rect">
              <a:avLst/>
            </a:prstGeom>
            <a:gradFill rotWithShape="1">
              <a:gsLst>
                <a:gs pos="0">
                  <a:schemeClr val="tx1">
                    <a:gamma/>
                    <a:shade val="46275"/>
                    <a:invGamma/>
                  </a:schemeClr>
                </a:gs>
                <a:gs pos="100000">
                  <a:schemeClr val="tx1"/>
                </a:gs>
              </a:gsLst>
              <a:path path="shape">
                <a:fillToRect l="50000" t="50000" r="50000" b="50000"/>
              </a:path>
            </a:gradFill>
            <a:ln w="9525" algn="ctr">
              <a:solidFill>
                <a:schemeClr val="bg1"/>
              </a:solidFill>
              <a:miter lim="800000"/>
              <a:headEnd/>
              <a:tailEnd/>
            </a:ln>
            <a:effectLst>
              <a:softEdge rad="63500"/>
            </a:effectLst>
          </p:spPr>
          <p:txBody>
            <a:bodyPr wrap="none" anchor="ctr"/>
            <a:lstStyle/>
            <a:p>
              <a:pPr algn="ctr">
                <a:spcBef>
                  <a:spcPct val="0"/>
                </a:spcBef>
              </a:pPr>
              <a:r>
                <a:rPr lang="ca-ES" sz="1400" b="1" dirty="0">
                  <a:solidFill>
                    <a:schemeClr val="bg1"/>
                  </a:solidFill>
                  <a:latin typeface="Trebuchet MS" pitchFamily="34" charset="0"/>
                </a:rPr>
                <a:t>EUR</a:t>
              </a:r>
            </a:p>
          </p:txBody>
        </p:sp>
        <p:sp>
          <p:nvSpPr>
            <p:cNvPr id="373771" name="Rectangle 11"/>
            <p:cNvSpPr>
              <a:spLocks noChangeArrowheads="1"/>
            </p:cNvSpPr>
            <p:nvPr/>
          </p:nvSpPr>
          <p:spPr bwMode="auto">
            <a:xfrm>
              <a:off x="3295650" y="6083300"/>
              <a:ext cx="1365250" cy="360363"/>
            </a:xfrm>
            <a:prstGeom prst="rect">
              <a:avLst/>
            </a:prstGeom>
            <a:gradFill rotWithShape="1">
              <a:gsLst>
                <a:gs pos="0">
                  <a:schemeClr val="tx1">
                    <a:gamma/>
                    <a:shade val="46275"/>
                    <a:invGamma/>
                  </a:schemeClr>
                </a:gs>
                <a:gs pos="100000">
                  <a:schemeClr val="tx1"/>
                </a:gs>
              </a:gsLst>
              <a:path path="shape">
                <a:fillToRect l="50000" t="50000" r="50000" b="50000"/>
              </a:path>
            </a:gradFill>
            <a:ln w="9525" algn="ctr">
              <a:solidFill>
                <a:schemeClr val="bg1"/>
              </a:solidFill>
              <a:miter lim="800000"/>
              <a:headEnd/>
              <a:tailEnd/>
            </a:ln>
            <a:effectLst>
              <a:softEdge rad="63500"/>
            </a:effectLst>
          </p:spPr>
          <p:txBody>
            <a:bodyPr wrap="none" anchor="ctr"/>
            <a:lstStyle/>
            <a:p>
              <a:pPr algn="ctr">
                <a:spcBef>
                  <a:spcPct val="0"/>
                </a:spcBef>
              </a:pPr>
              <a:r>
                <a:rPr lang="ca-ES" sz="1400" b="1">
                  <a:solidFill>
                    <a:schemeClr val="bg1"/>
                  </a:solidFill>
                  <a:latin typeface="Trebuchet MS" pitchFamily="34" charset="0"/>
                </a:rPr>
                <a:t>Otras</a:t>
              </a:r>
            </a:p>
          </p:txBody>
        </p:sp>
        <p:sp>
          <p:nvSpPr>
            <p:cNvPr id="373775" name="Rectangle 15"/>
            <p:cNvSpPr>
              <a:spLocks noChangeArrowheads="1"/>
            </p:cNvSpPr>
            <p:nvPr/>
          </p:nvSpPr>
          <p:spPr bwMode="auto">
            <a:xfrm>
              <a:off x="6219825" y="5273675"/>
              <a:ext cx="633413" cy="360363"/>
            </a:xfrm>
            <a:prstGeom prst="rect">
              <a:avLst/>
            </a:prstGeom>
            <a:solidFill>
              <a:srgbClr val="80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sz="1400" b="1" dirty="0">
                  <a:solidFill>
                    <a:schemeClr val="bg1"/>
                  </a:solidFill>
                  <a:latin typeface="Trebuchet MS" pitchFamily="34" charset="0"/>
                </a:rPr>
                <a:t>SI</a:t>
              </a:r>
            </a:p>
          </p:txBody>
        </p:sp>
        <p:sp>
          <p:nvSpPr>
            <p:cNvPr id="373776" name="Rectangle 16"/>
            <p:cNvSpPr>
              <a:spLocks noChangeArrowheads="1"/>
            </p:cNvSpPr>
            <p:nvPr/>
          </p:nvSpPr>
          <p:spPr bwMode="auto">
            <a:xfrm>
              <a:off x="6219825" y="5678488"/>
              <a:ext cx="633413" cy="360362"/>
            </a:xfrm>
            <a:prstGeom prst="rect">
              <a:avLst/>
            </a:prstGeom>
            <a:solidFill>
              <a:srgbClr val="80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sz="1400" b="1" dirty="0">
                  <a:solidFill>
                    <a:schemeClr val="bg1"/>
                  </a:solidFill>
                  <a:latin typeface="Trebuchet MS" pitchFamily="34" charset="0"/>
                </a:rPr>
                <a:t>NO</a:t>
              </a:r>
            </a:p>
          </p:txBody>
        </p:sp>
        <p:sp>
          <p:nvSpPr>
            <p:cNvPr id="373777" name="Rectangle 17"/>
            <p:cNvSpPr>
              <a:spLocks noChangeArrowheads="1"/>
            </p:cNvSpPr>
            <p:nvPr/>
          </p:nvSpPr>
          <p:spPr bwMode="auto">
            <a:xfrm>
              <a:off x="6219825" y="6083300"/>
              <a:ext cx="633413" cy="360363"/>
            </a:xfrm>
            <a:prstGeom prst="rect">
              <a:avLst/>
            </a:prstGeom>
            <a:solidFill>
              <a:srgbClr val="80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sz="1400" b="1">
                  <a:solidFill>
                    <a:schemeClr val="bg1"/>
                  </a:solidFill>
                  <a:latin typeface="Trebuchet MS" pitchFamily="34" charset="0"/>
                </a:rPr>
                <a:t>SI</a:t>
              </a:r>
            </a:p>
          </p:txBody>
        </p:sp>
        <p:cxnSp>
          <p:nvCxnSpPr>
            <p:cNvPr id="373779" name="AutoShape 19"/>
            <p:cNvCxnSpPr>
              <a:cxnSpLocks noChangeShapeType="1"/>
              <a:stCxn id="373765" idx="3"/>
              <a:endCxn id="373770" idx="1"/>
            </p:cNvCxnSpPr>
            <p:nvPr/>
          </p:nvCxnSpPr>
          <p:spPr bwMode="auto">
            <a:xfrm flipV="1">
              <a:off x="2097088" y="5857875"/>
              <a:ext cx="944562" cy="1588"/>
            </a:xfrm>
            <a:prstGeom prst="straightConnector1">
              <a:avLst/>
            </a:prstGeom>
            <a:noFill/>
            <a:ln w="25400">
              <a:solidFill>
                <a:srgbClr val="000000"/>
              </a:solidFill>
              <a:round/>
              <a:headEnd/>
              <a:tailEnd type="triangle" w="med" len="med"/>
            </a:ln>
            <a:effectLst/>
          </p:spPr>
        </p:cxnSp>
        <p:cxnSp>
          <p:nvCxnSpPr>
            <p:cNvPr id="373781" name="AutoShape 21"/>
            <p:cNvCxnSpPr>
              <a:cxnSpLocks noChangeShapeType="1"/>
              <a:stCxn id="373770" idx="3"/>
              <a:endCxn id="373776" idx="1"/>
            </p:cNvCxnSpPr>
            <p:nvPr/>
          </p:nvCxnSpPr>
          <p:spPr bwMode="auto">
            <a:xfrm>
              <a:off x="4302125" y="5857875"/>
              <a:ext cx="1439863" cy="1588"/>
            </a:xfrm>
            <a:prstGeom prst="straightConnector1">
              <a:avLst/>
            </a:prstGeom>
            <a:noFill/>
            <a:ln w="25400">
              <a:solidFill>
                <a:srgbClr val="000000"/>
              </a:solidFill>
              <a:round/>
              <a:headEnd/>
              <a:tailEnd type="triangle" w="med" len="med"/>
            </a:ln>
            <a:effectLst/>
          </p:spPr>
        </p:cxnSp>
        <p:cxnSp>
          <p:nvCxnSpPr>
            <p:cNvPr id="373784" name="AutoShape 24"/>
            <p:cNvCxnSpPr>
              <a:cxnSpLocks noChangeShapeType="1"/>
              <a:stCxn id="373769" idx="3"/>
              <a:endCxn id="373775" idx="1"/>
            </p:cNvCxnSpPr>
            <p:nvPr/>
          </p:nvCxnSpPr>
          <p:spPr bwMode="auto">
            <a:xfrm>
              <a:off x="4302125" y="5453063"/>
              <a:ext cx="1439863" cy="1587"/>
            </a:xfrm>
            <a:prstGeom prst="straightConnector1">
              <a:avLst/>
            </a:prstGeom>
            <a:noFill/>
            <a:ln w="25400">
              <a:solidFill>
                <a:srgbClr val="000000"/>
              </a:solidFill>
              <a:prstDash val="sysDot"/>
              <a:round/>
              <a:headEnd/>
              <a:tailEnd type="triangle" w="med" len="med"/>
            </a:ln>
            <a:effectLst/>
          </p:spPr>
        </p:cxnSp>
        <p:cxnSp>
          <p:nvCxnSpPr>
            <p:cNvPr id="373785" name="AutoShape 25"/>
            <p:cNvCxnSpPr>
              <a:cxnSpLocks noChangeShapeType="1"/>
              <a:stCxn id="373771" idx="3"/>
              <a:endCxn id="373777" idx="1"/>
            </p:cNvCxnSpPr>
            <p:nvPr/>
          </p:nvCxnSpPr>
          <p:spPr bwMode="auto">
            <a:xfrm>
              <a:off x="4302125" y="6264275"/>
              <a:ext cx="1439863" cy="0"/>
            </a:xfrm>
            <a:prstGeom prst="straightConnector1">
              <a:avLst/>
            </a:prstGeom>
            <a:noFill/>
            <a:ln w="25400">
              <a:solidFill>
                <a:srgbClr val="000000"/>
              </a:solidFill>
              <a:prstDash val="sysDot"/>
              <a:round/>
              <a:headEnd/>
              <a:tailEnd type="triangle" w="med" len="med"/>
            </a:ln>
            <a:effectLst/>
          </p:spPr>
        </p:cxnSp>
        <p:cxnSp>
          <p:nvCxnSpPr>
            <p:cNvPr id="373787" name="AutoShape 27"/>
            <p:cNvCxnSpPr>
              <a:cxnSpLocks noChangeShapeType="1"/>
              <a:stCxn id="373765" idx="3"/>
              <a:endCxn id="373771" idx="1"/>
            </p:cNvCxnSpPr>
            <p:nvPr/>
          </p:nvCxnSpPr>
          <p:spPr bwMode="auto">
            <a:xfrm>
              <a:off x="2097088" y="5859463"/>
              <a:ext cx="944562" cy="404812"/>
            </a:xfrm>
            <a:prstGeom prst="straightConnector1">
              <a:avLst/>
            </a:prstGeom>
            <a:noFill/>
            <a:ln w="25400">
              <a:solidFill>
                <a:srgbClr val="000000"/>
              </a:solidFill>
              <a:prstDash val="sysDot"/>
              <a:round/>
              <a:headEnd/>
              <a:tailEnd type="triangle" w="med" len="med"/>
            </a:ln>
            <a:effectLst/>
          </p:spPr>
        </p:cxnSp>
        <p:cxnSp>
          <p:nvCxnSpPr>
            <p:cNvPr id="373788" name="AutoShape 28"/>
            <p:cNvCxnSpPr>
              <a:cxnSpLocks noChangeShapeType="1"/>
              <a:stCxn id="373765" idx="3"/>
              <a:endCxn id="373769" idx="1"/>
            </p:cNvCxnSpPr>
            <p:nvPr/>
          </p:nvCxnSpPr>
          <p:spPr bwMode="auto">
            <a:xfrm flipV="1">
              <a:off x="2097088" y="5453063"/>
              <a:ext cx="944562" cy="406400"/>
            </a:xfrm>
            <a:prstGeom prst="straightConnector1">
              <a:avLst/>
            </a:prstGeom>
            <a:noFill/>
            <a:ln w="25400">
              <a:solidFill>
                <a:srgbClr val="000000"/>
              </a:solidFill>
              <a:prstDash val="sysDot"/>
              <a:round/>
              <a:headEnd/>
              <a:tailEnd type="triangle" w="med" len="med"/>
            </a:ln>
            <a:effectLst/>
          </p:spPr>
        </p:cxnSp>
      </p:grpSp>
      <p:grpSp>
        <p:nvGrpSpPr>
          <p:cNvPr id="36" name="35 Grupo"/>
          <p:cNvGrpSpPr/>
          <p:nvPr/>
        </p:nvGrpSpPr>
        <p:grpSpPr>
          <a:xfrm>
            <a:off x="906472" y="3841601"/>
            <a:ext cx="5946775" cy="1171575"/>
            <a:chOff x="906463" y="3743325"/>
            <a:chExt cx="5946775" cy="1171575"/>
          </a:xfrm>
        </p:grpSpPr>
        <p:sp>
          <p:nvSpPr>
            <p:cNvPr id="373764" name="Rectangle 4"/>
            <p:cNvSpPr>
              <a:spLocks noChangeArrowheads="1"/>
            </p:cNvSpPr>
            <p:nvPr/>
          </p:nvSpPr>
          <p:spPr bwMode="auto">
            <a:xfrm>
              <a:off x="906463" y="4148138"/>
              <a:ext cx="1365250" cy="360362"/>
            </a:xfrm>
            <a:prstGeom prst="rect">
              <a:avLst/>
            </a:prstGeom>
            <a:solidFill>
              <a:schemeClr val="tx1"/>
            </a:solidFill>
            <a:ln w="952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spcBef>
                  <a:spcPct val="0"/>
                </a:spcBef>
              </a:pPr>
              <a:r>
                <a:rPr lang="ca-ES" sz="1400" b="1" dirty="0">
                  <a:solidFill>
                    <a:schemeClr val="bg1"/>
                  </a:solidFill>
                  <a:latin typeface="Trebuchet MS" pitchFamily="34" charset="0"/>
                </a:rPr>
                <a:t>USD</a:t>
              </a:r>
            </a:p>
          </p:txBody>
        </p:sp>
        <p:sp>
          <p:nvSpPr>
            <p:cNvPr id="373766" name="Rectangle 6"/>
            <p:cNvSpPr>
              <a:spLocks noChangeArrowheads="1"/>
            </p:cNvSpPr>
            <p:nvPr/>
          </p:nvSpPr>
          <p:spPr bwMode="auto">
            <a:xfrm>
              <a:off x="3295650" y="3743325"/>
              <a:ext cx="1365250" cy="360363"/>
            </a:xfrm>
            <a:prstGeom prst="rect">
              <a:avLst/>
            </a:prstGeom>
            <a:gradFill rotWithShape="1">
              <a:gsLst>
                <a:gs pos="0">
                  <a:schemeClr val="tx1">
                    <a:gamma/>
                    <a:shade val="46275"/>
                    <a:invGamma/>
                  </a:schemeClr>
                </a:gs>
                <a:gs pos="100000">
                  <a:schemeClr val="tx1"/>
                </a:gs>
              </a:gsLst>
              <a:path path="shape">
                <a:fillToRect l="50000" t="50000" r="50000" b="50000"/>
              </a:path>
            </a:gradFill>
            <a:ln w="9525" algn="ctr">
              <a:solidFill>
                <a:schemeClr val="bg1"/>
              </a:solidFill>
              <a:miter lim="800000"/>
              <a:headEnd/>
              <a:tailEnd/>
            </a:ln>
            <a:effectLst>
              <a:softEdge rad="63500"/>
            </a:effectLst>
          </p:spPr>
          <p:txBody>
            <a:bodyPr wrap="none" anchor="ctr"/>
            <a:lstStyle/>
            <a:p>
              <a:pPr algn="ctr">
                <a:spcBef>
                  <a:spcPct val="0"/>
                </a:spcBef>
              </a:pPr>
              <a:r>
                <a:rPr lang="ca-ES" sz="1400" b="1">
                  <a:solidFill>
                    <a:schemeClr val="bg1"/>
                  </a:solidFill>
                  <a:latin typeface="Trebuchet MS" pitchFamily="34" charset="0"/>
                </a:rPr>
                <a:t>USD</a:t>
              </a:r>
            </a:p>
          </p:txBody>
        </p:sp>
        <p:sp>
          <p:nvSpPr>
            <p:cNvPr id="373767" name="Rectangle 7"/>
            <p:cNvSpPr>
              <a:spLocks noChangeArrowheads="1"/>
            </p:cNvSpPr>
            <p:nvPr/>
          </p:nvSpPr>
          <p:spPr bwMode="auto">
            <a:xfrm>
              <a:off x="3295650" y="4148138"/>
              <a:ext cx="1365250" cy="360362"/>
            </a:xfrm>
            <a:prstGeom prst="rect">
              <a:avLst/>
            </a:prstGeom>
            <a:gradFill rotWithShape="1">
              <a:gsLst>
                <a:gs pos="0">
                  <a:schemeClr val="tx1">
                    <a:gamma/>
                    <a:shade val="46275"/>
                    <a:invGamma/>
                  </a:schemeClr>
                </a:gs>
                <a:gs pos="100000">
                  <a:schemeClr val="tx1"/>
                </a:gs>
              </a:gsLst>
              <a:path path="shape">
                <a:fillToRect l="50000" t="50000" r="50000" b="50000"/>
              </a:path>
            </a:gradFill>
            <a:ln w="9525" algn="ctr">
              <a:solidFill>
                <a:schemeClr val="bg1"/>
              </a:solidFill>
              <a:miter lim="800000"/>
              <a:headEnd/>
              <a:tailEnd/>
            </a:ln>
            <a:effectLst>
              <a:softEdge rad="63500"/>
            </a:effectLst>
          </p:spPr>
          <p:txBody>
            <a:bodyPr wrap="none" anchor="ctr"/>
            <a:lstStyle/>
            <a:p>
              <a:pPr algn="ctr">
                <a:spcBef>
                  <a:spcPct val="0"/>
                </a:spcBef>
              </a:pPr>
              <a:r>
                <a:rPr lang="ca-ES" sz="1400" b="1" dirty="0">
                  <a:solidFill>
                    <a:schemeClr val="bg1"/>
                  </a:solidFill>
                  <a:latin typeface="Trebuchet MS" pitchFamily="34" charset="0"/>
                </a:rPr>
                <a:t>EUR</a:t>
              </a:r>
            </a:p>
          </p:txBody>
        </p:sp>
        <p:sp>
          <p:nvSpPr>
            <p:cNvPr id="373768" name="Rectangle 8"/>
            <p:cNvSpPr>
              <a:spLocks noChangeArrowheads="1"/>
            </p:cNvSpPr>
            <p:nvPr/>
          </p:nvSpPr>
          <p:spPr bwMode="auto">
            <a:xfrm>
              <a:off x="3295650" y="4554538"/>
              <a:ext cx="1365250" cy="360362"/>
            </a:xfrm>
            <a:prstGeom prst="rect">
              <a:avLst/>
            </a:prstGeom>
            <a:gradFill rotWithShape="1">
              <a:gsLst>
                <a:gs pos="0">
                  <a:schemeClr val="tx1">
                    <a:gamma/>
                    <a:shade val="46275"/>
                    <a:invGamma/>
                  </a:schemeClr>
                </a:gs>
                <a:gs pos="100000">
                  <a:schemeClr val="tx1"/>
                </a:gs>
              </a:gsLst>
              <a:path path="shape">
                <a:fillToRect l="50000" t="50000" r="50000" b="50000"/>
              </a:path>
            </a:gradFill>
            <a:ln w="9525" algn="ctr">
              <a:solidFill>
                <a:schemeClr val="bg1"/>
              </a:solidFill>
              <a:miter lim="800000"/>
              <a:headEnd/>
              <a:tailEnd/>
            </a:ln>
            <a:effectLst>
              <a:softEdge rad="63500"/>
            </a:effectLst>
          </p:spPr>
          <p:txBody>
            <a:bodyPr wrap="none" anchor="ctr"/>
            <a:lstStyle/>
            <a:p>
              <a:pPr algn="ctr">
                <a:spcBef>
                  <a:spcPct val="0"/>
                </a:spcBef>
              </a:pPr>
              <a:r>
                <a:rPr lang="ca-ES" sz="1400" b="1" dirty="0" err="1">
                  <a:solidFill>
                    <a:schemeClr val="bg1"/>
                  </a:solidFill>
                  <a:latin typeface="Trebuchet MS" pitchFamily="34" charset="0"/>
                </a:rPr>
                <a:t>Otras</a:t>
              </a:r>
              <a:endParaRPr lang="ca-ES" sz="1400" b="1" dirty="0">
                <a:solidFill>
                  <a:schemeClr val="bg1"/>
                </a:solidFill>
                <a:latin typeface="Trebuchet MS" pitchFamily="34" charset="0"/>
              </a:endParaRPr>
            </a:p>
          </p:txBody>
        </p:sp>
        <p:sp>
          <p:nvSpPr>
            <p:cNvPr id="373772" name="Rectangle 12"/>
            <p:cNvSpPr>
              <a:spLocks noChangeArrowheads="1"/>
            </p:cNvSpPr>
            <p:nvPr/>
          </p:nvSpPr>
          <p:spPr bwMode="auto">
            <a:xfrm>
              <a:off x="6219825" y="3743325"/>
              <a:ext cx="633413" cy="360363"/>
            </a:xfrm>
            <a:prstGeom prst="rect">
              <a:avLst/>
            </a:prstGeom>
            <a:solidFill>
              <a:srgbClr val="80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sz="1400" b="1" dirty="0">
                  <a:solidFill>
                    <a:schemeClr val="bg1"/>
                  </a:solidFill>
                  <a:latin typeface="Trebuchet MS" pitchFamily="34" charset="0"/>
                </a:rPr>
                <a:t>NO</a:t>
              </a:r>
            </a:p>
          </p:txBody>
        </p:sp>
        <p:sp>
          <p:nvSpPr>
            <p:cNvPr id="373773" name="Rectangle 13"/>
            <p:cNvSpPr>
              <a:spLocks noChangeArrowheads="1"/>
            </p:cNvSpPr>
            <p:nvPr/>
          </p:nvSpPr>
          <p:spPr bwMode="auto">
            <a:xfrm>
              <a:off x="6219825" y="4148138"/>
              <a:ext cx="633413" cy="360362"/>
            </a:xfrm>
            <a:prstGeom prst="rect">
              <a:avLst/>
            </a:prstGeom>
            <a:solidFill>
              <a:srgbClr val="80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sz="1400" b="1" dirty="0">
                  <a:solidFill>
                    <a:schemeClr val="bg1"/>
                  </a:solidFill>
                  <a:latin typeface="Trebuchet MS" pitchFamily="34" charset="0"/>
                </a:rPr>
                <a:t>SI</a:t>
              </a:r>
            </a:p>
          </p:txBody>
        </p:sp>
        <p:sp>
          <p:nvSpPr>
            <p:cNvPr id="373774" name="Rectangle 14"/>
            <p:cNvSpPr>
              <a:spLocks noChangeArrowheads="1"/>
            </p:cNvSpPr>
            <p:nvPr/>
          </p:nvSpPr>
          <p:spPr bwMode="auto">
            <a:xfrm>
              <a:off x="6219825" y="4552950"/>
              <a:ext cx="633413" cy="360363"/>
            </a:xfrm>
            <a:prstGeom prst="rect">
              <a:avLst/>
            </a:prstGeom>
            <a:solidFill>
              <a:srgbClr val="80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sz="1400" b="1" dirty="0">
                  <a:solidFill>
                    <a:schemeClr val="bg1"/>
                  </a:solidFill>
                  <a:latin typeface="Trebuchet MS" pitchFamily="34" charset="0"/>
                </a:rPr>
                <a:t>SI</a:t>
              </a:r>
            </a:p>
          </p:txBody>
        </p:sp>
        <p:cxnSp>
          <p:nvCxnSpPr>
            <p:cNvPr id="373778" name="AutoShape 18"/>
            <p:cNvCxnSpPr>
              <a:cxnSpLocks noChangeShapeType="1"/>
              <a:stCxn id="373764" idx="3"/>
              <a:endCxn id="373766" idx="1"/>
            </p:cNvCxnSpPr>
            <p:nvPr/>
          </p:nvCxnSpPr>
          <p:spPr bwMode="auto">
            <a:xfrm flipV="1">
              <a:off x="2097088" y="3924300"/>
              <a:ext cx="944562" cy="404813"/>
            </a:xfrm>
            <a:prstGeom prst="straightConnector1">
              <a:avLst/>
            </a:prstGeom>
            <a:noFill/>
            <a:ln w="25400">
              <a:solidFill>
                <a:srgbClr val="000000"/>
              </a:solidFill>
              <a:round/>
              <a:headEnd/>
              <a:tailEnd type="triangle" w="med" len="med"/>
            </a:ln>
            <a:effectLst/>
          </p:spPr>
        </p:cxnSp>
        <p:cxnSp>
          <p:nvCxnSpPr>
            <p:cNvPr id="373780" name="AutoShape 20"/>
            <p:cNvCxnSpPr>
              <a:cxnSpLocks noChangeShapeType="1"/>
              <a:stCxn id="373766" idx="3"/>
              <a:endCxn id="373772" idx="1"/>
            </p:cNvCxnSpPr>
            <p:nvPr/>
          </p:nvCxnSpPr>
          <p:spPr bwMode="auto">
            <a:xfrm>
              <a:off x="4302125" y="3924300"/>
              <a:ext cx="1439863" cy="0"/>
            </a:xfrm>
            <a:prstGeom prst="straightConnector1">
              <a:avLst/>
            </a:prstGeom>
            <a:noFill/>
            <a:ln w="25400">
              <a:solidFill>
                <a:srgbClr val="000000"/>
              </a:solidFill>
              <a:round/>
              <a:headEnd/>
              <a:tailEnd type="triangle" w="med" len="med"/>
            </a:ln>
            <a:effectLst/>
          </p:spPr>
        </p:cxnSp>
        <p:cxnSp>
          <p:nvCxnSpPr>
            <p:cNvPr id="373782" name="AutoShape 22"/>
            <p:cNvCxnSpPr>
              <a:cxnSpLocks noChangeShapeType="1"/>
              <a:stCxn id="373767" idx="3"/>
              <a:endCxn id="373773" idx="1"/>
            </p:cNvCxnSpPr>
            <p:nvPr/>
          </p:nvCxnSpPr>
          <p:spPr bwMode="auto">
            <a:xfrm>
              <a:off x="4302125" y="4329113"/>
              <a:ext cx="1439863" cy="0"/>
            </a:xfrm>
            <a:prstGeom prst="straightConnector1">
              <a:avLst/>
            </a:prstGeom>
            <a:noFill/>
            <a:ln w="25400">
              <a:solidFill>
                <a:srgbClr val="000000"/>
              </a:solidFill>
              <a:prstDash val="sysDot"/>
              <a:round/>
              <a:headEnd/>
              <a:tailEnd type="triangle" w="med" len="med"/>
            </a:ln>
            <a:effectLst/>
          </p:spPr>
        </p:cxnSp>
        <p:cxnSp>
          <p:nvCxnSpPr>
            <p:cNvPr id="373783" name="AutoShape 23"/>
            <p:cNvCxnSpPr>
              <a:cxnSpLocks noChangeShapeType="1"/>
              <a:stCxn id="373768" idx="3"/>
              <a:endCxn id="373774" idx="1"/>
            </p:cNvCxnSpPr>
            <p:nvPr/>
          </p:nvCxnSpPr>
          <p:spPr bwMode="auto">
            <a:xfrm flipV="1">
              <a:off x="4302125" y="4733925"/>
              <a:ext cx="1439863" cy="1588"/>
            </a:xfrm>
            <a:prstGeom prst="straightConnector1">
              <a:avLst/>
            </a:prstGeom>
            <a:noFill/>
            <a:ln w="25400">
              <a:solidFill>
                <a:srgbClr val="000000"/>
              </a:solidFill>
              <a:prstDash val="sysDot"/>
              <a:round/>
              <a:headEnd/>
              <a:tailEnd type="triangle" w="med" len="med"/>
            </a:ln>
            <a:effectLst/>
          </p:spPr>
        </p:cxnSp>
        <p:cxnSp>
          <p:nvCxnSpPr>
            <p:cNvPr id="373786" name="AutoShape 26"/>
            <p:cNvCxnSpPr>
              <a:cxnSpLocks noChangeShapeType="1"/>
              <a:stCxn id="373764" idx="3"/>
              <a:endCxn id="373767" idx="1"/>
            </p:cNvCxnSpPr>
            <p:nvPr/>
          </p:nvCxnSpPr>
          <p:spPr bwMode="auto">
            <a:xfrm>
              <a:off x="2097088" y="4329113"/>
              <a:ext cx="944562" cy="0"/>
            </a:xfrm>
            <a:prstGeom prst="straightConnector1">
              <a:avLst/>
            </a:prstGeom>
            <a:noFill/>
            <a:ln w="25400">
              <a:solidFill>
                <a:srgbClr val="000000"/>
              </a:solidFill>
              <a:prstDash val="sysDot"/>
              <a:round/>
              <a:headEnd/>
              <a:tailEnd type="triangle" w="med" len="med"/>
            </a:ln>
            <a:effectLst/>
          </p:spPr>
        </p:cxnSp>
        <p:cxnSp>
          <p:nvCxnSpPr>
            <p:cNvPr id="373789" name="AutoShape 29"/>
            <p:cNvCxnSpPr>
              <a:cxnSpLocks noChangeShapeType="1"/>
              <a:stCxn id="373764" idx="3"/>
              <a:endCxn id="373768" idx="1"/>
            </p:cNvCxnSpPr>
            <p:nvPr/>
          </p:nvCxnSpPr>
          <p:spPr bwMode="auto">
            <a:xfrm>
              <a:off x="2097088" y="4329113"/>
              <a:ext cx="944562" cy="406400"/>
            </a:xfrm>
            <a:prstGeom prst="straightConnector1">
              <a:avLst/>
            </a:prstGeom>
            <a:noFill/>
            <a:ln w="25400">
              <a:solidFill>
                <a:srgbClr val="000000"/>
              </a:solidFill>
              <a:prstDash val="sysDot"/>
              <a:round/>
              <a:headEnd/>
              <a:tailEnd type="triangle" w="med" len="med"/>
            </a:ln>
            <a:effectLst/>
          </p:spPr>
        </p:cxnSp>
      </p:grpSp>
      <p:graphicFrame>
        <p:nvGraphicFramePr>
          <p:cNvPr id="373790" name="Group 30"/>
          <p:cNvGraphicFramePr>
            <a:graphicFrameLocks noGrp="1"/>
          </p:cNvGraphicFramePr>
          <p:nvPr/>
        </p:nvGraphicFramePr>
        <p:xfrm>
          <a:off x="614364" y="3447157"/>
          <a:ext cx="7410450" cy="269875"/>
        </p:xfrm>
        <a:graphic>
          <a:graphicData uri="http://schemas.openxmlformats.org/drawingml/2006/table">
            <a:tbl>
              <a:tblPr/>
              <a:tblGrid>
                <a:gridCol w="2297112">
                  <a:extLst>
                    <a:ext uri="{9D8B030D-6E8A-4147-A177-3AD203B41FA5}">
                      <a16:colId xmlns:a16="http://schemas.microsoft.com/office/drawing/2014/main" val="20000"/>
                    </a:ext>
                  </a:extLst>
                </a:gridCol>
                <a:gridCol w="2090738">
                  <a:extLst>
                    <a:ext uri="{9D8B030D-6E8A-4147-A177-3AD203B41FA5}">
                      <a16:colId xmlns:a16="http://schemas.microsoft.com/office/drawing/2014/main" val="20001"/>
                    </a:ext>
                  </a:extLst>
                </a:gridCol>
                <a:gridCol w="3022600">
                  <a:extLst>
                    <a:ext uri="{9D8B030D-6E8A-4147-A177-3AD203B41FA5}">
                      <a16:colId xmlns:a16="http://schemas.microsoft.com/office/drawing/2014/main" val="20002"/>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a-ES" sz="1000" b="1" i="0" u="none" strike="noStrike" cap="none" normalizeH="0" baseline="0" dirty="0">
                          <a:ln>
                            <a:noFill/>
                          </a:ln>
                          <a:solidFill>
                            <a:schemeClr val="bg1"/>
                          </a:solidFill>
                          <a:effectLst/>
                          <a:latin typeface="Arial" charset="0"/>
                          <a:cs typeface="Arial" charset="0"/>
                        </a:rPr>
                        <a:t>MONEDA DE COBRO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58AD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a-ES" sz="1000" b="1" i="0" u="none" strike="noStrike" cap="none" normalizeH="0" baseline="0" dirty="0">
                          <a:ln>
                            <a:noFill/>
                          </a:ln>
                          <a:solidFill>
                            <a:schemeClr val="bg1"/>
                          </a:solidFill>
                          <a:effectLst/>
                          <a:latin typeface="Arial" charset="0"/>
                          <a:cs typeface="Arial" charset="0"/>
                        </a:rPr>
                        <a:t>FINANCIACIÓN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58AD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a-ES" sz="1000" b="1" i="0" u="none" strike="noStrike" cap="none" normalizeH="0" baseline="0" dirty="0">
                          <a:ln>
                            <a:noFill/>
                          </a:ln>
                          <a:solidFill>
                            <a:schemeClr val="bg1"/>
                          </a:solidFill>
                          <a:effectLst/>
                          <a:latin typeface="Arial" charset="0"/>
                          <a:cs typeface="Arial" charset="0"/>
                        </a:rPr>
                        <a:t>RIESGO SOBRE TIPO DE CAMBIO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58AD4"/>
                    </a:solidFill>
                  </a:tcPr>
                </a:tc>
                <a:extLst>
                  <a:ext uri="{0D108BD9-81ED-4DB2-BD59-A6C34878D82A}">
                    <a16:rowId xmlns:a16="http://schemas.microsoft.com/office/drawing/2014/main" val="10000"/>
                  </a:ext>
                </a:extLst>
              </a:tr>
            </a:tbl>
          </a:graphicData>
        </a:graphic>
      </p:graphicFrame>
      <p:sp>
        <p:nvSpPr>
          <p:cNvPr id="373801" name="Text Box 41"/>
          <p:cNvSpPr txBox="1">
            <a:spLocks noChangeArrowheads="1"/>
          </p:cNvSpPr>
          <p:nvPr/>
        </p:nvSpPr>
        <p:spPr bwMode="auto">
          <a:xfrm>
            <a:off x="1703553" y="214292"/>
            <a:ext cx="6498895"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60</a:t>
            </a:fld>
            <a:endParaRPr lang="es-E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Rectangle 3"/>
          <p:cNvSpPr>
            <a:spLocks noGrp="1" noChangeArrowheads="1"/>
          </p:cNvSpPr>
          <p:nvPr>
            <p:ph type="title" idx="4294967295"/>
          </p:nvPr>
        </p:nvSpPr>
        <p:spPr>
          <a:xfrm>
            <a:off x="4274344" y="836716"/>
            <a:ext cx="1357312"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ESQUEMA 1</a:t>
            </a:r>
          </a:p>
        </p:txBody>
      </p:sp>
      <p:sp>
        <p:nvSpPr>
          <p:cNvPr id="374788" name="Text Box 4"/>
          <p:cNvSpPr txBox="1">
            <a:spLocks noChangeArrowheads="1"/>
          </p:cNvSpPr>
          <p:nvPr/>
        </p:nvSpPr>
        <p:spPr bwMode="auto">
          <a:xfrm>
            <a:off x="1703553" y="214292"/>
            <a:ext cx="6498895"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p:txBody>
      </p:sp>
      <p:sp>
        <p:nvSpPr>
          <p:cNvPr id="374789" name="Text Box 5"/>
          <p:cNvSpPr txBox="1">
            <a:spLocks noChangeArrowheads="1"/>
          </p:cNvSpPr>
          <p:nvPr/>
        </p:nvSpPr>
        <p:spPr bwMode="auto">
          <a:xfrm>
            <a:off x="179578" y="1323975"/>
            <a:ext cx="7165975" cy="304800"/>
          </a:xfrm>
          <a:prstGeom prst="rect">
            <a:avLst/>
          </a:prstGeom>
          <a:noFill/>
          <a:ln w="9525" algn="ctr">
            <a:noFill/>
            <a:miter lim="800000"/>
            <a:headEnd/>
            <a:tailEnd/>
          </a:ln>
          <a:effectLst/>
        </p:spPr>
        <p:txBody>
          <a:bodyPr>
            <a:spAutoFit/>
          </a:bodyPr>
          <a:lstStyle/>
          <a:p>
            <a:pPr>
              <a:spcBef>
                <a:spcPct val="0"/>
              </a:spcBef>
              <a:buClr>
                <a:srgbClr val="FFA829"/>
              </a:buClr>
            </a:pPr>
            <a:r>
              <a:rPr lang="es-ES_tradnl" sz="1400" dirty="0">
                <a:latin typeface="Verdana" pitchFamily="34" charset="0"/>
              </a:rPr>
              <a:t>Partiremos de una operación de pago A PLAZO de 20.000 USD</a:t>
            </a:r>
            <a:endParaRPr lang="ca-ES" sz="1400" dirty="0">
              <a:latin typeface="Verdana" pitchFamily="34" charset="0"/>
            </a:endParaRPr>
          </a:p>
        </p:txBody>
      </p:sp>
      <p:sp>
        <p:nvSpPr>
          <p:cNvPr id="374790" name="Text Box 6"/>
          <p:cNvSpPr txBox="1">
            <a:spLocks noChangeArrowheads="1"/>
          </p:cNvSpPr>
          <p:nvPr/>
        </p:nvSpPr>
        <p:spPr bwMode="auto">
          <a:xfrm>
            <a:off x="322273" y="1628775"/>
            <a:ext cx="4922837" cy="304800"/>
          </a:xfrm>
          <a:prstGeom prst="rect">
            <a:avLst/>
          </a:prstGeom>
          <a:noFill/>
          <a:ln w="9525" algn="ctr">
            <a:noFill/>
            <a:miter lim="800000"/>
            <a:headEnd/>
            <a:tailEnd/>
          </a:ln>
          <a:effectLst/>
        </p:spPr>
        <p:txBody>
          <a:bodyPr>
            <a:spAutoFit/>
          </a:bodyPr>
          <a:lstStyle/>
          <a:p>
            <a:pPr algn="just">
              <a:spcBef>
                <a:spcPct val="0"/>
              </a:spcBef>
              <a:buClr>
                <a:srgbClr val="FFA829"/>
              </a:buClr>
            </a:pPr>
            <a:r>
              <a:rPr lang="es-ES_tradnl" sz="1400" b="1">
                <a:solidFill>
                  <a:srgbClr val="990033"/>
                </a:solidFill>
                <a:latin typeface="Verdana" pitchFamily="34" charset="0"/>
              </a:rPr>
              <a:t>a) Financiación de exportaciones en euros:</a:t>
            </a:r>
            <a:endParaRPr lang="ca-ES" sz="1400" b="1">
              <a:solidFill>
                <a:srgbClr val="990033"/>
              </a:solidFill>
              <a:latin typeface="Verdana" pitchFamily="34" charset="0"/>
            </a:endParaRPr>
          </a:p>
        </p:txBody>
      </p:sp>
      <p:sp>
        <p:nvSpPr>
          <p:cNvPr id="374791" name="AutoShape 7"/>
          <p:cNvSpPr>
            <a:spLocks noChangeArrowheads="1"/>
          </p:cNvSpPr>
          <p:nvPr/>
        </p:nvSpPr>
        <p:spPr bwMode="auto">
          <a:xfrm>
            <a:off x="808038"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EXPORTADOR </a:t>
            </a:r>
          </a:p>
          <a:p>
            <a:pPr algn="ctr">
              <a:spcBef>
                <a:spcPct val="0"/>
              </a:spcBef>
            </a:pPr>
            <a:r>
              <a:rPr lang="ca-ES" sz="1400" b="1" dirty="0">
                <a:solidFill>
                  <a:schemeClr val="bg1"/>
                </a:solidFill>
                <a:latin typeface="Trebuchet MS" pitchFamily="34" charset="0"/>
              </a:rPr>
              <a:t>ESPAÑOL</a:t>
            </a:r>
          </a:p>
        </p:txBody>
      </p:sp>
      <p:sp>
        <p:nvSpPr>
          <p:cNvPr id="374792" name="AutoShape 8"/>
          <p:cNvSpPr>
            <a:spLocks noChangeArrowheads="1"/>
          </p:cNvSpPr>
          <p:nvPr/>
        </p:nvSpPr>
        <p:spPr bwMode="auto">
          <a:xfrm>
            <a:off x="3489325"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a:solidFill>
                  <a:schemeClr val="bg1"/>
                </a:solidFill>
                <a:latin typeface="Trebuchet MS" pitchFamily="34" charset="0"/>
              </a:rPr>
              <a:t>IMPORTADOR</a:t>
            </a:r>
          </a:p>
          <a:p>
            <a:pPr algn="ctr">
              <a:spcBef>
                <a:spcPct val="0"/>
              </a:spcBef>
            </a:pPr>
            <a:r>
              <a:rPr lang="ca-ES" sz="1400" b="1">
                <a:solidFill>
                  <a:schemeClr val="bg1"/>
                </a:solidFill>
                <a:latin typeface="Trebuchet MS" pitchFamily="34" charset="0"/>
              </a:rPr>
              <a:t>EXTRANJERO</a:t>
            </a:r>
          </a:p>
        </p:txBody>
      </p:sp>
      <p:sp>
        <p:nvSpPr>
          <p:cNvPr id="374793" name="AutoShape 9"/>
          <p:cNvSpPr>
            <a:spLocks noChangeArrowheads="1"/>
          </p:cNvSpPr>
          <p:nvPr/>
        </p:nvSpPr>
        <p:spPr bwMode="auto">
          <a:xfrm>
            <a:off x="3489325"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CLIENTE </a:t>
            </a:r>
          </a:p>
          <a:p>
            <a:pPr algn="ctr">
              <a:spcBef>
                <a:spcPct val="0"/>
              </a:spcBef>
            </a:pPr>
            <a:r>
              <a:rPr lang="ca-ES" sz="1400" b="1" dirty="0">
                <a:solidFill>
                  <a:schemeClr val="bg1"/>
                </a:solidFill>
                <a:latin typeface="Trebuchet MS" pitchFamily="34" charset="0"/>
              </a:rPr>
              <a:t>EXTRANJERO</a:t>
            </a:r>
          </a:p>
        </p:txBody>
      </p:sp>
      <p:sp>
        <p:nvSpPr>
          <p:cNvPr id="374794" name="AutoShape 10"/>
          <p:cNvSpPr>
            <a:spLocks noChangeArrowheads="1"/>
          </p:cNvSpPr>
          <p:nvPr/>
        </p:nvSpPr>
        <p:spPr bwMode="auto">
          <a:xfrm>
            <a:off x="808038"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DEL</a:t>
            </a:r>
          </a:p>
          <a:p>
            <a:pPr algn="ctr">
              <a:spcBef>
                <a:spcPct val="0"/>
              </a:spcBef>
            </a:pPr>
            <a:r>
              <a:rPr lang="ca-ES" sz="1400" b="1" dirty="0">
                <a:solidFill>
                  <a:schemeClr val="bg1"/>
                </a:solidFill>
                <a:latin typeface="Trebuchet MS" pitchFamily="34" charset="0"/>
              </a:rPr>
              <a:t>EXPORTADOR</a:t>
            </a:r>
          </a:p>
        </p:txBody>
      </p:sp>
      <p:sp>
        <p:nvSpPr>
          <p:cNvPr id="374795" name="AutoShape 11"/>
          <p:cNvSpPr>
            <a:spLocks noChangeArrowheads="1"/>
          </p:cNvSpPr>
          <p:nvPr/>
        </p:nvSpPr>
        <p:spPr bwMode="auto">
          <a:xfrm>
            <a:off x="2662248" y="3519488"/>
            <a:ext cx="1266825" cy="449262"/>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MERCADO DE</a:t>
            </a:r>
          </a:p>
          <a:p>
            <a:pPr algn="ctr">
              <a:spcBef>
                <a:spcPct val="0"/>
              </a:spcBef>
            </a:pPr>
            <a:r>
              <a:rPr lang="ca-ES" sz="1400" b="1" dirty="0">
                <a:solidFill>
                  <a:schemeClr val="bg1"/>
                </a:solidFill>
                <a:latin typeface="Trebuchet MS" pitchFamily="34" charset="0"/>
              </a:rPr>
              <a:t>DIVISAS</a:t>
            </a:r>
          </a:p>
        </p:txBody>
      </p:sp>
      <p:cxnSp>
        <p:nvCxnSpPr>
          <p:cNvPr id="374796" name="AutoShape 12"/>
          <p:cNvCxnSpPr>
            <a:cxnSpLocks noChangeShapeType="1"/>
          </p:cNvCxnSpPr>
          <p:nvPr/>
        </p:nvCxnSpPr>
        <p:spPr bwMode="auto">
          <a:xfrm flipH="1">
            <a:off x="2309794" y="2857496"/>
            <a:ext cx="1141413" cy="0"/>
          </a:xfrm>
          <a:prstGeom prst="straightConnector1">
            <a:avLst/>
          </a:prstGeom>
          <a:noFill/>
          <a:ln w="25400">
            <a:solidFill>
              <a:srgbClr val="CC6600"/>
            </a:solidFill>
            <a:round/>
            <a:headEnd type="stealth" w="lg" len="lg"/>
            <a:tailEnd type="none" w="lg" len="lg"/>
          </a:ln>
          <a:effectLst/>
        </p:spPr>
      </p:cxnSp>
      <p:cxnSp>
        <p:nvCxnSpPr>
          <p:cNvPr id="374797" name="AutoShape 13"/>
          <p:cNvCxnSpPr>
            <a:cxnSpLocks noChangeShapeType="1"/>
          </p:cNvCxnSpPr>
          <p:nvPr/>
        </p:nvCxnSpPr>
        <p:spPr bwMode="auto">
          <a:xfrm rot="5400000">
            <a:off x="454025" y="3676650"/>
            <a:ext cx="1035050" cy="0"/>
          </a:xfrm>
          <a:prstGeom prst="straightConnector1">
            <a:avLst/>
          </a:prstGeom>
          <a:noFill/>
          <a:ln w="25400">
            <a:solidFill>
              <a:srgbClr val="CC6600"/>
            </a:solidFill>
            <a:round/>
            <a:headEnd/>
            <a:tailEnd type="stealth" w="lg" len="lg"/>
          </a:ln>
          <a:effectLst/>
        </p:spPr>
      </p:cxnSp>
      <p:cxnSp>
        <p:nvCxnSpPr>
          <p:cNvPr id="374798" name="AutoShape 14"/>
          <p:cNvCxnSpPr>
            <a:cxnSpLocks noChangeShapeType="1"/>
          </p:cNvCxnSpPr>
          <p:nvPr/>
        </p:nvCxnSpPr>
        <p:spPr bwMode="auto">
          <a:xfrm flipV="1">
            <a:off x="1692275" y="3159125"/>
            <a:ext cx="0" cy="1035050"/>
          </a:xfrm>
          <a:prstGeom prst="straightConnector1">
            <a:avLst/>
          </a:prstGeom>
          <a:noFill/>
          <a:ln w="25400">
            <a:solidFill>
              <a:srgbClr val="CC6600"/>
            </a:solidFill>
            <a:round/>
            <a:headEnd/>
            <a:tailEnd type="stealth" w="lg" len="lg"/>
          </a:ln>
          <a:effectLst/>
        </p:spPr>
      </p:cxnSp>
      <p:cxnSp>
        <p:nvCxnSpPr>
          <p:cNvPr id="374799" name="AutoShape 15"/>
          <p:cNvCxnSpPr>
            <a:cxnSpLocks noChangeShapeType="1"/>
            <a:stCxn id="374793" idx="6"/>
            <a:endCxn id="374792" idx="2"/>
          </p:cNvCxnSpPr>
          <p:nvPr/>
        </p:nvCxnSpPr>
        <p:spPr bwMode="auto">
          <a:xfrm flipV="1">
            <a:off x="3919538" y="3114675"/>
            <a:ext cx="0" cy="1123950"/>
          </a:xfrm>
          <a:prstGeom prst="straightConnector1">
            <a:avLst/>
          </a:prstGeom>
          <a:noFill/>
          <a:ln w="25400">
            <a:solidFill>
              <a:srgbClr val="CC6600"/>
            </a:solidFill>
            <a:round/>
            <a:headEnd type="stealth" w="lg" len="lg"/>
            <a:tailEnd type="none" w="lg" len="lg"/>
          </a:ln>
          <a:effectLst/>
        </p:spPr>
      </p:cxnSp>
      <p:cxnSp>
        <p:nvCxnSpPr>
          <p:cNvPr id="374800" name="AutoShape 16"/>
          <p:cNvCxnSpPr>
            <a:cxnSpLocks noChangeShapeType="1"/>
          </p:cNvCxnSpPr>
          <p:nvPr/>
        </p:nvCxnSpPr>
        <p:spPr bwMode="auto">
          <a:xfrm>
            <a:off x="2309793" y="4500570"/>
            <a:ext cx="1079501" cy="0"/>
          </a:xfrm>
          <a:prstGeom prst="straightConnector1">
            <a:avLst/>
          </a:prstGeom>
          <a:noFill/>
          <a:ln w="25400">
            <a:solidFill>
              <a:srgbClr val="CC6600"/>
            </a:solidFill>
            <a:round/>
            <a:headEnd type="stealth" w="lg" len="lg"/>
            <a:tailEnd type="none" w="lg" len="lg"/>
          </a:ln>
          <a:effectLst/>
        </p:spPr>
      </p:cxnSp>
      <p:cxnSp>
        <p:nvCxnSpPr>
          <p:cNvPr id="374801" name="AutoShape 17"/>
          <p:cNvCxnSpPr>
            <a:cxnSpLocks noChangeShapeType="1"/>
          </p:cNvCxnSpPr>
          <p:nvPr/>
        </p:nvCxnSpPr>
        <p:spPr bwMode="auto">
          <a:xfrm flipV="1">
            <a:off x="2051059" y="3924308"/>
            <a:ext cx="360363" cy="225425"/>
          </a:xfrm>
          <a:prstGeom prst="straightConnector1">
            <a:avLst/>
          </a:prstGeom>
          <a:noFill/>
          <a:ln w="25400">
            <a:solidFill>
              <a:srgbClr val="CC6600"/>
            </a:solidFill>
            <a:round/>
            <a:headEnd/>
            <a:tailEnd type="stealth" w="lg" len="lg"/>
          </a:ln>
          <a:effectLst/>
        </p:spPr>
      </p:cxnSp>
      <p:sp>
        <p:nvSpPr>
          <p:cNvPr id="374802" name="Text Box 18"/>
          <p:cNvSpPr txBox="1">
            <a:spLocks noChangeArrowheads="1"/>
          </p:cNvSpPr>
          <p:nvPr/>
        </p:nvSpPr>
        <p:spPr bwMode="auto">
          <a:xfrm>
            <a:off x="2649562" y="2532079"/>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1</a:t>
            </a:r>
          </a:p>
        </p:txBody>
      </p:sp>
      <p:sp>
        <p:nvSpPr>
          <p:cNvPr id="374803" name="Text Box 19"/>
          <p:cNvSpPr txBox="1">
            <a:spLocks noChangeArrowheads="1"/>
          </p:cNvSpPr>
          <p:nvPr/>
        </p:nvSpPr>
        <p:spPr bwMode="auto">
          <a:xfrm>
            <a:off x="2320934" y="3714760"/>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6</a:t>
            </a:r>
          </a:p>
        </p:txBody>
      </p:sp>
      <p:sp>
        <p:nvSpPr>
          <p:cNvPr id="374804" name="Text Box 20"/>
          <p:cNvSpPr txBox="1">
            <a:spLocks noChangeArrowheads="1"/>
          </p:cNvSpPr>
          <p:nvPr/>
        </p:nvSpPr>
        <p:spPr bwMode="auto">
          <a:xfrm>
            <a:off x="4329137" y="3473458"/>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4</a:t>
            </a:r>
          </a:p>
        </p:txBody>
      </p:sp>
      <p:sp>
        <p:nvSpPr>
          <p:cNvPr id="374805" name="Text Box 21"/>
          <p:cNvSpPr txBox="1">
            <a:spLocks noChangeArrowheads="1"/>
          </p:cNvSpPr>
          <p:nvPr/>
        </p:nvSpPr>
        <p:spPr bwMode="auto">
          <a:xfrm>
            <a:off x="2721794" y="45085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5</a:t>
            </a:r>
          </a:p>
        </p:txBody>
      </p:sp>
      <p:sp>
        <p:nvSpPr>
          <p:cNvPr id="374806" name="Text Box 22"/>
          <p:cNvSpPr txBox="1">
            <a:spLocks noChangeArrowheads="1"/>
          </p:cNvSpPr>
          <p:nvPr/>
        </p:nvSpPr>
        <p:spPr bwMode="auto">
          <a:xfrm>
            <a:off x="1606552" y="3500438"/>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7</a:t>
            </a:r>
          </a:p>
        </p:txBody>
      </p:sp>
      <p:sp>
        <p:nvSpPr>
          <p:cNvPr id="374807" name="Text Box 23"/>
          <p:cNvSpPr txBox="1">
            <a:spLocks noChangeArrowheads="1"/>
          </p:cNvSpPr>
          <p:nvPr/>
        </p:nvSpPr>
        <p:spPr bwMode="auto">
          <a:xfrm>
            <a:off x="749294" y="3500438"/>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2</a:t>
            </a:r>
          </a:p>
        </p:txBody>
      </p:sp>
      <p:sp>
        <p:nvSpPr>
          <p:cNvPr id="374808" name="Text Box 24"/>
          <p:cNvSpPr txBox="1">
            <a:spLocks noChangeArrowheads="1"/>
          </p:cNvSpPr>
          <p:nvPr/>
        </p:nvSpPr>
        <p:spPr bwMode="auto">
          <a:xfrm>
            <a:off x="5391150" y="1943100"/>
            <a:ext cx="4340226" cy="3785652"/>
          </a:xfrm>
          <a:prstGeom prst="rect">
            <a:avLst/>
          </a:prstGeom>
          <a:noFill/>
          <a:ln w="9525" algn="ctr">
            <a:noFill/>
            <a:miter lim="800000"/>
            <a:headEnd/>
            <a:tailEnd/>
          </a:ln>
          <a:effectLst/>
        </p:spPr>
        <p:txBody>
          <a:bodyPr>
            <a:spAutoFit/>
          </a:bodyPr>
          <a:lstStyle/>
          <a:p>
            <a:pPr marL="180975" indent="-180975">
              <a:spcBef>
                <a:spcPct val="0"/>
              </a:spcBef>
              <a:buClr>
                <a:srgbClr val="FF0000"/>
              </a:buClr>
              <a:buFontTx/>
              <a:buAutoNum type="arabicPeriod"/>
            </a:pPr>
            <a:r>
              <a:rPr lang="es-ES_tradnl" sz="1200" dirty="0">
                <a:latin typeface="Verdana" pitchFamily="34" charset="0"/>
              </a:rPr>
              <a:t>El exportador envía a su cliente la mercancía con su correspondiente factura de 20.000USD.</a:t>
            </a:r>
          </a:p>
          <a:p>
            <a:pPr marL="180975" indent="-180975">
              <a:spcBef>
                <a:spcPct val="0"/>
              </a:spcBef>
              <a:buClr>
                <a:srgbClr val="FF0000"/>
              </a:buClr>
              <a:buFontTx/>
              <a:buAutoNum type="arabicPeriod"/>
            </a:pPr>
            <a:endParaRPr lang="es-ES_tradnl" sz="1200" dirty="0">
              <a:latin typeface="Verdana" pitchFamily="34" charset="0"/>
            </a:endParaRPr>
          </a:p>
          <a:p>
            <a:pPr marL="180975" indent="-180975">
              <a:spcBef>
                <a:spcPct val="0"/>
              </a:spcBef>
              <a:buClr>
                <a:srgbClr val="FF0000"/>
              </a:buClr>
              <a:buFontTx/>
              <a:buAutoNum type="arabicPeriod"/>
            </a:pPr>
            <a:r>
              <a:rPr lang="ca-ES" sz="1200" dirty="0">
                <a:latin typeface="Verdana" pitchFamily="34" charset="0"/>
              </a:rPr>
              <a:t>El exportador </a:t>
            </a:r>
            <a:r>
              <a:rPr lang="ca-ES" sz="1200" dirty="0" err="1">
                <a:latin typeface="Verdana" pitchFamily="34" charset="0"/>
              </a:rPr>
              <a:t>procede</a:t>
            </a:r>
            <a:r>
              <a:rPr lang="ca-ES" sz="1200" dirty="0">
                <a:latin typeface="Verdana" pitchFamily="34" charset="0"/>
              </a:rPr>
              <a:t> a la </a:t>
            </a:r>
            <a:r>
              <a:rPr lang="ca-ES" sz="1200" dirty="0" err="1">
                <a:latin typeface="Verdana" pitchFamily="34" charset="0"/>
              </a:rPr>
              <a:t>solicitud</a:t>
            </a:r>
            <a:r>
              <a:rPr lang="ca-ES" sz="1200" dirty="0">
                <a:latin typeface="Verdana" pitchFamily="34" charset="0"/>
              </a:rPr>
              <a:t> de la </a:t>
            </a:r>
            <a:r>
              <a:rPr lang="ca-ES" sz="1200" dirty="0" err="1">
                <a:latin typeface="Verdana" pitchFamily="34" charset="0"/>
              </a:rPr>
              <a:t>financiación</a:t>
            </a:r>
            <a:r>
              <a:rPr lang="ca-ES" sz="1200" dirty="0">
                <a:latin typeface="Verdana" pitchFamily="34" charset="0"/>
              </a:rPr>
              <a:t> en EUR.</a:t>
            </a:r>
          </a:p>
          <a:p>
            <a:pPr marL="180975" indent="-180975">
              <a:spcBef>
                <a:spcPct val="0"/>
              </a:spcBef>
              <a:buClr>
                <a:srgbClr val="FF0000"/>
              </a:buClr>
              <a:buFontTx/>
              <a:buAutoNum type="arabicPeriod"/>
            </a:pPr>
            <a:endParaRPr lang="ca-ES" sz="1200" dirty="0">
              <a:latin typeface="Verdana" pitchFamily="34" charset="0"/>
            </a:endParaRPr>
          </a:p>
          <a:p>
            <a:pPr marL="180975" indent="-180975">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anticipa el </a:t>
            </a:r>
            <a:r>
              <a:rPr lang="ca-ES" sz="1200" dirty="0" err="1">
                <a:latin typeface="Verdana" pitchFamily="34" charset="0"/>
              </a:rPr>
              <a:t>importe</a:t>
            </a:r>
            <a:r>
              <a:rPr lang="ca-ES" sz="1200" dirty="0">
                <a:latin typeface="Verdana" pitchFamily="34" charset="0"/>
              </a:rPr>
              <a:t> al exportador, </a:t>
            </a:r>
            <a:r>
              <a:rPr lang="ca-ES" sz="1200" dirty="0" err="1">
                <a:latin typeface="Verdana" pitchFamily="34" charset="0"/>
              </a:rPr>
              <a:t>deduciendo</a:t>
            </a:r>
            <a:r>
              <a:rPr lang="ca-ES" sz="1200" dirty="0">
                <a:latin typeface="Verdana" pitchFamily="34" charset="0"/>
              </a:rPr>
              <a:t> los </a:t>
            </a:r>
            <a:r>
              <a:rPr lang="ca-ES" sz="1200" dirty="0" err="1">
                <a:latin typeface="Verdana" pitchFamily="34" charset="0"/>
              </a:rPr>
              <a:t>intereses</a:t>
            </a:r>
            <a:r>
              <a:rPr lang="ca-ES" sz="1200" dirty="0">
                <a:latin typeface="Verdana" pitchFamily="34" charset="0"/>
              </a:rPr>
              <a:t> del </a:t>
            </a:r>
            <a:r>
              <a:rPr lang="ca-ES" sz="1200" dirty="0" err="1">
                <a:latin typeface="Verdana" pitchFamily="34" charset="0"/>
              </a:rPr>
              <a:t>periodo</a:t>
            </a:r>
            <a:r>
              <a:rPr lang="ca-ES" sz="1200" dirty="0">
                <a:latin typeface="Verdana" pitchFamily="34" charset="0"/>
              </a:rPr>
              <a:t>.</a:t>
            </a:r>
          </a:p>
          <a:p>
            <a:pPr marL="180975" indent="-180975">
              <a:spcBef>
                <a:spcPct val="0"/>
              </a:spcBef>
              <a:buClr>
                <a:srgbClr val="FF0000"/>
              </a:buClr>
              <a:buFontTx/>
              <a:buAutoNum type="arabicPeriod"/>
            </a:pPr>
            <a:endParaRPr lang="ca-ES" sz="1200" dirty="0">
              <a:latin typeface="Verdana" pitchFamily="34" charset="0"/>
            </a:endParaRPr>
          </a:p>
          <a:p>
            <a:pPr marL="180975" indent="-180975">
              <a:spcBef>
                <a:spcPct val="0"/>
              </a:spcBef>
              <a:buClr>
                <a:srgbClr val="FF0000"/>
              </a:buClr>
              <a:buFontTx/>
              <a:buAutoNum type="arabicPeriod"/>
            </a:pPr>
            <a:r>
              <a:rPr lang="ca-ES" sz="1200" dirty="0">
                <a:latin typeface="Verdana" pitchFamily="34" charset="0"/>
              </a:rPr>
              <a:t>Al </a:t>
            </a:r>
            <a:r>
              <a:rPr lang="ca-ES" sz="1200" dirty="0" err="1">
                <a:latin typeface="Verdana" pitchFamily="34" charset="0"/>
              </a:rPr>
              <a:t>vencimiento</a:t>
            </a:r>
            <a:r>
              <a:rPr lang="ca-ES" sz="1200" dirty="0">
                <a:latin typeface="Verdana" pitchFamily="34" charset="0"/>
              </a:rPr>
              <a:t>, el importador </a:t>
            </a:r>
            <a:r>
              <a:rPr lang="ca-ES" sz="1200" dirty="0" err="1">
                <a:latin typeface="Verdana" pitchFamily="34" charset="0"/>
              </a:rPr>
              <a:t>procede</a:t>
            </a:r>
            <a:r>
              <a:rPr lang="ca-ES" sz="1200" dirty="0">
                <a:latin typeface="Verdana" pitchFamily="34" charset="0"/>
              </a:rPr>
              <a:t> al pago de la </a:t>
            </a:r>
            <a:r>
              <a:rPr lang="ca-ES" sz="1200" dirty="0" err="1">
                <a:latin typeface="Verdana" pitchFamily="34" charset="0"/>
              </a:rPr>
              <a:t>operación</a:t>
            </a:r>
            <a:r>
              <a:rPr lang="ca-ES" sz="1200" dirty="0">
                <a:latin typeface="Verdana" pitchFamily="34" charset="0"/>
              </a:rPr>
              <a:t>.</a:t>
            </a:r>
          </a:p>
          <a:p>
            <a:pPr marL="180975" indent="-180975">
              <a:spcBef>
                <a:spcPct val="0"/>
              </a:spcBef>
              <a:buClr>
                <a:srgbClr val="FF0000"/>
              </a:buClr>
              <a:buFontTx/>
              <a:buAutoNum type="arabicPeriod"/>
            </a:pPr>
            <a:endParaRPr lang="ca-ES" sz="1200" dirty="0">
              <a:latin typeface="Verdana" pitchFamily="34" charset="0"/>
            </a:endParaRPr>
          </a:p>
          <a:p>
            <a:pPr marL="180975" indent="-180975">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recibe</a:t>
            </a:r>
            <a:r>
              <a:rPr lang="ca-ES" sz="1200" dirty="0">
                <a:latin typeface="Verdana" pitchFamily="34" charset="0"/>
              </a:rPr>
              <a:t> el </a:t>
            </a:r>
            <a:r>
              <a:rPr lang="ca-ES" sz="1200" dirty="0" err="1">
                <a:latin typeface="Verdana" pitchFamily="34" charset="0"/>
              </a:rPr>
              <a:t>importe</a:t>
            </a:r>
            <a:r>
              <a:rPr lang="ca-ES" sz="1200" dirty="0">
                <a:latin typeface="Verdana" pitchFamily="34" charset="0"/>
              </a:rPr>
              <a:t> </a:t>
            </a:r>
            <a:r>
              <a:rPr lang="ca-ES" sz="1200" dirty="0" err="1">
                <a:latin typeface="Verdana" pitchFamily="34" charset="0"/>
              </a:rPr>
              <a:t>procedente</a:t>
            </a:r>
            <a:r>
              <a:rPr lang="ca-ES" sz="1200" dirty="0">
                <a:latin typeface="Verdana" pitchFamily="34" charset="0"/>
              </a:rPr>
              <a:t> del importador.</a:t>
            </a:r>
          </a:p>
          <a:p>
            <a:pPr marL="180975" indent="-180975">
              <a:spcBef>
                <a:spcPct val="0"/>
              </a:spcBef>
              <a:buClr>
                <a:srgbClr val="FF0000"/>
              </a:buClr>
              <a:buFontTx/>
              <a:buAutoNum type="arabicPeriod"/>
            </a:pPr>
            <a:endParaRPr lang="ca-ES" sz="1200" dirty="0">
              <a:latin typeface="Verdana" pitchFamily="34" charset="0"/>
            </a:endParaRPr>
          </a:p>
          <a:p>
            <a:pPr marL="180975" indent="-180975">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venderá</a:t>
            </a:r>
            <a:r>
              <a:rPr lang="ca-ES" sz="1200" dirty="0">
                <a:latin typeface="Verdana" pitchFamily="34" charset="0"/>
              </a:rPr>
              <a:t> la divisa contra EUR en el </a:t>
            </a:r>
            <a:r>
              <a:rPr lang="ca-ES" sz="1200" dirty="0" err="1">
                <a:latin typeface="Verdana" pitchFamily="34" charset="0"/>
              </a:rPr>
              <a:t>mercado</a:t>
            </a:r>
            <a:r>
              <a:rPr lang="ca-ES" sz="1200" dirty="0">
                <a:latin typeface="Verdana" pitchFamily="34" charset="0"/>
              </a:rPr>
              <a:t>.</a:t>
            </a:r>
          </a:p>
          <a:p>
            <a:pPr marL="180975" indent="-180975">
              <a:spcBef>
                <a:spcPct val="0"/>
              </a:spcBef>
              <a:buClr>
                <a:srgbClr val="FF0000"/>
              </a:buClr>
              <a:buFontTx/>
              <a:buAutoNum type="arabicPeriod"/>
            </a:pPr>
            <a:endParaRPr lang="ca-ES" sz="1200" dirty="0">
              <a:latin typeface="Verdana" pitchFamily="34" charset="0"/>
            </a:endParaRPr>
          </a:p>
          <a:p>
            <a:pPr marL="180975" indent="-180975">
              <a:spcBef>
                <a:spcPct val="0"/>
              </a:spcBef>
              <a:buClr>
                <a:srgbClr val="FF0000"/>
              </a:buClr>
              <a:buFontTx/>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procede</a:t>
            </a:r>
            <a:r>
              <a:rPr lang="ca-ES" sz="1200" dirty="0">
                <a:latin typeface="Verdana" pitchFamily="34" charset="0"/>
              </a:rPr>
              <a:t> a compensar el </a:t>
            </a:r>
            <a:r>
              <a:rPr lang="ca-ES" sz="1200" dirty="0" err="1">
                <a:latin typeface="Verdana" pitchFamily="34" charset="0"/>
              </a:rPr>
              <a:t>adeudo</a:t>
            </a:r>
            <a:r>
              <a:rPr lang="ca-ES" sz="1200" dirty="0">
                <a:latin typeface="Verdana" pitchFamily="34" charset="0"/>
              </a:rPr>
              <a:t> del principal y el abono del cobro.</a:t>
            </a:r>
          </a:p>
        </p:txBody>
      </p:sp>
      <p:cxnSp>
        <p:nvCxnSpPr>
          <p:cNvPr id="374809" name="AutoShape 25"/>
          <p:cNvCxnSpPr>
            <a:cxnSpLocks noChangeShapeType="1"/>
          </p:cNvCxnSpPr>
          <p:nvPr/>
        </p:nvCxnSpPr>
        <p:spPr bwMode="auto">
          <a:xfrm flipV="1">
            <a:off x="1376363" y="3159125"/>
            <a:ext cx="0" cy="1035050"/>
          </a:xfrm>
          <a:prstGeom prst="straightConnector1">
            <a:avLst/>
          </a:prstGeom>
          <a:noFill/>
          <a:ln w="25400">
            <a:solidFill>
              <a:srgbClr val="CC6600"/>
            </a:solidFill>
            <a:round/>
            <a:headEnd/>
            <a:tailEnd type="stealth" w="lg" len="lg"/>
          </a:ln>
          <a:effectLst/>
        </p:spPr>
      </p:cxnSp>
      <p:sp>
        <p:nvSpPr>
          <p:cNvPr id="374810" name="Text Box 26"/>
          <p:cNvSpPr txBox="1">
            <a:spLocks noChangeArrowheads="1"/>
          </p:cNvSpPr>
          <p:nvPr/>
        </p:nvSpPr>
        <p:spPr bwMode="auto">
          <a:xfrm>
            <a:off x="1177923" y="357188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3</a:t>
            </a:r>
          </a:p>
        </p:txBody>
      </p:sp>
      <p:sp>
        <p:nvSpPr>
          <p:cNvPr id="374811" name="Rectangle 27"/>
          <p:cNvSpPr>
            <a:spLocks noChangeArrowheads="1"/>
          </p:cNvSpPr>
          <p:nvPr/>
        </p:nvSpPr>
        <p:spPr bwMode="auto">
          <a:xfrm>
            <a:off x="848544" y="5589588"/>
            <a:ext cx="4104455" cy="404812"/>
          </a:xfrm>
          <a:prstGeom prst="rect">
            <a:avLst/>
          </a:prstGeom>
          <a:solidFill>
            <a:srgbClr val="FF0000"/>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spcBef>
                <a:spcPct val="0"/>
              </a:spcBef>
            </a:pPr>
            <a:r>
              <a:rPr lang="ca-ES" b="1" dirty="0">
                <a:solidFill>
                  <a:schemeClr val="bg1"/>
                </a:solidFill>
                <a:latin typeface="Trebuchet MS" pitchFamily="34" charset="0"/>
              </a:rPr>
              <a:t>EXISTE RIESGO DE CAMBIO</a:t>
            </a:r>
          </a:p>
        </p:txBody>
      </p:sp>
      <p:pic>
        <p:nvPicPr>
          <p:cNvPr id="32" name="Picture 7" descr="C:\Documents and Settings\PEPE\Local Settings\Temporary Internet Files\Content.IE5\HO0OJACJ\j0441446[1].png">
            <a:hlinkClick r:id="rId3" action="ppaction://hlinksldjump"/>
          </p:cNvPr>
          <p:cNvPicPr>
            <a:picLocks noChangeAspect="1" noChangeArrowheads="1"/>
          </p:cNvPicPr>
          <p:nvPr/>
        </p:nvPicPr>
        <p:blipFill>
          <a:blip r:embed="rId4" cstate="print"/>
          <a:srcRect/>
          <a:stretch>
            <a:fillRect/>
          </a:stretch>
        </p:blipFill>
        <p:spPr bwMode="auto">
          <a:xfrm>
            <a:off x="6109688" y="6068061"/>
            <a:ext cx="571504" cy="571504"/>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61</a:t>
            </a:fld>
            <a:endParaRPr lang="es-E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type="title" idx="4294967295"/>
          </p:nvPr>
        </p:nvSpPr>
        <p:spPr>
          <a:xfrm>
            <a:off x="4274344" y="836716"/>
            <a:ext cx="1357312"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ESQUEMA 2</a:t>
            </a:r>
          </a:p>
        </p:txBody>
      </p:sp>
      <p:sp>
        <p:nvSpPr>
          <p:cNvPr id="375812" name="Text Box 4"/>
          <p:cNvSpPr txBox="1">
            <a:spLocks noChangeArrowheads="1"/>
          </p:cNvSpPr>
          <p:nvPr/>
        </p:nvSpPr>
        <p:spPr bwMode="auto">
          <a:xfrm>
            <a:off x="1703553" y="285730"/>
            <a:ext cx="6498895"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p:txBody>
      </p:sp>
      <p:sp>
        <p:nvSpPr>
          <p:cNvPr id="375813" name="Text Box 5"/>
          <p:cNvSpPr txBox="1">
            <a:spLocks noChangeArrowheads="1"/>
          </p:cNvSpPr>
          <p:nvPr/>
        </p:nvSpPr>
        <p:spPr bwMode="auto">
          <a:xfrm>
            <a:off x="238094" y="1285860"/>
            <a:ext cx="6923087" cy="304800"/>
          </a:xfrm>
          <a:prstGeom prst="rect">
            <a:avLst/>
          </a:prstGeom>
          <a:noFill/>
          <a:ln w="9525" algn="ctr">
            <a:noFill/>
            <a:miter lim="800000"/>
            <a:headEnd/>
            <a:tailEnd/>
          </a:ln>
          <a:effectLst/>
        </p:spPr>
        <p:txBody>
          <a:bodyPr>
            <a:spAutoFit/>
          </a:bodyPr>
          <a:lstStyle/>
          <a:p>
            <a:pPr>
              <a:spcBef>
                <a:spcPct val="0"/>
              </a:spcBef>
              <a:buClr>
                <a:srgbClr val="FFA829"/>
              </a:buClr>
            </a:pPr>
            <a:r>
              <a:rPr lang="es-ES_tradnl" sz="1400" dirty="0">
                <a:latin typeface="Verdana" pitchFamily="34" charset="0"/>
              </a:rPr>
              <a:t>Partiremos de una operación de pago A PLAZO de 20.000 USD</a:t>
            </a:r>
            <a:endParaRPr lang="ca-ES" sz="1400" dirty="0">
              <a:latin typeface="Verdana" pitchFamily="34" charset="0"/>
            </a:endParaRPr>
          </a:p>
        </p:txBody>
      </p:sp>
      <p:sp>
        <p:nvSpPr>
          <p:cNvPr id="375814" name="Text Box 6"/>
          <p:cNvSpPr txBox="1">
            <a:spLocks noChangeArrowheads="1"/>
          </p:cNvSpPr>
          <p:nvPr/>
        </p:nvSpPr>
        <p:spPr bwMode="auto">
          <a:xfrm>
            <a:off x="322263" y="1628775"/>
            <a:ext cx="5167312" cy="304800"/>
          </a:xfrm>
          <a:prstGeom prst="rect">
            <a:avLst/>
          </a:prstGeom>
          <a:noFill/>
          <a:ln w="9525" algn="ctr">
            <a:noFill/>
            <a:miter lim="800000"/>
            <a:headEnd/>
            <a:tailEnd/>
          </a:ln>
          <a:effectLst/>
        </p:spPr>
        <p:txBody>
          <a:bodyPr>
            <a:spAutoFit/>
          </a:bodyPr>
          <a:lstStyle/>
          <a:p>
            <a:pPr algn="just">
              <a:spcBef>
                <a:spcPct val="0"/>
              </a:spcBef>
              <a:buClr>
                <a:srgbClr val="FFA829"/>
              </a:buClr>
            </a:pPr>
            <a:r>
              <a:rPr lang="es-ES_tradnl" sz="1400" b="1">
                <a:solidFill>
                  <a:srgbClr val="990033"/>
                </a:solidFill>
                <a:latin typeface="Verdana" pitchFamily="34" charset="0"/>
              </a:rPr>
              <a:t>a) Financiación de exportaciones en USD:</a:t>
            </a:r>
            <a:endParaRPr lang="ca-ES" sz="1400" b="1">
              <a:solidFill>
                <a:srgbClr val="990033"/>
              </a:solidFill>
              <a:latin typeface="Verdana" pitchFamily="34" charset="0"/>
            </a:endParaRPr>
          </a:p>
        </p:txBody>
      </p:sp>
      <p:sp>
        <p:nvSpPr>
          <p:cNvPr id="375815" name="AutoShape 7"/>
          <p:cNvSpPr>
            <a:spLocks noChangeArrowheads="1"/>
          </p:cNvSpPr>
          <p:nvPr/>
        </p:nvSpPr>
        <p:spPr bwMode="auto">
          <a:xfrm>
            <a:off x="1595421" y="5143512"/>
            <a:ext cx="2487612" cy="1079500"/>
          </a:xfrm>
          <a:prstGeom prst="irregularSeal1">
            <a:avLst/>
          </a:prstGeom>
          <a:solidFill>
            <a:srgbClr val="FFCC00"/>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110000"/>
              </a:lnSpc>
              <a:spcBef>
                <a:spcPct val="0"/>
              </a:spcBef>
            </a:pPr>
            <a:r>
              <a:rPr lang="ca-ES" sz="1400" b="1" dirty="0">
                <a:solidFill>
                  <a:srgbClr val="FF0000"/>
                </a:solidFill>
                <a:latin typeface="Verdana" pitchFamily="34" charset="0"/>
              </a:rPr>
              <a:t>SIN RIESGO</a:t>
            </a:r>
          </a:p>
          <a:p>
            <a:pPr algn="ctr">
              <a:lnSpc>
                <a:spcPct val="110000"/>
              </a:lnSpc>
              <a:spcBef>
                <a:spcPct val="0"/>
              </a:spcBef>
            </a:pPr>
            <a:r>
              <a:rPr lang="ca-ES" sz="1400" b="1" dirty="0">
                <a:solidFill>
                  <a:srgbClr val="FF0000"/>
                </a:solidFill>
                <a:latin typeface="Verdana" pitchFamily="34" charset="0"/>
              </a:rPr>
              <a:t>DE CAMBIO</a:t>
            </a:r>
          </a:p>
        </p:txBody>
      </p:sp>
      <p:sp>
        <p:nvSpPr>
          <p:cNvPr id="375816" name="AutoShape 8"/>
          <p:cNvSpPr>
            <a:spLocks noChangeArrowheads="1"/>
          </p:cNvSpPr>
          <p:nvPr/>
        </p:nvSpPr>
        <p:spPr bwMode="auto">
          <a:xfrm>
            <a:off x="808038"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EXPORTADOR </a:t>
            </a:r>
          </a:p>
          <a:p>
            <a:pPr algn="ctr">
              <a:spcBef>
                <a:spcPct val="0"/>
              </a:spcBef>
            </a:pPr>
            <a:r>
              <a:rPr lang="ca-ES" sz="1400" b="1" dirty="0">
                <a:solidFill>
                  <a:schemeClr val="bg1"/>
                </a:solidFill>
                <a:latin typeface="Trebuchet MS" pitchFamily="34" charset="0"/>
              </a:rPr>
              <a:t>ESPAÑOL</a:t>
            </a:r>
          </a:p>
        </p:txBody>
      </p:sp>
      <p:sp>
        <p:nvSpPr>
          <p:cNvPr id="375817" name="AutoShape 9"/>
          <p:cNvSpPr>
            <a:spLocks noChangeArrowheads="1"/>
          </p:cNvSpPr>
          <p:nvPr/>
        </p:nvSpPr>
        <p:spPr bwMode="auto">
          <a:xfrm>
            <a:off x="3489325"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IMPORTADOR </a:t>
            </a:r>
          </a:p>
          <a:p>
            <a:pPr algn="ctr">
              <a:spcBef>
                <a:spcPct val="0"/>
              </a:spcBef>
            </a:pPr>
            <a:r>
              <a:rPr lang="ca-ES" sz="1400" b="1" dirty="0">
                <a:solidFill>
                  <a:schemeClr val="bg1"/>
                </a:solidFill>
                <a:latin typeface="Trebuchet MS" pitchFamily="34" charset="0"/>
              </a:rPr>
              <a:t>EXTRANJERO</a:t>
            </a:r>
          </a:p>
        </p:txBody>
      </p:sp>
      <p:sp>
        <p:nvSpPr>
          <p:cNvPr id="375818" name="AutoShape 10"/>
          <p:cNvSpPr>
            <a:spLocks noChangeArrowheads="1"/>
          </p:cNvSpPr>
          <p:nvPr/>
        </p:nvSpPr>
        <p:spPr bwMode="auto">
          <a:xfrm>
            <a:off x="3489325"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CLIENTE </a:t>
            </a:r>
          </a:p>
          <a:p>
            <a:pPr algn="ctr">
              <a:spcBef>
                <a:spcPct val="0"/>
              </a:spcBef>
            </a:pPr>
            <a:r>
              <a:rPr lang="ca-ES" sz="1400" b="1" dirty="0">
                <a:solidFill>
                  <a:schemeClr val="bg1"/>
                </a:solidFill>
                <a:latin typeface="Trebuchet MS" pitchFamily="34" charset="0"/>
              </a:rPr>
              <a:t>EXTRANJERO</a:t>
            </a:r>
          </a:p>
        </p:txBody>
      </p:sp>
      <p:sp>
        <p:nvSpPr>
          <p:cNvPr id="375819" name="AutoShape 11"/>
          <p:cNvSpPr>
            <a:spLocks noChangeArrowheads="1"/>
          </p:cNvSpPr>
          <p:nvPr/>
        </p:nvSpPr>
        <p:spPr bwMode="auto">
          <a:xfrm>
            <a:off x="808038" y="423862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DEL </a:t>
            </a:r>
          </a:p>
          <a:p>
            <a:pPr algn="ctr">
              <a:spcBef>
                <a:spcPct val="0"/>
              </a:spcBef>
            </a:pPr>
            <a:r>
              <a:rPr lang="ca-ES" sz="1400" b="1" dirty="0">
                <a:solidFill>
                  <a:schemeClr val="bg1"/>
                </a:solidFill>
                <a:latin typeface="Trebuchet MS" pitchFamily="34" charset="0"/>
              </a:rPr>
              <a:t>EXPORTADOR</a:t>
            </a:r>
          </a:p>
        </p:txBody>
      </p:sp>
      <p:sp>
        <p:nvSpPr>
          <p:cNvPr id="375820" name="AutoShape 12"/>
          <p:cNvSpPr>
            <a:spLocks noChangeArrowheads="1"/>
          </p:cNvSpPr>
          <p:nvPr/>
        </p:nvSpPr>
        <p:spPr bwMode="auto">
          <a:xfrm>
            <a:off x="2662248" y="3519488"/>
            <a:ext cx="1266825" cy="449262"/>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MERCADO DE</a:t>
            </a:r>
          </a:p>
          <a:p>
            <a:pPr algn="ctr">
              <a:spcBef>
                <a:spcPct val="0"/>
              </a:spcBef>
            </a:pPr>
            <a:r>
              <a:rPr lang="ca-ES" sz="1400" b="1" dirty="0">
                <a:solidFill>
                  <a:schemeClr val="bg1"/>
                </a:solidFill>
                <a:latin typeface="Trebuchet MS" pitchFamily="34" charset="0"/>
              </a:rPr>
              <a:t>DIVISAS</a:t>
            </a:r>
          </a:p>
        </p:txBody>
      </p:sp>
      <p:cxnSp>
        <p:nvCxnSpPr>
          <p:cNvPr id="375821" name="AutoShape 13"/>
          <p:cNvCxnSpPr>
            <a:cxnSpLocks noChangeShapeType="1"/>
            <a:endCxn id="375816" idx="0"/>
          </p:cNvCxnSpPr>
          <p:nvPr/>
        </p:nvCxnSpPr>
        <p:spPr bwMode="auto">
          <a:xfrm rot="10800000" flipV="1">
            <a:off x="2319338" y="2857513"/>
            <a:ext cx="1203308" cy="9529"/>
          </a:xfrm>
          <a:prstGeom prst="straightConnector1">
            <a:avLst/>
          </a:prstGeom>
          <a:noFill/>
          <a:ln w="25400">
            <a:solidFill>
              <a:srgbClr val="CC6600"/>
            </a:solidFill>
            <a:round/>
            <a:headEnd type="stealth" w="lg" len="lg"/>
            <a:tailEnd type="none" w="lg" len="lg"/>
          </a:ln>
          <a:effectLst/>
        </p:spPr>
      </p:cxnSp>
      <p:cxnSp>
        <p:nvCxnSpPr>
          <p:cNvPr id="375822" name="AutoShape 14"/>
          <p:cNvCxnSpPr>
            <a:cxnSpLocks noChangeShapeType="1"/>
          </p:cNvCxnSpPr>
          <p:nvPr/>
        </p:nvCxnSpPr>
        <p:spPr bwMode="auto">
          <a:xfrm rot="5400000">
            <a:off x="577823" y="3660773"/>
            <a:ext cx="1035050" cy="0"/>
          </a:xfrm>
          <a:prstGeom prst="straightConnector1">
            <a:avLst/>
          </a:prstGeom>
          <a:noFill/>
          <a:ln w="25400">
            <a:solidFill>
              <a:srgbClr val="CC6600"/>
            </a:solidFill>
            <a:round/>
            <a:headEnd/>
            <a:tailEnd type="stealth" w="lg" len="lg"/>
          </a:ln>
          <a:effectLst/>
        </p:spPr>
      </p:cxnSp>
      <p:cxnSp>
        <p:nvCxnSpPr>
          <p:cNvPr id="375823" name="AutoShape 15"/>
          <p:cNvCxnSpPr>
            <a:cxnSpLocks noChangeShapeType="1"/>
          </p:cNvCxnSpPr>
          <p:nvPr/>
        </p:nvCxnSpPr>
        <p:spPr bwMode="auto">
          <a:xfrm flipV="1">
            <a:off x="1666852" y="3143248"/>
            <a:ext cx="0" cy="1035050"/>
          </a:xfrm>
          <a:prstGeom prst="straightConnector1">
            <a:avLst/>
          </a:prstGeom>
          <a:noFill/>
          <a:ln w="25400">
            <a:solidFill>
              <a:srgbClr val="CC6600"/>
            </a:solidFill>
            <a:round/>
            <a:headEnd/>
            <a:tailEnd type="stealth" w="lg" len="lg"/>
          </a:ln>
          <a:effectLst/>
        </p:spPr>
      </p:cxnSp>
      <p:cxnSp>
        <p:nvCxnSpPr>
          <p:cNvPr id="375824" name="AutoShape 16"/>
          <p:cNvCxnSpPr>
            <a:cxnSpLocks noChangeShapeType="1"/>
          </p:cNvCxnSpPr>
          <p:nvPr/>
        </p:nvCxnSpPr>
        <p:spPr bwMode="auto">
          <a:xfrm flipV="1">
            <a:off x="4095744" y="3143248"/>
            <a:ext cx="0" cy="1123950"/>
          </a:xfrm>
          <a:prstGeom prst="straightConnector1">
            <a:avLst/>
          </a:prstGeom>
          <a:noFill/>
          <a:ln w="25400">
            <a:solidFill>
              <a:srgbClr val="CC6600"/>
            </a:solidFill>
            <a:round/>
            <a:headEnd type="stealth" w="lg" len="lg"/>
            <a:tailEnd type="none" w="lg" len="lg"/>
          </a:ln>
          <a:effectLst/>
        </p:spPr>
      </p:cxnSp>
      <p:cxnSp>
        <p:nvCxnSpPr>
          <p:cNvPr id="375825" name="AutoShape 17"/>
          <p:cNvCxnSpPr>
            <a:cxnSpLocks noChangeShapeType="1"/>
          </p:cNvCxnSpPr>
          <p:nvPr/>
        </p:nvCxnSpPr>
        <p:spPr bwMode="auto">
          <a:xfrm>
            <a:off x="2381231" y="4500570"/>
            <a:ext cx="1079501" cy="0"/>
          </a:xfrm>
          <a:prstGeom prst="straightConnector1">
            <a:avLst/>
          </a:prstGeom>
          <a:noFill/>
          <a:ln w="25400">
            <a:solidFill>
              <a:srgbClr val="CC6600"/>
            </a:solidFill>
            <a:round/>
            <a:headEnd type="stealth" w="lg" len="lg"/>
            <a:tailEnd type="none" w="lg" len="lg"/>
          </a:ln>
          <a:effectLst/>
        </p:spPr>
      </p:cxnSp>
      <p:cxnSp>
        <p:nvCxnSpPr>
          <p:cNvPr id="375826" name="AutoShape 18"/>
          <p:cNvCxnSpPr>
            <a:cxnSpLocks noChangeShapeType="1"/>
          </p:cNvCxnSpPr>
          <p:nvPr/>
        </p:nvCxnSpPr>
        <p:spPr bwMode="auto">
          <a:xfrm flipV="1">
            <a:off x="2024043" y="3857628"/>
            <a:ext cx="571504" cy="357191"/>
          </a:xfrm>
          <a:prstGeom prst="straightConnector1">
            <a:avLst/>
          </a:prstGeom>
          <a:noFill/>
          <a:ln w="25400">
            <a:solidFill>
              <a:srgbClr val="CC6600"/>
            </a:solidFill>
            <a:round/>
            <a:headEnd/>
            <a:tailEnd type="stealth" w="lg" len="lg"/>
          </a:ln>
          <a:effectLst/>
        </p:spPr>
      </p:cxnSp>
      <p:sp>
        <p:nvSpPr>
          <p:cNvPr id="375827" name="Text Box 19"/>
          <p:cNvSpPr txBox="1">
            <a:spLocks noChangeArrowheads="1"/>
          </p:cNvSpPr>
          <p:nvPr/>
        </p:nvSpPr>
        <p:spPr bwMode="auto">
          <a:xfrm>
            <a:off x="2649562" y="2532079"/>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1</a:t>
            </a:r>
          </a:p>
        </p:txBody>
      </p:sp>
      <p:sp>
        <p:nvSpPr>
          <p:cNvPr id="375828" name="Text Box 20"/>
          <p:cNvSpPr txBox="1">
            <a:spLocks noChangeArrowheads="1"/>
          </p:cNvSpPr>
          <p:nvPr/>
        </p:nvSpPr>
        <p:spPr bwMode="auto">
          <a:xfrm>
            <a:off x="2249494" y="3714760"/>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3</a:t>
            </a:r>
          </a:p>
        </p:txBody>
      </p:sp>
      <p:sp>
        <p:nvSpPr>
          <p:cNvPr id="375829" name="Text Box 21"/>
          <p:cNvSpPr txBox="1">
            <a:spLocks noChangeArrowheads="1"/>
          </p:cNvSpPr>
          <p:nvPr/>
        </p:nvSpPr>
        <p:spPr bwMode="auto">
          <a:xfrm>
            <a:off x="4329137" y="3473458"/>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5</a:t>
            </a:r>
          </a:p>
        </p:txBody>
      </p:sp>
      <p:sp>
        <p:nvSpPr>
          <p:cNvPr id="375830" name="Text Box 22"/>
          <p:cNvSpPr txBox="1">
            <a:spLocks noChangeArrowheads="1"/>
          </p:cNvSpPr>
          <p:nvPr/>
        </p:nvSpPr>
        <p:spPr bwMode="auto">
          <a:xfrm>
            <a:off x="2721794" y="45085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6</a:t>
            </a:r>
          </a:p>
        </p:txBody>
      </p:sp>
      <p:sp>
        <p:nvSpPr>
          <p:cNvPr id="375831" name="Text Box 23"/>
          <p:cNvSpPr txBox="1">
            <a:spLocks noChangeArrowheads="1"/>
          </p:cNvSpPr>
          <p:nvPr/>
        </p:nvSpPr>
        <p:spPr bwMode="auto">
          <a:xfrm>
            <a:off x="1579587" y="356394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7</a:t>
            </a:r>
          </a:p>
        </p:txBody>
      </p:sp>
      <p:sp>
        <p:nvSpPr>
          <p:cNvPr id="375832" name="Text Box 24"/>
          <p:cNvSpPr txBox="1">
            <a:spLocks noChangeArrowheads="1"/>
          </p:cNvSpPr>
          <p:nvPr/>
        </p:nvSpPr>
        <p:spPr bwMode="auto">
          <a:xfrm>
            <a:off x="819175" y="356394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2</a:t>
            </a:r>
          </a:p>
        </p:txBody>
      </p:sp>
      <p:cxnSp>
        <p:nvCxnSpPr>
          <p:cNvPr id="375833" name="AutoShape 25"/>
          <p:cNvCxnSpPr>
            <a:cxnSpLocks noChangeShapeType="1"/>
          </p:cNvCxnSpPr>
          <p:nvPr/>
        </p:nvCxnSpPr>
        <p:spPr bwMode="auto">
          <a:xfrm flipV="1">
            <a:off x="1452538" y="3143248"/>
            <a:ext cx="0" cy="1035050"/>
          </a:xfrm>
          <a:prstGeom prst="straightConnector1">
            <a:avLst/>
          </a:prstGeom>
          <a:noFill/>
          <a:ln w="25400">
            <a:solidFill>
              <a:srgbClr val="CC6600"/>
            </a:solidFill>
            <a:round/>
            <a:headEnd/>
            <a:tailEnd type="stealth" w="lg" len="lg"/>
          </a:ln>
          <a:effectLst/>
        </p:spPr>
      </p:cxnSp>
      <p:sp>
        <p:nvSpPr>
          <p:cNvPr id="375834" name="Text Box 26"/>
          <p:cNvSpPr txBox="1">
            <a:spLocks noChangeArrowheads="1"/>
          </p:cNvSpPr>
          <p:nvPr/>
        </p:nvSpPr>
        <p:spPr bwMode="auto">
          <a:xfrm>
            <a:off x="1209699" y="356394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4</a:t>
            </a:r>
          </a:p>
        </p:txBody>
      </p:sp>
      <p:sp>
        <p:nvSpPr>
          <p:cNvPr id="375835" name="Text Box 27"/>
          <p:cNvSpPr txBox="1">
            <a:spLocks noChangeArrowheads="1"/>
          </p:cNvSpPr>
          <p:nvPr/>
        </p:nvSpPr>
        <p:spPr bwMode="auto">
          <a:xfrm>
            <a:off x="5440363" y="1538289"/>
            <a:ext cx="4291012" cy="4081117"/>
          </a:xfrm>
          <a:prstGeom prst="rect">
            <a:avLst/>
          </a:prstGeom>
          <a:noFill/>
          <a:ln w="9525" algn="ctr">
            <a:noFill/>
            <a:miter lim="800000"/>
            <a:headEnd/>
            <a:tailEnd/>
          </a:ln>
          <a:effectLst/>
        </p:spPr>
        <p:txBody>
          <a:bodyPr>
            <a:spAutoFit/>
          </a:bodyPr>
          <a:lstStyle/>
          <a:p>
            <a:pPr marL="228600" indent="-228600">
              <a:spcBef>
                <a:spcPct val="60000"/>
              </a:spcBef>
              <a:buClr>
                <a:srgbClr val="FF0000"/>
              </a:buClr>
              <a:buFont typeface="+mj-lt"/>
              <a:buAutoNum type="arabicPeriod"/>
            </a:pPr>
            <a:r>
              <a:rPr lang="es-ES_tradnl" sz="1200" dirty="0">
                <a:latin typeface="Verdana" pitchFamily="34" charset="0"/>
              </a:rPr>
              <a:t>El exportador envía a su cliente la mercancía con su correspondiente factura de 20.000USD.</a:t>
            </a:r>
          </a:p>
          <a:p>
            <a:pPr marL="228600" indent="-228600">
              <a:spcBef>
                <a:spcPct val="60000"/>
              </a:spcBef>
              <a:buClr>
                <a:srgbClr val="FF0000"/>
              </a:buClr>
              <a:buFont typeface="+mj-lt"/>
              <a:buAutoNum type="arabicPeriod"/>
            </a:pPr>
            <a:r>
              <a:rPr lang="ca-ES" sz="1200" dirty="0">
                <a:latin typeface="Verdana" pitchFamily="34" charset="0"/>
              </a:rPr>
              <a:t>El exportador </a:t>
            </a:r>
            <a:r>
              <a:rPr lang="ca-ES" sz="1200" dirty="0" err="1">
                <a:latin typeface="Verdana" pitchFamily="34" charset="0"/>
              </a:rPr>
              <a:t>procede</a:t>
            </a:r>
            <a:r>
              <a:rPr lang="ca-ES" sz="1200" dirty="0">
                <a:latin typeface="Verdana" pitchFamily="34" charset="0"/>
              </a:rPr>
              <a:t> a la </a:t>
            </a:r>
            <a:r>
              <a:rPr lang="ca-ES" sz="1200" dirty="0" err="1">
                <a:latin typeface="Verdana" pitchFamily="34" charset="0"/>
              </a:rPr>
              <a:t>solicitud</a:t>
            </a:r>
            <a:r>
              <a:rPr lang="ca-ES" sz="1200" dirty="0">
                <a:latin typeface="Verdana" pitchFamily="34" charset="0"/>
              </a:rPr>
              <a:t> de la </a:t>
            </a:r>
            <a:r>
              <a:rPr lang="ca-ES" sz="1200" dirty="0" err="1">
                <a:latin typeface="Verdana" pitchFamily="34" charset="0"/>
              </a:rPr>
              <a:t>financiación</a:t>
            </a:r>
            <a:r>
              <a:rPr lang="ca-ES" sz="1200" dirty="0">
                <a:latin typeface="Verdana" pitchFamily="34" charset="0"/>
              </a:rPr>
              <a:t> en dolares </a:t>
            </a:r>
            <a:r>
              <a:rPr lang="ca-ES" sz="1200" dirty="0" err="1">
                <a:latin typeface="Verdana" pitchFamily="34" charset="0"/>
              </a:rPr>
              <a:t>correspondiente</a:t>
            </a:r>
            <a:r>
              <a:rPr lang="ca-ES" sz="1200" dirty="0">
                <a:latin typeface="Verdana" pitchFamily="34" charset="0"/>
              </a:rPr>
              <a:t> a la </a:t>
            </a:r>
            <a:r>
              <a:rPr lang="ca-ES" sz="1200" dirty="0" err="1">
                <a:latin typeface="Verdana" pitchFamily="34" charset="0"/>
              </a:rPr>
              <a:t>transacción</a:t>
            </a:r>
            <a:r>
              <a:rPr lang="ca-ES" sz="1200" dirty="0">
                <a:latin typeface="Verdana" pitchFamily="34" charset="0"/>
              </a:rPr>
              <a:t> efectuada..</a:t>
            </a:r>
          </a:p>
          <a:p>
            <a:pPr marL="228600" indent="-228600">
              <a:spcBef>
                <a:spcPct val="60000"/>
              </a:spcBef>
              <a:buClr>
                <a:srgbClr val="FF0000"/>
              </a:buClr>
              <a:buFont typeface="+mj-lt"/>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obtiene</a:t>
            </a:r>
            <a:r>
              <a:rPr lang="ca-ES" sz="1200" dirty="0">
                <a:latin typeface="Verdana" pitchFamily="34" charset="0"/>
              </a:rPr>
              <a:t> el </a:t>
            </a:r>
            <a:r>
              <a:rPr lang="ca-ES" sz="1200" dirty="0" err="1">
                <a:latin typeface="Verdana" pitchFamily="34" charset="0"/>
              </a:rPr>
              <a:t>importe</a:t>
            </a:r>
            <a:r>
              <a:rPr lang="ca-ES" sz="1200" dirty="0">
                <a:latin typeface="Verdana" pitchFamily="34" charset="0"/>
              </a:rPr>
              <a:t> de la divisa de </a:t>
            </a:r>
            <a:r>
              <a:rPr lang="ca-ES" sz="1200" dirty="0" err="1">
                <a:latin typeface="Verdana" pitchFamily="34" charset="0"/>
              </a:rPr>
              <a:t>financiación</a:t>
            </a:r>
            <a:r>
              <a:rPr lang="ca-ES" sz="1200" dirty="0">
                <a:latin typeface="Verdana" pitchFamily="34" charset="0"/>
              </a:rPr>
              <a:t> y vende </a:t>
            </a:r>
            <a:r>
              <a:rPr lang="ca-ES" sz="1200" dirty="0" err="1">
                <a:latin typeface="Verdana" pitchFamily="34" charset="0"/>
              </a:rPr>
              <a:t>dicha</a:t>
            </a:r>
            <a:r>
              <a:rPr lang="ca-ES" sz="1200" dirty="0">
                <a:latin typeface="Verdana" pitchFamily="34" charset="0"/>
              </a:rPr>
              <a:t> divisa para </a:t>
            </a:r>
            <a:r>
              <a:rPr lang="ca-ES" sz="1200" dirty="0" err="1">
                <a:latin typeface="Verdana" pitchFamily="34" charset="0"/>
              </a:rPr>
              <a:t>obtener</a:t>
            </a:r>
            <a:r>
              <a:rPr lang="ca-ES" sz="1200" dirty="0">
                <a:latin typeface="Verdana" pitchFamily="34" charset="0"/>
              </a:rPr>
              <a:t> el </a:t>
            </a:r>
            <a:r>
              <a:rPr lang="ca-ES" sz="1200" dirty="0" err="1">
                <a:latin typeface="Verdana" pitchFamily="34" charset="0"/>
              </a:rPr>
              <a:t>importe</a:t>
            </a:r>
            <a:r>
              <a:rPr lang="ca-ES" sz="1200" dirty="0">
                <a:latin typeface="Verdana" pitchFamily="34" charset="0"/>
              </a:rPr>
              <a:t> en euros a abonar en la </a:t>
            </a:r>
            <a:r>
              <a:rPr lang="ca-ES" sz="1200" dirty="0" err="1">
                <a:latin typeface="Verdana" pitchFamily="34" charset="0"/>
              </a:rPr>
              <a:t>cuenta</a:t>
            </a:r>
            <a:r>
              <a:rPr lang="ca-ES" sz="1200" dirty="0">
                <a:latin typeface="Verdana" pitchFamily="34" charset="0"/>
              </a:rPr>
              <a:t> del exportador..</a:t>
            </a:r>
          </a:p>
          <a:p>
            <a:pPr marL="228600" indent="-228600">
              <a:spcBef>
                <a:spcPct val="60000"/>
              </a:spcBef>
              <a:buClr>
                <a:srgbClr val="FF0000"/>
              </a:buClr>
              <a:buFont typeface="+mj-lt"/>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abona en la </a:t>
            </a:r>
            <a:r>
              <a:rPr lang="ca-ES" sz="1200" dirty="0" err="1">
                <a:latin typeface="Verdana" pitchFamily="34" charset="0"/>
              </a:rPr>
              <a:t>cuenta</a:t>
            </a:r>
            <a:r>
              <a:rPr lang="ca-ES" sz="1200" dirty="0">
                <a:latin typeface="Verdana" pitchFamily="34" charset="0"/>
              </a:rPr>
              <a:t> del exportador el </a:t>
            </a:r>
            <a:r>
              <a:rPr lang="ca-ES" sz="1200" dirty="0" err="1">
                <a:latin typeface="Verdana" pitchFamily="34" charset="0"/>
              </a:rPr>
              <a:t>importe</a:t>
            </a:r>
            <a:r>
              <a:rPr lang="ca-ES" sz="1200" dirty="0">
                <a:latin typeface="Verdana" pitchFamily="34" charset="0"/>
              </a:rPr>
              <a:t> del anticipo en EUR.</a:t>
            </a:r>
          </a:p>
          <a:p>
            <a:pPr marL="228600" indent="-228600">
              <a:spcBef>
                <a:spcPct val="60000"/>
              </a:spcBef>
              <a:buClr>
                <a:srgbClr val="FF0000"/>
              </a:buClr>
              <a:buFont typeface="+mj-lt"/>
              <a:buAutoNum type="arabicPeriod"/>
            </a:pPr>
            <a:r>
              <a:rPr lang="ca-ES" sz="1200" dirty="0">
                <a:latin typeface="Verdana" pitchFamily="34" charset="0"/>
              </a:rPr>
              <a:t>“Al </a:t>
            </a:r>
            <a:r>
              <a:rPr lang="ca-ES" sz="1200" dirty="0" err="1">
                <a:latin typeface="Verdana" pitchFamily="34" charset="0"/>
              </a:rPr>
              <a:t>vencimiento</a:t>
            </a:r>
            <a:r>
              <a:rPr lang="ca-ES" sz="1200" dirty="0">
                <a:latin typeface="Verdana" pitchFamily="34" charset="0"/>
              </a:rPr>
              <a:t>, el importador </a:t>
            </a:r>
            <a:r>
              <a:rPr lang="ca-ES" sz="1200" dirty="0" err="1">
                <a:latin typeface="Verdana" pitchFamily="34" charset="0"/>
              </a:rPr>
              <a:t>procede</a:t>
            </a:r>
            <a:r>
              <a:rPr lang="ca-ES" sz="1200" dirty="0">
                <a:latin typeface="Verdana" pitchFamily="34" charset="0"/>
              </a:rPr>
              <a:t> al pago de la </a:t>
            </a:r>
            <a:r>
              <a:rPr lang="ca-ES" sz="1200" dirty="0" err="1">
                <a:latin typeface="Verdana" pitchFamily="34" charset="0"/>
              </a:rPr>
              <a:t>operación</a:t>
            </a:r>
            <a:r>
              <a:rPr lang="ca-ES" sz="1200" dirty="0">
                <a:latin typeface="Verdana" pitchFamily="34" charset="0"/>
              </a:rPr>
              <a:t>.</a:t>
            </a:r>
          </a:p>
          <a:p>
            <a:pPr marL="228600" indent="-228600">
              <a:spcBef>
                <a:spcPct val="60000"/>
              </a:spcBef>
              <a:buClr>
                <a:srgbClr val="FF0000"/>
              </a:buClr>
              <a:buFont typeface="+mj-lt"/>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recibe</a:t>
            </a:r>
            <a:r>
              <a:rPr lang="ca-ES" sz="1200" dirty="0">
                <a:latin typeface="Verdana" pitchFamily="34" charset="0"/>
              </a:rPr>
              <a:t> el </a:t>
            </a:r>
            <a:r>
              <a:rPr lang="ca-ES" sz="1200" dirty="0" err="1">
                <a:latin typeface="Verdana" pitchFamily="34" charset="0"/>
              </a:rPr>
              <a:t>importe</a:t>
            </a:r>
            <a:r>
              <a:rPr lang="ca-ES" sz="1200" dirty="0">
                <a:latin typeface="Verdana" pitchFamily="34" charset="0"/>
              </a:rPr>
              <a:t> </a:t>
            </a:r>
            <a:r>
              <a:rPr lang="ca-ES" sz="1200" dirty="0" err="1">
                <a:latin typeface="Verdana" pitchFamily="34" charset="0"/>
              </a:rPr>
              <a:t>procedente</a:t>
            </a:r>
            <a:r>
              <a:rPr lang="ca-ES" sz="1200" dirty="0">
                <a:latin typeface="Verdana" pitchFamily="34" charset="0"/>
              </a:rPr>
              <a:t> del importador.</a:t>
            </a:r>
          </a:p>
          <a:p>
            <a:pPr marL="228600" indent="-228600">
              <a:spcBef>
                <a:spcPct val="60000"/>
              </a:spcBef>
              <a:buClr>
                <a:srgbClr val="FF0000"/>
              </a:buClr>
              <a:buFont typeface="+mj-lt"/>
              <a:buAutoNum type="arabicPeriod"/>
            </a:pPr>
            <a:r>
              <a:rPr lang="ca-ES" sz="1200" dirty="0">
                <a:latin typeface="Verdana" pitchFamily="34" charset="0"/>
              </a:rPr>
              <a:t>La </a:t>
            </a:r>
            <a:r>
              <a:rPr lang="ca-ES" sz="1200" dirty="0" err="1">
                <a:latin typeface="Verdana" pitchFamily="34" charset="0"/>
              </a:rPr>
              <a:t>entidad</a:t>
            </a:r>
            <a:r>
              <a:rPr lang="ca-ES" sz="1200" dirty="0">
                <a:latin typeface="Verdana" pitchFamily="34" charset="0"/>
              </a:rPr>
              <a:t> </a:t>
            </a:r>
            <a:r>
              <a:rPr lang="ca-ES" sz="1200" dirty="0" err="1">
                <a:latin typeface="Verdana" pitchFamily="34" charset="0"/>
              </a:rPr>
              <a:t>financiera</a:t>
            </a:r>
            <a:r>
              <a:rPr lang="ca-ES" sz="1200" dirty="0">
                <a:latin typeface="Verdana" pitchFamily="34" charset="0"/>
              </a:rPr>
              <a:t> </a:t>
            </a:r>
            <a:r>
              <a:rPr lang="ca-ES" sz="1200" dirty="0" err="1">
                <a:latin typeface="Verdana" pitchFamily="34" charset="0"/>
              </a:rPr>
              <a:t>cancela</a:t>
            </a:r>
            <a:r>
              <a:rPr lang="ca-ES" sz="1200" dirty="0">
                <a:latin typeface="Verdana" pitchFamily="34" charset="0"/>
              </a:rPr>
              <a:t> la </a:t>
            </a:r>
            <a:r>
              <a:rPr lang="ca-ES" sz="1200" dirty="0" err="1">
                <a:latin typeface="Verdana" pitchFamily="34" charset="0"/>
              </a:rPr>
              <a:t>financiación</a:t>
            </a:r>
            <a:r>
              <a:rPr lang="ca-ES" sz="1200" dirty="0">
                <a:latin typeface="Verdana" pitchFamily="34" charset="0"/>
              </a:rPr>
              <a:t> </a:t>
            </a:r>
            <a:r>
              <a:rPr lang="ca-ES" sz="1200" dirty="0" err="1">
                <a:latin typeface="Verdana" pitchFamily="34" charset="0"/>
              </a:rPr>
              <a:t>abonando</a:t>
            </a:r>
            <a:r>
              <a:rPr lang="ca-ES" sz="1200" dirty="0">
                <a:latin typeface="Verdana" pitchFamily="34" charset="0"/>
              </a:rPr>
              <a:t> el </a:t>
            </a:r>
            <a:r>
              <a:rPr lang="ca-ES" sz="1200" dirty="0" err="1">
                <a:latin typeface="Verdana" pitchFamily="34" charset="0"/>
              </a:rPr>
              <a:t>importe</a:t>
            </a:r>
            <a:r>
              <a:rPr lang="ca-ES" sz="1200" dirty="0">
                <a:latin typeface="Verdana" pitchFamily="34" charset="0"/>
              </a:rPr>
              <a:t> principal y </a:t>
            </a:r>
            <a:r>
              <a:rPr lang="ca-ES" sz="1200" dirty="0" err="1">
                <a:latin typeface="Verdana" pitchFamily="34" charset="0"/>
              </a:rPr>
              <a:t>adeudando</a:t>
            </a:r>
            <a:r>
              <a:rPr lang="ca-ES" sz="1200" dirty="0">
                <a:latin typeface="Verdana" pitchFamily="34" charset="0"/>
              </a:rPr>
              <a:t> los </a:t>
            </a:r>
            <a:r>
              <a:rPr lang="ca-ES" sz="1200" dirty="0" err="1">
                <a:latin typeface="Verdana" pitchFamily="34" charset="0"/>
              </a:rPr>
              <a:t>intereses</a:t>
            </a:r>
            <a:r>
              <a:rPr lang="ca-ES" sz="1200" dirty="0">
                <a:latin typeface="Verdana" pitchFamily="34" charset="0"/>
              </a:rPr>
              <a:t> en </a:t>
            </a:r>
            <a:r>
              <a:rPr lang="ca-ES" sz="1200" dirty="0" err="1">
                <a:latin typeface="Verdana" pitchFamily="34" charset="0"/>
              </a:rPr>
              <a:t>cuenta</a:t>
            </a:r>
            <a:r>
              <a:rPr lang="ca-ES" sz="1200" dirty="0">
                <a:latin typeface="Verdana" pitchFamily="34" charset="0"/>
              </a:rPr>
              <a:t> de </a:t>
            </a:r>
            <a:r>
              <a:rPr lang="ca-ES" sz="1200" dirty="0" err="1">
                <a:latin typeface="Verdana" pitchFamily="34" charset="0"/>
              </a:rPr>
              <a:t>su</a:t>
            </a:r>
            <a:r>
              <a:rPr lang="ca-ES" sz="1200" dirty="0">
                <a:latin typeface="Verdana" pitchFamily="34" charset="0"/>
              </a:rPr>
              <a:t> </a:t>
            </a:r>
            <a:r>
              <a:rPr lang="ca-ES" sz="1200" dirty="0" err="1">
                <a:latin typeface="Verdana" pitchFamily="34" charset="0"/>
              </a:rPr>
              <a:t>cliente</a:t>
            </a:r>
            <a:r>
              <a:rPr lang="ca-ES" sz="1200" dirty="0">
                <a:latin typeface="Verdana" pitchFamily="34" charset="0"/>
              </a:rPr>
              <a:t>.</a:t>
            </a:r>
          </a:p>
        </p:txBody>
      </p:sp>
      <p:pic>
        <p:nvPicPr>
          <p:cNvPr id="32" name="Picture 4" descr="C:\Documents and Settings\PEPE\Local Settings\Temporary Internet Files\Content.IE5\UQ65D14E\j0441443[1].png">
            <a:hlinkClick r:id="rId3" action="ppaction://hlinksldjump"/>
          </p:cNvPr>
          <p:cNvPicPr>
            <a:picLocks noChangeAspect="1" noChangeArrowheads="1"/>
          </p:cNvPicPr>
          <p:nvPr/>
        </p:nvPicPr>
        <p:blipFill>
          <a:blip r:embed="rId4" cstate="print"/>
          <a:srcRect/>
          <a:stretch>
            <a:fillRect/>
          </a:stretch>
        </p:blipFill>
        <p:spPr bwMode="auto">
          <a:xfrm>
            <a:off x="7739082" y="6021288"/>
            <a:ext cx="571480" cy="571480"/>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62</a:t>
            </a:fld>
            <a:endParaRPr lang="es-E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AutoShape 2"/>
          <p:cNvSpPr>
            <a:spLocks noChangeArrowheads="1"/>
          </p:cNvSpPr>
          <p:nvPr/>
        </p:nvSpPr>
        <p:spPr bwMode="auto">
          <a:xfrm>
            <a:off x="1979613" y="2708275"/>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algn="ctr">
              <a:spcBef>
                <a:spcPct val="0"/>
              </a:spcBef>
            </a:pPr>
            <a:r>
              <a:rPr lang="ca-ES" sz="3200" b="1" dirty="0">
                <a:solidFill>
                  <a:schemeClr val="bg1"/>
                </a:solidFill>
                <a:latin typeface="Verdana" pitchFamily="34" charset="0"/>
              </a:rPr>
              <a:t>COMPRA SIN RECURSO</a:t>
            </a:r>
          </a:p>
          <a:p>
            <a:pPr algn="ctr">
              <a:spcBef>
                <a:spcPct val="0"/>
              </a:spcBef>
            </a:pPr>
            <a:r>
              <a:rPr lang="ca-ES" sz="3200" b="1" dirty="0">
                <a:solidFill>
                  <a:schemeClr val="bg1"/>
                </a:solidFill>
                <a:latin typeface="Verdana" pitchFamily="34" charset="0"/>
              </a:rPr>
              <a:t>DE EXPORTACION</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63</a:t>
            </a:fld>
            <a:endParaRPr lang="es-E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Text Box 3"/>
          <p:cNvSpPr txBox="1">
            <a:spLocks noChangeArrowheads="1"/>
          </p:cNvSpPr>
          <p:nvPr/>
        </p:nvSpPr>
        <p:spPr bwMode="auto">
          <a:xfrm>
            <a:off x="560511" y="4193212"/>
            <a:ext cx="8712969" cy="1421415"/>
          </a:xfrm>
          <a:prstGeom prst="rect">
            <a:avLst/>
          </a:prstGeom>
          <a:noFill/>
          <a:ln w="9525" algn="ctr">
            <a:noFill/>
            <a:miter lim="800000"/>
            <a:headEnd/>
            <a:tailEnd/>
          </a:ln>
          <a:effectLst/>
        </p:spPr>
        <p:txBody>
          <a:bodyPr wrap="square">
            <a:spAutoFit/>
          </a:bodyPr>
          <a:lstStyle/>
          <a:p>
            <a:pPr>
              <a:lnSpc>
                <a:spcPct val="110000"/>
              </a:lnSpc>
              <a:spcBef>
                <a:spcPct val="0"/>
              </a:spcBef>
            </a:pPr>
            <a:r>
              <a:rPr lang="ca-ES" sz="1600" dirty="0">
                <a:latin typeface="Verdana" pitchFamily="34" charset="0"/>
              </a:rPr>
              <a:t>La </a:t>
            </a:r>
            <a:r>
              <a:rPr lang="ca-ES" sz="1600" dirty="0" err="1">
                <a:latin typeface="Verdana" pitchFamily="34" charset="0"/>
              </a:rPr>
              <a:t>condición</a:t>
            </a:r>
            <a:r>
              <a:rPr lang="ca-ES" sz="1600" dirty="0">
                <a:latin typeface="Verdana" pitchFamily="34" charset="0"/>
              </a:rPr>
              <a:t> </a:t>
            </a:r>
            <a:r>
              <a:rPr lang="ca-ES" sz="1600" b="1" dirty="0">
                <a:latin typeface="Verdana" pitchFamily="34" charset="0"/>
              </a:rPr>
              <a:t>“sin </a:t>
            </a:r>
            <a:r>
              <a:rPr lang="ca-ES" sz="1600" b="1" dirty="0" err="1">
                <a:latin typeface="Verdana" pitchFamily="34" charset="0"/>
              </a:rPr>
              <a:t>recurso</a:t>
            </a:r>
            <a:r>
              <a:rPr lang="ca-ES" sz="1600" b="1" dirty="0">
                <a:latin typeface="Verdana" pitchFamily="34" charset="0"/>
              </a:rPr>
              <a:t>”</a:t>
            </a:r>
            <a:r>
              <a:rPr lang="ca-ES" sz="1600" dirty="0">
                <a:latin typeface="Verdana" pitchFamily="34" charset="0"/>
              </a:rPr>
              <a:t> implica que </a:t>
            </a:r>
            <a:r>
              <a:rPr lang="ca-ES" sz="1600" dirty="0" err="1">
                <a:latin typeface="Verdana" pitchFamily="34" charset="0"/>
              </a:rPr>
              <a:t>nuestro</a:t>
            </a:r>
            <a:r>
              <a:rPr lang="ca-ES" sz="1600" dirty="0">
                <a:latin typeface="Verdana" pitchFamily="34" charset="0"/>
              </a:rPr>
              <a:t> banco se </a:t>
            </a:r>
            <a:r>
              <a:rPr lang="ca-ES" sz="1600" dirty="0" err="1">
                <a:latin typeface="Verdana" pitchFamily="34" charset="0"/>
              </a:rPr>
              <a:t>constituye</a:t>
            </a:r>
            <a:r>
              <a:rPr lang="ca-ES" sz="1600" dirty="0">
                <a:latin typeface="Verdana" pitchFamily="34" charset="0"/>
              </a:rPr>
              <a:t> en </a:t>
            </a:r>
            <a:r>
              <a:rPr lang="ca-ES" sz="1600" dirty="0" err="1">
                <a:latin typeface="Verdana" pitchFamily="34" charset="0"/>
              </a:rPr>
              <a:t>propietaria</a:t>
            </a:r>
            <a:r>
              <a:rPr lang="ca-ES" sz="1600" dirty="0">
                <a:latin typeface="Verdana" pitchFamily="34" charset="0"/>
              </a:rPr>
              <a:t> de los </a:t>
            </a:r>
            <a:r>
              <a:rPr lang="ca-ES" sz="1600" dirty="0" err="1">
                <a:latin typeface="Verdana" pitchFamily="34" charset="0"/>
              </a:rPr>
              <a:t>documentos</a:t>
            </a:r>
            <a:r>
              <a:rPr lang="ca-ES" sz="1600" dirty="0">
                <a:latin typeface="Verdana" pitchFamily="34" charset="0"/>
              </a:rPr>
              <a:t> </a:t>
            </a:r>
            <a:r>
              <a:rPr lang="ca-ES" sz="1600" dirty="0" err="1">
                <a:latin typeface="Verdana" pitchFamily="34" charset="0"/>
              </a:rPr>
              <a:t>presentados</a:t>
            </a:r>
            <a:r>
              <a:rPr lang="ca-ES" sz="1600" dirty="0">
                <a:latin typeface="Verdana" pitchFamily="34" charset="0"/>
              </a:rPr>
              <a:t>, y renuncia a formular </a:t>
            </a:r>
            <a:r>
              <a:rPr lang="ca-ES" sz="1600" dirty="0" err="1">
                <a:latin typeface="Verdana" pitchFamily="34" charset="0"/>
              </a:rPr>
              <a:t>reclamación</a:t>
            </a:r>
            <a:r>
              <a:rPr lang="ca-ES" sz="1600" dirty="0">
                <a:latin typeface="Verdana" pitchFamily="34" charset="0"/>
              </a:rPr>
              <a:t> alguna contra el exportador en el </a:t>
            </a:r>
            <a:r>
              <a:rPr lang="ca-ES" sz="1600" dirty="0" err="1">
                <a:latin typeface="Verdana" pitchFamily="34" charset="0"/>
              </a:rPr>
              <a:t>supuesto</a:t>
            </a:r>
            <a:r>
              <a:rPr lang="ca-ES" sz="1600" dirty="0">
                <a:latin typeface="Verdana" pitchFamily="34" charset="0"/>
              </a:rPr>
              <a:t> de que el importador o </a:t>
            </a:r>
            <a:r>
              <a:rPr lang="ca-ES" sz="1600" dirty="0" err="1">
                <a:latin typeface="Verdana" pitchFamily="34" charset="0"/>
              </a:rPr>
              <a:t>su</a:t>
            </a:r>
            <a:r>
              <a:rPr lang="ca-ES" sz="1600" dirty="0">
                <a:latin typeface="Verdana" pitchFamily="34" charset="0"/>
              </a:rPr>
              <a:t> banco </a:t>
            </a:r>
            <a:r>
              <a:rPr lang="ca-ES" sz="1600" dirty="0" err="1">
                <a:latin typeface="Verdana" pitchFamily="34" charset="0"/>
              </a:rPr>
              <a:t>incumplan</a:t>
            </a:r>
            <a:r>
              <a:rPr lang="ca-ES" sz="1600" dirty="0">
                <a:latin typeface="Verdana" pitchFamily="34" charset="0"/>
              </a:rPr>
              <a:t> la </a:t>
            </a:r>
            <a:r>
              <a:rPr lang="ca-ES" sz="1600" dirty="0" err="1">
                <a:latin typeface="Verdana" pitchFamily="34" charset="0"/>
              </a:rPr>
              <a:t>obligación</a:t>
            </a:r>
            <a:r>
              <a:rPr lang="ca-ES" sz="1600" dirty="0">
                <a:latin typeface="Verdana" pitchFamily="34" charset="0"/>
              </a:rPr>
              <a:t> de pago al </a:t>
            </a:r>
            <a:r>
              <a:rPr lang="ca-ES" sz="1600" dirty="0" err="1">
                <a:latin typeface="Verdana" pitchFamily="34" charset="0"/>
              </a:rPr>
              <a:t>vencimiento</a:t>
            </a:r>
            <a:r>
              <a:rPr lang="ca-ES" sz="1600" dirty="0">
                <a:latin typeface="Verdana" pitchFamily="34" charset="0"/>
              </a:rPr>
              <a:t> por </a:t>
            </a:r>
            <a:r>
              <a:rPr lang="ca-ES" sz="1600" dirty="0" err="1">
                <a:latin typeface="Verdana" pitchFamily="34" charset="0"/>
              </a:rPr>
              <a:t>cualquier</a:t>
            </a:r>
            <a:r>
              <a:rPr lang="ca-ES" sz="1600" dirty="0">
                <a:latin typeface="Verdana" pitchFamily="34" charset="0"/>
              </a:rPr>
              <a:t> motivo (</a:t>
            </a:r>
            <a:r>
              <a:rPr lang="ca-ES" sz="1600" dirty="0" err="1">
                <a:latin typeface="Verdana" pitchFamily="34" charset="0"/>
              </a:rPr>
              <a:t>insolvencia</a:t>
            </a:r>
            <a:r>
              <a:rPr lang="ca-ES" sz="1600" dirty="0">
                <a:latin typeface="Verdana" pitchFamily="34" charset="0"/>
              </a:rPr>
              <a:t> comercial o </a:t>
            </a:r>
            <a:r>
              <a:rPr lang="ca-ES" sz="1600" dirty="0" err="1">
                <a:latin typeface="Verdana" pitchFamily="34" charset="0"/>
              </a:rPr>
              <a:t>riesgo</a:t>
            </a:r>
            <a:r>
              <a:rPr lang="ca-ES" sz="1600" dirty="0">
                <a:latin typeface="Verdana" pitchFamily="34" charset="0"/>
              </a:rPr>
              <a:t> </a:t>
            </a:r>
            <a:r>
              <a:rPr lang="ca-ES" sz="1600" dirty="0" err="1">
                <a:latin typeface="Verdana" pitchFamily="34" charset="0"/>
              </a:rPr>
              <a:t>político</a:t>
            </a:r>
            <a:r>
              <a:rPr lang="ca-ES" sz="1600" dirty="0">
                <a:latin typeface="Verdana" pitchFamily="34" charset="0"/>
              </a:rPr>
              <a:t>).</a:t>
            </a:r>
          </a:p>
        </p:txBody>
      </p:sp>
      <p:sp>
        <p:nvSpPr>
          <p:cNvPr id="376837" name="Text Box 5"/>
          <p:cNvSpPr txBox="1">
            <a:spLocks noChangeArrowheads="1"/>
          </p:cNvSpPr>
          <p:nvPr/>
        </p:nvSpPr>
        <p:spPr bwMode="auto">
          <a:xfrm>
            <a:off x="1667547" y="149731"/>
            <a:ext cx="649889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a:p>
            <a:pPr>
              <a:spcBef>
                <a:spcPct val="0"/>
              </a:spcBef>
            </a:pPr>
            <a:r>
              <a:rPr lang="es-ES" sz="2400" b="1" dirty="0">
                <a:solidFill>
                  <a:srgbClr val="058AD4"/>
                </a:solidFill>
                <a:latin typeface="Verdana" pitchFamily="34" charset="0"/>
              </a:rPr>
              <a:t>SIN RECURSO AL EXPORTADOR</a:t>
            </a:r>
          </a:p>
        </p:txBody>
      </p:sp>
      <p:grpSp>
        <p:nvGrpSpPr>
          <p:cNvPr id="2" name="15 Grupo"/>
          <p:cNvGrpSpPr/>
          <p:nvPr/>
        </p:nvGrpSpPr>
        <p:grpSpPr>
          <a:xfrm>
            <a:off x="3080792" y="1628784"/>
            <a:ext cx="6192688" cy="1574800"/>
            <a:chOff x="3024174" y="1628775"/>
            <a:chExt cx="5878526" cy="1574800"/>
          </a:xfrm>
        </p:grpSpPr>
        <p:sp>
          <p:nvSpPr>
            <p:cNvPr id="376838" name="Rectangle 6"/>
            <p:cNvSpPr>
              <a:spLocks noChangeArrowheads="1"/>
            </p:cNvSpPr>
            <p:nvPr/>
          </p:nvSpPr>
          <p:spPr bwMode="auto">
            <a:xfrm>
              <a:off x="3024174" y="1628775"/>
              <a:ext cx="5878526" cy="157480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a:latin typeface="Verdana" pitchFamily="34" charset="0"/>
              </a:endParaRPr>
            </a:p>
          </p:txBody>
        </p:sp>
        <p:sp>
          <p:nvSpPr>
            <p:cNvPr id="376839" name="Rectangle 7"/>
            <p:cNvSpPr>
              <a:spLocks noChangeArrowheads="1"/>
            </p:cNvSpPr>
            <p:nvPr/>
          </p:nvSpPr>
          <p:spPr bwMode="auto">
            <a:xfrm>
              <a:off x="3051175" y="1748331"/>
              <a:ext cx="5802314" cy="1421415"/>
            </a:xfrm>
            <a:prstGeom prst="rect">
              <a:avLst/>
            </a:prstGeom>
            <a:noFill/>
            <a:ln w="9525" algn="ctr">
              <a:noFill/>
              <a:miter lim="800000"/>
              <a:headEnd/>
              <a:tailEnd/>
            </a:ln>
            <a:effectLst/>
          </p:spPr>
          <p:txBody>
            <a:bodyPr anchor="ctr">
              <a:spAutoFit/>
            </a:bodyPr>
            <a:lstStyle/>
            <a:p>
              <a:pPr>
                <a:lnSpc>
                  <a:spcPct val="110000"/>
                </a:lnSpc>
                <a:spcBef>
                  <a:spcPct val="0"/>
                </a:spcBef>
              </a:pPr>
              <a:r>
                <a:rPr lang="ca-ES" sz="1600" dirty="0" err="1">
                  <a:latin typeface="Verdana" pitchFamily="34" charset="0"/>
                </a:rPr>
                <a:t>Consiste</a:t>
              </a:r>
              <a:r>
                <a:rPr lang="ca-ES" sz="1600" dirty="0">
                  <a:latin typeface="Verdana" pitchFamily="34" charset="0"/>
                </a:rPr>
                <a:t> en la </a:t>
              </a:r>
              <a:r>
                <a:rPr lang="ca-ES" sz="1600" b="1" dirty="0">
                  <a:latin typeface="Verdana" pitchFamily="34" charset="0"/>
                </a:rPr>
                <a:t>“compra sin </a:t>
              </a:r>
              <a:r>
                <a:rPr lang="ca-ES" sz="1600" b="1" dirty="0" err="1">
                  <a:latin typeface="Verdana" pitchFamily="34" charset="0"/>
                </a:rPr>
                <a:t>recurso</a:t>
              </a:r>
              <a:r>
                <a:rPr lang="ca-ES" sz="1600" b="1" dirty="0">
                  <a:latin typeface="Verdana" pitchFamily="34" charset="0"/>
                </a:rPr>
                <a:t>”</a:t>
              </a:r>
              <a:r>
                <a:rPr lang="ca-ES" sz="1600" dirty="0">
                  <a:latin typeface="Verdana" pitchFamily="34" charset="0"/>
                </a:rPr>
                <a:t> por </a:t>
              </a:r>
              <a:r>
                <a:rPr lang="ca-ES" sz="1600" dirty="0" err="1">
                  <a:latin typeface="Verdana" pitchFamily="34" charset="0"/>
                </a:rPr>
                <a:t>parte</a:t>
              </a:r>
              <a:r>
                <a:rPr lang="ca-ES" sz="1600" dirty="0">
                  <a:latin typeface="Verdana" pitchFamily="34" charset="0"/>
                </a:rPr>
                <a:t> de una </a:t>
              </a:r>
              <a:r>
                <a:rPr lang="ca-ES" sz="1600" dirty="0" err="1">
                  <a:latin typeface="Verdana" pitchFamily="34" charset="0"/>
                </a:rPr>
                <a:t>entidad</a:t>
              </a:r>
              <a:r>
                <a:rPr lang="ca-ES" sz="1600" dirty="0">
                  <a:latin typeface="Verdana" pitchFamily="34" charset="0"/>
                </a:rPr>
                <a:t> </a:t>
              </a:r>
              <a:r>
                <a:rPr lang="ca-ES" sz="1600" dirty="0" err="1">
                  <a:latin typeface="Verdana" pitchFamily="34" charset="0"/>
                </a:rPr>
                <a:t>financiera</a:t>
              </a:r>
              <a:r>
                <a:rPr lang="ca-ES" sz="1600" dirty="0">
                  <a:latin typeface="Verdana" pitchFamily="34" charset="0"/>
                </a:rPr>
                <a:t> al exportador, en las condiciones pactades, de los </a:t>
              </a:r>
              <a:r>
                <a:rPr lang="ca-ES" sz="1600" dirty="0" err="1">
                  <a:latin typeface="Verdana" pitchFamily="34" charset="0"/>
                </a:rPr>
                <a:t>documentos</a:t>
              </a:r>
              <a:r>
                <a:rPr lang="ca-ES" sz="1600" dirty="0">
                  <a:latin typeface="Verdana" pitchFamily="34" charset="0"/>
                </a:rPr>
                <a:t> </a:t>
              </a:r>
              <a:r>
                <a:rPr lang="ca-ES" sz="1600" dirty="0" err="1">
                  <a:latin typeface="Verdana" pitchFamily="34" charset="0"/>
                </a:rPr>
                <a:t>correspondientes</a:t>
              </a:r>
              <a:r>
                <a:rPr lang="ca-ES" sz="1600" dirty="0">
                  <a:latin typeface="Verdana" pitchFamily="34" charset="0"/>
                </a:rPr>
                <a:t> a una </a:t>
              </a:r>
              <a:r>
                <a:rPr lang="ca-ES" sz="1600" dirty="0" err="1">
                  <a:latin typeface="Verdana" pitchFamily="34" charset="0"/>
                </a:rPr>
                <a:t>operación</a:t>
              </a:r>
              <a:r>
                <a:rPr lang="ca-ES" sz="1600" dirty="0">
                  <a:latin typeface="Verdana" pitchFamily="34" charset="0"/>
                </a:rPr>
                <a:t> de </a:t>
              </a:r>
              <a:r>
                <a:rPr lang="ca-ES" sz="1600" dirty="0" err="1">
                  <a:latin typeface="Verdana" pitchFamily="34" charset="0"/>
                </a:rPr>
                <a:t>exportación</a:t>
              </a:r>
              <a:r>
                <a:rPr lang="ca-ES" sz="1600" dirty="0">
                  <a:latin typeface="Verdana" pitchFamily="34" charset="0"/>
                </a:rPr>
                <a:t> que </a:t>
              </a:r>
              <a:r>
                <a:rPr lang="ca-ES" sz="1600" dirty="0" err="1">
                  <a:latin typeface="Verdana" pitchFamily="34" charset="0"/>
                </a:rPr>
                <a:t>acreditan</a:t>
              </a:r>
              <a:r>
                <a:rPr lang="ca-ES" sz="1600" dirty="0">
                  <a:latin typeface="Verdana" pitchFamily="34" charset="0"/>
                </a:rPr>
                <a:t> un </a:t>
              </a:r>
              <a:r>
                <a:rPr lang="ca-ES" sz="1600" dirty="0" err="1">
                  <a:latin typeface="Verdana" pitchFamily="34" charset="0"/>
                </a:rPr>
                <a:t>derecho</a:t>
              </a:r>
              <a:r>
                <a:rPr lang="ca-ES" sz="1600" dirty="0">
                  <a:latin typeface="Verdana" pitchFamily="34" charset="0"/>
                </a:rPr>
                <a:t> de cobro en un </a:t>
              </a:r>
              <a:r>
                <a:rPr lang="ca-ES" sz="1600" dirty="0" err="1">
                  <a:latin typeface="Verdana" pitchFamily="34" charset="0"/>
                </a:rPr>
                <a:t>vencimiento</a:t>
              </a:r>
              <a:r>
                <a:rPr lang="ca-ES" sz="1600" dirty="0">
                  <a:latin typeface="Verdana" pitchFamily="34" charset="0"/>
                </a:rPr>
                <a:t> </a:t>
              </a:r>
              <a:r>
                <a:rPr lang="ca-ES" sz="1600" dirty="0" err="1">
                  <a:latin typeface="Verdana" pitchFamily="34" charset="0"/>
                </a:rPr>
                <a:t>futuro</a:t>
              </a:r>
              <a:r>
                <a:rPr lang="ca-ES" sz="1600" dirty="0">
                  <a:latin typeface="Verdana" pitchFamily="34" charset="0"/>
                </a:rPr>
                <a:t>.</a:t>
              </a:r>
              <a:endParaRPr lang="es-ES_tradnl" sz="1600" dirty="0">
                <a:latin typeface="Verdana" pitchFamily="34" charset="0"/>
              </a:endParaRPr>
            </a:p>
          </p:txBody>
        </p:sp>
      </p:grpSp>
      <p:grpSp>
        <p:nvGrpSpPr>
          <p:cNvPr id="14" name="13 Grupo"/>
          <p:cNvGrpSpPr/>
          <p:nvPr/>
        </p:nvGrpSpPr>
        <p:grpSpPr>
          <a:xfrm>
            <a:off x="642576" y="1628800"/>
            <a:ext cx="2438216" cy="1584176"/>
            <a:chOff x="416496" y="1412777"/>
            <a:chExt cx="2438216" cy="1584176"/>
          </a:xfrm>
        </p:grpSpPr>
        <p:pic>
          <p:nvPicPr>
            <p:cNvPr id="15"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15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17"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5" name="4 Marcador de número de diapositiva"/>
          <p:cNvSpPr>
            <a:spLocks noGrp="1"/>
          </p:cNvSpPr>
          <p:nvPr>
            <p:ph type="sldNum" sz="quarter" idx="12"/>
          </p:nvPr>
        </p:nvSpPr>
        <p:spPr/>
        <p:txBody>
          <a:bodyPr/>
          <a:lstStyle/>
          <a:p>
            <a:fld id="{26C69DA7-24B1-4A6D-BDDF-C1FA8D855B87}" type="slidenum">
              <a:rPr lang="es-ES" smtClean="0"/>
              <a:pPr/>
              <a:t>64</a:t>
            </a:fld>
            <a:endParaRPr lang="es-E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title" idx="4294967295"/>
          </p:nvPr>
        </p:nvSpPr>
        <p:spPr>
          <a:xfrm>
            <a:off x="3451692" y="1052621"/>
            <a:ext cx="3002617"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MODALIDADES Y CONDICIONES</a:t>
            </a:r>
          </a:p>
        </p:txBody>
      </p:sp>
      <p:sp>
        <p:nvSpPr>
          <p:cNvPr id="377860" name="Text Box 4"/>
          <p:cNvSpPr txBox="1">
            <a:spLocks noChangeArrowheads="1"/>
          </p:cNvSpPr>
          <p:nvPr/>
        </p:nvSpPr>
        <p:spPr bwMode="auto">
          <a:xfrm>
            <a:off x="1703553" y="149731"/>
            <a:ext cx="649889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a:p>
            <a:pPr>
              <a:spcBef>
                <a:spcPct val="0"/>
              </a:spcBef>
            </a:pPr>
            <a:r>
              <a:rPr lang="es-ES" sz="2400" b="1" dirty="0">
                <a:solidFill>
                  <a:srgbClr val="058AD4"/>
                </a:solidFill>
                <a:latin typeface="Verdana" pitchFamily="34" charset="0"/>
              </a:rPr>
              <a:t>SIN RECURSO AL EXPORTADOR</a:t>
            </a:r>
          </a:p>
        </p:txBody>
      </p:sp>
      <p:grpSp>
        <p:nvGrpSpPr>
          <p:cNvPr id="2" name="13 Grupo"/>
          <p:cNvGrpSpPr/>
          <p:nvPr/>
        </p:nvGrpSpPr>
        <p:grpSpPr>
          <a:xfrm>
            <a:off x="271471" y="3859213"/>
            <a:ext cx="9002009" cy="2173069"/>
            <a:chOff x="271463" y="3859213"/>
            <a:chExt cx="9002009" cy="2173069"/>
          </a:xfrm>
        </p:grpSpPr>
        <p:sp>
          <p:nvSpPr>
            <p:cNvPr id="377862" name="Text Box 6"/>
            <p:cNvSpPr txBox="1">
              <a:spLocks noChangeArrowheads="1"/>
            </p:cNvSpPr>
            <p:nvPr/>
          </p:nvSpPr>
          <p:spPr bwMode="auto">
            <a:xfrm>
              <a:off x="271463" y="3859213"/>
              <a:ext cx="1467068" cy="307777"/>
            </a:xfrm>
            <a:prstGeom prst="rect">
              <a:avLst/>
            </a:prstGeom>
            <a:noFill/>
            <a:ln w="9525" algn="ctr">
              <a:noFill/>
              <a:miter lim="800000"/>
              <a:headEnd/>
              <a:tailEnd/>
            </a:ln>
            <a:effectLst/>
          </p:spPr>
          <p:txBody>
            <a:bodyPr wrap="none">
              <a:spAutoFit/>
            </a:bodyPr>
            <a:lstStyle/>
            <a:p>
              <a:pPr eaLnBrk="0" hangingPunct="0">
                <a:spcBef>
                  <a:spcPct val="0"/>
                </a:spcBef>
              </a:pPr>
              <a:r>
                <a:rPr lang="es-ES" sz="1400" b="1" u="sng">
                  <a:solidFill>
                    <a:srgbClr val="990033"/>
                  </a:solidFill>
                  <a:effectLst>
                    <a:outerShdw blurRad="38100" dist="38100" dir="2700000" algn="tl">
                      <a:srgbClr val="C0C0C0"/>
                    </a:outerShdw>
                  </a:effectLst>
                  <a:latin typeface="Verdana" pitchFamily="34" charset="0"/>
                </a:rPr>
                <a:t>Condiciones:</a:t>
              </a:r>
            </a:p>
          </p:txBody>
        </p:sp>
        <p:sp>
          <p:nvSpPr>
            <p:cNvPr id="377863" name="Text Box 7"/>
            <p:cNvSpPr txBox="1">
              <a:spLocks noChangeArrowheads="1"/>
            </p:cNvSpPr>
            <p:nvPr/>
          </p:nvSpPr>
          <p:spPr bwMode="auto">
            <a:xfrm>
              <a:off x="760413" y="4216400"/>
              <a:ext cx="8513059" cy="1815882"/>
            </a:xfrm>
            <a:prstGeom prst="rect">
              <a:avLst/>
            </a:prstGeom>
            <a:noFill/>
            <a:ln w="9525" algn="ctr">
              <a:noFill/>
              <a:miter lim="800000"/>
              <a:headEnd/>
              <a:tailEnd/>
            </a:ln>
            <a:effectLst/>
          </p:spPr>
          <p:txBody>
            <a:bodyPr wrap="square">
              <a:spAutoFit/>
            </a:bodyPr>
            <a:lstStyle/>
            <a:p>
              <a:pPr>
                <a:spcBef>
                  <a:spcPct val="0"/>
                </a:spcBef>
                <a:buClr>
                  <a:srgbClr val="FFA829"/>
                </a:buClr>
              </a:pPr>
              <a:r>
                <a:rPr lang="es-ES_tradnl" sz="1600" dirty="0">
                  <a:solidFill>
                    <a:srgbClr val="990033"/>
                  </a:solidFill>
                  <a:latin typeface="Verdana" pitchFamily="34" charset="0"/>
                </a:rPr>
                <a:t>-</a:t>
              </a:r>
              <a:r>
                <a:rPr lang="es-ES_tradnl" sz="1600" b="1" dirty="0">
                  <a:solidFill>
                    <a:srgbClr val="058AD4"/>
                  </a:solidFill>
                  <a:latin typeface="Verdana" pitchFamily="34" charset="0"/>
                </a:rPr>
                <a:t>Pago al exportador: </a:t>
              </a:r>
              <a:r>
                <a:rPr lang="es-ES_tradnl" sz="1600" dirty="0">
                  <a:latin typeface="Verdana" pitchFamily="34" charset="0"/>
                </a:rPr>
                <a:t>al contado una vez se ha realizado la operación comercial y se han cumplido las condiciones establecidas por nuestro banco. Por lo general, se solicitará la conformidad del comprador sobre la mercancía recibida para evitar la discusión comercial.</a:t>
              </a:r>
            </a:p>
            <a:p>
              <a:pPr>
                <a:spcBef>
                  <a:spcPct val="0"/>
                </a:spcBef>
                <a:buClr>
                  <a:srgbClr val="FFA829"/>
                </a:buClr>
                <a:buFontTx/>
                <a:buChar char="•"/>
              </a:pPr>
              <a:endParaRPr lang="es-ES_tradnl" sz="1600" dirty="0">
                <a:latin typeface="Verdana" pitchFamily="34" charset="0"/>
              </a:endParaRPr>
            </a:p>
            <a:p>
              <a:pPr>
                <a:spcBef>
                  <a:spcPct val="0"/>
                </a:spcBef>
                <a:buClr>
                  <a:srgbClr val="FFA829"/>
                </a:buClr>
              </a:pPr>
              <a:r>
                <a:rPr lang="es-ES_tradnl" sz="1600" dirty="0">
                  <a:solidFill>
                    <a:srgbClr val="990033"/>
                  </a:solidFill>
                  <a:latin typeface="Verdana" pitchFamily="34" charset="0"/>
                </a:rPr>
                <a:t>-</a:t>
              </a:r>
              <a:r>
                <a:rPr lang="es-ES_tradnl" sz="1600" b="1" dirty="0">
                  <a:solidFill>
                    <a:srgbClr val="058AD4"/>
                  </a:solidFill>
                  <a:latin typeface="Verdana" pitchFamily="34" charset="0"/>
                </a:rPr>
                <a:t>Amortización del crédito: </a:t>
              </a:r>
              <a:r>
                <a:rPr lang="es-ES_tradnl" sz="1600" dirty="0">
                  <a:latin typeface="Verdana" pitchFamily="34" charset="0"/>
                </a:rPr>
                <a:t>dependerá de las condiciones establecidas en el medio de cobro: crédito documentario de exportación, garantía bancaria u otro. </a:t>
              </a:r>
              <a:endParaRPr lang="ca-ES" sz="1600" dirty="0">
                <a:latin typeface="Verdana" pitchFamily="34" charset="0"/>
              </a:endParaRPr>
            </a:p>
          </p:txBody>
        </p:sp>
      </p:grpSp>
      <p:grpSp>
        <p:nvGrpSpPr>
          <p:cNvPr id="3" name="12 Grupo"/>
          <p:cNvGrpSpPr/>
          <p:nvPr/>
        </p:nvGrpSpPr>
        <p:grpSpPr>
          <a:xfrm>
            <a:off x="271471" y="1449397"/>
            <a:ext cx="9074017" cy="2197040"/>
            <a:chOff x="271463" y="1449388"/>
            <a:chExt cx="9074017" cy="2197040"/>
          </a:xfrm>
        </p:grpSpPr>
        <p:sp>
          <p:nvSpPr>
            <p:cNvPr id="377864" name="Text Box 8"/>
            <p:cNvSpPr txBox="1">
              <a:spLocks noChangeArrowheads="1"/>
            </p:cNvSpPr>
            <p:nvPr/>
          </p:nvSpPr>
          <p:spPr bwMode="auto">
            <a:xfrm>
              <a:off x="271463" y="1584325"/>
              <a:ext cx="9074017" cy="2062103"/>
            </a:xfrm>
            <a:prstGeom prst="rect">
              <a:avLst/>
            </a:prstGeom>
            <a:noFill/>
            <a:ln w="9525" algn="ctr">
              <a:noFill/>
              <a:miter lim="800000"/>
              <a:headEnd/>
              <a:tailEnd/>
            </a:ln>
            <a:effectLst/>
          </p:spPr>
          <p:txBody>
            <a:bodyPr wrap="square">
              <a:spAutoFit/>
            </a:bodyPr>
            <a:lstStyle/>
            <a:p>
              <a:pPr>
                <a:spcBef>
                  <a:spcPct val="0"/>
                </a:spcBef>
              </a:pPr>
              <a:endParaRPr lang="ca-ES" sz="1600" b="1" u="sng" dirty="0">
                <a:solidFill>
                  <a:srgbClr val="990033"/>
                </a:solidFill>
                <a:effectLst>
                  <a:outerShdw blurRad="38100" dist="38100" dir="2700000" algn="tl">
                    <a:srgbClr val="C0C0C0"/>
                  </a:outerShdw>
                </a:effectLst>
                <a:latin typeface="Verdana" pitchFamily="34" charset="0"/>
              </a:endParaRPr>
            </a:p>
            <a:p>
              <a:pPr lvl="1">
                <a:spcBef>
                  <a:spcPct val="0"/>
                </a:spcBef>
                <a:buFontTx/>
                <a:buChar char="-"/>
              </a:pPr>
              <a:r>
                <a:rPr lang="ca-ES" sz="1600" b="1" dirty="0">
                  <a:solidFill>
                    <a:srgbClr val="058AD4"/>
                  </a:solidFill>
                  <a:latin typeface="Verdana" pitchFamily="34" charset="0"/>
                </a:rPr>
                <a:t>Compra de </a:t>
              </a:r>
              <a:r>
                <a:rPr lang="ca-ES" sz="1600" b="1" dirty="0" err="1">
                  <a:solidFill>
                    <a:srgbClr val="058AD4"/>
                  </a:solidFill>
                  <a:latin typeface="Verdana" pitchFamily="34" charset="0"/>
                </a:rPr>
                <a:t>documentos</a:t>
              </a:r>
              <a:r>
                <a:rPr lang="ca-ES" sz="1600" dirty="0">
                  <a:solidFill>
                    <a:srgbClr val="990033"/>
                  </a:solidFill>
                  <a:latin typeface="Verdana" pitchFamily="34" charset="0"/>
                </a:rPr>
                <a:t> </a:t>
              </a:r>
              <a:r>
                <a:rPr lang="ca-ES" sz="1600" dirty="0" err="1">
                  <a:latin typeface="Verdana" pitchFamily="34" charset="0"/>
                </a:rPr>
                <a:t>correspondientes</a:t>
              </a:r>
              <a:r>
                <a:rPr lang="ca-ES" sz="1600" dirty="0">
                  <a:latin typeface="Verdana" pitchFamily="34" charset="0"/>
                </a:rPr>
                <a:t> a </a:t>
              </a:r>
              <a:r>
                <a:rPr lang="ca-ES" sz="1600" dirty="0" err="1">
                  <a:latin typeface="Verdana" pitchFamily="34" charset="0"/>
                </a:rPr>
                <a:t>utilizaciones</a:t>
              </a:r>
              <a:r>
                <a:rPr lang="ca-ES" sz="1600" dirty="0">
                  <a:latin typeface="Verdana" pitchFamily="34" charset="0"/>
                </a:rPr>
                <a:t> de </a:t>
              </a:r>
              <a:r>
                <a:rPr lang="ca-ES" sz="1600" dirty="0" err="1">
                  <a:latin typeface="Verdana" pitchFamily="34" charset="0"/>
                </a:rPr>
                <a:t>créditos</a:t>
              </a:r>
              <a:r>
                <a:rPr lang="ca-ES" sz="1600" dirty="0">
                  <a:latin typeface="Verdana" pitchFamily="34" charset="0"/>
                </a:rPr>
                <a:t> </a:t>
              </a:r>
              <a:r>
                <a:rPr lang="ca-ES" sz="1600" dirty="0" err="1">
                  <a:latin typeface="Verdana" pitchFamily="34" charset="0"/>
                </a:rPr>
                <a:t>documentarios</a:t>
              </a:r>
              <a:r>
                <a:rPr lang="ca-ES" sz="1600" dirty="0">
                  <a:latin typeface="Verdana" pitchFamily="34" charset="0"/>
                </a:rPr>
                <a:t> de </a:t>
              </a:r>
              <a:r>
                <a:rPr lang="ca-ES" sz="1600" dirty="0" err="1">
                  <a:latin typeface="Verdana" pitchFamily="34" charset="0"/>
                </a:rPr>
                <a:t>exportación</a:t>
              </a:r>
              <a:r>
                <a:rPr lang="ca-ES" sz="1600" dirty="0">
                  <a:latin typeface="Verdana" pitchFamily="34" charset="0"/>
                </a:rPr>
                <a:t> o </a:t>
              </a:r>
              <a:r>
                <a:rPr lang="ca-ES" sz="1600" dirty="0" err="1">
                  <a:latin typeface="Verdana" pitchFamily="34" charset="0"/>
                </a:rPr>
                <a:t>amparados</a:t>
              </a:r>
              <a:r>
                <a:rPr lang="ca-ES" sz="1600" dirty="0">
                  <a:latin typeface="Verdana" pitchFamily="34" charset="0"/>
                </a:rPr>
                <a:t> por </a:t>
              </a:r>
              <a:r>
                <a:rPr lang="ca-ES" sz="1600" dirty="0" err="1">
                  <a:latin typeface="Verdana" pitchFamily="34" charset="0"/>
                </a:rPr>
                <a:t>garantías</a:t>
              </a:r>
              <a:r>
                <a:rPr lang="ca-ES" sz="1600" dirty="0">
                  <a:latin typeface="Verdana" pitchFamily="34" charset="0"/>
                </a:rPr>
                <a:t> </a:t>
              </a:r>
              <a:r>
                <a:rPr lang="ca-ES" sz="1600" dirty="0" err="1">
                  <a:latin typeface="Verdana" pitchFamily="34" charset="0"/>
                </a:rPr>
                <a:t>bancarias</a:t>
              </a:r>
              <a:r>
                <a:rPr lang="ca-ES" sz="1600" dirty="0">
                  <a:latin typeface="Verdana" pitchFamily="34" charset="0"/>
                </a:rPr>
                <a:t> </a:t>
              </a:r>
              <a:r>
                <a:rPr lang="ca-ES" sz="1600" dirty="0" err="1">
                  <a:latin typeface="Verdana" pitchFamily="34" charset="0"/>
                </a:rPr>
                <a:t>recibidas</a:t>
              </a:r>
              <a:r>
                <a:rPr lang="ca-ES" sz="1600" dirty="0">
                  <a:latin typeface="Verdana" pitchFamily="34" charset="0"/>
                </a:rPr>
                <a:t> del exterior.</a:t>
              </a:r>
            </a:p>
            <a:p>
              <a:pPr lvl="1">
                <a:spcBef>
                  <a:spcPct val="0"/>
                </a:spcBef>
                <a:buFontTx/>
                <a:buChar char="-"/>
              </a:pPr>
              <a:endParaRPr lang="ca-ES" sz="1600" dirty="0">
                <a:latin typeface="Verdana" pitchFamily="34" charset="0"/>
              </a:endParaRPr>
            </a:p>
            <a:p>
              <a:pPr lvl="1">
                <a:spcBef>
                  <a:spcPct val="0"/>
                </a:spcBef>
                <a:buFontTx/>
                <a:buChar char="-"/>
              </a:pPr>
              <a:r>
                <a:rPr lang="ca-ES" sz="1600" b="1" dirty="0">
                  <a:solidFill>
                    <a:srgbClr val="058AD4"/>
                  </a:solidFill>
                  <a:latin typeface="Verdana" pitchFamily="34" charset="0"/>
                </a:rPr>
                <a:t>Cobros </a:t>
              </a:r>
              <a:r>
                <a:rPr lang="ca-ES" sz="1600" b="1" dirty="0" err="1">
                  <a:solidFill>
                    <a:srgbClr val="058AD4"/>
                  </a:solidFill>
                  <a:latin typeface="Verdana" pitchFamily="34" charset="0"/>
                </a:rPr>
                <a:t>aplazados</a:t>
              </a:r>
              <a:r>
                <a:rPr lang="ca-ES" sz="1600" b="1" dirty="0">
                  <a:solidFill>
                    <a:srgbClr val="058AD4"/>
                  </a:solidFill>
                  <a:latin typeface="Verdana" pitchFamily="34" charset="0"/>
                </a:rPr>
                <a:t> </a:t>
              </a:r>
              <a:r>
                <a:rPr lang="ca-ES" sz="1600" dirty="0">
                  <a:latin typeface="Verdana" pitchFamily="34" charset="0"/>
                </a:rPr>
                <a:t>de </a:t>
              </a:r>
              <a:r>
                <a:rPr lang="ca-ES" sz="1600" dirty="0" err="1">
                  <a:latin typeface="Verdana" pitchFamily="34" charset="0"/>
                </a:rPr>
                <a:t>exportaciones</a:t>
              </a:r>
              <a:r>
                <a:rPr lang="ca-ES" sz="1600" dirty="0">
                  <a:latin typeface="Verdana" pitchFamily="34" charset="0"/>
                </a:rPr>
                <a:t> </a:t>
              </a:r>
              <a:r>
                <a:rPr lang="ca-ES" sz="1600" dirty="0" err="1">
                  <a:latin typeface="Verdana" pitchFamily="34" charset="0"/>
                </a:rPr>
                <a:t>aseguradas</a:t>
              </a:r>
              <a:r>
                <a:rPr lang="ca-ES" sz="1600" dirty="0">
                  <a:latin typeface="Verdana" pitchFamily="34" charset="0"/>
                </a:rPr>
                <a:t> con </a:t>
              </a:r>
              <a:r>
                <a:rPr lang="ca-ES" sz="1600" dirty="0" err="1">
                  <a:latin typeface="Verdana" pitchFamily="34" charset="0"/>
                </a:rPr>
                <a:t>pólizas</a:t>
              </a:r>
              <a:r>
                <a:rPr lang="ca-ES" sz="1600" dirty="0">
                  <a:latin typeface="Verdana" pitchFamily="34" charset="0"/>
                </a:rPr>
                <a:t> de </a:t>
              </a:r>
              <a:r>
                <a:rPr lang="ca-ES" sz="1600" dirty="0" err="1">
                  <a:latin typeface="Verdana" pitchFamily="34" charset="0"/>
                </a:rPr>
                <a:t>seguro</a:t>
              </a:r>
              <a:r>
                <a:rPr lang="ca-ES" sz="1600" dirty="0">
                  <a:latin typeface="Verdana" pitchFamily="34" charset="0"/>
                </a:rPr>
                <a:t> de </a:t>
              </a:r>
              <a:r>
                <a:rPr lang="ca-ES" sz="1600" dirty="0" err="1">
                  <a:latin typeface="Verdana" pitchFamily="34" charset="0"/>
                </a:rPr>
                <a:t>créditos</a:t>
              </a:r>
              <a:r>
                <a:rPr lang="ca-ES" sz="1600" dirty="0">
                  <a:latin typeface="Verdana" pitchFamily="34" charset="0"/>
                </a:rPr>
                <a:t> </a:t>
              </a:r>
              <a:r>
                <a:rPr lang="ca-ES" sz="1600" dirty="0" err="1">
                  <a:latin typeface="Verdana" pitchFamily="34" charset="0"/>
                </a:rPr>
                <a:t>instrumentados</a:t>
              </a:r>
              <a:r>
                <a:rPr lang="ca-ES" sz="1600" dirty="0">
                  <a:latin typeface="Verdana" pitchFamily="34" charset="0"/>
                </a:rPr>
                <a:t> </a:t>
              </a:r>
              <a:r>
                <a:rPr lang="ca-ES" sz="1600" dirty="0" err="1">
                  <a:latin typeface="Verdana" pitchFamily="34" charset="0"/>
                </a:rPr>
                <a:t>mediante</a:t>
              </a:r>
              <a:r>
                <a:rPr lang="ca-ES" sz="1600" dirty="0">
                  <a:latin typeface="Verdana" pitchFamily="34" charset="0"/>
                </a:rPr>
                <a:t> </a:t>
              </a:r>
              <a:r>
                <a:rPr lang="ca-ES" sz="1600" dirty="0" err="1">
                  <a:latin typeface="Verdana" pitchFamily="34" charset="0"/>
                </a:rPr>
                <a:t>efectos</a:t>
              </a:r>
              <a:r>
                <a:rPr lang="ca-ES" sz="1600" dirty="0">
                  <a:latin typeface="Verdana" pitchFamily="34" charset="0"/>
                </a:rPr>
                <a:t> </a:t>
              </a:r>
              <a:r>
                <a:rPr lang="ca-ES" sz="1600" dirty="0" err="1">
                  <a:latin typeface="Verdana" pitchFamily="34" charset="0"/>
                </a:rPr>
                <a:t>mercantiles</a:t>
              </a:r>
              <a:r>
                <a:rPr lang="ca-ES" sz="1600" dirty="0">
                  <a:latin typeface="Verdana" pitchFamily="34" charset="0"/>
                </a:rPr>
                <a:t> o </a:t>
              </a:r>
              <a:r>
                <a:rPr lang="ca-ES" sz="1600" dirty="0" err="1">
                  <a:latin typeface="Verdana" pitchFamily="34" charset="0"/>
                </a:rPr>
                <a:t>mediante</a:t>
              </a:r>
              <a:r>
                <a:rPr lang="ca-ES" sz="1600" dirty="0">
                  <a:latin typeface="Verdana" pitchFamily="34" charset="0"/>
                </a:rPr>
                <a:t> </a:t>
              </a:r>
              <a:r>
                <a:rPr lang="ca-ES" sz="1600" dirty="0" err="1">
                  <a:latin typeface="Verdana" pitchFamily="34" charset="0"/>
                </a:rPr>
                <a:t>facturas</a:t>
              </a:r>
              <a:r>
                <a:rPr lang="ca-ES" sz="1600" dirty="0">
                  <a:latin typeface="Verdana" pitchFamily="34" charset="0"/>
                </a:rPr>
                <a:t> con </a:t>
              </a:r>
              <a:r>
                <a:rPr lang="ca-ES" sz="1600" dirty="0" err="1">
                  <a:latin typeface="Verdana" pitchFamily="34" charset="0"/>
                </a:rPr>
                <a:t>seguro</a:t>
              </a:r>
              <a:r>
                <a:rPr lang="ca-ES" sz="1600" dirty="0">
                  <a:latin typeface="Verdana" pitchFamily="34" charset="0"/>
                </a:rPr>
                <a:t> de </a:t>
              </a:r>
              <a:r>
                <a:rPr lang="ca-ES" sz="1600" dirty="0" err="1">
                  <a:latin typeface="Verdana" pitchFamily="34" charset="0"/>
                </a:rPr>
                <a:t>crédito</a:t>
              </a:r>
              <a:r>
                <a:rPr lang="ca-ES" sz="1600" dirty="0">
                  <a:latin typeface="Verdana" pitchFamily="34" charset="0"/>
                </a:rPr>
                <a:t>.</a:t>
              </a:r>
            </a:p>
          </p:txBody>
        </p:sp>
        <p:sp>
          <p:nvSpPr>
            <p:cNvPr id="377865" name="Text Box 9"/>
            <p:cNvSpPr txBox="1">
              <a:spLocks noChangeArrowheads="1"/>
            </p:cNvSpPr>
            <p:nvPr/>
          </p:nvSpPr>
          <p:spPr bwMode="auto">
            <a:xfrm>
              <a:off x="271463" y="1449388"/>
              <a:ext cx="1511952" cy="307777"/>
            </a:xfrm>
            <a:prstGeom prst="rect">
              <a:avLst/>
            </a:prstGeom>
            <a:noFill/>
            <a:ln w="9525" algn="ctr">
              <a:noFill/>
              <a:miter lim="800000"/>
              <a:headEnd/>
              <a:tailEnd/>
            </a:ln>
            <a:effectLst/>
          </p:spPr>
          <p:txBody>
            <a:bodyPr wrap="none">
              <a:spAutoFit/>
            </a:bodyPr>
            <a:lstStyle/>
            <a:p>
              <a:pPr eaLnBrk="0" hangingPunct="0">
                <a:spcBef>
                  <a:spcPct val="0"/>
                </a:spcBef>
              </a:pPr>
              <a:r>
                <a:rPr lang="es-ES" sz="1400" b="1" u="sng" dirty="0">
                  <a:solidFill>
                    <a:srgbClr val="990033"/>
                  </a:solidFill>
                  <a:effectLst>
                    <a:outerShdw blurRad="38100" dist="38100" dir="2700000" algn="tl">
                      <a:srgbClr val="C0C0C0"/>
                    </a:outerShdw>
                  </a:effectLst>
                  <a:latin typeface="Verdana" pitchFamily="34" charset="0"/>
                </a:rPr>
                <a:t>Modalidades:</a:t>
              </a:r>
            </a:p>
          </p:txBody>
        </p:sp>
      </p:grpSp>
      <p:sp>
        <p:nvSpPr>
          <p:cNvPr id="6" name="5 Marcador de número de diapositiva"/>
          <p:cNvSpPr>
            <a:spLocks noGrp="1"/>
          </p:cNvSpPr>
          <p:nvPr>
            <p:ph type="sldNum" sz="quarter" idx="12"/>
          </p:nvPr>
        </p:nvSpPr>
        <p:spPr/>
        <p:txBody>
          <a:bodyPr/>
          <a:lstStyle/>
          <a:p>
            <a:fld id="{26C69DA7-24B1-4A6D-BDDF-C1FA8D855B87}" type="slidenum">
              <a:rPr lang="es-ES" smtClean="0"/>
              <a:pPr/>
              <a:t>65</a:t>
            </a:fld>
            <a:endParaRPr lang="es-E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idx="4294967295"/>
          </p:nvPr>
        </p:nvSpPr>
        <p:spPr>
          <a:xfrm>
            <a:off x="2469115" y="1196770"/>
            <a:ext cx="496777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MOTIVOS DE ELECCIÓN DE ESTE SISTEMA DE COBRO</a:t>
            </a:r>
          </a:p>
        </p:txBody>
      </p:sp>
      <p:sp>
        <p:nvSpPr>
          <p:cNvPr id="378882" name="Text Box 2"/>
          <p:cNvSpPr txBox="1">
            <a:spLocks noChangeArrowheads="1"/>
          </p:cNvSpPr>
          <p:nvPr/>
        </p:nvSpPr>
        <p:spPr bwMode="auto">
          <a:xfrm>
            <a:off x="417513" y="2482856"/>
            <a:ext cx="8923337" cy="2062103"/>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El exportador que ha pactado un cobro aplazado en sus exportaciones para reforzar su capacidad de venta, precisa liquidez y no quiere utilizar sus líneas de riesgo.</a:t>
            </a:r>
          </a:p>
          <a:p>
            <a:pPr>
              <a:spcBef>
                <a:spcPct val="0"/>
              </a:spcBef>
              <a:buClr>
                <a:srgbClr val="FF0000"/>
              </a:buClr>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El exportador transforma el derecho de cobro aplazado en cobro al contado y transfiere a su banco los riesgos comerciales y políticos mediante la condición “sin recurso”.</a:t>
            </a:r>
            <a:endParaRPr lang="ca-ES" sz="1600" dirty="0">
              <a:latin typeface="Verdana" pitchFamily="34" charset="0"/>
            </a:endParaRPr>
          </a:p>
        </p:txBody>
      </p:sp>
      <p:sp>
        <p:nvSpPr>
          <p:cNvPr id="378885" name="Text Box 5"/>
          <p:cNvSpPr txBox="1">
            <a:spLocks noChangeArrowheads="1"/>
          </p:cNvSpPr>
          <p:nvPr/>
        </p:nvSpPr>
        <p:spPr bwMode="auto">
          <a:xfrm>
            <a:off x="1703553" y="149731"/>
            <a:ext cx="649889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a:p>
            <a:pPr>
              <a:spcBef>
                <a:spcPct val="0"/>
              </a:spcBef>
            </a:pPr>
            <a:r>
              <a:rPr lang="es-ES" sz="2400" b="1" dirty="0">
                <a:solidFill>
                  <a:srgbClr val="058AD4"/>
                </a:solidFill>
                <a:latin typeface="Verdana" pitchFamily="34" charset="0"/>
              </a:rPr>
              <a:t>SIN RECURSO AL EXPORTADOR</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66</a:t>
            </a:fld>
            <a:endParaRPr lang="es-ES"/>
          </a:p>
        </p:txBody>
      </p:sp>
      <p:grpSp>
        <p:nvGrpSpPr>
          <p:cNvPr id="8" name="20 Grupo"/>
          <p:cNvGrpSpPr/>
          <p:nvPr/>
        </p:nvGrpSpPr>
        <p:grpSpPr>
          <a:xfrm>
            <a:off x="200472" y="4856264"/>
            <a:ext cx="8655078" cy="693740"/>
            <a:chOff x="95216" y="5429264"/>
            <a:chExt cx="8655078" cy="693740"/>
          </a:xfrm>
        </p:grpSpPr>
        <p:sp>
          <p:nvSpPr>
            <p:cNvPr id="9" name="Text Box 30"/>
            <p:cNvSpPr txBox="1">
              <a:spLocks noChangeArrowheads="1"/>
            </p:cNvSpPr>
            <p:nvPr/>
          </p:nvSpPr>
          <p:spPr bwMode="auto">
            <a:xfrm>
              <a:off x="380968" y="5429264"/>
              <a:ext cx="2141933" cy="307777"/>
            </a:xfrm>
            <a:prstGeom prst="rect">
              <a:avLst/>
            </a:prstGeom>
            <a:noFill/>
            <a:ln w="9525" algn="ctr">
              <a:noFill/>
              <a:miter lim="800000"/>
              <a:headEnd/>
              <a:tailEnd/>
            </a:ln>
            <a:effectLst/>
          </p:spPr>
          <p:txBody>
            <a:bodyPr wrap="none">
              <a:spAutoFit/>
            </a:bodyPr>
            <a:lstStyle/>
            <a:p>
              <a:pPr eaLnBrk="0" hangingPunct="0">
                <a:spcBef>
                  <a:spcPct val="0"/>
                </a:spcBef>
              </a:pPr>
              <a:r>
                <a:rPr lang="es-ES" sz="1400" b="1" u="sng" dirty="0">
                  <a:solidFill>
                    <a:srgbClr val="990033"/>
                  </a:solidFill>
                  <a:effectLst>
                    <a:outerShdw blurRad="38100" dist="38100" dir="2700000" algn="tl">
                      <a:srgbClr val="C0C0C0"/>
                    </a:outerShdw>
                  </a:effectLst>
                  <a:latin typeface="Verdana" pitchFamily="34" charset="0"/>
                </a:rPr>
                <a:t>Cobro de intereses:</a:t>
              </a:r>
            </a:p>
          </p:txBody>
        </p:sp>
        <p:sp>
          <p:nvSpPr>
            <p:cNvPr id="10" name="Text Box 31"/>
            <p:cNvSpPr txBox="1">
              <a:spLocks noChangeArrowheads="1"/>
            </p:cNvSpPr>
            <p:nvPr/>
          </p:nvSpPr>
          <p:spPr bwMode="auto">
            <a:xfrm>
              <a:off x="95216" y="5786454"/>
              <a:ext cx="8655078" cy="336550"/>
            </a:xfrm>
            <a:prstGeom prst="rect">
              <a:avLst/>
            </a:prstGeom>
            <a:noFill/>
            <a:ln w="9525" algn="ctr">
              <a:noFill/>
              <a:miter lim="800000"/>
              <a:headEnd/>
              <a:tailEnd/>
            </a:ln>
            <a:effectLst/>
          </p:spPr>
          <p:txBody>
            <a:bodyPr wrap="square">
              <a:spAutoFit/>
            </a:bodyPr>
            <a:lstStyle/>
            <a:p>
              <a:pPr marL="263525">
                <a:spcBef>
                  <a:spcPct val="0"/>
                </a:spcBef>
                <a:buClr>
                  <a:srgbClr val="FF0000"/>
                </a:buClr>
                <a:buSzPct val="150000"/>
                <a:buFont typeface="Arial Unicode MS" pitchFamily="34" charset="-128"/>
                <a:buChar char="↠"/>
              </a:pPr>
              <a:r>
                <a:rPr lang="es-ES" sz="1600" dirty="0">
                  <a:latin typeface="Verdana" pitchFamily="34" charset="0"/>
                </a:rPr>
                <a:t> Los intereses se calculan por anticipado “al tirón”.     </a:t>
              </a:r>
              <a:endParaRPr lang="ca-ES" sz="1600" b="1" dirty="0">
                <a:solidFill>
                  <a:srgbClr val="FF0000"/>
                </a:solidFill>
                <a:latin typeface="Verdana" pitchFamily="34" charset="0"/>
              </a:endParaRPr>
            </a:p>
          </p:txBody>
        </p:sp>
      </p:gr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11" name="Rectangle 7"/>
          <p:cNvSpPr>
            <a:spLocks noGrp="1" noChangeArrowheads="1"/>
          </p:cNvSpPr>
          <p:nvPr>
            <p:ph type="title" idx="4294967295"/>
          </p:nvPr>
        </p:nvSpPr>
        <p:spPr>
          <a:xfrm>
            <a:off x="4002259" y="836716"/>
            <a:ext cx="1901482"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CARACTERÍSTICAS</a:t>
            </a:r>
          </a:p>
        </p:txBody>
      </p:sp>
      <p:sp>
        <p:nvSpPr>
          <p:cNvPr id="379906" name="Text Box 2"/>
          <p:cNvSpPr txBox="1">
            <a:spLocks noChangeArrowheads="1"/>
          </p:cNvSpPr>
          <p:nvPr/>
        </p:nvSpPr>
        <p:spPr bwMode="auto">
          <a:xfrm>
            <a:off x="2343994" y="1196752"/>
            <a:ext cx="6929486" cy="79208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FF0000"/>
              </a:buClr>
              <a:buSzPct val="110000"/>
              <a:buFont typeface="Wingdings" pitchFamily="2" charset="2"/>
              <a:buChar char="ð"/>
            </a:pPr>
            <a:r>
              <a:rPr lang="es-ES" sz="1200">
                <a:latin typeface="Verdana" pitchFamily="34" charset="0"/>
              </a:rPr>
              <a:t>Empresas que exporten bienes y servicios y que precisan sacar de su balance partidas de la cuenta de clientes.</a:t>
            </a:r>
          </a:p>
          <a:p>
            <a:pPr marL="596900" lvl="1" indent="-215900" eaLnBrk="0" hangingPunct="0">
              <a:lnSpc>
                <a:spcPct val="108000"/>
              </a:lnSpc>
              <a:spcBef>
                <a:spcPct val="0"/>
              </a:spcBef>
              <a:spcAft>
                <a:spcPts val="600"/>
              </a:spcAft>
              <a:buClr>
                <a:srgbClr val="FF0000"/>
              </a:buClr>
              <a:buSzPct val="110000"/>
              <a:buFont typeface="Wingdings" pitchFamily="2" charset="2"/>
              <a:buChar char="ð"/>
            </a:pPr>
            <a:r>
              <a:rPr lang="es-ES" sz="1200">
                <a:latin typeface="Verdana" pitchFamily="34" charset="0"/>
              </a:rPr>
              <a:t>Empresas que tengan necesidades puntuales de liquidez.</a:t>
            </a:r>
            <a:endParaRPr lang="es-ES" sz="1200" dirty="0">
              <a:latin typeface="Verdana" pitchFamily="34" charset="0"/>
            </a:endParaRPr>
          </a:p>
        </p:txBody>
      </p:sp>
      <p:sp>
        <p:nvSpPr>
          <p:cNvPr id="379913" name="Text Box 9"/>
          <p:cNvSpPr txBox="1">
            <a:spLocks noChangeArrowheads="1"/>
          </p:cNvSpPr>
          <p:nvPr/>
        </p:nvSpPr>
        <p:spPr bwMode="auto">
          <a:xfrm>
            <a:off x="1703553" y="18"/>
            <a:ext cx="649889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a:p>
            <a:pPr>
              <a:spcBef>
                <a:spcPct val="0"/>
              </a:spcBef>
            </a:pPr>
            <a:r>
              <a:rPr lang="es-ES" sz="2400" b="1" dirty="0">
                <a:solidFill>
                  <a:srgbClr val="058AD4"/>
                </a:solidFill>
                <a:latin typeface="Verdana" pitchFamily="34" charset="0"/>
              </a:rPr>
              <a:t>SIN RECURSO AL EXPORTADOR</a:t>
            </a:r>
          </a:p>
        </p:txBody>
      </p:sp>
      <p:sp>
        <p:nvSpPr>
          <p:cNvPr id="379914" name="Rectangle 10"/>
          <p:cNvSpPr>
            <a:spLocks noChangeArrowheads="1"/>
          </p:cNvSpPr>
          <p:nvPr/>
        </p:nvSpPr>
        <p:spPr bwMode="auto">
          <a:xfrm>
            <a:off x="2360713" y="2288606"/>
            <a:ext cx="6912768" cy="2284856"/>
          </a:xfrm>
          <a:prstGeom prst="rect">
            <a:avLst/>
          </a:prstGeom>
          <a:solidFill>
            <a:srgbClr val="FEBDA0">
              <a:alpha val="50000"/>
            </a:srgb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marL="182563" indent="-182563">
              <a:lnSpc>
                <a:spcPct val="120000"/>
              </a:lnSpc>
              <a:spcBef>
                <a:spcPct val="0"/>
              </a:spcBef>
              <a:buClr>
                <a:srgbClr val="FF0000"/>
              </a:buClr>
              <a:buSzPct val="110000"/>
              <a:buFont typeface="Wingdings" pitchFamily="2" charset="2"/>
              <a:buChar char=""/>
            </a:pPr>
            <a:r>
              <a:rPr lang="es-ES_tradnl" sz="1200">
                <a:latin typeface="Verdana" pitchFamily="34" charset="0"/>
              </a:rPr>
              <a:t>Cobra al contado sus exportaciones con pago aplazado, sin consumir sus líneas de riesgo, por lo que en el balance de la empresa pasa de realizable a disponible con las ventajas que representa.</a:t>
            </a:r>
            <a:endParaRPr lang="es-ES_tradnl" sz="1200" dirty="0">
              <a:latin typeface="Verdana" pitchFamily="34" charset="0"/>
            </a:endParaRPr>
          </a:p>
          <a:p>
            <a:pPr marL="182563" indent="-182563">
              <a:lnSpc>
                <a:spcPct val="120000"/>
              </a:lnSpc>
              <a:spcBef>
                <a:spcPct val="0"/>
              </a:spcBef>
              <a:buClr>
                <a:srgbClr val="FF0000"/>
              </a:buClr>
              <a:buSzPct val="110000"/>
              <a:buFont typeface="Wingdings" pitchFamily="2" charset="2"/>
              <a:buChar char=""/>
            </a:pPr>
            <a:r>
              <a:rPr lang="es-ES_tradnl" sz="1200">
                <a:latin typeface="Verdana" pitchFamily="34" charset="0"/>
              </a:rPr>
              <a:t>No se refleja en el CIRBE del cliente.</a:t>
            </a:r>
            <a:endParaRPr lang="es-ES_tradnl" sz="1200" dirty="0">
              <a:latin typeface="Verdana" pitchFamily="34" charset="0"/>
            </a:endParaRPr>
          </a:p>
          <a:p>
            <a:pPr marL="182563" indent="-182563">
              <a:lnSpc>
                <a:spcPct val="120000"/>
              </a:lnSpc>
              <a:spcBef>
                <a:spcPct val="0"/>
              </a:spcBef>
              <a:buClr>
                <a:srgbClr val="FF0000"/>
              </a:buClr>
              <a:buSzPct val="110000"/>
              <a:buFont typeface="Wingdings" pitchFamily="2" charset="2"/>
              <a:buChar char=""/>
            </a:pPr>
            <a:r>
              <a:rPr lang="es-ES_tradnl" sz="1200">
                <a:latin typeface="Verdana" pitchFamily="34" charset="0"/>
              </a:rPr>
              <a:t>Elimina la posibilidad de impago, ya que la entidad financiera asume el mismo mediante la condición “sin recurso”.</a:t>
            </a:r>
          </a:p>
          <a:p>
            <a:pPr marL="182563" indent="-182563">
              <a:lnSpc>
                <a:spcPct val="120000"/>
              </a:lnSpc>
              <a:spcBef>
                <a:spcPct val="0"/>
              </a:spcBef>
              <a:buClr>
                <a:srgbClr val="FF0000"/>
              </a:buClr>
              <a:buSzPct val="110000"/>
              <a:buFont typeface="Wingdings" pitchFamily="2" charset="2"/>
              <a:buChar char=""/>
            </a:pPr>
            <a:r>
              <a:rPr lang="es-ES_tradnl" sz="1200">
                <a:latin typeface="Verdana" pitchFamily="34" charset="0"/>
              </a:rPr>
              <a:t>Le permite mejorar sus ofertas comerciales y aumentar sus exportaciones a países con reducida disponibilidad de financiación, dado que cobrará al contado “sin recurso”.</a:t>
            </a:r>
          </a:p>
          <a:p>
            <a:pPr marL="182563" indent="-182563">
              <a:lnSpc>
                <a:spcPct val="120000"/>
              </a:lnSpc>
              <a:spcBef>
                <a:spcPct val="0"/>
              </a:spcBef>
              <a:buClr>
                <a:srgbClr val="FF0000"/>
              </a:buClr>
              <a:buSzPct val="110000"/>
              <a:buFont typeface="Wingdings" pitchFamily="2" charset="2"/>
              <a:buChar char=""/>
            </a:pPr>
            <a:r>
              <a:rPr lang="es-ES_tradnl" sz="1200">
                <a:latin typeface="Verdana" pitchFamily="34" charset="0"/>
              </a:rPr>
              <a:t>Elimina </a:t>
            </a:r>
            <a:r>
              <a:rPr lang="es-ES_tradnl" sz="1200" dirty="0">
                <a:latin typeface="Verdana" pitchFamily="34" charset="0"/>
              </a:rPr>
              <a:t>el riesgo de cambio si la operación es en una divisa diferente al euro.</a:t>
            </a:r>
          </a:p>
        </p:txBody>
      </p:sp>
      <p:sp>
        <p:nvSpPr>
          <p:cNvPr id="5" name="4 Marcador de número de diapositiva"/>
          <p:cNvSpPr>
            <a:spLocks noGrp="1"/>
          </p:cNvSpPr>
          <p:nvPr>
            <p:ph type="sldNum" sz="quarter" idx="12"/>
          </p:nvPr>
        </p:nvSpPr>
        <p:spPr/>
        <p:txBody>
          <a:bodyPr/>
          <a:lstStyle/>
          <a:p>
            <a:fld id="{26C69DA7-24B1-4A6D-BDDF-C1FA8D855B87}" type="slidenum">
              <a:rPr lang="es-ES" smtClean="0"/>
              <a:pPr/>
              <a:t>67</a:t>
            </a:fld>
            <a:endParaRPr lang="es-ES"/>
          </a:p>
        </p:txBody>
      </p:sp>
      <p:sp>
        <p:nvSpPr>
          <p:cNvPr id="15" name="Rectangle 5"/>
          <p:cNvSpPr>
            <a:spLocks noChangeArrowheads="1"/>
          </p:cNvSpPr>
          <p:nvPr/>
        </p:nvSpPr>
        <p:spPr bwMode="auto">
          <a:xfrm>
            <a:off x="2363018" y="4869178"/>
            <a:ext cx="6910462" cy="792070"/>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FF0000"/>
              </a:buClr>
              <a:buSzPct val="110000"/>
              <a:buFont typeface="Wingdings" pitchFamily="2" charset="2"/>
              <a:buChar char="q"/>
            </a:pPr>
            <a:r>
              <a:rPr lang="es-ES" sz="1200" dirty="0">
                <a:latin typeface="Verdana" pitchFamily="34" charset="0"/>
              </a:rPr>
              <a:t> La condición “sin recurso” sólo queda en suspenso cuando el impago sea derivado de una demanda y posterior decisión judicial que afecten al contrato comercial. </a:t>
            </a:r>
          </a:p>
        </p:txBody>
      </p:sp>
      <p:grpSp>
        <p:nvGrpSpPr>
          <p:cNvPr id="26" name="20 Grupo"/>
          <p:cNvGrpSpPr/>
          <p:nvPr/>
        </p:nvGrpSpPr>
        <p:grpSpPr>
          <a:xfrm>
            <a:off x="200472" y="5831604"/>
            <a:ext cx="8655078" cy="693740"/>
            <a:chOff x="95216" y="5429264"/>
            <a:chExt cx="8655078" cy="693740"/>
          </a:xfrm>
        </p:grpSpPr>
        <p:sp>
          <p:nvSpPr>
            <p:cNvPr id="27" name="Text Box 30"/>
            <p:cNvSpPr txBox="1">
              <a:spLocks noChangeArrowheads="1"/>
            </p:cNvSpPr>
            <p:nvPr/>
          </p:nvSpPr>
          <p:spPr bwMode="auto">
            <a:xfrm>
              <a:off x="380968" y="5429264"/>
              <a:ext cx="2141933" cy="307777"/>
            </a:xfrm>
            <a:prstGeom prst="rect">
              <a:avLst/>
            </a:prstGeom>
            <a:noFill/>
            <a:ln w="9525" algn="ctr">
              <a:noFill/>
              <a:miter lim="800000"/>
              <a:headEnd/>
              <a:tailEnd/>
            </a:ln>
            <a:effectLst/>
          </p:spPr>
          <p:txBody>
            <a:bodyPr wrap="none">
              <a:spAutoFit/>
            </a:bodyPr>
            <a:lstStyle/>
            <a:p>
              <a:pPr eaLnBrk="0" hangingPunct="0">
                <a:spcBef>
                  <a:spcPct val="0"/>
                </a:spcBef>
              </a:pPr>
              <a:r>
                <a:rPr lang="es-ES" sz="1400" b="1" u="sng" dirty="0">
                  <a:solidFill>
                    <a:srgbClr val="990033"/>
                  </a:solidFill>
                  <a:effectLst>
                    <a:outerShdw blurRad="38100" dist="38100" dir="2700000" algn="tl">
                      <a:srgbClr val="C0C0C0"/>
                    </a:outerShdw>
                  </a:effectLst>
                  <a:latin typeface="Verdana" pitchFamily="34" charset="0"/>
                </a:rPr>
                <a:t>Cobro de intereses:</a:t>
              </a:r>
            </a:p>
          </p:txBody>
        </p:sp>
        <p:sp>
          <p:nvSpPr>
            <p:cNvPr id="28" name="Text Box 31"/>
            <p:cNvSpPr txBox="1">
              <a:spLocks noChangeArrowheads="1"/>
            </p:cNvSpPr>
            <p:nvPr/>
          </p:nvSpPr>
          <p:spPr bwMode="auto">
            <a:xfrm>
              <a:off x="95216" y="5786454"/>
              <a:ext cx="8655078" cy="336550"/>
            </a:xfrm>
            <a:prstGeom prst="rect">
              <a:avLst/>
            </a:prstGeom>
            <a:noFill/>
            <a:ln w="9525" algn="ctr">
              <a:noFill/>
              <a:miter lim="800000"/>
              <a:headEnd/>
              <a:tailEnd/>
            </a:ln>
            <a:effectLst/>
          </p:spPr>
          <p:txBody>
            <a:bodyPr wrap="square">
              <a:spAutoFit/>
            </a:bodyPr>
            <a:lstStyle/>
            <a:p>
              <a:pPr marL="263525" algn="just">
                <a:spcBef>
                  <a:spcPct val="0"/>
                </a:spcBef>
                <a:buClr>
                  <a:srgbClr val="FF0000"/>
                </a:buClr>
                <a:buSzPct val="150000"/>
                <a:buFont typeface="Arial Unicode MS" pitchFamily="34" charset="-128"/>
                <a:buChar char="↠"/>
              </a:pPr>
              <a:r>
                <a:rPr lang="es-ES" sz="1600" dirty="0">
                  <a:latin typeface="Verdana" pitchFamily="34" charset="0"/>
                </a:rPr>
                <a:t> Los intereses se calculan por anticipado “al tirón”.     </a:t>
              </a:r>
              <a:endParaRPr lang="ca-ES" sz="1600" b="1" dirty="0">
                <a:solidFill>
                  <a:srgbClr val="FF0000"/>
                </a:solidFill>
                <a:latin typeface="Verdana" pitchFamily="34" charset="0"/>
              </a:endParaRPr>
            </a:p>
          </p:txBody>
        </p:sp>
      </p:grpSp>
      <p:grpSp>
        <p:nvGrpSpPr>
          <p:cNvPr id="29" name="28 Grupo"/>
          <p:cNvGrpSpPr/>
          <p:nvPr/>
        </p:nvGrpSpPr>
        <p:grpSpPr>
          <a:xfrm>
            <a:off x="632520" y="1124744"/>
            <a:ext cx="1512168" cy="1080120"/>
            <a:chOff x="2095480" y="3000372"/>
            <a:chExt cx="2129287" cy="1514467"/>
          </a:xfrm>
        </p:grpSpPr>
        <p:pic>
          <p:nvPicPr>
            <p:cNvPr id="30" name="Picture 2" descr="http://www.creativosonline.org/blog/wp-content/uploads/2008/10/vectoresempresariales.png"/>
            <p:cNvPicPr>
              <a:picLocks noChangeAspect="1" noChangeArrowheads="1"/>
            </p:cNvPicPr>
            <p:nvPr/>
          </p:nvPicPr>
          <p:blipFill>
            <a:blip r:embed="rId3"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1" name="30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2" name="31 Grupo"/>
          <p:cNvGrpSpPr/>
          <p:nvPr/>
        </p:nvGrpSpPr>
        <p:grpSpPr>
          <a:xfrm>
            <a:off x="632520" y="2780928"/>
            <a:ext cx="1512168" cy="1080120"/>
            <a:chOff x="2627784" y="4293096"/>
            <a:chExt cx="1656184" cy="1012112"/>
          </a:xfrm>
          <a:scene3d>
            <a:camera prst="orthographicFront">
              <a:rot lat="0" lon="0" rev="0"/>
            </a:camera>
            <a:lightRig rig="balanced" dir="t">
              <a:rot lat="0" lon="0" rev="8700000"/>
            </a:lightRig>
          </a:scene3d>
        </p:grpSpPr>
        <p:pic>
          <p:nvPicPr>
            <p:cNvPr id="33"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4"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34" name="33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grpSp>
        <p:nvGrpSpPr>
          <p:cNvPr id="35" name="34 Grupo"/>
          <p:cNvGrpSpPr/>
          <p:nvPr/>
        </p:nvGrpSpPr>
        <p:grpSpPr>
          <a:xfrm>
            <a:off x="632520" y="4725144"/>
            <a:ext cx="1512168" cy="1080120"/>
            <a:chOff x="2000672" y="1988840"/>
            <a:chExt cx="1512168" cy="1080120"/>
          </a:xfrm>
        </p:grpSpPr>
        <p:grpSp>
          <p:nvGrpSpPr>
            <p:cNvPr id="36" name="8 Grupo"/>
            <p:cNvGrpSpPr/>
            <p:nvPr/>
          </p:nvGrpSpPr>
          <p:grpSpPr>
            <a:xfrm>
              <a:off x="2000672" y="1988840"/>
              <a:ext cx="1512168" cy="1080120"/>
              <a:chOff x="7977336" y="5085184"/>
              <a:chExt cx="1584176" cy="1088132"/>
            </a:xfrm>
          </p:grpSpPr>
          <p:grpSp>
            <p:nvGrpSpPr>
              <p:cNvPr id="38" name="52 Grupo"/>
              <p:cNvGrpSpPr/>
              <p:nvPr/>
            </p:nvGrpSpPr>
            <p:grpSpPr>
              <a:xfrm>
                <a:off x="7977336" y="5085184"/>
                <a:ext cx="1584176" cy="1088132"/>
                <a:chOff x="7977336" y="5085184"/>
                <a:chExt cx="1584176" cy="1088132"/>
              </a:xfrm>
            </p:grpSpPr>
            <p:pic>
              <p:nvPicPr>
                <p:cNvPr id="40" name="Picture 2" descr="\\svcphd03\users03\Empleados\U0132573\My Pictures\RIESGO6.jpg"/>
                <p:cNvPicPr>
                  <a:picLocks noChangeAspect="1" noChangeArrowheads="1"/>
                </p:cNvPicPr>
                <p:nvPr/>
              </p:nvPicPr>
              <p:blipFill>
                <a:blip r:embed="rId5"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1" name="Picture 4" descr="Click once to zoom in."/>
                <p:cNvPicPr>
                  <a:picLocks noChangeAspect="1" noChangeArrowheads="1"/>
                </p:cNvPicPr>
                <p:nvPr/>
              </p:nvPicPr>
              <p:blipFill>
                <a:blip r:embed="rId6"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39" name="38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7" name="36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Text Box 3"/>
          <p:cNvSpPr txBox="1">
            <a:spLocks noChangeArrowheads="1"/>
          </p:cNvSpPr>
          <p:nvPr/>
        </p:nvSpPr>
        <p:spPr bwMode="auto">
          <a:xfrm>
            <a:off x="1672532" y="149731"/>
            <a:ext cx="649889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a:p>
            <a:pPr>
              <a:spcBef>
                <a:spcPct val="0"/>
              </a:spcBef>
            </a:pPr>
            <a:r>
              <a:rPr lang="es-ES" sz="2400" b="1" dirty="0">
                <a:solidFill>
                  <a:srgbClr val="058AD4"/>
                </a:solidFill>
                <a:latin typeface="Verdana" pitchFamily="34" charset="0"/>
              </a:rPr>
              <a:t>SIN RECURSO AL EXPORTADOR</a:t>
            </a:r>
          </a:p>
        </p:txBody>
      </p:sp>
      <p:sp>
        <p:nvSpPr>
          <p:cNvPr id="384004" name="Rectangle 4"/>
          <p:cNvSpPr>
            <a:spLocks noChangeArrowheads="1"/>
          </p:cNvSpPr>
          <p:nvPr/>
        </p:nvSpPr>
        <p:spPr bwMode="auto">
          <a:xfrm>
            <a:off x="4363242" y="1052621"/>
            <a:ext cx="1179517" cy="288147"/>
          </a:xfrm>
          <a:prstGeom prst="rect">
            <a:avLst/>
          </a:prstGeom>
          <a:solidFill>
            <a:schemeClr val="accent2">
              <a:alpha val="14000"/>
            </a:schemeClr>
          </a:solidFill>
          <a:ln w="25400" cap="flat" cmpd="sng" algn="ctr">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spAutoFit/>
          </a:bodyPr>
          <a:lstStyle/>
          <a:p>
            <a:pPr algn="ctr">
              <a:spcBef>
                <a:spcPct val="0"/>
              </a:spcBef>
            </a:pPr>
            <a:r>
              <a:rPr lang="es-ES" sz="1400" b="1" i="1" dirty="0"/>
              <a:t>ESQUEMA</a:t>
            </a:r>
          </a:p>
        </p:txBody>
      </p:sp>
      <p:sp>
        <p:nvSpPr>
          <p:cNvPr id="384005" name="AutoShape 5"/>
          <p:cNvSpPr>
            <a:spLocks noChangeArrowheads="1"/>
          </p:cNvSpPr>
          <p:nvPr/>
        </p:nvSpPr>
        <p:spPr bwMode="auto">
          <a:xfrm>
            <a:off x="712788"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EXPORTADOR </a:t>
            </a:r>
          </a:p>
          <a:p>
            <a:pPr algn="ctr">
              <a:spcBef>
                <a:spcPct val="0"/>
              </a:spcBef>
            </a:pPr>
            <a:r>
              <a:rPr lang="ca-ES" sz="1400" b="1" dirty="0">
                <a:solidFill>
                  <a:schemeClr val="bg1"/>
                </a:solidFill>
                <a:latin typeface="Trebuchet MS" pitchFamily="34" charset="0"/>
              </a:rPr>
              <a:t>ESPAÑOL</a:t>
            </a:r>
          </a:p>
        </p:txBody>
      </p:sp>
      <p:sp>
        <p:nvSpPr>
          <p:cNvPr id="384006" name="AutoShape 6"/>
          <p:cNvSpPr>
            <a:spLocks noChangeArrowheads="1"/>
          </p:cNvSpPr>
          <p:nvPr/>
        </p:nvSpPr>
        <p:spPr bwMode="auto">
          <a:xfrm>
            <a:off x="3635375" y="2619375"/>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IMPORTADOR </a:t>
            </a:r>
          </a:p>
          <a:p>
            <a:pPr algn="ctr">
              <a:spcBef>
                <a:spcPct val="0"/>
              </a:spcBef>
            </a:pPr>
            <a:r>
              <a:rPr lang="ca-ES" sz="1400" b="1" dirty="0">
                <a:solidFill>
                  <a:schemeClr val="bg1"/>
                </a:solidFill>
                <a:latin typeface="Trebuchet MS" pitchFamily="34" charset="0"/>
              </a:rPr>
              <a:t>EXTRANJERO</a:t>
            </a:r>
          </a:p>
        </p:txBody>
      </p:sp>
      <p:sp>
        <p:nvSpPr>
          <p:cNvPr id="384007" name="AutoShape 7"/>
          <p:cNvSpPr>
            <a:spLocks noChangeArrowheads="1"/>
          </p:cNvSpPr>
          <p:nvPr/>
        </p:nvSpPr>
        <p:spPr bwMode="auto">
          <a:xfrm>
            <a:off x="712788" y="4643438"/>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DEL</a:t>
            </a:r>
          </a:p>
          <a:p>
            <a:pPr algn="ctr">
              <a:spcBef>
                <a:spcPct val="0"/>
              </a:spcBef>
            </a:pPr>
            <a:r>
              <a:rPr lang="ca-ES" sz="1400" b="1" dirty="0">
                <a:solidFill>
                  <a:schemeClr val="bg1"/>
                </a:solidFill>
                <a:latin typeface="Trebuchet MS" pitchFamily="34" charset="0"/>
              </a:rPr>
              <a:t>EXPORTADOR</a:t>
            </a:r>
          </a:p>
        </p:txBody>
      </p:sp>
      <p:cxnSp>
        <p:nvCxnSpPr>
          <p:cNvPr id="384008" name="AutoShape 8"/>
          <p:cNvCxnSpPr>
            <a:cxnSpLocks noChangeShapeType="1"/>
          </p:cNvCxnSpPr>
          <p:nvPr/>
        </p:nvCxnSpPr>
        <p:spPr bwMode="auto">
          <a:xfrm flipV="1">
            <a:off x="2141537" y="2867043"/>
            <a:ext cx="1079501" cy="22225"/>
          </a:xfrm>
          <a:prstGeom prst="straightConnector1">
            <a:avLst/>
          </a:prstGeom>
          <a:noFill/>
          <a:ln w="9525">
            <a:noFill/>
            <a:round/>
            <a:headEnd/>
            <a:tailEnd type="triangle" w="med" len="med"/>
          </a:ln>
          <a:effectLst/>
        </p:spPr>
      </p:cxnSp>
      <p:cxnSp>
        <p:nvCxnSpPr>
          <p:cNvPr id="384009" name="AutoShape 9"/>
          <p:cNvCxnSpPr>
            <a:cxnSpLocks noChangeShapeType="1"/>
          </p:cNvCxnSpPr>
          <p:nvPr/>
        </p:nvCxnSpPr>
        <p:spPr bwMode="auto">
          <a:xfrm flipH="1">
            <a:off x="2309795" y="2643182"/>
            <a:ext cx="1141412" cy="0"/>
          </a:xfrm>
          <a:prstGeom prst="straightConnector1">
            <a:avLst/>
          </a:prstGeom>
          <a:noFill/>
          <a:ln w="25400">
            <a:solidFill>
              <a:srgbClr val="CC6600"/>
            </a:solidFill>
            <a:round/>
            <a:headEnd type="stealth" w="lg" len="lg"/>
            <a:tailEnd type="stealth" w="lg" len="lg"/>
          </a:ln>
          <a:effectLst/>
        </p:spPr>
      </p:cxnSp>
      <p:sp>
        <p:nvSpPr>
          <p:cNvPr id="384010" name="Text Box 10"/>
          <p:cNvSpPr txBox="1">
            <a:spLocks noChangeArrowheads="1"/>
          </p:cNvSpPr>
          <p:nvPr/>
        </p:nvSpPr>
        <p:spPr bwMode="auto">
          <a:xfrm>
            <a:off x="2649562" y="2370154"/>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1</a:t>
            </a:r>
          </a:p>
        </p:txBody>
      </p:sp>
      <p:cxnSp>
        <p:nvCxnSpPr>
          <p:cNvPr id="384011" name="AutoShape 11"/>
          <p:cNvCxnSpPr>
            <a:cxnSpLocks noChangeShapeType="1"/>
          </p:cNvCxnSpPr>
          <p:nvPr/>
        </p:nvCxnSpPr>
        <p:spPr bwMode="auto">
          <a:xfrm flipH="1">
            <a:off x="2309795" y="3071810"/>
            <a:ext cx="1141412" cy="0"/>
          </a:xfrm>
          <a:prstGeom prst="straightConnector1">
            <a:avLst/>
          </a:prstGeom>
          <a:noFill/>
          <a:ln w="25400">
            <a:solidFill>
              <a:srgbClr val="CC6600"/>
            </a:solidFill>
            <a:round/>
            <a:headEnd type="none" w="lg" len="lg"/>
            <a:tailEnd type="stealth" w="lg" len="lg"/>
          </a:ln>
          <a:effectLst/>
        </p:spPr>
      </p:cxnSp>
      <p:sp>
        <p:nvSpPr>
          <p:cNvPr id="384012" name="Text Box 12"/>
          <p:cNvSpPr txBox="1">
            <a:spLocks noChangeArrowheads="1"/>
          </p:cNvSpPr>
          <p:nvPr/>
        </p:nvSpPr>
        <p:spPr bwMode="auto">
          <a:xfrm>
            <a:off x="2994050" y="280989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3</a:t>
            </a:r>
          </a:p>
        </p:txBody>
      </p:sp>
      <p:cxnSp>
        <p:nvCxnSpPr>
          <p:cNvPr id="384013" name="AutoShape 13"/>
          <p:cNvCxnSpPr>
            <a:cxnSpLocks noChangeShapeType="1"/>
          </p:cNvCxnSpPr>
          <p:nvPr/>
        </p:nvCxnSpPr>
        <p:spPr bwMode="auto">
          <a:xfrm flipH="1">
            <a:off x="2309795" y="2857496"/>
            <a:ext cx="1141412" cy="0"/>
          </a:xfrm>
          <a:prstGeom prst="straightConnector1">
            <a:avLst/>
          </a:prstGeom>
          <a:noFill/>
          <a:ln w="25400">
            <a:solidFill>
              <a:srgbClr val="CC6600"/>
            </a:solidFill>
            <a:round/>
            <a:headEnd type="stealth" w="lg" len="lg"/>
            <a:tailEnd type="none" w="lg" len="lg"/>
          </a:ln>
          <a:effectLst/>
        </p:spPr>
      </p:cxnSp>
      <p:sp>
        <p:nvSpPr>
          <p:cNvPr id="384014" name="Text Box 14"/>
          <p:cNvSpPr txBox="1">
            <a:spLocks noChangeArrowheads="1"/>
          </p:cNvSpPr>
          <p:nvPr/>
        </p:nvSpPr>
        <p:spPr bwMode="auto">
          <a:xfrm>
            <a:off x="2798788" y="258446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2</a:t>
            </a:r>
          </a:p>
        </p:txBody>
      </p:sp>
      <p:sp>
        <p:nvSpPr>
          <p:cNvPr id="384015" name="Text Box 15"/>
          <p:cNvSpPr txBox="1">
            <a:spLocks noChangeArrowheads="1"/>
          </p:cNvSpPr>
          <p:nvPr/>
        </p:nvSpPr>
        <p:spPr bwMode="auto">
          <a:xfrm>
            <a:off x="5245109" y="1701807"/>
            <a:ext cx="4291013" cy="4191917"/>
          </a:xfrm>
          <a:prstGeom prst="rect">
            <a:avLst/>
          </a:prstGeom>
          <a:noFill/>
          <a:ln w="9525" algn="ctr">
            <a:noFill/>
            <a:miter lim="800000"/>
            <a:headEnd/>
            <a:tailEnd/>
          </a:ln>
          <a:effectLst/>
        </p:spPr>
        <p:txBody>
          <a:bodyPr>
            <a:spAutoFit/>
          </a:bodyPr>
          <a:lstStyle/>
          <a:p>
            <a:pPr marL="457200" indent="-457200">
              <a:spcBef>
                <a:spcPct val="60000"/>
              </a:spcBef>
              <a:buClr>
                <a:srgbClr val="FF0000"/>
              </a:buClr>
              <a:buFontTx/>
              <a:buAutoNum type="arabicPeriod"/>
            </a:pPr>
            <a:r>
              <a:rPr lang="es-ES_tradnl" sz="1200" dirty="0">
                <a:latin typeface="Verdana" pitchFamily="34" charset="0"/>
              </a:rPr>
              <a:t>Contrato compra-venta</a:t>
            </a:r>
          </a:p>
          <a:p>
            <a:pPr marL="457200" indent="-457200">
              <a:spcBef>
                <a:spcPct val="60000"/>
              </a:spcBef>
              <a:buClr>
                <a:srgbClr val="FF0000"/>
              </a:buClr>
              <a:buFontTx/>
              <a:buAutoNum type="arabicPeriod"/>
            </a:pPr>
            <a:r>
              <a:rPr lang="es-ES_tradnl" sz="1200" dirty="0">
                <a:latin typeface="Verdana" pitchFamily="34" charset="0"/>
              </a:rPr>
              <a:t>El exportador envía a su cliente la mercancía.</a:t>
            </a:r>
          </a:p>
          <a:p>
            <a:pPr marL="457200" indent="-457200">
              <a:spcBef>
                <a:spcPct val="60000"/>
              </a:spcBef>
              <a:buClr>
                <a:srgbClr val="FF0000"/>
              </a:buClr>
              <a:buFontTx/>
              <a:buAutoNum type="arabicPeriod"/>
            </a:pPr>
            <a:r>
              <a:rPr lang="es-ES_tradnl" sz="1200" dirty="0">
                <a:latin typeface="Verdana" pitchFamily="34" charset="0"/>
              </a:rPr>
              <a:t>Transmisión del efecto mercantil, documentos de utilización de un Crédito Documentario o factura con seguro de crédito</a:t>
            </a:r>
          </a:p>
          <a:p>
            <a:pPr marL="457200" indent="-457200">
              <a:spcBef>
                <a:spcPct val="60000"/>
              </a:spcBef>
              <a:buClr>
                <a:srgbClr val="FF0000"/>
              </a:buClr>
              <a:buFontTx/>
              <a:buAutoNum type="arabicPeriod"/>
            </a:pPr>
            <a:r>
              <a:rPr lang="es-ES_tradnl" sz="1200" dirty="0">
                <a:latin typeface="Verdana" pitchFamily="34" charset="0"/>
              </a:rPr>
              <a:t>Los documentos son presentados para el descuento. </a:t>
            </a:r>
          </a:p>
          <a:p>
            <a:pPr marL="457200" indent="-457200">
              <a:spcBef>
                <a:spcPct val="60000"/>
              </a:spcBef>
              <a:buClr>
                <a:srgbClr val="FF0000"/>
              </a:buClr>
              <a:buFontTx/>
              <a:buAutoNum type="arabicPeriod"/>
            </a:pPr>
            <a:r>
              <a:rPr lang="ca-ES" sz="1200" dirty="0">
                <a:latin typeface="Verdana" pitchFamily="34" charset="0"/>
              </a:rPr>
              <a:t>Si </a:t>
            </a:r>
            <a:r>
              <a:rPr lang="ca-ES" sz="1200" dirty="0" err="1">
                <a:latin typeface="Verdana" pitchFamily="34" charset="0"/>
              </a:rPr>
              <a:t>fuera</a:t>
            </a:r>
            <a:r>
              <a:rPr lang="ca-ES" sz="1200" dirty="0">
                <a:latin typeface="Verdana" pitchFamily="34" charset="0"/>
              </a:rPr>
              <a:t> </a:t>
            </a:r>
            <a:r>
              <a:rPr lang="ca-ES" sz="1200" dirty="0" err="1">
                <a:latin typeface="Verdana" pitchFamily="34" charset="0"/>
              </a:rPr>
              <a:t>necesario</a:t>
            </a:r>
            <a:r>
              <a:rPr lang="ca-ES" sz="1200" dirty="0">
                <a:latin typeface="Verdana" pitchFamily="34" charset="0"/>
              </a:rPr>
              <a:t>, se </a:t>
            </a:r>
            <a:r>
              <a:rPr lang="ca-ES" sz="1200" dirty="0" err="1">
                <a:latin typeface="Verdana" pitchFamily="34" charset="0"/>
              </a:rPr>
              <a:t>accederia</a:t>
            </a:r>
            <a:r>
              <a:rPr lang="ca-ES" sz="1200" dirty="0">
                <a:latin typeface="Verdana" pitchFamily="34" charset="0"/>
              </a:rPr>
              <a:t> al </a:t>
            </a:r>
            <a:r>
              <a:rPr lang="ca-ES" sz="1200" dirty="0" err="1">
                <a:latin typeface="Verdana" pitchFamily="34" charset="0"/>
              </a:rPr>
              <a:t>Mercado</a:t>
            </a:r>
            <a:r>
              <a:rPr lang="ca-ES" sz="1200" dirty="0">
                <a:latin typeface="Verdana" pitchFamily="34" charset="0"/>
              </a:rPr>
              <a:t> de </a:t>
            </a:r>
            <a:r>
              <a:rPr lang="ca-ES" sz="1200" dirty="0" err="1">
                <a:latin typeface="Verdana" pitchFamily="34" charset="0"/>
              </a:rPr>
              <a:t>divisas</a:t>
            </a:r>
            <a:r>
              <a:rPr lang="ca-ES" sz="1200" dirty="0">
                <a:latin typeface="Verdana" pitchFamily="34" charset="0"/>
              </a:rPr>
              <a:t> para abonar en la divisa que corresponga.</a:t>
            </a:r>
          </a:p>
          <a:p>
            <a:pPr marL="457200" indent="-457200">
              <a:spcBef>
                <a:spcPct val="60000"/>
              </a:spcBef>
              <a:buClr>
                <a:srgbClr val="FF0000"/>
              </a:buClr>
              <a:buFontTx/>
              <a:buAutoNum type="arabicPeriod"/>
            </a:pPr>
            <a:r>
              <a:rPr lang="es-ES_tradnl" sz="1200" dirty="0">
                <a:latin typeface="Verdana" pitchFamily="34" charset="0"/>
              </a:rPr>
              <a:t>La entidad financiera liquida los intereses por anticipado “al tirón” al cliente. </a:t>
            </a:r>
            <a:endParaRPr lang="es-ES_tradnl" sz="1200" b="1" dirty="0">
              <a:solidFill>
                <a:srgbClr val="FF0000"/>
              </a:solidFill>
              <a:latin typeface="Verdana" pitchFamily="34" charset="0"/>
            </a:endParaRPr>
          </a:p>
          <a:p>
            <a:pPr marL="457200" indent="-457200">
              <a:spcBef>
                <a:spcPct val="60000"/>
              </a:spcBef>
              <a:buClr>
                <a:srgbClr val="FF0000"/>
              </a:buClr>
              <a:buFontTx/>
              <a:buAutoNum type="arabicPeriod"/>
            </a:pPr>
            <a:r>
              <a:rPr lang="es-ES_tradnl" sz="1200" dirty="0">
                <a:latin typeface="Verdana" pitchFamily="34" charset="0"/>
              </a:rPr>
              <a:t>La entidad financiera envía comunicado al  banco del importador informando la compra sin recurso y las instrucciones de pago, si el instrumento de cobro es diferente del de CDE.</a:t>
            </a:r>
          </a:p>
          <a:p>
            <a:pPr marL="457200" indent="-457200">
              <a:spcBef>
                <a:spcPct val="60000"/>
              </a:spcBef>
              <a:buClr>
                <a:srgbClr val="FF0000"/>
              </a:buClr>
              <a:buFontTx/>
              <a:buAutoNum type="arabicPeriod"/>
            </a:pPr>
            <a:r>
              <a:rPr lang="es-ES_tradnl" sz="1200" dirty="0">
                <a:latin typeface="Verdana" pitchFamily="34" charset="0"/>
              </a:rPr>
              <a:t>Al vencimiento, el pago es remitido a la entidad financiera</a:t>
            </a:r>
            <a:endParaRPr lang="ca-ES" sz="1200" dirty="0">
              <a:latin typeface="Verdana" pitchFamily="34" charset="0"/>
            </a:endParaRPr>
          </a:p>
        </p:txBody>
      </p:sp>
      <p:cxnSp>
        <p:nvCxnSpPr>
          <p:cNvPr id="384016" name="AutoShape 16"/>
          <p:cNvCxnSpPr>
            <a:cxnSpLocks noChangeShapeType="1"/>
          </p:cNvCxnSpPr>
          <p:nvPr/>
        </p:nvCxnSpPr>
        <p:spPr bwMode="auto">
          <a:xfrm rot="16200000" flipV="1">
            <a:off x="654009" y="3870339"/>
            <a:ext cx="1457332" cy="3150"/>
          </a:xfrm>
          <a:prstGeom prst="straightConnector1">
            <a:avLst/>
          </a:prstGeom>
          <a:noFill/>
          <a:ln w="25400">
            <a:solidFill>
              <a:srgbClr val="CC6600"/>
            </a:solidFill>
            <a:round/>
            <a:headEnd type="stealth" w="lg" len="lg"/>
            <a:tailEnd type="none" w="lg" len="lg"/>
          </a:ln>
          <a:effectLst/>
        </p:spPr>
      </p:cxnSp>
      <p:cxnSp>
        <p:nvCxnSpPr>
          <p:cNvPr id="384017" name="AutoShape 17"/>
          <p:cNvCxnSpPr>
            <a:cxnSpLocks noChangeShapeType="1"/>
          </p:cNvCxnSpPr>
          <p:nvPr/>
        </p:nvCxnSpPr>
        <p:spPr bwMode="auto">
          <a:xfrm rot="5400000" flipH="1" flipV="1">
            <a:off x="453227" y="3840977"/>
            <a:ext cx="1411291" cy="15848"/>
          </a:xfrm>
          <a:prstGeom prst="straightConnector1">
            <a:avLst/>
          </a:prstGeom>
          <a:noFill/>
          <a:ln w="25400">
            <a:solidFill>
              <a:srgbClr val="CC6600"/>
            </a:solidFill>
            <a:round/>
            <a:headEnd type="none" w="lg" len="lg"/>
            <a:tailEnd type="stealth" w="lg" len="lg"/>
          </a:ln>
          <a:effectLst/>
        </p:spPr>
      </p:cxnSp>
      <p:sp>
        <p:nvSpPr>
          <p:cNvPr id="384018" name="Text Box 18"/>
          <p:cNvSpPr txBox="1">
            <a:spLocks noChangeArrowheads="1"/>
          </p:cNvSpPr>
          <p:nvPr/>
        </p:nvSpPr>
        <p:spPr bwMode="auto">
          <a:xfrm>
            <a:off x="1501799" y="351949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4</a:t>
            </a:r>
          </a:p>
        </p:txBody>
      </p:sp>
      <p:sp>
        <p:nvSpPr>
          <p:cNvPr id="384019" name="Text Box 19"/>
          <p:cNvSpPr txBox="1">
            <a:spLocks noChangeArrowheads="1"/>
          </p:cNvSpPr>
          <p:nvPr/>
        </p:nvSpPr>
        <p:spPr bwMode="auto">
          <a:xfrm>
            <a:off x="892171" y="36433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6</a:t>
            </a:r>
          </a:p>
        </p:txBody>
      </p:sp>
      <p:cxnSp>
        <p:nvCxnSpPr>
          <p:cNvPr id="384020" name="AutoShape 20"/>
          <p:cNvCxnSpPr>
            <a:cxnSpLocks noChangeShapeType="1"/>
            <a:endCxn id="384028" idx="1"/>
          </p:cNvCxnSpPr>
          <p:nvPr/>
        </p:nvCxnSpPr>
        <p:spPr bwMode="auto">
          <a:xfrm>
            <a:off x="2238356" y="5072092"/>
            <a:ext cx="2000265" cy="104763"/>
          </a:xfrm>
          <a:prstGeom prst="straightConnector1">
            <a:avLst/>
          </a:prstGeom>
          <a:noFill/>
          <a:ln w="25400">
            <a:solidFill>
              <a:srgbClr val="CC6600"/>
            </a:solidFill>
            <a:round/>
            <a:headEnd type="stealth" w="lg" len="lg"/>
            <a:tailEnd type="none" w="lg" len="lg"/>
          </a:ln>
          <a:effectLst/>
        </p:spPr>
      </p:cxnSp>
      <p:cxnSp>
        <p:nvCxnSpPr>
          <p:cNvPr id="384021" name="AutoShape 21"/>
          <p:cNvCxnSpPr>
            <a:cxnSpLocks noChangeShapeType="1"/>
          </p:cNvCxnSpPr>
          <p:nvPr/>
        </p:nvCxnSpPr>
        <p:spPr bwMode="auto">
          <a:xfrm flipV="1">
            <a:off x="2238356" y="4714902"/>
            <a:ext cx="1311265" cy="19041"/>
          </a:xfrm>
          <a:prstGeom prst="straightConnector1">
            <a:avLst/>
          </a:prstGeom>
          <a:noFill/>
          <a:ln w="25400">
            <a:solidFill>
              <a:srgbClr val="CC6600"/>
            </a:solidFill>
            <a:round/>
            <a:headEnd type="none" w="lg" len="lg"/>
            <a:tailEnd type="stealth" w="lg" len="lg"/>
          </a:ln>
          <a:effectLst/>
        </p:spPr>
      </p:cxnSp>
      <p:sp>
        <p:nvSpPr>
          <p:cNvPr id="384022" name="Text Box 22"/>
          <p:cNvSpPr txBox="1">
            <a:spLocks noChangeArrowheads="1"/>
          </p:cNvSpPr>
          <p:nvPr/>
        </p:nvSpPr>
        <p:spPr bwMode="auto">
          <a:xfrm>
            <a:off x="3989413" y="3789363"/>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8</a:t>
            </a:r>
          </a:p>
        </p:txBody>
      </p:sp>
      <p:sp>
        <p:nvSpPr>
          <p:cNvPr id="384023" name="Text Box 23"/>
          <p:cNvSpPr txBox="1">
            <a:spLocks noChangeArrowheads="1"/>
          </p:cNvSpPr>
          <p:nvPr/>
        </p:nvSpPr>
        <p:spPr bwMode="auto">
          <a:xfrm>
            <a:off x="2916263" y="446406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7</a:t>
            </a:r>
          </a:p>
        </p:txBody>
      </p:sp>
      <p:sp>
        <p:nvSpPr>
          <p:cNvPr id="384025" name="AutoShape 25"/>
          <p:cNvSpPr>
            <a:spLocks noChangeArrowheads="1"/>
          </p:cNvSpPr>
          <p:nvPr/>
        </p:nvSpPr>
        <p:spPr bwMode="auto">
          <a:xfrm>
            <a:off x="3540125" y="4643438"/>
            <a:ext cx="1511300" cy="4953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Trebuchet MS" pitchFamily="34" charset="0"/>
              </a:rPr>
              <a:t>BANCO CLIENTE</a:t>
            </a:r>
          </a:p>
          <a:p>
            <a:pPr algn="ctr">
              <a:spcBef>
                <a:spcPct val="0"/>
              </a:spcBef>
            </a:pPr>
            <a:r>
              <a:rPr lang="ca-ES" sz="1400" b="1" dirty="0">
                <a:solidFill>
                  <a:schemeClr val="bg1"/>
                </a:solidFill>
                <a:latin typeface="Trebuchet MS" pitchFamily="34" charset="0"/>
              </a:rPr>
              <a:t>EXTRANJERO</a:t>
            </a:r>
          </a:p>
        </p:txBody>
      </p:sp>
      <p:sp>
        <p:nvSpPr>
          <p:cNvPr id="384026" name="AutoShape 26"/>
          <p:cNvSpPr>
            <a:spLocks noChangeArrowheads="1"/>
          </p:cNvSpPr>
          <p:nvPr/>
        </p:nvSpPr>
        <p:spPr bwMode="auto">
          <a:xfrm>
            <a:off x="2271717" y="3924303"/>
            <a:ext cx="925512" cy="449263"/>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000" b="1" dirty="0">
                <a:solidFill>
                  <a:schemeClr val="bg1"/>
                </a:solidFill>
                <a:latin typeface="Trebuchet MS" pitchFamily="34" charset="0"/>
              </a:rPr>
              <a:t>MERCADO DE</a:t>
            </a:r>
          </a:p>
          <a:p>
            <a:pPr algn="ctr">
              <a:spcBef>
                <a:spcPct val="0"/>
              </a:spcBef>
            </a:pPr>
            <a:r>
              <a:rPr lang="ca-ES" sz="1000" b="1" dirty="0">
                <a:solidFill>
                  <a:schemeClr val="bg1"/>
                </a:solidFill>
                <a:latin typeface="Trebuchet MS" pitchFamily="34" charset="0"/>
              </a:rPr>
              <a:t>DIVISAS</a:t>
            </a:r>
          </a:p>
        </p:txBody>
      </p:sp>
      <p:cxnSp>
        <p:nvCxnSpPr>
          <p:cNvPr id="384027" name="AutoShape 27"/>
          <p:cNvCxnSpPr>
            <a:cxnSpLocks noChangeShapeType="1"/>
          </p:cNvCxnSpPr>
          <p:nvPr/>
        </p:nvCxnSpPr>
        <p:spPr bwMode="auto">
          <a:xfrm flipV="1">
            <a:off x="1738292" y="4214818"/>
            <a:ext cx="500066" cy="357190"/>
          </a:xfrm>
          <a:prstGeom prst="straightConnector1">
            <a:avLst/>
          </a:prstGeom>
          <a:noFill/>
          <a:ln w="25400">
            <a:solidFill>
              <a:srgbClr val="FFB265"/>
            </a:solidFill>
            <a:prstDash val="sysDot"/>
            <a:round/>
            <a:headEnd type="stealth" w="lg" len="lg"/>
            <a:tailEnd type="stealth" w="lg" len="lg"/>
          </a:ln>
          <a:effectLst/>
        </p:spPr>
      </p:cxnSp>
      <p:sp>
        <p:nvSpPr>
          <p:cNvPr id="384028" name="Line 28"/>
          <p:cNvSpPr>
            <a:spLocks noChangeShapeType="1"/>
          </p:cNvSpPr>
          <p:nvPr/>
        </p:nvSpPr>
        <p:spPr bwMode="auto">
          <a:xfrm flipH="1">
            <a:off x="4238620" y="3143248"/>
            <a:ext cx="71438" cy="2033589"/>
          </a:xfrm>
          <a:prstGeom prst="line">
            <a:avLst/>
          </a:prstGeom>
          <a:noFill/>
          <a:ln w="25400">
            <a:solidFill>
              <a:srgbClr val="CC6600"/>
            </a:solidFill>
            <a:round/>
            <a:headEnd type="none" w="lg" len="lg"/>
            <a:tailEnd type="none" w="lg" len="lg"/>
          </a:ln>
          <a:effectLst/>
        </p:spPr>
        <p:txBody>
          <a:bodyPr/>
          <a:lstStyle/>
          <a:p>
            <a:endParaRPr lang="es-ES"/>
          </a:p>
        </p:txBody>
      </p:sp>
      <p:sp>
        <p:nvSpPr>
          <p:cNvPr id="384029" name="Text Box 29"/>
          <p:cNvSpPr txBox="1">
            <a:spLocks noChangeArrowheads="1"/>
          </p:cNvSpPr>
          <p:nvPr/>
        </p:nvSpPr>
        <p:spPr bwMode="auto">
          <a:xfrm>
            <a:off x="1824062" y="4068779"/>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5</a:t>
            </a:r>
          </a:p>
        </p:txBody>
      </p:sp>
      <p:pic>
        <p:nvPicPr>
          <p:cNvPr id="33" name="Picture 4" descr="C:\Documents and Settings\PEPE\Local Settings\Temporary Internet Files\Content.IE5\UQ65D14E\j0441443[1].png">
            <a:hlinkClick r:id="rId3" action="ppaction://hlinksldjump"/>
          </p:cNvPr>
          <p:cNvPicPr>
            <a:picLocks noChangeAspect="1" noChangeArrowheads="1"/>
          </p:cNvPicPr>
          <p:nvPr/>
        </p:nvPicPr>
        <p:blipFill>
          <a:blip r:embed="rId4" cstate="print"/>
          <a:srcRect/>
          <a:stretch>
            <a:fillRect/>
          </a:stretch>
        </p:blipFill>
        <p:spPr bwMode="auto">
          <a:xfrm>
            <a:off x="6897216" y="6171217"/>
            <a:ext cx="571480" cy="571480"/>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68</a:t>
            </a:fld>
            <a:endParaRPr lang="es-E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Text Box 3"/>
          <p:cNvSpPr txBox="1">
            <a:spLocks noChangeArrowheads="1"/>
          </p:cNvSpPr>
          <p:nvPr/>
        </p:nvSpPr>
        <p:spPr bwMode="auto">
          <a:xfrm>
            <a:off x="1672532" y="149731"/>
            <a:ext cx="6498895" cy="830997"/>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58AD4"/>
                </a:solidFill>
                <a:latin typeface="Verdana" pitchFamily="34" charset="0"/>
              </a:rPr>
              <a:t>FINANCIACIÓN DE EXPORTACIONES</a:t>
            </a:r>
          </a:p>
          <a:p>
            <a:pPr>
              <a:spcBef>
                <a:spcPct val="0"/>
              </a:spcBef>
            </a:pPr>
            <a:r>
              <a:rPr lang="es-ES" sz="2400" b="1" dirty="0">
                <a:solidFill>
                  <a:srgbClr val="058AD4"/>
                </a:solidFill>
                <a:latin typeface="Verdana" pitchFamily="34" charset="0"/>
              </a:rPr>
              <a:t>SIN RECURSO AL EXPORTADOR</a:t>
            </a:r>
          </a:p>
        </p:txBody>
      </p:sp>
      <p:sp>
        <p:nvSpPr>
          <p:cNvPr id="384004" name="Rectangle 4"/>
          <p:cNvSpPr>
            <a:spLocks noChangeArrowheads="1"/>
          </p:cNvSpPr>
          <p:nvPr/>
        </p:nvSpPr>
        <p:spPr bwMode="auto">
          <a:xfrm>
            <a:off x="4363242" y="1052621"/>
            <a:ext cx="1179517" cy="288147"/>
          </a:xfrm>
          <a:prstGeom prst="rect">
            <a:avLst/>
          </a:prstGeom>
          <a:solidFill>
            <a:schemeClr val="accent2">
              <a:alpha val="14000"/>
            </a:schemeClr>
          </a:solidFill>
          <a:ln w="25400" cap="flat" cmpd="sng" algn="ctr">
            <a:noFill/>
            <a:prstDash val="solid"/>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spAutoFit/>
          </a:bodyPr>
          <a:lstStyle/>
          <a:p>
            <a:pPr algn="ctr">
              <a:spcBef>
                <a:spcPct val="0"/>
              </a:spcBef>
            </a:pPr>
            <a:r>
              <a:rPr lang="es-ES" sz="1400" b="1" i="1" dirty="0"/>
              <a:t>ESQUEMA</a:t>
            </a:r>
          </a:p>
        </p:txBody>
      </p:sp>
      <p:sp>
        <p:nvSpPr>
          <p:cNvPr id="384005" name="AutoShape 5"/>
          <p:cNvSpPr>
            <a:spLocks noChangeArrowheads="1"/>
          </p:cNvSpPr>
          <p:nvPr/>
        </p:nvSpPr>
        <p:spPr bwMode="auto">
          <a:xfrm>
            <a:off x="642161" y="2559239"/>
            <a:ext cx="1800000" cy="7200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Segoe UI" panose="020B0502040204020203" pitchFamily="34" charset="0"/>
                <a:cs typeface="Segoe UI" panose="020B0502040204020203" pitchFamily="34" charset="0"/>
              </a:rPr>
              <a:t>EXPORTADOR </a:t>
            </a:r>
          </a:p>
          <a:p>
            <a:pPr algn="ctr">
              <a:spcBef>
                <a:spcPct val="0"/>
              </a:spcBef>
            </a:pPr>
            <a:r>
              <a:rPr lang="ca-ES" sz="1400" b="1" dirty="0">
                <a:solidFill>
                  <a:schemeClr val="bg1"/>
                </a:solidFill>
                <a:latin typeface="Segoe UI" panose="020B0502040204020203" pitchFamily="34" charset="0"/>
                <a:cs typeface="Segoe UI" panose="020B0502040204020203" pitchFamily="34" charset="0"/>
              </a:rPr>
              <a:t>ESPAÑOL</a:t>
            </a:r>
          </a:p>
        </p:txBody>
      </p:sp>
      <p:sp>
        <p:nvSpPr>
          <p:cNvPr id="384006" name="AutoShape 6"/>
          <p:cNvSpPr>
            <a:spLocks noChangeArrowheads="1"/>
          </p:cNvSpPr>
          <p:nvPr/>
        </p:nvSpPr>
        <p:spPr bwMode="auto">
          <a:xfrm>
            <a:off x="4053000" y="2559239"/>
            <a:ext cx="1800000" cy="7200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Segoe UI" panose="020B0502040204020203" pitchFamily="34" charset="0"/>
                <a:cs typeface="Segoe UI" panose="020B0502040204020203" pitchFamily="34" charset="0"/>
              </a:rPr>
              <a:t>IMPORTADOR </a:t>
            </a:r>
          </a:p>
          <a:p>
            <a:pPr algn="ctr">
              <a:spcBef>
                <a:spcPct val="0"/>
              </a:spcBef>
            </a:pPr>
            <a:r>
              <a:rPr lang="ca-ES" sz="1400" b="1" dirty="0">
                <a:solidFill>
                  <a:schemeClr val="bg1"/>
                </a:solidFill>
                <a:latin typeface="Segoe UI" panose="020B0502040204020203" pitchFamily="34" charset="0"/>
                <a:cs typeface="Segoe UI" panose="020B0502040204020203" pitchFamily="34" charset="0"/>
              </a:rPr>
              <a:t>EXTRANJERO</a:t>
            </a:r>
          </a:p>
        </p:txBody>
      </p:sp>
      <p:sp>
        <p:nvSpPr>
          <p:cNvPr id="384007" name="AutoShape 7"/>
          <p:cNvSpPr>
            <a:spLocks noChangeArrowheads="1"/>
          </p:cNvSpPr>
          <p:nvPr/>
        </p:nvSpPr>
        <p:spPr bwMode="auto">
          <a:xfrm>
            <a:off x="642161" y="4638402"/>
            <a:ext cx="1800000" cy="7200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Segoe UI" panose="020B0502040204020203" pitchFamily="34" charset="0"/>
                <a:cs typeface="Segoe UI" panose="020B0502040204020203" pitchFamily="34" charset="0"/>
              </a:rPr>
              <a:t>BANCO DEL</a:t>
            </a:r>
          </a:p>
          <a:p>
            <a:pPr algn="ctr">
              <a:spcBef>
                <a:spcPct val="0"/>
              </a:spcBef>
            </a:pPr>
            <a:r>
              <a:rPr lang="ca-ES" sz="1400" b="1" dirty="0">
                <a:solidFill>
                  <a:schemeClr val="bg1"/>
                </a:solidFill>
                <a:latin typeface="Segoe UI" panose="020B0502040204020203" pitchFamily="34" charset="0"/>
                <a:cs typeface="Segoe UI" panose="020B0502040204020203" pitchFamily="34" charset="0"/>
              </a:rPr>
              <a:t>EXPORTADOR</a:t>
            </a:r>
          </a:p>
        </p:txBody>
      </p:sp>
      <p:cxnSp>
        <p:nvCxnSpPr>
          <p:cNvPr id="384008" name="AutoShape 8"/>
          <p:cNvCxnSpPr>
            <a:cxnSpLocks noChangeShapeType="1"/>
          </p:cNvCxnSpPr>
          <p:nvPr/>
        </p:nvCxnSpPr>
        <p:spPr bwMode="auto">
          <a:xfrm flipV="1">
            <a:off x="2141537" y="2867043"/>
            <a:ext cx="1079501" cy="22225"/>
          </a:xfrm>
          <a:prstGeom prst="straightConnector1">
            <a:avLst/>
          </a:prstGeom>
          <a:noFill/>
          <a:ln w="9525">
            <a:noFill/>
            <a:round/>
            <a:headEnd/>
            <a:tailEnd type="triangle" w="med" len="med"/>
          </a:ln>
          <a:effectLst/>
        </p:spPr>
      </p:cxnSp>
      <p:cxnSp>
        <p:nvCxnSpPr>
          <p:cNvPr id="384009" name="AutoShape 9"/>
          <p:cNvCxnSpPr>
            <a:cxnSpLocks noChangeShapeType="1"/>
          </p:cNvCxnSpPr>
          <p:nvPr/>
        </p:nvCxnSpPr>
        <p:spPr bwMode="auto">
          <a:xfrm flipH="1">
            <a:off x="2309795" y="2643182"/>
            <a:ext cx="1141412" cy="0"/>
          </a:xfrm>
          <a:prstGeom prst="straightConnector1">
            <a:avLst/>
          </a:prstGeom>
          <a:noFill/>
          <a:ln w="25400">
            <a:solidFill>
              <a:srgbClr val="CC6600"/>
            </a:solidFill>
            <a:round/>
            <a:headEnd type="stealth" w="lg" len="lg"/>
            <a:tailEnd type="stealth" w="lg" len="lg"/>
          </a:ln>
          <a:effectLst/>
        </p:spPr>
      </p:cxnSp>
      <p:sp>
        <p:nvSpPr>
          <p:cNvPr id="384010" name="Text Box 10"/>
          <p:cNvSpPr txBox="1">
            <a:spLocks noChangeArrowheads="1"/>
          </p:cNvSpPr>
          <p:nvPr/>
        </p:nvSpPr>
        <p:spPr bwMode="auto">
          <a:xfrm>
            <a:off x="2649562" y="2370154"/>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1</a:t>
            </a:r>
          </a:p>
        </p:txBody>
      </p:sp>
      <p:cxnSp>
        <p:nvCxnSpPr>
          <p:cNvPr id="384011" name="AutoShape 11"/>
          <p:cNvCxnSpPr>
            <a:cxnSpLocks noChangeShapeType="1"/>
          </p:cNvCxnSpPr>
          <p:nvPr/>
        </p:nvCxnSpPr>
        <p:spPr bwMode="auto">
          <a:xfrm flipH="1">
            <a:off x="2309795" y="3071810"/>
            <a:ext cx="1141412" cy="0"/>
          </a:xfrm>
          <a:prstGeom prst="straightConnector1">
            <a:avLst/>
          </a:prstGeom>
          <a:noFill/>
          <a:ln w="25400">
            <a:solidFill>
              <a:srgbClr val="CC6600"/>
            </a:solidFill>
            <a:round/>
            <a:headEnd type="none" w="lg" len="lg"/>
            <a:tailEnd type="stealth" w="lg" len="lg"/>
          </a:ln>
          <a:effectLst/>
        </p:spPr>
      </p:cxnSp>
      <p:sp>
        <p:nvSpPr>
          <p:cNvPr id="384012" name="Text Box 12"/>
          <p:cNvSpPr txBox="1">
            <a:spLocks noChangeArrowheads="1"/>
          </p:cNvSpPr>
          <p:nvPr/>
        </p:nvSpPr>
        <p:spPr bwMode="auto">
          <a:xfrm>
            <a:off x="2994050" y="2809891"/>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3</a:t>
            </a:r>
          </a:p>
        </p:txBody>
      </p:sp>
      <p:cxnSp>
        <p:nvCxnSpPr>
          <p:cNvPr id="384013" name="AutoShape 13"/>
          <p:cNvCxnSpPr>
            <a:cxnSpLocks noChangeShapeType="1"/>
          </p:cNvCxnSpPr>
          <p:nvPr/>
        </p:nvCxnSpPr>
        <p:spPr bwMode="auto">
          <a:xfrm flipH="1">
            <a:off x="2309795" y="2857496"/>
            <a:ext cx="1141412" cy="0"/>
          </a:xfrm>
          <a:prstGeom prst="straightConnector1">
            <a:avLst/>
          </a:prstGeom>
          <a:noFill/>
          <a:ln w="25400">
            <a:solidFill>
              <a:srgbClr val="CC6600"/>
            </a:solidFill>
            <a:round/>
            <a:headEnd type="stealth" w="lg" len="lg"/>
            <a:tailEnd type="none" w="lg" len="lg"/>
          </a:ln>
          <a:effectLst/>
        </p:spPr>
      </p:cxnSp>
      <p:sp>
        <p:nvSpPr>
          <p:cNvPr id="384014" name="Text Box 14"/>
          <p:cNvSpPr txBox="1">
            <a:spLocks noChangeArrowheads="1"/>
          </p:cNvSpPr>
          <p:nvPr/>
        </p:nvSpPr>
        <p:spPr bwMode="auto">
          <a:xfrm>
            <a:off x="2798788" y="258446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2</a:t>
            </a:r>
          </a:p>
        </p:txBody>
      </p:sp>
      <p:cxnSp>
        <p:nvCxnSpPr>
          <p:cNvPr id="384016" name="AutoShape 16"/>
          <p:cNvCxnSpPr>
            <a:cxnSpLocks noChangeShapeType="1"/>
          </p:cNvCxnSpPr>
          <p:nvPr/>
        </p:nvCxnSpPr>
        <p:spPr bwMode="auto">
          <a:xfrm rot="16200000" flipV="1">
            <a:off x="654009" y="3870339"/>
            <a:ext cx="1457332" cy="3150"/>
          </a:xfrm>
          <a:prstGeom prst="straightConnector1">
            <a:avLst/>
          </a:prstGeom>
          <a:noFill/>
          <a:ln w="25400">
            <a:solidFill>
              <a:srgbClr val="CC6600"/>
            </a:solidFill>
            <a:round/>
            <a:headEnd type="stealth" w="lg" len="lg"/>
            <a:tailEnd type="none" w="lg" len="lg"/>
          </a:ln>
          <a:effectLst/>
        </p:spPr>
      </p:cxnSp>
      <p:cxnSp>
        <p:nvCxnSpPr>
          <p:cNvPr id="384017" name="AutoShape 17"/>
          <p:cNvCxnSpPr>
            <a:cxnSpLocks noChangeShapeType="1"/>
          </p:cNvCxnSpPr>
          <p:nvPr/>
        </p:nvCxnSpPr>
        <p:spPr bwMode="auto">
          <a:xfrm rot="5400000" flipH="1" flipV="1">
            <a:off x="453227" y="3840977"/>
            <a:ext cx="1411291" cy="15848"/>
          </a:xfrm>
          <a:prstGeom prst="straightConnector1">
            <a:avLst/>
          </a:prstGeom>
          <a:noFill/>
          <a:ln w="25400">
            <a:solidFill>
              <a:srgbClr val="CC6600"/>
            </a:solidFill>
            <a:round/>
            <a:headEnd type="none" w="lg" len="lg"/>
            <a:tailEnd type="stealth" w="lg" len="lg"/>
          </a:ln>
          <a:effectLst/>
        </p:spPr>
      </p:cxnSp>
      <p:sp>
        <p:nvSpPr>
          <p:cNvPr id="384018" name="Text Box 18"/>
          <p:cNvSpPr txBox="1">
            <a:spLocks noChangeArrowheads="1"/>
          </p:cNvSpPr>
          <p:nvPr/>
        </p:nvSpPr>
        <p:spPr bwMode="auto">
          <a:xfrm>
            <a:off x="1501799" y="351949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4</a:t>
            </a:r>
          </a:p>
        </p:txBody>
      </p:sp>
      <p:sp>
        <p:nvSpPr>
          <p:cNvPr id="384019" name="Text Box 19"/>
          <p:cNvSpPr txBox="1">
            <a:spLocks noChangeArrowheads="1"/>
          </p:cNvSpPr>
          <p:nvPr/>
        </p:nvSpPr>
        <p:spPr bwMode="auto">
          <a:xfrm>
            <a:off x="892171" y="364331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6</a:t>
            </a:r>
          </a:p>
        </p:txBody>
      </p:sp>
      <p:cxnSp>
        <p:nvCxnSpPr>
          <p:cNvPr id="384020" name="AutoShape 20"/>
          <p:cNvCxnSpPr>
            <a:cxnSpLocks noChangeShapeType="1"/>
          </p:cNvCxnSpPr>
          <p:nvPr/>
        </p:nvCxnSpPr>
        <p:spPr bwMode="auto">
          <a:xfrm>
            <a:off x="2794794" y="5167322"/>
            <a:ext cx="1799382" cy="9515"/>
          </a:xfrm>
          <a:prstGeom prst="straightConnector1">
            <a:avLst/>
          </a:prstGeom>
          <a:noFill/>
          <a:ln w="25400">
            <a:solidFill>
              <a:srgbClr val="CC6600"/>
            </a:solidFill>
            <a:round/>
            <a:headEnd type="stealth" w="lg" len="lg"/>
            <a:tailEnd type="none" w="lg" len="lg"/>
          </a:ln>
          <a:effectLst/>
        </p:spPr>
      </p:cxnSp>
      <p:cxnSp>
        <p:nvCxnSpPr>
          <p:cNvPr id="384021" name="AutoShape 21"/>
          <p:cNvCxnSpPr>
            <a:cxnSpLocks noChangeShapeType="1"/>
          </p:cNvCxnSpPr>
          <p:nvPr/>
        </p:nvCxnSpPr>
        <p:spPr bwMode="auto">
          <a:xfrm flipV="1">
            <a:off x="2238356" y="4714902"/>
            <a:ext cx="1311265" cy="19041"/>
          </a:xfrm>
          <a:prstGeom prst="straightConnector1">
            <a:avLst/>
          </a:prstGeom>
          <a:noFill/>
          <a:ln w="25400">
            <a:solidFill>
              <a:srgbClr val="CC6600"/>
            </a:solidFill>
            <a:round/>
            <a:headEnd type="none" w="lg" len="lg"/>
            <a:tailEnd type="stealth" w="lg" len="lg"/>
          </a:ln>
          <a:effectLst/>
        </p:spPr>
      </p:cxnSp>
      <p:sp>
        <p:nvSpPr>
          <p:cNvPr id="384022" name="Text Box 22"/>
          <p:cNvSpPr txBox="1">
            <a:spLocks noChangeArrowheads="1"/>
          </p:cNvSpPr>
          <p:nvPr/>
        </p:nvSpPr>
        <p:spPr bwMode="auto">
          <a:xfrm>
            <a:off x="4448944" y="3789363"/>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dirty="0">
                <a:solidFill>
                  <a:srgbClr val="090C0F"/>
                </a:solidFill>
                <a:latin typeface="Trebuchet MS" pitchFamily="34" charset="0"/>
              </a:rPr>
              <a:t>8</a:t>
            </a:r>
          </a:p>
        </p:txBody>
      </p:sp>
      <p:sp>
        <p:nvSpPr>
          <p:cNvPr id="384023" name="Text Box 23"/>
          <p:cNvSpPr txBox="1">
            <a:spLocks noChangeArrowheads="1"/>
          </p:cNvSpPr>
          <p:nvPr/>
        </p:nvSpPr>
        <p:spPr bwMode="auto">
          <a:xfrm>
            <a:off x="2916263" y="4464066"/>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7</a:t>
            </a:r>
          </a:p>
        </p:txBody>
      </p:sp>
      <p:sp>
        <p:nvSpPr>
          <p:cNvPr id="384025" name="AutoShape 25"/>
          <p:cNvSpPr>
            <a:spLocks noChangeArrowheads="1"/>
          </p:cNvSpPr>
          <p:nvPr/>
        </p:nvSpPr>
        <p:spPr bwMode="auto">
          <a:xfrm>
            <a:off x="4053000" y="4638402"/>
            <a:ext cx="1800000" cy="7200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Segoe UI" panose="020B0502040204020203" pitchFamily="34" charset="0"/>
                <a:cs typeface="Segoe UI" panose="020B0502040204020203" pitchFamily="34" charset="0"/>
              </a:rPr>
              <a:t>BANCO CLIENTE</a:t>
            </a:r>
          </a:p>
          <a:p>
            <a:pPr algn="ctr">
              <a:spcBef>
                <a:spcPct val="0"/>
              </a:spcBef>
            </a:pPr>
            <a:r>
              <a:rPr lang="ca-ES" sz="1400" b="1" dirty="0">
                <a:solidFill>
                  <a:schemeClr val="bg1"/>
                </a:solidFill>
                <a:latin typeface="Segoe UI" panose="020B0502040204020203" pitchFamily="34" charset="0"/>
                <a:cs typeface="Segoe UI" panose="020B0502040204020203" pitchFamily="34" charset="0"/>
              </a:rPr>
              <a:t>EXTRANJERO</a:t>
            </a:r>
          </a:p>
        </p:txBody>
      </p:sp>
      <p:sp>
        <p:nvSpPr>
          <p:cNvPr id="384026" name="AutoShape 26"/>
          <p:cNvSpPr>
            <a:spLocks noChangeArrowheads="1"/>
          </p:cNvSpPr>
          <p:nvPr/>
        </p:nvSpPr>
        <p:spPr bwMode="auto">
          <a:xfrm>
            <a:off x="2331105" y="3591093"/>
            <a:ext cx="1800000" cy="720000"/>
          </a:xfrm>
          <a:prstGeom prst="bevel">
            <a:avLst>
              <a:gd name="adj" fmla="val 12500"/>
            </a:avLst>
          </a:prstGeom>
          <a:solidFill>
            <a:srgbClr val="058AD4"/>
          </a:solidFill>
          <a:ln w="9525">
            <a:noFill/>
            <a:miter lim="800000"/>
            <a:headEnd/>
            <a:tailEnd/>
          </a:ln>
          <a:effectLst/>
        </p:spPr>
        <p:txBody>
          <a:bodyPr wrap="none" anchor="ctr"/>
          <a:lstStyle/>
          <a:p>
            <a:pPr algn="ctr">
              <a:spcBef>
                <a:spcPct val="0"/>
              </a:spcBef>
            </a:pPr>
            <a:r>
              <a:rPr lang="ca-ES" sz="1400" b="1" dirty="0">
                <a:solidFill>
                  <a:schemeClr val="bg1"/>
                </a:solidFill>
                <a:latin typeface="Segoe UI" panose="020B0502040204020203" pitchFamily="34" charset="0"/>
                <a:cs typeface="Segoe UI" panose="020B0502040204020203" pitchFamily="34" charset="0"/>
              </a:rPr>
              <a:t>MERCADO DE</a:t>
            </a:r>
          </a:p>
          <a:p>
            <a:pPr algn="ctr">
              <a:spcBef>
                <a:spcPct val="0"/>
              </a:spcBef>
            </a:pPr>
            <a:r>
              <a:rPr lang="ca-ES" sz="1400" b="1" dirty="0">
                <a:solidFill>
                  <a:schemeClr val="bg1"/>
                </a:solidFill>
                <a:latin typeface="Segoe UI" panose="020B0502040204020203" pitchFamily="34" charset="0"/>
                <a:cs typeface="Segoe UI" panose="020B0502040204020203" pitchFamily="34" charset="0"/>
              </a:rPr>
              <a:t>DIVISAS</a:t>
            </a:r>
            <a:endParaRPr lang="ca-ES" sz="1000" b="1" dirty="0">
              <a:solidFill>
                <a:schemeClr val="bg1"/>
              </a:solidFill>
              <a:latin typeface="Segoe UI" panose="020B0502040204020203" pitchFamily="34" charset="0"/>
              <a:cs typeface="Segoe UI" panose="020B0502040204020203" pitchFamily="34" charset="0"/>
            </a:endParaRPr>
          </a:p>
        </p:txBody>
      </p:sp>
      <p:cxnSp>
        <p:nvCxnSpPr>
          <p:cNvPr id="384027" name="AutoShape 27"/>
          <p:cNvCxnSpPr>
            <a:cxnSpLocks noChangeShapeType="1"/>
          </p:cNvCxnSpPr>
          <p:nvPr/>
        </p:nvCxnSpPr>
        <p:spPr bwMode="auto">
          <a:xfrm flipV="1">
            <a:off x="1738292" y="4214818"/>
            <a:ext cx="500066" cy="357190"/>
          </a:xfrm>
          <a:prstGeom prst="straightConnector1">
            <a:avLst/>
          </a:prstGeom>
          <a:noFill/>
          <a:ln w="25400">
            <a:solidFill>
              <a:srgbClr val="FFB265"/>
            </a:solidFill>
            <a:prstDash val="sysDot"/>
            <a:round/>
            <a:headEnd type="stealth" w="lg" len="lg"/>
            <a:tailEnd type="stealth" w="lg" len="lg"/>
          </a:ln>
          <a:effectLst/>
        </p:spPr>
      </p:cxnSp>
      <p:sp>
        <p:nvSpPr>
          <p:cNvPr id="384028" name="Line 28"/>
          <p:cNvSpPr>
            <a:spLocks noChangeShapeType="1"/>
          </p:cNvSpPr>
          <p:nvPr/>
        </p:nvSpPr>
        <p:spPr bwMode="auto">
          <a:xfrm flipH="1">
            <a:off x="4877840" y="3143249"/>
            <a:ext cx="3151" cy="2024074"/>
          </a:xfrm>
          <a:prstGeom prst="line">
            <a:avLst/>
          </a:prstGeom>
          <a:noFill/>
          <a:ln w="25400">
            <a:solidFill>
              <a:srgbClr val="CC6600"/>
            </a:solidFill>
            <a:round/>
            <a:headEnd type="none" w="lg" len="lg"/>
            <a:tailEnd type="none" w="lg" len="lg"/>
          </a:ln>
          <a:effectLst/>
        </p:spPr>
        <p:txBody>
          <a:bodyPr/>
          <a:lstStyle/>
          <a:p>
            <a:endParaRPr lang="es-ES"/>
          </a:p>
        </p:txBody>
      </p:sp>
      <p:sp>
        <p:nvSpPr>
          <p:cNvPr id="384029" name="Text Box 29"/>
          <p:cNvSpPr txBox="1">
            <a:spLocks noChangeArrowheads="1"/>
          </p:cNvSpPr>
          <p:nvPr/>
        </p:nvSpPr>
        <p:spPr bwMode="auto">
          <a:xfrm>
            <a:off x="1824062" y="4068779"/>
            <a:ext cx="290464" cy="307777"/>
          </a:xfrm>
          <a:prstGeom prst="rect">
            <a:avLst/>
          </a:prstGeom>
          <a:noFill/>
          <a:ln w="9525" algn="ctr">
            <a:noFill/>
            <a:miter lim="800000"/>
            <a:headEnd/>
            <a:tailEnd/>
          </a:ln>
          <a:effectLst/>
        </p:spPr>
        <p:txBody>
          <a:bodyPr wrap="none">
            <a:spAutoFit/>
          </a:bodyPr>
          <a:lstStyle/>
          <a:p>
            <a:pPr algn="ctr">
              <a:spcBef>
                <a:spcPct val="0"/>
              </a:spcBef>
            </a:pPr>
            <a:r>
              <a:rPr lang="ca-ES" sz="1400" b="1">
                <a:solidFill>
                  <a:srgbClr val="090C0F"/>
                </a:solidFill>
                <a:latin typeface="Trebuchet MS" pitchFamily="34" charset="0"/>
              </a:rPr>
              <a:t>5</a:t>
            </a:r>
          </a:p>
        </p:txBody>
      </p:sp>
      <p:pic>
        <p:nvPicPr>
          <p:cNvPr id="33" name="Picture 4" descr="C:\Documents and Settings\PEPE\Local Settings\Temporary Internet Files\Content.IE5\UQ65D14E\j0441443[1].png">
            <a:hlinkClick r:id="rId3" action="ppaction://hlinksldjump"/>
          </p:cNvPr>
          <p:cNvPicPr>
            <a:picLocks noChangeAspect="1" noChangeArrowheads="1"/>
          </p:cNvPicPr>
          <p:nvPr/>
        </p:nvPicPr>
        <p:blipFill>
          <a:blip r:embed="rId4" cstate="print"/>
          <a:srcRect/>
          <a:stretch>
            <a:fillRect/>
          </a:stretch>
        </p:blipFill>
        <p:spPr bwMode="auto">
          <a:xfrm>
            <a:off x="6897216" y="6171217"/>
            <a:ext cx="571480" cy="571480"/>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69</a:t>
            </a:fld>
            <a:endParaRPr lang="es-ES"/>
          </a:p>
        </p:txBody>
      </p:sp>
    </p:spTree>
    <p:extLst>
      <p:ext uri="{BB962C8B-B14F-4D97-AF65-F5344CB8AC3E}">
        <p14:creationId xmlns:p14="http://schemas.microsoft.com/office/powerpoint/2010/main" val="234591397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9" name="Rectangle 7"/>
          <p:cNvSpPr>
            <a:spLocks noChangeArrowheads="1"/>
          </p:cNvSpPr>
          <p:nvPr/>
        </p:nvSpPr>
        <p:spPr bwMode="auto">
          <a:xfrm>
            <a:off x="3152801" y="1428736"/>
            <a:ext cx="6120680" cy="1477328"/>
          </a:xfrm>
          <a:prstGeom prst="rect">
            <a:avLst/>
          </a:prstGeom>
          <a:solidFill>
            <a:srgbClr val="F1CB93"/>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a:lnSpc>
                <a:spcPct val="120000"/>
              </a:lnSpc>
              <a:spcBef>
                <a:spcPct val="0"/>
              </a:spcBef>
            </a:pPr>
            <a:r>
              <a:rPr lang="es-ES_tradnl" sz="1500" dirty="0">
                <a:latin typeface="Verdana" pitchFamily="34" charset="0"/>
              </a:rPr>
              <a:t>La </a:t>
            </a:r>
            <a:r>
              <a:rPr lang="es-ES_tradnl" sz="1500" b="1" dirty="0">
                <a:latin typeface="Verdana" pitchFamily="34" charset="0"/>
              </a:rPr>
              <a:t>orden de pago o transferencia:</a:t>
            </a:r>
            <a:r>
              <a:rPr lang="es-ES_tradnl" sz="1500" dirty="0">
                <a:latin typeface="Verdana" pitchFamily="34" charset="0"/>
              </a:rPr>
              <a:t> es un mandato que realiza el importador a su banco para que envíe una determinada cantidad de dinero a la cuenta que el exportador extranjero mantiene en otra entidad financiera, nacional o extranjera.</a:t>
            </a:r>
          </a:p>
        </p:txBody>
      </p:sp>
      <p:grpSp>
        <p:nvGrpSpPr>
          <p:cNvPr id="19" name="18 Grupo"/>
          <p:cNvGrpSpPr/>
          <p:nvPr/>
        </p:nvGrpSpPr>
        <p:grpSpPr>
          <a:xfrm>
            <a:off x="309539" y="3143254"/>
            <a:ext cx="8507413" cy="1885061"/>
            <a:chOff x="309530" y="3143248"/>
            <a:chExt cx="8507413" cy="1885061"/>
          </a:xfrm>
        </p:grpSpPr>
        <p:sp>
          <p:nvSpPr>
            <p:cNvPr id="315402" name="Text Box 10"/>
            <p:cNvSpPr txBox="1">
              <a:spLocks noChangeArrowheads="1"/>
            </p:cNvSpPr>
            <p:nvPr/>
          </p:nvSpPr>
          <p:spPr bwMode="auto">
            <a:xfrm>
              <a:off x="380968" y="3643314"/>
              <a:ext cx="8435975" cy="1384995"/>
            </a:xfrm>
            <a:prstGeom prst="rect">
              <a:avLst/>
            </a:prstGeom>
            <a:noFill/>
            <a:ln w="9525" algn="ctr">
              <a:noFill/>
              <a:miter lim="800000"/>
              <a:headEnd/>
              <a:tailEnd/>
            </a:ln>
            <a:effectLst/>
          </p:spPr>
          <p:txBody>
            <a:bodyPr>
              <a:spAutoFit/>
            </a:bodyPr>
            <a:lstStyle/>
            <a:p>
              <a:pPr>
                <a:spcBef>
                  <a:spcPct val="0"/>
                </a:spcBef>
                <a:buClr>
                  <a:srgbClr val="FFA829"/>
                </a:buClr>
              </a:pPr>
              <a:r>
                <a:rPr lang="es-ES_tradnl" sz="1400" dirty="0">
                  <a:solidFill>
                    <a:srgbClr val="FF0000"/>
                  </a:solidFill>
                  <a:latin typeface="Verdana" pitchFamily="34" charset="0"/>
                </a:rPr>
                <a:t>1</a:t>
              </a:r>
              <a:r>
                <a:rPr lang="es-ES_tradnl" sz="1400" dirty="0">
                  <a:latin typeface="Verdana" pitchFamily="34" charset="0"/>
                </a:rPr>
                <a:t>. El importador recibe la mercancía y la documentación directamente del exportador      extranjero.</a:t>
              </a:r>
            </a:p>
            <a:p>
              <a:pPr>
                <a:spcBef>
                  <a:spcPct val="0"/>
                </a:spcBef>
                <a:buClr>
                  <a:srgbClr val="FFA829"/>
                </a:buClr>
              </a:pPr>
              <a:endParaRPr lang="es-ES_tradnl" sz="1400" dirty="0">
                <a:latin typeface="Verdana" pitchFamily="34" charset="0"/>
              </a:endParaRPr>
            </a:p>
            <a:p>
              <a:pPr>
                <a:spcBef>
                  <a:spcPct val="0"/>
                </a:spcBef>
                <a:buClr>
                  <a:srgbClr val="FFA829"/>
                </a:buClr>
              </a:pPr>
              <a:r>
                <a:rPr lang="es-ES_tradnl" sz="1400" dirty="0">
                  <a:solidFill>
                    <a:srgbClr val="FF0000"/>
                  </a:solidFill>
                  <a:latin typeface="Verdana" pitchFamily="34" charset="0"/>
                </a:rPr>
                <a:t>2</a:t>
              </a:r>
              <a:r>
                <a:rPr lang="es-ES_tradnl" sz="1400" dirty="0">
                  <a:latin typeface="Verdana" pitchFamily="34" charset="0"/>
                </a:rPr>
                <a:t>.   En el momento de efectuar el pago, el importador solicita a su banco la emisión de una transferencia a favor del exportador, de acuerdo con las condiciones del contrato establecidas entre ambas partes.</a:t>
              </a:r>
            </a:p>
          </p:txBody>
        </p:sp>
        <p:sp>
          <p:nvSpPr>
            <p:cNvPr id="315403" name="Text Box 11"/>
            <p:cNvSpPr txBox="1">
              <a:spLocks noChangeArrowheads="1"/>
            </p:cNvSpPr>
            <p:nvPr/>
          </p:nvSpPr>
          <p:spPr bwMode="auto">
            <a:xfrm>
              <a:off x="309530" y="3143248"/>
              <a:ext cx="4194175" cy="336550"/>
            </a:xfrm>
            <a:prstGeom prst="rect">
              <a:avLst/>
            </a:prstGeom>
            <a:noFill/>
            <a:ln w="9525" algn="ctr">
              <a:noFill/>
              <a:miter lim="800000"/>
              <a:headEnd/>
              <a:tailEnd/>
            </a:ln>
            <a:effectLst/>
          </p:spPr>
          <p:txBody>
            <a:bodyPr>
              <a:spAutoFit/>
            </a:bodyPr>
            <a:lstStyle/>
            <a:p>
              <a:pPr eaLnBrk="0" hangingPunct="0">
                <a:spcBef>
                  <a:spcPct val="0"/>
                </a:spcBef>
              </a:pPr>
              <a:r>
                <a:rPr lang="es-ES" sz="1600" b="1" u="sng" dirty="0">
                  <a:solidFill>
                    <a:srgbClr val="990033"/>
                  </a:solidFill>
                  <a:latin typeface="Verdana" pitchFamily="34" charset="0"/>
                </a:rPr>
                <a:t>Proceso de la operación</a:t>
              </a:r>
            </a:p>
          </p:txBody>
        </p:sp>
      </p:grpSp>
      <p:sp>
        <p:nvSpPr>
          <p:cNvPr id="315404" name="Text Box 12"/>
          <p:cNvSpPr txBox="1">
            <a:spLocks noChangeArrowheads="1"/>
          </p:cNvSpPr>
          <p:nvPr/>
        </p:nvSpPr>
        <p:spPr bwMode="auto">
          <a:xfrm>
            <a:off x="2833670" y="200834"/>
            <a:ext cx="4238661" cy="707886"/>
          </a:xfrm>
          <a:prstGeom prst="rect">
            <a:avLst/>
          </a:prstGeom>
          <a:noFill/>
          <a:ln w="25400">
            <a:noFill/>
            <a:prstDash val="sysDot"/>
            <a:miter lim="800000"/>
            <a:headEnd/>
            <a:tailEnd/>
          </a:ln>
          <a:effectLst/>
        </p:spPr>
        <p:txBody>
          <a:bodyPr wrap="none">
            <a:spAutoFit/>
          </a:bodyPr>
          <a:lstStyle/>
          <a:p>
            <a:pPr>
              <a:spcBef>
                <a:spcPct val="0"/>
              </a:spcBef>
            </a:pPr>
            <a:r>
              <a:rPr lang="es-ES" sz="2000" b="1" dirty="0">
                <a:solidFill>
                  <a:srgbClr val="058AD4"/>
                </a:solidFill>
                <a:latin typeface="Verdana" pitchFamily="34" charset="0"/>
              </a:rPr>
              <a:t>PAGO DE IMPORTACIÓN </a:t>
            </a:r>
          </a:p>
          <a:p>
            <a:pPr>
              <a:spcBef>
                <a:spcPct val="0"/>
              </a:spcBef>
            </a:pPr>
            <a:r>
              <a:rPr lang="es-ES" sz="2000" b="1" dirty="0">
                <a:solidFill>
                  <a:srgbClr val="058AD4"/>
                </a:solidFill>
                <a:latin typeface="Verdana" pitchFamily="34" charset="0"/>
              </a:rPr>
              <a:t>MEDIANTE TRANSFERENCIA</a:t>
            </a:r>
          </a:p>
        </p:txBody>
      </p:sp>
      <p:grpSp>
        <p:nvGrpSpPr>
          <p:cNvPr id="20" name="19 Grupo"/>
          <p:cNvGrpSpPr/>
          <p:nvPr/>
        </p:nvGrpSpPr>
        <p:grpSpPr>
          <a:xfrm>
            <a:off x="452410" y="5143530"/>
            <a:ext cx="8923338" cy="1081091"/>
            <a:chOff x="452406" y="5143512"/>
            <a:chExt cx="8923338" cy="1081091"/>
          </a:xfrm>
        </p:grpSpPr>
        <p:sp>
          <p:nvSpPr>
            <p:cNvPr id="16" name="Rectangle 8"/>
            <p:cNvSpPr>
              <a:spLocks noChangeArrowheads="1"/>
            </p:cNvSpPr>
            <p:nvPr/>
          </p:nvSpPr>
          <p:spPr bwMode="auto">
            <a:xfrm>
              <a:off x="2469111" y="5143512"/>
              <a:ext cx="4967770" cy="288147"/>
            </a:xfrm>
            <a:prstGeom prst="rect">
              <a:avLst/>
            </a:prstGeom>
            <a:solidFill>
              <a:schemeClr val="accent2">
                <a:alpha val="14000"/>
              </a:schemeClr>
            </a:solidFill>
            <a:ln w="254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spAutoFit/>
            </a:bodyPr>
            <a:lstStyle/>
            <a:p>
              <a:pPr>
                <a:spcBef>
                  <a:spcPct val="0"/>
                </a:spcBef>
              </a:pPr>
              <a:r>
                <a:rPr lang="es-ES" sz="1400" b="1" i="1" dirty="0"/>
                <a:t>MOTIVOS DE ELECCIÓN DE ESTE SISTEMA DE COBRO</a:t>
              </a:r>
            </a:p>
          </p:txBody>
        </p:sp>
        <p:sp>
          <p:nvSpPr>
            <p:cNvPr id="17" name="Text Box 9"/>
            <p:cNvSpPr txBox="1">
              <a:spLocks noChangeArrowheads="1"/>
            </p:cNvSpPr>
            <p:nvPr/>
          </p:nvSpPr>
          <p:spPr bwMode="auto">
            <a:xfrm>
              <a:off x="452406" y="5643578"/>
              <a:ext cx="8923338" cy="581025"/>
            </a:xfrm>
            <a:prstGeom prst="rect">
              <a:avLst/>
            </a:prstGeom>
            <a:noFill/>
            <a:ln w="9525" algn="ctr">
              <a:noFill/>
              <a:miter lim="800000"/>
              <a:headEnd/>
              <a:tailEnd/>
            </a:ln>
            <a:effectLst/>
          </p:spPr>
          <p:txBody>
            <a:bodyPr>
              <a:spAutoFit/>
            </a:bodyPr>
            <a:lstStyle/>
            <a:p>
              <a:pPr algn="just">
                <a:spcBef>
                  <a:spcPct val="0"/>
                </a:spcBef>
                <a:buClr>
                  <a:srgbClr val="FFA829"/>
                </a:buClr>
                <a:buFontTx/>
                <a:buBlip>
                  <a:blip r:embed="rId4"/>
                </a:buBlip>
              </a:pPr>
              <a:r>
                <a:rPr lang="es-ES" sz="1600" b="1" dirty="0">
                  <a:latin typeface="Verdana" pitchFamily="34" charset="0"/>
                </a:rPr>
                <a:t> Existe una relación continuada de confianza entre las partes.</a:t>
              </a:r>
            </a:p>
            <a:p>
              <a:pPr algn="just">
                <a:spcBef>
                  <a:spcPct val="0"/>
                </a:spcBef>
                <a:buClr>
                  <a:srgbClr val="FFA829"/>
                </a:buClr>
              </a:pPr>
              <a:endParaRPr lang="ca-ES" sz="1600" dirty="0">
                <a:latin typeface="Verdana" pitchFamily="34" charset="0"/>
              </a:endParaRPr>
            </a:p>
          </p:txBody>
        </p:sp>
      </p:grpSp>
      <p:grpSp>
        <p:nvGrpSpPr>
          <p:cNvPr id="21" name="20 Grupo"/>
          <p:cNvGrpSpPr/>
          <p:nvPr/>
        </p:nvGrpSpPr>
        <p:grpSpPr>
          <a:xfrm>
            <a:off x="642576" y="1340768"/>
            <a:ext cx="2438216" cy="1584176"/>
            <a:chOff x="416496" y="1412777"/>
            <a:chExt cx="2438216" cy="1584176"/>
          </a:xfrm>
        </p:grpSpPr>
        <p:pic>
          <p:nvPicPr>
            <p:cNvPr id="23" name="Picture 2" descr="Y:\My Pictures\enseñanza3.jpg"/>
            <p:cNvPicPr>
              <a:picLocks noChangeAspect="1" noChangeArrowheads="1"/>
            </p:cNvPicPr>
            <p:nvPr/>
          </p:nvPicPr>
          <p:blipFill>
            <a:blip r:embed="rId5"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4" name="23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5"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7</a:t>
            </a:fld>
            <a:endParaRPr lang="es-ES"/>
          </a:p>
        </p:txBody>
      </p:sp>
    </p:spTree>
    <p:custDataLst>
      <p:tags r:id="rId1"/>
    </p:custDataLst>
  </p:cSld>
  <p:clrMapOvr>
    <a:masterClrMapping/>
  </p:clrMapOvr>
  <p:transition advTm="10797"/>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AutoShape 2"/>
          <p:cNvSpPr>
            <a:spLocks noChangeArrowheads="1"/>
          </p:cNvSpPr>
          <p:nvPr/>
        </p:nvSpPr>
        <p:spPr bwMode="auto">
          <a:xfrm>
            <a:off x="1979613" y="2708275"/>
            <a:ext cx="5943600" cy="1447800"/>
          </a:xfrm>
          <a:prstGeom prst="roundRect">
            <a:avLst>
              <a:gd name="adj" fmla="val 50000"/>
            </a:avLst>
          </a:prstGeom>
          <a:solidFill>
            <a:srgbClr val="058AD4"/>
          </a:solidFill>
          <a:ln w="19050" algn="ctr">
            <a:noFill/>
            <a:round/>
            <a:headEnd/>
            <a:tailEnd/>
          </a:ln>
          <a:effectLst>
            <a:outerShdw blurRad="50800" dist="38100" dir="5400000" algn="t" rotWithShape="0">
              <a:prstClr val="black">
                <a:alpha val="40000"/>
              </a:prstClr>
            </a:outerShdw>
          </a:effectLst>
        </p:spPr>
        <p:txBody>
          <a:bodyPr lIns="81455" tIns="40727" rIns="81455" bIns="40727" anchor="ctr"/>
          <a:lstStyle/>
          <a:p>
            <a:pPr algn="ctr">
              <a:spcBef>
                <a:spcPct val="0"/>
              </a:spcBef>
            </a:pPr>
            <a:r>
              <a:rPr lang="ca-ES" sz="3200" b="1" dirty="0">
                <a:solidFill>
                  <a:schemeClr val="bg1"/>
                </a:solidFill>
                <a:latin typeface="Verdana" pitchFamily="34" charset="0"/>
              </a:rPr>
              <a:t>GARANTÍA BANCARIA EMITIDA</a:t>
            </a:r>
          </a:p>
        </p:txBody>
      </p:sp>
      <p:sp>
        <p:nvSpPr>
          <p:cNvPr id="8" name="7 Marcador de número de diapositiva"/>
          <p:cNvSpPr>
            <a:spLocks noGrp="1"/>
          </p:cNvSpPr>
          <p:nvPr>
            <p:ph type="sldNum" sz="quarter" idx="12"/>
          </p:nvPr>
        </p:nvSpPr>
        <p:spPr/>
        <p:txBody>
          <a:bodyPr/>
          <a:lstStyle/>
          <a:p>
            <a:fld id="{26C69DA7-24B1-4A6D-BDDF-C1FA8D855B87}" type="slidenum">
              <a:rPr lang="es-ES" smtClean="0"/>
              <a:pPr/>
              <a:t>70</a:t>
            </a:fld>
            <a:endParaRPr lang="es-ES"/>
          </a:p>
        </p:txBody>
      </p:sp>
      <p:pic>
        <p:nvPicPr>
          <p:cNvPr id="6" name="Imagen 5">
            <a:extLst>
              <a:ext uri="{FF2B5EF4-FFF2-40B4-BE49-F238E27FC236}">
                <a16:creationId xmlns:a16="http://schemas.microsoft.com/office/drawing/2014/main" id="{5862D965-32F4-4666-88A8-4664CF029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16687614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Text Box 4"/>
          <p:cNvSpPr txBox="1">
            <a:spLocks noChangeArrowheads="1"/>
          </p:cNvSpPr>
          <p:nvPr/>
        </p:nvSpPr>
        <p:spPr bwMode="auto">
          <a:xfrm>
            <a:off x="2138768" y="214290"/>
            <a:ext cx="5628464"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EMITIDA</a:t>
            </a:r>
          </a:p>
        </p:txBody>
      </p:sp>
      <p:sp>
        <p:nvSpPr>
          <p:cNvPr id="427014" name="Rectangle 6"/>
          <p:cNvSpPr>
            <a:spLocks noChangeArrowheads="1"/>
          </p:cNvSpPr>
          <p:nvPr/>
        </p:nvSpPr>
        <p:spPr bwMode="auto">
          <a:xfrm>
            <a:off x="3080792" y="1288382"/>
            <a:ext cx="6192688" cy="4228850"/>
          </a:xfrm>
          <a:prstGeom prst="rect">
            <a:avLst/>
          </a:prstGeom>
          <a:solidFill>
            <a:srgbClr val="F1CB93"/>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a:lnSpc>
                <a:spcPct val="120000"/>
              </a:lnSpc>
              <a:spcBef>
                <a:spcPct val="0"/>
              </a:spcBef>
            </a:pPr>
            <a:r>
              <a:rPr lang="es-ES_tradnl" sz="1600" dirty="0">
                <a:latin typeface="Verdana" pitchFamily="34" charset="0"/>
              </a:rPr>
              <a:t>La</a:t>
            </a:r>
            <a:r>
              <a:rPr lang="es-ES_tradnl" sz="1600" b="1" dirty="0">
                <a:latin typeface="Verdana" pitchFamily="34" charset="0"/>
              </a:rPr>
              <a:t> garantía bancaria emitida</a:t>
            </a:r>
            <a:r>
              <a:rPr lang="es-ES_tradnl" sz="1600" dirty="0">
                <a:latin typeface="Verdana" pitchFamily="34" charset="0"/>
              </a:rPr>
              <a:t> es un compromiso por el que una entidad bancaria, actuando como avalista/garante, por cuenta de una persona física o </a:t>
            </a:r>
            <a:r>
              <a:rPr lang="es-ES_tradnl" sz="1600" dirty="0" err="1">
                <a:latin typeface="Verdana" pitchFamily="34" charset="0"/>
              </a:rPr>
              <a:t>juridica</a:t>
            </a:r>
            <a:r>
              <a:rPr lang="es-ES_tradnl" sz="1600" dirty="0">
                <a:latin typeface="Verdana" pitchFamily="34" charset="0"/>
              </a:rPr>
              <a:t> “avalado”, se obliga a pagar un importe determinado en euros o en divisas a requerimiento de un tercero llamado “beneficiario”, en caso de que certifique que el avalado no ha cumplido con las obligaciones contractuales o de pago cubiertas por la garantía.</a:t>
            </a:r>
          </a:p>
          <a:p>
            <a:pPr>
              <a:lnSpc>
                <a:spcPct val="120000"/>
              </a:lnSpc>
              <a:spcBef>
                <a:spcPct val="0"/>
              </a:spcBef>
            </a:pPr>
            <a:endParaRPr lang="es-ES" sz="1600" dirty="0">
              <a:latin typeface="Verdana" pitchFamily="34" charset="0"/>
            </a:endParaRPr>
          </a:p>
          <a:p>
            <a:pPr>
              <a:lnSpc>
                <a:spcPct val="120000"/>
              </a:lnSpc>
              <a:spcBef>
                <a:spcPct val="0"/>
              </a:spcBef>
            </a:pPr>
            <a:r>
              <a:rPr lang="es-ES_tradnl" sz="1600" dirty="0">
                <a:latin typeface="Verdana" pitchFamily="34" charset="0"/>
              </a:rPr>
              <a:t>El término “garantía” se utiliza cuando la operación se emite por SWIFT o bien por documento físico (carta, escrito o similar), mientras que el término “aval” se utiliza cuando se formaliza sobre documentos financieros (letras, pagarés, etc.). </a:t>
            </a:r>
          </a:p>
        </p:txBody>
      </p:sp>
      <p:grpSp>
        <p:nvGrpSpPr>
          <p:cNvPr id="11" name="10 Grupo"/>
          <p:cNvGrpSpPr/>
          <p:nvPr/>
        </p:nvGrpSpPr>
        <p:grpSpPr>
          <a:xfrm>
            <a:off x="642576" y="2636912"/>
            <a:ext cx="2438216" cy="1584176"/>
            <a:chOff x="416496" y="1412777"/>
            <a:chExt cx="2438216" cy="1584176"/>
          </a:xfrm>
        </p:grpSpPr>
        <p:pic>
          <p:nvPicPr>
            <p:cNvPr id="12"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12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17"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71</a:t>
            </a:fld>
            <a:endParaRPr lang="es-ES"/>
          </a:p>
        </p:txBody>
      </p:sp>
      <p:pic>
        <p:nvPicPr>
          <p:cNvPr id="14" name="Imagen 13">
            <a:extLst>
              <a:ext uri="{FF2B5EF4-FFF2-40B4-BE49-F238E27FC236}">
                <a16:creationId xmlns:a16="http://schemas.microsoft.com/office/drawing/2014/main" id="{3C04D182-8759-4377-AE4E-6673AECFBA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105530000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452406" y="1974056"/>
            <a:ext cx="8923337" cy="3759200"/>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El beneficiario/exportador quiere disponer de una garantía bancaria para cubrirse de un posible incumplimiento de la obligación contraída por parte del avalado/importador.</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No es suficiente garantía para el beneficiario el contrato comercial que puede haber firmado con el avalado.</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La elección de la garantía bancaria con respecto al crédito documentario depende, en algunas situaciones, de las prácticas bancarias y comerciales de los países que intervienen en la operación.</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Suele ser requisito obligatorio cuando se trata de participar en una licitación a un concurso público.</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ca-ES" sz="1600" dirty="0">
              <a:latin typeface="Verdana" pitchFamily="34" charset="0"/>
            </a:endParaRPr>
          </a:p>
        </p:txBody>
      </p:sp>
      <p:sp>
        <p:nvSpPr>
          <p:cNvPr id="428036" name="Rectangle 4"/>
          <p:cNvSpPr>
            <a:spLocks noGrp="1" noChangeArrowheads="1"/>
          </p:cNvSpPr>
          <p:nvPr>
            <p:ph type="title"/>
          </p:nvPr>
        </p:nvSpPr>
        <p:spPr>
          <a:xfrm>
            <a:off x="3067708" y="1106482"/>
            <a:ext cx="3217547" cy="234286"/>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r>
              <a:rPr lang="es-ES" sz="1050" b="1" dirty="0">
                <a:solidFill>
                  <a:schemeClr val="tx1"/>
                </a:solidFill>
              </a:rPr>
              <a:t>MOTIVOS DE ELECCIÓN DE ESTE SISTEMA DE COBRO</a:t>
            </a:r>
          </a:p>
        </p:txBody>
      </p:sp>
      <p:sp>
        <p:nvSpPr>
          <p:cNvPr id="428038" name="Text Box 6"/>
          <p:cNvSpPr txBox="1">
            <a:spLocks noChangeArrowheads="1"/>
          </p:cNvSpPr>
          <p:nvPr/>
        </p:nvSpPr>
        <p:spPr bwMode="auto">
          <a:xfrm>
            <a:off x="2138768" y="285728"/>
            <a:ext cx="5628464"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EMITIDA</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72</a:t>
            </a:fld>
            <a:endParaRPr lang="es-ES"/>
          </a:p>
        </p:txBody>
      </p:sp>
      <p:pic>
        <p:nvPicPr>
          <p:cNvPr id="6" name="Imagen 5">
            <a:extLst>
              <a:ext uri="{FF2B5EF4-FFF2-40B4-BE49-F238E27FC236}">
                <a16:creationId xmlns:a16="http://schemas.microsoft.com/office/drawing/2014/main" id="{7977ED54-13F0-471C-A227-341E31D0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127800609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Text Box 4"/>
          <p:cNvSpPr txBox="1">
            <a:spLocks noChangeArrowheads="1"/>
          </p:cNvSpPr>
          <p:nvPr/>
        </p:nvSpPr>
        <p:spPr bwMode="auto">
          <a:xfrm>
            <a:off x="2138768" y="214290"/>
            <a:ext cx="5628464"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EMITIDA</a:t>
            </a:r>
          </a:p>
        </p:txBody>
      </p:sp>
      <p:sp>
        <p:nvSpPr>
          <p:cNvPr id="429061" name="Rectangle 5"/>
          <p:cNvSpPr>
            <a:spLocks noGrp="1" noChangeArrowheads="1"/>
          </p:cNvSpPr>
          <p:nvPr>
            <p:ph type="title"/>
          </p:nvPr>
        </p:nvSpPr>
        <p:spPr>
          <a:xfrm>
            <a:off x="4238620" y="1000108"/>
            <a:ext cx="1428760" cy="234286"/>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050" b="1" dirty="0">
                <a:solidFill>
                  <a:schemeClr val="tx1"/>
                </a:solidFill>
              </a:rPr>
              <a:t>MODALIDADES</a:t>
            </a:r>
          </a:p>
        </p:txBody>
      </p:sp>
      <p:sp>
        <p:nvSpPr>
          <p:cNvPr id="429062" name="Text Box 6"/>
          <p:cNvSpPr txBox="1">
            <a:spLocks noChangeArrowheads="1"/>
          </p:cNvSpPr>
          <p:nvPr/>
        </p:nvSpPr>
        <p:spPr bwMode="auto">
          <a:xfrm>
            <a:off x="238092" y="1412776"/>
            <a:ext cx="9035387" cy="4770537"/>
          </a:xfrm>
          <a:prstGeom prst="rect">
            <a:avLst/>
          </a:prstGeom>
          <a:noFill/>
          <a:ln w="9525" algn="ctr">
            <a:noFill/>
            <a:miter lim="800000"/>
            <a:headEnd/>
            <a:tailEnd/>
          </a:ln>
          <a:effectLst/>
        </p:spPr>
        <p:txBody>
          <a:bodyPr wrap="square">
            <a:spAutoFit/>
          </a:bodyPr>
          <a:lstStyle/>
          <a:p>
            <a:pPr>
              <a:spcBef>
                <a:spcPct val="0"/>
              </a:spcBef>
            </a:pPr>
            <a:r>
              <a:rPr lang="es-ES_tradnl" sz="1600" b="1" u="sng" dirty="0">
                <a:solidFill>
                  <a:srgbClr val="990033"/>
                </a:solidFill>
                <a:effectLst>
                  <a:outerShdw blurRad="38100" dist="38100" dir="2700000" algn="tl">
                    <a:srgbClr val="C0C0C0"/>
                  </a:outerShdw>
                </a:effectLst>
                <a:latin typeface="Verdana" pitchFamily="34" charset="0"/>
              </a:rPr>
              <a:t>Por contenido económico</a:t>
            </a:r>
            <a:r>
              <a:rPr lang="es-ES_tradnl" sz="1600" b="1" u="sng" dirty="0">
                <a:effectLst>
                  <a:outerShdw blurRad="38100" dist="38100" dir="2700000" algn="tl">
                    <a:srgbClr val="C0C0C0"/>
                  </a:outerShdw>
                </a:effectLst>
                <a:latin typeface="Verdana" pitchFamily="34" charset="0"/>
              </a:rPr>
              <a:t> </a:t>
            </a:r>
          </a:p>
          <a:p>
            <a:pPr>
              <a:spcBef>
                <a:spcPct val="0"/>
              </a:spcBef>
            </a:pPr>
            <a:endParaRPr lang="es-ES_tradnl" sz="1600" b="1" dirty="0">
              <a:latin typeface="Verdana" pitchFamily="34" charset="0"/>
            </a:endParaRPr>
          </a:p>
          <a:p>
            <a:pPr>
              <a:spcBef>
                <a:spcPct val="0"/>
              </a:spcBef>
            </a:pPr>
            <a:r>
              <a:rPr lang="es-ES_tradnl" sz="1600" b="1" dirty="0">
                <a:solidFill>
                  <a:srgbClr val="00B0F0"/>
                </a:solidFill>
                <a:latin typeface="Verdana" pitchFamily="34" charset="0"/>
              </a:rPr>
              <a:t>Técnicos: </a:t>
            </a:r>
            <a:r>
              <a:rPr lang="es-ES_tradnl" sz="1600" dirty="0">
                <a:latin typeface="Verdana" pitchFamily="34" charset="0"/>
              </a:rPr>
              <a:t>se consideran los que no comportan obligación directa de pago para entidad financiera , pero responden del incumplimiento de los compromisos que el avalado tiene contraídos, generalmente, ante algún organismo público con motivo de importación de mercancías en régimen temporal, participación de obras o suministros o buen funcionamiento de maquinaria vendida.</a:t>
            </a:r>
          </a:p>
          <a:p>
            <a:pPr>
              <a:spcBef>
                <a:spcPct val="0"/>
              </a:spcBef>
            </a:pPr>
            <a:endParaRPr lang="es-ES_tradnl" sz="1600" b="1" dirty="0">
              <a:latin typeface="Verdana" pitchFamily="34" charset="0"/>
            </a:endParaRPr>
          </a:p>
          <a:p>
            <a:pPr>
              <a:spcBef>
                <a:spcPct val="0"/>
              </a:spcBef>
            </a:pPr>
            <a:r>
              <a:rPr lang="es-ES_tradnl" sz="1600" b="1" dirty="0">
                <a:solidFill>
                  <a:srgbClr val="00B0F0"/>
                </a:solidFill>
                <a:latin typeface="Verdana" pitchFamily="34" charset="0"/>
              </a:rPr>
              <a:t>Económicos:</a:t>
            </a:r>
            <a:r>
              <a:rPr lang="es-ES_tradnl" sz="1600" dirty="0">
                <a:solidFill>
                  <a:srgbClr val="00B0F0"/>
                </a:solidFill>
                <a:latin typeface="Verdana" pitchFamily="34" charset="0"/>
              </a:rPr>
              <a:t> </a:t>
            </a:r>
            <a:r>
              <a:rPr lang="es-ES_tradnl" sz="1600" dirty="0">
                <a:latin typeface="Verdana" pitchFamily="34" charset="0"/>
              </a:rPr>
              <a:t>que se dividen, a su vez, en dos tipos:</a:t>
            </a:r>
          </a:p>
          <a:p>
            <a:pPr>
              <a:spcBef>
                <a:spcPct val="0"/>
              </a:spcBef>
            </a:pPr>
            <a:endParaRPr lang="es-ES_tradnl" sz="1600" dirty="0">
              <a:latin typeface="Verdana" pitchFamily="34" charset="0"/>
            </a:endParaRPr>
          </a:p>
          <a:p>
            <a:pPr>
              <a:spcBef>
                <a:spcPct val="0"/>
              </a:spcBef>
            </a:pPr>
            <a:r>
              <a:rPr lang="es-ES_tradnl" sz="1600" dirty="0">
                <a:latin typeface="Verdana" pitchFamily="34" charset="0"/>
              </a:rPr>
              <a:t>	</a:t>
            </a:r>
            <a:r>
              <a:rPr lang="es-ES_tradnl" sz="1600" dirty="0">
                <a:solidFill>
                  <a:srgbClr val="00B0F0"/>
                </a:solidFill>
                <a:latin typeface="Verdana" pitchFamily="34" charset="0"/>
              </a:rPr>
              <a:t>1.</a:t>
            </a:r>
            <a:r>
              <a:rPr lang="es-ES_tradnl" sz="1600" b="1" dirty="0">
                <a:solidFill>
                  <a:srgbClr val="00B0F0"/>
                </a:solidFill>
                <a:latin typeface="Verdana" pitchFamily="34" charset="0"/>
              </a:rPr>
              <a:t>Comerciales:</a:t>
            </a:r>
            <a:r>
              <a:rPr lang="es-ES_tradnl" sz="1600" dirty="0">
                <a:solidFill>
                  <a:srgbClr val="00B0F0"/>
                </a:solidFill>
                <a:latin typeface="Verdana" pitchFamily="34" charset="0"/>
              </a:rPr>
              <a:t> </a:t>
            </a:r>
            <a:r>
              <a:rPr lang="es-ES_tradnl" sz="1600" dirty="0">
                <a:latin typeface="Verdana" pitchFamily="34" charset="0"/>
              </a:rPr>
              <a:t>se refieren a operaciones de naturaleza comercial y responden del pago aplazado de cualquier clase de bienes, fraccionamientos de pago, sumas entregadas anticipadamente, garantía de pagos a la Hacienda Pública y al resto de organismos oficiales.</a:t>
            </a:r>
          </a:p>
          <a:p>
            <a:pPr>
              <a:spcBef>
                <a:spcPct val="0"/>
              </a:spcBef>
            </a:pPr>
            <a:endParaRPr lang="es-ES_tradnl" sz="1600" dirty="0">
              <a:latin typeface="Verdana" pitchFamily="34" charset="0"/>
            </a:endParaRPr>
          </a:p>
          <a:p>
            <a:pPr>
              <a:spcBef>
                <a:spcPct val="0"/>
              </a:spcBef>
            </a:pPr>
            <a:r>
              <a:rPr lang="es-ES_tradnl" sz="1600" b="1" dirty="0">
                <a:solidFill>
                  <a:srgbClr val="990033"/>
                </a:solidFill>
                <a:latin typeface="Verdana" pitchFamily="34" charset="0"/>
              </a:rPr>
              <a:t>	</a:t>
            </a:r>
            <a:r>
              <a:rPr lang="es-ES_tradnl" sz="1600" b="1" dirty="0">
                <a:solidFill>
                  <a:srgbClr val="00B0F0"/>
                </a:solidFill>
                <a:latin typeface="Verdana" pitchFamily="34" charset="0"/>
              </a:rPr>
              <a:t>2. Financieros: </a:t>
            </a:r>
            <a:r>
              <a:rPr lang="es-ES_tradnl" sz="1600" dirty="0">
                <a:latin typeface="Verdana" pitchFamily="34" charset="0"/>
              </a:rPr>
              <a:t>responden de créditos o préstamos obtenidos por el cliente avalado 	de otras entidades, ante las que la entidad financiera receptora queda obligada directamente a su reembolso, y que generalmente consisten en el aval de letras financieras o pólizas de crédito o préstamo. </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73</a:t>
            </a:fld>
            <a:endParaRPr lang="es-ES"/>
          </a:p>
        </p:txBody>
      </p:sp>
      <p:pic>
        <p:nvPicPr>
          <p:cNvPr id="6" name="Imagen 5">
            <a:extLst>
              <a:ext uri="{FF2B5EF4-FFF2-40B4-BE49-F238E27FC236}">
                <a16:creationId xmlns:a16="http://schemas.microsoft.com/office/drawing/2014/main" id="{A14E330D-FE55-4AF6-8F65-47373140B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193985323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Text Box 4"/>
          <p:cNvSpPr txBox="1">
            <a:spLocks noChangeArrowheads="1"/>
          </p:cNvSpPr>
          <p:nvPr/>
        </p:nvSpPr>
        <p:spPr bwMode="auto">
          <a:xfrm>
            <a:off x="2138768" y="214290"/>
            <a:ext cx="5628464"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EMITIDA</a:t>
            </a:r>
          </a:p>
        </p:txBody>
      </p:sp>
      <p:sp>
        <p:nvSpPr>
          <p:cNvPr id="430085" name="Rectangle 5"/>
          <p:cNvSpPr>
            <a:spLocks noGrp="1" noChangeArrowheads="1"/>
          </p:cNvSpPr>
          <p:nvPr>
            <p:ph type="title"/>
          </p:nvPr>
        </p:nvSpPr>
        <p:spPr>
          <a:xfrm>
            <a:off x="4131463" y="836712"/>
            <a:ext cx="1643074" cy="234286"/>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050" b="1" dirty="0">
                <a:solidFill>
                  <a:schemeClr val="tx1"/>
                </a:solidFill>
              </a:rPr>
              <a:t>MODALIDADES</a:t>
            </a:r>
          </a:p>
        </p:txBody>
      </p:sp>
      <p:grpSp>
        <p:nvGrpSpPr>
          <p:cNvPr id="19" name="18 Grupo"/>
          <p:cNvGrpSpPr/>
          <p:nvPr/>
        </p:nvGrpSpPr>
        <p:grpSpPr>
          <a:xfrm>
            <a:off x="632520" y="1243031"/>
            <a:ext cx="8640959" cy="4972050"/>
            <a:chOff x="466725" y="1243031"/>
            <a:chExt cx="8497888" cy="4972050"/>
          </a:xfrm>
        </p:grpSpPr>
        <p:sp>
          <p:nvSpPr>
            <p:cNvPr id="12" name="AutoShape 6"/>
            <p:cNvSpPr>
              <a:spLocks noChangeArrowheads="1"/>
            </p:cNvSpPr>
            <p:nvPr/>
          </p:nvSpPr>
          <p:spPr bwMode="auto">
            <a:xfrm>
              <a:off x="468313" y="2127269"/>
              <a:ext cx="8424862" cy="549275"/>
            </a:xfrm>
            <a:prstGeom prst="chevron">
              <a:avLst>
                <a:gd name="adj" fmla="val 85993"/>
              </a:avLst>
            </a:prstGeom>
            <a:solidFill>
              <a:srgbClr val="058AD4"/>
            </a:solidFill>
            <a:ln w="9525" algn="ctr">
              <a:noFill/>
              <a:miter lim="800000"/>
              <a:headEnd/>
              <a:tailEnd/>
            </a:ln>
          </p:spPr>
          <p:txBody>
            <a:bodyPr anchor="ctr">
              <a:spAutoFit/>
            </a:bodyPr>
            <a:lstStyle/>
            <a:p>
              <a:pPr algn="ctr"/>
              <a:r>
                <a:rPr lang="es-ES" sz="1200" b="1" dirty="0">
                  <a:solidFill>
                    <a:schemeClr val="bg1"/>
                  </a:solidFill>
                  <a:latin typeface="Arial" charset="0"/>
                </a:rPr>
                <a:t>De pago (</a:t>
              </a:r>
              <a:r>
                <a:rPr lang="es-ES" sz="1200" b="1" dirty="0" err="1">
                  <a:solidFill>
                    <a:schemeClr val="bg1"/>
                  </a:solidFill>
                  <a:latin typeface="Arial" charset="0"/>
                </a:rPr>
                <a:t>Payment</a:t>
              </a:r>
              <a:r>
                <a:rPr lang="es-ES" sz="1200" b="1" dirty="0">
                  <a:solidFill>
                    <a:schemeClr val="bg1"/>
                  </a:solidFill>
                  <a:latin typeface="Arial" charset="0"/>
                </a:rPr>
                <a:t> </a:t>
              </a:r>
              <a:r>
                <a:rPr lang="es-ES" sz="1200" b="1" dirty="0" err="1">
                  <a:solidFill>
                    <a:schemeClr val="bg1"/>
                  </a:solidFill>
                  <a:latin typeface="Arial" charset="0"/>
                </a:rPr>
                <a:t>Guarantee</a:t>
              </a:r>
              <a:r>
                <a:rPr lang="es-ES" sz="1200" b="1" dirty="0">
                  <a:solidFill>
                    <a:schemeClr val="bg1"/>
                  </a:solidFill>
                  <a:latin typeface="Arial" charset="0"/>
                </a:rPr>
                <a:t>): Asegura el pago de  importes debidos por</a:t>
              </a:r>
            </a:p>
            <a:p>
              <a:pPr algn="ctr"/>
              <a:r>
                <a:rPr lang="es-ES" sz="1200" b="1" dirty="0">
                  <a:solidFill>
                    <a:schemeClr val="bg1"/>
                  </a:solidFill>
                  <a:latin typeface="Arial" charset="0"/>
                </a:rPr>
                <a:t>suministros de determinados bienes o servicios</a:t>
              </a:r>
            </a:p>
          </p:txBody>
        </p:sp>
        <p:sp>
          <p:nvSpPr>
            <p:cNvPr id="13" name="AutoShape 8"/>
            <p:cNvSpPr>
              <a:spLocks noChangeArrowheads="1"/>
            </p:cNvSpPr>
            <p:nvPr/>
          </p:nvSpPr>
          <p:spPr bwMode="auto">
            <a:xfrm rot="10800000">
              <a:off x="468313" y="2722581"/>
              <a:ext cx="8428037" cy="554038"/>
            </a:xfrm>
            <a:prstGeom prst="chevron">
              <a:avLst>
                <a:gd name="adj" fmla="val 85286"/>
              </a:avLst>
            </a:prstGeom>
            <a:solidFill>
              <a:srgbClr val="058AD4"/>
            </a:solidFill>
            <a:ln w="9525" algn="ctr">
              <a:noFill/>
              <a:miter lim="800000"/>
              <a:headEnd/>
              <a:tailEnd/>
            </a:ln>
          </p:spPr>
          <p:txBody>
            <a:bodyPr rot="10800000" anchor="ctr">
              <a:spAutoFit/>
            </a:bodyPr>
            <a:lstStyle/>
            <a:p>
              <a:pPr algn="ctr"/>
              <a:r>
                <a:rPr lang="es-ES" sz="1200" b="1">
                  <a:solidFill>
                    <a:schemeClr val="bg1"/>
                  </a:solidFill>
                  <a:latin typeface="Arial" charset="0"/>
                </a:rPr>
                <a:t>De licitación (Bid Bond / Tender Guarantee – Garantía provisional): Acceso a licitaciones</a:t>
              </a:r>
            </a:p>
            <a:p>
              <a:pPr algn="ctr"/>
              <a:r>
                <a:rPr lang="es-ES" sz="1200" b="1">
                  <a:solidFill>
                    <a:schemeClr val="bg1"/>
                  </a:solidFill>
                  <a:latin typeface="Arial" charset="0"/>
                </a:rPr>
                <a:t> o concursos públicos o privados en adjudicación de contratos</a:t>
              </a:r>
            </a:p>
          </p:txBody>
        </p:sp>
        <p:sp>
          <p:nvSpPr>
            <p:cNvPr id="14" name="AutoShape 9"/>
            <p:cNvSpPr>
              <a:spLocks noChangeArrowheads="1"/>
            </p:cNvSpPr>
            <p:nvPr/>
          </p:nvSpPr>
          <p:spPr bwMode="auto">
            <a:xfrm>
              <a:off x="468313" y="3316306"/>
              <a:ext cx="8424862" cy="549275"/>
            </a:xfrm>
            <a:prstGeom prst="chevron">
              <a:avLst>
                <a:gd name="adj" fmla="val 85993"/>
              </a:avLst>
            </a:prstGeom>
            <a:solidFill>
              <a:srgbClr val="058AD4"/>
            </a:solidFill>
            <a:ln w="9525" algn="ctr">
              <a:noFill/>
              <a:miter lim="800000"/>
              <a:headEnd/>
              <a:tailEnd/>
            </a:ln>
          </p:spPr>
          <p:txBody>
            <a:bodyPr anchor="ctr">
              <a:spAutoFit/>
            </a:bodyPr>
            <a:lstStyle/>
            <a:p>
              <a:pPr algn="ctr"/>
              <a:r>
                <a:rPr lang="es-ES" sz="1200" b="1">
                  <a:solidFill>
                    <a:schemeClr val="bg1"/>
                  </a:solidFill>
                  <a:latin typeface="Arial" charset="0"/>
                </a:rPr>
                <a:t>De cumplimiento (Performance Bond – Garantía definitiva): Se solicita como garantía</a:t>
              </a:r>
            </a:p>
            <a:p>
              <a:pPr algn="ctr"/>
              <a:r>
                <a:rPr lang="es-ES" sz="1200" b="1">
                  <a:solidFill>
                    <a:schemeClr val="bg1"/>
                  </a:solidFill>
                  <a:latin typeface="Arial" charset="0"/>
                </a:rPr>
                <a:t>de cumplimiento de las condiciones de un contrato</a:t>
              </a:r>
            </a:p>
          </p:txBody>
        </p:sp>
        <p:sp>
          <p:nvSpPr>
            <p:cNvPr id="15" name="AutoShape 8"/>
            <p:cNvSpPr>
              <a:spLocks noChangeArrowheads="1"/>
            </p:cNvSpPr>
            <p:nvPr/>
          </p:nvSpPr>
          <p:spPr bwMode="auto">
            <a:xfrm rot="10800000">
              <a:off x="466725" y="1243031"/>
              <a:ext cx="8434388" cy="823913"/>
            </a:xfrm>
            <a:prstGeom prst="chevron">
              <a:avLst>
                <a:gd name="adj" fmla="val 56967"/>
              </a:avLst>
            </a:prstGeom>
            <a:solidFill>
              <a:srgbClr val="058AD4"/>
            </a:solidFill>
            <a:ln w="9525" algn="ctr">
              <a:noFill/>
              <a:miter lim="800000"/>
              <a:headEnd/>
              <a:tailEnd/>
            </a:ln>
          </p:spPr>
          <p:txBody>
            <a:bodyPr rot="10800000" anchor="ctr">
              <a:spAutoFit/>
            </a:bodyPr>
            <a:lstStyle/>
            <a:p>
              <a:pPr algn="ctr"/>
              <a:r>
                <a:rPr lang="es-ES" sz="1200" b="1" dirty="0">
                  <a:solidFill>
                    <a:schemeClr val="bg1"/>
                  </a:solidFill>
                  <a:latin typeface="Arial" charset="0"/>
                </a:rPr>
                <a:t>Pre-avales: compromisos que una entidad financiera adquiere de otorgar el aval definitivo</a:t>
              </a:r>
            </a:p>
            <a:p>
              <a:pPr algn="ctr"/>
              <a:r>
                <a:rPr lang="es-ES" sz="1200" b="1" dirty="0">
                  <a:solidFill>
                    <a:schemeClr val="bg1"/>
                  </a:solidFill>
                  <a:latin typeface="Arial" charset="0"/>
                </a:rPr>
                <a:t>al cliente que lo solicite a favor del beneficiario de la garantía, siempre que </a:t>
              </a:r>
            </a:p>
            <a:p>
              <a:pPr algn="ctr"/>
              <a:r>
                <a:rPr lang="es-ES" sz="1200" b="1" dirty="0">
                  <a:solidFill>
                    <a:schemeClr val="bg1"/>
                  </a:solidFill>
                  <a:latin typeface="Arial" charset="0"/>
                </a:rPr>
                <a:t>se cumplan las condiciones de dicho compromiso.</a:t>
              </a:r>
            </a:p>
          </p:txBody>
        </p:sp>
        <p:sp>
          <p:nvSpPr>
            <p:cNvPr id="16" name="AutoShape 10"/>
            <p:cNvSpPr>
              <a:spLocks noChangeArrowheads="1"/>
            </p:cNvSpPr>
            <p:nvPr/>
          </p:nvSpPr>
          <p:spPr bwMode="auto">
            <a:xfrm rot="10800000">
              <a:off x="466725" y="3919556"/>
              <a:ext cx="8434388" cy="549275"/>
            </a:xfrm>
            <a:prstGeom prst="chevron">
              <a:avLst>
                <a:gd name="adj" fmla="val 86090"/>
              </a:avLst>
            </a:prstGeom>
            <a:solidFill>
              <a:srgbClr val="058AD4"/>
            </a:solidFill>
            <a:ln w="9525" algn="ctr">
              <a:noFill/>
              <a:miter lim="800000"/>
              <a:headEnd/>
              <a:tailEnd/>
            </a:ln>
          </p:spPr>
          <p:txBody>
            <a:bodyPr rot="10800000" anchor="ctr">
              <a:spAutoFit/>
            </a:bodyPr>
            <a:lstStyle/>
            <a:p>
              <a:pPr algn="ctr"/>
              <a:r>
                <a:rPr lang="es-ES" sz="1200" b="1">
                  <a:solidFill>
                    <a:schemeClr val="bg1"/>
                  </a:solidFill>
                  <a:latin typeface="Arial" charset="0"/>
                </a:rPr>
                <a:t>Sobre anticipos (Advance Payment Guarantee): Cubre un pago realizado por anticipado</a:t>
              </a:r>
            </a:p>
            <a:p>
              <a:pPr algn="ctr"/>
              <a:r>
                <a:rPr lang="es-ES" sz="1200" b="1">
                  <a:solidFill>
                    <a:schemeClr val="bg1"/>
                  </a:solidFill>
                  <a:latin typeface="Arial" charset="0"/>
                </a:rPr>
                <a:t> en relación con una compra de mercancía o contrato de prestación de servicios.</a:t>
              </a:r>
            </a:p>
          </p:txBody>
        </p:sp>
        <p:sp>
          <p:nvSpPr>
            <p:cNvPr id="17" name="AutoShape 11"/>
            <p:cNvSpPr>
              <a:spLocks noChangeArrowheads="1"/>
            </p:cNvSpPr>
            <p:nvPr/>
          </p:nvSpPr>
          <p:spPr bwMode="auto">
            <a:xfrm>
              <a:off x="539750" y="4516456"/>
              <a:ext cx="8424863" cy="823913"/>
            </a:xfrm>
            <a:prstGeom prst="chevron">
              <a:avLst>
                <a:gd name="adj" fmla="val 56903"/>
              </a:avLst>
            </a:prstGeom>
            <a:solidFill>
              <a:srgbClr val="058AD4"/>
            </a:solidFill>
            <a:ln w="9525" algn="ctr">
              <a:noFill/>
              <a:miter lim="800000"/>
              <a:headEnd/>
              <a:tailEnd/>
            </a:ln>
          </p:spPr>
          <p:txBody>
            <a:bodyPr anchor="ctr">
              <a:spAutoFit/>
            </a:bodyPr>
            <a:lstStyle/>
            <a:p>
              <a:pPr algn="ctr"/>
              <a:r>
                <a:rPr lang="es-ES" sz="1200" b="1">
                  <a:solidFill>
                    <a:schemeClr val="bg1"/>
                  </a:solidFill>
                  <a:latin typeface="Arial" charset="0"/>
                </a:rPr>
                <a:t>Crédito documentario Stand by: Asegura el cobro en caso de que, habiéndose</a:t>
              </a:r>
            </a:p>
            <a:p>
              <a:pPr algn="ctr"/>
              <a:r>
                <a:rPr lang="es-ES" sz="1200" b="1">
                  <a:solidFill>
                    <a:schemeClr val="bg1"/>
                  </a:solidFill>
                  <a:latin typeface="Arial" charset="0"/>
                </a:rPr>
                <a:t>remitido una determinada mercancía o proporcionado un determinado servicio,</a:t>
              </a:r>
            </a:p>
            <a:p>
              <a:pPr algn="ctr"/>
              <a:r>
                <a:rPr lang="es-ES" sz="1200" b="1">
                  <a:solidFill>
                    <a:schemeClr val="bg1"/>
                  </a:solidFill>
                  <a:latin typeface="Arial" charset="0"/>
                </a:rPr>
                <a:t>llegado el momento de su pago, éste no se realice según lo acordado.</a:t>
              </a:r>
            </a:p>
          </p:txBody>
        </p:sp>
        <p:sp>
          <p:nvSpPr>
            <p:cNvPr id="18" name="AutoShape 10"/>
            <p:cNvSpPr>
              <a:spLocks noChangeArrowheads="1"/>
            </p:cNvSpPr>
            <p:nvPr/>
          </p:nvSpPr>
          <p:spPr bwMode="auto">
            <a:xfrm rot="10800000">
              <a:off x="466725" y="5391169"/>
              <a:ext cx="8439150" cy="823912"/>
            </a:xfrm>
            <a:prstGeom prst="chevron">
              <a:avLst>
                <a:gd name="adj" fmla="val 56999"/>
              </a:avLst>
            </a:prstGeom>
            <a:solidFill>
              <a:srgbClr val="058AD4"/>
            </a:solidFill>
            <a:ln w="9525" algn="ctr">
              <a:noFill/>
              <a:miter lim="800000"/>
              <a:headEnd/>
              <a:tailEnd/>
            </a:ln>
          </p:spPr>
          <p:txBody>
            <a:bodyPr rot="10800000" anchor="ctr">
              <a:spAutoFit/>
            </a:bodyPr>
            <a:lstStyle/>
            <a:p>
              <a:pPr algn="ctr"/>
              <a:r>
                <a:rPr lang="es-ES" sz="1200" b="1">
                  <a:solidFill>
                    <a:schemeClr val="bg1"/>
                  </a:solidFill>
                  <a:latin typeface="Arial" charset="0"/>
                </a:rPr>
                <a:t>Sobre efectos financieros: declaración contenida en el propio documento financiero</a:t>
              </a:r>
            </a:p>
            <a:p>
              <a:pPr algn="ctr"/>
              <a:r>
                <a:rPr lang="es-ES" sz="1200" b="1">
                  <a:solidFill>
                    <a:schemeClr val="bg1"/>
                  </a:solidFill>
                  <a:latin typeface="Arial" charset="0"/>
                </a:rPr>
                <a:t>que tiene como finalidad garantizar el pago de éste, de tal modo que se asume,  </a:t>
              </a:r>
            </a:p>
            <a:p>
              <a:pPr algn="ctr"/>
              <a:r>
                <a:rPr lang="es-ES" sz="1200" b="1">
                  <a:solidFill>
                    <a:schemeClr val="bg1"/>
                  </a:solidFill>
                  <a:latin typeface="Arial" charset="0"/>
                </a:rPr>
                <a:t>junto al librado, la responsabilidad de pago.</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74</a:t>
            </a:fld>
            <a:endParaRPr lang="es-ES"/>
          </a:p>
        </p:txBody>
      </p:sp>
      <p:pic>
        <p:nvPicPr>
          <p:cNvPr id="20" name="Imagen 19">
            <a:extLst>
              <a:ext uri="{FF2B5EF4-FFF2-40B4-BE49-F238E27FC236}">
                <a16:creationId xmlns:a16="http://schemas.microsoft.com/office/drawing/2014/main" id="{787C7D84-7B27-4020-AA23-153C389DD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2420752992"/>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ChangeArrowheads="1"/>
          </p:cNvSpPr>
          <p:nvPr/>
        </p:nvSpPr>
        <p:spPr bwMode="auto">
          <a:xfrm>
            <a:off x="2432720" y="3339132"/>
            <a:ext cx="6840760" cy="1169988"/>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447675" indent="-266700" eaLnBrk="0" hangingPunct="0">
              <a:lnSpc>
                <a:spcPct val="120000"/>
              </a:lnSpc>
              <a:spcBef>
                <a:spcPct val="0"/>
              </a:spcBef>
              <a:buClr>
                <a:srgbClr val="C00000"/>
              </a:buClr>
              <a:buSzPct val="110000"/>
              <a:buFont typeface="Wingdings" pitchFamily="2" charset="2"/>
              <a:buChar char="ð"/>
            </a:pPr>
            <a:r>
              <a:rPr lang="es-ES" sz="1500" dirty="0">
                <a:latin typeface="Verdana" pitchFamily="34" charset="0"/>
              </a:rPr>
              <a:t>Es un instrumento de menor complejidad que el crédito documentario</a:t>
            </a:r>
          </a:p>
          <a:p>
            <a:pPr marL="447675" indent="-266700" eaLnBrk="0" hangingPunct="0">
              <a:lnSpc>
                <a:spcPct val="120000"/>
              </a:lnSpc>
              <a:spcBef>
                <a:spcPct val="0"/>
              </a:spcBef>
              <a:buClr>
                <a:srgbClr val="C00000"/>
              </a:buClr>
              <a:buSzPct val="110000"/>
              <a:buFont typeface="Wingdings" pitchFamily="2" charset="2"/>
              <a:buChar char="ð"/>
            </a:pPr>
            <a:r>
              <a:rPr lang="es-ES" sz="1500" dirty="0">
                <a:latin typeface="Verdana" pitchFamily="34" charset="0"/>
              </a:rPr>
              <a:t>Puede cubrir una operación puntual o suministro continuado.</a:t>
            </a:r>
            <a:endParaRPr lang="es-ES_tradnl" sz="1500" dirty="0">
              <a:latin typeface="Verdana" pitchFamily="34" charset="0"/>
            </a:endParaRPr>
          </a:p>
        </p:txBody>
      </p:sp>
      <p:sp>
        <p:nvSpPr>
          <p:cNvPr id="432135" name="Text Box 7"/>
          <p:cNvSpPr txBox="1">
            <a:spLocks noChangeArrowheads="1"/>
          </p:cNvSpPr>
          <p:nvPr/>
        </p:nvSpPr>
        <p:spPr bwMode="auto">
          <a:xfrm>
            <a:off x="2386142" y="1934666"/>
            <a:ext cx="6815330" cy="63023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Importadores de bienes y servicios</a:t>
            </a:r>
          </a:p>
        </p:txBody>
      </p:sp>
      <p:sp>
        <p:nvSpPr>
          <p:cNvPr id="432140" name="Rectangle 12"/>
          <p:cNvSpPr>
            <a:spLocks noGrp="1" noChangeArrowheads="1"/>
          </p:cNvSpPr>
          <p:nvPr>
            <p:ph type="title"/>
          </p:nvPr>
        </p:nvSpPr>
        <p:spPr>
          <a:xfrm>
            <a:off x="4095744" y="1000108"/>
            <a:ext cx="1714512" cy="234286"/>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050" b="1" dirty="0">
                <a:solidFill>
                  <a:schemeClr val="tx1"/>
                </a:solidFill>
              </a:rPr>
              <a:t>CARACTERÍSTICAS</a:t>
            </a:r>
          </a:p>
        </p:txBody>
      </p:sp>
      <p:sp>
        <p:nvSpPr>
          <p:cNvPr id="432142" name="Text Box 14"/>
          <p:cNvSpPr txBox="1">
            <a:spLocks noChangeArrowheads="1"/>
          </p:cNvSpPr>
          <p:nvPr/>
        </p:nvSpPr>
        <p:spPr bwMode="auto">
          <a:xfrm>
            <a:off x="2138768" y="285728"/>
            <a:ext cx="5628464"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EMITIDA</a:t>
            </a:r>
          </a:p>
        </p:txBody>
      </p:sp>
      <p:pic>
        <p:nvPicPr>
          <p:cNvPr id="29" name="Picture 4" descr="C:\Documents and Settings\PEPE\Local Settings\Temporary Internet Files\Content.IE5\UQ65D14E\j0441443[1].png">
            <a:hlinkClick r:id="rId3" action="ppaction://hlinksldjump"/>
          </p:cNvPr>
          <p:cNvPicPr>
            <a:picLocks noChangeAspect="1" noChangeArrowheads="1"/>
          </p:cNvPicPr>
          <p:nvPr/>
        </p:nvPicPr>
        <p:blipFill>
          <a:blip r:embed="rId4" cstate="print"/>
          <a:srcRect/>
          <a:stretch>
            <a:fillRect/>
          </a:stretch>
        </p:blipFill>
        <p:spPr bwMode="auto">
          <a:xfrm>
            <a:off x="7401272" y="6169888"/>
            <a:ext cx="571480" cy="571480"/>
          </a:xfrm>
          <a:prstGeom prst="rect">
            <a:avLst/>
          </a:prstGeom>
          <a:noFill/>
        </p:spPr>
      </p:pic>
      <p:sp>
        <p:nvSpPr>
          <p:cNvPr id="31" name="Text Box 8"/>
          <p:cNvSpPr txBox="1">
            <a:spLocks noChangeArrowheads="1"/>
          </p:cNvSpPr>
          <p:nvPr/>
        </p:nvSpPr>
        <p:spPr bwMode="auto">
          <a:xfrm>
            <a:off x="2432720" y="5373216"/>
            <a:ext cx="6840760" cy="720080"/>
          </a:xfrm>
          <a:prstGeom prst="rect">
            <a:avLst/>
          </a:prstGeom>
          <a:solidFill>
            <a:srgbClr val="FF0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nSpc>
                <a:spcPct val="150000"/>
              </a:lnSpc>
              <a:spcBef>
                <a:spcPct val="0"/>
              </a:spcBef>
            </a:pPr>
            <a:r>
              <a:rPr lang="es-ES" sz="1400" b="1" dirty="0">
                <a:solidFill>
                  <a:schemeClr val="bg1"/>
                </a:solidFill>
              </a:rPr>
              <a:t>Dentro del coste total de emisión de la garantía, en todo momento se deberá tener en cuenta e incluir  la comisión cobrada por el banco extranjero.</a:t>
            </a:r>
          </a:p>
        </p:txBody>
      </p:sp>
      <p:grpSp>
        <p:nvGrpSpPr>
          <p:cNvPr id="33" name="32 Grupo"/>
          <p:cNvGrpSpPr/>
          <p:nvPr/>
        </p:nvGrpSpPr>
        <p:grpSpPr>
          <a:xfrm>
            <a:off x="1495400" y="5445224"/>
            <a:ext cx="649288" cy="598108"/>
            <a:chOff x="309530" y="5643578"/>
            <a:chExt cx="649288" cy="598108"/>
          </a:xfrm>
        </p:grpSpPr>
        <p:sp>
          <p:nvSpPr>
            <p:cNvPr id="30" name="Rectangle 7"/>
            <p:cNvSpPr>
              <a:spLocks noChangeArrowheads="1"/>
            </p:cNvSpPr>
            <p:nvPr/>
          </p:nvSpPr>
          <p:spPr bwMode="auto">
            <a:xfrm>
              <a:off x="309530" y="5643578"/>
              <a:ext cx="649288" cy="598108"/>
            </a:xfrm>
            <a:prstGeom prst="rect">
              <a:avLst/>
            </a:prstGeom>
            <a:solidFill>
              <a:srgbClr val="FF0000"/>
            </a:solidFill>
            <a:ln w="9525">
              <a:noFill/>
              <a:miter lim="800000"/>
              <a:headEnd/>
              <a:tailEnd/>
            </a:ln>
            <a:effectLst>
              <a:outerShdw blurRad="44450" dist="27940" dir="5400000" algn="ctr">
                <a:srgbClr val="000000">
                  <a:alpha val="32000"/>
                </a:srgbClr>
              </a:outerShdw>
            </a:effectLst>
          </p:spPr>
          <p:txBody>
            <a:bodyPr wrap="none" anchor="ctr"/>
            <a:lstStyle/>
            <a:p>
              <a:endParaRPr lang="es-ES"/>
            </a:p>
          </p:txBody>
        </p:sp>
        <p:pic>
          <p:nvPicPr>
            <p:cNvPr id="32" name="Picture 9" descr="MCj04113200000[1]"/>
            <p:cNvPicPr>
              <a:picLocks noChangeAspect="1" noChangeArrowheads="1"/>
            </p:cNvPicPr>
            <p:nvPr/>
          </p:nvPicPr>
          <p:blipFill>
            <a:blip r:embed="rId5" cstate="print"/>
            <a:srcRect/>
            <a:stretch>
              <a:fillRect/>
            </a:stretch>
          </p:blipFill>
          <p:spPr bwMode="auto">
            <a:xfrm>
              <a:off x="380968" y="5715016"/>
              <a:ext cx="535508" cy="500066"/>
            </a:xfrm>
            <a:prstGeom prst="rect">
              <a:avLst/>
            </a:prstGeom>
            <a:solidFill>
              <a:schemeClr val="accent3">
                <a:lumMod val="75000"/>
              </a:schemeClr>
            </a:solidFill>
            <a:ln w="9525">
              <a:noFill/>
              <a:miter lim="800000"/>
              <a:headEnd/>
              <a:tailEnd/>
            </a:ln>
            <a:effectLst>
              <a:outerShdw blurRad="44450" dist="27940" dir="5400000" algn="ctr">
                <a:srgbClr val="000000">
                  <a:alpha val="32000"/>
                </a:srgbClr>
              </a:outerShdw>
            </a:effectLst>
            <a:sp3d>
              <a:bevelT w="190500" h="38100"/>
            </a:sp3d>
          </p:spPr>
        </p:pic>
      </p:grpSp>
      <p:sp>
        <p:nvSpPr>
          <p:cNvPr id="4" name="3 Marcador de número de diapositiva"/>
          <p:cNvSpPr>
            <a:spLocks noGrp="1"/>
          </p:cNvSpPr>
          <p:nvPr>
            <p:ph type="sldNum" sz="quarter" idx="12"/>
          </p:nvPr>
        </p:nvSpPr>
        <p:spPr/>
        <p:txBody>
          <a:bodyPr/>
          <a:lstStyle/>
          <a:p>
            <a:fld id="{26C69DA7-24B1-4A6D-BDDF-C1FA8D855B87}" type="slidenum">
              <a:rPr lang="es-ES" smtClean="0"/>
              <a:pPr/>
              <a:t>75</a:t>
            </a:fld>
            <a:endParaRPr lang="es-ES"/>
          </a:p>
        </p:txBody>
      </p:sp>
      <p:grpSp>
        <p:nvGrpSpPr>
          <p:cNvPr id="18" name="17 Grupo"/>
          <p:cNvGrpSpPr/>
          <p:nvPr/>
        </p:nvGrpSpPr>
        <p:grpSpPr>
          <a:xfrm>
            <a:off x="632520" y="1700808"/>
            <a:ext cx="1512168" cy="1080120"/>
            <a:chOff x="2095480" y="3000372"/>
            <a:chExt cx="2129287" cy="1514467"/>
          </a:xfrm>
        </p:grpSpPr>
        <p:pic>
          <p:nvPicPr>
            <p:cNvPr id="19" name="Picture 2" descr="http://www.creativosonline.org/blog/wp-content/uploads/2008/10/vectoresempresariales.png"/>
            <p:cNvPicPr>
              <a:picLocks noChangeAspect="1" noChangeArrowheads="1"/>
            </p:cNvPicPr>
            <p:nvPr/>
          </p:nvPicPr>
          <p:blipFill>
            <a:blip r:embed="rId6"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19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21" name="20 Grupo"/>
          <p:cNvGrpSpPr/>
          <p:nvPr/>
        </p:nvGrpSpPr>
        <p:grpSpPr>
          <a:xfrm>
            <a:off x="632520" y="3356992"/>
            <a:ext cx="1512168" cy="1080120"/>
            <a:chOff x="2627784" y="4293096"/>
            <a:chExt cx="1656184" cy="1012112"/>
          </a:xfrm>
          <a:scene3d>
            <a:camera prst="orthographicFront">
              <a:rot lat="0" lon="0" rev="0"/>
            </a:camera>
            <a:lightRig rig="balanced" dir="t">
              <a:rot lat="0" lon="0" rev="8700000"/>
            </a:lightRig>
          </a:scene3d>
        </p:grpSpPr>
        <p:pic>
          <p:nvPicPr>
            <p:cNvPr id="25"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7"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26" name="25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pic>
        <p:nvPicPr>
          <p:cNvPr id="22" name="Imagen 21">
            <a:extLst>
              <a:ext uri="{FF2B5EF4-FFF2-40B4-BE49-F238E27FC236}">
                <a16:creationId xmlns:a16="http://schemas.microsoft.com/office/drawing/2014/main" id="{15DF2A2F-B5D4-46BF-9353-2DEBA24873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141048202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AutoShape 2"/>
          <p:cNvSpPr>
            <a:spLocks noChangeArrowheads="1"/>
          </p:cNvSpPr>
          <p:nvPr/>
        </p:nvSpPr>
        <p:spPr bwMode="auto">
          <a:xfrm>
            <a:off x="1979613" y="2708275"/>
            <a:ext cx="5943600" cy="1447800"/>
          </a:xfrm>
          <a:prstGeom prst="roundRect">
            <a:avLst>
              <a:gd name="adj" fmla="val 16667"/>
            </a:avLst>
          </a:prstGeom>
          <a:solidFill>
            <a:srgbClr val="058AD4"/>
          </a:solidFill>
          <a:ln w="349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81455" tIns="40727" rIns="81455" bIns="40727" anchor="ctr"/>
          <a:lstStyle/>
          <a:p>
            <a:pPr algn="ctr">
              <a:spcBef>
                <a:spcPct val="0"/>
              </a:spcBef>
            </a:pPr>
            <a:r>
              <a:rPr lang="ca-ES" sz="3200" b="1" dirty="0">
                <a:solidFill>
                  <a:schemeClr val="bg1"/>
                </a:solidFill>
                <a:latin typeface="Verdana" pitchFamily="34" charset="0"/>
              </a:rPr>
              <a:t>GARANTÍA BANCARIA RECIBIDA</a:t>
            </a:r>
          </a:p>
        </p:txBody>
      </p:sp>
      <p:sp>
        <p:nvSpPr>
          <p:cNvPr id="8" name="7 Marcador de número de diapositiva"/>
          <p:cNvSpPr>
            <a:spLocks noGrp="1"/>
          </p:cNvSpPr>
          <p:nvPr>
            <p:ph type="sldNum" sz="quarter" idx="12"/>
          </p:nvPr>
        </p:nvSpPr>
        <p:spPr/>
        <p:txBody>
          <a:bodyPr/>
          <a:lstStyle/>
          <a:p>
            <a:fld id="{26C69DA7-24B1-4A6D-BDDF-C1FA8D855B87}" type="slidenum">
              <a:rPr lang="es-ES" smtClean="0"/>
              <a:pPr/>
              <a:t>76</a:t>
            </a:fld>
            <a:endParaRPr lang="es-ES"/>
          </a:p>
        </p:txBody>
      </p:sp>
      <p:pic>
        <p:nvPicPr>
          <p:cNvPr id="4" name="Imagen 3">
            <a:extLst>
              <a:ext uri="{FF2B5EF4-FFF2-40B4-BE49-F238E27FC236}">
                <a16:creationId xmlns:a16="http://schemas.microsoft.com/office/drawing/2014/main" id="{50398881-13F2-4711-8CD7-6C35E7368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207506768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Text Box 4"/>
          <p:cNvSpPr txBox="1">
            <a:spLocks noChangeArrowheads="1"/>
          </p:cNvSpPr>
          <p:nvPr/>
        </p:nvSpPr>
        <p:spPr bwMode="auto">
          <a:xfrm>
            <a:off x="2040985" y="285728"/>
            <a:ext cx="5824030"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RECIBIDA</a:t>
            </a:r>
          </a:p>
        </p:txBody>
      </p:sp>
      <p:sp>
        <p:nvSpPr>
          <p:cNvPr id="436230" name="Rectangle 6"/>
          <p:cNvSpPr>
            <a:spLocks noChangeArrowheads="1"/>
          </p:cNvSpPr>
          <p:nvPr/>
        </p:nvSpPr>
        <p:spPr bwMode="auto">
          <a:xfrm>
            <a:off x="3008784" y="1052736"/>
            <a:ext cx="6264696" cy="2246769"/>
          </a:xfrm>
          <a:prstGeom prst="rect">
            <a:avLst/>
          </a:prstGeom>
          <a:solidFill>
            <a:srgbClr val="F1CB93"/>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a:lnSpc>
                <a:spcPct val="90000"/>
              </a:lnSpc>
              <a:spcBef>
                <a:spcPct val="0"/>
              </a:spcBef>
            </a:pPr>
            <a:r>
              <a:rPr lang="es-ES_tradnl" sz="1400" dirty="0">
                <a:latin typeface="Verdana" pitchFamily="34" charset="0"/>
              </a:rPr>
              <a:t>La</a:t>
            </a:r>
            <a:r>
              <a:rPr lang="es-ES_tradnl" sz="1400" b="1" dirty="0">
                <a:latin typeface="Verdana" pitchFamily="34" charset="0"/>
              </a:rPr>
              <a:t> garantía bancaria recibida del exterior </a:t>
            </a:r>
            <a:r>
              <a:rPr lang="es-ES_tradnl" sz="1400" dirty="0">
                <a:latin typeface="Verdana" pitchFamily="34" charset="0"/>
              </a:rPr>
              <a:t>es un compromiso de un banco extranjero que, actuando como avalista/garante, por cuenta de su cliente “avalado”, se obliga a pagar un importe determinado en euros o en divisas a requerimiento de un tercero –residente en España– llamado “beneficiario”, en caso de que éste meramente certifique que el avalado no ha cumplido con las obligaciones contractuales o de pago cubiertas por la garantía.</a:t>
            </a:r>
          </a:p>
          <a:p>
            <a:pPr>
              <a:lnSpc>
                <a:spcPct val="90000"/>
              </a:lnSpc>
              <a:spcBef>
                <a:spcPct val="0"/>
              </a:spcBef>
            </a:pPr>
            <a:endParaRPr lang="es-ES_tradnl" sz="1400" dirty="0">
              <a:latin typeface="Verdana" pitchFamily="34" charset="0"/>
            </a:endParaRPr>
          </a:p>
          <a:p>
            <a:pPr>
              <a:lnSpc>
                <a:spcPct val="90000"/>
              </a:lnSpc>
              <a:spcBef>
                <a:spcPct val="0"/>
              </a:spcBef>
            </a:pPr>
            <a:r>
              <a:rPr lang="es-ES_tradnl" sz="1400" dirty="0">
                <a:latin typeface="Verdana" pitchFamily="34" charset="0"/>
              </a:rPr>
              <a:t>La garantías pueden recibirse por mensaje SWIFT o por documento físico (carta, escrito o similar).</a:t>
            </a:r>
          </a:p>
          <a:p>
            <a:pPr>
              <a:spcBef>
                <a:spcPct val="0"/>
              </a:spcBef>
            </a:pPr>
            <a:endParaRPr lang="es-ES_tradnl" sz="1400" b="1" dirty="0">
              <a:latin typeface="Verdana" pitchFamily="34" charset="0"/>
            </a:endParaRPr>
          </a:p>
        </p:txBody>
      </p:sp>
      <p:sp>
        <p:nvSpPr>
          <p:cNvPr id="436231" name="Rectangle 7"/>
          <p:cNvSpPr>
            <a:spLocks noChangeArrowheads="1"/>
          </p:cNvSpPr>
          <p:nvPr/>
        </p:nvSpPr>
        <p:spPr bwMode="auto">
          <a:xfrm>
            <a:off x="632520" y="3883593"/>
            <a:ext cx="8640960" cy="2246769"/>
          </a:xfrm>
          <a:prstGeom prst="rect">
            <a:avLst/>
          </a:prstGeom>
          <a:solidFill>
            <a:schemeClr val="accent1">
              <a:alpha val="50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p>
            <a:pPr marL="355600" indent="-355600" algn="just">
              <a:spcBef>
                <a:spcPct val="0"/>
              </a:spcBef>
              <a:buClr>
                <a:srgbClr val="990033"/>
              </a:buClr>
              <a:buFontTx/>
              <a:buAutoNum type="arabicPeriod"/>
            </a:pPr>
            <a:r>
              <a:rPr lang="es-ES_tradnl" sz="1400" dirty="0">
                <a:latin typeface="Verdana" pitchFamily="34" charset="0"/>
              </a:rPr>
              <a:t>El banco extranjero solicita a una entidad financiera española que avise la garantía al beneficiario, sin responsabilidad ni compromiso por parte de esta.</a:t>
            </a:r>
          </a:p>
          <a:p>
            <a:pPr marL="355600" indent="-355600">
              <a:spcBef>
                <a:spcPct val="0"/>
              </a:spcBef>
              <a:buClr>
                <a:srgbClr val="990033"/>
              </a:buClr>
              <a:buFontTx/>
              <a:buAutoNum type="arabicPeriod"/>
            </a:pPr>
            <a:r>
              <a:rPr lang="es-ES_tradnl" sz="1400" dirty="0">
                <a:latin typeface="Verdana" pitchFamily="34" charset="0"/>
              </a:rPr>
              <a:t>El banco extranjero emite una garantía a favor de nuestro banco para cubrir un posible incumplimiento en las facilidades crediticias o préstamos que nos serán concedidos por este.</a:t>
            </a:r>
          </a:p>
          <a:p>
            <a:pPr marL="355600" indent="-355600" algn="just">
              <a:spcBef>
                <a:spcPct val="0"/>
              </a:spcBef>
              <a:buClr>
                <a:srgbClr val="990033"/>
              </a:buClr>
              <a:buFontTx/>
              <a:buAutoNum type="arabicPeriod"/>
            </a:pPr>
            <a:endParaRPr lang="es-ES_tradnl" sz="1400" dirty="0">
              <a:latin typeface="Verdana" pitchFamily="34" charset="0"/>
            </a:endParaRPr>
          </a:p>
          <a:p>
            <a:pPr marL="355600" indent="-355600" algn="just">
              <a:spcBef>
                <a:spcPct val="0"/>
              </a:spcBef>
              <a:buClr>
                <a:srgbClr val="990033"/>
              </a:buClr>
              <a:buFontTx/>
              <a:buAutoNum type="arabicPeriod"/>
            </a:pPr>
            <a:r>
              <a:rPr lang="es-ES_tradnl" sz="1400" dirty="0">
                <a:latin typeface="Verdana" pitchFamily="34" charset="0"/>
              </a:rPr>
              <a:t>El banco extranjero emite una contragarantía a favor de nuestro banco y solicita que emita una garantía a favor nuestro en los mismos términos y condiciones. Se utiliza cuando el beneficiario de la garantía no conoce suficientemente al banco extranjero y exige que la garantía le sea emitida por una entidad financiera de su entidad. </a:t>
            </a:r>
          </a:p>
        </p:txBody>
      </p:sp>
      <p:grpSp>
        <p:nvGrpSpPr>
          <p:cNvPr id="16" name="15 Grupo"/>
          <p:cNvGrpSpPr/>
          <p:nvPr/>
        </p:nvGrpSpPr>
        <p:grpSpPr>
          <a:xfrm>
            <a:off x="632520" y="1340768"/>
            <a:ext cx="2376264" cy="1368152"/>
            <a:chOff x="416495" y="1412778"/>
            <a:chExt cx="2528520" cy="1584177"/>
          </a:xfrm>
        </p:grpSpPr>
        <p:pic>
          <p:nvPicPr>
            <p:cNvPr id="17" name="Picture 2" descr="Y:\My Pictures\enseñanza3.jpg"/>
            <p:cNvPicPr>
              <a:picLocks noChangeAspect="1" noChangeArrowheads="1"/>
            </p:cNvPicPr>
            <p:nvPr/>
          </p:nvPicPr>
          <p:blipFill>
            <a:blip r:embed="rId3" cstate="print"/>
            <a:srcRect/>
            <a:stretch>
              <a:fillRect/>
            </a:stretch>
          </p:blipFill>
          <p:spPr bwMode="auto">
            <a:xfrm>
              <a:off x="416495" y="1412778"/>
              <a:ext cx="1296143" cy="158417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8" name="17 Flecha derecha"/>
            <p:cNvSpPr/>
            <p:nvPr/>
          </p:nvSpPr>
          <p:spPr bwMode="auto">
            <a:xfrm>
              <a:off x="1750739" y="1828801"/>
              <a:ext cx="1194276" cy="924434"/>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19" name="17 CuadroTexto"/>
            <p:cNvSpPr txBox="1">
              <a:spLocks noChangeArrowheads="1"/>
            </p:cNvSpPr>
            <p:nvPr/>
          </p:nvSpPr>
          <p:spPr bwMode="auto">
            <a:xfrm>
              <a:off x="1721538" y="2163178"/>
              <a:ext cx="1047750" cy="429704"/>
            </a:xfrm>
            <a:prstGeom prst="rect">
              <a:avLst/>
            </a:prstGeom>
            <a:noFill/>
            <a:ln w="9525">
              <a:noFill/>
              <a:miter lim="800000"/>
              <a:headEnd/>
              <a:tailEnd/>
            </a:ln>
          </p:spPr>
          <p:txBody>
            <a:bodyPr wrap="square">
              <a:spAutoFit/>
            </a:bodyPr>
            <a:lstStyle/>
            <a:p>
              <a:r>
                <a:rPr lang="es-ES" sz="1050" b="1" dirty="0">
                  <a:solidFill>
                    <a:schemeClr val="bg1"/>
                  </a:solidFill>
                </a:rPr>
                <a:t>DEFINICIÓN</a:t>
              </a:r>
            </a:p>
          </p:txBody>
        </p:sp>
      </p:grpSp>
      <p:sp>
        <p:nvSpPr>
          <p:cNvPr id="13" name="12 Rectángulo"/>
          <p:cNvSpPr/>
          <p:nvPr/>
        </p:nvSpPr>
        <p:spPr>
          <a:xfrm>
            <a:off x="632520" y="3501008"/>
            <a:ext cx="9145016" cy="307777"/>
          </a:xfrm>
          <a:prstGeom prst="rect">
            <a:avLst/>
          </a:prstGeom>
        </p:spPr>
        <p:txBody>
          <a:bodyPr wrap="square">
            <a:spAutoFit/>
          </a:bodyPr>
          <a:lstStyle/>
          <a:p>
            <a:pPr algn="just">
              <a:spcBef>
                <a:spcPct val="0"/>
              </a:spcBef>
            </a:pPr>
            <a:r>
              <a:rPr lang="es-ES_tradnl" sz="1400" b="1" dirty="0">
                <a:solidFill>
                  <a:srgbClr val="00B0F0"/>
                </a:solidFill>
                <a:latin typeface="Verdana" pitchFamily="34" charset="0"/>
              </a:rPr>
              <a:t>Las garantías recibidas pueden tener una de las siguientes finalidades o instrucciones:</a:t>
            </a:r>
          </a:p>
        </p:txBody>
      </p:sp>
      <p:sp>
        <p:nvSpPr>
          <p:cNvPr id="5" name="4 Marcador de número de diapositiva"/>
          <p:cNvSpPr>
            <a:spLocks noGrp="1"/>
          </p:cNvSpPr>
          <p:nvPr>
            <p:ph type="sldNum" sz="quarter" idx="12"/>
          </p:nvPr>
        </p:nvSpPr>
        <p:spPr/>
        <p:txBody>
          <a:bodyPr/>
          <a:lstStyle/>
          <a:p>
            <a:fld id="{26C69DA7-24B1-4A6D-BDDF-C1FA8D855B87}" type="slidenum">
              <a:rPr lang="es-ES" smtClean="0"/>
              <a:pPr/>
              <a:t>77</a:t>
            </a:fld>
            <a:endParaRPr lang="es-ES"/>
          </a:p>
        </p:txBody>
      </p:sp>
      <p:pic>
        <p:nvPicPr>
          <p:cNvPr id="11" name="Imagen 10">
            <a:extLst>
              <a:ext uri="{FF2B5EF4-FFF2-40B4-BE49-F238E27FC236}">
                <a16:creationId xmlns:a16="http://schemas.microsoft.com/office/drawing/2014/main" id="{C907D144-36CD-481F-92E8-918151755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82475109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380968" y="2458631"/>
            <a:ext cx="8923337" cy="2554545"/>
          </a:xfrm>
          <a:prstGeom prst="rect">
            <a:avLst/>
          </a:prstGeom>
          <a:noFill/>
          <a:ln w="9525" algn="ctr">
            <a:noFill/>
            <a:miter lim="800000"/>
            <a:headEnd/>
            <a:tailEnd/>
          </a:ln>
          <a:effectLst/>
        </p:spPr>
        <p:txBody>
          <a:bodyPr>
            <a:spAutoFit/>
          </a:bodyPr>
          <a:lstStyle/>
          <a:p>
            <a:pPr>
              <a:spcBef>
                <a:spcPct val="0"/>
              </a:spcBef>
              <a:buClr>
                <a:srgbClr val="FF0000"/>
              </a:buClr>
              <a:buFont typeface="Wingdings" pitchFamily="2" charset="2"/>
              <a:buChar char="v"/>
            </a:pPr>
            <a:r>
              <a:rPr lang="es-ES" sz="1600" dirty="0">
                <a:latin typeface="Verdana" pitchFamily="34" charset="0"/>
              </a:rPr>
              <a:t> El beneficiario quiere disponer de una garantía bancaria para cubrirse de un posible incumplimiento de la obligación contraída por parte del avalado/importador.</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No es suficiente garantía para el beneficiario el contrato comercial que puede haber firmado con el avalado.</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Suele ser requisito obligatorio cuando la empresa extranjera trata de participar en una licitación a un concurso público español.</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ca-ES" sz="1600" dirty="0">
              <a:latin typeface="Verdana" pitchFamily="34" charset="0"/>
            </a:endParaRPr>
          </a:p>
        </p:txBody>
      </p:sp>
      <p:sp>
        <p:nvSpPr>
          <p:cNvPr id="437252" name="Rectangle 4"/>
          <p:cNvSpPr>
            <a:spLocks noGrp="1" noChangeArrowheads="1"/>
          </p:cNvSpPr>
          <p:nvPr>
            <p:ph type="title"/>
          </p:nvPr>
        </p:nvSpPr>
        <p:spPr>
          <a:xfrm>
            <a:off x="3344226" y="1178490"/>
            <a:ext cx="3217547" cy="234286"/>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050" b="1" dirty="0">
                <a:solidFill>
                  <a:schemeClr val="tx1"/>
                </a:solidFill>
              </a:rPr>
              <a:t>MOTIVOS DE ELECCIÓN DE ESTE SISTEMA DE COBRO</a:t>
            </a:r>
          </a:p>
        </p:txBody>
      </p:sp>
      <p:sp>
        <p:nvSpPr>
          <p:cNvPr id="437254" name="Text Box 6"/>
          <p:cNvSpPr txBox="1">
            <a:spLocks noChangeArrowheads="1"/>
          </p:cNvSpPr>
          <p:nvPr/>
        </p:nvSpPr>
        <p:spPr bwMode="auto">
          <a:xfrm>
            <a:off x="2040985" y="285728"/>
            <a:ext cx="5824030"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RECIBIDA</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78</a:t>
            </a:fld>
            <a:endParaRPr lang="es-ES"/>
          </a:p>
        </p:txBody>
      </p:sp>
      <p:pic>
        <p:nvPicPr>
          <p:cNvPr id="6" name="Imagen 5">
            <a:extLst>
              <a:ext uri="{FF2B5EF4-FFF2-40B4-BE49-F238E27FC236}">
                <a16:creationId xmlns:a16="http://schemas.microsoft.com/office/drawing/2014/main" id="{9E0D44D1-47DB-421C-AD8C-973817AEC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375037980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Rectangle 4"/>
          <p:cNvSpPr>
            <a:spLocks noGrp="1" noChangeArrowheads="1"/>
          </p:cNvSpPr>
          <p:nvPr>
            <p:ph type="title"/>
          </p:nvPr>
        </p:nvSpPr>
        <p:spPr>
          <a:xfrm>
            <a:off x="4202901" y="1034474"/>
            <a:ext cx="1500198" cy="234286"/>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050" b="1" dirty="0">
                <a:solidFill>
                  <a:schemeClr val="tx1"/>
                </a:solidFill>
              </a:rPr>
              <a:t>MODALIDADES</a:t>
            </a:r>
          </a:p>
        </p:txBody>
      </p:sp>
      <p:sp>
        <p:nvSpPr>
          <p:cNvPr id="438277" name="Text Box 5"/>
          <p:cNvSpPr txBox="1">
            <a:spLocks noChangeArrowheads="1"/>
          </p:cNvSpPr>
          <p:nvPr/>
        </p:nvSpPr>
        <p:spPr bwMode="auto">
          <a:xfrm>
            <a:off x="2040985" y="214290"/>
            <a:ext cx="5824030"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RECIBIDA</a:t>
            </a:r>
          </a:p>
        </p:txBody>
      </p:sp>
      <p:sp>
        <p:nvSpPr>
          <p:cNvPr id="438278" name="Text Box 6"/>
          <p:cNvSpPr txBox="1">
            <a:spLocks noChangeArrowheads="1"/>
          </p:cNvSpPr>
          <p:nvPr/>
        </p:nvSpPr>
        <p:spPr bwMode="auto">
          <a:xfrm>
            <a:off x="653796" y="1982450"/>
            <a:ext cx="8632130" cy="3785652"/>
          </a:xfrm>
          <a:prstGeom prst="rect">
            <a:avLst/>
          </a:prstGeom>
          <a:noFill/>
          <a:ln w="9525" algn="ctr">
            <a:noFill/>
            <a:miter lim="800000"/>
            <a:headEnd/>
            <a:tailEnd/>
          </a:ln>
          <a:effectLst/>
        </p:spPr>
        <p:txBody>
          <a:bodyPr wrap="square">
            <a:spAutoFit/>
          </a:bodyPr>
          <a:lstStyle/>
          <a:p>
            <a:pPr>
              <a:spcBef>
                <a:spcPct val="0"/>
              </a:spcBef>
            </a:pPr>
            <a:r>
              <a:rPr lang="es-ES_tradnl" sz="1600" b="1" u="sng" dirty="0">
                <a:solidFill>
                  <a:srgbClr val="990033"/>
                </a:solidFill>
                <a:effectLst>
                  <a:outerShdw blurRad="38100" dist="38100" dir="2700000" algn="tl">
                    <a:srgbClr val="C0C0C0"/>
                  </a:outerShdw>
                </a:effectLst>
                <a:latin typeface="Verdana" pitchFamily="34" charset="0"/>
              </a:rPr>
              <a:t>Por contenido económico</a:t>
            </a:r>
            <a:r>
              <a:rPr lang="es-ES_tradnl" sz="1600" b="1" dirty="0">
                <a:latin typeface="Verdana" pitchFamily="34" charset="0"/>
              </a:rPr>
              <a:t> </a:t>
            </a:r>
          </a:p>
          <a:p>
            <a:pPr>
              <a:spcBef>
                <a:spcPct val="0"/>
              </a:spcBef>
            </a:pPr>
            <a:endParaRPr lang="es-ES_tradnl" sz="1600" b="1" dirty="0">
              <a:latin typeface="Verdana" pitchFamily="34" charset="0"/>
            </a:endParaRPr>
          </a:p>
          <a:p>
            <a:pPr>
              <a:spcBef>
                <a:spcPct val="0"/>
              </a:spcBef>
            </a:pPr>
            <a:r>
              <a:rPr lang="es-ES_tradnl" sz="1600" b="1" dirty="0">
                <a:solidFill>
                  <a:srgbClr val="00B0F0"/>
                </a:solidFill>
                <a:latin typeface="Verdana" pitchFamily="34" charset="0"/>
              </a:rPr>
              <a:t>Técnicos:</a:t>
            </a:r>
            <a:r>
              <a:rPr lang="es-ES_tradnl" sz="1600" dirty="0">
                <a:solidFill>
                  <a:srgbClr val="00B0F0"/>
                </a:solidFill>
                <a:latin typeface="Verdana" pitchFamily="34" charset="0"/>
              </a:rPr>
              <a:t> </a:t>
            </a:r>
            <a:r>
              <a:rPr lang="es-ES_tradnl" sz="1600" dirty="0">
                <a:latin typeface="Verdana" pitchFamily="34" charset="0"/>
              </a:rPr>
              <a:t>se consideran los que no comportan obligación directa de pago para la entidad receptora , pero responden del incumplimiento de los compromisos que el avalado tiene contraídos, generalmente, bien ante algún organismo público español con motivo de importación de mercancías en régimen temporal, bien por participación de obras o suministros, o bien por el buen funcionamiento de maquinaria vendida.</a:t>
            </a:r>
          </a:p>
          <a:p>
            <a:pPr>
              <a:spcBef>
                <a:spcPct val="0"/>
              </a:spcBef>
            </a:pPr>
            <a:endParaRPr lang="es-ES_tradnl" sz="1600" dirty="0">
              <a:latin typeface="Verdana" pitchFamily="34" charset="0"/>
            </a:endParaRPr>
          </a:p>
          <a:p>
            <a:pPr>
              <a:spcBef>
                <a:spcPct val="0"/>
              </a:spcBef>
            </a:pPr>
            <a:endParaRPr lang="es-ES_tradnl" sz="1600" dirty="0">
              <a:latin typeface="Verdana" pitchFamily="34" charset="0"/>
            </a:endParaRPr>
          </a:p>
          <a:p>
            <a:pPr>
              <a:spcBef>
                <a:spcPct val="0"/>
              </a:spcBef>
            </a:pPr>
            <a:r>
              <a:rPr lang="es-ES_tradnl" sz="1600" b="1" dirty="0">
                <a:solidFill>
                  <a:srgbClr val="00B0F0"/>
                </a:solidFill>
                <a:latin typeface="Verdana" pitchFamily="34" charset="0"/>
              </a:rPr>
              <a:t>Comerciales:</a:t>
            </a:r>
            <a:r>
              <a:rPr lang="es-ES_tradnl" sz="1600" dirty="0">
                <a:solidFill>
                  <a:srgbClr val="00B0F0"/>
                </a:solidFill>
                <a:latin typeface="Verdana" pitchFamily="34" charset="0"/>
              </a:rPr>
              <a:t> </a:t>
            </a:r>
            <a:r>
              <a:rPr lang="es-ES_tradnl" sz="1600" dirty="0">
                <a:latin typeface="Verdana" pitchFamily="34" charset="0"/>
              </a:rPr>
              <a:t>se refieren a operaciones de naturaleza comercial y responden del pago aplazado de cualquier clase de bienes, fraccionamientos de pago, sumas entregadas anticipadamente, garantía de pagos a la Hacienda Pública y al resto de organismos oficiales.</a:t>
            </a:r>
          </a:p>
          <a:p>
            <a:pPr>
              <a:spcBef>
                <a:spcPct val="0"/>
              </a:spcBef>
            </a:pPr>
            <a:endParaRPr lang="es-ES_tradnl" sz="1600" dirty="0">
              <a:latin typeface="Verdana" pitchFamily="34" charset="0"/>
            </a:endParaRP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79</a:t>
            </a:fld>
            <a:endParaRPr lang="es-ES"/>
          </a:p>
        </p:txBody>
      </p:sp>
      <p:pic>
        <p:nvPicPr>
          <p:cNvPr id="6" name="Imagen 5">
            <a:extLst>
              <a:ext uri="{FF2B5EF4-FFF2-40B4-BE49-F238E27FC236}">
                <a16:creationId xmlns:a16="http://schemas.microsoft.com/office/drawing/2014/main" id="{208B1F88-0BA6-473F-A99A-32BD5FCD4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24007489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5" name="Rectangle 11"/>
          <p:cNvSpPr>
            <a:spLocks noGrp="1" noChangeArrowheads="1"/>
          </p:cNvSpPr>
          <p:nvPr>
            <p:ph type="title" idx="4294967295"/>
          </p:nvPr>
        </p:nvSpPr>
        <p:spPr>
          <a:xfrm>
            <a:off x="4170607" y="908720"/>
            <a:ext cx="1564787"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r>
              <a:rPr lang="es-ES" sz="1400" b="1" dirty="0">
                <a:solidFill>
                  <a:schemeClr val="tx1"/>
                </a:solidFill>
              </a:rPr>
              <a:t>CARACTERÍSTICAS</a:t>
            </a:r>
          </a:p>
        </p:txBody>
      </p:sp>
      <p:sp>
        <p:nvSpPr>
          <p:cNvPr id="318481" name="Text Box 17"/>
          <p:cNvSpPr txBox="1">
            <a:spLocks noChangeArrowheads="1"/>
          </p:cNvSpPr>
          <p:nvPr/>
        </p:nvSpPr>
        <p:spPr bwMode="auto">
          <a:xfrm>
            <a:off x="2833670" y="128826"/>
            <a:ext cx="4238661" cy="707886"/>
          </a:xfrm>
          <a:prstGeom prst="rect">
            <a:avLst/>
          </a:prstGeom>
          <a:noFill/>
          <a:ln w="25400">
            <a:noFill/>
            <a:prstDash val="sysDot"/>
            <a:miter lim="800000"/>
            <a:headEnd/>
            <a:tailEnd/>
          </a:ln>
          <a:effectLst/>
        </p:spPr>
        <p:txBody>
          <a:bodyPr wrap="none">
            <a:spAutoFit/>
          </a:bodyPr>
          <a:lstStyle/>
          <a:p>
            <a:pPr>
              <a:spcBef>
                <a:spcPct val="0"/>
              </a:spcBef>
            </a:pPr>
            <a:r>
              <a:rPr lang="es-ES" sz="2000" b="1" dirty="0">
                <a:solidFill>
                  <a:srgbClr val="058AD4"/>
                </a:solidFill>
                <a:latin typeface="Verdana" pitchFamily="34" charset="0"/>
              </a:rPr>
              <a:t>PAGO DE IMPORTACIÓN </a:t>
            </a:r>
          </a:p>
          <a:p>
            <a:pPr>
              <a:spcBef>
                <a:spcPct val="0"/>
              </a:spcBef>
            </a:pPr>
            <a:r>
              <a:rPr lang="es-ES" sz="2000" b="1" dirty="0">
                <a:solidFill>
                  <a:srgbClr val="058AD4"/>
                </a:solidFill>
                <a:latin typeface="Verdana" pitchFamily="34" charset="0"/>
              </a:rPr>
              <a:t>MEDIANTE TRANSFERENCIA</a:t>
            </a:r>
          </a:p>
        </p:txBody>
      </p:sp>
      <p:sp>
        <p:nvSpPr>
          <p:cNvPr id="318476" name="Rectangle 12"/>
          <p:cNvSpPr>
            <a:spLocks noChangeArrowheads="1"/>
          </p:cNvSpPr>
          <p:nvPr/>
        </p:nvSpPr>
        <p:spPr bwMode="auto">
          <a:xfrm>
            <a:off x="2432720" y="4941168"/>
            <a:ext cx="6840760" cy="630237"/>
          </a:xfrm>
          <a:prstGeom prst="rect">
            <a:avLst/>
          </a:prstGeom>
          <a:solidFill>
            <a:srgbClr val="FFC000"/>
          </a:solidFill>
          <a:ln w="9525">
            <a:noFill/>
            <a:miter lim="800000"/>
            <a:headEnd/>
            <a:tailEnd/>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177800" indent="-177800" eaLnBrk="0" hangingPunct="0">
              <a:lnSpc>
                <a:spcPct val="128000"/>
              </a:lnSpc>
              <a:spcBef>
                <a:spcPct val="0"/>
              </a:spcBef>
              <a:spcAft>
                <a:spcPts val="600"/>
              </a:spcAft>
              <a:buClr>
                <a:srgbClr val="C00000"/>
              </a:buClr>
              <a:buSzPct val="110000"/>
              <a:buFont typeface="Wingdings" pitchFamily="2" charset="2"/>
              <a:buChar char="ð"/>
            </a:pPr>
            <a:r>
              <a:rPr lang="es-ES" sz="1500" dirty="0">
                <a:latin typeface="Verdana" pitchFamily="34" charset="0"/>
              </a:rPr>
              <a:t> Si las condiciones son de pago anticipado, el importador corre el riesgo de que no le sea enviada la mercancía.</a:t>
            </a:r>
          </a:p>
        </p:txBody>
      </p:sp>
      <p:sp>
        <p:nvSpPr>
          <p:cNvPr id="318466" name="Rectangle 2"/>
          <p:cNvSpPr>
            <a:spLocks noChangeArrowheads="1"/>
          </p:cNvSpPr>
          <p:nvPr/>
        </p:nvSpPr>
        <p:spPr bwMode="auto">
          <a:xfrm>
            <a:off x="2432720" y="2993572"/>
            <a:ext cx="6840760" cy="765175"/>
          </a:xfrm>
          <a:prstGeom prst="rect">
            <a:avLst/>
          </a:prstGeom>
          <a:solidFill>
            <a:srgbClr val="FEBDA0"/>
          </a:solidFill>
          <a:ln w="9525">
            <a:noFill/>
            <a:miter lim="800000"/>
            <a:headEnd/>
            <a:tailEnd/>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eaLnBrk="0" hangingPunct="0">
              <a:lnSpc>
                <a:spcPct val="120000"/>
              </a:lnSpc>
              <a:spcBef>
                <a:spcPct val="0"/>
              </a:spcBef>
              <a:buClr>
                <a:srgbClr val="C00000"/>
              </a:buClr>
              <a:buSzPct val="110000"/>
              <a:buFont typeface="Wingdings" pitchFamily="2" charset="2"/>
              <a:buChar char="ð"/>
            </a:pPr>
            <a:r>
              <a:rPr lang="es-ES" sz="1400" dirty="0">
                <a:latin typeface="Verdana" pitchFamily="34" charset="0"/>
              </a:rPr>
              <a:t>Es el medio de pago más rápido y proporciona una gran seguridad en el pago.</a:t>
            </a:r>
            <a:endParaRPr lang="es-ES_tradnl" sz="1400" dirty="0">
              <a:latin typeface="Verdana" pitchFamily="34" charset="0"/>
            </a:endParaRPr>
          </a:p>
        </p:txBody>
      </p:sp>
      <p:grpSp>
        <p:nvGrpSpPr>
          <p:cNvPr id="67" name="66 Grupo"/>
          <p:cNvGrpSpPr/>
          <p:nvPr/>
        </p:nvGrpSpPr>
        <p:grpSpPr>
          <a:xfrm>
            <a:off x="632521" y="2924944"/>
            <a:ext cx="1518429" cy="1012112"/>
            <a:chOff x="2627784" y="5229200"/>
            <a:chExt cx="1663041" cy="1012112"/>
          </a:xfrm>
          <a:scene3d>
            <a:camera prst="orthographicFront">
              <a:rot lat="0" lon="0" rev="0"/>
            </a:camera>
            <a:lightRig rig="balanced" dir="t">
              <a:rot lat="0" lon="0" rev="8700000"/>
            </a:lightRig>
          </a:scene3d>
        </p:grpSpPr>
        <p:pic>
          <p:nvPicPr>
            <p:cNvPr id="68"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4" cstate="print"/>
            <a:srcRect l="36964" t="29365" r="36354" b="54329"/>
            <a:stretch>
              <a:fillRect/>
            </a:stretch>
          </p:blipFill>
          <p:spPr bwMode="auto">
            <a:xfrm>
              <a:off x="2627784" y="5229200"/>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69" name="68 CuadroTexto"/>
            <p:cNvSpPr txBox="1"/>
            <p:nvPr/>
          </p:nvSpPr>
          <p:spPr>
            <a:xfrm>
              <a:off x="2706649" y="5589240"/>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sp>
        <p:nvSpPr>
          <p:cNvPr id="6" name="5 Marcador de número de diapositiva"/>
          <p:cNvSpPr>
            <a:spLocks noGrp="1"/>
          </p:cNvSpPr>
          <p:nvPr>
            <p:ph type="sldNum" sz="quarter" idx="12"/>
          </p:nvPr>
        </p:nvSpPr>
        <p:spPr/>
        <p:txBody>
          <a:bodyPr/>
          <a:lstStyle/>
          <a:p>
            <a:fld id="{26C69DA7-24B1-4A6D-BDDF-C1FA8D855B87}" type="slidenum">
              <a:rPr lang="es-ES" smtClean="0"/>
              <a:pPr/>
              <a:t>8</a:t>
            </a:fld>
            <a:endParaRPr lang="es-ES"/>
          </a:p>
        </p:txBody>
      </p:sp>
      <p:grpSp>
        <p:nvGrpSpPr>
          <p:cNvPr id="21" name="20 Grupo"/>
          <p:cNvGrpSpPr/>
          <p:nvPr/>
        </p:nvGrpSpPr>
        <p:grpSpPr>
          <a:xfrm>
            <a:off x="632520" y="1124744"/>
            <a:ext cx="1512168" cy="1080120"/>
            <a:chOff x="2095480" y="3000372"/>
            <a:chExt cx="2129287" cy="1514467"/>
          </a:xfrm>
        </p:grpSpPr>
        <p:pic>
          <p:nvPicPr>
            <p:cNvPr id="22" name="Picture 2" descr="http://www.creativosonline.org/blog/wp-content/uploads/2008/10/vectoresempresariales.png"/>
            <p:cNvPicPr>
              <a:picLocks noChangeAspect="1" noChangeArrowheads="1"/>
            </p:cNvPicPr>
            <p:nvPr/>
          </p:nvPicPr>
          <p:blipFill>
            <a:blip r:embed="rId5"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3" name="22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37" name="36 Grupo"/>
          <p:cNvGrpSpPr/>
          <p:nvPr/>
        </p:nvGrpSpPr>
        <p:grpSpPr>
          <a:xfrm>
            <a:off x="632520" y="4725144"/>
            <a:ext cx="1512168" cy="1080120"/>
            <a:chOff x="2000672" y="1988840"/>
            <a:chExt cx="1512168" cy="1080120"/>
          </a:xfrm>
        </p:grpSpPr>
        <p:grpSp>
          <p:nvGrpSpPr>
            <p:cNvPr id="38" name="8 Grupo"/>
            <p:cNvGrpSpPr/>
            <p:nvPr/>
          </p:nvGrpSpPr>
          <p:grpSpPr>
            <a:xfrm>
              <a:off x="2000672" y="1988840"/>
              <a:ext cx="1512168" cy="1080120"/>
              <a:chOff x="7977336" y="5085184"/>
              <a:chExt cx="1584176" cy="1088132"/>
            </a:xfrm>
          </p:grpSpPr>
          <p:grpSp>
            <p:nvGrpSpPr>
              <p:cNvPr id="40" name="52 Grupo"/>
              <p:cNvGrpSpPr/>
              <p:nvPr/>
            </p:nvGrpSpPr>
            <p:grpSpPr>
              <a:xfrm>
                <a:off x="7977336" y="5085184"/>
                <a:ext cx="1584176" cy="1088132"/>
                <a:chOff x="7977336" y="5085184"/>
                <a:chExt cx="1584176" cy="1088132"/>
              </a:xfrm>
            </p:grpSpPr>
            <p:pic>
              <p:nvPicPr>
                <p:cNvPr id="43" name="Picture 2" descr="\\svcphd03\users03\Empleados\U0132573\My Pictures\RIESGO6.jpg"/>
                <p:cNvPicPr>
                  <a:picLocks noChangeAspect="1" noChangeArrowheads="1"/>
                </p:cNvPicPr>
                <p:nvPr/>
              </p:nvPicPr>
              <p:blipFill>
                <a:blip r:embed="rId6" cstate="print"/>
                <a:srcRect/>
                <a:stretch>
                  <a:fillRect/>
                </a:stretch>
              </p:blipFill>
              <p:spPr bwMode="auto">
                <a:xfrm>
                  <a:off x="7977336" y="5085184"/>
                  <a:ext cx="1584176" cy="1088132"/>
                </a:xfrm>
                <a:prstGeom prst="rect">
                  <a:avLst/>
                </a:prstGeom>
                <a:noFill/>
                <a:ln w="28575">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4" name="Picture 4" descr="Click once to zoom in."/>
                <p:cNvPicPr>
                  <a:picLocks noChangeAspect="1" noChangeArrowheads="1"/>
                </p:cNvPicPr>
                <p:nvPr/>
              </p:nvPicPr>
              <p:blipFill>
                <a:blip r:embed="rId7" cstate="print"/>
                <a:srcRect l="8006" t="9344" r="77492" b="71638"/>
                <a:stretch>
                  <a:fillRect/>
                </a:stretch>
              </p:blipFill>
              <p:spPr bwMode="auto">
                <a:xfrm>
                  <a:off x="9129464" y="5085184"/>
                  <a:ext cx="388843" cy="432048"/>
                </a:xfrm>
                <a:prstGeom prst="rect">
                  <a:avLst/>
                </a:prstGeom>
                <a:noFill/>
                <a:ln w="28575">
                  <a:noFill/>
                  <a:miter lim="800000"/>
                  <a:headEnd/>
                  <a:tailEnd/>
                </a:ln>
              </p:spPr>
            </p:pic>
          </p:grpSp>
          <p:sp>
            <p:nvSpPr>
              <p:cNvPr id="41" name="40 CuadroTexto"/>
              <p:cNvSpPr txBox="1"/>
              <p:nvPr/>
            </p:nvSpPr>
            <p:spPr>
              <a:xfrm>
                <a:off x="8265368" y="5085184"/>
                <a:ext cx="1008112" cy="246221"/>
              </a:xfrm>
              <a:prstGeom prst="rect">
                <a:avLst/>
              </a:prstGeom>
              <a:noFill/>
              <a:ln w="28575">
                <a:noFill/>
              </a:ln>
            </p:spPr>
            <p:txBody>
              <a:bodyPr wrap="square" rtlCol="0">
                <a:spAutoFit/>
              </a:bodyPr>
              <a:lstStyle/>
              <a:p>
                <a:pPr algn="ctr"/>
                <a:r>
                  <a:rPr lang="es-ES" sz="1000" b="1" dirty="0"/>
                  <a:t>EMPRESA</a:t>
                </a:r>
              </a:p>
            </p:txBody>
          </p:sp>
        </p:grpSp>
        <p:sp>
          <p:nvSpPr>
            <p:cNvPr id="39" name="38 CuadroTexto"/>
            <p:cNvSpPr txBox="1"/>
            <p:nvPr/>
          </p:nvSpPr>
          <p:spPr>
            <a:xfrm>
              <a:off x="2072680" y="2780928"/>
              <a:ext cx="792088" cy="246221"/>
            </a:xfrm>
            <a:prstGeom prst="rect">
              <a:avLst/>
            </a:prstGeom>
            <a:noFill/>
          </p:spPr>
          <p:txBody>
            <a:bodyPr wrap="square" rtlCol="0">
              <a:spAutoFit/>
            </a:bodyPr>
            <a:lstStyle/>
            <a:p>
              <a:r>
                <a:rPr lang="es-ES" sz="1000" b="1" dirty="0"/>
                <a:t>RIESGO</a:t>
              </a:r>
            </a:p>
          </p:txBody>
        </p:sp>
      </p:grpSp>
      <p:pic>
        <p:nvPicPr>
          <p:cNvPr id="46" name="Picture 2" descr="C:\Documents and Settings\U0132573\Local Settings\Temporary Internet Files\Content.IE5\JQOJVDK5\j0441424[1].png">
            <a:hlinkClick r:id="rId8" action="ppaction://hlinksldjump"/>
          </p:cNvPr>
          <p:cNvPicPr>
            <a:picLocks noChangeAspect="1" noChangeArrowheads="1"/>
          </p:cNvPicPr>
          <p:nvPr/>
        </p:nvPicPr>
        <p:blipFill>
          <a:blip r:embed="rId9" cstate="print"/>
          <a:srcRect/>
          <a:stretch>
            <a:fillRect/>
          </a:stretch>
        </p:blipFill>
        <p:spPr bwMode="auto">
          <a:xfrm>
            <a:off x="5529064" y="6165304"/>
            <a:ext cx="571480" cy="571480"/>
          </a:xfrm>
          <a:prstGeom prst="rect">
            <a:avLst/>
          </a:prstGeom>
          <a:noFill/>
        </p:spPr>
      </p:pic>
      <p:pic>
        <p:nvPicPr>
          <p:cNvPr id="47" name="Picture 7" descr="C:\Documents and Settings\PEPE\Local Settings\Temporary Internet Files\Content.IE5\HO0OJACJ\j0441446[1].png">
            <a:hlinkClick r:id="rId10" action="ppaction://hlinksldjump"/>
          </p:cNvPr>
          <p:cNvPicPr>
            <a:picLocks noChangeAspect="1" noChangeArrowheads="1"/>
          </p:cNvPicPr>
          <p:nvPr/>
        </p:nvPicPr>
        <p:blipFill>
          <a:blip r:embed="rId11" cstate="print"/>
          <a:srcRect/>
          <a:stretch>
            <a:fillRect/>
          </a:stretch>
        </p:blipFill>
        <p:spPr bwMode="auto">
          <a:xfrm>
            <a:off x="6177136" y="6165304"/>
            <a:ext cx="571504" cy="571504"/>
          </a:xfrm>
          <a:prstGeom prst="rect">
            <a:avLst/>
          </a:prstGeom>
          <a:noFill/>
        </p:spPr>
      </p:pic>
      <p:pic>
        <p:nvPicPr>
          <p:cNvPr id="48" name="Picture 4" descr="C:\Documents and Settings\PEPE\Local Settings\Temporary Internet Files\Content.IE5\UQ65D14E\j0441443[1].png">
            <a:hlinkClick r:id="rId12" action="ppaction://hlinksldjump"/>
          </p:cNvPr>
          <p:cNvPicPr>
            <a:picLocks noChangeAspect="1" noChangeArrowheads="1"/>
          </p:cNvPicPr>
          <p:nvPr/>
        </p:nvPicPr>
        <p:blipFill>
          <a:blip r:embed="rId13" cstate="print"/>
          <a:srcRect/>
          <a:stretch>
            <a:fillRect/>
          </a:stretch>
        </p:blipFill>
        <p:spPr bwMode="auto">
          <a:xfrm>
            <a:off x="7041232" y="6165304"/>
            <a:ext cx="571480" cy="571480"/>
          </a:xfrm>
          <a:prstGeom prst="rect">
            <a:avLst/>
          </a:prstGeom>
          <a:noFill/>
        </p:spPr>
      </p:pic>
      <p:sp>
        <p:nvSpPr>
          <p:cNvPr id="24" name="Text Box 7">
            <a:extLst>
              <a:ext uri="{FF2B5EF4-FFF2-40B4-BE49-F238E27FC236}">
                <a16:creationId xmlns:a16="http://schemas.microsoft.com/office/drawing/2014/main" id="{291A6D3F-C132-4BF0-99F7-32AD1A1A1523}"/>
              </a:ext>
            </a:extLst>
          </p:cNvPr>
          <p:cNvSpPr txBox="1">
            <a:spLocks noChangeArrowheads="1"/>
          </p:cNvSpPr>
          <p:nvPr/>
        </p:nvSpPr>
        <p:spPr bwMode="auto">
          <a:xfrm>
            <a:off x="2360712" y="1340768"/>
            <a:ext cx="6912768" cy="63023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600" dirty="0">
                <a:latin typeface="Verdana" pitchFamily="34" charset="0"/>
              </a:rPr>
              <a:t>Importadores tanto de mercancías como de servicios (empresas y particulares). </a:t>
            </a:r>
          </a:p>
        </p:txBody>
      </p:sp>
    </p:spTree>
    <p:custDataLst>
      <p:tags r:id="rId1"/>
    </p:custDataLst>
  </p:cSld>
  <p:clrMapOvr>
    <a:masterClrMapping/>
  </p:clrMapOvr>
  <p:transition advTm="245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Rectangle 4"/>
          <p:cNvSpPr>
            <a:spLocks noGrp="1" noChangeArrowheads="1"/>
          </p:cNvSpPr>
          <p:nvPr>
            <p:ph type="title"/>
          </p:nvPr>
        </p:nvSpPr>
        <p:spPr>
          <a:xfrm>
            <a:off x="4167182" y="928670"/>
            <a:ext cx="142876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MODALIDADES</a:t>
            </a:r>
          </a:p>
        </p:txBody>
      </p:sp>
      <p:sp>
        <p:nvSpPr>
          <p:cNvPr id="439301" name="Text Box 5"/>
          <p:cNvSpPr txBox="1">
            <a:spLocks noChangeArrowheads="1"/>
          </p:cNvSpPr>
          <p:nvPr/>
        </p:nvSpPr>
        <p:spPr bwMode="auto">
          <a:xfrm>
            <a:off x="2738422" y="285728"/>
            <a:ext cx="5824030"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RECIBIDA</a:t>
            </a:r>
          </a:p>
        </p:txBody>
      </p:sp>
      <p:sp>
        <p:nvSpPr>
          <p:cNvPr id="439302" name="Text Box 6"/>
          <p:cNvSpPr txBox="1">
            <a:spLocks noChangeArrowheads="1"/>
          </p:cNvSpPr>
          <p:nvPr/>
        </p:nvSpPr>
        <p:spPr bwMode="auto">
          <a:xfrm>
            <a:off x="380968" y="1500174"/>
            <a:ext cx="8894762" cy="4770537"/>
          </a:xfrm>
          <a:prstGeom prst="rect">
            <a:avLst/>
          </a:prstGeom>
          <a:noFill/>
          <a:ln w="9525" algn="ctr">
            <a:noFill/>
            <a:miter lim="800000"/>
            <a:headEnd/>
            <a:tailEnd/>
          </a:ln>
          <a:effectLst/>
        </p:spPr>
        <p:txBody>
          <a:bodyPr>
            <a:spAutoFit/>
          </a:bodyPr>
          <a:lstStyle/>
          <a:p>
            <a:pPr>
              <a:spcBef>
                <a:spcPct val="0"/>
              </a:spcBef>
            </a:pPr>
            <a:r>
              <a:rPr lang="es-ES_tradnl" sz="1600" b="1" u="sng" dirty="0">
                <a:solidFill>
                  <a:srgbClr val="990033"/>
                </a:solidFill>
                <a:effectLst>
                  <a:outerShdw blurRad="38100" dist="38100" dir="2700000" algn="tl">
                    <a:srgbClr val="C0C0C0"/>
                  </a:outerShdw>
                </a:effectLst>
                <a:latin typeface="Verdana" pitchFamily="34" charset="0"/>
              </a:rPr>
              <a:t>Por finalidad</a:t>
            </a:r>
            <a:r>
              <a:rPr lang="es-ES_tradnl" sz="1600" dirty="0">
                <a:latin typeface="Verdana" pitchFamily="34" charset="0"/>
              </a:rPr>
              <a:t> </a:t>
            </a:r>
          </a:p>
          <a:p>
            <a:pPr>
              <a:spcBef>
                <a:spcPct val="0"/>
              </a:spcBef>
            </a:pPr>
            <a:endParaRPr lang="es-ES_tradnl" sz="1600" dirty="0">
              <a:latin typeface="Verdana" pitchFamily="34" charset="0"/>
            </a:endParaRPr>
          </a:p>
          <a:p>
            <a:pPr>
              <a:spcBef>
                <a:spcPct val="0"/>
              </a:spcBef>
            </a:pPr>
            <a:r>
              <a:rPr lang="es-ES_tradnl" sz="1600" b="1" dirty="0">
                <a:solidFill>
                  <a:srgbClr val="00B0F0"/>
                </a:solidFill>
                <a:latin typeface="Verdana" pitchFamily="34" charset="0"/>
              </a:rPr>
              <a:t>De licitación (</a:t>
            </a:r>
            <a:r>
              <a:rPr lang="es-ES_tradnl" sz="1600" b="1" dirty="0" err="1">
                <a:solidFill>
                  <a:srgbClr val="00B0F0"/>
                </a:solidFill>
                <a:latin typeface="Verdana" pitchFamily="34" charset="0"/>
              </a:rPr>
              <a:t>bid</a:t>
            </a:r>
            <a:r>
              <a:rPr lang="es-ES_tradnl" sz="1600" b="1" dirty="0">
                <a:solidFill>
                  <a:srgbClr val="00B0F0"/>
                </a:solidFill>
                <a:latin typeface="Verdana" pitchFamily="34" charset="0"/>
              </a:rPr>
              <a:t> bond):</a:t>
            </a:r>
            <a:r>
              <a:rPr lang="es-ES_tradnl" sz="1600" dirty="0">
                <a:solidFill>
                  <a:srgbClr val="00B0F0"/>
                </a:solidFill>
                <a:latin typeface="Verdana" pitchFamily="34" charset="0"/>
              </a:rPr>
              <a:t> </a:t>
            </a:r>
            <a:r>
              <a:rPr lang="es-ES_tradnl" sz="1600" dirty="0">
                <a:latin typeface="Verdana" pitchFamily="34" charset="0"/>
              </a:rPr>
              <a:t>para poder acceder a ofertas de organismos públicos o privados, habitualmente para la concesión de obras públicas o suministros de mercancías o prestación de servicios. </a:t>
            </a:r>
          </a:p>
          <a:p>
            <a:pPr>
              <a:spcBef>
                <a:spcPct val="0"/>
              </a:spcBef>
            </a:pPr>
            <a:endParaRPr lang="es-ES_tradnl" sz="1600" dirty="0">
              <a:latin typeface="Verdana" pitchFamily="34" charset="0"/>
            </a:endParaRPr>
          </a:p>
          <a:p>
            <a:pPr>
              <a:spcBef>
                <a:spcPct val="0"/>
              </a:spcBef>
            </a:pPr>
            <a:r>
              <a:rPr lang="es-ES_tradnl" sz="1600" b="1" dirty="0">
                <a:solidFill>
                  <a:srgbClr val="00B0F0"/>
                </a:solidFill>
                <a:latin typeface="Verdana" pitchFamily="34" charset="0"/>
              </a:rPr>
              <a:t>De devolución (</a:t>
            </a:r>
            <a:r>
              <a:rPr lang="es-ES_tradnl" sz="1600" b="1" dirty="0" err="1">
                <a:solidFill>
                  <a:srgbClr val="00B0F0"/>
                </a:solidFill>
                <a:latin typeface="Verdana" pitchFamily="34" charset="0"/>
              </a:rPr>
              <a:t>advance</a:t>
            </a:r>
            <a:r>
              <a:rPr lang="es-ES_tradnl" sz="1600" b="1" dirty="0">
                <a:solidFill>
                  <a:srgbClr val="00B0F0"/>
                </a:solidFill>
                <a:latin typeface="Verdana" pitchFamily="34" charset="0"/>
              </a:rPr>
              <a:t> </a:t>
            </a:r>
            <a:r>
              <a:rPr lang="es-ES_tradnl" sz="1600" b="1" dirty="0" err="1">
                <a:solidFill>
                  <a:srgbClr val="00B0F0"/>
                </a:solidFill>
                <a:latin typeface="Verdana" pitchFamily="34" charset="0"/>
              </a:rPr>
              <a:t>guarantee</a:t>
            </a:r>
            <a:r>
              <a:rPr lang="es-ES_tradnl" sz="1600" b="1" dirty="0">
                <a:solidFill>
                  <a:srgbClr val="00B0F0"/>
                </a:solidFill>
                <a:latin typeface="Verdana" pitchFamily="34" charset="0"/>
              </a:rPr>
              <a:t>):</a:t>
            </a:r>
            <a:r>
              <a:rPr lang="es-ES_tradnl" sz="1600" dirty="0">
                <a:solidFill>
                  <a:srgbClr val="00B0F0"/>
                </a:solidFill>
                <a:latin typeface="Verdana" pitchFamily="34" charset="0"/>
              </a:rPr>
              <a:t> </a:t>
            </a:r>
            <a:r>
              <a:rPr lang="es-ES_tradnl" sz="1600" dirty="0">
                <a:latin typeface="Verdana" pitchFamily="34" charset="0"/>
              </a:rPr>
              <a:t>para asegurar al beneficiario la devolución de los anticipos a cuenta de un contrato en el supuesto de que el mismo no se lleve a término. </a:t>
            </a:r>
          </a:p>
          <a:p>
            <a:pPr>
              <a:spcBef>
                <a:spcPct val="0"/>
              </a:spcBef>
            </a:pPr>
            <a:endParaRPr lang="es-ES_tradnl" sz="1600" dirty="0">
              <a:latin typeface="Verdana" pitchFamily="34" charset="0"/>
            </a:endParaRPr>
          </a:p>
          <a:p>
            <a:pPr>
              <a:spcBef>
                <a:spcPct val="0"/>
              </a:spcBef>
            </a:pPr>
            <a:r>
              <a:rPr lang="es-ES_tradnl" sz="1600" b="1" dirty="0">
                <a:solidFill>
                  <a:srgbClr val="00B0F0"/>
                </a:solidFill>
                <a:latin typeface="Verdana" pitchFamily="34" charset="0"/>
              </a:rPr>
              <a:t>De cumplimiento (performance bond):</a:t>
            </a:r>
            <a:r>
              <a:rPr lang="es-ES_tradnl" sz="1600" dirty="0">
                <a:solidFill>
                  <a:srgbClr val="00B0F0"/>
                </a:solidFill>
                <a:latin typeface="Verdana" pitchFamily="34" charset="0"/>
              </a:rPr>
              <a:t> </a:t>
            </a:r>
            <a:r>
              <a:rPr lang="es-ES_tradnl" sz="1600" dirty="0">
                <a:latin typeface="Verdana" pitchFamily="34" charset="0"/>
              </a:rPr>
              <a:t>para prevenir los daños ocasionados por el incumplimiento de las obligaciones contractuales hasta la fecha contractualmente establecida. </a:t>
            </a:r>
          </a:p>
          <a:p>
            <a:pPr>
              <a:spcBef>
                <a:spcPct val="0"/>
              </a:spcBef>
            </a:pPr>
            <a:endParaRPr lang="es-ES_tradnl" sz="1600" dirty="0">
              <a:latin typeface="Verdana" pitchFamily="34" charset="0"/>
            </a:endParaRPr>
          </a:p>
          <a:p>
            <a:pPr>
              <a:spcBef>
                <a:spcPct val="0"/>
              </a:spcBef>
            </a:pPr>
            <a:r>
              <a:rPr lang="es-ES_tradnl" sz="1600" b="1" dirty="0">
                <a:solidFill>
                  <a:srgbClr val="00B0F0"/>
                </a:solidFill>
                <a:latin typeface="Verdana" pitchFamily="34" charset="0"/>
              </a:rPr>
              <a:t>De pago:</a:t>
            </a:r>
            <a:r>
              <a:rPr lang="es-ES_tradnl" sz="1600" dirty="0">
                <a:solidFill>
                  <a:srgbClr val="00B0F0"/>
                </a:solidFill>
                <a:latin typeface="Verdana" pitchFamily="34" charset="0"/>
              </a:rPr>
              <a:t> </a:t>
            </a:r>
            <a:r>
              <a:rPr lang="es-ES_tradnl" sz="1600" dirty="0">
                <a:latin typeface="Verdana" pitchFamily="34" charset="0"/>
              </a:rPr>
              <a:t>es la modalidad más utilizada. Normalmente es ejecutable a primera demanda por el beneficiario, sin necesidad de probar el incumplimiento contractual. </a:t>
            </a:r>
          </a:p>
          <a:p>
            <a:pPr>
              <a:spcBef>
                <a:spcPct val="0"/>
              </a:spcBef>
            </a:pPr>
            <a:endParaRPr lang="es-ES_tradnl" sz="1600" dirty="0">
              <a:latin typeface="Verdana" pitchFamily="34" charset="0"/>
            </a:endParaRPr>
          </a:p>
          <a:p>
            <a:pPr>
              <a:spcBef>
                <a:spcPct val="0"/>
              </a:spcBef>
            </a:pPr>
            <a:r>
              <a:rPr lang="es-ES_tradnl" sz="1600" b="1" dirty="0">
                <a:solidFill>
                  <a:srgbClr val="00B0F0"/>
                </a:solidFill>
                <a:latin typeface="Verdana" pitchFamily="34" charset="0"/>
              </a:rPr>
              <a:t>Carta de garantía o contingencia (stand-</a:t>
            </a:r>
            <a:r>
              <a:rPr lang="es-ES_tradnl" sz="1600" b="1" dirty="0" err="1">
                <a:solidFill>
                  <a:srgbClr val="00B0F0"/>
                </a:solidFill>
                <a:latin typeface="Verdana" pitchFamily="34" charset="0"/>
              </a:rPr>
              <a:t>by</a:t>
            </a:r>
            <a:r>
              <a:rPr lang="es-ES_tradnl" sz="1600" b="1" dirty="0">
                <a:solidFill>
                  <a:srgbClr val="00B0F0"/>
                </a:solidFill>
                <a:latin typeface="Verdana" pitchFamily="34" charset="0"/>
              </a:rPr>
              <a:t> </a:t>
            </a:r>
            <a:r>
              <a:rPr lang="es-ES_tradnl" sz="1600" b="1" dirty="0" err="1">
                <a:solidFill>
                  <a:srgbClr val="00B0F0"/>
                </a:solidFill>
                <a:latin typeface="Verdana" pitchFamily="34" charset="0"/>
              </a:rPr>
              <a:t>letter</a:t>
            </a:r>
            <a:r>
              <a:rPr lang="es-ES_tradnl" sz="1600" b="1" dirty="0">
                <a:solidFill>
                  <a:srgbClr val="00B0F0"/>
                </a:solidFill>
                <a:latin typeface="Verdana" pitchFamily="34" charset="0"/>
              </a:rPr>
              <a:t> of </a:t>
            </a:r>
            <a:r>
              <a:rPr lang="es-ES_tradnl" sz="1600" b="1" dirty="0" err="1">
                <a:solidFill>
                  <a:srgbClr val="00B0F0"/>
                </a:solidFill>
                <a:latin typeface="Verdana" pitchFamily="34" charset="0"/>
              </a:rPr>
              <a:t>credit</a:t>
            </a:r>
            <a:r>
              <a:rPr lang="es-ES_tradnl" sz="1600" b="1" dirty="0">
                <a:solidFill>
                  <a:srgbClr val="00B0F0"/>
                </a:solidFill>
                <a:latin typeface="Verdana" pitchFamily="34" charset="0"/>
              </a:rPr>
              <a:t>):</a:t>
            </a:r>
            <a:r>
              <a:rPr lang="es-ES_tradnl" sz="1600" dirty="0">
                <a:solidFill>
                  <a:srgbClr val="00B0F0"/>
                </a:solidFill>
                <a:latin typeface="Verdana" pitchFamily="34" charset="0"/>
              </a:rPr>
              <a:t> </a:t>
            </a:r>
            <a:r>
              <a:rPr lang="es-ES_tradnl" sz="1600" dirty="0">
                <a:latin typeface="Verdana" pitchFamily="34" charset="0"/>
              </a:rPr>
              <a:t>para garantizar el pago de operaciones distintas. </a:t>
            </a:r>
            <a:endParaRPr lang="ca-ES" sz="1600" dirty="0">
              <a:latin typeface="Verdana" pitchFamily="34" charset="0"/>
            </a:endParaRP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80</a:t>
            </a:fld>
            <a:endParaRPr lang="es-ES"/>
          </a:p>
        </p:txBody>
      </p:sp>
      <p:pic>
        <p:nvPicPr>
          <p:cNvPr id="6" name="Imagen 5">
            <a:extLst>
              <a:ext uri="{FF2B5EF4-FFF2-40B4-BE49-F238E27FC236}">
                <a16:creationId xmlns:a16="http://schemas.microsoft.com/office/drawing/2014/main" id="{664CEE04-3E25-4E01-904E-D38ECA70C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284255828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ChangeArrowheads="1"/>
          </p:cNvSpPr>
          <p:nvPr/>
        </p:nvSpPr>
        <p:spPr bwMode="auto">
          <a:xfrm>
            <a:off x="2360712" y="4203228"/>
            <a:ext cx="6944054" cy="1169988"/>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447675" indent="-266700" algn="just" eaLnBrk="0" hangingPunct="0">
              <a:lnSpc>
                <a:spcPct val="120000"/>
              </a:lnSpc>
              <a:spcBef>
                <a:spcPct val="0"/>
              </a:spcBef>
              <a:buClr>
                <a:srgbClr val="C00000"/>
              </a:buClr>
              <a:buSzPct val="110000"/>
              <a:buFont typeface="Wingdings" pitchFamily="2" charset="2"/>
              <a:buChar char="ð"/>
            </a:pPr>
            <a:r>
              <a:rPr lang="es-ES" sz="1500" dirty="0">
                <a:latin typeface="Verdana" pitchFamily="34" charset="0"/>
              </a:rPr>
              <a:t>Es un instrumento de menor complejidad que el crédito documentario</a:t>
            </a:r>
          </a:p>
          <a:p>
            <a:pPr marL="447675" indent="-266700" eaLnBrk="0" hangingPunct="0">
              <a:lnSpc>
                <a:spcPct val="120000"/>
              </a:lnSpc>
              <a:spcBef>
                <a:spcPct val="0"/>
              </a:spcBef>
              <a:buClr>
                <a:srgbClr val="7891AC"/>
              </a:buClr>
              <a:buFont typeface="Wingdings" pitchFamily="2" charset="2"/>
              <a:buChar char="ð"/>
            </a:pPr>
            <a:r>
              <a:rPr lang="es-ES" sz="1500" dirty="0">
                <a:latin typeface="Verdana" pitchFamily="34" charset="0"/>
              </a:rPr>
              <a:t>Puede cubrir una operación puntual o suministro continuado.</a:t>
            </a:r>
            <a:endParaRPr lang="es-ES_tradnl" sz="1500" dirty="0">
              <a:latin typeface="Verdana" pitchFamily="34" charset="0"/>
            </a:endParaRPr>
          </a:p>
        </p:txBody>
      </p:sp>
      <p:sp>
        <p:nvSpPr>
          <p:cNvPr id="441351" name="Text Box 7"/>
          <p:cNvSpPr txBox="1">
            <a:spLocks noChangeArrowheads="1"/>
          </p:cNvSpPr>
          <p:nvPr/>
        </p:nvSpPr>
        <p:spPr bwMode="auto">
          <a:xfrm>
            <a:off x="2360712" y="2204864"/>
            <a:ext cx="6928346" cy="792088"/>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500" dirty="0">
                <a:latin typeface="Verdana" pitchFamily="34" charset="0"/>
              </a:rPr>
              <a:t>Importadores y exportadores de bienes y servicios, filiales de compañías extranjeras, compañías en constitución…</a:t>
            </a:r>
          </a:p>
        </p:txBody>
      </p:sp>
      <p:sp>
        <p:nvSpPr>
          <p:cNvPr id="441356" name="Rectangle 12"/>
          <p:cNvSpPr>
            <a:spLocks noGrp="1" noChangeArrowheads="1"/>
          </p:cNvSpPr>
          <p:nvPr>
            <p:ph type="title"/>
          </p:nvPr>
        </p:nvSpPr>
        <p:spPr>
          <a:xfrm>
            <a:off x="4167182" y="1000108"/>
            <a:ext cx="1643074"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441362" name="Text Box 18"/>
          <p:cNvSpPr txBox="1">
            <a:spLocks noChangeArrowheads="1"/>
          </p:cNvSpPr>
          <p:nvPr/>
        </p:nvSpPr>
        <p:spPr bwMode="auto">
          <a:xfrm>
            <a:off x="2738422" y="214290"/>
            <a:ext cx="5824030"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GARANTÍA BANCARIA RECIBIDA</a:t>
            </a:r>
          </a:p>
        </p:txBody>
      </p:sp>
      <p:pic>
        <p:nvPicPr>
          <p:cNvPr id="29" name="Picture 4" descr="C:\Documents and Settings\PEPE\Local Settings\Temporary Internet Files\Content.IE5\UQ65D14E\j0441443[1].png">
            <a:hlinkClick r:id="rId3" action="ppaction://hlinksldjump"/>
          </p:cNvPr>
          <p:cNvPicPr>
            <a:picLocks noChangeAspect="1" noChangeArrowheads="1"/>
          </p:cNvPicPr>
          <p:nvPr/>
        </p:nvPicPr>
        <p:blipFill>
          <a:blip r:embed="rId4" cstate="print"/>
          <a:srcRect/>
          <a:stretch>
            <a:fillRect/>
          </a:stretch>
        </p:blipFill>
        <p:spPr bwMode="auto">
          <a:xfrm>
            <a:off x="7329264" y="6169888"/>
            <a:ext cx="571480" cy="571480"/>
          </a:xfrm>
          <a:prstGeom prst="rect">
            <a:avLst/>
          </a:prstGeom>
          <a:noFill/>
        </p:spPr>
      </p:pic>
      <p:sp>
        <p:nvSpPr>
          <p:cNvPr id="4" name="3 Marcador de número de diapositiva"/>
          <p:cNvSpPr>
            <a:spLocks noGrp="1"/>
          </p:cNvSpPr>
          <p:nvPr>
            <p:ph type="sldNum" sz="quarter" idx="12"/>
          </p:nvPr>
        </p:nvSpPr>
        <p:spPr/>
        <p:txBody>
          <a:bodyPr/>
          <a:lstStyle/>
          <a:p>
            <a:fld id="{26C69DA7-24B1-4A6D-BDDF-C1FA8D855B87}" type="slidenum">
              <a:rPr lang="es-ES" smtClean="0"/>
              <a:pPr/>
              <a:t>81</a:t>
            </a:fld>
            <a:endParaRPr lang="es-ES"/>
          </a:p>
        </p:txBody>
      </p:sp>
      <p:grpSp>
        <p:nvGrpSpPr>
          <p:cNvPr id="14" name="13 Grupo"/>
          <p:cNvGrpSpPr/>
          <p:nvPr/>
        </p:nvGrpSpPr>
        <p:grpSpPr>
          <a:xfrm>
            <a:off x="632520" y="2060848"/>
            <a:ext cx="1512168" cy="1080120"/>
            <a:chOff x="2095480" y="3000372"/>
            <a:chExt cx="2129287" cy="1514467"/>
          </a:xfrm>
        </p:grpSpPr>
        <p:pic>
          <p:nvPicPr>
            <p:cNvPr id="15" name="Picture 2" descr="http://www.creativosonline.org/blog/wp-content/uploads/2008/10/vectoresempresariales.png"/>
            <p:cNvPicPr>
              <a:picLocks noChangeAspect="1" noChangeArrowheads="1"/>
            </p:cNvPicPr>
            <p:nvPr/>
          </p:nvPicPr>
          <p:blipFill>
            <a:blip r:embed="rId5"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15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17" name="16 Grupo"/>
          <p:cNvGrpSpPr/>
          <p:nvPr/>
        </p:nvGrpSpPr>
        <p:grpSpPr>
          <a:xfrm>
            <a:off x="632520" y="4221088"/>
            <a:ext cx="1512168" cy="1080120"/>
            <a:chOff x="2627784" y="4293096"/>
            <a:chExt cx="1656184" cy="1012112"/>
          </a:xfrm>
          <a:scene3d>
            <a:camera prst="orthographicFront">
              <a:rot lat="0" lon="0" rev="0"/>
            </a:camera>
            <a:lightRig rig="balanced" dir="t">
              <a:rot lat="0" lon="0" rev="8700000"/>
            </a:lightRig>
          </a:scene3d>
        </p:grpSpPr>
        <p:pic>
          <p:nvPicPr>
            <p:cNvPr id="18"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6"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19" name="18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pic>
        <p:nvPicPr>
          <p:cNvPr id="20" name="Imagen 19">
            <a:extLst>
              <a:ext uri="{FF2B5EF4-FFF2-40B4-BE49-F238E27FC236}">
                <a16:creationId xmlns:a16="http://schemas.microsoft.com/office/drawing/2014/main" id="{E62D9CA9-0FDA-4FB7-9877-3194F2988A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8786" y="6394789"/>
            <a:ext cx="1428750" cy="257175"/>
          </a:xfrm>
          <a:prstGeom prst="rect">
            <a:avLst/>
          </a:prstGeom>
        </p:spPr>
      </p:pic>
    </p:spTree>
    <p:extLst>
      <p:ext uri="{BB962C8B-B14F-4D97-AF65-F5344CB8AC3E}">
        <p14:creationId xmlns:p14="http://schemas.microsoft.com/office/powerpoint/2010/main" val="3875176830"/>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p:cNvSpPr>
            <a:spLocks noChangeArrowheads="1"/>
          </p:cNvSpPr>
          <p:nvPr/>
        </p:nvSpPr>
        <p:spPr bwMode="auto">
          <a:xfrm>
            <a:off x="1979613" y="2708275"/>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p:spPr>
        <p:txBody>
          <a:bodyPr lIns="81455" tIns="40727" rIns="81455" bIns="40727" anchor="ctr"/>
          <a:lstStyle/>
          <a:p>
            <a:pPr algn="ctr">
              <a:spcBef>
                <a:spcPct val="0"/>
              </a:spcBef>
            </a:pPr>
            <a:r>
              <a:rPr lang="ca-ES" sz="3200" b="1" dirty="0">
                <a:solidFill>
                  <a:schemeClr val="bg1"/>
                </a:solidFill>
                <a:latin typeface="Verdana" pitchFamily="34" charset="0"/>
              </a:rPr>
              <a:t>SEGURO DE CAMBIO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82</a:t>
            </a:fld>
            <a:endParaRPr lang="es-ES"/>
          </a:p>
        </p:txBody>
      </p:sp>
    </p:spTree>
    <p:custDataLst>
      <p:tags r:id="rId1"/>
    </p:custDataLst>
  </p:cSld>
  <p:clrMapOvr>
    <a:masterClrMapping/>
  </p:clrMapOvr>
  <p:transition advTm="4125"/>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Text Box 3"/>
          <p:cNvSpPr txBox="1">
            <a:spLocks noChangeArrowheads="1"/>
          </p:cNvSpPr>
          <p:nvPr/>
        </p:nvSpPr>
        <p:spPr bwMode="auto">
          <a:xfrm>
            <a:off x="3098967" y="231031"/>
            <a:ext cx="3708066"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SEGURO DE CAMBIO</a:t>
            </a:r>
          </a:p>
        </p:txBody>
      </p:sp>
      <p:grpSp>
        <p:nvGrpSpPr>
          <p:cNvPr id="14" name="13 Grupo"/>
          <p:cNvGrpSpPr/>
          <p:nvPr/>
        </p:nvGrpSpPr>
        <p:grpSpPr>
          <a:xfrm>
            <a:off x="3080791" y="2348880"/>
            <a:ext cx="6192689" cy="1656184"/>
            <a:chOff x="2881298" y="1643050"/>
            <a:chExt cx="6729413" cy="1500198"/>
          </a:xfrm>
        </p:grpSpPr>
        <p:sp>
          <p:nvSpPr>
            <p:cNvPr id="542726" name="Rectangle 6"/>
            <p:cNvSpPr>
              <a:spLocks noChangeArrowheads="1"/>
            </p:cNvSpPr>
            <p:nvPr/>
          </p:nvSpPr>
          <p:spPr bwMode="auto">
            <a:xfrm>
              <a:off x="2881298" y="1643050"/>
              <a:ext cx="6729413" cy="1500198"/>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dirty="0">
                <a:latin typeface="Verdana" pitchFamily="34" charset="0"/>
              </a:endParaRPr>
            </a:p>
          </p:txBody>
        </p:sp>
        <p:sp>
          <p:nvSpPr>
            <p:cNvPr id="542729" name="Text Box 9"/>
            <p:cNvSpPr txBox="1">
              <a:spLocks noChangeArrowheads="1"/>
            </p:cNvSpPr>
            <p:nvPr/>
          </p:nvSpPr>
          <p:spPr bwMode="auto">
            <a:xfrm>
              <a:off x="3095612" y="1857364"/>
              <a:ext cx="6173787" cy="1228725"/>
            </a:xfrm>
            <a:prstGeom prst="rect">
              <a:avLst/>
            </a:prstGeom>
            <a:noFill/>
            <a:ln w="12700">
              <a:noFill/>
              <a:miter lim="800000"/>
              <a:headEnd/>
              <a:tailEnd/>
            </a:ln>
            <a:effectLst/>
          </p:spPr>
          <p:txBody>
            <a:bodyPr/>
            <a:lstStyle/>
            <a:p>
              <a:pPr eaLnBrk="0" hangingPunct="0">
                <a:spcBef>
                  <a:spcPct val="0"/>
                </a:spcBef>
              </a:pPr>
              <a:r>
                <a:rPr lang="es-ES_tradnl" sz="1600" dirty="0">
                  <a:latin typeface="Verdana" pitchFamily="34" charset="0"/>
                </a:rPr>
                <a:t>El</a:t>
              </a:r>
              <a:r>
                <a:rPr lang="es-ES_tradnl" sz="1600" b="1" dirty="0">
                  <a:latin typeface="Verdana" pitchFamily="34" charset="0"/>
                </a:rPr>
                <a:t> seguro de cambio </a:t>
              </a:r>
              <a:r>
                <a:rPr lang="es-ES_tradnl" sz="1600" dirty="0">
                  <a:latin typeface="Verdana" pitchFamily="34" charset="0"/>
                </a:rPr>
                <a:t>es un instrumento de cobertura del riesgo de cambio por el que el cliente y una entidad financiera se comprometen a comprarse o venderse un importe de divisas, a una cotización y plazo determinado.</a:t>
              </a:r>
              <a:endParaRPr lang="es-ES" sz="1600" dirty="0">
                <a:latin typeface="Verdana" pitchFamily="34" charset="0"/>
              </a:endParaRPr>
            </a:p>
          </p:txBody>
        </p:sp>
      </p:grpSp>
      <p:grpSp>
        <p:nvGrpSpPr>
          <p:cNvPr id="16" name="15 Grupo"/>
          <p:cNvGrpSpPr/>
          <p:nvPr/>
        </p:nvGrpSpPr>
        <p:grpSpPr>
          <a:xfrm>
            <a:off x="642576" y="2420888"/>
            <a:ext cx="2438216" cy="1584176"/>
            <a:chOff x="416496" y="1412777"/>
            <a:chExt cx="2438216" cy="1584176"/>
          </a:xfrm>
        </p:grpSpPr>
        <p:pic>
          <p:nvPicPr>
            <p:cNvPr id="17" name="Picture 2" descr="Y:\My Pictures\enseñanza3.jpg"/>
            <p:cNvPicPr>
              <a:picLocks noChangeAspect="1" noChangeArrowheads="1"/>
            </p:cNvPicPr>
            <p:nvPr/>
          </p:nvPicPr>
          <p:blipFill>
            <a:blip r:embed="rId4"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8" name="17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19"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83</a:t>
            </a:fld>
            <a:endParaRPr lang="es-ES"/>
          </a:p>
        </p:txBody>
      </p:sp>
    </p:spTree>
    <p:custDataLst>
      <p:tags r:id="rId1"/>
    </p:custDataLst>
  </p:cSld>
  <p:clrMapOvr>
    <a:masterClrMapping/>
  </p:clrMapOvr>
  <p:transition advTm="4438"/>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title" idx="4294967295"/>
          </p:nvPr>
        </p:nvSpPr>
        <p:spPr>
          <a:xfrm>
            <a:off x="4163765" y="908721"/>
            <a:ext cx="1578471"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MODALIDADES</a:t>
            </a:r>
          </a:p>
        </p:txBody>
      </p:sp>
      <p:sp>
        <p:nvSpPr>
          <p:cNvPr id="543749" name="Text Box 5"/>
          <p:cNvSpPr txBox="1">
            <a:spLocks noChangeArrowheads="1"/>
          </p:cNvSpPr>
          <p:nvPr/>
        </p:nvSpPr>
        <p:spPr bwMode="auto">
          <a:xfrm>
            <a:off x="3098967" y="188931"/>
            <a:ext cx="3708066"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SEGURO DE CAMBIO</a:t>
            </a:r>
          </a:p>
        </p:txBody>
      </p:sp>
      <p:sp>
        <p:nvSpPr>
          <p:cNvPr id="543750" name="Text Box 6"/>
          <p:cNvSpPr txBox="1">
            <a:spLocks noChangeArrowheads="1"/>
          </p:cNvSpPr>
          <p:nvPr/>
        </p:nvSpPr>
        <p:spPr bwMode="auto">
          <a:xfrm>
            <a:off x="596516" y="1454993"/>
            <a:ext cx="8712968" cy="4462760"/>
          </a:xfrm>
          <a:prstGeom prst="rect">
            <a:avLst/>
          </a:prstGeom>
          <a:noFill/>
          <a:ln w="9525" algn="ctr">
            <a:noFill/>
            <a:miter lim="800000"/>
            <a:headEnd/>
            <a:tailEnd/>
          </a:ln>
          <a:effectLst/>
        </p:spPr>
        <p:txBody>
          <a:bodyPr wrap="square">
            <a:spAutoFit/>
          </a:bodyPr>
          <a:lstStyle/>
          <a:p>
            <a:pPr marL="457200" indent="-457200">
              <a:spcBef>
                <a:spcPct val="0"/>
              </a:spcBef>
            </a:pPr>
            <a:r>
              <a:rPr lang="es-ES_tradnl" sz="1400" b="1" u="sng" dirty="0">
                <a:solidFill>
                  <a:srgbClr val="990033"/>
                </a:solidFill>
                <a:latin typeface="Verdana" pitchFamily="34" charset="0"/>
              </a:rPr>
              <a:t>En función de la fecha de vencimiento del seguro de cambio se clasifican en:</a:t>
            </a:r>
          </a:p>
          <a:p>
            <a:pPr marL="457200" indent="-457200">
              <a:spcBef>
                <a:spcPct val="0"/>
              </a:spcBef>
            </a:pPr>
            <a:endParaRPr lang="es-ES_tradnl" sz="1400" b="1" u="sng" dirty="0">
              <a:solidFill>
                <a:srgbClr val="990033"/>
              </a:solidFill>
              <a:latin typeface="Verdana" pitchFamily="34" charset="0"/>
            </a:endParaRPr>
          </a:p>
          <a:p>
            <a:pPr marL="457200" indent="-457200">
              <a:spcBef>
                <a:spcPct val="0"/>
              </a:spcBef>
            </a:pPr>
            <a:endParaRPr lang="es-ES_tradnl" sz="1400" b="1" u="sng" dirty="0">
              <a:solidFill>
                <a:srgbClr val="990033"/>
              </a:solidFill>
              <a:latin typeface="Verdana" pitchFamily="34" charset="0"/>
            </a:endParaRPr>
          </a:p>
          <a:p>
            <a:pPr marL="457200" indent="-457200">
              <a:spcBef>
                <a:spcPct val="0"/>
              </a:spcBef>
            </a:pPr>
            <a:r>
              <a:rPr lang="es-ES_tradnl" sz="1400" dirty="0">
                <a:solidFill>
                  <a:srgbClr val="00B0F0"/>
                </a:solidFill>
                <a:latin typeface="Verdana" pitchFamily="34" charset="0"/>
              </a:rPr>
              <a:t>Seguro de cambio a plazo: </a:t>
            </a:r>
            <a:r>
              <a:rPr lang="es-ES_tradnl" sz="1400" dirty="0">
                <a:latin typeface="Verdana" pitchFamily="34" charset="0"/>
              </a:rPr>
              <a:t>incluye las operaciones que comportan compromisos de compra o venta de divisas que tienen vencimiento en una fecha diferida superior a 2 días hábiles de mercado de divisas.</a:t>
            </a:r>
          </a:p>
          <a:p>
            <a:pPr marL="457200" indent="-457200">
              <a:spcBef>
                <a:spcPct val="0"/>
              </a:spcBef>
            </a:pPr>
            <a:endParaRPr lang="es-ES_tradnl" sz="1400" dirty="0">
              <a:latin typeface="Verdana" pitchFamily="34" charset="0"/>
            </a:endParaRPr>
          </a:p>
          <a:p>
            <a:pPr marL="457200" indent="-457200">
              <a:spcBef>
                <a:spcPct val="0"/>
              </a:spcBef>
            </a:pPr>
            <a:r>
              <a:rPr lang="es-ES_tradnl" sz="1400" dirty="0">
                <a:solidFill>
                  <a:srgbClr val="00B0F0"/>
                </a:solidFill>
                <a:latin typeface="Verdana" pitchFamily="34" charset="0"/>
              </a:rPr>
              <a:t>Seguro de cambio de contado: </a:t>
            </a:r>
            <a:r>
              <a:rPr lang="es-ES_tradnl" sz="1400" dirty="0">
                <a:latin typeface="Verdana" pitchFamily="34" charset="0"/>
              </a:rPr>
              <a:t>incluye las operaciones que comportan compromisos de compra o venta de divisas que tienen vencimiento el mismo día de contratación (sólo para el dólar USA), el día siguiente o dos días hábiles de mercado de divisas</a:t>
            </a:r>
          </a:p>
          <a:p>
            <a:pPr marL="457200" indent="-457200">
              <a:spcBef>
                <a:spcPct val="0"/>
              </a:spcBef>
            </a:pPr>
            <a:endParaRPr lang="es-ES_tradnl" sz="1400" dirty="0">
              <a:latin typeface="Verdana" pitchFamily="34" charset="0"/>
            </a:endParaRPr>
          </a:p>
          <a:p>
            <a:pPr marL="457200" indent="-457200">
              <a:spcBef>
                <a:spcPct val="0"/>
              </a:spcBef>
            </a:pPr>
            <a:endParaRPr lang="es-ES_tradnl" sz="1400" dirty="0">
              <a:latin typeface="Verdana" pitchFamily="34" charset="0"/>
            </a:endParaRPr>
          </a:p>
          <a:p>
            <a:pPr marL="457200" indent="-457200">
              <a:spcBef>
                <a:spcPct val="0"/>
              </a:spcBef>
            </a:pPr>
            <a:endParaRPr lang="es-ES_tradnl" sz="1400" dirty="0">
              <a:latin typeface="Verdana" pitchFamily="34" charset="0"/>
            </a:endParaRPr>
          </a:p>
          <a:p>
            <a:pPr marL="457200" indent="-457200">
              <a:spcBef>
                <a:spcPct val="0"/>
              </a:spcBef>
            </a:pPr>
            <a:r>
              <a:rPr lang="es-ES_tradnl" sz="1400" dirty="0">
                <a:latin typeface="Verdana" pitchFamily="34" charset="0"/>
              </a:rPr>
              <a:t>A las cotizaciones a más de dos días hábiles de mercado de divisas se les denomina “cotizaciones a plazo”.</a:t>
            </a:r>
          </a:p>
          <a:p>
            <a:pPr marL="457200" indent="-457200">
              <a:spcBef>
                <a:spcPct val="0"/>
              </a:spcBef>
            </a:pPr>
            <a:endParaRPr lang="es-ES_tradnl" sz="1400" dirty="0">
              <a:latin typeface="Verdana" pitchFamily="34" charset="0"/>
            </a:endParaRPr>
          </a:p>
          <a:p>
            <a:pPr marL="457200" indent="-457200">
              <a:spcBef>
                <a:spcPct val="0"/>
              </a:spcBef>
            </a:pPr>
            <a:r>
              <a:rPr lang="es-ES_tradnl" sz="1400" dirty="0">
                <a:latin typeface="Verdana" pitchFamily="34" charset="0"/>
              </a:rPr>
              <a:t>A las cotizaciones iguales o inferiores a dos días hábiles de mercado de divisas, se les denomina “cotización de contado”</a:t>
            </a:r>
          </a:p>
          <a:p>
            <a:pPr marL="457200" indent="-457200">
              <a:spcBef>
                <a:spcPct val="0"/>
              </a:spcBef>
            </a:pPr>
            <a:endParaRPr lang="es-ES_tradnl" sz="1400" dirty="0">
              <a:latin typeface="Verdana" pitchFamily="34" charset="0"/>
            </a:endParaRPr>
          </a:p>
          <a:p>
            <a:pPr marL="457200" indent="-457200">
              <a:spcBef>
                <a:spcPct val="0"/>
              </a:spcBef>
            </a:pPr>
            <a:r>
              <a:rPr lang="es-ES_tradnl" sz="1400" dirty="0">
                <a:latin typeface="Verdana" pitchFamily="34" charset="0"/>
              </a:rPr>
              <a:t>Los seguros de cambio se utilizan para operaciones comerciales Y financieras.</a:t>
            </a:r>
            <a:r>
              <a:rPr lang="es-ES" sz="1400" dirty="0">
                <a:latin typeface="Verdana" pitchFamily="34" charset="0"/>
              </a:rPr>
              <a:t> </a:t>
            </a:r>
            <a:endParaRPr lang="ca-ES" sz="1400" dirty="0">
              <a:latin typeface="Verdana" pitchFamily="34" charset="0"/>
            </a:endParaRP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84</a:t>
            </a:fld>
            <a:endParaRPr lang="es-ES"/>
          </a:p>
        </p:txBody>
      </p:sp>
    </p:spTree>
    <p:custDataLst>
      <p:tags r:id="rId1"/>
    </p:custDataLst>
  </p:cSld>
  <p:clrMapOvr>
    <a:masterClrMapping/>
  </p:clrMapOvr>
  <p:transition advTm="14485"/>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type="title" idx="4294967295"/>
          </p:nvPr>
        </p:nvSpPr>
        <p:spPr>
          <a:xfrm>
            <a:off x="4103995" y="980729"/>
            <a:ext cx="1698011"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MODALIDADES</a:t>
            </a:r>
          </a:p>
        </p:txBody>
      </p:sp>
      <p:sp>
        <p:nvSpPr>
          <p:cNvPr id="544773" name="Text Box 5"/>
          <p:cNvSpPr txBox="1">
            <a:spLocks noChangeArrowheads="1"/>
          </p:cNvSpPr>
          <p:nvPr/>
        </p:nvSpPr>
        <p:spPr bwMode="auto">
          <a:xfrm>
            <a:off x="3098967" y="188931"/>
            <a:ext cx="3708066"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SEGURO DE CAMBIO</a:t>
            </a:r>
          </a:p>
        </p:txBody>
      </p:sp>
      <p:sp>
        <p:nvSpPr>
          <p:cNvPr id="544774" name="Text Box 6"/>
          <p:cNvSpPr txBox="1">
            <a:spLocks noChangeArrowheads="1"/>
          </p:cNvSpPr>
          <p:nvPr/>
        </p:nvSpPr>
        <p:spPr bwMode="auto">
          <a:xfrm>
            <a:off x="271469" y="1493838"/>
            <a:ext cx="9363075" cy="366712"/>
          </a:xfrm>
          <a:prstGeom prst="rect">
            <a:avLst/>
          </a:prstGeom>
          <a:noFill/>
          <a:ln w="9525" algn="ctr">
            <a:noFill/>
            <a:miter lim="800000"/>
            <a:headEnd/>
            <a:tailEnd/>
          </a:ln>
          <a:effectLst/>
        </p:spPr>
        <p:txBody>
          <a:bodyPr>
            <a:spAutoFit/>
          </a:bodyPr>
          <a:lstStyle/>
          <a:p>
            <a:pPr marL="457200" indent="-457200" algn="just">
              <a:spcBef>
                <a:spcPct val="0"/>
              </a:spcBef>
            </a:pPr>
            <a:endParaRPr lang="es-ES">
              <a:latin typeface="Verdana" pitchFamily="34" charset="0"/>
            </a:endParaRPr>
          </a:p>
        </p:txBody>
      </p:sp>
      <p:sp>
        <p:nvSpPr>
          <p:cNvPr id="544775" name="Text Box 7"/>
          <p:cNvSpPr txBox="1">
            <a:spLocks noChangeArrowheads="1"/>
          </p:cNvSpPr>
          <p:nvPr/>
        </p:nvSpPr>
        <p:spPr bwMode="auto">
          <a:xfrm>
            <a:off x="632520" y="1785935"/>
            <a:ext cx="8640960" cy="3539430"/>
          </a:xfrm>
          <a:prstGeom prst="rect">
            <a:avLst/>
          </a:prstGeom>
          <a:noFill/>
          <a:ln w="9525" algn="ctr">
            <a:noFill/>
            <a:miter lim="800000"/>
            <a:headEnd/>
            <a:tailEnd/>
          </a:ln>
          <a:effectLst/>
        </p:spPr>
        <p:txBody>
          <a:bodyPr wrap="square">
            <a:spAutoFit/>
          </a:bodyPr>
          <a:lstStyle/>
          <a:p>
            <a:pPr>
              <a:spcBef>
                <a:spcPct val="0"/>
              </a:spcBef>
            </a:pPr>
            <a:r>
              <a:rPr lang="es-ES_tradnl" sz="1400" b="1" dirty="0">
                <a:solidFill>
                  <a:srgbClr val="00B0F0"/>
                </a:solidFill>
                <a:latin typeface="Verdana" pitchFamily="34" charset="0"/>
              </a:rPr>
              <a:t>Seguro de cambio a plazo “normal”: </a:t>
            </a:r>
            <a:r>
              <a:rPr lang="es-ES_tradnl" sz="1400" dirty="0">
                <a:latin typeface="Verdana" pitchFamily="34" charset="0"/>
              </a:rPr>
              <a:t>el cliente sólo puede utilizar el seguro de cambio </a:t>
            </a:r>
            <a:r>
              <a:rPr lang="es-ES_tradnl" sz="1400" b="1" dirty="0">
                <a:latin typeface="Verdana" pitchFamily="34" charset="0"/>
              </a:rPr>
              <a:t>en las condiciones pactadas</a:t>
            </a:r>
            <a:r>
              <a:rPr lang="es-ES_tradnl" sz="1400" dirty="0">
                <a:latin typeface="Verdana" pitchFamily="34" charset="0"/>
              </a:rPr>
              <a:t> en la fecha de preaviso*. Si el cliente quiere utilizar el seguro de cambio anticipadamente la cotización será recalculada en función de los diferenciales de tipos de interés y días de anticipación.</a:t>
            </a:r>
          </a:p>
          <a:p>
            <a:pPr>
              <a:spcBef>
                <a:spcPct val="0"/>
              </a:spcBef>
            </a:pPr>
            <a:endParaRPr lang="es-ES_tradnl" sz="1400" dirty="0">
              <a:latin typeface="Verdana" pitchFamily="34" charset="0"/>
            </a:endParaRPr>
          </a:p>
          <a:p>
            <a:pPr>
              <a:spcBef>
                <a:spcPct val="0"/>
              </a:spcBef>
            </a:pPr>
            <a:endParaRPr lang="es-ES_tradnl" sz="1400" dirty="0">
              <a:latin typeface="Verdana" pitchFamily="34" charset="0"/>
            </a:endParaRPr>
          </a:p>
          <a:p>
            <a:pPr>
              <a:spcBef>
                <a:spcPct val="0"/>
              </a:spcBef>
            </a:pPr>
            <a:r>
              <a:rPr lang="es-ES_tradnl" sz="1400" b="1" dirty="0">
                <a:solidFill>
                  <a:srgbClr val="00B0F0"/>
                </a:solidFill>
                <a:latin typeface="Verdana" pitchFamily="34" charset="0"/>
              </a:rPr>
              <a:t>Seguro de cambio a plazo abierto: </a:t>
            </a:r>
            <a:r>
              <a:rPr lang="es-ES_tradnl" sz="1400" dirty="0">
                <a:latin typeface="Verdana" pitchFamily="34" charset="0"/>
              </a:rPr>
              <a:t>el cliente puede utilizar el seguro de cambio al tipo de cambio contratado y de forma parcial o total en cualquier momento, desde la fecha de inicio del periodo abierto hasta la fecha de preaviso*.</a:t>
            </a:r>
          </a:p>
          <a:p>
            <a:pPr>
              <a:spcBef>
                <a:spcPct val="0"/>
              </a:spcBef>
            </a:pPr>
            <a:r>
              <a:rPr lang="es-ES_tradnl" sz="1400" dirty="0">
                <a:latin typeface="Verdana" pitchFamily="34" charset="0"/>
              </a:rPr>
              <a:t> </a:t>
            </a:r>
          </a:p>
          <a:p>
            <a:pPr>
              <a:spcBef>
                <a:spcPct val="0"/>
              </a:spcBef>
            </a:pPr>
            <a:endParaRPr lang="es-ES_tradnl" sz="1400" dirty="0">
              <a:latin typeface="Verdana" pitchFamily="34" charset="0"/>
            </a:endParaRPr>
          </a:p>
          <a:p>
            <a:pPr>
              <a:spcBef>
                <a:spcPct val="0"/>
              </a:spcBef>
            </a:pPr>
            <a:r>
              <a:rPr lang="es-ES_tradnl" sz="1400" b="1" dirty="0">
                <a:solidFill>
                  <a:srgbClr val="00B0F0"/>
                </a:solidFill>
                <a:latin typeface="Verdana" pitchFamily="34" charset="0"/>
              </a:rPr>
              <a:t>Seguro de cambio de contado: </a:t>
            </a:r>
            <a:r>
              <a:rPr lang="es-ES_tradnl" sz="1400" dirty="0">
                <a:latin typeface="Verdana" pitchFamily="34" charset="0"/>
              </a:rPr>
              <a:t>sólo incluye las operaciones que tienen vencimiento el propio día, día hábil siguiente o 2 días hábiles de mercado de divisas. El cliente puede utilizar el seguro de cambio al tipo de cambio contratado y de forma parcial o total en cualquier momento. </a:t>
            </a:r>
          </a:p>
          <a:p>
            <a:pPr>
              <a:spcBef>
                <a:spcPct val="0"/>
              </a:spcBef>
            </a:pPr>
            <a:endParaRPr lang="es-ES_tradnl" sz="1400" dirty="0">
              <a:latin typeface="Verdana" pitchFamily="34" charset="0"/>
            </a:endParaRPr>
          </a:p>
        </p:txBody>
      </p:sp>
      <p:sp>
        <p:nvSpPr>
          <p:cNvPr id="544776" name="Text Box 8"/>
          <p:cNvSpPr txBox="1">
            <a:spLocks noChangeArrowheads="1"/>
          </p:cNvSpPr>
          <p:nvPr/>
        </p:nvSpPr>
        <p:spPr bwMode="auto">
          <a:xfrm>
            <a:off x="488504" y="5661257"/>
            <a:ext cx="8928993" cy="227755"/>
          </a:xfrm>
          <a:prstGeom prst="rect">
            <a:avLst/>
          </a:prstGeom>
          <a:noFill/>
          <a:ln w="9525" algn="ctr">
            <a:noFill/>
            <a:miter lim="800000"/>
            <a:headEnd/>
            <a:tailEnd/>
          </a:ln>
          <a:effectLst/>
        </p:spPr>
        <p:txBody>
          <a:bodyPr wrap="square">
            <a:spAutoFit/>
          </a:bodyPr>
          <a:lstStyle/>
          <a:p>
            <a:pPr>
              <a:lnSpc>
                <a:spcPct val="80000"/>
              </a:lnSpc>
              <a:spcBef>
                <a:spcPct val="0"/>
              </a:spcBef>
            </a:pPr>
            <a:r>
              <a:rPr lang="es-ES_tradnl" sz="1100" dirty="0">
                <a:latin typeface="Verdana" pitchFamily="34" charset="0"/>
              </a:rPr>
              <a:t>* (el mismo día del vencimiento si el seguro de cambio es el dólar USA o el día hábil anterior si es en cualquier otra divisa).</a:t>
            </a:r>
            <a:endParaRPr lang="ca-ES" sz="1100" dirty="0">
              <a:latin typeface="Verdana" pitchFamily="34" charset="0"/>
            </a:endParaRP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85</a:t>
            </a:fld>
            <a:endParaRPr lang="es-ES"/>
          </a:p>
        </p:txBody>
      </p:sp>
    </p:spTree>
    <p:custDataLst>
      <p:tags r:id="rId1"/>
    </p:custDataLst>
  </p:cSld>
  <p:clrMapOvr>
    <a:masterClrMapping/>
  </p:clrMapOvr>
  <p:transition advTm="11344"/>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6" name="Rectangle 4"/>
          <p:cNvSpPr>
            <a:spLocks noGrp="1" noChangeArrowheads="1"/>
          </p:cNvSpPr>
          <p:nvPr>
            <p:ph type="title" idx="4294967295"/>
          </p:nvPr>
        </p:nvSpPr>
        <p:spPr>
          <a:xfrm>
            <a:off x="2469115" y="980613"/>
            <a:ext cx="4967770"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pPr algn="ctr"/>
            <a:r>
              <a:rPr lang="es-ES" sz="1400" b="1" dirty="0">
                <a:solidFill>
                  <a:schemeClr val="tx1"/>
                </a:solidFill>
              </a:rPr>
              <a:t>MOTIVOS DE ELECCIÓN DE ESTE SISTEMA DE COBRO</a:t>
            </a:r>
          </a:p>
        </p:txBody>
      </p:sp>
      <p:sp>
        <p:nvSpPr>
          <p:cNvPr id="545794" name="Text Box 2"/>
          <p:cNvSpPr txBox="1">
            <a:spLocks noChangeArrowheads="1"/>
          </p:cNvSpPr>
          <p:nvPr/>
        </p:nvSpPr>
        <p:spPr bwMode="auto">
          <a:xfrm>
            <a:off x="632521" y="2274838"/>
            <a:ext cx="8640960" cy="2308324"/>
          </a:xfrm>
          <a:prstGeom prst="rect">
            <a:avLst/>
          </a:prstGeom>
          <a:noFill/>
          <a:ln w="9525" algn="ctr">
            <a:noFill/>
            <a:miter lim="800000"/>
            <a:headEnd/>
            <a:tailEnd/>
          </a:ln>
          <a:effectLst/>
        </p:spPr>
        <p:txBody>
          <a:bodyPr wrap="square">
            <a:spAutoFit/>
          </a:bodyPr>
          <a:lstStyle/>
          <a:p>
            <a:pPr>
              <a:spcBef>
                <a:spcPct val="0"/>
              </a:spcBef>
              <a:buClr>
                <a:srgbClr val="FF0000"/>
              </a:buClr>
              <a:buFont typeface="Wingdings" pitchFamily="2" charset="2"/>
              <a:buChar char="v"/>
            </a:pPr>
            <a:r>
              <a:rPr lang="es-ES" sz="1600" dirty="0">
                <a:latin typeface="Verdana" pitchFamily="34" charset="0"/>
              </a:rPr>
              <a:t> El cliente quiere fijar la cotización que se le aplicará en la compra de divisas (para pago de una importación) o en la venta de divisas (para el cobro de una exportación) que efectuará en una fecha futura y así cubrirse de una fluctuación contraria del tipo de cambio.</a:t>
            </a: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endParaRPr lang="es-ES" sz="1600" dirty="0">
              <a:latin typeface="Verdana" pitchFamily="34" charset="0"/>
            </a:endParaRPr>
          </a:p>
          <a:p>
            <a:pPr>
              <a:spcBef>
                <a:spcPct val="0"/>
              </a:spcBef>
              <a:buClr>
                <a:srgbClr val="FF0000"/>
              </a:buClr>
              <a:buFont typeface="Wingdings" pitchFamily="2" charset="2"/>
              <a:buChar char="v"/>
            </a:pPr>
            <a:r>
              <a:rPr lang="es-ES" sz="1600" dirty="0">
                <a:latin typeface="Verdana" pitchFamily="34" charset="0"/>
              </a:rPr>
              <a:t> El cliente desea conocer anticipadamente cuáles serán sus costes para tener la estimación del beneficio, efectuar su escandallo, catalogo de precios, etc..</a:t>
            </a:r>
          </a:p>
          <a:p>
            <a:pPr>
              <a:spcBef>
                <a:spcPct val="0"/>
              </a:spcBef>
              <a:buClr>
                <a:srgbClr val="FF0000"/>
              </a:buClr>
              <a:buFont typeface="Wingdings" pitchFamily="2" charset="2"/>
              <a:buChar char="v"/>
            </a:pPr>
            <a:endParaRPr lang="ca-ES" sz="1600" dirty="0">
              <a:latin typeface="Verdana" pitchFamily="34" charset="0"/>
            </a:endParaRPr>
          </a:p>
        </p:txBody>
      </p:sp>
      <p:sp>
        <p:nvSpPr>
          <p:cNvPr id="545798" name="Text Box 6"/>
          <p:cNvSpPr txBox="1">
            <a:spLocks noChangeArrowheads="1"/>
          </p:cNvSpPr>
          <p:nvPr/>
        </p:nvSpPr>
        <p:spPr bwMode="auto">
          <a:xfrm>
            <a:off x="3098967" y="188931"/>
            <a:ext cx="3708066"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SEGURO DE CAMBIO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86</a:t>
            </a:fld>
            <a:endParaRPr lang="es-ES"/>
          </a:p>
        </p:txBody>
      </p:sp>
    </p:spTree>
    <p:custDataLst>
      <p:tags r:id="rId1"/>
    </p:custDataLst>
  </p:cSld>
  <p:clrMapOvr>
    <a:masterClrMapping/>
  </p:clrMapOvr>
  <p:transition advTm="5985"/>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noChangeArrowheads="1"/>
          </p:cNvSpPr>
          <p:nvPr>
            <p:ph type="title" idx="4294967295"/>
          </p:nvPr>
        </p:nvSpPr>
        <p:spPr>
          <a:xfrm>
            <a:off x="3980896" y="908720"/>
            <a:ext cx="1944209"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546820" name="Text Box 4"/>
          <p:cNvSpPr txBox="1">
            <a:spLocks noChangeArrowheads="1"/>
          </p:cNvSpPr>
          <p:nvPr/>
        </p:nvSpPr>
        <p:spPr bwMode="auto">
          <a:xfrm>
            <a:off x="632519" y="1764099"/>
            <a:ext cx="8640961" cy="4401205"/>
          </a:xfrm>
          <a:prstGeom prst="rect">
            <a:avLst/>
          </a:prstGeom>
          <a:noFill/>
          <a:ln w="9525" algn="ctr">
            <a:noFill/>
            <a:miter lim="800000"/>
            <a:headEnd/>
            <a:tailEnd/>
          </a:ln>
          <a:effectLst/>
        </p:spPr>
        <p:txBody>
          <a:bodyPr wrap="square">
            <a:spAutoFit/>
          </a:bodyPr>
          <a:lstStyle/>
          <a:p>
            <a:pPr>
              <a:spcBef>
                <a:spcPct val="0"/>
              </a:spcBef>
              <a:buClr>
                <a:srgbClr val="FF0000"/>
              </a:buClr>
              <a:buFont typeface="Wingdings" pitchFamily="2" charset="2"/>
              <a:buChar char="v"/>
            </a:pPr>
            <a:r>
              <a:rPr lang="es-ES" sz="1400" dirty="0">
                <a:latin typeface="Verdana" pitchFamily="34" charset="0"/>
              </a:rPr>
              <a:t> Los seguros de cambio son operaciones que comportan riesgo.</a:t>
            </a:r>
          </a:p>
          <a:p>
            <a:pPr>
              <a:spcBef>
                <a:spcPct val="0"/>
              </a:spcBef>
              <a:buClr>
                <a:srgbClr val="FF0000"/>
              </a:buClr>
              <a:buFont typeface="Wingdings" pitchFamily="2" charset="2"/>
              <a:buChar char="v"/>
            </a:pPr>
            <a:r>
              <a:rPr lang="es-ES" sz="1400" dirty="0">
                <a:latin typeface="Verdana" pitchFamily="34" charset="0"/>
              </a:rPr>
              <a:t>  La cobertura del riesgo puede obtenerse por dos procedimientos:</a:t>
            </a:r>
          </a:p>
          <a:p>
            <a:pPr>
              <a:spcBef>
                <a:spcPct val="0"/>
              </a:spcBef>
              <a:buClr>
                <a:srgbClr val="FF0000"/>
              </a:buClr>
            </a:pPr>
            <a:r>
              <a:rPr lang="es-ES" sz="1400" dirty="0">
                <a:latin typeface="Verdana" pitchFamily="34" charset="0"/>
              </a:rPr>
              <a:t>	1.1.Normalmente vinculando el seguro a una línea de riesgos comerciales.</a:t>
            </a:r>
          </a:p>
          <a:p>
            <a:pPr>
              <a:spcBef>
                <a:spcPct val="0"/>
              </a:spcBef>
              <a:buClr>
                <a:srgbClr val="FF0000"/>
              </a:buClr>
            </a:pPr>
            <a:r>
              <a:rPr lang="es-ES" sz="1400" dirty="0">
                <a:latin typeface="Verdana" pitchFamily="34" charset="0"/>
              </a:rPr>
              <a:t>	1.2.Excepcionalmente sin vinculación a línea de riesgo, siempre y cuando se haya 	aprobado el riesgo, internamente. </a:t>
            </a:r>
          </a:p>
          <a:p>
            <a:pPr>
              <a:spcBef>
                <a:spcPct val="0"/>
              </a:spcBef>
              <a:buClr>
                <a:srgbClr val="FF0000"/>
              </a:buClr>
              <a:buFont typeface="Wingdings" pitchFamily="2" charset="2"/>
              <a:buChar char="v"/>
            </a:pPr>
            <a:endParaRPr lang="es-ES" sz="1400" dirty="0">
              <a:latin typeface="Verdana" pitchFamily="34" charset="0"/>
            </a:endParaRPr>
          </a:p>
          <a:p>
            <a:pPr>
              <a:spcBef>
                <a:spcPct val="0"/>
              </a:spcBef>
              <a:buClr>
                <a:srgbClr val="FF0000"/>
              </a:buClr>
              <a:buFont typeface="Wingdings" pitchFamily="2" charset="2"/>
              <a:buChar char="v"/>
            </a:pPr>
            <a:r>
              <a:rPr lang="es-ES" sz="1400" dirty="0">
                <a:latin typeface="Verdana" pitchFamily="34" charset="0"/>
              </a:rPr>
              <a:t> El cliente solicita la contratación de un seguro de cambio indicando las condiciones de divisa, importe y vencimiento. Una vez se acuerda la cotización a plazo que se aplicará, la operación se formaliza mediante un documento de constitución de seguro de cambio.</a:t>
            </a:r>
          </a:p>
          <a:p>
            <a:pPr>
              <a:spcBef>
                <a:spcPct val="0"/>
              </a:spcBef>
              <a:buClr>
                <a:srgbClr val="FF0000"/>
              </a:buClr>
              <a:buFont typeface="Wingdings" pitchFamily="2" charset="2"/>
              <a:buChar char="v"/>
            </a:pPr>
            <a:endParaRPr lang="es-ES" sz="1400" dirty="0">
              <a:latin typeface="Verdana" pitchFamily="34" charset="0"/>
            </a:endParaRPr>
          </a:p>
          <a:p>
            <a:pPr>
              <a:spcBef>
                <a:spcPct val="0"/>
              </a:spcBef>
              <a:buClr>
                <a:srgbClr val="FF0000"/>
              </a:buClr>
              <a:buFont typeface="Wingdings" pitchFamily="2" charset="2"/>
              <a:buChar char="v"/>
            </a:pPr>
            <a:r>
              <a:rPr lang="es-ES" sz="1400" dirty="0">
                <a:latin typeface="Verdana" pitchFamily="34" charset="0"/>
              </a:rPr>
              <a:t> En la fecha de preaviso (el mismo día de vencimiento si el seguro de cambio es en dólar USA o el día hábil anterior si es en cualquier otra divisa), el cliente debe efectuar la compra o la venta de la divisa a la cotización contratada.</a:t>
            </a:r>
          </a:p>
          <a:p>
            <a:pPr>
              <a:spcBef>
                <a:spcPct val="0"/>
              </a:spcBef>
              <a:buClr>
                <a:srgbClr val="FF0000"/>
              </a:buClr>
              <a:buFont typeface="Wingdings" pitchFamily="2" charset="2"/>
              <a:buChar char="v"/>
            </a:pPr>
            <a:endParaRPr lang="es-ES" sz="1400" dirty="0">
              <a:latin typeface="Verdana" pitchFamily="34" charset="0"/>
            </a:endParaRPr>
          </a:p>
          <a:p>
            <a:pPr>
              <a:spcBef>
                <a:spcPct val="0"/>
              </a:spcBef>
              <a:buClr>
                <a:srgbClr val="FF0000"/>
              </a:buClr>
              <a:buFont typeface="Wingdings" pitchFamily="2" charset="2"/>
              <a:buChar char="v"/>
            </a:pPr>
            <a:r>
              <a:rPr lang="es-ES" sz="1400" dirty="0">
                <a:latin typeface="Verdana" pitchFamily="34" charset="0"/>
              </a:rPr>
              <a:t> Si en la fecha de vencimiento el cliente no efectúa la compra o la venta de la divisa contratada, el seguro de cambio se da por no utilizado (“</a:t>
            </a:r>
            <a:r>
              <a:rPr lang="es-ES" sz="1400" b="1" dirty="0">
                <a:latin typeface="Verdana" pitchFamily="34" charset="0"/>
              </a:rPr>
              <a:t>incumplido</a:t>
            </a:r>
            <a:r>
              <a:rPr lang="es-ES" sz="1400" dirty="0">
                <a:latin typeface="Verdana" pitchFamily="34" charset="0"/>
              </a:rPr>
              <a:t>”) y se efectúa la liquidación de la diferencia de cambio producida al deshacer la operación, es decir, correspondiente a la diferencia entre la cotización contratada en el seguro y la cotización de contado existente en la fecha de liquidación, pudiéndose producir una pérdida o beneficio que se liquida en la cuenta del cliente.</a:t>
            </a:r>
          </a:p>
        </p:txBody>
      </p:sp>
      <p:sp>
        <p:nvSpPr>
          <p:cNvPr id="546821" name="Text Box 5"/>
          <p:cNvSpPr txBox="1">
            <a:spLocks noChangeArrowheads="1"/>
          </p:cNvSpPr>
          <p:nvPr/>
        </p:nvSpPr>
        <p:spPr bwMode="auto">
          <a:xfrm>
            <a:off x="646223" y="1362254"/>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sp>
        <p:nvSpPr>
          <p:cNvPr id="546823" name="Text Box 7"/>
          <p:cNvSpPr txBox="1">
            <a:spLocks noChangeArrowheads="1"/>
          </p:cNvSpPr>
          <p:nvPr/>
        </p:nvSpPr>
        <p:spPr bwMode="auto">
          <a:xfrm>
            <a:off x="3098967" y="188931"/>
            <a:ext cx="3708066"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SEGURO DE CAMBIO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87</a:t>
            </a:fld>
            <a:endParaRPr lang="es-ES"/>
          </a:p>
        </p:txBody>
      </p:sp>
    </p:spTree>
    <p:custDataLst>
      <p:tags r:id="rId1"/>
    </p:custDataLst>
  </p:cSld>
  <p:clrMapOvr>
    <a:masterClrMapping/>
  </p:clrMapOvr>
  <p:transition advTm="11703"/>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51" name="Rectangle 11"/>
          <p:cNvSpPr>
            <a:spLocks noGrp="1" noChangeArrowheads="1"/>
          </p:cNvSpPr>
          <p:nvPr>
            <p:ph type="title" idx="4294967295"/>
          </p:nvPr>
        </p:nvSpPr>
        <p:spPr>
          <a:xfrm>
            <a:off x="3980897" y="836713"/>
            <a:ext cx="1944206"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CARACTERÍSTICAS</a:t>
            </a:r>
          </a:p>
        </p:txBody>
      </p:sp>
      <p:sp>
        <p:nvSpPr>
          <p:cNvPr id="547842" name="Rectangle 2"/>
          <p:cNvSpPr>
            <a:spLocks noChangeArrowheads="1"/>
          </p:cNvSpPr>
          <p:nvPr/>
        </p:nvSpPr>
        <p:spPr bwMode="auto">
          <a:xfrm>
            <a:off x="2360713" y="3717050"/>
            <a:ext cx="6912768" cy="2385015"/>
          </a:xfrm>
          <a:prstGeom prst="rect">
            <a:avLst/>
          </a:prstGeom>
          <a:solidFill>
            <a:srgbClr val="FEBDA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447675" indent="-266700" algn="just" eaLnBrk="0" hangingPunct="0">
              <a:lnSpc>
                <a:spcPct val="120000"/>
              </a:lnSpc>
              <a:spcBef>
                <a:spcPct val="0"/>
              </a:spcBef>
              <a:buClr>
                <a:srgbClr val="C00000"/>
              </a:buClr>
              <a:buSzPct val="110000"/>
              <a:buFont typeface="Wingdings" pitchFamily="2" charset="2"/>
              <a:buNone/>
            </a:pPr>
            <a:r>
              <a:rPr lang="es-ES" sz="1500" dirty="0" err="1">
                <a:latin typeface="Verdana" pitchFamily="34" charset="0"/>
              </a:rPr>
              <a:t>Expoincertidumbres</a:t>
            </a:r>
            <a:r>
              <a:rPr lang="es-ES" sz="1500" dirty="0">
                <a:latin typeface="Verdana" pitchFamily="34" charset="0"/>
              </a:rPr>
              <a:t> sobre el tipo de cambio. </a:t>
            </a:r>
          </a:p>
          <a:p>
            <a:pPr marL="447675" indent="-266700" algn="just" eaLnBrk="0" hangingPunct="0">
              <a:lnSpc>
                <a:spcPct val="120000"/>
              </a:lnSpc>
              <a:spcBef>
                <a:spcPct val="0"/>
              </a:spcBef>
              <a:buClr>
                <a:srgbClr val="C00000"/>
              </a:buClr>
              <a:buSzPct val="110000"/>
              <a:buFont typeface="Wingdings" pitchFamily="2" charset="2"/>
              <a:buNone/>
            </a:pPr>
            <a:r>
              <a:rPr lang="es-ES" sz="1500" dirty="0">
                <a:latin typeface="Verdana" pitchFamily="34" charset="0"/>
              </a:rPr>
              <a:t>	Aporta certeza </a:t>
            </a:r>
            <a:r>
              <a:rPr lang="es-ES" sz="1500" dirty="0" err="1">
                <a:latin typeface="Verdana" pitchFamily="34" charset="0"/>
              </a:rPr>
              <a:t>rtadores</a:t>
            </a:r>
            <a:r>
              <a:rPr lang="es-ES" sz="1500" dirty="0">
                <a:latin typeface="Verdana" pitchFamily="34" charset="0"/>
              </a:rPr>
              <a:t> </a:t>
            </a:r>
          </a:p>
          <a:p>
            <a:pPr marL="447675" indent="-266700" algn="just" eaLnBrk="0" hangingPunct="0">
              <a:lnSpc>
                <a:spcPct val="120000"/>
              </a:lnSpc>
              <a:spcBef>
                <a:spcPct val="0"/>
              </a:spcBef>
              <a:buClr>
                <a:srgbClr val="C00000"/>
              </a:buClr>
              <a:buSzPct val="110000"/>
              <a:buFont typeface="Wingdings" pitchFamily="2" charset="2"/>
              <a:buNone/>
            </a:pPr>
            <a:r>
              <a:rPr lang="es-ES" sz="1500" dirty="0">
                <a:latin typeface="Verdana" pitchFamily="34" charset="0"/>
              </a:rPr>
              <a:t>	Evita en los ingresos producidos por la exportación. </a:t>
            </a:r>
          </a:p>
          <a:p>
            <a:pPr marL="447675" indent="-266700" algn="just" eaLnBrk="0" hangingPunct="0">
              <a:lnSpc>
                <a:spcPct val="120000"/>
              </a:lnSpc>
              <a:spcBef>
                <a:spcPct val="0"/>
              </a:spcBef>
              <a:buClr>
                <a:srgbClr val="C00000"/>
              </a:buClr>
              <a:buSzPct val="110000"/>
              <a:buFont typeface="Wingdings" pitchFamily="2" charset="2"/>
              <a:buNone/>
            </a:pPr>
            <a:endParaRPr lang="es-ES" sz="1500" dirty="0">
              <a:latin typeface="Verdana" pitchFamily="34" charset="0"/>
            </a:endParaRPr>
          </a:p>
          <a:p>
            <a:pPr marL="447675" indent="-266700" algn="just" eaLnBrk="0" hangingPunct="0">
              <a:lnSpc>
                <a:spcPct val="120000"/>
              </a:lnSpc>
              <a:spcBef>
                <a:spcPct val="0"/>
              </a:spcBef>
              <a:buClr>
                <a:srgbClr val="C00000"/>
              </a:buClr>
              <a:buSzPct val="110000"/>
              <a:buFont typeface="Wingdings" pitchFamily="2" charset="2"/>
              <a:buChar char="ð"/>
            </a:pPr>
            <a:r>
              <a:rPr lang="es-ES" sz="1500" dirty="0">
                <a:latin typeface="Verdana" pitchFamily="34" charset="0"/>
              </a:rPr>
              <a:t>Importadores </a:t>
            </a:r>
          </a:p>
          <a:p>
            <a:pPr marL="447675" indent="-266700" algn="just" eaLnBrk="0" hangingPunct="0">
              <a:lnSpc>
                <a:spcPct val="120000"/>
              </a:lnSpc>
              <a:spcBef>
                <a:spcPct val="0"/>
              </a:spcBef>
              <a:buClr>
                <a:srgbClr val="C00000"/>
              </a:buClr>
              <a:buSzPct val="110000"/>
              <a:buFont typeface="Wingdings" pitchFamily="2" charset="2"/>
              <a:buNone/>
            </a:pPr>
            <a:r>
              <a:rPr lang="es-ES" sz="1500" dirty="0">
                <a:latin typeface="Verdana" pitchFamily="34" charset="0"/>
              </a:rPr>
              <a:t>	Evita incertidumbres sobre el tipo de cambio. </a:t>
            </a:r>
          </a:p>
          <a:p>
            <a:pPr marL="447675" indent="-266700" algn="just" eaLnBrk="0" hangingPunct="0">
              <a:lnSpc>
                <a:spcPct val="120000"/>
              </a:lnSpc>
              <a:spcBef>
                <a:spcPct val="0"/>
              </a:spcBef>
              <a:buClr>
                <a:srgbClr val="C00000"/>
              </a:buClr>
              <a:buSzPct val="110000"/>
              <a:buFont typeface="Wingdings" pitchFamily="2" charset="2"/>
              <a:buNone/>
            </a:pPr>
            <a:r>
              <a:rPr lang="es-ES" sz="1500" dirty="0">
                <a:latin typeface="Verdana" pitchFamily="34" charset="0"/>
              </a:rPr>
              <a:t>	Aporta seguridad en el precio de coste de la mercancía. </a:t>
            </a:r>
          </a:p>
        </p:txBody>
      </p:sp>
      <p:sp>
        <p:nvSpPr>
          <p:cNvPr id="547846" name="Text Box 6"/>
          <p:cNvSpPr txBox="1">
            <a:spLocks noChangeArrowheads="1"/>
          </p:cNvSpPr>
          <p:nvPr/>
        </p:nvSpPr>
        <p:spPr bwMode="auto">
          <a:xfrm>
            <a:off x="2360712" y="1628800"/>
            <a:ext cx="6912768" cy="1428760"/>
          </a:xfrm>
          <a:prstGeom prst="rect">
            <a:avLst/>
          </a:prstGeom>
          <a:solidFill>
            <a:srgbClr val="CAFAF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500" dirty="0">
                <a:latin typeface="Verdana" pitchFamily="34" charset="0"/>
              </a:rPr>
              <a:t> Todos los clientes de una entidad financiera que tengan movimientos de divisas por operaciones de mercancías, servicios o de capital.</a:t>
            </a:r>
          </a:p>
          <a:p>
            <a:pPr marL="596900" lvl="1" indent="-215900" eaLnBrk="0" hangingPunct="0">
              <a:lnSpc>
                <a:spcPct val="108000"/>
              </a:lnSpc>
              <a:spcBef>
                <a:spcPct val="0"/>
              </a:spcBef>
              <a:spcAft>
                <a:spcPts val="600"/>
              </a:spcAft>
              <a:buClr>
                <a:srgbClr val="C00000"/>
              </a:buClr>
              <a:buSzPct val="110000"/>
              <a:buFont typeface="Wingdings" pitchFamily="2" charset="2"/>
              <a:buChar char="ð"/>
            </a:pPr>
            <a:endParaRPr lang="es-ES" sz="1500" dirty="0">
              <a:latin typeface="Verdana" pitchFamily="34" charset="0"/>
            </a:endParaRPr>
          </a:p>
          <a:p>
            <a:pPr marL="596900" lvl="1" indent="-215900" eaLnBrk="0" hangingPunct="0">
              <a:lnSpc>
                <a:spcPct val="108000"/>
              </a:lnSpc>
              <a:spcBef>
                <a:spcPct val="0"/>
              </a:spcBef>
              <a:spcAft>
                <a:spcPts val="600"/>
              </a:spcAft>
              <a:buClr>
                <a:srgbClr val="C00000"/>
              </a:buClr>
              <a:buSzPct val="110000"/>
              <a:buFont typeface="Wingdings" pitchFamily="2" charset="2"/>
              <a:buChar char="ð"/>
            </a:pPr>
            <a:r>
              <a:rPr lang="es-ES" sz="1500" dirty="0">
                <a:latin typeface="Verdana" pitchFamily="34" charset="0"/>
              </a:rPr>
              <a:t>Principalmente los exportadores e importadores. </a:t>
            </a:r>
          </a:p>
        </p:txBody>
      </p:sp>
      <p:sp>
        <p:nvSpPr>
          <p:cNvPr id="547853" name="Text Box 13"/>
          <p:cNvSpPr txBox="1">
            <a:spLocks noChangeArrowheads="1"/>
          </p:cNvSpPr>
          <p:nvPr/>
        </p:nvSpPr>
        <p:spPr bwMode="auto">
          <a:xfrm>
            <a:off x="3098967" y="188931"/>
            <a:ext cx="3708066"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SEGURO DE CAMBIO</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88</a:t>
            </a:fld>
            <a:endParaRPr lang="es-ES"/>
          </a:p>
        </p:txBody>
      </p:sp>
      <p:grpSp>
        <p:nvGrpSpPr>
          <p:cNvPr id="13" name="12 Grupo"/>
          <p:cNvGrpSpPr/>
          <p:nvPr/>
        </p:nvGrpSpPr>
        <p:grpSpPr>
          <a:xfrm>
            <a:off x="632520" y="1844824"/>
            <a:ext cx="1512168" cy="1080120"/>
            <a:chOff x="2095480" y="3000372"/>
            <a:chExt cx="2129287" cy="1514467"/>
          </a:xfrm>
        </p:grpSpPr>
        <p:pic>
          <p:nvPicPr>
            <p:cNvPr id="14" name="Picture 2" descr="http://www.creativosonline.org/blog/wp-content/uploads/2008/10/vectoresempresariales.png"/>
            <p:cNvPicPr>
              <a:picLocks noChangeAspect="1" noChangeArrowheads="1"/>
            </p:cNvPicPr>
            <p:nvPr/>
          </p:nvPicPr>
          <p:blipFill>
            <a:blip r:embed="rId4" cstate="print"/>
            <a:srcRect/>
            <a:stretch>
              <a:fillRect/>
            </a:stretch>
          </p:blipFill>
          <p:spPr bwMode="auto">
            <a:xfrm>
              <a:off x="2107770" y="3000372"/>
              <a:ext cx="2116997" cy="15144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14 CuadroTexto"/>
            <p:cNvSpPr txBox="1"/>
            <p:nvPr/>
          </p:nvSpPr>
          <p:spPr>
            <a:xfrm>
              <a:off x="2095480" y="3643314"/>
              <a:ext cx="2071703" cy="388388"/>
            </a:xfrm>
            <a:prstGeom prst="rect">
              <a:avLst/>
            </a:prstGeom>
            <a:solidFill>
              <a:schemeClr val="bg1"/>
            </a:solidFill>
          </p:spPr>
          <p:txBody>
            <a:bodyPr wrap="square" rtlCol="0">
              <a:spAutoFit/>
            </a:bodyPr>
            <a:lstStyle/>
            <a:p>
              <a:pPr algn="ctr"/>
              <a:r>
                <a:rPr lang="es-ES" sz="1200" b="1" dirty="0">
                  <a:solidFill>
                    <a:srgbClr val="00B0F0"/>
                  </a:solidFill>
                </a:rPr>
                <a:t>Público Objetivo</a:t>
              </a:r>
            </a:p>
          </p:txBody>
        </p:sp>
      </p:grpSp>
      <p:grpSp>
        <p:nvGrpSpPr>
          <p:cNvPr id="16" name="15 Grupo"/>
          <p:cNvGrpSpPr/>
          <p:nvPr/>
        </p:nvGrpSpPr>
        <p:grpSpPr>
          <a:xfrm>
            <a:off x="632520" y="4365104"/>
            <a:ext cx="1512168" cy="1080120"/>
            <a:chOff x="2627784" y="4293096"/>
            <a:chExt cx="1656184" cy="1012112"/>
          </a:xfrm>
          <a:scene3d>
            <a:camera prst="orthographicFront">
              <a:rot lat="0" lon="0" rev="0"/>
            </a:camera>
            <a:lightRig rig="balanced" dir="t">
              <a:rot lat="0" lon="0" rev="8700000"/>
            </a:lightRig>
          </a:scene3d>
        </p:grpSpPr>
        <p:pic>
          <p:nvPicPr>
            <p:cNvPr id="20" name="Picture 1" descr="Impact,graphic elements,White Background,Clipping Path,Isolated On White,hand drawn,Felt Tip Pen,Drawing Attention,Design,Pencil,Pencil Drawing,Drawing,Sketch,Red,Green,Blue,Black,Graphite,Sharpie,,Doodle,Circle,Beckoning,Scribble,Stroke,Illustration and Painting,Shape,Swirl,Square Shape,Square,Box,Rough,Textured,Paper,Ink,scrawl,Dirty,Classified Ad,Commercial Sign,Opportunity,Curve,Design Element"/>
            <p:cNvPicPr>
              <a:picLocks noChangeAspect="1" noChangeArrowheads="1"/>
            </p:cNvPicPr>
            <p:nvPr/>
          </p:nvPicPr>
          <p:blipFill>
            <a:blip r:embed="rId5" cstate="print"/>
            <a:srcRect l="36964" t="29365" r="36354" b="54329"/>
            <a:stretch>
              <a:fillRect/>
            </a:stretch>
          </p:blipFill>
          <p:spPr bwMode="auto">
            <a:xfrm>
              <a:off x="2627784" y="4293096"/>
              <a:ext cx="1656184" cy="1012112"/>
            </a:xfrm>
            <a:prstGeom prst="rect">
              <a:avLst/>
            </a:prstGeom>
            <a:noFill/>
            <a:ln w="38100">
              <a:noFill/>
              <a:miter lim="800000"/>
              <a:headEnd/>
              <a:tailEnd/>
            </a:ln>
            <a:effectLst>
              <a:outerShdw blurRad="44450" dist="27940" dir="5400000" algn="ctr">
                <a:srgbClr val="000000">
                  <a:alpha val="32000"/>
                </a:srgbClr>
              </a:outerShdw>
            </a:effectLst>
            <a:sp3d>
              <a:bevelT w="190500" h="38100"/>
            </a:sp3d>
          </p:spPr>
        </p:pic>
        <p:sp>
          <p:nvSpPr>
            <p:cNvPr id="21" name="20 CuadroTexto"/>
            <p:cNvSpPr txBox="1"/>
            <p:nvPr/>
          </p:nvSpPr>
          <p:spPr>
            <a:xfrm>
              <a:off x="2627784" y="4725144"/>
              <a:ext cx="1584176" cy="307777"/>
            </a:xfrm>
            <a:prstGeom prst="rect">
              <a:avLst/>
            </a:prstGeom>
            <a:noFill/>
            <a:ln>
              <a:noFill/>
            </a:ln>
            <a:effectLst>
              <a:outerShdw blurRad="44450" dist="27940" dir="5400000" algn="ctr">
                <a:srgbClr val="000000">
                  <a:alpha val="32000"/>
                </a:srgbClr>
              </a:outerShdw>
            </a:effectLst>
            <a:sp3d>
              <a:bevelT w="190500" h="38100"/>
            </a:sp3d>
          </p:spPr>
          <p:txBody>
            <a:bodyPr wrap="square" rtlCol="0">
              <a:spAutoFit/>
            </a:bodyPr>
            <a:lstStyle/>
            <a:p>
              <a:pPr algn="ctr"/>
              <a:r>
                <a:rPr lang="es-ES" sz="1400" b="1" dirty="0"/>
                <a:t>VENTAJAS</a:t>
              </a:r>
            </a:p>
          </p:txBody>
        </p:sp>
      </p:grpSp>
    </p:spTree>
    <p:custDataLst>
      <p:tags r:id="rId1"/>
    </p:custDataLst>
  </p:cSld>
  <p:clrMapOvr>
    <a:masterClrMapping/>
  </p:clrMapOvr>
  <p:transition advTm="7016"/>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73" name="Text Box 9"/>
          <p:cNvSpPr txBox="1">
            <a:spLocks noChangeArrowheads="1"/>
          </p:cNvSpPr>
          <p:nvPr/>
        </p:nvSpPr>
        <p:spPr bwMode="auto">
          <a:xfrm>
            <a:off x="3098967" y="231031"/>
            <a:ext cx="3708066"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SEGURO DE CAMBIO</a:t>
            </a:r>
          </a:p>
        </p:txBody>
      </p:sp>
      <p:sp>
        <p:nvSpPr>
          <p:cNvPr id="548874" name="Rectangle 10"/>
          <p:cNvSpPr>
            <a:spLocks noChangeArrowheads="1"/>
          </p:cNvSpPr>
          <p:nvPr/>
        </p:nvSpPr>
        <p:spPr bwMode="auto">
          <a:xfrm>
            <a:off x="1756469" y="1844824"/>
            <a:ext cx="7517011" cy="3240360"/>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eaLnBrk="0" hangingPunct="0">
              <a:lnSpc>
                <a:spcPct val="128000"/>
              </a:lnSpc>
              <a:spcBef>
                <a:spcPct val="0"/>
              </a:spcBef>
              <a:spcAft>
                <a:spcPts val="600"/>
              </a:spcAft>
              <a:buClr>
                <a:srgbClr val="C00000"/>
              </a:buClr>
              <a:buSzPct val="110000"/>
              <a:buFont typeface="Wingdings" pitchFamily="2" charset="2"/>
              <a:buChar char="Ø"/>
            </a:pPr>
            <a:r>
              <a:rPr lang="es-ES" sz="1400" dirty="0">
                <a:latin typeface="Verdana" pitchFamily="34" charset="0"/>
              </a:rPr>
              <a:t> La cotización de una divisa a plazo se obtiene por una fórmula matemática que incorpora los siguientes factores. </a:t>
            </a:r>
          </a:p>
          <a:p>
            <a:pPr marL="842963" lvl="1" indent="-215900" eaLnBrk="0" hangingPunct="0">
              <a:lnSpc>
                <a:spcPct val="128000"/>
              </a:lnSpc>
              <a:spcBef>
                <a:spcPct val="0"/>
              </a:spcBef>
              <a:spcAft>
                <a:spcPts val="600"/>
              </a:spcAft>
              <a:buClr>
                <a:srgbClr val="C00000"/>
              </a:buClr>
              <a:buSzPct val="110000"/>
              <a:buFont typeface="Wingdings" pitchFamily="2" charset="2"/>
              <a:buChar char="Ø"/>
            </a:pPr>
            <a:r>
              <a:rPr lang="es-ES" sz="1400" dirty="0">
                <a:latin typeface="Verdana" pitchFamily="34" charset="0"/>
              </a:rPr>
              <a:t>Cotización de la divisa en el mercado de contado. </a:t>
            </a:r>
          </a:p>
          <a:p>
            <a:pPr marL="842963" lvl="1" indent="-215900" eaLnBrk="0" hangingPunct="0">
              <a:lnSpc>
                <a:spcPct val="128000"/>
              </a:lnSpc>
              <a:spcBef>
                <a:spcPct val="0"/>
              </a:spcBef>
              <a:spcAft>
                <a:spcPts val="600"/>
              </a:spcAft>
              <a:buClr>
                <a:srgbClr val="C00000"/>
              </a:buClr>
              <a:buSzPct val="110000"/>
              <a:buFont typeface="Wingdings" pitchFamily="2" charset="2"/>
              <a:buChar char="Ø"/>
            </a:pPr>
            <a:r>
              <a:rPr lang="es-ES" sz="1400" dirty="0">
                <a:latin typeface="Verdana" pitchFamily="34" charset="0"/>
              </a:rPr>
              <a:t>Diferencia de días entre la fecha valor de contratación (valor dos días) y la fecha de vencimiento. </a:t>
            </a:r>
          </a:p>
          <a:p>
            <a:pPr marL="842963" lvl="1" indent="-215900" eaLnBrk="0" hangingPunct="0">
              <a:lnSpc>
                <a:spcPct val="128000"/>
              </a:lnSpc>
              <a:spcBef>
                <a:spcPct val="0"/>
              </a:spcBef>
              <a:spcAft>
                <a:spcPts val="600"/>
              </a:spcAft>
              <a:buClr>
                <a:srgbClr val="C00000"/>
              </a:buClr>
              <a:buSzPct val="110000"/>
              <a:buFont typeface="Wingdings" pitchFamily="2" charset="2"/>
              <a:buChar char="Ø"/>
            </a:pPr>
            <a:r>
              <a:rPr lang="es-ES" sz="1400" dirty="0">
                <a:latin typeface="Verdana" pitchFamily="34" charset="0"/>
              </a:rPr>
              <a:t>Diferencia de tipos de interés entre el euro y la divisa cuyo cambio quiere asegurarse. </a:t>
            </a:r>
          </a:p>
          <a:p>
            <a:pPr eaLnBrk="0" hangingPunct="0">
              <a:lnSpc>
                <a:spcPct val="128000"/>
              </a:lnSpc>
              <a:spcBef>
                <a:spcPct val="0"/>
              </a:spcBef>
              <a:spcAft>
                <a:spcPts val="600"/>
              </a:spcAft>
              <a:buClr>
                <a:srgbClr val="C00000"/>
              </a:buClr>
              <a:buSzPct val="110000"/>
              <a:buFont typeface="Wingdings" pitchFamily="2" charset="2"/>
              <a:buChar char="Ø"/>
            </a:pPr>
            <a:r>
              <a:rPr lang="es-ES" sz="1400" dirty="0">
                <a:latin typeface="Verdana" pitchFamily="34" charset="0"/>
              </a:rPr>
              <a:t> La cotización del seguro de cambio de contado de una divisa es la que está vigente, en el momento de  la contratación, en la parrilla de cotizaciones de contado.</a:t>
            </a:r>
          </a:p>
          <a:p>
            <a:pPr eaLnBrk="0" hangingPunct="0">
              <a:lnSpc>
                <a:spcPct val="128000"/>
              </a:lnSpc>
              <a:spcBef>
                <a:spcPct val="0"/>
              </a:spcBef>
              <a:spcAft>
                <a:spcPts val="600"/>
              </a:spcAft>
              <a:buClr>
                <a:srgbClr val="C00000"/>
              </a:buClr>
              <a:buSzPct val="110000"/>
              <a:buFont typeface="Wingdings" pitchFamily="2" charset="2"/>
              <a:buChar char="Ø"/>
            </a:pPr>
            <a:endParaRPr lang="es-ES" sz="1400" dirty="0">
              <a:latin typeface="Verdana" pitchFamily="34" charset="0"/>
            </a:endParaRPr>
          </a:p>
        </p:txBody>
      </p:sp>
      <p:grpSp>
        <p:nvGrpSpPr>
          <p:cNvPr id="17" name="16 Grupo"/>
          <p:cNvGrpSpPr/>
          <p:nvPr/>
        </p:nvGrpSpPr>
        <p:grpSpPr>
          <a:xfrm>
            <a:off x="128464" y="2583815"/>
            <a:ext cx="1584176" cy="1690370"/>
            <a:chOff x="0" y="1714488"/>
            <a:chExt cx="1722906" cy="1690370"/>
          </a:xfrm>
        </p:grpSpPr>
        <p:pic>
          <p:nvPicPr>
            <p:cNvPr id="548875" name="Picture 11"/>
            <p:cNvPicPr>
              <a:picLocks noChangeAspect="1" noChangeArrowheads="1"/>
            </p:cNvPicPr>
            <p:nvPr/>
          </p:nvPicPr>
          <p:blipFill>
            <a:blip r:embed="rId4" cstate="print"/>
            <a:srcRect/>
            <a:stretch>
              <a:fillRect/>
            </a:stretch>
          </p:blipFill>
          <p:spPr bwMode="auto">
            <a:xfrm>
              <a:off x="0" y="1714488"/>
              <a:ext cx="1722906" cy="1562103"/>
            </a:xfrm>
            <a:prstGeom prst="rect">
              <a:avLst/>
            </a:prstGeom>
            <a:noFill/>
            <a:ln w="9525" algn="ctr">
              <a:solidFill>
                <a:schemeClr val="tx1"/>
              </a:solidFill>
              <a:miter lim="800000"/>
              <a:headEnd/>
              <a:tailEnd/>
            </a:ln>
            <a:effectLst/>
          </p:spPr>
        </p:pic>
        <p:sp>
          <p:nvSpPr>
            <p:cNvPr id="16" name="15 CuadroTexto"/>
            <p:cNvSpPr txBox="1"/>
            <p:nvPr/>
          </p:nvSpPr>
          <p:spPr>
            <a:xfrm>
              <a:off x="0" y="3143248"/>
              <a:ext cx="1722906" cy="261610"/>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s-ES" sz="1100" b="1" dirty="0">
                  <a:solidFill>
                    <a:schemeClr val="bg1"/>
                  </a:solidFill>
                </a:rPr>
                <a:t>CARACTERISTICAS</a:t>
              </a:r>
            </a:p>
          </p:txBody>
        </p:sp>
      </p:grpSp>
      <p:pic>
        <p:nvPicPr>
          <p:cNvPr id="15" name="Picture 4" descr="C:\Documents and Settings\PEPE\Local Settings\Temporary Internet Files\Content.IE5\UQ65D14E\j0441443[1].png">
            <a:hlinkClick r:id="rId5" action="ppaction://hlinksldjump"/>
          </p:cNvPr>
          <p:cNvPicPr>
            <a:picLocks noChangeAspect="1" noChangeArrowheads="1"/>
          </p:cNvPicPr>
          <p:nvPr/>
        </p:nvPicPr>
        <p:blipFill>
          <a:blip r:embed="rId6" cstate="print"/>
          <a:srcRect/>
          <a:stretch>
            <a:fillRect/>
          </a:stretch>
        </p:blipFill>
        <p:spPr bwMode="auto">
          <a:xfrm>
            <a:off x="7185248" y="6165304"/>
            <a:ext cx="571480" cy="571480"/>
          </a:xfrm>
          <a:prstGeom prst="rect">
            <a:avLst/>
          </a:prstGeom>
          <a:noFill/>
        </p:spPr>
      </p:pic>
      <p:sp>
        <p:nvSpPr>
          <p:cNvPr id="5" name="4 Marcador de número de diapositiva"/>
          <p:cNvSpPr>
            <a:spLocks noGrp="1"/>
          </p:cNvSpPr>
          <p:nvPr>
            <p:ph type="sldNum" sz="quarter" idx="12"/>
          </p:nvPr>
        </p:nvSpPr>
        <p:spPr/>
        <p:txBody>
          <a:bodyPr/>
          <a:lstStyle/>
          <a:p>
            <a:fld id="{26C69DA7-24B1-4A6D-BDDF-C1FA8D855B87}" type="slidenum">
              <a:rPr lang="es-ES" smtClean="0"/>
              <a:pPr/>
              <a:t>89</a:t>
            </a:fld>
            <a:endParaRPr lang="es-ES"/>
          </a:p>
        </p:txBody>
      </p:sp>
    </p:spTree>
    <p:custDataLst>
      <p:tags r:id="rId1"/>
    </p:custDataLst>
  </p:cSld>
  <p:clrMapOvr>
    <a:masterClrMapping/>
  </p:clrMapOvr>
  <p:transition advTm="1003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8" name="Rectangle 12"/>
          <p:cNvSpPr>
            <a:spLocks noGrp="1" noChangeArrowheads="1"/>
          </p:cNvSpPr>
          <p:nvPr>
            <p:ph type="title" idx="4294967295"/>
          </p:nvPr>
        </p:nvSpPr>
        <p:spPr>
          <a:xfrm>
            <a:off x="4345782" y="857253"/>
            <a:ext cx="1214437"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36000" bIns="36000" anchor="t">
            <a:spAutoFit/>
          </a:bodyPr>
          <a:lstStyle/>
          <a:p>
            <a:pPr algn="ctr"/>
            <a:r>
              <a:rPr lang="es-ES" sz="1400" b="1" dirty="0">
                <a:solidFill>
                  <a:schemeClr val="tx1"/>
                </a:solidFill>
              </a:rPr>
              <a:t>DEFINICIÓN</a:t>
            </a:r>
          </a:p>
        </p:txBody>
      </p:sp>
      <p:sp>
        <p:nvSpPr>
          <p:cNvPr id="449540" name="Text Box 4"/>
          <p:cNvSpPr txBox="1">
            <a:spLocks noChangeArrowheads="1"/>
          </p:cNvSpPr>
          <p:nvPr/>
        </p:nvSpPr>
        <p:spPr bwMode="auto">
          <a:xfrm>
            <a:off x="1834999" y="214292"/>
            <a:ext cx="6236003" cy="461665"/>
          </a:xfrm>
          <a:prstGeom prst="rect">
            <a:avLst/>
          </a:prstGeom>
          <a:noFill/>
          <a:ln w="25400">
            <a:noFill/>
            <a:prstDash val="sysDot"/>
            <a:miter lim="800000"/>
            <a:headEnd/>
            <a:tailEnd/>
          </a:ln>
          <a:effectLst/>
        </p:spPr>
        <p:txBody>
          <a:bodyPr wrap="none">
            <a:spAutoFit/>
          </a:bodyPr>
          <a:lstStyle/>
          <a:p>
            <a:pPr>
              <a:spcBef>
                <a:spcPct val="0"/>
              </a:spcBef>
            </a:pPr>
            <a:r>
              <a:rPr lang="es-ES" sz="2400" b="1" dirty="0">
                <a:solidFill>
                  <a:srgbClr val="00B0F0"/>
                </a:solidFill>
                <a:latin typeface="Verdana" pitchFamily="34" charset="0"/>
              </a:rPr>
              <a:t>REMESA SIMPLE DE IMPORTACIÓN</a:t>
            </a:r>
          </a:p>
        </p:txBody>
      </p:sp>
      <p:grpSp>
        <p:nvGrpSpPr>
          <p:cNvPr id="17" name="16 Grupo"/>
          <p:cNvGrpSpPr/>
          <p:nvPr/>
        </p:nvGrpSpPr>
        <p:grpSpPr>
          <a:xfrm>
            <a:off x="3152800" y="1358886"/>
            <a:ext cx="6120680" cy="1390650"/>
            <a:chOff x="2944755" y="1358886"/>
            <a:chExt cx="5929342" cy="1390650"/>
          </a:xfrm>
        </p:grpSpPr>
        <p:sp>
          <p:nvSpPr>
            <p:cNvPr id="449542" name="Rectangle 6"/>
            <p:cNvSpPr>
              <a:spLocks noChangeArrowheads="1"/>
            </p:cNvSpPr>
            <p:nvPr/>
          </p:nvSpPr>
          <p:spPr bwMode="auto">
            <a:xfrm>
              <a:off x="2952736" y="1358886"/>
              <a:ext cx="5921361" cy="1390650"/>
            </a:xfrm>
            <a:prstGeom prst="rect">
              <a:avLst/>
            </a:prstGeom>
            <a:solidFill>
              <a:srgbClr val="F1CB93"/>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spcBef>
                  <a:spcPct val="0"/>
                </a:spcBef>
              </a:pPr>
              <a:endParaRPr lang="es-ES">
                <a:latin typeface="Verdana" pitchFamily="34" charset="0"/>
              </a:endParaRPr>
            </a:p>
          </p:txBody>
        </p:sp>
        <p:sp>
          <p:nvSpPr>
            <p:cNvPr id="449545" name="Text Box 9"/>
            <p:cNvSpPr txBox="1">
              <a:spLocks noChangeArrowheads="1"/>
            </p:cNvSpPr>
            <p:nvPr/>
          </p:nvSpPr>
          <p:spPr bwMode="auto">
            <a:xfrm>
              <a:off x="2944755" y="1406511"/>
              <a:ext cx="5712666" cy="1228725"/>
            </a:xfrm>
            <a:prstGeom prst="rect">
              <a:avLst/>
            </a:prstGeom>
            <a:noFill/>
            <a:ln w="12700">
              <a:noFill/>
              <a:miter lim="800000"/>
              <a:headEnd/>
              <a:tailEnd/>
            </a:ln>
            <a:effectLst/>
          </p:spPr>
          <p:txBody>
            <a:bodyPr/>
            <a:lstStyle/>
            <a:p>
              <a:pPr eaLnBrk="0" hangingPunct="0">
                <a:spcBef>
                  <a:spcPct val="0"/>
                </a:spcBef>
              </a:pPr>
              <a:r>
                <a:rPr lang="es-ES" sz="1400" dirty="0">
                  <a:latin typeface="Verdana" pitchFamily="34" charset="0"/>
                </a:rPr>
                <a:t>Se define como</a:t>
              </a:r>
              <a:r>
                <a:rPr lang="es-ES" sz="1400" b="1" dirty="0">
                  <a:latin typeface="Verdana" pitchFamily="34" charset="0"/>
                </a:rPr>
                <a:t> remesa simple de importación </a:t>
              </a:r>
              <a:r>
                <a:rPr lang="es-ES" sz="1400" dirty="0">
                  <a:latin typeface="Verdana" pitchFamily="34" charset="0"/>
                </a:rPr>
                <a:t>el envío de un efecto de comercio (cheque, letra de cambio, pagaré, recibo, etc.) remitido por un exportador extranjero, o por su banco, a una entidad financiera española para que gestione su cobro ante el importador español. </a:t>
              </a:r>
            </a:p>
          </p:txBody>
        </p:sp>
      </p:grpSp>
      <p:sp>
        <p:nvSpPr>
          <p:cNvPr id="449546" name="Text Box 10"/>
          <p:cNvSpPr txBox="1">
            <a:spLocks noChangeArrowheads="1"/>
          </p:cNvSpPr>
          <p:nvPr/>
        </p:nvSpPr>
        <p:spPr bwMode="auto">
          <a:xfrm>
            <a:off x="661988" y="3654425"/>
            <a:ext cx="8337550" cy="1200329"/>
          </a:xfrm>
          <a:prstGeom prst="rect">
            <a:avLst/>
          </a:prstGeom>
          <a:noFill/>
          <a:ln w="9525" algn="ctr">
            <a:noFill/>
            <a:miter lim="800000"/>
            <a:headEnd/>
            <a:tailEnd/>
          </a:ln>
          <a:effectLst/>
        </p:spPr>
        <p:txBody>
          <a:bodyPr>
            <a:spAutoFit/>
          </a:bodyPr>
          <a:lstStyle/>
          <a:p>
            <a:pPr>
              <a:spcBef>
                <a:spcPct val="0"/>
              </a:spcBef>
            </a:pPr>
            <a:r>
              <a:rPr lang="es-ES" dirty="0">
                <a:latin typeface="Verdana" pitchFamily="34" charset="0"/>
              </a:rPr>
              <a:t>El exportador extranjero remite la mercancía al importador español y emite un efecto (cheque, letra de cambio, pagare, recibo, etc.) que envía al cobro a su vencimiento o bien queda en espera de recibir un cheque o pagaré. </a:t>
            </a:r>
            <a:endParaRPr lang="ca-ES" dirty="0">
              <a:latin typeface="Verdana" pitchFamily="34" charset="0"/>
            </a:endParaRPr>
          </a:p>
        </p:txBody>
      </p:sp>
      <p:sp>
        <p:nvSpPr>
          <p:cNvPr id="449547" name="Text Box 11"/>
          <p:cNvSpPr txBox="1">
            <a:spLocks noChangeArrowheads="1"/>
          </p:cNvSpPr>
          <p:nvPr/>
        </p:nvSpPr>
        <p:spPr bwMode="auto">
          <a:xfrm>
            <a:off x="661999" y="3136900"/>
            <a:ext cx="2938625" cy="338554"/>
          </a:xfrm>
          <a:prstGeom prst="rect">
            <a:avLst/>
          </a:prstGeom>
          <a:noFill/>
          <a:ln w="9525" algn="ctr">
            <a:noFill/>
            <a:miter lim="800000"/>
            <a:headEnd/>
            <a:tailEnd/>
          </a:ln>
          <a:effectLst/>
        </p:spPr>
        <p:txBody>
          <a:bodyPr wrap="none">
            <a:spAutoFit/>
          </a:bodyPr>
          <a:lstStyle/>
          <a:p>
            <a:pPr eaLnBrk="0" hangingPunct="0">
              <a:spcBef>
                <a:spcPct val="0"/>
              </a:spcBef>
            </a:pPr>
            <a:r>
              <a:rPr lang="es-ES" sz="1600" b="1" u="sng" dirty="0">
                <a:solidFill>
                  <a:srgbClr val="990033"/>
                </a:solidFill>
                <a:latin typeface="Verdana" pitchFamily="34" charset="0"/>
              </a:rPr>
              <a:t>Proceso de la operación</a:t>
            </a:r>
          </a:p>
        </p:txBody>
      </p:sp>
      <p:grpSp>
        <p:nvGrpSpPr>
          <p:cNvPr id="18" name="17 Grupo"/>
          <p:cNvGrpSpPr/>
          <p:nvPr/>
        </p:nvGrpSpPr>
        <p:grpSpPr>
          <a:xfrm>
            <a:off x="642576" y="1340768"/>
            <a:ext cx="2438216" cy="1584176"/>
            <a:chOff x="416496" y="1412777"/>
            <a:chExt cx="2438216" cy="1584176"/>
          </a:xfrm>
        </p:grpSpPr>
        <p:pic>
          <p:nvPicPr>
            <p:cNvPr id="19" name="Picture 2" descr="Y:\My Pictures\enseñanza3.jpg"/>
            <p:cNvPicPr>
              <a:picLocks noChangeAspect="1" noChangeArrowheads="1"/>
            </p:cNvPicPr>
            <p:nvPr/>
          </p:nvPicPr>
          <p:blipFill>
            <a:blip r:embed="rId3" cstate="print"/>
            <a:srcRect/>
            <a:stretch>
              <a:fillRect/>
            </a:stretch>
          </p:blipFill>
          <p:spPr bwMode="auto">
            <a:xfrm>
              <a:off x="416496" y="1412777"/>
              <a:ext cx="1296144" cy="15841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0" name="19 Flecha derecha"/>
            <p:cNvSpPr/>
            <p:nvPr/>
          </p:nvSpPr>
          <p:spPr bwMode="auto">
            <a:xfrm>
              <a:off x="1750741" y="1828800"/>
              <a:ext cx="1103971" cy="724829"/>
            </a:xfrm>
            <a:prstGeom prst="rightArrow">
              <a:avLst/>
            </a:prstGeom>
            <a:solidFill>
              <a:schemeClr val="accent2"/>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0" hangingPunct="0">
                <a:defRPr/>
              </a:pPr>
              <a:endParaRPr lang="es-ES">
                <a:latin typeface="Arial" pitchFamily="-112" charset="-52"/>
                <a:ea typeface="ＭＳ Ｐゴシック" pitchFamily="-112" charset="-128"/>
                <a:cs typeface="ＭＳ Ｐゴシック" pitchFamily="-112" charset="-128"/>
              </a:endParaRPr>
            </a:p>
          </p:txBody>
        </p:sp>
        <p:sp>
          <p:nvSpPr>
            <p:cNvPr id="21" name="17 CuadroTexto"/>
            <p:cNvSpPr txBox="1">
              <a:spLocks noChangeArrowheads="1"/>
            </p:cNvSpPr>
            <p:nvPr/>
          </p:nvSpPr>
          <p:spPr bwMode="auto">
            <a:xfrm>
              <a:off x="1712640" y="2060848"/>
              <a:ext cx="1047750" cy="253916"/>
            </a:xfrm>
            <a:prstGeom prst="rect">
              <a:avLst/>
            </a:prstGeom>
            <a:noFill/>
            <a:ln w="9525">
              <a:noFill/>
              <a:miter lim="800000"/>
              <a:headEnd/>
              <a:tailEnd/>
            </a:ln>
          </p:spPr>
          <p:txBody>
            <a:bodyPr>
              <a:spAutoFit/>
            </a:bodyPr>
            <a:lstStyle/>
            <a:p>
              <a:r>
                <a:rPr lang="es-ES" sz="1050" b="1" dirty="0">
                  <a:solidFill>
                    <a:schemeClr val="bg1"/>
                  </a:solidFill>
                </a:rPr>
                <a:t>DEFINICIÓN</a:t>
              </a:r>
            </a:p>
          </p:txBody>
        </p:sp>
      </p:grpSp>
      <p:sp>
        <p:nvSpPr>
          <p:cNvPr id="4" name="3 Marcador de número de diapositiva"/>
          <p:cNvSpPr>
            <a:spLocks noGrp="1"/>
          </p:cNvSpPr>
          <p:nvPr>
            <p:ph type="sldNum" sz="quarter" idx="12"/>
          </p:nvPr>
        </p:nvSpPr>
        <p:spPr/>
        <p:txBody>
          <a:bodyPr/>
          <a:lstStyle/>
          <a:p>
            <a:fld id="{26C69DA7-24B1-4A6D-BDDF-C1FA8D855B87}" type="slidenum">
              <a:rPr lang="es-ES" smtClean="0"/>
              <a:pPr/>
              <a:t>9</a:t>
            </a:fld>
            <a:endParaRPr lang="es-E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p:cNvSpPr>
            <a:spLocks noChangeArrowheads="1"/>
          </p:cNvSpPr>
          <p:nvPr/>
        </p:nvSpPr>
        <p:spPr bwMode="auto">
          <a:xfrm>
            <a:off x="1979613" y="2708275"/>
            <a:ext cx="5943600" cy="1447800"/>
          </a:xfrm>
          <a:prstGeom prst="roundRect">
            <a:avLst>
              <a:gd name="adj" fmla="val 16667"/>
            </a:avLst>
          </a:prstGeom>
          <a:solidFill>
            <a:srgbClr val="058AD4"/>
          </a:solidFill>
          <a:ln w="19050" algn="ctr">
            <a:noFill/>
            <a:round/>
            <a:headEnd/>
            <a:tailEnd/>
          </a:ln>
          <a:effectLst>
            <a:outerShdw blurRad="44450" dist="27940" dir="5400000" algn="ctr">
              <a:srgbClr val="000000">
                <a:alpha val="32000"/>
              </a:srgbClr>
            </a:outerShdw>
          </a:effectLst>
        </p:spPr>
        <p:txBody>
          <a:bodyPr lIns="81455" tIns="40727" rIns="81455" bIns="40727" anchor="ctr"/>
          <a:lstStyle/>
          <a:p>
            <a:pPr algn="ctr">
              <a:spcBef>
                <a:spcPct val="0"/>
              </a:spcBef>
            </a:pPr>
            <a:r>
              <a:rPr lang="ca-ES" sz="3200" b="1" dirty="0">
                <a:solidFill>
                  <a:prstClr val="white"/>
                </a:solidFill>
                <a:latin typeface="Verdana" pitchFamily="34" charset="0"/>
              </a:rPr>
              <a:t>DOCUMENTOS COMERCIALES</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90</a:t>
            </a:fld>
            <a:endParaRPr lang="es-ES"/>
          </a:p>
        </p:txBody>
      </p:sp>
    </p:spTree>
    <p:extLst>
      <p:ext uri="{BB962C8B-B14F-4D97-AF65-F5344CB8AC3E}">
        <p14:creationId xmlns:p14="http://schemas.microsoft.com/office/powerpoint/2010/main" val="213301145"/>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Grp="1" noChangeArrowheads="1"/>
          </p:cNvSpPr>
          <p:nvPr>
            <p:ph type="title" idx="4294967295"/>
          </p:nvPr>
        </p:nvSpPr>
        <p:spPr>
          <a:xfrm>
            <a:off x="3525398" y="908738"/>
            <a:ext cx="2855205" cy="288147"/>
          </a:xfrm>
          <a:solidFill>
            <a:schemeClr val="accent2">
              <a:alpha val="14000"/>
            </a:schemeClr>
          </a:solidFill>
          <a:ln w="25400" cap="flat" algn="ctr">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36000" bIns="36000" anchor="t">
            <a:spAutoFit/>
          </a:bodyPr>
          <a:lstStyle/>
          <a:p>
            <a:r>
              <a:rPr lang="es-ES" sz="1400" b="1" dirty="0">
                <a:solidFill>
                  <a:schemeClr val="tx1"/>
                </a:solidFill>
              </a:rPr>
              <a:t>DOCUMENTOS COMERCIALES</a:t>
            </a:r>
          </a:p>
        </p:txBody>
      </p:sp>
      <p:sp>
        <p:nvSpPr>
          <p:cNvPr id="459781" name="Text Box 5"/>
          <p:cNvSpPr txBox="1">
            <a:spLocks noChangeArrowheads="1"/>
          </p:cNvSpPr>
          <p:nvPr/>
        </p:nvSpPr>
        <p:spPr bwMode="auto">
          <a:xfrm>
            <a:off x="632521" y="1456323"/>
            <a:ext cx="8640960" cy="4708981"/>
          </a:xfrm>
          <a:prstGeom prst="rect">
            <a:avLst/>
          </a:prstGeom>
          <a:noFill/>
          <a:ln w="9525" algn="ctr">
            <a:noFill/>
            <a:miter lim="800000"/>
            <a:headEnd/>
            <a:tailEnd/>
          </a:ln>
          <a:effectLst/>
        </p:spPr>
        <p:txBody>
          <a:bodyPr wrap="square">
            <a:spAutoFit/>
          </a:bodyPr>
          <a:lstStyle/>
          <a:p>
            <a:pPr>
              <a:spcBef>
                <a:spcPct val="0"/>
              </a:spcBef>
            </a:pPr>
            <a:endParaRPr lang="es-ES" sz="1500" b="1" u="sng" dirty="0">
              <a:solidFill>
                <a:srgbClr val="990033"/>
              </a:solidFill>
              <a:latin typeface="Verdana" pitchFamily="34" charset="0"/>
            </a:endParaRPr>
          </a:p>
          <a:p>
            <a:pPr>
              <a:spcBef>
                <a:spcPct val="0"/>
              </a:spcBef>
            </a:pPr>
            <a:r>
              <a:rPr lang="es-ES" sz="1500" b="1" u="sng" dirty="0">
                <a:solidFill>
                  <a:srgbClr val="990033"/>
                </a:solidFill>
                <a:latin typeface="Verdana" pitchFamily="34" charset="0"/>
              </a:rPr>
              <a:t>ALGUNOS TIPOS DE DOCUMENTOS COMERCIALES MÁS USUALES SON: </a:t>
            </a:r>
          </a:p>
          <a:p>
            <a:pPr>
              <a:spcBef>
                <a:spcPct val="0"/>
              </a:spcBef>
            </a:pPr>
            <a:endParaRPr lang="es-ES" sz="1500" b="1" u="sng" dirty="0">
              <a:solidFill>
                <a:srgbClr val="00B0F0"/>
              </a:solidFill>
              <a:latin typeface="Verdana" pitchFamily="34" charset="0"/>
            </a:endParaRPr>
          </a:p>
          <a:p>
            <a:pPr>
              <a:spcBef>
                <a:spcPct val="0"/>
              </a:spcBef>
            </a:pPr>
            <a:r>
              <a:rPr lang="es-ES" sz="1500" b="1" dirty="0">
                <a:solidFill>
                  <a:srgbClr val="00B0F0"/>
                </a:solidFill>
                <a:latin typeface="Verdana" pitchFamily="34" charset="0"/>
              </a:rPr>
              <a:t>Documentos contractuales y casi contractuales:</a:t>
            </a:r>
            <a:r>
              <a:rPr lang="es-ES" sz="1500" dirty="0">
                <a:solidFill>
                  <a:srgbClr val="00B0F0"/>
                </a:solidFill>
                <a:latin typeface="Verdana" pitchFamily="34" charset="0"/>
              </a:rPr>
              <a:t> </a:t>
            </a:r>
            <a:r>
              <a:rPr lang="es-ES" sz="1500" dirty="0">
                <a:latin typeface="Verdana" pitchFamily="34" charset="0"/>
              </a:rPr>
              <a:t>contrato, pedido, factura pro-forma y facturas comerciales. </a:t>
            </a:r>
          </a:p>
          <a:p>
            <a:pPr>
              <a:spcBef>
                <a:spcPct val="0"/>
              </a:spcBef>
            </a:pPr>
            <a:endParaRPr lang="es-ES" sz="1500" dirty="0">
              <a:latin typeface="Verdana" pitchFamily="34" charset="0"/>
            </a:endParaRPr>
          </a:p>
          <a:p>
            <a:pPr>
              <a:spcBef>
                <a:spcPct val="0"/>
              </a:spcBef>
            </a:pPr>
            <a:endParaRPr lang="es-ES" sz="1500" dirty="0">
              <a:latin typeface="Verdana" pitchFamily="34" charset="0"/>
            </a:endParaRPr>
          </a:p>
          <a:p>
            <a:pPr>
              <a:spcBef>
                <a:spcPct val="0"/>
              </a:spcBef>
            </a:pPr>
            <a:r>
              <a:rPr lang="es-ES" sz="1500" b="1" dirty="0">
                <a:solidFill>
                  <a:srgbClr val="00B0F0"/>
                </a:solidFill>
                <a:latin typeface="Verdana" pitchFamily="34" charset="0"/>
              </a:rPr>
              <a:t>Documentos de transporte:</a:t>
            </a:r>
            <a:r>
              <a:rPr lang="es-ES" sz="1500" dirty="0">
                <a:solidFill>
                  <a:srgbClr val="00B0F0"/>
                </a:solidFill>
                <a:latin typeface="Verdana" pitchFamily="34" charset="0"/>
              </a:rPr>
              <a:t> </a:t>
            </a:r>
            <a:r>
              <a:rPr lang="es-ES" sz="1500" dirty="0">
                <a:latin typeface="Verdana" pitchFamily="34" charset="0"/>
              </a:rPr>
              <a:t>conocimiento de embarque marítimo, póliza de fletamento, carta de porte por carretera, conocimiento de embarque aéreo, etc. </a:t>
            </a:r>
          </a:p>
          <a:p>
            <a:pPr>
              <a:spcBef>
                <a:spcPct val="0"/>
              </a:spcBef>
            </a:pPr>
            <a:endParaRPr lang="es-ES" sz="1500" dirty="0">
              <a:latin typeface="Verdana" pitchFamily="34" charset="0"/>
            </a:endParaRPr>
          </a:p>
          <a:p>
            <a:pPr>
              <a:spcBef>
                <a:spcPct val="0"/>
              </a:spcBef>
            </a:pPr>
            <a:endParaRPr lang="es-ES" sz="1500" dirty="0">
              <a:latin typeface="Verdana" pitchFamily="34" charset="0"/>
            </a:endParaRPr>
          </a:p>
          <a:p>
            <a:pPr>
              <a:spcBef>
                <a:spcPct val="0"/>
              </a:spcBef>
            </a:pPr>
            <a:r>
              <a:rPr lang="es-ES" sz="1500" b="1" dirty="0">
                <a:solidFill>
                  <a:srgbClr val="00B0F0"/>
                </a:solidFill>
                <a:latin typeface="Verdana" pitchFamily="34" charset="0"/>
              </a:rPr>
              <a:t>Documentos de seguro:</a:t>
            </a:r>
            <a:r>
              <a:rPr lang="es-ES" sz="1500" dirty="0">
                <a:solidFill>
                  <a:srgbClr val="00B0F0"/>
                </a:solidFill>
                <a:latin typeface="Verdana" pitchFamily="34" charset="0"/>
              </a:rPr>
              <a:t> </a:t>
            </a:r>
            <a:r>
              <a:rPr lang="es-ES" sz="1500" dirty="0">
                <a:latin typeface="Verdana" pitchFamily="34" charset="0"/>
              </a:rPr>
              <a:t>póliza de seguro y certificado de seguro. </a:t>
            </a:r>
          </a:p>
          <a:p>
            <a:pPr>
              <a:spcBef>
                <a:spcPct val="0"/>
              </a:spcBef>
            </a:pPr>
            <a:endParaRPr lang="es-ES" sz="1500" dirty="0">
              <a:latin typeface="Verdana" pitchFamily="34" charset="0"/>
            </a:endParaRPr>
          </a:p>
          <a:p>
            <a:pPr>
              <a:spcBef>
                <a:spcPct val="0"/>
              </a:spcBef>
            </a:pPr>
            <a:endParaRPr lang="es-ES" sz="1500" dirty="0">
              <a:latin typeface="Verdana" pitchFamily="34" charset="0"/>
            </a:endParaRPr>
          </a:p>
          <a:p>
            <a:pPr>
              <a:spcBef>
                <a:spcPct val="0"/>
              </a:spcBef>
            </a:pPr>
            <a:r>
              <a:rPr lang="es-ES" sz="1500" b="1" dirty="0">
                <a:solidFill>
                  <a:srgbClr val="00B0F0"/>
                </a:solidFill>
                <a:latin typeface="Verdana" pitchFamily="34" charset="0"/>
              </a:rPr>
              <a:t>Documentos aduaneros:</a:t>
            </a:r>
            <a:r>
              <a:rPr lang="es-ES" sz="1500" dirty="0">
                <a:solidFill>
                  <a:srgbClr val="00B0F0"/>
                </a:solidFill>
                <a:latin typeface="Verdana" pitchFamily="34" charset="0"/>
              </a:rPr>
              <a:t> </a:t>
            </a:r>
            <a:r>
              <a:rPr lang="es-ES" sz="1500" dirty="0">
                <a:latin typeface="Verdana" pitchFamily="34" charset="0"/>
              </a:rPr>
              <a:t>certificado de origen. </a:t>
            </a:r>
          </a:p>
          <a:p>
            <a:pPr>
              <a:spcBef>
                <a:spcPct val="0"/>
              </a:spcBef>
            </a:pPr>
            <a:endParaRPr lang="es-ES" sz="1500" dirty="0">
              <a:latin typeface="Verdana" pitchFamily="34" charset="0"/>
            </a:endParaRPr>
          </a:p>
          <a:p>
            <a:pPr>
              <a:spcBef>
                <a:spcPct val="0"/>
              </a:spcBef>
            </a:pPr>
            <a:endParaRPr lang="es-ES" sz="1500" dirty="0">
              <a:latin typeface="Verdana" pitchFamily="34" charset="0"/>
            </a:endParaRPr>
          </a:p>
          <a:p>
            <a:pPr>
              <a:spcBef>
                <a:spcPct val="0"/>
              </a:spcBef>
            </a:pPr>
            <a:r>
              <a:rPr lang="es-ES" sz="1500" b="1" dirty="0">
                <a:solidFill>
                  <a:srgbClr val="00B0F0"/>
                </a:solidFill>
                <a:latin typeface="Verdana" pitchFamily="34" charset="0"/>
              </a:rPr>
              <a:t>Documentos de control y verificación:</a:t>
            </a:r>
            <a:r>
              <a:rPr lang="es-ES" sz="1500" dirty="0">
                <a:solidFill>
                  <a:srgbClr val="00B0F0"/>
                </a:solidFill>
                <a:latin typeface="Verdana" pitchFamily="34" charset="0"/>
              </a:rPr>
              <a:t> </a:t>
            </a:r>
            <a:r>
              <a:rPr lang="es-ES" sz="1500" dirty="0">
                <a:latin typeface="Verdana" pitchFamily="34" charset="0"/>
              </a:rPr>
              <a:t>certificado de pesos, lista de contenidos y pesos, certificados de análisis, de sanidad, de inspección y otros análogos. </a:t>
            </a:r>
          </a:p>
          <a:p>
            <a:pPr>
              <a:spcBef>
                <a:spcPct val="0"/>
              </a:spcBef>
            </a:pPr>
            <a:endParaRPr lang="ca-ES" sz="1500" dirty="0">
              <a:latin typeface="Verdana" pitchFamily="34" charset="0"/>
            </a:endParaRPr>
          </a:p>
        </p:txBody>
      </p:sp>
      <p:sp>
        <p:nvSpPr>
          <p:cNvPr id="459782" name="Text Box 6"/>
          <p:cNvSpPr txBox="1">
            <a:spLocks noChangeArrowheads="1"/>
          </p:cNvSpPr>
          <p:nvPr/>
        </p:nvSpPr>
        <p:spPr bwMode="auto">
          <a:xfrm>
            <a:off x="2294260" y="214292"/>
            <a:ext cx="5317481" cy="461665"/>
          </a:xfrm>
          <a:prstGeom prst="rect">
            <a:avLst/>
          </a:prstGeom>
          <a:noFill/>
          <a:ln w="25400">
            <a:noFill/>
            <a:prstDash val="sysDot"/>
            <a:miter lim="800000"/>
            <a:headEnd/>
            <a:tailEnd/>
          </a:ln>
          <a:effectLst/>
        </p:spPr>
        <p:txBody>
          <a:bodyPr wrap="none">
            <a:spAutoFit/>
          </a:bodyPr>
          <a:lstStyle/>
          <a:p>
            <a:pPr algn="ctr">
              <a:spcBef>
                <a:spcPct val="0"/>
              </a:spcBef>
            </a:pPr>
            <a:r>
              <a:rPr lang="es-ES" sz="2400" b="1" dirty="0">
                <a:solidFill>
                  <a:srgbClr val="00B0F0"/>
                </a:solidFill>
                <a:latin typeface="Verdana" pitchFamily="34" charset="0"/>
              </a:rPr>
              <a:t> DOCUMENTOS COMERCIALES</a:t>
            </a:r>
          </a:p>
        </p:txBody>
      </p:sp>
      <p:sp>
        <p:nvSpPr>
          <p:cNvPr id="4" name="3 Marcador de número de diapositiva"/>
          <p:cNvSpPr>
            <a:spLocks noGrp="1"/>
          </p:cNvSpPr>
          <p:nvPr>
            <p:ph type="sldNum" sz="quarter" idx="12"/>
          </p:nvPr>
        </p:nvSpPr>
        <p:spPr/>
        <p:txBody>
          <a:bodyPr/>
          <a:lstStyle/>
          <a:p>
            <a:fld id="{26C69DA7-24B1-4A6D-BDDF-C1FA8D855B87}" type="slidenum">
              <a:rPr lang="es-ES" smtClean="0"/>
              <a:pPr/>
              <a:t>91</a:t>
            </a:fld>
            <a:endParaRPr lang="es-E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0 Grupo"/>
          <p:cNvGrpSpPr/>
          <p:nvPr/>
        </p:nvGrpSpPr>
        <p:grpSpPr>
          <a:xfrm>
            <a:off x="2686060" y="914400"/>
            <a:ext cx="5095875" cy="5905500"/>
            <a:chOff x="2695575" y="809625"/>
            <a:chExt cx="5095875" cy="5905500"/>
          </a:xfrm>
        </p:grpSpPr>
        <p:grpSp>
          <p:nvGrpSpPr>
            <p:cNvPr id="4" name="6 Grupo"/>
            <p:cNvGrpSpPr/>
            <p:nvPr/>
          </p:nvGrpSpPr>
          <p:grpSpPr>
            <a:xfrm>
              <a:off x="2847975" y="933450"/>
              <a:ext cx="4781550" cy="5755393"/>
              <a:chOff x="2543175" y="975125"/>
              <a:chExt cx="4781550" cy="5306023"/>
            </a:xfrm>
          </p:grpSpPr>
          <p:pic>
            <p:nvPicPr>
              <p:cNvPr id="8" name="Picture 2"/>
              <p:cNvPicPr>
                <a:picLocks noChangeAspect="1" noChangeArrowheads="1"/>
              </p:cNvPicPr>
              <p:nvPr/>
            </p:nvPicPr>
            <p:blipFill>
              <a:blip r:embed="rId2" cstate="print"/>
              <a:srcRect l="20234" t="18406" r="20938" b="9424"/>
              <a:stretch>
                <a:fillRect/>
              </a:stretch>
            </p:blipFill>
            <p:spPr bwMode="auto">
              <a:xfrm>
                <a:off x="2543175" y="975125"/>
                <a:ext cx="4781550" cy="4730350"/>
              </a:xfrm>
              <a:prstGeom prst="rect">
                <a:avLst/>
              </a:prstGeom>
              <a:noFill/>
              <a:ln w="9525">
                <a:noFill/>
                <a:miter lim="800000"/>
                <a:headEnd/>
                <a:tailEnd/>
              </a:ln>
            </p:spPr>
          </p:pic>
          <p:sp>
            <p:nvSpPr>
              <p:cNvPr id="9" name="8 Rectángulo"/>
              <p:cNvSpPr/>
              <p:nvPr/>
            </p:nvSpPr>
            <p:spPr>
              <a:xfrm>
                <a:off x="2760051" y="5940653"/>
                <a:ext cx="2416046" cy="340495"/>
              </a:xfrm>
              <a:prstGeom prst="rect">
                <a:avLst/>
              </a:prstGeom>
            </p:spPr>
            <p:txBody>
              <a:bodyPr wrap="none">
                <a:spAutoFit/>
              </a:bodyPr>
              <a:lstStyle/>
              <a:p>
                <a:r>
                  <a:rPr lang="en-US" dirty="0"/>
                  <a:t>Signature and Stamp </a:t>
                </a:r>
                <a:endParaRPr lang="es-ES_tradnl" dirty="0"/>
              </a:p>
            </p:txBody>
          </p:sp>
        </p:grpSp>
        <p:sp>
          <p:nvSpPr>
            <p:cNvPr id="10" name="9 Rectángulo"/>
            <p:cNvSpPr/>
            <p:nvPr/>
          </p:nvSpPr>
          <p:spPr bwMode="auto">
            <a:xfrm>
              <a:off x="2695575" y="809625"/>
              <a:ext cx="5095875" cy="59055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_tradnl" sz="800" b="1" i="0" u="none" strike="noStrike" cap="none" normalizeH="0" baseline="0">
                <a:ln>
                  <a:noFill/>
                </a:ln>
                <a:solidFill>
                  <a:schemeClr val="tx1"/>
                </a:solidFill>
                <a:effectLst/>
                <a:latin typeface="Arial" pitchFamily="-112" charset="-52"/>
                <a:ea typeface="ＭＳ Ｐゴシック" pitchFamily="-112" charset="-128"/>
                <a:cs typeface="ＭＳ Ｐゴシック" pitchFamily="-112" charset="-128"/>
              </a:endParaRPr>
            </a:p>
          </p:txBody>
        </p:sp>
      </p:grpSp>
      <p:sp>
        <p:nvSpPr>
          <p:cNvPr id="12" name="11 CuadroTexto"/>
          <p:cNvSpPr txBox="1"/>
          <p:nvPr/>
        </p:nvSpPr>
        <p:spPr>
          <a:xfrm>
            <a:off x="3338513" y="304800"/>
            <a:ext cx="3228975" cy="400110"/>
          </a:xfrm>
          <a:prstGeom prst="rect">
            <a:avLst/>
          </a:prstGeom>
          <a:noFill/>
        </p:spPr>
        <p:txBody>
          <a:bodyPr wrap="square" rtlCol="0">
            <a:spAutoFit/>
          </a:bodyPr>
          <a:lstStyle/>
          <a:p>
            <a:pPr algn="ctr"/>
            <a:r>
              <a:rPr lang="es-ES_tradnl" sz="2000" b="1" i="1" dirty="0">
                <a:solidFill>
                  <a:srgbClr val="009AD8"/>
                </a:solidFill>
              </a:rPr>
              <a:t>Factura</a:t>
            </a:r>
          </a:p>
        </p:txBody>
      </p:sp>
      <p:sp>
        <p:nvSpPr>
          <p:cNvPr id="11" name="10 Marcador de número de diapositiva"/>
          <p:cNvSpPr>
            <a:spLocks noGrp="1"/>
          </p:cNvSpPr>
          <p:nvPr>
            <p:ph type="sldNum" sz="quarter" idx="12"/>
          </p:nvPr>
        </p:nvSpPr>
        <p:spPr/>
        <p:txBody>
          <a:bodyPr/>
          <a:lstStyle/>
          <a:p>
            <a:fld id="{26C69DA7-24B1-4A6D-BDDF-C1FA8D855B87}" type="slidenum">
              <a:rPr lang="es-ES" smtClean="0"/>
              <a:pPr/>
              <a:t>92</a:t>
            </a:fld>
            <a:endParaRPr lang="es-E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30430" t="18506" r="28789" b="8252"/>
          <a:stretch>
            <a:fillRect/>
          </a:stretch>
        </p:blipFill>
        <p:spPr bwMode="auto">
          <a:xfrm>
            <a:off x="2981334" y="862286"/>
            <a:ext cx="4106723" cy="5900464"/>
          </a:xfrm>
          <a:prstGeom prst="rect">
            <a:avLst/>
          </a:prstGeom>
          <a:noFill/>
          <a:ln w="9525">
            <a:solidFill>
              <a:schemeClr val="tx1"/>
            </a:solidFill>
            <a:miter lim="800000"/>
            <a:headEnd/>
            <a:tailEnd/>
          </a:ln>
        </p:spPr>
      </p:pic>
      <p:sp>
        <p:nvSpPr>
          <p:cNvPr id="4" name="3 CuadroTexto"/>
          <p:cNvSpPr txBox="1"/>
          <p:nvPr/>
        </p:nvSpPr>
        <p:spPr>
          <a:xfrm>
            <a:off x="3338513" y="260648"/>
            <a:ext cx="3228975" cy="400110"/>
          </a:xfrm>
          <a:prstGeom prst="rect">
            <a:avLst/>
          </a:prstGeom>
          <a:noFill/>
        </p:spPr>
        <p:txBody>
          <a:bodyPr wrap="square" rtlCol="0">
            <a:spAutoFit/>
          </a:bodyPr>
          <a:lstStyle/>
          <a:p>
            <a:pPr algn="ctr"/>
            <a:r>
              <a:rPr lang="es-ES_tradnl" sz="2000" b="1" i="1" dirty="0">
                <a:solidFill>
                  <a:srgbClr val="009AD8"/>
                </a:solidFill>
              </a:rPr>
              <a:t>Factura Proforma</a:t>
            </a:r>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93</a:t>
            </a:fld>
            <a:endParaRPr lang="es-E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23984" t="14990" r="22930" b="3564"/>
          <a:stretch>
            <a:fillRect/>
          </a:stretch>
        </p:blipFill>
        <p:spPr bwMode="auto">
          <a:xfrm>
            <a:off x="2652199" y="923925"/>
            <a:ext cx="4718370" cy="5791200"/>
          </a:xfrm>
          <a:prstGeom prst="rect">
            <a:avLst/>
          </a:prstGeom>
          <a:noFill/>
          <a:ln w="38100">
            <a:solidFill>
              <a:schemeClr val="tx1"/>
            </a:solidFill>
            <a:miter lim="800000"/>
            <a:headEnd/>
            <a:tailEnd/>
          </a:ln>
        </p:spPr>
      </p:pic>
      <p:sp>
        <p:nvSpPr>
          <p:cNvPr id="4" name="3 CuadroTexto"/>
          <p:cNvSpPr txBox="1"/>
          <p:nvPr/>
        </p:nvSpPr>
        <p:spPr>
          <a:xfrm>
            <a:off x="2343150" y="285750"/>
            <a:ext cx="5219700" cy="400110"/>
          </a:xfrm>
          <a:prstGeom prst="rect">
            <a:avLst/>
          </a:prstGeom>
          <a:noFill/>
        </p:spPr>
        <p:txBody>
          <a:bodyPr wrap="square" rtlCol="0">
            <a:spAutoFit/>
          </a:bodyPr>
          <a:lstStyle/>
          <a:p>
            <a:pPr algn="ctr"/>
            <a:r>
              <a:rPr lang="es-ES_tradnl" sz="2000" b="1" i="1" dirty="0">
                <a:solidFill>
                  <a:srgbClr val="009AD8"/>
                </a:solidFill>
              </a:rPr>
              <a:t>Conocimiento de Embarque Marítimo</a:t>
            </a:r>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94</a:t>
            </a:fld>
            <a:endParaRPr lang="es-E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23398" t="9424" r="21875" b="3711"/>
          <a:stretch>
            <a:fillRect/>
          </a:stretch>
        </p:blipFill>
        <p:spPr bwMode="auto">
          <a:xfrm>
            <a:off x="2790825" y="895355"/>
            <a:ext cx="4598198" cy="5838825"/>
          </a:xfrm>
          <a:prstGeom prst="rect">
            <a:avLst/>
          </a:prstGeom>
          <a:noFill/>
          <a:ln w="38100">
            <a:solidFill>
              <a:schemeClr val="tx1"/>
            </a:solidFill>
            <a:miter lim="800000"/>
            <a:headEnd/>
            <a:tailEnd/>
          </a:ln>
        </p:spPr>
      </p:pic>
      <p:sp>
        <p:nvSpPr>
          <p:cNvPr id="4" name="3 CuadroTexto"/>
          <p:cNvSpPr txBox="1"/>
          <p:nvPr/>
        </p:nvSpPr>
        <p:spPr>
          <a:xfrm>
            <a:off x="2343150" y="285750"/>
            <a:ext cx="5219700" cy="400110"/>
          </a:xfrm>
          <a:prstGeom prst="rect">
            <a:avLst/>
          </a:prstGeom>
          <a:noFill/>
        </p:spPr>
        <p:txBody>
          <a:bodyPr wrap="square" rtlCol="0">
            <a:spAutoFit/>
          </a:bodyPr>
          <a:lstStyle/>
          <a:p>
            <a:pPr algn="ctr"/>
            <a:r>
              <a:rPr lang="es-ES_tradnl" sz="2000" b="1" i="1" dirty="0">
                <a:solidFill>
                  <a:srgbClr val="009AD8"/>
                </a:solidFill>
              </a:rPr>
              <a:t>Conocimiento de Embarque Marítimo</a:t>
            </a:r>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95</a:t>
            </a:fld>
            <a:endParaRPr lang="es-E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23398" t="13818" r="21992" b="3271"/>
          <a:stretch>
            <a:fillRect/>
          </a:stretch>
        </p:blipFill>
        <p:spPr bwMode="auto">
          <a:xfrm>
            <a:off x="2641824" y="895355"/>
            <a:ext cx="4807231" cy="5838825"/>
          </a:xfrm>
          <a:prstGeom prst="rect">
            <a:avLst/>
          </a:prstGeom>
          <a:noFill/>
          <a:ln w="38100">
            <a:solidFill>
              <a:schemeClr val="tx1"/>
            </a:solidFill>
            <a:miter lim="800000"/>
            <a:headEnd/>
            <a:tailEnd/>
          </a:ln>
        </p:spPr>
      </p:pic>
      <p:sp>
        <p:nvSpPr>
          <p:cNvPr id="4" name="3 CuadroTexto"/>
          <p:cNvSpPr txBox="1"/>
          <p:nvPr/>
        </p:nvSpPr>
        <p:spPr>
          <a:xfrm>
            <a:off x="3338513" y="304800"/>
            <a:ext cx="3228975" cy="400110"/>
          </a:xfrm>
          <a:prstGeom prst="rect">
            <a:avLst/>
          </a:prstGeom>
          <a:noFill/>
        </p:spPr>
        <p:txBody>
          <a:bodyPr wrap="square" rtlCol="0">
            <a:spAutoFit/>
          </a:bodyPr>
          <a:lstStyle/>
          <a:p>
            <a:pPr algn="ctr"/>
            <a:r>
              <a:rPr lang="es-ES_tradnl" sz="2000" b="1" i="1" dirty="0">
                <a:solidFill>
                  <a:srgbClr val="009AD8"/>
                </a:solidFill>
              </a:rPr>
              <a:t>Certificado de Origen</a:t>
            </a:r>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96</a:t>
            </a:fld>
            <a:endParaRPr lang="es-E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24112" t="13965" r="22948" b="3711"/>
          <a:stretch>
            <a:fillRect/>
          </a:stretch>
        </p:blipFill>
        <p:spPr bwMode="auto">
          <a:xfrm>
            <a:off x="2571759" y="962024"/>
            <a:ext cx="4612897" cy="5825725"/>
          </a:xfrm>
          <a:prstGeom prst="rect">
            <a:avLst/>
          </a:prstGeom>
          <a:noFill/>
          <a:ln w="38100">
            <a:solidFill>
              <a:schemeClr val="tx1"/>
            </a:solidFill>
            <a:miter lim="800000"/>
            <a:headEnd/>
            <a:tailEnd/>
          </a:ln>
        </p:spPr>
      </p:pic>
      <p:sp>
        <p:nvSpPr>
          <p:cNvPr id="4" name="3 CuadroTexto"/>
          <p:cNvSpPr txBox="1"/>
          <p:nvPr/>
        </p:nvSpPr>
        <p:spPr>
          <a:xfrm>
            <a:off x="3224808" y="332656"/>
            <a:ext cx="3228975" cy="400110"/>
          </a:xfrm>
          <a:prstGeom prst="rect">
            <a:avLst/>
          </a:prstGeom>
          <a:noFill/>
        </p:spPr>
        <p:txBody>
          <a:bodyPr wrap="square" rtlCol="0">
            <a:spAutoFit/>
          </a:bodyPr>
          <a:lstStyle/>
          <a:p>
            <a:pPr algn="ctr"/>
            <a:r>
              <a:rPr lang="es-ES_tradnl" sz="2000" b="1" i="1" dirty="0">
                <a:solidFill>
                  <a:srgbClr val="009AD8"/>
                </a:solidFill>
              </a:rPr>
              <a:t>Certificado de Origen</a:t>
            </a:r>
          </a:p>
        </p:txBody>
      </p:sp>
      <p:sp>
        <p:nvSpPr>
          <p:cNvPr id="7" name="6 Marcador de número de diapositiva"/>
          <p:cNvSpPr>
            <a:spLocks noGrp="1"/>
          </p:cNvSpPr>
          <p:nvPr>
            <p:ph type="sldNum" sz="quarter" idx="12"/>
          </p:nvPr>
        </p:nvSpPr>
        <p:spPr/>
        <p:txBody>
          <a:bodyPr/>
          <a:lstStyle/>
          <a:p>
            <a:fld id="{26C69DA7-24B1-4A6D-BDDF-C1FA8D855B87}" type="slidenum">
              <a:rPr lang="es-ES" smtClean="0"/>
              <a:pPr/>
              <a:t>97</a:t>
            </a:fld>
            <a:endParaRPr lang="es-E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5039" t="10156" r="23868" b="4297"/>
          <a:stretch>
            <a:fillRect/>
          </a:stretch>
        </p:blipFill>
        <p:spPr bwMode="auto">
          <a:xfrm>
            <a:off x="2924176" y="885823"/>
            <a:ext cx="4152900" cy="5810252"/>
          </a:xfrm>
          <a:prstGeom prst="rect">
            <a:avLst/>
          </a:prstGeom>
          <a:noFill/>
          <a:ln w="38100">
            <a:solidFill>
              <a:schemeClr val="tx1"/>
            </a:solidFill>
            <a:miter lim="800000"/>
            <a:headEnd/>
            <a:tailEnd/>
          </a:ln>
        </p:spPr>
      </p:pic>
      <p:sp>
        <p:nvSpPr>
          <p:cNvPr id="6" name="5 CuadroTexto"/>
          <p:cNvSpPr txBox="1"/>
          <p:nvPr/>
        </p:nvSpPr>
        <p:spPr>
          <a:xfrm>
            <a:off x="3338513" y="352425"/>
            <a:ext cx="3228975" cy="400110"/>
          </a:xfrm>
          <a:prstGeom prst="rect">
            <a:avLst/>
          </a:prstGeom>
          <a:noFill/>
        </p:spPr>
        <p:txBody>
          <a:bodyPr wrap="square" rtlCol="0">
            <a:spAutoFit/>
          </a:bodyPr>
          <a:lstStyle/>
          <a:p>
            <a:r>
              <a:rPr lang="es-ES_tradnl" b="1" i="1" dirty="0"/>
              <a:t>	</a:t>
            </a:r>
            <a:r>
              <a:rPr lang="es-ES_tradnl" sz="2000" b="1" i="1" dirty="0" err="1">
                <a:solidFill>
                  <a:srgbClr val="009AD8"/>
                </a:solidFill>
              </a:rPr>
              <a:t>Packing</a:t>
            </a:r>
            <a:r>
              <a:rPr lang="es-ES_tradnl" sz="2000" b="1" i="1" dirty="0">
                <a:solidFill>
                  <a:srgbClr val="009AD8"/>
                </a:solidFill>
              </a:rPr>
              <a:t> </a:t>
            </a:r>
            <a:r>
              <a:rPr lang="es-ES_tradnl" sz="2000" b="1" i="1" dirty="0" err="1">
                <a:solidFill>
                  <a:srgbClr val="009AD8"/>
                </a:solidFill>
              </a:rPr>
              <a:t>List</a:t>
            </a:r>
            <a:endParaRPr lang="es-ES_tradnl" sz="2000" b="1" i="1" dirty="0">
              <a:solidFill>
                <a:srgbClr val="009AD8"/>
              </a:solidFill>
            </a:endParaRPr>
          </a:p>
        </p:txBody>
      </p:sp>
      <p:pic>
        <p:nvPicPr>
          <p:cNvPr id="5" name="Picture 4" descr="C:\Documents and Settings\PEPE\Local Settings\Temporary Internet Files\Content.IE5\UQ65D14E\j0441443[1].png">
            <a:hlinkClick r:id="rId3" action="ppaction://hlinksldjump"/>
          </p:cNvPr>
          <p:cNvPicPr>
            <a:picLocks noChangeAspect="1" noChangeArrowheads="1"/>
          </p:cNvPicPr>
          <p:nvPr/>
        </p:nvPicPr>
        <p:blipFill>
          <a:blip r:embed="rId4" cstate="print"/>
          <a:srcRect/>
          <a:stretch>
            <a:fillRect/>
          </a:stretch>
        </p:blipFill>
        <p:spPr bwMode="auto">
          <a:xfrm>
            <a:off x="7617296" y="6124595"/>
            <a:ext cx="571480" cy="571480"/>
          </a:xfrm>
          <a:prstGeom prst="rect">
            <a:avLst/>
          </a:prstGeom>
          <a:noFill/>
        </p:spPr>
      </p:pic>
      <p:sp>
        <p:nvSpPr>
          <p:cNvPr id="8" name="7 Marcador de número de diapositiva"/>
          <p:cNvSpPr>
            <a:spLocks noGrp="1"/>
          </p:cNvSpPr>
          <p:nvPr>
            <p:ph type="sldNum" sz="quarter" idx="12"/>
          </p:nvPr>
        </p:nvSpPr>
        <p:spPr/>
        <p:txBody>
          <a:bodyPr/>
          <a:lstStyle/>
          <a:p>
            <a:fld id="{26C69DA7-24B1-4A6D-BDDF-C1FA8D855B87}" type="slidenum">
              <a:rPr lang="es-ES" smtClean="0"/>
              <a:pPr/>
              <a:t>98</a:t>
            </a:fld>
            <a:endParaRPr lang="es-E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88506" y="1120401"/>
            <a:ext cx="8784976" cy="4108817"/>
          </a:xfrm>
          <a:prstGeom prst="rect">
            <a:avLst/>
          </a:prstGeom>
          <a:noFill/>
        </p:spPr>
        <p:txBody>
          <a:bodyPr wrap="square" rtlCol="0">
            <a:spAutoFit/>
          </a:bodyPr>
          <a:lstStyle/>
          <a:p>
            <a:pPr marL="342900" indent="-342900">
              <a:buFont typeface="+mj-lt"/>
              <a:buAutoNum type="arabicPeriod"/>
            </a:pPr>
            <a:r>
              <a:rPr lang="es-ES" dirty="0"/>
              <a:t>COBRO CON CHEQUE PERSONAL</a:t>
            </a:r>
          </a:p>
          <a:p>
            <a:pPr marL="342900" indent="-342900">
              <a:buFont typeface="+mj-lt"/>
              <a:buAutoNum type="arabicPeriod"/>
            </a:pPr>
            <a:r>
              <a:rPr lang="es-ES" dirty="0"/>
              <a:t>COBRO CON CHEQUE BANCARIO</a:t>
            </a:r>
          </a:p>
          <a:p>
            <a:pPr marL="342900" indent="-342900">
              <a:buFont typeface="+mj-lt"/>
              <a:buAutoNum type="arabicPeriod"/>
            </a:pPr>
            <a:r>
              <a:rPr lang="es-ES" dirty="0"/>
              <a:t>COBRO POR TRANSFERENCIA</a:t>
            </a:r>
          </a:p>
          <a:p>
            <a:pPr marL="342900" indent="-342900">
              <a:buFont typeface="+mj-lt"/>
              <a:buAutoNum type="arabicPeriod"/>
            </a:pPr>
            <a:r>
              <a:rPr lang="es-ES" dirty="0"/>
              <a:t>COBRO POR REMESA SIMPLE DE EXPORTACIÓN</a:t>
            </a:r>
          </a:p>
          <a:p>
            <a:pPr marL="342900" indent="-342900">
              <a:buFont typeface="+mj-lt"/>
              <a:buAutoNum type="arabicPeriod"/>
            </a:pPr>
            <a:r>
              <a:rPr lang="es-ES" dirty="0"/>
              <a:t>COBRO POR REMESA SIMPLE ELECTRONICA</a:t>
            </a:r>
          </a:p>
          <a:p>
            <a:pPr marL="342900" indent="-342900">
              <a:buFont typeface="+mj-lt"/>
              <a:buAutoNum type="arabicPeriod"/>
            </a:pPr>
            <a:r>
              <a:rPr lang="es-ES" dirty="0"/>
              <a:t>COBRO POR REMESA DOCUMENTARIA CONTRA ACEPTACIÓN</a:t>
            </a:r>
          </a:p>
          <a:p>
            <a:pPr marL="342900" indent="-342900">
              <a:buFont typeface="+mj-lt"/>
              <a:buAutoNum type="arabicPeriod"/>
            </a:pPr>
            <a:r>
              <a:rPr lang="es-ES" dirty="0"/>
              <a:t>COBRO POR REMESA DOCUMENTARIA CONTRA PAGO</a:t>
            </a:r>
          </a:p>
          <a:p>
            <a:pPr marL="342900" indent="-342900">
              <a:buFont typeface="+mj-lt"/>
              <a:buAutoNum type="arabicPeriod"/>
            </a:pPr>
            <a:r>
              <a:rPr lang="es-ES" dirty="0"/>
              <a:t>PAGO POR TRANSFERENCIA  </a:t>
            </a:r>
          </a:p>
          <a:p>
            <a:pPr marL="342900" indent="-342900">
              <a:buFont typeface="+mj-lt"/>
              <a:buAutoNum type="arabicPeriod"/>
            </a:pPr>
            <a:r>
              <a:rPr lang="es-ES" dirty="0"/>
              <a:t>PAGO POR REMESA DOCUMENTARIA CONTRA ACEPTACIÓN</a:t>
            </a:r>
          </a:p>
          <a:p>
            <a:pPr marL="342900" indent="-342900">
              <a:buFont typeface="+mj-lt"/>
              <a:buAutoNum type="arabicPeriod"/>
            </a:pPr>
            <a:r>
              <a:rPr lang="es-ES" dirty="0"/>
              <a:t>PAGO POR REMESA DOCUMENTARIA CONTRA PAGO </a:t>
            </a:r>
          </a:p>
        </p:txBody>
      </p:sp>
      <p:sp>
        <p:nvSpPr>
          <p:cNvPr id="6" name="5 CuadroTexto"/>
          <p:cNvSpPr txBox="1"/>
          <p:nvPr/>
        </p:nvSpPr>
        <p:spPr>
          <a:xfrm>
            <a:off x="2792760" y="332674"/>
            <a:ext cx="3672408" cy="461665"/>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s-ES" sz="2400" dirty="0">
                <a:solidFill>
                  <a:schemeClr val="bg1"/>
                </a:solidFill>
              </a:rPr>
              <a:t>ALERTAS</a:t>
            </a:r>
          </a:p>
        </p:txBody>
      </p:sp>
      <p:pic>
        <p:nvPicPr>
          <p:cNvPr id="1026" name="Picture 2" descr="H:\DIBUJOS\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8964" y="1213986"/>
            <a:ext cx="655928" cy="6308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DIBUJOS\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7503" y="1871923"/>
            <a:ext cx="495499" cy="495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DIBUJOS\1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4461" y="2348898"/>
            <a:ext cx="526778" cy="38953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0967" y="2738431"/>
            <a:ext cx="5302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1167" y="3212994"/>
            <a:ext cx="5302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1087" y="3603506"/>
            <a:ext cx="5302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538" y="3933062"/>
            <a:ext cx="4937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07153" y="4365122"/>
            <a:ext cx="5302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7071" y="4838693"/>
            <a:ext cx="5302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32602" y="5373216"/>
            <a:ext cx="4657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2216698" y="6093296"/>
            <a:ext cx="1368153" cy="369332"/>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s-ES" b="1" dirty="0"/>
              <a:t>C D E</a:t>
            </a:r>
          </a:p>
        </p:txBody>
      </p:sp>
      <p:pic>
        <p:nvPicPr>
          <p:cNvPr id="1037"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81464" y="6009570"/>
            <a:ext cx="148748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Marcador de número de diapositiva"/>
          <p:cNvSpPr>
            <a:spLocks noGrp="1"/>
          </p:cNvSpPr>
          <p:nvPr>
            <p:ph type="sldNum" sz="quarter" idx="12"/>
          </p:nvPr>
        </p:nvSpPr>
        <p:spPr/>
        <p:txBody>
          <a:bodyPr/>
          <a:lstStyle/>
          <a:p>
            <a:fld id="{26C69DA7-24B1-4A6D-BDDF-C1FA8D855B87}" type="slidenum">
              <a:rPr lang="es-ES" smtClean="0"/>
              <a:pPr/>
              <a:t>99</a:t>
            </a:fld>
            <a:endParaRPr lang="es-ES"/>
          </a:p>
        </p:txBody>
      </p:sp>
    </p:spTree>
    <p:extLst>
      <p:ext uri="{BB962C8B-B14F-4D97-AF65-F5344CB8AC3E}">
        <p14:creationId xmlns:p14="http://schemas.microsoft.com/office/powerpoint/2010/main" val="3316962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7"/>
</p:tagLst>
</file>

<file path=ppt/tags/tag10.xml><?xml version="1.0" encoding="utf-8"?>
<p:tagLst xmlns:a="http://schemas.openxmlformats.org/drawingml/2006/main" xmlns:r="http://schemas.openxmlformats.org/officeDocument/2006/relationships" xmlns:p="http://schemas.openxmlformats.org/presentationml/2006/main">
  <p:tag name="TIMING" val="|0.7|1.8"/>
</p:tagLst>
</file>

<file path=ppt/tags/tag11.xml><?xml version="1.0" encoding="utf-8"?>
<p:tagLst xmlns:a="http://schemas.openxmlformats.org/drawingml/2006/main" xmlns:r="http://schemas.openxmlformats.org/officeDocument/2006/relationships" xmlns:p="http://schemas.openxmlformats.org/presentationml/2006/main">
  <p:tag name="TIMING" val="|1|2|4.2|2.2|1.4|1.2|1"/>
</p:tagLst>
</file>

<file path=ppt/tags/tag12.xml><?xml version="1.0" encoding="utf-8"?>
<p:tagLst xmlns:a="http://schemas.openxmlformats.org/drawingml/2006/main" xmlns:r="http://schemas.openxmlformats.org/officeDocument/2006/relationships" xmlns:p="http://schemas.openxmlformats.org/presentationml/2006/main">
  <p:tag name="TIMING" val="|0.6|1.8|2.4|1.9|1.2|1.6"/>
</p:tagLst>
</file>

<file path=ppt/tags/tag13.xml><?xml version="1.0" encoding="utf-8"?>
<p:tagLst xmlns:a="http://schemas.openxmlformats.org/drawingml/2006/main" xmlns:r="http://schemas.openxmlformats.org/officeDocument/2006/relationships" xmlns:p="http://schemas.openxmlformats.org/presentationml/2006/main">
  <p:tag name="TIMING" val="|0.6|3.2|1"/>
</p:tagLst>
</file>

<file path=ppt/tags/tag14.xml><?xml version="1.0" encoding="utf-8"?>
<p:tagLst xmlns:a="http://schemas.openxmlformats.org/drawingml/2006/main" xmlns:r="http://schemas.openxmlformats.org/officeDocument/2006/relationships" xmlns:p="http://schemas.openxmlformats.org/presentationml/2006/main">
  <p:tag name="TIMING" val="|1.7|2|1.5|1.1|1|1.1|1"/>
</p:tagLst>
</file>

<file path=ppt/tags/tag15.xml><?xml version="1.0" encoding="utf-8"?>
<p:tagLst xmlns:a="http://schemas.openxmlformats.org/drawingml/2006/main" xmlns:r="http://schemas.openxmlformats.org/officeDocument/2006/relationships" xmlns:p="http://schemas.openxmlformats.org/presentationml/2006/main">
  <p:tag name="TIMING" val="|0.5|2.2|0.9|0.9|0.9"/>
</p:tagLst>
</file>

<file path=ppt/tags/tag16.xml><?xml version="1.0" encoding="utf-8"?>
<p:tagLst xmlns:a="http://schemas.openxmlformats.org/drawingml/2006/main" xmlns:r="http://schemas.openxmlformats.org/officeDocument/2006/relationships" xmlns:p="http://schemas.openxmlformats.org/presentationml/2006/main">
  <p:tag name="TIMING" val="|0.5|1.5|1.3|2.3"/>
</p:tagLst>
</file>

<file path=ppt/tags/tag2.xml><?xml version="1.0" encoding="utf-8"?>
<p:tagLst xmlns:a="http://schemas.openxmlformats.org/drawingml/2006/main" xmlns:r="http://schemas.openxmlformats.org/officeDocument/2006/relationships" xmlns:p="http://schemas.openxmlformats.org/presentationml/2006/main">
  <p:tag name="TIMING" val="|1.7"/>
</p:tagLst>
</file>

<file path=ppt/tags/tag3.xml><?xml version="1.0" encoding="utf-8"?>
<p:tagLst xmlns:a="http://schemas.openxmlformats.org/drawingml/2006/main" xmlns:r="http://schemas.openxmlformats.org/officeDocument/2006/relationships" xmlns:p="http://schemas.openxmlformats.org/presentationml/2006/main">
  <p:tag name="TIMING" val="|1.5|1.7|2.7|1.8"/>
</p:tagLst>
</file>

<file path=ppt/tags/tag4.xml><?xml version="1.0" encoding="utf-8"?>
<p:tagLst xmlns:a="http://schemas.openxmlformats.org/drawingml/2006/main" xmlns:r="http://schemas.openxmlformats.org/officeDocument/2006/relationships" xmlns:p="http://schemas.openxmlformats.org/presentationml/2006/main">
  <p:tag name="TIMING" val="|0.6|2.7|1.4|1.4|2.4|1.3|1.4"/>
</p:tagLst>
</file>

<file path=ppt/tags/tag5.xml><?xml version="1.0" encoding="utf-8"?>
<p:tagLst xmlns:a="http://schemas.openxmlformats.org/drawingml/2006/main" xmlns:r="http://schemas.openxmlformats.org/officeDocument/2006/relationships" xmlns:p="http://schemas.openxmlformats.org/presentationml/2006/main">
  <p:tag name="TIMING" val="|0.8|2|1.8|1.5"/>
</p:tagLst>
</file>

<file path=ppt/tags/tag6.xml><?xml version="1.0" encoding="utf-8"?>
<p:tagLst xmlns:a="http://schemas.openxmlformats.org/drawingml/2006/main" xmlns:r="http://schemas.openxmlformats.org/officeDocument/2006/relationships" xmlns:p="http://schemas.openxmlformats.org/presentationml/2006/main">
  <p:tag name="TIMING" val="|0.4|2.4|1.1|1.6|2.3|3.4|3.6|1.8|2.7"/>
</p:tagLst>
</file>

<file path=ppt/tags/tag7.xml><?xml version="1.0" encoding="utf-8"?>
<p:tagLst xmlns:a="http://schemas.openxmlformats.org/drawingml/2006/main" xmlns:r="http://schemas.openxmlformats.org/officeDocument/2006/relationships" xmlns:p="http://schemas.openxmlformats.org/presentationml/2006/main">
  <p:tag name="TIMING" val="|1.8"/>
</p:tagLst>
</file>

<file path=ppt/tags/tag8.xml><?xml version="1.0" encoding="utf-8"?>
<p:tagLst xmlns:a="http://schemas.openxmlformats.org/drawingml/2006/main" xmlns:r="http://schemas.openxmlformats.org/officeDocument/2006/relationships" xmlns:p="http://schemas.openxmlformats.org/presentationml/2006/main">
  <p:tag name="TIMING" val="|0.6|1.5|0.8|0.8"/>
</p:tagLst>
</file>

<file path=ppt/tags/tag9.xml><?xml version="1.0" encoding="utf-8"?>
<p:tagLst xmlns:a="http://schemas.openxmlformats.org/drawingml/2006/main" xmlns:r="http://schemas.openxmlformats.org/officeDocument/2006/relationships" xmlns:p="http://schemas.openxmlformats.org/presentationml/2006/main">
  <p:tag name="TIMING" val="|1.3"/>
</p:tagLst>
</file>

<file path=ppt/theme/_rels/theme9.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iseño predeterminado">
  <a:themeElements>
    <a:clrScheme name="3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3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iseño predeterminado">
  <a:themeElements>
    <a:clrScheme name="5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5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Diseño predeterminado">
  <a:themeElements>
    <a:clrScheme name="4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4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Diseño predeterminado">
  <a:themeElements>
    <a:clrScheme name="6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6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17269</TotalTime>
  <Words>10338</Words>
  <Application>Microsoft Office PowerPoint</Application>
  <PresentationFormat>A4 (210 x 297 mm)</PresentationFormat>
  <Paragraphs>1236</Paragraphs>
  <Slides>101</Slides>
  <Notes>90</Notes>
  <HiddenSlides>0</HiddenSlides>
  <MMClips>0</MMClips>
  <ScaleCrop>false</ScaleCrop>
  <HeadingPairs>
    <vt:vector size="6" baseType="variant">
      <vt:variant>
        <vt:lpstr>Fuentes usadas</vt:lpstr>
      </vt:variant>
      <vt:variant>
        <vt:i4>12</vt:i4>
      </vt:variant>
      <vt:variant>
        <vt:lpstr>Tema</vt:lpstr>
      </vt:variant>
      <vt:variant>
        <vt:i4>12</vt:i4>
      </vt:variant>
      <vt:variant>
        <vt:lpstr>Títulos de diapositiva</vt:lpstr>
      </vt:variant>
      <vt:variant>
        <vt:i4>101</vt:i4>
      </vt:variant>
    </vt:vector>
  </HeadingPairs>
  <TitlesOfParts>
    <vt:vector size="125" baseType="lpstr">
      <vt:lpstr>Abadi MT Condensed Extra Bold</vt:lpstr>
      <vt:lpstr>Arial</vt:lpstr>
      <vt:lpstr>Arial Unicode MS</vt:lpstr>
      <vt:lpstr>Calibri</vt:lpstr>
      <vt:lpstr>Calibri Light</vt:lpstr>
      <vt:lpstr>Franklin Gothic Book</vt:lpstr>
      <vt:lpstr>Perpetua</vt:lpstr>
      <vt:lpstr>Segoe UI</vt:lpstr>
      <vt:lpstr>Trebuchet MS</vt:lpstr>
      <vt:lpstr>Verdana</vt:lpstr>
      <vt:lpstr>Wingdings</vt:lpstr>
      <vt:lpstr>Wingdings 2</vt:lpstr>
      <vt:lpstr>Default</vt:lpstr>
      <vt:lpstr>2_Diseño personalizado</vt:lpstr>
      <vt:lpstr>2_Diseño predeterminado</vt:lpstr>
      <vt:lpstr>1_Diseño predeterminado</vt:lpstr>
      <vt:lpstr>3_Diseño predeterminado</vt:lpstr>
      <vt:lpstr>5_Diseño predeterminado</vt:lpstr>
      <vt:lpstr>4_Diseño predeterminado</vt:lpstr>
      <vt:lpstr>6_Diseño predeterminado</vt:lpstr>
      <vt:lpstr>Equidad</vt:lpstr>
      <vt:lpstr>3_Diseño personalizado</vt:lpstr>
      <vt:lpstr>Diseño personalizado</vt:lpstr>
      <vt:lpstr>1_Default</vt:lpstr>
      <vt:lpstr>Presentación de PowerPoint</vt:lpstr>
      <vt:lpstr>Presentación de PowerPoint</vt:lpstr>
      <vt:lpstr>Presentación de PowerPoint</vt:lpstr>
      <vt:lpstr>Presentación de PowerPoint</vt:lpstr>
      <vt:lpstr>Presentación de PowerPoint</vt:lpstr>
      <vt:lpstr>CARACTERÍSTICAS</vt:lpstr>
      <vt:lpstr>Presentación de PowerPoint</vt:lpstr>
      <vt:lpstr>CARACTERÍSTICAS</vt:lpstr>
      <vt:lpstr>DEFINICIÓN</vt:lpstr>
      <vt:lpstr>MOTIVOS DE ELECCIÓN DE ESTE SISTEMA DE COBRO</vt:lpstr>
      <vt:lpstr>CARACTERÍSTICAS</vt:lpstr>
      <vt:lpstr>Presentación de PowerPoint</vt:lpstr>
      <vt:lpstr>CARACTERÍSTICAS</vt:lpstr>
      <vt:lpstr>DEFINICIÓN</vt:lpstr>
      <vt:lpstr>MOTIVOS DE ELECCIÓN DE ESTE SISTEMA DE COBRO</vt:lpstr>
      <vt:lpstr>CARACTERÍSTICAS</vt:lpstr>
      <vt:lpstr>DEFINICIÓN</vt:lpstr>
      <vt:lpstr>DEFINICIÓN</vt:lpstr>
      <vt:lpstr>CARACTERÍSTICAS</vt:lpstr>
      <vt:lpstr>Presentación de PowerPoint</vt:lpstr>
      <vt:lpstr>Presentación de PowerPoint</vt:lpstr>
      <vt:lpstr>Presentación de PowerPoint</vt:lpstr>
      <vt:lpstr>MOTIVOS DE ELECCIÓN DE ESTE SISTEMA DE COBRO</vt:lpstr>
      <vt:lpstr>CARACTERÍSTICAS</vt:lpstr>
      <vt:lpstr>Presentación de PowerPoint</vt:lpstr>
      <vt:lpstr>MOTIVOS DE ELECCIÓN DE ESTE SISTEMA DE COBRO</vt:lpstr>
      <vt:lpstr>CARACTERÍSTICAS</vt:lpstr>
      <vt:lpstr>Presentación de PowerPoint</vt:lpstr>
      <vt:lpstr>MOTIVOS DE ELECCIÓN DE ESTE SISTEMA DE COBRO</vt:lpstr>
      <vt:lpstr>CARACTERÍSTICAS</vt:lpstr>
      <vt:lpstr>DEFINICIÓN</vt:lpstr>
      <vt:lpstr>MOTIVOS DE ELECCIÓN DE ESTE SISTEMA DE COBRO</vt:lpstr>
      <vt:lpstr>CARACTERÍSTICAS</vt:lpstr>
      <vt:lpstr>DEFINICIÓN</vt:lpstr>
      <vt:lpstr>MOTIVOS DE ELECCIÓN DE ESTE SISTEMA DE COBRO</vt:lpstr>
      <vt:lpstr>CARACTERÍSTICAS</vt:lpstr>
      <vt:lpstr>DEFINICIÓN</vt:lpstr>
      <vt:lpstr>MOTIVOS DE ELECCIÓN DE ESTE SISTEMA DE COBRO</vt:lpstr>
      <vt:lpstr>CARACTERÍSTICAS</vt:lpstr>
      <vt:lpstr>DEFINICIÓN</vt:lpstr>
      <vt:lpstr>DEFINICIÓN</vt:lpstr>
      <vt:lpstr>MOTIVOS DE ELECCIÓN DE ESTE SISTEMA DE COBRO</vt:lpstr>
      <vt:lpstr>CARACTERÍSTICAS</vt:lpstr>
      <vt:lpstr>Presentación de PowerPoint</vt:lpstr>
      <vt:lpstr>Presentación de PowerPoint</vt:lpstr>
      <vt:lpstr>Presentación de PowerPoint</vt:lpstr>
      <vt:lpstr>Presentación de PowerPoint</vt:lpstr>
      <vt:lpstr>Presentación de PowerPoint</vt:lpstr>
      <vt:lpstr>Presentación de PowerPoint</vt:lpstr>
      <vt:lpstr>RIESGO PARA EL IMPORTADOR</vt:lpstr>
      <vt:lpstr>ESQUEMA 1</vt:lpstr>
      <vt:lpstr>ESQUEMA 2</vt:lpstr>
      <vt:lpstr>Presentación de PowerPoint</vt:lpstr>
      <vt:lpstr>Presentación de PowerPoint</vt:lpstr>
      <vt:lpstr>MODALIDADES Y CONDICIONES</vt:lpstr>
      <vt:lpstr>MOTIVOS DE ELECCIÓN DE ESTE SISTEMA DE COBRO</vt:lpstr>
      <vt:lpstr>CARACTERÍSTICAS</vt:lpstr>
      <vt:lpstr>Presentación de PowerPoint</vt:lpstr>
      <vt:lpstr>Presentación de PowerPoint</vt:lpstr>
      <vt:lpstr>RIESGO PARA EL EXPORTADOR</vt:lpstr>
      <vt:lpstr>ESQUEMA 1</vt:lpstr>
      <vt:lpstr>ESQUEMA 2</vt:lpstr>
      <vt:lpstr>Presentación de PowerPoint</vt:lpstr>
      <vt:lpstr>Presentación de PowerPoint</vt:lpstr>
      <vt:lpstr>MODALIDADES Y CONDICIONES</vt:lpstr>
      <vt:lpstr>MOTIVOS DE ELECCIÓN DE ESTE SISTEMA DE COBRO</vt:lpstr>
      <vt:lpstr>CARACTERÍSTICAS</vt:lpstr>
      <vt:lpstr>Presentación de PowerPoint</vt:lpstr>
      <vt:lpstr>Presentación de PowerPoint</vt:lpstr>
      <vt:lpstr>Presentación de PowerPoint</vt:lpstr>
      <vt:lpstr>Presentación de PowerPoint</vt:lpstr>
      <vt:lpstr>MOTIVOS DE ELECCIÓN DE ESTE SISTEMA DE COBRO</vt:lpstr>
      <vt:lpstr>MODALIDADES</vt:lpstr>
      <vt:lpstr>MODALIDADES</vt:lpstr>
      <vt:lpstr>CARACTERÍSTICAS</vt:lpstr>
      <vt:lpstr>Presentación de PowerPoint</vt:lpstr>
      <vt:lpstr>Presentación de PowerPoint</vt:lpstr>
      <vt:lpstr>MOTIVOS DE ELECCIÓN DE ESTE SISTEMA DE COBRO</vt:lpstr>
      <vt:lpstr>MODALIDADES</vt:lpstr>
      <vt:lpstr>MODALIDADES</vt:lpstr>
      <vt:lpstr>CARACTERÍSTICAS</vt:lpstr>
      <vt:lpstr>Presentación de PowerPoint</vt:lpstr>
      <vt:lpstr>Presentación de PowerPoint</vt:lpstr>
      <vt:lpstr>MODALIDADES</vt:lpstr>
      <vt:lpstr>MODALIDADES</vt:lpstr>
      <vt:lpstr>MOTIVOS DE ELECCIÓN DE ESTE SISTEMA DE COBRO</vt:lpstr>
      <vt:lpstr>CARACTERÍSTICAS</vt:lpstr>
      <vt:lpstr>CARACTERÍSTICAS</vt:lpstr>
      <vt:lpstr>Presentación de PowerPoint</vt:lpstr>
      <vt:lpstr>Presentación de PowerPoint</vt:lpstr>
      <vt:lpstr>DOCUMENTOS COMERCIALES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Caixa d'Estalvis i Pensions de Barcelona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la Caixa</dc:creator>
  <cp:lastModifiedBy>Gerard Oliveira</cp:lastModifiedBy>
  <cp:revision>707</cp:revision>
  <dcterms:created xsi:type="dcterms:W3CDTF">2009-10-20T14:11:15Z</dcterms:created>
  <dcterms:modified xsi:type="dcterms:W3CDTF">2021-04-25T22:08:01Z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309403285</vt:i4>
  </property>
  <property fmtid="{D5CDD505-2E9C-101B-9397-08002B2CF9AE}" pid="3" name="_NewReviewCycle">
    <vt:lpwstr/>
  </property>
  <property fmtid="{D5CDD505-2E9C-101B-9397-08002B2CF9AE}" pid="4" name="_EmailSubject">
    <vt:lpwstr/>
  </property>
  <property fmtid="{D5CDD505-2E9C-101B-9397-08002B2CF9AE}" pid="5" name="_AuthorEmail">
    <vt:lpwstr>jose.perez@lacaixa.es</vt:lpwstr>
  </property>
  <property fmtid="{D5CDD505-2E9C-101B-9397-08002B2CF9AE}" pid="6" name="_AuthorEmailDisplayName">
    <vt:lpwstr>JOSE PEREZ GIMENEZ</vt:lpwstr>
  </property>
</Properties>
</file>