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20"/>
  </p:notesMasterIdLst>
  <p:sldIdLst>
    <p:sldId id="257" r:id="rId2"/>
    <p:sldId id="259" r:id="rId3"/>
    <p:sldId id="260" r:id="rId4"/>
    <p:sldId id="277" r:id="rId5"/>
    <p:sldId id="261" r:id="rId6"/>
    <p:sldId id="262" r:id="rId7"/>
    <p:sldId id="263" r:id="rId8"/>
    <p:sldId id="264" r:id="rId9"/>
    <p:sldId id="265" r:id="rId10"/>
    <p:sldId id="266" r:id="rId11"/>
    <p:sldId id="268" r:id="rId12"/>
    <p:sldId id="276" r:id="rId13"/>
    <p:sldId id="267" r:id="rId14"/>
    <p:sldId id="269" r:id="rId15"/>
    <p:sldId id="271" r:id="rId16"/>
    <p:sldId id="272" r:id="rId17"/>
    <p:sldId id="273" r:id="rId18"/>
    <p:sldId id="275"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98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335" autoAdjust="0"/>
  </p:normalViewPr>
  <p:slideViewPr>
    <p:cSldViewPr snapToGrid="0">
      <p:cViewPr varScale="1">
        <p:scale>
          <a:sx n="68" d="100"/>
          <a:sy n="68" d="100"/>
        </p:scale>
        <p:origin x="1233"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C430D9-AA99-4EB9-A18D-38D3BBA4E736}" type="datetimeFigureOut">
              <a:rPr lang="zh-CN" altLang="en-US" smtClean="0"/>
              <a:t>2024/7/29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57495B-DC36-4EDF-8FEA-CBBC34B99736}" type="slidenum">
              <a:rPr lang="zh-CN" altLang="en-US" smtClean="0"/>
              <a:t>‹#›</a:t>
            </a:fld>
            <a:endParaRPr lang="zh-CN" altLang="en-US"/>
          </a:p>
        </p:txBody>
      </p:sp>
    </p:spTree>
    <p:extLst>
      <p:ext uri="{BB962C8B-B14F-4D97-AF65-F5344CB8AC3E}">
        <p14:creationId xmlns:p14="http://schemas.microsoft.com/office/powerpoint/2010/main" val="1158618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22650A-3B22-4C48-85CF-E0840227AD0A}"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397697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Finally, the output layer outputs the probability that the student would correctly answer</a:t>
            </a:r>
            <a:r>
              <a:rPr lang="en-US" altLang="zh-CN" baseline="0" dirty="0"/>
              <a:t> the exercise. Then we use cross entropy loss for training.</a:t>
            </a:r>
            <a:endParaRPr lang="zh-CN" altLang="en-US" dirty="0"/>
          </a:p>
        </p:txBody>
      </p:sp>
      <p:sp>
        <p:nvSpPr>
          <p:cNvPr id="4" name="灯片编号占位符 3"/>
          <p:cNvSpPr>
            <a:spLocks noGrp="1"/>
          </p:cNvSpPr>
          <p:nvPr>
            <p:ph type="sldNum" sz="quarter" idx="10"/>
          </p:nvPr>
        </p:nvSpPr>
        <p:spPr/>
        <p:txBody>
          <a:bodyPr/>
          <a:lstStyle/>
          <a:p>
            <a:fld id="{6E57495B-DC36-4EDF-8FEA-CBBC34B99736}" type="slidenum">
              <a:rPr lang="zh-CN" altLang="en-US" smtClean="0"/>
              <a:t>10</a:t>
            </a:fld>
            <a:endParaRPr lang="zh-CN" altLang="en-US"/>
          </a:p>
        </p:txBody>
      </p:sp>
    </p:spTree>
    <p:extLst>
      <p:ext uri="{BB962C8B-B14F-4D97-AF65-F5344CB8AC3E}">
        <p14:creationId xmlns:p14="http://schemas.microsoft.com/office/powerpoint/2010/main" val="4105891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Finally,</a:t>
            </a:r>
            <a:r>
              <a:rPr lang="en-US" altLang="zh-CN" baseline="0" dirty="0"/>
              <a:t> we also show that the framework is not only extendible, but also general. The </a:t>
            </a:r>
            <a:r>
              <a:rPr lang="en-US" altLang="zh-CN" baseline="0" dirty="0" err="1"/>
              <a:t>NeuralCD</a:t>
            </a:r>
            <a:r>
              <a:rPr lang="en-US" altLang="zh-CN" baseline="0" dirty="0"/>
              <a:t> framework can specialize to some traditional models, such as MF, IRT and MIRT. </a:t>
            </a:r>
            <a:endParaRPr lang="zh-CN" altLang="en-US" dirty="0"/>
          </a:p>
        </p:txBody>
      </p:sp>
      <p:sp>
        <p:nvSpPr>
          <p:cNvPr id="4" name="灯片编号占位符 3"/>
          <p:cNvSpPr>
            <a:spLocks noGrp="1"/>
          </p:cNvSpPr>
          <p:nvPr>
            <p:ph type="sldNum" sz="quarter" idx="10"/>
          </p:nvPr>
        </p:nvSpPr>
        <p:spPr/>
        <p:txBody>
          <a:bodyPr/>
          <a:lstStyle/>
          <a:p>
            <a:fld id="{6E57495B-DC36-4EDF-8FEA-CBBC34B99736}" type="slidenum">
              <a:rPr lang="zh-CN" altLang="en-US" smtClean="0"/>
              <a:t>11</a:t>
            </a:fld>
            <a:endParaRPr lang="zh-CN" altLang="en-US"/>
          </a:p>
        </p:txBody>
      </p:sp>
    </p:spTree>
    <p:extLst>
      <p:ext uri="{BB962C8B-B14F-4D97-AF65-F5344CB8AC3E}">
        <p14:creationId xmlns:p14="http://schemas.microsoft.com/office/powerpoint/2010/main" val="3472058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Finally,</a:t>
            </a:r>
            <a:r>
              <a:rPr lang="en-US" altLang="zh-CN" baseline="0" dirty="0"/>
              <a:t> we also show that the framework is not only extendible, but also general. The </a:t>
            </a:r>
            <a:r>
              <a:rPr lang="en-US" altLang="zh-CN" baseline="0" dirty="0" err="1"/>
              <a:t>NeuralCD</a:t>
            </a:r>
            <a:r>
              <a:rPr lang="en-US" altLang="zh-CN" baseline="0" dirty="0"/>
              <a:t> framework can specialize to some traditional models, such as MF, IRT and MIRT. </a:t>
            </a:r>
            <a:endParaRPr lang="zh-CN" altLang="en-US" dirty="0"/>
          </a:p>
        </p:txBody>
      </p:sp>
      <p:sp>
        <p:nvSpPr>
          <p:cNvPr id="4" name="灯片编号占位符 3"/>
          <p:cNvSpPr>
            <a:spLocks noGrp="1"/>
          </p:cNvSpPr>
          <p:nvPr>
            <p:ph type="sldNum" sz="quarter" idx="10"/>
          </p:nvPr>
        </p:nvSpPr>
        <p:spPr/>
        <p:txBody>
          <a:bodyPr/>
          <a:lstStyle/>
          <a:p>
            <a:fld id="{6E57495B-DC36-4EDF-8FEA-CBBC34B99736}" type="slidenum">
              <a:rPr lang="zh-CN" altLang="en-US" smtClean="0"/>
              <a:t>12</a:t>
            </a:fld>
            <a:endParaRPr lang="zh-CN" altLang="en-US"/>
          </a:p>
        </p:txBody>
      </p:sp>
    </p:spTree>
    <p:extLst>
      <p:ext uri="{BB962C8B-B14F-4D97-AF65-F5344CB8AC3E}">
        <p14:creationId xmlns:p14="http://schemas.microsoft.com/office/powerpoint/2010/main" val="122349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Another implementation extends NeuralCDM by refining</a:t>
            </a:r>
            <a:r>
              <a:rPr lang="en-US" altLang="zh-CN" baseline="0" dirty="0"/>
              <a:t> Q-matrix with exercise texts. We first pre-train a CNN to </a:t>
            </a:r>
            <a:r>
              <a:rPr lang="en-US" altLang="zh-CN" sz="1200" dirty="0">
                <a:latin typeface="Arial" panose="020B0604020202020204" pitchFamily="34" charset="0"/>
                <a:cs typeface="Arial" panose="020B0604020202020204" pitchFamily="34" charset="0"/>
              </a:rPr>
              <a:t>predict knowledge concepts of the input exercise from</a:t>
            </a:r>
            <a:r>
              <a:rPr lang="en-US" altLang="zh-CN" sz="1200" baseline="0" dirty="0">
                <a:latin typeface="Arial" panose="020B0604020202020204" pitchFamily="34" charset="0"/>
                <a:cs typeface="Arial" panose="020B0604020202020204" pitchFamily="34" charset="0"/>
              </a:rPr>
              <a:t> the text</a:t>
            </a:r>
            <a:r>
              <a:rPr lang="en-US" altLang="zh-CN" sz="1200" dirty="0">
                <a:latin typeface="Arial" panose="020B0604020202020204" pitchFamily="34" charset="0"/>
                <a:cs typeface="Arial" panose="020B0604020202020204" pitchFamily="34" charset="0"/>
              </a:rPr>
              <a:t>. Then we combine</a:t>
            </a:r>
            <a:r>
              <a:rPr lang="en-US" altLang="zh-CN" sz="1200" baseline="0" dirty="0">
                <a:latin typeface="Arial" panose="020B0604020202020204" pitchFamily="34" charset="0"/>
                <a:cs typeface="Arial" panose="020B0604020202020204" pitchFamily="34" charset="0"/>
              </a:rPr>
              <a:t> the predicted concepts with </a:t>
            </a:r>
            <a:r>
              <a:rPr lang="en-US" altLang="zh-CN" sz="1200" dirty="0">
                <a:latin typeface="Arial" panose="020B0604020202020204" pitchFamily="34" charset="0"/>
                <a:cs typeface="Arial" panose="020B0604020202020204" pitchFamily="34" charset="0"/>
              </a:rPr>
              <a:t>Q-matrix through a partial order probabilistic scheme. That is, for</a:t>
            </a:r>
            <a:r>
              <a:rPr lang="en-US" altLang="zh-CN" sz="1200" baseline="0" dirty="0">
                <a:latin typeface="Arial" panose="020B0604020202020204" pitchFamily="34" charset="0"/>
                <a:cs typeface="Arial" panose="020B0604020202020204" pitchFamily="34" charset="0"/>
              </a:rPr>
              <a:t> each exercise, </a:t>
            </a:r>
            <a:r>
              <a:rPr lang="en-US" altLang="zh-CN" sz="1200" dirty="0">
                <a:latin typeface="Arial" panose="020B0604020202020204" pitchFamily="34" charset="0"/>
                <a:cs typeface="Arial" panose="020B0604020202020204" pitchFamily="34" charset="0"/>
              </a:rPr>
              <a:t>the relevancy</a:t>
            </a:r>
            <a:r>
              <a:rPr lang="en-US" altLang="zh-CN" sz="1200" baseline="0" dirty="0">
                <a:latin typeface="Arial" panose="020B0604020202020204" pitchFamily="34" charset="0"/>
                <a:cs typeface="Arial" panose="020B0604020202020204" pitchFamily="34" charset="0"/>
              </a:rPr>
              <a:t> of the knowledge concepts labeled by Q-matrix is higher than or equal to the predicted concepts. And all the rest knowledge concepts are irrelevant. Other parts are the same with </a:t>
            </a:r>
            <a:r>
              <a:rPr lang="en-US" altLang="zh-CN" sz="1200" baseline="0" dirty="0" err="1">
                <a:latin typeface="Arial" panose="020B0604020202020204" pitchFamily="34" charset="0"/>
                <a:cs typeface="Arial" panose="020B0604020202020204" pitchFamily="34" charset="0"/>
              </a:rPr>
              <a:t>NeuralCDM</a:t>
            </a:r>
            <a:r>
              <a:rPr lang="en-US" altLang="zh-CN" sz="1200" baseline="0" dirty="0">
                <a:latin typeface="Arial" panose="020B0604020202020204" pitchFamily="34" charset="0"/>
                <a:cs typeface="Arial" panose="020B0604020202020204" pitchFamily="34" charset="0"/>
              </a:rPr>
              <a:t>.</a:t>
            </a:r>
            <a:endParaRPr lang="zh-CN" altLang="en-US" dirty="0"/>
          </a:p>
        </p:txBody>
      </p:sp>
      <p:sp>
        <p:nvSpPr>
          <p:cNvPr id="4" name="灯片编号占位符 3"/>
          <p:cNvSpPr>
            <a:spLocks noGrp="1"/>
          </p:cNvSpPr>
          <p:nvPr>
            <p:ph type="sldNum" sz="quarter" idx="10"/>
          </p:nvPr>
        </p:nvSpPr>
        <p:spPr/>
        <p:txBody>
          <a:bodyPr/>
          <a:lstStyle/>
          <a:p>
            <a:fld id="{6E57495B-DC36-4EDF-8FEA-CBBC34B99736}" type="slidenum">
              <a:rPr lang="zh-CN" altLang="en-US" smtClean="0"/>
              <a:t>13</a:t>
            </a:fld>
            <a:endParaRPr lang="zh-CN" altLang="en-US"/>
          </a:p>
        </p:txBody>
      </p:sp>
    </p:spTree>
    <p:extLst>
      <p:ext uri="{BB962C8B-B14F-4D97-AF65-F5344CB8AC3E}">
        <p14:creationId xmlns:p14="http://schemas.microsoft.com/office/powerpoint/2010/main" val="3257756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We conducted experiments on two real-world datasets, Math and ASSIST. Math is a private dataset that collected from an online learning system </a:t>
            </a:r>
            <a:r>
              <a:rPr lang="en-US" altLang="zh-CN" sz="1200" b="0" i="0" u="none" strike="noStrike" kern="1200" baseline="0" dirty="0" err="1">
                <a:solidFill>
                  <a:schemeClr val="tx1"/>
                </a:solidFill>
                <a:latin typeface="+mn-lt"/>
                <a:ea typeface="+mn-ea"/>
                <a:cs typeface="+mn-cs"/>
              </a:rPr>
              <a:t>Zhixue</a:t>
            </a:r>
            <a:r>
              <a:rPr lang="en-US" altLang="zh-CN" sz="1200" b="0" i="0" u="none" strike="noStrike" kern="1200" baseline="0" dirty="0">
                <a:solidFill>
                  <a:schemeClr val="tx1"/>
                </a:solidFill>
                <a:latin typeface="+mn-lt"/>
                <a:ea typeface="+mn-ea"/>
                <a:cs typeface="+mn-cs"/>
              </a:rPr>
              <a:t>. ASSIST is public and collected from the online tutoring system </a:t>
            </a:r>
            <a:r>
              <a:rPr lang="en-US" altLang="zh-CN" sz="1200" b="0" i="0" u="none" strike="noStrike" kern="1200" baseline="0" dirty="0" err="1">
                <a:solidFill>
                  <a:schemeClr val="tx1"/>
                </a:solidFill>
                <a:latin typeface="+mn-lt"/>
                <a:ea typeface="+mn-ea"/>
                <a:cs typeface="+mn-cs"/>
              </a:rPr>
              <a:t>ASSSITments</a:t>
            </a:r>
            <a:r>
              <a:rPr lang="en-US" altLang="zh-CN" sz="1200" b="0" i="0" u="none" strike="noStrike" kern="1200" baseline="0" dirty="0">
                <a:solidFill>
                  <a:schemeClr val="tx1"/>
                </a:solidFill>
                <a:latin typeface="+mn-lt"/>
                <a:ea typeface="+mn-ea"/>
                <a:cs typeface="+mn-cs"/>
              </a:rPr>
              <a:t>. They both contains mathematical exercises and student logs. But ASSSIT does not provided the texts, so we didn’t test NeuralCDM+ on it.</a:t>
            </a:r>
          </a:p>
          <a:p>
            <a:endParaRPr lang="en-US" altLang="zh-CN" sz="1200" b="0" i="0" u="none" strike="noStrike" kern="1200" baseline="0" dirty="0">
              <a:solidFill>
                <a:schemeClr val="tx1"/>
              </a:solidFill>
              <a:latin typeface="+mn-lt"/>
              <a:ea typeface="+mn-ea"/>
              <a:cs typeface="+mn-cs"/>
            </a:endParaRPr>
          </a:p>
          <a:p>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AVG_{#log}: the average amount of logs that each student toke for each knowledge concept</a:t>
            </a:r>
          </a:p>
          <a:p>
            <a:r>
              <a:rPr lang="en-US" altLang="zh-CN" sz="1200" b="0" i="0" u="none" strike="noStrike" kern="1200" baseline="0" dirty="0">
                <a:solidFill>
                  <a:schemeClr val="tx1"/>
                </a:solidFill>
                <a:latin typeface="+mn-lt"/>
                <a:ea typeface="+mn-ea"/>
                <a:cs typeface="+mn-cs"/>
              </a:rPr>
              <a:t>STD_{#log&gt;1}: the mean standard deviation of scores that each student got on each knowledge concept</a:t>
            </a:r>
            <a:endParaRPr lang="zh-CN" altLang="en-US" dirty="0"/>
          </a:p>
        </p:txBody>
      </p:sp>
      <p:sp>
        <p:nvSpPr>
          <p:cNvPr id="4" name="灯片编号占位符 3"/>
          <p:cNvSpPr>
            <a:spLocks noGrp="1"/>
          </p:cNvSpPr>
          <p:nvPr>
            <p:ph type="sldNum" sz="quarter" idx="10"/>
          </p:nvPr>
        </p:nvSpPr>
        <p:spPr/>
        <p:txBody>
          <a:bodyPr/>
          <a:lstStyle/>
          <a:p>
            <a:fld id="{6E57495B-DC36-4EDF-8FEA-CBBC34B99736}" type="slidenum">
              <a:rPr lang="zh-CN" altLang="en-US" smtClean="0"/>
              <a:t>14</a:t>
            </a:fld>
            <a:endParaRPr lang="zh-CN" altLang="en-US"/>
          </a:p>
        </p:txBody>
      </p:sp>
    </p:spTree>
    <p:extLst>
      <p:ext uri="{BB962C8B-B14F-4D97-AF65-F5344CB8AC3E}">
        <p14:creationId xmlns:p14="http://schemas.microsoft.com/office/powerpoint/2010/main" val="1119928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To</a:t>
                </a:r>
                <a:r>
                  <a:rPr lang="en-US" altLang="zh-CN" baseline="0" dirty="0"/>
                  <a:t> measure the interpretation of the models, we computes DOA of the final student knowledge proficiency vectors. DOA is based on the intuition that i</a:t>
                </a:r>
                <a:r>
                  <a:rPr lang="en-US" altLang="zh-CN" sz="1200" dirty="0">
                    <a:latin typeface="Arial" panose="020B0604020202020204" pitchFamily="34" charset="0"/>
                    <a:cs typeface="Arial" panose="020B0604020202020204" pitchFamily="34" charset="0"/>
                  </a:rPr>
                  <a:t>f student </a:t>
                </a:r>
                <a14:m>
                  <m:oMath xmlns:m="http://schemas.openxmlformats.org/officeDocument/2006/math">
                    <m:r>
                      <a:rPr lang="en-US" altLang="zh-CN" sz="1200" i="1" dirty="0" smtClean="0">
                        <a:latin typeface="Cambria Math" panose="02040503050406030204" pitchFamily="18" charset="0"/>
                        <a:cs typeface="Arial" panose="020B0604020202020204" pitchFamily="34" charset="0"/>
                      </a:rPr>
                      <m:t>𝑎</m:t>
                    </m:r>
                  </m:oMath>
                </a14:m>
                <a:r>
                  <a:rPr lang="en-US" altLang="zh-CN" sz="1200" dirty="0">
                    <a:latin typeface="Arial" panose="020B0604020202020204" pitchFamily="34" charset="0"/>
                    <a:cs typeface="Arial" panose="020B0604020202020204" pitchFamily="34" charset="0"/>
                  </a:rPr>
                  <a:t> has a better mastery on knowledge concept </a:t>
                </a:r>
                <a14:m>
                  <m:oMath xmlns:m="http://schemas.openxmlformats.org/officeDocument/2006/math">
                    <m:r>
                      <a:rPr lang="en-US" altLang="zh-CN" sz="1200" i="1" dirty="0" smtClean="0">
                        <a:latin typeface="Cambria Math" panose="02040503050406030204" pitchFamily="18" charset="0"/>
                        <a:cs typeface="Arial" panose="020B0604020202020204" pitchFamily="34" charset="0"/>
                      </a:rPr>
                      <m:t>𝑘</m:t>
                    </m:r>
                  </m:oMath>
                </a14:m>
                <a:r>
                  <a:rPr lang="en-US" altLang="zh-CN" sz="1200" dirty="0">
                    <a:latin typeface="Arial" panose="020B0604020202020204" pitchFamily="34" charset="0"/>
                    <a:cs typeface="Arial" panose="020B0604020202020204" pitchFamily="34" charset="0"/>
                  </a:rPr>
                  <a:t> than student </a:t>
                </a:r>
                <a14:m>
                  <m:oMath xmlns:m="http://schemas.openxmlformats.org/officeDocument/2006/math">
                    <m:r>
                      <a:rPr lang="en-US" altLang="zh-CN" sz="1200" i="1" dirty="0" smtClean="0">
                        <a:latin typeface="Cambria Math" panose="02040503050406030204" pitchFamily="18" charset="0"/>
                        <a:cs typeface="Arial" panose="020B0604020202020204" pitchFamily="34" charset="0"/>
                      </a:rPr>
                      <m:t>𝑏</m:t>
                    </m:r>
                  </m:oMath>
                </a14:m>
                <a:r>
                  <a:rPr lang="en-US" altLang="zh-CN" sz="1200" dirty="0">
                    <a:latin typeface="Arial" panose="020B0604020202020204" pitchFamily="34" charset="0"/>
                    <a:cs typeface="Arial" panose="020B0604020202020204" pitchFamily="34" charset="0"/>
                  </a:rPr>
                  <a:t>, then </a:t>
                </a:r>
                <a14:m>
                  <m:oMath xmlns:m="http://schemas.openxmlformats.org/officeDocument/2006/math">
                    <m:r>
                      <a:rPr lang="en-US" altLang="zh-CN" sz="1200" i="1" dirty="0" smtClean="0">
                        <a:latin typeface="Cambria Math" panose="02040503050406030204" pitchFamily="18" charset="0"/>
                        <a:cs typeface="Arial" panose="020B0604020202020204" pitchFamily="34" charset="0"/>
                      </a:rPr>
                      <m:t>𝑎</m:t>
                    </m:r>
                  </m:oMath>
                </a14:m>
                <a:r>
                  <a:rPr lang="en-US" altLang="zh-CN" sz="1200" dirty="0">
                    <a:latin typeface="Arial" panose="020B0604020202020204" pitchFamily="34" charset="0"/>
                    <a:cs typeface="Arial" panose="020B0604020202020204" pitchFamily="34" charset="0"/>
                  </a:rPr>
                  <a:t> is more likely to answer exercises related to </a:t>
                </a:r>
                <a14:m>
                  <m:oMath xmlns:m="http://schemas.openxmlformats.org/officeDocument/2006/math">
                    <m:r>
                      <a:rPr lang="en-US" altLang="zh-CN" sz="1200" i="1" dirty="0" smtClean="0">
                        <a:latin typeface="Cambria Math" panose="02040503050406030204" pitchFamily="18" charset="0"/>
                        <a:cs typeface="Arial" panose="020B0604020202020204" pitchFamily="34" charset="0"/>
                      </a:rPr>
                      <m:t>𝑘</m:t>
                    </m:r>
                  </m:oMath>
                </a14:m>
                <a:r>
                  <a:rPr lang="en-US" altLang="zh-CN" sz="1200" dirty="0">
                    <a:latin typeface="Arial" panose="020B0604020202020204" pitchFamily="34" charset="0"/>
                    <a:cs typeface="Arial" panose="020B0604020202020204" pitchFamily="34" charset="0"/>
                  </a:rPr>
                  <a:t> correctly than </a:t>
                </a:r>
                <a14:m>
                  <m:oMath xmlns:m="http://schemas.openxmlformats.org/officeDocument/2006/math">
                    <m:r>
                      <a:rPr lang="en-US" altLang="zh-CN" sz="1200" i="1" dirty="0" smtClean="0">
                        <a:latin typeface="Cambria Math" panose="02040503050406030204" pitchFamily="18" charset="0"/>
                        <a:cs typeface="Arial" panose="020B0604020202020204" pitchFamily="34" charset="0"/>
                      </a:rPr>
                      <m:t>𝑏</m:t>
                    </m:r>
                  </m:oMath>
                </a14:m>
                <a:r>
                  <a:rPr lang="en-US" altLang="zh-CN" sz="1200" dirty="0">
                    <a:latin typeface="Arial" panose="020B0604020202020204" pitchFamily="34" charset="0"/>
                    <a:cs typeface="Arial" panose="020B0604020202020204" pitchFamily="34" charset="0"/>
                  </a:rPr>
                  <a:t>.</a:t>
                </a:r>
                <a:r>
                  <a:rPr lang="zh-CN" altLang="en-US" sz="1200" baseline="0" dirty="0">
                    <a:latin typeface="+mn-lt"/>
                    <a:cs typeface="+mn-cs"/>
                  </a:rPr>
                  <a:t> </a:t>
                </a:r>
                <a:r>
                  <a:rPr lang="en-US" altLang="zh-CN" sz="1200" baseline="0" dirty="0">
                    <a:latin typeface="+mn-lt"/>
                    <a:cs typeface="+mn-cs"/>
                  </a:rPr>
                  <a:t>This is the results. We can see that the DOAs of NeuralCDM and NeuralCDM+ is significantly higher than baselines. Besides, </a:t>
                </a:r>
                <a:r>
                  <a:rPr lang="en-US" altLang="zh-CN" sz="1200" baseline="0" dirty="0" err="1">
                    <a:latin typeface="+mn-lt"/>
                    <a:cs typeface="+mn-cs"/>
                  </a:rPr>
                  <a:t>NeuralCDM-Qmatrix</a:t>
                </a:r>
                <a:r>
                  <a:rPr lang="en-US" altLang="zh-CN" sz="1200" baseline="0" dirty="0">
                    <a:latin typeface="+mn-lt"/>
                    <a:cs typeface="+mn-cs"/>
                  </a:rPr>
                  <a:t> and </a:t>
                </a:r>
                <a:r>
                  <a:rPr lang="en-US" altLang="zh-CN" sz="1200" baseline="0" dirty="0" err="1">
                    <a:latin typeface="+mn-lt"/>
                    <a:cs typeface="+mn-cs"/>
                  </a:rPr>
                  <a:t>NeuralCDM</a:t>
                </a:r>
                <a:r>
                  <a:rPr lang="en-US" altLang="zh-CN" sz="1200" baseline="0" dirty="0">
                    <a:latin typeface="+mn-lt"/>
                    <a:cs typeface="+mn-cs"/>
                  </a:rPr>
                  <a:t>-Monotonicity denote removing Q-matrix and monotonicity assumption respectively. Their lower DOA indicates the importance of fined estimated knowledge relevancy vector and monotonicity assumption.</a:t>
                </a:r>
                <a:endParaRPr lang="en-US" altLang="zh-CN" sz="1200" dirty="0">
                  <a:latin typeface="Arial" panose="020B0604020202020204" pitchFamily="34" charset="0"/>
                  <a:cs typeface="Arial" panose="020B0604020202020204" pitchFamily="34" charset="0"/>
                </a:endParaRP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To</a:t>
                </a:r>
                <a:r>
                  <a:rPr lang="en-US" altLang="zh-CN" baseline="0" dirty="0" smtClean="0"/>
                  <a:t> measure the interpretation of the models, we computes DOAs of the final student knowledge proficiency vectors. DOA is based on the intuition that i</a:t>
                </a:r>
                <a:r>
                  <a:rPr lang="en-US" altLang="zh-CN" sz="1200" dirty="0" smtClean="0">
                    <a:latin typeface="Arial" panose="020B0604020202020204" pitchFamily="34" charset="0"/>
                    <a:cs typeface="Arial" panose="020B0604020202020204" pitchFamily="34" charset="0"/>
                  </a:rPr>
                  <a:t>f student </a:t>
                </a:r>
                <a:r>
                  <a:rPr lang="en-US" altLang="zh-CN" sz="1200" i="0" dirty="0" smtClean="0">
                    <a:latin typeface="Cambria Math" panose="02040503050406030204" pitchFamily="18" charset="0"/>
                    <a:cs typeface="Arial" panose="020B0604020202020204" pitchFamily="34" charset="0"/>
                  </a:rPr>
                  <a:t>𝑎</a:t>
                </a:r>
                <a:r>
                  <a:rPr lang="en-US" altLang="zh-CN" sz="1200" dirty="0">
                    <a:latin typeface="Arial" panose="020B0604020202020204" pitchFamily="34" charset="0"/>
                    <a:cs typeface="Arial" panose="020B0604020202020204" pitchFamily="34" charset="0"/>
                  </a:rPr>
                  <a:t> has a better mastery on </a:t>
                </a:r>
                <a:r>
                  <a:rPr lang="en-US" altLang="zh-CN" sz="1200" dirty="0" smtClean="0">
                    <a:latin typeface="Arial" panose="020B0604020202020204" pitchFamily="34" charset="0"/>
                    <a:cs typeface="Arial" panose="020B0604020202020204" pitchFamily="34" charset="0"/>
                  </a:rPr>
                  <a:t>knowledge </a:t>
                </a:r>
                <a:r>
                  <a:rPr lang="en-US" altLang="zh-CN" sz="1200" dirty="0">
                    <a:latin typeface="Arial" panose="020B0604020202020204" pitchFamily="34" charset="0"/>
                    <a:cs typeface="Arial" panose="020B0604020202020204" pitchFamily="34" charset="0"/>
                  </a:rPr>
                  <a:t>concept </a:t>
                </a:r>
                <a:r>
                  <a:rPr lang="en-US" altLang="zh-CN" sz="1200" i="0" dirty="0" smtClean="0">
                    <a:latin typeface="Cambria Math" panose="02040503050406030204" pitchFamily="18" charset="0"/>
                    <a:cs typeface="Arial" panose="020B0604020202020204" pitchFamily="34" charset="0"/>
                  </a:rPr>
                  <a:t>𝑘</a:t>
                </a:r>
                <a:r>
                  <a:rPr lang="en-US" altLang="zh-CN" sz="1200" dirty="0">
                    <a:latin typeface="Arial" panose="020B0604020202020204" pitchFamily="34" charset="0"/>
                    <a:cs typeface="Arial" panose="020B0604020202020204" pitchFamily="34" charset="0"/>
                  </a:rPr>
                  <a:t> than student </a:t>
                </a:r>
                <a:r>
                  <a:rPr lang="en-US" altLang="zh-CN" sz="1200" i="0" dirty="0" smtClean="0">
                    <a:latin typeface="Cambria Math" panose="02040503050406030204" pitchFamily="18" charset="0"/>
                    <a:cs typeface="Arial" panose="020B0604020202020204" pitchFamily="34" charset="0"/>
                  </a:rPr>
                  <a:t>𝑏</a:t>
                </a:r>
                <a:r>
                  <a:rPr lang="en-US" altLang="zh-CN" sz="1200" dirty="0">
                    <a:latin typeface="Arial" panose="020B0604020202020204" pitchFamily="34" charset="0"/>
                    <a:cs typeface="Arial" panose="020B0604020202020204" pitchFamily="34" charset="0"/>
                  </a:rPr>
                  <a:t>, then </a:t>
                </a:r>
                <a:r>
                  <a:rPr lang="en-US" altLang="zh-CN" sz="1200" i="0" dirty="0" smtClean="0">
                    <a:latin typeface="Cambria Math" panose="02040503050406030204" pitchFamily="18" charset="0"/>
                    <a:cs typeface="Arial" panose="020B0604020202020204" pitchFamily="34" charset="0"/>
                  </a:rPr>
                  <a:t>𝑎</a:t>
                </a:r>
                <a:r>
                  <a:rPr lang="en-US" altLang="zh-CN" sz="1200" dirty="0">
                    <a:latin typeface="Arial" panose="020B0604020202020204" pitchFamily="34" charset="0"/>
                    <a:cs typeface="Arial" panose="020B0604020202020204" pitchFamily="34" charset="0"/>
                  </a:rPr>
                  <a:t> is more likely to </a:t>
                </a:r>
                <a:r>
                  <a:rPr lang="en-US" altLang="zh-CN" sz="1200" dirty="0" smtClean="0">
                    <a:latin typeface="Arial" panose="020B0604020202020204" pitchFamily="34" charset="0"/>
                    <a:cs typeface="Arial" panose="020B0604020202020204" pitchFamily="34" charset="0"/>
                  </a:rPr>
                  <a:t>answer exercises </a:t>
                </a:r>
                <a:r>
                  <a:rPr lang="en-US" altLang="zh-CN" sz="1200" dirty="0">
                    <a:latin typeface="Arial" panose="020B0604020202020204" pitchFamily="34" charset="0"/>
                    <a:cs typeface="Arial" panose="020B0604020202020204" pitchFamily="34" charset="0"/>
                  </a:rPr>
                  <a:t>related to </a:t>
                </a:r>
                <a:r>
                  <a:rPr lang="en-US" altLang="zh-CN" sz="1200" i="0" dirty="0" smtClean="0">
                    <a:latin typeface="Cambria Math" panose="02040503050406030204" pitchFamily="18" charset="0"/>
                    <a:cs typeface="Arial" panose="020B0604020202020204" pitchFamily="34" charset="0"/>
                  </a:rPr>
                  <a:t>𝑘</a:t>
                </a:r>
                <a:r>
                  <a:rPr lang="en-US" altLang="zh-CN" sz="1200" dirty="0">
                    <a:latin typeface="Arial" panose="020B0604020202020204" pitchFamily="34" charset="0"/>
                    <a:cs typeface="Arial" panose="020B0604020202020204" pitchFamily="34" charset="0"/>
                  </a:rPr>
                  <a:t> correctly than </a:t>
                </a:r>
                <a:r>
                  <a:rPr lang="en-US" altLang="zh-CN" sz="1200" i="0" dirty="0" smtClean="0">
                    <a:latin typeface="Cambria Math" panose="02040503050406030204" pitchFamily="18" charset="0"/>
                    <a:cs typeface="Arial" panose="020B0604020202020204" pitchFamily="34" charset="0"/>
                  </a:rPr>
                  <a:t>𝑏</a:t>
                </a:r>
                <a:r>
                  <a:rPr lang="en-US" altLang="zh-CN" sz="1200" dirty="0" smtClean="0">
                    <a:latin typeface="Arial" panose="020B0604020202020204" pitchFamily="34" charset="0"/>
                    <a:cs typeface="Arial" panose="020B0604020202020204" pitchFamily="34" charset="0"/>
                  </a:rPr>
                  <a:t>.</a:t>
                </a:r>
                <a:r>
                  <a:rPr lang="zh-CN" altLang="en-US" sz="1200" baseline="0" dirty="0" smtClean="0">
                    <a:latin typeface="+mn-lt"/>
                    <a:cs typeface="+mn-cs"/>
                  </a:rPr>
                  <a:t> </a:t>
                </a:r>
                <a:r>
                  <a:rPr lang="en-US" altLang="zh-CN" sz="1200" baseline="0" dirty="0" smtClean="0">
                    <a:latin typeface="+mn-lt"/>
                    <a:cs typeface="+mn-cs"/>
                  </a:rPr>
                  <a:t>This is the results. We can see that the DOAs of NeuralCDM and NeuralCDM+ is significantly higher than baselines. Besides, NeuralCDM-</a:t>
                </a:r>
                <a:r>
                  <a:rPr lang="en-US" altLang="zh-CN" sz="1200" baseline="0" dirty="0" err="1" smtClean="0">
                    <a:latin typeface="+mn-lt"/>
                    <a:cs typeface="+mn-cs"/>
                  </a:rPr>
                  <a:t>Qmatrix</a:t>
                </a:r>
                <a:r>
                  <a:rPr lang="en-US" altLang="zh-CN" sz="1200" baseline="0" dirty="0" smtClean="0">
                    <a:latin typeface="+mn-lt"/>
                    <a:cs typeface="+mn-cs"/>
                  </a:rPr>
                  <a:t> and NeuralCDM-Monotonicity denotes removing Q-matrix and Monotonicity assumption respectively. Their lower DOA indicates the importance of fined estimated knowledge relevancy vector and monotonicity assumption.</a:t>
                </a:r>
                <a:endParaRPr lang="en-US" altLang="zh-CN" sz="1200" dirty="0" smtClean="0">
                  <a:latin typeface="Arial" panose="020B0604020202020204" pitchFamily="34" charset="0"/>
                  <a:cs typeface="Arial" panose="020B0604020202020204" pitchFamily="34" charset="0"/>
                </a:endParaRPr>
              </a:p>
            </p:txBody>
          </p:sp>
        </mc:Fallback>
      </mc:AlternateContent>
      <p:sp>
        <p:nvSpPr>
          <p:cNvPr id="4" name="灯片编号占位符 3"/>
          <p:cNvSpPr>
            <a:spLocks noGrp="1"/>
          </p:cNvSpPr>
          <p:nvPr>
            <p:ph type="sldNum" sz="quarter" idx="10"/>
          </p:nvPr>
        </p:nvSpPr>
        <p:spPr/>
        <p:txBody>
          <a:bodyPr/>
          <a:lstStyle/>
          <a:p>
            <a:fld id="{6E57495B-DC36-4EDF-8FEA-CBBC34B99736}" type="slidenum">
              <a:rPr lang="zh-CN" altLang="en-US" smtClean="0"/>
              <a:t>15</a:t>
            </a:fld>
            <a:endParaRPr lang="zh-CN" altLang="en-US"/>
          </a:p>
        </p:txBody>
      </p:sp>
    </p:spTree>
    <p:extLst>
      <p:ext uri="{BB962C8B-B14F-4D97-AF65-F5344CB8AC3E}">
        <p14:creationId xmlns:p14="http://schemas.microsoft.com/office/powerpoint/2010/main" val="1215524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we show a case</a:t>
            </a:r>
            <a:r>
              <a:rPr lang="en-US" altLang="zh-CN" baseline="0" dirty="0"/>
              <a:t> study in ASSIST dataset. The upper part of the figure is the Q-matrix of 3 exercise and response logs of a student. For clarity, we only show 5 relevant knowledge concepts. In the lower part, the bars shows the student’s knowledge proficiencies on each concept, and the points shows the knowledge difficulties in corresponding exercises. From the figure we can observe that the student is more likely to response correctly when his proficiency satisfies the requirement of the exercise.</a:t>
            </a:r>
          </a:p>
        </p:txBody>
      </p:sp>
      <p:sp>
        <p:nvSpPr>
          <p:cNvPr id="4" name="灯片编号占位符 3"/>
          <p:cNvSpPr>
            <a:spLocks noGrp="1"/>
          </p:cNvSpPr>
          <p:nvPr>
            <p:ph type="sldNum" sz="quarter" idx="10"/>
          </p:nvPr>
        </p:nvSpPr>
        <p:spPr/>
        <p:txBody>
          <a:bodyPr/>
          <a:lstStyle/>
          <a:p>
            <a:fld id="{6E57495B-DC36-4EDF-8FEA-CBBC34B99736}" type="slidenum">
              <a:rPr lang="zh-CN" altLang="en-US" smtClean="0"/>
              <a:t>16</a:t>
            </a:fld>
            <a:endParaRPr lang="zh-CN" altLang="en-US"/>
          </a:p>
        </p:txBody>
      </p:sp>
    </p:spTree>
    <p:extLst>
      <p:ext uri="{BB962C8B-B14F-4D97-AF65-F5344CB8AC3E}">
        <p14:creationId xmlns:p14="http://schemas.microsoft.com/office/powerpoint/2010/main" val="42145128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the conclusion of our work</a:t>
            </a:r>
            <a:r>
              <a:rPr lang="en-US" altLang="zh-CN" baseline="0" dirty="0"/>
              <a:t>. we propose a neural cognitive diagnostic framework: </a:t>
            </a:r>
            <a:r>
              <a:rPr lang="en-US" altLang="zh-CN" baseline="0" dirty="0" err="1"/>
              <a:t>NeuralCD</a:t>
            </a:r>
            <a:r>
              <a:rPr lang="en-US" altLang="zh-CN" baseline="0" dirty="0"/>
              <a:t>, which project students and exercises to different factors and use neural network to learn interaction function between them. Monotonicity assumption is applied to guarantee the interpretation. </a:t>
            </a:r>
          </a:p>
          <a:p>
            <a:endParaRPr lang="en-US" altLang="zh-CN" baseline="0" dirty="0"/>
          </a:p>
          <a:p>
            <a:r>
              <a:rPr lang="en-US" altLang="zh-CN" baseline="0" dirty="0"/>
              <a:t>We show the feasibility and extendibility with two specific implementations of the framework, and the generality by proving that </a:t>
            </a:r>
            <a:r>
              <a:rPr lang="en-US" altLang="zh-CN" baseline="0" dirty="0" err="1"/>
              <a:t>NeuralCD</a:t>
            </a:r>
            <a:r>
              <a:rPr lang="en-US" altLang="zh-CN" baseline="0" dirty="0"/>
              <a:t> can cover some traditional models.</a:t>
            </a:r>
          </a:p>
          <a:p>
            <a:endParaRPr lang="en-US" altLang="zh-CN" baseline="0" dirty="0"/>
          </a:p>
          <a:p>
            <a:r>
              <a:rPr lang="en-US" altLang="zh-CN" baseline="0" dirty="0"/>
              <a:t>We further conducted experiments on two real-world datasets, and the results demonstrate that our models are both effective and explainable.</a:t>
            </a:r>
            <a:endParaRPr lang="zh-CN" altLang="en-US" dirty="0"/>
          </a:p>
        </p:txBody>
      </p:sp>
      <p:sp>
        <p:nvSpPr>
          <p:cNvPr id="4" name="灯片编号占位符 3"/>
          <p:cNvSpPr>
            <a:spLocks noGrp="1"/>
          </p:cNvSpPr>
          <p:nvPr>
            <p:ph type="sldNum" sz="quarter" idx="10"/>
          </p:nvPr>
        </p:nvSpPr>
        <p:spPr/>
        <p:txBody>
          <a:bodyPr/>
          <a:lstStyle/>
          <a:p>
            <a:fld id="{6E57495B-DC36-4EDF-8FEA-CBBC34B99736}" type="slidenum">
              <a:rPr lang="zh-CN" altLang="en-US" smtClean="0"/>
              <a:t>17</a:t>
            </a:fld>
            <a:endParaRPr lang="zh-CN" altLang="en-US"/>
          </a:p>
        </p:txBody>
      </p:sp>
    </p:spTree>
    <p:extLst>
      <p:ext uri="{BB962C8B-B14F-4D97-AF65-F5344CB8AC3E}">
        <p14:creationId xmlns:p14="http://schemas.microsoft.com/office/powerpoint/2010/main" val="2094923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Cognitive</a:t>
            </a:r>
            <a:r>
              <a:rPr lang="en-US" altLang="zh-CN" baseline="0" dirty="0"/>
              <a:t> diagnosis is a fundamental task in many scenarios, especially in intelligent education. Here is a toy example. Generally, students usually first choose to practice some exercises and leave their response logs. Then, the goal of cognitive diagnosis is to infer their actual knowledge states on the corresponding concepts.</a:t>
            </a:r>
            <a:endParaRPr lang="zh-CN" altLang="en-US" dirty="0"/>
          </a:p>
        </p:txBody>
      </p:sp>
      <p:sp>
        <p:nvSpPr>
          <p:cNvPr id="4" name="灯片编号占位符 3"/>
          <p:cNvSpPr>
            <a:spLocks noGrp="1"/>
          </p:cNvSpPr>
          <p:nvPr>
            <p:ph type="sldNum" sz="quarter" idx="10"/>
          </p:nvPr>
        </p:nvSpPr>
        <p:spPr/>
        <p:txBody>
          <a:bodyPr/>
          <a:lstStyle/>
          <a:p>
            <a:fld id="{6E57495B-DC36-4EDF-8FEA-CBBC34B99736}" type="slidenum">
              <a:rPr lang="zh-CN" altLang="en-US" smtClean="0"/>
              <a:t>2</a:t>
            </a:fld>
            <a:endParaRPr lang="zh-CN" altLang="en-US"/>
          </a:p>
        </p:txBody>
      </p:sp>
    </p:spTree>
    <p:extLst>
      <p:ext uri="{BB962C8B-B14F-4D97-AF65-F5344CB8AC3E}">
        <p14:creationId xmlns:p14="http://schemas.microsoft.com/office/powerpoint/2010/main" val="902644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the literature, massive efforts</a:t>
            </a:r>
            <a:r>
              <a:rPr lang="en-US" altLang="zh-CN" baseline="0" dirty="0"/>
              <a:t> have been devoted for cognitive diagnosis. The most typical models are IRT and DINA from educational psychology. In IRT or multi-dimensional IRT, students and exercises are represented with scalars or latent vectors, and their interaction are modeled with logistic-like functions. In DINA, students and exercises are represented with binary vectors. The exercise vectors come from Q-matrix, which denotes the skills contained by each exercise. The interaction function between student and exercise vectors are designed based on conjunctive assumption, that is, the student needs to master all skills that required by the exercise to answer it correctly. Matrix factorization is a method from recommendation system, which represents students and exercises with latent vectors, and the interaction function is inner productive.</a:t>
            </a:r>
          </a:p>
          <a:p>
            <a:endParaRPr lang="en-US" altLang="zh-CN" baseline="0" dirty="0"/>
          </a:p>
          <a:p>
            <a:r>
              <a:rPr lang="en-US" altLang="zh-CN" baseline="0" dirty="0"/>
              <a:t>There are some problems in the interaction functions of these traditional models. First, these interaction functions are manually designed, which is labor intensive. Second, the designed functions are mostly linear, which might not be effective enough to model the complex relationship between students and exercises. Moreover, some simplistic assumptions behind the interaction function also restrict the scope of applications of the models.</a:t>
            </a:r>
          </a:p>
          <a:p>
            <a:endParaRPr lang="en-US" altLang="zh-CN" baseline="0" dirty="0"/>
          </a:p>
          <a:p>
            <a:r>
              <a:rPr lang="en-US" altLang="zh-CN" baseline="0" dirty="0"/>
              <a:t>Therefore, it is urgent to find an automatic way to learn the complex interactions for cognitive diagnosis.</a:t>
            </a:r>
          </a:p>
          <a:p>
            <a:endParaRPr lang="en-US" altLang="zh-CN" baseline="0" dirty="0"/>
          </a:p>
          <a:p>
            <a:r>
              <a:rPr lang="en-US" altLang="zh-CN" baseline="0" dirty="0"/>
              <a:t>Since neural network has developed for many years and has shown its strong ability of approximation in many areas, why not learn the interaction function with neural network from data?</a:t>
            </a:r>
          </a:p>
          <a:p>
            <a:endParaRPr lang="zh-CN" altLang="en-US" dirty="0"/>
          </a:p>
        </p:txBody>
      </p:sp>
      <p:sp>
        <p:nvSpPr>
          <p:cNvPr id="4" name="灯片编号占位符 3"/>
          <p:cNvSpPr>
            <a:spLocks noGrp="1"/>
          </p:cNvSpPr>
          <p:nvPr>
            <p:ph type="sldNum" sz="quarter" idx="10"/>
          </p:nvPr>
        </p:nvSpPr>
        <p:spPr/>
        <p:txBody>
          <a:bodyPr/>
          <a:lstStyle/>
          <a:p>
            <a:fld id="{6E57495B-DC36-4EDF-8FEA-CBBC34B99736}" type="slidenum">
              <a:rPr lang="zh-CN" altLang="en-US" smtClean="0"/>
              <a:t>3</a:t>
            </a:fld>
            <a:endParaRPr lang="zh-CN" altLang="en-US"/>
          </a:p>
        </p:txBody>
      </p:sp>
    </p:spTree>
    <p:extLst>
      <p:ext uri="{BB962C8B-B14F-4D97-AF65-F5344CB8AC3E}">
        <p14:creationId xmlns:p14="http://schemas.microsoft.com/office/powerpoint/2010/main" val="1313944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the literature, massive efforts</a:t>
            </a:r>
            <a:r>
              <a:rPr lang="en-US" altLang="zh-CN" baseline="0" dirty="0"/>
              <a:t> have been devoted for cognitive diagnosis. The most typical models are IRT and DINA from educational psychology. In IRT or multi-dimensional IRT, students and exercises are represented with </a:t>
            </a:r>
            <a:r>
              <a:rPr lang="en-US" altLang="zh-CN" baseline="0" dirty="0" err="1"/>
              <a:t>scalarsor</a:t>
            </a:r>
            <a:r>
              <a:rPr lang="en-US" altLang="zh-CN" baseline="0" dirty="0"/>
              <a:t> latent vectors, and their interaction are modeled with logistic-like functions. In DINA, students and exercises are represented with binary vectors. The exercise vectors come from Q-matrix, which denotes the skills contained by each exercise. The interaction function between student and exercise vectors are designed based on conjunctive assumption, that is, the student needs to master all skills that required by the exercise to answer it correctly. Matrix factorization is a method from recommendation system, which represents students and exercises with latent vectors, and the interaction function is inner productive.</a:t>
            </a:r>
          </a:p>
          <a:p>
            <a:endParaRPr lang="en-US" altLang="zh-CN" baseline="0" dirty="0"/>
          </a:p>
          <a:p>
            <a:r>
              <a:rPr lang="en-US" altLang="zh-CN" baseline="0" dirty="0"/>
              <a:t>There are some problems in the interaction functions of these traditional models. First, these interaction functions are manually designed, which is labor intensive. Second, the designed functions are mostly linear, which might not be effective enough to model the complex relationship between students and exercises. Moreover, some simplistic assumptions behind the interaction function also restrict the scope of applications of the models.</a:t>
            </a:r>
          </a:p>
          <a:p>
            <a:endParaRPr lang="en-US" altLang="zh-CN" baseline="0" dirty="0"/>
          </a:p>
          <a:p>
            <a:r>
              <a:rPr lang="en-US" altLang="zh-CN" baseline="0" dirty="0"/>
              <a:t>Therefore, it is urgent to find an automatic way to learn the complex interactions for cognitive diagnosis.</a:t>
            </a:r>
          </a:p>
          <a:p>
            <a:endParaRPr lang="en-US" altLang="zh-CN" baseline="0" dirty="0"/>
          </a:p>
          <a:p>
            <a:r>
              <a:rPr lang="en-US" altLang="zh-CN" baseline="0" dirty="0"/>
              <a:t>Since neural network has developed for many years and has shown its strong ability of approximation in many areas, why not learn the interaction function with neural network from data?</a:t>
            </a:r>
          </a:p>
          <a:p>
            <a:endParaRPr lang="zh-CN" altLang="en-US" dirty="0"/>
          </a:p>
        </p:txBody>
      </p:sp>
      <p:sp>
        <p:nvSpPr>
          <p:cNvPr id="4" name="灯片编号占位符 3"/>
          <p:cNvSpPr>
            <a:spLocks noGrp="1"/>
          </p:cNvSpPr>
          <p:nvPr>
            <p:ph type="sldNum" sz="quarter" idx="10"/>
          </p:nvPr>
        </p:nvSpPr>
        <p:spPr/>
        <p:txBody>
          <a:bodyPr/>
          <a:lstStyle/>
          <a:p>
            <a:fld id="{6E57495B-DC36-4EDF-8FEA-CBBC34B99736}" type="slidenum">
              <a:rPr lang="zh-CN" altLang="en-US" smtClean="0"/>
              <a:t>4</a:t>
            </a:fld>
            <a:endParaRPr lang="zh-CN" altLang="en-US"/>
          </a:p>
        </p:txBody>
      </p:sp>
    </p:spTree>
    <p:extLst>
      <p:ext uri="{BB962C8B-B14F-4D97-AF65-F5344CB8AC3E}">
        <p14:creationId xmlns:p14="http://schemas.microsoft.com/office/powerpoint/2010/main" val="2651696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However, it is</a:t>
            </a:r>
            <a:r>
              <a:rPr lang="en-US" altLang="zh-CN" baseline="0" dirty="0"/>
              <a:t> nontrivial to adopt neural network for cognitive diagnosis. The black-box nature of neural network makes it difficult to get explainable diagnosis results, which is extremely import for cognitive diagnosis. Besides, there is rich information in exercise texts which may benefit the diagnosis. For traditional methods, it is difficult to leverage the exercise texts due to the limitation of their manually designed, non-neural functions. However, with the strong ability of neural network, it is worthy of finding ways to explore the rich information in exercise texts.</a:t>
            </a:r>
            <a:endParaRPr lang="zh-CN" altLang="en-US" dirty="0"/>
          </a:p>
        </p:txBody>
      </p:sp>
      <p:sp>
        <p:nvSpPr>
          <p:cNvPr id="4" name="灯片编号占位符 3"/>
          <p:cNvSpPr>
            <a:spLocks noGrp="1"/>
          </p:cNvSpPr>
          <p:nvPr>
            <p:ph type="sldNum" sz="quarter" idx="10"/>
          </p:nvPr>
        </p:nvSpPr>
        <p:spPr/>
        <p:txBody>
          <a:bodyPr/>
          <a:lstStyle/>
          <a:p>
            <a:fld id="{6E57495B-DC36-4EDF-8FEA-CBBC34B99736}" type="slidenum">
              <a:rPr lang="zh-CN" altLang="en-US" smtClean="0"/>
              <a:t>5</a:t>
            </a:fld>
            <a:endParaRPr lang="zh-CN" altLang="en-US"/>
          </a:p>
        </p:txBody>
      </p:sp>
    </p:spTree>
    <p:extLst>
      <p:ext uri="{BB962C8B-B14F-4D97-AF65-F5344CB8AC3E}">
        <p14:creationId xmlns:p14="http://schemas.microsoft.com/office/powerpoint/2010/main" val="455675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this end, we propose a general framework,</a:t>
            </a:r>
            <a:r>
              <a:rPr lang="en-US" altLang="zh-CN" baseline="0" dirty="0"/>
              <a:t> </a:t>
            </a:r>
            <a:r>
              <a:rPr lang="en-US" altLang="zh-CN" baseline="0" dirty="0" err="1"/>
              <a:t>NeuralCD</a:t>
            </a:r>
            <a:r>
              <a:rPr lang="en-US" altLang="zh-CN" baseline="0" dirty="0"/>
              <a:t> to achieve our goal. We project students and exercises into different factors. For student, it is knowledge proficiency vector F^s. And for exercise, the main factor is knowledge relevancy vector, which we denote as F^{</a:t>
            </a:r>
            <a:r>
              <a:rPr lang="en-US" altLang="zh-CN" baseline="0" dirty="0" err="1"/>
              <a:t>kn</a:t>
            </a:r>
            <a:r>
              <a:rPr lang="en-US" altLang="zh-CN" baseline="0" dirty="0"/>
              <a:t>}. While some other optional exercises such as difficulty and discrimination can be integrated in. The interaction function is learned with multi-layers. </a:t>
            </a:r>
            <a:endParaRPr lang="zh-CN" altLang="en-US" dirty="0"/>
          </a:p>
        </p:txBody>
      </p:sp>
      <p:sp>
        <p:nvSpPr>
          <p:cNvPr id="4" name="灯片编号占位符 3"/>
          <p:cNvSpPr>
            <a:spLocks noGrp="1"/>
          </p:cNvSpPr>
          <p:nvPr>
            <p:ph type="sldNum" sz="quarter" idx="10"/>
          </p:nvPr>
        </p:nvSpPr>
        <p:spPr/>
        <p:txBody>
          <a:bodyPr/>
          <a:lstStyle/>
          <a:p>
            <a:fld id="{6E57495B-DC36-4EDF-8FEA-CBBC34B99736}" type="slidenum">
              <a:rPr lang="zh-CN" altLang="en-US" smtClean="0"/>
              <a:t>6</a:t>
            </a:fld>
            <a:endParaRPr lang="zh-CN" altLang="en-US"/>
          </a:p>
        </p:txBody>
      </p:sp>
    </p:spTree>
    <p:extLst>
      <p:ext uri="{BB962C8B-B14F-4D97-AF65-F5344CB8AC3E}">
        <p14:creationId xmlns:p14="http://schemas.microsoft.com/office/powerpoint/2010/main" val="4286019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a:t>To get explainable results</a:t>
                </a:r>
                <a:r>
                  <a:rPr lang="en-US" altLang="zh-CN" baseline="0" dirty="0"/>
                  <a:t> from the framework, we make two special designs. First, we force there exists the term </a:t>
                </a:r>
                <a14:m>
                  <m:oMath xmlns:m="http://schemas.openxmlformats.org/officeDocument/2006/math">
                    <m:sSup>
                      <m:sSupPr>
                        <m:ctrlPr>
                          <a:rPr lang="en-US" altLang="zh-CN" sz="1200" b="1" i="1" smtClean="0">
                            <a:solidFill>
                              <a:schemeClr val="tx1"/>
                            </a:solidFill>
                            <a:latin typeface="Cambria Math" panose="02040503050406030204" pitchFamily="18" charset="0"/>
                          </a:rPr>
                        </m:ctrlPr>
                      </m:sSupPr>
                      <m:e>
                        <m:r>
                          <a:rPr lang="en-US" altLang="zh-CN" sz="1200" b="1" i="1">
                            <a:solidFill>
                              <a:schemeClr val="tx1"/>
                            </a:solidFill>
                            <a:latin typeface="Cambria Math" panose="02040503050406030204" pitchFamily="18" charset="0"/>
                          </a:rPr>
                          <m:t>𝑭</m:t>
                        </m:r>
                      </m:e>
                      <m:sup>
                        <m:r>
                          <a:rPr lang="en-US" altLang="zh-CN" sz="1200" b="1" i="1">
                            <a:solidFill>
                              <a:schemeClr val="tx1"/>
                            </a:solidFill>
                            <a:latin typeface="Cambria Math" panose="02040503050406030204" pitchFamily="18" charset="0"/>
                          </a:rPr>
                          <m:t>𝒔</m:t>
                        </m:r>
                      </m:sup>
                    </m:sSup>
                    <m:r>
                      <a:rPr lang="en-US" altLang="zh-CN" sz="1200" b="1" i="1">
                        <a:solidFill>
                          <a:schemeClr val="tx1"/>
                        </a:solidFill>
                        <a:latin typeface="Cambria Math" panose="02040503050406030204" pitchFamily="18" charset="0"/>
                        <a:ea typeface="Cambria Math" panose="02040503050406030204" pitchFamily="18" charset="0"/>
                      </a:rPr>
                      <m:t>∘</m:t>
                    </m:r>
                    <m:sSup>
                      <m:sSupPr>
                        <m:ctrlPr>
                          <a:rPr lang="en-US" altLang="zh-CN" sz="1200" b="1" i="1">
                            <a:solidFill>
                              <a:schemeClr val="tx1"/>
                            </a:solidFill>
                            <a:latin typeface="Cambria Math" panose="02040503050406030204" pitchFamily="18" charset="0"/>
                            <a:ea typeface="Cambria Math" panose="02040503050406030204" pitchFamily="18" charset="0"/>
                          </a:rPr>
                        </m:ctrlPr>
                      </m:sSupPr>
                      <m:e>
                        <m:r>
                          <a:rPr lang="en-US" altLang="zh-CN" sz="1200" b="1" i="1">
                            <a:solidFill>
                              <a:schemeClr val="tx1"/>
                            </a:solidFill>
                            <a:latin typeface="Cambria Math" panose="02040503050406030204" pitchFamily="18" charset="0"/>
                            <a:ea typeface="Cambria Math" panose="02040503050406030204" pitchFamily="18" charset="0"/>
                          </a:rPr>
                          <m:t>𝑭</m:t>
                        </m:r>
                      </m:e>
                      <m:sup>
                        <m:r>
                          <a:rPr lang="en-US" altLang="zh-CN" sz="1200" b="1" i="1">
                            <a:solidFill>
                              <a:schemeClr val="tx1"/>
                            </a:solidFill>
                            <a:latin typeface="Cambria Math" panose="02040503050406030204" pitchFamily="18" charset="0"/>
                            <a:ea typeface="Cambria Math" panose="02040503050406030204" pitchFamily="18" charset="0"/>
                          </a:rPr>
                          <m:t>𝒌𝒏</m:t>
                        </m:r>
                      </m:sup>
                    </m:sSup>
                  </m:oMath>
                </a14:m>
                <a:r>
                  <a:rPr lang="en-US" altLang="zh-CN" baseline="0" dirty="0"/>
                  <a:t> in the input layer, in order to attach each entry of knowledge proficiency vector to a specific knowledge concept. Second, we apply monotonicity assumption on the interaction layers. The definition of the assumption is that: The probability of correct response to the exercise is monotonically increasing at any dimension of the student’s knowledge proficiency. For example, suppose exercise e contains knowledge k, and the student answered it correctly. When the model predicts him to answer it incorrect, in other words, output a low probability, then the optimization algorithm should increase his knowledge proficiency instead of decreasing. The monotonicity assumption is widely applicable in almost all circumstances, thus it has little influence on the generality of the framework.</a:t>
                </a:r>
                <a:endParaRPr lang="zh-CN" altLang="en-US" dirty="0"/>
              </a:p>
            </p:txBody>
          </p:sp>
        </mc:Choice>
        <mc:Fallback xmlns="">
          <p:sp>
            <p:nvSpPr>
              <p:cNvPr id="3" name="备注占位符 2"/>
              <p:cNvSpPr>
                <a:spLocks noGrp="1"/>
              </p:cNvSpPr>
              <p:nvPr>
                <p:ph type="body" idx="1"/>
              </p:nvPr>
            </p:nvSpPr>
            <p:spPr/>
            <p:txBody>
              <a:bodyPr/>
              <a:lstStyle/>
              <a:p>
                <a:r>
                  <a:rPr lang="en-US" altLang="zh-CN" dirty="0" smtClean="0"/>
                  <a:t>To get explainable results</a:t>
                </a:r>
                <a:r>
                  <a:rPr lang="en-US" altLang="zh-CN" baseline="0" dirty="0" smtClean="0"/>
                  <a:t> from the framework, we make two </a:t>
                </a:r>
                <a:r>
                  <a:rPr lang="en-US" altLang="zh-CN" baseline="0" dirty="0" smtClean="0"/>
                  <a:t>special </a:t>
                </a:r>
                <a:r>
                  <a:rPr lang="en-US" altLang="zh-CN" baseline="0" dirty="0" smtClean="0"/>
                  <a:t>designs. First, we force there exists </a:t>
                </a:r>
                <a:r>
                  <a:rPr lang="en-US" altLang="zh-CN" baseline="0" dirty="0" smtClean="0"/>
                  <a:t>the </a:t>
                </a:r>
                <a:r>
                  <a:rPr lang="en-US" altLang="zh-CN" baseline="0" dirty="0" smtClean="0"/>
                  <a:t>term </a:t>
                </a:r>
                <a:r>
                  <a:rPr lang="en-US" altLang="zh-CN" sz="1200" b="1" i="0">
                    <a:solidFill>
                      <a:schemeClr val="tx1"/>
                    </a:solidFill>
                    <a:latin typeface="Cambria Math" panose="02040503050406030204" pitchFamily="18" charset="0"/>
                  </a:rPr>
                  <a:t>𝑭</a:t>
                </a:r>
                <a:r>
                  <a:rPr lang="en-US" altLang="zh-CN" sz="1200" b="1" i="0" smtClean="0">
                    <a:solidFill>
                      <a:schemeClr val="tx1"/>
                    </a:solidFill>
                    <a:latin typeface="Cambria Math" panose="02040503050406030204" pitchFamily="18" charset="0"/>
                  </a:rPr>
                  <a:t>^</a:t>
                </a:r>
                <a:r>
                  <a:rPr lang="en-US" altLang="zh-CN" sz="1200" b="1" i="0">
                    <a:solidFill>
                      <a:schemeClr val="tx1"/>
                    </a:solidFill>
                    <a:latin typeface="Cambria Math" panose="02040503050406030204" pitchFamily="18" charset="0"/>
                  </a:rPr>
                  <a:t>𝒔</a:t>
                </a:r>
                <a:r>
                  <a:rPr lang="en-US" altLang="zh-CN" sz="1200" b="1" i="0">
                    <a:solidFill>
                      <a:schemeClr val="tx1"/>
                    </a:solidFill>
                    <a:latin typeface="Cambria Math" panose="02040503050406030204" pitchFamily="18" charset="0"/>
                    <a:ea typeface="Cambria Math" panose="02040503050406030204" pitchFamily="18" charset="0"/>
                  </a:rPr>
                  <a:t>∘𝑭^𝒌𝒏</a:t>
                </a:r>
                <a:r>
                  <a:rPr lang="en-US" altLang="zh-CN" baseline="0" dirty="0" smtClean="0"/>
                  <a:t> in </a:t>
                </a:r>
                <a:r>
                  <a:rPr lang="en-US" altLang="zh-CN" baseline="0" dirty="0" smtClean="0"/>
                  <a:t>the input layer, in order to attach each entry of knowledge proficiency vector to a specific knowledge concept. Second, we apply monotonicity assumption on the interaction layers. The definition of the assumption is that: The probability of correct response to the exercise is monotonically increasing at any dimension of the student’s knowledge proficiency. For example, suppose exercise e contains knowledge k, and the student answered it correctly. When the model predicts him to answer it </a:t>
                </a:r>
                <a:r>
                  <a:rPr lang="en-US" altLang="zh-CN" baseline="0" dirty="0" smtClean="0"/>
                  <a:t>incorrect, </a:t>
                </a:r>
                <a:r>
                  <a:rPr lang="en-US" altLang="zh-CN" baseline="0" dirty="0" smtClean="0"/>
                  <a:t>in other words, output a low probability, then the optimization algorithm should increase his knowledge proficiency instead of decreasing. The monotonicity assumption is widely applicable in almost all circumstances, thus it has little influence on the generality of the framework.</a:t>
                </a:r>
                <a:endParaRPr lang="zh-CN" altLang="en-US" dirty="0"/>
              </a:p>
            </p:txBody>
          </p:sp>
        </mc:Fallback>
      </mc:AlternateContent>
      <p:sp>
        <p:nvSpPr>
          <p:cNvPr id="4" name="灯片编号占位符 3"/>
          <p:cNvSpPr>
            <a:spLocks noGrp="1"/>
          </p:cNvSpPr>
          <p:nvPr>
            <p:ph type="sldNum" sz="quarter" idx="10"/>
          </p:nvPr>
        </p:nvSpPr>
        <p:spPr/>
        <p:txBody>
          <a:bodyPr/>
          <a:lstStyle/>
          <a:p>
            <a:fld id="{6E57495B-DC36-4EDF-8FEA-CBBC34B99736}" type="slidenum">
              <a:rPr lang="zh-CN" altLang="en-US" smtClean="0"/>
              <a:t>7</a:t>
            </a:fld>
            <a:endParaRPr lang="zh-CN" altLang="en-US"/>
          </a:p>
        </p:txBody>
      </p:sp>
    </p:spTree>
    <p:extLst>
      <p:ext uri="{BB962C8B-B14F-4D97-AF65-F5344CB8AC3E}">
        <p14:creationId xmlns:p14="http://schemas.microsoft.com/office/powerpoint/2010/main" val="4199408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I introduce two</a:t>
            </a:r>
            <a:r>
              <a:rPr lang="en-US" altLang="zh-CN" baseline="0" dirty="0"/>
              <a:t> implementations based on </a:t>
            </a:r>
            <a:r>
              <a:rPr lang="en-US" altLang="zh-CN" baseline="0" dirty="0" err="1"/>
              <a:t>NeuraCD</a:t>
            </a:r>
            <a:r>
              <a:rPr lang="en-US" altLang="zh-CN" baseline="0" dirty="0"/>
              <a:t> framework. The first is a basic implementation with Q-matrix called NeuralCDM. The input layer is composed of knowledge relevancy vector, knowledge proficiency vector, knowledge difficulty vector and exercise discrimination. This part corresponds to the term that is mentioned before. The knowledge relevancy vector Q sub e comes directly from Q-matrix.</a:t>
            </a:r>
            <a:endParaRPr lang="zh-CN" altLang="en-US" dirty="0"/>
          </a:p>
        </p:txBody>
      </p:sp>
      <p:sp>
        <p:nvSpPr>
          <p:cNvPr id="4" name="灯片编号占位符 3"/>
          <p:cNvSpPr>
            <a:spLocks noGrp="1"/>
          </p:cNvSpPr>
          <p:nvPr>
            <p:ph type="sldNum" sz="quarter" idx="10"/>
          </p:nvPr>
        </p:nvSpPr>
        <p:spPr/>
        <p:txBody>
          <a:bodyPr/>
          <a:lstStyle/>
          <a:p>
            <a:fld id="{6E57495B-DC36-4EDF-8FEA-CBBC34B99736}" type="slidenum">
              <a:rPr lang="zh-CN" altLang="en-US" smtClean="0"/>
              <a:t>8</a:t>
            </a:fld>
            <a:endParaRPr lang="zh-CN" altLang="en-US"/>
          </a:p>
        </p:txBody>
      </p:sp>
    </p:spTree>
    <p:extLst>
      <p:ext uri="{BB962C8B-B14F-4D97-AF65-F5344CB8AC3E}">
        <p14:creationId xmlns:p14="http://schemas.microsoft.com/office/powerpoint/2010/main" val="2083707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interaction</a:t>
            </a:r>
            <a:r>
              <a:rPr lang="en-US" altLang="zh-CN" baseline="0" dirty="0"/>
              <a:t> layer is implemented with full connection layers. To achieve monotonicity assumption, we restrict all weights of layers to be positive.</a:t>
            </a:r>
            <a:endParaRPr lang="zh-CN" altLang="en-US" dirty="0"/>
          </a:p>
        </p:txBody>
      </p:sp>
      <p:sp>
        <p:nvSpPr>
          <p:cNvPr id="4" name="灯片编号占位符 3"/>
          <p:cNvSpPr>
            <a:spLocks noGrp="1"/>
          </p:cNvSpPr>
          <p:nvPr>
            <p:ph type="sldNum" sz="quarter" idx="10"/>
          </p:nvPr>
        </p:nvSpPr>
        <p:spPr/>
        <p:txBody>
          <a:bodyPr/>
          <a:lstStyle/>
          <a:p>
            <a:fld id="{6E57495B-DC36-4EDF-8FEA-CBBC34B99736}" type="slidenum">
              <a:rPr lang="zh-CN" altLang="en-US" smtClean="0"/>
              <a:t>9</a:t>
            </a:fld>
            <a:endParaRPr lang="zh-CN" altLang="en-US"/>
          </a:p>
        </p:txBody>
      </p:sp>
    </p:spTree>
    <p:extLst>
      <p:ext uri="{BB962C8B-B14F-4D97-AF65-F5344CB8AC3E}">
        <p14:creationId xmlns:p14="http://schemas.microsoft.com/office/powerpoint/2010/main" val="1492906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zh-CN" alt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
        <p:nvSpPr>
          <p:cNvPr id="7" name="矩形 6"/>
          <p:cNvSpPr/>
          <p:nvPr userDrawn="1"/>
        </p:nvSpPr>
        <p:spPr>
          <a:xfrm>
            <a:off x="-9524" y="2"/>
            <a:ext cx="9161463" cy="898525"/>
          </a:xfrm>
          <a:prstGeom prst="rect">
            <a:avLst/>
          </a:prstGeom>
          <a:solidFill>
            <a:srgbClr val="13428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rgbClr val="FFFFFF"/>
              </a:solidFill>
            </a:endParaRPr>
          </a:p>
        </p:txBody>
      </p:sp>
    </p:spTree>
    <p:extLst>
      <p:ext uri="{BB962C8B-B14F-4D97-AF65-F5344CB8AC3E}">
        <p14:creationId xmlns:p14="http://schemas.microsoft.com/office/powerpoint/2010/main" val="4038399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52430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5755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pic>
        <p:nvPicPr>
          <p:cNvPr id="2" name="Picture 3" descr="E:\Lab211\杂事\校徽.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81836" y="139623"/>
            <a:ext cx="924142" cy="912274"/>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6"/>
          <p:cNvGrpSpPr>
            <a:grpSpLocks/>
          </p:cNvGrpSpPr>
          <p:nvPr userDrawn="1"/>
        </p:nvGrpSpPr>
        <p:grpSpPr bwMode="auto">
          <a:xfrm>
            <a:off x="-1" y="6551617"/>
            <a:ext cx="9151939" cy="306387"/>
            <a:chOff x="669" y="6570913"/>
            <a:chExt cx="9152858" cy="306000"/>
          </a:xfrm>
        </p:grpSpPr>
        <p:sp>
          <p:nvSpPr>
            <p:cNvPr id="4" name="矩形 5"/>
            <p:cNvSpPr/>
            <p:nvPr/>
          </p:nvSpPr>
          <p:spPr>
            <a:xfrm>
              <a:off x="669" y="6570913"/>
              <a:ext cx="6154771" cy="306000"/>
            </a:xfrm>
            <a:prstGeom prst="rect">
              <a:avLst/>
            </a:prstGeom>
            <a:solidFill>
              <a:srgbClr val="13428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rgbClr val="FFFFFF"/>
                </a:solidFill>
              </a:endParaRPr>
            </a:p>
          </p:txBody>
        </p:sp>
        <p:grpSp>
          <p:nvGrpSpPr>
            <p:cNvPr id="5" name="组合 8"/>
            <p:cNvGrpSpPr>
              <a:grpSpLocks/>
            </p:cNvGrpSpPr>
            <p:nvPr userDrawn="1"/>
          </p:nvGrpSpPr>
          <p:grpSpPr bwMode="auto">
            <a:xfrm>
              <a:off x="248846" y="6570913"/>
              <a:ext cx="8904681" cy="306000"/>
              <a:chOff x="248846" y="6570913"/>
              <a:chExt cx="8904681" cy="306000"/>
            </a:xfrm>
          </p:grpSpPr>
          <p:sp>
            <p:nvSpPr>
              <p:cNvPr id="6" name="文本框 10"/>
              <p:cNvSpPr txBox="1">
                <a:spLocks noChangeArrowheads="1"/>
              </p:cNvSpPr>
              <p:nvPr/>
            </p:nvSpPr>
            <p:spPr bwMode="auto">
              <a:xfrm>
                <a:off x="248846" y="6600957"/>
                <a:ext cx="5405730" cy="230541"/>
              </a:xfrm>
              <a:prstGeom prst="rect">
                <a:avLst/>
              </a:prstGeom>
              <a:no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en-US" altLang="zh-CN" sz="900" b="1" dirty="0">
                    <a:solidFill>
                      <a:srgbClr val="FFFFFF"/>
                    </a:solidFill>
                    <a:latin typeface="微软雅黑" panose="020B0503020204020204" pitchFamily="34" charset="-122"/>
                    <a:ea typeface="微软雅黑" panose="020B0503020204020204" pitchFamily="34" charset="-122"/>
                  </a:rPr>
                  <a:t>Anhui Province Key Lab. of Big Data Analysis and Application, University of S&amp;T of China</a:t>
                </a:r>
                <a:endParaRPr lang="zh-CN" altLang="en-US" sz="900" b="1" dirty="0">
                  <a:solidFill>
                    <a:srgbClr val="FFFFFF"/>
                  </a:solidFill>
                  <a:latin typeface="微软雅黑" panose="020B0503020204020204" pitchFamily="34" charset="-122"/>
                  <a:ea typeface="微软雅黑" panose="020B0503020204020204" pitchFamily="34" charset="-122"/>
                </a:endParaRPr>
              </a:p>
            </p:txBody>
          </p:sp>
          <p:sp>
            <p:nvSpPr>
              <p:cNvPr id="7" name="矩形 8"/>
              <p:cNvSpPr/>
              <p:nvPr/>
            </p:nvSpPr>
            <p:spPr>
              <a:xfrm>
                <a:off x="6155440" y="6570913"/>
                <a:ext cx="2998087" cy="306000"/>
              </a:xfrm>
              <a:prstGeom prst="rect">
                <a:avLst/>
              </a:prstGeom>
              <a:solidFill>
                <a:srgbClr val="CADC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rgbClr val="FFFFFF"/>
                  </a:solidFill>
                </a:endParaRPr>
              </a:p>
            </p:txBody>
          </p:sp>
        </p:grpSp>
      </p:grpSp>
    </p:spTree>
    <p:extLst>
      <p:ext uri="{BB962C8B-B14F-4D97-AF65-F5344CB8AC3E}">
        <p14:creationId xmlns:p14="http://schemas.microsoft.com/office/powerpoint/2010/main" val="2368607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sp>
        <p:nvSpPr>
          <p:cNvPr id="5" name="矩形 4"/>
          <p:cNvSpPr/>
          <p:nvPr userDrawn="1"/>
        </p:nvSpPr>
        <p:spPr>
          <a:xfrm>
            <a:off x="0" y="2569704"/>
            <a:ext cx="9144000" cy="1727200"/>
          </a:xfrm>
          <a:prstGeom prst="rect">
            <a:avLst/>
          </a:prstGeom>
          <a:solidFill>
            <a:srgbClr val="1342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350">
              <a:solidFill>
                <a:srgbClr val="FFFFFF"/>
              </a:solidFill>
            </a:endParaRPr>
          </a:p>
        </p:txBody>
      </p:sp>
      <p:pic>
        <p:nvPicPr>
          <p:cNvPr id="4" name="Picture 3" descr="E:\Lab211\杂事\校徽.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81836" y="139623"/>
            <a:ext cx="924142" cy="912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117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6" name="文本占位符 5"/>
          <p:cNvSpPr>
            <a:spLocks noGrp="1"/>
          </p:cNvSpPr>
          <p:nvPr>
            <p:ph type="body" sz="quarter" idx="10" hasCustomPrompt="1"/>
          </p:nvPr>
        </p:nvSpPr>
        <p:spPr>
          <a:xfrm>
            <a:off x="776181" y="512241"/>
            <a:ext cx="4093586" cy="461665"/>
          </a:xfrm>
          <a:prstGeom prst="rect">
            <a:avLst/>
          </a:prstGeom>
          <a:noFill/>
        </p:spPr>
        <p:txBody>
          <a:bodyPr vert="horz" wrap="square" lIns="91440" tIns="45720" rIns="91440" bIns="45720" rtlCol="0">
            <a:spAutoFit/>
          </a:bodyPr>
          <a:lstStyle>
            <a:lvl1pPr marL="0" marR="0" indent="0" algn="l" defTabSz="685783" rtl="0" eaLnBrk="1" fontAlgn="ctr" latinLnBrk="0" hangingPunct="1">
              <a:lnSpc>
                <a:spcPct val="100000"/>
              </a:lnSpc>
              <a:spcBef>
                <a:spcPts val="0"/>
              </a:spcBef>
              <a:spcAft>
                <a:spcPts val="0"/>
              </a:spcAft>
              <a:buClrTx/>
              <a:buSzTx/>
              <a:buFontTx/>
              <a:buNone/>
              <a:tabLst/>
              <a:defRPr kumimoji="0" lang="en-US" sz="2400" b="1" i="0" u="none" strike="noStrike" cap="none" spc="0" normalizeH="0" baseline="0">
                <a:ln>
                  <a:noFill/>
                </a:ln>
                <a:solidFill>
                  <a:srgbClr val="002060"/>
                </a:solidFill>
                <a:effectLst/>
                <a:uLnTx/>
                <a:uFillTx/>
                <a:latin typeface="微软雅黑" panose="020B0503020204020204" pitchFamily="34" charset="-122"/>
                <a:ea typeface="微软雅黑" panose="020B0503020204020204" pitchFamily="34" charset="-122"/>
              </a:defRPr>
            </a:lvl1pPr>
          </a:lstStyle>
          <a:p>
            <a:pPr marL="0" marR="0" lvl="0" indent="0" algn="l" defTabSz="685783" rtl="0" eaLnBrk="1" fontAlgn="ctr"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rPr>
              <a:t>单击此处添加幻灯片标题</a:t>
            </a:r>
          </a:p>
        </p:txBody>
      </p:sp>
      <p:grpSp>
        <p:nvGrpSpPr>
          <p:cNvPr id="14" name="组合 13"/>
          <p:cNvGrpSpPr/>
          <p:nvPr userDrawn="1"/>
        </p:nvGrpSpPr>
        <p:grpSpPr>
          <a:xfrm>
            <a:off x="310550" y="541906"/>
            <a:ext cx="426279" cy="432000"/>
            <a:chOff x="620485" y="577906"/>
            <a:chExt cx="361951" cy="432000"/>
          </a:xfrm>
          <a:solidFill>
            <a:srgbClr val="134288"/>
          </a:solidFill>
        </p:grpSpPr>
        <p:sp>
          <p:nvSpPr>
            <p:cNvPr id="2" name="矩形 1"/>
            <p:cNvSpPr/>
            <p:nvPr userDrawn="1"/>
          </p:nvSpPr>
          <p:spPr>
            <a:xfrm>
              <a:off x="620485" y="721906"/>
              <a:ext cx="101601" cy="28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350">
                <a:solidFill>
                  <a:srgbClr val="FFFFFF"/>
                </a:solidFill>
              </a:endParaRPr>
            </a:p>
          </p:txBody>
        </p:sp>
        <p:sp>
          <p:nvSpPr>
            <p:cNvPr id="7" name="矩形 6"/>
            <p:cNvSpPr/>
            <p:nvPr userDrawn="1"/>
          </p:nvSpPr>
          <p:spPr>
            <a:xfrm>
              <a:off x="752428" y="577906"/>
              <a:ext cx="99833" cy="43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350">
                <a:solidFill>
                  <a:srgbClr val="FFFFFF"/>
                </a:solidFill>
              </a:endParaRPr>
            </a:p>
          </p:txBody>
        </p:sp>
        <p:sp>
          <p:nvSpPr>
            <p:cNvPr id="11" name="矩形 10"/>
            <p:cNvSpPr/>
            <p:nvPr userDrawn="1"/>
          </p:nvSpPr>
          <p:spPr>
            <a:xfrm>
              <a:off x="882603" y="793906"/>
              <a:ext cx="99833" cy="21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350">
                <a:solidFill>
                  <a:srgbClr val="FFFFFF"/>
                </a:solidFill>
              </a:endParaRPr>
            </a:p>
          </p:txBody>
        </p:sp>
      </p:grpSp>
      <p:pic>
        <p:nvPicPr>
          <p:cNvPr id="8" name="Picture 3" descr="E:\Lab211\杂事\校徽.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81836" y="139623"/>
            <a:ext cx="924142" cy="912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248371"/>
      </p:ext>
    </p:extLst>
  </p:cSld>
  <p:clrMapOvr>
    <a:masterClrMapping/>
  </p:clrMapOvr>
  <p:extLst>
    <p:ext uri="{DCECCB84-F9BA-43D5-87BE-67443E8EF086}">
      <p15:sldGuideLst xmlns:p15="http://schemas.microsoft.com/office/powerpoint/2012/main">
        <p15:guide id="1" pos="5500" userDrawn="1">
          <p15:clr>
            <a:srgbClr val="FBAE40"/>
          </p15:clr>
        </p15:guide>
        <p15:guide id="2" orient="horz" pos="60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封底页">
    <p:bg>
      <p:bgPr>
        <a:solidFill>
          <a:srgbClr val="FFFFFF"/>
        </a:solidFill>
        <a:effectLst/>
      </p:bgPr>
    </p:bg>
    <p:spTree>
      <p:nvGrpSpPr>
        <p:cNvPr id="1" name=""/>
        <p:cNvGrpSpPr/>
        <p:nvPr/>
      </p:nvGrpSpPr>
      <p:grpSpPr>
        <a:xfrm>
          <a:off x="0" y="0"/>
          <a:ext cx="0" cy="0"/>
          <a:chOff x="0" y="0"/>
          <a:chExt cx="0" cy="0"/>
        </a:xfrm>
      </p:grpSpPr>
      <p:sp>
        <p:nvSpPr>
          <p:cNvPr id="5" name="矩形 4"/>
          <p:cNvSpPr/>
          <p:nvPr userDrawn="1"/>
        </p:nvSpPr>
        <p:spPr>
          <a:xfrm>
            <a:off x="-161" y="6604913"/>
            <a:ext cx="9144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350">
              <a:solidFill>
                <a:srgbClr val="FFFFFF"/>
              </a:solidFill>
            </a:endParaRPr>
          </a:p>
        </p:txBody>
      </p:sp>
      <p:sp>
        <p:nvSpPr>
          <p:cNvPr id="4" name="矩形 3"/>
          <p:cNvSpPr/>
          <p:nvPr userDrawn="1"/>
        </p:nvSpPr>
        <p:spPr>
          <a:xfrm>
            <a:off x="-9524" y="2"/>
            <a:ext cx="9161463" cy="89852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rgbClr val="FFFFFF"/>
              </a:solidFill>
            </a:endParaRPr>
          </a:p>
        </p:txBody>
      </p:sp>
    </p:spTree>
    <p:extLst>
      <p:ext uri="{BB962C8B-B14F-4D97-AF65-F5344CB8AC3E}">
        <p14:creationId xmlns:p14="http://schemas.microsoft.com/office/powerpoint/2010/main" val="2903040648"/>
      </p:ext>
    </p:extLst>
  </p:cSld>
  <p:clrMapOvr>
    <a:masterClrMapping/>
  </p:clrMapOvr>
  <p:extLst>
    <p:ext uri="{DCECCB84-F9BA-43D5-87BE-67443E8EF086}">
      <p15:sldGuideLst xmlns:p15="http://schemas.microsoft.com/office/powerpoint/2012/main">
        <p15:guide id="1" pos="55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73567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29262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7/29/2024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94325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7/29/2024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52532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7/29/2024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38348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8036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7/29/2024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35095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7/29/2024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57588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7/29/2024</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
        <p:nvSpPr>
          <p:cNvPr id="7" name="背景" hidden="1"/>
          <p:cNvSpPr txBox="1"/>
          <p:nvPr userDrawn="1"/>
        </p:nvSpPr>
        <p:spPr>
          <a:xfrm>
            <a:off x="3537125" y="13663977"/>
            <a:ext cx="2133918" cy="230832"/>
          </a:xfrm>
          <a:prstGeom prst="rect">
            <a:avLst/>
          </a:prstGeom>
          <a:noFill/>
        </p:spPr>
        <p:txBody>
          <a:bodyPr wrap="none" rtlCol="0">
            <a:spAutoFit/>
          </a:bodyPr>
          <a:lstStyle/>
          <a:p>
            <a:r>
              <a:rPr lang="zh-CN" altLang="en-US" sz="900">
                <a:solidFill>
                  <a:srgbClr val="E6E6E6"/>
                </a:solidFill>
              </a:rPr>
              <a:t>版权所有：</a:t>
            </a:r>
            <a:r>
              <a:rPr lang="en-US" altLang="zh-CN" sz="900">
                <a:solidFill>
                  <a:srgbClr val="E6E6E6"/>
                </a:solidFill>
              </a:rPr>
              <a:t>KOPPT WWW.KOPPT.CN</a:t>
            </a:r>
            <a:endParaRPr lang="en-US" sz="900">
              <a:solidFill>
                <a:srgbClr val="E6E6E6"/>
              </a:solidFill>
            </a:endParaRPr>
          </a:p>
        </p:txBody>
      </p:sp>
    </p:spTree>
    <p:extLst>
      <p:ext uri="{BB962C8B-B14F-4D97-AF65-F5344CB8AC3E}">
        <p14:creationId xmlns:p14="http://schemas.microsoft.com/office/powerpoint/2010/main" val="366613109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61" r:id="rId12"/>
    <p:sldLayoutId id="2147483662" r:id="rId13"/>
    <p:sldLayoutId id="2147483663" r:id="rId14"/>
    <p:sldLayoutId id="2147483664"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4.xml"/><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60.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65.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19.png"/><Relationship Id="rId4" Type="http://schemas.openxmlformats.org/officeDocument/2006/relationships/image" Target="../media/image14.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610.png"/><Relationship Id="rId4" Type="http://schemas.openxmlformats.org/officeDocument/2006/relationships/image" Target="../media/image70.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7639" y="2342045"/>
            <a:ext cx="8884921" cy="1402556"/>
          </a:xfrm>
        </p:spPr>
        <p:txBody>
          <a:bodyPr/>
          <a:lstStyle/>
          <a:p>
            <a:pPr lvl="0">
              <a:defRPr/>
            </a:pPr>
            <a:r>
              <a:rPr lang="en-US" altLang="zh-CN" sz="4050" dirty="0">
                <a:effectLst>
                  <a:outerShdw blurRad="50800" dist="38100" dir="2700000" algn="tl" rotWithShape="0">
                    <a:prstClr val="black">
                      <a:alpha val="40000"/>
                    </a:prstClr>
                  </a:outerShdw>
                </a:effectLst>
                <a:latin typeface="微软雅黑"/>
              </a:rPr>
              <a:t>Neural Cognitive Diagnosis for Intelligent Education Systems</a:t>
            </a:r>
          </a:p>
        </p:txBody>
      </p:sp>
      <p:sp>
        <p:nvSpPr>
          <p:cNvPr id="3" name="Subtitle 2"/>
          <p:cNvSpPr>
            <a:spLocks noGrp="1"/>
          </p:cNvSpPr>
          <p:nvPr>
            <p:ph type="subTitle" idx="1"/>
          </p:nvPr>
        </p:nvSpPr>
        <p:spPr>
          <a:xfrm>
            <a:off x="1181099" y="4082980"/>
            <a:ext cx="6858000" cy="898922"/>
          </a:xfrm>
        </p:spPr>
        <p:txBody>
          <a:bodyPr/>
          <a:lstStyle/>
          <a:p>
            <a:r>
              <a:rPr lang="en-US" altLang="zh-CN" b="1" dirty="0"/>
              <a:t>Fei Wang, Qi Liu, </a:t>
            </a:r>
            <a:r>
              <a:rPr lang="en-US" altLang="zh-CN" b="1" dirty="0" err="1"/>
              <a:t>Enhong</a:t>
            </a:r>
            <a:r>
              <a:rPr lang="en-US" altLang="zh-CN" b="1" dirty="0"/>
              <a:t> Chen, </a:t>
            </a:r>
            <a:r>
              <a:rPr lang="en-US" altLang="zh-CN" b="1" dirty="0" err="1"/>
              <a:t>Zhenya</a:t>
            </a:r>
            <a:r>
              <a:rPr lang="en-US" altLang="zh-CN" b="1" dirty="0"/>
              <a:t> Huang, </a:t>
            </a:r>
            <a:r>
              <a:rPr lang="en-US" altLang="zh-CN" b="1" dirty="0" err="1"/>
              <a:t>Yuying</a:t>
            </a:r>
            <a:r>
              <a:rPr lang="en-US" altLang="zh-CN" b="1" dirty="0"/>
              <a:t> Chen, </a:t>
            </a:r>
            <a:r>
              <a:rPr lang="en-US" altLang="zh-CN" b="1" dirty="0" err="1"/>
              <a:t>Zai</a:t>
            </a:r>
            <a:r>
              <a:rPr lang="en-US" altLang="zh-CN" b="1" dirty="0"/>
              <a:t> Huang, Shijin Wang</a:t>
            </a:r>
            <a:endParaRPr lang="zh-CN" altLang="en-US" b="1" dirty="0"/>
          </a:p>
        </p:txBody>
      </p:sp>
      <p:grpSp>
        <p:nvGrpSpPr>
          <p:cNvPr id="8" name="组合 6"/>
          <p:cNvGrpSpPr>
            <a:grpSpLocks/>
          </p:cNvGrpSpPr>
          <p:nvPr/>
        </p:nvGrpSpPr>
        <p:grpSpPr bwMode="auto">
          <a:xfrm>
            <a:off x="0" y="6627690"/>
            <a:ext cx="9151939" cy="230310"/>
            <a:chOff x="669" y="6570913"/>
            <a:chExt cx="9152858" cy="306692"/>
          </a:xfrm>
        </p:grpSpPr>
        <p:sp>
          <p:nvSpPr>
            <p:cNvPr id="10" name="矩形 5"/>
            <p:cNvSpPr/>
            <p:nvPr/>
          </p:nvSpPr>
          <p:spPr>
            <a:xfrm>
              <a:off x="669" y="6570913"/>
              <a:ext cx="6154771" cy="306000"/>
            </a:xfrm>
            <a:prstGeom prst="rect">
              <a:avLst/>
            </a:prstGeom>
            <a:solidFill>
              <a:srgbClr val="13428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rgbClr val="FFFFFF"/>
                </a:solidFill>
              </a:endParaRPr>
            </a:p>
          </p:txBody>
        </p:sp>
        <p:grpSp>
          <p:nvGrpSpPr>
            <p:cNvPr id="12" name="组合 8"/>
            <p:cNvGrpSpPr>
              <a:grpSpLocks/>
            </p:cNvGrpSpPr>
            <p:nvPr userDrawn="1"/>
          </p:nvGrpSpPr>
          <p:grpSpPr bwMode="auto">
            <a:xfrm>
              <a:off x="248846" y="6570913"/>
              <a:ext cx="8904681" cy="306692"/>
              <a:chOff x="248846" y="6570913"/>
              <a:chExt cx="8904681" cy="306692"/>
            </a:xfrm>
          </p:grpSpPr>
          <p:sp>
            <p:nvSpPr>
              <p:cNvPr id="13" name="文本框 10"/>
              <p:cNvSpPr txBox="1">
                <a:spLocks noChangeArrowheads="1"/>
              </p:cNvSpPr>
              <p:nvPr/>
            </p:nvSpPr>
            <p:spPr bwMode="auto">
              <a:xfrm>
                <a:off x="248846" y="6600956"/>
                <a:ext cx="5405730" cy="276649"/>
              </a:xfrm>
              <a:prstGeom prst="rect">
                <a:avLst/>
              </a:prstGeom>
              <a:no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en-US" altLang="zh-CN" sz="750" b="1" dirty="0">
                    <a:solidFill>
                      <a:srgbClr val="FFFFFF"/>
                    </a:solidFill>
                    <a:latin typeface="微软雅黑" panose="020B0503020204020204" pitchFamily="34" charset="-122"/>
                    <a:ea typeface="微软雅黑" panose="020B0503020204020204" pitchFamily="34" charset="-122"/>
                  </a:rPr>
                  <a:t>Anhui Province Key Lab. of Big Data Analysis and Application, University of S&amp;T of China</a:t>
                </a:r>
                <a:endParaRPr lang="zh-CN" altLang="en-US" sz="750" b="1" dirty="0">
                  <a:solidFill>
                    <a:srgbClr val="FFFFFF"/>
                  </a:solidFill>
                  <a:latin typeface="微软雅黑" panose="020B0503020204020204" pitchFamily="34" charset="-122"/>
                  <a:ea typeface="微软雅黑" panose="020B0503020204020204" pitchFamily="34" charset="-122"/>
                </a:endParaRPr>
              </a:p>
            </p:txBody>
          </p:sp>
          <p:sp>
            <p:nvSpPr>
              <p:cNvPr id="14" name="矩形 8"/>
              <p:cNvSpPr/>
              <p:nvPr/>
            </p:nvSpPr>
            <p:spPr>
              <a:xfrm>
                <a:off x="6155440" y="6570913"/>
                <a:ext cx="2998087" cy="306000"/>
              </a:xfrm>
              <a:prstGeom prst="rect">
                <a:avLst/>
              </a:prstGeom>
              <a:solidFill>
                <a:srgbClr val="CADC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rgbClr val="FFFFFF"/>
                  </a:solidFill>
                </a:endParaRPr>
              </a:p>
            </p:txBody>
          </p:sp>
        </p:grpSp>
      </p:grpSp>
      <p:sp>
        <p:nvSpPr>
          <p:cNvPr id="9" name="Subtitle 2"/>
          <p:cNvSpPr txBox="1">
            <a:spLocks/>
          </p:cNvSpPr>
          <p:nvPr/>
        </p:nvSpPr>
        <p:spPr>
          <a:xfrm>
            <a:off x="1181099" y="4870820"/>
            <a:ext cx="6858000" cy="8989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b="1" dirty="0"/>
              <a:t>AAAI 2020</a:t>
            </a:r>
            <a:endParaRPr lang="zh-CN" altLang="en-US" b="1" dirty="0"/>
          </a:p>
        </p:txBody>
      </p:sp>
    </p:spTree>
    <p:extLst>
      <p:ext uri="{BB962C8B-B14F-4D97-AF65-F5344CB8AC3E}">
        <p14:creationId xmlns:p14="http://schemas.microsoft.com/office/powerpoint/2010/main" val="975060981"/>
      </p:ext>
    </p:extLst>
  </p:cSld>
  <p:clrMapOvr>
    <a:masterClrMapping/>
  </p:clrMapOvr>
  <mc:AlternateContent xmlns:mc="http://schemas.openxmlformats.org/markup-compatibility/2006" xmlns:p14="http://schemas.microsoft.com/office/powerpoint/2010/main">
    <mc:Choice Requires="p14">
      <p:transition p14:dur="10" advClick="0" advTm="20834"/>
    </mc:Choice>
    <mc:Fallback xmlns="">
      <p:transition advClick="0" advTm="2083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NeuralCDM</a:t>
            </a:r>
            <a:endParaRPr lang="zh-CN" altLang="en-US" dirty="0"/>
          </a:p>
        </p:txBody>
      </p:sp>
      <p:pic>
        <p:nvPicPr>
          <p:cNvPr id="3" name="图片 2"/>
          <p:cNvPicPr>
            <a:picLocks noChangeAspect="1"/>
          </p:cNvPicPr>
          <p:nvPr/>
        </p:nvPicPr>
        <p:blipFill>
          <a:blip r:embed="rId3"/>
          <a:stretch>
            <a:fillRect/>
          </a:stretch>
        </p:blipFill>
        <p:spPr>
          <a:xfrm>
            <a:off x="356616" y="2253100"/>
            <a:ext cx="5118439" cy="4035496"/>
          </a:xfrm>
          <a:prstGeom prst="rect">
            <a:avLst/>
          </a:prstGeom>
        </p:spPr>
      </p:pic>
      <p:sp>
        <p:nvSpPr>
          <p:cNvPr id="4" name="文本框 3"/>
          <p:cNvSpPr txBox="1"/>
          <p:nvPr/>
        </p:nvSpPr>
        <p:spPr>
          <a:xfrm>
            <a:off x="283464" y="1304285"/>
            <a:ext cx="8714232" cy="400110"/>
          </a:xfrm>
          <a:prstGeom prst="rect">
            <a:avLst/>
          </a:prstGeom>
          <a:solidFill>
            <a:schemeClr val="bg1"/>
          </a:solidFill>
        </p:spPr>
        <p:txBody>
          <a:bodyPr wrap="square" rtlCol="0">
            <a:spAutoFit/>
          </a:bodyPr>
          <a:lstStyle/>
          <a:p>
            <a:pPr marL="285750" indent="-285750">
              <a:buClr>
                <a:schemeClr val="accent5"/>
              </a:buClr>
              <a:buFont typeface="Wingdings" panose="05000000000000000000" pitchFamily="2" charset="2"/>
              <a:buChar char="n"/>
            </a:pPr>
            <a:r>
              <a:rPr lang="en-US" altLang="zh-CN" sz="2000" b="1" dirty="0">
                <a:latin typeface="Arial" panose="020B0604020202020204" pitchFamily="34" charset="0"/>
                <a:cs typeface="Arial" panose="020B0604020202020204" pitchFamily="34" charset="0"/>
              </a:rPr>
              <a:t>Feasible and effective – </a:t>
            </a:r>
            <a:r>
              <a:rPr lang="en-US" altLang="zh-CN" sz="2000" dirty="0">
                <a:latin typeface="Arial" panose="020B0604020202020204" pitchFamily="34" charset="0"/>
                <a:cs typeface="Arial" panose="020B0604020202020204" pitchFamily="34" charset="0"/>
              </a:rPr>
              <a:t>basic implementation with Q-matrix</a:t>
            </a:r>
            <a:endParaRPr lang="en-US" altLang="zh-CN" sz="20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5" name="圆角矩形 4"/>
          <p:cNvSpPr/>
          <p:nvPr/>
        </p:nvSpPr>
        <p:spPr>
          <a:xfrm>
            <a:off x="314368" y="2112264"/>
            <a:ext cx="5160687" cy="65836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660136" y="2319334"/>
            <a:ext cx="2916936"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output layer: </a:t>
            </a:r>
          </a:p>
        </p:txBody>
      </p:sp>
      <p:pic>
        <p:nvPicPr>
          <p:cNvPr id="7" name="图片 6"/>
          <p:cNvPicPr>
            <a:picLocks noChangeAspect="1"/>
          </p:cNvPicPr>
          <p:nvPr/>
        </p:nvPicPr>
        <p:blipFill>
          <a:blip r:embed="rId4"/>
          <a:stretch>
            <a:fillRect/>
          </a:stretch>
        </p:blipFill>
        <p:spPr>
          <a:xfrm>
            <a:off x="4397121" y="2911468"/>
            <a:ext cx="4600575" cy="561975"/>
          </a:xfrm>
          <a:prstGeom prst="rect">
            <a:avLst/>
          </a:prstGeom>
        </p:spPr>
      </p:pic>
    </p:spTree>
    <p:extLst>
      <p:ext uri="{BB962C8B-B14F-4D97-AF65-F5344CB8AC3E}">
        <p14:creationId xmlns:p14="http://schemas.microsoft.com/office/powerpoint/2010/main" val="2244827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Generality of </a:t>
            </a:r>
            <a:r>
              <a:rPr lang="en-US" altLang="zh-CN" dirty="0" err="1"/>
              <a:t>NeuralCD</a:t>
            </a:r>
            <a:endParaRPr lang="zh-CN" altLang="en-US" dirty="0"/>
          </a:p>
        </p:txBody>
      </p:sp>
      <p:sp>
        <p:nvSpPr>
          <p:cNvPr id="4" name="文本框 3"/>
          <p:cNvSpPr txBox="1"/>
          <p:nvPr/>
        </p:nvSpPr>
        <p:spPr>
          <a:xfrm>
            <a:off x="283464" y="1304285"/>
            <a:ext cx="8714232" cy="707886"/>
          </a:xfrm>
          <a:prstGeom prst="rect">
            <a:avLst/>
          </a:prstGeom>
          <a:solidFill>
            <a:schemeClr val="bg1"/>
          </a:solidFill>
        </p:spPr>
        <p:txBody>
          <a:bodyPr wrap="square" rtlCol="0">
            <a:spAutoFit/>
          </a:bodyPr>
          <a:lstStyle/>
          <a:p>
            <a:pPr marL="285750" indent="-285750">
              <a:buClr>
                <a:schemeClr val="accent5"/>
              </a:buClr>
              <a:buFont typeface="Wingdings" panose="05000000000000000000" pitchFamily="2" charset="2"/>
              <a:buChar char="n"/>
            </a:pPr>
            <a:r>
              <a:rPr lang="en-US" altLang="zh-CN" sz="2000" dirty="0" err="1">
                <a:latin typeface="Arial" panose="020B0604020202020204" pitchFamily="34" charset="0"/>
                <a:cs typeface="Arial" panose="020B0604020202020204" pitchFamily="34" charset="0"/>
              </a:rPr>
              <a:t>NeuralCD</a:t>
            </a:r>
            <a:r>
              <a:rPr lang="en-US" altLang="zh-CN" sz="2000" dirty="0">
                <a:latin typeface="Arial" panose="020B0604020202020204" pitchFamily="34" charset="0"/>
                <a:cs typeface="Arial" panose="020B0604020202020204" pitchFamily="34" charset="0"/>
              </a:rPr>
              <a:t> framework is general and can cover some traditional models</a:t>
            </a:r>
            <a:endParaRPr lang="en-US" altLang="zh-CN" sz="2000" dirty="0">
              <a:latin typeface="Times New Roman" panose="02020603050405020304" pitchFamily="18" charset="0"/>
              <a:cs typeface="Times New Roman" panose="02020603050405020304" pitchFamily="18" charset="0"/>
            </a:endParaRPr>
          </a:p>
          <a:p>
            <a:pPr marL="742950" lvl="1" indent="-285750">
              <a:buClr>
                <a:schemeClr val="accent5"/>
              </a:buClr>
              <a:buFont typeface="Wingdings" panose="05000000000000000000" pitchFamily="2" charset="2"/>
              <a:buChar char="n"/>
            </a:pPr>
            <a:r>
              <a:rPr lang="en-US" altLang="zh-CN" sz="2000" dirty="0">
                <a:latin typeface="Times New Roman" panose="02020603050405020304" pitchFamily="18" charset="0"/>
                <a:cs typeface="Times New Roman" panose="02020603050405020304" pitchFamily="18" charset="0"/>
              </a:rPr>
              <a:t>e.g., IRT, MIRT, MF</a:t>
            </a:r>
            <a:endParaRPr lang="en-US" altLang="zh-CN" sz="2000" dirty="0">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3"/>
          <a:stretch>
            <a:fillRect/>
          </a:stretch>
        </p:blipFill>
        <p:spPr>
          <a:xfrm>
            <a:off x="776181" y="2342550"/>
            <a:ext cx="7787716" cy="3979283"/>
          </a:xfrm>
          <a:prstGeom prst="rect">
            <a:avLst/>
          </a:prstGeom>
        </p:spPr>
      </p:pic>
      <p:sp>
        <p:nvSpPr>
          <p:cNvPr id="21" name="矩形 20"/>
          <p:cNvSpPr/>
          <p:nvPr/>
        </p:nvSpPr>
        <p:spPr>
          <a:xfrm>
            <a:off x="1086154" y="4395019"/>
            <a:ext cx="477175" cy="3844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099540" y="5834502"/>
            <a:ext cx="477175" cy="3844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曲线连接符 22"/>
          <p:cNvCxnSpPr>
            <a:stCxn id="21" idx="1"/>
            <a:endCxn id="22" idx="1"/>
          </p:cNvCxnSpPr>
          <p:nvPr/>
        </p:nvCxnSpPr>
        <p:spPr>
          <a:xfrm rot="10800000" flipH="1" flipV="1">
            <a:off x="1086154" y="4587219"/>
            <a:ext cx="13386" cy="1439483"/>
          </a:xfrm>
          <a:prstGeom prst="curvedConnector3">
            <a:avLst>
              <a:gd name="adj1" fmla="val -3176789"/>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7" name="文本框 26"/>
          <p:cNvSpPr txBox="1"/>
          <p:nvPr/>
        </p:nvSpPr>
        <p:spPr>
          <a:xfrm>
            <a:off x="161680" y="4456254"/>
            <a:ext cx="614501" cy="646331"/>
          </a:xfrm>
          <a:prstGeom prst="rect">
            <a:avLst/>
          </a:prstGeom>
          <a:noFill/>
        </p:spPr>
        <p:txBody>
          <a:bodyPr wrap="square" rtlCol="0">
            <a:spAutoFit/>
          </a:bodyPr>
          <a:lstStyle/>
          <a:p>
            <a:r>
              <a:rPr lang="en-US" altLang="zh-CN" dirty="0">
                <a:solidFill>
                  <a:srgbClr val="FF0000"/>
                </a:solidFill>
                <a:latin typeface="Arial" panose="020B0604020202020204" pitchFamily="34" charset="0"/>
                <a:cs typeface="Arial" panose="020B0604020202020204" pitchFamily="34" charset="0"/>
              </a:rPr>
              <a:t>Fix to 1</a:t>
            </a:r>
            <a:endParaRPr lang="zh-CN" altLang="en-US" dirty="0">
              <a:solidFill>
                <a:srgbClr val="FF0000"/>
              </a:solidFill>
              <a:latin typeface="Arial" panose="020B0604020202020204" pitchFamily="34" charset="0"/>
              <a:cs typeface="Arial" panose="020B0604020202020204" pitchFamily="34" charset="0"/>
            </a:endParaRPr>
          </a:p>
        </p:txBody>
      </p:sp>
      <p:cxnSp>
        <p:nvCxnSpPr>
          <p:cNvPr id="28" name="直接箭头连接符 27"/>
          <p:cNvCxnSpPr/>
          <p:nvPr/>
        </p:nvCxnSpPr>
        <p:spPr>
          <a:xfrm flipH="1">
            <a:off x="3748368" y="4339895"/>
            <a:ext cx="429243" cy="922360"/>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32" name="文本框 31"/>
          <p:cNvSpPr txBox="1"/>
          <p:nvPr/>
        </p:nvSpPr>
        <p:spPr>
          <a:xfrm>
            <a:off x="4005115" y="4477960"/>
            <a:ext cx="1729304" cy="830997"/>
          </a:xfrm>
          <a:prstGeom prst="rect">
            <a:avLst/>
          </a:prstGeom>
          <a:noFill/>
        </p:spPr>
        <p:txBody>
          <a:bodyPr wrap="square" rtlCol="0">
            <a:spAutoFit/>
          </a:bodyPr>
          <a:lstStyle/>
          <a:p>
            <a:r>
              <a:rPr lang="en-US" altLang="zh-CN" sz="1600" dirty="0">
                <a:solidFill>
                  <a:srgbClr val="FF0000"/>
                </a:solidFill>
                <a:latin typeface="Arial" panose="020B0604020202020204" pitchFamily="34" charset="0"/>
                <a:cs typeface="Arial" panose="020B0604020202020204" pitchFamily="34" charset="0"/>
              </a:rPr>
              <a:t>Multidimensional degraded to unidimensional</a:t>
            </a:r>
            <a:endParaRPr lang="zh-CN" altLang="en-US" sz="1600" dirty="0">
              <a:solidFill>
                <a:srgbClr val="FF0000"/>
              </a:solidFill>
              <a:latin typeface="Arial" panose="020B0604020202020204" pitchFamily="34" charset="0"/>
              <a:cs typeface="Arial" panose="020B0604020202020204" pitchFamily="34" charset="0"/>
            </a:endParaRPr>
          </a:p>
        </p:txBody>
      </p:sp>
      <p:sp>
        <p:nvSpPr>
          <p:cNvPr id="33" name="任意多边形 32"/>
          <p:cNvSpPr/>
          <p:nvPr/>
        </p:nvSpPr>
        <p:spPr>
          <a:xfrm>
            <a:off x="4621161" y="4601497"/>
            <a:ext cx="1514168" cy="1357282"/>
          </a:xfrm>
          <a:custGeom>
            <a:avLst/>
            <a:gdLst>
              <a:gd name="connsiteX0" fmla="*/ 1514168 w 1514168"/>
              <a:gd name="connsiteY0" fmla="*/ 0 h 1357282"/>
              <a:gd name="connsiteX1" fmla="*/ 1297858 w 1514168"/>
              <a:gd name="connsiteY1" fmla="*/ 1150374 h 1357282"/>
              <a:gd name="connsiteX2" fmla="*/ 245807 w 1514168"/>
              <a:gd name="connsiteY2" fmla="*/ 1356851 h 1357282"/>
              <a:gd name="connsiteX3" fmla="*/ 0 w 1514168"/>
              <a:gd name="connsiteY3" fmla="*/ 1150374 h 1357282"/>
            </a:gdLst>
            <a:ahLst/>
            <a:cxnLst>
              <a:cxn ang="0">
                <a:pos x="connsiteX0" y="connsiteY0"/>
              </a:cxn>
              <a:cxn ang="0">
                <a:pos x="connsiteX1" y="connsiteY1"/>
              </a:cxn>
              <a:cxn ang="0">
                <a:pos x="connsiteX2" y="connsiteY2"/>
              </a:cxn>
              <a:cxn ang="0">
                <a:pos x="connsiteX3" y="connsiteY3"/>
              </a:cxn>
            </a:cxnLst>
            <a:rect l="l" t="t" r="r" b="b"/>
            <a:pathLst>
              <a:path w="1514168" h="1357282">
                <a:moveTo>
                  <a:pt x="1514168" y="0"/>
                </a:moveTo>
                <a:cubicBezTo>
                  <a:pt x="1511709" y="462116"/>
                  <a:pt x="1509251" y="924232"/>
                  <a:pt x="1297858" y="1150374"/>
                </a:cubicBezTo>
                <a:cubicBezTo>
                  <a:pt x="1086465" y="1376516"/>
                  <a:pt x="462117" y="1356851"/>
                  <a:pt x="245807" y="1356851"/>
                </a:cubicBezTo>
                <a:cubicBezTo>
                  <a:pt x="29497" y="1356851"/>
                  <a:pt x="14748" y="1253612"/>
                  <a:pt x="0" y="1150374"/>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5977998" y="5451883"/>
            <a:ext cx="1809150" cy="923330"/>
          </a:xfrm>
          <a:prstGeom prst="rect">
            <a:avLst/>
          </a:prstGeom>
          <a:noFill/>
        </p:spPr>
        <p:txBody>
          <a:bodyPr wrap="square" rtlCol="0">
            <a:spAutoFit/>
          </a:bodyPr>
          <a:lstStyle/>
          <a:p>
            <a:r>
              <a:rPr lang="en-US" altLang="zh-CN" dirty="0">
                <a:solidFill>
                  <a:srgbClr val="FF0000"/>
                </a:solidFill>
                <a:latin typeface="Arial" panose="020B0604020202020204" pitchFamily="34" charset="0"/>
                <a:cs typeface="Arial" panose="020B0604020202020204" pitchFamily="34" charset="0"/>
              </a:rPr>
              <a:t>Multi-layer degraded to a single Sigmoid</a:t>
            </a:r>
            <a:endParaRPr lang="zh-CN" altLang="en-US"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304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776181" y="2195186"/>
            <a:ext cx="7025303" cy="4367080"/>
            <a:chOff x="776181" y="2195186"/>
            <a:chExt cx="7025303" cy="4367080"/>
          </a:xfrm>
        </p:grpSpPr>
        <p:pic>
          <p:nvPicPr>
            <p:cNvPr id="5" name="图片 4"/>
            <p:cNvPicPr>
              <a:picLocks noChangeAspect="1"/>
            </p:cNvPicPr>
            <p:nvPr/>
          </p:nvPicPr>
          <p:blipFill>
            <a:blip r:embed="rId3"/>
            <a:stretch>
              <a:fillRect/>
            </a:stretch>
          </p:blipFill>
          <p:spPr>
            <a:xfrm>
              <a:off x="776181" y="2195186"/>
              <a:ext cx="7025303" cy="4367080"/>
            </a:xfrm>
            <a:prstGeom prst="rect">
              <a:avLst/>
            </a:prstGeom>
          </p:spPr>
        </p:pic>
        <p:sp>
          <p:nvSpPr>
            <p:cNvPr id="18" name="矩形 17"/>
            <p:cNvSpPr/>
            <p:nvPr/>
          </p:nvSpPr>
          <p:spPr>
            <a:xfrm>
              <a:off x="6459794" y="2203951"/>
              <a:ext cx="1341690" cy="588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6416728" y="4252826"/>
              <a:ext cx="1341690" cy="588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占位符 1"/>
          <p:cNvSpPr>
            <a:spLocks noGrp="1"/>
          </p:cNvSpPr>
          <p:nvPr>
            <p:ph type="body" sz="quarter" idx="10"/>
          </p:nvPr>
        </p:nvSpPr>
        <p:spPr/>
        <p:txBody>
          <a:bodyPr/>
          <a:lstStyle/>
          <a:p>
            <a:r>
              <a:rPr lang="en-US" altLang="zh-CN" dirty="0"/>
              <a:t>Generality of </a:t>
            </a:r>
            <a:r>
              <a:rPr lang="en-US" altLang="zh-CN" dirty="0" err="1"/>
              <a:t>NeuralCD</a:t>
            </a:r>
            <a:endParaRPr lang="zh-CN" altLang="en-US" dirty="0"/>
          </a:p>
        </p:txBody>
      </p:sp>
      <p:sp>
        <p:nvSpPr>
          <p:cNvPr id="4" name="文本框 3"/>
          <p:cNvSpPr txBox="1"/>
          <p:nvPr/>
        </p:nvSpPr>
        <p:spPr>
          <a:xfrm>
            <a:off x="283464" y="1304285"/>
            <a:ext cx="8714232" cy="707886"/>
          </a:xfrm>
          <a:prstGeom prst="rect">
            <a:avLst/>
          </a:prstGeom>
          <a:solidFill>
            <a:schemeClr val="bg1"/>
          </a:solidFill>
        </p:spPr>
        <p:txBody>
          <a:bodyPr wrap="square" rtlCol="0">
            <a:spAutoFit/>
          </a:bodyPr>
          <a:lstStyle/>
          <a:p>
            <a:pPr marL="285750" indent="-285750">
              <a:buClr>
                <a:schemeClr val="accent5"/>
              </a:buClr>
              <a:buFont typeface="Wingdings" panose="05000000000000000000" pitchFamily="2" charset="2"/>
              <a:buChar char="n"/>
            </a:pPr>
            <a:r>
              <a:rPr lang="en-US" altLang="zh-CN" sz="2000" dirty="0" err="1">
                <a:latin typeface="Arial" panose="020B0604020202020204" pitchFamily="34" charset="0"/>
                <a:cs typeface="Arial" panose="020B0604020202020204" pitchFamily="34" charset="0"/>
              </a:rPr>
              <a:t>NeuralCD</a:t>
            </a:r>
            <a:r>
              <a:rPr lang="en-US" altLang="zh-CN" sz="2000" dirty="0">
                <a:latin typeface="Arial" panose="020B0604020202020204" pitchFamily="34" charset="0"/>
                <a:cs typeface="Arial" panose="020B0604020202020204" pitchFamily="34" charset="0"/>
              </a:rPr>
              <a:t> framework is general and can cover some traditional models</a:t>
            </a:r>
            <a:endParaRPr lang="en-US" altLang="zh-CN" sz="2000" dirty="0">
              <a:latin typeface="Times New Roman" panose="02020603050405020304" pitchFamily="18" charset="0"/>
              <a:cs typeface="Times New Roman" panose="02020603050405020304" pitchFamily="18" charset="0"/>
            </a:endParaRPr>
          </a:p>
          <a:p>
            <a:pPr marL="742950" lvl="1" indent="-285750">
              <a:buClr>
                <a:schemeClr val="accent5"/>
              </a:buClr>
              <a:buFont typeface="Wingdings" panose="05000000000000000000" pitchFamily="2" charset="2"/>
              <a:buChar char="n"/>
            </a:pPr>
            <a:r>
              <a:rPr lang="en-US" altLang="zh-CN" sz="2000" dirty="0">
                <a:latin typeface="Times New Roman" panose="02020603050405020304" pitchFamily="18" charset="0"/>
                <a:cs typeface="Times New Roman" panose="02020603050405020304" pitchFamily="18" charset="0"/>
              </a:rPr>
              <a:t>e.g., IRT, MIRT, MF</a:t>
            </a:r>
            <a:endParaRPr lang="en-US" altLang="zh-CN" sz="2000" dirty="0">
              <a:latin typeface="Arial" panose="020B0604020202020204" pitchFamily="34" charset="0"/>
              <a:cs typeface="Arial" panose="020B0604020202020204" pitchFamily="34" charset="0"/>
            </a:endParaRPr>
          </a:p>
        </p:txBody>
      </p:sp>
      <p:sp>
        <p:nvSpPr>
          <p:cNvPr id="6" name="文本框 5"/>
          <p:cNvSpPr txBox="1"/>
          <p:nvPr/>
        </p:nvSpPr>
        <p:spPr>
          <a:xfrm>
            <a:off x="6098207" y="5361937"/>
            <a:ext cx="2861187" cy="1200329"/>
          </a:xfrm>
          <a:prstGeom prst="rect">
            <a:avLst/>
          </a:prstGeom>
          <a:noFill/>
        </p:spPr>
        <p:txBody>
          <a:bodyPr wrap="square" rtlCol="0">
            <a:spAutoFit/>
          </a:bodyPr>
          <a:lstStyle/>
          <a:p>
            <a:r>
              <a:rPr lang="en-US" altLang="zh-CN" dirty="0"/>
              <a:t>Where Q is learned instead of labeled by experts. There is no explicit meaning of each dimension in Q.</a:t>
            </a:r>
            <a:endParaRPr lang="zh-CN" altLang="en-US" dirty="0"/>
          </a:p>
        </p:txBody>
      </p:sp>
      <p:sp>
        <p:nvSpPr>
          <p:cNvPr id="7" name="矩形 6"/>
          <p:cNvSpPr/>
          <p:nvPr/>
        </p:nvSpPr>
        <p:spPr>
          <a:xfrm>
            <a:off x="820683" y="3608440"/>
            <a:ext cx="477175"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20683" y="5899354"/>
            <a:ext cx="477175" cy="29496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曲线连接符 8"/>
          <p:cNvCxnSpPr>
            <a:stCxn id="7" idx="1"/>
            <a:endCxn id="8" idx="1"/>
          </p:cNvCxnSpPr>
          <p:nvPr/>
        </p:nvCxnSpPr>
        <p:spPr>
          <a:xfrm rot="10800000" flipV="1">
            <a:off x="820683" y="3760839"/>
            <a:ext cx="12700" cy="2285999"/>
          </a:xfrm>
          <a:prstGeom prst="curvedConnector3">
            <a:avLst>
              <a:gd name="adj1" fmla="val 1800000"/>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48956" y="4296838"/>
            <a:ext cx="614501" cy="646331"/>
          </a:xfrm>
          <a:prstGeom prst="rect">
            <a:avLst/>
          </a:prstGeom>
          <a:noFill/>
        </p:spPr>
        <p:txBody>
          <a:bodyPr wrap="square" rtlCol="0">
            <a:spAutoFit/>
          </a:bodyPr>
          <a:lstStyle/>
          <a:p>
            <a:r>
              <a:rPr lang="en-US" altLang="zh-CN" dirty="0">
                <a:solidFill>
                  <a:srgbClr val="FF0000"/>
                </a:solidFill>
                <a:latin typeface="Arial" panose="020B0604020202020204" pitchFamily="34" charset="0"/>
                <a:cs typeface="Arial" panose="020B0604020202020204" pitchFamily="34" charset="0"/>
              </a:rPr>
              <a:t>Fix to 1</a:t>
            </a:r>
            <a:endParaRPr lang="zh-CN" altLang="en-US" dirty="0">
              <a:solidFill>
                <a:srgbClr val="FF0000"/>
              </a:solidFill>
              <a:latin typeface="Arial" panose="020B0604020202020204" pitchFamily="34" charset="0"/>
              <a:cs typeface="Arial" panose="020B0604020202020204" pitchFamily="34" charset="0"/>
            </a:endParaRPr>
          </a:p>
        </p:txBody>
      </p:sp>
      <p:cxnSp>
        <p:nvCxnSpPr>
          <p:cNvPr id="15" name="直接箭头连接符 14"/>
          <p:cNvCxnSpPr/>
          <p:nvPr/>
        </p:nvCxnSpPr>
        <p:spPr>
          <a:xfrm flipH="1">
            <a:off x="5004619" y="4158823"/>
            <a:ext cx="294392" cy="1111267"/>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7" name="文本框 16"/>
          <p:cNvSpPr txBox="1"/>
          <p:nvPr/>
        </p:nvSpPr>
        <p:spPr>
          <a:xfrm>
            <a:off x="5423354" y="4019838"/>
            <a:ext cx="1955447" cy="1200329"/>
          </a:xfrm>
          <a:prstGeom prst="rect">
            <a:avLst/>
          </a:prstGeom>
          <a:noFill/>
        </p:spPr>
        <p:txBody>
          <a:bodyPr wrap="square" rtlCol="0">
            <a:spAutoFit/>
          </a:bodyPr>
          <a:lstStyle/>
          <a:p>
            <a:r>
              <a:rPr lang="en-US" altLang="zh-CN" dirty="0">
                <a:solidFill>
                  <a:srgbClr val="FF0000"/>
                </a:solidFill>
                <a:latin typeface="Arial" panose="020B0604020202020204" pitchFamily="34" charset="0"/>
                <a:cs typeface="Arial" panose="020B0604020202020204" pitchFamily="34" charset="0"/>
              </a:rPr>
              <a:t>Multi-layer degraded to a summation and a single Sigmoid</a:t>
            </a:r>
            <a:endParaRPr lang="zh-CN" altLang="en-US" dirty="0">
              <a:solidFill>
                <a:srgbClr val="FF0000"/>
              </a:solidFill>
              <a:latin typeface="Arial" panose="020B0604020202020204" pitchFamily="34" charset="0"/>
              <a:cs typeface="Arial" panose="020B0604020202020204" pitchFamily="34" charset="0"/>
            </a:endParaRPr>
          </a:p>
        </p:txBody>
      </p:sp>
      <p:sp>
        <p:nvSpPr>
          <p:cNvPr id="22" name="矩形 21"/>
          <p:cNvSpPr/>
          <p:nvPr/>
        </p:nvSpPr>
        <p:spPr>
          <a:xfrm>
            <a:off x="7378801" y="2177476"/>
            <a:ext cx="1352244" cy="448433"/>
          </a:xfrm>
          <a:prstGeom prst="rect">
            <a:avLst/>
          </a:prstGeom>
          <a:solidFill>
            <a:schemeClr val="bg1"/>
          </a:solidFill>
          <a:ln w="1905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latin typeface="Times New Roman" panose="02020603050405020304" pitchFamily="18" charset="0"/>
                <a:cs typeface="Times New Roman" panose="02020603050405020304" pitchFamily="18" charset="0"/>
              </a:rPr>
              <a:t>NeuralCD</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23" name="矩形 22"/>
          <p:cNvSpPr/>
          <p:nvPr/>
        </p:nvSpPr>
        <p:spPr>
          <a:xfrm>
            <a:off x="7378801" y="3977389"/>
            <a:ext cx="1352244" cy="448433"/>
          </a:xfrm>
          <a:prstGeom prst="rect">
            <a:avLst/>
          </a:prstGeom>
          <a:solidFill>
            <a:schemeClr val="bg1"/>
          </a:solidFill>
          <a:ln w="1905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MIRT</a:t>
            </a:r>
            <a:endParaRPr lang="zh-CN" alt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5027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NeuralCDM+</a:t>
            </a:r>
            <a:endParaRPr lang="zh-CN" altLang="en-US" dirty="0"/>
          </a:p>
        </p:txBody>
      </p:sp>
      <p:sp>
        <p:nvSpPr>
          <p:cNvPr id="3" name="文本框 2"/>
          <p:cNvSpPr txBox="1"/>
          <p:nvPr/>
        </p:nvSpPr>
        <p:spPr>
          <a:xfrm>
            <a:off x="283464" y="1304285"/>
            <a:ext cx="8714232" cy="1015663"/>
          </a:xfrm>
          <a:prstGeom prst="rect">
            <a:avLst/>
          </a:prstGeom>
          <a:solidFill>
            <a:schemeClr val="bg1"/>
          </a:solidFill>
        </p:spPr>
        <p:txBody>
          <a:bodyPr wrap="square" rtlCol="0">
            <a:spAutoFit/>
          </a:bodyPr>
          <a:lstStyle/>
          <a:p>
            <a:pPr marL="285750" indent="-285750">
              <a:buClr>
                <a:schemeClr val="accent5"/>
              </a:buClr>
              <a:buFont typeface="Wingdings" panose="05000000000000000000" pitchFamily="2" charset="2"/>
              <a:buChar char="n"/>
            </a:pPr>
            <a:r>
              <a:rPr lang="en-US" altLang="zh-CN" sz="2000" b="1" dirty="0">
                <a:latin typeface="Arial" panose="020B0604020202020204" pitchFamily="34" charset="0"/>
                <a:cs typeface="Arial" panose="020B0604020202020204" pitchFamily="34" charset="0"/>
              </a:rPr>
              <a:t>Extendible – </a:t>
            </a:r>
            <a:r>
              <a:rPr lang="en-US" altLang="zh-CN" sz="2000" dirty="0">
                <a:latin typeface="Arial" panose="020B0604020202020204" pitchFamily="34" charset="0"/>
                <a:cs typeface="Arial" panose="020B0604020202020204" pitchFamily="34" charset="0"/>
              </a:rPr>
              <a:t>refine Q-matrix with exercise texts</a:t>
            </a:r>
          </a:p>
          <a:p>
            <a:pPr marL="742950" lvl="1" indent="-285750">
              <a:buClr>
                <a:schemeClr val="accent5"/>
              </a:buClr>
              <a:buFont typeface="Wingdings" panose="05000000000000000000" pitchFamily="2" charset="2"/>
              <a:buChar char="n"/>
            </a:pPr>
            <a:r>
              <a:rPr lang="en-US" altLang="zh-CN" sz="2000" dirty="0">
                <a:latin typeface="Arial" panose="020B0604020202020204" pitchFamily="34" charset="0"/>
                <a:cs typeface="Arial" panose="020B0604020202020204" pitchFamily="34" charset="0"/>
              </a:rPr>
              <a:t>pre-train a CNN to predict knowledge concepts of the input exercise</a:t>
            </a:r>
          </a:p>
          <a:p>
            <a:pPr marL="742950" lvl="1" indent="-285750">
              <a:buClr>
                <a:schemeClr val="accent5"/>
              </a:buClr>
              <a:buFont typeface="Wingdings" panose="05000000000000000000" pitchFamily="2" charset="2"/>
              <a:buChar char="n"/>
            </a:pPr>
            <a:r>
              <a:rPr lang="en-US" altLang="zh-CN" sz="2000" dirty="0">
                <a:latin typeface="Arial" panose="020B0604020202020204" pitchFamily="34" charset="0"/>
                <a:cs typeface="Arial" panose="020B0604020202020204" pitchFamily="34" charset="0"/>
              </a:rPr>
              <a:t>combine with Q-matrix through a partial order probabilistic scheme:</a:t>
            </a:r>
            <a:endParaRPr lang="en-US" altLang="zh-CN" sz="20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888110" y="2778343"/>
            <a:ext cx="6920865" cy="3886492"/>
          </a:xfrm>
          <a:prstGeom prst="rect">
            <a:avLst/>
          </a:prstGeom>
        </p:spPr>
      </p:pic>
      <p:sp>
        <p:nvSpPr>
          <p:cNvPr id="5" name="文本框 4"/>
          <p:cNvSpPr txBox="1"/>
          <p:nvPr/>
        </p:nvSpPr>
        <p:spPr>
          <a:xfrm>
            <a:off x="1421892" y="2250217"/>
            <a:ext cx="6437376" cy="400110"/>
          </a:xfrm>
          <a:prstGeom prst="rect">
            <a:avLst/>
          </a:prstGeom>
          <a:noFill/>
        </p:spPr>
        <p:txBody>
          <a:bodyPr wrap="square" rtlCol="0">
            <a:spAutoFit/>
          </a:bodyPr>
          <a:lstStyle/>
          <a:p>
            <a:r>
              <a:rPr lang="en-US" altLang="zh-CN" sz="2000" dirty="0">
                <a:solidFill>
                  <a:schemeClr val="accent5"/>
                </a:solidFill>
                <a:latin typeface="Times New Roman" panose="02020603050405020304" pitchFamily="18" charset="0"/>
                <a:cs typeface="Times New Roman" panose="02020603050405020304" pitchFamily="18" charset="0"/>
              </a:rPr>
              <a:t>knowledge relevancy: Q-matrix &gt;= predicted &gt; other = 0  </a:t>
            </a:r>
            <a:endParaRPr lang="zh-CN" altLang="en-US" sz="2000" dirty="0">
              <a:solidFill>
                <a:schemeClr val="accent5"/>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矩形标注 5"/>
              <p:cNvSpPr/>
              <p:nvPr/>
            </p:nvSpPr>
            <p:spPr>
              <a:xfrm>
                <a:off x="1334550" y="6018347"/>
                <a:ext cx="1491445" cy="353290"/>
              </a:xfrm>
              <a:prstGeom prst="wedgeRectCallout">
                <a:avLst>
                  <a:gd name="adj1" fmla="val 64881"/>
                  <a:gd name="adj2" fmla="val -54121"/>
                </a:avLst>
              </a:prstGeom>
              <a:solidFill>
                <a:schemeClr val="accent1"/>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solidFill>
                      <a:srgbClr val="FF0000"/>
                    </a:solidFill>
                    <a:ea typeface="Cambria Math" panose="02040503050406030204" pitchFamily="18" charset="0"/>
                  </a:rPr>
                  <a:t>Original </a:t>
                </a:r>
                <a14:m>
                  <m:oMath xmlns:m="http://schemas.openxmlformats.org/officeDocument/2006/math">
                    <m:sSup>
                      <m:sSupPr>
                        <m:ctrlPr>
                          <a:rPr lang="en-US" altLang="zh-CN" b="1" i="1" smtClean="0">
                            <a:solidFill>
                              <a:srgbClr val="FF0000"/>
                            </a:solidFill>
                            <a:latin typeface="Cambria Math" panose="02040503050406030204" pitchFamily="18" charset="0"/>
                            <a:ea typeface="Cambria Math" panose="02040503050406030204" pitchFamily="18" charset="0"/>
                          </a:rPr>
                        </m:ctrlPr>
                      </m:sSupPr>
                      <m:e>
                        <m:r>
                          <a:rPr lang="en-US" altLang="zh-CN" b="1" i="1">
                            <a:solidFill>
                              <a:srgbClr val="FF0000"/>
                            </a:solidFill>
                            <a:latin typeface="Cambria Math" panose="02040503050406030204" pitchFamily="18" charset="0"/>
                            <a:ea typeface="Cambria Math" panose="02040503050406030204" pitchFamily="18" charset="0"/>
                          </a:rPr>
                          <m:t>𝑭</m:t>
                        </m:r>
                      </m:e>
                      <m:sup>
                        <m:r>
                          <a:rPr lang="en-US" altLang="zh-CN" i="1">
                            <a:solidFill>
                              <a:srgbClr val="FF0000"/>
                            </a:solidFill>
                            <a:latin typeface="Cambria Math" panose="02040503050406030204" pitchFamily="18" charset="0"/>
                            <a:ea typeface="Cambria Math" panose="02040503050406030204" pitchFamily="18" charset="0"/>
                          </a:rPr>
                          <m:t>𝑘𝑛</m:t>
                        </m:r>
                      </m:sup>
                    </m:sSup>
                  </m:oMath>
                </a14:m>
                <a:endParaRPr lang="zh-CN" altLang="en-US" dirty="0">
                  <a:solidFill>
                    <a:srgbClr val="FF0000"/>
                  </a:solidFill>
                </a:endParaRPr>
              </a:p>
            </p:txBody>
          </p:sp>
        </mc:Choice>
        <mc:Fallback>
          <p:sp>
            <p:nvSpPr>
              <p:cNvPr id="6" name="矩形标注 5"/>
              <p:cNvSpPr>
                <a:spLocks noRot="1" noChangeAspect="1" noMove="1" noResize="1" noEditPoints="1" noAdjustHandles="1" noChangeArrowheads="1" noChangeShapeType="1" noTextEdit="1"/>
              </p:cNvSpPr>
              <p:nvPr/>
            </p:nvSpPr>
            <p:spPr>
              <a:xfrm>
                <a:off x="1334550" y="6018347"/>
                <a:ext cx="1491445" cy="353290"/>
              </a:xfrm>
              <a:prstGeom prst="wedgeRectCallout">
                <a:avLst>
                  <a:gd name="adj1" fmla="val 64881"/>
                  <a:gd name="adj2" fmla="val -54121"/>
                </a:avLst>
              </a:prstGeom>
              <a:blipFill>
                <a:blip r:embed="rId4"/>
                <a:stretch>
                  <a:fillRect/>
                </a:stretch>
              </a:blipFill>
              <a:ln>
                <a:noFill/>
              </a:ln>
              <a:effectLst>
                <a:outerShdw blurRad="50800" dist="38100" dir="5400000" algn="t" rotWithShape="0">
                  <a:prstClr val="black">
                    <a:alpha val="40000"/>
                  </a:prstClr>
                </a:outerShdw>
              </a:effectLst>
            </p:spPr>
            <p:txBody>
              <a:bodyPr/>
              <a:lstStyle/>
              <a:p>
                <a:r>
                  <a:rPr lang="zh-CN" altLang="en-US">
                    <a:noFill/>
                  </a:rPr>
                  <a:t> </a:t>
                </a:r>
              </a:p>
            </p:txBody>
          </p:sp>
        </mc:Fallback>
      </mc:AlternateContent>
      <p:sp>
        <p:nvSpPr>
          <p:cNvPr id="7" name="矩形标注 6"/>
          <p:cNvSpPr/>
          <p:nvPr/>
        </p:nvSpPr>
        <p:spPr>
          <a:xfrm>
            <a:off x="1195782" y="2912590"/>
            <a:ext cx="1491445" cy="353290"/>
          </a:xfrm>
          <a:prstGeom prst="wedgeRectCallout">
            <a:avLst>
              <a:gd name="adj1" fmla="val 64133"/>
              <a:gd name="adj2" fmla="val 57644"/>
            </a:avLst>
          </a:prstGeom>
          <a:solidFill>
            <a:schemeClr val="accent1"/>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solidFill>
                  <a:srgbClr val="FF0000"/>
                </a:solidFill>
              </a:rPr>
              <a:t>Predicted KCs</a:t>
            </a:r>
            <a:endParaRPr lang="zh-CN" altLang="en-US" dirty="0">
              <a:solidFill>
                <a:srgbClr val="FF0000"/>
              </a:solidFill>
            </a:endParaRPr>
          </a:p>
        </p:txBody>
      </p:sp>
      <mc:AlternateContent xmlns:mc="http://schemas.openxmlformats.org/markup-compatibility/2006">
        <mc:Choice xmlns:a14="http://schemas.microsoft.com/office/drawing/2010/main" Requires="a14">
          <p:sp>
            <p:nvSpPr>
              <p:cNvPr id="8" name="矩形标注 7"/>
              <p:cNvSpPr/>
              <p:nvPr/>
            </p:nvSpPr>
            <p:spPr>
              <a:xfrm>
                <a:off x="3602819" y="3070360"/>
                <a:ext cx="1491445" cy="353290"/>
              </a:xfrm>
              <a:prstGeom prst="wedgeRectCallout">
                <a:avLst>
                  <a:gd name="adj1" fmla="val -24146"/>
                  <a:gd name="adj2" fmla="val 125291"/>
                </a:avLst>
              </a:prstGeom>
              <a:solidFill>
                <a:schemeClr val="accent1"/>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solidFill>
                      <a:srgbClr val="FF0000"/>
                    </a:solidFill>
                  </a:rPr>
                  <a:t>Refined</a:t>
                </a:r>
                <a14:m>
                  <m:oMath xmlns:m="http://schemas.openxmlformats.org/officeDocument/2006/math">
                    <m:r>
                      <a:rPr lang="en-US" altLang="zh-CN" b="1" i="0" smtClean="0">
                        <a:solidFill>
                          <a:srgbClr val="FF0000"/>
                        </a:solidFill>
                        <a:latin typeface="Cambria Math" panose="02040503050406030204" pitchFamily="18" charset="0"/>
                        <a:ea typeface="Cambria Math" panose="02040503050406030204" pitchFamily="18" charset="0"/>
                      </a:rPr>
                      <m:t> </m:t>
                    </m:r>
                    <m:sSup>
                      <m:sSupPr>
                        <m:ctrlPr>
                          <a:rPr lang="en-US" altLang="zh-CN" b="1" i="1">
                            <a:solidFill>
                              <a:srgbClr val="FF0000"/>
                            </a:solidFill>
                            <a:latin typeface="Cambria Math" panose="02040503050406030204" pitchFamily="18" charset="0"/>
                            <a:ea typeface="Cambria Math" panose="02040503050406030204" pitchFamily="18" charset="0"/>
                          </a:rPr>
                        </m:ctrlPr>
                      </m:sSupPr>
                      <m:e>
                        <m:r>
                          <a:rPr lang="en-US" altLang="zh-CN" b="1" i="1">
                            <a:solidFill>
                              <a:srgbClr val="FF0000"/>
                            </a:solidFill>
                            <a:latin typeface="Cambria Math" panose="02040503050406030204" pitchFamily="18" charset="0"/>
                            <a:ea typeface="Cambria Math" panose="02040503050406030204" pitchFamily="18" charset="0"/>
                          </a:rPr>
                          <m:t>𝑭</m:t>
                        </m:r>
                      </m:e>
                      <m:sup>
                        <m:r>
                          <a:rPr lang="en-US" altLang="zh-CN" i="1">
                            <a:solidFill>
                              <a:srgbClr val="FF0000"/>
                            </a:solidFill>
                            <a:latin typeface="Cambria Math" panose="02040503050406030204" pitchFamily="18" charset="0"/>
                            <a:ea typeface="Cambria Math" panose="02040503050406030204" pitchFamily="18" charset="0"/>
                          </a:rPr>
                          <m:t>𝑘𝑛</m:t>
                        </m:r>
                      </m:sup>
                    </m:sSup>
                  </m:oMath>
                </a14:m>
                <a:endParaRPr lang="zh-CN" altLang="en-US" dirty="0">
                  <a:solidFill>
                    <a:srgbClr val="FF0000"/>
                  </a:solidFill>
                </a:endParaRPr>
              </a:p>
            </p:txBody>
          </p:sp>
        </mc:Choice>
        <mc:Fallback>
          <p:sp>
            <p:nvSpPr>
              <p:cNvPr id="8" name="矩形标注 7"/>
              <p:cNvSpPr>
                <a:spLocks noRot="1" noChangeAspect="1" noMove="1" noResize="1" noEditPoints="1" noAdjustHandles="1" noChangeArrowheads="1" noChangeShapeType="1" noTextEdit="1"/>
              </p:cNvSpPr>
              <p:nvPr/>
            </p:nvSpPr>
            <p:spPr>
              <a:xfrm>
                <a:off x="3602819" y="3070360"/>
                <a:ext cx="1491445" cy="353290"/>
              </a:xfrm>
              <a:prstGeom prst="wedgeRectCallout">
                <a:avLst>
                  <a:gd name="adj1" fmla="val -24146"/>
                  <a:gd name="adj2" fmla="val 125291"/>
                </a:avLst>
              </a:prstGeom>
              <a:blipFill>
                <a:blip r:embed="rId5"/>
                <a:stretch>
                  <a:fillRect/>
                </a:stretch>
              </a:blipFill>
              <a:ln>
                <a:noFill/>
              </a:ln>
              <a:effectLst>
                <a:outerShdw blurRad="50800" dist="38100" dir="5400000" algn="t" rotWithShape="0">
                  <a:prstClr val="black">
                    <a:alpha val="40000"/>
                  </a:prstClr>
                </a:outerShdw>
              </a:effectLst>
            </p:spPr>
            <p:txBody>
              <a:bodyPr/>
              <a:lstStyle/>
              <a:p>
                <a:r>
                  <a:rPr lang="zh-CN" altLang="en-US">
                    <a:noFill/>
                  </a:rPr>
                  <a:t> </a:t>
                </a:r>
              </a:p>
            </p:txBody>
          </p:sp>
        </mc:Fallback>
      </mc:AlternateContent>
      <p:cxnSp>
        <p:nvCxnSpPr>
          <p:cNvPr id="9" name="直接箭头连接符 8"/>
          <p:cNvCxnSpPr/>
          <p:nvPr/>
        </p:nvCxnSpPr>
        <p:spPr>
          <a:xfrm flipV="1">
            <a:off x="3164422" y="5075843"/>
            <a:ext cx="696191" cy="685800"/>
          </a:xfrm>
          <a:prstGeom prst="straightConnector1">
            <a:avLst/>
          </a:prstGeom>
          <a:ln w="19050">
            <a:solidFill>
              <a:srgbClr val="FF000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3164422" y="4757915"/>
            <a:ext cx="696191" cy="823619"/>
          </a:xfrm>
          <a:prstGeom prst="straightConnector1">
            <a:avLst/>
          </a:prstGeom>
          <a:ln w="19050">
            <a:solidFill>
              <a:srgbClr val="FF000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164422" y="3423650"/>
            <a:ext cx="696191" cy="478020"/>
          </a:xfrm>
          <a:prstGeom prst="straightConnector1">
            <a:avLst/>
          </a:prstGeom>
          <a:ln w="19050">
            <a:solidFill>
              <a:srgbClr val="FF000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3164422" y="3752715"/>
            <a:ext cx="696191" cy="822131"/>
          </a:xfrm>
          <a:prstGeom prst="straightConnector1">
            <a:avLst/>
          </a:prstGeom>
          <a:ln w="19050">
            <a:solidFill>
              <a:srgbClr val="FF000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676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Experiments</a:t>
            </a:r>
            <a:endParaRPr lang="zh-CN" altLang="en-US" dirty="0"/>
          </a:p>
        </p:txBody>
      </p:sp>
      <p:sp>
        <p:nvSpPr>
          <p:cNvPr id="5" name="文本框 4"/>
          <p:cNvSpPr txBox="1"/>
          <p:nvPr/>
        </p:nvSpPr>
        <p:spPr>
          <a:xfrm>
            <a:off x="51961" y="1143705"/>
            <a:ext cx="8714232" cy="461665"/>
          </a:xfrm>
          <a:prstGeom prst="rect">
            <a:avLst/>
          </a:prstGeom>
          <a:solidFill>
            <a:schemeClr val="bg1"/>
          </a:solidFill>
        </p:spPr>
        <p:txBody>
          <a:bodyPr wrap="square" rtlCol="0">
            <a:spAutoFit/>
          </a:bodyPr>
          <a:lstStyle/>
          <a:p>
            <a:pPr marL="285750" indent="-285750">
              <a:buClr>
                <a:schemeClr val="accent5"/>
              </a:buClr>
              <a:buFont typeface="Wingdings" panose="05000000000000000000" pitchFamily="2" charset="2"/>
              <a:buChar char="n"/>
            </a:pPr>
            <a:r>
              <a:rPr lang="en-US" altLang="zh-CN" sz="2400" b="1" dirty="0">
                <a:latin typeface="Times New Roman" panose="02020603050405020304" pitchFamily="18" charset="0"/>
                <a:cs typeface="Times New Roman" panose="02020603050405020304" pitchFamily="18" charset="0"/>
              </a:rPr>
              <a:t>Datasets</a:t>
            </a:r>
            <a:endParaRPr lang="en-US" altLang="zh-CN" sz="24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rotWithShape="1">
          <a:blip r:embed="rId3"/>
          <a:srcRect t="9430"/>
          <a:stretch/>
        </p:blipFill>
        <p:spPr>
          <a:xfrm>
            <a:off x="598179" y="1666423"/>
            <a:ext cx="4836273" cy="2003046"/>
          </a:xfrm>
          <a:prstGeom prst="rect">
            <a:avLst/>
          </a:prstGeom>
        </p:spPr>
      </p:pic>
      <p:sp>
        <p:nvSpPr>
          <p:cNvPr id="7" name="文本框 6"/>
          <p:cNvSpPr txBox="1"/>
          <p:nvPr/>
        </p:nvSpPr>
        <p:spPr>
          <a:xfrm>
            <a:off x="51961" y="3633232"/>
            <a:ext cx="5699760" cy="461665"/>
          </a:xfrm>
          <a:prstGeom prst="rect">
            <a:avLst/>
          </a:prstGeom>
          <a:noFill/>
        </p:spPr>
        <p:txBody>
          <a:bodyPr wrap="square" rtlCol="0">
            <a:spAutoFit/>
          </a:bodyPr>
          <a:lstStyle/>
          <a:p>
            <a:pPr marL="285750" indent="-285750">
              <a:buClr>
                <a:schemeClr val="accent5"/>
              </a:buClr>
              <a:buFont typeface="Wingdings" panose="05000000000000000000" pitchFamily="2" charset="2"/>
              <a:buChar char="n"/>
            </a:pPr>
            <a:r>
              <a:rPr lang="en-US" altLang="zh-CN" sz="2400" b="1" dirty="0">
                <a:latin typeface="Times New Roman" panose="02020603050405020304" pitchFamily="18" charset="0"/>
                <a:cs typeface="Times New Roman" panose="02020603050405020304" pitchFamily="18" charset="0"/>
              </a:rPr>
              <a:t>Student performance prediction</a:t>
            </a:r>
            <a:endParaRPr lang="en-US" altLang="zh-CN" sz="2400" dirty="0">
              <a:latin typeface="Times New Roman" panose="02020603050405020304" pitchFamily="18" charset="0"/>
              <a:cs typeface="Times New Roman" panose="02020603050405020304" pitchFamily="18" charset="0"/>
            </a:endParaRPr>
          </a:p>
        </p:txBody>
      </p:sp>
      <p:pic>
        <p:nvPicPr>
          <p:cNvPr id="8" name="图片 7"/>
          <p:cNvPicPr>
            <a:picLocks noChangeAspect="1"/>
          </p:cNvPicPr>
          <p:nvPr/>
        </p:nvPicPr>
        <p:blipFill rotWithShape="1">
          <a:blip r:embed="rId4"/>
          <a:srcRect t="9630"/>
          <a:stretch/>
        </p:blipFill>
        <p:spPr>
          <a:xfrm>
            <a:off x="756291" y="4133843"/>
            <a:ext cx="7735337" cy="2131213"/>
          </a:xfrm>
          <a:prstGeom prst="rect">
            <a:avLst/>
          </a:prstGeom>
        </p:spPr>
      </p:pic>
      <p:sp>
        <p:nvSpPr>
          <p:cNvPr id="9" name="矩形 8"/>
          <p:cNvSpPr/>
          <p:nvPr/>
        </p:nvSpPr>
        <p:spPr>
          <a:xfrm>
            <a:off x="801379" y="5692224"/>
            <a:ext cx="7690249" cy="46417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51961" y="5487397"/>
            <a:ext cx="749418" cy="400110"/>
          </a:xfrm>
          <a:prstGeom prst="rect">
            <a:avLst/>
          </a:prstGeom>
          <a:noFill/>
        </p:spPr>
        <p:txBody>
          <a:bodyPr wrap="square" rtlCol="0">
            <a:spAutoFit/>
          </a:bodyPr>
          <a:lstStyle/>
          <a:p>
            <a:r>
              <a:rPr lang="en-US" altLang="zh-CN" sz="2000" b="1" dirty="0">
                <a:solidFill>
                  <a:srgbClr val="FF0000"/>
                </a:solidFill>
                <a:latin typeface="Arial" panose="020B0604020202020204" pitchFamily="34" charset="0"/>
                <a:cs typeface="Arial" panose="020B0604020202020204" pitchFamily="34" charset="0"/>
              </a:rPr>
              <a:t>Best</a:t>
            </a:r>
            <a:endParaRPr lang="zh-CN" altLang="en-US" sz="2000" b="1" dirty="0">
              <a:solidFill>
                <a:srgbClr val="FF0000"/>
              </a:solidFill>
              <a:latin typeface="Arial" panose="020B0604020202020204" pitchFamily="34" charset="0"/>
              <a:cs typeface="Arial" panose="020B0604020202020204" pitchFamily="34" charset="0"/>
            </a:endParaRPr>
          </a:p>
        </p:txBody>
      </p:sp>
      <p:sp>
        <p:nvSpPr>
          <p:cNvPr id="11" name="文本框 10"/>
          <p:cNvSpPr txBox="1"/>
          <p:nvPr/>
        </p:nvSpPr>
        <p:spPr>
          <a:xfrm>
            <a:off x="5829927" y="1605370"/>
            <a:ext cx="3023016" cy="1938992"/>
          </a:xfrm>
          <a:prstGeom prst="rect">
            <a:avLst/>
          </a:prstGeom>
          <a:noFill/>
        </p:spPr>
        <p:txBody>
          <a:bodyPr wrap="square" rtlCol="0">
            <a:spAutoFit/>
          </a:bodyPr>
          <a:lstStyle/>
          <a:p>
            <a:pPr marL="285750" indent="-285750">
              <a:buClr>
                <a:schemeClr val="accent5"/>
              </a:buClr>
              <a:buFont typeface="Wingdings" panose="05000000000000000000" pitchFamily="2" charset="2"/>
              <a:buChar char="n"/>
            </a:pPr>
            <a:r>
              <a:rPr lang="en-US" altLang="zh-CN" sz="2000" b="1" dirty="0">
                <a:latin typeface="Times New Roman" panose="02020603050405020304" pitchFamily="18" charset="0"/>
                <a:cs typeface="Times New Roman" panose="02020603050405020304" pitchFamily="18" charset="0"/>
              </a:rPr>
              <a:t>Math</a:t>
            </a:r>
            <a:r>
              <a:rPr lang="en-US" altLang="zh-CN" sz="2000" dirty="0">
                <a:latin typeface="Times New Roman" panose="02020603050405020304" pitchFamily="18" charset="0"/>
                <a:cs typeface="Times New Roman" panose="02020603050405020304" pitchFamily="18" charset="0"/>
              </a:rPr>
              <a:t>: Zhixue</a:t>
            </a:r>
            <a:r>
              <a:rPr lang="en-US" altLang="zh-CN" sz="2000" baseline="30000" dirty="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 mathematical exercises (</a:t>
            </a:r>
            <a:r>
              <a:rPr lang="en-US" altLang="zh-CN" sz="2000" dirty="0">
                <a:solidFill>
                  <a:schemeClr val="accent5"/>
                </a:solidFill>
                <a:latin typeface="Times New Roman" panose="02020603050405020304" pitchFamily="18" charset="0"/>
                <a:cs typeface="Times New Roman" panose="02020603050405020304" pitchFamily="18" charset="0"/>
              </a:rPr>
              <a:t>with texts</a:t>
            </a:r>
            <a:r>
              <a:rPr lang="en-US" altLang="zh-CN" sz="2000" dirty="0">
                <a:latin typeface="Times New Roman" panose="02020603050405020304" pitchFamily="18" charset="0"/>
                <a:cs typeface="Times New Roman" panose="02020603050405020304" pitchFamily="18" charset="0"/>
              </a:rPr>
              <a:t>) and logs</a:t>
            </a:r>
          </a:p>
          <a:p>
            <a:pPr marL="285750" indent="-285750">
              <a:buClr>
                <a:schemeClr val="accent5"/>
              </a:buClr>
              <a:buFont typeface="Wingdings" panose="05000000000000000000" pitchFamily="2" charset="2"/>
              <a:buChar char="n"/>
            </a:pPr>
            <a:r>
              <a:rPr lang="en-US" altLang="zh-CN" sz="2000" b="1" dirty="0">
                <a:latin typeface="Times New Roman" panose="02020603050405020304" pitchFamily="18" charset="0"/>
                <a:cs typeface="Times New Roman" panose="02020603050405020304" pitchFamily="18" charset="0"/>
              </a:rPr>
              <a:t>ASSIST</a:t>
            </a:r>
            <a:r>
              <a:rPr lang="en-US" altLang="zh-CN" sz="2000" dirty="0">
                <a:latin typeface="Times New Roman" panose="02020603050405020304" pitchFamily="18" charset="0"/>
                <a:cs typeface="Times New Roman" panose="02020603050405020304" pitchFamily="18" charset="0"/>
              </a:rPr>
              <a:t>: Assistment</a:t>
            </a:r>
            <a:r>
              <a:rPr lang="en-US" altLang="zh-CN" sz="2000" baseline="30000" dirty="0">
                <a:latin typeface="Times New Roman" panose="02020603050405020304" pitchFamily="18" charset="0"/>
                <a:cs typeface="Times New Roman" panose="02020603050405020304" pitchFamily="18" charset="0"/>
              </a:rPr>
              <a:t>2</a:t>
            </a:r>
            <a:r>
              <a:rPr lang="en-US" altLang="zh-CN" sz="2000" dirty="0">
                <a:latin typeface="Times New Roman" panose="02020603050405020304" pitchFamily="18" charset="0"/>
                <a:cs typeface="Times New Roman" panose="02020603050405020304" pitchFamily="18" charset="0"/>
              </a:rPr>
              <a:t>, mathematical exercises (</a:t>
            </a:r>
            <a:r>
              <a:rPr lang="en-US" altLang="zh-CN" sz="2000" dirty="0">
                <a:solidFill>
                  <a:schemeClr val="accent5"/>
                </a:solidFill>
                <a:latin typeface="Times New Roman" panose="02020603050405020304" pitchFamily="18" charset="0"/>
                <a:cs typeface="Times New Roman" panose="02020603050405020304" pitchFamily="18" charset="0"/>
              </a:rPr>
              <a:t>without texts</a:t>
            </a:r>
            <a:r>
              <a:rPr lang="en-US" altLang="zh-CN" sz="2000" dirty="0">
                <a:latin typeface="Times New Roman" panose="02020603050405020304" pitchFamily="18" charset="0"/>
                <a:cs typeface="Times New Roman" panose="02020603050405020304" pitchFamily="18" charset="0"/>
              </a:rPr>
              <a:t>) and logs </a:t>
            </a:r>
          </a:p>
        </p:txBody>
      </p:sp>
      <p:sp>
        <p:nvSpPr>
          <p:cNvPr id="12" name="文本框 11"/>
          <p:cNvSpPr txBox="1"/>
          <p:nvPr/>
        </p:nvSpPr>
        <p:spPr>
          <a:xfrm>
            <a:off x="51961" y="6304002"/>
            <a:ext cx="9143999" cy="553998"/>
          </a:xfrm>
          <a:prstGeom prst="rect">
            <a:avLst/>
          </a:prstGeom>
          <a:noFill/>
        </p:spPr>
        <p:txBody>
          <a:bodyPr wrap="square" rtlCol="0">
            <a:spAutoFit/>
          </a:bodyPr>
          <a:lstStyle/>
          <a:p>
            <a:r>
              <a:rPr lang="en-US" altLang="zh-CN" sz="1500" baseline="30000" dirty="0">
                <a:latin typeface="Times New Roman" panose="02020603050405020304" pitchFamily="18" charset="0"/>
                <a:cs typeface="Times New Roman" panose="02020603050405020304" pitchFamily="18" charset="0"/>
              </a:rPr>
              <a:t>1</a:t>
            </a:r>
            <a:r>
              <a:rPr lang="en-US" altLang="zh-CN" sz="1500" dirty="0">
                <a:latin typeface="Times New Roman" panose="02020603050405020304" pitchFamily="18" charset="0"/>
                <a:cs typeface="Times New Roman" panose="02020603050405020304" pitchFamily="18" charset="0"/>
              </a:rPr>
              <a:t>Private dataset, provided by </a:t>
            </a:r>
            <a:r>
              <a:rPr lang="en-US" altLang="zh-CN" sz="1500" dirty="0" err="1">
                <a:latin typeface="Times New Roman" panose="02020603050405020304" pitchFamily="18" charset="0"/>
                <a:cs typeface="Times New Roman" panose="02020603050405020304" pitchFamily="18" charset="0"/>
              </a:rPr>
              <a:t>iFLYTEK</a:t>
            </a:r>
            <a:r>
              <a:rPr lang="en-US" altLang="zh-CN" sz="1500" dirty="0">
                <a:latin typeface="Times New Roman" panose="02020603050405020304" pitchFamily="18" charset="0"/>
                <a:cs typeface="Times New Roman" panose="02020603050405020304" pitchFamily="18" charset="0"/>
              </a:rPr>
              <a:t> Co., Ltd.</a:t>
            </a:r>
          </a:p>
          <a:p>
            <a:r>
              <a:rPr lang="en-US" altLang="zh-CN" sz="1500" baseline="30000" dirty="0"/>
              <a:t>2</a:t>
            </a:r>
            <a:r>
              <a:rPr lang="en-US" altLang="zh-CN" sz="1500" dirty="0"/>
              <a:t>https://sites.google.com/site/</a:t>
            </a:r>
            <a:r>
              <a:rPr lang="en-US" altLang="zh-CN" sz="1500" dirty="0" err="1"/>
              <a:t>assistmentsdata</a:t>
            </a:r>
            <a:r>
              <a:rPr lang="en-US" altLang="zh-CN" sz="1500" dirty="0"/>
              <a:t>/home/assistment-2009-2010-data/skill-builder-data-2009-2010</a:t>
            </a:r>
            <a:endParaRPr lang="zh-CN" alt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384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Experiments</a:t>
            </a:r>
            <a:endParaRPr lang="zh-CN" altLang="en-US" dirty="0"/>
          </a:p>
        </p:txBody>
      </p:sp>
      <mc:AlternateContent xmlns:mc="http://schemas.openxmlformats.org/markup-compatibility/2006" xmlns:a14="http://schemas.microsoft.com/office/drawing/2010/main">
        <mc:Choice Requires="a14">
          <p:sp>
            <p:nvSpPr>
              <p:cNvPr id="8" name="文本框 7"/>
              <p:cNvSpPr txBox="1"/>
              <p:nvPr/>
            </p:nvSpPr>
            <p:spPr>
              <a:xfrm>
                <a:off x="0" y="1095169"/>
                <a:ext cx="9052560" cy="1138773"/>
              </a:xfrm>
              <a:prstGeom prst="rect">
                <a:avLst/>
              </a:prstGeom>
              <a:noFill/>
            </p:spPr>
            <p:txBody>
              <a:bodyPr wrap="square" rtlCol="0">
                <a:spAutoFit/>
              </a:bodyPr>
              <a:lstStyle/>
              <a:p>
                <a:pPr marL="285750" indent="-285750">
                  <a:buClr>
                    <a:schemeClr val="accent5"/>
                  </a:buClr>
                  <a:buFont typeface="Wingdings" panose="05000000000000000000" pitchFamily="2" charset="2"/>
                  <a:buChar char="n"/>
                </a:pPr>
                <a:r>
                  <a:rPr lang="en-US" altLang="zh-CN" sz="2400" b="1" dirty="0">
                    <a:latin typeface="Times New Roman" panose="02020603050405020304" pitchFamily="18" charset="0"/>
                    <a:cs typeface="Times New Roman" panose="02020603050405020304" pitchFamily="18" charset="0"/>
                  </a:rPr>
                  <a:t>Model interpretation</a:t>
                </a:r>
              </a:p>
              <a:p>
                <a:pPr marL="742950" lvl="1" indent="-285750">
                  <a:buClr>
                    <a:schemeClr val="accent5"/>
                  </a:buClr>
                  <a:buFont typeface="Wingdings" panose="05000000000000000000" pitchFamily="2" charset="2"/>
                  <a:buChar char="n"/>
                </a:pPr>
                <a:r>
                  <a:rPr lang="en-US" altLang="zh-CN" sz="2200" dirty="0">
                    <a:latin typeface="Times New Roman" panose="02020603050405020304" pitchFamily="18" charset="0"/>
                    <a:cs typeface="Times New Roman" panose="02020603050405020304" pitchFamily="18" charset="0"/>
                  </a:rPr>
                  <a:t>If student </a:t>
                </a:r>
                <a14:m>
                  <m:oMath xmlns:m="http://schemas.openxmlformats.org/officeDocument/2006/math">
                    <m:r>
                      <a:rPr lang="en-US" altLang="zh-CN" sz="2200" i="1" dirty="0" smtClean="0">
                        <a:latin typeface="Cambria Math" panose="02040503050406030204" pitchFamily="18" charset="0"/>
                        <a:cs typeface="Arial" panose="020B0604020202020204" pitchFamily="34" charset="0"/>
                      </a:rPr>
                      <m:t>𝑎</m:t>
                    </m:r>
                  </m:oMath>
                </a14:m>
                <a:r>
                  <a:rPr lang="en-US" altLang="zh-CN" sz="2200" dirty="0">
                    <a:latin typeface="Times New Roman" panose="02020603050405020304" pitchFamily="18" charset="0"/>
                    <a:cs typeface="Times New Roman" panose="02020603050405020304" pitchFamily="18" charset="0"/>
                  </a:rPr>
                  <a:t> has a better mastery on knowledge concept </a:t>
                </a:r>
                <a14:m>
                  <m:oMath xmlns:m="http://schemas.openxmlformats.org/officeDocument/2006/math">
                    <m:r>
                      <a:rPr lang="en-US" altLang="zh-CN" sz="2200" i="1" dirty="0" smtClean="0">
                        <a:latin typeface="Cambria Math" panose="02040503050406030204" pitchFamily="18" charset="0"/>
                        <a:cs typeface="Arial" panose="020B0604020202020204" pitchFamily="34" charset="0"/>
                      </a:rPr>
                      <m:t>𝑘</m:t>
                    </m:r>
                  </m:oMath>
                </a14:m>
                <a:r>
                  <a:rPr lang="en-US" altLang="zh-CN" sz="2200" dirty="0">
                    <a:latin typeface="Times New Roman" panose="02020603050405020304" pitchFamily="18" charset="0"/>
                    <a:cs typeface="Times New Roman" panose="02020603050405020304" pitchFamily="18" charset="0"/>
                  </a:rPr>
                  <a:t> than student </a:t>
                </a:r>
                <a14:m>
                  <m:oMath xmlns:m="http://schemas.openxmlformats.org/officeDocument/2006/math">
                    <m:r>
                      <a:rPr lang="en-US" altLang="zh-CN" sz="2200" i="1" dirty="0" smtClean="0">
                        <a:latin typeface="Cambria Math" panose="02040503050406030204" pitchFamily="18" charset="0"/>
                        <a:cs typeface="Arial" panose="020B0604020202020204" pitchFamily="34" charset="0"/>
                      </a:rPr>
                      <m:t>𝑏</m:t>
                    </m:r>
                  </m:oMath>
                </a14:m>
                <a:r>
                  <a:rPr lang="en-US" altLang="zh-CN" sz="2200" dirty="0">
                    <a:latin typeface="Times New Roman" panose="02020603050405020304" pitchFamily="18" charset="0"/>
                    <a:cs typeface="Times New Roman" panose="02020603050405020304" pitchFamily="18" charset="0"/>
                  </a:rPr>
                  <a:t>, then </a:t>
                </a:r>
                <a14:m>
                  <m:oMath xmlns:m="http://schemas.openxmlformats.org/officeDocument/2006/math">
                    <m:r>
                      <a:rPr lang="en-US" altLang="zh-CN" sz="2200" i="1" dirty="0" smtClean="0">
                        <a:latin typeface="Cambria Math" panose="02040503050406030204" pitchFamily="18" charset="0"/>
                        <a:cs typeface="Arial" panose="020B0604020202020204" pitchFamily="34" charset="0"/>
                      </a:rPr>
                      <m:t>𝑎</m:t>
                    </m:r>
                  </m:oMath>
                </a14:m>
                <a:r>
                  <a:rPr lang="en-US" altLang="zh-CN" sz="2200" dirty="0">
                    <a:latin typeface="Times New Roman" panose="02020603050405020304" pitchFamily="18" charset="0"/>
                    <a:cs typeface="Times New Roman" panose="02020603050405020304" pitchFamily="18" charset="0"/>
                  </a:rPr>
                  <a:t> is more likely to answer exercises related to </a:t>
                </a:r>
                <a14:m>
                  <m:oMath xmlns:m="http://schemas.openxmlformats.org/officeDocument/2006/math">
                    <m:r>
                      <a:rPr lang="en-US" altLang="zh-CN" sz="2200" i="1" dirty="0" smtClean="0">
                        <a:latin typeface="Cambria Math" panose="02040503050406030204" pitchFamily="18" charset="0"/>
                        <a:cs typeface="Arial" panose="020B0604020202020204" pitchFamily="34" charset="0"/>
                      </a:rPr>
                      <m:t>𝑘</m:t>
                    </m:r>
                  </m:oMath>
                </a14:m>
                <a:r>
                  <a:rPr lang="en-US" altLang="zh-CN" sz="2200" dirty="0">
                    <a:latin typeface="Times New Roman" panose="02020603050405020304" pitchFamily="18" charset="0"/>
                    <a:cs typeface="Times New Roman" panose="02020603050405020304" pitchFamily="18" charset="0"/>
                  </a:rPr>
                  <a:t> correctly than </a:t>
                </a:r>
                <a14:m>
                  <m:oMath xmlns:m="http://schemas.openxmlformats.org/officeDocument/2006/math">
                    <m:r>
                      <a:rPr lang="en-US" altLang="zh-CN" sz="2200" i="1" dirty="0" smtClean="0">
                        <a:latin typeface="Cambria Math" panose="02040503050406030204" pitchFamily="18" charset="0"/>
                        <a:cs typeface="Arial" panose="020B0604020202020204" pitchFamily="34" charset="0"/>
                      </a:rPr>
                      <m:t>𝑏</m:t>
                    </m:r>
                  </m:oMath>
                </a14:m>
                <a:r>
                  <a:rPr lang="en-US" altLang="zh-CN" sz="2200" dirty="0">
                    <a:latin typeface="Times New Roman" panose="02020603050405020304" pitchFamily="18" charset="0"/>
                    <a:cs typeface="Times New Roman" panose="02020603050405020304" pitchFamily="18" charset="0"/>
                  </a:rPr>
                  <a:t>.</a:t>
                </a:r>
              </a:p>
            </p:txBody>
          </p:sp>
        </mc:Choice>
        <mc:Fallback xmlns="">
          <p:sp>
            <p:nvSpPr>
              <p:cNvPr id="8" name="文本框 7"/>
              <p:cNvSpPr txBox="1">
                <a:spLocks noRot="1" noChangeAspect="1" noMove="1" noResize="1" noEditPoints="1" noAdjustHandles="1" noChangeArrowheads="1" noChangeShapeType="1" noTextEdit="1"/>
              </p:cNvSpPr>
              <p:nvPr/>
            </p:nvSpPr>
            <p:spPr>
              <a:xfrm>
                <a:off x="0" y="1095169"/>
                <a:ext cx="9052560" cy="1138773"/>
              </a:xfrm>
              <a:prstGeom prst="rect">
                <a:avLst/>
              </a:prstGeom>
              <a:blipFill rotWithShape="0">
                <a:blip r:embed="rId3"/>
                <a:stretch>
                  <a:fillRect l="-875" t="-4301" r="-2424" b="-10215"/>
                </a:stretch>
              </a:blipFill>
            </p:spPr>
            <p:txBody>
              <a:bodyPr/>
              <a:lstStyle/>
              <a:p>
                <a:r>
                  <a:rPr lang="zh-CN" altLang="en-US">
                    <a:noFill/>
                  </a:rPr>
                  <a:t> </a:t>
                </a:r>
              </a:p>
            </p:txBody>
          </p:sp>
        </mc:Fallback>
      </mc:AlternateContent>
      <p:pic>
        <p:nvPicPr>
          <p:cNvPr id="9" name="图片 8"/>
          <p:cNvPicPr>
            <a:picLocks noChangeAspect="1"/>
          </p:cNvPicPr>
          <p:nvPr/>
        </p:nvPicPr>
        <p:blipFill>
          <a:blip r:embed="rId4"/>
          <a:stretch>
            <a:fillRect/>
          </a:stretch>
        </p:blipFill>
        <p:spPr>
          <a:xfrm>
            <a:off x="1948708" y="2364738"/>
            <a:ext cx="5246583" cy="657192"/>
          </a:xfrm>
          <a:prstGeom prst="rect">
            <a:avLst/>
          </a:prstGeom>
        </p:spPr>
      </p:pic>
      <p:pic>
        <p:nvPicPr>
          <p:cNvPr id="10" name="图片 9"/>
          <p:cNvPicPr>
            <a:picLocks noChangeAspect="1"/>
          </p:cNvPicPr>
          <p:nvPr/>
        </p:nvPicPr>
        <p:blipFill>
          <a:blip r:embed="rId5"/>
          <a:stretch>
            <a:fillRect/>
          </a:stretch>
        </p:blipFill>
        <p:spPr>
          <a:xfrm>
            <a:off x="91441" y="3150534"/>
            <a:ext cx="4314825" cy="3543300"/>
          </a:xfrm>
          <a:prstGeom prst="rect">
            <a:avLst/>
          </a:prstGeom>
        </p:spPr>
      </p:pic>
      <p:sp>
        <p:nvSpPr>
          <p:cNvPr id="11" name="文本框 10"/>
          <p:cNvSpPr txBox="1"/>
          <p:nvPr/>
        </p:nvSpPr>
        <p:spPr>
          <a:xfrm>
            <a:off x="4480560" y="4198909"/>
            <a:ext cx="4572000" cy="1446550"/>
          </a:xfrm>
          <a:prstGeom prst="rect">
            <a:avLst/>
          </a:prstGeom>
          <a:noFill/>
        </p:spPr>
        <p:txBody>
          <a:bodyPr wrap="square" rtlCol="0">
            <a:spAutoFit/>
          </a:bodyPr>
          <a:lstStyle/>
          <a:p>
            <a:pPr>
              <a:buClr>
                <a:schemeClr val="accent5"/>
              </a:buClr>
            </a:pPr>
            <a:r>
              <a:rPr lang="en-US" altLang="zh-CN" sz="2200" dirty="0">
                <a:latin typeface="Arial" panose="020B0604020202020204" pitchFamily="34" charset="0"/>
                <a:cs typeface="Arial" panose="020B0604020202020204" pitchFamily="34" charset="0"/>
              </a:rPr>
              <a:t>Higher DOA: students who </a:t>
            </a:r>
            <a:r>
              <a:rPr lang="en-US" altLang="zh-CN" sz="2200" dirty="0">
                <a:solidFill>
                  <a:srgbClr val="FF0000"/>
                </a:solidFill>
                <a:latin typeface="Arial" panose="020B0604020202020204" pitchFamily="34" charset="0"/>
                <a:cs typeface="Arial" panose="020B0604020202020204" pitchFamily="34" charset="0"/>
              </a:rPr>
              <a:t>perform well</a:t>
            </a:r>
            <a:r>
              <a:rPr lang="en-US" altLang="zh-CN" sz="2200" dirty="0">
                <a:latin typeface="Arial" panose="020B0604020202020204" pitchFamily="34" charset="0"/>
                <a:cs typeface="Arial" panose="020B0604020202020204" pitchFamily="34" charset="0"/>
              </a:rPr>
              <a:t> on certain knowledge concept get </a:t>
            </a:r>
            <a:r>
              <a:rPr lang="en-US" altLang="zh-CN" sz="2200" dirty="0">
                <a:solidFill>
                  <a:srgbClr val="FF0000"/>
                </a:solidFill>
                <a:latin typeface="Arial" panose="020B0604020202020204" pitchFamily="34" charset="0"/>
                <a:cs typeface="Arial" panose="020B0604020202020204" pitchFamily="34" charset="0"/>
              </a:rPr>
              <a:t>higher diagnosed knowledge proficiency</a:t>
            </a:r>
            <a:endParaRPr lang="zh-CN" altLang="en-US" sz="2200" dirty="0">
              <a:solidFill>
                <a:srgbClr val="FF0000"/>
              </a:solidFill>
              <a:latin typeface="Arial" panose="020B0604020202020204" pitchFamily="34" charset="0"/>
              <a:cs typeface="Arial" panose="020B0604020202020204" pitchFamily="34" charset="0"/>
            </a:endParaRPr>
          </a:p>
        </p:txBody>
      </p:sp>
      <p:sp>
        <p:nvSpPr>
          <p:cNvPr id="12" name="椭圆 11"/>
          <p:cNvSpPr/>
          <p:nvPr/>
        </p:nvSpPr>
        <p:spPr>
          <a:xfrm>
            <a:off x="612476" y="4113037"/>
            <a:ext cx="793630" cy="4572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610929" y="4464984"/>
            <a:ext cx="793630" cy="4572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47915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Experiments</a:t>
            </a:r>
            <a:endParaRPr lang="zh-CN" altLang="en-US" dirty="0"/>
          </a:p>
        </p:txBody>
      </p:sp>
      <p:sp>
        <p:nvSpPr>
          <p:cNvPr id="4" name="文本框 3"/>
          <p:cNvSpPr txBox="1"/>
          <p:nvPr/>
        </p:nvSpPr>
        <p:spPr>
          <a:xfrm>
            <a:off x="283464" y="1304285"/>
            <a:ext cx="3714707" cy="1631216"/>
          </a:xfrm>
          <a:prstGeom prst="rect">
            <a:avLst/>
          </a:prstGeom>
          <a:solidFill>
            <a:schemeClr val="bg1"/>
          </a:solidFill>
        </p:spPr>
        <p:txBody>
          <a:bodyPr wrap="square" rtlCol="0">
            <a:spAutoFit/>
          </a:bodyPr>
          <a:lstStyle/>
          <a:p>
            <a:pPr marL="285750" indent="-285750">
              <a:buClr>
                <a:schemeClr val="accent5"/>
              </a:buClr>
              <a:buFont typeface="Wingdings" panose="05000000000000000000" pitchFamily="2" charset="2"/>
              <a:buChar char="n"/>
            </a:pPr>
            <a:r>
              <a:rPr lang="en-US" altLang="zh-CN" sz="2000" b="1" dirty="0">
                <a:latin typeface="Arial" panose="020B0604020202020204" pitchFamily="34" charset="0"/>
                <a:cs typeface="Arial" panose="020B0604020202020204" pitchFamily="34" charset="0"/>
              </a:rPr>
              <a:t>Case study</a:t>
            </a:r>
          </a:p>
          <a:p>
            <a:pPr marL="742950" lvl="1" indent="-285750">
              <a:buClr>
                <a:schemeClr val="accent5"/>
              </a:buClr>
              <a:buFont typeface="Wingdings" panose="05000000000000000000" pitchFamily="2" charset="2"/>
              <a:buChar char="n"/>
            </a:pPr>
            <a:r>
              <a:rPr lang="en-US" altLang="zh-CN" sz="2000" dirty="0">
                <a:latin typeface="Times New Roman" panose="02020603050405020304" pitchFamily="18" charset="0"/>
                <a:cs typeface="Times New Roman" panose="02020603050405020304" pitchFamily="18" charset="0"/>
              </a:rPr>
              <a:t>a student’s performance on 3 exercise in ASSIST</a:t>
            </a:r>
          </a:p>
          <a:p>
            <a:pPr marL="742950" lvl="1" indent="-285750">
              <a:buClr>
                <a:schemeClr val="accent5"/>
              </a:buClr>
              <a:buFont typeface="Wingdings" panose="05000000000000000000" pitchFamily="2" charset="2"/>
              <a:buChar char="n"/>
            </a:pPr>
            <a:r>
              <a:rPr lang="en-US" altLang="zh-CN" sz="2000" dirty="0">
                <a:latin typeface="Times New Roman" panose="02020603050405020304" pitchFamily="18" charset="0"/>
                <a:cs typeface="Times New Roman" panose="02020603050405020304" pitchFamily="18" charset="0"/>
              </a:rPr>
              <a:t>and his/her diagnosed result</a:t>
            </a:r>
          </a:p>
        </p:txBody>
      </p:sp>
      <p:pic>
        <p:nvPicPr>
          <p:cNvPr id="5" name="图片 4"/>
          <p:cNvPicPr>
            <a:picLocks noChangeAspect="1"/>
          </p:cNvPicPr>
          <p:nvPr/>
        </p:nvPicPr>
        <p:blipFill>
          <a:blip r:embed="rId3"/>
          <a:stretch>
            <a:fillRect/>
          </a:stretch>
        </p:blipFill>
        <p:spPr>
          <a:xfrm>
            <a:off x="3998171" y="2080329"/>
            <a:ext cx="4928230" cy="3889016"/>
          </a:xfrm>
          <a:prstGeom prst="rect">
            <a:avLst/>
          </a:prstGeom>
        </p:spPr>
      </p:pic>
      <p:sp>
        <p:nvSpPr>
          <p:cNvPr id="6" name="文本框 5"/>
          <p:cNvSpPr txBox="1"/>
          <p:nvPr/>
        </p:nvSpPr>
        <p:spPr>
          <a:xfrm>
            <a:off x="5282414" y="1706703"/>
            <a:ext cx="1179872"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Q-matrix</a:t>
            </a:r>
            <a:endParaRPr lang="zh-CN" altLang="en-US" sz="2000" dirty="0">
              <a:latin typeface="Arial" panose="020B0604020202020204" pitchFamily="34" charset="0"/>
              <a:cs typeface="Arial" panose="020B0604020202020204" pitchFamily="34" charset="0"/>
            </a:endParaRPr>
          </a:p>
        </p:txBody>
      </p:sp>
      <p:sp>
        <p:nvSpPr>
          <p:cNvPr id="7" name="文本框 6"/>
          <p:cNvSpPr txBox="1"/>
          <p:nvPr/>
        </p:nvSpPr>
        <p:spPr>
          <a:xfrm>
            <a:off x="8091085" y="1706703"/>
            <a:ext cx="835988"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Logs</a:t>
            </a:r>
            <a:endParaRPr lang="zh-CN" altLang="en-US" sz="2000" dirty="0">
              <a:latin typeface="Arial" panose="020B0604020202020204" pitchFamily="34" charset="0"/>
              <a:cs typeface="Arial" panose="020B0604020202020204" pitchFamily="34" charset="0"/>
            </a:endParaRPr>
          </a:p>
        </p:txBody>
      </p:sp>
      <p:sp>
        <p:nvSpPr>
          <p:cNvPr id="8" name="文本框 7"/>
          <p:cNvSpPr txBox="1"/>
          <p:nvPr/>
        </p:nvSpPr>
        <p:spPr>
          <a:xfrm>
            <a:off x="4344692" y="6288629"/>
            <a:ext cx="4457532"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Student Knowledge Proficiency (bars)</a:t>
            </a:r>
            <a:endParaRPr lang="zh-CN" altLang="en-US" dirty="0">
              <a:latin typeface="Arial" panose="020B0604020202020204" pitchFamily="34" charset="0"/>
              <a:cs typeface="Arial" panose="020B0604020202020204" pitchFamily="34" charset="0"/>
            </a:endParaRPr>
          </a:p>
        </p:txBody>
      </p:sp>
      <p:sp>
        <p:nvSpPr>
          <p:cNvPr id="9" name="矩形 8"/>
          <p:cNvSpPr/>
          <p:nvPr/>
        </p:nvSpPr>
        <p:spPr>
          <a:xfrm>
            <a:off x="4344692" y="5969345"/>
            <a:ext cx="4040530" cy="369332"/>
          </a:xfrm>
          <a:prstGeom prst="rect">
            <a:avLst/>
          </a:prstGeom>
        </p:spPr>
        <p:txBody>
          <a:bodyPr wrap="none">
            <a:spAutoFit/>
          </a:bodyPr>
          <a:lstStyle/>
          <a:p>
            <a:r>
              <a:rPr lang="en-US" altLang="zh-CN" dirty="0">
                <a:latin typeface="Arial" panose="020B0604020202020204" pitchFamily="34" charset="0"/>
                <a:cs typeface="Arial" panose="020B0604020202020204" pitchFamily="34" charset="0"/>
              </a:rPr>
              <a:t>Exercise Knowledge Difficulty (points)</a:t>
            </a:r>
            <a:endParaRPr lang="zh-CN" altLang="en-US" dirty="0">
              <a:latin typeface="Arial" panose="020B0604020202020204" pitchFamily="34" charset="0"/>
              <a:cs typeface="Arial" panose="020B0604020202020204" pitchFamily="34" charset="0"/>
            </a:endParaRPr>
          </a:p>
        </p:txBody>
      </p:sp>
      <p:sp>
        <p:nvSpPr>
          <p:cNvPr id="10" name="矩形 9"/>
          <p:cNvSpPr/>
          <p:nvPr/>
        </p:nvSpPr>
        <p:spPr>
          <a:xfrm>
            <a:off x="283464" y="3403045"/>
            <a:ext cx="3419069" cy="1631216"/>
          </a:xfrm>
          <a:prstGeom prst="rect">
            <a:avLst/>
          </a:prstGeom>
          <a:solidFill>
            <a:schemeClr val="bg1"/>
          </a:solidFill>
          <a:ln w="19050">
            <a:solidFill>
              <a:schemeClr val="tx1"/>
            </a:solidFill>
            <a:prstDash val="dash"/>
          </a:ln>
          <a:effectLst>
            <a:outerShdw blurRad="50800" dist="38100" dir="5400000" algn="t" rotWithShape="0">
              <a:prstClr val="black">
                <a:alpha val="40000"/>
              </a:prstClr>
            </a:outerShdw>
          </a:effectLst>
        </p:spPr>
        <p:txBody>
          <a:bodyPr wrap="square">
            <a:spAutoFit/>
          </a:bodyPr>
          <a:lstStyle/>
          <a:p>
            <a:r>
              <a:rPr lang="en-US" altLang="zh-CN" sz="2000" dirty="0">
                <a:latin typeface="Arial" panose="020B0604020202020204" pitchFamily="34" charset="0"/>
                <a:cs typeface="Arial" panose="020B0604020202020204" pitchFamily="34" charset="0"/>
              </a:rPr>
              <a:t>The student is more likely to response correctly when his/her </a:t>
            </a:r>
            <a:r>
              <a:rPr lang="en-US" altLang="zh-CN" sz="2000" dirty="0">
                <a:solidFill>
                  <a:schemeClr val="accent5"/>
                </a:solidFill>
                <a:latin typeface="Arial" panose="020B0604020202020204" pitchFamily="34" charset="0"/>
                <a:cs typeface="Arial" panose="020B0604020202020204" pitchFamily="34" charset="0"/>
              </a:rPr>
              <a:t>proficiency satisfies the requirement </a:t>
            </a:r>
            <a:r>
              <a:rPr lang="en-US" altLang="zh-CN" sz="2000" dirty="0">
                <a:latin typeface="Arial" panose="020B0604020202020204" pitchFamily="34" charset="0"/>
                <a:cs typeface="Arial" panose="020B0604020202020204" pitchFamily="34" charset="0"/>
              </a:rPr>
              <a:t>of the exercise.</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9443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Conclusion</a:t>
            </a:r>
            <a:endParaRPr lang="zh-CN" altLang="en-US" dirty="0"/>
          </a:p>
        </p:txBody>
      </p:sp>
      <p:sp>
        <p:nvSpPr>
          <p:cNvPr id="3" name="文本框 2"/>
          <p:cNvSpPr txBox="1"/>
          <p:nvPr/>
        </p:nvSpPr>
        <p:spPr>
          <a:xfrm>
            <a:off x="177842" y="1422116"/>
            <a:ext cx="8714232" cy="3170099"/>
          </a:xfrm>
          <a:prstGeom prst="rect">
            <a:avLst/>
          </a:prstGeom>
          <a:solidFill>
            <a:schemeClr val="bg1"/>
          </a:solidFill>
        </p:spPr>
        <p:txBody>
          <a:bodyPr wrap="square" rtlCol="0">
            <a:spAutoFit/>
          </a:bodyPr>
          <a:lstStyle/>
          <a:p>
            <a:pPr marL="285750" indent="-285750">
              <a:buClr>
                <a:schemeClr val="accent5"/>
              </a:buClr>
              <a:buFont typeface="Wingdings" panose="05000000000000000000" pitchFamily="2" charset="2"/>
              <a:buChar char="n"/>
            </a:pPr>
            <a:r>
              <a:rPr lang="en-US" altLang="zh-CN" sz="2000" dirty="0">
                <a:latin typeface="Arial" panose="020B0604020202020204" pitchFamily="34" charset="0"/>
                <a:cs typeface="Arial" panose="020B0604020202020204" pitchFamily="34" charset="0"/>
              </a:rPr>
              <a:t>We propose a neural cognitive diagnostic framework: </a:t>
            </a:r>
            <a:r>
              <a:rPr lang="en-US" altLang="zh-CN" sz="2000" dirty="0" err="1">
                <a:latin typeface="Arial" panose="020B0604020202020204" pitchFamily="34" charset="0"/>
                <a:cs typeface="Arial" panose="020B0604020202020204" pitchFamily="34" charset="0"/>
              </a:rPr>
              <a:t>NeuralCD</a:t>
            </a:r>
            <a:endParaRPr lang="en-US" altLang="zh-CN" sz="2000" dirty="0">
              <a:latin typeface="Arial" panose="020B0604020202020204" pitchFamily="34" charset="0"/>
              <a:cs typeface="Arial" panose="020B0604020202020204" pitchFamily="34" charset="0"/>
            </a:endParaRPr>
          </a:p>
          <a:p>
            <a:pPr marL="742950" lvl="1" indent="-285750">
              <a:buClr>
                <a:schemeClr val="accent5"/>
              </a:buClr>
              <a:buFont typeface="Wingdings" panose="05000000000000000000" pitchFamily="2" charset="2"/>
              <a:buChar char="n"/>
            </a:pPr>
            <a:r>
              <a:rPr lang="en-US" altLang="zh-CN" sz="2000" dirty="0">
                <a:latin typeface="Arial" panose="020B0604020202020204" pitchFamily="34" charset="0"/>
                <a:cs typeface="Arial" panose="020B0604020202020204" pitchFamily="34" charset="0"/>
              </a:rPr>
              <a:t>student and exercise factors, neural network interaction layers</a:t>
            </a:r>
          </a:p>
          <a:p>
            <a:pPr marL="742950" lvl="1" indent="-285750">
              <a:buClr>
                <a:schemeClr val="accent5"/>
              </a:buClr>
              <a:buFont typeface="Wingdings" panose="05000000000000000000" pitchFamily="2" charset="2"/>
              <a:buChar char="n"/>
            </a:pPr>
            <a:r>
              <a:rPr lang="en-US" altLang="zh-CN" sz="2000" dirty="0">
                <a:latin typeface="Arial" panose="020B0604020202020204" pitchFamily="34" charset="0"/>
                <a:cs typeface="Arial" panose="020B0604020202020204" pitchFamily="34" charset="0"/>
              </a:rPr>
              <a:t>monotonicity assumption</a:t>
            </a:r>
          </a:p>
          <a:p>
            <a:pPr marL="285750" indent="-285750">
              <a:buClr>
                <a:schemeClr val="accent5"/>
              </a:buClr>
              <a:buFont typeface="Wingdings" panose="05000000000000000000" pitchFamily="2" charset="2"/>
              <a:buChar char="n"/>
            </a:pPr>
            <a:endParaRPr lang="en-US" altLang="zh-CN" sz="2000" dirty="0">
              <a:latin typeface="Arial" panose="020B0604020202020204" pitchFamily="34" charset="0"/>
              <a:cs typeface="Arial" panose="020B0604020202020204" pitchFamily="34" charset="0"/>
            </a:endParaRPr>
          </a:p>
          <a:p>
            <a:pPr marL="285750" indent="-285750">
              <a:buClr>
                <a:schemeClr val="accent5"/>
              </a:buClr>
              <a:buFont typeface="Wingdings" panose="05000000000000000000" pitchFamily="2" charset="2"/>
              <a:buChar char="n"/>
            </a:pPr>
            <a:r>
              <a:rPr lang="en-US" altLang="zh-CN" sz="2000" dirty="0">
                <a:latin typeface="Arial" panose="020B0604020202020204" pitchFamily="34" charset="0"/>
                <a:cs typeface="Arial" panose="020B0604020202020204" pitchFamily="34" charset="0"/>
              </a:rPr>
              <a:t>Feasibility: NeuralCDM with Q-matrix</a:t>
            </a:r>
          </a:p>
          <a:p>
            <a:pPr marL="285750" indent="-285750">
              <a:buClr>
                <a:schemeClr val="accent5"/>
              </a:buClr>
              <a:buFont typeface="Wingdings" panose="05000000000000000000" pitchFamily="2" charset="2"/>
              <a:buChar char="n"/>
            </a:pPr>
            <a:r>
              <a:rPr lang="en-US" altLang="zh-CN" sz="2000" dirty="0">
                <a:latin typeface="Arial" panose="020B0604020202020204" pitchFamily="34" charset="0"/>
                <a:cs typeface="Arial" panose="020B0604020202020204" pitchFamily="34" charset="0"/>
              </a:rPr>
              <a:t>Extendibility: NeuralCDM+ with refined Q-matrix that leverages exercise texts</a:t>
            </a:r>
          </a:p>
          <a:p>
            <a:pPr marL="285750" indent="-285750">
              <a:buClr>
                <a:schemeClr val="accent5"/>
              </a:buClr>
              <a:buFont typeface="Wingdings" panose="05000000000000000000" pitchFamily="2" charset="2"/>
              <a:buChar char="n"/>
            </a:pPr>
            <a:r>
              <a:rPr lang="en-US" altLang="zh-CN" sz="2000" dirty="0">
                <a:latin typeface="Arial" panose="020B0604020202020204" pitchFamily="34" charset="0"/>
                <a:cs typeface="Arial" panose="020B0604020202020204" pitchFamily="34" charset="0"/>
              </a:rPr>
              <a:t>Generality: covers some traditional models</a:t>
            </a:r>
          </a:p>
          <a:p>
            <a:pPr marL="285750" indent="-285750">
              <a:buClr>
                <a:schemeClr val="accent5"/>
              </a:buClr>
              <a:buFont typeface="Wingdings" panose="05000000000000000000" pitchFamily="2" charset="2"/>
              <a:buChar char="n"/>
            </a:pPr>
            <a:endParaRPr lang="en-US" altLang="zh-CN" sz="2000" dirty="0">
              <a:latin typeface="Arial" panose="020B0604020202020204" pitchFamily="34" charset="0"/>
              <a:cs typeface="Arial" panose="020B0604020202020204" pitchFamily="34" charset="0"/>
            </a:endParaRPr>
          </a:p>
          <a:p>
            <a:pPr marL="285750" indent="-285750">
              <a:buClr>
                <a:schemeClr val="accent5"/>
              </a:buClr>
              <a:buFont typeface="Wingdings" panose="05000000000000000000" pitchFamily="2" charset="2"/>
              <a:buChar char="n"/>
            </a:pPr>
            <a:r>
              <a:rPr lang="en-US" altLang="zh-CN" sz="2000" dirty="0">
                <a:latin typeface="Arial" panose="020B0604020202020204" pitchFamily="34" charset="0"/>
                <a:cs typeface="Arial" panose="020B0604020202020204" pitchFamily="34" charset="0"/>
              </a:rPr>
              <a:t>Effective and explainable: experiments on two real-world datasets</a:t>
            </a:r>
          </a:p>
        </p:txBody>
      </p:sp>
      <p:sp>
        <p:nvSpPr>
          <p:cNvPr id="4" name="文本框 3"/>
          <p:cNvSpPr txBox="1"/>
          <p:nvPr/>
        </p:nvSpPr>
        <p:spPr>
          <a:xfrm>
            <a:off x="177842" y="5449824"/>
            <a:ext cx="8887968" cy="400110"/>
          </a:xfrm>
          <a:prstGeom prst="rect">
            <a:avLst/>
          </a:prstGeom>
          <a:solidFill>
            <a:schemeClr val="bg1"/>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r>
              <a:rPr lang="en-US" altLang="zh-CN" sz="2000" dirty="0">
                <a:latin typeface="Arial" panose="020B0604020202020204" pitchFamily="34" charset="0"/>
                <a:cs typeface="Arial" panose="020B0604020202020204" pitchFamily="34" charset="0"/>
              </a:rPr>
              <a:t>Code for NeuralCDM is available at https://github.com/bigdata-ustc/NeuralCD</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7768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a:spLocks/>
          </p:cNvSpPr>
          <p:nvPr/>
        </p:nvSpPr>
        <p:spPr>
          <a:xfrm>
            <a:off x="1635717" y="2834817"/>
            <a:ext cx="6164115" cy="4616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000" b="1" dirty="0">
                <a:solidFill>
                  <a:schemeClr val="accent5"/>
                </a:solidFill>
                <a:latin typeface="Arial" panose="020B0604020202020204" pitchFamily="34" charset="0"/>
                <a:cs typeface="Arial" panose="020B0604020202020204" pitchFamily="34" charset="0"/>
              </a:rPr>
              <a:t>Thank you for listening</a:t>
            </a:r>
            <a:endParaRPr lang="zh-CN" altLang="en-US" sz="4000" b="1" dirty="0">
              <a:solidFill>
                <a:schemeClr val="accent5"/>
              </a:solidFill>
              <a:latin typeface="Arial" panose="020B0604020202020204" pitchFamily="34" charset="0"/>
              <a:cs typeface="Arial" panose="020B0604020202020204" pitchFamily="34" charset="0"/>
            </a:endParaRPr>
          </a:p>
        </p:txBody>
      </p:sp>
      <p:sp>
        <p:nvSpPr>
          <p:cNvPr id="3" name="文本框 2"/>
          <p:cNvSpPr txBox="1"/>
          <p:nvPr/>
        </p:nvSpPr>
        <p:spPr>
          <a:xfrm>
            <a:off x="3886200" y="4187952"/>
            <a:ext cx="1481328" cy="461665"/>
          </a:xfrm>
          <a:prstGeom prst="rect">
            <a:avLst/>
          </a:prstGeom>
          <a:noFill/>
        </p:spPr>
        <p:txBody>
          <a:bodyPr wrap="square" rtlCol="0">
            <a:spAutoFit/>
          </a:bodyPr>
          <a:lstStyle/>
          <a:p>
            <a:r>
              <a:rPr lang="en-US" altLang="zh-CN" sz="2400" b="1" dirty="0">
                <a:solidFill>
                  <a:schemeClr val="accent5"/>
                </a:solidFill>
                <a:latin typeface="Arial" panose="020B0604020202020204" pitchFamily="34" charset="0"/>
                <a:cs typeface="Arial" panose="020B0604020202020204" pitchFamily="34" charset="0"/>
              </a:rPr>
              <a:t>Q &amp; A</a:t>
            </a:r>
            <a:endParaRPr lang="zh-CN" altLang="en-US" sz="2400" b="1" dirty="0">
              <a:solidFill>
                <a:schemeClr val="accent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9856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Background</a:t>
            </a:r>
            <a:endParaRPr lang="zh-CN" altLang="en-US" dirty="0"/>
          </a:p>
        </p:txBody>
      </p:sp>
      <p:sp>
        <p:nvSpPr>
          <p:cNvPr id="3" name="文本框 2"/>
          <p:cNvSpPr txBox="1"/>
          <p:nvPr/>
        </p:nvSpPr>
        <p:spPr>
          <a:xfrm>
            <a:off x="365760" y="1362456"/>
            <a:ext cx="8375904" cy="707886"/>
          </a:xfrm>
          <a:prstGeom prst="rect">
            <a:avLst/>
          </a:prstGeom>
          <a:noFill/>
        </p:spPr>
        <p:txBody>
          <a:bodyPr wrap="square" rtlCol="0">
            <a:spAutoFit/>
          </a:bodyPr>
          <a:lstStyle/>
          <a:p>
            <a:pPr marL="285750" indent="-285750">
              <a:buClr>
                <a:schemeClr val="accent5"/>
              </a:buClr>
              <a:buFont typeface="Wingdings" panose="05000000000000000000" pitchFamily="2" charset="2"/>
              <a:buChar char="n"/>
            </a:pPr>
            <a:r>
              <a:rPr lang="en-US" altLang="zh-CN" sz="2000" b="1" dirty="0">
                <a:latin typeface="Arial" panose="020B0604020202020204" pitchFamily="34" charset="0"/>
                <a:cs typeface="Arial" panose="020B0604020202020204" pitchFamily="34" charset="0"/>
              </a:rPr>
              <a:t>Cognitive Diagnosis</a:t>
            </a:r>
            <a:r>
              <a:rPr lang="en-US" altLang="zh-CN" sz="2000" dirty="0">
                <a:latin typeface="Arial" panose="020B0604020202020204" pitchFamily="34" charset="0"/>
                <a:cs typeface="Arial" panose="020B0604020202020204" pitchFamily="34" charset="0"/>
              </a:rPr>
              <a:t>: A fundamental task in many scenarios, especially </a:t>
            </a:r>
            <a:r>
              <a:rPr lang="en-US" altLang="zh-CN" sz="2000" b="1" dirty="0">
                <a:solidFill>
                  <a:srgbClr val="FF0000"/>
                </a:solidFill>
                <a:latin typeface="Arial" panose="020B0604020202020204" pitchFamily="34" charset="0"/>
                <a:cs typeface="Arial" panose="020B0604020202020204" pitchFamily="34" charset="0"/>
              </a:rPr>
              <a:t>intelligent education</a:t>
            </a:r>
            <a:endParaRPr lang="zh-CN" altLang="en-US" sz="2000" b="1" dirty="0">
              <a:solidFill>
                <a:srgbClr val="FF0000"/>
              </a:solidFill>
              <a:latin typeface="Arial" panose="020B0604020202020204" pitchFamily="34" charset="0"/>
              <a:cs typeface="Arial" panose="020B0604020202020204" pitchFamily="34" charset="0"/>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6830" y="2070342"/>
            <a:ext cx="6099810" cy="4696768"/>
          </a:xfrm>
          <a:prstGeom prst="rect">
            <a:avLst/>
          </a:prstGeom>
        </p:spPr>
      </p:pic>
    </p:spTree>
    <p:extLst>
      <p:ext uri="{BB962C8B-B14F-4D97-AF65-F5344CB8AC3E}">
        <p14:creationId xmlns:p14="http://schemas.microsoft.com/office/powerpoint/2010/main" val="1914022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Traditional Works</a:t>
            </a:r>
            <a:endParaRPr lang="zh-CN" altLang="en-US" dirty="0"/>
          </a:p>
        </p:txBody>
      </p:sp>
      <p:sp>
        <p:nvSpPr>
          <p:cNvPr id="3" name="文本框 2"/>
          <p:cNvSpPr txBox="1"/>
          <p:nvPr/>
        </p:nvSpPr>
        <p:spPr>
          <a:xfrm>
            <a:off x="365760" y="1362456"/>
            <a:ext cx="8375904" cy="4708981"/>
          </a:xfrm>
          <a:prstGeom prst="rect">
            <a:avLst/>
          </a:prstGeom>
          <a:solidFill>
            <a:schemeClr val="bg1"/>
          </a:solidFill>
        </p:spPr>
        <p:txBody>
          <a:bodyPr wrap="square" rtlCol="0">
            <a:spAutoFit/>
          </a:bodyPr>
          <a:lstStyle/>
          <a:p>
            <a:pPr marL="285750" indent="-285750">
              <a:buClr>
                <a:schemeClr val="accent5"/>
              </a:buClr>
              <a:buFont typeface="Wingdings" panose="05000000000000000000" pitchFamily="2" charset="2"/>
              <a:buChar char="n"/>
            </a:pPr>
            <a:r>
              <a:rPr lang="en-US" altLang="zh-CN" sz="2000" b="1" dirty="0">
                <a:latin typeface="Arial" panose="020B0604020202020204" pitchFamily="34" charset="0"/>
                <a:cs typeface="Arial" panose="020B0604020202020204" pitchFamily="34" charset="0"/>
              </a:rPr>
              <a:t>IRT, MIRT</a:t>
            </a:r>
            <a:r>
              <a:rPr lang="en-US" altLang="zh-CN" sz="2000" dirty="0">
                <a:latin typeface="Arial" panose="020B0604020202020204" pitchFamily="34" charset="0"/>
                <a:cs typeface="Arial" panose="020B0604020202020204" pitchFamily="34" charset="0"/>
              </a:rPr>
              <a:t>: scalar or latent vectors for students and exercises; </a:t>
            </a:r>
            <a:r>
              <a:rPr lang="en-US" altLang="zh-CN" sz="2000" dirty="0">
                <a:solidFill>
                  <a:schemeClr val="accent2"/>
                </a:solidFill>
                <a:latin typeface="Arial" panose="020B0604020202020204" pitchFamily="34" charset="0"/>
                <a:cs typeface="Arial" panose="020B0604020202020204" pitchFamily="34" charset="0"/>
              </a:rPr>
              <a:t>logistic-like interaction function</a:t>
            </a:r>
          </a:p>
          <a:p>
            <a:pPr marL="285750" indent="-285750">
              <a:buClr>
                <a:schemeClr val="accent5"/>
              </a:buClr>
              <a:buFont typeface="Wingdings" panose="05000000000000000000" pitchFamily="2" charset="2"/>
              <a:buChar char="n"/>
            </a:pPr>
            <a:endParaRPr lang="en-US" altLang="zh-CN" sz="2000" dirty="0">
              <a:solidFill>
                <a:schemeClr val="accent2"/>
              </a:solidFill>
              <a:latin typeface="Arial" panose="020B0604020202020204" pitchFamily="34" charset="0"/>
              <a:cs typeface="Arial" panose="020B0604020202020204" pitchFamily="34" charset="0"/>
            </a:endParaRPr>
          </a:p>
          <a:p>
            <a:pPr marL="285750" indent="-285750">
              <a:buClr>
                <a:schemeClr val="accent5"/>
              </a:buClr>
              <a:buFont typeface="Wingdings" panose="05000000000000000000" pitchFamily="2" charset="2"/>
              <a:buChar char="n"/>
            </a:pPr>
            <a:endParaRPr lang="en-US" altLang="zh-CN" sz="2000" dirty="0">
              <a:solidFill>
                <a:schemeClr val="accent2"/>
              </a:solidFill>
              <a:latin typeface="Arial" panose="020B0604020202020204" pitchFamily="34" charset="0"/>
              <a:cs typeface="Arial" panose="020B0604020202020204" pitchFamily="34" charset="0"/>
            </a:endParaRPr>
          </a:p>
          <a:p>
            <a:pPr marL="285750" indent="-285750">
              <a:buClr>
                <a:schemeClr val="accent5"/>
              </a:buClr>
              <a:buFont typeface="Wingdings" panose="05000000000000000000" pitchFamily="2" charset="2"/>
              <a:buChar char="n"/>
            </a:pPr>
            <a:endParaRPr lang="en-US" altLang="zh-CN" sz="2000" dirty="0">
              <a:solidFill>
                <a:schemeClr val="accent2"/>
              </a:solidFill>
              <a:latin typeface="Arial" panose="020B0604020202020204" pitchFamily="34" charset="0"/>
              <a:cs typeface="Arial" panose="020B0604020202020204" pitchFamily="34" charset="0"/>
            </a:endParaRPr>
          </a:p>
          <a:p>
            <a:pPr marL="285750" indent="-285750">
              <a:buClr>
                <a:schemeClr val="accent5"/>
              </a:buClr>
              <a:buFont typeface="Wingdings" panose="05000000000000000000" pitchFamily="2" charset="2"/>
              <a:buChar char="n"/>
            </a:pPr>
            <a:endParaRPr lang="en-US" altLang="zh-CN" sz="2000" dirty="0">
              <a:solidFill>
                <a:schemeClr val="accent2"/>
              </a:solidFill>
              <a:latin typeface="Arial" panose="020B0604020202020204" pitchFamily="34" charset="0"/>
              <a:cs typeface="Arial" panose="020B0604020202020204" pitchFamily="34" charset="0"/>
            </a:endParaRPr>
          </a:p>
          <a:p>
            <a:pPr marL="742950" lvl="1" indent="-285750">
              <a:buClr>
                <a:schemeClr val="accent5"/>
              </a:buClr>
              <a:buFont typeface="Wingdings" panose="05000000000000000000" pitchFamily="2" charset="2"/>
              <a:buChar char="n"/>
            </a:pPr>
            <a:r>
              <a:rPr lang="en-US" altLang="zh-CN" sz="2000" dirty="0">
                <a:latin typeface="Arial" panose="020B0604020202020204" pitchFamily="34" charset="0"/>
                <a:cs typeface="Arial" panose="020B0604020202020204" pitchFamily="34" charset="0"/>
              </a:rPr>
              <a:t>difficulty, discrimination, ability</a:t>
            </a:r>
          </a:p>
          <a:p>
            <a:pPr marL="285750" indent="-285750">
              <a:buClr>
                <a:schemeClr val="accent5"/>
              </a:buClr>
              <a:buFont typeface="Wingdings" panose="05000000000000000000" pitchFamily="2" charset="2"/>
              <a:buChar char="n"/>
            </a:pPr>
            <a:r>
              <a:rPr lang="en-US" altLang="zh-CN" sz="2000" b="1" dirty="0">
                <a:latin typeface="Arial" panose="020B0604020202020204" pitchFamily="34" charset="0"/>
                <a:cs typeface="Arial" panose="020B0604020202020204" pitchFamily="34" charset="0"/>
              </a:rPr>
              <a:t>DINA</a:t>
            </a:r>
            <a:r>
              <a:rPr lang="en-US" altLang="zh-CN" sz="2000" dirty="0">
                <a:latin typeface="Arial" panose="020B0604020202020204" pitchFamily="34" charset="0"/>
                <a:cs typeface="Arial" panose="020B0604020202020204" pitchFamily="34" charset="0"/>
              </a:rPr>
              <a:t>: binary vectors for students and exercises; </a:t>
            </a:r>
            <a:r>
              <a:rPr lang="en-US" altLang="zh-CN" sz="2000" dirty="0">
                <a:solidFill>
                  <a:schemeClr val="accent2"/>
                </a:solidFill>
                <a:latin typeface="Arial" panose="020B0604020202020204" pitchFamily="34" charset="0"/>
                <a:cs typeface="Arial" panose="020B0604020202020204" pitchFamily="34" charset="0"/>
              </a:rPr>
              <a:t>conjunctive assumption in interaction function</a:t>
            </a:r>
          </a:p>
          <a:p>
            <a:pPr marL="285750" indent="-285750">
              <a:buClr>
                <a:schemeClr val="accent5"/>
              </a:buClr>
              <a:buFont typeface="Wingdings" panose="05000000000000000000" pitchFamily="2" charset="2"/>
              <a:buChar char="n"/>
            </a:pPr>
            <a:endParaRPr lang="en-US" altLang="zh-CN" sz="2000" dirty="0">
              <a:solidFill>
                <a:schemeClr val="accent2"/>
              </a:solidFill>
              <a:latin typeface="Arial" panose="020B0604020202020204" pitchFamily="34" charset="0"/>
              <a:cs typeface="Arial" panose="020B0604020202020204" pitchFamily="34" charset="0"/>
            </a:endParaRPr>
          </a:p>
          <a:p>
            <a:pPr marL="285750" indent="-285750">
              <a:buClr>
                <a:schemeClr val="accent5"/>
              </a:buClr>
              <a:buFont typeface="Wingdings" panose="05000000000000000000" pitchFamily="2" charset="2"/>
              <a:buChar char="n"/>
            </a:pPr>
            <a:endParaRPr lang="en-US" altLang="zh-CN" sz="2000" dirty="0">
              <a:solidFill>
                <a:schemeClr val="accent2"/>
              </a:solidFill>
              <a:latin typeface="Arial" panose="020B0604020202020204" pitchFamily="34" charset="0"/>
              <a:cs typeface="Arial" panose="020B0604020202020204" pitchFamily="34" charset="0"/>
            </a:endParaRPr>
          </a:p>
          <a:p>
            <a:pPr marL="285750" indent="-285750">
              <a:buClr>
                <a:schemeClr val="accent5"/>
              </a:buClr>
              <a:buFont typeface="Wingdings" panose="05000000000000000000" pitchFamily="2" charset="2"/>
              <a:buChar char="n"/>
            </a:pPr>
            <a:endParaRPr lang="en-US" altLang="zh-CN" sz="2000" dirty="0">
              <a:solidFill>
                <a:schemeClr val="accent2"/>
              </a:solidFill>
              <a:latin typeface="Arial" panose="020B0604020202020204" pitchFamily="34" charset="0"/>
              <a:cs typeface="Arial" panose="020B0604020202020204" pitchFamily="34" charset="0"/>
            </a:endParaRPr>
          </a:p>
          <a:p>
            <a:pPr marL="742950" lvl="1" indent="-285750">
              <a:buClr>
                <a:schemeClr val="accent5"/>
              </a:buClr>
              <a:buFont typeface="Wingdings" panose="05000000000000000000" pitchFamily="2" charset="2"/>
              <a:buChar char="n"/>
            </a:pPr>
            <a:r>
              <a:rPr lang="en-US" altLang="zh-CN" sz="2000" dirty="0">
                <a:latin typeface="Arial" panose="020B0604020202020204" pitchFamily="34" charset="0"/>
                <a:cs typeface="Arial" panose="020B0604020202020204" pitchFamily="34" charset="0"/>
              </a:rPr>
              <a:t>Q-matrix</a:t>
            </a:r>
          </a:p>
          <a:p>
            <a:pPr marL="285750" indent="-285750">
              <a:buClr>
                <a:schemeClr val="accent5"/>
              </a:buClr>
              <a:buFont typeface="Wingdings" panose="05000000000000000000" pitchFamily="2" charset="2"/>
              <a:buChar char="n"/>
            </a:pPr>
            <a:r>
              <a:rPr lang="en-US" altLang="zh-CN" sz="2000" b="1" dirty="0">
                <a:latin typeface="Arial" panose="020B0604020202020204" pitchFamily="34" charset="0"/>
                <a:cs typeface="Arial" panose="020B0604020202020204" pitchFamily="34" charset="0"/>
              </a:rPr>
              <a:t>MF</a:t>
            </a:r>
            <a:r>
              <a:rPr lang="en-US" altLang="zh-CN" sz="2000" dirty="0">
                <a:latin typeface="Arial" panose="020B0604020202020204" pitchFamily="34" charset="0"/>
                <a:cs typeface="Arial" panose="020B0604020202020204" pitchFamily="34" charset="0"/>
              </a:rPr>
              <a:t>: latent vectors for students and exercises; </a:t>
            </a:r>
            <a:r>
              <a:rPr lang="en-US" altLang="zh-CN" sz="2000" dirty="0">
                <a:solidFill>
                  <a:schemeClr val="accent2"/>
                </a:solidFill>
                <a:latin typeface="Arial" panose="020B0604020202020204" pitchFamily="34" charset="0"/>
                <a:cs typeface="Arial" panose="020B0604020202020204" pitchFamily="34" charset="0"/>
              </a:rPr>
              <a:t>inner productive interaction function</a:t>
            </a:r>
            <a:endParaRPr lang="zh-CN" altLang="en-US" sz="2000" dirty="0">
              <a:solidFill>
                <a:schemeClr val="accent2"/>
              </a:solidFill>
              <a:latin typeface="Arial" panose="020B0604020202020204" pitchFamily="34" charset="0"/>
              <a:cs typeface="Arial" panose="020B0604020202020204" pitchFamily="34" charset="0"/>
            </a:endParaRPr>
          </a:p>
        </p:txBody>
      </p:sp>
      <p:grpSp>
        <p:nvGrpSpPr>
          <p:cNvPr id="18" name="组合 17"/>
          <p:cNvGrpSpPr/>
          <p:nvPr/>
        </p:nvGrpSpPr>
        <p:grpSpPr>
          <a:xfrm>
            <a:off x="1966403" y="2007673"/>
            <a:ext cx="5077287" cy="625734"/>
            <a:chOff x="806206" y="4937687"/>
            <a:chExt cx="5077287" cy="625734"/>
          </a:xfrm>
        </p:grpSpPr>
        <p:sp>
          <p:nvSpPr>
            <p:cNvPr id="8" name="TextBox 15"/>
            <p:cNvSpPr txBox="1">
              <a:spLocks noChangeArrowheads="1"/>
            </p:cNvSpPr>
            <p:nvPr/>
          </p:nvSpPr>
          <p:spPr bwMode="auto">
            <a:xfrm>
              <a:off x="4576070" y="5282537"/>
              <a:ext cx="235669" cy="280884"/>
            </a:xfrm>
            <a:prstGeom prst="rect">
              <a:avLst/>
            </a:prstGeom>
            <a:solidFill>
              <a:schemeClr val="accent1">
                <a:lumMod val="60000"/>
                <a:lumOff val="40000"/>
              </a:schemeClr>
            </a:solidFill>
            <a:ln w="19050">
              <a:noFill/>
              <a:miter lim="800000"/>
              <a:headEnd/>
              <a:tailEnd/>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en-US" altLang="zh-CN" b="1" dirty="0">
                <a:solidFill>
                  <a:srgbClr val="000000"/>
                </a:solidFill>
                <a:latin typeface="Times New Roman" charset="0"/>
                <a:ea typeface="Times New Roman" charset="0"/>
                <a:cs typeface="Times New Roman" charset="0"/>
              </a:endParaRPr>
            </a:p>
          </p:txBody>
        </p:sp>
        <p:sp>
          <p:nvSpPr>
            <p:cNvPr id="9" name="TextBox 15"/>
            <p:cNvSpPr txBox="1">
              <a:spLocks noChangeArrowheads="1"/>
            </p:cNvSpPr>
            <p:nvPr/>
          </p:nvSpPr>
          <p:spPr bwMode="auto">
            <a:xfrm>
              <a:off x="5360379" y="5281184"/>
              <a:ext cx="305888" cy="282237"/>
            </a:xfrm>
            <a:prstGeom prst="rect">
              <a:avLst/>
            </a:prstGeom>
            <a:solidFill>
              <a:schemeClr val="accent2">
                <a:lumMod val="40000"/>
                <a:lumOff val="60000"/>
              </a:schemeClr>
            </a:solidFill>
            <a:ln w="19050">
              <a:noFill/>
              <a:miter lim="800000"/>
              <a:headEnd/>
              <a:tailEnd/>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en-US" altLang="zh-CN" b="1" dirty="0">
                <a:solidFill>
                  <a:srgbClr val="000000"/>
                </a:solidFill>
                <a:latin typeface="Times New Roman" charset="0"/>
                <a:ea typeface="Times New Roman" charset="0"/>
                <a:cs typeface="Times New Roman" charset="0"/>
              </a:endParaRPr>
            </a:p>
          </p:txBody>
        </p:sp>
        <p:sp>
          <p:nvSpPr>
            <p:cNvPr id="10" name="TextBox 15"/>
            <p:cNvSpPr txBox="1">
              <a:spLocks noChangeArrowheads="1"/>
            </p:cNvSpPr>
            <p:nvPr/>
          </p:nvSpPr>
          <p:spPr bwMode="auto">
            <a:xfrm>
              <a:off x="2562521" y="5098392"/>
              <a:ext cx="304397" cy="312627"/>
            </a:xfrm>
            <a:prstGeom prst="rect">
              <a:avLst/>
            </a:prstGeom>
            <a:solidFill>
              <a:schemeClr val="accent2">
                <a:lumMod val="40000"/>
                <a:lumOff val="60000"/>
              </a:schemeClr>
            </a:solidFill>
            <a:ln w="19050">
              <a:noFill/>
              <a:miter lim="800000"/>
              <a:headEnd/>
              <a:tailEnd/>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en-US" altLang="zh-CN" b="1" dirty="0">
                <a:solidFill>
                  <a:srgbClr val="000000"/>
                </a:solidFill>
                <a:latin typeface="Times New Roman" charset="0"/>
                <a:ea typeface="Times New Roman" charset="0"/>
                <a:cs typeface="Times New Roman" charset="0"/>
              </a:endParaRPr>
            </a:p>
          </p:txBody>
        </p:sp>
        <p:sp>
          <p:nvSpPr>
            <p:cNvPr id="13" name="TextBox 15"/>
            <p:cNvSpPr txBox="1">
              <a:spLocks noChangeArrowheads="1"/>
            </p:cNvSpPr>
            <p:nvPr/>
          </p:nvSpPr>
          <p:spPr bwMode="auto">
            <a:xfrm>
              <a:off x="4900091" y="5281184"/>
              <a:ext cx="268965" cy="262355"/>
            </a:xfrm>
            <a:prstGeom prst="rect">
              <a:avLst/>
            </a:prstGeom>
            <a:solidFill>
              <a:schemeClr val="accent6">
                <a:lumMod val="40000"/>
                <a:lumOff val="60000"/>
              </a:schemeClr>
            </a:solidFill>
            <a:ln w="19050">
              <a:noFill/>
              <a:miter lim="800000"/>
              <a:headEnd/>
              <a:tailEnd/>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en-US" altLang="zh-CN" b="1" dirty="0">
                <a:solidFill>
                  <a:srgbClr val="000000"/>
                </a:solidFill>
                <a:latin typeface="Times New Roman" charset="0"/>
                <a:ea typeface="Times New Roman" charset="0"/>
                <a:cs typeface="Times New Roman" charset="0"/>
              </a:endParaRPr>
            </a:p>
          </p:txBody>
        </p:sp>
        <p:sp>
          <p:nvSpPr>
            <p:cNvPr id="14" name="TextBox 15"/>
            <p:cNvSpPr txBox="1">
              <a:spLocks noChangeArrowheads="1"/>
            </p:cNvSpPr>
            <p:nvPr/>
          </p:nvSpPr>
          <p:spPr bwMode="auto">
            <a:xfrm>
              <a:off x="1956222" y="5120298"/>
              <a:ext cx="259942" cy="276869"/>
            </a:xfrm>
            <a:prstGeom prst="rect">
              <a:avLst/>
            </a:prstGeom>
            <a:solidFill>
              <a:schemeClr val="accent6">
                <a:lumMod val="40000"/>
                <a:lumOff val="60000"/>
              </a:schemeClr>
            </a:solidFill>
            <a:ln w="19050">
              <a:noFill/>
              <a:miter lim="800000"/>
              <a:headEnd/>
              <a:tailEnd/>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en-US" altLang="zh-CN" b="1" dirty="0">
                <a:solidFill>
                  <a:srgbClr val="000000"/>
                </a:solidFill>
                <a:latin typeface="Times New Roman" charset="0"/>
                <a:ea typeface="Times New Roman" charset="0"/>
                <a:cs typeface="Times New Roman" charset="0"/>
              </a:endParaRPr>
            </a:p>
          </p:txBody>
        </p:sp>
        <p:sp>
          <p:nvSpPr>
            <p:cNvPr id="15" name="TextBox 15"/>
            <p:cNvSpPr txBox="1">
              <a:spLocks noChangeArrowheads="1"/>
            </p:cNvSpPr>
            <p:nvPr/>
          </p:nvSpPr>
          <p:spPr bwMode="auto">
            <a:xfrm>
              <a:off x="2269322" y="5102165"/>
              <a:ext cx="262316" cy="298622"/>
            </a:xfrm>
            <a:prstGeom prst="rect">
              <a:avLst/>
            </a:prstGeom>
            <a:solidFill>
              <a:schemeClr val="accent1">
                <a:lumMod val="60000"/>
                <a:lumOff val="40000"/>
              </a:schemeClr>
            </a:solidFill>
            <a:ln w="19050">
              <a:noFill/>
              <a:miter lim="800000"/>
              <a:headEnd/>
              <a:tailEnd/>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en-US" altLang="zh-CN" b="1" dirty="0">
                <a:solidFill>
                  <a:srgbClr val="000000"/>
                </a:solidFill>
                <a:latin typeface="Times New Roman" charset="0"/>
                <a:ea typeface="Times New Roman" charset="0"/>
                <a:cs typeface="Times New Roman" charset="0"/>
              </a:endParaRPr>
            </a:p>
          </p:txBody>
        </p:sp>
        <mc:AlternateContent xmlns:mc="http://schemas.openxmlformats.org/markup-compatibility/2006" xmlns:a14="http://schemas.microsoft.com/office/drawing/2010/main">
          <mc:Choice Requires="a14">
            <p:sp>
              <p:nvSpPr>
                <p:cNvPr id="17" name="文本框 16"/>
                <p:cNvSpPr txBox="1"/>
                <p:nvPr/>
              </p:nvSpPr>
              <p:spPr>
                <a:xfrm>
                  <a:off x="806206" y="4937687"/>
                  <a:ext cx="5077287" cy="5695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𝑢𝑣</m:t>
                                </m:r>
                              </m:sub>
                            </m:sSub>
                            <m:r>
                              <a:rPr lang="en-US" altLang="zh-CN" b="0" i="1" smtClean="0">
                                <a:latin typeface="Cambria Math" panose="02040503050406030204" pitchFamily="18" charset="0"/>
                              </a:rPr>
                              <m:t>=1</m:t>
                            </m:r>
                          </m:e>
                          <m:e>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𝜃</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𝑣</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i="1">
                                    <a:latin typeface="Cambria Math" panose="02040503050406030204" pitchFamily="18" charset="0"/>
                                  </a:rPr>
                                  <m:t>𝑣</m:t>
                                </m:r>
                              </m:sub>
                            </m:sSub>
                            <m:r>
                              <a:rPr lang="en-US" altLang="zh-CN" i="1" smtClean="0">
                                <a:latin typeface="Cambria Math" panose="02040503050406030204" pitchFamily="18" charset="0"/>
                              </a:rPr>
                              <m:t> </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1+</m:t>
                            </m:r>
                            <m:r>
                              <m:rPr>
                                <m:sty m:val="p"/>
                              </m:rPr>
                              <a:rPr lang="en-US" altLang="zh-CN" b="0" i="0" smtClean="0">
                                <a:latin typeface="Cambria Math" panose="02040503050406030204" pitchFamily="18" charset="0"/>
                              </a:rPr>
                              <m:t>exp</m:t>
                            </m:r>
                            <m:r>
                              <a:rPr lang="en-US" altLang="zh-CN" b="0" i="1" smtClean="0">
                                <a:latin typeface="Cambria Math" panose="02040503050406030204" pitchFamily="18" charset="0"/>
                              </a:rPr>
                              <m:t>⁡(−1.7</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𝑣</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𝜃</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i="1">
                                        <a:latin typeface="Cambria Math" panose="02040503050406030204" pitchFamily="18" charset="0"/>
                                      </a:rPr>
                                      <m:t>𝑣</m:t>
                                    </m:r>
                                  </m:sub>
                                </m:sSub>
                              </m:e>
                            </m:d>
                            <m:r>
                              <a:rPr lang="en-US" altLang="zh-CN" b="0" i="1" smtClean="0">
                                <a:latin typeface="Cambria Math" panose="02040503050406030204" pitchFamily="18" charset="0"/>
                              </a:rPr>
                              <m:t>)</m:t>
                            </m:r>
                          </m:den>
                        </m:f>
                      </m:oMath>
                    </m:oMathPara>
                  </a14:m>
                  <a:endParaRPr lang="zh-CN" altLang="en-US" dirty="0"/>
                </a:p>
              </p:txBody>
            </p:sp>
          </mc:Choice>
          <mc:Fallback xmlns="">
            <p:sp>
              <p:nvSpPr>
                <p:cNvPr id="17" name="文本框 16"/>
                <p:cNvSpPr txBox="1">
                  <a:spLocks noRot="1" noChangeAspect="1" noMove="1" noResize="1" noEditPoints="1" noAdjustHandles="1" noChangeArrowheads="1" noChangeShapeType="1" noTextEdit="1"/>
                </p:cNvSpPr>
                <p:nvPr/>
              </p:nvSpPr>
              <p:spPr>
                <a:xfrm>
                  <a:off x="806206" y="4937687"/>
                  <a:ext cx="5077287" cy="569580"/>
                </a:xfrm>
                <a:prstGeom prst="rect">
                  <a:avLst/>
                </a:prstGeom>
                <a:blipFill rotWithShape="0">
                  <a:blip r:embed="rId3"/>
                  <a:stretch>
                    <a:fillRect/>
                  </a:stretch>
                </a:blipFill>
              </p:spPr>
              <p:txBody>
                <a:bodyPr/>
                <a:lstStyle/>
                <a:p>
                  <a:r>
                    <a:rPr lang="zh-CN" altLang="en-US">
                      <a:noFill/>
                    </a:rPr>
                    <a:t> </a:t>
                  </a:r>
                </a:p>
              </p:txBody>
            </p:sp>
          </mc:Fallback>
        </mc:AlternateContent>
      </p:grpSp>
      <p:sp>
        <p:nvSpPr>
          <p:cNvPr id="19" name="TextBox 15"/>
          <p:cNvSpPr txBox="1">
            <a:spLocks noChangeArrowheads="1"/>
          </p:cNvSpPr>
          <p:nvPr/>
        </p:nvSpPr>
        <p:spPr bwMode="auto">
          <a:xfrm>
            <a:off x="1741063" y="2715487"/>
            <a:ext cx="1950772" cy="369332"/>
          </a:xfrm>
          <a:prstGeom prst="rect">
            <a:avLst/>
          </a:prstGeom>
          <a:solidFill>
            <a:schemeClr val="accent6">
              <a:lumMod val="40000"/>
              <a:lumOff val="60000"/>
            </a:schemeClr>
          </a:solidFill>
          <a:ln w="19050">
            <a:noFill/>
            <a:miter lim="800000"/>
            <a:headEnd/>
            <a:tailEnd/>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dirty="0">
                <a:latin typeface="Times New Roman" charset="0"/>
                <a:ea typeface="Times New Roman" charset="0"/>
                <a:cs typeface="Times New Roman" charset="0"/>
              </a:rPr>
              <a:t>Skill </a:t>
            </a:r>
            <a:r>
              <a:rPr lang="en-US" altLang="zh-CN"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proficiency </a:t>
            </a:r>
            <a:endParaRPr lang="en-US" altLang="zh-CN" b="1" dirty="0">
              <a:solidFill>
                <a:srgbClr val="000000"/>
              </a:solidFill>
              <a:latin typeface="Times New Roman" charset="0"/>
              <a:ea typeface="Times New Roman" charset="0"/>
              <a:cs typeface="Times New Roman" charset="0"/>
            </a:endParaRPr>
          </a:p>
        </p:txBody>
      </p:sp>
      <p:sp>
        <p:nvSpPr>
          <p:cNvPr id="20" name="TextBox 15"/>
          <p:cNvSpPr txBox="1">
            <a:spLocks noChangeArrowheads="1"/>
          </p:cNvSpPr>
          <p:nvPr/>
        </p:nvSpPr>
        <p:spPr bwMode="auto">
          <a:xfrm>
            <a:off x="3949900" y="2715487"/>
            <a:ext cx="1573038" cy="369332"/>
          </a:xfrm>
          <a:prstGeom prst="rect">
            <a:avLst/>
          </a:prstGeom>
          <a:solidFill>
            <a:schemeClr val="accent1">
              <a:lumMod val="60000"/>
              <a:lumOff val="40000"/>
            </a:schemeClr>
          </a:solidFill>
          <a:ln w="19050">
            <a:noFill/>
            <a:miter lim="800000"/>
            <a:headEnd/>
            <a:tailEnd/>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dirty="0">
                <a:latin typeface="Times New Roman" charset="0"/>
                <a:ea typeface="Times New Roman" charset="0"/>
                <a:cs typeface="Times New Roman" charset="0"/>
              </a:rPr>
              <a:t>Discrimination </a:t>
            </a:r>
          </a:p>
        </p:txBody>
      </p:sp>
      <p:sp>
        <p:nvSpPr>
          <p:cNvPr id="21" name="TextBox 15"/>
          <p:cNvSpPr txBox="1">
            <a:spLocks noChangeArrowheads="1"/>
          </p:cNvSpPr>
          <p:nvPr/>
        </p:nvSpPr>
        <p:spPr bwMode="auto">
          <a:xfrm>
            <a:off x="5756158" y="2715487"/>
            <a:ext cx="1516810" cy="369332"/>
          </a:xfrm>
          <a:prstGeom prst="rect">
            <a:avLst/>
          </a:prstGeom>
          <a:solidFill>
            <a:schemeClr val="accent2">
              <a:lumMod val="40000"/>
              <a:lumOff val="60000"/>
            </a:schemeClr>
          </a:solidFill>
          <a:ln w="19050">
            <a:noFill/>
            <a:miter lim="800000"/>
            <a:headEnd/>
            <a:tailEnd/>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dirty="0">
                <a:latin typeface="Times New Roman" charset="0"/>
                <a:ea typeface="Times New Roman" charset="0"/>
                <a:cs typeface="Times New Roman" charset="0"/>
              </a:rPr>
              <a:t>Difficulty </a:t>
            </a:r>
            <a:endParaRPr lang="en-US" altLang="zh-CN" b="1" dirty="0">
              <a:solidFill>
                <a:srgbClr val="000000"/>
              </a:solidFill>
              <a:latin typeface="Times New Roman" charset="0"/>
              <a:ea typeface="Times New Roman" charset="0"/>
              <a:cs typeface="Times New Roman" charset="0"/>
            </a:endParaRPr>
          </a:p>
        </p:txBody>
      </p:sp>
      <p:sp>
        <p:nvSpPr>
          <p:cNvPr id="22" name="TextBox 15"/>
          <p:cNvSpPr txBox="1">
            <a:spLocks noChangeArrowheads="1"/>
          </p:cNvSpPr>
          <p:nvPr/>
        </p:nvSpPr>
        <p:spPr bwMode="auto">
          <a:xfrm>
            <a:off x="2324231" y="4808720"/>
            <a:ext cx="2638810" cy="367399"/>
          </a:xfrm>
          <a:prstGeom prst="rect">
            <a:avLst/>
          </a:prstGeom>
          <a:solidFill>
            <a:schemeClr val="accent1">
              <a:lumMod val="60000"/>
              <a:lumOff val="40000"/>
            </a:schemeClr>
          </a:solidFill>
          <a:ln w="19050">
            <a:noFill/>
            <a:miter lim="800000"/>
            <a:headEnd/>
            <a:tailEnd/>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Skill proficiency vector</a:t>
            </a:r>
          </a:p>
        </p:txBody>
      </p:sp>
      <p:sp>
        <p:nvSpPr>
          <p:cNvPr id="23" name="TextBox 15"/>
          <p:cNvSpPr txBox="1">
            <a:spLocks noChangeArrowheads="1"/>
          </p:cNvSpPr>
          <p:nvPr/>
        </p:nvSpPr>
        <p:spPr bwMode="auto">
          <a:xfrm>
            <a:off x="5080110" y="4808720"/>
            <a:ext cx="843838" cy="369332"/>
          </a:xfrm>
          <a:prstGeom prst="rect">
            <a:avLst/>
          </a:prstGeom>
          <a:solidFill>
            <a:schemeClr val="accent6">
              <a:lumMod val="40000"/>
              <a:lumOff val="60000"/>
            </a:schemeClr>
          </a:solidFill>
          <a:ln w="19050">
            <a:noFill/>
            <a:miter lim="800000"/>
            <a:headEnd/>
            <a:tailEnd/>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dirty="0">
                <a:latin typeface="Times New Roman" charset="0"/>
                <a:ea typeface="Times New Roman" charset="0"/>
                <a:cs typeface="Times New Roman" charset="0"/>
              </a:rPr>
              <a:t>Slip</a:t>
            </a:r>
            <a:endParaRPr lang="en-US" altLang="zh-CN" b="1" dirty="0">
              <a:solidFill>
                <a:srgbClr val="000000"/>
              </a:solidFill>
              <a:latin typeface="Times New Roman" charset="0"/>
              <a:ea typeface="Times New Roman" charset="0"/>
              <a:cs typeface="Times New Roman" charset="0"/>
            </a:endParaRPr>
          </a:p>
        </p:txBody>
      </p:sp>
      <p:sp>
        <p:nvSpPr>
          <p:cNvPr id="24" name="TextBox 15"/>
          <p:cNvSpPr txBox="1">
            <a:spLocks noChangeArrowheads="1"/>
          </p:cNvSpPr>
          <p:nvPr/>
        </p:nvSpPr>
        <p:spPr bwMode="auto">
          <a:xfrm>
            <a:off x="6150101" y="4799982"/>
            <a:ext cx="843838" cy="369332"/>
          </a:xfrm>
          <a:prstGeom prst="rect">
            <a:avLst/>
          </a:prstGeom>
          <a:solidFill>
            <a:schemeClr val="accent4">
              <a:lumMod val="40000"/>
              <a:lumOff val="60000"/>
            </a:schemeClr>
          </a:solidFill>
          <a:ln w="19050">
            <a:noFill/>
            <a:miter lim="800000"/>
            <a:headEnd/>
            <a:tailEnd/>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a:latin typeface="Times New Roman" charset="0"/>
                <a:ea typeface="Times New Roman" charset="0"/>
                <a:cs typeface="Times New Roman" charset="0"/>
              </a:rPr>
              <a:t>Guess</a:t>
            </a:r>
            <a:endParaRPr lang="en-US" altLang="zh-CN" b="1" dirty="0">
              <a:solidFill>
                <a:srgbClr val="000000"/>
              </a:solidFill>
              <a:latin typeface="Times New Roman" charset="0"/>
              <a:ea typeface="Times New Roman" charset="0"/>
              <a:cs typeface="Times New Roman" charset="0"/>
            </a:endParaRPr>
          </a:p>
        </p:txBody>
      </p:sp>
      <p:grpSp>
        <p:nvGrpSpPr>
          <p:cNvPr id="25" name="组合 24"/>
          <p:cNvGrpSpPr/>
          <p:nvPr/>
        </p:nvGrpSpPr>
        <p:grpSpPr>
          <a:xfrm>
            <a:off x="2646541" y="4248584"/>
            <a:ext cx="3798989" cy="378532"/>
            <a:chOff x="-2503128" y="4830824"/>
            <a:chExt cx="3798989" cy="378532"/>
          </a:xfrm>
        </p:grpSpPr>
        <p:sp>
          <p:nvSpPr>
            <p:cNvPr id="26" name="TextBox 15"/>
            <p:cNvSpPr txBox="1">
              <a:spLocks noChangeArrowheads="1"/>
            </p:cNvSpPr>
            <p:nvPr/>
          </p:nvSpPr>
          <p:spPr bwMode="auto">
            <a:xfrm>
              <a:off x="481933" y="4852998"/>
              <a:ext cx="222646" cy="356358"/>
            </a:xfrm>
            <a:prstGeom prst="rect">
              <a:avLst/>
            </a:prstGeom>
            <a:solidFill>
              <a:schemeClr val="accent4">
                <a:lumMod val="40000"/>
                <a:lumOff val="60000"/>
              </a:schemeClr>
            </a:solidFill>
            <a:ln w="19050">
              <a:noFill/>
              <a:miter lim="800000"/>
              <a:headEnd/>
              <a:tailEnd/>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en-US" altLang="zh-CN"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 name="TextBox 15"/>
            <p:cNvSpPr txBox="1">
              <a:spLocks noChangeArrowheads="1"/>
            </p:cNvSpPr>
            <p:nvPr/>
          </p:nvSpPr>
          <p:spPr bwMode="auto">
            <a:xfrm>
              <a:off x="-101356" y="4851155"/>
              <a:ext cx="222646" cy="356358"/>
            </a:xfrm>
            <a:prstGeom prst="rect">
              <a:avLst/>
            </a:prstGeom>
            <a:solidFill>
              <a:schemeClr val="accent6">
                <a:lumMod val="40000"/>
                <a:lumOff val="60000"/>
              </a:schemeClr>
            </a:solidFill>
            <a:ln w="19050">
              <a:noFill/>
              <a:miter lim="800000"/>
              <a:headEnd/>
              <a:tailEnd/>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en-US" altLang="zh-CN"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 name="TextBox 15"/>
            <p:cNvSpPr txBox="1">
              <a:spLocks noChangeArrowheads="1"/>
            </p:cNvSpPr>
            <p:nvPr/>
          </p:nvSpPr>
          <p:spPr bwMode="auto">
            <a:xfrm>
              <a:off x="-1310416" y="4849855"/>
              <a:ext cx="222646" cy="356358"/>
            </a:xfrm>
            <a:prstGeom prst="rect">
              <a:avLst/>
            </a:prstGeom>
            <a:solidFill>
              <a:schemeClr val="accent1">
                <a:lumMod val="60000"/>
                <a:lumOff val="40000"/>
              </a:schemeClr>
            </a:solidFill>
            <a:ln w="19050">
              <a:noFill/>
              <a:miter lim="800000"/>
              <a:headEnd/>
              <a:tailEnd/>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en-US" altLang="zh-CN"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9" name="文本框 28"/>
                <p:cNvSpPr txBox="1"/>
                <p:nvPr/>
              </p:nvSpPr>
              <p:spPr>
                <a:xfrm>
                  <a:off x="-2503128" y="4830824"/>
                  <a:ext cx="3798989" cy="3545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𝑅</m:t>
                                </m:r>
                              </m:e>
                              <m:sub>
                                <m:r>
                                  <a:rPr lang="en-US" altLang="zh-CN" sz="2000" b="0" i="1" smtClean="0">
                                    <a:latin typeface="Cambria Math" panose="02040503050406030204" pitchFamily="18" charset="0"/>
                                  </a:rPr>
                                  <m:t>𝑖𝑗</m:t>
                                </m:r>
                              </m:sub>
                            </m:sSub>
                            <m:r>
                              <a:rPr lang="en-US" altLang="zh-CN" sz="2000" b="0" i="1" smtClean="0">
                                <a:latin typeface="Cambria Math" panose="02040503050406030204" pitchFamily="18" charset="0"/>
                              </a:rPr>
                              <m:t>=1</m:t>
                            </m:r>
                          </m:e>
                          <m:e>
                            <m:sSub>
                              <m:sSubPr>
                                <m:ctrlPr>
                                  <a:rPr lang="en-US" altLang="zh-CN" sz="2000" b="0" i="1" smtClean="0">
                                    <a:latin typeface="Cambria Math" panose="02040503050406030204" pitchFamily="18" charset="0"/>
                                  </a:rPr>
                                </m:ctrlPr>
                              </m:sSubPr>
                              <m:e>
                                <m:r>
                                  <a:rPr lang="zh-CN" altLang="en-US" sz="2000" b="0" i="1" smtClean="0">
                                    <a:latin typeface="Cambria Math" panose="02040503050406030204" pitchFamily="18" charset="0"/>
                                  </a:rPr>
                                  <m:t>𝛼</m:t>
                                </m:r>
                              </m:e>
                              <m:sub>
                                <m:r>
                                  <a:rPr lang="en-US" altLang="zh-CN" sz="2000" b="0" i="1" smtClean="0">
                                    <a:latin typeface="Cambria Math" panose="02040503050406030204" pitchFamily="18" charset="0"/>
                                  </a:rPr>
                                  <m:t>𝑖</m:t>
                                </m:r>
                              </m:sub>
                            </m:sSub>
                          </m:e>
                        </m:d>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i="1">
                                <a:latin typeface="Cambria Math" panose="02040503050406030204" pitchFamily="18" charset="0"/>
                              </a:rPr>
                              <m:t>(1−</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𝑠</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m:t>
                            </m:r>
                          </m:e>
                          <m:sup>
                            <m:sSub>
                              <m:sSubPr>
                                <m:ctrlPr>
                                  <a:rPr lang="en-US" altLang="zh-CN" sz="2000" b="0" i="1" smtClean="0">
                                    <a:latin typeface="Cambria Math" panose="02040503050406030204" pitchFamily="18" charset="0"/>
                                  </a:rPr>
                                </m:ctrlPr>
                              </m:sSubPr>
                              <m:e>
                                <m:r>
                                  <m:rPr>
                                    <m:sty m:val="p"/>
                                  </m:rPr>
                                  <a:rPr lang="el-GR" altLang="zh-CN" sz="2000" b="0" i="1" smtClean="0">
                                    <a:latin typeface="Cambria Math" panose="02040503050406030204" pitchFamily="18" charset="0"/>
                                  </a:rPr>
                                  <m:t>η</m:t>
                                </m:r>
                              </m:e>
                              <m:sub>
                                <m:r>
                                  <a:rPr lang="en-US" altLang="zh-CN" sz="2000" b="0" i="1" smtClean="0">
                                    <a:latin typeface="Cambria Math" panose="02040503050406030204" pitchFamily="18" charset="0"/>
                                  </a:rPr>
                                  <m:t>𝑖𝑗</m:t>
                                </m:r>
                              </m:sub>
                            </m:sSub>
                          </m:sup>
                        </m:sSup>
                        <m:sSup>
                          <m:sSupPr>
                            <m:ctrlPr>
                              <a:rPr lang="en-US" altLang="zh-CN" sz="2000" b="0" i="1" smtClean="0">
                                <a:latin typeface="Cambria Math" panose="02040503050406030204" pitchFamily="18" charset="0"/>
                              </a:rPr>
                            </m:ctrlPr>
                          </m:sSup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𝑔</m:t>
                                </m:r>
                              </m:e>
                              <m:sub>
                                <m:r>
                                  <a:rPr lang="en-US" altLang="zh-CN" sz="2000" b="0" i="1" smtClean="0">
                                    <a:latin typeface="Cambria Math" panose="02040503050406030204" pitchFamily="18" charset="0"/>
                                  </a:rPr>
                                  <m:t>𝑗</m:t>
                                </m:r>
                              </m:sub>
                            </m:sSub>
                          </m:e>
                          <m:sup>
                            <m:r>
                              <a:rPr lang="en-US" altLang="zh-CN" sz="2000" b="0" i="1" smtClean="0">
                                <a:latin typeface="Cambria Math" panose="02040503050406030204" pitchFamily="18" charset="0"/>
                              </a:rPr>
                              <m:t>1−</m:t>
                            </m:r>
                            <m:sSub>
                              <m:sSubPr>
                                <m:ctrlPr>
                                  <a:rPr lang="en-US" altLang="zh-CN" sz="2000" i="1">
                                    <a:latin typeface="Cambria Math" panose="02040503050406030204" pitchFamily="18" charset="0"/>
                                  </a:rPr>
                                </m:ctrlPr>
                              </m:sSubPr>
                              <m:e>
                                <m:r>
                                  <m:rPr>
                                    <m:sty m:val="p"/>
                                  </m:rPr>
                                  <a:rPr lang="el-GR" altLang="zh-CN" sz="2000" i="1">
                                    <a:latin typeface="Cambria Math" panose="02040503050406030204" pitchFamily="18" charset="0"/>
                                  </a:rPr>
                                  <m:t>η</m:t>
                                </m:r>
                              </m:e>
                              <m:sub>
                                <m:r>
                                  <a:rPr lang="en-US" altLang="zh-CN" sz="2000" i="1">
                                    <a:latin typeface="Cambria Math" panose="02040503050406030204" pitchFamily="18" charset="0"/>
                                  </a:rPr>
                                  <m:t>𝑖𝑗</m:t>
                                </m:r>
                              </m:sub>
                            </m:sSub>
                          </m:sup>
                        </m:sSup>
                      </m:oMath>
                    </m:oMathPara>
                  </a14:m>
                  <a:endParaRPr lang="zh-CN" altLang="en-US" sz="2000" dirty="0"/>
                </a:p>
              </p:txBody>
            </p:sp>
          </mc:Choice>
          <mc:Fallback xmlns="">
            <p:sp>
              <p:nvSpPr>
                <p:cNvPr id="29" name="文本框 28"/>
                <p:cNvSpPr txBox="1">
                  <a:spLocks noRot="1" noChangeAspect="1" noMove="1" noResize="1" noEditPoints="1" noAdjustHandles="1" noChangeArrowheads="1" noChangeShapeType="1" noTextEdit="1"/>
                </p:cNvSpPr>
                <p:nvPr/>
              </p:nvSpPr>
              <p:spPr>
                <a:xfrm>
                  <a:off x="-2503128" y="4830824"/>
                  <a:ext cx="3798989" cy="354584"/>
                </a:xfrm>
                <a:prstGeom prst="rect">
                  <a:avLst/>
                </a:prstGeom>
                <a:blipFill rotWithShape="0">
                  <a:blip r:embed="rId4"/>
                  <a:stretch>
                    <a:fillRect l="-963" r="-321" b="-24138"/>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0" name="文本框 29"/>
              <p:cNvSpPr txBox="1"/>
              <p:nvPr/>
            </p:nvSpPr>
            <p:spPr>
              <a:xfrm>
                <a:off x="3059707" y="6090468"/>
                <a:ext cx="27917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𝑢𝑣</m:t>
                              </m:r>
                            </m:sub>
                          </m:sSub>
                          <m:r>
                            <a:rPr lang="en-US" altLang="zh-CN" b="0" i="1" smtClean="0">
                              <a:latin typeface="Cambria Math" panose="02040503050406030204" pitchFamily="18" charset="0"/>
                            </a:rPr>
                            <m:t>=1</m:t>
                          </m:r>
                        </m:e>
                        <m:e>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𝜃</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i="1">
                                  <a:latin typeface="Cambria Math" panose="02040503050406030204" pitchFamily="18" charset="0"/>
                                </a:rPr>
                                <m:t>𝑣</m:t>
                              </m:r>
                            </m:sub>
                          </m:sSub>
                          <m:r>
                            <a:rPr lang="en-US" altLang="zh-CN" i="1" smtClean="0">
                              <a:latin typeface="Cambria Math" panose="02040503050406030204" pitchFamily="18" charset="0"/>
                            </a:rPr>
                            <m:t> </m:t>
                          </m:r>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𝑢</m:t>
                          </m:r>
                        </m:sub>
                      </m:sSub>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𝑣</m:t>
                          </m:r>
                        </m:sub>
                      </m:sSub>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3059707" y="6090468"/>
                <a:ext cx="2791726" cy="276999"/>
              </a:xfrm>
              <a:prstGeom prst="rect">
                <a:avLst/>
              </a:prstGeom>
              <a:blipFill rotWithShape="0">
                <a:blip r:embed="rId5"/>
                <a:stretch>
                  <a:fillRect l="-1747" b="-108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89305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08099" y="1278727"/>
            <a:ext cx="7955280" cy="1323439"/>
          </a:xfrm>
          <a:prstGeom prst="rect">
            <a:avLst/>
          </a:prstGeom>
          <a:noFill/>
        </p:spPr>
        <p:txBody>
          <a:bodyPr wrap="square" rtlCol="0">
            <a:spAutoFit/>
          </a:bodyPr>
          <a:lstStyle/>
          <a:p>
            <a:pPr marL="342900" indent="-342900">
              <a:buClr>
                <a:schemeClr val="accent5"/>
              </a:buClr>
              <a:buFont typeface="Wingdings" panose="05000000000000000000" pitchFamily="2" charset="2"/>
              <a:buChar char="l"/>
            </a:pPr>
            <a:r>
              <a:rPr lang="en-US" altLang="zh-CN" sz="2000" dirty="0">
                <a:latin typeface="Arial" panose="020B0604020202020204" pitchFamily="34" charset="0"/>
                <a:cs typeface="Arial" panose="020B0604020202020204" pitchFamily="34" charset="0"/>
              </a:rPr>
              <a:t>Problems in the interaction functions:</a:t>
            </a:r>
          </a:p>
          <a:p>
            <a:pPr marL="800100" lvl="1" indent="-342900">
              <a:buClr>
                <a:schemeClr val="accent5"/>
              </a:buClr>
              <a:buFont typeface="Wingdings" panose="05000000000000000000" pitchFamily="2" charset="2"/>
              <a:buChar char="l"/>
            </a:pPr>
            <a:r>
              <a:rPr lang="en-US" altLang="zh-CN" sz="2000" dirty="0">
                <a:latin typeface="Arial" panose="020B0604020202020204" pitchFamily="34" charset="0"/>
                <a:cs typeface="Arial" panose="020B0604020202020204" pitchFamily="34" charset="0"/>
              </a:rPr>
              <a:t>manually designed </a:t>
            </a:r>
            <a:r>
              <a:rPr lang="en-US" altLang="zh-CN" sz="2000" dirty="0">
                <a:latin typeface="Arial" panose="020B0604020202020204" pitchFamily="34" charset="0"/>
                <a:cs typeface="Arial" panose="020B0604020202020204" pitchFamily="34" charset="0"/>
                <a:sym typeface="Wingdings" panose="05000000000000000000" pitchFamily="2" charset="2"/>
              </a:rPr>
              <a:t> labor intensive</a:t>
            </a:r>
          </a:p>
          <a:p>
            <a:pPr marL="800100" lvl="1" indent="-342900">
              <a:buClr>
                <a:schemeClr val="accent5"/>
              </a:buClr>
              <a:buFont typeface="Wingdings" panose="05000000000000000000" pitchFamily="2" charset="2"/>
              <a:buChar char="l"/>
            </a:pPr>
            <a:r>
              <a:rPr lang="en-US" altLang="zh-CN" sz="2000" dirty="0">
                <a:latin typeface="Arial" panose="020B0604020202020204" pitchFamily="34" charset="0"/>
                <a:cs typeface="Arial" panose="020B0604020202020204" pitchFamily="34" charset="0"/>
                <a:sym typeface="Wingdings" panose="05000000000000000000" pitchFamily="2" charset="2"/>
              </a:rPr>
              <a:t>mostly linear  limited approximation ability</a:t>
            </a:r>
          </a:p>
          <a:p>
            <a:pPr marL="800100" lvl="1" indent="-342900">
              <a:buClr>
                <a:schemeClr val="accent5"/>
              </a:buClr>
              <a:buFont typeface="Wingdings" panose="05000000000000000000" pitchFamily="2" charset="2"/>
              <a:buChar char="l"/>
            </a:pPr>
            <a:r>
              <a:rPr lang="en-US" altLang="zh-CN" sz="2000" dirty="0">
                <a:latin typeface="Arial" panose="020B0604020202020204" pitchFamily="34" charset="0"/>
                <a:cs typeface="Arial" panose="020B0604020202020204" pitchFamily="34" charset="0"/>
                <a:sym typeface="Wingdings" panose="05000000000000000000" pitchFamily="2" charset="2"/>
              </a:rPr>
              <a:t>simplistic assumptions  restricted scope of applications</a:t>
            </a:r>
            <a:endParaRPr lang="en-US" altLang="zh-CN" sz="2000" dirty="0">
              <a:latin typeface="Arial" panose="020B0604020202020204" pitchFamily="34" charset="0"/>
              <a:cs typeface="Arial" panose="020B0604020202020204" pitchFamily="34" charset="0"/>
            </a:endParaRPr>
          </a:p>
        </p:txBody>
      </p:sp>
      <p:sp>
        <p:nvSpPr>
          <p:cNvPr id="6" name="文本框 5"/>
          <p:cNvSpPr txBox="1"/>
          <p:nvPr/>
        </p:nvSpPr>
        <p:spPr>
          <a:xfrm>
            <a:off x="423169" y="2755324"/>
            <a:ext cx="8044774" cy="707886"/>
          </a:xfrm>
          <a:prstGeom prst="rect">
            <a:avLst/>
          </a:prstGeom>
          <a:noFill/>
        </p:spPr>
        <p:txBody>
          <a:bodyPr wrap="square" rtlCol="0">
            <a:spAutoFit/>
          </a:bodyPr>
          <a:lstStyle/>
          <a:p>
            <a:r>
              <a:rPr lang="en-US" altLang="zh-CN" sz="2000" dirty="0">
                <a:solidFill>
                  <a:srgbClr val="FF0000"/>
                </a:solidFill>
                <a:latin typeface="Arial" panose="020B0604020202020204" pitchFamily="34" charset="0"/>
                <a:cs typeface="Arial" panose="020B0604020202020204" pitchFamily="34" charset="0"/>
              </a:rPr>
              <a:t>It is urgent to find an automatic way to learn the complex interactions for cognitive diagnosis.</a:t>
            </a:r>
            <a:endParaRPr lang="zh-CN" altLang="en-US" sz="2000" dirty="0">
              <a:solidFill>
                <a:srgbClr val="FF0000"/>
              </a:solidFill>
              <a:latin typeface="Arial" panose="020B0604020202020204" pitchFamily="34" charset="0"/>
              <a:cs typeface="Arial" panose="020B0604020202020204" pitchFamily="34" charset="0"/>
            </a:endParaRPr>
          </a:p>
        </p:txBody>
      </p:sp>
      <p:sp>
        <p:nvSpPr>
          <p:cNvPr id="5" name="矩形 4"/>
          <p:cNvSpPr/>
          <p:nvPr/>
        </p:nvSpPr>
        <p:spPr>
          <a:xfrm>
            <a:off x="113124" y="3573942"/>
            <a:ext cx="8920503" cy="630936"/>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Arial" panose="020B0604020202020204" pitchFamily="34" charset="0"/>
                <a:cs typeface="Arial" panose="020B0604020202020204" pitchFamily="34" charset="0"/>
              </a:rPr>
              <a:t>Learn the interaction function with neural network from data</a:t>
            </a:r>
            <a:endParaRPr lang="zh-CN" altLang="en-US" sz="2400" b="1" dirty="0">
              <a:latin typeface="Arial" panose="020B0604020202020204" pitchFamily="34" charset="0"/>
              <a:cs typeface="Arial" panose="020B0604020202020204" pitchFamily="34" charset="0"/>
            </a:endParaRPr>
          </a:p>
        </p:txBody>
      </p:sp>
      <p:pic>
        <p:nvPicPr>
          <p:cNvPr id="7" name="图片 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9411" y="743073"/>
            <a:ext cx="1919659" cy="1411854"/>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pic>
      <p:grpSp>
        <p:nvGrpSpPr>
          <p:cNvPr id="13" name="组合 12"/>
          <p:cNvGrpSpPr/>
          <p:nvPr/>
        </p:nvGrpSpPr>
        <p:grpSpPr>
          <a:xfrm>
            <a:off x="1097680" y="4365141"/>
            <a:ext cx="6951390" cy="596574"/>
            <a:chOff x="1097680" y="4938820"/>
            <a:chExt cx="6951390" cy="596574"/>
          </a:xfrm>
        </p:grpSpPr>
        <p:sp>
          <p:nvSpPr>
            <p:cNvPr id="10" name="矩形 9"/>
            <p:cNvSpPr/>
            <p:nvPr/>
          </p:nvSpPr>
          <p:spPr>
            <a:xfrm>
              <a:off x="4057575" y="5114112"/>
              <a:ext cx="256328" cy="31055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 name="文本框 7"/>
                <p:cNvSpPr txBox="1"/>
                <p:nvPr/>
              </p:nvSpPr>
              <p:spPr>
                <a:xfrm>
                  <a:off x="1097680" y="4938820"/>
                  <a:ext cx="6951390" cy="5965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𝑅</m:t>
                                </m:r>
                              </m:e>
                              <m:sub>
                                <m:r>
                                  <a:rPr lang="en-US" altLang="zh-CN" sz="2000" b="0" i="1" smtClean="0">
                                    <a:latin typeface="Cambria Math" panose="02040503050406030204" pitchFamily="18" charset="0"/>
                                  </a:rPr>
                                  <m:t>𝑢𝑣</m:t>
                                </m:r>
                              </m:sub>
                            </m:sSub>
                            <m:r>
                              <a:rPr lang="en-US" altLang="zh-CN" sz="2000" b="0" i="1" smtClean="0">
                                <a:latin typeface="Cambria Math" panose="02040503050406030204" pitchFamily="18" charset="0"/>
                              </a:rPr>
                              <m:t>=1</m:t>
                            </m:r>
                          </m:e>
                          <m:e>
                            <m:sSub>
                              <m:sSubPr>
                                <m:ctrlPr>
                                  <a:rPr lang="en-US" altLang="zh-CN" sz="2000" b="0" i="1" smtClean="0">
                                    <a:latin typeface="Cambria Math" panose="02040503050406030204" pitchFamily="18" charset="0"/>
                                  </a:rPr>
                                </m:ctrlPr>
                              </m:sSubPr>
                              <m:e>
                                <m:r>
                                  <a:rPr lang="zh-CN" altLang="en-US" sz="2000" b="0" i="1" smtClean="0">
                                    <a:latin typeface="Cambria Math" panose="02040503050406030204" pitchFamily="18" charset="0"/>
                                  </a:rPr>
                                  <m:t>𝜃</m:t>
                                </m:r>
                              </m:e>
                              <m:sub>
                                <m:r>
                                  <a:rPr lang="en-US" altLang="zh-CN" sz="2000" b="0" i="1" smtClean="0">
                                    <a:latin typeface="Cambria Math" panose="02040503050406030204" pitchFamily="18" charset="0"/>
                                  </a:rPr>
                                  <m:t>𝑢</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𝑣</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𝑏</m:t>
                                </m:r>
                              </m:e>
                              <m:sub>
                                <m:r>
                                  <a:rPr lang="en-US" altLang="zh-CN" sz="2000" i="1">
                                    <a:latin typeface="Cambria Math" panose="02040503050406030204" pitchFamily="18" charset="0"/>
                                  </a:rPr>
                                  <m:t>𝑣</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i="1">
                                    <a:latin typeface="Cambria Math" panose="02040503050406030204" pitchFamily="18" charset="0"/>
                                  </a:rPr>
                                  <m:t>𝑣</m:t>
                                </m:r>
                              </m:sub>
                            </m:sSub>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𝜃</m:t>
                                </m:r>
                              </m:e>
                              <m:sub>
                                <m:r>
                                  <a:rPr lang="en-US" altLang="zh-CN" sz="2000" i="1">
                                    <a:latin typeface="Cambria Math" panose="02040503050406030204" pitchFamily="18" charset="0"/>
                                  </a:rPr>
                                  <m:t>𝑢</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𝑣</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𝑏</m:t>
                                </m:r>
                              </m:e>
                              <m:sub>
                                <m:r>
                                  <a:rPr lang="en-US" altLang="zh-CN" sz="2000" i="1">
                                    <a:latin typeface="Cambria Math" panose="02040503050406030204" pitchFamily="18" charset="0"/>
                                  </a:rPr>
                                  <m:t>𝑣</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𝑐</m:t>
                                </m:r>
                              </m:e>
                              <m:sub>
                                <m:r>
                                  <a:rPr lang="en-US" altLang="zh-CN" sz="2000" i="1">
                                    <a:latin typeface="Cambria Math" panose="02040503050406030204" pitchFamily="18" charset="0"/>
                                  </a:rPr>
                                  <m:t>𝑣</m:t>
                                </m:r>
                              </m:sub>
                            </m:sSub>
                          </m:e>
                        </m:d>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1+</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𝑒</m:t>
                                </m:r>
                              </m:e>
                              <m:sup>
                                <m:r>
                                  <a:rPr lang="en-US" altLang="zh-CN" sz="2000" i="1">
                                    <a:latin typeface="Cambria Math" panose="02040503050406030204" pitchFamily="18" charset="0"/>
                                  </a:rPr>
                                  <m:t>−1.7</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𝑣</m:t>
                                    </m:r>
                                  </m:sub>
                                </m:sSub>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𝜃</m:t>
                                        </m:r>
                                      </m:e>
                                      <m:sub>
                                        <m:r>
                                          <a:rPr lang="en-US" altLang="zh-CN" sz="2000" i="1">
                                            <a:latin typeface="Cambria Math" panose="02040503050406030204" pitchFamily="18" charset="0"/>
                                          </a:rPr>
                                          <m:t>𝑢</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𝑏</m:t>
                                        </m:r>
                                      </m:e>
                                      <m:sub>
                                        <m:r>
                                          <a:rPr lang="en-US" altLang="zh-CN" sz="2000" i="1">
                                            <a:latin typeface="Cambria Math" panose="02040503050406030204" pitchFamily="18" charset="0"/>
                                          </a:rPr>
                                          <m:t>𝑣</m:t>
                                        </m:r>
                                      </m:sub>
                                    </m:sSub>
                                  </m:e>
                                </m:d>
                              </m:sup>
                            </m:sSup>
                          </m:den>
                        </m:f>
                      </m:oMath>
                    </m:oMathPara>
                  </a14:m>
                  <a:endParaRPr lang="zh-CN" altLang="en-US" sz="2000" dirty="0"/>
                </a:p>
              </p:txBody>
            </p:sp>
          </mc:Choice>
          <mc:Fallback xmlns="">
            <p:sp>
              <p:nvSpPr>
                <p:cNvPr id="8" name="文本框 7"/>
                <p:cNvSpPr txBox="1">
                  <a:spLocks noRot="1" noChangeAspect="1" noMove="1" noResize="1" noEditPoints="1" noAdjustHandles="1" noChangeArrowheads="1" noChangeShapeType="1" noTextEdit="1"/>
                </p:cNvSpPr>
                <p:nvPr/>
              </p:nvSpPr>
              <p:spPr>
                <a:xfrm>
                  <a:off x="1097680" y="4938820"/>
                  <a:ext cx="6951390" cy="596574"/>
                </a:xfrm>
                <a:prstGeom prst="rect">
                  <a:avLst/>
                </a:prstGeom>
                <a:blipFill rotWithShape="0">
                  <a:blip r:embed="rId4"/>
                  <a:stretch>
                    <a:fillRect/>
                  </a:stretch>
                </a:blipFill>
              </p:spPr>
              <p:txBody>
                <a:bodyPr/>
                <a:lstStyle/>
                <a:p>
                  <a:r>
                    <a:rPr lang="zh-CN" altLang="en-US">
                      <a:noFill/>
                    </a:rPr>
                    <a:t> </a:t>
                  </a:r>
                </a:p>
              </p:txBody>
            </p:sp>
          </mc:Fallback>
        </mc:AlternateContent>
      </p:grpSp>
      <p:pic>
        <p:nvPicPr>
          <p:cNvPr id="14" name="图片 13" descr="ICC"/>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75768" y="5205479"/>
            <a:ext cx="1851997" cy="1548526"/>
          </a:xfrm>
          <a:prstGeom prst="rect">
            <a:avLst/>
          </a:prstGeom>
          <a:noFill/>
          <a:ln>
            <a:noFill/>
          </a:ln>
          <a:effectLst/>
        </p:spPr>
      </p:pic>
      <p:grpSp>
        <p:nvGrpSpPr>
          <p:cNvPr id="18" name="组合 17"/>
          <p:cNvGrpSpPr/>
          <p:nvPr/>
        </p:nvGrpSpPr>
        <p:grpSpPr>
          <a:xfrm>
            <a:off x="5725697" y="5113875"/>
            <a:ext cx="1919659" cy="1715528"/>
            <a:chOff x="6129411" y="4876316"/>
            <a:chExt cx="2214113" cy="2015866"/>
          </a:xfrm>
        </p:grpSpPr>
        <p:pic>
          <p:nvPicPr>
            <p:cNvPr id="16" name="图片 15"/>
            <p:cNvPicPr>
              <a:picLocks noChangeAspect="1"/>
            </p:cNvPicPr>
            <p:nvPr/>
          </p:nvPicPr>
          <p:blipFill rotWithShape="1">
            <a:blip r:embed="rId6"/>
            <a:srcRect l="19333" t="7633"/>
            <a:stretch/>
          </p:blipFill>
          <p:spPr>
            <a:xfrm>
              <a:off x="6129411" y="4876316"/>
              <a:ext cx="2214113" cy="2015866"/>
            </a:xfrm>
            <a:prstGeom prst="rect">
              <a:avLst/>
            </a:prstGeom>
          </p:spPr>
        </p:pic>
        <p:sp>
          <p:nvSpPr>
            <p:cNvPr id="17" name="矩形 16"/>
            <p:cNvSpPr/>
            <p:nvPr/>
          </p:nvSpPr>
          <p:spPr>
            <a:xfrm>
              <a:off x="8153547" y="5176654"/>
              <a:ext cx="105550" cy="1361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右箭头 18"/>
          <p:cNvSpPr/>
          <p:nvPr/>
        </p:nvSpPr>
        <p:spPr>
          <a:xfrm>
            <a:off x="4145789" y="5653548"/>
            <a:ext cx="1061884" cy="403123"/>
          </a:xfrm>
          <a:prstGeom prst="rightArrow">
            <a:avLst/>
          </a:prstGeom>
          <a:solidFill>
            <a:schemeClr val="accent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grpSp>
        <p:nvGrpSpPr>
          <p:cNvPr id="26" name="组合 25"/>
          <p:cNvGrpSpPr/>
          <p:nvPr/>
        </p:nvGrpSpPr>
        <p:grpSpPr>
          <a:xfrm>
            <a:off x="1681316" y="4060723"/>
            <a:ext cx="2892059" cy="479710"/>
            <a:chOff x="1681316" y="4060723"/>
            <a:chExt cx="2892059" cy="479710"/>
          </a:xfrm>
        </p:grpSpPr>
        <p:cxnSp>
          <p:nvCxnSpPr>
            <p:cNvPr id="21" name="直接连接符 20"/>
            <p:cNvCxnSpPr/>
            <p:nvPr/>
          </p:nvCxnSpPr>
          <p:spPr>
            <a:xfrm>
              <a:off x="1681316" y="4060723"/>
              <a:ext cx="2892059" cy="83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3499104" y="4072128"/>
              <a:ext cx="558471" cy="4683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99565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par>
                                <p:cTn id="13" presetID="22" presetClass="entr" presetSubtype="4"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down)">
                                      <p:cBhvr>
                                        <p:cTn id="15" dur="500"/>
                                        <p:tgtEl>
                                          <p:spTgt spid="13"/>
                                        </p:tgtEl>
                                      </p:cBhvr>
                                    </p:animEffect>
                                  </p:childTnLst>
                                </p:cTn>
                              </p:par>
                              <p:par>
                                <p:cTn id="16" presetID="22" presetClass="entr" presetSubtype="4"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down)">
                                      <p:cBhvr>
                                        <p:cTn id="18" dur="500"/>
                                        <p:tgtEl>
                                          <p:spTgt spid="14"/>
                                        </p:tgtEl>
                                      </p:cBhvr>
                                    </p:animEffect>
                                  </p:childTnLst>
                                </p:cTn>
                              </p:par>
                              <p:par>
                                <p:cTn id="19" presetID="22" presetClass="entr" presetSubtype="4"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down)">
                                      <p:cBhvr>
                                        <p:cTn id="21" dur="500"/>
                                        <p:tgtEl>
                                          <p:spTgt spid="18"/>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down)">
                                      <p:cBhvr>
                                        <p:cTn id="24" dur="500"/>
                                        <p:tgtEl>
                                          <p:spTgt spid="19"/>
                                        </p:tgtEl>
                                      </p:cBhvr>
                                    </p:animEffect>
                                  </p:childTnLst>
                                </p:cTn>
                              </p:par>
                              <p:par>
                                <p:cTn id="25" presetID="22" presetClass="entr" presetSubtype="4"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Challenges</a:t>
            </a:r>
            <a:endParaRPr lang="zh-CN" altLang="en-US" dirty="0"/>
          </a:p>
        </p:txBody>
      </p:sp>
      <p:sp>
        <p:nvSpPr>
          <p:cNvPr id="4" name="文本框 3"/>
          <p:cNvSpPr txBox="1"/>
          <p:nvPr/>
        </p:nvSpPr>
        <p:spPr>
          <a:xfrm>
            <a:off x="365760" y="1362456"/>
            <a:ext cx="8375904" cy="2862322"/>
          </a:xfrm>
          <a:prstGeom prst="rect">
            <a:avLst/>
          </a:prstGeom>
          <a:solidFill>
            <a:schemeClr val="bg1"/>
          </a:solidFill>
        </p:spPr>
        <p:txBody>
          <a:bodyPr wrap="square" rtlCol="0">
            <a:spAutoFit/>
          </a:bodyPr>
          <a:lstStyle/>
          <a:p>
            <a:pPr marL="285750" indent="-285750">
              <a:buClr>
                <a:schemeClr val="accent5"/>
              </a:buClr>
              <a:buFont typeface="Wingdings" panose="05000000000000000000" pitchFamily="2" charset="2"/>
              <a:buChar char="n"/>
            </a:pPr>
            <a:r>
              <a:rPr lang="en-US" altLang="zh-CN" sz="2000" dirty="0">
                <a:latin typeface="Arial" panose="020B0604020202020204" pitchFamily="34" charset="0"/>
                <a:cs typeface="Arial" panose="020B0604020202020204" pitchFamily="34" charset="0"/>
              </a:rPr>
              <a:t>Black-box nature of neural network</a:t>
            </a:r>
          </a:p>
          <a:p>
            <a:pPr marL="742950" lvl="1" indent="-285750">
              <a:buClr>
                <a:schemeClr val="accent5"/>
              </a:buClr>
              <a:buFont typeface="Wingdings" panose="05000000000000000000" pitchFamily="2" charset="2"/>
              <a:buChar char="n"/>
            </a:pPr>
            <a:r>
              <a:rPr lang="en-US" altLang="zh-CN" sz="2000" dirty="0">
                <a:latin typeface="Arial" panose="020B0604020202020204" pitchFamily="34" charset="0"/>
                <a:cs typeface="Arial" panose="020B0604020202020204" pitchFamily="34" charset="0"/>
              </a:rPr>
              <a:t>difficult to get explainable diagnosis results</a:t>
            </a:r>
          </a:p>
          <a:p>
            <a:pPr marL="742950" lvl="1" indent="-285750">
              <a:buClr>
                <a:schemeClr val="accent5"/>
              </a:buClr>
              <a:buFont typeface="Wingdings" panose="05000000000000000000" pitchFamily="2" charset="2"/>
              <a:buChar char="n"/>
            </a:pPr>
            <a:endParaRPr lang="en-US" altLang="zh-CN" sz="2000" dirty="0">
              <a:latin typeface="Arial" panose="020B0604020202020204" pitchFamily="34" charset="0"/>
              <a:cs typeface="Arial" panose="020B0604020202020204" pitchFamily="34" charset="0"/>
            </a:endParaRPr>
          </a:p>
          <a:p>
            <a:pPr marL="742950" lvl="1" indent="-285750">
              <a:buClr>
                <a:schemeClr val="accent5"/>
              </a:buClr>
              <a:buFont typeface="Wingdings" panose="05000000000000000000" pitchFamily="2" charset="2"/>
              <a:buChar char="n"/>
            </a:pPr>
            <a:endParaRPr lang="en-US" altLang="zh-CN" sz="2000" dirty="0">
              <a:latin typeface="Arial" panose="020B0604020202020204" pitchFamily="34" charset="0"/>
              <a:cs typeface="Arial" panose="020B0604020202020204" pitchFamily="34" charset="0"/>
            </a:endParaRPr>
          </a:p>
          <a:p>
            <a:pPr marL="742950" lvl="1" indent="-285750">
              <a:buClr>
                <a:schemeClr val="accent5"/>
              </a:buClr>
              <a:buFont typeface="Wingdings" panose="05000000000000000000" pitchFamily="2" charset="2"/>
              <a:buChar char="n"/>
            </a:pPr>
            <a:endParaRPr lang="en-US" altLang="zh-CN" sz="2000" dirty="0">
              <a:latin typeface="Arial" panose="020B0604020202020204" pitchFamily="34" charset="0"/>
              <a:cs typeface="Arial" panose="020B0604020202020204" pitchFamily="34" charset="0"/>
            </a:endParaRPr>
          </a:p>
          <a:p>
            <a:pPr marL="742950" lvl="1" indent="-285750">
              <a:buClr>
                <a:schemeClr val="accent5"/>
              </a:buClr>
              <a:buFont typeface="Wingdings" panose="05000000000000000000" pitchFamily="2" charset="2"/>
              <a:buChar char="n"/>
            </a:pPr>
            <a:endParaRPr lang="en-US" altLang="zh-CN" sz="2000" dirty="0">
              <a:latin typeface="Arial" panose="020B0604020202020204" pitchFamily="34" charset="0"/>
              <a:cs typeface="Arial" panose="020B0604020202020204" pitchFamily="34" charset="0"/>
            </a:endParaRPr>
          </a:p>
          <a:p>
            <a:pPr marL="285750" indent="-285750">
              <a:buClr>
                <a:schemeClr val="accent5"/>
              </a:buClr>
              <a:buFont typeface="Wingdings" panose="05000000000000000000" pitchFamily="2" charset="2"/>
              <a:buChar char="n"/>
            </a:pPr>
            <a:r>
              <a:rPr lang="en-US" altLang="zh-CN" sz="2000" dirty="0">
                <a:latin typeface="Arial" panose="020B0604020202020204" pitchFamily="34" charset="0"/>
                <a:cs typeface="Arial" panose="020B0604020202020204" pitchFamily="34" charset="0"/>
              </a:rPr>
              <a:t>Leverage rich exercise text information</a:t>
            </a:r>
          </a:p>
          <a:p>
            <a:pPr marL="742950" lvl="1" indent="-285750">
              <a:buClr>
                <a:schemeClr val="accent5"/>
              </a:buClr>
              <a:buFont typeface="Wingdings" panose="05000000000000000000" pitchFamily="2" charset="2"/>
              <a:buChar char="n"/>
            </a:pPr>
            <a:r>
              <a:rPr lang="en-US" altLang="zh-CN" sz="2000" dirty="0">
                <a:latin typeface="Arial" panose="020B0604020202020204" pitchFamily="34" charset="0"/>
                <a:cs typeface="Arial" panose="020B0604020202020204" pitchFamily="34" charset="0"/>
              </a:rPr>
              <a:t>difficult for traditional non-neural functions</a:t>
            </a:r>
          </a:p>
          <a:p>
            <a:pPr marL="742950" lvl="1" indent="-285750">
              <a:buClr>
                <a:schemeClr val="accent5"/>
              </a:buClr>
              <a:buFont typeface="Wingdings" panose="05000000000000000000" pitchFamily="2" charset="2"/>
              <a:buChar char="n"/>
            </a:pPr>
            <a:r>
              <a:rPr lang="en-US" altLang="zh-CN" sz="2000" dirty="0">
                <a:latin typeface="Arial" panose="020B0604020202020204" pitchFamily="34" charset="0"/>
                <a:cs typeface="Arial" panose="020B0604020202020204" pitchFamily="34" charset="0"/>
              </a:rPr>
              <a:t>worthy of exploring with the strong ability of neural network</a:t>
            </a:r>
            <a:endParaRPr lang="zh-CN" altLang="en-US" sz="2000" dirty="0">
              <a:latin typeface="Arial" panose="020B0604020202020204" pitchFamily="34" charset="0"/>
              <a:cs typeface="Arial" panose="020B0604020202020204" pitchFamily="34" charset="0"/>
            </a:endParaRPr>
          </a:p>
        </p:txBody>
      </p:sp>
      <p:pic>
        <p:nvPicPr>
          <p:cNvPr id="5" name="图片 4"/>
          <p:cNvPicPr>
            <a:picLocks noChangeAspect="1"/>
          </p:cNvPicPr>
          <p:nvPr/>
        </p:nvPicPr>
        <p:blipFill rotWithShape="1">
          <a:blip r:embed="rId3"/>
          <a:srcRect l="10001" t="23440" r="6799" b="21840"/>
          <a:stretch/>
        </p:blipFill>
        <p:spPr>
          <a:xfrm>
            <a:off x="3062166" y="2048255"/>
            <a:ext cx="1807601" cy="1188845"/>
          </a:xfrm>
          <a:prstGeom prst="rect">
            <a:avLst/>
          </a:prstGeom>
        </p:spPr>
      </p:pic>
      <p:sp>
        <p:nvSpPr>
          <p:cNvPr id="7" name="矩形 6"/>
          <p:cNvSpPr/>
          <p:nvPr/>
        </p:nvSpPr>
        <p:spPr>
          <a:xfrm>
            <a:off x="4869767" y="2181012"/>
            <a:ext cx="505267" cy="923330"/>
          </a:xfrm>
          <a:prstGeom prst="rect">
            <a:avLst/>
          </a:prstGeom>
          <a:noFill/>
        </p:spPr>
        <p:txBody>
          <a:bodyPr wrap="none" lIns="91440" tIns="45720" rIns="91440" bIns="45720">
            <a:spAutoFit/>
          </a:bodyPr>
          <a:lstStyle/>
          <a:p>
            <a:pPr algn="ctr"/>
            <a:r>
              <a:rPr lang="en-US" altLang="zh-CN" sz="5400" dirty="0">
                <a:ln w="0"/>
                <a:effectLst>
                  <a:outerShdw blurRad="38100" dist="19050" dir="2700000" algn="tl" rotWithShape="0">
                    <a:schemeClr val="dk1">
                      <a:alpha val="40000"/>
                    </a:schemeClr>
                  </a:outerShdw>
                </a:effectLst>
              </a:rPr>
              <a:t>?</a:t>
            </a:r>
            <a:endParaRPr lang="zh-CN" altLang="en-US" sz="5400" dirty="0">
              <a:ln w="0"/>
              <a:effectLst>
                <a:outerShdw blurRad="38100" dist="19050" dir="2700000" algn="tl" rotWithShape="0">
                  <a:schemeClr val="dk1">
                    <a:alpha val="40000"/>
                  </a:schemeClr>
                </a:outerShdw>
              </a:effectLst>
            </a:endParaRPr>
          </a:p>
        </p:txBody>
      </p:sp>
      <p:pic>
        <p:nvPicPr>
          <p:cNvPr id="3" name="图片 2"/>
          <p:cNvPicPr>
            <a:picLocks noChangeAspect="1"/>
          </p:cNvPicPr>
          <p:nvPr/>
        </p:nvPicPr>
        <p:blipFill>
          <a:blip r:embed="rId4"/>
          <a:stretch>
            <a:fillRect/>
          </a:stretch>
        </p:blipFill>
        <p:spPr>
          <a:xfrm>
            <a:off x="1813698" y="4910577"/>
            <a:ext cx="1364170" cy="1364170"/>
          </a:xfrm>
          <a:prstGeom prst="rect">
            <a:avLst/>
          </a:prstGeom>
        </p:spPr>
      </p:pic>
      <p:sp>
        <p:nvSpPr>
          <p:cNvPr id="9" name="云形标注 8"/>
          <p:cNvSpPr/>
          <p:nvPr/>
        </p:nvSpPr>
        <p:spPr>
          <a:xfrm>
            <a:off x="3486825" y="4377574"/>
            <a:ext cx="1769538" cy="682085"/>
          </a:xfrm>
          <a:prstGeom prst="cloudCallout">
            <a:avLst>
              <a:gd name="adj1" fmla="val -72719"/>
              <a:gd name="adj2" fmla="val 7590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b="1" dirty="0">
              <a:latin typeface="Arial" panose="020B0604020202020204" pitchFamily="34" charset="0"/>
              <a:cs typeface="Arial" panose="020B0604020202020204" pitchFamily="34" charset="0"/>
            </a:endParaRPr>
          </a:p>
        </p:txBody>
      </p:sp>
      <p:sp>
        <p:nvSpPr>
          <p:cNvPr id="10" name="矩形 9"/>
          <p:cNvSpPr/>
          <p:nvPr/>
        </p:nvSpPr>
        <p:spPr>
          <a:xfrm>
            <a:off x="3619906" y="4523269"/>
            <a:ext cx="1454244" cy="369332"/>
          </a:xfrm>
          <a:prstGeom prst="rect">
            <a:avLst/>
          </a:prstGeom>
        </p:spPr>
        <p:txBody>
          <a:bodyPr wrap="none">
            <a:spAutoFit/>
          </a:bodyPr>
          <a:lstStyle/>
          <a:p>
            <a:pPr algn="ctr"/>
            <a:r>
              <a:rPr lang="en-US" altLang="zh-CN" b="1" dirty="0">
                <a:solidFill>
                  <a:schemeClr val="bg1"/>
                </a:solidFill>
                <a:latin typeface="Arial" panose="020B0604020202020204" pitchFamily="34" charset="0"/>
                <a:cs typeface="Arial" panose="020B0604020202020204" pitchFamily="34" charset="0"/>
              </a:rPr>
              <a:t>Information</a:t>
            </a:r>
            <a:endParaRPr lang="zh-CN"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6312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err="1"/>
              <a:t>NeuralCD</a:t>
            </a:r>
            <a:r>
              <a:rPr lang="en-US" altLang="zh-CN" dirty="0"/>
              <a:t> Framework</a:t>
            </a:r>
            <a:endParaRPr lang="zh-CN" altLang="en-US" dirty="0"/>
          </a:p>
        </p:txBody>
      </p:sp>
      <p:pic>
        <p:nvPicPr>
          <p:cNvPr id="3" name="图片 2"/>
          <p:cNvPicPr>
            <a:picLocks noChangeAspect="1"/>
          </p:cNvPicPr>
          <p:nvPr/>
        </p:nvPicPr>
        <p:blipFill>
          <a:blip r:embed="rId3"/>
          <a:stretch>
            <a:fillRect/>
          </a:stretch>
        </p:blipFill>
        <p:spPr>
          <a:xfrm>
            <a:off x="979845" y="3070139"/>
            <a:ext cx="7400126" cy="3787861"/>
          </a:xfrm>
          <a:prstGeom prst="rect">
            <a:avLst/>
          </a:prstGeom>
        </p:spPr>
      </p:pic>
      <mc:AlternateContent xmlns:mc="http://schemas.openxmlformats.org/markup-compatibility/2006" xmlns:a14="http://schemas.microsoft.com/office/drawing/2010/main">
        <mc:Choice Requires="a14">
          <p:sp>
            <p:nvSpPr>
              <p:cNvPr id="4" name="文本框 3"/>
              <p:cNvSpPr txBox="1"/>
              <p:nvPr/>
            </p:nvSpPr>
            <p:spPr>
              <a:xfrm>
                <a:off x="214638" y="1205962"/>
                <a:ext cx="8714232" cy="1950021"/>
              </a:xfrm>
              <a:prstGeom prst="rect">
                <a:avLst/>
              </a:prstGeom>
              <a:solidFill>
                <a:schemeClr val="bg1"/>
              </a:solidFill>
            </p:spPr>
            <p:txBody>
              <a:bodyPr wrap="square" rtlCol="0">
                <a:spAutoFit/>
              </a:bodyPr>
              <a:lstStyle/>
              <a:p>
                <a:pPr marL="285750" indent="-285750">
                  <a:buClr>
                    <a:schemeClr val="accent5"/>
                  </a:buClr>
                  <a:buFont typeface="Wingdings" panose="05000000000000000000" pitchFamily="2" charset="2"/>
                  <a:buChar char="n"/>
                </a:pPr>
                <a:r>
                  <a:rPr lang="en-US" altLang="zh-CN" sz="2000" b="1" dirty="0">
                    <a:latin typeface="Arial" panose="020B0604020202020204" pitchFamily="34" charset="0"/>
                    <a:cs typeface="Arial" panose="020B0604020202020204" pitchFamily="34" charset="0"/>
                  </a:rPr>
                  <a:t>Student Factors</a:t>
                </a:r>
                <a:r>
                  <a:rPr lang="en-US" altLang="zh-CN" sz="2000" dirty="0">
                    <a:latin typeface="Arial" panose="020B0604020202020204" pitchFamily="34" charset="0"/>
                    <a:cs typeface="Arial" panose="020B0604020202020204" pitchFamily="34" charset="0"/>
                  </a:rPr>
                  <a:t>: knowledge proficiency vector </a:t>
                </a:r>
                <a14:m>
                  <m:oMath xmlns:m="http://schemas.openxmlformats.org/officeDocument/2006/math">
                    <m:sSup>
                      <m:sSupPr>
                        <m:ctrlPr>
                          <a:rPr lang="en-US" altLang="zh-CN" sz="2000" i="1" smtClean="0">
                            <a:latin typeface="Cambria Math" panose="02040503050406030204" pitchFamily="18" charset="0"/>
                            <a:cs typeface="Arial" panose="020B0604020202020204" pitchFamily="34" charset="0"/>
                          </a:rPr>
                        </m:ctrlPr>
                      </m:sSupPr>
                      <m:e>
                        <m:r>
                          <a:rPr lang="en-US" altLang="zh-CN" sz="2000" b="0" i="1" smtClean="0">
                            <a:latin typeface="Cambria Math" panose="02040503050406030204" pitchFamily="18" charset="0"/>
                            <a:cs typeface="Arial" panose="020B0604020202020204" pitchFamily="34" charset="0"/>
                          </a:rPr>
                          <m:t>𝐹</m:t>
                        </m:r>
                      </m:e>
                      <m:sup>
                        <m:r>
                          <a:rPr lang="en-US" altLang="zh-CN" sz="2000" b="0" i="1" smtClean="0">
                            <a:latin typeface="Cambria Math" panose="02040503050406030204" pitchFamily="18" charset="0"/>
                            <a:cs typeface="Arial" panose="020B0604020202020204" pitchFamily="34" charset="0"/>
                          </a:rPr>
                          <m:t>𝑠</m:t>
                        </m:r>
                      </m:sup>
                    </m:sSup>
                  </m:oMath>
                </a14:m>
                <a:endParaRPr lang="en-US" altLang="zh-CN" sz="2000" dirty="0">
                  <a:solidFill>
                    <a:schemeClr val="accent2"/>
                  </a:solidFill>
                  <a:latin typeface="Arial" panose="020B0604020202020204" pitchFamily="34" charset="0"/>
                  <a:cs typeface="Arial" panose="020B0604020202020204" pitchFamily="34" charset="0"/>
                </a:endParaRPr>
              </a:p>
              <a:p>
                <a:pPr marL="285750" indent="-285750">
                  <a:buClr>
                    <a:schemeClr val="accent5"/>
                  </a:buClr>
                  <a:buFont typeface="Wingdings" panose="05000000000000000000" pitchFamily="2" charset="2"/>
                  <a:buChar char="n"/>
                </a:pPr>
                <a:r>
                  <a:rPr lang="en-US" altLang="zh-CN" sz="2000" b="1" dirty="0">
                    <a:latin typeface="Arial" panose="020B0604020202020204" pitchFamily="34" charset="0"/>
                    <a:cs typeface="Arial" panose="020B0604020202020204" pitchFamily="34" charset="0"/>
                  </a:rPr>
                  <a:t>Exercise Factors</a:t>
                </a:r>
                <a:r>
                  <a:rPr lang="en-US" altLang="zh-CN" sz="2000" dirty="0">
                    <a:latin typeface="Arial" panose="020B0604020202020204" pitchFamily="34" charset="0"/>
                    <a:cs typeface="Arial" panose="020B0604020202020204" pitchFamily="34" charset="0"/>
                  </a:rPr>
                  <a:t>: knowledge relevancy vector </a:t>
                </a:r>
                <a14:m>
                  <m:oMath xmlns:m="http://schemas.openxmlformats.org/officeDocument/2006/math">
                    <m:sSup>
                      <m:sSupPr>
                        <m:ctrlPr>
                          <a:rPr lang="en-US" altLang="zh-CN" sz="2000" i="1">
                            <a:latin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cs typeface="Arial" panose="020B0604020202020204" pitchFamily="34" charset="0"/>
                          </a:rPr>
                          <m:t>𝐹</m:t>
                        </m:r>
                      </m:e>
                      <m:sup>
                        <m:r>
                          <a:rPr lang="en-US" altLang="zh-CN" sz="2000" b="0" i="1" smtClean="0">
                            <a:latin typeface="Cambria Math" panose="02040503050406030204" pitchFamily="18" charset="0"/>
                            <a:cs typeface="Arial" panose="020B0604020202020204" pitchFamily="34" charset="0"/>
                          </a:rPr>
                          <m:t>𝑘𝑛</m:t>
                        </m:r>
                      </m:sup>
                    </m:sSup>
                  </m:oMath>
                </a14:m>
                <a:endParaRPr lang="en-US" altLang="zh-CN" sz="2000" dirty="0">
                  <a:solidFill>
                    <a:schemeClr val="accent2"/>
                  </a:solidFill>
                  <a:latin typeface="Arial" panose="020B0604020202020204" pitchFamily="34" charset="0"/>
                  <a:cs typeface="Arial" panose="020B0604020202020204" pitchFamily="34" charset="0"/>
                </a:endParaRPr>
              </a:p>
              <a:p>
                <a:pPr marL="742950" lvl="1" indent="-285750">
                  <a:buClr>
                    <a:schemeClr val="accent5"/>
                  </a:buClr>
                  <a:buFont typeface="Wingdings" panose="05000000000000000000" pitchFamily="2" charset="2"/>
                  <a:buChar char="n"/>
                </a:pPr>
                <a:r>
                  <a:rPr lang="en-US" altLang="zh-CN" sz="2000" dirty="0">
                    <a:latin typeface="Arial" panose="020B0604020202020204" pitchFamily="34" charset="0"/>
                    <a:cs typeface="Arial" panose="020B0604020202020204" pitchFamily="34" charset="0"/>
                  </a:rPr>
                  <a:t>other exercise factors </a:t>
                </a:r>
                <a14:m>
                  <m:oMath xmlns:m="http://schemas.openxmlformats.org/officeDocument/2006/math">
                    <m:sSup>
                      <m:sSupPr>
                        <m:ctrlPr>
                          <a:rPr lang="en-US" altLang="zh-CN" sz="2000" i="1">
                            <a:latin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cs typeface="Arial" panose="020B0604020202020204" pitchFamily="34" charset="0"/>
                          </a:rPr>
                          <m:t>𝐹</m:t>
                        </m:r>
                      </m:e>
                      <m:sup>
                        <m:r>
                          <a:rPr lang="en-US" altLang="zh-CN" sz="2000" b="0" i="1" smtClean="0">
                            <a:latin typeface="Cambria Math" panose="02040503050406030204" pitchFamily="18" charset="0"/>
                            <a:cs typeface="Arial" panose="020B0604020202020204" pitchFamily="34" charset="0"/>
                          </a:rPr>
                          <m:t>𝑜𝑡h𝑒𝑟</m:t>
                        </m:r>
                      </m:sup>
                    </m:sSup>
                  </m:oMath>
                </a14:m>
                <a:r>
                  <a:rPr lang="en-US" altLang="zh-CN" sz="2000" dirty="0">
                    <a:latin typeface="Arial" panose="020B0604020202020204" pitchFamily="34" charset="0"/>
                    <a:cs typeface="Arial" panose="020B0604020202020204" pitchFamily="34" charset="0"/>
                  </a:rPr>
                  <a:t> (optional): e.g., difficulty, discrimination</a:t>
                </a:r>
              </a:p>
              <a:p>
                <a:pPr marL="285750" indent="-285750">
                  <a:buClr>
                    <a:schemeClr val="accent5"/>
                  </a:buClr>
                  <a:buFont typeface="Wingdings" panose="05000000000000000000" pitchFamily="2" charset="2"/>
                  <a:buChar char="n"/>
                </a:pPr>
                <a:r>
                  <a:rPr lang="en-US" altLang="zh-CN" sz="2000" b="1" dirty="0">
                    <a:latin typeface="Arial" panose="020B0604020202020204" pitchFamily="34" charset="0"/>
                    <a:cs typeface="Arial" panose="020B0604020202020204" pitchFamily="34" charset="0"/>
                  </a:rPr>
                  <a:t>Interaction Function</a:t>
                </a:r>
                <a:r>
                  <a:rPr lang="en-US" altLang="zh-CN" sz="2000" dirty="0">
                    <a:latin typeface="Arial" panose="020B0604020202020204" pitchFamily="34" charset="0"/>
                    <a:cs typeface="Arial" panose="020B0604020202020204" pitchFamily="34" charset="0"/>
                  </a:rPr>
                  <a:t>: interactive multi layers</a:t>
                </a:r>
              </a:p>
              <a:p>
                <a:pPr marL="285750" indent="-285750">
                  <a:buClr>
                    <a:schemeClr val="accent5"/>
                  </a:buClr>
                  <a:buFont typeface="Wingdings" panose="05000000000000000000" pitchFamily="2" charset="2"/>
                  <a:buChar char="n"/>
                </a:pPr>
                <a:r>
                  <a:rPr lang="en-US" altLang="zh-CN" sz="2000" b="1" dirty="0">
                    <a:latin typeface="Arial" panose="020B0604020202020204" pitchFamily="34" charset="0"/>
                    <a:cs typeface="Arial" panose="020B0604020202020204" pitchFamily="34" charset="0"/>
                  </a:rPr>
                  <a:t>Output</a:t>
                </a:r>
                <a:r>
                  <a:rPr lang="en-US" altLang="zh-CN" sz="2000" dirty="0">
                    <a:latin typeface="Arial" panose="020B0604020202020204" pitchFamily="34" charset="0"/>
                    <a:cs typeface="Arial" panose="020B0604020202020204" pitchFamily="34" charset="0"/>
                  </a:rPr>
                  <a:t>: the probability that the student would correctly answer the exercise</a:t>
                </a:r>
              </a:p>
            </p:txBody>
          </p:sp>
        </mc:Choice>
        <mc:Fallback xmlns="">
          <p:sp>
            <p:nvSpPr>
              <p:cNvPr id="4" name="文本框 3"/>
              <p:cNvSpPr txBox="1">
                <a:spLocks noRot="1" noChangeAspect="1" noMove="1" noResize="1" noEditPoints="1" noAdjustHandles="1" noChangeArrowheads="1" noChangeShapeType="1" noTextEdit="1"/>
              </p:cNvSpPr>
              <p:nvPr/>
            </p:nvSpPr>
            <p:spPr>
              <a:xfrm>
                <a:off x="214638" y="1205962"/>
                <a:ext cx="8714232" cy="1950021"/>
              </a:xfrm>
              <a:prstGeom prst="rect">
                <a:avLst/>
              </a:prstGeom>
              <a:blipFill rotWithShape="0">
                <a:blip r:embed="rId4"/>
                <a:stretch>
                  <a:fillRect l="-629" t="-1563" b="-46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28265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err="1"/>
              <a:t>NeuralCD</a:t>
            </a:r>
            <a:r>
              <a:rPr lang="en-US" altLang="zh-CN" dirty="0"/>
              <a:t> Framework</a:t>
            </a:r>
            <a:endParaRPr lang="zh-CN" altLang="en-US" dirty="0"/>
          </a:p>
        </p:txBody>
      </p:sp>
      <mc:AlternateContent xmlns:mc="http://schemas.openxmlformats.org/markup-compatibility/2006" xmlns:a14="http://schemas.microsoft.com/office/drawing/2010/main">
        <mc:Choice Requires="a14">
          <p:sp>
            <p:nvSpPr>
              <p:cNvPr id="5" name="文本框 4"/>
              <p:cNvSpPr txBox="1"/>
              <p:nvPr/>
            </p:nvSpPr>
            <p:spPr>
              <a:xfrm>
                <a:off x="168306" y="1205635"/>
                <a:ext cx="4965915" cy="1151597"/>
              </a:xfrm>
              <a:prstGeom prst="rect">
                <a:avLst/>
              </a:prstGeom>
              <a:noFill/>
            </p:spPr>
            <p:txBody>
              <a:bodyPr wrap="square" rtlCol="0">
                <a:spAutoFit/>
              </a:bodyPr>
              <a:lstStyle/>
              <a:p>
                <a:pPr marL="285750" indent="-285750">
                  <a:buClr>
                    <a:srgbClr val="4472C4"/>
                  </a:buClr>
                  <a:buFont typeface="Wingdings" panose="05000000000000000000" pitchFamily="2" charset="2"/>
                  <a:buChar char="n"/>
                </a:pPr>
                <a:r>
                  <a:rPr lang="en-US" altLang="zh-CN" sz="2400" b="1" dirty="0">
                    <a:solidFill>
                      <a:prstClr val="black"/>
                    </a:solidFill>
                    <a:latin typeface="Arial" panose="020B0604020202020204" pitchFamily="34" charset="0"/>
                    <a:cs typeface="Arial" panose="020B0604020202020204" pitchFamily="34" charset="0"/>
                  </a:rPr>
                  <a:t>Explainable</a:t>
                </a:r>
              </a:p>
              <a:p>
                <a:pPr marL="742950" lvl="1" indent="-285750">
                  <a:buClr>
                    <a:srgbClr val="4472C4"/>
                  </a:buClr>
                  <a:buFont typeface="Wingdings" panose="05000000000000000000" pitchFamily="2" charset="2"/>
                  <a:buChar char="n"/>
                </a:pPr>
                <a14:m>
                  <m:oMath xmlns:m="http://schemas.openxmlformats.org/officeDocument/2006/math">
                    <m:sSup>
                      <m:sSupPr>
                        <m:ctrlPr>
                          <a:rPr lang="en-US" altLang="zh-CN" sz="2200" b="1" i="1" smtClean="0">
                            <a:solidFill>
                              <a:prstClr val="black"/>
                            </a:solidFill>
                            <a:latin typeface="Cambria Math" panose="02040503050406030204" pitchFamily="18" charset="0"/>
                          </a:rPr>
                        </m:ctrlPr>
                      </m:sSupPr>
                      <m:e>
                        <m:r>
                          <a:rPr lang="en-US" altLang="zh-CN" sz="2200" b="1" i="1">
                            <a:solidFill>
                              <a:prstClr val="black"/>
                            </a:solidFill>
                            <a:latin typeface="Cambria Math" panose="02040503050406030204" pitchFamily="18" charset="0"/>
                          </a:rPr>
                          <m:t>𝑭</m:t>
                        </m:r>
                      </m:e>
                      <m:sup>
                        <m:r>
                          <a:rPr lang="en-US" altLang="zh-CN" sz="2200" b="1" i="1">
                            <a:solidFill>
                              <a:prstClr val="black"/>
                            </a:solidFill>
                            <a:latin typeface="Cambria Math" panose="02040503050406030204" pitchFamily="18" charset="0"/>
                          </a:rPr>
                          <m:t>𝒔</m:t>
                        </m:r>
                      </m:sup>
                    </m:sSup>
                    <m:r>
                      <a:rPr lang="en-US" altLang="zh-CN" sz="2200" b="1" i="1">
                        <a:solidFill>
                          <a:prstClr val="black"/>
                        </a:solidFill>
                        <a:latin typeface="Cambria Math" panose="02040503050406030204" pitchFamily="18" charset="0"/>
                        <a:ea typeface="Cambria Math" panose="02040503050406030204" pitchFamily="18" charset="0"/>
                      </a:rPr>
                      <m:t>∘</m:t>
                    </m:r>
                    <m:sSup>
                      <m:sSupPr>
                        <m:ctrlPr>
                          <a:rPr lang="en-US" altLang="zh-CN" sz="2200" b="1" i="1">
                            <a:solidFill>
                              <a:prstClr val="black"/>
                            </a:solidFill>
                            <a:latin typeface="Cambria Math" panose="02040503050406030204" pitchFamily="18" charset="0"/>
                            <a:ea typeface="Cambria Math" panose="02040503050406030204" pitchFamily="18" charset="0"/>
                          </a:rPr>
                        </m:ctrlPr>
                      </m:sSupPr>
                      <m:e>
                        <m:r>
                          <a:rPr lang="en-US" altLang="zh-CN" sz="2200" b="1" i="1">
                            <a:solidFill>
                              <a:prstClr val="black"/>
                            </a:solidFill>
                            <a:latin typeface="Cambria Math" panose="02040503050406030204" pitchFamily="18" charset="0"/>
                            <a:ea typeface="Cambria Math" panose="02040503050406030204" pitchFamily="18" charset="0"/>
                          </a:rPr>
                          <m:t>𝑭</m:t>
                        </m:r>
                      </m:e>
                      <m:sup>
                        <m:r>
                          <a:rPr lang="en-US" altLang="zh-CN" sz="2200" b="1" i="1">
                            <a:solidFill>
                              <a:prstClr val="black"/>
                            </a:solidFill>
                            <a:latin typeface="Cambria Math" panose="02040503050406030204" pitchFamily="18" charset="0"/>
                            <a:ea typeface="Cambria Math" panose="02040503050406030204" pitchFamily="18" charset="0"/>
                          </a:rPr>
                          <m:t>𝒌𝒏</m:t>
                        </m:r>
                      </m:sup>
                    </m:sSup>
                  </m:oMath>
                </a14:m>
                <a:r>
                  <a:rPr lang="en-US" altLang="zh-CN" sz="2200" dirty="0">
                    <a:solidFill>
                      <a:prstClr val="black"/>
                    </a:solidFill>
                    <a:latin typeface="Times New Roman" panose="02020603050405020304" pitchFamily="18" charset="0"/>
                    <a:cs typeface="Times New Roman" panose="02020603050405020304" pitchFamily="18" charset="0"/>
                  </a:rPr>
                  <a:t>: </a:t>
                </a:r>
                <a:r>
                  <a:rPr lang="en-US" altLang="zh-CN" sz="2200" dirty="0">
                    <a:solidFill>
                      <a:prstClr val="black"/>
                    </a:solidFill>
                    <a:latin typeface="Arial" panose="020B0604020202020204" pitchFamily="34" charset="0"/>
                    <a:cs typeface="Arial" panose="020B0604020202020204" pitchFamily="34" charset="0"/>
                  </a:rPr>
                  <a:t>attach each entry of </a:t>
                </a:r>
                <a14:m>
                  <m:oMath xmlns:m="http://schemas.openxmlformats.org/officeDocument/2006/math">
                    <m:sSup>
                      <m:sSupPr>
                        <m:ctrlPr>
                          <a:rPr lang="en-US" altLang="zh-CN" sz="2200" i="1">
                            <a:solidFill>
                              <a:prstClr val="black"/>
                            </a:solidFill>
                            <a:latin typeface="Cambria Math" panose="02040503050406030204" pitchFamily="18" charset="0"/>
                            <a:cs typeface="Arial" panose="020B0604020202020204" pitchFamily="34" charset="0"/>
                          </a:rPr>
                        </m:ctrlPr>
                      </m:sSupPr>
                      <m:e>
                        <m:r>
                          <a:rPr lang="en-US" altLang="zh-CN" sz="2200" i="1">
                            <a:solidFill>
                              <a:prstClr val="black"/>
                            </a:solidFill>
                            <a:latin typeface="Cambria Math" panose="02040503050406030204" pitchFamily="18" charset="0"/>
                            <a:cs typeface="Arial" panose="020B0604020202020204" pitchFamily="34" charset="0"/>
                          </a:rPr>
                          <m:t>𝐹</m:t>
                        </m:r>
                      </m:e>
                      <m:sup>
                        <m:r>
                          <a:rPr lang="en-US" altLang="zh-CN" sz="2200" i="1" smtClean="0">
                            <a:solidFill>
                              <a:prstClr val="black"/>
                            </a:solidFill>
                            <a:latin typeface="Cambria Math" panose="02040503050406030204" pitchFamily="18" charset="0"/>
                            <a:cs typeface="Arial" panose="020B0604020202020204" pitchFamily="34" charset="0"/>
                          </a:rPr>
                          <m:t>𝑠</m:t>
                        </m:r>
                      </m:sup>
                    </m:sSup>
                  </m:oMath>
                </a14:m>
                <a:r>
                  <a:rPr lang="en-US" altLang="zh-CN" sz="2200" dirty="0">
                    <a:solidFill>
                      <a:prstClr val="black"/>
                    </a:solidFill>
                    <a:latin typeface="Arial" panose="020B0604020202020204" pitchFamily="34" charset="0"/>
                    <a:cs typeface="Arial" panose="020B0604020202020204" pitchFamily="34" charset="0"/>
                  </a:rPr>
                  <a:t> to a specific knowledge concept</a:t>
                </a:r>
              </a:p>
            </p:txBody>
          </p:sp>
        </mc:Choice>
        <mc:Fallback xmlns="">
          <p:sp>
            <p:nvSpPr>
              <p:cNvPr id="5" name="文本框 4"/>
              <p:cNvSpPr txBox="1">
                <a:spLocks noRot="1" noChangeAspect="1" noMove="1" noResize="1" noEditPoints="1" noAdjustHandles="1" noChangeArrowheads="1" noChangeShapeType="1" noTextEdit="1"/>
              </p:cNvSpPr>
              <p:nvPr/>
            </p:nvSpPr>
            <p:spPr>
              <a:xfrm>
                <a:off x="168306" y="1205635"/>
                <a:ext cx="4965915" cy="1151597"/>
              </a:xfrm>
              <a:prstGeom prst="rect">
                <a:avLst/>
              </a:prstGeom>
              <a:blipFill rotWithShape="0">
                <a:blip r:embed="rId3"/>
                <a:stretch>
                  <a:fillRect l="-1720" t="-3704" r="-123" b="-10053"/>
                </a:stretch>
              </a:blipFill>
            </p:spPr>
            <p:txBody>
              <a:bodyPr/>
              <a:lstStyle/>
              <a:p>
                <a:r>
                  <a:rPr lang="zh-CN" altLang="en-US">
                    <a:noFill/>
                  </a:rPr>
                  <a:t> </a:t>
                </a:r>
              </a:p>
            </p:txBody>
          </p:sp>
        </mc:Fallback>
      </mc:AlternateContent>
      <p:grpSp>
        <p:nvGrpSpPr>
          <p:cNvPr id="6" name="组合 5"/>
          <p:cNvGrpSpPr/>
          <p:nvPr/>
        </p:nvGrpSpPr>
        <p:grpSpPr>
          <a:xfrm>
            <a:off x="1012282" y="3802360"/>
            <a:ext cx="4544499" cy="2492017"/>
            <a:chOff x="845134" y="3586050"/>
            <a:chExt cx="4544499" cy="2492017"/>
          </a:xfrm>
        </p:grpSpPr>
        <p:pic>
          <p:nvPicPr>
            <p:cNvPr id="7" name="图片 6"/>
            <p:cNvPicPr>
              <a:picLocks noChangeAspect="1"/>
            </p:cNvPicPr>
            <p:nvPr/>
          </p:nvPicPr>
          <p:blipFill>
            <a:blip r:embed="rId4"/>
            <a:stretch>
              <a:fillRect/>
            </a:stretch>
          </p:blipFill>
          <p:spPr>
            <a:xfrm>
              <a:off x="1468879" y="3586050"/>
              <a:ext cx="833796" cy="1033022"/>
            </a:xfrm>
            <a:prstGeom prst="rect">
              <a:avLst/>
            </a:prstGeom>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29370" y="4467649"/>
              <a:ext cx="639394" cy="639394"/>
            </a:xfrm>
            <a:prstGeom prst="rect">
              <a:avLst/>
            </a:prstGeom>
          </p:spPr>
        </p:pic>
        <p:pic>
          <p:nvPicPr>
            <p:cNvPr id="9" name="图片 8"/>
            <p:cNvPicPr>
              <a:picLocks noChangeAspect="1"/>
            </p:cNvPicPr>
            <p:nvPr/>
          </p:nvPicPr>
          <p:blipFill rotWithShape="1">
            <a:blip r:embed="rId6"/>
            <a:srcRect l="19707" r="26602"/>
            <a:stretch/>
          </p:blipFill>
          <p:spPr>
            <a:xfrm>
              <a:off x="845134" y="5010789"/>
              <a:ext cx="1576217" cy="1067278"/>
            </a:xfrm>
            <a:prstGeom prst="rect">
              <a:avLst/>
            </a:prstGeom>
          </p:spPr>
        </p:pic>
        <mc:AlternateContent xmlns:mc="http://schemas.openxmlformats.org/markup-compatibility/2006" xmlns:a14="http://schemas.microsoft.com/office/drawing/2010/main">
          <mc:Choice Requires="a14">
            <p:sp>
              <p:nvSpPr>
                <p:cNvPr id="10" name="文本框 9"/>
                <p:cNvSpPr txBox="1"/>
                <p:nvPr/>
              </p:nvSpPr>
              <p:spPr>
                <a:xfrm>
                  <a:off x="3945844" y="4440148"/>
                  <a:ext cx="144378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rPr>
                    <a:t>Exercise </a:t>
                  </a:r>
                  <a14:m>
                    <m:oMath xmlns:m="http://schemas.openxmlformats.org/officeDocument/2006/math">
                      <m:r>
                        <a:rPr kumimoji="0" lang="en-US" altLang="zh-CN" sz="1800" b="0" i="1" u="none" strike="noStrike" kern="0" cap="none" spc="0" normalizeH="0" baseline="0" noProof="0" dirty="0" smtClean="0">
                          <a:ln>
                            <a:noFill/>
                          </a:ln>
                          <a:solidFill>
                            <a:prstClr val="black"/>
                          </a:solidFill>
                          <a:effectLst/>
                          <a:uLnTx/>
                          <a:uFillTx/>
                          <a:latin typeface="Cambria Math" panose="02040503050406030204" pitchFamily="18" charset="0"/>
                        </a:rPr>
                        <m:t>𝑒</m:t>
                      </m:r>
                    </m:oMath>
                  </a14:m>
                  <a:endParaRPr kumimoji="0" lang="en-US" altLang="zh-CN" sz="1800" b="0" i="0" u="none" strike="noStrike" kern="0" cap="none" spc="0" normalizeH="0" baseline="0" noProof="0" dirty="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rPr>
                    <a:t>Knowledge </a:t>
                  </a:r>
                  <a14:m>
                    <m:oMath xmlns:m="http://schemas.openxmlformats.org/officeDocument/2006/math">
                      <m:r>
                        <a:rPr kumimoji="0" lang="en-US" altLang="zh-CN" sz="1800" b="0" i="1" u="none" strike="noStrike" kern="0" cap="none" spc="0" normalizeH="0" baseline="0" noProof="0" dirty="0" smtClean="0">
                          <a:ln>
                            <a:noFill/>
                          </a:ln>
                          <a:solidFill>
                            <a:prstClr val="black"/>
                          </a:solidFill>
                          <a:effectLst/>
                          <a:uLnTx/>
                          <a:uFillTx/>
                          <a:latin typeface="Cambria Math" panose="02040503050406030204" pitchFamily="18" charset="0"/>
                        </a:rPr>
                        <m:t>𝑘</m:t>
                      </m:r>
                    </m:oMath>
                  </a14:m>
                  <a:endParaRPr kumimoji="0" lang="zh-CN" altLang="en-US" sz="1800" b="0" i="0" u="none" strike="noStrike" kern="0" cap="none" spc="0" normalizeH="0" baseline="0" noProof="0" dirty="0">
                    <a:ln>
                      <a:noFill/>
                    </a:ln>
                    <a:solidFill>
                      <a:prstClr val="black"/>
                    </a:solidFill>
                    <a:effectLst/>
                    <a:uLnTx/>
                    <a:uFillTx/>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3945844" y="4440148"/>
                  <a:ext cx="1443789" cy="646331"/>
                </a:xfrm>
                <a:prstGeom prst="rect">
                  <a:avLst/>
                </a:prstGeom>
                <a:blipFill rotWithShape="0">
                  <a:blip r:embed="rId7"/>
                  <a:stretch>
                    <a:fillRect l="-3376" t="-4717" b="-14151"/>
                  </a:stretch>
                </a:blipFill>
              </p:spPr>
              <p:txBody>
                <a:bodyPr/>
                <a:lstStyle/>
                <a:p>
                  <a:r>
                    <a:rPr lang="zh-CN" altLang="en-US">
                      <a:noFill/>
                    </a:rPr>
                    <a:t> </a:t>
                  </a:r>
                </a:p>
              </p:txBody>
            </p:sp>
          </mc:Fallback>
        </mc:AlternateContent>
      </p:grpSp>
      <p:grpSp>
        <p:nvGrpSpPr>
          <p:cNvPr id="11" name="组合 10"/>
          <p:cNvGrpSpPr/>
          <p:nvPr/>
        </p:nvGrpSpPr>
        <p:grpSpPr>
          <a:xfrm>
            <a:off x="2655452" y="4195821"/>
            <a:ext cx="4620126" cy="736791"/>
            <a:chOff x="2488304" y="3979511"/>
            <a:chExt cx="4620126" cy="736791"/>
          </a:xfrm>
        </p:grpSpPr>
        <p:cxnSp>
          <p:nvCxnSpPr>
            <p:cNvPr id="12" name="直接箭头连接符 11"/>
            <p:cNvCxnSpPr/>
            <p:nvPr/>
          </p:nvCxnSpPr>
          <p:spPr>
            <a:xfrm>
              <a:off x="2488304" y="4172016"/>
              <a:ext cx="763146" cy="474388"/>
            </a:xfrm>
            <a:prstGeom prst="straightConnector1">
              <a:avLst/>
            </a:prstGeom>
            <a:noFill/>
            <a:ln w="38100" cap="flat" cmpd="sng" algn="ctr">
              <a:solidFill>
                <a:srgbClr val="5B9BD5"/>
              </a:solidFill>
              <a:prstDash val="solid"/>
              <a:miter lim="800000"/>
              <a:tailEnd type="triangle"/>
            </a:ln>
            <a:effectLst/>
          </p:spPr>
        </p:cxnSp>
        <p:cxnSp>
          <p:nvCxnSpPr>
            <p:cNvPr id="13" name="直接箭头连接符 12"/>
            <p:cNvCxnSpPr/>
            <p:nvPr/>
          </p:nvCxnSpPr>
          <p:spPr>
            <a:xfrm flipV="1">
              <a:off x="5328902" y="4220142"/>
              <a:ext cx="727624" cy="496160"/>
            </a:xfrm>
            <a:prstGeom prst="straightConnector1">
              <a:avLst/>
            </a:prstGeom>
            <a:noFill/>
            <a:ln w="38100" cap="flat" cmpd="sng" algn="ctr">
              <a:solidFill>
                <a:srgbClr val="5B9BD5"/>
              </a:solidFill>
              <a:prstDash val="solid"/>
              <a:miter lim="800000"/>
              <a:tailEnd type="triangle"/>
            </a:ln>
            <a:effectLst/>
          </p:spPr>
        </p:cxnSp>
        <p:sp>
          <p:nvSpPr>
            <p:cNvPr id="14" name="文本框 13"/>
            <p:cNvSpPr txBox="1"/>
            <p:nvPr/>
          </p:nvSpPr>
          <p:spPr>
            <a:xfrm>
              <a:off x="6180280" y="3979511"/>
              <a:ext cx="92815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rPr>
                <a:t>Correct</a:t>
              </a:r>
              <a:endParaRPr kumimoji="0" lang="zh-CN" altLang="en-US" sz="1800" b="0" i="0" u="none" strike="noStrike" kern="0" cap="none" spc="0" normalizeH="0" baseline="0" noProof="0" dirty="0">
                <a:ln>
                  <a:noFill/>
                </a:ln>
                <a:solidFill>
                  <a:prstClr val="black"/>
                </a:solidFill>
                <a:effectLst/>
                <a:uLnTx/>
                <a:uFillTx/>
              </a:endParaRPr>
            </a:p>
          </p:txBody>
        </p:sp>
      </p:grpSp>
      <p:grpSp>
        <p:nvGrpSpPr>
          <p:cNvPr id="15" name="组合 14"/>
          <p:cNvGrpSpPr/>
          <p:nvPr/>
        </p:nvGrpSpPr>
        <p:grpSpPr>
          <a:xfrm>
            <a:off x="2737954" y="5151472"/>
            <a:ext cx="5238893" cy="660018"/>
            <a:chOff x="2570806" y="4935162"/>
            <a:chExt cx="5238893" cy="660018"/>
          </a:xfrm>
        </p:grpSpPr>
        <p:cxnSp>
          <p:nvCxnSpPr>
            <p:cNvPr id="16" name="直接箭头连接符 15"/>
            <p:cNvCxnSpPr/>
            <p:nvPr/>
          </p:nvCxnSpPr>
          <p:spPr>
            <a:xfrm flipV="1">
              <a:off x="2570806" y="5100166"/>
              <a:ext cx="694394" cy="495014"/>
            </a:xfrm>
            <a:prstGeom prst="straightConnector1">
              <a:avLst/>
            </a:prstGeom>
            <a:noFill/>
            <a:ln w="38100" cap="flat" cmpd="sng" algn="ctr">
              <a:solidFill>
                <a:srgbClr val="ED7D31"/>
              </a:solidFill>
              <a:prstDash val="solid"/>
              <a:miter lim="800000"/>
              <a:tailEnd type="triangle"/>
            </a:ln>
            <a:effectLst/>
          </p:spPr>
        </p:cxnSp>
        <p:cxnSp>
          <p:nvCxnSpPr>
            <p:cNvPr id="17" name="直接箭头连接符 16"/>
            <p:cNvCxnSpPr/>
            <p:nvPr/>
          </p:nvCxnSpPr>
          <p:spPr>
            <a:xfrm>
              <a:off x="5389633" y="4935162"/>
              <a:ext cx="756271" cy="309383"/>
            </a:xfrm>
            <a:prstGeom prst="straightConnector1">
              <a:avLst/>
            </a:prstGeom>
            <a:noFill/>
            <a:ln w="38100" cap="flat" cmpd="sng" algn="ctr">
              <a:solidFill>
                <a:srgbClr val="ED7D31"/>
              </a:solidFill>
              <a:prstDash val="solid"/>
              <a:miter lim="800000"/>
              <a:tailEnd type="triangle"/>
            </a:ln>
            <a:effectLst/>
          </p:spPr>
        </p:cxnSp>
        <p:sp>
          <p:nvSpPr>
            <p:cNvPr id="18" name="文本框 17"/>
            <p:cNvSpPr txBox="1"/>
            <p:nvPr/>
          </p:nvSpPr>
          <p:spPr>
            <a:xfrm>
              <a:off x="6221531" y="5120792"/>
              <a:ext cx="1588168"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rPr>
                <a:t>P(Correct)=0.3</a:t>
              </a:r>
              <a:endParaRPr kumimoji="0" lang="zh-CN" altLang="en-US" sz="1800" b="0" i="0" u="none" strike="noStrike" kern="0" cap="none" spc="0" normalizeH="0" baseline="0" noProof="0" dirty="0">
                <a:ln>
                  <a:noFill/>
                </a:ln>
                <a:solidFill>
                  <a:prstClr val="black"/>
                </a:solidFill>
                <a:effectLst/>
                <a:uLnTx/>
                <a:uFillTx/>
              </a:endParaRPr>
            </a:p>
          </p:txBody>
        </p:sp>
      </p:grpSp>
      <p:sp>
        <p:nvSpPr>
          <p:cNvPr id="20" name="文本框 19"/>
          <p:cNvSpPr txBox="1"/>
          <p:nvPr/>
        </p:nvSpPr>
        <p:spPr>
          <a:xfrm>
            <a:off x="8004348" y="5412729"/>
            <a:ext cx="907525"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0000"/>
                </a:solidFill>
                <a:effectLst/>
                <a:uLnTx/>
                <a:uFillTx/>
              </a:rPr>
              <a:t>Too low!</a:t>
            </a:r>
            <a:endParaRPr kumimoji="0" lang="zh-CN" altLang="en-US" sz="1800" b="0" i="0" u="none" strike="noStrike" kern="0" cap="none" spc="0" normalizeH="0" baseline="0" noProof="0" dirty="0">
              <a:ln>
                <a:noFill/>
              </a:ln>
              <a:solidFill>
                <a:srgbClr val="FF0000"/>
              </a:solidFill>
              <a:effectLst/>
              <a:uLnTx/>
              <a:uFillTx/>
            </a:endParaRPr>
          </a:p>
        </p:txBody>
      </p:sp>
      <p:cxnSp>
        <p:nvCxnSpPr>
          <p:cNvPr id="21" name="肘形连接符 20"/>
          <p:cNvCxnSpPr>
            <a:stCxn id="18" idx="2"/>
          </p:cNvCxnSpPr>
          <p:nvPr/>
        </p:nvCxnSpPr>
        <p:spPr>
          <a:xfrm rot="5400000">
            <a:off x="4780640" y="3732501"/>
            <a:ext cx="428190" cy="4376057"/>
          </a:xfrm>
          <a:prstGeom prst="bentConnector2">
            <a:avLst/>
          </a:prstGeom>
          <a:noFill/>
          <a:ln w="28575" cap="flat" cmpd="sng" algn="ctr">
            <a:solidFill>
              <a:srgbClr val="FF0000"/>
            </a:solidFill>
            <a:prstDash val="sysDash"/>
            <a:miter lim="800000"/>
            <a:tailEnd type="triangle"/>
          </a:ln>
          <a:effectLst/>
        </p:spPr>
      </p:cxnSp>
      <p:sp>
        <p:nvSpPr>
          <p:cNvPr id="22" name="文本框 21"/>
          <p:cNvSpPr txBox="1"/>
          <p:nvPr/>
        </p:nvSpPr>
        <p:spPr>
          <a:xfrm>
            <a:off x="4057990" y="6210250"/>
            <a:ext cx="2426941"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rPr>
              <a:t>Optimization algorithm</a:t>
            </a:r>
            <a:endParaRPr kumimoji="0" lang="zh-CN" altLang="en-US" sz="1800" b="0" i="0" u="none" strike="noStrike" kern="0" cap="none" spc="0" normalizeH="0" baseline="0" noProof="0" dirty="0">
              <a:ln>
                <a:noFill/>
              </a:ln>
              <a:solidFill>
                <a:prstClr val="black"/>
              </a:solidFill>
              <a:effectLst/>
              <a:uLnTx/>
              <a:uFillTx/>
            </a:endParaRPr>
          </a:p>
        </p:txBody>
      </p:sp>
      <mc:AlternateContent xmlns:mc="http://schemas.openxmlformats.org/markup-compatibility/2006" xmlns:a14="http://schemas.microsoft.com/office/drawing/2010/main">
        <mc:Choice Requires="a14">
          <p:sp>
            <p:nvSpPr>
              <p:cNvPr id="23" name="文本框 22"/>
              <p:cNvSpPr txBox="1"/>
              <p:nvPr/>
            </p:nvSpPr>
            <p:spPr>
              <a:xfrm>
                <a:off x="2346067" y="6224001"/>
                <a:ext cx="790647"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sSubSup>
                      <m:sSubSupPr>
                        <m:ctrlPr>
                          <a:rPr kumimoji="0" lang="en-US" altLang="zh-CN" sz="1800" b="0" i="1" u="none" strike="noStrike" kern="0" cap="none" spc="0" normalizeH="0" baseline="0" noProof="0" smtClean="0">
                            <a:ln>
                              <a:noFill/>
                            </a:ln>
                            <a:solidFill>
                              <a:srgbClr val="FF0000"/>
                            </a:solidFill>
                            <a:effectLst/>
                            <a:uLnTx/>
                            <a:uFillTx/>
                            <a:latin typeface="Cambria Math" panose="02040503050406030204" pitchFamily="18" charset="0"/>
                          </a:rPr>
                        </m:ctrlPr>
                      </m:sSubSupPr>
                      <m:e>
                        <m:r>
                          <a:rPr kumimoji="0" lang="en-US" altLang="zh-CN" sz="1800" b="0" i="1" u="none" strike="noStrike" kern="0" cap="none" spc="0" normalizeH="0" baseline="0" noProof="0" smtClean="0">
                            <a:ln>
                              <a:noFill/>
                            </a:ln>
                            <a:solidFill>
                              <a:srgbClr val="FF0000"/>
                            </a:solidFill>
                            <a:effectLst/>
                            <a:uLnTx/>
                            <a:uFillTx/>
                            <a:latin typeface="Cambria Math" panose="02040503050406030204" pitchFamily="18" charset="0"/>
                          </a:rPr>
                          <m:t>𝐹</m:t>
                        </m:r>
                      </m:e>
                      <m:sub>
                        <m:r>
                          <a:rPr kumimoji="0" lang="en-US" altLang="zh-CN" sz="1800" b="0" i="1" u="none" strike="noStrike" kern="0" cap="none" spc="0" normalizeH="0" baseline="0" noProof="0" smtClean="0">
                            <a:ln>
                              <a:noFill/>
                            </a:ln>
                            <a:solidFill>
                              <a:srgbClr val="FF0000"/>
                            </a:solidFill>
                            <a:effectLst/>
                            <a:uLnTx/>
                            <a:uFillTx/>
                            <a:latin typeface="Cambria Math" panose="02040503050406030204" pitchFamily="18" charset="0"/>
                          </a:rPr>
                          <m:t>𝑘</m:t>
                        </m:r>
                      </m:sub>
                      <m:sup>
                        <m:r>
                          <a:rPr kumimoji="0" lang="en-US" altLang="zh-CN" sz="1800" b="0" i="1" u="none" strike="noStrike" kern="0" cap="none" spc="0" normalizeH="0" baseline="0" noProof="0" smtClean="0">
                            <a:ln>
                              <a:noFill/>
                            </a:ln>
                            <a:solidFill>
                              <a:srgbClr val="FF0000"/>
                            </a:solidFill>
                            <a:effectLst/>
                            <a:uLnTx/>
                            <a:uFillTx/>
                            <a:latin typeface="Cambria Math" panose="02040503050406030204" pitchFamily="18" charset="0"/>
                          </a:rPr>
                          <m:t>𝑠</m:t>
                        </m:r>
                      </m:sup>
                    </m:sSubSup>
                  </m:oMath>
                </a14:m>
                <a:r>
                  <a:rPr kumimoji="0" lang="zh-CN" altLang="en-US" sz="1800" b="0" i="0" u="none" strike="noStrike" kern="0" cap="none" spc="0" normalizeH="0" baseline="0" noProof="0" dirty="0">
                    <a:ln>
                      <a:noFill/>
                    </a:ln>
                    <a:solidFill>
                      <a:srgbClr val="FF0000"/>
                    </a:solidFill>
                    <a:effectLst/>
                    <a:uLnTx/>
                    <a:uFillTx/>
                  </a:rPr>
                  <a:t> ↑</a:t>
                </a:r>
              </a:p>
            </p:txBody>
          </p:sp>
        </mc:Choice>
        <mc:Fallback xmlns="">
          <p:sp>
            <p:nvSpPr>
              <p:cNvPr id="23" name="文本框 22"/>
              <p:cNvSpPr txBox="1">
                <a:spLocks noRot="1" noChangeAspect="1" noMove="1" noResize="1" noEditPoints="1" noAdjustHandles="1" noChangeArrowheads="1" noChangeShapeType="1" noTextEdit="1"/>
              </p:cNvSpPr>
              <p:nvPr/>
            </p:nvSpPr>
            <p:spPr>
              <a:xfrm>
                <a:off x="2346067" y="6224001"/>
                <a:ext cx="790647" cy="369332"/>
              </a:xfrm>
              <a:prstGeom prst="rect">
                <a:avLst/>
              </a:prstGeom>
              <a:blipFill rotWithShape="0">
                <a:blip r:embed="rId8"/>
                <a:stretch>
                  <a:fillRect t="-9836" b="-24590"/>
                </a:stretch>
              </a:blipFill>
            </p:spPr>
            <p:txBody>
              <a:bodyPr/>
              <a:lstStyle/>
              <a:p>
                <a:r>
                  <a:rPr lang="zh-CN" altLang="en-US">
                    <a:noFill/>
                  </a:rPr>
                  <a:t> </a:t>
                </a:r>
              </a:p>
            </p:txBody>
          </p:sp>
        </mc:Fallback>
      </mc:AlternateContent>
      <p:sp>
        <p:nvSpPr>
          <p:cNvPr id="24" name="矩形 23"/>
          <p:cNvSpPr/>
          <p:nvPr/>
        </p:nvSpPr>
        <p:spPr>
          <a:xfrm>
            <a:off x="163936" y="2625441"/>
            <a:ext cx="8866850" cy="1107996"/>
          </a:xfrm>
          <a:prstGeom prst="rect">
            <a:avLst/>
          </a:prstGeom>
        </p:spPr>
        <p:txBody>
          <a:bodyPr wrap="square">
            <a:spAutoFit/>
          </a:bodyPr>
          <a:lstStyle/>
          <a:p>
            <a:pPr marL="742950" lvl="1" indent="-285750">
              <a:buClr>
                <a:srgbClr val="4472C4"/>
              </a:buClr>
              <a:buFont typeface="Wingdings" panose="05000000000000000000" pitchFamily="2" charset="2"/>
              <a:buChar char="n"/>
            </a:pPr>
            <a:r>
              <a:rPr lang="en-US" altLang="zh-CN" sz="2200" b="1" dirty="0">
                <a:solidFill>
                  <a:prstClr val="black"/>
                </a:solidFill>
                <a:latin typeface="Arial" panose="020B0604020202020204" pitchFamily="34" charset="0"/>
                <a:cs typeface="Arial" panose="020B0604020202020204" pitchFamily="34" charset="0"/>
              </a:rPr>
              <a:t>Monotonicity Assumption</a:t>
            </a:r>
            <a:r>
              <a:rPr lang="en-US" altLang="zh-CN" sz="2200" dirty="0">
                <a:solidFill>
                  <a:prstClr val="black"/>
                </a:solidFill>
                <a:latin typeface="Arial" panose="020B0604020202020204" pitchFamily="34" charset="0"/>
                <a:cs typeface="Arial" panose="020B0604020202020204" pitchFamily="34" charset="0"/>
              </a:rPr>
              <a:t>: </a:t>
            </a:r>
            <a:r>
              <a:rPr lang="en-US" altLang="zh-CN" sz="2200" i="1" dirty="0">
                <a:solidFill>
                  <a:prstClr val="black"/>
                </a:solidFill>
                <a:latin typeface="Times New Roman" panose="02020603050405020304" pitchFamily="18" charset="0"/>
                <a:cs typeface="Times New Roman" panose="02020603050405020304" pitchFamily="18" charset="0"/>
              </a:rPr>
              <a:t>The probability of correct response to the exercise is monotonically increasing at any dimension of the student’s knowledge proficiency. </a:t>
            </a:r>
            <a:r>
              <a:rPr lang="en-US" altLang="zh-CN" sz="2200" dirty="0">
                <a:solidFill>
                  <a:srgbClr val="ED7D31">
                    <a:lumMod val="60000"/>
                    <a:lumOff val="40000"/>
                  </a:srgbClr>
                </a:solidFill>
                <a:latin typeface="Times New Roman" panose="02020603050405020304" pitchFamily="18" charset="0"/>
                <a:cs typeface="Times New Roman" panose="02020603050405020304" pitchFamily="18" charset="0"/>
              </a:rPr>
              <a:t>(widely applicable)</a:t>
            </a:r>
          </a:p>
        </p:txBody>
      </p:sp>
      <p:graphicFrame>
        <p:nvGraphicFramePr>
          <p:cNvPr id="25" name="表格 24"/>
          <p:cNvGraphicFramePr>
            <a:graphicFrameLocks noGrp="1"/>
          </p:cNvGraphicFramePr>
          <p:nvPr>
            <p:extLst>
              <p:ext uri="{D42A27DB-BD31-4B8C-83A1-F6EECF244321}">
                <p14:modId xmlns:p14="http://schemas.microsoft.com/office/powerpoint/2010/main" val="751179848"/>
              </p:ext>
            </p:extLst>
          </p:nvPr>
        </p:nvGraphicFramePr>
        <p:xfrm>
          <a:off x="5199922" y="1604114"/>
          <a:ext cx="2096070" cy="309565"/>
        </p:xfrm>
        <a:graphic>
          <a:graphicData uri="http://schemas.openxmlformats.org/drawingml/2006/table">
            <a:tbl>
              <a:tblPr firstRow="1" bandRow="1"/>
              <a:tblGrid>
                <a:gridCol w="349345">
                  <a:extLst>
                    <a:ext uri="{9D8B030D-6E8A-4147-A177-3AD203B41FA5}">
                      <a16:colId xmlns:a16="http://schemas.microsoft.com/office/drawing/2014/main" val="20000"/>
                    </a:ext>
                  </a:extLst>
                </a:gridCol>
                <a:gridCol w="349345">
                  <a:extLst>
                    <a:ext uri="{9D8B030D-6E8A-4147-A177-3AD203B41FA5}">
                      <a16:colId xmlns:a16="http://schemas.microsoft.com/office/drawing/2014/main" val="20001"/>
                    </a:ext>
                  </a:extLst>
                </a:gridCol>
                <a:gridCol w="349345">
                  <a:extLst>
                    <a:ext uri="{9D8B030D-6E8A-4147-A177-3AD203B41FA5}">
                      <a16:colId xmlns:a16="http://schemas.microsoft.com/office/drawing/2014/main" val="20002"/>
                    </a:ext>
                  </a:extLst>
                </a:gridCol>
                <a:gridCol w="349345">
                  <a:extLst>
                    <a:ext uri="{9D8B030D-6E8A-4147-A177-3AD203B41FA5}">
                      <a16:colId xmlns:a16="http://schemas.microsoft.com/office/drawing/2014/main" val="20003"/>
                    </a:ext>
                  </a:extLst>
                </a:gridCol>
                <a:gridCol w="349345">
                  <a:extLst>
                    <a:ext uri="{9D8B030D-6E8A-4147-A177-3AD203B41FA5}">
                      <a16:colId xmlns:a16="http://schemas.microsoft.com/office/drawing/2014/main" val="20004"/>
                    </a:ext>
                  </a:extLst>
                </a:gridCol>
                <a:gridCol w="349345">
                  <a:extLst>
                    <a:ext uri="{9D8B030D-6E8A-4147-A177-3AD203B41FA5}">
                      <a16:colId xmlns:a16="http://schemas.microsoft.com/office/drawing/2014/main" val="20005"/>
                    </a:ext>
                  </a:extLst>
                </a:gridCol>
              </a:tblGrid>
              <a:tr h="309565">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endParaRPr lang="zh-CN" altLang="en-US" sz="6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ED7D31">
                        <a:lumMod val="60000"/>
                        <a:lumOff val="4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endParaRPr lang="zh-CN" altLang="en-US" sz="6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ED7D31">
                        <a:lumMod val="60000"/>
                        <a:lumOff val="4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endParaRPr lang="zh-CN" altLang="en-US" sz="60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ED7D31">
                        <a:lumMod val="60000"/>
                        <a:lumOff val="4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endParaRPr lang="zh-CN" altLang="en-US" sz="6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ED7D31">
                        <a:lumMod val="60000"/>
                        <a:lumOff val="4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endParaRPr lang="zh-CN" altLang="en-US" sz="60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ED7D31">
                        <a:lumMod val="60000"/>
                        <a:lumOff val="4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endParaRPr lang="zh-CN" altLang="en-US" sz="6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ED7D31">
                        <a:lumMod val="60000"/>
                        <a:lumOff val="40000"/>
                      </a:srgbClr>
                    </a:solidFill>
                  </a:tcPr>
                </a:tc>
                <a:extLst>
                  <a:ext uri="{0D108BD9-81ED-4DB2-BD59-A6C34878D82A}">
                    <a16:rowId xmlns:a16="http://schemas.microsoft.com/office/drawing/2014/main" val="10000"/>
                  </a:ext>
                </a:extLst>
              </a:tr>
            </a:tbl>
          </a:graphicData>
        </a:graphic>
      </p:graphicFrame>
      <p:graphicFrame>
        <p:nvGraphicFramePr>
          <p:cNvPr id="26" name="表格 25"/>
          <p:cNvGraphicFramePr>
            <a:graphicFrameLocks noGrp="1"/>
          </p:cNvGraphicFramePr>
          <p:nvPr>
            <p:extLst>
              <p:ext uri="{D42A27DB-BD31-4B8C-83A1-F6EECF244321}">
                <p14:modId xmlns:p14="http://schemas.microsoft.com/office/powerpoint/2010/main" val="3423796572"/>
              </p:ext>
            </p:extLst>
          </p:nvPr>
        </p:nvGraphicFramePr>
        <p:xfrm>
          <a:off x="5199922" y="2193980"/>
          <a:ext cx="2096070" cy="309565"/>
        </p:xfrm>
        <a:graphic>
          <a:graphicData uri="http://schemas.openxmlformats.org/drawingml/2006/table">
            <a:tbl>
              <a:tblPr firstRow="1" bandRow="1"/>
              <a:tblGrid>
                <a:gridCol w="349345">
                  <a:extLst>
                    <a:ext uri="{9D8B030D-6E8A-4147-A177-3AD203B41FA5}">
                      <a16:colId xmlns:a16="http://schemas.microsoft.com/office/drawing/2014/main" val="20000"/>
                    </a:ext>
                  </a:extLst>
                </a:gridCol>
                <a:gridCol w="349345">
                  <a:extLst>
                    <a:ext uri="{9D8B030D-6E8A-4147-A177-3AD203B41FA5}">
                      <a16:colId xmlns:a16="http://schemas.microsoft.com/office/drawing/2014/main" val="20001"/>
                    </a:ext>
                  </a:extLst>
                </a:gridCol>
                <a:gridCol w="349345">
                  <a:extLst>
                    <a:ext uri="{9D8B030D-6E8A-4147-A177-3AD203B41FA5}">
                      <a16:colId xmlns:a16="http://schemas.microsoft.com/office/drawing/2014/main" val="20002"/>
                    </a:ext>
                  </a:extLst>
                </a:gridCol>
                <a:gridCol w="349345">
                  <a:extLst>
                    <a:ext uri="{9D8B030D-6E8A-4147-A177-3AD203B41FA5}">
                      <a16:colId xmlns:a16="http://schemas.microsoft.com/office/drawing/2014/main" val="20003"/>
                    </a:ext>
                  </a:extLst>
                </a:gridCol>
                <a:gridCol w="349345">
                  <a:extLst>
                    <a:ext uri="{9D8B030D-6E8A-4147-A177-3AD203B41FA5}">
                      <a16:colId xmlns:a16="http://schemas.microsoft.com/office/drawing/2014/main" val="20004"/>
                    </a:ext>
                  </a:extLst>
                </a:gridCol>
                <a:gridCol w="349345">
                  <a:extLst>
                    <a:ext uri="{9D8B030D-6E8A-4147-A177-3AD203B41FA5}">
                      <a16:colId xmlns:a16="http://schemas.microsoft.com/office/drawing/2014/main" val="20005"/>
                    </a:ext>
                  </a:extLst>
                </a:gridCol>
              </a:tblGrid>
              <a:tr h="309565">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endParaRPr lang="zh-CN" altLang="en-US" sz="6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endParaRPr lang="zh-CN" altLang="en-US" sz="6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endParaRPr lang="zh-CN" altLang="en-US" sz="60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endParaRPr lang="zh-CN" altLang="en-US" sz="6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endParaRPr lang="zh-CN" altLang="en-US" sz="60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endParaRPr lang="zh-CN" altLang="en-US" sz="6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27" name="矩形 26"/>
              <p:cNvSpPr/>
              <p:nvPr/>
            </p:nvSpPr>
            <p:spPr>
              <a:xfrm>
                <a:off x="7347760" y="1572058"/>
                <a:ext cx="1521699"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u="none" strike="noStrike" kern="0" cap="none" spc="0" normalizeH="0" baseline="0" noProof="0" dirty="0">
                    <a:ln>
                      <a:noFill/>
                    </a:ln>
                    <a:solidFill>
                      <a:prstClr val="black"/>
                    </a:solidFill>
                    <a:effectLst/>
                    <a:uLnTx/>
                    <a:uFillTx/>
                    <a:cs typeface="Arial" panose="020B0604020202020204" pitchFamily="34" charset="0"/>
                  </a:rPr>
                  <a:t>Proficiency </a:t>
                </a:r>
                <a14:m>
                  <m:oMath xmlns:m="http://schemas.openxmlformats.org/officeDocument/2006/math">
                    <m:sSup>
                      <m:sSupPr>
                        <m:ctrlP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cs typeface="Arial" panose="020B0604020202020204" pitchFamily="34" charset="0"/>
                          </a:rPr>
                        </m:ctrlPr>
                      </m:sSupPr>
                      <m:e>
                        <m: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cs typeface="Arial" panose="020B0604020202020204" pitchFamily="34" charset="0"/>
                          </a:rPr>
                          <m:t>𝐹</m:t>
                        </m:r>
                      </m:e>
                      <m:sup>
                        <m: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cs typeface="Arial" panose="020B0604020202020204" pitchFamily="34" charset="0"/>
                          </a:rPr>
                          <m:t>𝑠</m:t>
                        </m:r>
                      </m:sup>
                    </m:sSup>
                  </m:oMath>
                </a14:m>
                <a:endParaRPr kumimoji="0" lang="zh-CN" altLang="en-US" sz="1800" b="0" i="0" u="none" strike="noStrike" kern="0" cap="none" spc="0" normalizeH="0" baseline="0" noProof="0" dirty="0">
                  <a:ln>
                    <a:noFill/>
                  </a:ln>
                  <a:solidFill>
                    <a:prstClr val="black"/>
                  </a:solidFill>
                  <a:effectLst/>
                  <a:uLnTx/>
                  <a:uFillTx/>
                </a:endParaRPr>
              </a:p>
            </p:txBody>
          </p:sp>
        </mc:Choice>
        <mc:Fallback xmlns="">
          <p:sp>
            <p:nvSpPr>
              <p:cNvPr id="27" name="矩形 26"/>
              <p:cNvSpPr>
                <a:spLocks noRot="1" noChangeAspect="1" noMove="1" noResize="1" noEditPoints="1" noAdjustHandles="1" noChangeArrowheads="1" noChangeShapeType="1" noTextEdit="1"/>
              </p:cNvSpPr>
              <p:nvPr/>
            </p:nvSpPr>
            <p:spPr>
              <a:xfrm>
                <a:off x="7347760" y="1572058"/>
                <a:ext cx="1521699" cy="369332"/>
              </a:xfrm>
              <a:prstGeom prst="rect">
                <a:avLst/>
              </a:prstGeom>
              <a:blipFill rotWithShape="0">
                <a:blip r:embed="rId9"/>
                <a:stretch>
                  <a:fillRect l="-3200"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p:cNvSpPr/>
              <p:nvPr/>
            </p:nvSpPr>
            <p:spPr>
              <a:xfrm>
                <a:off x="7347760" y="2135565"/>
                <a:ext cx="1559081" cy="37427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u="none" strike="noStrike" kern="0" cap="none" spc="0" normalizeH="0" baseline="0" noProof="0" dirty="0">
                    <a:ln>
                      <a:noFill/>
                    </a:ln>
                    <a:solidFill>
                      <a:prstClr val="black"/>
                    </a:solidFill>
                    <a:effectLst/>
                    <a:uLnTx/>
                    <a:uFillTx/>
                    <a:cs typeface="Arial" panose="020B0604020202020204" pitchFamily="34" charset="0"/>
                  </a:rPr>
                  <a:t>Relevancy </a:t>
                </a:r>
                <a14:m>
                  <m:oMath xmlns:m="http://schemas.openxmlformats.org/officeDocument/2006/math">
                    <m:sSup>
                      <m:sSupPr>
                        <m:ctrlP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cs typeface="Arial" panose="020B0604020202020204" pitchFamily="34" charset="0"/>
                          </a:rPr>
                        </m:ctrlPr>
                      </m:sSupPr>
                      <m:e>
                        <m: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cs typeface="Arial" panose="020B0604020202020204" pitchFamily="34" charset="0"/>
                          </a:rPr>
                          <m:t>𝐹</m:t>
                        </m:r>
                      </m:e>
                      <m:sup>
                        <m: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cs typeface="Arial" panose="020B0604020202020204" pitchFamily="34" charset="0"/>
                          </a:rPr>
                          <m:t>𝑘𝑛</m:t>
                        </m:r>
                      </m:sup>
                    </m:sSup>
                  </m:oMath>
                </a14:m>
                <a:endParaRPr kumimoji="0" lang="zh-CN" altLang="en-US" sz="1800" b="0" i="0" u="none" strike="noStrike" kern="0" cap="none" spc="0" normalizeH="0" baseline="0" noProof="0" dirty="0">
                  <a:ln>
                    <a:noFill/>
                  </a:ln>
                  <a:solidFill>
                    <a:prstClr val="black"/>
                  </a:solidFill>
                  <a:effectLst/>
                  <a:uLnTx/>
                  <a:uFillTx/>
                </a:endParaRPr>
              </a:p>
            </p:txBody>
          </p:sp>
        </mc:Choice>
        <mc:Fallback xmlns="">
          <p:sp>
            <p:nvSpPr>
              <p:cNvPr id="28" name="矩形 27"/>
              <p:cNvSpPr>
                <a:spLocks noRot="1" noChangeAspect="1" noMove="1" noResize="1" noEditPoints="1" noAdjustHandles="1" noChangeArrowheads="1" noChangeShapeType="1" noTextEdit="1"/>
              </p:cNvSpPr>
              <p:nvPr/>
            </p:nvSpPr>
            <p:spPr>
              <a:xfrm>
                <a:off x="7347760" y="2135565"/>
                <a:ext cx="1559081" cy="374270"/>
              </a:xfrm>
              <a:prstGeom prst="rect">
                <a:avLst/>
              </a:prstGeom>
              <a:blipFill rotWithShape="0">
                <a:blip r:embed="rId10"/>
                <a:stretch>
                  <a:fillRect l="-3125" t="-6452" b="-24194"/>
                </a:stretch>
              </a:blipFill>
            </p:spPr>
            <p:txBody>
              <a:bodyPr/>
              <a:lstStyle/>
              <a:p>
                <a:r>
                  <a:rPr lang="zh-CN" altLang="en-US">
                    <a:noFill/>
                  </a:rPr>
                  <a:t> </a:t>
                </a:r>
              </a:p>
            </p:txBody>
          </p:sp>
        </mc:Fallback>
      </mc:AlternateContent>
      <p:cxnSp>
        <p:nvCxnSpPr>
          <p:cNvPr id="29" name="直接箭头连接符 28"/>
          <p:cNvCxnSpPr/>
          <p:nvPr/>
        </p:nvCxnSpPr>
        <p:spPr>
          <a:xfrm>
            <a:off x="5377712" y="1902104"/>
            <a:ext cx="0" cy="280301"/>
          </a:xfrm>
          <a:prstGeom prst="straightConnector1">
            <a:avLst/>
          </a:prstGeom>
          <a:noFill/>
          <a:ln w="38100" cap="flat" cmpd="sng" algn="ctr">
            <a:solidFill>
              <a:srgbClr val="FF0000"/>
            </a:solidFill>
            <a:prstDash val="solid"/>
            <a:miter lim="800000"/>
            <a:tailEnd type="triangle"/>
          </a:ln>
          <a:effectLst/>
        </p:spPr>
      </p:cxnSp>
      <p:cxnSp>
        <p:nvCxnSpPr>
          <p:cNvPr id="30" name="直接箭头连接符 29"/>
          <p:cNvCxnSpPr/>
          <p:nvPr/>
        </p:nvCxnSpPr>
        <p:spPr>
          <a:xfrm>
            <a:off x="5726882" y="1902103"/>
            <a:ext cx="0" cy="280301"/>
          </a:xfrm>
          <a:prstGeom prst="straightConnector1">
            <a:avLst/>
          </a:prstGeom>
          <a:noFill/>
          <a:ln w="38100" cap="flat" cmpd="sng" algn="ctr">
            <a:solidFill>
              <a:srgbClr val="FF0000"/>
            </a:solidFill>
            <a:prstDash val="solid"/>
            <a:miter lim="800000"/>
            <a:tailEnd type="triangle"/>
          </a:ln>
          <a:effectLst/>
        </p:spPr>
      </p:cxnSp>
      <p:cxnSp>
        <p:nvCxnSpPr>
          <p:cNvPr id="31" name="直接箭头连接符 30"/>
          <p:cNvCxnSpPr/>
          <p:nvPr/>
        </p:nvCxnSpPr>
        <p:spPr>
          <a:xfrm>
            <a:off x="6068474" y="1911857"/>
            <a:ext cx="0" cy="280301"/>
          </a:xfrm>
          <a:prstGeom prst="straightConnector1">
            <a:avLst/>
          </a:prstGeom>
          <a:noFill/>
          <a:ln w="38100" cap="flat" cmpd="sng" algn="ctr">
            <a:solidFill>
              <a:srgbClr val="FF0000"/>
            </a:solidFill>
            <a:prstDash val="solid"/>
            <a:miter lim="800000"/>
            <a:tailEnd type="triangle"/>
          </a:ln>
          <a:effectLst/>
        </p:spPr>
      </p:cxnSp>
      <p:cxnSp>
        <p:nvCxnSpPr>
          <p:cNvPr id="32" name="直接箭头连接符 31"/>
          <p:cNvCxnSpPr/>
          <p:nvPr/>
        </p:nvCxnSpPr>
        <p:spPr>
          <a:xfrm>
            <a:off x="6419919" y="1902104"/>
            <a:ext cx="0" cy="280301"/>
          </a:xfrm>
          <a:prstGeom prst="straightConnector1">
            <a:avLst/>
          </a:prstGeom>
          <a:noFill/>
          <a:ln w="38100" cap="flat" cmpd="sng" algn="ctr">
            <a:solidFill>
              <a:srgbClr val="FF0000"/>
            </a:solidFill>
            <a:prstDash val="solid"/>
            <a:miter lim="800000"/>
            <a:tailEnd type="triangle"/>
          </a:ln>
          <a:effectLst/>
        </p:spPr>
      </p:cxnSp>
      <p:cxnSp>
        <p:nvCxnSpPr>
          <p:cNvPr id="33" name="直接箭头连接符 32"/>
          <p:cNvCxnSpPr/>
          <p:nvPr/>
        </p:nvCxnSpPr>
        <p:spPr>
          <a:xfrm>
            <a:off x="6768604" y="1911857"/>
            <a:ext cx="0" cy="280301"/>
          </a:xfrm>
          <a:prstGeom prst="straightConnector1">
            <a:avLst/>
          </a:prstGeom>
          <a:noFill/>
          <a:ln w="38100" cap="flat" cmpd="sng" algn="ctr">
            <a:solidFill>
              <a:srgbClr val="FF0000"/>
            </a:solidFill>
            <a:prstDash val="solid"/>
            <a:miter lim="800000"/>
            <a:tailEnd type="triangle"/>
          </a:ln>
          <a:effectLst/>
        </p:spPr>
      </p:cxnSp>
      <p:cxnSp>
        <p:nvCxnSpPr>
          <p:cNvPr id="34" name="直接箭头连接符 33"/>
          <p:cNvCxnSpPr/>
          <p:nvPr/>
        </p:nvCxnSpPr>
        <p:spPr>
          <a:xfrm>
            <a:off x="7104269" y="1911857"/>
            <a:ext cx="0" cy="280301"/>
          </a:xfrm>
          <a:prstGeom prst="straightConnector1">
            <a:avLst/>
          </a:prstGeom>
          <a:noFill/>
          <a:ln w="38100" cap="flat" cmpd="sng" algn="ctr">
            <a:solidFill>
              <a:srgbClr val="FF0000"/>
            </a:solidFill>
            <a:prstDash val="solid"/>
            <a:miter lim="800000"/>
            <a:tailEnd type="triangle"/>
          </a:ln>
          <a:effectLst/>
        </p:spPr>
      </p:cxnSp>
      <p:sp>
        <p:nvSpPr>
          <p:cNvPr id="36" name="矩形标注 35"/>
          <p:cNvSpPr/>
          <p:nvPr/>
        </p:nvSpPr>
        <p:spPr>
          <a:xfrm>
            <a:off x="7275578" y="3526669"/>
            <a:ext cx="1631263" cy="885502"/>
          </a:xfrm>
          <a:prstGeom prst="wedgeRectCallout">
            <a:avLst>
              <a:gd name="adj1" fmla="val -75029"/>
              <a:gd name="adj2" fmla="val -65599"/>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Educational psychological</a:t>
            </a:r>
            <a:r>
              <a:rPr kumimoji="0" lang="en-US" altLang="zh-CN" sz="1800" b="1" i="0" u="none" strike="noStrike" kern="0" cap="none" spc="0" normalizeH="0" noProof="0" dirty="0">
                <a:ln>
                  <a:noFill/>
                </a:ln>
                <a:solidFill>
                  <a:prstClr val="white"/>
                </a:solidFill>
                <a:effectLst/>
                <a:uLnTx/>
                <a:uFillTx/>
                <a:latin typeface="Calibri"/>
                <a:ea typeface="宋体" panose="02010600030101010101" pitchFamily="2" charset="-122"/>
                <a:cs typeface="+mn-cs"/>
              </a:rPr>
              <a:t> assumption</a:t>
            </a:r>
            <a:endParaRPr kumimoji="0" lang="zh-CN" altLang="en-US" sz="1800" b="1"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36483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1000"/>
                                        <p:tgtEl>
                                          <p:spTgt spid="1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1000"/>
                                        <p:tgtEl>
                                          <p:spTgt spid="15"/>
                                        </p:tgtEl>
                                      </p:cBhvr>
                                    </p:animEffect>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anim calcmode="lin" valueType="num">
                                      <p:cBhvr>
                                        <p:cTn id="20" dur="1000" fill="hold"/>
                                        <p:tgtEl>
                                          <p:spTgt spid="20"/>
                                        </p:tgtEl>
                                        <p:attrNameLst>
                                          <p:attrName>ppt_x</p:attrName>
                                        </p:attrNameLst>
                                      </p:cBhvr>
                                      <p:tavLst>
                                        <p:tav tm="0">
                                          <p:val>
                                            <p:strVal val="#ppt_x"/>
                                          </p:val>
                                        </p:tav>
                                        <p:tav tm="100000">
                                          <p:val>
                                            <p:strVal val="#ppt_x"/>
                                          </p:val>
                                        </p:tav>
                                      </p:tavLst>
                                    </p:anim>
                                    <p:anim calcmode="lin" valueType="num">
                                      <p:cBhvr>
                                        <p:cTn id="2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right)">
                                      <p:cBhvr>
                                        <p:cTn id="26" dur="500"/>
                                        <p:tgtEl>
                                          <p:spTgt spid="23"/>
                                        </p:tgtEl>
                                      </p:cBhvr>
                                    </p:animEffect>
                                  </p:childTnLst>
                                </p:cTn>
                              </p:par>
                              <p:par>
                                <p:cTn id="27" presetID="22" presetClass="entr" presetSubtype="2"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right)">
                                      <p:cBhvr>
                                        <p:cTn id="29" dur="500"/>
                                        <p:tgtEl>
                                          <p:spTgt spid="21"/>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right)">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NeuralCDM</a:t>
            </a:r>
            <a:endParaRPr lang="zh-CN" altLang="en-US" dirty="0"/>
          </a:p>
        </p:txBody>
      </p:sp>
      <p:pic>
        <p:nvPicPr>
          <p:cNvPr id="3" name="图片 2"/>
          <p:cNvPicPr>
            <a:picLocks noChangeAspect="1"/>
          </p:cNvPicPr>
          <p:nvPr/>
        </p:nvPicPr>
        <p:blipFill>
          <a:blip r:embed="rId3"/>
          <a:stretch>
            <a:fillRect/>
          </a:stretch>
        </p:blipFill>
        <p:spPr>
          <a:xfrm>
            <a:off x="356616" y="2253100"/>
            <a:ext cx="5118439" cy="4035496"/>
          </a:xfrm>
          <a:prstGeom prst="rect">
            <a:avLst/>
          </a:prstGeom>
        </p:spPr>
      </p:pic>
      <p:sp>
        <p:nvSpPr>
          <p:cNvPr id="4" name="文本框 3"/>
          <p:cNvSpPr txBox="1"/>
          <p:nvPr/>
        </p:nvSpPr>
        <p:spPr>
          <a:xfrm>
            <a:off x="283464" y="1304285"/>
            <a:ext cx="8714232" cy="400110"/>
          </a:xfrm>
          <a:prstGeom prst="rect">
            <a:avLst/>
          </a:prstGeom>
          <a:solidFill>
            <a:schemeClr val="bg1"/>
          </a:solidFill>
        </p:spPr>
        <p:txBody>
          <a:bodyPr wrap="square" rtlCol="0">
            <a:spAutoFit/>
          </a:bodyPr>
          <a:lstStyle/>
          <a:p>
            <a:pPr marL="285750" indent="-285750">
              <a:buClr>
                <a:schemeClr val="accent5"/>
              </a:buClr>
              <a:buFont typeface="Wingdings" panose="05000000000000000000" pitchFamily="2" charset="2"/>
              <a:buChar char="n"/>
            </a:pPr>
            <a:r>
              <a:rPr lang="en-US" altLang="zh-CN" sz="2000" b="1" dirty="0">
                <a:latin typeface="Arial" panose="020B0604020202020204" pitchFamily="34" charset="0"/>
                <a:cs typeface="Arial" panose="020B0604020202020204" pitchFamily="34" charset="0"/>
              </a:rPr>
              <a:t>Feasible and effective – </a:t>
            </a:r>
            <a:r>
              <a:rPr lang="en-US" altLang="zh-CN" sz="2000" dirty="0">
                <a:latin typeface="Arial" panose="020B0604020202020204" pitchFamily="34" charset="0"/>
                <a:cs typeface="Arial" panose="020B0604020202020204" pitchFamily="34" charset="0"/>
              </a:rPr>
              <a:t>basic implementation with Q-matrix</a:t>
            </a:r>
            <a:endParaRPr lang="en-US" altLang="zh-CN" sz="20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5" name="圆角矩形 4"/>
          <p:cNvSpPr/>
          <p:nvPr/>
        </p:nvSpPr>
        <p:spPr>
          <a:xfrm>
            <a:off x="282363" y="3922776"/>
            <a:ext cx="5192692" cy="107899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879819" y="3904552"/>
            <a:ext cx="2981710" cy="2325883"/>
            <a:chOff x="5879819" y="3904552"/>
            <a:chExt cx="2981710" cy="2325883"/>
          </a:xfrm>
        </p:grpSpPr>
        <p:sp>
          <p:nvSpPr>
            <p:cNvPr id="31" name="矩形 30"/>
            <p:cNvSpPr/>
            <p:nvPr/>
          </p:nvSpPr>
          <p:spPr>
            <a:xfrm>
              <a:off x="6035267" y="4547442"/>
              <a:ext cx="1005840" cy="290347"/>
            </a:xfrm>
            <a:prstGeom prst="rect">
              <a:avLst/>
            </a:prstGeom>
            <a:solidFill>
              <a:srgbClr val="F298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6044411" y="5126289"/>
              <a:ext cx="1005840" cy="290347"/>
            </a:xfrm>
            <a:prstGeom prst="rect">
              <a:avLst/>
            </a:prstGeom>
            <a:solidFill>
              <a:srgbClr val="F298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5879819" y="3904552"/>
              <a:ext cx="1874520"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input layer: </a:t>
              </a:r>
              <a:endParaRPr lang="zh-CN" altLang="en-US"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4" name="文本框 33"/>
                <p:cNvSpPr txBox="1"/>
                <p:nvPr/>
              </p:nvSpPr>
              <p:spPr>
                <a:xfrm>
                  <a:off x="6044411" y="4517084"/>
                  <a:ext cx="2817118" cy="3177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𝑸</m:t>
                            </m:r>
                          </m:e>
                          <m:sub>
                            <m:r>
                              <a:rPr lang="en-US" altLang="zh-CN" sz="2000" b="0" i="1" smtClean="0">
                                <a:latin typeface="Cambria Math" panose="02040503050406030204" pitchFamily="18" charset="0"/>
                              </a:rPr>
                              <m:t>𝑒</m:t>
                            </m:r>
                          </m:sub>
                        </m:sSub>
                        <m:r>
                          <a:rPr lang="en-US" altLang="zh-CN" sz="2000" b="1"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sSup>
                          <m:sSupPr>
                            <m:ctrlPr>
                              <a:rPr lang="en-US" altLang="zh-CN" sz="2000"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𝒉</m:t>
                            </m:r>
                          </m:e>
                          <m:sup>
                            <m:r>
                              <a:rPr lang="en-US" altLang="zh-CN" sz="2000" b="0" i="1" smtClean="0">
                                <a:latin typeface="Cambria Math" panose="02040503050406030204" pitchFamily="18" charset="0"/>
                                <a:ea typeface="Cambria Math" panose="02040503050406030204" pitchFamily="18" charset="0"/>
                              </a:rPr>
                              <m:t>𝑠</m:t>
                            </m:r>
                          </m:sup>
                        </m:sSup>
                        <m:r>
                          <a:rPr lang="en-US" altLang="zh-CN" sz="2000" b="0" i="1" smtClean="0">
                            <a:latin typeface="Cambria Math" panose="02040503050406030204" pitchFamily="18" charset="0"/>
                            <a:ea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b="1" i="1">
                                <a:latin typeface="Cambria Math" panose="02040503050406030204" pitchFamily="18" charset="0"/>
                                <a:ea typeface="Cambria Math" panose="02040503050406030204" pitchFamily="18" charset="0"/>
                              </a:rPr>
                              <m:t>𝒉</m:t>
                            </m:r>
                          </m:e>
                          <m:sup>
                            <m:r>
                              <a:rPr lang="en-US" altLang="zh-CN" sz="2000" b="0" i="1" smtClean="0">
                                <a:latin typeface="Cambria Math" panose="02040503050406030204" pitchFamily="18" charset="0"/>
                                <a:ea typeface="Cambria Math" panose="02040503050406030204" pitchFamily="18" charset="0"/>
                              </a:rPr>
                              <m:t>𝑑𝑖𝑓𝑓</m:t>
                            </m:r>
                          </m:sup>
                        </m:sSup>
                        <m:r>
                          <a:rPr lang="en-US" altLang="zh-CN" sz="2000" b="0" i="1" smtClean="0">
                            <a:latin typeface="Cambria Math" panose="02040503050406030204" pitchFamily="18" charset="0"/>
                            <a:ea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b="0" i="1">
                                <a:latin typeface="Cambria Math" panose="02040503050406030204" pitchFamily="18" charset="0"/>
                                <a:ea typeface="Cambria Math" panose="02040503050406030204" pitchFamily="18" charset="0"/>
                              </a:rPr>
                              <m:t>h</m:t>
                            </m:r>
                          </m:e>
                          <m:sup>
                            <m:r>
                              <a:rPr lang="en-US" altLang="zh-CN" sz="2000" b="0" i="1" smtClean="0">
                                <a:latin typeface="Cambria Math" panose="02040503050406030204" pitchFamily="18" charset="0"/>
                                <a:ea typeface="Cambria Math" panose="02040503050406030204" pitchFamily="18" charset="0"/>
                              </a:rPr>
                              <m:t>𝑑𝑖𝑠𝑐</m:t>
                            </m:r>
                          </m:sup>
                        </m:sSup>
                      </m:oMath>
                    </m:oMathPara>
                  </a14:m>
                  <a:endParaRPr lang="zh-CN" altLang="en-US" sz="2000" dirty="0"/>
                </a:p>
              </p:txBody>
            </p:sp>
          </mc:Choice>
          <mc:Fallback xmlns="">
            <p:sp>
              <p:nvSpPr>
                <p:cNvPr id="10" name="文本框 9"/>
                <p:cNvSpPr txBox="1">
                  <a:spLocks noRot="1" noChangeAspect="1" noMove="1" noResize="1" noEditPoints="1" noAdjustHandles="1" noChangeArrowheads="1" noChangeShapeType="1" noTextEdit="1"/>
                </p:cNvSpPr>
                <p:nvPr/>
              </p:nvSpPr>
              <p:spPr>
                <a:xfrm>
                  <a:off x="6044411" y="4517084"/>
                  <a:ext cx="2817118" cy="317779"/>
                </a:xfrm>
                <a:prstGeom prst="rect">
                  <a:avLst/>
                </a:prstGeom>
                <a:blipFill rotWithShape="0">
                  <a:blip r:embed="rId4"/>
                  <a:stretch>
                    <a:fillRect l="-2381" t="-3846" r="-216" b="-3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矩形 34"/>
                <p:cNvSpPr/>
                <p:nvPr/>
              </p:nvSpPr>
              <p:spPr>
                <a:xfrm>
                  <a:off x="5987831" y="5065574"/>
                  <a:ext cx="1158522" cy="4056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sz="2000" b="1" i="1">
                                <a:latin typeface="Cambria Math" panose="02040503050406030204" pitchFamily="18" charset="0"/>
                                <a:ea typeface="Cambria Math" panose="02040503050406030204" pitchFamily="18" charset="0"/>
                              </a:rPr>
                            </m:ctrlPr>
                          </m:sSupPr>
                          <m:e>
                            <m:r>
                              <a:rPr lang="en-US" altLang="zh-CN" sz="2000" b="1" i="1">
                                <a:latin typeface="Cambria Math" panose="02040503050406030204" pitchFamily="18" charset="0"/>
                                <a:ea typeface="Cambria Math" panose="02040503050406030204" pitchFamily="18" charset="0"/>
                              </a:rPr>
                              <m:t>𝑭</m:t>
                            </m:r>
                          </m:e>
                          <m:sup>
                            <m:r>
                              <a:rPr lang="en-US" altLang="zh-CN" sz="2000" i="1">
                                <a:latin typeface="Cambria Math" panose="02040503050406030204" pitchFamily="18" charset="0"/>
                                <a:ea typeface="Cambria Math" panose="02040503050406030204" pitchFamily="18" charset="0"/>
                              </a:rPr>
                              <m:t>𝑘𝑛</m:t>
                            </m:r>
                          </m:sup>
                        </m:sSup>
                        <m:r>
                          <a:rPr lang="en-US" altLang="zh-CN" sz="2000" b="1" i="1">
                            <a:latin typeface="Cambria Math" panose="02040503050406030204" pitchFamily="18" charset="0"/>
                            <a:ea typeface="Cambria Math" panose="02040503050406030204" pitchFamily="18" charset="0"/>
                          </a:rPr>
                          <m:t>∘</m:t>
                        </m:r>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𝑭</m:t>
                            </m:r>
                          </m:e>
                          <m:sup>
                            <m:r>
                              <a:rPr lang="en-US" altLang="zh-CN" sz="2000" i="1">
                                <a:latin typeface="Cambria Math" panose="02040503050406030204" pitchFamily="18" charset="0"/>
                              </a:rPr>
                              <m:t>𝑠</m:t>
                            </m:r>
                          </m:sup>
                        </m:sSup>
                      </m:oMath>
                    </m:oMathPara>
                  </a14:m>
                  <a:endParaRPr lang="zh-CN" altLang="en-US" sz="2000" dirty="0"/>
                </a:p>
              </p:txBody>
            </p:sp>
          </mc:Choice>
          <mc:Fallback xmlns="">
            <p:sp>
              <p:nvSpPr>
                <p:cNvPr id="11" name="矩形 10"/>
                <p:cNvSpPr>
                  <a:spLocks noRot="1" noChangeAspect="1" noMove="1" noResize="1" noEditPoints="1" noAdjustHandles="1" noChangeArrowheads="1" noChangeShapeType="1" noTextEdit="1"/>
                </p:cNvSpPr>
                <p:nvPr/>
              </p:nvSpPr>
              <p:spPr>
                <a:xfrm>
                  <a:off x="5987831" y="5065574"/>
                  <a:ext cx="1158522" cy="405624"/>
                </a:xfrm>
                <a:prstGeom prst="rect">
                  <a:avLst/>
                </a:prstGeom>
                <a:blipFill rotWithShape="0">
                  <a:blip r:embed="rId5"/>
                  <a:stretch>
                    <a:fillRect/>
                  </a:stretch>
                </a:blipFill>
              </p:spPr>
              <p:txBody>
                <a:bodyPr/>
                <a:lstStyle/>
                <a:p>
                  <a:r>
                    <a:rPr lang="zh-CN" altLang="en-US">
                      <a:noFill/>
                    </a:rPr>
                    <a:t> </a:t>
                  </a:r>
                </a:p>
              </p:txBody>
            </p:sp>
          </mc:Fallback>
        </mc:AlternateContent>
        <p:cxnSp>
          <p:nvCxnSpPr>
            <p:cNvPr id="36" name="直接箭头连接符 35"/>
            <p:cNvCxnSpPr/>
            <p:nvPr/>
          </p:nvCxnSpPr>
          <p:spPr>
            <a:xfrm flipV="1">
              <a:off x="6209003" y="4834864"/>
              <a:ext cx="0" cy="29142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7" name="文本框 36"/>
            <p:cNvSpPr txBox="1"/>
            <p:nvPr/>
          </p:nvSpPr>
          <p:spPr>
            <a:xfrm>
              <a:off x="5906675" y="5861103"/>
              <a:ext cx="2459736"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Directly from Q-matrix</a:t>
              </a:r>
              <a:endParaRPr lang="zh-CN" altLang="en-US" dirty="0">
                <a:latin typeface="Arial" panose="020B0604020202020204" pitchFamily="34" charset="0"/>
                <a:cs typeface="Arial" panose="020B0604020202020204" pitchFamily="34" charset="0"/>
              </a:endParaRPr>
            </a:p>
          </p:txBody>
        </p:sp>
        <p:cxnSp>
          <p:nvCxnSpPr>
            <p:cNvPr id="38" name="直接箭头连接符 37"/>
            <p:cNvCxnSpPr/>
            <p:nvPr/>
          </p:nvCxnSpPr>
          <p:spPr>
            <a:xfrm flipV="1">
              <a:off x="6209003" y="5471198"/>
              <a:ext cx="0" cy="38990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cxnSp>
        <p:nvCxnSpPr>
          <p:cNvPr id="40" name="直接箭头连接符 39"/>
          <p:cNvCxnSpPr/>
          <p:nvPr/>
        </p:nvCxnSpPr>
        <p:spPr>
          <a:xfrm flipV="1">
            <a:off x="6818603" y="4834863"/>
            <a:ext cx="0" cy="29142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16560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5925312" y="3739913"/>
            <a:ext cx="2953512" cy="345229"/>
          </a:xfrm>
          <a:prstGeom prst="rect">
            <a:avLst/>
          </a:prstGeom>
          <a:solidFill>
            <a:srgbClr val="F298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071616" y="3146684"/>
            <a:ext cx="1911096" cy="366404"/>
          </a:xfrm>
          <a:prstGeom prst="rect">
            <a:avLst/>
          </a:prstGeom>
          <a:solidFill>
            <a:srgbClr val="F298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占位符 1"/>
          <p:cNvSpPr>
            <a:spLocks noGrp="1"/>
          </p:cNvSpPr>
          <p:nvPr>
            <p:ph type="body" sz="quarter" idx="10"/>
          </p:nvPr>
        </p:nvSpPr>
        <p:spPr/>
        <p:txBody>
          <a:bodyPr/>
          <a:lstStyle/>
          <a:p>
            <a:r>
              <a:rPr lang="en-US" altLang="zh-CN" dirty="0"/>
              <a:t>NeuralCDM</a:t>
            </a:r>
            <a:endParaRPr lang="zh-CN" altLang="en-US" dirty="0"/>
          </a:p>
        </p:txBody>
      </p:sp>
      <p:pic>
        <p:nvPicPr>
          <p:cNvPr id="3" name="图片 2"/>
          <p:cNvPicPr>
            <a:picLocks noChangeAspect="1"/>
          </p:cNvPicPr>
          <p:nvPr/>
        </p:nvPicPr>
        <p:blipFill>
          <a:blip r:embed="rId3"/>
          <a:stretch>
            <a:fillRect/>
          </a:stretch>
        </p:blipFill>
        <p:spPr>
          <a:xfrm>
            <a:off x="356616" y="2253100"/>
            <a:ext cx="5118439" cy="4035496"/>
          </a:xfrm>
          <a:prstGeom prst="rect">
            <a:avLst/>
          </a:prstGeom>
        </p:spPr>
      </p:pic>
      <p:sp>
        <p:nvSpPr>
          <p:cNvPr id="4" name="文本框 3"/>
          <p:cNvSpPr txBox="1"/>
          <p:nvPr/>
        </p:nvSpPr>
        <p:spPr>
          <a:xfrm>
            <a:off x="283464" y="1304285"/>
            <a:ext cx="8714232" cy="400110"/>
          </a:xfrm>
          <a:prstGeom prst="rect">
            <a:avLst/>
          </a:prstGeom>
          <a:solidFill>
            <a:schemeClr val="bg1"/>
          </a:solidFill>
        </p:spPr>
        <p:txBody>
          <a:bodyPr wrap="square" rtlCol="0">
            <a:spAutoFit/>
          </a:bodyPr>
          <a:lstStyle/>
          <a:p>
            <a:pPr marL="285750" indent="-285750">
              <a:buClr>
                <a:schemeClr val="accent5"/>
              </a:buClr>
              <a:buFont typeface="Wingdings" panose="05000000000000000000" pitchFamily="2" charset="2"/>
              <a:buChar char="n"/>
            </a:pPr>
            <a:r>
              <a:rPr lang="en-US" altLang="zh-CN" sz="2000" b="1" dirty="0">
                <a:latin typeface="Arial" panose="020B0604020202020204" pitchFamily="34" charset="0"/>
                <a:cs typeface="Arial" panose="020B0604020202020204" pitchFamily="34" charset="0"/>
              </a:rPr>
              <a:t>Feasible and effective – </a:t>
            </a:r>
            <a:r>
              <a:rPr lang="en-US" altLang="zh-CN" sz="2000" dirty="0">
                <a:latin typeface="Arial" panose="020B0604020202020204" pitchFamily="34" charset="0"/>
                <a:cs typeface="Arial" panose="020B0604020202020204" pitchFamily="34" charset="0"/>
              </a:rPr>
              <a:t>basic implementation with Q-matrix</a:t>
            </a:r>
            <a:endParaRPr lang="en-US" altLang="zh-CN" sz="20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5" name="圆角矩形 4"/>
          <p:cNvSpPr/>
          <p:nvPr/>
        </p:nvSpPr>
        <p:spPr>
          <a:xfrm>
            <a:off x="314368" y="2897535"/>
            <a:ext cx="5160687" cy="107899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687568" y="2497425"/>
            <a:ext cx="2916936" cy="1015663"/>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interaction layer: </a:t>
            </a:r>
          </a:p>
          <a:p>
            <a:pPr marL="342900" indent="-342900">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full connection</a:t>
            </a:r>
          </a:p>
          <a:p>
            <a:pPr marL="342900" indent="-342900">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positive weights</a:t>
            </a:r>
            <a:endParaRPr lang="zh-CN" altLang="en-US" sz="2000" dirty="0">
              <a:latin typeface="Arial" panose="020B0604020202020204" pitchFamily="34" charset="0"/>
              <a:cs typeface="Arial" panose="020B0604020202020204" pitchFamily="34" charset="0"/>
            </a:endParaRPr>
          </a:p>
        </p:txBody>
      </p:sp>
      <p:sp>
        <p:nvSpPr>
          <p:cNvPr id="8" name="文本框 7"/>
          <p:cNvSpPr txBox="1"/>
          <p:nvPr/>
        </p:nvSpPr>
        <p:spPr>
          <a:xfrm>
            <a:off x="5925312" y="3694176"/>
            <a:ext cx="3072384"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Monotonicity Assumption</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1419562"/>
      </p:ext>
    </p:extLst>
  </p:cSld>
  <p:clrMapOvr>
    <a:masterClrMapping/>
  </p:clrMapOvr>
</p:sld>
</file>

<file path=ppt/theme/theme1.xml><?xml version="1.0" encoding="utf-8"?>
<a:theme xmlns:a="http://schemas.openxmlformats.org/drawingml/2006/main" name="KOPPT">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2745</TotalTime>
  <Words>2369</Words>
  <Application>Microsoft Office PowerPoint</Application>
  <PresentationFormat>全屏显示(4:3)</PresentationFormat>
  <Paragraphs>191</Paragraphs>
  <Slides>18</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微软雅黑</vt:lpstr>
      <vt:lpstr>Arial</vt:lpstr>
      <vt:lpstr>Calibri</vt:lpstr>
      <vt:lpstr>Calibri Light</vt:lpstr>
      <vt:lpstr>Cambria Math</vt:lpstr>
      <vt:lpstr>Times New Roman</vt:lpstr>
      <vt:lpstr>Wingdings</vt:lpstr>
      <vt:lpstr>KOPPT</vt:lpstr>
      <vt:lpstr>Neural Cognitive Diagnosis for Intelligent Education Systems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Cognitive Diagnosis for Intelligent Education System</dc:title>
  <dc:creator>Wang Fei</dc:creator>
  <cp:lastModifiedBy>汪飞</cp:lastModifiedBy>
  <cp:revision>76</cp:revision>
  <dcterms:created xsi:type="dcterms:W3CDTF">2019-11-20T13:28:20Z</dcterms:created>
  <dcterms:modified xsi:type="dcterms:W3CDTF">2024-07-28T16:35:20Z</dcterms:modified>
</cp:coreProperties>
</file>