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69" r:id="rId9"/>
    <p:sldId id="276" r:id="rId10"/>
    <p:sldId id="265" r:id="rId11"/>
    <p:sldId id="272" r:id="rId12"/>
    <p:sldId id="273" r:id="rId13"/>
    <p:sldId id="263" r:id="rId14"/>
    <p:sldId id="264" r:id="rId15"/>
    <p:sldId id="274" r:id="rId16"/>
    <p:sldId id="277" r:id="rId17"/>
    <p:sldId id="260"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96CF7-4DF6-479A-A563-B0F521B9C8A2}" v="15" dt="2022-12-16T22:22:57.271"/>
    <p1510:client id="{9CA1E894-FC1D-3C65-A3CE-FB79D0BE6E43}" v="177" dt="2022-12-16T22:59:04.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varScale="1">
        <p:scale>
          <a:sx n="67" d="100"/>
          <a:sy n="67" d="100"/>
        </p:scale>
        <p:origin x="1267"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pedersen" userId="378fe4c31a44d53d" providerId="LiveId" clId="{F4B31AC7-8869-4BFB-B02F-23841096C49F}"/>
    <pc:docChg chg="modSld">
      <pc:chgData name="jeff pedersen" userId="378fe4c31a44d53d" providerId="LiveId" clId="{F4B31AC7-8869-4BFB-B02F-23841096C49F}" dt="2022-12-17T02:22:08.292" v="7" actId="20577"/>
      <pc:docMkLst>
        <pc:docMk/>
      </pc:docMkLst>
      <pc:sldChg chg="modSp mod">
        <pc:chgData name="jeff pedersen" userId="378fe4c31a44d53d" providerId="LiveId" clId="{F4B31AC7-8869-4BFB-B02F-23841096C49F}" dt="2022-12-17T02:22:08.292" v="7" actId="20577"/>
        <pc:sldMkLst>
          <pc:docMk/>
          <pc:sldMk cId="2619301236" sldId="264"/>
        </pc:sldMkLst>
        <pc:spChg chg="mod">
          <ac:chgData name="jeff pedersen" userId="378fe4c31a44d53d" providerId="LiveId" clId="{F4B31AC7-8869-4BFB-B02F-23841096C49F}" dt="2022-12-17T02:22:08.292" v="7" actId="20577"/>
          <ac:spMkLst>
            <pc:docMk/>
            <pc:sldMk cId="2619301236" sldId="264"/>
            <ac:spMk id="41" creationId="{535EFC70-7489-8F2A-ED3D-23F60DD6E5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42185" y="4462382"/>
            <a:ext cx="7484831" cy="1122202"/>
          </a:xfrm>
        </p:spPr>
        <p:txBody>
          <a:bodyPr/>
          <a:lstStyle/>
          <a:p>
            <a:pPr algn="r"/>
            <a:r>
              <a:rPr lang="en-US" dirty="0"/>
              <a:t>Bacchus Winery 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241608" y="5632794"/>
            <a:ext cx="5685408" cy="396660"/>
          </a:xfrm>
        </p:spPr>
        <p:txBody>
          <a:bodyPr vert="horz" lIns="91440" tIns="45720" rIns="91440" bIns="45720" rtlCol="0" anchor="t">
            <a:normAutofit fontScale="77500" lnSpcReduction="20000"/>
          </a:bodyPr>
          <a:lstStyle/>
          <a:p>
            <a:pPr algn="r"/>
            <a:r>
              <a:rPr lang="en-US" dirty="0"/>
              <a:t>Team Indigo || Jacob Ives, Josh Aguilar, Jeff Pederson, Sam Crandall, Kadar Gayle</a:t>
            </a:r>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895600" y="2926671"/>
            <a:ext cx="3257023" cy="789341"/>
          </a:xfrm>
        </p:spPr>
        <p:txBody>
          <a:bodyPr>
            <a:normAutofit fontScale="90000"/>
          </a:bodyPr>
          <a:lstStyle/>
          <a:p>
            <a:pPr algn="r"/>
            <a:r>
              <a:rPr lang="en-US"/>
              <a:t>Distributor Sales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 name="Picture 4" descr="Text&#10;&#10;Description automatically generated">
            <a:extLst>
              <a:ext uri="{FF2B5EF4-FFF2-40B4-BE49-F238E27FC236}">
                <a16:creationId xmlns:a16="http://schemas.microsoft.com/office/drawing/2014/main" id="{A2F74CAF-0159-D007-49C9-9A0B6F205ACF}"/>
              </a:ext>
            </a:extLst>
          </p:cNvPr>
          <p:cNvPicPr>
            <a:picLocks noChangeAspect="1"/>
          </p:cNvPicPr>
          <p:nvPr/>
        </p:nvPicPr>
        <p:blipFill>
          <a:blip r:embed="rId2"/>
          <a:stretch>
            <a:fillRect/>
          </a:stretch>
        </p:blipFill>
        <p:spPr>
          <a:xfrm>
            <a:off x="1093141" y="130677"/>
            <a:ext cx="7794976" cy="6596643"/>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3108" y="84274"/>
            <a:ext cx="3537544" cy="536021"/>
          </a:xfrm>
        </p:spPr>
        <p:txBody>
          <a:bodyPr/>
          <a:lstStyle/>
          <a:p>
            <a:pPr algn="l"/>
            <a:r>
              <a:rPr lang="en-US"/>
              <a:t>Delivery Report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1" name="TextBox 40">
            <a:extLst>
              <a:ext uri="{FF2B5EF4-FFF2-40B4-BE49-F238E27FC236}">
                <a16:creationId xmlns:a16="http://schemas.microsoft.com/office/drawing/2014/main" id="{535EFC70-7489-8F2A-ED3D-23F60DD6E536}"/>
              </a:ext>
            </a:extLst>
          </p:cNvPr>
          <p:cNvSpPr txBox="1"/>
          <p:nvPr/>
        </p:nvSpPr>
        <p:spPr>
          <a:xfrm>
            <a:off x="1771878" y="1794774"/>
            <a:ext cx="8620698"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next two reports were created to provide a solution for the following two questions: </a:t>
            </a: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Are all suppliers delivering on time? </a:t>
            </a:r>
          </a:p>
          <a:p>
            <a:pPr marL="342900" indent="-342900">
              <a:buAutoNum type="arabicPeriod"/>
            </a:pPr>
            <a:r>
              <a:rPr lang="en-US" sz="1400" dirty="0">
                <a:ea typeface="+mn-lt"/>
                <a:cs typeface="+mn-lt"/>
              </a:rPr>
              <a:t>Is there a large gap between expected delivery and actual delivery? </a:t>
            </a:r>
            <a:endParaRPr lang="en-US" dirty="0">
              <a:ea typeface="+mn-lt"/>
              <a:cs typeface="+mn-lt"/>
            </a:endParaRPr>
          </a:p>
          <a:p>
            <a:endParaRPr lang="en-US" sz="1400" dirty="0"/>
          </a:p>
          <a:p>
            <a:endParaRPr lang="en-US" sz="1400" dirty="0"/>
          </a:p>
          <a:p>
            <a:r>
              <a:rPr lang="en-US" dirty="0"/>
              <a:t>Our report titled, "Delivery_Arrival_Report.py", is written with the purpose of tracking inbound deliveries by month to ensure they are being delivered on time by comparing their expected delivery date to their actual delivery date. </a:t>
            </a:r>
            <a:br>
              <a:rPr lang="en-US" dirty="0"/>
            </a:br>
            <a:br>
              <a:rPr lang="en-US" dirty="0"/>
            </a:br>
            <a:r>
              <a:rPr lang="en-US" dirty="0"/>
              <a:t>Our report titled "Supplier_days_late.py" is written to track how many days each supplier was late vs their number of orders. This helps answer the first question to show which suppliers are arriving later than anticipated more frequently.</a:t>
            </a:r>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69659" y="3098951"/>
            <a:ext cx="3298846" cy="820624"/>
          </a:xfrm>
        </p:spPr>
        <p:txBody>
          <a:bodyPr/>
          <a:lstStyle/>
          <a:p>
            <a:pPr algn="l"/>
            <a:r>
              <a:rPr lang="en-US" dirty="0"/>
              <a:t>Delivery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4" descr="A picture containing text&#10;&#10;Description automatically generated">
            <a:extLst>
              <a:ext uri="{FF2B5EF4-FFF2-40B4-BE49-F238E27FC236}">
                <a16:creationId xmlns:a16="http://schemas.microsoft.com/office/drawing/2014/main" id="{E40E6C85-F752-5ED4-DFA7-C69B4D988AB3}"/>
              </a:ext>
            </a:extLst>
          </p:cNvPr>
          <p:cNvPicPr>
            <a:picLocks noChangeAspect="1"/>
          </p:cNvPicPr>
          <p:nvPr/>
        </p:nvPicPr>
        <p:blipFill>
          <a:blip r:embed="rId2"/>
          <a:stretch>
            <a:fillRect/>
          </a:stretch>
        </p:blipFill>
        <p:spPr>
          <a:xfrm>
            <a:off x="3266252" y="580529"/>
            <a:ext cx="8698088" cy="5696940"/>
          </a:xfrm>
          <a:prstGeom prst="rect">
            <a:avLst/>
          </a:prstGeom>
        </p:spPr>
      </p:pic>
    </p:spTree>
    <p:extLst>
      <p:ext uri="{BB962C8B-B14F-4D97-AF65-F5344CB8AC3E}">
        <p14:creationId xmlns:p14="http://schemas.microsoft.com/office/powerpoint/2010/main" val="262788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459333" y="3136736"/>
            <a:ext cx="3298846" cy="820624"/>
          </a:xfrm>
        </p:spPr>
        <p:txBody>
          <a:bodyPr/>
          <a:lstStyle/>
          <a:p>
            <a:pPr algn="l"/>
            <a:r>
              <a:rPr lang="en-US"/>
              <a:t>Supplier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3" name="Picture 4" descr="Text&#10;&#10;Description automatically generated">
            <a:extLst>
              <a:ext uri="{FF2B5EF4-FFF2-40B4-BE49-F238E27FC236}">
                <a16:creationId xmlns:a16="http://schemas.microsoft.com/office/drawing/2014/main" id="{DBE4316E-3F4C-F1DA-209D-3369368D7510}"/>
              </a:ext>
            </a:extLst>
          </p:cNvPr>
          <p:cNvPicPr>
            <a:picLocks noChangeAspect="1"/>
          </p:cNvPicPr>
          <p:nvPr/>
        </p:nvPicPr>
        <p:blipFill>
          <a:blip r:embed="rId2"/>
          <a:stretch>
            <a:fillRect/>
          </a:stretch>
        </p:blipFill>
        <p:spPr>
          <a:xfrm>
            <a:off x="4718103" y="1126118"/>
            <a:ext cx="5835282" cy="4725418"/>
          </a:xfrm>
          <a:prstGeom prst="rect">
            <a:avLst/>
          </a:prstGeom>
        </p:spPr>
      </p:pic>
    </p:spTree>
    <p:extLst>
      <p:ext uri="{BB962C8B-B14F-4D97-AF65-F5344CB8AC3E}">
        <p14:creationId xmlns:p14="http://schemas.microsoft.com/office/powerpoint/2010/main" val="308287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7404711" y="203624"/>
            <a:ext cx="4749400" cy="526840"/>
          </a:xfrm>
        </p:spPr>
        <p:txBody>
          <a:bodyPr/>
          <a:lstStyle/>
          <a:p>
            <a:pPr algn="r"/>
            <a:r>
              <a:rPr lang="en-US">
                <a:ea typeface="+mj-lt"/>
                <a:cs typeface="+mj-lt"/>
              </a:rPr>
              <a:t>EMPLOYEE HOURS REPORT</a:t>
            </a:r>
          </a:p>
          <a:p>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5" name="TextBox 14">
            <a:extLst>
              <a:ext uri="{FF2B5EF4-FFF2-40B4-BE49-F238E27FC236}">
                <a16:creationId xmlns:a16="http://schemas.microsoft.com/office/drawing/2014/main" id="{54794D5E-E32A-90BC-A535-B6AEFCCF2638}"/>
              </a:ext>
            </a:extLst>
          </p:cNvPr>
          <p:cNvSpPr txBox="1"/>
          <p:nvPr/>
        </p:nvSpPr>
        <p:spPr>
          <a:xfrm>
            <a:off x="3279330" y="1709994"/>
            <a:ext cx="628879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final report was created to provide a solution to the following question:</a:t>
            </a:r>
            <a:endParaRPr lang="en-US" sz="1400" dirty="0">
              <a:ea typeface="+mn-lt"/>
              <a:cs typeface="+mn-lt"/>
            </a:endParaRP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During the last four quarters, how many hours did each employee work?</a:t>
            </a:r>
          </a:p>
          <a:p>
            <a:pPr marL="342900" indent="-342900">
              <a:buAutoNum type="arabicPeriod"/>
            </a:pPr>
            <a:endParaRPr lang="en-US" sz="1400" dirty="0"/>
          </a:p>
          <a:p>
            <a:endParaRPr lang="en-US" sz="1400" dirty="0"/>
          </a:p>
          <a:p>
            <a:r>
              <a:rPr lang="en-US" dirty="0"/>
              <a:t>Our report titled, "Bacchus_Winery_Hours_Report.py", is written with the purpose of showing a workers hours broken down by the current week as well as the current hours worked, year to date. </a:t>
            </a:r>
          </a:p>
        </p:txBody>
      </p:sp>
    </p:spTree>
    <p:extLst>
      <p:ext uri="{BB962C8B-B14F-4D97-AF65-F5344CB8AC3E}">
        <p14:creationId xmlns:p14="http://schemas.microsoft.com/office/powerpoint/2010/main" val="16637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9259769" y="3143041"/>
            <a:ext cx="2983981" cy="431860"/>
          </a:xfrm>
        </p:spPr>
        <p:txBody>
          <a:bodyPr>
            <a:normAutofit fontScale="90000"/>
          </a:bodyPr>
          <a:lstStyle/>
          <a:p>
            <a:r>
              <a:rPr lang="en-US" dirty="0"/>
              <a:t>Employee Hours Report</a:t>
            </a:r>
            <a:endParaRPr lang="en-US"/>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4" name="Picture 4" descr="A picture containing table&#10;&#10;Description automatically generated">
            <a:extLst>
              <a:ext uri="{FF2B5EF4-FFF2-40B4-BE49-F238E27FC236}">
                <a16:creationId xmlns:a16="http://schemas.microsoft.com/office/drawing/2014/main" id="{C976B841-A2D7-A9FA-E0D6-1327ABBF801E}"/>
              </a:ext>
            </a:extLst>
          </p:cNvPr>
          <p:cNvPicPr>
            <a:picLocks noChangeAspect="1"/>
          </p:cNvPicPr>
          <p:nvPr/>
        </p:nvPicPr>
        <p:blipFill>
          <a:blip r:embed="rId2"/>
          <a:stretch>
            <a:fillRect/>
          </a:stretch>
        </p:blipFill>
        <p:spPr>
          <a:xfrm>
            <a:off x="2015066" y="67221"/>
            <a:ext cx="5339643" cy="6742370"/>
          </a:xfrm>
          <a:prstGeom prst="rect">
            <a:avLst/>
          </a:prstGeom>
        </p:spPr>
      </p:pic>
    </p:spTree>
    <p:extLst>
      <p:ext uri="{BB962C8B-B14F-4D97-AF65-F5344CB8AC3E}">
        <p14:creationId xmlns:p14="http://schemas.microsoft.com/office/powerpoint/2010/main" val="262763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27224" y="2148218"/>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05278" y="2717212"/>
            <a:ext cx="2895600" cy="2519363"/>
          </a:xfrm>
        </p:spPr>
        <p:txBody>
          <a:bodyPr vert="horz" lIns="91440" tIns="45720" rIns="91440" bIns="45720" rtlCol="0" anchor="t">
            <a:normAutofit/>
          </a:bodyPr>
          <a:lstStyle/>
          <a:p>
            <a:pPr marL="285750" indent="-285750">
              <a:buChar char="•"/>
            </a:pPr>
            <a:r>
              <a:rPr lang="en-US" dirty="0"/>
              <a:t>Group Introduction</a:t>
            </a:r>
            <a:endParaRPr lang="en-US"/>
          </a:p>
          <a:p>
            <a:pPr marL="285750" indent="-285750">
              <a:buChar char="•"/>
            </a:pPr>
            <a:r>
              <a:rPr lang="en-US" dirty="0"/>
              <a:t>Case Study Description</a:t>
            </a:r>
          </a:p>
          <a:p>
            <a:pPr marL="285750" indent="-285750">
              <a:buChar char="•"/>
            </a:pPr>
            <a:r>
              <a:rPr lang="en-US" dirty="0"/>
              <a:t>Business Rules</a:t>
            </a:r>
          </a:p>
          <a:p>
            <a:pPr marL="285750" indent="-285750">
              <a:buChar char="•"/>
            </a:pPr>
            <a:r>
              <a:rPr lang="en-US" dirty="0"/>
              <a:t>Finalized ERD</a:t>
            </a:r>
          </a:p>
          <a:p>
            <a:pPr marL="285750" indent="-285750">
              <a:buChar char="•"/>
            </a:pPr>
            <a:r>
              <a:rPr lang="en-US" dirty="0">
                <a:ea typeface="+mn-lt"/>
                <a:cs typeface="+mn-lt"/>
              </a:rPr>
              <a:t>Descriptions of </a:t>
            </a:r>
            <a:r>
              <a:rPr lang="en-US" dirty="0"/>
              <a:t>reports, and examples of results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389417"/>
            <a:ext cx="5111750" cy="1204912"/>
          </a:xfrm>
        </p:spPr>
        <p:txBody>
          <a:bodyPr/>
          <a:lstStyle/>
          <a:p>
            <a:r>
              <a:rPr lang="en-US"/>
              <a:t>Group INTRODUCTION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05631" y="2823515"/>
            <a:ext cx="5111750" cy="1525588"/>
          </a:xfrm>
        </p:spPr>
        <p:txBody>
          <a:bodyPr vert="horz" lIns="91440" tIns="45720" rIns="91440" bIns="45720" rtlCol="0" anchor="t">
            <a:normAutofit/>
          </a:bodyPr>
          <a:lstStyle/>
          <a:p>
            <a:r>
              <a:rPr lang="en-US" dirty="0"/>
              <a:t>Team Indigo is made up of </a:t>
            </a:r>
            <a:r>
              <a:rPr lang="en-US" dirty="0">
                <a:ea typeface="+mn-lt"/>
                <a:cs typeface="+mn-lt"/>
              </a:rPr>
              <a:t>Jacob Ives, Josh Aguilar, Jeff Pedersen, Sam Crandall, and Kadar Gayle. We have collaborated to find a solution to the Bacchus Wine case study by implementing a divide and conquer method throughout this project, breaking up the work into two main roles; coding and documenting.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393904" y="220888"/>
            <a:ext cx="6887883" cy="540399"/>
          </a:xfrm>
        </p:spPr>
        <p:txBody>
          <a:bodyPr vert="horz" lIns="91440" tIns="45720" rIns="91440" bIns="45720" rtlCol="0" anchor="t">
            <a:noAutofit/>
          </a:bodyPr>
          <a:lstStyle/>
          <a:p>
            <a:r>
              <a:rPr lang="en-US" dirty="0"/>
              <a:t>Description of Case Study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83446" y="1382219"/>
            <a:ext cx="5308798" cy="4946306"/>
          </a:xfrm>
        </p:spPr>
        <p:txBody>
          <a:bodyPr vert="horz" lIns="91440" tIns="45720" rIns="91440" bIns="45720" rtlCol="0" anchor="t">
            <a:normAutofit/>
          </a:bodyPr>
          <a:lstStyle/>
          <a:p>
            <a:r>
              <a:rPr lang="en-US" dirty="0"/>
              <a:t>Bacchus Winery is a small-scale producer of grapes needed to make a Merlot, Cabernet, Chablis, and Chardonnay. Like many other inherited businesses, the new owners are beginning the process of streamlining their existing data and operations. Three of the main points the company would like to address are listed below: </a:t>
            </a:r>
            <a:endParaRPr lang="en-US" dirty="0">
              <a:ea typeface="+mn-lt"/>
              <a:cs typeface="+mn-lt"/>
            </a:endParaRPr>
          </a:p>
          <a:p>
            <a:r>
              <a:rPr lang="en-US" sz="1200" dirty="0">
                <a:ea typeface="+mn-lt"/>
                <a:cs typeface="+mn-lt"/>
              </a:rPr>
              <a:t>- Are all suppliers delivering on time? Is there a large gap between expected delivery and actual delivery? A month by month report should show problem areas. </a:t>
            </a:r>
          </a:p>
          <a:p>
            <a:r>
              <a:rPr lang="en-US" sz="1200" dirty="0">
                <a:ea typeface="+mn-lt"/>
                <a:cs typeface="+mn-lt"/>
              </a:rPr>
              <a:t>- Are all wines selling as they thought? Is one wine not selling? Which distributor carries which wine? </a:t>
            </a:r>
          </a:p>
          <a:p>
            <a:r>
              <a:rPr lang="en-US" sz="1200" dirty="0">
                <a:ea typeface="+mn-lt"/>
                <a:cs typeface="+mn-lt"/>
              </a:rPr>
              <a:t>- During the last four quarters, how many hours did each employee work?</a:t>
            </a:r>
            <a:r>
              <a:rPr lang="en-US" sz="1200" dirty="0"/>
              <a:t> </a:t>
            </a:r>
          </a:p>
          <a:p>
            <a:r>
              <a:rPr lang="en-US" dirty="0"/>
              <a:t>The team's overall goal is to be able to manage key performance indicators more efficiently and we believe they can do that by using a database that houses information related to employees, employee pay, inventory, items, outbound orders, inbound orders, distributors, and suppliers. </a:t>
            </a:r>
            <a:endParaRPr lang="en-US"/>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489" y="-911"/>
            <a:ext cx="3154091" cy="614356"/>
          </a:xfrm>
        </p:spPr>
        <p:txBody>
          <a:bodyPr/>
          <a:lstStyle/>
          <a:p>
            <a:r>
              <a:rPr lang="en-US"/>
              <a:t>Business Rules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TextBox 3">
            <a:extLst>
              <a:ext uri="{FF2B5EF4-FFF2-40B4-BE49-F238E27FC236}">
                <a16:creationId xmlns:a16="http://schemas.microsoft.com/office/drawing/2014/main" id="{2CA30606-AD80-D4EF-AE3E-00AE9F0A6DAF}"/>
              </a:ext>
            </a:extLst>
          </p:cNvPr>
          <p:cNvSpPr txBox="1"/>
          <p:nvPr/>
        </p:nvSpPr>
        <p:spPr>
          <a:xfrm>
            <a:off x="834538" y="1571037"/>
            <a:ext cx="1051759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An </a:t>
            </a:r>
            <a:r>
              <a:rPr lang="en-US" i="1" dirty="0">
                <a:ea typeface="+mn-lt"/>
                <a:cs typeface="+mn-lt"/>
              </a:rPr>
              <a:t>inbound order</a:t>
            </a:r>
            <a:r>
              <a:rPr lang="en-US" dirty="0">
                <a:ea typeface="+mn-lt"/>
                <a:cs typeface="+mn-lt"/>
              </a:rPr>
              <a:t> has one </a:t>
            </a:r>
            <a:r>
              <a:rPr lang="en-US" i="1" dirty="0">
                <a:ea typeface="+mn-lt"/>
                <a:cs typeface="+mn-lt"/>
              </a:rPr>
              <a:t>supplier</a:t>
            </a:r>
            <a:r>
              <a:rPr lang="en-US" dirty="0">
                <a:ea typeface="+mn-lt"/>
                <a:cs typeface="+mn-lt"/>
              </a:rPr>
              <a:t>.</a:t>
            </a:r>
            <a:endParaRPr lang="en-US" dirty="0"/>
          </a:p>
          <a:p>
            <a:pPr marL="285750" indent="-285750">
              <a:buFont typeface="Arial"/>
              <a:buChar char="•"/>
            </a:pPr>
            <a:r>
              <a:rPr lang="en-US" i="1" dirty="0">
                <a:ea typeface="+mn-lt"/>
                <a:cs typeface="+mn-lt"/>
              </a:rPr>
              <a:t>Inventory </a:t>
            </a:r>
            <a:r>
              <a:rPr lang="en-US" dirty="0">
                <a:ea typeface="+mn-lt"/>
                <a:cs typeface="+mn-lt"/>
              </a:rPr>
              <a:t>is increased by the number of </a:t>
            </a:r>
            <a:r>
              <a:rPr lang="en-US" i="1" dirty="0">
                <a:ea typeface="+mn-lt"/>
                <a:cs typeface="+mn-lt"/>
              </a:rPr>
              <a:t>inbound orders</a:t>
            </a:r>
            <a:r>
              <a:rPr lang="en-US" dirty="0">
                <a:ea typeface="+mn-lt"/>
                <a:cs typeface="+mn-lt"/>
              </a:rPr>
              <a:t> and</a:t>
            </a:r>
            <a:r>
              <a:rPr lang="en-US" i="1" dirty="0">
                <a:ea typeface="+mn-lt"/>
                <a:cs typeface="+mn-lt"/>
              </a:rPr>
              <a:t> </a:t>
            </a:r>
            <a:r>
              <a:rPr lang="en-US" dirty="0">
                <a:ea typeface="+mn-lt"/>
                <a:cs typeface="+mn-lt"/>
              </a:rPr>
              <a:t>is specific to the </a:t>
            </a:r>
            <a:r>
              <a:rPr lang="en-US" i="1" dirty="0" err="1">
                <a:ea typeface="+mn-lt"/>
                <a:cs typeface="+mn-lt"/>
              </a:rPr>
              <a:t>supply_no</a:t>
            </a:r>
            <a:r>
              <a:rPr lang="en-US" i="1" dirty="0">
                <a:ea typeface="+mn-lt"/>
                <a:cs typeface="+mn-lt"/>
              </a:rPr>
              <a:t>.</a:t>
            </a:r>
            <a:endParaRPr lang="en-US" i="1" dirty="0"/>
          </a:p>
          <a:p>
            <a:pPr marL="285750" indent="-285750">
              <a:buFont typeface="Arial"/>
              <a:buChar char="•"/>
            </a:pPr>
            <a:r>
              <a:rPr lang="en-US" i="1" dirty="0">
                <a:ea typeface="+mn-lt"/>
                <a:cs typeface="+mn-lt"/>
              </a:rPr>
              <a:t>Inventory </a:t>
            </a:r>
            <a:r>
              <a:rPr lang="en-US" dirty="0">
                <a:ea typeface="+mn-lt"/>
                <a:cs typeface="+mn-lt"/>
              </a:rPr>
              <a:t>has all its data (like pricing and name) stored inside the </a:t>
            </a:r>
            <a:r>
              <a:rPr lang="en-US" i="1" dirty="0">
                <a:ea typeface="+mn-lt"/>
                <a:cs typeface="+mn-lt"/>
              </a:rPr>
              <a:t>Item </a:t>
            </a:r>
            <a:r>
              <a:rPr lang="en-US" dirty="0">
                <a:ea typeface="+mn-lt"/>
                <a:cs typeface="+mn-lt"/>
              </a:rPr>
              <a:t>table.</a:t>
            </a:r>
            <a:endParaRPr lang="en-US" dirty="0"/>
          </a:p>
          <a:p>
            <a:pPr marL="285750" indent="-285750">
              <a:buFont typeface="Arial"/>
              <a:buChar char="•"/>
            </a:pPr>
            <a:r>
              <a:rPr lang="en-US" dirty="0">
                <a:ea typeface="+mn-lt"/>
                <a:cs typeface="+mn-lt"/>
              </a:rPr>
              <a:t>When bottles of wine are made internally, </a:t>
            </a:r>
            <a:r>
              <a:rPr lang="en-US" i="1" dirty="0">
                <a:ea typeface="+mn-lt"/>
                <a:cs typeface="+mn-lt"/>
              </a:rPr>
              <a:t>inventory </a:t>
            </a:r>
            <a:r>
              <a:rPr lang="en-US" dirty="0">
                <a:ea typeface="+mn-lt"/>
                <a:cs typeface="+mn-lt"/>
              </a:rPr>
              <a:t>would be tracked to reduce the number of supplied parts like bottles, corks, </a:t>
            </a:r>
            <a:r>
              <a:rPr lang="en-US" dirty="0" err="1">
                <a:ea typeface="+mn-lt"/>
                <a:cs typeface="+mn-lt"/>
              </a:rPr>
              <a:t>etc</a:t>
            </a:r>
            <a:r>
              <a:rPr lang="en-US" dirty="0">
                <a:ea typeface="+mn-lt"/>
                <a:cs typeface="+mn-lt"/>
              </a:rPr>
              <a:t>, and increase wine stock.</a:t>
            </a:r>
            <a:endParaRPr lang="en-US" dirty="0"/>
          </a:p>
          <a:p>
            <a:pPr marL="285750" indent="-285750">
              <a:buFont typeface="Arial"/>
              <a:buChar char="•"/>
            </a:pPr>
            <a:r>
              <a:rPr lang="en-US" dirty="0">
                <a:ea typeface="+mn-lt"/>
                <a:cs typeface="+mn-lt"/>
              </a:rPr>
              <a:t>Distributors create </a:t>
            </a:r>
            <a:r>
              <a:rPr lang="en-US" i="1" dirty="0" err="1">
                <a:ea typeface="+mn-lt"/>
                <a:cs typeface="+mn-lt"/>
              </a:rPr>
              <a:t>outbound_orders</a:t>
            </a:r>
            <a:r>
              <a:rPr lang="en-US" dirty="0">
                <a:ea typeface="+mn-lt"/>
                <a:cs typeface="+mn-lt"/>
              </a:rPr>
              <a:t> that can have many</a:t>
            </a:r>
            <a:r>
              <a:rPr lang="en-US" i="1" dirty="0">
                <a:ea typeface="+mn-lt"/>
                <a:cs typeface="+mn-lt"/>
              </a:rPr>
              <a:t> items.</a:t>
            </a:r>
            <a:endParaRPr lang="en-US" i="1" dirty="0"/>
          </a:p>
          <a:p>
            <a:pPr marL="285750" indent="-285750">
              <a:buFont typeface="Arial"/>
              <a:buChar char="•"/>
            </a:pPr>
            <a:r>
              <a:rPr lang="en-US" dirty="0">
                <a:ea typeface="+mn-lt"/>
                <a:cs typeface="+mn-lt"/>
              </a:rPr>
              <a:t>Inventory orders (</a:t>
            </a:r>
            <a:r>
              <a:rPr lang="en-US" i="1" dirty="0" err="1">
                <a:ea typeface="+mn-lt"/>
                <a:cs typeface="+mn-lt"/>
              </a:rPr>
              <a:t>inbound_orders</a:t>
            </a:r>
            <a:r>
              <a:rPr lang="en-US" dirty="0">
                <a:ea typeface="+mn-lt"/>
                <a:cs typeface="+mn-lt"/>
              </a:rPr>
              <a:t>) have two fields to track delivery time stats; </a:t>
            </a:r>
            <a:r>
              <a:rPr lang="en-US" i="1" dirty="0" err="1">
                <a:ea typeface="+mn-lt"/>
                <a:cs typeface="+mn-lt"/>
              </a:rPr>
              <a:t>expected_delivery_date</a:t>
            </a:r>
            <a:r>
              <a:rPr lang="en-US" dirty="0">
                <a:ea typeface="+mn-lt"/>
                <a:cs typeface="+mn-lt"/>
              </a:rPr>
              <a:t> and </a:t>
            </a:r>
            <a:r>
              <a:rPr lang="en-US" i="1" dirty="0" err="1">
                <a:ea typeface="+mn-lt"/>
                <a:cs typeface="+mn-lt"/>
              </a:rPr>
              <a:t>actual_delivery_date</a:t>
            </a:r>
            <a:r>
              <a:rPr lang="en-US" i="1" dirty="0">
                <a:ea typeface="+mn-lt"/>
                <a:cs typeface="+mn-lt"/>
              </a:rPr>
              <a:t>. </a:t>
            </a:r>
            <a:r>
              <a:rPr lang="en-US" dirty="0">
                <a:ea typeface="+mn-lt"/>
                <a:cs typeface="+mn-lt"/>
              </a:rPr>
              <a:t>These fields are compared to find and track </a:t>
            </a:r>
            <a:r>
              <a:rPr lang="en-US" i="1" dirty="0" err="1">
                <a:ea typeface="+mn-lt"/>
                <a:cs typeface="+mn-lt"/>
              </a:rPr>
              <a:t>inbound_orders</a:t>
            </a:r>
            <a:r>
              <a:rPr lang="en-US" dirty="0">
                <a:ea typeface="+mn-lt"/>
                <a:cs typeface="+mn-lt"/>
              </a:rPr>
              <a:t> delivered late.</a:t>
            </a:r>
            <a:endParaRPr lang="en-US" dirty="0" err="1"/>
          </a:p>
          <a:p>
            <a:pPr marL="285750" indent="-285750">
              <a:buFont typeface="Arial"/>
              <a:buChar char="•"/>
            </a:pPr>
            <a:r>
              <a:rPr lang="en-US" i="1" dirty="0">
                <a:ea typeface="+mn-lt"/>
                <a:cs typeface="+mn-lt"/>
              </a:rPr>
              <a:t>Contact </a:t>
            </a:r>
            <a:r>
              <a:rPr lang="en-US" dirty="0">
                <a:ea typeface="+mn-lt"/>
                <a:cs typeface="+mn-lt"/>
              </a:rPr>
              <a:t>table houses employee, distributors, and suppliers contact information by distinct </a:t>
            </a:r>
            <a:r>
              <a:rPr lang="en-US" i="1" dirty="0" err="1">
                <a:ea typeface="+mn-lt"/>
                <a:cs typeface="+mn-lt"/>
              </a:rPr>
              <a:t>contact_id</a:t>
            </a:r>
            <a:r>
              <a:rPr lang="en-US" dirty="0" err="1">
                <a:ea typeface="+mn-lt"/>
                <a:cs typeface="+mn-lt"/>
              </a:rPr>
              <a:t>’s</a:t>
            </a:r>
            <a:r>
              <a:rPr lang="en-US" dirty="0">
                <a:ea typeface="+mn-lt"/>
                <a:cs typeface="+mn-lt"/>
              </a:rPr>
              <a:t>.</a:t>
            </a:r>
            <a:endParaRPr lang="en-US" dirty="0" err="1"/>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one </a:t>
            </a:r>
            <a:r>
              <a:rPr lang="en-US" i="1" dirty="0">
                <a:ea typeface="+mn-lt"/>
                <a:cs typeface="+mn-lt"/>
              </a:rPr>
              <a:t>payroll.</a:t>
            </a:r>
            <a:endParaRPr lang="en-US" i="1" dirty="0"/>
          </a:p>
          <a:p>
            <a:pPr marL="285750" indent="-285750">
              <a:buFont typeface="Arial"/>
              <a:buChar char="•"/>
            </a:pPr>
            <a:r>
              <a:rPr lang="en-US" dirty="0">
                <a:ea typeface="+mn-lt"/>
                <a:cs typeface="+mn-lt"/>
              </a:rPr>
              <a:t>One </a:t>
            </a:r>
            <a:r>
              <a:rPr lang="en-US" i="1" dirty="0">
                <a:ea typeface="+mn-lt"/>
                <a:cs typeface="+mn-lt"/>
              </a:rPr>
              <a:t>department </a:t>
            </a:r>
            <a:r>
              <a:rPr lang="en-US" dirty="0">
                <a:ea typeface="+mn-lt"/>
                <a:cs typeface="+mn-lt"/>
              </a:rPr>
              <a:t>has many </a:t>
            </a:r>
            <a:r>
              <a:rPr lang="en-US" i="1" dirty="0">
                <a:ea typeface="+mn-lt"/>
                <a:cs typeface="+mn-lt"/>
              </a:rPr>
              <a:t>employees </a:t>
            </a:r>
            <a:r>
              <a:rPr lang="en-US" dirty="0">
                <a:ea typeface="+mn-lt"/>
                <a:cs typeface="+mn-lt"/>
              </a:rPr>
              <a:t>and </a:t>
            </a:r>
            <a:r>
              <a:rPr lang="en-US" i="1" dirty="0">
                <a:ea typeface="+mn-lt"/>
                <a:cs typeface="+mn-lt"/>
              </a:rPr>
              <a:t>managers.</a:t>
            </a:r>
            <a:endParaRPr lang="en-US" i="1" dirty="0"/>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many </a:t>
            </a:r>
            <a:r>
              <a:rPr lang="en-US" i="1" dirty="0" err="1">
                <a:ea typeface="+mn-lt"/>
                <a:cs typeface="+mn-lt"/>
              </a:rPr>
              <a:t>work_hours</a:t>
            </a:r>
            <a:r>
              <a:rPr lang="en-US" dirty="0">
                <a:ea typeface="+mn-lt"/>
                <a:cs typeface="+mn-lt"/>
              </a:rPr>
              <a:t> entries.</a:t>
            </a:r>
            <a:endParaRPr lang="en-US" dirty="0"/>
          </a:p>
          <a:p>
            <a:pPr algn="l"/>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394752" y="2921619"/>
            <a:ext cx="2915393" cy="504187"/>
          </a:xfrm>
        </p:spPr>
        <p:txBody>
          <a:bodyPr vert="horz" lIns="91440" tIns="45720" rIns="91440" bIns="45720" rtlCol="0" anchor="ctr">
            <a:noAutofit/>
          </a:bodyPr>
          <a:lstStyle/>
          <a:p>
            <a:r>
              <a:rPr lang="en-US" sz="2400" dirty="0"/>
              <a:t>Finalized </a:t>
            </a:r>
            <a:br>
              <a:rPr lang="en-US" sz="2400" dirty="0"/>
            </a:br>
            <a:r>
              <a:rPr lang="en-US" sz="2400" dirty="0"/>
              <a:t>ERD</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2" name="Picture 4">
            <a:extLst>
              <a:ext uri="{FF2B5EF4-FFF2-40B4-BE49-F238E27FC236}">
                <a16:creationId xmlns:a16="http://schemas.microsoft.com/office/drawing/2014/main" id="{C29A1371-1445-FDBC-4519-77EDA1208F13}"/>
              </a:ext>
            </a:extLst>
          </p:cNvPr>
          <p:cNvPicPr>
            <a:picLocks noChangeAspect="1"/>
          </p:cNvPicPr>
          <p:nvPr/>
        </p:nvPicPr>
        <p:blipFill>
          <a:blip r:embed="rId2"/>
          <a:stretch>
            <a:fillRect/>
          </a:stretch>
        </p:blipFill>
        <p:spPr>
          <a:xfrm>
            <a:off x="1393092" y="-327425"/>
            <a:ext cx="11154506" cy="7219773"/>
          </a:xfrm>
          <a:prstGeom prst="rect">
            <a:avLst/>
          </a:prstGeom>
        </p:spPr>
      </p:pic>
    </p:spTree>
    <p:extLst>
      <p:ext uri="{BB962C8B-B14F-4D97-AF65-F5344CB8AC3E}">
        <p14:creationId xmlns:p14="http://schemas.microsoft.com/office/powerpoint/2010/main" val="20223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349072" y="294356"/>
            <a:ext cx="2638197" cy="633645"/>
          </a:xfrm>
        </p:spPr>
        <p:txBody>
          <a:bodyPr>
            <a:normAutofit fontScale="90000"/>
          </a:bodyPr>
          <a:lstStyle/>
          <a:p>
            <a:pPr algn="r"/>
            <a:r>
              <a:rPr lang="en-US" dirty="0"/>
              <a:t>Sales </a:t>
            </a:r>
            <a:r>
              <a:rPr lang="en-US"/>
              <a:t>Reports</a:t>
            </a:r>
            <a:br>
              <a:rPr lang="en-US" dirty="0"/>
            </a:b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068FD6C9-509A-6DA2-136C-C880BB0A0127}"/>
              </a:ext>
            </a:extLst>
          </p:cNvPr>
          <p:cNvSpPr txBox="1"/>
          <p:nvPr/>
        </p:nvSpPr>
        <p:spPr>
          <a:xfrm>
            <a:off x="5012674" y="1257760"/>
            <a:ext cx="697734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first three reports were created to provide solutions for the following questions: </a:t>
            </a:r>
          </a:p>
          <a:p>
            <a:pPr marL="342900" indent="-342900">
              <a:buAutoNum type="arabicPeriod"/>
            </a:pPr>
            <a:endParaRPr lang="en-US" dirty="0">
              <a:ea typeface="+mn-lt"/>
              <a:cs typeface="+mn-lt"/>
            </a:endParaRPr>
          </a:p>
          <a:p>
            <a:pPr marL="342900" indent="-342900">
              <a:buAutoNum type="arabicPeriod"/>
            </a:pPr>
            <a:r>
              <a:rPr lang="en-US" sz="1400" dirty="0">
                <a:ea typeface="+mn-lt"/>
                <a:cs typeface="+mn-lt"/>
              </a:rPr>
              <a:t>Are all wines selling as they thought? </a:t>
            </a:r>
          </a:p>
          <a:p>
            <a:pPr marL="342900" indent="-342900">
              <a:buAutoNum type="arabicPeriod"/>
            </a:pPr>
            <a:r>
              <a:rPr lang="en-US" sz="1400" dirty="0">
                <a:ea typeface="+mn-lt"/>
                <a:cs typeface="+mn-lt"/>
              </a:rPr>
              <a:t>Is one wine not selling? </a:t>
            </a:r>
            <a:endParaRPr lang="en-US">
              <a:ea typeface="+mn-lt"/>
              <a:cs typeface="+mn-lt"/>
            </a:endParaRPr>
          </a:p>
          <a:p>
            <a:pPr marL="342900" indent="-342900">
              <a:buAutoNum type="arabicPeriod"/>
            </a:pPr>
            <a:r>
              <a:rPr lang="en-US" sz="1400" dirty="0">
                <a:ea typeface="+mn-lt"/>
                <a:cs typeface="+mn-lt"/>
              </a:rPr>
              <a:t>Which distributor carries which wine?</a:t>
            </a:r>
            <a:endParaRPr lang="en-US" dirty="0"/>
          </a:p>
          <a:p>
            <a:endParaRPr lang="en-US" dirty="0"/>
          </a:p>
          <a:p>
            <a:r>
              <a:rPr lang="en-US" dirty="0"/>
              <a:t>Our first report titled, "Distributor_Report.py", was created to address question number three above. It finds and groups the types of wines sold associated with each distributor. </a:t>
            </a:r>
          </a:p>
          <a:p>
            <a:pPr marL="285750" indent="-285750">
              <a:buFont typeface="Arial"/>
              <a:buChar char="•"/>
            </a:pPr>
            <a:endParaRPr lang="en-US" dirty="0"/>
          </a:p>
          <a:p>
            <a:r>
              <a:rPr lang="en-US" dirty="0"/>
              <a:t>Our second report titled, "Monthly_Sales_Report.py", was created to address question number one above. It finds and groups the total sum of items sold, grouped by year and month. </a:t>
            </a:r>
          </a:p>
          <a:p>
            <a:endParaRPr lang="en-US" dirty="0"/>
          </a:p>
          <a:p>
            <a:r>
              <a:rPr lang="en-US" dirty="0"/>
              <a:t>Our third report titled, "Wine_Sales_Report.py" was created to address question number two above. It finds and groups the total number of wines sold, year-to-date, by type. </a:t>
            </a:r>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4325" y="2954892"/>
            <a:ext cx="3200577" cy="591786"/>
          </a:xfrm>
        </p:spPr>
        <p:txBody>
          <a:bodyPr>
            <a:normAutofit fontScale="90000"/>
          </a:bodyPr>
          <a:lstStyle/>
          <a:p>
            <a:r>
              <a:rPr lang="en-US" dirty="0"/>
              <a:t>Monthly Sales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 name="Picture 4" descr="A picture containing text&#10;&#10;Description automatically generated">
            <a:extLst>
              <a:ext uri="{FF2B5EF4-FFF2-40B4-BE49-F238E27FC236}">
                <a16:creationId xmlns:a16="http://schemas.microsoft.com/office/drawing/2014/main" id="{EDFB344E-AE18-DE57-880D-F73D514556DB}"/>
              </a:ext>
            </a:extLst>
          </p:cNvPr>
          <p:cNvPicPr>
            <a:picLocks noChangeAspect="1"/>
          </p:cNvPicPr>
          <p:nvPr/>
        </p:nvPicPr>
        <p:blipFill>
          <a:blip r:embed="rId2"/>
          <a:stretch>
            <a:fillRect/>
          </a:stretch>
        </p:blipFill>
        <p:spPr>
          <a:xfrm>
            <a:off x="2936992" y="592468"/>
            <a:ext cx="9149642" cy="5673063"/>
          </a:xfrm>
          <a:prstGeom prst="rect">
            <a:avLst/>
          </a:prstGeom>
        </p:spPr>
      </p:pic>
    </p:spTree>
    <p:extLst>
      <p:ext uri="{BB962C8B-B14F-4D97-AF65-F5344CB8AC3E}">
        <p14:creationId xmlns:p14="http://schemas.microsoft.com/office/powerpoint/2010/main" val="255010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255897" y="2559782"/>
            <a:ext cx="3971985" cy="657637"/>
          </a:xfrm>
        </p:spPr>
        <p:txBody>
          <a:bodyPr/>
          <a:lstStyle/>
          <a:p>
            <a:pPr algn="r"/>
            <a:r>
              <a:rPr lang="en-US"/>
              <a:t>Wine</a:t>
            </a:r>
            <a:r>
              <a:rPr lang="en-US" dirty="0"/>
              <a:t> Sales </a:t>
            </a:r>
            <a:r>
              <a:rPr lang="en-US"/>
              <a:t>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4" name="Picture 4" descr="Text&#10;&#10;Description automatically generated">
            <a:extLst>
              <a:ext uri="{FF2B5EF4-FFF2-40B4-BE49-F238E27FC236}">
                <a16:creationId xmlns:a16="http://schemas.microsoft.com/office/drawing/2014/main" id="{31510A8E-8098-287F-C4BA-A26A060D519F}"/>
              </a:ext>
            </a:extLst>
          </p:cNvPr>
          <p:cNvPicPr>
            <a:picLocks noChangeAspect="1"/>
          </p:cNvPicPr>
          <p:nvPr/>
        </p:nvPicPr>
        <p:blipFill>
          <a:blip r:embed="rId2"/>
          <a:stretch>
            <a:fillRect/>
          </a:stretch>
        </p:blipFill>
        <p:spPr>
          <a:xfrm>
            <a:off x="1318919" y="790644"/>
            <a:ext cx="6778977" cy="5276713"/>
          </a:xfrm>
          <a:prstGeom prst="rect">
            <a:avLst/>
          </a:prstGeom>
        </p:spPr>
      </p:pic>
    </p:spTree>
    <p:extLst>
      <p:ext uri="{BB962C8B-B14F-4D97-AF65-F5344CB8AC3E}">
        <p14:creationId xmlns:p14="http://schemas.microsoft.com/office/powerpoint/2010/main" val="22865124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1</TotalTime>
  <Words>842</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Bacchus Winery Case Study</vt:lpstr>
      <vt:lpstr>AGENDA</vt:lpstr>
      <vt:lpstr>Group INTRODUCTION</vt:lpstr>
      <vt:lpstr>Description of Case Study</vt:lpstr>
      <vt:lpstr>Business Rules</vt:lpstr>
      <vt:lpstr>Finalized  ERD</vt:lpstr>
      <vt:lpstr>Sales Reports </vt:lpstr>
      <vt:lpstr>Monthly Sales Report</vt:lpstr>
      <vt:lpstr>Wine Sales Report</vt:lpstr>
      <vt:lpstr>Distributor Sales Report</vt:lpstr>
      <vt:lpstr>Delivery Report</vt:lpstr>
      <vt:lpstr>Delivery Report</vt:lpstr>
      <vt:lpstr>Supplier Report</vt:lpstr>
      <vt:lpstr>EMPLOYEE HOURS REPORT </vt:lpstr>
      <vt:lpstr>Employee Hours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jeff pedersen</cp:lastModifiedBy>
  <cp:revision>609</cp:revision>
  <dcterms:created xsi:type="dcterms:W3CDTF">2022-12-08T22:32:15Z</dcterms:created>
  <dcterms:modified xsi:type="dcterms:W3CDTF">2022-12-17T02:22:17Z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