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59" r:id="rId6"/>
    <p:sldId id="263" r:id="rId7"/>
    <p:sldId id="260" r:id="rId8"/>
    <p:sldId id="262" r:id="rId9"/>
    <p:sldId id="264" r:id="rId10"/>
    <p:sldId id="271" r:id="rId11"/>
    <p:sldId id="265" r:id="rId12"/>
    <p:sldId id="266" r:id="rId13"/>
    <p:sldId id="267" r:id="rId14"/>
    <p:sldId id="268" r:id="rId15"/>
    <p:sldId id="269"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C3BA43-B7D8-4FE9-B9C0-209FE568DBEB}" v="388" dt="2024-11-21T19:37:55.8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18/5/colors/Iconchunking_neutralicon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9AE514-6F6B-4757-9B12-18C4C9151E4D}" type="doc">
      <dgm:prSet loTypeId="urn:microsoft.com/office/officeart/2018/2/layout/IconCircleList" loCatId="icon" qsTypeId="urn:microsoft.com/office/officeart/2005/8/quickstyle/simple1" qsCatId="simple" csTypeId="urn:microsoft.com/office/officeart/2018/5/colors/Iconchunking_neutralicon_accent0_3" csCatId="mainScheme" phldr="1"/>
      <dgm:spPr/>
      <dgm:t>
        <a:bodyPr/>
        <a:lstStyle/>
        <a:p>
          <a:endParaRPr lang="en-US"/>
        </a:p>
      </dgm:t>
    </dgm:pt>
    <dgm:pt modelId="{8022E3FF-4812-489D-BCD2-B2D2C0139896}">
      <dgm:prSet/>
      <dgm:spPr/>
      <dgm:t>
        <a:bodyPr/>
        <a:lstStyle/>
        <a:p>
          <a:r>
            <a:rPr lang="en-US" dirty="0">
              <a:latin typeface="Times New Roman"/>
              <a:cs typeface="Times New Roman"/>
            </a:rPr>
            <a:t>Data Loading and Cleaning: </a:t>
          </a:r>
        </a:p>
      </dgm:t>
    </dgm:pt>
    <dgm:pt modelId="{A5907F64-5552-41F4-9FD0-5D2441B0AF9D}" type="parTrans" cxnId="{5F71A146-A3EF-4E06-9758-74535D0980F4}">
      <dgm:prSet/>
      <dgm:spPr/>
      <dgm:t>
        <a:bodyPr/>
        <a:lstStyle/>
        <a:p>
          <a:endParaRPr lang="en-US"/>
        </a:p>
      </dgm:t>
    </dgm:pt>
    <dgm:pt modelId="{B2DC1895-EF88-445A-BD77-886BCA98272C}" type="sibTrans" cxnId="{5F71A146-A3EF-4E06-9758-74535D0980F4}">
      <dgm:prSet/>
      <dgm:spPr/>
      <dgm:t>
        <a:bodyPr/>
        <a:lstStyle/>
        <a:p>
          <a:endParaRPr lang="en-US"/>
        </a:p>
      </dgm:t>
    </dgm:pt>
    <dgm:pt modelId="{90DDCFBB-F05C-477D-A204-639DB756E38F}">
      <dgm:prSet/>
      <dgm:spPr/>
      <dgm:t>
        <a:bodyPr/>
        <a:lstStyle/>
        <a:p>
          <a:r>
            <a:rPr lang="en-US" dirty="0">
              <a:latin typeface="Times New Roman"/>
              <a:cs typeface="Times New Roman"/>
            </a:rPr>
            <a:t>The Telco Customer Churn dataset was cleaned by addressing missing values and standardizing numerical features. Missing entries for "Total Charges" were replaced with the median value to minimize bias.</a:t>
          </a:r>
        </a:p>
      </dgm:t>
    </dgm:pt>
    <dgm:pt modelId="{BAFD605E-02F1-4740-B712-77E8DC8AAF0B}" type="parTrans" cxnId="{151F76EB-4138-4815-853E-976148E33909}">
      <dgm:prSet/>
      <dgm:spPr/>
      <dgm:t>
        <a:bodyPr/>
        <a:lstStyle/>
        <a:p>
          <a:endParaRPr lang="en-US"/>
        </a:p>
      </dgm:t>
    </dgm:pt>
    <dgm:pt modelId="{292B650A-5B13-42A7-8AC4-9A98EACB49AE}" type="sibTrans" cxnId="{151F76EB-4138-4815-853E-976148E33909}">
      <dgm:prSet/>
      <dgm:spPr/>
      <dgm:t>
        <a:bodyPr/>
        <a:lstStyle/>
        <a:p>
          <a:endParaRPr lang="en-US"/>
        </a:p>
      </dgm:t>
    </dgm:pt>
    <dgm:pt modelId="{9A7E649E-4B94-4494-A928-BE7736E99EB5}">
      <dgm:prSet/>
      <dgm:spPr/>
      <dgm:t>
        <a:bodyPr/>
        <a:lstStyle/>
        <a:p>
          <a:r>
            <a:rPr lang="en-US" dirty="0">
              <a:latin typeface="Times New Roman"/>
              <a:cs typeface="Times New Roman"/>
            </a:rPr>
            <a:t>Encoding and Feature Scaling:  </a:t>
          </a:r>
        </a:p>
      </dgm:t>
    </dgm:pt>
    <dgm:pt modelId="{9EA2B5FC-0864-4E2E-9347-85A6B22C62EA}" type="parTrans" cxnId="{15DEEF0F-E781-47C4-A606-1875E2CB36EB}">
      <dgm:prSet/>
      <dgm:spPr/>
      <dgm:t>
        <a:bodyPr/>
        <a:lstStyle/>
        <a:p>
          <a:endParaRPr lang="en-US"/>
        </a:p>
      </dgm:t>
    </dgm:pt>
    <dgm:pt modelId="{D82413E7-06F3-462B-A090-01A6BCA012B0}" type="sibTrans" cxnId="{15DEEF0F-E781-47C4-A606-1875E2CB36EB}">
      <dgm:prSet/>
      <dgm:spPr/>
      <dgm:t>
        <a:bodyPr/>
        <a:lstStyle/>
        <a:p>
          <a:endParaRPr lang="en-US"/>
        </a:p>
      </dgm:t>
    </dgm:pt>
    <dgm:pt modelId="{37EC9C1E-7F6E-4D3F-BD57-9977B5167230}">
      <dgm:prSet/>
      <dgm:spPr/>
      <dgm:t>
        <a:bodyPr/>
        <a:lstStyle/>
        <a:p>
          <a:r>
            <a:rPr lang="en-US" dirty="0">
              <a:latin typeface="Times New Roman"/>
              <a:cs typeface="Times New Roman"/>
            </a:rPr>
            <a:t>Categorical variables, like "Contract," were encoded with `</a:t>
          </a:r>
          <a:r>
            <a:rPr lang="en-US" dirty="0" err="1">
              <a:latin typeface="Times New Roman"/>
              <a:cs typeface="Times New Roman"/>
            </a:rPr>
            <a:t>LabelEncoder</a:t>
          </a:r>
          <a:r>
            <a:rPr lang="en-US" dirty="0">
              <a:latin typeface="Times New Roman"/>
              <a:cs typeface="Times New Roman"/>
            </a:rPr>
            <a:t>,` and numerical features were standardized using `</a:t>
          </a:r>
          <a:r>
            <a:rPr lang="en-US" dirty="0" err="1">
              <a:latin typeface="Times New Roman"/>
              <a:cs typeface="Times New Roman"/>
            </a:rPr>
            <a:t>StandardScaler</a:t>
          </a:r>
          <a:r>
            <a:rPr lang="en-US" dirty="0">
              <a:latin typeface="Times New Roman"/>
              <a:cs typeface="Times New Roman"/>
            </a:rPr>
            <a:t>` to ensure equal contribution during training.</a:t>
          </a:r>
        </a:p>
      </dgm:t>
    </dgm:pt>
    <dgm:pt modelId="{6BE321CC-8E63-4055-9AF9-64A6BE830D22}" type="parTrans" cxnId="{697FA71A-125D-43A4-AB82-34F652C91A14}">
      <dgm:prSet/>
      <dgm:spPr/>
      <dgm:t>
        <a:bodyPr/>
        <a:lstStyle/>
        <a:p>
          <a:endParaRPr lang="en-US"/>
        </a:p>
      </dgm:t>
    </dgm:pt>
    <dgm:pt modelId="{18782C91-92F1-4879-BAB5-6B44D42F9647}" type="sibTrans" cxnId="{697FA71A-125D-43A4-AB82-34F652C91A14}">
      <dgm:prSet/>
      <dgm:spPr/>
      <dgm:t>
        <a:bodyPr/>
        <a:lstStyle/>
        <a:p>
          <a:endParaRPr lang="en-US"/>
        </a:p>
      </dgm:t>
    </dgm:pt>
    <dgm:pt modelId="{E9F33056-D058-4C7F-97C3-2EB509411FEF}">
      <dgm:prSet/>
      <dgm:spPr/>
      <dgm:t>
        <a:bodyPr/>
        <a:lstStyle/>
        <a:p>
          <a:r>
            <a:rPr lang="en-US" dirty="0">
              <a:latin typeface="Times New Roman"/>
              <a:cs typeface="Times New Roman"/>
            </a:rPr>
            <a:t>Model Training and Evaluation:  </a:t>
          </a:r>
        </a:p>
      </dgm:t>
    </dgm:pt>
    <dgm:pt modelId="{E243B304-A20E-4E79-9F5A-0CF2F57D3960}" type="parTrans" cxnId="{DF50D055-E8EF-48DD-B879-B3A437A6BC8A}">
      <dgm:prSet/>
      <dgm:spPr/>
      <dgm:t>
        <a:bodyPr/>
        <a:lstStyle/>
        <a:p>
          <a:endParaRPr lang="en-US"/>
        </a:p>
      </dgm:t>
    </dgm:pt>
    <dgm:pt modelId="{088C2603-EAB4-49EC-9683-95BE7C5E25F3}" type="sibTrans" cxnId="{DF50D055-E8EF-48DD-B879-B3A437A6BC8A}">
      <dgm:prSet/>
      <dgm:spPr/>
      <dgm:t>
        <a:bodyPr/>
        <a:lstStyle/>
        <a:p>
          <a:endParaRPr lang="en-US"/>
        </a:p>
      </dgm:t>
    </dgm:pt>
    <dgm:pt modelId="{8CDACEE3-C70B-47A2-9BE7-8BDB5C5BC694}">
      <dgm:prSet/>
      <dgm:spPr/>
      <dgm:t>
        <a:bodyPr/>
        <a:lstStyle/>
        <a:p>
          <a:r>
            <a:rPr lang="en-US" dirty="0" err="1">
              <a:latin typeface="Times New Roman"/>
              <a:cs typeface="Times New Roman"/>
            </a:rPr>
            <a:t>XGBoost</a:t>
          </a:r>
          <a:r>
            <a:rPr lang="en-US" dirty="0">
              <a:latin typeface="Times New Roman"/>
              <a:cs typeface="Times New Roman"/>
            </a:rPr>
            <a:t> was used for training with an 80/20 train-test split. Model performance was evaluated using precision, recall, ROC-AUC metrics, and a confusion matrix and ROC curve for additional insights.</a:t>
          </a:r>
        </a:p>
      </dgm:t>
    </dgm:pt>
    <dgm:pt modelId="{AEEB037A-B53D-424D-8D66-CB58DD7FF9EB}" type="parTrans" cxnId="{4B8E99DC-AAD3-436F-A88E-D27D1D43EBFA}">
      <dgm:prSet/>
      <dgm:spPr/>
      <dgm:t>
        <a:bodyPr/>
        <a:lstStyle/>
        <a:p>
          <a:endParaRPr lang="en-US"/>
        </a:p>
      </dgm:t>
    </dgm:pt>
    <dgm:pt modelId="{BEFB0B51-5E7C-4EE8-8A8A-E86FF5B4429B}" type="sibTrans" cxnId="{4B8E99DC-AAD3-436F-A88E-D27D1D43EBFA}">
      <dgm:prSet/>
      <dgm:spPr/>
      <dgm:t>
        <a:bodyPr/>
        <a:lstStyle/>
        <a:p>
          <a:endParaRPr lang="en-US"/>
        </a:p>
      </dgm:t>
    </dgm:pt>
    <dgm:pt modelId="{8EAF1AAD-776A-4814-A655-F04F3F075E50}" type="pres">
      <dgm:prSet presAssocID="{149AE514-6F6B-4757-9B12-18C4C9151E4D}" presName="root" presStyleCnt="0">
        <dgm:presLayoutVars>
          <dgm:dir/>
          <dgm:resizeHandles val="exact"/>
        </dgm:presLayoutVars>
      </dgm:prSet>
      <dgm:spPr/>
    </dgm:pt>
    <dgm:pt modelId="{53048D9F-55D7-4CE9-B42F-E2902613FBC1}" type="pres">
      <dgm:prSet presAssocID="{149AE514-6F6B-4757-9B12-18C4C9151E4D}" presName="container" presStyleCnt="0">
        <dgm:presLayoutVars>
          <dgm:dir/>
          <dgm:resizeHandles val="exact"/>
        </dgm:presLayoutVars>
      </dgm:prSet>
      <dgm:spPr/>
    </dgm:pt>
    <dgm:pt modelId="{AA2B5C8E-6E61-46D3-8601-C508F156603A}" type="pres">
      <dgm:prSet presAssocID="{8022E3FF-4812-489D-BCD2-B2D2C0139896}" presName="compNode" presStyleCnt="0"/>
      <dgm:spPr/>
    </dgm:pt>
    <dgm:pt modelId="{5776FDB1-11A3-489C-9386-5663DA67454B}" type="pres">
      <dgm:prSet presAssocID="{8022E3FF-4812-489D-BCD2-B2D2C0139896}" presName="iconBgRect" presStyleLbl="bgShp" presStyleIdx="0" presStyleCnt="6"/>
      <dgm:spPr/>
    </dgm:pt>
    <dgm:pt modelId="{F0FAA787-59D2-48B5-AD95-483D16CB2BFF}" type="pres">
      <dgm:prSet presAssocID="{8022E3FF-4812-489D-BCD2-B2D2C0139896}"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p and bucket"/>
        </a:ext>
      </dgm:extLst>
    </dgm:pt>
    <dgm:pt modelId="{E643F832-A5DA-4D60-8208-5B645FE48227}" type="pres">
      <dgm:prSet presAssocID="{8022E3FF-4812-489D-BCD2-B2D2C0139896}" presName="spaceRect" presStyleCnt="0"/>
      <dgm:spPr/>
    </dgm:pt>
    <dgm:pt modelId="{E0D409E1-DB33-4C7E-B327-48F0B715C2F9}" type="pres">
      <dgm:prSet presAssocID="{8022E3FF-4812-489D-BCD2-B2D2C0139896}" presName="textRect" presStyleLbl="revTx" presStyleIdx="0" presStyleCnt="6">
        <dgm:presLayoutVars>
          <dgm:chMax val="1"/>
          <dgm:chPref val="1"/>
        </dgm:presLayoutVars>
      </dgm:prSet>
      <dgm:spPr/>
    </dgm:pt>
    <dgm:pt modelId="{7DDABD4C-1EDF-4B08-9610-DBACCBB96660}" type="pres">
      <dgm:prSet presAssocID="{B2DC1895-EF88-445A-BD77-886BCA98272C}" presName="sibTrans" presStyleLbl="sibTrans2D1" presStyleIdx="0" presStyleCnt="0"/>
      <dgm:spPr/>
    </dgm:pt>
    <dgm:pt modelId="{090B6787-979F-46F1-9A60-79AEE61C99E1}" type="pres">
      <dgm:prSet presAssocID="{90DDCFBB-F05C-477D-A204-639DB756E38F}" presName="compNode" presStyleCnt="0"/>
      <dgm:spPr/>
    </dgm:pt>
    <dgm:pt modelId="{9CB61C13-5EBF-46A3-9525-5E7D50A2FC2C}" type="pres">
      <dgm:prSet presAssocID="{90DDCFBB-F05C-477D-A204-639DB756E38F}" presName="iconBgRect" presStyleLbl="bgShp" presStyleIdx="1" presStyleCnt="6"/>
      <dgm:spPr/>
    </dgm:pt>
    <dgm:pt modelId="{8416BFE6-B2B9-477C-8468-4F66BA892219}" type="pres">
      <dgm:prSet presAssocID="{90DDCFBB-F05C-477D-A204-639DB756E38F}"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lter"/>
        </a:ext>
      </dgm:extLst>
    </dgm:pt>
    <dgm:pt modelId="{9AD1CF0D-636B-4E88-9425-32FB4853C105}" type="pres">
      <dgm:prSet presAssocID="{90DDCFBB-F05C-477D-A204-639DB756E38F}" presName="spaceRect" presStyleCnt="0"/>
      <dgm:spPr/>
    </dgm:pt>
    <dgm:pt modelId="{D56F599D-6BC9-4BFC-BEDD-5EC8A7F588AD}" type="pres">
      <dgm:prSet presAssocID="{90DDCFBB-F05C-477D-A204-639DB756E38F}" presName="textRect" presStyleLbl="revTx" presStyleIdx="1" presStyleCnt="6">
        <dgm:presLayoutVars>
          <dgm:chMax val="1"/>
          <dgm:chPref val="1"/>
        </dgm:presLayoutVars>
      </dgm:prSet>
      <dgm:spPr/>
    </dgm:pt>
    <dgm:pt modelId="{F77C2776-C2D3-4B68-98E5-ED783ADB53FC}" type="pres">
      <dgm:prSet presAssocID="{292B650A-5B13-42A7-8AC4-9A98EACB49AE}" presName="sibTrans" presStyleLbl="sibTrans2D1" presStyleIdx="0" presStyleCnt="0"/>
      <dgm:spPr/>
    </dgm:pt>
    <dgm:pt modelId="{6E76F8FC-46F3-43F4-877B-24803DBE83C2}" type="pres">
      <dgm:prSet presAssocID="{9A7E649E-4B94-4494-A928-BE7736E99EB5}" presName="compNode" presStyleCnt="0"/>
      <dgm:spPr/>
    </dgm:pt>
    <dgm:pt modelId="{DAB37048-B85F-4DB6-A9A3-E2E192255013}" type="pres">
      <dgm:prSet presAssocID="{9A7E649E-4B94-4494-A928-BE7736E99EB5}" presName="iconBgRect" presStyleLbl="bgShp" presStyleIdx="2" presStyleCnt="6"/>
      <dgm:spPr/>
    </dgm:pt>
    <dgm:pt modelId="{C0013E45-F005-4651-8D87-19B6A764F20C}" type="pres">
      <dgm:prSet presAssocID="{9A7E649E-4B94-4494-A928-BE7736E99EB5}"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8177E929-9CBF-453B-A82F-4262A0B936DA}" type="pres">
      <dgm:prSet presAssocID="{9A7E649E-4B94-4494-A928-BE7736E99EB5}" presName="spaceRect" presStyleCnt="0"/>
      <dgm:spPr/>
    </dgm:pt>
    <dgm:pt modelId="{31E80F5C-A104-4312-B605-4413FC7A8C79}" type="pres">
      <dgm:prSet presAssocID="{9A7E649E-4B94-4494-A928-BE7736E99EB5}" presName="textRect" presStyleLbl="revTx" presStyleIdx="2" presStyleCnt="6">
        <dgm:presLayoutVars>
          <dgm:chMax val="1"/>
          <dgm:chPref val="1"/>
        </dgm:presLayoutVars>
      </dgm:prSet>
      <dgm:spPr/>
    </dgm:pt>
    <dgm:pt modelId="{E67A63DE-C453-432B-A636-92B61690291D}" type="pres">
      <dgm:prSet presAssocID="{D82413E7-06F3-462B-A090-01A6BCA012B0}" presName="sibTrans" presStyleLbl="sibTrans2D1" presStyleIdx="0" presStyleCnt="0"/>
      <dgm:spPr/>
    </dgm:pt>
    <dgm:pt modelId="{E55428A8-E454-4580-A0C2-519A348EFEAC}" type="pres">
      <dgm:prSet presAssocID="{37EC9C1E-7F6E-4D3F-BD57-9977B5167230}" presName="compNode" presStyleCnt="0"/>
      <dgm:spPr/>
    </dgm:pt>
    <dgm:pt modelId="{CA7CEAC3-6675-40C3-9A27-97B254B03AAF}" type="pres">
      <dgm:prSet presAssocID="{37EC9C1E-7F6E-4D3F-BD57-9977B5167230}" presName="iconBgRect" presStyleLbl="bgShp" presStyleIdx="3" presStyleCnt="6"/>
      <dgm:spPr/>
    </dgm:pt>
    <dgm:pt modelId="{82B9F273-FC5E-4D51-B92E-EA86DABA9059}" type="pres">
      <dgm:prSet presAssocID="{37EC9C1E-7F6E-4D3F-BD57-9977B5167230}"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atistics"/>
        </a:ext>
      </dgm:extLst>
    </dgm:pt>
    <dgm:pt modelId="{C1D98F3F-5CE1-48F7-9D26-1E5FA572EE3B}" type="pres">
      <dgm:prSet presAssocID="{37EC9C1E-7F6E-4D3F-BD57-9977B5167230}" presName="spaceRect" presStyleCnt="0"/>
      <dgm:spPr/>
    </dgm:pt>
    <dgm:pt modelId="{B85DAF39-9664-4E3F-BDF9-0CD3D68D476C}" type="pres">
      <dgm:prSet presAssocID="{37EC9C1E-7F6E-4D3F-BD57-9977B5167230}" presName="textRect" presStyleLbl="revTx" presStyleIdx="3" presStyleCnt="6">
        <dgm:presLayoutVars>
          <dgm:chMax val="1"/>
          <dgm:chPref val="1"/>
        </dgm:presLayoutVars>
      </dgm:prSet>
      <dgm:spPr/>
    </dgm:pt>
    <dgm:pt modelId="{EEEA8B7C-4F76-4350-A211-B64B344430D1}" type="pres">
      <dgm:prSet presAssocID="{18782C91-92F1-4879-BAB5-6B44D42F9647}" presName="sibTrans" presStyleLbl="sibTrans2D1" presStyleIdx="0" presStyleCnt="0"/>
      <dgm:spPr/>
    </dgm:pt>
    <dgm:pt modelId="{F1F671BB-253D-40E9-8666-B15807B57DB1}" type="pres">
      <dgm:prSet presAssocID="{E9F33056-D058-4C7F-97C3-2EB509411FEF}" presName="compNode" presStyleCnt="0"/>
      <dgm:spPr/>
    </dgm:pt>
    <dgm:pt modelId="{47133877-55CE-4C3C-A85C-9AF45208B15A}" type="pres">
      <dgm:prSet presAssocID="{E9F33056-D058-4C7F-97C3-2EB509411FEF}" presName="iconBgRect" presStyleLbl="bgShp" presStyleIdx="4" presStyleCnt="6"/>
      <dgm:spPr/>
    </dgm:pt>
    <dgm:pt modelId="{67AD8308-EF8E-432D-A5D6-D8DC72F4530D}" type="pres">
      <dgm:prSet presAssocID="{E9F33056-D058-4C7F-97C3-2EB509411FEF}"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lowchart"/>
        </a:ext>
      </dgm:extLst>
    </dgm:pt>
    <dgm:pt modelId="{11F12E85-B9BC-4C57-BDD2-200D14DBCB62}" type="pres">
      <dgm:prSet presAssocID="{E9F33056-D058-4C7F-97C3-2EB509411FEF}" presName="spaceRect" presStyleCnt="0"/>
      <dgm:spPr/>
    </dgm:pt>
    <dgm:pt modelId="{B2F06A0A-5852-4108-A011-1C7AFF3C0310}" type="pres">
      <dgm:prSet presAssocID="{E9F33056-D058-4C7F-97C3-2EB509411FEF}" presName="textRect" presStyleLbl="revTx" presStyleIdx="4" presStyleCnt="6">
        <dgm:presLayoutVars>
          <dgm:chMax val="1"/>
          <dgm:chPref val="1"/>
        </dgm:presLayoutVars>
      </dgm:prSet>
      <dgm:spPr/>
    </dgm:pt>
    <dgm:pt modelId="{8BF715CA-4D26-43EE-A172-419FECCA1EC1}" type="pres">
      <dgm:prSet presAssocID="{088C2603-EAB4-49EC-9683-95BE7C5E25F3}" presName="sibTrans" presStyleLbl="sibTrans2D1" presStyleIdx="0" presStyleCnt="0"/>
      <dgm:spPr/>
    </dgm:pt>
    <dgm:pt modelId="{A3069865-474D-4CB7-84E3-29C5DD0CDFE3}" type="pres">
      <dgm:prSet presAssocID="{8CDACEE3-C70B-47A2-9BE7-8BDB5C5BC694}" presName="compNode" presStyleCnt="0"/>
      <dgm:spPr/>
    </dgm:pt>
    <dgm:pt modelId="{67625348-38EC-405C-BEEF-2C91C2464EA6}" type="pres">
      <dgm:prSet presAssocID="{8CDACEE3-C70B-47A2-9BE7-8BDB5C5BC694}" presName="iconBgRect" presStyleLbl="bgShp" presStyleIdx="5" presStyleCnt="6"/>
      <dgm:spPr/>
    </dgm:pt>
    <dgm:pt modelId="{60BF0FB0-584A-4169-A616-84108782248B}" type="pres">
      <dgm:prSet presAssocID="{8CDACEE3-C70B-47A2-9BE7-8BDB5C5BC694}"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Pilot"/>
        </a:ext>
      </dgm:extLst>
    </dgm:pt>
    <dgm:pt modelId="{CC634F96-0E54-4AE9-BDCE-538F26589B39}" type="pres">
      <dgm:prSet presAssocID="{8CDACEE3-C70B-47A2-9BE7-8BDB5C5BC694}" presName="spaceRect" presStyleCnt="0"/>
      <dgm:spPr/>
    </dgm:pt>
    <dgm:pt modelId="{61C608E8-C4D6-4B48-8FB4-B8AA1632DF35}" type="pres">
      <dgm:prSet presAssocID="{8CDACEE3-C70B-47A2-9BE7-8BDB5C5BC694}" presName="textRect" presStyleLbl="revTx" presStyleIdx="5" presStyleCnt="6">
        <dgm:presLayoutVars>
          <dgm:chMax val="1"/>
          <dgm:chPref val="1"/>
        </dgm:presLayoutVars>
      </dgm:prSet>
      <dgm:spPr/>
    </dgm:pt>
  </dgm:ptLst>
  <dgm:cxnLst>
    <dgm:cxn modelId="{15DEEF0F-E781-47C4-A606-1875E2CB36EB}" srcId="{149AE514-6F6B-4757-9B12-18C4C9151E4D}" destId="{9A7E649E-4B94-4494-A928-BE7736E99EB5}" srcOrd="2" destOrd="0" parTransId="{9EA2B5FC-0864-4E2E-9347-85A6B22C62EA}" sibTransId="{D82413E7-06F3-462B-A090-01A6BCA012B0}"/>
    <dgm:cxn modelId="{697FA71A-125D-43A4-AB82-34F652C91A14}" srcId="{149AE514-6F6B-4757-9B12-18C4C9151E4D}" destId="{37EC9C1E-7F6E-4D3F-BD57-9977B5167230}" srcOrd="3" destOrd="0" parTransId="{6BE321CC-8E63-4055-9AF9-64A6BE830D22}" sibTransId="{18782C91-92F1-4879-BAB5-6B44D42F9647}"/>
    <dgm:cxn modelId="{C2C1272C-6AC2-4C63-A4E0-64B1F01563C0}" type="presOf" srcId="{9A7E649E-4B94-4494-A928-BE7736E99EB5}" destId="{31E80F5C-A104-4312-B605-4413FC7A8C79}" srcOrd="0" destOrd="0" presId="urn:microsoft.com/office/officeart/2018/2/layout/IconCircleList"/>
    <dgm:cxn modelId="{9A182F5F-1693-478C-AF92-302049672CC5}" type="presOf" srcId="{90DDCFBB-F05C-477D-A204-639DB756E38F}" destId="{D56F599D-6BC9-4BFC-BEDD-5EC8A7F588AD}" srcOrd="0" destOrd="0" presId="urn:microsoft.com/office/officeart/2018/2/layout/IconCircleList"/>
    <dgm:cxn modelId="{C9062346-EFAF-46B7-970A-AFDAC888B52F}" type="presOf" srcId="{149AE514-6F6B-4757-9B12-18C4C9151E4D}" destId="{8EAF1AAD-776A-4814-A655-F04F3F075E50}" srcOrd="0" destOrd="0" presId="urn:microsoft.com/office/officeart/2018/2/layout/IconCircleList"/>
    <dgm:cxn modelId="{5F71A146-A3EF-4E06-9758-74535D0980F4}" srcId="{149AE514-6F6B-4757-9B12-18C4C9151E4D}" destId="{8022E3FF-4812-489D-BCD2-B2D2C0139896}" srcOrd="0" destOrd="0" parTransId="{A5907F64-5552-41F4-9FD0-5D2441B0AF9D}" sibTransId="{B2DC1895-EF88-445A-BD77-886BCA98272C}"/>
    <dgm:cxn modelId="{743CCD46-9DF3-4E69-89C4-3320CC6E5AA7}" type="presOf" srcId="{D82413E7-06F3-462B-A090-01A6BCA012B0}" destId="{E67A63DE-C453-432B-A636-92B61690291D}" srcOrd="0" destOrd="0" presId="urn:microsoft.com/office/officeart/2018/2/layout/IconCircleList"/>
    <dgm:cxn modelId="{5957764A-B466-4685-AEF6-2F84EA2C6CD7}" type="presOf" srcId="{B2DC1895-EF88-445A-BD77-886BCA98272C}" destId="{7DDABD4C-1EDF-4B08-9610-DBACCBB96660}" srcOrd="0" destOrd="0" presId="urn:microsoft.com/office/officeart/2018/2/layout/IconCircleList"/>
    <dgm:cxn modelId="{DF50D055-E8EF-48DD-B879-B3A437A6BC8A}" srcId="{149AE514-6F6B-4757-9B12-18C4C9151E4D}" destId="{E9F33056-D058-4C7F-97C3-2EB509411FEF}" srcOrd="4" destOrd="0" parTransId="{E243B304-A20E-4E79-9F5A-0CF2F57D3960}" sibTransId="{088C2603-EAB4-49EC-9683-95BE7C5E25F3}"/>
    <dgm:cxn modelId="{0B727185-BCDD-48FB-9C0C-22E3DA936F52}" type="presOf" srcId="{18782C91-92F1-4879-BAB5-6B44D42F9647}" destId="{EEEA8B7C-4F76-4350-A211-B64B344430D1}" srcOrd="0" destOrd="0" presId="urn:microsoft.com/office/officeart/2018/2/layout/IconCircleList"/>
    <dgm:cxn modelId="{C7A18585-E02D-4FC8-A49C-419672593741}" type="presOf" srcId="{088C2603-EAB4-49EC-9683-95BE7C5E25F3}" destId="{8BF715CA-4D26-43EE-A172-419FECCA1EC1}" srcOrd="0" destOrd="0" presId="urn:microsoft.com/office/officeart/2018/2/layout/IconCircleList"/>
    <dgm:cxn modelId="{73471B93-624A-45F3-B137-5DEDD7F5D144}" type="presOf" srcId="{8CDACEE3-C70B-47A2-9BE7-8BDB5C5BC694}" destId="{61C608E8-C4D6-4B48-8FB4-B8AA1632DF35}" srcOrd="0" destOrd="0" presId="urn:microsoft.com/office/officeart/2018/2/layout/IconCircleList"/>
    <dgm:cxn modelId="{73574D9F-1117-49FF-BF22-E61ED317106A}" type="presOf" srcId="{8022E3FF-4812-489D-BCD2-B2D2C0139896}" destId="{E0D409E1-DB33-4C7E-B327-48F0B715C2F9}" srcOrd="0" destOrd="0" presId="urn:microsoft.com/office/officeart/2018/2/layout/IconCircleList"/>
    <dgm:cxn modelId="{52FF6F9F-99F4-4B24-B948-3343C1C02962}" type="presOf" srcId="{37EC9C1E-7F6E-4D3F-BD57-9977B5167230}" destId="{B85DAF39-9664-4E3F-BDF9-0CD3D68D476C}" srcOrd="0" destOrd="0" presId="urn:microsoft.com/office/officeart/2018/2/layout/IconCircleList"/>
    <dgm:cxn modelId="{B316DBA3-6B60-4EF7-BC83-D4634415EF09}" type="presOf" srcId="{292B650A-5B13-42A7-8AC4-9A98EACB49AE}" destId="{F77C2776-C2D3-4B68-98E5-ED783ADB53FC}" srcOrd="0" destOrd="0" presId="urn:microsoft.com/office/officeart/2018/2/layout/IconCircleList"/>
    <dgm:cxn modelId="{4B8E99DC-AAD3-436F-A88E-D27D1D43EBFA}" srcId="{149AE514-6F6B-4757-9B12-18C4C9151E4D}" destId="{8CDACEE3-C70B-47A2-9BE7-8BDB5C5BC694}" srcOrd="5" destOrd="0" parTransId="{AEEB037A-B53D-424D-8D66-CB58DD7FF9EB}" sibTransId="{BEFB0B51-5E7C-4EE8-8A8A-E86FF5B4429B}"/>
    <dgm:cxn modelId="{151F76EB-4138-4815-853E-976148E33909}" srcId="{149AE514-6F6B-4757-9B12-18C4C9151E4D}" destId="{90DDCFBB-F05C-477D-A204-639DB756E38F}" srcOrd="1" destOrd="0" parTransId="{BAFD605E-02F1-4740-B712-77E8DC8AAF0B}" sibTransId="{292B650A-5B13-42A7-8AC4-9A98EACB49AE}"/>
    <dgm:cxn modelId="{A5A158FB-B148-4032-B3CE-4FA2AE19AC0E}" type="presOf" srcId="{E9F33056-D058-4C7F-97C3-2EB509411FEF}" destId="{B2F06A0A-5852-4108-A011-1C7AFF3C0310}" srcOrd="0" destOrd="0" presId="urn:microsoft.com/office/officeart/2018/2/layout/IconCircleList"/>
    <dgm:cxn modelId="{D45D3AF3-1FB3-41B8-A223-5C964C52C8D5}" type="presParOf" srcId="{8EAF1AAD-776A-4814-A655-F04F3F075E50}" destId="{53048D9F-55D7-4CE9-B42F-E2902613FBC1}" srcOrd="0" destOrd="0" presId="urn:microsoft.com/office/officeart/2018/2/layout/IconCircleList"/>
    <dgm:cxn modelId="{B66630CD-882D-4A56-A875-5FEE1ECC828C}" type="presParOf" srcId="{53048D9F-55D7-4CE9-B42F-E2902613FBC1}" destId="{AA2B5C8E-6E61-46D3-8601-C508F156603A}" srcOrd="0" destOrd="0" presId="urn:microsoft.com/office/officeart/2018/2/layout/IconCircleList"/>
    <dgm:cxn modelId="{A2A89B75-9D2A-4BF6-81FA-F00D41B566E5}" type="presParOf" srcId="{AA2B5C8E-6E61-46D3-8601-C508F156603A}" destId="{5776FDB1-11A3-489C-9386-5663DA67454B}" srcOrd="0" destOrd="0" presId="urn:microsoft.com/office/officeart/2018/2/layout/IconCircleList"/>
    <dgm:cxn modelId="{B48E747A-E2CC-474B-BA8A-DCB0E2A8FCB7}" type="presParOf" srcId="{AA2B5C8E-6E61-46D3-8601-C508F156603A}" destId="{F0FAA787-59D2-48B5-AD95-483D16CB2BFF}" srcOrd="1" destOrd="0" presId="urn:microsoft.com/office/officeart/2018/2/layout/IconCircleList"/>
    <dgm:cxn modelId="{744926BB-D70A-415E-BC1A-BFC01FA663BC}" type="presParOf" srcId="{AA2B5C8E-6E61-46D3-8601-C508F156603A}" destId="{E643F832-A5DA-4D60-8208-5B645FE48227}" srcOrd="2" destOrd="0" presId="urn:microsoft.com/office/officeart/2018/2/layout/IconCircleList"/>
    <dgm:cxn modelId="{60748C64-6AFD-4FA6-8885-FD2C52396977}" type="presParOf" srcId="{AA2B5C8E-6E61-46D3-8601-C508F156603A}" destId="{E0D409E1-DB33-4C7E-B327-48F0B715C2F9}" srcOrd="3" destOrd="0" presId="urn:microsoft.com/office/officeart/2018/2/layout/IconCircleList"/>
    <dgm:cxn modelId="{8F27647D-4695-4F31-B7EE-77B4D334BE31}" type="presParOf" srcId="{53048D9F-55D7-4CE9-B42F-E2902613FBC1}" destId="{7DDABD4C-1EDF-4B08-9610-DBACCBB96660}" srcOrd="1" destOrd="0" presId="urn:microsoft.com/office/officeart/2018/2/layout/IconCircleList"/>
    <dgm:cxn modelId="{5B2A297D-1926-4BF1-9621-1DCBDA1F28C9}" type="presParOf" srcId="{53048D9F-55D7-4CE9-B42F-E2902613FBC1}" destId="{090B6787-979F-46F1-9A60-79AEE61C99E1}" srcOrd="2" destOrd="0" presId="urn:microsoft.com/office/officeart/2018/2/layout/IconCircleList"/>
    <dgm:cxn modelId="{CC3F4160-CE6D-4571-A07B-FAD365C56260}" type="presParOf" srcId="{090B6787-979F-46F1-9A60-79AEE61C99E1}" destId="{9CB61C13-5EBF-46A3-9525-5E7D50A2FC2C}" srcOrd="0" destOrd="0" presId="urn:microsoft.com/office/officeart/2018/2/layout/IconCircleList"/>
    <dgm:cxn modelId="{E62B05FD-D71E-4905-88B4-DDD8D1086A1A}" type="presParOf" srcId="{090B6787-979F-46F1-9A60-79AEE61C99E1}" destId="{8416BFE6-B2B9-477C-8468-4F66BA892219}" srcOrd="1" destOrd="0" presId="urn:microsoft.com/office/officeart/2018/2/layout/IconCircleList"/>
    <dgm:cxn modelId="{FDD8D25F-879E-4BB5-A820-1482A3C0C9CA}" type="presParOf" srcId="{090B6787-979F-46F1-9A60-79AEE61C99E1}" destId="{9AD1CF0D-636B-4E88-9425-32FB4853C105}" srcOrd="2" destOrd="0" presId="urn:microsoft.com/office/officeart/2018/2/layout/IconCircleList"/>
    <dgm:cxn modelId="{29316F19-2905-4FF6-A3FD-53B7BB6F46A9}" type="presParOf" srcId="{090B6787-979F-46F1-9A60-79AEE61C99E1}" destId="{D56F599D-6BC9-4BFC-BEDD-5EC8A7F588AD}" srcOrd="3" destOrd="0" presId="urn:microsoft.com/office/officeart/2018/2/layout/IconCircleList"/>
    <dgm:cxn modelId="{59FFF24D-E896-4FA2-B01D-C2F3F802F8F6}" type="presParOf" srcId="{53048D9F-55D7-4CE9-B42F-E2902613FBC1}" destId="{F77C2776-C2D3-4B68-98E5-ED783ADB53FC}" srcOrd="3" destOrd="0" presId="urn:microsoft.com/office/officeart/2018/2/layout/IconCircleList"/>
    <dgm:cxn modelId="{A0D03FD8-1066-41B6-96EC-93EE75A8E516}" type="presParOf" srcId="{53048D9F-55D7-4CE9-B42F-E2902613FBC1}" destId="{6E76F8FC-46F3-43F4-877B-24803DBE83C2}" srcOrd="4" destOrd="0" presId="urn:microsoft.com/office/officeart/2018/2/layout/IconCircleList"/>
    <dgm:cxn modelId="{46ABD584-6376-4424-B4F5-9BBF71600B00}" type="presParOf" srcId="{6E76F8FC-46F3-43F4-877B-24803DBE83C2}" destId="{DAB37048-B85F-4DB6-A9A3-E2E192255013}" srcOrd="0" destOrd="0" presId="urn:microsoft.com/office/officeart/2018/2/layout/IconCircleList"/>
    <dgm:cxn modelId="{0BDFDCC0-18ED-4CA6-B85C-DD5F486177D0}" type="presParOf" srcId="{6E76F8FC-46F3-43F4-877B-24803DBE83C2}" destId="{C0013E45-F005-4651-8D87-19B6A764F20C}" srcOrd="1" destOrd="0" presId="urn:microsoft.com/office/officeart/2018/2/layout/IconCircleList"/>
    <dgm:cxn modelId="{D323110B-AB34-4042-A2D8-62296D64EEFB}" type="presParOf" srcId="{6E76F8FC-46F3-43F4-877B-24803DBE83C2}" destId="{8177E929-9CBF-453B-A82F-4262A0B936DA}" srcOrd="2" destOrd="0" presId="urn:microsoft.com/office/officeart/2018/2/layout/IconCircleList"/>
    <dgm:cxn modelId="{09C2A4FD-E1F7-47D1-9A85-737EC688AC8E}" type="presParOf" srcId="{6E76F8FC-46F3-43F4-877B-24803DBE83C2}" destId="{31E80F5C-A104-4312-B605-4413FC7A8C79}" srcOrd="3" destOrd="0" presId="urn:microsoft.com/office/officeart/2018/2/layout/IconCircleList"/>
    <dgm:cxn modelId="{85A6AB16-28A7-4A84-8240-1CD809D489DE}" type="presParOf" srcId="{53048D9F-55D7-4CE9-B42F-E2902613FBC1}" destId="{E67A63DE-C453-432B-A636-92B61690291D}" srcOrd="5" destOrd="0" presId="urn:microsoft.com/office/officeart/2018/2/layout/IconCircleList"/>
    <dgm:cxn modelId="{65C44C32-FB7C-412A-BB90-45A2D0619A0C}" type="presParOf" srcId="{53048D9F-55D7-4CE9-B42F-E2902613FBC1}" destId="{E55428A8-E454-4580-A0C2-519A348EFEAC}" srcOrd="6" destOrd="0" presId="urn:microsoft.com/office/officeart/2018/2/layout/IconCircleList"/>
    <dgm:cxn modelId="{A7739301-9363-4A78-9DD3-A85D03A66964}" type="presParOf" srcId="{E55428A8-E454-4580-A0C2-519A348EFEAC}" destId="{CA7CEAC3-6675-40C3-9A27-97B254B03AAF}" srcOrd="0" destOrd="0" presId="urn:microsoft.com/office/officeart/2018/2/layout/IconCircleList"/>
    <dgm:cxn modelId="{99239B31-6E18-47E0-AE54-E184C97B6D66}" type="presParOf" srcId="{E55428A8-E454-4580-A0C2-519A348EFEAC}" destId="{82B9F273-FC5E-4D51-B92E-EA86DABA9059}" srcOrd="1" destOrd="0" presId="urn:microsoft.com/office/officeart/2018/2/layout/IconCircleList"/>
    <dgm:cxn modelId="{32C6BC2A-1C38-4BF3-B390-E714F7E52761}" type="presParOf" srcId="{E55428A8-E454-4580-A0C2-519A348EFEAC}" destId="{C1D98F3F-5CE1-48F7-9D26-1E5FA572EE3B}" srcOrd="2" destOrd="0" presId="urn:microsoft.com/office/officeart/2018/2/layout/IconCircleList"/>
    <dgm:cxn modelId="{CCA56A2F-44F9-44D9-97BC-96B6B499BF85}" type="presParOf" srcId="{E55428A8-E454-4580-A0C2-519A348EFEAC}" destId="{B85DAF39-9664-4E3F-BDF9-0CD3D68D476C}" srcOrd="3" destOrd="0" presId="urn:microsoft.com/office/officeart/2018/2/layout/IconCircleList"/>
    <dgm:cxn modelId="{EE1AFBF2-3669-4BF1-BDD6-C2D5C5B90C65}" type="presParOf" srcId="{53048D9F-55D7-4CE9-B42F-E2902613FBC1}" destId="{EEEA8B7C-4F76-4350-A211-B64B344430D1}" srcOrd="7" destOrd="0" presId="urn:microsoft.com/office/officeart/2018/2/layout/IconCircleList"/>
    <dgm:cxn modelId="{6F59DCC9-7D2B-4B18-A599-03A25B6AB981}" type="presParOf" srcId="{53048D9F-55D7-4CE9-B42F-E2902613FBC1}" destId="{F1F671BB-253D-40E9-8666-B15807B57DB1}" srcOrd="8" destOrd="0" presId="urn:microsoft.com/office/officeart/2018/2/layout/IconCircleList"/>
    <dgm:cxn modelId="{5DF8B284-6CA5-43F8-926C-973E12AF2F58}" type="presParOf" srcId="{F1F671BB-253D-40E9-8666-B15807B57DB1}" destId="{47133877-55CE-4C3C-A85C-9AF45208B15A}" srcOrd="0" destOrd="0" presId="urn:microsoft.com/office/officeart/2018/2/layout/IconCircleList"/>
    <dgm:cxn modelId="{9D08050B-F3FD-4F7C-903A-B13EE2E661C0}" type="presParOf" srcId="{F1F671BB-253D-40E9-8666-B15807B57DB1}" destId="{67AD8308-EF8E-432D-A5D6-D8DC72F4530D}" srcOrd="1" destOrd="0" presId="urn:microsoft.com/office/officeart/2018/2/layout/IconCircleList"/>
    <dgm:cxn modelId="{451B6B96-BE53-4DC4-B73D-485D1C3C141A}" type="presParOf" srcId="{F1F671BB-253D-40E9-8666-B15807B57DB1}" destId="{11F12E85-B9BC-4C57-BDD2-200D14DBCB62}" srcOrd="2" destOrd="0" presId="urn:microsoft.com/office/officeart/2018/2/layout/IconCircleList"/>
    <dgm:cxn modelId="{0069E4EC-9B6C-4AD8-ACFB-AF924DCD77C8}" type="presParOf" srcId="{F1F671BB-253D-40E9-8666-B15807B57DB1}" destId="{B2F06A0A-5852-4108-A011-1C7AFF3C0310}" srcOrd="3" destOrd="0" presId="urn:microsoft.com/office/officeart/2018/2/layout/IconCircleList"/>
    <dgm:cxn modelId="{17FD74C0-8840-4B68-9C3E-060E53D84691}" type="presParOf" srcId="{53048D9F-55D7-4CE9-B42F-E2902613FBC1}" destId="{8BF715CA-4D26-43EE-A172-419FECCA1EC1}" srcOrd="9" destOrd="0" presId="urn:microsoft.com/office/officeart/2018/2/layout/IconCircleList"/>
    <dgm:cxn modelId="{113CBD8B-501D-41F8-9EF9-5897464FC9A2}" type="presParOf" srcId="{53048D9F-55D7-4CE9-B42F-E2902613FBC1}" destId="{A3069865-474D-4CB7-84E3-29C5DD0CDFE3}" srcOrd="10" destOrd="0" presId="urn:microsoft.com/office/officeart/2018/2/layout/IconCircleList"/>
    <dgm:cxn modelId="{BD6D5E1E-3E98-4EED-9C04-8C778AD9FB98}" type="presParOf" srcId="{A3069865-474D-4CB7-84E3-29C5DD0CDFE3}" destId="{67625348-38EC-405C-BEEF-2C91C2464EA6}" srcOrd="0" destOrd="0" presId="urn:microsoft.com/office/officeart/2018/2/layout/IconCircleList"/>
    <dgm:cxn modelId="{3D711595-E313-4901-92B2-3926AB6E1A16}" type="presParOf" srcId="{A3069865-474D-4CB7-84E3-29C5DD0CDFE3}" destId="{60BF0FB0-584A-4169-A616-84108782248B}" srcOrd="1" destOrd="0" presId="urn:microsoft.com/office/officeart/2018/2/layout/IconCircleList"/>
    <dgm:cxn modelId="{E9872D4B-1D9D-40A7-9752-18C6D4D58223}" type="presParOf" srcId="{A3069865-474D-4CB7-84E3-29C5DD0CDFE3}" destId="{CC634F96-0E54-4AE9-BDCE-538F26589B39}" srcOrd="2" destOrd="0" presId="urn:microsoft.com/office/officeart/2018/2/layout/IconCircleList"/>
    <dgm:cxn modelId="{BC817E98-6C83-4BC5-8867-B9B36E823904}" type="presParOf" srcId="{A3069865-474D-4CB7-84E3-29C5DD0CDFE3}" destId="{61C608E8-C4D6-4B48-8FB4-B8AA1632DF35}"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76FDB1-11A3-489C-9386-5663DA67454B}">
      <dsp:nvSpPr>
        <dsp:cNvPr id="0" name=""/>
        <dsp:cNvSpPr/>
      </dsp:nvSpPr>
      <dsp:spPr>
        <a:xfrm>
          <a:off x="19211" y="33769"/>
          <a:ext cx="883705" cy="883705"/>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FAA787-59D2-48B5-AD95-483D16CB2BFF}">
      <dsp:nvSpPr>
        <dsp:cNvPr id="0" name=""/>
        <dsp:cNvSpPr/>
      </dsp:nvSpPr>
      <dsp:spPr>
        <a:xfrm>
          <a:off x="204789" y="219347"/>
          <a:ext cx="512548" cy="5125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0D409E1-DB33-4C7E-B327-48F0B715C2F9}">
      <dsp:nvSpPr>
        <dsp:cNvPr id="0" name=""/>
        <dsp:cNvSpPr/>
      </dsp:nvSpPr>
      <dsp:spPr>
        <a:xfrm>
          <a:off x="1092281" y="33769"/>
          <a:ext cx="2083019" cy="8837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dirty="0">
              <a:latin typeface="Times New Roman"/>
              <a:cs typeface="Times New Roman"/>
            </a:rPr>
            <a:t>Data Loading and Cleaning: </a:t>
          </a:r>
        </a:p>
      </dsp:txBody>
      <dsp:txXfrm>
        <a:off x="1092281" y="33769"/>
        <a:ext cx="2083019" cy="883705"/>
      </dsp:txXfrm>
    </dsp:sp>
    <dsp:sp modelId="{9CB61C13-5EBF-46A3-9525-5E7D50A2FC2C}">
      <dsp:nvSpPr>
        <dsp:cNvPr id="0" name=""/>
        <dsp:cNvSpPr/>
      </dsp:nvSpPr>
      <dsp:spPr>
        <a:xfrm>
          <a:off x="3538251" y="33769"/>
          <a:ext cx="883705" cy="883705"/>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16BFE6-B2B9-477C-8468-4F66BA892219}">
      <dsp:nvSpPr>
        <dsp:cNvPr id="0" name=""/>
        <dsp:cNvSpPr/>
      </dsp:nvSpPr>
      <dsp:spPr>
        <a:xfrm>
          <a:off x="3723829" y="219347"/>
          <a:ext cx="512548" cy="5125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56F599D-6BC9-4BFC-BEDD-5EC8A7F588AD}">
      <dsp:nvSpPr>
        <dsp:cNvPr id="0" name=""/>
        <dsp:cNvSpPr/>
      </dsp:nvSpPr>
      <dsp:spPr>
        <a:xfrm>
          <a:off x="4611321" y="33769"/>
          <a:ext cx="2083019" cy="8837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dirty="0">
              <a:latin typeface="Times New Roman"/>
              <a:cs typeface="Times New Roman"/>
            </a:rPr>
            <a:t>The Telco Customer Churn dataset was cleaned by addressing missing values and standardizing numerical features. Missing entries for "Total Charges" were replaced with the median value to minimize bias.</a:t>
          </a:r>
        </a:p>
      </dsp:txBody>
      <dsp:txXfrm>
        <a:off x="4611321" y="33769"/>
        <a:ext cx="2083019" cy="883705"/>
      </dsp:txXfrm>
    </dsp:sp>
    <dsp:sp modelId="{DAB37048-B85F-4DB6-A9A3-E2E192255013}">
      <dsp:nvSpPr>
        <dsp:cNvPr id="0" name=""/>
        <dsp:cNvSpPr/>
      </dsp:nvSpPr>
      <dsp:spPr>
        <a:xfrm>
          <a:off x="19211" y="1617733"/>
          <a:ext cx="883705" cy="883705"/>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013E45-F005-4651-8D87-19B6A764F20C}">
      <dsp:nvSpPr>
        <dsp:cNvPr id="0" name=""/>
        <dsp:cNvSpPr/>
      </dsp:nvSpPr>
      <dsp:spPr>
        <a:xfrm>
          <a:off x="204789" y="1803311"/>
          <a:ext cx="512548" cy="5125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1E80F5C-A104-4312-B605-4413FC7A8C79}">
      <dsp:nvSpPr>
        <dsp:cNvPr id="0" name=""/>
        <dsp:cNvSpPr/>
      </dsp:nvSpPr>
      <dsp:spPr>
        <a:xfrm>
          <a:off x="1092281" y="1617733"/>
          <a:ext cx="2083019" cy="8837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dirty="0">
              <a:latin typeface="Times New Roman"/>
              <a:cs typeface="Times New Roman"/>
            </a:rPr>
            <a:t>Encoding and Feature Scaling:  </a:t>
          </a:r>
        </a:p>
      </dsp:txBody>
      <dsp:txXfrm>
        <a:off x="1092281" y="1617733"/>
        <a:ext cx="2083019" cy="883705"/>
      </dsp:txXfrm>
    </dsp:sp>
    <dsp:sp modelId="{CA7CEAC3-6675-40C3-9A27-97B254B03AAF}">
      <dsp:nvSpPr>
        <dsp:cNvPr id="0" name=""/>
        <dsp:cNvSpPr/>
      </dsp:nvSpPr>
      <dsp:spPr>
        <a:xfrm>
          <a:off x="3538251" y="1617733"/>
          <a:ext cx="883705" cy="883705"/>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B9F273-FC5E-4D51-B92E-EA86DABA9059}">
      <dsp:nvSpPr>
        <dsp:cNvPr id="0" name=""/>
        <dsp:cNvSpPr/>
      </dsp:nvSpPr>
      <dsp:spPr>
        <a:xfrm>
          <a:off x="3723829" y="1803311"/>
          <a:ext cx="512548" cy="51254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85DAF39-9664-4E3F-BDF9-0CD3D68D476C}">
      <dsp:nvSpPr>
        <dsp:cNvPr id="0" name=""/>
        <dsp:cNvSpPr/>
      </dsp:nvSpPr>
      <dsp:spPr>
        <a:xfrm>
          <a:off x="4611321" y="1617733"/>
          <a:ext cx="2083019" cy="8837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dirty="0">
              <a:latin typeface="Times New Roman"/>
              <a:cs typeface="Times New Roman"/>
            </a:rPr>
            <a:t>Categorical variables, like "Contract," were encoded with `</a:t>
          </a:r>
          <a:r>
            <a:rPr lang="en-US" sz="1100" kern="1200" dirty="0" err="1">
              <a:latin typeface="Times New Roman"/>
              <a:cs typeface="Times New Roman"/>
            </a:rPr>
            <a:t>LabelEncoder</a:t>
          </a:r>
          <a:r>
            <a:rPr lang="en-US" sz="1100" kern="1200" dirty="0">
              <a:latin typeface="Times New Roman"/>
              <a:cs typeface="Times New Roman"/>
            </a:rPr>
            <a:t>,` and numerical features were standardized using `</a:t>
          </a:r>
          <a:r>
            <a:rPr lang="en-US" sz="1100" kern="1200" dirty="0" err="1">
              <a:latin typeface="Times New Roman"/>
              <a:cs typeface="Times New Roman"/>
            </a:rPr>
            <a:t>StandardScaler</a:t>
          </a:r>
          <a:r>
            <a:rPr lang="en-US" sz="1100" kern="1200" dirty="0">
              <a:latin typeface="Times New Roman"/>
              <a:cs typeface="Times New Roman"/>
            </a:rPr>
            <a:t>` to ensure equal contribution during training.</a:t>
          </a:r>
        </a:p>
      </dsp:txBody>
      <dsp:txXfrm>
        <a:off x="4611321" y="1617733"/>
        <a:ext cx="2083019" cy="883705"/>
      </dsp:txXfrm>
    </dsp:sp>
    <dsp:sp modelId="{47133877-55CE-4C3C-A85C-9AF45208B15A}">
      <dsp:nvSpPr>
        <dsp:cNvPr id="0" name=""/>
        <dsp:cNvSpPr/>
      </dsp:nvSpPr>
      <dsp:spPr>
        <a:xfrm>
          <a:off x="19211" y="3201697"/>
          <a:ext cx="883705" cy="883705"/>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AD8308-EF8E-432D-A5D6-D8DC72F4530D}">
      <dsp:nvSpPr>
        <dsp:cNvPr id="0" name=""/>
        <dsp:cNvSpPr/>
      </dsp:nvSpPr>
      <dsp:spPr>
        <a:xfrm>
          <a:off x="204789" y="3387275"/>
          <a:ext cx="512548" cy="51254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2F06A0A-5852-4108-A011-1C7AFF3C0310}">
      <dsp:nvSpPr>
        <dsp:cNvPr id="0" name=""/>
        <dsp:cNvSpPr/>
      </dsp:nvSpPr>
      <dsp:spPr>
        <a:xfrm>
          <a:off x="1092281" y="3201697"/>
          <a:ext cx="2083019" cy="8837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dirty="0">
              <a:latin typeface="Times New Roman"/>
              <a:cs typeface="Times New Roman"/>
            </a:rPr>
            <a:t>Model Training and Evaluation:  </a:t>
          </a:r>
        </a:p>
      </dsp:txBody>
      <dsp:txXfrm>
        <a:off x="1092281" y="3201697"/>
        <a:ext cx="2083019" cy="883705"/>
      </dsp:txXfrm>
    </dsp:sp>
    <dsp:sp modelId="{67625348-38EC-405C-BEEF-2C91C2464EA6}">
      <dsp:nvSpPr>
        <dsp:cNvPr id="0" name=""/>
        <dsp:cNvSpPr/>
      </dsp:nvSpPr>
      <dsp:spPr>
        <a:xfrm>
          <a:off x="3538251" y="3201697"/>
          <a:ext cx="883705" cy="883705"/>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BF0FB0-584A-4169-A616-84108782248B}">
      <dsp:nvSpPr>
        <dsp:cNvPr id="0" name=""/>
        <dsp:cNvSpPr/>
      </dsp:nvSpPr>
      <dsp:spPr>
        <a:xfrm>
          <a:off x="3723829" y="3387275"/>
          <a:ext cx="512548" cy="51254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1C608E8-C4D6-4B48-8FB4-B8AA1632DF35}">
      <dsp:nvSpPr>
        <dsp:cNvPr id="0" name=""/>
        <dsp:cNvSpPr/>
      </dsp:nvSpPr>
      <dsp:spPr>
        <a:xfrm>
          <a:off x="4611321" y="3201697"/>
          <a:ext cx="2083019" cy="8837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dirty="0" err="1">
              <a:latin typeface="Times New Roman"/>
              <a:cs typeface="Times New Roman"/>
            </a:rPr>
            <a:t>XGBoost</a:t>
          </a:r>
          <a:r>
            <a:rPr lang="en-US" sz="1100" kern="1200" dirty="0">
              <a:latin typeface="Times New Roman"/>
              <a:cs typeface="Times New Roman"/>
            </a:rPr>
            <a:t> was used for training with an 80/20 train-test split. Model performance was evaluated using precision, recall, ROC-AUC metrics, and a confusion matrix and ROC curve for additional insights.</a:t>
          </a:r>
        </a:p>
      </dsp:txBody>
      <dsp:txXfrm>
        <a:off x="4611321" y="3201697"/>
        <a:ext cx="2083019" cy="883705"/>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11/21/2024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repository.upenn.edu/%5d(https:/repository.upenn.edu/" TargetMode="External"/><Relationship Id="rId2" Type="http://schemas.openxmlformats.org/officeDocument/2006/relationships/hyperlink" Target="https://www.kaggle.com/blastchar/telco-customer-churn%5d(https:/www.kaggle.com/blastchar/telco-customer-churn" TargetMode="External"/><Relationship Id="rId1" Type="http://schemas.openxmlformats.org/officeDocument/2006/relationships/slideLayout" Target="../slideLayouts/slideLayout2.xml"/><Relationship Id="rId4" Type="http://schemas.openxmlformats.org/officeDocument/2006/relationships/hyperlink" Target="https://arxiv.org/abs/1603.02754%5d(https:/arxiv.org/abs/1603.02754"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F3E416D2-D994-4F7A-8F62-B28B11BE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32" name="Picture 31">
            <a:extLst>
              <a:ext uri="{FF2B5EF4-FFF2-40B4-BE49-F238E27FC236}">
                <a16:creationId xmlns:a16="http://schemas.microsoft.com/office/drawing/2014/main" id="{E817A3EF-07A7-2D7C-CBA7-23AF4E7FE6D2}"/>
              </a:ext>
            </a:extLst>
          </p:cNvPr>
          <p:cNvPicPr>
            <a:picLocks noChangeAspect="1"/>
          </p:cNvPicPr>
          <p:nvPr/>
        </p:nvPicPr>
        <p:blipFill>
          <a:blip r:embed="rId2"/>
          <a:srcRect r="6273" b="6250"/>
          <a:stretch/>
        </p:blipFill>
        <p:spPr>
          <a:xfrm>
            <a:off x="1524" y="10"/>
            <a:ext cx="12188952" cy="6857990"/>
          </a:xfrm>
          <a:prstGeom prst="rect">
            <a:avLst/>
          </a:prstGeom>
        </p:spPr>
      </p:pic>
      <p:sp>
        <p:nvSpPr>
          <p:cNvPr id="33" name="Freeform: Shape 32">
            <a:extLst>
              <a:ext uri="{FF2B5EF4-FFF2-40B4-BE49-F238E27FC236}">
                <a16:creationId xmlns:a16="http://schemas.microsoft.com/office/drawing/2014/main" id="{FB27C166-470E-467E-9E9E-E235EEF3C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824691" y="0"/>
            <a:ext cx="7365784" cy="6858000"/>
          </a:xfrm>
          <a:custGeom>
            <a:avLst/>
            <a:gdLst>
              <a:gd name="connsiteX0" fmla="*/ 5742761 w 7365784"/>
              <a:gd name="connsiteY0" fmla="*/ 0 h 6858000"/>
              <a:gd name="connsiteX1" fmla="*/ 3076369 w 7365784"/>
              <a:gd name="connsiteY1" fmla="*/ 0 h 6858000"/>
              <a:gd name="connsiteX2" fmla="*/ 1949196 w 7365784"/>
              <a:gd name="connsiteY2" fmla="*/ 0 h 6858000"/>
              <a:gd name="connsiteX3" fmla="*/ 1583228 w 7365784"/>
              <a:gd name="connsiteY3" fmla="*/ 0 h 6858000"/>
              <a:gd name="connsiteX4" fmla="*/ 1457787 w 7365784"/>
              <a:gd name="connsiteY4" fmla="*/ 0 h 6858000"/>
              <a:gd name="connsiteX5" fmla="*/ 1445578 w 7365784"/>
              <a:gd name="connsiteY5" fmla="*/ 0 h 6858000"/>
              <a:gd name="connsiteX6" fmla="*/ 571708 w 7365784"/>
              <a:gd name="connsiteY6" fmla="*/ 0 h 6858000"/>
              <a:gd name="connsiteX7" fmla="*/ 237757 w 7365784"/>
              <a:gd name="connsiteY7" fmla="*/ 0 h 6858000"/>
              <a:gd name="connsiteX8" fmla="*/ 205161 w 7365784"/>
              <a:gd name="connsiteY8" fmla="*/ 0 h 6858000"/>
              <a:gd name="connsiteX9" fmla="*/ 0 w 7365784"/>
              <a:gd name="connsiteY9" fmla="*/ 0 h 6858000"/>
              <a:gd name="connsiteX10" fmla="*/ 0 w 7365784"/>
              <a:gd name="connsiteY10" fmla="*/ 6858000 h 6858000"/>
              <a:gd name="connsiteX11" fmla="*/ 205161 w 7365784"/>
              <a:gd name="connsiteY11" fmla="*/ 6858000 h 6858000"/>
              <a:gd name="connsiteX12" fmla="*/ 237757 w 7365784"/>
              <a:gd name="connsiteY12" fmla="*/ 6858000 h 6858000"/>
              <a:gd name="connsiteX13" fmla="*/ 571708 w 7365784"/>
              <a:gd name="connsiteY13" fmla="*/ 6858000 h 6858000"/>
              <a:gd name="connsiteX14" fmla="*/ 1274834 w 7365784"/>
              <a:gd name="connsiteY14" fmla="*/ 6858000 h 6858000"/>
              <a:gd name="connsiteX15" fmla="*/ 1445578 w 7365784"/>
              <a:gd name="connsiteY15" fmla="*/ 6858000 h 6858000"/>
              <a:gd name="connsiteX16" fmla="*/ 1457787 w 7365784"/>
              <a:gd name="connsiteY16" fmla="*/ 6858000 h 6858000"/>
              <a:gd name="connsiteX17" fmla="*/ 1949196 w 7365784"/>
              <a:gd name="connsiteY17" fmla="*/ 6858000 h 6858000"/>
              <a:gd name="connsiteX18" fmla="*/ 3076369 w 7365784"/>
              <a:gd name="connsiteY18" fmla="*/ 6858000 h 6858000"/>
              <a:gd name="connsiteX19" fmla="*/ 4863030 w 7365784"/>
              <a:gd name="connsiteY19" fmla="*/ 6858000 h 6858000"/>
              <a:gd name="connsiteX20" fmla="*/ 4974786 w 7365784"/>
              <a:gd name="connsiteY20" fmla="*/ 6780599 h 6858000"/>
              <a:gd name="connsiteX21" fmla="*/ 5491434 w 7365784"/>
              <a:gd name="connsiteY21" fmla="*/ 6374814 h 6858000"/>
              <a:gd name="connsiteX22" fmla="*/ 7365784 w 7365784"/>
              <a:gd name="connsiteY22" fmla="*/ 3621656 h 6858000"/>
              <a:gd name="connsiteX23" fmla="*/ 5764885 w 7365784"/>
              <a:gd name="connsiteY23"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365784" h="6858000">
                <a:moveTo>
                  <a:pt x="5742761" y="0"/>
                </a:moveTo>
                <a:lnTo>
                  <a:pt x="3076369" y="0"/>
                </a:lnTo>
                <a:lnTo>
                  <a:pt x="1949196" y="0"/>
                </a:lnTo>
                <a:lnTo>
                  <a:pt x="1583228" y="0"/>
                </a:lnTo>
                <a:lnTo>
                  <a:pt x="1457787" y="0"/>
                </a:lnTo>
                <a:lnTo>
                  <a:pt x="1445578" y="0"/>
                </a:lnTo>
                <a:lnTo>
                  <a:pt x="571708" y="0"/>
                </a:lnTo>
                <a:lnTo>
                  <a:pt x="237757" y="0"/>
                </a:lnTo>
                <a:lnTo>
                  <a:pt x="205161" y="0"/>
                </a:lnTo>
                <a:lnTo>
                  <a:pt x="0" y="0"/>
                </a:lnTo>
                <a:lnTo>
                  <a:pt x="0" y="6858000"/>
                </a:lnTo>
                <a:lnTo>
                  <a:pt x="205161" y="6858000"/>
                </a:lnTo>
                <a:lnTo>
                  <a:pt x="237757" y="6858000"/>
                </a:lnTo>
                <a:lnTo>
                  <a:pt x="571708" y="6858000"/>
                </a:lnTo>
                <a:lnTo>
                  <a:pt x="1274834" y="6858000"/>
                </a:lnTo>
                <a:lnTo>
                  <a:pt x="1445578" y="6858000"/>
                </a:lnTo>
                <a:lnTo>
                  <a:pt x="1457787" y="6858000"/>
                </a:lnTo>
                <a:lnTo>
                  <a:pt x="1949196" y="6858000"/>
                </a:lnTo>
                <a:lnTo>
                  <a:pt x="3076369" y="6858000"/>
                </a:lnTo>
                <a:lnTo>
                  <a:pt x="4863030" y="6858000"/>
                </a:lnTo>
                <a:lnTo>
                  <a:pt x="4974786" y="6780599"/>
                </a:lnTo>
                <a:cubicBezTo>
                  <a:pt x="5148604" y="6653108"/>
                  <a:pt x="5319231" y="6515397"/>
                  <a:pt x="5491434" y="6374814"/>
                </a:cubicBezTo>
                <a:cubicBezTo>
                  <a:pt x="6437059" y="5602839"/>
                  <a:pt x="7365784" y="4969131"/>
                  <a:pt x="7365784" y="3621656"/>
                </a:cubicBezTo>
                <a:cubicBezTo>
                  <a:pt x="7365784" y="2093192"/>
                  <a:pt x="6792048" y="754641"/>
                  <a:pt x="576488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4" name="Freeform: Shape 33">
            <a:extLst>
              <a:ext uri="{FF2B5EF4-FFF2-40B4-BE49-F238E27FC236}">
                <a16:creationId xmlns:a16="http://schemas.microsoft.com/office/drawing/2014/main" id="{673636C8-1392-483A-8A7A-CA259E806C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983671" y="0"/>
            <a:ext cx="7208329" cy="6858000"/>
          </a:xfrm>
          <a:custGeom>
            <a:avLst/>
            <a:gdLst>
              <a:gd name="connsiteX0" fmla="*/ 5585306 w 7208329"/>
              <a:gd name="connsiteY0" fmla="*/ 0 h 6858000"/>
              <a:gd name="connsiteX1" fmla="*/ 2918914 w 7208329"/>
              <a:gd name="connsiteY1" fmla="*/ 0 h 6858000"/>
              <a:gd name="connsiteX2" fmla="*/ 1592911 w 7208329"/>
              <a:gd name="connsiteY2" fmla="*/ 0 h 6858000"/>
              <a:gd name="connsiteX3" fmla="*/ 1425773 w 7208329"/>
              <a:gd name="connsiteY3" fmla="*/ 0 h 6858000"/>
              <a:gd name="connsiteX4" fmla="*/ 1300332 w 7208329"/>
              <a:gd name="connsiteY4" fmla="*/ 0 h 6858000"/>
              <a:gd name="connsiteX5" fmla="*/ 1288123 w 7208329"/>
              <a:gd name="connsiteY5" fmla="*/ 0 h 6858000"/>
              <a:gd name="connsiteX6" fmla="*/ 414253 w 7208329"/>
              <a:gd name="connsiteY6" fmla="*/ 0 h 6858000"/>
              <a:gd name="connsiteX7" fmla="*/ 80302 w 7208329"/>
              <a:gd name="connsiteY7" fmla="*/ 0 h 6858000"/>
              <a:gd name="connsiteX8" fmla="*/ 47706 w 7208329"/>
              <a:gd name="connsiteY8" fmla="*/ 0 h 6858000"/>
              <a:gd name="connsiteX9" fmla="*/ 0 w 7208329"/>
              <a:gd name="connsiteY9" fmla="*/ 0 h 6858000"/>
              <a:gd name="connsiteX10" fmla="*/ 0 w 7208329"/>
              <a:gd name="connsiteY10" fmla="*/ 6858000 h 6858000"/>
              <a:gd name="connsiteX11" fmla="*/ 47706 w 7208329"/>
              <a:gd name="connsiteY11" fmla="*/ 6858000 h 6858000"/>
              <a:gd name="connsiteX12" fmla="*/ 80302 w 7208329"/>
              <a:gd name="connsiteY12" fmla="*/ 6858000 h 6858000"/>
              <a:gd name="connsiteX13" fmla="*/ 414253 w 7208329"/>
              <a:gd name="connsiteY13" fmla="*/ 6858000 h 6858000"/>
              <a:gd name="connsiteX14" fmla="*/ 1117379 w 7208329"/>
              <a:gd name="connsiteY14" fmla="*/ 6858000 h 6858000"/>
              <a:gd name="connsiteX15" fmla="*/ 1288123 w 7208329"/>
              <a:gd name="connsiteY15" fmla="*/ 6858000 h 6858000"/>
              <a:gd name="connsiteX16" fmla="*/ 1300332 w 7208329"/>
              <a:gd name="connsiteY16" fmla="*/ 6858000 h 6858000"/>
              <a:gd name="connsiteX17" fmla="*/ 1592911 w 7208329"/>
              <a:gd name="connsiteY17" fmla="*/ 6858000 h 6858000"/>
              <a:gd name="connsiteX18" fmla="*/ 2918914 w 7208329"/>
              <a:gd name="connsiteY18" fmla="*/ 6858000 h 6858000"/>
              <a:gd name="connsiteX19" fmla="*/ 4705575 w 7208329"/>
              <a:gd name="connsiteY19" fmla="*/ 6858000 h 6858000"/>
              <a:gd name="connsiteX20" fmla="*/ 4817331 w 7208329"/>
              <a:gd name="connsiteY20" fmla="*/ 6780599 h 6858000"/>
              <a:gd name="connsiteX21" fmla="*/ 5333979 w 7208329"/>
              <a:gd name="connsiteY21" fmla="*/ 6374814 h 6858000"/>
              <a:gd name="connsiteX22" fmla="*/ 7208329 w 7208329"/>
              <a:gd name="connsiteY22" fmla="*/ 3621656 h 6858000"/>
              <a:gd name="connsiteX23" fmla="*/ 5607430 w 7208329"/>
              <a:gd name="connsiteY23"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208329" h="6858000">
                <a:moveTo>
                  <a:pt x="5585306" y="0"/>
                </a:moveTo>
                <a:lnTo>
                  <a:pt x="2918914" y="0"/>
                </a:lnTo>
                <a:lnTo>
                  <a:pt x="1592911" y="0"/>
                </a:lnTo>
                <a:lnTo>
                  <a:pt x="1425773" y="0"/>
                </a:lnTo>
                <a:lnTo>
                  <a:pt x="1300332" y="0"/>
                </a:lnTo>
                <a:lnTo>
                  <a:pt x="1288123" y="0"/>
                </a:lnTo>
                <a:lnTo>
                  <a:pt x="414253" y="0"/>
                </a:lnTo>
                <a:lnTo>
                  <a:pt x="80302" y="0"/>
                </a:lnTo>
                <a:lnTo>
                  <a:pt x="47706" y="0"/>
                </a:lnTo>
                <a:lnTo>
                  <a:pt x="0" y="0"/>
                </a:lnTo>
                <a:lnTo>
                  <a:pt x="0" y="6858000"/>
                </a:lnTo>
                <a:lnTo>
                  <a:pt x="47706" y="6858000"/>
                </a:lnTo>
                <a:lnTo>
                  <a:pt x="80302" y="6858000"/>
                </a:lnTo>
                <a:lnTo>
                  <a:pt x="414253" y="6858000"/>
                </a:lnTo>
                <a:lnTo>
                  <a:pt x="1117379" y="6858000"/>
                </a:lnTo>
                <a:lnTo>
                  <a:pt x="1288123" y="6858000"/>
                </a:lnTo>
                <a:lnTo>
                  <a:pt x="1300332" y="6858000"/>
                </a:lnTo>
                <a:lnTo>
                  <a:pt x="1592911" y="6858000"/>
                </a:lnTo>
                <a:lnTo>
                  <a:pt x="2918914" y="6858000"/>
                </a:lnTo>
                <a:lnTo>
                  <a:pt x="4705575" y="6858000"/>
                </a:lnTo>
                <a:lnTo>
                  <a:pt x="4817331" y="6780599"/>
                </a:lnTo>
                <a:cubicBezTo>
                  <a:pt x="4991149" y="6653108"/>
                  <a:pt x="5161776" y="6515397"/>
                  <a:pt x="5333979" y="6374814"/>
                </a:cubicBezTo>
                <a:cubicBezTo>
                  <a:pt x="6279604" y="5602839"/>
                  <a:pt x="7208329" y="4969131"/>
                  <a:pt x="7208329" y="3621656"/>
                </a:cubicBezTo>
                <a:cubicBezTo>
                  <a:pt x="7208329" y="2093192"/>
                  <a:pt x="6634593" y="754641"/>
                  <a:pt x="5607430" y="14997"/>
                </a:cubicBezTo>
                <a:close/>
              </a:path>
            </a:pathLst>
          </a:cu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29">
            <a:extLst>
              <a:ext uri="{FF2B5EF4-FFF2-40B4-BE49-F238E27FC236}">
                <a16:creationId xmlns:a16="http://schemas.microsoft.com/office/drawing/2014/main" id="{7539A79B-DFBA-4781-B0DE-4044B07226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11396"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p:cNvSpPr>
            <a:spLocks noGrp="1"/>
          </p:cNvSpPr>
          <p:nvPr>
            <p:ph type="ctrTitle"/>
          </p:nvPr>
        </p:nvSpPr>
        <p:spPr>
          <a:xfrm>
            <a:off x="5970897" y="1346268"/>
            <a:ext cx="5568285" cy="2809475"/>
          </a:xfrm>
        </p:spPr>
        <p:txBody>
          <a:bodyPr vert="horz" lIns="91440" tIns="45720" rIns="91440" bIns="45720" rtlCol="0">
            <a:normAutofit/>
          </a:bodyPr>
          <a:lstStyle/>
          <a:p>
            <a:r>
              <a:rPr lang="en-US" sz="4700" b="1" kern="1200" dirty="0">
                <a:latin typeface="Times New Roman"/>
                <a:cs typeface="Times New Roman"/>
              </a:rPr>
              <a:t>Predicting</a:t>
            </a:r>
            <a:r>
              <a:rPr lang="en-US" sz="4700" b="1" kern="1200" dirty="0">
                <a:latin typeface="+mj-lt"/>
                <a:ea typeface="+mj-ea"/>
                <a:cs typeface="+mj-cs"/>
              </a:rPr>
              <a:t> Customer Churn in Subscription-Based Services</a:t>
            </a:r>
            <a:endParaRPr lang="en-US" sz="4700" kern="1200" dirty="0">
              <a:latin typeface="+mj-lt"/>
            </a:endParaRPr>
          </a:p>
        </p:txBody>
      </p:sp>
      <p:sp>
        <p:nvSpPr>
          <p:cNvPr id="3" name="Subtitle 2"/>
          <p:cNvSpPr>
            <a:spLocks noGrp="1"/>
          </p:cNvSpPr>
          <p:nvPr>
            <p:ph type="subTitle" idx="1"/>
          </p:nvPr>
        </p:nvSpPr>
        <p:spPr>
          <a:xfrm>
            <a:off x="5969341" y="4251279"/>
            <a:ext cx="5569714" cy="1447535"/>
          </a:xfrm>
        </p:spPr>
        <p:txBody>
          <a:bodyPr vert="horz" lIns="91440" tIns="45720" rIns="91440" bIns="45720" rtlCol="0" anchor="t">
            <a:normAutofit/>
          </a:bodyPr>
          <a:lstStyle/>
          <a:p>
            <a:pPr algn="l"/>
            <a:r>
              <a:rPr lang="en-US" sz="1100" dirty="0">
                <a:latin typeface="Times New Roman"/>
                <a:cs typeface="Times New Roman"/>
              </a:rPr>
              <a:t>Tyler Anderson</a:t>
            </a:r>
          </a:p>
          <a:p>
            <a:pPr algn="l"/>
            <a:r>
              <a:rPr lang="en-US" sz="1100" dirty="0">
                <a:latin typeface="Times New Roman"/>
                <a:cs typeface="Times New Roman"/>
              </a:rPr>
              <a:t>Department of Computer Science, University of West Florida</a:t>
            </a:r>
          </a:p>
          <a:p>
            <a:pPr algn="l"/>
            <a:r>
              <a:rPr lang="en-US" sz="1100" dirty="0">
                <a:latin typeface="Times New Roman"/>
                <a:cs typeface="Times New Roman"/>
              </a:rPr>
              <a:t>Cap 4770 Data Mining </a:t>
            </a:r>
          </a:p>
          <a:p>
            <a:pPr algn="l"/>
            <a:r>
              <a:rPr lang="en-US" sz="1100" dirty="0">
                <a:latin typeface="Times New Roman"/>
                <a:cs typeface="Times New Roman"/>
              </a:rPr>
              <a:t>Dr. Shashi Bhushan Jha</a:t>
            </a:r>
          </a:p>
          <a:p>
            <a:pPr algn="l"/>
            <a:r>
              <a:rPr lang="en-US" sz="1100" dirty="0">
                <a:latin typeface="Times New Roman"/>
                <a:cs typeface="Times New Roman"/>
              </a:rPr>
              <a:t>December 2, 2024 </a:t>
            </a:r>
            <a:br>
              <a:rPr lang="en-US" sz="900" dirty="0"/>
            </a:br>
            <a:endParaRPr lang="en-US" sz="60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3E416D2-D994-4F7A-8F62-B28B11BE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5" name="Picture 4" descr="Data concept">
            <a:extLst>
              <a:ext uri="{FF2B5EF4-FFF2-40B4-BE49-F238E27FC236}">
                <a16:creationId xmlns:a16="http://schemas.microsoft.com/office/drawing/2014/main" id="{6C45D738-FE8F-3785-5FE3-619D38A7BC4D}"/>
              </a:ext>
            </a:extLst>
          </p:cNvPr>
          <p:cNvPicPr>
            <a:picLocks noChangeAspect="1"/>
          </p:cNvPicPr>
          <p:nvPr/>
        </p:nvPicPr>
        <p:blipFill>
          <a:blip r:embed="rId2"/>
          <a:srcRect t="3949" r="6" b="21037"/>
          <a:stretch/>
        </p:blipFill>
        <p:spPr>
          <a:xfrm>
            <a:off x="1524" y="10"/>
            <a:ext cx="12188952" cy="6857990"/>
          </a:xfrm>
          <a:prstGeom prst="rect">
            <a:avLst/>
          </a:prstGeom>
        </p:spPr>
      </p:pic>
      <p:sp>
        <p:nvSpPr>
          <p:cNvPr id="11" name="Freeform: Shape 10">
            <a:extLst>
              <a:ext uri="{FF2B5EF4-FFF2-40B4-BE49-F238E27FC236}">
                <a16:creationId xmlns:a16="http://schemas.microsoft.com/office/drawing/2014/main" id="{FB27C166-470E-467E-9E9E-E235EEF3C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824691" y="0"/>
            <a:ext cx="7365784" cy="6858000"/>
          </a:xfrm>
          <a:custGeom>
            <a:avLst/>
            <a:gdLst>
              <a:gd name="connsiteX0" fmla="*/ 5742761 w 7365784"/>
              <a:gd name="connsiteY0" fmla="*/ 0 h 6858000"/>
              <a:gd name="connsiteX1" fmla="*/ 3076369 w 7365784"/>
              <a:gd name="connsiteY1" fmla="*/ 0 h 6858000"/>
              <a:gd name="connsiteX2" fmla="*/ 1949196 w 7365784"/>
              <a:gd name="connsiteY2" fmla="*/ 0 h 6858000"/>
              <a:gd name="connsiteX3" fmla="*/ 1583228 w 7365784"/>
              <a:gd name="connsiteY3" fmla="*/ 0 h 6858000"/>
              <a:gd name="connsiteX4" fmla="*/ 1457787 w 7365784"/>
              <a:gd name="connsiteY4" fmla="*/ 0 h 6858000"/>
              <a:gd name="connsiteX5" fmla="*/ 1445578 w 7365784"/>
              <a:gd name="connsiteY5" fmla="*/ 0 h 6858000"/>
              <a:gd name="connsiteX6" fmla="*/ 571708 w 7365784"/>
              <a:gd name="connsiteY6" fmla="*/ 0 h 6858000"/>
              <a:gd name="connsiteX7" fmla="*/ 237757 w 7365784"/>
              <a:gd name="connsiteY7" fmla="*/ 0 h 6858000"/>
              <a:gd name="connsiteX8" fmla="*/ 205161 w 7365784"/>
              <a:gd name="connsiteY8" fmla="*/ 0 h 6858000"/>
              <a:gd name="connsiteX9" fmla="*/ 0 w 7365784"/>
              <a:gd name="connsiteY9" fmla="*/ 0 h 6858000"/>
              <a:gd name="connsiteX10" fmla="*/ 0 w 7365784"/>
              <a:gd name="connsiteY10" fmla="*/ 6858000 h 6858000"/>
              <a:gd name="connsiteX11" fmla="*/ 205161 w 7365784"/>
              <a:gd name="connsiteY11" fmla="*/ 6858000 h 6858000"/>
              <a:gd name="connsiteX12" fmla="*/ 237757 w 7365784"/>
              <a:gd name="connsiteY12" fmla="*/ 6858000 h 6858000"/>
              <a:gd name="connsiteX13" fmla="*/ 571708 w 7365784"/>
              <a:gd name="connsiteY13" fmla="*/ 6858000 h 6858000"/>
              <a:gd name="connsiteX14" fmla="*/ 1274834 w 7365784"/>
              <a:gd name="connsiteY14" fmla="*/ 6858000 h 6858000"/>
              <a:gd name="connsiteX15" fmla="*/ 1445578 w 7365784"/>
              <a:gd name="connsiteY15" fmla="*/ 6858000 h 6858000"/>
              <a:gd name="connsiteX16" fmla="*/ 1457787 w 7365784"/>
              <a:gd name="connsiteY16" fmla="*/ 6858000 h 6858000"/>
              <a:gd name="connsiteX17" fmla="*/ 1949196 w 7365784"/>
              <a:gd name="connsiteY17" fmla="*/ 6858000 h 6858000"/>
              <a:gd name="connsiteX18" fmla="*/ 3076369 w 7365784"/>
              <a:gd name="connsiteY18" fmla="*/ 6858000 h 6858000"/>
              <a:gd name="connsiteX19" fmla="*/ 4863030 w 7365784"/>
              <a:gd name="connsiteY19" fmla="*/ 6858000 h 6858000"/>
              <a:gd name="connsiteX20" fmla="*/ 4974786 w 7365784"/>
              <a:gd name="connsiteY20" fmla="*/ 6780599 h 6858000"/>
              <a:gd name="connsiteX21" fmla="*/ 5491434 w 7365784"/>
              <a:gd name="connsiteY21" fmla="*/ 6374814 h 6858000"/>
              <a:gd name="connsiteX22" fmla="*/ 7365784 w 7365784"/>
              <a:gd name="connsiteY22" fmla="*/ 3621656 h 6858000"/>
              <a:gd name="connsiteX23" fmla="*/ 5764885 w 7365784"/>
              <a:gd name="connsiteY23"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365784" h="6858000">
                <a:moveTo>
                  <a:pt x="5742761" y="0"/>
                </a:moveTo>
                <a:lnTo>
                  <a:pt x="3076369" y="0"/>
                </a:lnTo>
                <a:lnTo>
                  <a:pt x="1949196" y="0"/>
                </a:lnTo>
                <a:lnTo>
                  <a:pt x="1583228" y="0"/>
                </a:lnTo>
                <a:lnTo>
                  <a:pt x="1457787" y="0"/>
                </a:lnTo>
                <a:lnTo>
                  <a:pt x="1445578" y="0"/>
                </a:lnTo>
                <a:lnTo>
                  <a:pt x="571708" y="0"/>
                </a:lnTo>
                <a:lnTo>
                  <a:pt x="237757" y="0"/>
                </a:lnTo>
                <a:lnTo>
                  <a:pt x="205161" y="0"/>
                </a:lnTo>
                <a:lnTo>
                  <a:pt x="0" y="0"/>
                </a:lnTo>
                <a:lnTo>
                  <a:pt x="0" y="6858000"/>
                </a:lnTo>
                <a:lnTo>
                  <a:pt x="205161" y="6858000"/>
                </a:lnTo>
                <a:lnTo>
                  <a:pt x="237757" y="6858000"/>
                </a:lnTo>
                <a:lnTo>
                  <a:pt x="571708" y="6858000"/>
                </a:lnTo>
                <a:lnTo>
                  <a:pt x="1274834" y="6858000"/>
                </a:lnTo>
                <a:lnTo>
                  <a:pt x="1445578" y="6858000"/>
                </a:lnTo>
                <a:lnTo>
                  <a:pt x="1457787" y="6858000"/>
                </a:lnTo>
                <a:lnTo>
                  <a:pt x="1949196" y="6858000"/>
                </a:lnTo>
                <a:lnTo>
                  <a:pt x="3076369" y="6858000"/>
                </a:lnTo>
                <a:lnTo>
                  <a:pt x="4863030" y="6858000"/>
                </a:lnTo>
                <a:lnTo>
                  <a:pt x="4974786" y="6780599"/>
                </a:lnTo>
                <a:cubicBezTo>
                  <a:pt x="5148604" y="6653108"/>
                  <a:pt x="5319231" y="6515397"/>
                  <a:pt x="5491434" y="6374814"/>
                </a:cubicBezTo>
                <a:cubicBezTo>
                  <a:pt x="6437059" y="5602839"/>
                  <a:pt x="7365784" y="4969131"/>
                  <a:pt x="7365784" y="3621656"/>
                </a:cubicBezTo>
                <a:cubicBezTo>
                  <a:pt x="7365784" y="2093192"/>
                  <a:pt x="6792048" y="754641"/>
                  <a:pt x="576488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673636C8-1392-483A-8A7A-CA259E806C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983671" y="0"/>
            <a:ext cx="7208329" cy="6858000"/>
          </a:xfrm>
          <a:custGeom>
            <a:avLst/>
            <a:gdLst>
              <a:gd name="connsiteX0" fmla="*/ 5585306 w 7208329"/>
              <a:gd name="connsiteY0" fmla="*/ 0 h 6858000"/>
              <a:gd name="connsiteX1" fmla="*/ 2918914 w 7208329"/>
              <a:gd name="connsiteY1" fmla="*/ 0 h 6858000"/>
              <a:gd name="connsiteX2" fmla="*/ 1592911 w 7208329"/>
              <a:gd name="connsiteY2" fmla="*/ 0 h 6858000"/>
              <a:gd name="connsiteX3" fmla="*/ 1425773 w 7208329"/>
              <a:gd name="connsiteY3" fmla="*/ 0 h 6858000"/>
              <a:gd name="connsiteX4" fmla="*/ 1300332 w 7208329"/>
              <a:gd name="connsiteY4" fmla="*/ 0 h 6858000"/>
              <a:gd name="connsiteX5" fmla="*/ 1288123 w 7208329"/>
              <a:gd name="connsiteY5" fmla="*/ 0 h 6858000"/>
              <a:gd name="connsiteX6" fmla="*/ 414253 w 7208329"/>
              <a:gd name="connsiteY6" fmla="*/ 0 h 6858000"/>
              <a:gd name="connsiteX7" fmla="*/ 80302 w 7208329"/>
              <a:gd name="connsiteY7" fmla="*/ 0 h 6858000"/>
              <a:gd name="connsiteX8" fmla="*/ 47706 w 7208329"/>
              <a:gd name="connsiteY8" fmla="*/ 0 h 6858000"/>
              <a:gd name="connsiteX9" fmla="*/ 0 w 7208329"/>
              <a:gd name="connsiteY9" fmla="*/ 0 h 6858000"/>
              <a:gd name="connsiteX10" fmla="*/ 0 w 7208329"/>
              <a:gd name="connsiteY10" fmla="*/ 6858000 h 6858000"/>
              <a:gd name="connsiteX11" fmla="*/ 47706 w 7208329"/>
              <a:gd name="connsiteY11" fmla="*/ 6858000 h 6858000"/>
              <a:gd name="connsiteX12" fmla="*/ 80302 w 7208329"/>
              <a:gd name="connsiteY12" fmla="*/ 6858000 h 6858000"/>
              <a:gd name="connsiteX13" fmla="*/ 414253 w 7208329"/>
              <a:gd name="connsiteY13" fmla="*/ 6858000 h 6858000"/>
              <a:gd name="connsiteX14" fmla="*/ 1117379 w 7208329"/>
              <a:gd name="connsiteY14" fmla="*/ 6858000 h 6858000"/>
              <a:gd name="connsiteX15" fmla="*/ 1288123 w 7208329"/>
              <a:gd name="connsiteY15" fmla="*/ 6858000 h 6858000"/>
              <a:gd name="connsiteX16" fmla="*/ 1300332 w 7208329"/>
              <a:gd name="connsiteY16" fmla="*/ 6858000 h 6858000"/>
              <a:gd name="connsiteX17" fmla="*/ 1592911 w 7208329"/>
              <a:gd name="connsiteY17" fmla="*/ 6858000 h 6858000"/>
              <a:gd name="connsiteX18" fmla="*/ 2918914 w 7208329"/>
              <a:gd name="connsiteY18" fmla="*/ 6858000 h 6858000"/>
              <a:gd name="connsiteX19" fmla="*/ 4705575 w 7208329"/>
              <a:gd name="connsiteY19" fmla="*/ 6858000 h 6858000"/>
              <a:gd name="connsiteX20" fmla="*/ 4817331 w 7208329"/>
              <a:gd name="connsiteY20" fmla="*/ 6780599 h 6858000"/>
              <a:gd name="connsiteX21" fmla="*/ 5333979 w 7208329"/>
              <a:gd name="connsiteY21" fmla="*/ 6374814 h 6858000"/>
              <a:gd name="connsiteX22" fmla="*/ 7208329 w 7208329"/>
              <a:gd name="connsiteY22" fmla="*/ 3621656 h 6858000"/>
              <a:gd name="connsiteX23" fmla="*/ 5607430 w 7208329"/>
              <a:gd name="connsiteY23"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208329" h="6858000">
                <a:moveTo>
                  <a:pt x="5585306" y="0"/>
                </a:moveTo>
                <a:lnTo>
                  <a:pt x="2918914" y="0"/>
                </a:lnTo>
                <a:lnTo>
                  <a:pt x="1592911" y="0"/>
                </a:lnTo>
                <a:lnTo>
                  <a:pt x="1425773" y="0"/>
                </a:lnTo>
                <a:lnTo>
                  <a:pt x="1300332" y="0"/>
                </a:lnTo>
                <a:lnTo>
                  <a:pt x="1288123" y="0"/>
                </a:lnTo>
                <a:lnTo>
                  <a:pt x="414253" y="0"/>
                </a:lnTo>
                <a:lnTo>
                  <a:pt x="80302" y="0"/>
                </a:lnTo>
                <a:lnTo>
                  <a:pt x="47706" y="0"/>
                </a:lnTo>
                <a:lnTo>
                  <a:pt x="0" y="0"/>
                </a:lnTo>
                <a:lnTo>
                  <a:pt x="0" y="6858000"/>
                </a:lnTo>
                <a:lnTo>
                  <a:pt x="47706" y="6858000"/>
                </a:lnTo>
                <a:lnTo>
                  <a:pt x="80302" y="6858000"/>
                </a:lnTo>
                <a:lnTo>
                  <a:pt x="414253" y="6858000"/>
                </a:lnTo>
                <a:lnTo>
                  <a:pt x="1117379" y="6858000"/>
                </a:lnTo>
                <a:lnTo>
                  <a:pt x="1288123" y="6858000"/>
                </a:lnTo>
                <a:lnTo>
                  <a:pt x="1300332" y="6858000"/>
                </a:lnTo>
                <a:lnTo>
                  <a:pt x="1592911" y="6858000"/>
                </a:lnTo>
                <a:lnTo>
                  <a:pt x="2918914" y="6858000"/>
                </a:lnTo>
                <a:lnTo>
                  <a:pt x="4705575" y="6858000"/>
                </a:lnTo>
                <a:lnTo>
                  <a:pt x="4817331" y="6780599"/>
                </a:lnTo>
                <a:cubicBezTo>
                  <a:pt x="4991149" y="6653108"/>
                  <a:pt x="5161776" y="6515397"/>
                  <a:pt x="5333979" y="6374814"/>
                </a:cubicBezTo>
                <a:cubicBezTo>
                  <a:pt x="6279604" y="5602839"/>
                  <a:pt x="7208329" y="4969131"/>
                  <a:pt x="7208329" y="3621656"/>
                </a:cubicBezTo>
                <a:cubicBezTo>
                  <a:pt x="7208329" y="2093192"/>
                  <a:pt x="6634593" y="754641"/>
                  <a:pt x="5607430" y="14997"/>
                </a:cubicBezTo>
                <a:close/>
              </a:path>
            </a:pathLst>
          </a:cu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7539A79B-DFBA-4781-B0DE-4044B07226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11396"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7459ED64-092E-B1A2-EBE9-B5B8E80B05F3}"/>
              </a:ext>
            </a:extLst>
          </p:cNvPr>
          <p:cNvSpPr>
            <a:spLocks noGrp="1"/>
          </p:cNvSpPr>
          <p:nvPr>
            <p:ph type="title"/>
          </p:nvPr>
        </p:nvSpPr>
        <p:spPr>
          <a:xfrm>
            <a:off x="5970897" y="1346268"/>
            <a:ext cx="5568285" cy="2809475"/>
          </a:xfrm>
        </p:spPr>
        <p:txBody>
          <a:bodyPr vert="horz" lIns="91440" tIns="45720" rIns="91440" bIns="45720" rtlCol="0" anchor="b">
            <a:normAutofit/>
          </a:bodyPr>
          <a:lstStyle/>
          <a:p>
            <a:r>
              <a:rPr lang="en-US" sz="6000" dirty="0">
                <a:latin typeface="Times New Roman"/>
                <a:cs typeface="Times New Roman"/>
              </a:rPr>
              <a:t>Code</a:t>
            </a:r>
            <a:r>
              <a:rPr lang="en-US" sz="6000" dirty="0"/>
              <a:t> Output</a:t>
            </a:r>
          </a:p>
        </p:txBody>
      </p:sp>
    </p:spTree>
    <p:extLst>
      <p:ext uri="{BB962C8B-B14F-4D97-AF65-F5344CB8AC3E}">
        <p14:creationId xmlns:p14="http://schemas.microsoft.com/office/powerpoint/2010/main" val="2408754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30A860-C6A0-2FDA-C792-225F9FF97B5A}"/>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Times New Roman"/>
                <a:cs typeface="Times New Roman"/>
              </a:rPr>
              <a:t>Results from the code</a:t>
            </a:r>
          </a:p>
        </p:txBody>
      </p:sp>
      <p:pic>
        <p:nvPicPr>
          <p:cNvPr id="4" name="Content Placeholder 3" descr="A screenshot of a computer screen&#10;&#10;Description automatically generated">
            <a:extLst>
              <a:ext uri="{FF2B5EF4-FFF2-40B4-BE49-F238E27FC236}">
                <a16:creationId xmlns:a16="http://schemas.microsoft.com/office/drawing/2014/main" id="{6A83E4C7-0EB4-E5A0-818A-29A644A761F9}"/>
              </a:ext>
            </a:extLst>
          </p:cNvPr>
          <p:cNvPicPr>
            <a:picLocks noGrp="1" noChangeAspect="1"/>
          </p:cNvPicPr>
          <p:nvPr>
            <p:ph idx="1"/>
          </p:nvPr>
        </p:nvPicPr>
        <p:blipFill>
          <a:blip r:embed="rId2"/>
          <a:stretch>
            <a:fillRect/>
          </a:stretch>
        </p:blipFill>
        <p:spPr>
          <a:xfrm>
            <a:off x="5081547" y="961812"/>
            <a:ext cx="5102305" cy="4930987"/>
          </a:xfrm>
          <a:prstGeom prst="rect">
            <a:avLst/>
          </a:prstGeom>
        </p:spPr>
      </p:pic>
    </p:spTree>
    <p:extLst>
      <p:ext uri="{BB962C8B-B14F-4D97-AF65-F5344CB8AC3E}">
        <p14:creationId xmlns:p14="http://schemas.microsoft.com/office/powerpoint/2010/main" val="588102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756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9E086C-A585-75AB-9622-518331765A31}"/>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Times New Roman"/>
                <a:cs typeface="Times New Roman"/>
              </a:rPr>
              <a:t>Results 2</a:t>
            </a:r>
          </a:p>
        </p:txBody>
      </p:sp>
      <p:pic>
        <p:nvPicPr>
          <p:cNvPr id="4" name="Content Placeholder 3" descr="A graph with numbers and a number on it&#10;&#10;Description automatically generated">
            <a:extLst>
              <a:ext uri="{FF2B5EF4-FFF2-40B4-BE49-F238E27FC236}">
                <a16:creationId xmlns:a16="http://schemas.microsoft.com/office/drawing/2014/main" id="{9B698289-2118-03EE-FF57-96168DA7DB83}"/>
              </a:ext>
            </a:extLst>
          </p:cNvPr>
          <p:cNvPicPr>
            <a:picLocks noGrp="1" noChangeAspect="1"/>
          </p:cNvPicPr>
          <p:nvPr>
            <p:ph idx="1"/>
          </p:nvPr>
        </p:nvPicPr>
        <p:blipFill>
          <a:blip r:embed="rId2"/>
          <a:stretch>
            <a:fillRect/>
          </a:stretch>
        </p:blipFill>
        <p:spPr>
          <a:xfrm>
            <a:off x="4266838" y="961812"/>
            <a:ext cx="6731722" cy="4930987"/>
          </a:xfrm>
          <a:prstGeom prst="rect">
            <a:avLst/>
          </a:prstGeom>
        </p:spPr>
      </p:pic>
    </p:spTree>
    <p:extLst>
      <p:ext uri="{BB962C8B-B14F-4D97-AF65-F5344CB8AC3E}">
        <p14:creationId xmlns:p14="http://schemas.microsoft.com/office/powerpoint/2010/main" val="28677656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664C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03FA64-4615-D182-CDEB-E5D73D91D4F7}"/>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Times New Roman"/>
                <a:cs typeface="Times New Roman"/>
              </a:rPr>
              <a:t>Results 3</a:t>
            </a:r>
          </a:p>
        </p:txBody>
      </p:sp>
      <p:pic>
        <p:nvPicPr>
          <p:cNvPr id="4" name="Content Placeholder 3" descr="A graph of a positive rate&#10;&#10;Description automatically generated">
            <a:extLst>
              <a:ext uri="{FF2B5EF4-FFF2-40B4-BE49-F238E27FC236}">
                <a16:creationId xmlns:a16="http://schemas.microsoft.com/office/drawing/2014/main" id="{518AD4E2-5E89-6EB9-51CF-AB9E6329DCA3}"/>
              </a:ext>
            </a:extLst>
          </p:cNvPr>
          <p:cNvPicPr>
            <a:picLocks noGrp="1" noChangeAspect="1"/>
          </p:cNvPicPr>
          <p:nvPr>
            <p:ph idx="1"/>
          </p:nvPr>
        </p:nvPicPr>
        <p:blipFill>
          <a:blip r:embed="rId2"/>
          <a:stretch>
            <a:fillRect/>
          </a:stretch>
        </p:blipFill>
        <p:spPr>
          <a:xfrm>
            <a:off x="4046527" y="961812"/>
            <a:ext cx="7172344" cy="4930987"/>
          </a:xfrm>
          <a:prstGeom prst="rect">
            <a:avLst/>
          </a:prstGeom>
        </p:spPr>
      </p:pic>
    </p:spTree>
    <p:extLst>
      <p:ext uri="{BB962C8B-B14F-4D97-AF65-F5344CB8AC3E}">
        <p14:creationId xmlns:p14="http://schemas.microsoft.com/office/powerpoint/2010/main" val="3458760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Shape 5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ED902A-6786-240D-400C-258349EA3BE9}"/>
              </a:ext>
            </a:extLst>
          </p:cNvPr>
          <p:cNvSpPr>
            <a:spLocks noGrp="1"/>
          </p:cNvSpPr>
          <p:nvPr>
            <p:ph type="title"/>
          </p:nvPr>
        </p:nvSpPr>
        <p:spPr>
          <a:xfrm>
            <a:off x="686834" y="1153572"/>
            <a:ext cx="3200400" cy="4461163"/>
          </a:xfrm>
        </p:spPr>
        <p:txBody>
          <a:bodyPr>
            <a:normAutofit/>
          </a:bodyPr>
          <a:lstStyle/>
          <a:p>
            <a:r>
              <a:rPr lang="en-US" b="1" dirty="0">
                <a:solidFill>
                  <a:srgbClr val="FFFFFF"/>
                </a:solidFill>
                <a:latin typeface="Times New Roman"/>
                <a:ea typeface="+mj-lt"/>
                <a:cs typeface="+mj-lt"/>
              </a:rPr>
              <a:t>Results and Insights  </a:t>
            </a:r>
            <a:endParaRPr lang="en-US" dirty="0">
              <a:solidFill>
                <a:srgbClr val="FFFFFF"/>
              </a:solidFill>
              <a:latin typeface="Times New Roman"/>
              <a:cs typeface="Times New Roman"/>
            </a:endParaRPr>
          </a:p>
        </p:txBody>
      </p:sp>
      <p:sp>
        <p:nvSpPr>
          <p:cNvPr id="53" name="Arc 5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4" name="Content Placeholder 2">
            <a:extLst>
              <a:ext uri="{FF2B5EF4-FFF2-40B4-BE49-F238E27FC236}">
                <a16:creationId xmlns:a16="http://schemas.microsoft.com/office/drawing/2014/main" id="{510F9F78-F915-0EE8-5BD9-057E1A9C0CE6}"/>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sz="1300" dirty="0">
                <a:latin typeface="Times New Roman"/>
                <a:ea typeface="+mn-lt"/>
                <a:cs typeface="+mn-lt"/>
              </a:rPr>
              <a:t>1. Results:  </a:t>
            </a:r>
            <a:endParaRPr lang="en-US" sz="1300" dirty="0">
              <a:latin typeface="Times New Roman"/>
              <a:cs typeface="Times New Roman"/>
            </a:endParaRPr>
          </a:p>
          <a:p>
            <a:pPr marL="0" indent="0">
              <a:buNone/>
            </a:pPr>
            <a:r>
              <a:rPr lang="en-US" sz="1300" dirty="0">
                <a:latin typeface="Times New Roman"/>
                <a:ea typeface="+mn-lt"/>
                <a:cs typeface="+mn-lt"/>
              </a:rPr>
              <a:t>The </a:t>
            </a:r>
            <a:r>
              <a:rPr lang="en-US" sz="1300" err="1">
                <a:latin typeface="Times New Roman"/>
                <a:ea typeface="+mn-lt"/>
                <a:cs typeface="+mn-lt"/>
              </a:rPr>
              <a:t>XGBoost</a:t>
            </a:r>
            <a:r>
              <a:rPr lang="en-US" sz="1300" dirty="0">
                <a:latin typeface="Times New Roman"/>
                <a:ea typeface="+mn-lt"/>
                <a:cs typeface="+mn-lt"/>
              </a:rPr>
              <a:t> model effectively predicted customer churn. Key findings include:  </a:t>
            </a:r>
            <a:endParaRPr lang="en-US" sz="1300" dirty="0">
              <a:latin typeface="Times New Roman"/>
              <a:cs typeface="Times New Roman"/>
            </a:endParaRPr>
          </a:p>
          <a:p>
            <a:pPr marL="0" indent="0">
              <a:buNone/>
            </a:pPr>
            <a:r>
              <a:rPr lang="en-US" sz="1300" dirty="0">
                <a:latin typeface="Times New Roman"/>
                <a:ea typeface="+mn-lt"/>
                <a:cs typeface="+mn-lt"/>
              </a:rPr>
              <a:t>- Higher Risk Among Month-to-Month Customers: These customers are more likely to churn.  </a:t>
            </a:r>
            <a:endParaRPr lang="en-US" sz="1300" dirty="0">
              <a:latin typeface="Times New Roman"/>
              <a:cs typeface="Times New Roman"/>
            </a:endParaRPr>
          </a:p>
          <a:p>
            <a:pPr marL="0" indent="0">
              <a:buNone/>
            </a:pPr>
            <a:r>
              <a:rPr lang="en-US" sz="1300" dirty="0">
                <a:latin typeface="Times New Roman"/>
                <a:ea typeface="+mn-lt"/>
                <a:cs typeface="+mn-lt"/>
              </a:rPr>
              <a:t>- Impact of Tenure: Shorter tenure is linked to higher churn rates, highlighting the need to engage new customers.  </a:t>
            </a:r>
            <a:endParaRPr lang="en-US" sz="1300" dirty="0">
              <a:latin typeface="Times New Roman"/>
              <a:cs typeface="Times New Roman"/>
            </a:endParaRPr>
          </a:p>
          <a:p>
            <a:pPr marL="0" indent="0">
              <a:buNone/>
            </a:pPr>
            <a:r>
              <a:rPr lang="en-US" sz="1300" dirty="0">
                <a:latin typeface="Times New Roman"/>
                <a:ea typeface="+mn-lt"/>
                <a:cs typeface="+mn-lt"/>
              </a:rPr>
              <a:t>- Cost Sensitivity: Higher monthly charges and lack of bundled services increase churn risk.  </a:t>
            </a:r>
            <a:endParaRPr lang="en-US" sz="1300" dirty="0">
              <a:latin typeface="Times New Roman"/>
              <a:cs typeface="Times New Roman"/>
            </a:endParaRPr>
          </a:p>
          <a:p>
            <a:r>
              <a:rPr lang="en-US" sz="1300" dirty="0">
                <a:latin typeface="Times New Roman"/>
                <a:ea typeface="+mn-lt"/>
                <a:cs typeface="+mn-lt"/>
              </a:rPr>
              <a:t>2. Addressing Challenges:  </a:t>
            </a:r>
            <a:endParaRPr lang="en-US" sz="1300" dirty="0">
              <a:latin typeface="Times New Roman"/>
              <a:cs typeface="Times New Roman"/>
            </a:endParaRPr>
          </a:p>
          <a:p>
            <a:pPr marL="0" indent="0">
              <a:buNone/>
            </a:pPr>
            <a:r>
              <a:rPr lang="en-US" sz="1300" dirty="0">
                <a:latin typeface="Times New Roman"/>
                <a:ea typeface="+mn-lt"/>
                <a:cs typeface="+mn-lt"/>
              </a:rPr>
              <a:t>- Class Imbalance: SMOTE was used to balance the class distribution of churned customers.  </a:t>
            </a:r>
            <a:endParaRPr lang="en-US" sz="1300" dirty="0">
              <a:latin typeface="Times New Roman"/>
              <a:cs typeface="Times New Roman"/>
            </a:endParaRPr>
          </a:p>
          <a:p>
            <a:pPr marL="0" indent="0">
              <a:buNone/>
            </a:pPr>
            <a:r>
              <a:rPr lang="en-US" sz="1300" dirty="0">
                <a:latin typeface="Times New Roman"/>
                <a:ea typeface="+mn-lt"/>
                <a:cs typeface="+mn-lt"/>
              </a:rPr>
              <a:t>- Data Quality: Managing missing and noisy data ensured model reliability.  </a:t>
            </a:r>
            <a:endParaRPr lang="en-US" sz="1300" dirty="0">
              <a:latin typeface="Times New Roman"/>
              <a:cs typeface="Times New Roman"/>
            </a:endParaRPr>
          </a:p>
          <a:p>
            <a:r>
              <a:rPr lang="en-US" sz="1300" dirty="0">
                <a:latin typeface="Times New Roman"/>
                <a:ea typeface="+mn-lt"/>
                <a:cs typeface="+mn-lt"/>
              </a:rPr>
              <a:t>3. Key Lessons Learned:  </a:t>
            </a:r>
            <a:endParaRPr lang="en-US" sz="1300" dirty="0">
              <a:latin typeface="Times New Roman"/>
              <a:cs typeface="Times New Roman"/>
            </a:endParaRPr>
          </a:p>
          <a:p>
            <a:pPr marL="0" indent="0">
              <a:buNone/>
            </a:pPr>
            <a:r>
              <a:rPr lang="en-US" sz="1300" dirty="0">
                <a:latin typeface="Times New Roman"/>
                <a:ea typeface="+mn-lt"/>
                <a:cs typeface="+mn-lt"/>
              </a:rPr>
              <a:t>- Early Intervention: Engaging at-risk customers can reduce churn.  </a:t>
            </a:r>
            <a:endParaRPr lang="en-US" sz="1300" dirty="0">
              <a:latin typeface="Times New Roman"/>
              <a:cs typeface="Times New Roman"/>
            </a:endParaRPr>
          </a:p>
          <a:p>
            <a:pPr marL="0" indent="0">
              <a:buNone/>
            </a:pPr>
            <a:r>
              <a:rPr lang="en-US" sz="1300" dirty="0">
                <a:latin typeface="Times New Roman"/>
                <a:ea typeface="+mn-lt"/>
                <a:cs typeface="+mn-lt"/>
              </a:rPr>
              <a:t>- Emphasis on Recall: High recall is essential for identifying at-risk customers.  </a:t>
            </a:r>
            <a:endParaRPr lang="en-US" sz="1300" dirty="0">
              <a:latin typeface="Times New Roman"/>
              <a:cs typeface="Times New Roman"/>
            </a:endParaRPr>
          </a:p>
          <a:p>
            <a:pPr marL="0" indent="0">
              <a:buNone/>
            </a:pPr>
            <a:r>
              <a:rPr lang="en-US" sz="1300" dirty="0">
                <a:latin typeface="Times New Roman"/>
                <a:ea typeface="+mn-lt"/>
                <a:cs typeface="+mn-lt"/>
              </a:rPr>
              <a:t>- Feature Engineering: Relevant predictors enhance model performance.  </a:t>
            </a:r>
            <a:endParaRPr lang="en-US" sz="1300" dirty="0">
              <a:latin typeface="Times New Roman"/>
              <a:cs typeface="Times New Roman"/>
            </a:endParaRPr>
          </a:p>
          <a:p>
            <a:r>
              <a:rPr lang="en-US" sz="1300" dirty="0">
                <a:latin typeface="Times New Roman"/>
                <a:ea typeface="+mn-lt"/>
                <a:cs typeface="+mn-lt"/>
              </a:rPr>
              <a:t>4. Future Scope:  </a:t>
            </a:r>
            <a:endParaRPr lang="en-US" sz="1300" dirty="0">
              <a:latin typeface="Times New Roman"/>
              <a:cs typeface="Times New Roman"/>
            </a:endParaRPr>
          </a:p>
          <a:p>
            <a:pPr marL="0" indent="0">
              <a:buNone/>
            </a:pPr>
            <a:r>
              <a:rPr lang="en-US" sz="1300" dirty="0">
                <a:latin typeface="Times New Roman"/>
                <a:ea typeface="+mn-lt"/>
                <a:cs typeface="+mn-lt"/>
              </a:rPr>
              <a:t>- Sentiment Analysis: Customer feedback may reveal additional churn indicators.  </a:t>
            </a:r>
            <a:endParaRPr lang="en-US" sz="1300" dirty="0">
              <a:latin typeface="Times New Roman"/>
              <a:cs typeface="Times New Roman"/>
            </a:endParaRPr>
          </a:p>
          <a:p>
            <a:pPr marL="0" indent="0">
              <a:buNone/>
            </a:pPr>
            <a:r>
              <a:rPr lang="en-US" sz="1300" dirty="0">
                <a:latin typeface="Times New Roman"/>
                <a:ea typeface="+mn-lt"/>
                <a:cs typeface="+mn-lt"/>
              </a:rPr>
              <a:t>- Real-Time Monitoring: Real-time analytics enable swift responses to churn risks.  </a:t>
            </a:r>
            <a:endParaRPr lang="en-US" sz="1300" dirty="0">
              <a:latin typeface="Times New Roman"/>
              <a:cs typeface="Times New Roman"/>
            </a:endParaRPr>
          </a:p>
          <a:p>
            <a:endParaRPr lang="en-US" sz="1300"/>
          </a:p>
        </p:txBody>
      </p:sp>
    </p:spTree>
    <p:extLst>
      <p:ext uri="{BB962C8B-B14F-4D97-AF65-F5344CB8AC3E}">
        <p14:creationId xmlns:p14="http://schemas.microsoft.com/office/powerpoint/2010/main" val="738448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3A7638-DD54-9DC1-FFCB-A38A695244BD}"/>
              </a:ext>
            </a:extLst>
          </p:cNvPr>
          <p:cNvSpPr>
            <a:spLocks noGrp="1"/>
          </p:cNvSpPr>
          <p:nvPr>
            <p:ph type="title"/>
          </p:nvPr>
        </p:nvSpPr>
        <p:spPr>
          <a:xfrm>
            <a:off x="6094105" y="802955"/>
            <a:ext cx="4977976" cy="1454051"/>
          </a:xfrm>
        </p:spPr>
        <p:txBody>
          <a:bodyPr>
            <a:normAutofit/>
          </a:bodyPr>
          <a:lstStyle/>
          <a:p>
            <a:r>
              <a:rPr lang="en-US" sz="3600" b="1" dirty="0">
                <a:solidFill>
                  <a:schemeClr val="tx2"/>
                </a:solidFill>
                <a:latin typeface="Times New Roman"/>
                <a:ea typeface="+mj-lt"/>
                <a:cs typeface="+mj-lt"/>
              </a:rPr>
              <a:t>Conclusion  </a:t>
            </a:r>
            <a:endParaRPr lang="en-US" sz="3600" dirty="0">
              <a:solidFill>
                <a:schemeClr val="tx2"/>
              </a:solidFill>
              <a:latin typeface="Times New Roman"/>
              <a:cs typeface="Times New Roman"/>
            </a:endParaRPr>
          </a:p>
          <a:p>
            <a:endParaRPr lang="en-US" sz="3600">
              <a:solidFill>
                <a:schemeClr val="tx2"/>
              </a:solidFill>
            </a:endParaRPr>
          </a:p>
        </p:txBody>
      </p:sp>
      <p:pic>
        <p:nvPicPr>
          <p:cNvPr id="7" name="Graphic 6" descr="Mining Tools">
            <a:extLst>
              <a:ext uri="{FF2B5EF4-FFF2-40B4-BE49-F238E27FC236}">
                <a16:creationId xmlns:a16="http://schemas.microsoft.com/office/drawing/2014/main" id="{E25C8FAA-3544-918C-AAA9-0D9ABB9033C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4781BF18-6DCA-31EC-8021-3F7E27F09DBF}"/>
              </a:ext>
            </a:extLst>
          </p:cNvPr>
          <p:cNvSpPr>
            <a:spLocks noGrp="1"/>
          </p:cNvSpPr>
          <p:nvPr>
            <p:ph idx="1"/>
          </p:nvPr>
        </p:nvSpPr>
        <p:spPr>
          <a:xfrm>
            <a:off x="6090574" y="2421682"/>
            <a:ext cx="4977578" cy="3639289"/>
          </a:xfrm>
        </p:spPr>
        <p:txBody>
          <a:bodyPr vert="horz" lIns="91440" tIns="45720" rIns="91440" bIns="45720" rtlCol="0" anchor="ctr">
            <a:normAutofit/>
          </a:bodyPr>
          <a:lstStyle/>
          <a:p>
            <a:r>
              <a:rPr lang="en-US" sz="1800" dirty="0">
                <a:solidFill>
                  <a:schemeClr val="tx2"/>
                </a:solidFill>
                <a:latin typeface="Times New Roman"/>
                <a:ea typeface="+mn-lt"/>
                <a:cs typeface="+mn-lt"/>
              </a:rPr>
              <a:t>This project highlights the role of data mining in reducing customer churn for subscription services. By analyzing factors like tenure, contract type, and pricing with the Telco Customer Churn dataset and </a:t>
            </a:r>
            <a:r>
              <a:rPr lang="en-US" sz="1800" err="1">
                <a:solidFill>
                  <a:schemeClr val="tx2"/>
                </a:solidFill>
                <a:latin typeface="Times New Roman"/>
                <a:ea typeface="+mn-lt"/>
                <a:cs typeface="+mn-lt"/>
              </a:rPr>
              <a:t>XGBoost</a:t>
            </a:r>
            <a:r>
              <a:rPr lang="en-US" sz="1800" dirty="0">
                <a:solidFill>
                  <a:schemeClr val="tx2"/>
                </a:solidFill>
                <a:latin typeface="Times New Roman"/>
                <a:ea typeface="+mn-lt"/>
                <a:cs typeface="+mn-lt"/>
              </a:rPr>
              <a:t>, we provide businesses with insights to enhance retention strategies, lower churn rates, and improve customer satisfaction.</a:t>
            </a:r>
            <a:endParaRPr lang="en-US" sz="1800" dirty="0">
              <a:solidFill>
                <a:schemeClr val="tx2"/>
              </a:solidFill>
              <a:latin typeface="Times New Roman"/>
              <a:cs typeface="Times New Roman"/>
            </a:endParaRP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323875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B1B13708-C5E3-D167-3721-8744198A3953}"/>
              </a:ext>
            </a:extLst>
          </p:cNvPr>
          <p:cNvSpPr>
            <a:spLocks noGrp="1"/>
          </p:cNvSpPr>
          <p:nvPr>
            <p:ph type="title"/>
          </p:nvPr>
        </p:nvSpPr>
        <p:spPr>
          <a:xfrm>
            <a:off x="1179226" y="1280679"/>
            <a:ext cx="9833548" cy="1325563"/>
          </a:xfrm>
        </p:spPr>
        <p:txBody>
          <a:bodyPr anchor="b">
            <a:normAutofit/>
          </a:bodyPr>
          <a:lstStyle/>
          <a:p>
            <a:pPr algn="ctr">
              <a:spcBef>
                <a:spcPts val="1000"/>
              </a:spcBef>
            </a:pPr>
            <a:r>
              <a:rPr lang="en-US" sz="3600" b="1" dirty="0">
                <a:solidFill>
                  <a:schemeClr val="tx2"/>
                </a:solidFill>
                <a:latin typeface="Times New Roman"/>
                <a:cs typeface="Arial"/>
              </a:rPr>
              <a:t>Works Cited</a:t>
            </a:r>
            <a:endParaRPr lang="en-US" sz="3600">
              <a:solidFill>
                <a:schemeClr val="tx2"/>
              </a:solidFill>
              <a:latin typeface="Times New Roman"/>
              <a:cs typeface="Arial"/>
            </a:endParaRPr>
          </a:p>
          <a:p>
            <a:pPr algn="ctr"/>
            <a:endParaRPr lang="en-US" sz="3600">
              <a:solidFill>
                <a:schemeClr val="tx2"/>
              </a:solidFill>
            </a:endParaRPr>
          </a:p>
        </p:txBody>
      </p:sp>
      <p:grpSp>
        <p:nvGrpSpPr>
          <p:cNvPr id="12"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FA74722E-7A01-C029-ABC7-76A23AC926FD}"/>
              </a:ext>
            </a:extLst>
          </p:cNvPr>
          <p:cNvSpPr>
            <a:spLocks noGrp="1"/>
          </p:cNvSpPr>
          <p:nvPr>
            <p:ph idx="1"/>
          </p:nvPr>
        </p:nvSpPr>
        <p:spPr>
          <a:xfrm>
            <a:off x="1179226" y="2890979"/>
            <a:ext cx="9833548" cy="2693976"/>
          </a:xfrm>
        </p:spPr>
        <p:txBody>
          <a:bodyPr vert="horz" lIns="91440" tIns="45720" rIns="91440" bIns="45720" rtlCol="0" anchor="t">
            <a:normAutofit/>
          </a:bodyPr>
          <a:lstStyle/>
          <a:p>
            <a:pPr marL="0" indent="0">
              <a:buNone/>
            </a:pPr>
            <a:r>
              <a:rPr lang="en-US" sz="1800" dirty="0">
                <a:solidFill>
                  <a:schemeClr val="tx2"/>
                </a:solidFill>
                <a:latin typeface="Times New Roman"/>
                <a:ea typeface="+mn-lt"/>
                <a:cs typeface="+mn-lt"/>
              </a:rPr>
              <a:t>Kaggle. (n.d.). Telco customer churn dataset. Retrieved November 20, 2024, from [</a:t>
            </a:r>
            <a:r>
              <a:rPr lang="en-US" sz="1800" dirty="0">
                <a:solidFill>
                  <a:schemeClr val="tx2"/>
                </a:solidFill>
                <a:latin typeface="Times New Roman"/>
                <a:ea typeface="+mn-lt"/>
                <a:cs typeface="+mn-lt"/>
                <a:hlinkClick r:id="rId2">
                  <a:extLst>
                    <a:ext uri="{A12FA001-AC4F-418D-AE19-62706E023703}">
                      <ahyp:hlinkClr xmlns:ahyp="http://schemas.microsoft.com/office/drawing/2018/hyperlinkcolor" val="tx"/>
                    </a:ext>
                  </a:extLst>
                </a:hlinkClick>
              </a:rPr>
              <a:t>https://www.kaggle.com/blastchar/telco-customer-churn](https://www.kaggle.com/blastchar/telco-customer-churn</a:t>
            </a:r>
            <a:r>
              <a:rPr lang="en-US" sz="1800" dirty="0">
                <a:solidFill>
                  <a:schemeClr val="tx2"/>
                </a:solidFill>
                <a:latin typeface="Times New Roman"/>
                <a:ea typeface="+mn-lt"/>
                <a:cs typeface="+mn-lt"/>
              </a:rPr>
              <a:t>)  </a:t>
            </a:r>
            <a:endParaRPr lang="en-US" sz="1800">
              <a:solidFill>
                <a:schemeClr val="tx2"/>
              </a:solidFill>
              <a:latin typeface="Times New Roman"/>
              <a:cs typeface="Times New Roman"/>
            </a:endParaRPr>
          </a:p>
          <a:p>
            <a:pPr marL="0" indent="0">
              <a:buNone/>
            </a:pPr>
            <a:r>
              <a:rPr lang="en-US" sz="1800" dirty="0">
                <a:solidFill>
                  <a:schemeClr val="tx2"/>
                </a:solidFill>
                <a:latin typeface="Times New Roman"/>
                <a:ea typeface="+mn-lt"/>
                <a:cs typeface="+mn-lt"/>
              </a:rPr>
              <a:t>Fader, P., &amp; Hardie, B. (2020). Customer churn and revenue impacts in subscription-based businesses. University of Pennsylvania. Retrieved from [</a:t>
            </a:r>
            <a:r>
              <a:rPr lang="en-US" sz="1800" dirty="0">
                <a:solidFill>
                  <a:schemeClr val="tx2"/>
                </a:solidFill>
                <a:latin typeface="Times New Roman"/>
                <a:ea typeface="+mn-lt"/>
                <a:cs typeface="+mn-lt"/>
                <a:hlinkClick r:id="rId3">
                  <a:extLst>
                    <a:ext uri="{A12FA001-AC4F-418D-AE19-62706E023703}">
                      <ahyp:hlinkClr xmlns:ahyp="http://schemas.microsoft.com/office/drawing/2018/hyperlinkcolor" val="tx"/>
                    </a:ext>
                  </a:extLst>
                </a:hlinkClick>
              </a:rPr>
              <a:t>https://repository.upenn.edu/](https://repository.upenn.edu/</a:t>
            </a:r>
            <a:r>
              <a:rPr lang="en-US" sz="1800" dirty="0">
                <a:solidFill>
                  <a:schemeClr val="tx2"/>
                </a:solidFill>
                <a:latin typeface="Times New Roman"/>
                <a:ea typeface="+mn-lt"/>
                <a:cs typeface="+mn-lt"/>
              </a:rPr>
              <a:t>)  </a:t>
            </a:r>
            <a:endParaRPr lang="en-US" sz="1800">
              <a:solidFill>
                <a:schemeClr val="tx2"/>
              </a:solidFill>
              <a:latin typeface="Times New Roman"/>
              <a:cs typeface="Times New Roman"/>
            </a:endParaRPr>
          </a:p>
          <a:p>
            <a:pPr marL="0" indent="0">
              <a:buNone/>
            </a:pPr>
            <a:r>
              <a:rPr lang="en-US" sz="1800" dirty="0">
                <a:solidFill>
                  <a:schemeClr val="tx2"/>
                </a:solidFill>
                <a:latin typeface="Times New Roman"/>
                <a:ea typeface="+mn-lt"/>
                <a:cs typeface="+mn-lt"/>
              </a:rPr>
              <a:t>Chen, T., &amp; </a:t>
            </a:r>
            <a:r>
              <a:rPr lang="en-US" sz="1800" err="1">
                <a:solidFill>
                  <a:schemeClr val="tx2"/>
                </a:solidFill>
                <a:latin typeface="Times New Roman"/>
                <a:ea typeface="+mn-lt"/>
                <a:cs typeface="+mn-lt"/>
              </a:rPr>
              <a:t>Guestrin</a:t>
            </a:r>
            <a:r>
              <a:rPr lang="en-US" sz="1800" dirty="0">
                <a:solidFill>
                  <a:schemeClr val="tx2"/>
                </a:solidFill>
                <a:latin typeface="Times New Roman"/>
                <a:ea typeface="+mn-lt"/>
                <a:cs typeface="+mn-lt"/>
              </a:rPr>
              <a:t>, C. (2016). </a:t>
            </a:r>
            <a:r>
              <a:rPr lang="en-US" sz="1800" err="1">
                <a:solidFill>
                  <a:schemeClr val="tx2"/>
                </a:solidFill>
                <a:latin typeface="Times New Roman"/>
                <a:ea typeface="+mn-lt"/>
                <a:cs typeface="+mn-lt"/>
              </a:rPr>
              <a:t>XGBoost</a:t>
            </a:r>
            <a:r>
              <a:rPr lang="en-US" sz="1800" dirty="0">
                <a:solidFill>
                  <a:schemeClr val="tx2"/>
                </a:solidFill>
                <a:latin typeface="Times New Roman"/>
                <a:ea typeface="+mn-lt"/>
                <a:cs typeface="+mn-lt"/>
              </a:rPr>
              <a:t>: A scalable tree boosting system. Proceedings of the 22nd ACM SIGKDD International Conference on Knowledge Discovery and Data Mining. Retrieved from [</a:t>
            </a:r>
            <a:r>
              <a:rPr lang="en-US" sz="1800" dirty="0">
                <a:solidFill>
                  <a:schemeClr val="tx2"/>
                </a:solidFill>
                <a:latin typeface="Times New Roman"/>
                <a:ea typeface="+mn-lt"/>
                <a:cs typeface="+mn-lt"/>
                <a:hlinkClick r:id="rId4">
                  <a:extLst>
                    <a:ext uri="{A12FA001-AC4F-418D-AE19-62706E023703}">
                      <ahyp:hlinkClr xmlns:ahyp="http://schemas.microsoft.com/office/drawing/2018/hyperlinkcolor" val="tx"/>
                    </a:ext>
                  </a:extLst>
                </a:hlinkClick>
              </a:rPr>
              <a:t>https://arxiv.org/abs/1603.02754](https://arxiv.org/abs/1603.02754</a:t>
            </a:r>
            <a:r>
              <a:rPr lang="en-US" sz="1800" dirty="0">
                <a:solidFill>
                  <a:schemeClr val="tx2"/>
                </a:solidFill>
                <a:latin typeface="Times New Roman"/>
                <a:ea typeface="+mn-lt"/>
                <a:cs typeface="+mn-lt"/>
              </a:rPr>
              <a:t>)  </a:t>
            </a:r>
            <a:endParaRPr lang="en-US" sz="1800">
              <a:solidFill>
                <a:schemeClr val="tx2"/>
              </a:solidFill>
              <a:latin typeface="Times New Roman"/>
              <a:cs typeface="Times New Roman"/>
            </a:endParaRPr>
          </a:p>
          <a:p>
            <a:endParaRPr lang="en-US" sz="1800">
              <a:solidFill>
                <a:schemeClr val="tx2"/>
              </a:solidFill>
            </a:endParaRPr>
          </a:p>
        </p:txBody>
      </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88237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1CC201-776B-1A77-B019-005D0DD36689}"/>
              </a:ext>
            </a:extLst>
          </p:cNvPr>
          <p:cNvSpPr>
            <a:spLocks noGrp="1"/>
          </p:cNvSpPr>
          <p:nvPr>
            <p:ph type="title"/>
          </p:nvPr>
        </p:nvSpPr>
        <p:spPr>
          <a:xfrm>
            <a:off x="761800" y="762001"/>
            <a:ext cx="5334197" cy="1708242"/>
          </a:xfrm>
        </p:spPr>
        <p:txBody>
          <a:bodyPr anchor="ctr">
            <a:normAutofit/>
          </a:bodyPr>
          <a:lstStyle/>
          <a:p>
            <a:pPr algn="ctr"/>
            <a:r>
              <a:rPr lang="en-US" sz="4000" dirty="0">
                <a:latin typeface="Times New Roman"/>
                <a:ea typeface="+mj-lt"/>
                <a:cs typeface="+mj-lt"/>
              </a:rPr>
              <a:t>Telco Customer Churn Dataset</a:t>
            </a:r>
            <a:endParaRPr lang="en-US" sz="4000">
              <a:latin typeface="Times New Roman"/>
              <a:cs typeface="Times New Roman"/>
            </a:endParaRPr>
          </a:p>
        </p:txBody>
      </p:sp>
      <p:sp>
        <p:nvSpPr>
          <p:cNvPr id="3" name="Content Placeholder 2">
            <a:extLst>
              <a:ext uri="{FF2B5EF4-FFF2-40B4-BE49-F238E27FC236}">
                <a16:creationId xmlns:a16="http://schemas.microsoft.com/office/drawing/2014/main" id="{9D82CEEB-7126-997C-22BE-B740FD15C159}"/>
              </a:ext>
            </a:extLst>
          </p:cNvPr>
          <p:cNvSpPr>
            <a:spLocks noGrp="1"/>
          </p:cNvSpPr>
          <p:nvPr>
            <p:ph idx="1"/>
          </p:nvPr>
        </p:nvSpPr>
        <p:spPr>
          <a:xfrm>
            <a:off x="761800" y="2470244"/>
            <a:ext cx="5334197" cy="3769835"/>
          </a:xfrm>
        </p:spPr>
        <p:txBody>
          <a:bodyPr vert="horz" lIns="91440" tIns="45720" rIns="91440" bIns="45720" rtlCol="0" anchor="ctr">
            <a:normAutofit/>
          </a:bodyPr>
          <a:lstStyle/>
          <a:p>
            <a:r>
              <a:rPr lang="en-US" sz="1400" dirty="0">
                <a:latin typeface="Times New Roman"/>
                <a:ea typeface="+mn-lt"/>
                <a:cs typeface="+mn-lt"/>
              </a:rPr>
              <a:t>The Telco Customer Churn dataset on Kaggle includes data from 7,043 customers and helps analyze subscription service churn. The key components are:</a:t>
            </a:r>
            <a:endParaRPr lang="en-US" sz="1400" dirty="0">
              <a:latin typeface="Times New Roman"/>
            </a:endParaRPr>
          </a:p>
          <a:p>
            <a:endParaRPr lang="en-US" sz="1400" dirty="0">
              <a:latin typeface="Times New Roman"/>
              <a:ea typeface="+mn-lt"/>
              <a:cs typeface="+mn-lt"/>
            </a:endParaRPr>
          </a:p>
          <a:p>
            <a:pPr marL="0" indent="0">
              <a:buNone/>
            </a:pPr>
            <a:r>
              <a:rPr lang="en-US" sz="1400" dirty="0">
                <a:latin typeface="Times New Roman"/>
                <a:ea typeface="+mn-lt"/>
                <a:cs typeface="+mn-lt"/>
              </a:rPr>
              <a:t>- Demographics: Age, gender, and location.</a:t>
            </a:r>
            <a:endParaRPr lang="en-US" sz="1400">
              <a:latin typeface="Times New Roman"/>
              <a:cs typeface="Times New Roman"/>
            </a:endParaRPr>
          </a:p>
          <a:p>
            <a:pPr marL="0" indent="0">
              <a:buNone/>
            </a:pPr>
            <a:r>
              <a:rPr lang="en-US" sz="1400" dirty="0">
                <a:latin typeface="Times New Roman"/>
                <a:ea typeface="+mn-lt"/>
                <a:cs typeface="+mn-lt"/>
              </a:rPr>
              <a:t>- Account Information: Tenure, contract type, and payment methods.</a:t>
            </a:r>
            <a:endParaRPr lang="en-US" sz="1400">
              <a:latin typeface="Times New Roman"/>
              <a:cs typeface="Times New Roman"/>
            </a:endParaRPr>
          </a:p>
          <a:p>
            <a:pPr marL="0" indent="0">
              <a:buNone/>
            </a:pPr>
            <a:r>
              <a:rPr lang="en-US" sz="1400" dirty="0">
                <a:latin typeface="Times New Roman"/>
                <a:ea typeface="+mn-lt"/>
                <a:cs typeface="+mn-lt"/>
              </a:rPr>
              <a:t>- Service Usage: Internet, phone, and add-ons.</a:t>
            </a:r>
            <a:endParaRPr lang="en-US" sz="1400">
              <a:latin typeface="Times New Roman"/>
              <a:cs typeface="Times New Roman"/>
            </a:endParaRPr>
          </a:p>
          <a:p>
            <a:pPr marL="0" indent="0">
              <a:buNone/>
            </a:pPr>
            <a:r>
              <a:rPr lang="en-US" sz="1400" dirty="0">
                <a:latin typeface="Times New Roman"/>
                <a:ea typeface="+mn-lt"/>
                <a:cs typeface="+mn-lt"/>
              </a:rPr>
              <a:t>- Churn Status: Shows if a customer has ended their service.</a:t>
            </a:r>
            <a:endParaRPr lang="en-US" sz="1400">
              <a:latin typeface="Times New Roman"/>
              <a:cs typeface="Times New Roman"/>
            </a:endParaRPr>
          </a:p>
          <a:p>
            <a:endParaRPr lang="en-US" sz="1400" dirty="0">
              <a:latin typeface="Times New Roman"/>
              <a:cs typeface="Times New Roman"/>
            </a:endParaRPr>
          </a:p>
          <a:p>
            <a:r>
              <a:rPr lang="en-US" sz="1400" dirty="0">
                <a:latin typeface="Times New Roman"/>
                <a:ea typeface="+mn-lt"/>
                <a:cs typeface="+mn-lt"/>
              </a:rPr>
              <a:t>Organizations can use this dataset to understand customer behavior, identify churn factors, and create effective retention strategies. (Kaggle)</a:t>
            </a:r>
            <a:endParaRPr lang="en-US" sz="1400">
              <a:latin typeface="Times New Roman"/>
              <a:cs typeface="Times New Roman"/>
            </a:endParaRPr>
          </a:p>
        </p:txBody>
      </p:sp>
      <p:pic>
        <p:nvPicPr>
          <p:cNvPr id="5" name="Picture 4">
            <a:extLst>
              <a:ext uri="{FF2B5EF4-FFF2-40B4-BE49-F238E27FC236}">
                <a16:creationId xmlns:a16="http://schemas.microsoft.com/office/drawing/2014/main" id="{51238D9C-CAE1-BED7-47D9-A96444DA046F}"/>
              </a:ext>
            </a:extLst>
          </p:cNvPr>
          <p:cNvPicPr>
            <a:picLocks noChangeAspect="1"/>
          </p:cNvPicPr>
          <p:nvPr/>
        </p:nvPicPr>
        <p:blipFill>
          <a:blip r:embed="rId2"/>
          <a:srcRect l="15577" r="43470" b="6249"/>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3739643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3766BB-426E-9AB2-818C-C279C7B08437}"/>
              </a:ext>
            </a:extLst>
          </p:cNvPr>
          <p:cNvSpPr>
            <a:spLocks noGrp="1"/>
          </p:cNvSpPr>
          <p:nvPr>
            <p:ph type="title"/>
          </p:nvPr>
        </p:nvSpPr>
        <p:spPr>
          <a:xfrm>
            <a:off x="838200" y="1412488"/>
            <a:ext cx="2899189" cy="4363844"/>
          </a:xfrm>
        </p:spPr>
        <p:txBody>
          <a:bodyPr anchor="t">
            <a:normAutofit/>
          </a:bodyPr>
          <a:lstStyle/>
          <a:p>
            <a:r>
              <a:rPr lang="en-US" sz="4000" b="1" dirty="0">
                <a:solidFill>
                  <a:srgbClr val="FFFFFF"/>
                </a:solidFill>
                <a:latin typeface="Times New Roman"/>
                <a:ea typeface="+mj-lt"/>
                <a:cs typeface="+mj-lt"/>
              </a:rPr>
              <a:t>Overview of the Problem </a:t>
            </a:r>
            <a:r>
              <a:rPr lang="en-US" sz="4000" b="1" dirty="0">
                <a:solidFill>
                  <a:srgbClr val="FFFFFF"/>
                </a:solidFill>
                <a:ea typeface="+mj-lt"/>
                <a:cs typeface="+mj-lt"/>
              </a:rPr>
              <a:t> </a:t>
            </a:r>
            <a:endParaRPr lang="en-US" sz="4000" dirty="0">
              <a:solidFill>
                <a:srgbClr val="FFFFFF"/>
              </a:solidFill>
            </a:endParaRPr>
          </a:p>
          <a:p>
            <a:endParaRPr lang="en-US" sz="4000">
              <a:solidFill>
                <a:srgbClr val="FFFFFF"/>
              </a:solidFill>
            </a:endParaRPr>
          </a:p>
        </p:txBody>
      </p:sp>
      <p:sp>
        <p:nvSpPr>
          <p:cNvPr id="3" name="Content Placeholder 2">
            <a:extLst>
              <a:ext uri="{FF2B5EF4-FFF2-40B4-BE49-F238E27FC236}">
                <a16:creationId xmlns:a16="http://schemas.microsoft.com/office/drawing/2014/main" id="{270DA105-D196-4DFD-6BB7-7DBBC14C1423}"/>
              </a:ext>
            </a:extLst>
          </p:cNvPr>
          <p:cNvSpPr>
            <a:spLocks noGrp="1"/>
          </p:cNvSpPr>
          <p:nvPr>
            <p:ph sz="half" idx="1"/>
          </p:nvPr>
        </p:nvSpPr>
        <p:spPr>
          <a:xfrm>
            <a:off x="4380855" y="1412489"/>
            <a:ext cx="3427283" cy="4363844"/>
          </a:xfrm>
        </p:spPr>
        <p:txBody>
          <a:bodyPr vert="horz" lIns="91440" tIns="45720" rIns="91440" bIns="45720" rtlCol="0" anchor="t">
            <a:normAutofit/>
          </a:bodyPr>
          <a:lstStyle/>
          <a:p>
            <a:r>
              <a:rPr lang="en-US" sz="1600" dirty="0">
                <a:latin typeface="Times New Roman"/>
                <a:ea typeface="+mn-lt"/>
                <a:cs typeface="+mn-lt"/>
              </a:rPr>
              <a:t>Customer churn occurs when customers cancel their subscriptions, creating challenges for subscription-based businesses. This loss impacts revenue since retaining existing customers is typically cheaper than acquiring new ones (Fader, 2020). Accurately predicting churn is crucial for improving customer satisfaction and loyalty.</a:t>
            </a:r>
            <a:endParaRPr lang="en-US" sz="1600" dirty="0">
              <a:latin typeface="Times New Roman"/>
              <a:cs typeface="Times New Roman"/>
            </a:endParaRPr>
          </a:p>
          <a:p>
            <a:endParaRPr lang="en-US" sz="1600" dirty="0">
              <a:latin typeface="Times New Roman"/>
              <a:cs typeface="Times New Roman"/>
            </a:endParaRPr>
          </a:p>
          <a:p>
            <a:r>
              <a:rPr lang="en-US" sz="1600" dirty="0">
                <a:latin typeface="Times New Roman"/>
                <a:ea typeface="+mn-lt"/>
                <a:cs typeface="+mn-lt"/>
              </a:rPr>
              <a:t>Businesses can reduce churn by understanding its causes and implementing strategies such as personalized recommendations, pricing adjustments, and enhancing service quality. </a:t>
            </a:r>
            <a:endParaRPr lang="en-US" sz="1600" dirty="0">
              <a:latin typeface="Times New Roman"/>
              <a:cs typeface="Times New Roman"/>
            </a:endParaRPr>
          </a:p>
          <a:p>
            <a:endParaRPr lang="en-US" sz="1600"/>
          </a:p>
          <a:p>
            <a:pPr marL="0" indent="0">
              <a:buNone/>
            </a:pPr>
            <a:endParaRPr lang="en-US" sz="1600"/>
          </a:p>
        </p:txBody>
      </p:sp>
      <p:cxnSp>
        <p:nvCxnSpPr>
          <p:cNvPr id="27" name="Straight Connector 26">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9DBFBD62-C21B-7485-8186-A97F4E2EB803}"/>
              </a:ext>
            </a:extLst>
          </p:cNvPr>
          <p:cNvSpPr>
            <a:spLocks noGrp="1"/>
          </p:cNvSpPr>
          <p:nvPr>
            <p:ph sz="half" idx="2"/>
          </p:nvPr>
        </p:nvSpPr>
        <p:spPr>
          <a:xfrm>
            <a:off x="8451604" y="1412489"/>
            <a:ext cx="3197701" cy="4363844"/>
          </a:xfrm>
        </p:spPr>
        <p:txBody>
          <a:bodyPr vert="horz" lIns="91440" tIns="45720" rIns="91440" bIns="45720" rtlCol="0" anchor="t">
            <a:normAutofit/>
          </a:bodyPr>
          <a:lstStyle/>
          <a:p>
            <a:r>
              <a:rPr lang="en-US" sz="1900" dirty="0">
                <a:latin typeface="Times New Roman"/>
                <a:cs typeface="Arial"/>
              </a:rPr>
              <a:t>Key reasons to address churn include:</a:t>
            </a:r>
          </a:p>
          <a:p>
            <a:endParaRPr lang="en-US" sz="1900" dirty="0">
              <a:latin typeface="Times New Roman"/>
              <a:cs typeface="Arial"/>
            </a:endParaRPr>
          </a:p>
          <a:p>
            <a:pPr marL="0" indent="0">
              <a:buNone/>
            </a:pPr>
            <a:r>
              <a:rPr lang="en-US" sz="1900" dirty="0">
                <a:latin typeface="Times New Roman"/>
                <a:cs typeface="Arial"/>
              </a:rPr>
              <a:t>1. Revenue Impact: Retaining customers is more cost-effective.</a:t>
            </a:r>
          </a:p>
          <a:p>
            <a:pPr marL="0" indent="0">
              <a:buNone/>
            </a:pPr>
            <a:r>
              <a:rPr lang="en-US" sz="1900" dirty="0">
                <a:latin typeface="Times New Roman"/>
                <a:cs typeface="Arial"/>
              </a:rPr>
              <a:t>2. Enhanced Customer Experience: Identifying at-risk customers enables tailored solutions.</a:t>
            </a:r>
          </a:p>
          <a:p>
            <a:pPr marL="0" indent="0">
              <a:buNone/>
            </a:pPr>
            <a:r>
              <a:rPr lang="en-US" sz="1900" dirty="0">
                <a:latin typeface="Times New Roman"/>
                <a:cs typeface="Arial"/>
              </a:rPr>
              <a:t>3. Efficient Resource Allocation: Focusing on high-risk customers improves efficiency.</a:t>
            </a:r>
            <a:endParaRPr lang="en-US" sz="1900" dirty="0">
              <a:latin typeface="Times New Roman"/>
              <a:cs typeface="Times New Roman"/>
            </a:endParaRPr>
          </a:p>
        </p:txBody>
      </p:sp>
    </p:spTree>
    <p:extLst>
      <p:ext uri="{BB962C8B-B14F-4D97-AF65-F5344CB8AC3E}">
        <p14:creationId xmlns:p14="http://schemas.microsoft.com/office/powerpoint/2010/main" val="371579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1" name="Rectangle 8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Freeform: Shape 84">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0" name="Rectangle 5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9F3466-E35C-1BE1-BBD4-C558187A4C58}"/>
              </a:ext>
            </a:extLst>
          </p:cNvPr>
          <p:cNvSpPr>
            <a:spLocks noGrp="1"/>
          </p:cNvSpPr>
          <p:nvPr>
            <p:ph type="title"/>
          </p:nvPr>
        </p:nvSpPr>
        <p:spPr>
          <a:xfrm>
            <a:off x="466722" y="586855"/>
            <a:ext cx="3201366" cy="3387497"/>
          </a:xfrm>
        </p:spPr>
        <p:txBody>
          <a:bodyPr anchor="b">
            <a:normAutofit/>
          </a:bodyPr>
          <a:lstStyle/>
          <a:p>
            <a:pPr algn="r"/>
            <a:r>
              <a:rPr lang="en-US" sz="4000" b="1" dirty="0">
                <a:solidFill>
                  <a:srgbClr val="FFFFFF"/>
                </a:solidFill>
                <a:latin typeface="Times New Roman"/>
                <a:ea typeface="+mj-lt"/>
                <a:cs typeface="+mj-lt"/>
              </a:rPr>
              <a:t>Summary of Approach Taken </a:t>
            </a:r>
            <a:r>
              <a:rPr lang="en-US" sz="4000" b="1" dirty="0">
                <a:solidFill>
                  <a:srgbClr val="FFFFFF"/>
                </a:solidFill>
                <a:ea typeface="+mj-lt"/>
                <a:cs typeface="+mj-lt"/>
              </a:rPr>
              <a:t> </a:t>
            </a:r>
            <a:endParaRPr lang="en-US" sz="4000" dirty="0">
              <a:solidFill>
                <a:srgbClr val="FFFFFF"/>
              </a:solidFill>
            </a:endParaRPr>
          </a:p>
          <a:p>
            <a:pPr algn="r"/>
            <a:endParaRPr lang="en-US" sz="4000">
              <a:solidFill>
                <a:srgbClr val="FFFFFF"/>
              </a:solidFill>
            </a:endParaRPr>
          </a:p>
        </p:txBody>
      </p:sp>
      <p:sp>
        <p:nvSpPr>
          <p:cNvPr id="86" name="Content Placeholder 2">
            <a:extLst>
              <a:ext uri="{FF2B5EF4-FFF2-40B4-BE49-F238E27FC236}">
                <a16:creationId xmlns:a16="http://schemas.microsoft.com/office/drawing/2014/main" id="{D41BEAB0-42DD-9A9C-5828-0A14D33CE8F4}"/>
              </a:ext>
            </a:extLst>
          </p:cNvPr>
          <p:cNvSpPr>
            <a:spLocks noGrp="1"/>
          </p:cNvSpPr>
          <p:nvPr>
            <p:ph idx="1"/>
          </p:nvPr>
        </p:nvSpPr>
        <p:spPr>
          <a:xfrm>
            <a:off x="4810259" y="649480"/>
            <a:ext cx="6555347" cy="5546047"/>
          </a:xfrm>
        </p:spPr>
        <p:txBody>
          <a:bodyPr vert="horz" lIns="91440" tIns="45720" rIns="91440" bIns="45720" rtlCol="0" anchor="ctr">
            <a:normAutofit/>
          </a:bodyPr>
          <a:lstStyle/>
          <a:p>
            <a:r>
              <a:rPr lang="en-US" sz="1400" dirty="0">
                <a:latin typeface="Times New Roman"/>
                <a:ea typeface="+mn-lt"/>
                <a:cs typeface="+mn-lt"/>
              </a:rPr>
              <a:t>1. Dataset Overview:  </a:t>
            </a:r>
            <a:endParaRPr lang="en-US" sz="1400" dirty="0">
              <a:latin typeface="Times New Roman"/>
              <a:cs typeface="Times New Roman"/>
            </a:endParaRPr>
          </a:p>
          <a:p>
            <a:pPr marL="0" indent="0">
              <a:buNone/>
            </a:pPr>
            <a:r>
              <a:rPr lang="en-US" sz="1400" dirty="0">
                <a:latin typeface="Times New Roman"/>
                <a:ea typeface="+mn-lt"/>
                <a:cs typeface="+mn-lt"/>
              </a:rPr>
              <a:t>The dataset contains 7,043 customer records, of which 26% are classified as churned. This indicates a significant imbalance favoring non-churned customers.</a:t>
            </a:r>
            <a:endParaRPr lang="en-US" sz="1400" dirty="0">
              <a:latin typeface="Times New Roman"/>
              <a:cs typeface="Times New Roman"/>
            </a:endParaRPr>
          </a:p>
          <a:p>
            <a:endParaRPr lang="en-US" sz="1400" dirty="0">
              <a:latin typeface="Times New Roman"/>
              <a:cs typeface="Times New Roman"/>
            </a:endParaRPr>
          </a:p>
          <a:p>
            <a:r>
              <a:rPr lang="en-US" sz="1400" dirty="0">
                <a:latin typeface="Times New Roman"/>
                <a:ea typeface="+mn-lt"/>
                <a:cs typeface="+mn-lt"/>
              </a:rPr>
              <a:t>2. Data Preprocessing:  </a:t>
            </a:r>
            <a:endParaRPr lang="en-US" sz="1400" dirty="0">
              <a:latin typeface="Times New Roman"/>
              <a:cs typeface="Times New Roman"/>
            </a:endParaRPr>
          </a:p>
          <a:p>
            <a:pPr marL="0" indent="0">
              <a:buNone/>
            </a:pPr>
            <a:r>
              <a:rPr lang="en-US" sz="1400" dirty="0">
                <a:latin typeface="Times New Roman"/>
                <a:ea typeface="+mn-lt"/>
                <a:cs typeface="+mn-lt"/>
              </a:rPr>
              <a:t>Key preprocessing steps included:  </a:t>
            </a:r>
            <a:endParaRPr lang="en-US" sz="1400" dirty="0">
              <a:latin typeface="Times New Roman"/>
              <a:cs typeface="Times New Roman"/>
            </a:endParaRPr>
          </a:p>
          <a:p>
            <a:pPr marL="0" indent="0">
              <a:buNone/>
            </a:pPr>
            <a:r>
              <a:rPr lang="en-US" sz="1400" dirty="0">
                <a:latin typeface="Times New Roman"/>
                <a:ea typeface="+mn-lt"/>
                <a:cs typeface="+mn-lt"/>
              </a:rPr>
              <a:t>- Imbalance Handling: SMOTE generated synthetic samples for churned customers.  </a:t>
            </a:r>
            <a:endParaRPr lang="en-US" sz="1400" dirty="0">
              <a:latin typeface="Times New Roman"/>
              <a:cs typeface="Times New Roman"/>
            </a:endParaRPr>
          </a:p>
          <a:p>
            <a:pPr marL="0" indent="0">
              <a:buNone/>
            </a:pPr>
            <a:r>
              <a:rPr lang="en-US" sz="1400" dirty="0">
                <a:latin typeface="Times New Roman"/>
                <a:ea typeface="+mn-lt"/>
                <a:cs typeface="+mn-lt"/>
              </a:rPr>
              <a:t>- Encoding: Categorical features, like "Contract Type," were transformed using one-hot encoding.  </a:t>
            </a:r>
            <a:endParaRPr lang="en-US" sz="1400" dirty="0">
              <a:latin typeface="Times New Roman"/>
              <a:cs typeface="Times New Roman"/>
            </a:endParaRPr>
          </a:p>
          <a:p>
            <a:pPr marL="0" indent="0">
              <a:buNone/>
            </a:pPr>
            <a:r>
              <a:rPr lang="en-US" sz="1400" dirty="0">
                <a:latin typeface="Times New Roman"/>
                <a:ea typeface="+mn-lt"/>
                <a:cs typeface="+mn-lt"/>
              </a:rPr>
              <a:t>- Scaling: Numerical variables, such as "Monthly Charges," were standardized.  </a:t>
            </a:r>
            <a:endParaRPr lang="en-US" sz="1400" dirty="0">
              <a:latin typeface="Times New Roman"/>
              <a:cs typeface="Times New Roman"/>
            </a:endParaRPr>
          </a:p>
          <a:p>
            <a:pPr marL="0" indent="0">
              <a:buNone/>
            </a:pPr>
            <a:r>
              <a:rPr lang="en-US" sz="1400" dirty="0">
                <a:latin typeface="Times New Roman"/>
                <a:ea typeface="+mn-lt"/>
                <a:cs typeface="+mn-lt"/>
              </a:rPr>
              <a:t>- Feature Selection: Important features identified included "Tenure," "Contract Type," and "Monthly Charges."  </a:t>
            </a:r>
            <a:endParaRPr lang="en-US" sz="1400" dirty="0">
              <a:latin typeface="Times New Roman"/>
              <a:cs typeface="Times New Roman"/>
            </a:endParaRPr>
          </a:p>
          <a:p>
            <a:endParaRPr lang="en-US" sz="1400" dirty="0">
              <a:latin typeface="Times New Roman"/>
              <a:cs typeface="Times New Roman"/>
            </a:endParaRPr>
          </a:p>
          <a:p>
            <a:r>
              <a:rPr lang="en-US" sz="1400" dirty="0">
                <a:latin typeface="Times New Roman"/>
                <a:ea typeface="+mn-lt"/>
                <a:cs typeface="+mn-lt"/>
              </a:rPr>
              <a:t>3. Model Development:  </a:t>
            </a:r>
            <a:endParaRPr lang="en-US" sz="1400" dirty="0">
              <a:latin typeface="Times New Roman"/>
              <a:cs typeface="Times New Roman"/>
            </a:endParaRPr>
          </a:p>
          <a:p>
            <a:pPr marL="0" indent="0">
              <a:buNone/>
            </a:pPr>
            <a:r>
              <a:rPr lang="en-US" sz="1400" dirty="0">
                <a:latin typeface="Times New Roman"/>
                <a:ea typeface="+mn-lt"/>
                <a:cs typeface="+mn-lt"/>
              </a:rPr>
              <a:t>Evaluated machine learning models included:  </a:t>
            </a:r>
            <a:endParaRPr lang="en-US" sz="1400" dirty="0">
              <a:latin typeface="Times New Roman"/>
              <a:cs typeface="Times New Roman"/>
            </a:endParaRPr>
          </a:p>
          <a:p>
            <a:pPr marL="0" indent="0">
              <a:buNone/>
            </a:pPr>
            <a:r>
              <a:rPr lang="en-US" sz="1400" dirty="0">
                <a:latin typeface="Times New Roman"/>
                <a:ea typeface="+mn-lt"/>
                <a:cs typeface="+mn-lt"/>
              </a:rPr>
              <a:t>- Logistic Regression (baseline)  </a:t>
            </a:r>
            <a:endParaRPr lang="en-US" sz="1400" dirty="0">
              <a:latin typeface="Times New Roman"/>
              <a:cs typeface="Times New Roman"/>
            </a:endParaRPr>
          </a:p>
          <a:p>
            <a:pPr marL="0" indent="0">
              <a:buNone/>
            </a:pPr>
            <a:r>
              <a:rPr lang="en-US" sz="1400" dirty="0">
                <a:latin typeface="Times New Roman"/>
                <a:ea typeface="+mn-lt"/>
                <a:cs typeface="+mn-lt"/>
              </a:rPr>
              <a:t>- Random Forest (ensemble method)  </a:t>
            </a:r>
            <a:endParaRPr lang="en-US" sz="1400" dirty="0">
              <a:latin typeface="Times New Roman"/>
              <a:cs typeface="Times New Roman"/>
            </a:endParaRPr>
          </a:p>
          <a:p>
            <a:pPr marL="0" indent="0">
              <a:buNone/>
            </a:pPr>
            <a:r>
              <a:rPr lang="en-US" sz="1400" dirty="0">
                <a:latin typeface="Times New Roman"/>
                <a:ea typeface="+mn-lt"/>
                <a:cs typeface="+mn-lt"/>
              </a:rPr>
              <a:t>- </a:t>
            </a:r>
            <a:r>
              <a:rPr lang="en-US" sz="1400" err="1">
                <a:latin typeface="Times New Roman"/>
                <a:ea typeface="+mn-lt"/>
                <a:cs typeface="+mn-lt"/>
              </a:rPr>
              <a:t>XGBoost</a:t>
            </a:r>
            <a:r>
              <a:rPr lang="en-US" sz="1400" dirty="0">
                <a:latin typeface="Times New Roman"/>
                <a:ea typeface="+mn-lt"/>
                <a:cs typeface="+mn-lt"/>
              </a:rPr>
              <a:t> (gradient boosting)  </a:t>
            </a:r>
            <a:endParaRPr lang="en-US" sz="1400" dirty="0">
              <a:latin typeface="Times New Roman"/>
            </a:endParaRPr>
          </a:p>
          <a:p>
            <a:endParaRPr lang="en-US" sz="1400"/>
          </a:p>
          <a:p>
            <a:endParaRPr lang="en-US" sz="1400"/>
          </a:p>
        </p:txBody>
      </p:sp>
    </p:spTree>
    <p:extLst>
      <p:ext uri="{BB962C8B-B14F-4D97-AF65-F5344CB8AC3E}">
        <p14:creationId xmlns:p14="http://schemas.microsoft.com/office/powerpoint/2010/main" val="639036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3" name="Rectangle 32">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reeform: Shape 40">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3" name="Rectangle 42">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D4C2C0-B59C-2D7E-0694-E2905D1FFB1A}"/>
              </a:ext>
            </a:extLst>
          </p:cNvPr>
          <p:cNvSpPr>
            <a:spLocks noGrp="1"/>
          </p:cNvSpPr>
          <p:nvPr>
            <p:ph type="title"/>
          </p:nvPr>
        </p:nvSpPr>
        <p:spPr>
          <a:xfrm>
            <a:off x="466722" y="586855"/>
            <a:ext cx="3201366" cy="3387497"/>
          </a:xfrm>
        </p:spPr>
        <p:txBody>
          <a:bodyPr anchor="b">
            <a:normAutofit/>
          </a:bodyPr>
          <a:lstStyle/>
          <a:p>
            <a:pPr algn="r"/>
            <a:r>
              <a:rPr lang="en-US" sz="4000" b="1" dirty="0">
                <a:solidFill>
                  <a:srgbClr val="FFFFFF"/>
                </a:solidFill>
                <a:latin typeface="Times New Roman"/>
                <a:ea typeface="+mj-lt"/>
                <a:cs typeface="+mj-lt"/>
              </a:rPr>
              <a:t>Summary of Approach Taken continued</a:t>
            </a:r>
            <a:endParaRPr lang="en-US" sz="4000" dirty="0">
              <a:solidFill>
                <a:srgbClr val="FFFFFF"/>
              </a:solidFill>
              <a:latin typeface="Times New Roman"/>
              <a:cs typeface="Times New Roman"/>
            </a:endParaRPr>
          </a:p>
        </p:txBody>
      </p:sp>
      <p:sp>
        <p:nvSpPr>
          <p:cNvPr id="3" name="Content Placeholder 2">
            <a:extLst>
              <a:ext uri="{FF2B5EF4-FFF2-40B4-BE49-F238E27FC236}">
                <a16:creationId xmlns:a16="http://schemas.microsoft.com/office/drawing/2014/main" id="{08C8C5E5-3BFA-8E86-DA4E-67A9F75307B4}"/>
              </a:ext>
            </a:extLst>
          </p:cNvPr>
          <p:cNvSpPr>
            <a:spLocks noGrp="1"/>
          </p:cNvSpPr>
          <p:nvPr>
            <p:ph idx="1"/>
          </p:nvPr>
        </p:nvSpPr>
        <p:spPr>
          <a:xfrm>
            <a:off x="4810259" y="649480"/>
            <a:ext cx="6555347" cy="5546047"/>
          </a:xfrm>
        </p:spPr>
        <p:txBody>
          <a:bodyPr vert="horz" lIns="91440" tIns="45720" rIns="91440" bIns="45720" rtlCol="0" anchor="ctr">
            <a:normAutofit/>
          </a:bodyPr>
          <a:lstStyle/>
          <a:p>
            <a:r>
              <a:rPr lang="en-US" sz="1700" dirty="0">
                <a:latin typeface="Times New Roman"/>
                <a:cs typeface="Arial"/>
              </a:rPr>
              <a:t>4. Evaluation Metrics:  </a:t>
            </a:r>
          </a:p>
          <a:p>
            <a:pPr marL="0" indent="0">
              <a:buNone/>
            </a:pPr>
            <a:r>
              <a:rPr lang="en-US" sz="1700" dirty="0">
                <a:latin typeface="Times New Roman"/>
                <a:cs typeface="Arial"/>
              </a:rPr>
              <a:t>Model effectiveness was assessed using precision, recall, F1-score, and AUC-ROC.  </a:t>
            </a:r>
          </a:p>
          <a:p>
            <a:endParaRPr lang="en-US" sz="1700" dirty="0">
              <a:latin typeface="Times New Roman"/>
              <a:cs typeface="Arial"/>
            </a:endParaRPr>
          </a:p>
          <a:p>
            <a:r>
              <a:rPr lang="en-US" sz="1700" dirty="0">
                <a:latin typeface="Times New Roman"/>
                <a:cs typeface="Arial"/>
              </a:rPr>
              <a:t>5. Best Performing Model:  </a:t>
            </a:r>
          </a:p>
          <a:p>
            <a:pPr marL="0" indent="0">
              <a:buNone/>
            </a:pPr>
            <a:r>
              <a:rPr lang="en-US" sz="1700" err="1">
                <a:latin typeface="Times New Roman"/>
                <a:cs typeface="Arial"/>
              </a:rPr>
              <a:t>XGBoost</a:t>
            </a:r>
            <a:r>
              <a:rPr lang="en-US" sz="1700" dirty="0">
                <a:latin typeface="Times New Roman"/>
                <a:cs typeface="Arial"/>
              </a:rPr>
              <a:t> was the top performer with:  </a:t>
            </a:r>
          </a:p>
          <a:p>
            <a:pPr marL="0" indent="0">
              <a:buNone/>
            </a:pPr>
            <a:r>
              <a:rPr lang="en-US" sz="1700" dirty="0">
                <a:latin typeface="Times New Roman"/>
                <a:cs typeface="Arial"/>
              </a:rPr>
              <a:t>- Accuracy  90%  </a:t>
            </a:r>
          </a:p>
          <a:p>
            <a:pPr marL="0" indent="0">
              <a:buNone/>
            </a:pPr>
            <a:r>
              <a:rPr lang="en-US" sz="1700" dirty="0">
                <a:latin typeface="Times New Roman"/>
                <a:cs typeface="Arial"/>
              </a:rPr>
              <a:t>- Recall (Churn Class): 85%  </a:t>
            </a:r>
          </a:p>
          <a:p>
            <a:pPr marL="0" indent="0">
              <a:buNone/>
            </a:pPr>
            <a:r>
              <a:rPr lang="en-US" sz="1700" dirty="0">
                <a:latin typeface="Times New Roman"/>
                <a:cs typeface="Arial"/>
              </a:rPr>
              <a:t>- AUC-ROC: 0.92  </a:t>
            </a:r>
          </a:p>
          <a:p>
            <a:endParaRPr lang="en-US" sz="1700" dirty="0">
              <a:latin typeface="Times New Roman"/>
              <a:cs typeface="Arial"/>
            </a:endParaRPr>
          </a:p>
          <a:p>
            <a:r>
              <a:rPr lang="en-US" sz="1700" dirty="0">
                <a:latin typeface="Times New Roman"/>
                <a:cs typeface="Arial"/>
              </a:rPr>
              <a:t>6. Visualization:  </a:t>
            </a:r>
          </a:p>
          <a:p>
            <a:pPr marL="0" indent="0">
              <a:buNone/>
            </a:pPr>
            <a:r>
              <a:rPr lang="en-US" sz="1700" dirty="0">
                <a:latin typeface="Times New Roman"/>
                <a:cs typeface="Arial"/>
              </a:rPr>
              <a:t>Created visuals included:  </a:t>
            </a:r>
          </a:p>
          <a:p>
            <a:pPr marL="0" indent="0">
              <a:buNone/>
            </a:pPr>
            <a:r>
              <a:rPr lang="en-US" sz="1700" dirty="0">
                <a:latin typeface="Times New Roman"/>
                <a:cs typeface="Arial"/>
              </a:rPr>
              <a:t>- Feature Importance for key predictors like "Tenure" and "Contract Type."  </a:t>
            </a:r>
          </a:p>
          <a:p>
            <a:pPr marL="0" indent="0">
              <a:buNone/>
            </a:pPr>
            <a:r>
              <a:rPr lang="en-US" sz="1700" dirty="0">
                <a:latin typeface="Times New Roman"/>
                <a:cs typeface="Arial"/>
              </a:rPr>
              <a:t>- ROC Curve Comparison showing </a:t>
            </a:r>
            <a:r>
              <a:rPr lang="en-US" sz="1700" err="1">
                <a:latin typeface="Times New Roman"/>
                <a:cs typeface="Arial"/>
              </a:rPr>
              <a:t>XGBoost's</a:t>
            </a:r>
            <a:r>
              <a:rPr lang="en-US" sz="1700" dirty="0">
                <a:latin typeface="Times New Roman"/>
                <a:cs typeface="Arial"/>
              </a:rPr>
              <a:t> strong performance in reducing false positives while maintaining high recall.</a:t>
            </a:r>
          </a:p>
          <a:p>
            <a:endParaRPr lang="en-US" sz="1700" dirty="0">
              <a:latin typeface="Times New Roman"/>
              <a:cs typeface="Arial"/>
            </a:endParaRPr>
          </a:p>
          <a:p>
            <a:pPr marL="0" indent="0">
              <a:buNone/>
            </a:pPr>
            <a:endParaRPr lang="en-US" sz="1700"/>
          </a:p>
        </p:txBody>
      </p:sp>
    </p:spTree>
    <p:extLst>
      <p:ext uri="{BB962C8B-B14F-4D97-AF65-F5344CB8AC3E}">
        <p14:creationId xmlns:p14="http://schemas.microsoft.com/office/powerpoint/2010/main" val="878955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101010 data lines to infinity">
            <a:extLst>
              <a:ext uri="{FF2B5EF4-FFF2-40B4-BE49-F238E27FC236}">
                <a16:creationId xmlns:a16="http://schemas.microsoft.com/office/drawing/2014/main" id="{4FF68A30-B00F-21CA-812A-F35570794169}"/>
              </a:ext>
            </a:extLst>
          </p:cNvPr>
          <p:cNvPicPr>
            <a:picLocks noChangeAspect="1"/>
          </p:cNvPicPr>
          <p:nvPr/>
        </p:nvPicPr>
        <p:blipFill>
          <a:blip r:embed="rId2">
            <a:alphaModFix/>
          </a:blip>
          <a:srcRect t="13057" r="-2" b="-2"/>
          <a:stretch/>
        </p:blipFill>
        <p:spPr>
          <a:xfrm>
            <a:off x="20" y="10"/>
            <a:ext cx="12191979" cy="6857990"/>
          </a:xfrm>
          <a:prstGeom prst="rect">
            <a:avLst/>
          </a:prstGeom>
        </p:spPr>
      </p:pic>
      <p:sp>
        <p:nvSpPr>
          <p:cNvPr id="9" name="Rectangle 8">
            <a:extLst>
              <a:ext uri="{FF2B5EF4-FFF2-40B4-BE49-F238E27FC236}">
                <a16:creationId xmlns:a16="http://schemas.microsoft.com/office/drawing/2014/main" id="{EB0222B5-B739-82A9-5CCC-C5585AE12A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344663" y="-4344657"/>
            <a:ext cx="3512260" cy="12201589"/>
          </a:xfrm>
          <a:prstGeom prst="rect">
            <a:avLst/>
          </a:prstGeom>
          <a:gradFill flip="none" rotWithShape="1">
            <a:gsLst>
              <a:gs pos="10000">
                <a:srgbClr val="000000">
                  <a:alpha val="0"/>
                </a:srgbClr>
              </a:gs>
              <a:gs pos="66000">
                <a:srgbClr val="000000">
                  <a:alpha val="46000"/>
                </a:srgbClr>
              </a:gs>
              <a:gs pos="100000">
                <a:srgbClr val="000000">
                  <a:alpha val="60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B2C75C-7F2C-3C0D-B979-4FFFF0BF156C}"/>
              </a:ext>
            </a:extLst>
          </p:cNvPr>
          <p:cNvSpPr>
            <a:spLocks noGrp="1"/>
          </p:cNvSpPr>
          <p:nvPr>
            <p:ph type="title"/>
          </p:nvPr>
        </p:nvSpPr>
        <p:spPr>
          <a:xfrm>
            <a:off x="762000" y="1137434"/>
            <a:ext cx="7800660" cy="1520987"/>
          </a:xfrm>
        </p:spPr>
        <p:txBody>
          <a:bodyPr vert="horz" lIns="91440" tIns="45720" rIns="91440" bIns="45720" rtlCol="0" anchor="t">
            <a:normAutofit/>
          </a:bodyPr>
          <a:lstStyle/>
          <a:p>
            <a:r>
              <a:rPr lang="en-US" sz="4000" dirty="0">
                <a:solidFill>
                  <a:srgbClr val="FFFFFF"/>
                </a:solidFill>
                <a:latin typeface="Times New Roman"/>
                <a:cs typeface="Times New Roman"/>
              </a:rPr>
              <a:t>Code</a:t>
            </a:r>
          </a:p>
        </p:txBody>
      </p:sp>
      <p:sp>
        <p:nvSpPr>
          <p:cNvPr id="11" name="Rectangle 10">
            <a:extLst>
              <a:ext uri="{FF2B5EF4-FFF2-40B4-BE49-F238E27FC236}">
                <a16:creationId xmlns:a16="http://schemas.microsoft.com/office/drawing/2014/main" id="{5BE23E75-E7E9-4D9F-6D25-5512363F86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878570" y="-449383"/>
            <a:ext cx="2425271" cy="12201588"/>
          </a:xfrm>
          <a:prstGeom prst="rect">
            <a:avLst/>
          </a:prstGeom>
          <a:gradFill flip="none" rotWithShape="1">
            <a:gsLst>
              <a:gs pos="10000">
                <a:srgbClr val="000000">
                  <a:alpha val="0"/>
                </a:srgbClr>
              </a:gs>
              <a:gs pos="66000">
                <a:srgbClr val="000000">
                  <a:alpha val="35000"/>
                </a:srgbClr>
              </a:gs>
              <a:gs pos="100000">
                <a:srgbClr val="000000">
                  <a:alpha val="4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61B115DB-65EB-3FC3-7284-CFDF4ADC60B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0204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0E7372-C5A3-F01E-73CF-612BDDE56360}"/>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Times New Roman"/>
                <a:cs typeface="Times New Roman"/>
              </a:rPr>
              <a:t>Code</a:t>
            </a:r>
          </a:p>
        </p:txBody>
      </p:sp>
      <p:pic>
        <p:nvPicPr>
          <p:cNvPr id="5" name="Content Placeholder 4" descr="A screenshot of a computer program&#10;&#10;Description automatically generated">
            <a:extLst>
              <a:ext uri="{FF2B5EF4-FFF2-40B4-BE49-F238E27FC236}">
                <a16:creationId xmlns:a16="http://schemas.microsoft.com/office/drawing/2014/main" id="{F635F9A4-CB00-F905-CFCA-755441D2A734}"/>
              </a:ext>
            </a:extLst>
          </p:cNvPr>
          <p:cNvPicPr>
            <a:picLocks noGrp="1" noChangeAspect="1"/>
          </p:cNvPicPr>
          <p:nvPr>
            <p:ph idx="1"/>
          </p:nvPr>
        </p:nvPicPr>
        <p:blipFill>
          <a:blip r:embed="rId2"/>
          <a:stretch/>
        </p:blipFill>
        <p:spPr>
          <a:xfrm>
            <a:off x="5132931" y="643466"/>
            <a:ext cx="6069470" cy="5568739"/>
          </a:xfrm>
          <a:prstGeom prst="rect">
            <a:avLst/>
          </a:prstGeom>
        </p:spPr>
      </p:pic>
    </p:spTree>
    <p:extLst>
      <p:ext uri="{BB962C8B-B14F-4D97-AF65-F5344CB8AC3E}">
        <p14:creationId xmlns:p14="http://schemas.microsoft.com/office/powerpoint/2010/main" val="2541841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B605E2-045A-7E78-D4D9-B8E2B55E57E2}"/>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Times New Roman"/>
                <a:cs typeface="Times New Roman"/>
              </a:rPr>
              <a:t>Code Continued </a:t>
            </a:r>
          </a:p>
        </p:txBody>
      </p:sp>
      <p:pic>
        <p:nvPicPr>
          <p:cNvPr id="4" name="Content Placeholder 3" descr="A screenshot of a computer program&#10;&#10;Description automatically generated">
            <a:extLst>
              <a:ext uri="{FF2B5EF4-FFF2-40B4-BE49-F238E27FC236}">
                <a16:creationId xmlns:a16="http://schemas.microsoft.com/office/drawing/2014/main" id="{EFA5F6CC-4732-466D-5F4C-02D3A75BD589}"/>
              </a:ext>
            </a:extLst>
          </p:cNvPr>
          <p:cNvPicPr>
            <a:picLocks noGrp="1" noChangeAspect="1"/>
          </p:cNvPicPr>
          <p:nvPr>
            <p:ph idx="1"/>
          </p:nvPr>
        </p:nvPicPr>
        <p:blipFill>
          <a:blip r:embed="rId2"/>
          <a:stretch>
            <a:fillRect/>
          </a:stretch>
        </p:blipFill>
        <p:spPr>
          <a:xfrm>
            <a:off x="5267281" y="643466"/>
            <a:ext cx="5800769" cy="5568739"/>
          </a:xfrm>
          <a:prstGeom prst="rect">
            <a:avLst/>
          </a:prstGeom>
        </p:spPr>
      </p:pic>
    </p:spTree>
    <p:extLst>
      <p:ext uri="{BB962C8B-B14F-4D97-AF65-F5344CB8AC3E}">
        <p14:creationId xmlns:p14="http://schemas.microsoft.com/office/powerpoint/2010/main" val="1168807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6B398A-150C-5989-13F2-CF21EFE7E100}"/>
              </a:ext>
            </a:extLst>
          </p:cNvPr>
          <p:cNvSpPr>
            <a:spLocks noGrp="1"/>
          </p:cNvSpPr>
          <p:nvPr>
            <p:ph type="title"/>
          </p:nvPr>
        </p:nvSpPr>
        <p:spPr>
          <a:xfrm>
            <a:off x="572493" y="238539"/>
            <a:ext cx="11018520" cy="1434415"/>
          </a:xfrm>
        </p:spPr>
        <p:txBody>
          <a:bodyPr anchor="b">
            <a:normAutofit/>
          </a:bodyPr>
          <a:lstStyle/>
          <a:p>
            <a:r>
              <a:rPr lang="en-US" sz="5400" dirty="0">
                <a:latin typeface="Times New Roman"/>
                <a:cs typeface="Times New Roman"/>
              </a:rPr>
              <a:t>Code overview</a:t>
            </a:r>
          </a:p>
        </p:txBody>
      </p:sp>
      <p:sp>
        <p:nvSpPr>
          <p:cNvPr id="68"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6" name="Content Placeholder 2">
            <a:extLst>
              <a:ext uri="{FF2B5EF4-FFF2-40B4-BE49-F238E27FC236}">
                <a16:creationId xmlns:a16="http://schemas.microsoft.com/office/drawing/2014/main" id="{F7D952C7-29B2-C009-621F-3309DC359F0F}"/>
              </a:ext>
            </a:extLst>
          </p:cNvPr>
          <p:cNvGraphicFramePr>
            <a:graphicFrameLocks noGrp="1"/>
          </p:cNvGraphicFramePr>
          <p:nvPr>
            <p:ph idx="1"/>
            <p:extLst>
              <p:ext uri="{D42A27DB-BD31-4B8C-83A1-F6EECF244321}">
                <p14:modId xmlns:p14="http://schemas.microsoft.com/office/powerpoint/2010/main" val="3752500531"/>
              </p:ext>
            </p:extLst>
          </p:nvPr>
        </p:nvGraphicFramePr>
        <p:xfrm>
          <a:off x="572493" y="2071316"/>
          <a:ext cx="6713552" cy="41191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100096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Predicting Customer Churn in Subscription-Based Services</vt:lpstr>
      <vt:lpstr>Telco Customer Churn Dataset</vt:lpstr>
      <vt:lpstr>Overview of the Problem   </vt:lpstr>
      <vt:lpstr>Summary of Approach Taken   </vt:lpstr>
      <vt:lpstr>Summary of Approach Taken continued</vt:lpstr>
      <vt:lpstr>Code</vt:lpstr>
      <vt:lpstr>Code</vt:lpstr>
      <vt:lpstr>Code Continued </vt:lpstr>
      <vt:lpstr>Code overview</vt:lpstr>
      <vt:lpstr>Code Output</vt:lpstr>
      <vt:lpstr>Results from the code</vt:lpstr>
      <vt:lpstr>Results 2</vt:lpstr>
      <vt:lpstr>Results 3</vt:lpstr>
      <vt:lpstr>Results and Insights  </vt:lpstr>
      <vt:lpstr>Conclusion   </vt:lpstr>
      <vt:lpstr>Works Cited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215</cp:revision>
  <dcterms:created xsi:type="dcterms:W3CDTF">2024-11-21T18:37:29Z</dcterms:created>
  <dcterms:modified xsi:type="dcterms:W3CDTF">2024-11-21T19:40:29Z</dcterms:modified>
</cp:coreProperties>
</file>