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73" r:id="rId2"/>
    <p:sldId id="256" r:id="rId3"/>
    <p:sldId id="470" r:id="rId4"/>
    <p:sldId id="33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84" r:id="rId27"/>
    <p:sldId id="277" r:id="rId28"/>
    <p:sldId id="298" r:id="rId29"/>
    <p:sldId id="278" r:id="rId30"/>
    <p:sldId id="279" r:id="rId31"/>
    <p:sldId id="280" r:id="rId32"/>
    <p:sldId id="281" r:id="rId33"/>
    <p:sldId id="285" r:id="rId34"/>
    <p:sldId id="286" r:id="rId35"/>
    <p:sldId id="287" r:id="rId36"/>
    <p:sldId id="288" r:id="rId37"/>
    <p:sldId id="289" r:id="rId38"/>
    <p:sldId id="295" r:id="rId39"/>
    <p:sldId id="290" r:id="rId40"/>
    <p:sldId id="297" r:id="rId41"/>
    <p:sldId id="293" r:id="rId42"/>
    <p:sldId id="292" r:id="rId43"/>
    <p:sldId id="296" r:id="rId44"/>
    <p:sldId id="299" r:id="rId45"/>
    <p:sldId id="300" r:id="rId46"/>
    <p:sldId id="303" r:id="rId47"/>
    <p:sldId id="302" r:id="rId48"/>
    <p:sldId id="393" r:id="rId49"/>
    <p:sldId id="394" r:id="rId50"/>
    <p:sldId id="396" r:id="rId51"/>
    <p:sldId id="397" r:id="rId52"/>
    <p:sldId id="398" r:id="rId53"/>
    <p:sldId id="399" r:id="rId54"/>
    <p:sldId id="405" r:id="rId55"/>
    <p:sldId id="407" r:id="rId56"/>
    <p:sldId id="534" r:id="rId57"/>
    <p:sldId id="463" r:id="rId58"/>
    <p:sldId id="464" r:id="rId59"/>
    <p:sldId id="465" r:id="rId60"/>
    <p:sldId id="466" r:id="rId61"/>
    <p:sldId id="461" r:id="rId62"/>
    <p:sldId id="469" r:id="rId63"/>
    <p:sldId id="468" r:id="rId64"/>
    <p:sldId id="467" r:id="rId65"/>
    <p:sldId id="305" r:id="rId66"/>
    <p:sldId id="450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74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1D771-68FD-44C8-939A-DD6560E42F84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7FAB5-14B8-4626-A71A-E6F240B105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with out the danger.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lower the entropy</a:t>
            </a:r>
            <a:r>
              <a:rPr lang="en-US" baseline="0" dirty="0" smtClean="0"/>
              <a:t> the easier it is to detect patterns.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each new state was random our</a:t>
            </a:r>
            <a:r>
              <a:rPr lang="en-US" baseline="0" dirty="0" smtClean="0"/>
              <a:t> only possible tool we could use would be the causal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analyzing and trying to resolve contradictions in the two theories.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and its not that useful, because it can’t deal with large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essentially plays</a:t>
            </a:r>
            <a:r>
              <a:rPr lang="en-US" baseline="0" dirty="0" smtClean="0"/>
              <a:t> the role of compressing the information found out by what was learned while creating the causal map.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there</a:t>
            </a:r>
            <a:r>
              <a:rPr lang="en-US" baseline="0" dirty="0" smtClean="0"/>
              <a:t> are many ways to get from one state 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6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algorithm isn’t entirely</a:t>
            </a:r>
            <a:r>
              <a:rPr lang="en-US" baseline="0" dirty="0" smtClean="0"/>
              <a:t> figured out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don’t know how they’re going to do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Memoizers</a:t>
            </a:r>
            <a:r>
              <a:rPr lang="en-US" dirty="0" smtClean="0"/>
              <a:t> (Dynamic Programming)</a:t>
            </a:r>
          </a:p>
          <a:p>
            <a:pPr lvl="1"/>
            <a:r>
              <a:rPr lang="en-US" dirty="0" smtClean="0"/>
              <a:t>Once you find a solution remember it so you don’t have to do the work again. (Causal 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0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 making it</a:t>
            </a:r>
            <a:r>
              <a:rPr lang="en-US" baseline="0" dirty="0" smtClean="0"/>
              <a:t> more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65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4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deterministic finite automata.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4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George Gilder on this:</a:t>
            </a:r>
            <a:r>
              <a:rPr lang="en-US" baseline="0" dirty="0" smtClean="0"/>
              <a:t> Economy as a structure of knowledge creation and 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a person is the filter from random chaos to structured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in acquisition</a:t>
            </a:r>
            <a:r>
              <a:rPr lang="en-US" baseline="0" dirty="0" smtClean="0"/>
              <a:t> of knowledge and production of goods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Acquiring</a:t>
            </a:r>
            <a:r>
              <a:rPr lang="en-US" baseline="0" dirty="0" smtClean="0"/>
              <a:t> knowledge is the quintessential creative act.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 of course not the</a:t>
            </a:r>
            <a:r>
              <a:rPr lang="en-US" baseline="0" dirty="0" smtClean="0"/>
              <a:t> structure of consumption,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with out the danger.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with out the danger.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0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long as there are no dead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long as there are no dead states. And the goal state is the final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environment must follow the Markov Assumption; that</a:t>
            </a:r>
            <a:r>
              <a:rPr lang="en-US" baseline="0" dirty="0" smtClean="0"/>
              <a:t> a state is independent of the previous states to produce the next state, that all information is contained within the current state, so that given a particular action you will arrive at the predicted state based upon the last time you were at this state and did this action.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run into a combinatorial</a:t>
            </a:r>
            <a:r>
              <a:rPr lang="en-US" baseline="0" dirty="0" smtClean="0"/>
              <a:t> explosion. Unfortunately these are the kinds of systems that this sensorimotor engine is useful for. We can figure out simple environments ourselves.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this information it can produce a local causal</a:t>
            </a:r>
            <a:r>
              <a:rPr lang="en-US" baseline="0" dirty="0" smtClean="0"/>
              <a:t> map on the fly.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7FAB5-14B8-4626-A71A-E6F240B1057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F4F0-65E5-4CB2-94B0-0DB037A119B2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E9EC-70D9-4056-8858-40791BAF78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instance: it may sense a new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chooses an action in response to the stimuli.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environment is perturbed into a new state, which is added to the causal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generates a new behavior in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process continues: building an internal representation of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</p:cNvCxnSpPr>
          <p:nvPr/>
        </p:nvCxnSpPr>
        <p:spPr>
          <a:xfrm flipH="1" flipV="1">
            <a:off x="7696200" y="3835457"/>
            <a:ext cx="276902" cy="3023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does not know ahead of time if it will encounter a new state…</a:t>
            </a:r>
          </a:p>
        </p:txBody>
      </p:sp>
    </p:spTree>
    <p:extLst>
      <p:ext uri="{BB962C8B-B14F-4D97-AF65-F5344CB8AC3E}">
        <p14:creationId xmlns:p14="http://schemas.microsoft.com/office/powerpoint/2010/main" val="25907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one that has been previously seen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fills out the map, which is a finite state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more nodes there are, the more transitions are recorded, exponentially.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8" idx="2"/>
          </p:cNvCxnSpPr>
          <p:nvPr/>
        </p:nvCxnSpPr>
        <p:spPr>
          <a:xfrm flipH="1" flipV="1">
            <a:off x="8096250" y="3530598"/>
            <a:ext cx="28575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state of the environment can be represented by raw data or preprocessed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Vision and Design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6" idx="7"/>
          </p:cNvCxnSpPr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 the data reduces the number of potential states the engine can see.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696200" y="3805693"/>
            <a:ext cx="33269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6" idx="7"/>
          </p:cNvCxnSpPr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behaviors, too, can be granular or complex.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6" idx="7"/>
          </p:cNvCxnSpPr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only has a certain number of behaviors it can produce on the smallest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assume the Causal Map is now complete. This is a very simple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may control the engine.</a:t>
            </a:r>
            <a:endParaRPr lang="en-US" dirty="0"/>
          </a:p>
        </p:txBody>
      </p: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7940787" y="2416274"/>
            <a:ext cx="299520" cy="14611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can be used to manage an environment that the user may not understand.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7940787" y="2416274"/>
            <a:ext cx="299520" cy="14611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4014457" y="3612640"/>
            <a:ext cx="1019833" cy="2228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4920" y="1304730"/>
            <a:ext cx="1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user can control the engine by issuing commands or goals matching a state.</a:t>
            </a:r>
            <a:endParaRPr lang="en-US" dirty="0"/>
          </a:p>
        </p:txBody>
      </p:sp>
      <p:cxnSp>
        <p:nvCxnSpPr>
          <p:cNvPr id="7" name="Straight Arrow Connector 6"/>
          <p:cNvCxnSpPr>
            <a:stCxn id="27" idx="3"/>
            <a:endCxn id="4" idx="0"/>
          </p:cNvCxnSpPr>
          <p:nvPr/>
        </p:nvCxnSpPr>
        <p:spPr>
          <a:xfrm flipH="1">
            <a:off x="6979279" y="2075889"/>
            <a:ext cx="780211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any input state of the environment the engine may produce any other state.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it’s causal map to produce an efficient series of behaviors.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Maestro:</a:t>
            </a:r>
          </a:p>
          <a:p>
            <a:pPr marL="400050" lvl="1" indent="0">
              <a:buNone/>
            </a:pPr>
            <a:r>
              <a:rPr lang="en-US" dirty="0" smtClean="0"/>
              <a:t>A naïve Sensorimotor Engine prototype.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Sensorimotor </a:t>
            </a:r>
            <a:r>
              <a:rPr lang="en-US" dirty="0" smtClean="0"/>
              <a:t>Engine</a:t>
            </a:r>
            <a:r>
              <a:rPr lang="en-US" dirty="0" smtClean="0"/>
              <a:t>: 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Combining </a:t>
            </a:r>
            <a:r>
              <a:rPr lang="en-US" dirty="0" smtClean="0"/>
              <a:t>sensory and motor functions to produce </a:t>
            </a:r>
            <a:r>
              <a:rPr lang="en-US" dirty="0"/>
              <a:t>an encapsulated block of </a:t>
            </a:r>
            <a:r>
              <a:rPr lang="en-US" dirty="0" smtClean="0"/>
              <a:t>functionality.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may be able to achieve any state in the environment from any other state.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Static</a:t>
            </a:r>
            <a:r>
              <a:rPr lang="en-US" dirty="0" smtClean="0"/>
              <a:t>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course this only works for “static” environments; where the engine is the only actor.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25" idx="7"/>
            <a:endCxn id="5" idx="2"/>
          </p:cNvCxnSpPr>
          <p:nvPr/>
        </p:nvCxnSpPr>
        <p:spPr>
          <a:xfrm flipV="1">
            <a:off x="1648312" y="4743527"/>
            <a:ext cx="454167" cy="5812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1241807" y="5257800"/>
            <a:ext cx="476250" cy="457200"/>
          </a:xfrm>
          <a:prstGeom prst="noSmoking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Simple</a:t>
            </a:r>
            <a:r>
              <a:rPr lang="en-US" dirty="0" smtClean="0"/>
              <a:t>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Also, so far the environment must be quite simple with relatively few possible states.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∞</a:t>
            </a:r>
            <a:r>
              <a:rPr lang="en-US" dirty="0" smtClean="0"/>
              <a:t>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 if you had a static environment with an infinite (or many) number of states?</a:t>
            </a: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couldn’t possibly map each state; let alone, every possible state-to-state transition.</a:t>
            </a:r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7" idx="2"/>
          </p:cNvCxnSpPr>
          <p:nvPr/>
        </p:nvCxnSpPr>
        <p:spPr>
          <a:xfrm flipH="1">
            <a:off x="7477802" y="4209667"/>
            <a:ext cx="33269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44151" y="4311091"/>
            <a:ext cx="261599" cy="108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4"/>
          </p:cNvCxnSpPr>
          <p:nvPr/>
        </p:nvCxnSpPr>
        <p:spPr>
          <a:xfrm>
            <a:off x="8286750" y="4311091"/>
            <a:ext cx="190500" cy="2609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6" idx="6"/>
          </p:cNvCxnSpPr>
          <p:nvPr/>
        </p:nvCxnSpPr>
        <p:spPr>
          <a:xfrm>
            <a:off x="8382000" y="4209472"/>
            <a:ext cx="190500" cy="1558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6" idx="4"/>
          </p:cNvCxnSpPr>
          <p:nvPr/>
        </p:nvCxnSpPr>
        <p:spPr>
          <a:xfrm flipH="1">
            <a:off x="8219398" y="4311091"/>
            <a:ext cx="67352" cy="2609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05750" y="4311286"/>
            <a:ext cx="123148" cy="2607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2"/>
          </p:cNvCxnSpPr>
          <p:nvPr/>
        </p:nvCxnSpPr>
        <p:spPr>
          <a:xfrm flipH="1">
            <a:off x="7644151" y="3733838"/>
            <a:ext cx="356849" cy="3742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1"/>
          </p:cNvCxnSpPr>
          <p:nvPr/>
        </p:nvCxnSpPr>
        <p:spPr>
          <a:xfrm flipH="1">
            <a:off x="7759490" y="3661982"/>
            <a:ext cx="26940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</p:cNvCxnSpPr>
          <p:nvPr/>
        </p:nvCxnSpPr>
        <p:spPr>
          <a:xfrm flipH="1" flipV="1">
            <a:off x="8001000" y="3428979"/>
            <a:ext cx="95250" cy="203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8" idx="5"/>
          </p:cNvCxnSpPr>
          <p:nvPr/>
        </p:nvCxnSpPr>
        <p:spPr>
          <a:xfrm>
            <a:off x="8544602" y="3602454"/>
            <a:ext cx="27898" cy="3798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8" idx="1"/>
          </p:cNvCxnSpPr>
          <p:nvPr/>
        </p:nvCxnSpPr>
        <p:spPr>
          <a:xfrm flipH="1">
            <a:off x="8163602" y="3458743"/>
            <a:ext cx="2462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6"/>
          </p:cNvCxnSpPr>
          <p:nvPr/>
        </p:nvCxnSpPr>
        <p:spPr>
          <a:xfrm flipV="1">
            <a:off x="8382000" y="4108047"/>
            <a:ext cx="190500" cy="1014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&quot;No&quot; Symbol 62"/>
          <p:cNvSpPr/>
          <p:nvPr/>
        </p:nvSpPr>
        <p:spPr>
          <a:xfrm>
            <a:off x="7894194" y="3682911"/>
            <a:ext cx="585646" cy="628375"/>
          </a:xfrm>
          <a:prstGeom prst="noSmoking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needs to be able to predict state transitions for behaviors it hasn’t tried yet.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4" name="Flowchart: Connector 23"/>
          <p:cNvSpPr/>
          <p:nvPr/>
        </p:nvSpPr>
        <p:spPr>
          <a:xfrm>
            <a:off x="7687352" y="341733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6" idx="1"/>
            <a:endCxn id="24" idx="5"/>
          </p:cNvCxnSpPr>
          <p:nvPr/>
        </p:nvCxnSpPr>
        <p:spPr>
          <a:xfrm flipH="1" flipV="1">
            <a:off x="7849954" y="3590807"/>
            <a:ext cx="178944" cy="7117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33" idx="0"/>
          </p:cNvCxnSpPr>
          <p:nvPr/>
        </p:nvCxnSpPr>
        <p:spPr>
          <a:xfrm flipH="1">
            <a:off x="7620000" y="3590807"/>
            <a:ext cx="95250" cy="29411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lowchart: Connector 32"/>
          <p:cNvSpPr/>
          <p:nvPr/>
        </p:nvSpPr>
        <p:spPr>
          <a:xfrm>
            <a:off x="7524750" y="3884917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prediction requires the detection and extrapolation of patterns in the data.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7687352" y="341733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28" idx="5"/>
          </p:cNvCxnSpPr>
          <p:nvPr/>
        </p:nvCxnSpPr>
        <p:spPr>
          <a:xfrm flipH="1" flipV="1">
            <a:off x="7849954" y="3590807"/>
            <a:ext cx="178944" cy="7117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3"/>
            <a:endCxn id="31" idx="0"/>
          </p:cNvCxnSpPr>
          <p:nvPr/>
        </p:nvCxnSpPr>
        <p:spPr>
          <a:xfrm flipH="1">
            <a:off x="7620000" y="3590807"/>
            <a:ext cx="95250" cy="29411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7524750" y="3884917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patterns in the data because there is a structure to the environment.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64" name="Elbow Connector 63"/>
          <p:cNvCxnSpPr>
            <a:stCxn id="61" idx="1"/>
            <a:endCxn id="6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must infer the rules that govern state transitions; underlying structure.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64" name="Elbow Connector 63"/>
          <p:cNvCxnSpPr>
            <a:stCxn id="61" idx="1"/>
            <a:endCxn id="6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inference map should mirror the rules that govern the environment.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1"/>
            <a:endCxn id="35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current state, the inference map can produce a local theoretical causal map. 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1"/>
            <a:endCxn id="35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discovered or observed causal map can inform the inference map.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7687352" y="3417332"/>
            <a:ext cx="190500" cy="203239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5"/>
          </p:cNvCxnSpPr>
          <p:nvPr/>
        </p:nvCxnSpPr>
        <p:spPr>
          <a:xfrm flipH="1" flipV="1">
            <a:off x="7849954" y="3590807"/>
            <a:ext cx="178944" cy="71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23" idx="5"/>
          </p:cNvCxnSpPr>
          <p:nvPr/>
        </p:nvCxnSpPr>
        <p:spPr>
          <a:xfrm flipH="1" flipV="1">
            <a:off x="5755846" y="3704075"/>
            <a:ext cx="382329" cy="403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two theoretical causal maps can help inform the inference map.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7654459" y="3428981"/>
            <a:ext cx="190500" cy="203239"/>
          </a:xfrm>
          <a:prstGeom prst="flowChartConnector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6" idx="1"/>
            <a:endCxn id="38" idx="6"/>
          </p:cNvCxnSpPr>
          <p:nvPr/>
        </p:nvCxnSpPr>
        <p:spPr>
          <a:xfrm flipH="1" flipV="1">
            <a:off x="7844959" y="3530601"/>
            <a:ext cx="183939" cy="13138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4"/>
            <a:endCxn id="47" idx="1"/>
          </p:cNvCxnSpPr>
          <p:nvPr/>
        </p:nvCxnSpPr>
        <p:spPr>
          <a:xfrm>
            <a:off x="7749709" y="3632220"/>
            <a:ext cx="88689" cy="50559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8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short the engine needs to infer </a:t>
            </a:r>
            <a:r>
              <a:rPr lang="en-US" i="1" dirty="0" smtClean="0"/>
              <a:t>why </a:t>
            </a:r>
            <a:r>
              <a:rPr lang="en-US" dirty="0" smtClean="0"/>
              <a:t>the environment changes the way it does.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Causal map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map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Producing the causal map is the trivially easy part of the sensorimotor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29334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∞ 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01000" y="363221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91500" y="4107852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810500" y="4108047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26" idx="5"/>
          </p:cNvCxnSpPr>
          <p:nvPr/>
        </p:nvCxnSpPr>
        <p:spPr>
          <a:xfrm>
            <a:off x="8163602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3"/>
          </p:cNvCxnSpPr>
          <p:nvPr/>
        </p:nvCxnSpPr>
        <p:spPr>
          <a:xfrm flipH="1">
            <a:off x="7905750" y="3805693"/>
            <a:ext cx="123148" cy="3021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7"/>
            <a:endCxn id="46" idx="1"/>
          </p:cNvCxnSpPr>
          <p:nvPr/>
        </p:nvCxnSpPr>
        <p:spPr>
          <a:xfrm flipV="1">
            <a:off x="7973102" y="4137616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47" idx="5"/>
          </p:cNvCxnSpPr>
          <p:nvPr/>
        </p:nvCxnSpPr>
        <p:spPr>
          <a:xfrm flipH="1">
            <a:off x="7973102" y="4281327"/>
            <a:ext cx="246296" cy="1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Connector 67"/>
          <p:cNvSpPr/>
          <p:nvPr/>
        </p:nvSpPr>
        <p:spPr>
          <a:xfrm>
            <a:off x="8382000" y="342897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6" idx="7"/>
          </p:cNvCxnSpPr>
          <p:nvPr/>
        </p:nvCxnSpPr>
        <p:spPr>
          <a:xfrm flipV="1">
            <a:off x="8354102" y="3632218"/>
            <a:ext cx="123148" cy="5053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Causal map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3602" y="3530600"/>
            <a:ext cx="218398" cy="1313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Generating and “inference map” or it’s equivalent model is the difficult part.</a:t>
            </a:r>
            <a:endParaRPr lang="en-US" i="1" dirty="0" smtClean="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 flipH="1">
            <a:off x="6979280" y="2075889"/>
            <a:ext cx="780210" cy="6546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7620000" y="1295400"/>
            <a:ext cx="952500" cy="914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Flowchart: Connector 22"/>
          <p:cNvSpPr/>
          <p:nvPr/>
        </p:nvSpPr>
        <p:spPr>
          <a:xfrm>
            <a:off x="5593244" y="353060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6042925" y="4107849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592922" y="4107850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31" idx="2"/>
          </p:cNvCxnSpPr>
          <p:nvPr/>
        </p:nvCxnSpPr>
        <p:spPr>
          <a:xfrm flipV="1">
            <a:off x="5783744" y="3632218"/>
            <a:ext cx="25918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4"/>
            <a:endCxn id="25" idx="0"/>
          </p:cNvCxnSpPr>
          <p:nvPr/>
        </p:nvCxnSpPr>
        <p:spPr>
          <a:xfrm flipH="1">
            <a:off x="5688172" y="3733839"/>
            <a:ext cx="322" cy="374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7"/>
            <a:endCxn id="24" idx="1"/>
          </p:cNvCxnSpPr>
          <p:nvPr/>
        </p:nvCxnSpPr>
        <p:spPr>
          <a:xfrm flipV="1">
            <a:off x="5755524" y="4137613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5"/>
          </p:cNvCxnSpPr>
          <p:nvPr/>
        </p:nvCxnSpPr>
        <p:spPr>
          <a:xfrm flipH="1">
            <a:off x="5755524" y="4281324"/>
            <a:ext cx="31529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6042925" y="3530598"/>
            <a:ext cx="190500" cy="203239"/>
          </a:xfrm>
          <a:prstGeom prst="flowChartConnector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  <a:endCxn id="31" idx="4"/>
          </p:cNvCxnSpPr>
          <p:nvPr/>
        </p:nvCxnSpPr>
        <p:spPr>
          <a:xfrm flipV="1">
            <a:off x="6138175" y="3733837"/>
            <a:ext cx="0" cy="3740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8443" y="3048000"/>
            <a:ext cx="169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Inference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400800" y="4107849"/>
            <a:ext cx="1219200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6882828" y="3130947"/>
            <a:ext cx="511386" cy="2034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30979" y="4312794"/>
            <a:ext cx="1142999" cy="2328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530979" y="2919785"/>
            <a:ext cx="1142999" cy="2564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1"/>
            <a:endCxn id="36" idx="1"/>
          </p:cNvCxnSpPr>
          <p:nvPr/>
        </p:nvCxnSpPr>
        <p:spPr>
          <a:xfrm rot="10800000">
            <a:off x="1530979" y="3048000"/>
            <a:ext cx="12700" cy="1381224"/>
          </a:xfrm>
          <a:prstGeom prst="bentConnector3">
            <a:avLst>
              <a:gd name="adj1" fmla="val 450890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complex environments Maestros can form a hierarchy to manage the environment.</a:t>
            </a:r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engine would receive a portion of the environment state. </a:t>
            </a:r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76478" y="340012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X: 22.7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600" y="3400129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Y: 90.8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3" name="Elbow Connector 12"/>
          <p:cNvCxnSpPr>
            <a:stCxn id="12" idx="0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0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Here’s a diagram of its proposed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Simplified sensory </a:t>
            </a:r>
            <a:r>
              <a:rPr lang="en-US" dirty="0"/>
              <a:t>data </a:t>
            </a:r>
            <a:r>
              <a:rPr lang="en-US" dirty="0" smtClean="0"/>
              <a:t>travels </a:t>
            </a:r>
            <a:r>
              <a:rPr lang="en-US" dirty="0"/>
              <a:t>up the hierarchy.</a:t>
            </a:r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2161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71746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90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0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0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user gives a command to achieve a certain high level (simplified)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00301" y="17526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(30, 80)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0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0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engine gives orders for each of the lower engines to produce the desired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7673" y="262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0599" y="262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80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bottom level engines find paths in their database to achieve the desired state.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71600" y="335048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Action(s)   X: +7.3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8800" y="3352800"/>
            <a:ext cx="186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Action(s)   Y: -10.8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21" name="Elbow Connector 20"/>
          <p:cNvCxnSpPr>
            <a:stCxn id="20" idx="0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0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1"/>
          </p:cNvCxnSpPr>
          <p:nvPr/>
        </p:nvCxnSpPr>
        <p:spPr>
          <a:xfrm rot="10800000" flipV="1">
            <a:off x="34286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0" idx="3"/>
          </p:cNvCxnSpPr>
          <p:nvPr/>
        </p:nvCxnSpPr>
        <p:spPr>
          <a:xfrm>
            <a:off x="47240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hierarchy of engines allows the system to see big picture and details all at once.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1842" y="1896159"/>
            <a:ext cx="245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nvariant view;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higher order concepts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2878861"/>
            <a:ext cx="266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Rapidly changing view and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detailed motor commands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21" name="Elbow Connector 20"/>
          <p:cNvCxnSpPr>
            <a:stCxn id="20" idx="0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0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0" idx="1"/>
          </p:cNvCxnSpPr>
          <p:nvPr/>
        </p:nvCxnSpPr>
        <p:spPr>
          <a:xfrm rot="10800000" flipV="1">
            <a:off x="34286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0" idx="3"/>
          </p:cNvCxnSpPr>
          <p:nvPr/>
        </p:nvCxnSpPr>
        <p:spPr>
          <a:xfrm>
            <a:off x="47240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Multiple Maestros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way to think of the Hierarchy of engines: a structure of </a:t>
            </a:r>
            <a:r>
              <a:rPr lang="en-US" dirty="0" err="1" smtClean="0"/>
              <a:t>memoizers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66823" y="24384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2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423" y="31242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8623" y="4267200"/>
            <a:ext cx="1905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6" name="Elbow Connector 15"/>
          <p:cNvCxnSpPr>
            <a:stCxn id="10" idx="0"/>
            <a:endCxn id="7" idx="4"/>
          </p:cNvCxnSpPr>
          <p:nvPr/>
        </p:nvCxnSpPr>
        <p:spPr>
          <a:xfrm rot="5400000" flipH="1" flipV="1">
            <a:off x="40382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6" idx="4"/>
          </p:cNvCxnSpPr>
          <p:nvPr/>
        </p:nvCxnSpPr>
        <p:spPr>
          <a:xfrm rot="16200000" flipV="1">
            <a:off x="3809623" y="3695700"/>
            <a:ext cx="914400" cy="2286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3"/>
          </p:cNvCxnSpPr>
          <p:nvPr/>
        </p:nvCxnSpPr>
        <p:spPr>
          <a:xfrm flipV="1">
            <a:off x="4152523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5"/>
          </p:cNvCxnSpPr>
          <p:nvPr/>
        </p:nvCxnSpPr>
        <p:spPr>
          <a:xfrm flipH="1" flipV="1">
            <a:off x="4461945" y="2633522"/>
            <a:ext cx="147778" cy="4906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86400" y="1562100"/>
            <a:ext cx="914400" cy="876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381123" y="2000250"/>
            <a:ext cx="1105277" cy="438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6"/>
            <a:endCxn id="7" idx="7"/>
          </p:cNvCxnSpPr>
          <p:nvPr/>
        </p:nvCxnSpPr>
        <p:spPr>
          <a:xfrm>
            <a:off x="4495423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0800000" flipV="1">
            <a:off x="4071701" y="2552700"/>
            <a:ext cx="195122" cy="6049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0" idx="1"/>
          </p:cNvCxnSpPr>
          <p:nvPr/>
        </p:nvCxnSpPr>
        <p:spPr>
          <a:xfrm rot="10800000" flipV="1">
            <a:off x="34286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6"/>
            <a:endCxn id="10" idx="3"/>
          </p:cNvCxnSpPr>
          <p:nvPr/>
        </p:nvCxnSpPr>
        <p:spPr>
          <a:xfrm>
            <a:off x="4724023" y="3238500"/>
            <a:ext cx="609600" cy="1371600"/>
          </a:xfrm>
          <a:prstGeom prst="bentConnector3">
            <a:avLst>
              <a:gd name="adj1" fmla="val 1375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 generalized Artificial Intelligence.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 generalized Artificial Intelligence. </a:t>
            </a:r>
          </a:p>
          <a:p>
            <a:r>
              <a:rPr lang="en-US" dirty="0" smtClean="0"/>
              <a:t>Not good at producing its own </a:t>
            </a:r>
            <a:r>
              <a:rPr lang="en-US" dirty="0" smtClean="0"/>
              <a:t>goals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2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 generalized Artificial Intelligence. </a:t>
            </a:r>
          </a:p>
          <a:p>
            <a:r>
              <a:rPr lang="en-US" dirty="0" smtClean="0"/>
              <a:t>Not good at producing its own goals.</a:t>
            </a:r>
          </a:p>
          <a:p>
            <a:r>
              <a:rPr lang="en-US" dirty="0" smtClean="0"/>
              <a:t>Not good in environments where things cannot be modeled.</a:t>
            </a:r>
          </a:p>
        </p:txBody>
      </p:sp>
    </p:spTree>
    <p:extLst>
      <p:ext uri="{BB962C8B-B14F-4D97-AF65-F5344CB8AC3E}">
        <p14:creationId xmlns:p14="http://schemas.microsoft.com/office/powerpoint/2010/main" val="9032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 generalized Artificial Intelligence. </a:t>
            </a:r>
          </a:p>
          <a:p>
            <a:r>
              <a:rPr lang="en-US" dirty="0" smtClean="0"/>
              <a:t>Not good at producing its own goals.</a:t>
            </a:r>
          </a:p>
          <a:p>
            <a:r>
              <a:rPr lang="en-US" dirty="0" smtClean="0"/>
              <a:t>Not good in environments where things cannot be modeled.</a:t>
            </a:r>
          </a:p>
          <a:p>
            <a:r>
              <a:rPr lang="en-US" dirty="0" smtClean="0"/>
              <a:t>Not good in chaotic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5615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is modeled as separate from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Not generalized Artificial Intelligence. </a:t>
            </a:r>
          </a:p>
          <a:p>
            <a:r>
              <a:rPr lang="en-US" dirty="0" smtClean="0"/>
              <a:t>Not good at producing its own goals.</a:t>
            </a:r>
          </a:p>
          <a:p>
            <a:r>
              <a:rPr lang="en-US" dirty="0" smtClean="0"/>
              <a:t>Not good in environments where things cannot be modeled.</a:t>
            </a:r>
          </a:p>
          <a:p>
            <a:r>
              <a:rPr lang="en-US" dirty="0" smtClean="0"/>
              <a:t>Not good in chaotic environments.</a:t>
            </a:r>
          </a:p>
          <a:p>
            <a:r>
              <a:rPr lang="en-US" dirty="0" smtClean="0"/>
              <a:t>Not good to interact with humans.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Good in an static, structured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1679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Good in an static, structured environment.</a:t>
            </a:r>
          </a:p>
          <a:p>
            <a:r>
              <a:rPr lang="en-US" dirty="0" smtClean="0"/>
              <a:t>Good with even complicated systems of interdependent relationships if relationships are symmetrical or uniform.</a:t>
            </a:r>
          </a:p>
        </p:txBody>
      </p:sp>
    </p:spTree>
    <p:extLst>
      <p:ext uri="{BB962C8B-B14F-4D97-AF65-F5344CB8AC3E}">
        <p14:creationId xmlns:p14="http://schemas.microsoft.com/office/powerpoint/2010/main" val="24532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Good in an static, structured environment.</a:t>
            </a:r>
          </a:p>
          <a:p>
            <a:r>
              <a:rPr lang="en-US" dirty="0" smtClean="0"/>
              <a:t>Good with even complicated systems of interdependent relationships if relationships are symmetrical or uniform.</a:t>
            </a:r>
          </a:p>
          <a:p>
            <a:r>
              <a:rPr lang="en-US" dirty="0" smtClean="0"/>
              <a:t>Computer Programming?</a:t>
            </a:r>
          </a:p>
        </p:txBody>
      </p:sp>
    </p:spTree>
    <p:extLst>
      <p:ext uri="{BB962C8B-B14F-4D97-AF65-F5344CB8AC3E}">
        <p14:creationId xmlns:p14="http://schemas.microsoft.com/office/powerpoint/2010/main" val="25274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Good in an static, structured environment.</a:t>
            </a:r>
          </a:p>
          <a:p>
            <a:r>
              <a:rPr lang="en-US" dirty="0" smtClean="0"/>
              <a:t>Good with even complicated systems of interdependent relationships if relationships are symmetrical or uniform.</a:t>
            </a:r>
          </a:p>
          <a:p>
            <a:r>
              <a:rPr lang="en-US" dirty="0"/>
              <a:t>Computer Programming?</a:t>
            </a:r>
          </a:p>
          <a:p>
            <a:r>
              <a:rPr lang="en-US" dirty="0" smtClean="0"/>
              <a:t>Able </a:t>
            </a:r>
            <a:r>
              <a:rPr lang="en-US" dirty="0" smtClean="0"/>
              <a:t>to command amazing brilliance at repeatable patterns, not able to handle chaotic / indeterminate situations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knowledge available in the world.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all knowledge must be discovered from raw data by somebody.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1" idx="1"/>
          </p:cNvCxnSpPr>
          <p:nvPr/>
        </p:nvCxnSpPr>
        <p:spPr>
          <a:xfrm rot="16200000" flipH="1">
            <a:off x="3508310" y="3622349"/>
            <a:ext cx="97002" cy="1017623"/>
          </a:xfrm>
          <a:prstGeom prst="bentConnector3">
            <a:avLst>
              <a:gd name="adj1" fmla="val -2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Smiley Face 21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-7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then be employed to produce goods, which are essentially packaged knowledge. 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-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3" idx="1"/>
            <a:endCxn id="24" idx="1"/>
          </p:cNvCxnSpPr>
          <p:nvPr/>
        </p:nvCxnSpPr>
        <p:spPr>
          <a:xfrm rot="16200000" flipH="1">
            <a:off x="3508310" y="3622349"/>
            <a:ext cx="97002" cy="1017623"/>
          </a:xfrm>
          <a:prstGeom prst="bentConnector3">
            <a:avLst>
              <a:gd name="adj1" fmla="val -2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nip and Round Single Corner Rectangle 25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7"/>
            <a:endCxn id="26" idx="3"/>
          </p:cNvCxnSpPr>
          <p:nvPr/>
        </p:nvCxnSpPr>
        <p:spPr>
          <a:xfrm rot="5400000" flipH="1" flipV="1">
            <a:off x="5138637" y="3508049"/>
            <a:ext cx="97002" cy="1246223"/>
          </a:xfrm>
          <a:prstGeom prst="bentConnector3">
            <a:avLst>
              <a:gd name="adj1" fmla="val 3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this process involves quite a lot of effort.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28706" y="35067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8379" y="3505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-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1"/>
            <a:endCxn id="34" idx="1"/>
          </p:cNvCxnSpPr>
          <p:nvPr/>
        </p:nvCxnSpPr>
        <p:spPr>
          <a:xfrm rot="16200000" flipH="1">
            <a:off x="3508310" y="3622349"/>
            <a:ext cx="97002" cy="1017623"/>
          </a:xfrm>
          <a:prstGeom prst="bentConnector3">
            <a:avLst>
              <a:gd name="adj1" fmla="val -2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Snip and Round Single Corner Rectangle 35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7"/>
            <a:endCxn id="36" idx="3"/>
          </p:cNvCxnSpPr>
          <p:nvPr/>
        </p:nvCxnSpPr>
        <p:spPr>
          <a:xfrm rot="5400000" flipH="1" flipV="1">
            <a:off x="5138637" y="3508049"/>
            <a:ext cx="97002" cy="1246223"/>
          </a:xfrm>
          <a:prstGeom prst="bentConnector3">
            <a:avLst>
              <a:gd name="adj1" fmla="val 34221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senses each input from the environment as a state of the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sufficiently powerful </a:t>
            </a:r>
            <a:r>
              <a:rPr lang="en-US" dirty="0" smtClean="0"/>
              <a:t>Maestro AI intellectual labor </a:t>
            </a:r>
            <a:r>
              <a:rPr lang="en-US" dirty="0" smtClean="0"/>
              <a:t>can be exported.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82467" y="242434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815847" y="353783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Goal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43" idx="1"/>
            <a:endCxn id="50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Snip and Round Single Corner Rectangle 45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50" idx="3"/>
            <a:endCxn id="46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51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7"/>
            <a:endCxn id="52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Flowchart: Connector 57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stCxn id="52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0"/>
            <a:endCxn id="50" idx="2"/>
          </p:cNvCxnSpPr>
          <p:nvPr/>
        </p:nvCxnSpPr>
        <p:spPr>
          <a:xfrm flipV="1">
            <a:off x="4314825" y="3314883"/>
            <a:ext cx="0" cy="7614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89568" y="242434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Labor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first time in human history humans can export creative labor to machines.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1"/>
            <a:endCxn id="33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nip and Round Single Corner Rectangle 28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33" idx="3"/>
            <a:endCxn id="29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4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7"/>
            <a:endCxn id="35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0"/>
            <a:endCxn id="33" idx="2"/>
          </p:cNvCxnSpPr>
          <p:nvPr/>
        </p:nvCxnSpPr>
        <p:spPr>
          <a:xfrm flipV="1">
            <a:off x="4314825" y="3314883"/>
            <a:ext cx="0" cy="7614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19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 no longer embody knowledge; knowledge is encapsulated in an </a:t>
            </a:r>
            <a:r>
              <a:rPr lang="en-US" smtClean="0"/>
              <a:t>active Maestro.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2" idx="1"/>
            <a:endCxn id="14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14" idx="3"/>
            <a:endCxn id="7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7"/>
            <a:endCxn id="17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7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0"/>
            <a:endCxn id="14" idx="2"/>
          </p:cNvCxnSpPr>
          <p:nvPr/>
        </p:nvCxnSpPr>
        <p:spPr>
          <a:xfrm flipV="1">
            <a:off x="4314825" y="3314883"/>
            <a:ext cx="0" cy="7614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762250" y="4082659"/>
            <a:ext cx="571500" cy="69342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3962400" y="4076309"/>
            <a:ext cx="704850" cy="705730"/>
          </a:xfrm>
          <a:prstGeom prst="smileyFace">
            <a:avLst>
              <a:gd name="adj" fmla="val 46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2" idx="1"/>
            <a:endCxn id="14" idx="1"/>
          </p:cNvCxnSpPr>
          <p:nvPr/>
        </p:nvCxnSpPr>
        <p:spPr>
          <a:xfrm rot="5400000" flipH="1" flipV="1">
            <a:off x="2655247" y="3126172"/>
            <a:ext cx="1349241" cy="56373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5086350" y="4082659"/>
            <a:ext cx="1447800" cy="533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14" idx="3"/>
            <a:endCxn id="7" idx="3"/>
          </p:cNvCxnSpPr>
          <p:nvPr/>
        </p:nvCxnSpPr>
        <p:spPr>
          <a:xfrm>
            <a:off x="5017916" y="2733418"/>
            <a:ext cx="792334" cy="134924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62550" y="446199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4456039"/>
            <a:ext cx="321733" cy="32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11734" y="2151953"/>
            <a:ext cx="1406182" cy="1162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161343" y="2480719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4351843" y="2956353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3970843" y="2956548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6" idx="5"/>
          </p:cNvCxnSpPr>
          <p:nvPr/>
        </p:nvCxnSpPr>
        <p:spPr>
          <a:xfrm>
            <a:off x="4323945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 flipH="1">
            <a:off x="4066093" y="2654194"/>
            <a:ext cx="123148" cy="30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7"/>
            <a:endCxn id="17" idx="1"/>
          </p:cNvCxnSpPr>
          <p:nvPr/>
        </p:nvCxnSpPr>
        <p:spPr>
          <a:xfrm flipV="1">
            <a:off x="4133445" y="2986117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8" idx="5"/>
          </p:cNvCxnSpPr>
          <p:nvPr/>
        </p:nvCxnSpPr>
        <p:spPr>
          <a:xfrm flipH="1">
            <a:off x="4133445" y="3129828"/>
            <a:ext cx="246296" cy="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4542343" y="2277480"/>
            <a:ext cx="190500" cy="20323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7" idx="7"/>
          </p:cNvCxnSpPr>
          <p:nvPr/>
        </p:nvCxnSpPr>
        <p:spPr>
          <a:xfrm flipV="1">
            <a:off x="4514445" y="2480719"/>
            <a:ext cx="123148" cy="50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23945" y="2379101"/>
            <a:ext cx="218398" cy="1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engine acts upon the environment to produce new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0" y="273050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Maestro AI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736850"/>
            <a:ext cx="3442958" cy="2006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0"/>
          </p:cNvCxnSpPr>
          <p:nvPr/>
        </p:nvCxnSpPr>
        <p:spPr>
          <a:xfrm rot="5400000" flipH="1" flipV="1">
            <a:off x="4537704" y="295275"/>
            <a:ext cx="6350" cy="4876800"/>
          </a:xfrm>
          <a:prstGeom prst="bentConnector3">
            <a:avLst>
              <a:gd name="adj1" fmla="val 1596138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5" idx="2"/>
          </p:cNvCxnSpPr>
          <p:nvPr/>
        </p:nvCxnSpPr>
        <p:spPr>
          <a:xfrm rot="5400000">
            <a:off x="4537704" y="2301952"/>
            <a:ext cx="6350" cy="4876800"/>
          </a:xfrm>
          <a:prstGeom prst="bentConnector3">
            <a:avLst>
              <a:gd name="adj1" fmla="val 1524852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02479" y="175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9879" y="5345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Motor (behavior)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477802" y="3048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Causal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6019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this </a:t>
            </a:r>
            <a:r>
              <a:rPr lang="en-US" dirty="0"/>
              <a:t>interaction (Sensorimotor loop) it </a:t>
            </a:r>
            <a:r>
              <a:rPr lang="en-US" dirty="0" smtClean="0"/>
              <a:t>creates a causal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2098</Words>
  <Application>Microsoft Office PowerPoint</Application>
  <PresentationFormat>On-screen Show (4:3)</PresentationFormat>
  <Paragraphs>516</Paragraphs>
  <Slides>74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PowerPoint Presentation</vt:lpstr>
      <vt:lpstr>Maestro AI</vt:lpstr>
      <vt:lpstr>Definitions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Maestro AI</vt:lpstr>
      <vt:lpstr>Connecting Multiple Maestros</vt:lpstr>
      <vt:lpstr>Connecting Multiple Maestros</vt:lpstr>
      <vt:lpstr>Connecting Multiple Maestros</vt:lpstr>
      <vt:lpstr>Connecting Multiple Maestros</vt:lpstr>
      <vt:lpstr>Connecting Multiple Maestros</vt:lpstr>
      <vt:lpstr>Connecting Multiple Maestros</vt:lpstr>
      <vt:lpstr>Connecting Multiple Maestros</vt:lpstr>
      <vt:lpstr>Connecting Multiple Maestros</vt:lpstr>
      <vt:lpstr>Limitations</vt:lpstr>
      <vt:lpstr>Limitations</vt:lpstr>
      <vt:lpstr>Limitations</vt:lpstr>
      <vt:lpstr>Limitations</vt:lpstr>
      <vt:lpstr>Limitations</vt:lpstr>
      <vt:lpstr>Strengths</vt:lpstr>
      <vt:lpstr>Strengths</vt:lpstr>
      <vt:lpstr>Strengths</vt:lpstr>
      <vt:lpstr>Strengths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Why is this important?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Sensorimotor Engine</dc:title>
  <dc:creator>jmiller</dc:creator>
  <cp:lastModifiedBy>jmiller</cp:lastModifiedBy>
  <cp:revision>338</cp:revision>
  <dcterms:created xsi:type="dcterms:W3CDTF">2016-03-18T15:08:06Z</dcterms:created>
  <dcterms:modified xsi:type="dcterms:W3CDTF">2016-03-29T18:54:19Z</dcterms:modified>
</cp:coreProperties>
</file>