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7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7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7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7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80.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81.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82.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83.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84.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85.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86.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87.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5"/>
  </p:notesMasterIdLst>
  <p:sldIdLst>
    <p:sldId id="473" r:id="rId2"/>
    <p:sldId id="256" r:id="rId3"/>
    <p:sldId id="331" r:id="rId4"/>
    <p:sldId id="257" r:id="rId5"/>
    <p:sldId id="332" r:id="rId6"/>
    <p:sldId id="470" r:id="rId7"/>
    <p:sldId id="330"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82" r:id="rId28"/>
    <p:sldId id="283" r:id="rId29"/>
    <p:sldId id="284" r:id="rId30"/>
    <p:sldId id="277" r:id="rId31"/>
    <p:sldId id="298" r:id="rId32"/>
    <p:sldId id="278" r:id="rId33"/>
    <p:sldId id="279" r:id="rId34"/>
    <p:sldId id="280" r:id="rId35"/>
    <p:sldId id="281" r:id="rId36"/>
    <p:sldId id="285" r:id="rId37"/>
    <p:sldId id="286" r:id="rId38"/>
    <p:sldId id="287" r:id="rId39"/>
    <p:sldId id="288" r:id="rId40"/>
    <p:sldId id="289" r:id="rId41"/>
    <p:sldId id="295" r:id="rId42"/>
    <p:sldId id="290" r:id="rId43"/>
    <p:sldId id="297" r:id="rId44"/>
    <p:sldId id="293" r:id="rId45"/>
    <p:sldId id="292" r:id="rId46"/>
    <p:sldId id="296" r:id="rId47"/>
    <p:sldId id="299" r:id="rId48"/>
    <p:sldId id="300" r:id="rId49"/>
    <p:sldId id="303" r:id="rId50"/>
    <p:sldId id="302" r:id="rId51"/>
    <p:sldId id="314" r:id="rId52"/>
    <p:sldId id="315" r:id="rId53"/>
    <p:sldId id="316" r:id="rId54"/>
    <p:sldId id="318" r:id="rId55"/>
    <p:sldId id="324" r:id="rId56"/>
    <p:sldId id="326" r:id="rId57"/>
    <p:sldId id="328" r:id="rId58"/>
    <p:sldId id="329" r:id="rId59"/>
    <p:sldId id="327" r:id="rId60"/>
    <p:sldId id="333" r:id="rId61"/>
    <p:sldId id="334" r:id="rId62"/>
    <p:sldId id="336" r:id="rId63"/>
    <p:sldId id="335" r:id="rId64"/>
    <p:sldId id="347" r:id="rId65"/>
    <p:sldId id="338" r:id="rId66"/>
    <p:sldId id="339" r:id="rId67"/>
    <p:sldId id="340" r:id="rId68"/>
    <p:sldId id="341" r:id="rId69"/>
    <p:sldId id="342" r:id="rId70"/>
    <p:sldId id="343" r:id="rId71"/>
    <p:sldId id="344" r:id="rId72"/>
    <p:sldId id="345" r:id="rId73"/>
    <p:sldId id="346" r:id="rId74"/>
    <p:sldId id="348" r:id="rId75"/>
    <p:sldId id="349" r:id="rId76"/>
    <p:sldId id="352" r:id="rId77"/>
    <p:sldId id="354" r:id="rId78"/>
    <p:sldId id="351" r:id="rId79"/>
    <p:sldId id="353" r:id="rId80"/>
    <p:sldId id="355" r:id="rId81"/>
    <p:sldId id="356" r:id="rId82"/>
    <p:sldId id="357" r:id="rId83"/>
    <p:sldId id="358" r:id="rId84"/>
    <p:sldId id="359" r:id="rId85"/>
    <p:sldId id="360" r:id="rId86"/>
    <p:sldId id="361" r:id="rId87"/>
    <p:sldId id="535" r:id="rId88"/>
    <p:sldId id="471" r:id="rId89"/>
    <p:sldId id="362" r:id="rId90"/>
    <p:sldId id="363" r:id="rId91"/>
    <p:sldId id="364" r:id="rId92"/>
    <p:sldId id="365" r:id="rId93"/>
    <p:sldId id="366" r:id="rId94"/>
    <p:sldId id="367" r:id="rId95"/>
    <p:sldId id="368" r:id="rId96"/>
    <p:sldId id="369" r:id="rId97"/>
    <p:sldId id="301" r:id="rId98"/>
    <p:sldId id="375" r:id="rId99"/>
    <p:sldId id="373" r:id="rId100"/>
    <p:sldId id="374" r:id="rId101"/>
    <p:sldId id="371" r:id="rId102"/>
    <p:sldId id="377" r:id="rId103"/>
    <p:sldId id="380" r:id="rId104"/>
    <p:sldId id="381" r:id="rId105"/>
    <p:sldId id="382" r:id="rId106"/>
    <p:sldId id="383" r:id="rId107"/>
    <p:sldId id="384" r:id="rId108"/>
    <p:sldId id="385" r:id="rId109"/>
    <p:sldId id="386" r:id="rId110"/>
    <p:sldId id="558" r:id="rId111"/>
    <p:sldId id="549" r:id="rId112"/>
    <p:sldId id="551" r:id="rId113"/>
    <p:sldId id="552" r:id="rId114"/>
    <p:sldId id="553" r:id="rId115"/>
    <p:sldId id="554" r:id="rId116"/>
    <p:sldId id="555" r:id="rId117"/>
    <p:sldId id="556" r:id="rId118"/>
    <p:sldId id="557" r:id="rId119"/>
    <p:sldId id="309" r:id="rId120"/>
    <p:sldId id="393" r:id="rId121"/>
    <p:sldId id="394" r:id="rId122"/>
    <p:sldId id="396" r:id="rId123"/>
    <p:sldId id="397" r:id="rId124"/>
    <p:sldId id="398" r:id="rId125"/>
    <p:sldId id="399" r:id="rId126"/>
    <p:sldId id="405" r:id="rId127"/>
    <p:sldId id="400" r:id="rId128"/>
    <p:sldId id="401" r:id="rId129"/>
    <p:sldId id="402" r:id="rId130"/>
    <p:sldId id="403" r:id="rId131"/>
    <p:sldId id="404" r:id="rId132"/>
    <p:sldId id="407" r:id="rId133"/>
    <p:sldId id="490" r:id="rId134"/>
    <p:sldId id="406" r:id="rId135"/>
    <p:sldId id="562" r:id="rId136"/>
    <p:sldId id="491" r:id="rId137"/>
    <p:sldId id="408" r:id="rId138"/>
    <p:sldId id="411" r:id="rId139"/>
    <p:sldId id="410" r:id="rId140"/>
    <p:sldId id="415" r:id="rId141"/>
    <p:sldId id="416" r:id="rId142"/>
    <p:sldId id="492" r:id="rId143"/>
    <p:sldId id="414" r:id="rId144"/>
    <p:sldId id="409" r:id="rId145"/>
    <p:sldId id="417" r:id="rId146"/>
    <p:sldId id="493" r:id="rId147"/>
    <p:sldId id="432" r:id="rId148"/>
    <p:sldId id="494" r:id="rId149"/>
    <p:sldId id="563" r:id="rId150"/>
    <p:sldId id="564" r:id="rId151"/>
    <p:sldId id="566" r:id="rId152"/>
    <p:sldId id="567" r:id="rId153"/>
    <p:sldId id="568" r:id="rId154"/>
    <p:sldId id="565" r:id="rId155"/>
    <p:sldId id="569" r:id="rId156"/>
    <p:sldId id="573" r:id="rId157"/>
    <p:sldId id="572" r:id="rId158"/>
    <p:sldId id="571" r:id="rId159"/>
    <p:sldId id="570" r:id="rId160"/>
    <p:sldId id="433" r:id="rId161"/>
    <p:sldId id="440" r:id="rId162"/>
    <p:sldId id="441" r:id="rId163"/>
    <p:sldId id="434" r:id="rId164"/>
    <p:sldId id="443" r:id="rId165"/>
    <p:sldId id="444" r:id="rId166"/>
    <p:sldId id="442" r:id="rId167"/>
    <p:sldId id="439" r:id="rId168"/>
    <p:sldId id="445" r:id="rId169"/>
    <p:sldId id="446" r:id="rId170"/>
    <p:sldId id="447" r:id="rId171"/>
    <p:sldId id="472" r:id="rId172"/>
    <p:sldId id="475" r:id="rId173"/>
    <p:sldId id="478" r:id="rId174"/>
    <p:sldId id="500" r:id="rId175"/>
    <p:sldId id="495" r:id="rId176"/>
    <p:sldId id="499" r:id="rId177"/>
    <p:sldId id="496" r:id="rId178"/>
    <p:sldId id="497" r:id="rId179"/>
    <p:sldId id="498" r:id="rId180"/>
    <p:sldId id="501" r:id="rId181"/>
    <p:sldId id="502" r:id="rId182"/>
    <p:sldId id="504" r:id="rId183"/>
    <p:sldId id="511" r:id="rId184"/>
    <p:sldId id="512" r:id="rId185"/>
    <p:sldId id="516" r:id="rId186"/>
    <p:sldId id="513" r:id="rId187"/>
    <p:sldId id="514" r:id="rId188"/>
    <p:sldId id="515" r:id="rId189"/>
    <p:sldId id="517" r:id="rId190"/>
    <p:sldId id="518" r:id="rId191"/>
    <p:sldId id="506" r:id="rId192"/>
    <p:sldId id="559" r:id="rId193"/>
    <p:sldId id="560" r:id="rId194"/>
    <p:sldId id="519" r:id="rId195"/>
    <p:sldId id="520" r:id="rId196"/>
    <p:sldId id="521" r:id="rId197"/>
    <p:sldId id="522" r:id="rId198"/>
    <p:sldId id="523" r:id="rId199"/>
    <p:sldId id="524" r:id="rId200"/>
    <p:sldId id="525" r:id="rId201"/>
    <p:sldId id="526" r:id="rId202"/>
    <p:sldId id="510" r:id="rId203"/>
    <p:sldId id="527" r:id="rId204"/>
    <p:sldId id="528" r:id="rId205"/>
    <p:sldId id="529" r:id="rId206"/>
    <p:sldId id="530" r:id="rId207"/>
    <p:sldId id="533" r:id="rId208"/>
    <p:sldId id="488" r:id="rId209"/>
    <p:sldId id="532" r:id="rId210"/>
    <p:sldId id="531" r:id="rId211"/>
    <p:sldId id="485" r:id="rId212"/>
    <p:sldId id="487" r:id="rId213"/>
    <p:sldId id="489" r:id="rId214"/>
    <p:sldId id="423" r:id="rId215"/>
    <p:sldId id="424" r:id="rId216"/>
    <p:sldId id="425" r:id="rId217"/>
    <p:sldId id="426" r:id="rId218"/>
    <p:sldId id="428" r:id="rId219"/>
    <p:sldId id="427" r:id="rId220"/>
    <p:sldId id="430" r:id="rId221"/>
    <p:sldId id="431" r:id="rId222"/>
    <p:sldId id="448" r:id="rId223"/>
    <p:sldId id="536" r:id="rId224"/>
    <p:sldId id="548" r:id="rId225"/>
    <p:sldId id="537" r:id="rId226"/>
    <p:sldId id="540" r:id="rId227"/>
    <p:sldId id="538" r:id="rId228"/>
    <p:sldId id="539" r:id="rId229"/>
    <p:sldId id="541" r:id="rId230"/>
    <p:sldId id="534" r:id="rId231"/>
    <p:sldId id="463" r:id="rId232"/>
    <p:sldId id="464" r:id="rId233"/>
    <p:sldId id="465" r:id="rId234"/>
    <p:sldId id="466" r:id="rId235"/>
    <p:sldId id="461" r:id="rId236"/>
    <p:sldId id="469" r:id="rId237"/>
    <p:sldId id="468" r:id="rId238"/>
    <p:sldId id="467" r:id="rId239"/>
    <p:sldId id="543" r:id="rId240"/>
    <p:sldId id="544" r:id="rId241"/>
    <p:sldId id="545" r:id="rId242"/>
    <p:sldId id="546" r:id="rId243"/>
    <p:sldId id="547" r:id="rId244"/>
    <p:sldId id="305" r:id="rId245"/>
    <p:sldId id="450" r:id="rId246"/>
    <p:sldId id="454" r:id="rId247"/>
    <p:sldId id="455" r:id="rId248"/>
    <p:sldId id="456" r:id="rId249"/>
    <p:sldId id="457" r:id="rId250"/>
    <p:sldId id="561" r:id="rId251"/>
    <p:sldId id="459" r:id="rId252"/>
    <p:sldId id="460" r:id="rId253"/>
    <p:sldId id="474" r:id="rId2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738" y="54"/>
      </p:cViewPr>
      <p:guideLst>
        <p:guide orient="horz" pos="2160"/>
        <p:guide pos="2880"/>
      </p:guideLst>
    </p:cSldViewPr>
  </p:slideViewPr>
  <p:notesTextViewPr>
    <p:cViewPr>
      <p:scale>
        <a:sx n="1" d="1"/>
        <a:sy n="1" d="1"/>
      </p:scale>
      <p:origin x="0" y="0"/>
    </p:cViewPr>
  </p:notesTextViewPr>
  <p:sorterViewPr>
    <p:cViewPr>
      <p:scale>
        <a:sx n="100" d="100"/>
        <a:sy n="100" d="100"/>
      </p:scale>
      <p:origin x="0" y="2109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notesMaster" Target="notesMasters/notes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rgbClr val="C00000"/>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194419872"/>
        <c:axId val="241547280"/>
      </c:lineChart>
      <c:catAx>
        <c:axId val="194419872"/>
        <c:scaling>
          <c:orientation val="minMax"/>
        </c:scaling>
        <c:delete val="1"/>
        <c:axPos val="b"/>
        <c:numFmt formatCode="General" sourceLinked="1"/>
        <c:majorTickMark val="none"/>
        <c:minorTickMark val="none"/>
        <c:tickLblPos val="none"/>
        <c:crossAx val="241547280"/>
        <c:crosses val="autoZero"/>
        <c:auto val="1"/>
        <c:lblAlgn val="ctr"/>
        <c:lblOffset val="100"/>
        <c:noMultiLvlLbl val="0"/>
      </c:catAx>
      <c:valAx>
        <c:axId val="241547280"/>
        <c:scaling>
          <c:orientation val="minMax"/>
        </c:scaling>
        <c:delete val="1"/>
        <c:axPos val="l"/>
        <c:numFmt formatCode="General" sourceLinked="1"/>
        <c:majorTickMark val="none"/>
        <c:minorTickMark val="none"/>
        <c:tickLblPos val="none"/>
        <c:crossAx val="194419872"/>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43264112"/>
        <c:axId val="283773136"/>
      </c:lineChart>
      <c:catAx>
        <c:axId val="243264112"/>
        <c:scaling>
          <c:orientation val="minMax"/>
        </c:scaling>
        <c:delete val="1"/>
        <c:axPos val="b"/>
        <c:numFmt formatCode="General" sourceLinked="1"/>
        <c:majorTickMark val="none"/>
        <c:minorTickMark val="none"/>
        <c:tickLblPos val="none"/>
        <c:crossAx val="283773136"/>
        <c:crosses val="autoZero"/>
        <c:auto val="1"/>
        <c:lblAlgn val="ctr"/>
        <c:lblOffset val="100"/>
        <c:noMultiLvlLbl val="0"/>
      </c:catAx>
      <c:valAx>
        <c:axId val="283773136"/>
        <c:scaling>
          <c:orientation val="minMax"/>
        </c:scaling>
        <c:delete val="1"/>
        <c:axPos val="l"/>
        <c:numFmt formatCode="General" sourceLinked="1"/>
        <c:majorTickMark val="none"/>
        <c:minorTickMark val="none"/>
        <c:tickLblPos val="none"/>
        <c:crossAx val="243264112"/>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3775376"/>
        <c:axId val="194419312"/>
      </c:lineChart>
      <c:catAx>
        <c:axId val="283775376"/>
        <c:scaling>
          <c:orientation val="minMax"/>
        </c:scaling>
        <c:delete val="1"/>
        <c:axPos val="b"/>
        <c:numFmt formatCode="General" sourceLinked="1"/>
        <c:majorTickMark val="none"/>
        <c:minorTickMark val="none"/>
        <c:tickLblPos val="none"/>
        <c:crossAx val="194419312"/>
        <c:crosses val="autoZero"/>
        <c:auto val="1"/>
        <c:lblAlgn val="ctr"/>
        <c:lblOffset val="100"/>
        <c:noMultiLvlLbl val="0"/>
      </c:catAx>
      <c:valAx>
        <c:axId val="194419312"/>
        <c:scaling>
          <c:orientation val="minMax"/>
        </c:scaling>
        <c:delete val="1"/>
        <c:axPos val="l"/>
        <c:numFmt formatCode="General" sourceLinked="1"/>
        <c:majorTickMark val="none"/>
        <c:minorTickMark val="none"/>
        <c:tickLblPos val="none"/>
        <c:crossAx val="283775376"/>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4823152"/>
        <c:axId val="284823712"/>
      </c:lineChart>
      <c:catAx>
        <c:axId val="284823152"/>
        <c:scaling>
          <c:orientation val="minMax"/>
        </c:scaling>
        <c:delete val="1"/>
        <c:axPos val="b"/>
        <c:numFmt formatCode="General" sourceLinked="1"/>
        <c:majorTickMark val="none"/>
        <c:minorTickMark val="none"/>
        <c:tickLblPos val="none"/>
        <c:crossAx val="284823712"/>
        <c:crosses val="autoZero"/>
        <c:auto val="1"/>
        <c:lblAlgn val="ctr"/>
        <c:lblOffset val="100"/>
        <c:noMultiLvlLbl val="0"/>
      </c:catAx>
      <c:valAx>
        <c:axId val="284823712"/>
        <c:scaling>
          <c:orientation val="minMax"/>
        </c:scaling>
        <c:delete val="1"/>
        <c:axPos val="l"/>
        <c:numFmt formatCode="General" sourceLinked="1"/>
        <c:majorTickMark val="none"/>
        <c:minorTickMark val="none"/>
        <c:tickLblPos val="none"/>
        <c:crossAx val="284823152"/>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4825952"/>
        <c:axId val="284826512"/>
      </c:lineChart>
      <c:catAx>
        <c:axId val="284825952"/>
        <c:scaling>
          <c:orientation val="minMax"/>
        </c:scaling>
        <c:delete val="1"/>
        <c:axPos val="b"/>
        <c:numFmt formatCode="General" sourceLinked="1"/>
        <c:majorTickMark val="none"/>
        <c:minorTickMark val="none"/>
        <c:tickLblPos val="none"/>
        <c:crossAx val="284826512"/>
        <c:crosses val="autoZero"/>
        <c:auto val="1"/>
        <c:lblAlgn val="ctr"/>
        <c:lblOffset val="100"/>
        <c:noMultiLvlLbl val="0"/>
      </c:catAx>
      <c:valAx>
        <c:axId val="284826512"/>
        <c:scaling>
          <c:orientation val="minMax"/>
        </c:scaling>
        <c:delete val="1"/>
        <c:axPos val="l"/>
        <c:numFmt formatCode="General" sourceLinked="1"/>
        <c:majorTickMark val="none"/>
        <c:minorTickMark val="none"/>
        <c:tickLblPos val="none"/>
        <c:crossAx val="284825952"/>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4828752"/>
        <c:axId val="284829312"/>
      </c:lineChart>
      <c:catAx>
        <c:axId val="284828752"/>
        <c:scaling>
          <c:orientation val="minMax"/>
        </c:scaling>
        <c:delete val="1"/>
        <c:axPos val="b"/>
        <c:numFmt formatCode="General" sourceLinked="1"/>
        <c:majorTickMark val="none"/>
        <c:minorTickMark val="none"/>
        <c:tickLblPos val="none"/>
        <c:crossAx val="284829312"/>
        <c:crosses val="autoZero"/>
        <c:auto val="1"/>
        <c:lblAlgn val="ctr"/>
        <c:lblOffset val="100"/>
        <c:noMultiLvlLbl val="0"/>
      </c:catAx>
      <c:valAx>
        <c:axId val="284829312"/>
        <c:scaling>
          <c:orientation val="minMax"/>
        </c:scaling>
        <c:delete val="1"/>
        <c:axPos val="l"/>
        <c:numFmt formatCode="General" sourceLinked="1"/>
        <c:majorTickMark val="none"/>
        <c:minorTickMark val="none"/>
        <c:tickLblPos val="none"/>
        <c:crossAx val="284828752"/>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4831552"/>
        <c:axId val="284832112"/>
      </c:lineChart>
      <c:catAx>
        <c:axId val="284831552"/>
        <c:scaling>
          <c:orientation val="minMax"/>
        </c:scaling>
        <c:delete val="1"/>
        <c:axPos val="b"/>
        <c:numFmt formatCode="General" sourceLinked="1"/>
        <c:majorTickMark val="none"/>
        <c:minorTickMark val="none"/>
        <c:tickLblPos val="none"/>
        <c:crossAx val="284832112"/>
        <c:crosses val="autoZero"/>
        <c:auto val="1"/>
        <c:lblAlgn val="ctr"/>
        <c:lblOffset val="100"/>
        <c:noMultiLvlLbl val="0"/>
      </c:catAx>
      <c:valAx>
        <c:axId val="284832112"/>
        <c:scaling>
          <c:orientation val="minMax"/>
        </c:scaling>
        <c:delete val="1"/>
        <c:axPos val="l"/>
        <c:numFmt formatCode="General" sourceLinked="1"/>
        <c:majorTickMark val="none"/>
        <c:minorTickMark val="none"/>
        <c:tickLblPos val="none"/>
        <c:crossAx val="284831552"/>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4834352"/>
        <c:axId val="284834912"/>
      </c:lineChart>
      <c:catAx>
        <c:axId val="284834352"/>
        <c:scaling>
          <c:orientation val="minMax"/>
        </c:scaling>
        <c:delete val="1"/>
        <c:axPos val="b"/>
        <c:numFmt formatCode="General" sourceLinked="1"/>
        <c:majorTickMark val="none"/>
        <c:minorTickMark val="none"/>
        <c:tickLblPos val="none"/>
        <c:crossAx val="284834912"/>
        <c:crosses val="autoZero"/>
        <c:auto val="1"/>
        <c:lblAlgn val="ctr"/>
        <c:lblOffset val="100"/>
        <c:noMultiLvlLbl val="0"/>
      </c:catAx>
      <c:valAx>
        <c:axId val="284834912"/>
        <c:scaling>
          <c:orientation val="minMax"/>
        </c:scaling>
        <c:delete val="1"/>
        <c:axPos val="l"/>
        <c:numFmt formatCode="General" sourceLinked="1"/>
        <c:majorTickMark val="none"/>
        <c:minorTickMark val="none"/>
        <c:tickLblPos val="none"/>
        <c:crossAx val="284834352"/>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4837152"/>
        <c:axId val="285655360"/>
      </c:lineChart>
      <c:catAx>
        <c:axId val="284837152"/>
        <c:scaling>
          <c:orientation val="minMax"/>
        </c:scaling>
        <c:delete val="1"/>
        <c:axPos val="b"/>
        <c:numFmt formatCode="General" sourceLinked="1"/>
        <c:majorTickMark val="none"/>
        <c:minorTickMark val="none"/>
        <c:tickLblPos val="none"/>
        <c:crossAx val="285655360"/>
        <c:crosses val="autoZero"/>
        <c:auto val="1"/>
        <c:lblAlgn val="ctr"/>
        <c:lblOffset val="100"/>
        <c:noMultiLvlLbl val="0"/>
      </c:catAx>
      <c:valAx>
        <c:axId val="285655360"/>
        <c:scaling>
          <c:orientation val="minMax"/>
        </c:scaling>
        <c:delete val="1"/>
        <c:axPos val="l"/>
        <c:numFmt formatCode="General" sourceLinked="1"/>
        <c:majorTickMark val="none"/>
        <c:minorTickMark val="none"/>
        <c:tickLblPos val="none"/>
        <c:crossAx val="284837152"/>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5657600"/>
        <c:axId val="285658160"/>
      </c:lineChart>
      <c:catAx>
        <c:axId val="285657600"/>
        <c:scaling>
          <c:orientation val="minMax"/>
        </c:scaling>
        <c:delete val="1"/>
        <c:axPos val="b"/>
        <c:numFmt formatCode="General" sourceLinked="1"/>
        <c:majorTickMark val="none"/>
        <c:minorTickMark val="none"/>
        <c:tickLblPos val="none"/>
        <c:crossAx val="285658160"/>
        <c:crosses val="autoZero"/>
        <c:auto val="1"/>
        <c:lblAlgn val="ctr"/>
        <c:lblOffset val="100"/>
        <c:noMultiLvlLbl val="0"/>
      </c:catAx>
      <c:valAx>
        <c:axId val="285658160"/>
        <c:scaling>
          <c:orientation val="minMax"/>
        </c:scaling>
        <c:delete val="1"/>
        <c:axPos val="l"/>
        <c:numFmt formatCode="General" sourceLinked="1"/>
        <c:majorTickMark val="none"/>
        <c:minorTickMark val="none"/>
        <c:tickLblPos val="none"/>
        <c:crossAx val="285657600"/>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5660400"/>
        <c:axId val="285660960"/>
      </c:lineChart>
      <c:catAx>
        <c:axId val="285660400"/>
        <c:scaling>
          <c:orientation val="minMax"/>
        </c:scaling>
        <c:delete val="1"/>
        <c:axPos val="b"/>
        <c:numFmt formatCode="General" sourceLinked="1"/>
        <c:majorTickMark val="none"/>
        <c:minorTickMark val="none"/>
        <c:tickLblPos val="none"/>
        <c:crossAx val="285660960"/>
        <c:crosses val="autoZero"/>
        <c:auto val="1"/>
        <c:lblAlgn val="ctr"/>
        <c:lblOffset val="100"/>
        <c:noMultiLvlLbl val="0"/>
      </c:catAx>
      <c:valAx>
        <c:axId val="285660960"/>
        <c:scaling>
          <c:orientation val="minMax"/>
        </c:scaling>
        <c:delete val="1"/>
        <c:axPos val="l"/>
        <c:numFmt formatCode="General" sourceLinked="1"/>
        <c:majorTickMark val="none"/>
        <c:minorTickMark val="none"/>
        <c:tickLblPos val="none"/>
        <c:crossAx val="285660400"/>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194168896"/>
        <c:axId val="243553696"/>
      </c:lineChart>
      <c:catAx>
        <c:axId val="194168896"/>
        <c:scaling>
          <c:orientation val="minMax"/>
        </c:scaling>
        <c:delete val="1"/>
        <c:axPos val="b"/>
        <c:numFmt formatCode="General" sourceLinked="1"/>
        <c:majorTickMark val="none"/>
        <c:minorTickMark val="none"/>
        <c:tickLblPos val="none"/>
        <c:crossAx val="243553696"/>
        <c:crosses val="autoZero"/>
        <c:auto val="1"/>
        <c:lblAlgn val="ctr"/>
        <c:lblOffset val="100"/>
        <c:noMultiLvlLbl val="0"/>
      </c:catAx>
      <c:valAx>
        <c:axId val="243553696"/>
        <c:scaling>
          <c:orientation val="minMax"/>
        </c:scaling>
        <c:delete val="1"/>
        <c:axPos val="l"/>
        <c:numFmt formatCode="General" sourceLinked="1"/>
        <c:majorTickMark val="none"/>
        <c:minorTickMark val="none"/>
        <c:tickLblPos val="none"/>
        <c:crossAx val="194168896"/>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5663760"/>
        <c:axId val="285664320"/>
      </c:lineChart>
      <c:catAx>
        <c:axId val="285663760"/>
        <c:scaling>
          <c:orientation val="minMax"/>
        </c:scaling>
        <c:delete val="1"/>
        <c:axPos val="b"/>
        <c:numFmt formatCode="General" sourceLinked="1"/>
        <c:majorTickMark val="none"/>
        <c:minorTickMark val="none"/>
        <c:tickLblPos val="none"/>
        <c:crossAx val="285664320"/>
        <c:crosses val="autoZero"/>
        <c:auto val="1"/>
        <c:lblAlgn val="ctr"/>
        <c:lblOffset val="100"/>
        <c:noMultiLvlLbl val="0"/>
      </c:catAx>
      <c:valAx>
        <c:axId val="285664320"/>
        <c:scaling>
          <c:orientation val="minMax"/>
        </c:scaling>
        <c:delete val="1"/>
        <c:axPos val="l"/>
        <c:numFmt formatCode="General" sourceLinked="1"/>
        <c:majorTickMark val="none"/>
        <c:minorTickMark val="none"/>
        <c:tickLblPos val="none"/>
        <c:crossAx val="285663760"/>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3771456"/>
        <c:axId val="283772016"/>
      </c:lineChart>
      <c:catAx>
        <c:axId val="283771456"/>
        <c:scaling>
          <c:orientation val="minMax"/>
        </c:scaling>
        <c:delete val="1"/>
        <c:axPos val="b"/>
        <c:numFmt formatCode="General" sourceLinked="1"/>
        <c:majorTickMark val="none"/>
        <c:minorTickMark val="none"/>
        <c:tickLblPos val="none"/>
        <c:crossAx val="283772016"/>
        <c:crosses val="autoZero"/>
        <c:auto val="1"/>
        <c:lblAlgn val="ctr"/>
        <c:lblOffset val="100"/>
        <c:noMultiLvlLbl val="0"/>
      </c:catAx>
      <c:valAx>
        <c:axId val="283772016"/>
        <c:scaling>
          <c:orientation val="minMax"/>
        </c:scaling>
        <c:delete val="1"/>
        <c:axPos val="l"/>
        <c:numFmt formatCode="General" sourceLinked="1"/>
        <c:majorTickMark val="none"/>
        <c:minorTickMark val="none"/>
        <c:tickLblPos val="none"/>
        <c:crossAx val="283771456"/>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79992608"/>
        <c:axId val="279993168"/>
      </c:lineChart>
      <c:catAx>
        <c:axId val="279992608"/>
        <c:scaling>
          <c:orientation val="minMax"/>
        </c:scaling>
        <c:delete val="1"/>
        <c:axPos val="b"/>
        <c:numFmt formatCode="General" sourceLinked="1"/>
        <c:majorTickMark val="none"/>
        <c:minorTickMark val="none"/>
        <c:tickLblPos val="none"/>
        <c:crossAx val="279993168"/>
        <c:crosses val="autoZero"/>
        <c:auto val="1"/>
        <c:lblAlgn val="ctr"/>
        <c:lblOffset val="100"/>
        <c:noMultiLvlLbl val="0"/>
      </c:catAx>
      <c:valAx>
        <c:axId val="279993168"/>
        <c:scaling>
          <c:orientation val="minMax"/>
        </c:scaling>
        <c:delete val="1"/>
        <c:axPos val="l"/>
        <c:numFmt formatCode="General" sourceLinked="1"/>
        <c:majorTickMark val="none"/>
        <c:minorTickMark val="none"/>
        <c:tickLblPos val="none"/>
        <c:crossAx val="279992608"/>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79995408"/>
        <c:axId val="279995968"/>
      </c:lineChart>
      <c:catAx>
        <c:axId val="279995408"/>
        <c:scaling>
          <c:orientation val="minMax"/>
        </c:scaling>
        <c:delete val="1"/>
        <c:axPos val="b"/>
        <c:numFmt formatCode="General" sourceLinked="1"/>
        <c:majorTickMark val="none"/>
        <c:minorTickMark val="none"/>
        <c:tickLblPos val="none"/>
        <c:crossAx val="279995968"/>
        <c:crosses val="autoZero"/>
        <c:auto val="1"/>
        <c:lblAlgn val="ctr"/>
        <c:lblOffset val="100"/>
        <c:noMultiLvlLbl val="0"/>
      </c:catAx>
      <c:valAx>
        <c:axId val="279995968"/>
        <c:scaling>
          <c:orientation val="minMax"/>
        </c:scaling>
        <c:delete val="1"/>
        <c:axPos val="l"/>
        <c:numFmt formatCode="General" sourceLinked="1"/>
        <c:majorTickMark val="none"/>
        <c:minorTickMark val="none"/>
        <c:tickLblPos val="none"/>
        <c:crossAx val="279995408"/>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79998208"/>
        <c:axId val="279998768"/>
      </c:lineChart>
      <c:catAx>
        <c:axId val="279998208"/>
        <c:scaling>
          <c:orientation val="minMax"/>
        </c:scaling>
        <c:delete val="1"/>
        <c:axPos val="b"/>
        <c:numFmt formatCode="General" sourceLinked="1"/>
        <c:majorTickMark val="none"/>
        <c:minorTickMark val="none"/>
        <c:tickLblPos val="none"/>
        <c:crossAx val="279998768"/>
        <c:crosses val="autoZero"/>
        <c:auto val="1"/>
        <c:lblAlgn val="ctr"/>
        <c:lblOffset val="100"/>
        <c:noMultiLvlLbl val="0"/>
      </c:catAx>
      <c:valAx>
        <c:axId val="279998768"/>
        <c:scaling>
          <c:orientation val="minMax"/>
        </c:scaling>
        <c:delete val="1"/>
        <c:axPos val="l"/>
        <c:numFmt formatCode="General" sourceLinked="1"/>
        <c:majorTickMark val="none"/>
        <c:minorTickMark val="none"/>
        <c:tickLblPos val="none"/>
        <c:crossAx val="279998208"/>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0001008"/>
        <c:axId val="280001568"/>
      </c:lineChart>
      <c:catAx>
        <c:axId val="280001008"/>
        <c:scaling>
          <c:orientation val="minMax"/>
        </c:scaling>
        <c:delete val="1"/>
        <c:axPos val="b"/>
        <c:numFmt formatCode="General" sourceLinked="1"/>
        <c:majorTickMark val="none"/>
        <c:minorTickMark val="none"/>
        <c:tickLblPos val="none"/>
        <c:crossAx val="280001568"/>
        <c:crosses val="autoZero"/>
        <c:auto val="1"/>
        <c:lblAlgn val="ctr"/>
        <c:lblOffset val="100"/>
        <c:noMultiLvlLbl val="0"/>
      </c:catAx>
      <c:valAx>
        <c:axId val="280001568"/>
        <c:scaling>
          <c:orientation val="minMax"/>
        </c:scaling>
        <c:delete val="1"/>
        <c:axPos val="l"/>
        <c:numFmt formatCode="General" sourceLinked="1"/>
        <c:majorTickMark val="none"/>
        <c:minorTickMark val="none"/>
        <c:tickLblPos val="none"/>
        <c:crossAx val="280001008"/>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0003808"/>
        <c:axId val="280004368"/>
      </c:lineChart>
      <c:catAx>
        <c:axId val="280003808"/>
        <c:scaling>
          <c:orientation val="minMax"/>
        </c:scaling>
        <c:delete val="1"/>
        <c:axPos val="b"/>
        <c:numFmt formatCode="General" sourceLinked="1"/>
        <c:majorTickMark val="none"/>
        <c:minorTickMark val="none"/>
        <c:tickLblPos val="none"/>
        <c:crossAx val="280004368"/>
        <c:crosses val="autoZero"/>
        <c:auto val="1"/>
        <c:lblAlgn val="ctr"/>
        <c:lblOffset val="100"/>
        <c:noMultiLvlLbl val="0"/>
      </c:catAx>
      <c:valAx>
        <c:axId val="280004368"/>
        <c:scaling>
          <c:orientation val="minMax"/>
        </c:scaling>
        <c:delete val="1"/>
        <c:axPos val="l"/>
        <c:numFmt formatCode="General" sourceLinked="1"/>
        <c:majorTickMark val="none"/>
        <c:minorTickMark val="none"/>
        <c:tickLblPos val="none"/>
        <c:crossAx val="280003808"/>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0006608"/>
        <c:axId val="280007168"/>
      </c:lineChart>
      <c:catAx>
        <c:axId val="280006608"/>
        <c:scaling>
          <c:orientation val="minMax"/>
        </c:scaling>
        <c:delete val="1"/>
        <c:axPos val="b"/>
        <c:numFmt formatCode="General" sourceLinked="1"/>
        <c:majorTickMark val="none"/>
        <c:minorTickMark val="none"/>
        <c:tickLblPos val="none"/>
        <c:crossAx val="280007168"/>
        <c:crosses val="autoZero"/>
        <c:auto val="1"/>
        <c:lblAlgn val="ctr"/>
        <c:lblOffset val="100"/>
        <c:noMultiLvlLbl val="0"/>
      </c:catAx>
      <c:valAx>
        <c:axId val="280007168"/>
        <c:scaling>
          <c:orientation val="minMax"/>
        </c:scaling>
        <c:delete val="1"/>
        <c:axPos val="l"/>
        <c:numFmt formatCode="General" sourceLinked="1"/>
        <c:majorTickMark val="none"/>
        <c:minorTickMark val="none"/>
        <c:tickLblPos val="none"/>
        <c:crossAx val="280006608"/>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Z^N</c:v>
                </c:pt>
              </c:strCache>
            </c:strRef>
          </c:tx>
          <c:spPr>
            <a:ln w="25400" cap="flat" cmpd="sng" algn="ctr">
              <a:solidFill>
                <a:schemeClr val="dk1"/>
              </a:solidFill>
              <a:prstDash val="solid"/>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c:v>
                </c:pt>
                <c:pt idx="1">
                  <c:v>9</c:v>
                </c:pt>
                <c:pt idx="2">
                  <c:v>27</c:v>
                </c:pt>
                <c:pt idx="3">
                  <c:v>81</c:v>
                </c:pt>
                <c:pt idx="4">
                  <c:v>243</c:v>
                </c:pt>
                <c:pt idx="5">
                  <c:v>729</c:v>
                </c:pt>
                <c:pt idx="6">
                  <c:v>2187</c:v>
                </c:pt>
                <c:pt idx="7">
                  <c:v>6561</c:v>
                </c:pt>
                <c:pt idx="8">
                  <c:v>19683</c:v>
                </c:pt>
                <c:pt idx="9">
                  <c:v>59049</c:v>
                </c:pt>
                <c:pt idx="10">
                  <c:v>177147</c:v>
                </c:pt>
              </c:numCache>
            </c:numRef>
          </c:val>
          <c:smooth val="0"/>
        </c:ser>
        <c:dLbls>
          <c:showLegendKey val="0"/>
          <c:showVal val="0"/>
          <c:showCatName val="0"/>
          <c:showSerName val="0"/>
          <c:showPercent val="0"/>
          <c:showBubbleSize val="0"/>
        </c:dLbls>
        <c:smooth val="0"/>
        <c:axId val="283769216"/>
        <c:axId val="283769776"/>
      </c:lineChart>
      <c:catAx>
        <c:axId val="283769216"/>
        <c:scaling>
          <c:orientation val="minMax"/>
        </c:scaling>
        <c:delete val="1"/>
        <c:axPos val="b"/>
        <c:numFmt formatCode="General" sourceLinked="1"/>
        <c:majorTickMark val="none"/>
        <c:minorTickMark val="none"/>
        <c:tickLblPos val="none"/>
        <c:crossAx val="283769776"/>
        <c:crosses val="autoZero"/>
        <c:auto val="1"/>
        <c:lblAlgn val="ctr"/>
        <c:lblOffset val="100"/>
        <c:noMultiLvlLbl val="0"/>
      </c:catAx>
      <c:valAx>
        <c:axId val="283769776"/>
        <c:scaling>
          <c:orientation val="minMax"/>
        </c:scaling>
        <c:delete val="1"/>
        <c:axPos val="l"/>
        <c:numFmt formatCode="General" sourceLinked="1"/>
        <c:majorTickMark val="none"/>
        <c:minorTickMark val="none"/>
        <c:tickLblPos val="none"/>
        <c:crossAx val="283769216"/>
        <c:crosses val="autoZero"/>
        <c:crossBetween val="between"/>
      </c:valAx>
      <c:spPr>
        <a:solidFill>
          <a:schemeClr val="bg1">
            <a:lumMod val="9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81D771-68FD-44C8-939A-DD6560E42F84}" type="datetimeFigureOut">
              <a:rPr lang="en-US" smtClean="0"/>
              <a:pPr/>
              <a:t>4/17/2016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57FAB5-14B8-4626-A71A-E6F240B10575}" type="slidenum">
              <a:rPr lang="en-US" smtClean="0"/>
              <a:pPr/>
              <a:t>‹#›</a:t>
            </a:fld>
            <a:endParaRPr lang="en-US"/>
          </a:p>
        </p:txBody>
      </p:sp>
    </p:spTree>
    <p:extLst>
      <p:ext uri="{BB962C8B-B14F-4D97-AF65-F5344CB8AC3E}">
        <p14:creationId xmlns:p14="http://schemas.microsoft.com/office/powerpoint/2010/main" val="78900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with out the danger.</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lower the entropy</a:t>
            </a:r>
            <a:r>
              <a:rPr lang="en-US" baseline="0" dirty="0" smtClean="0"/>
              <a:t> the easier it is to detect patterns.</a:t>
            </a:r>
            <a:endParaRPr lang="en-US" dirty="0" smtClean="0"/>
          </a:p>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41</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way they can both</a:t>
            </a:r>
            <a:r>
              <a:rPr lang="en-US" baseline="0" dirty="0" smtClean="0"/>
              <a:t> work on the same environment together. I think.</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131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Memoizers</a:t>
            </a:r>
            <a:r>
              <a:rPr lang="en-US" dirty="0" smtClean="0"/>
              <a:t> (Dynamic Programming)</a:t>
            </a:r>
          </a:p>
          <a:p>
            <a:pPr lvl="1"/>
            <a:r>
              <a:rPr lang="en-US" dirty="0" smtClean="0"/>
              <a:t>Once you find a solution remember it so you don’t have to do the work again. (Causal Map)</a:t>
            </a:r>
          </a:p>
        </p:txBody>
      </p:sp>
      <p:sp>
        <p:nvSpPr>
          <p:cNvPr id="4" name="Slide Number Placeholder 3"/>
          <p:cNvSpPr>
            <a:spLocks noGrp="1"/>
          </p:cNvSpPr>
          <p:nvPr>
            <p:ph type="sldNum" sz="quarter" idx="10"/>
          </p:nvPr>
        </p:nvSpPr>
        <p:spPr/>
        <p:txBody>
          <a:bodyPr/>
          <a:lstStyle/>
          <a:p>
            <a:fld id="{CE57FAB5-14B8-4626-A71A-E6F240B10575}" type="slidenum">
              <a:rPr lang="en-US" smtClean="0"/>
              <a:pPr/>
              <a:t>132</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 the</a:t>
            </a:r>
            <a:r>
              <a:rPr lang="en-US" baseline="0" dirty="0" smtClean="0"/>
              <a:t> hierarchy could manage some, very light interaction between the two environments. And it had to be interactions that were easily viewable from the higher engine. Also that speaks to the hierarchy’s part to play in creating inference by its very structure.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133</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 I don’t</a:t>
            </a:r>
            <a:r>
              <a:rPr lang="en-US" baseline="0" dirty="0" smtClean="0"/>
              <a:t> think inference can naively be done hierarchy or network-wide. Inverse interest principle.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134</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found this short discussion on combinatorial explosion insightful</a:t>
            </a:r>
            <a:r>
              <a:rPr lang="en-US" baseline="0" dirty="0" smtClean="0"/>
              <a:t> when I first heard of the concept: http://c2.com/cgi/wiki?CombinatorialExplosion. </a:t>
            </a:r>
          </a:p>
          <a:p>
            <a:r>
              <a:rPr lang="en-US" baseline="0" dirty="0" smtClean="0"/>
              <a:t>In order to exploit any structure the engine must be able to represent that structure internally.</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135</a:t>
            </a:fld>
            <a:endParaRPr lang="en-US"/>
          </a:p>
        </p:txBody>
      </p:sp>
    </p:spTree>
    <p:extLst>
      <p:ext uri="{BB962C8B-B14F-4D97-AF65-F5344CB8AC3E}">
        <p14:creationId xmlns:p14="http://schemas.microsoft.com/office/powerpoint/2010/main" val="13625649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Described</a:t>
            </a:r>
            <a:r>
              <a:rPr lang="en-US" baseline="0" dirty="0" smtClean="0"/>
              <a:t> in the example.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136</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137</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really a decision tree system – its pattern matching on the rules in some sensitive order – finds the appropriate rules and applies them to the data to make a prediction. An expert System that makes itself.</a:t>
            </a:r>
            <a:endParaRPr lang="en-US" dirty="0" smtClean="0"/>
          </a:p>
        </p:txBody>
      </p:sp>
      <p:sp>
        <p:nvSpPr>
          <p:cNvPr id="4" name="Slide Number Placeholder 3"/>
          <p:cNvSpPr>
            <a:spLocks noGrp="1"/>
          </p:cNvSpPr>
          <p:nvPr>
            <p:ph type="sldNum" sz="quarter" idx="10"/>
          </p:nvPr>
        </p:nvSpPr>
        <p:spPr/>
        <p:txBody>
          <a:bodyPr/>
          <a:lstStyle/>
          <a:p>
            <a:fld id="{CE57FAB5-14B8-4626-A71A-E6F240B10575}" type="slidenum">
              <a:rPr lang="en-US" smtClean="0"/>
              <a:pPr/>
              <a:t>138</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is the same thing as saying they must describe</a:t>
            </a:r>
            <a:r>
              <a:rPr lang="en-US" baseline="0" dirty="0" smtClean="0"/>
              <a:t> every possible change to a string</a:t>
            </a:r>
            <a:r>
              <a:rPr lang="en-US" baseline="0" dirty="0" smtClean="0"/>
              <a:t>. Genetic informatics.</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139</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140</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each new state was random our</a:t>
            </a:r>
            <a:r>
              <a:rPr lang="en-US" baseline="0" dirty="0" smtClean="0"/>
              <a:t> only possible tool we could use would be the causal map.</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42</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C00000"/>
                </a:solidFill>
              </a:rPr>
              <a:t>Bayesian Inference / Probabilistic Inference / Belief Networks</a:t>
            </a:r>
          </a:p>
          <a:p>
            <a:r>
              <a:rPr lang="en-US" dirty="0" smtClean="0">
                <a:solidFill>
                  <a:srgbClr val="C00000"/>
                </a:solidFill>
              </a:rPr>
              <a:t>Ontology (information science) / Autonomous Coordination</a:t>
            </a:r>
          </a:p>
          <a:p>
            <a:r>
              <a:rPr lang="en-US" dirty="0" smtClean="0">
                <a:solidFill>
                  <a:srgbClr val="C00000"/>
                </a:solidFill>
              </a:rPr>
              <a:t>Decision Trees. Correlation Detection.</a:t>
            </a:r>
          </a:p>
          <a:p>
            <a:r>
              <a:rPr lang="en-US" dirty="0" smtClean="0">
                <a:solidFill>
                  <a:srgbClr val="C00000"/>
                </a:solidFill>
              </a:rPr>
              <a:t>Least Squares (Linear Regression)</a:t>
            </a:r>
          </a:p>
          <a:p>
            <a:r>
              <a:rPr lang="en-US" dirty="0" smtClean="0">
                <a:solidFill>
                  <a:srgbClr val="C00000"/>
                </a:solidFill>
              </a:rPr>
              <a:t>Cross-Modal Coupling</a:t>
            </a:r>
          </a:p>
          <a:p>
            <a:r>
              <a:rPr lang="en-US" dirty="0" smtClean="0">
                <a:solidFill>
                  <a:srgbClr val="C00000"/>
                </a:solidFill>
              </a:rPr>
              <a:t>Partial-order Planning</a:t>
            </a:r>
          </a:p>
          <a:p>
            <a:r>
              <a:rPr lang="en-US" dirty="0" smtClean="0">
                <a:solidFill>
                  <a:srgbClr val="C00000"/>
                </a:solidFill>
              </a:rPr>
              <a:t>Viterbi Algorithm</a:t>
            </a:r>
          </a:p>
          <a:p>
            <a:r>
              <a:rPr lang="en-US" dirty="0" smtClean="0">
                <a:solidFill>
                  <a:srgbClr val="C00000"/>
                </a:solidFill>
              </a:rPr>
              <a:t>Gray Code and a Synchronized System</a:t>
            </a:r>
          </a:p>
          <a:p>
            <a:r>
              <a:rPr lang="en-US" dirty="0" smtClean="0">
                <a:solidFill>
                  <a:srgbClr val="C00000"/>
                </a:solidFill>
              </a:rPr>
              <a:t>Compression (Arithmetic Compression)</a:t>
            </a:r>
          </a:p>
          <a:p>
            <a:r>
              <a:rPr lang="en-US" dirty="0" smtClean="0">
                <a:solidFill>
                  <a:srgbClr val="C00000"/>
                </a:solidFill>
              </a:rPr>
              <a:t>Markov Decision Process (Partially Observable Markov Decision Processes)</a:t>
            </a:r>
          </a:p>
          <a:p>
            <a:r>
              <a:rPr lang="en-US" dirty="0" smtClean="0">
                <a:solidFill>
                  <a:srgbClr val="C00000"/>
                </a:solidFill>
              </a:rPr>
              <a:t>Hidden Markov Model</a:t>
            </a:r>
          </a:p>
          <a:p>
            <a:r>
              <a:rPr lang="en-US" dirty="0" err="1" smtClean="0">
                <a:solidFill>
                  <a:srgbClr val="C00000"/>
                </a:solidFill>
              </a:rPr>
              <a:t>OpenCog's</a:t>
            </a:r>
            <a:r>
              <a:rPr lang="en-US" dirty="0" smtClean="0">
                <a:solidFill>
                  <a:srgbClr val="C00000"/>
                </a:solidFill>
              </a:rPr>
              <a:t> </a:t>
            </a:r>
            <a:r>
              <a:rPr lang="en-US" dirty="0" err="1" smtClean="0">
                <a:solidFill>
                  <a:srgbClr val="C00000"/>
                </a:solidFill>
              </a:rPr>
              <a:t>DeSTIN</a:t>
            </a:r>
            <a:endParaRPr lang="en-US" dirty="0" smtClean="0">
              <a:solidFill>
                <a:srgbClr val="C00000"/>
              </a:solidFill>
            </a:endParaRPr>
          </a:p>
          <a:p>
            <a:r>
              <a:rPr lang="en-US" dirty="0" err="1" smtClean="0">
                <a:solidFill>
                  <a:srgbClr val="C00000"/>
                </a:solidFill>
              </a:rPr>
              <a:t>Numenta's</a:t>
            </a:r>
            <a:r>
              <a:rPr lang="en-US" dirty="0" smtClean="0">
                <a:solidFill>
                  <a:srgbClr val="C00000"/>
                </a:solidFill>
              </a:rPr>
              <a:t> HTM</a:t>
            </a:r>
          </a:p>
          <a:p>
            <a:r>
              <a:rPr lang="en-US" dirty="0" smtClean="0">
                <a:solidFill>
                  <a:srgbClr val="C00000"/>
                </a:solidFill>
              </a:rPr>
              <a:t>Reinforcement Learning</a:t>
            </a:r>
          </a:p>
          <a:p>
            <a:r>
              <a:rPr lang="en-US" dirty="0" smtClean="0">
                <a:solidFill>
                  <a:srgbClr val="C00000"/>
                </a:solidFill>
              </a:rPr>
              <a:t>Sparse Distributed Representation</a:t>
            </a:r>
          </a:p>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https://www.youtube.com/watch?v=XPEJg_6Cg6o</a:t>
            </a:r>
          </a:p>
          <a:p>
            <a:r>
              <a:rPr lang="en-US" dirty="0" smtClean="0"/>
              <a:t>https://en.wikipedia.org/wiki/Partial-order_planning</a:t>
            </a:r>
          </a:p>
          <a:p>
            <a:r>
              <a:rPr lang="en-US" dirty="0" smtClean="0"/>
              <a:t>https://www.quora.com/unanswered/How-can-a-distributed-system-cooperate-to-determine-rules-of-its-environment/comment/1467898?__snids__=1590748856&amp;__nsrc__=1&amp;__filter__=all</a:t>
            </a:r>
          </a:p>
          <a:p>
            <a:r>
              <a:rPr lang="en-US" dirty="0" smtClean="0"/>
              <a:t>http://cs.stackexchange.com/questions/54122/how-can-a-distributed-system-cooperate-to-determine-rules-of-its-environment/54123#54123</a:t>
            </a:r>
          </a:p>
          <a:p>
            <a:r>
              <a:rPr lang="en-US" dirty="0" smtClean="0"/>
              <a:t>https://www.youtube.com/watch?v=FdMoL3PzmSA&amp;index=7&amp;list=PLOU2XLYxmsIJGErt5rrCqaSGTMyyqNt2H</a:t>
            </a:r>
          </a:p>
          <a:p>
            <a:r>
              <a:rPr lang="en-US" dirty="0" smtClean="0"/>
              <a:t>https://en.wikipedia.org/wiki/Markov_decision_process</a:t>
            </a:r>
          </a:p>
          <a:p>
            <a:r>
              <a:rPr lang="en-US" dirty="0" smtClean="0"/>
              <a:t>http://www.pomdp.org/</a:t>
            </a:r>
          </a:p>
          <a:p>
            <a:r>
              <a:rPr lang="en-US" dirty="0" smtClean="0"/>
              <a:t>https://www.youtube.com/watch?v=mwCmRCn1MYo</a:t>
            </a:r>
          </a:p>
          <a:p>
            <a:r>
              <a:rPr lang="en-US" dirty="0" smtClean="0"/>
              <a:t>http://michaelscharf.blogspot.com/2014/02/a-new-equation-for-intelligence-f-t-s.html</a:t>
            </a:r>
          </a:p>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142</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perhaps this isn’t the best way to find</a:t>
            </a:r>
            <a:r>
              <a:rPr lang="en-US" baseline="0" dirty="0" smtClean="0"/>
              <a:t> solutions to problems. The brain uses only one tool – prediction to do essentially the same thing.</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143</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do pattern recognition to produce heuristics anyway.</a:t>
            </a:r>
            <a:r>
              <a:rPr lang="en-US" baseline="0" dirty="0" smtClean="0"/>
              <a:t> </a:t>
            </a:r>
            <a:r>
              <a:rPr lang="en-US" dirty="0" smtClean="0"/>
              <a:t>Why </a:t>
            </a:r>
            <a:r>
              <a:rPr lang="en-US" dirty="0" smtClean="0"/>
              <a:t>not go straight to the source.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144</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a series of rules to predict any complex system seems like the opposite of a compression mechanism. This is the problem with Expert Systems. (how would you encode the weather with if-then-statements?)</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145</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146</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 more generic pattern recognition</a:t>
            </a:r>
            <a:r>
              <a:rPr lang="en-US" baseline="0" dirty="0" smtClean="0"/>
              <a:t> is less efficient.</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147</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 detects patterns</a:t>
            </a:r>
            <a:r>
              <a:rPr lang="en-US" baseline="0" dirty="0" smtClean="0"/>
              <a:t> by creating a model of the structure in the neuronal connections.</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148</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know features of the data or anything</a:t>
            </a:r>
            <a:r>
              <a:rPr lang="en-US" baseline="0" dirty="0" smtClean="0"/>
              <a:t>, we can’t plot the data. We have no context to understand the data except for the data itself. How do we Boot strap?</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149</a:t>
            </a:fld>
            <a:endParaRPr lang="en-US"/>
          </a:p>
        </p:txBody>
      </p:sp>
    </p:spTree>
    <p:extLst>
      <p:ext uri="{BB962C8B-B14F-4D97-AF65-F5344CB8AC3E}">
        <p14:creationId xmlns:p14="http://schemas.microsoft.com/office/powerpoint/2010/main" val="156708148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150</a:t>
            </a:fld>
            <a:endParaRPr lang="en-US"/>
          </a:p>
        </p:txBody>
      </p:sp>
    </p:spTree>
    <p:extLst>
      <p:ext uri="{BB962C8B-B14F-4D97-AF65-F5344CB8AC3E}">
        <p14:creationId xmlns:p14="http://schemas.microsoft.com/office/powerpoint/2010/main" val="1576874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43</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151</a:t>
            </a:fld>
            <a:endParaRPr lang="en-US"/>
          </a:p>
        </p:txBody>
      </p:sp>
    </p:spTree>
    <p:extLst>
      <p:ext uri="{BB962C8B-B14F-4D97-AF65-F5344CB8AC3E}">
        <p14:creationId xmlns:p14="http://schemas.microsoft.com/office/powerpoint/2010/main" val="142861354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152</a:t>
            </a:fld>
            <a:endParaRPr lang="en-US"/>
          </a:p>
        </p:txBody>
      </p:sp>
    </p:spTree>
    <p:extLst>
      <p:ext uri="{BB962C8B-B14F-4D97-AF65-F5344CB8AC3E}">
        <p14:creationId xmlns:p14="http://schemas.microsoft.com/office/powerpoint/2010/main" val="273455128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153</a:t>
            </a:fld>
            <a:endParaRPr lang="en-US"/>
          </a:p>
        </p:txBody>
      </p:sp>
    </p:spTree>
    <p:extLst>
      <p:ext uri="{BB962C8B-B14F-4D97-AF65-F5344CB8AC3E}">
        <p14:creationId xmlns:p14="http://schemas.microsoft.com/office/powerpoint/2010/main" val="134122446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154</a:t>
            </a:fld>
            <a:endParaRPr lang="en-US"/>
          </a:p>
        </p:txBody>
      </p:sp>
    </p:spTree>
    <p:extLst>
      <p:ext uri="{BB962C8B-B14F-4D97-AF65-F5344CB8AC3E}">
        <p14:creationId xmlns:p14="http://schemas.microsoft.com/office/powerpoint/2010/main" val="86312101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155</a:t>
            </a:fld>
            <a:endParaRPr lang="en-US"/>
          </a:p>
        </p:txBody>
      </p:sp>
    </p:spTree>
    <p:extLst>
      <p:ext uri="{BB962C8B-B14F-4D97-AF65-F5344CB8AC3E}">
        <p14:creationId xmlns:p14="http://schemas.microsoft.com/office/powerpoint/2010/main" val="407050600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156</a:t>
            </a:fld>
            <a:endParaRPr lang="en-US"/>
          </a:p>
        </p:txBody>
      </p:sp>
    </p:spTree>
    <p:extLst>
      <p:ext uri="{BB962C8B-B14F-4D97-AF65-F5344CB8AC3E}">
        <p14:creationId xmlns:p14="http://schemas.microsoft.com/office/powerpoint/2010/main" val="278694643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157</a:t>
            </a:fld>
            <a:endParaRPr lang="en-US"/>
          </a:p>
        </p:txBody>
      </p:sp>
    </p:spTree>
    <p:extLst>
      <p:ext uri="{BB962C8B-B14F-4D97-AF65-F5344CB8AC3E}">
        <p14:creationId xmlns:p14="http://schemas.microsoft.com/office/powerpoint/2010/main" val="116471793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158</a:t>
            </a:fld>
            <a:endParaRPr lang="en-US"/>
          </a:p>
        </p:txBody>
      </p:sp>
    </p:spTree>
    <p:extLst>
      <p:ext uri="{BB962C8B-B14F-4D97-AF65-F5344CB8AC3E}">
        <p14:creationId xmlns:p14="http://schemas.microsoft.com/office/powerpoint/2010/main" val="105212458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of a way correlate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159</a:t>
            </a:fld>
            <a:endParaRPr lang="en-US"/>
          </a:p>
        </p:txBody>
      </p:sp>
    </p:spTree>
    <p:extLst>
      <p:ext uri="{BB962C8B-B14F-4D97-AF65-F5344CB8AC3E}">
        <p14:creationId xmlns:p14="http://schemas.microsoft.com/office/powerpoint/2010/main" val="57042783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160</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44</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162</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163</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164</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165</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166</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167</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168</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effectively</a:t>
            </a:r>
            <a:r>
              <a:rPr lang="en-US" baseline="0" dirty="0" smtClean="0"/>
              <a:t> </a:t>
            </a:r>
            <a:r>
              <a:rPr lang="en-US" dirty="0" smtClean="0"/>
              <a:t>trimming out</a:t>
            </a:r>
            <a:r>
              <a:rPr lang="en-US" baseline="0" dirty="0" smtClean="0"/>
              <a:t> all irrelevant c</a:t>
            </a:r>
            <a:r>
              <a:rPr lang="en-US" dirty="0" smtClean="0"/>
              <a:t>onnections so that only the connections that are important are left. Or vise versa.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169</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I am led</a:t>
            </a:r>
            <a:r>
              <a:rPr lang="en-US" baseline="0" dirty="0" smtClean="0"/>
              <a:t> back to HTM again and again and again. It may be the most efficient way and indeed perhaps the only way.</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170</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45</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a:t>
            </a:r>
            <a:r>
              <a:rPr lang="en-US" baseline="0" dirty="0" smtClean="0"/>
              <a:t> like a tree. Information goes in to its appropriate location and can be retrieved quickly. The less computation required the better.</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171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172</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Letting the landscape of the NN be shaped</a:t>
            </a:r>
            <a:r>
              <a:rPr lang="en-US" baseline="0" dirty="0" smtClean="0"/>
              <a:t> by the data that flows through it. </a:t>
            </a:r>
            <a:r>
              <a:rPr lang="en-US" dirty="0" smtClean="0"/>
              <a:t>Perhaps making a semantic representation, and comparing those… I don’t know.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 not sure how this kind of thing could be done, but that’s the point of intuition. Its reason by analogy.</a:t>
            </a:r>
          </a:p>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173</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174</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175</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considering which state and action this state came from</a:t>
            </a:r>
            <a:r>
              <a:rPr lang="en-US" baseline="0" dirty="0" smtClean="0"/>
              <a:t> and its general place in the causal structure).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176</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http://www2.imm.dtu.dk/pubdb/views/edoc_download.php/5335/pdf/imm5335.pdf</a:t>
            </a:r>
          </a:p>
        </p:txBody>
      </p:sp>
      <p:sp>
        <p:nvSpPr>
          <p:cNvPr id="4" name="Slide Number Placeholder 3"/>
          <p:cNvSpPr>
            <a:spLocks noGrp="1"/>
          </p:cNvSpPr>
          <p:nvPr>
            <p:ph type="sldNum" sz="quarter" idx="10"/>
          </p:nvPr>
        </p:nvSpPr>
        <p:spPr/>
        <p:txBody>
          <a:bodyPr/>
          <a:lstStyle/>
          <a:p>
            <a:fld id="{CE57FAB5-14B8-4626-A71A-E6F240B10575}" type="slidenum">
              <a:rPr lang="en-US" smtClean="0"/>
              <a:pPr/>
              <a:t>177</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prediction given our proposed action at our current state, viewed in the context of all other states. That </a:t>
            </a:r>
            <a:r>
              <a:rPr lang="en-US" baseline="0" dirty="0" err="1" smtClean="0"/>
              <a:t>sdr</a:t>
            </a:r>
            <a:r>
              <a:rPr lang="en-US" baseline="0" dirty="0" smtClean="0"/>
              <a:t> is essentially a set of features because we already know the location, that doesn’t have to be encoded.</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178</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179</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180</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46</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182</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183</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184</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185</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186</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187</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188</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189</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190</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analyzing and trying to resolve contradictions in the two theories.</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47</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very simple because one leads to another in a</a:t>
            </a:r>
            <a:r>
              <a:rPr lang="en-US" baseline="0" dirty="0" smtClean="0"/>
              <a:t> straight line. There’s no branching or anything. So They’re encoded by location, by what they’re next to.</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 really only takes into</a:t>
            </a:r>
            <a:r>
              <a:rPr lang="en-US" baseline="0" dirty="0" smtClean="0"/>
              <a:t> account a set of features, ignoring the structure. This is only an example of the idea which my not be useful at all.</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192</a:t>
            </a:fld>
            <a:endParaRPr lang="en-US"/>
          </a:p>
        </p:txBody>
      </p:sp>
    </p:spTree>
    <p:extLst>
      <p:ext uri="{BB962C8B-B14F-4D97-AF65-F5344CB8AC3E}">
        <p14:creationId xmlns:p14="http://schemas.microsoft.com/office/powerpoint/2010/main" val="419940462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SDR essentially encodes what the next node will be. I’ll admit I have no idea how to “combine” these two, but I think it can be done.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193</a:t>
            </a:fld>
            <a:endParaRPr lang="en-US"/>
          </a:p>
        </p:txBody>
      </p:sp>
    </p:spTree>
    <p:extLst>
      <p:ext uri="{BB962C8B-B14F-4D97-AF65-F5344CB8AC3E}">
        <p14:creationId xmlns:p14="http://schemas.microsoft.com/office/powerpoint/2010/main" val="429103692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we don’t know what it leads to so how could we?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194</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195</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196</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197</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198</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199</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200</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48</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 C and the last</a:t>
            </a:r>
            <a:r>
              <a:rPr lang="en-US" baseline="0" dirty="0" smtClean="0"/>
              <a:t> 1 indicates “in order”</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202</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even if it turned out to be ABB ABA this guess of a state we’ve never seen before is a pretty close approximation.</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203</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a:t>
            </a:r>
            <a:r>
              <a:rPr lang="en-US" baseline="0" dirty="0" smtClean="0"/>
              <a:t> predict a black swan, you might be able to, however, predict the likelihood of a </a:t>
            </a:r>
            <a:r>
              <a:rPr lang="en-US" baseline="0" dirty="0" err="1" smtClean="0"/>
              <a:t>blackswan</a:t>
            </a:r>
            <a:r>
              <a:rPr lang="en-US" baseline="0" dirty="0" smtClean="0"/>
              <a:t>, of being </a:t>
            </a:r>
            <a:r>
              <a:rPr lang="en-US" baseline="0" dirty="0" err="1" smtClean="0"/>
              <a:t>suprized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204</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205</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206</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Hope</a:t>
            </a:r>
            <a:r>
              <a:rPr lang="en-US" baseline="0" dirty="0" smtClean="0"/>
              <a:t>fully by then it has other information about what kind of radical direction the pattern will evolve.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207</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208</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 everything can be taken into consideration together. Rather than iteratively.</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209</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actual</a:t>
            </a:r>
            <a:r>
              <a:rPr lang="en-US" baseline="0" dirty="0" smtClean="0"/>
              <a:t> value of the 1 bits could actually be strength or weight values, how important is this feature?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210</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and its not that useful, because it can’t deal with large environments.</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49</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is to say</a:t>
            </a:r>
            <a:r>
              <a:rPr lang="en-US" baseline="0" dirty="0" smtClean="0"/>
              <a:t> it learns to value some patterns or “rules” more than others.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actual</a:t>
            </a:r>
            <a:r>
              <a:rPr lang="en-US" baseline="0" dirty="0" smtClean="0"/>
              <a:t> value of the 1 bits could actually be strength or weight values, how important is this feature? </a:t>
            </a:r>
            <a:r>
              <a:rPr lang="en-US" dirty="0" smtClean="0"/>
              <a:t>Consider which patterns are important according to its location in the causal structure</a:t>
            </a:r>
            <a:r>
              <a:rPr lang="en-US" baseline="0" dirty="0" smtClean="0"/>
              <a:t> (look at similar position, similar shapes). Be meta.</a:t>
            </a:r>
            <a:endParaRPr lang="en-US" dirty="0" smtClean="0"/>
          </a:p>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212</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213</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214</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215</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216</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essentially a Guided Search</a:t>
            </a:r>
            <a:r>
              <a:rPr lang="en-US" baseline="0" dirty="0" smtClean="0"/>
              <a:t> to find new heuristics for this similar situation.</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217</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218</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219</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220</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essentially plays</a:t>
            </a:r>
            <a:r>
              <a:rPr lang="en-US" baseline="0" dirty="0" smtClean="0"/>
              <a:t> the role of compressing the information found out by what was learned while creating the causal map.</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50</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222</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two are very</a:t>
            </a:r>
            <a:r>
              <a:rPr lang="en-US" baseline="0" dirty="0" smtClean="0"/>
              <a:t> different and the SME (Maestro) should leverage it’s strengths of computation over memory in order to achieve it’s </a:t>
            </a:r>
            <a:r>
              <a:rPr lang="en-US" baseline="0" smtClean="0"/>
              <a:t>full potential.</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223</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224</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225</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226</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227</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228</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 “D” is the exact same sensory</a:t>
            </a:r>
            <a:r>
              <a:rPr lang="en-US" baseline="0" dirty="0" smtClean="0"/>
              <a:t> input it is semantically represented slightly differently in each case.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229</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230</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there</a:t>
            </a:r>
            <a:r>
              <a:rPr lang="en-US" baseline="0" dirty="0" smtClean="0"/>
              <a:t> are many ways to get from one state to another.</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21</a:t>
            </a:fld>
            <a:endParaRPr lang="en-US"/>
          </a:p>
        </p:txBody>
      </p:sp>
    </p:spTree>
    <p:extLst>
      <p:ext uri="{BB962C8B-B14F-4D97-AF65-F5344CB8AC3E}">
        <p14:creationId xmlns:p14="http://schemas.microsoft.com/office/powerpoint/2010/main" val="3217126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51</a:t>
            </a:fld>
            <a:endParaRPr lang="en-US"/>
          </a:p>
        </p:txBody>
      </p:sp>
    </p:spTree>
    <p:extLst>
      <p:ext uri="{BB962C8B-B14F-4D97-AF65-F5344CB8AC3E}">
        <p14:creationId xmlns:p14="http://schemas.microsoft.com/office/powerpoint/2010/main" val="3515370300"/>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231</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232</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233</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234</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235</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236</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237</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238</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239</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240</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52</a:t>
            </a:fld>
            <a:endParaRPr lang="en-US"/>
          </a:p>
        </p:txBody>
      </p:sp>
    </p:spTree>
    <p:extLst>
      <p:ext uri="{BB962C8B-B14F-4D97-AF65-F5344CB8AC3E}">
        <p14:creationId xmlns:p14="http://schemas.microsoft.com/office/powerpoint/2010/main" val="542922440"/>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241</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242</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243</a:t>
            </a:fld>
            <a:endParaRPr lang="en-US"/>
          </a:p>
        </p:txBody>
      </p:sp>
    </p:spTree>
    <p:extLst>
      <p:ext uri="{BB962C8B-B14F-4D97-AF65-F5344CB8AC3E}">
        <p14:creationId xmlns:p14="http://schemas.microsoft.com/office/powerpoint/2010/main" val="3835684059"/>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244</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245</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246</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247</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a person is the filter from random chaos to structured order.</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248</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249</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Acquiring</a:t>
            </a:r>
            <a:r>
              <a:rPr lang="en-US" baseline="0" dirty="0" smtClean="0"/>
              <a:t> knowledge is the quintessential creative act.</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250</a:t>
            </a:fld>
            <a:endParaRPr lang="en-US"/>
          </a:p>
        </p:txBody>
      </p:sp>
    </p:spTree>
    <p:extLst>
      <p:ext uri="{BB962C8B-B14F-4D97-AF65-F5344CB8AC3E}">
        <p14:creationId xmlns:p14="http://schemas.microsoft.com/office/powerpoint/2010/main" val="3128393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53</a:t>
            </a:fld>
            <a:endParaRPr lang="en-US"/>
          </a:p>
        </p:txBody>
      </p:sp>
    </p:spTree>
    <p:extLst>
      <p:ext uri="{BB962C8B-B14F-4D97-AF65-F5344CB8AC3E}">
        <p14:creationId xmlns:p14="http://schemas.microsoft.com/office/powerpoint/2010/main" val="1885789390"/>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 of course not the</a:t>
            </a:r>
            <a:r>
              <a:rPr lang="en-US" baseline="0" dirty="0" smtClean="0"/>
              <a:t> structure of consumption, of course.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251</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with out the danger.</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252</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with out the danger.</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253</a:t>
            </a:fld>
            <a:endParaRPr lang="en-US"/>
          </a:p>
        </p:txBody>
      </p:sp>
    </p:spTree>
    <p:extLst>
      <p:ext uri="{BB962C8B-B14F-4D97-AF65-F5344CB8AC3E}">
        <p14:creationId xmlns:p14="http://schemas.microsoft.com/office/powerpoint/2010/main" val="1339409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54</a:t>
            </a:fld>
            <a:endParaRPr lang="en-US"/>
          </a:p>
        </p:txBody>
      </p:sp>
    </p:spTree>
    <p:extLst>
      <p:ext uri="{BB962C8B-B14F-4D97-AF65-F5344CB8AC3E}">
        <p14:creationId xmlns:p14="http://schemas.microsoft.com/office/powerpoint/2010/main" val="2549891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55</a:t>
            </a:fld>
            <a:endParaRPr lang="en-US"/>
          </a:p>
        </p:txBody>
      </p:sp>
    </p:spTree>
    <p:extLst>
      <p:ext uri="{BB962C8B-B14F-4D97-AF65-F5344CB8AC3E}">
        <p14:creationId xmlns:p14="http://schemas.microsoft.com/office/powerpoint/2010/main" val="256520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56</a:t>
            </a:fld>
            <a:endParaRPr lang="en-US"/>
          </a:p>
        </p:txBody>
      </p:sp>
    </p:spTree>
    <p:extLst>
      <p:ext uri="{BB962C8B-B14F-4D97-AF65-F5344CB8AC3E}">
        <p14:creationId xmlns:p14="http://schemas.microsoft.com/office/powerpoint/2010/main" val="4157741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57</a:t>
            </a:fld>
            <a:endParaRPr lang="en-US"/>
          </a:p>
        </p:txBody>
      </p:sp>
    </p:spTree>
    <p:extLst>
      <p:ext uri="{BB962C8B-B14F-4D97-AF65-F5344CB8AC3E}">
        <p14:creationId xmlns:p14="http://schemas.microsoft.com/office/powerpoint/2010/main" val="3242519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58</a:t>
            </a:fld>
            <a:endParaRPr lang="en-US"/>
          </a:p>
        </p:txBody>
      </p:sp>
    </p:spTree>
    <p:extLst>
      <p:ext uri="{BB962C8B-B14F-4D97-AF65-F5344CB8AC3E}">
        <p14:creationId xmlns:p14="http://schemas.microsoft.com/office/powerpoint/2010/main" val="2371200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doesn’t know the meaning of 101 or</a:t>
            </a:r>
            <a:r>
              <a:rPr lang="en-US" baseline="0" dirty="0" smtClean="0"/>
              <a:t> its relationship to 100 until it discovers that relationship via exploration. All it knows is the causal structure it creates in it’s database.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59</a:t>
            </a:fld>
            <a:endParaRPr lang="en-US"/>
          </a:p>
        </p:txBody>
      </p:sp>
    </p:spTree>
    <p:extLst>
      <p:ext uri="{BB962C8B-B14F-4D97-AF65-F5344CB8AC3E}">
        <p14:creationId xmlns:p14="http://schemas.microsoft.com/office/powerpoint/2010/main" val="1618558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60</a:t>
            </a:fld>
            <a:endParaRPr lang="en-US"/>
          </a:p>
        </p:txBody>
      </p:sp>
    </p:spTree>
    <p:extLst>
      <p:ext uri="{BB962C8B-B14F-4D97-AF65-F5344CB8AC3E}">
        <p14:creationId xmlns:p14="http://schemas.microsoft.com/office/powerpoint/2010/main" val="41163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making it</a:t>
            </a:r>
            <a:r>
              <a:rPr lang="en-US" baseline="0" dirty="0" smtClean="0"/>
              <a:t> more efficient.</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23</a:t>
            </a:fld>
            <a:endParaRPr lang="en-US"/>
          </a:p>
        </p:txBody>
      </p:sp>
    </p:spTree>
    <p:extLst>
      <p:ext uri="{BB962C8B-B14F-4D97-AF65-F5344CB8AC3E}">
        <p14:creationId xmlns:p14="http://schemas.microsoft.com/office/powerpoint/2010/main" val="960465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61</a:t>
            </a:fld>
            <a:endParaRPr lang="en-US"/>
          </a:p>
        </p:txBody>
      </p:sp>
    </p:spTree>
    <p:extLst>
      <p:ext uri="{BB962C8B-B14F-4D97-AF65-F5344CB8AC3E}">
        <p14:creationId xmlns:p14="http://schemas.microsoft.com/office/powerpoint/2010/main" val="1585156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62</a:t>
            </a:fld>
            <a:endParaRPr lang="en-US"/>
          </a:p>
        </p:txBody>
      </p:sp>
    </p:spTree>
    <p:extLst>
      <p:ext uri="{BB962C8B-B14F-4D97-AF65-F5344CB8AC3E}">
        <p14:creationId xmlns:p14="http://schemas.microsoft.com/office/powerpoint/2010/main" val="3031020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63</a:t>
            </a:fld>
            <a:endParaRPr lang="en-US"/>
          </a:p>
        </p:txBody>
      </p:sp>
    </p:spTree>
    <p:extLst>
      <p:ext uri="{BB962C8B-B14F-4D97-AF65-F5344CB8AC3E}">
        <p14:creationId xmlns:p14="http://schemas.microsoft.com/office/powerpoint/2010/main" val="498247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64</a:t>
            </a:fld>
            <a:endParaRPr lang="en-US"/>
          </a:p>
        </p:txBody>
      </p:sp>
    </p:spTree>
    <p:extLst>
      <p:ext uri="{BB962C8B-B14F-4D97-AF65-F5344CB8AC3E}">
        <p14:creationId xmlns:p14="http://schemas.microsoft.com/office/powerpoint/2010/main" val="3251945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65</a:t>
            </a:fld>
            <a:endParaRPr lang="en-US"/>
          </a:p>
        </p:txBody>
      </p:sp>
    </p:spTree>
    <p:extLst>
      <p:ext uri="{BB962C8B-B14F-4D97-AF65-F5344CB8AC3E}">
        <p14:creationId xmlns:p14="http://schemas.microsoft.com/office/powerpoint/2010/main" val="13816815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66</a:t>
            </a:fld>
            <a:endParaRPr lang="en-US"/>
          </a:p>
        </p:txBody>
      </p:sp>
    </p:spTree>
    <p:extLst>
      <p:ext uri="{BB962C8B-B14F-4D97-AF65-F5344CB8AC3E}">
        <p14:creationId xmlns:p14="http://schemas.microsoft.com/office/powerpoint/2010/main" val="6861614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67</a:t>
            </a:fld>
            <a:endParaRPr lang="en-US"/>
          </a:p>
        </p:txBody>
      </p:sp>
    </p:spTree>
    <p:extLst>
      <p:ext uri="{BB962C8B-B14F-4D97-AF65-F5344CB8AC3E}">
        <p14:creationId xmlns:p14="http://schemas.microsoft.com/office/powerpoint/2010/main" val="1941494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68</a:t>
            </a:fld>
            <a:endParaRPr lang="en-US"/>
          </a:p>
        </p:txBody>
      </p:sp>
    </p:spTree>
    <p:extLst>
      <p:ext uri="{BB962C8B-B14F-4D97-AF65-F5344CB8AC3E}">
        <p14:creationId xmlns:p14="http://schemas.microsoft.com/office/powerpoint/2010/main" val="2553014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69</a:t>
            </a:fld>
            <a:endParaRPr lang="en-US"/>
          </a:p>
        </p:txBody>
      </p:sp>
    </p:spTree>
    <p:extLst>
      <p:ext uri="{BB962C8B-B14F-4D97-AF65-F5344CB8AC3E}">
        <p14:creationId xmlns:p14="http://schemas.microsoft.com/office/powerpoint/2010/main" val="3779599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70</a:t>
            </a:fld>
            <a:endParaRPr lang="en-US"/>
          </a:p>
        </p:txBody>
      </p:sp>
    </p:spTree>
    <p:extLst>
      <p:ext uri="{BB962C8B-B14F-4D97-AF65-F5344CB8AC3E}">
        <p14:creationId xmlns:p14="http://schemas.microsoft.com/office/powerpoint/2010/main" val="1725002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deterministic finite automata.</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26</a:t>
            </a:fld>
            <a:endParaRPr lang="en-US"/>
          </a:p>
        </p:txBody>
      </p:sp>
    </p:spTree>
    <p:extLst>
      <p:ext uri="{BB962C8B-B14F-4D97-AF65-F5344CB8AC3E}">
        <p14:creationId xmlns:p14="http://schemas.microsoft.com/office/powerpoint/2010/main" val="1798814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71</a:t>
            </a:fld>
            <a:endParaRPr lang="en-US"/>
          </a:p>
        </p:txBody>
      </p:sp>
    </p:spTree>
    <p:extLst>
      <p:ext uri="{BB962C8B-B14F-4D97-AF65-F5344CB8AC3E}">
        <p14:creationId xmlns:p14="http://schemas.microsoft.com/office/powerpoint/2010/main" val="2369618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72</a:t>
            </a:fld>
            <a:endParaRPr lang="en-US"/>
          </a:p>
        </p:txBody>
      </p:sp>
    </p:spTree>
    <p:extLst>
      <p:ext uri="{BB962C8B-B14F-4D97-AF65-F5344CB8AC3E}">
        <p14:creationId xmlns:p14="http://schemas.microsoft.com/office/powerpoint/2010/main" val="25911752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73</a:t>
            </a:fld>
            <a:endParaRPr lang="en-US"/>
          </a:p>
        </p:txBody>
      </p:sp>
    </p:spTree>
    <p:extLst>
      <p:ext uri="{BB962C8B-B14F-4D97-AF65-F5344CB8AC3E}">
        <p14:creationId xmlns:p14="http://schemas.microsoft.com/office/powerpoint/2010/main" val="3214822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74</a:t>
            </a:fld>
            <a:endParaRPr lang="en-US"/>
          </a:p>
        </p:txBody>
      </p:sp>
    </p:spTree>
    <p:extLst>
      <p:ext uri="{BB962C8B-B14F-4D97-AF65-F5344CB8AC3E}">
        <p14:creationId xmlns:p14="http://schemas.microsoft.com/office/powerpoint/2010/main" val="3744791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75</a:t>
            </a:fld>
            <a:endParaRPr lang="en-US"/>
          </a:p>
        </p:txBody>
      </p:sp>
    </p:spTree>
    <p:extLst>
      <p:ext uri="{BB962C8B-B14F-4D97-AF65-F5344CB8AC3E}">
        <p14:creationId xmlns:p14="http://schemas.microsoft.com/office/powerpoint/2010/main" val="3965553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76</a:t>
            </a:fld>
            <a:endParaRPr lang="en-US"/>
          </a:p>
        </p:txBody>
      </p:sp>
    </p:spTree>
    <p:extLst>
      <p:ext uri="{BB962C8B-B14F-4D97-AF65-F5344CB8AC3E}">
        <p14:creationId xmlns:p14="http://schemas.microsoft.com/office/powerpoint/2010/main" val="20385344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0 -&gt;</a:t>
            </a:r>
            <a:r>
              <a:rPr lang="en-US" baseline="0" dirty="0" smtClean="0"/>
              <a:t> 1 -&gt; 2 … -&gt; 9</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77</a:t>
            </a:fld>
            <a:endParaRPr lang="en-US"/>
          </a:p>
        </p:txBody>
      </p:sp>
    </p:spTree>
    <p:extLst>
      <p:ext uri="{BB962C8B-B14F-4D97-AF65-F5344CB8AC3E}">
        <p14:creationId xmlns:p14="http://schemas.microsoft.com/office/powerpoint/2010/main" val="28955243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the underscore indicates any input for the given index.</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78</a:t>
            </a:fld>
            <a:endParaRPr lang="en-US"/>
          </a:p>
        </p:txBody>
      </p:sp>
    </p:spTree>
    <p:extLst>
      <p:ext uri="{BB962C8B-B14F-4D97-AF65-F5344CB8AC3E}">
        <p14:creationId xmlns:p14="http://schemas.microsoft.com/office/powerpoint/2010/main" val="25545725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79</a:t>
            </a:fld>
            <a:endParaRPr lang="en-US"/>
          </a:p>
        </p:txBody>
      </p:sp>
    </p:spTree>
    <p:extLst>
      <p:ext uri="{BB962C8B-B14F-4D97-AF65-F5344CB8AC3E}">
        <p14:creationId xmlns:p14="http://schemas.microsoft.com/office/powerpoint/2010/main" val="40009076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80</a:t>
            </a:fld>
            <a:endParaRPr lang="en-US"/>
          </a:p>
        </p:txBody>
      </p:sp>
    </p:spTree>
    <p:extLst>
      <p:ext uri="{BB962C8B-B14F-4D97-AF65-F5344CB8AC3E}">
        <p14:creationId xmlns:p14="http://schemas.microsoft.com/office/powerpoint/2010/main" val="181974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long as there are no dead states.</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30</a:t>
            </a:fld>
            <a:endParaRPr lang="en-US"/>
          </a:p>
        </p:txBody>
      </p:sp>
    </p:spTree>
    <p:extLst>
      <p:ext uri="{BB962C8B-B14F-4D97-AF65-F5344CB8AC3E}">
        <p14:creationId xmlns:p14="http://schemas.microsoft.com/office/powerpoint/2010/main" val="4013139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81</a:t>
            </a:fld>
            <a:endParaRPr lang="en-US"/>
          </a:p>
        </p:txBody>
      </p:sp>
    </p:spTree>
    <p:extLst>
      <p:ext uri="{BB962C8B-B14F-4D97-AF65-F5344CB8AC3E}">
        <p14:creationId xmlns:p14="http://schemas.microsoft.com/office/powerpoint/2010/main" val="22371308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82</a:t>
            </a:fld>
            <a:endParaRPr lang="en-US"/>
          </a:p>
        </p:txBody>
      </p:sp>
    </p:spTree>
    <p:extLst>
      <p:ext uri="{BB962C8B-B14F-4D97-AF65-F5344CB8AC3E}">
        <p14:creationId xmlns:p14="http://schemas.microsoft.com/office/powerpoint/2010/main" val="1963362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83</a:t>
            </a:fld>
            <a:endParaRPr lang="en-US"/>
          </a:p>
        </p:txBody>
      </p:sp>
    </p:spTree>
    <p:extLst>
      <p:ext uri="{BB962C8B-B14F-4D97-AF65-F5344CB8AC3E}">
        <p14:creationId xmlns:p14="http://schemas.microsoft.com/office/powerpoint/2010/main" val="15601857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84</a:t>
            </a:fld>
            <a:endParaRPr lang="en-US"/>
          </a:p>
        </p:txBody>
      </p:sp>
    </p:spTree>
    <p:extLst>
      <p:ext uri="{BB962C8B-B14F-4D97-AF65-F5344CB8AC3E}">
        <p14:creationId xmlns:p14="http://schemas.microsoft.com/office/powerpoint/2010/main" val="29459882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it doesn’t conform to any of the other rules and there’s no</a:t>
            </a:r>
            <a:r>
              <a:rPr lang="en-US" baseline="0" dirty="0" smtClean="0"/>
              <a:t> way to reorganize them to reconcile the new data.</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85</a:t>
            </a:fld>
            <a:endParaRPr lang="en-US"/>
          </a:p>
        </p:txBody>
      </p:sp>
    </p:spTree>
    <p:extLst>
      <p:ext uri="{BB962C8B-B14F-4D97-AF65-F5344CB8AC3E}">
        <p14:creationId xmlns:p14="http://schemas.microsoft.com/office/powerpoint/2010/main" val="6559026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a:t>
            </a:r>
            <a:r>
              <a:rPr lang="en-US" baseline="0" dirty="0" smtClean="0"/>
              <a:t>e rules could also be thought of as “buckets.”</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86</a:t>
            </a:fld>
            <a:endParaRPr lang="en-US"/>
          </a:p>
        </p:txBody>
      </p:sp>
    </p:spTree>
    <p:extLst>
      <p:ext uri="{BB962C8B-B14F-4D97-AF65-F5344CB8AC3E}">
        <p14:creationId xmlns:p14="http://schemas.microsoft.com/office/powerpoint/2010/main" val="1018061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the value</a:t>
            </a:r>
            <a:r>
              <a:rPr lang="en-US" baseline="0" dirty="0" smtClean="0"/>
              <a:t> and point to this rule inference map we’ve created as an example: so that the system can extrapolate current knowledge into predictions so that it doesn’t have to explore the whole environment before it understand the whole environment. And when it finds something that didn’t hold up to its current paradigm it needs to reassess the data and come up with a new one or additional one to make sense of the environment. In other words it the </a:t>
            </a:r>
            <a:r>
              <a:rPr lang="en-US" baseline="0" smtClean="0"/>
              <a:t>scientific method.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87</a:t>
            </a:fld>
            <a:endParaRPr lang="en-US"/>
          </a:p>
        </p:txBody>
      </p:sp>
    </p:spTree>
    <p:extLst>
      <p:ext uri="{BB962C8B-B14F-4D97-AF65-F5344CB8AC3E}">
        <p14:creationId xmlns:p14="http://schemas.microsoft.com/office/powerpoint/2010/main" val="10180611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must</a:t>
            </a:r>
            <a:r>
              <a:rPr lang="en-US" baseline="0" dirty="0" smtClean="0"/>
              <a:t> search from most complex to least complex to make sure its matching the appropriate rule.</a:t>
            </a:r>
          </a:p>
        </p:txBody>
      </p:sp>
      <p:sp>
        <p:nvSpPr>
          <p:cNvPr id="4" name="Slide Number Placeholder 3"/>
          <p:cNvSpPr>
            <a:spLocks noGrp="1"/>
          </p:cNvSpPr>
          <p:nvPr>
            <p:ph type="sldNum" sz="quarter" idx="10"/>
          </p:nvPr>
        </p:nvSpPr>
        <p:spPr/>
        <p:txBody>
          <a:bodyPr/>
          <a:lstStyle/>
          <a:p>
            <a:fld id="{CE57FAB5-14B8-4626-A71A-E6F240B10575}" type="slidenum">
              <a:rPr lang="en-US" smtClean="0"/>
              <a:pPr/>
              <a:t>88</a:t>
            </a:fld>
            <a:endParaRPr lang="en-US"/>
          </a:p>
        </p:txBody>
      </p:sp>
    </p:spTree>
    <p:extLst>
      <p:ext uri="{BB962C8B-B14F-4D97-AF65-F5344CB8AC3E}">
        <p14:creationId xmlns:p14="http://schemas.microsoft.com/office/powerpoint/2010/main" val="298803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it receives</a:t>
            </a:r>
            <a:r>
              <a:rPr lang="en-US" baseline="0" dirty="0" smtClean="0"/>
              <a:t> a new state. </a:t>
            </a:r>
            <a:r>
              <a:rPr lang="en-US" dirty="0" smtClean="0"/>
              <a:t>Alternatively you could write an additive scheme where when</a:t>
            </a:r>
            <a:r>
              <a:rPr lang="en-US" baseline="0" dirty="0" smtClean="0"/>
              <a:t> a feature is detected a certain rule is invoked, and multiple features can be detected</a:t>
            </a:r>
            <a:r>
              <a:rPr lang="en-US" dirty="0" smtClean="0"/>
              <a:t>. (in theory). Thus rules could be taken together</a:t>
            </a:r>
            <a:r>
              <a:rPr lang="en-US" baseline="0" dirty="0" smtClean="0"/>
              <a:t> to form an algorithm, like functional code that will produce the correct result.</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89</a:t>
            </a:fld>
            <a:endParaRPr lang="en-US"/>
          </a:p>
        </p:txBody>
      </p:sp>
    </p:spTree>
    <p:extLst>
      <p:ext uri="{BB962C8B-B14F-4D97-AF65-F5344CB8AC3E}">
        <p14:creationId xmlns:p14="http://schemas.microsoft.com/office/powerpoint/2010/main" val="2988035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a:t>
            </a:r>
            <a:r>
              <a:rPr lang="en-US" baseline="0" dirty="0" smtClean="0"/>
              <a:t> don’t think its practical.</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90</a:t>
            </a:fld>
            <a:endParaRPr lang="en-US"/>
          </a:p>
        </p:txBody>
      </p:sp>
    </p:spTree>
    <p:extLst>
      <p:ext uri="{BB962C8B-B14F-4D97-AF65-F5344CB8AC3E}">
        <p14:creationId xmlns:p14="http://schemas.microsoft.com/office/powerpoint/2010/main" val="20083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long as there are no dead states. And the goal state is the final</a:t>
            </a:r>
            <a:r>
              <a:rPr lang="en-US" baseline="0" dirty="0" smtClean="0"/>
              <a:t> state.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35</a:t>
            </a:fld>
            <a:endParaRPr lang="en-US"/>
          </a:p>
        </p:txBody>
      </p:sp>
    </p:spTree>
    <p:extLst>
      <p:ext uri="{BB962C8B-B14F-4D97-AF65-F5344CB8AC3E}">
        <p14:creationId xmlns:p14="http://schemas.microsoft.com/office/powerpoint/2010/main" val="25134218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91</a:t>
            </a:fld>
            <a:endParaRPr lang="en-US"/>
          </a:p>
        </p:txBody>
      </p:sp>
    </p:spTree>
    <p:extLst>
      <p:ext uri="{BB962C8B-B14F-4D97-AF65-F5344CB8AC3E}">
        <p14:creationId xmlns:p14="http://schemas.microsoft.com/office/powerpoint/2010/main" val="173210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92</a:t>
            </a:fld>
            <a:endParaRPr lang="en-US"/>
          </a:p>
        </p:txBody>
      </p:sp>
    </p:spTree>
    <p:extLst>
      <p:ext uri="{BB962C8B-B14F-4D97-AF65-F5344CB8AC3E}">
        <p14:creationId xmlns:p14="http://schemas.microsoft.com/office/powerpoint/2010/main" val="7627409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93</a:t>
            </a:fld>
            <a:endParaRPr lang="en-US"/>
          </a:p>
        </p:txBody>
      </p:sp>
    </p:spTree>
    <p:extLst>
      <p:ext uri="{BB962C8B-B14F-4D97-AF65-F5344CB8AC3E}">
        <p14:creationId xmlns:p14="http://schemas.microsoft.com/office/powerpoint/2010/main" val="5200900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94</a:t>
            </a:fld>
            <a:endParaRPr lang="en-US"/>
          </a:p>
        </p:txBody>
      </p:sp>
    </p:spTree>
    <p:extLst>
      <p:ext uri="{BB962C8B-B14F-4D97-AF65-F5344CB8AC3E}">
        <p14:creationId xmlns:p14="http://schemas.microsoft.com/office/powerpoint/2010/main" val="40836892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Its recorded as</a:t>
            </a:r>
            <a:r>
              <a:rPr lang="en-US" baseline="0" dirty="0" smtClean="0"/>
              <a:t> data in a database instead of a transformation function – inefficient at runtime.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95</a:t>
            </a:fld>
            <a:endParaRPr lang="en-US"/>
          </a:p>
        </p:txBody>
      </p:sp>
    </p:spTree>
    <p:extLst>
      <p:ext uri="{BB962C8B-B14F-4D97-AF65-F5344CB8AC3E}">
        <p14:creationId xmlns:p14="http://schemas.microsoft.com/office/powerpoint/2010/main" val="17162976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rules can be thought of as heuristics – rules of thumb.</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96</a:t>
            </a:fld>
            <a:endParaRPr lang="en-US"/>
          </a:p>
        </p:txBody>
      </p:sp>
    </p:spTree>
    <p:extLst>
      <p:ext uri="{BB962C8B-B14F-4D97-AF65-F5344CB8AC3E}">
        <p14:creationId xmlns:p14="http://schemas.microsoft.com/office/powerpoint/2010/main" val="11620279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97</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98</a:t>
            </a:fld>
            <a:endParaRPr lang="en-US"/>
          </a:p>
        </p:txBody>
      </p:sp>
    </p:spTree>
    <p:extLst>
      <p:ext uri="{BB962C8B-B14F-4D97-AF65-F5344CB8AC3E}">
        <p14:creationId xmlns:p14="http://schemas.microsoft.com/office/powerpoint/2010/main" val="26948230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99</a:t>
            </a:fld>
            <a:endParaRPr lang="en-US"/>
          </a:p>
        </p:txBody>
      </p:sp>
    </p:spTree>
    <p:extLst>
      <p:ext uri="{BB962C8B-B14F-4D97-AF65-F5344CB8AC3E}">
        <p14:creationId xmlns:p14="http://schemas.microsoft.com/office/powerpoint/2010/main" val="40530650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2 digits in binary = 00 01 10 11 = 4</a:t>
            </a:r>
          </a:p>
          <a:p>
            <a:pPr lvl="2"/>
            <a:r>
              <a:rPr lang="en-US" dirty="0" smtClean="0"/>
              <a:t>1 digit in Quaternary = 0 1 2 3 = 4</a:t>
            </a:r>
          </a:p>
          <a:p>
            <a:endParaRPr lang="en-US" dirty="0" smtClean="0"/>
          </a:p>
          <a:p>
            <a:r>
              <a:rPr lang="en-US" dirty="0" smtClean="0"/>
              <a:t>Possible</a:t>
            </a:r>
            <a:r>
              <a:rPr lang="en-US" baseline="0" dirty="0" smtClean="0"/>
              <a:t> and actual complexity for how aspects of states interact with other aspects of states grows exponentially too. That’s not good. Low level decision trees are out.</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100</a:t>
            </a:fld>
            <a:endParaRPr lang="en-US"/>
          </a:p>
        </p:txBody>
      </p:sp>
    </p:spTree>
    <p:extLst>
      <p:ext uri="{BB962C8B-B14F-4D97-AF65-F5344CB8AC3E}">
        <p14:creationId xmlns:p14="http://schemas.microsoft.com/office/powerpoint/2010/main" val="1685686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environment must follow the Markov Assumption; that</a:t>
            </a:r>
            <a:r>
              <a:rPr lang="en-US" baseline="0" dirty="0" smtClean="0"/>
              <a:t> a state is independent of the previous states to produce the next state, that all information is contained within the current state, so that given a particular action you will arrive at the predicted state based upon the last time you were at this state and did this action.</a:t>
            </a:r>
            <a:endParaRPr lang="en-US" dirty="0" smtClean="0"/>
          </a:p>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36</a:t>
            </a:fld>
            <a:endParaRPr lang="en-US"/>
          </a:p>
        </p:txBody>
      </p:sp>
    </p:spTree>
    <p:extLst>
      <p:ext uri="{BB962C8B-B14F-4D97-AF65-F5344CB8AC3E}">
        <p14:creationId xmlns:p14="http://schemas.microsoft.com/office/powerpoint/2010/main" val="26512958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Paths can be more easily whittled down, though.</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101</a:t>
            </a:fld>
            <a:endParaRPr lang="en-US"/>
          </a:p>
        </p:txBody>
      </p:sp>
    </p:spTree>
    <p:extLst>
      <p:ext uri="{BB962C8B-B14F-4D97-AF65-F5344CB8AC3E}">
        <p14:creationId xmlns:p14="http://schemas.microsoft.com/office/powerpoint/2010/main" val="13093892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102</a:t>
            </a:fld>
            <a:endParaRPr lang="en-US"/>
          </a:p>
        </p:txBody>
      </p:sp>
    </p:spTree>
    <p:extLst>
      <p:ext uri="{BB962C8B-B14F-4D97-AF65-F5344CB8AC3E}">
        <p14:creationId xmlns:p14="http://schemas.microsoft.com/office/powerpoint/2010/main" val="17825761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103</a:t>
            </a:fld>
            <a:endParaRPr lang="en-US"/>
          </a:p>
        </p:txBody>
      </p:sp>
    </p:spTree>
    <p:extLst>
      <p:ext uri="{BB962C8B-B14F-4D97-AF65-F5344CB8AC3E}">
        <p14:creationId xmlns:p14="http://schemas.microsoft.com/office/powerpoint/2010/main" val="9087789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104</a:t>
            </a:fld>
            <a:endParaRPr lang="en-US"/>
          </a:p>
        </p:txBody>
      </p:sp>
    </p:spTree>
    <p:extLst>
      <p:ext uri="{BB962C8B-B14F-4D97-AF65-F5344CB8AC3E}">
        <p14:creationId xmlns:p14="http://schemas.microsoft.com/office/powerpoint/2010/main" val="26205559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105</a:t>
            </a:fld>
            <a:endParaRPr lang="en-US"/>
          </a:p>
        </p:txBody>
      </p:sp>
    </p:spTree>
    <p:extLst>
      <p:ext uri="{BB962C8B-B14F-4D97-AF65-F5344CB8AC3E}">
        <p14:creationId xmlns:p14="http://schemas.microsoft.com/office/powerpoint/2010/main" val="40563587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106</a:t>
            </a:fld>
            <a:endParaRPr lang="en-US"/>
          </a:p>
        </p:txBody>
      </p:sp>
    </p:spTree>
    <p:extLst>
      <p:ext uri="{BB962C8B-B14F-4D97-AF65-F5344CB8AC3E}">
        <p14:creationId xmlns:p14="http://schemas.microsoft.com/office/powerpoint/2010/main" val="8717407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107</a:t>
            </a:fld>
            <a:endParaRPr lang="en-US"/>
          </a:p>
        </p:txBody>
      </p:sp>
    </p:spTree>
    <p:extLst>
      <p:ext uri="{BB962C8B-B14F-4D97-AF65-F5344CB8AC3E}">
        <p14:creationId xmlns:p14="http://schemas.microsoft.com/office/powerpoint/2010/main" val="8714012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108</a:t>
            </a:fld>
            <a:endParaRPr lang="en-US"/>
          </a:p>
        </p:txBody>
      </p:sp>
    </p:spTree>
    <p:extLst>
      <p:ext uri="{BB962C8B-B14F-4D97-AF65-F5344CB8AC3E}">
        <p14:creationId xmlns:p14="http://schemas.microsoft.com/office/powerpoint/2010/main" val="14281142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109</a:t>
            </a:fld>
            <a:endParaRPr lang="en-US"/>
          </a:p>
        </p:txBody>
      </p:sp>
    </p:spTree>
    <p:extLst>
      <p:ext uri="{BB962C8B-B14F-4D97-AF65-F5344CB8AC3E}">
        <p14:creationId xmlns:p14="http://schemas.microsoft.com/office/powerpoint/2010/main" val="28562318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110</a:t>
            </a:fld>
            <a:endParaRPr lang="en-US"/>
          </a:p>
        </p:txBody>
      </p:sp>
    </p:spTree>
    <p:extLst>
      <p:ext uri="{BB962C8B-B14F-4D97-AF65-F5344CB8AC3E}">
        <p14:creationId xmlns:p14="http://schemas.microsoft.com/office/powerpoint/2010/main" val="176256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run into a combinatorial</a:t>
            </a:r>
            <a:r>
              <a:rPr lang="en-US" baseline="0" dirty="0" smtClean="0"/>
              <a:t> explosion. Unfortunately these are the kinds of systems that this sensorimotor engine is useful for. We can figure out simple environments ourselves. </a:t>
            </a:r>
          </a:p>
        </p:txBody>
      </p:sp>
      <p:sp>
        <p:nvSpPr>
          <p:cNvPr id="4" name="Slide Number Placeholder 3"/>
          <p:cNvSpPr>
            <a:spLocks noGrp="1"/>
          </p:cNvSpPr>
          <p:nvPr>
            <p:ph type="sldNum" sz="quarter" idx="10"/>
          </p:nvPr>
        </p:nvSpPr>
        <p:spPr/>
        <p:txBody>
          <a:bodyPr/>
          <a:lstStyle/>
          <a:p>
            <a:fld id="{CE57FAB5-14B8-4626-A71A-E6F240B10575}" type="slidenum">
              <a:rPr lang="en-US" smtClean="0"/>
              <a:pPr/>
              <a:t>39</a:t>
            </a:fld>
            <a:endParaRPr lang="en-US"/>
          </a:p>
        </p:txBody>
      </p:sp>
    </p:spTree>
    <p:extLst>
      <p:ext uri="{BB962C8B-B14F-4D97-AF65-F5344CB8AC3E}">
        <p14:creationId xmlns:p14="http://schemas.microsoft.com/office/powerpoint/2010/main" val="17658582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111</a:t>
            </a:fld>
            <a:endParaRPr lang="en-US"/>
          </a:p>
        </p:txBody>
      </p:sp>
    </p:spTree>
    <p:extLst>
      <p:ext uri="{BB962C8B-B14F-4D97-AF65-F5344CB8AC3E}">
        <p14:creationId xmlns:p14="http://schemas.microsoft.com/office/powerpoint/2010/main" val="40109981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112</a:t>
            </a:fld>
            <a:endParaRPr lang="en-US"/>
          </a:p>
        </p:txBody>
      </p:sp>
    </p:spTree>
    <p:extLst>
      <p:ext uri="{BB962C8B-B14F-4D97-AF65-F5344CB8AC3E}">
        <p14:creationId xmlns:p14="http://schemas.microsoft.com/office/powerpoint/2010/main" val="26050764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113</a:t>
            </a:fld>
            <a:endParaRPr lang="en-US"/>
          </a:p>
        </p:txBody>
      </p:sp>
    </p:spTree>
    <p:extLst>
      <p:ext uri="{BB962C8B-B14F-4D97-AF65-F5344CB8AC3E}">
        <p14:creationId xmlns:p14="http://schemas.microsoft.com/office/powerpoint/2010/main" val="6388221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114</a:t>
            </a:fld>
            <a:endParaRPr lang="en-US"/>
          </a:p>
        </p:txBody>
      </p:sp>
    </p:spTree>
    <p:extLst>
      <p:ext uri="{BB962C8B-B14F-4D97-AF65-F5344CB8AC3E}">
        <p14:creationId xmlns:p14="http://schemas.microsoft.com/office/powerpoint/2010/main" val="211841016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115</a:t>
            </a:fld>
            <a:endParaRPr lang="en-US"/>
          </a:p>
        </p:txBody>
      </p:sp>
    </p:spTree>
    <p:extLst>
      <p:ext uri="{BB962C8B-B14F-4D97-AF65-F5344CB8AC3E}">
        <p14:creationId xmlns:p14="http://schemas.microsoft.com/office/powerpoint/2010/main" val="19034150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116</a:t>
            </a:fld>
            <a:endParaRPr lang="en-US"/>
          </a:p>
        </p:txBody>
      </p:sp>
    </p:spTree>
    <p:extLst>
      <p:ext uri="{BB962C8B-B14F-4D97-AF65-F5344CB8AC3E}">
        <p14:creationId xmlns:p14="http://schemas.microsoft.com/office/powerpoint/2010/main" val="198864451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117</a:t>
            </a:fld>
            <a:endParaRPr lang="en-US"/>
          </a:p>
        </p:txBody>
      </p:sp>
    </p:spTree>
    <p:extLst>
      <p:ext uri="{BB962C8B-B14F-4D97-AF65-F5344CB8AC3E}">
        <p14:creationId xmlns:p14="http://schemas.microsoft.com/office/powerpoint/2010/main" val="11242645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118</a:t>
            </a:fld>
            <a:endParaRPr lang="en-US"/>
          </a:p>
        </p:txBody>
      </p:sp>
    </p:spTree>
    <p:extLst>
      <p:ext uri="{BB962C8B-B14F-4D97-AF65-F5344CB8AC3E}">
        <p14:creationId xmlns:p14="http://schemas.microsoft.com/office/powerpoint/2010/main" val="15246901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119</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a:t>
            </a:r>
            <a:r>
              <a:rPr lang="en-US" baseline="0" dirty="0" smtClean="0"/>
              <a:t> my intuition before I really knew what I was up against.</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120</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this information it can produce a local causal</a:t>
            </a:r>
            <a:r>
              <a:rPr lang="en-US" baseline="0" dirty="0" smtClean="0"/>
              <a:t> map on the fly.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40</a:t>
            </a:fld>
            <a:endParaRPr lang="en-US"/>
          </a:p>
        </p:txBody>
      </p:sp>
    </p:spTree>
    <p:extLst>
      <p:ext uri="{BB962C8B-B14F-4D97-AF65-F5344CB8AC3E}">
        <p14:creationId xmlns:p14="http://schemas.microsoft.com/office/powerpoint/2010/main" val="3399654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121</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algorithm isn’t entirely</a:t>
            </a:r>
            <a:r>
              <a:rPr lang="en-US" baseline="0" dirty="0" smtClean="0"/>
              <a:t> figured out yet.</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122</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123</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don’t know how they’re going to do it.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124</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125</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126</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127</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essentially need</a:t>
            </a:r>
            <a:r>
              <a:rPr lang="en-US" baseline="0" dirty="0" smtClean="0"/>
              <a:t> to see two parts of the environment that are two separate sub-environments; where if you act on one sub-environment it doesn’t effect the state of the other sub-environment whatsoever.</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128</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in</a:t>
            </a:r>
            <a:r>
              <a:rPr lang="en-US" baseline="0" dirty="0" smtClean="0"/>
              <a:t> this case is it scalable. </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129</a:t>
            </a:fld>
            <a:endParaRPr lang="en-US"/>
          </a:p>
        </p:txBody>
      </p:sp>
    </p:spTree>
    <p:extLst>
      <p:ext uri="{BB962C8B-B14F-4D97-AF65-F5344CB8AC3E}">
        <p14:creationId xmlns:p14="http://schemas.microsoft.com/office/powerpoint/2010/main" val="27730803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only helps manage disparate environments</a:t>
            </a:r>
            <a:r>
              <a:rPr lang="en-US" baseline="0" dirty="0" smtClean="0"/>
              <a:t> efficiently, but all the interesting environments we’d like to use this </a:t>
            </a:r>
            <a:r>
              <a:rPr lang="en-US" baseline="0" dirty="0" err="1" smtClean="0"/>
              <a:t>SensoriMotor</a:t>
            </a:r>
            <a:r>
              <a:rPr lang="en-US" baseline="0" dirty="0" smtClean="0"/>
              <a:t> engine on are made up of interconnected systems, like the </a:t>
            </a:r>
            <a:r>
              <a:rPr lang="en-US" baseline="0" dirty="0" err="1" smtClean="0"/>
              <a:t>rubix</a:t>
            </a:r>
            <a:r>
              <a:rPr lang="en-US" baseline="0" dirty="0" smtClean="0"/>
              <a:t> cube. Furthermore without inference each of these environments must be simple.</a:t>
            </a:r>
            <a:endParaRPr lang="en-US" dirty="0"/>
          </a:p>
        </p:txBody>
      </p:sp>
      <p:sp>
        <p:nvSpPr>
          <p:cNvPr id="4" name="Slide Number Placeholder 3"/>
          <p:cNvSpPr>
            <a:spLocks noGrp="1"/>
          </p:cNvSpPr>
          <p:nvPr>
            <p:ph type="sldNum" sz="quarter" idx="10"/>
          </p:nvPr>
        </p:nvSpPr>
        <p:spPr/>
        <p:txBody>
          <a:bodyPr/>
          <a:lstStyle/>
          <a:p>
            <a:fld id="{CE57FAB5-14B8-4626-A71A-E6F240B10575}" type="slidenum">
              <a:rPr lang="en-US" smtClean="0"/>
              <a:pPr/>
              <a:t>130</a:t>
            </a:fld>
            <a:endParaRPr lang="en-US"/>
          </a:p>
        </p:txBody>
      </p:sp>
    </p:spTree>
    <p:extLst>
      <p:ext uri="{BB962C8B-B14F-4D97-AF65-F5344CB8AC3E}">
        <p14:creationId xmlns:p14="http://schemas.microsoft.com/office/powerpoint/2010/main" val="2773080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8CF4F0-65E5-4CB2-94B0-0DB037A119B2}"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116373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CF4F0-65E5-4CB2-94B0-0DB037A119B2}"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9007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CF4F0-65E5-4CB2-94B0-0DB037A119B2}"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427936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CF4F0-65E5-4CB2-94B0-0DB037A119B2}"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148817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CF4F0-65E5-4CB2-94B0-0DB037A119B2}"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1183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8CF4F0-65E5-4CB2-94B0-0DB037A119B2}" type="datetimeFigureOut">
              <a:rPr lang="en-US" smtClean="0"/>
              <a:pPr/>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115159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8CF4F0-65E5-4CB2-94B0-0DB037A119B2}" type="datetimeFigureOut">
              <a:rPr lang="en-US" smtClean="0"/>
              <a:pPr/>
              <a:t>4/17/2016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132352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8CF4F0-65E5-4CB2-94B0-0DB037A119B2}" type="datetimeFigureOut">
              <a:rPr lang="en-US" smtClean="0"/>
              <a:pPr/>
              <a:t>4/17/2016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200237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CF4F0-65E5-4CB2-94B0-0DB037A119B2}" type="datetimeFigureOut">
              <a:rPr lang="en-US" smtClean="0"/>
              <a:pPr/>
              <a:t>4/17/2016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71465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CF4F0-65E5-4CB2-94B0-0DB037A119B2}" type="datetimeFigureOut">
              <a:rPr lang="en-US" smtClean="0"/>
              <a:pPr/>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416178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CF4F0-65E5-4CB2-94B0-0DB037A119B2}" type="datetimeFigureOut">
              <a:rPr lang="en-US" smtClean="0"/>
              <a:pPr/>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5E9EC-70D9-4056-8858-40791BAF780B}" type="slidenum">
              <a:rPr lang="en-US" smtClean="0"/>
              <a:pPr/>
              <a:t>‹#›</a:t>
            </a:fld>
            <a:endParaRPr lang="en-US"/>
          </a:p>
        </p:txBody>
      </p:sp>
    </p:spTree>
    <p:extLst>
      <p:ext uri="{BB962C8B-B14F-4D97-AF65-F5344CB8AC3E}">
        <p14:creationId xmlns:p14="http://schemas.microsoft.com/office/powerpoint/2010/main" val="401595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CF4F0-65E5-4CB2-94B0-0DB037A119B2}" type="datetimeFigureOut">
              <a:rPr lang="en-US" smtClean="0"/>
              <a:pPr/>
              <a:t>4/17/2016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5E9EC-70D9-4056-8858-40791BAF780B}" type="slidenum">
              <a:rPr lang="en-US" smtClean="0"/>
              <a:pPr/>
              <a:t>‹#›</a:t>
            </a:fld>
            <a:endParaRPr lang="en-US"/>
          </a:p>
        </p:txBody>
      </p:sp>
    </p:spTree>
    <p:extLst>
      <p:ext uri="{BB962C8B-B14F-4D97-AF65-F5344CB8AC3E}">
        <p14:creationId xmlns:p14="http://schemas.microsoft.com/office/powerpoint/2010/main" val="2733494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1828800"/>
            <a:ext cx="3429000" cy="3429000"/>
          </a:xfrm>
          <a:prstGeom prst="rect">
            <a:avLst/>
          </a:prstGeom>
        </p:spPr>
      </p:pic>
    </p:spTree>
    <p:extLst>
      <p:ext uri="{BB962C8B-B14F-4D97-AF65-F5344CB8AC3E}">
        <p14:creationId xmlns:p14="http://schemas.microsoft.com/office/powerpoint/2010/main" val="2184920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The engine senses each input from the environment as a state of the environment.</a:t>
            </a:r>
            <a:endParaRPr lang="en-US" dirty="0"/>
          </a:p>
        </p:txBody>
      </p:sp>
    </p:spTree>
    <p:extLst>
      <p:ext uri="{BB962C8B-B14F-4D97-AF65-F5344CB8AC3E}">
        <p14:creationId xmlns:p14="http://schemas.microsoft.com/office/powerpoint/2010/main" val="17554302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967093412"/>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Combinatorial Explosion:</a:t>
            </a:r>
          </a:p>
          <a:p>
            <a:pPr marL="457200" lvl="1" indent="0">
              <a:buNone/>
            </a:pPr>
            <a:r>
              <a:rPr lang="en-US" dirty="0" smtClean="0"/>
              <a:t>States	= Values ^ Indexes</a:t>
            </a:r>
          </a:p>
        </p:txBody>
      </p:sp>
      <p:sp>
        <p:nvSpPr>
          <p:cNvPr id="4" name="TextBox 3"/>
          <p:cNvSpPr txBox="1"/>
          <p:nvPr/>
        </p:nvSpPr>
        <p:spPr>
          <a:xfrm>
            <a:off x="990600" y="5943600"/>
            <a:ext cx="838200" cy="369332"/>
          </a:xfrm>
          <a:prstGeom prst="rect">
            <a:avLst/>
          </a:prstGeom>
          <a:noFill/>
        </p:spPr>
        <p:txBody>
          <a:bodyPr wrap="square" rtlCol="0">
            <a:spAutoFit/>
          </a:bodyPr>
          <a:lstStyle/>
          <a:p>
            <a:r>
              <a:rPr lang="en-US" dirty="0" smtClean="0">
                <a:solidFill>
                  <a:srgbClr val="C00000"/>
                </a:solidFill>
              </a:rPr>
              <a:t>01</a:t>
            </a:r>
            <a:endParaRPr lang="en-US" dirty="0">
              <a:solidFill>
                <a:srgbClr val="C00000"/>
              </a:solidFill>
            </a:endParaRPr>
          </a:p>
        </p:txBody>
      </p:sp>
      <p:sp>
        <p:nvSpPr>
          <p:cNvPr id="7" name="TextBox 6"/>
          <p:cNvSpPr txBox="1"/>
          <p:nvPr/>
        </p:nvSpPr>
        <p:spPr>
          <a:xfrm>
            <a:off x="6934200" y="846138"/>
            <a:ext cx="1295400" cy="369332"/>
          </a:xfrm>
          <a:prstGeom prst="rect">
            <a:avLst/>
          </a:prstGeom>
          <a:noFill/>
        </p:spPr>
        <p:txBody>
          <a:bodyPr wrap="square" rtlCol="0">
            <a:spAutoFit/>
          </a:bodyPr>
          <a:lstStyle/>
          <a:p>
            <a:r>
              <a:rPr lang="en-US" dirty="0" smtClean="0">
                <a:solidFill>
                  <a:srgbClr val="C00000"/>
                </a:solidFill>
              </a:rPr>
              <a:t>OEg31faW</a:t>
            </a:r>
            <a:endParaRPr lang="en-US" dirty="0">
              <a:solidFill>
                <a:srgbClr val="C00000"/>
              </a:solidFill>
            </a:endParaRPr>
          </a:p>
        </p:txBody>
      </p:sp>
    </p:spTree>
    <p:extLst>
      <p:ext uri="{BB962C8B-B14F-4D97-AF65-F5344CB8AC3E}">
        <p14:creationId xmlns:p14="http://schemas.microsoft.com/office/powerpoint/2010/main" val="13350649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Combinatorial Explosion:</a:t>
            </a:r>
          </a:p>
          <a:p>
            <a:pPr marL="457200" lvl="1" indent="0">
              <a:buNone/>
            </a:pPr>
            <a:r>
              <a:rPr lang="en-US" dirty="0" smtClean="0"/>
              <a:t>States	= Values ^ Indexes</a:t>
            </a:r>
          </a:p>
          <a:p>
            <a:pPr marL="457200" lvl="1" indent="0">
              <a:buNone/>
            </a:pPr>
            <a:r>
              <a:rPr lang="en-US" dirty="0" smtClean="0"/>
              <a:t>Paths 	~ Actions ^ States</a:t>
            </a:r>
          </a:p>
          <a:p>
            <a:pPr lvl="2"/>
            <a:endParaRPr lang="en-US" dirty="0" smtClean="0"/>
          </a:p>
        </p:txBody>
      </p:sp>
      <p:sp>
        <p:nvSpPr>
          <p:cNvPr id="6" name="TextBox 5"/>
          <p:cNvSpPr txBox="1"/>
          <p:nvPr/>
        </p:nvSpPr>
        <p:spPr>
          <a:xfrm>
            <a:off x="990600" y="5943600"/>
            <a:ext cx="838200" cy="369332"/>
          </a:xfrm>
          <a:prstGeom prst="rect">
            <a:avLst/>
          </a:prstGeom>
          <a:noFill/>
        </p:spPr>
        <p:txBody>
          <a:bodyPr wrap="square" rtlCol="0">
            <a:spAutoFit/>
          </a:bodyPr>
          <a:lstStyle/>
          <a:p>
            <a:r>
              <a:rPr lang="en-US" dirty="0" smtClean="0"/>
              <a:t>01</a:t>
            </a:r>
            <a:endParaRPr lang="en-US" dirty="0"/>
          </a:p>
        </p:txBody>
      </p:sp>
      <p:sp>
        <p:nvSpPr>
          <p:cNvPr id="7" name="TextBox 6"/>
          <p:cNvSpPr txBox="1"/>
          <p:nvPr/>
        </p:nvSpPr>
        <p:spPr>
          <a:xfrm>
            <a:off x="6934200" y="846138"/>
            <a:ext cx="1295400" cy="369332"/>
          </a:xfrm>
          <a:prstGeom prst="rect">
            <a:avLst/>
          </a:prstGeom>
          <a:noFill/>
        </p:spPr>
        <p:txBody>
          <a:bodyPr wrap="square" rtlCol="0">
            <a:spAutoFit/>
          </a:bodyPr>
          <a:lstStyle/>
          <a:p>
            <a:r>
              <a:rPr lang="en-US" dirty="0" smtClean="0"/>
              <a:t>OEg31faW</a:t>
            </a:r>
            <a:endParaRPr lang="en-US" dirty="0"/>
          </a:p>
        </p:txBody>
      </p:sp>
      <p:sp>
        <p:nvSpPr>
          <p:cNvPr id="9" name="Flowchart: Connector 8"/>
          <p:cNvSpPr/>
          <p:nvPr/>
        </p:nvSpPr>
        <p:spPr>
          <a:xfrm>
            <a:off x="7315200" y="2209605"/>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Flowchart: Connector 9"/>
          <p:cNvSpPr/>
          <p:nvPr/>
        </p:nvSpPr>
        <p:spPr>
          <a:xfrm>
            <a:off x="6934200" y="2209800"/>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1" name="Straight Arrow Connector 10"/>
          <p:cNvCxnSpPr>
            <a:stCxn id="8" idx="5"/>
          </p:cNvCxnSpPr>
          <p:nvPr/>
        </p:nvCxnSpPr>
        <p:spPr>
          <a:xfrm>
            <a:off x="7287302" y="1907446"/>
            <a:ext cx="123148" cy="3021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stCxn id="8" idx="3"/>
          </p:cNvCxnSpPr>
          <p:nvPr/>
        </p:nvCxnSpPr>
        <p:spPr>
          <a:xfrm flipH="1">
            <a:off x="7029450" y="1907446"/>
            <a:ext cx="123148" cy="3021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10" idx="7"/>
            <a:endCxn id="9" idx="1"/>
          </p:cNvCxnSpPr>
          <p:nvPr/>
        </p:nvCxnSpPr>
        <p:spPr>
          <a:xfrm flipV="1">
            <a:off x="7096802" y="2239369"/>
            <a:ext cx="246296" cy="1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9" idx="3"/>
            <a:endCxn id="10" idx="5"/>
          </p:cNvCxnSpPr>
          <p:nvPr/>
        </p:nvCxnSpPr>
        <p:spPr>
          <a:xfrm flipH="1">
            <a:off x="7096802" y="2383080"/>
            <a:ext cx="246296" cy="1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Flowchart: Connector 14"/>
          <p:cNvSpPr/>
          <p:nvPr/>
        </p:nvSpPr>
        <p:spPr>
          <a:xfrm>
            <a:off x="7505700" y="1530732"/>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6" name="Straight Arrow Connector 15"/>
          <p:cNvCxnSpPr>
            <a:stCxn id="9" idx="7"/>
          </p:cNvCxnSpPr>
          <p:nvPr/>
        </p:nvCxnSpPr>
        <p:spPr>
          <a:xfrm flipV="1">
            <a:off x="7477802" y="1733971"/>
            <a:ext cx="123148" cy="5053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flipH="1">
            <a:off x="7287302" y="1632353"/>
            <a:ext cx="218398" cy="1313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10" idx="2"/>
            <a:endCxn id="39" idx="5"/>
          </p:cNvCxnSpPr>
          <p:nvPr/>
        </p:nvCxnSpPr>
        <p:spPr>
          <a:xfrm flipH="1" flipV="1">
            <a:off x="6724265" y="2109963"/>
            <a:ext cx="209935" cy="2014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endCxn id="37" idx="0"/>
          </p:cNvCxnSpPr>
          <p:nvPr/>
        </p:nvCxnSpPr>
        <p:spPr>
          <a:xfrm flipH="1">
            <a:off x="6995774" y="2412844"/>
            <a:ext cx="33677" cy="302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stCxn id="9" idx="4"/>
            <a:endCxn id="35" idx="0"/>
          </p:cNvCxnSpPr>
          <p:nvPr/>
        </p:nvCxnSpPr>
        <p:spPr>
          <a:xfrm>
            <a:off x="7410450" y="2412844"/>
            <a:ext cx="194152" cy="2776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9" idx="6"/>
            <a:endCxn id="36" idx="3"/>
          </p:cNvCxnSpPr>
          <p:nvPr/>
        </p:nvCxnSpPr>
        <p:spPr>
          <a:xfrm flipV="1">
            <a:off x="7505700" y="2060519"/>
            <a:ext cx="162602" cy="2507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a:stCxn id="9" idx="4"/>
            <a:endCxn id="34" idx="0"/>
          </p:cNvCxnSpPr>
          <p:nvPr/>
        </p:nvCxnSpPr>
        <p:spPr>
          <a:xfrm flipH="1">
            <a:off x="7318852" y="2412844"/>
            <a:ext cx="91598" cy="3026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a:endCxn id="34" idx="1"/>
          </p:cNvCxnSpPr>
          <p:nvPr/>
        </p:nvCxnSpPr>
        <p:spPr>
          <a:xfrm>
            <a:off x="7029450" y="2413039"/>
            <a:ext cx="222050" cy="3322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stCxn id="8" idx="2"/>
            <a:endCxn id="39" idx="6"/>
          </p:cNvCxnSpPr>
          <p:nvPr/>
        </p:nvCxnSpPr>
        <p:spPr>
          <a:xfrm flipH="1">
            <a:off x="6752163" y="1835591"/>
            <a:ext cx="372537" cy="2025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a:stCxn id="8" idx="1"/>
            <a:endCxn id="38" idx="6"/>
          </p:cNvCxnSpPr>
          <p:nvPr/>
        </p:nvCxnSpPr>
        <p:spPr>
          <a:xfrm flipH="1">
            <a:off x="6858327" y="1763735"/>
            <a:ext cx="294271" cy="10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8" idx="0"/>
            <a:endCxn id="32" idx="5"/>
          </p:cNvCxnSpPr>
          <p:nvPr/>
        </p:nvCxnSpPr>
        <p:spPr>
          <a:xfrm flipH="1" flipV="1">
            <a:off x="7045792" y="1504791"/>
            <a:ext cx="174158" cy="2291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5" idx="5"/>
            <a:endCxn id="36" idx="0"/>
          </p:cNvCxnSpPr>
          <p:nvPr/>
        </p:nvCxnSpPr>
        <p:spPr>
          <a:xfrm>
            <a:off x="7668302" y="1704207"/>
            <a:ext cx="67352" cy="182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a:stCxn id="15" idx="1"/>
            <a:endCxn id="33" idx="5"/>
          </p:cNvCxnSpPr>
          <p:nvPr/>
        </p:nvCxnSpPr>
        <p:spPr>
          <a:xfrm flipH="1" flipV="1">
            <a:off x="7382552" y="1477721"/>
            <a:ext cx="151046" cy="82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a:stCxn id="36" idx="4"/>
            <a:endCxn id="35" idx="7"/>
          </p:cNvCxnSpPr>
          <p:nvPr/>
        </p:nvCxnSpPr>
        <p:spPr>
          <a:xfrm flipH="1">
            <a:off x="7671954" y="2090283"/>
            <a:ext cx="63700" cy="6299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Flowchart: Connector 31"/>
          <p:cNvSpPr/>
          <p:nvPr/>
        </p:nvSpPr>
        <p:spPr>
          <a:xfrm>
            <a:off x="6883190" y="1331316"/>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Flowchart: Connector 32"/>
          <p:cNvSpPr/>
          <p:nvPr/>
        </p:nvSpPr>
        <p:spPr>
          <a:xfrm>
            <a:off x="7219950" y="1304246"/>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Flowchart: Connector 34"/>
          <p:cNvSpPr/>
          <p:nvPr/>
        </p:nvSpPr>
        <p:spPr>
          <a:xfrm>
            <a:off x="7509352" y="2690484"/>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Flowchart: Connector 35"/>
          <p:cNvSpPr/>
          <p:nvPr/>
        </p:nvSpPr>
        <p:spPr>
          <a:xfrm>
            <a:off x="7640404" y="1887044"/>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Flowchart: Connector 36"/>
          <p:cNvSpPr/>
          <p:nvPr/>
        </p:nvSpPr>
        <p:spPr>
          <a:xfrm>
            <a:off x="6900524" y="2715198"/>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Flowchart: Connector 37"/>
          <p:cNvSpPr/>
          <p:nvPr/>
        </p:nvSpPr>
        <p:spPr>
          <a:xfrm>
            <a:off x="6667827" y="1663176"/>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Flowchart: Connector 38"/>
          <p:cNvSpPr/>
          <p:nvPr/>
        </p:nvSpPr>
        <p:spPr>
          <a:xfrm>
            <a:off x="6561663" y="1936488"/>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58" name="Straight Arrow Connector 57"/>
          <p:cNvCxnSpPr>
            <a:stCxn id="10" idx="3"/>
            <a:endCxn id="62" idx="6"/>
          </p:cNvCxnSpPr>
          <p:nvPr/>
        </p:nvCxnSpPr>
        <p:spPr>
          <a:xfrm flipH="1">
            <a:off x="6724037" y="2383275"/>
            <a:ext cx="238061" cy="2603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2" name="Flowchart: Connector 61"/>
          <p:cNvSpPr/>
          <p:nvPr/>
        </p:nvSpPr>
        <p:spPr>
          <a:xfrm>
            <a:off x="6533537" y="2542053"/>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5" name="Straight Arrow Connector 64"/>
          <p:cNvCxnSpPr>
            <a:stCxn id="62" idx="0"/>
            <a:endCxn id="39" idx="4"/>
          </p:cNvCxnSpPr>
          <p:nvPr/>
        </p:nvCxnSpPr>
        <p:spPr>
          <a:xfrm flipV="1">
            <a:off x="6628787" y="2139727"/>
            <a:ext cx="28126" cy="4023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a:stCxn id="37" idx="1"/>
            <a:endCxn id="38" idx="4"/>
          </p:cNvCxnSpPr>
          <p:nvPr/>
        </p:nvCxnSpPr>
        <p:spPr>
          <a:xfrm flipH="1" flipV="1">
            <a:off x="6763077" y="1866415"/>
            <a:ext cx="165345" cy="8785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a:stCxn id="62" idx="7"/>
            <a:endCxn id="32" idx="4"/>
          </p:cNvCxnSpPr>
          <p:nvPr/>
        </p:nvCxnSpPr>
        <p:spPr>
          <a:xfrm flipV="1">
            <a:off x="6696139" y="1534555"/>
            <a:ext cx="282301" cy="1037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15" idx="3"/>
            <a:endCxn id="37" idx="7"/>
          </p:cNvCxnSpPr>
          <p:nvPr/>
        </p:nvCxnSpPr>
        <p:spPr>
          <a:xfrm flipH="1">
            <a:off x="7063126" y="1704207"/>
            <a:ext cx="470472" cy="10407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p:cNvCxnSpPr>
            <a:stCxn id="34" idx="0"/>
            <a:endCxn id="33" idx="3"/>
          </p:cNvCxnSpPr>
          <p:nvPr/>
        </p:nvCxnSpPr>
        <p:spPr>
          <a:xfrm flipH="1" flipV="1">
            <a:off x="7247848" y="1477721"/>
            <a:ext cx="71004" cy="12378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a:stCxn id="38" idx="5"/>
            <a:endCxn id="36" idx="3"/>
          </p:cNvCxnSpPr>
          <p:nvPr/>
        </p:nvCxnSpPr>
        <p:spPr>
          <a:xfrm>
            <a:off x="6830429" y="1836651"/>
            <a:ext cx="837873" cy="2238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a:stCxn id="32" idx="2"/>
            <a:endCxn id="10" idx="0"/>
          </p:cNvCxnSpPr>
          <p:nvPr/>
        </p:nvCxnSpPr>
        <p:spPr>
          <a:xfrm>
            <a:off x="6883190" y="1432936"/>
            <a:ext cx="146260" cy="7768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p:cNvCxnSpPr>
            <a:stCxn id="35" idx="2"/>
            <a:endCxn id="37" idx="6"/>
          </p:cNvCxnSpPr>
          <p:nvPr/>
        </p:nvCxnSpPr>
        <p:spPr>
          <a:xfrm flipH="1">
            <a:off x="7091024" y="2792104"/>
            <a:ext cx="418328" cy="247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Flowchart: Connector 33"/>
          <p:cNvSpPr/>
          <p:nvPr/>
        </p:nvSpPr>
        <p:spPr>
          <a:xfrm>
            <a:off x="7223602" y="2715528"/>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Flowchart: Connector 7"/>
          <p:cNvSpPr/>
          <p:nvPr/>
        </p:nvSpPr>
        <p:spPr>
          <a:xfrm>
            <a:off x="7124700" y="1733971"/>
            <a:ext cx="190500" cy="203239"/>
          </a:xfrm>
          <a:prstGeom prst="flowChartConnector">
            <a:avLst/>
          </a:prstGeom>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89" name="Straight Arrow Connector 88"/>
          <p:cNvCxnSpPr>
            <a:stCxn id="37" idx="2"/>
            <a:endCxn id="62" idx="5"/>
          </p:cNvCxnSpPr>
          <p:nvPr/>
        </p:nvCxnSpPr>
        <p:spPr>
          <a:xfrm flipH="1" flipV="1">
            <a:off x="6696139" y="2715528"/>
            <a:ext cx="204385" cy="1012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a:stCxn id="33" idx="2"/>
            <a:endCxn id="32" idx="6"/>
          </p:cNvCxnSpPr>
          <p:nvPr/>
        </p:nvCxnSpPr>
        <p:spPr>
          <a:xfrm flipH="1">
            <a:off x="7073690" y="1405866"/>
            <a:ext cx="146260" cy="27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5" name="Straight Arrow Connector 94"/>
          <p:cNvCxnSpPr>
            <a:stCxn id="38" idx="0"/>
            <a:endCxn id="32" idx="2"/>
          </p:cNvCxnSpPr>
          <p:nvPr/>
        </p:nvCxnSpPr>
        <p:spPr>
          <a:xfrm flipV="1">
            <a:off x="6763077" y="1432936"/>
            <a:ext cx="120113" cy="2302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8" name="Flowchart: Connector 97"/>
          <p:cNvSpPr/>
          <p:nvPr/>
        </p:nvSpPr>
        <p:spPr>
          <a:xfrm>
            <a:off x="1638300" y="5447290"/>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99" name="Flowchart: Connector 98"/>
          <p:cNvSpPr/>
          <p:nvPr/>
        </p:nvSpPr>
        <p:spPr>
          <a:xfrm>
            <a:off x="1828800" y="5922924"/>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100" name="Flowchart: Connector 99"/>
          <p:cNvSpPr/>
          <p:nvPr/>
        </p:nvSpPr>
        <p:spPr>
          <a:xfrm>
            <a:off x="1447800" y="5923119"/>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cxnSp>
        <p:nvCxnSpPr>
          <p:cNvPr id="101" name="Straight Arrow Connector 100"/>
          <p:cNvCxnSpPr>
            <a:stCxn id="98" idx="5"/>
          </p:cNvCxnSpPr>
          <p:nvPr/>
        </p:nvCxnSpPr>
        <p:spPr>
          <a:xfrm>
            <a:off x="1800902" y="5620765"/>
            <a:ext cx="123148" cy="3021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2" name="Straight Arrow Connector 101"/>
          <p:cNvCxnSpPr>
            <a:stCxn id="98" idx="3"/>
          </p:cNvCxnSpPr>
          <p:nvPr/>
        </p:nvCxnSpPr>
        <p:spPr>
          <a:xfrm flipH="1">
            <a:off x="1543050" y="5620765"/>
            <a:ext cx="123148" cy="3021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Straight Arrow Connector 102"/>
          <p:cNvCxnSpPr>
            <a:stCxn id="100" idx="7"/>
            <a:endCxn id="99" idx="1"/>
          </p:cNvCxnSpPr>
          <p:nvPr/>
        </p:nvCxnSpPr>
        <p:spPr>
          <a:xfrm flipV="1">
            <a:off x="1610402" y="5952688"/>
            <a:ext cx="246296" cy="1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4" name="Straight Arrow Connector 103"/>
          <p:cNvCxnSpPr>
            <a:stCxn id="99" idx="3"/>
            <a:endCxn id="100" idx="5"/>
          </p:cNvCxnSpPr>
          <p:nvPr/>
        </p:nvCxnSpPr>
        <p:spPr>
          <a:xfrm flipH="1">
            <a:off x="1610402" y="6096399"/>
            <a:ext cx="246296" cy="1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5" name="Flowchart: Connector 104"/>
          <p:cNvSpPr/>
          <p:nvPr/>
        </p:nvSpPr>
        <p:spPr>
          <a:xfrm>
            <a:off x="2019300" y="5244051"/>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cxnSp>
        <p:nvCxnSpPr>
          <p:cNvPr id="106" name="Straight Arrow Connector 105"/>
          <p:cNvCxnSpPr>
            <a:stCxn id="99" idx="7"/>
          </p:cNvCxnSpPr>
          <p:nvPr/>
        </p:nvCxnSpPr>
        <p:spPr>
          <a:xfrm flipV="1">
            <a:off x="1991402" y="5447290"/>
            <a:ext cx="123148" cy="5053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Straight Arrow Connector 106"/>
          <p:cNvCxnSpPr/>
          <p:nvPr/>
        </p:nvCxnSpPr>
        <p:spPr>
          <a:xfrm flipH="1">
            <a:off x="1800902" y="5345672"/>
            <a:ext cx="218398" cy="1313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644571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2958439733"/>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Consider the Rubik’s Cube Puzzle:</a:t>
            </a:r>
          </a:p>
          <a:p>
            <a:pPr lvl="2"/>
            <a:endParaRPr lang="en-US" dirty="0" smtClean="0"/>
          </a:p>
        </p:txBody>
      </p:sp>
      <p:sp>
        <p:nvSpPr>
          <p:cNvPr id="7" name="Cube 6"/>
          <p:cNvSpPr/>
          <p:nvPr/>
        </p:nvSpPr>
        <p:spPr>
          <a:xfrm>
            <a:off x="6400800" y="1143000"/>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p:nvPr/>
        </p:nvCxnSpPr>
        <p:spPr>
          <a:xfrm>
            <a:off x="6400800" y="2209800"/>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400800" y="187255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7429500" y="1524000"/>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7429500" y="1828800"/>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7082639"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761996"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6761996" y="1143000"/>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7086600" y="1143000"/>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658332" y="121920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563082" y="131445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V="1">
            <a:off x="7606375" y="131445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7696200" y="1219200"/>
            <a:ext cx="0" cy="1028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815729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Consider the Rubik’s Cube Puzzle:</a:t>
            </a:r>
          </a:p>
          <a:p>
            <a:pPr marL="0" indent="0">
              <a:buNone/>
            </a:pPr>
            <a:r>
              <a:rPr lang="en-US" dirty="0"/>
              <a:t>	</a:t>
            </a:r>
            <a:r>
              <a:rPr lang="en-US" dirty="0" smtClean="0">
                <a:solidFill>
                  <a:schemeClr val="accent3">
                    <a:lumMod val="50000"/>
                  </a:schemeClr>
                </a:solidFill>
              </a:rPr>
              <a:t>Determined Environment</a:t>
            </a:r>
          </a:p>
        </p:txBody>
      </p:sp>
      <p:sp>
        <p:nvSpPr>
          <p:cNvPr id="6" name="Cube 5"/>
          <p:cNvSpPr/>
          <p:nvPr/>
        </p:nvSpPr>
        <p:spPr>
          <a:xfrm>
            <a:off x="6400800" y="1143000"/>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a:off x="6400800" y="2209800"/>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400800" y="187255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7429500" y="1524000"/>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7429500" y="1828800"/>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082639"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761996"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6761996" y="1143000"/>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7086600" y="1143000"/>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658332" y="121920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563082" y="131445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7606375" y="131445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7696200" y="1219200"/>
            <a:ext cx="0" cy="1028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63554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Consider the Rubik’s Cube Puzzle:</a:t>
            </a:r>
          </a:p>
          <a:p>
            <a:pPr marL="0" indent="0">
              <a:buNone/>
            </a:pPr>
            <a:r>
              <a:rPr lang="en-US" dirty="0"/>
              <a:t>	</a:t>
            </a:r>
            <a:r>
              <a:rPr lang="en-US" dirty="0" smtClean="0">
                <a:solidFill>
                  <a:schemeClr val="accent3">
                    <a:lumMod val="50000"/>
                  </a:schemeClr>
                </a:solidFill>
              </a:rPr>
              <a:t>Determined </a:t>
            </a:r>
            <a:r>
              <a:rPr lang="en-US" dirty="0">
                <a:solidFill>
                  <a:schemeClr val="accent3">
                    <a:lumMod val="50000"/>
                  </a:schemeClr>
                </a:solidFill>
              </a:rPr>
              <a:t>Environment</a:t>
            </a:r>
            <a:endParaRPr lang="en-US" dirty="0" smtClean="0">
              <a:solidFill>
                <a:schemeClr val="accent3">
                  <a:lumMod val="50000"/>
                </a:schemeClr>
              </a:solidFill>
            </a:endParaRPr>
          </a:p>
          <a:p>
            <a:pPr marL="0" indent="0">
              <a:buNone/>
            </a:pPr>
            <a:r>
              <a:rPr lang="en-US" dirty="0">
                <a:solidFill>
                  <a:schemeClr val="accent3">
                    <a:lumMod val="50000"/>
                  </a:schemeClr>
                </a:solidFill>
              </a:rPr>
              <a:t>	</a:t>
            </a:r>
            <a:r>
              <a:rPr lang="en-US" dirty="0" smtClean="0">
                <a:solidFill>
                  <a:schemeClr val="accent3">
                    <a:lumMod val="50000"/>
                  </a:schemeClr>
                </a:solidFill>
              </a:rPr>
              <a:t>Symmetrical Actions</a:t>
            </a:r>
          </a:p>
        </p:txBody>
      </p:sp>
      <p:sp>
        <p:nvSpPr>
          <p:cNvPr id="7" name="Cube 6"/>
          <p:cNvSpPr/>
          <p:nvPr/>
        </p:nvSpPr>
        <p:spPr>
          <a:xfrm>
            <a:off x="6400800" y="1143000"/>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p:nvPr/>
        </p:nvCxnSpPr>
        <p:spPr>
          <a:xfrm>
            <a:off x="6400800" y="2209800"/>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400800" y="187255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7429500" y="1524000"/>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7429500" y="1828800"/>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082639"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761996"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6761996" y="1143000"/>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7086600" y="1143000"/>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658332" y="121920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563082" y="131445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7606375" y="131445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7696200" y="1219200"/>
            <a:ext cx="0" cy="1028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3377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Consider the Rubik’s Cube Puzzle:</a:t>
            </a:r>
          </a:p>
          <a:p>
            <a:pPr marL="0" indent="0">
              <a:buNone/>
            </a:pPr>
            <a:r>
              <a:rPr lang="en-US" dirty="0"/>
              <a:t>	</a:t>
            </a:r>
            <a:r>
              <a:rPr lang="en-US" dirty="0" smtClean="0">
                <a:solidFill>
                  <a:schemeClr val="accent3">
                    <a:lumMod val="50000"/>
                  </a:schemeClr>
                </a:solidFill>
              </a:rPr>
              <a:t>Determined </a:t>
            </a:r>
            <a:r>
              <a:rPr lang="en-US" dirty="0">
                <a:solidFill>
                  <a:schemeClr val="accent3">
                    <a:lumMod val="50000"/>
                  </a:schemeClr>
                </a:solidFill>
              </a:rPr>
              <a:t>Environment</a:t>
            </a:r>
            <a:endParaRPr lang="en-US" dirty="0" smtClean="0">
              <a:solidFill>
                <a:schemeClr val="accent3">
                  <a:lumMod val="50000"/>
                </a:schemeClr>
              </a:solidFill>
            </a:endParaRPr>
          </a:p>
          <a:p>
            <a:pPr marL="0" indent="0">
              <a:buNone/>
            </a:pPr>
            <a:r>
              <a:rPr lang="en-US" dirty="0">
                <a:solidFill>
                  <a:schemeClr val="accent3">
                    <a:lumMod val="50000"/>
                  </a:schemeClr>
                </a:solidFill>
              </a:rPr>
              <a:t>	Symmetrical Actions</a:t>
            </a:r>
          </a:p>
          <a:p>
            <a:pPr marL="0" indent="0">
              <a:buNone/>
            </a:pPr>
            <a:r>
              <a:rPr lang="en-US" dirty="0">
                <a:solidFill>
                  <a:schemeClr val="accent3">
                    <a:lumMod val="50000"/>
                  </a:schemeClr>
                </a:solidFill>
              </a:rPr>
              <a:t>	</a:t>
            </a:r>
            <a:r>
              <a:rPr lang="en-US" dirty="0" smtClean="0">
                <a:solidFill>
                  <a:schemeClr val="accent3">
                    <a:lumMod val="50000"/>
                  </a:schemeClr>
                </a:solidFill>
              </a:rPr>
              <a:t>54 Faces, 20 non-fixed cubes</a:t>
            </a:r>
          </a:p>
          <a:p>
            <a:pPr lvl="2"/>
            <a:endParaRPr lang="en-US" dirty="0" smtClean="0"/>
          </a:p>
        </p:txBody>
      </p:sp>
      <p:sp>
        <p:nvSpPr>
          <p:cNvPr id="7" name="Cube 6"/>
          <p:cNvSpPr/>
          <p:nvPr/>
        </p:nvSpPr>
        <p:spPr>
          <a:xfrm>
            <a:off x="6400800" y="1143000"/>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p:nvPr/>
        </p:nvCxnSpPr>
        <p:spPr>
          <a:xfrm>
            <a:off x="6400800" y="2209800"/>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400800" y="187255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7429500" y="1524000"/>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7429500" y="1828800"/>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082639"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761996"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6761996" y="1143000"/>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7086600" y="1143000"/>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658332" y="121920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563082" y="131445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7606375" y="131445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7696200" y="1219200"/>
            <a:ext cx="0" cy="1028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03419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Consider the Rubik’s Cube Puzzle:</a:t>
            </a:r>
          </a:p>
          <a:p>
            <a:pPr marL="0" indent="0">
              <a:buNone/>
            </a:pPr>
            <a:r>
              <a:rPr lang="en-US" dirty="0"/>
              <a:t>	</a:t>
            </a:r>
            <a:r>
              <a:rPr lang="en-US" dirty="0" smtClean="0">
                <a:solidFill>
                  <a:schemeClr val="accent3">
                    <a:lumMod val="50000"/>
                  </a:schemeClr>
                </a:solidFill>
              </a:rPr>
              <a:t>Determined </a:t>
            </a:r>
            <a:r>
              <a:rPr lang="en-US" dirty="0">
                <a:solidFill>
                  <a:schemeClr val="accent3">
                    <a:lumMod val="50000"/>
                  </a:schemeClr>
                </a:solidFill>
              </a:rPr>
              <a:t>Environment</a:t>
            </a:r>
            <a:endParaRPr lang="en-US" dirty="0" smtClean="0">
              <a:solidFill>
                <a:schemeClr val="accent3">
                  <a:lumMod val="50000"/>
                </a:schemeClr>
              </a:solidFill>
            </a:endParaRPr>
          </a:p>
          <a:p>
            <a:pPr marL="0" indent="0">
              <a:buNone/>
            </a:pPr>
            <a:r>
              <a:rPr lang="en-US" dirty="0">
                <a:solidFill>
                  <a:schemeClr val="accent3">
                    <a:lumMod val="50000"/>
                  </a:schemeClr>
                </a:solidFill>
              </a:rPr>
              <a:t>	Symmetrical Actions</a:t>
            </a:r>
          </a:p>
          <a:p>
            <a:pPr marL="0" indent="0">
              <a:buNone/>
            </a:pPr>
            <a:r>
              <a:rPr lang="en-US" dirty="0">
                <a:solidFill>
                  <a:schemeClr val="accent3">
                    <a:lumMod val="50000"/>
                  </a:schemeClr>
                </a:solidFill>
              </a:rPr>
              <a:t>	</a:t>
            </a:r>
            <a:r>
              <a:rPr lang="en-US" dirty="0" smtClean="0">
                <a:solidFill>
                  <a:schemeClr val="accent3">
                    <a:lumMod val="50000"/>
                  </a:schemeClr>
                </a:solidFill>
              </a:rPr>
              <a:t>54 Faces, 20 non-fixed cubes</a:t>
            </a:r>
          </a:p>
          <a:p>
            <a:pPr marL="0" indent="0">
              <a:buNone/>
            </a:pPr>
            <a:r>
              <a:rPr lang="en-US" dirty="0" smtClean="0"/>
              <a:t>	</a:t>
            </a:r>
            <a:r>
              <a:rPr lang="en-US" dirty="0" smtClean="0">
                <a:solidFill>
                  <a:srgbClr val="C00000"/>
                </a:solidFill>
              </a:rPr>
              <a:t>43,252,003,274,489,856,000</a:t>
            </a:r>
          </a:p>
          <a:p>
            <a:pPr marL="0" indent="0">
              <a:buNone/>
            </a:pPr>
            <a:r>
              <a:rPr lang="en-US" dirty="0" smtClean="0">
                <a:solidFill>
                  <a:srgbClr val="C00000"/>
                </a:solidFill>
              </a:rPr>
              <a:t>		permutations</a:t>
            </a:r>
          </a:p>
          <a:p>
            <a:pPr lvl="2"/>
            <a:endParaRPr lang="en-US" dirty="0" smtClean="0"/>
          </a:p>
        </p:txBody>
      </p:sp>
      <p:sp>
        <p:nvSpPr>
          <p:cNvPr id="7" name="Cube 6"/>
          <p:cNvSpPr/>
          <p:nvPr/>
        </p:nvSpPr>
        <p:spPr>
          <a:xfrm>
            <a:off x="6400800" y="1143000"/>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p:nvPr/>
        </p:nvCxnSpPr>
        <p:spPr>
          <a:xfrm>
            <a:off x="6400800" y="2209800"/>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400800" y="187255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7429500" y="1524000"/>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7429500" y="1828800"/>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082639"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761996"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6761996" y="1143000"/>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7086600" y="1143000"/>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658332" y="121920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563082" y="131445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7606375" y="131445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7696200" y="1219200"/>
            <a:ext cx="0" cy="1028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379933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Consider the Rubik’s Cube Puzzle:</a:t>
            </a:r>
          </a:p>
          <a:p>
            <a:pPr marL="0" indent="0">
              <a:buNone/>
            </a:pPr>
            <a:r>
              <a:rPr lang="en-US" dirty="0"/>
              <a:t>	</a:t>
            </a:r>
            <a:r>
              <a:rPr lang="en-US" dirty="0" smtClean="0">
                <a:solidFill>
                  <a:schemeClr val="accent3">
                    <a:lumMod val="50000"/>
                  </a:schemeClr>
                </a:solidFill>
              </a:rPr>
              <a:t>Determined </a:t>
            </a:r>
            <a:r>
              <a:rPr lang="en-US" dirty="0">
                <a:solidFill>
                  <a:schemeClr val="accent3">
                    <a:lumMod val="50000"/>
                  </a:schemeClr>
                </a:solidFill>
              </a:rPr>
              <a:t>Environment</a:t>
            </a:r>
            <a:endParaRPr lang="en-US" dirty="0" smtClean="0">
              <a:solidFill>
                <a:schemeClr val="accent3">
                  <a:lumMod val="50000"/>
                </a:schemeClr>
              </a:solidFill>
            </a:endParaRPr>
          </a:p>
          <a:p>
            <a:pPr marL="0" indent="0">
              <a:buNone/>
            </a:pPr>
            <a:r>
              <a:rPr lang="en-US" dirty="0">
                <a:solidFill>
                  <a:schemeClr val="accent3">
                    <a:lumMod val="50000"/>
                  </a:schemeClr>
                </a:solidFill>
              </a:rPr>
              <a:t>	Symmetrical Actions</a:t>
            </a:r>
          </a:p>
          <a:p>
            <a:pPr marL="0" indent="0">
              <a:buNone/>
            </a:pPr>
            <a:r>
              <a:rPr lang="en-US" dirty="0">
                <a:solidFill>
                  <a:schemeClr val="accent3">
                    <a:lumMod val="50000"/>
                  </a:schemeClr>
                </a:solidFill>
              </a:rPr>
              <a:t>	</a:t>
            </a:r>
            <a:r>
              <a:rPr lang="en-US" dirty="0" smtClean="0">
                <a:solidFill>
                  <a:schemeClr val="accent3">
                    <a:lumMod val="50000"/>
                  </a:schemeClr>
                </a:solidFill>
              </a:rPr>
              <a:t>54 Faces, 20 non-fixed cubes</a:t>
            </a:r>
          </a:p>
          <a:p>
            <a:pPr marL="0" indent="0">
              <a:buNone/>
            </a:pPr>
            <a:r>
              <a:rPr lang="en-US" dirty="0" smtClean="0"/>
              <a:t>	</a:t>
            </a:r>
            <a:r>
              <a:rPr lang="en-US" dirty="0" smtClean="0">
                <a:solidFill>
                  <a:srgbClr val="C00000"/>
                </a:solidFill>
              </a:rPr>
              <a:t>43,252,003,274,489,856,000</a:t>
            </a:r>
          </a:p>
          <a:p>
            <a:pPr marL="0" indent="0">
              <a:buNone/>
            </a:pPr>
            <a:r>
              <a:rPr lang="en-US" dirty="0" smtClean="0">
                <a:solidFill>
                  <a:srgbClr val="C00000"/>
                </a:solidFill>
              </a:rPr>
              <a:t>		permutations</a:t>
            </a:r>
          </a:p>
          <a:p>
            <a:pPr marL="0" indent="0">
              <a:buNone/>
            </a:pPr>
            <a:r>
              <a:rPr lang="en-US" dirty="0" smtClean="0">
                <a:solidFill>
                  <a:srgbClr val="C00000"/>
                </a:solidFill>
              </a:rPr>
              <a:t>	(261 light years end to end)</a:t>
            </a:r>
          </a:p>
          <a:p>
            <a:pPr lvl="2"/>
            <a:endParaRPr lang="en-US" dirty="0" smtClean="0"/>
          </a:p>
        </p:txBody>
      </p:sp>
      <p:sp>
        <p:nvSpPr>
          <p:cNvPr id="7" name="Cube 6"/>
          <p:cNvSpPr/>
          <p:nvPr/>
        </p:nvSpPr>
        <p:spPr>
          <a:xfrm>
            <a:off x="6400800" y="1143000"/>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p:nvPr/>
        </p:nvCxnSpPr>
        <p:spPr>
          <a:xfrm>
            <a:off x="6400800" y="2209800"/>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400800" y="187255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7429500" y="1524000"/>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7429500" y="1828800"/>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082639"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761996"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6761996" y="1143000"/>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7086600" y="1143000"/>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658332" y="121920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563082" y="131445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7606375" y="131445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7696200" y="1219200"/>
            <a:ext cx="0" cy="1028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58452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Consider the Rubik’s Cube Puzzle:</a:t>
            </a:r>
          </a:p>
          <a:p>
            <a:pPr marL="0" indent="0">
              <a:buNone/>
            </a:pPr>
            <a:r>
              <a:rPr lang="en-US" dirty="0" smtClean="0"/>
              <a:t>	</a:t>
            </a:r>
          </a:p>
          <a:p>
            <a:pPr marL="0" indent="0">
              <a:buNone/>
            </a:pPr>
            <a:endParaRPr lang="en-US" dirty="0">
              <a:solidFill>
                <a:srgbClr val="C00000"/>
              </a:solidFill>
            </a:endParaRPr>
          </a:p>
          <a:p>
            <a:pPr marL="0" indent="0">
              <a:buNone/>
            </a:pPr>
            <a:r>
              <a:rPr lang="en-US" dirty="0" smtClean="0">
                <a:solidFill>
                  <a:srgbClr val="C00000"/>
                </a:solidFill>
              </a:rPr>
              <a:t>	43,252,003,274,489,856,000</a:t>
            </a:r>
          </a:p>
          <a:p>
            <a:pPr marL="0" indent="0">
              <a:buNone/>
            </a:pPr>
            <a:r>
              <a:rPr lang="en-US" dirty="0" smtClean="0">
                <a:solidFill>
                  <a:srgbClr val="C00000"/>
                </a:solidFill>
              </a:rPr>
              <a:t>	is too many permutations.</a:t>
            </a:r>
          </a:p>
          <a:p>
            <a:pPr lvl="2"/>
            <a:endParaRPr lang="en-US" dirty="0" smtClean="0"/>
          </a:p>
        </p:txBody>
      </p:sp>
      <p:sp>
        <p:nvSpPr>
          <p:cNvPr id="7" name="Cube 6"/>
          <p:cNvSpPr/>
          <p:nvPr/>
        </p:nvSpPr>
        <p:spPr>
          <a:xfrm>
            <a:off x="6400800" y="1143000"/>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p:nvPr/>
        </p:nvCxnSpPr>
        <p:spPr>
          <a:xfrm>
            <a:off x="6400800" y="2209800"/>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400800" y="187255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7429500" y="1524000"/>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7429500" y="1828800"/>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082639"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761996" y="14859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6761996" y="1143000"/>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7086600" y="1143000"/>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658332" y="121920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563082" y="131445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7606375" y="131445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7696200" y="1219200"/>
            <a:ext cx="0" cy="1028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132105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lstStyle/>
          <a:p>
            <a:pPr marL="0" indent="0">
              <a:buNone/>
            </a:pPr>
            <a:r>
              <a:rPr lang="en-US" dirty="0" smtClean="0"/>
              <a:t>Bottom line: the engine needs to somehow</a:t>
            </a:r>
          </a:p>
          <a:p>
            <a:pPr marL="0" indent="0">
              <a:buNone/>
            </a:pPr>
            <a:endParaRPr lang="en-US" dirty="0" smtClean="0"/>
          </a:p>
        </p:txBody>
      </p:sp>
    </p:spTree>
    <p:extLst>
      <p:ext uri="{BB962C8B-B14F-4D97-AF65-F5344CB8AC3E}">
        <p14:creationId xmlns:p14="http://schemas.microsoft.com/office/powerpoint/2010/main" val="3363351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The engine acts upon the environment to produce new states.</a:t>
            </a:r>
            <a:endParaRPr lang="en-US" dirty="0"/>
          </a:p>
        </p:txBody>
      </p:sp>
    </p:spTree>
    <p:extLst>
      <p:ext uri="{BB962C8B-B14F-4D97-AF65-F5344CB8AC3E}">
        <p14:creationId xmlns:p14="http://schemas.microsoft.com/office/powerpoint/2010/main" val="9252711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lstStyle/>
          <a:p>
            <a:pPr marL="0" indent="0">
              <a:buNone/>
            </a:pPr>
            <a:r>
              <a:rPr lang="en-US" dirty="0"/>
              <a:t>Bottom line: </a:t>
            </a:r>
            <a:r>
              <a:rPr lang="en-US" dirty="0" smtClean="0"/>
              <a:t>the engine needs to somehow </a:t>
            </a:r>
            <a:r>
              <a:rPr lang="en-US" dirty="0" smtClean="0">
                <a:solidFill>
                  <a:srgbClr val="C00000"/>
                </a:solidFill>
              </a:rPr>
              <a:t>learn a lot by doing a little. </a:t>
            </a:r>
          </a:p>
          <a:p>
            <a:pPr lvl="2"/>
            <a:endParaRPr lang="en-US" dirty="0" smtClean="0"/>
          </a:p>
        </p:txBody>
      </p:sp>
    </p:spTree>
    <p:extLst>
      <p:ext uri="{BB962C8B-B14F-4D97-AF65-F5344CB8AC3E}">
        <p14:creationId xmlns:p14="http://schemas.microsoft.com/office/powerpoint/2010/main" val="23443275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lstStyle/>
          <a:p>
            <a:pPr marL="0" indent="0">
              <a:buNone/>
            </a:pPr>
            <a:r>
              <a:rPr lang="en-US" dirty="0"/>
              <a:t>Bottom line: the engine </a:t>
            </a:r>
            <a:r>
              <a:rPr lang="en-US" dirty="0" smtClean="0"/>
              <a:t>needs to somehow learn a lot by doing a little. </a:t>
            </a:r>
            <a:r>
              <a:rPr lang="en-US" dirty="0" smtClean="0">
                <a:solidFill>
                  <a:srgbClr val="C00000"/>
                </a:solidFill>
              </a:rPr>
              <a:t>How?</a:t>
            </a:r>
          </a:p>
          <a:p>
            <a:pPr lvl="2"/>
            <a:endParaRPr lang="en-US" dirty="0" smtClean="0"/>
          </a:p>
        </p:txBody>
      </p:sp>
    </p:spTree>
    <p:extLst>
      <p:ext uri="{BB962C8B-B14F-4D97-AF65-F5344CB8AC3E}">
        <p14:creationId xmlns:p14="http://schemas.microsoft.com/office/powerpoint/2010/main" val="155827927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normAutofit/>
          </a:bodyPr>
          <a:lstStyle/>
          <a:p>
            <a:pPr marL="0" indent="0">
              <a:buNone/>
            </a:pPr>
            <a:r>
              <a:rPr lang="en-US" dirty="0"/>
              <a:t>Bottom line: the </a:t>
            </a:r>
            <a:r>
              <a:rPr lang="en-US" dirty="0" smtClean="0"/>
              <a:t>engine needs to somehow learn a lot by doing a little. How?</a:t>
            </a:r>
            <a:endParaRPr lang="en-US" dirty="0" smtClean="0">
              <a:solidFill>
                <a:srgbClr val="C00000"/>
              </a:solidFill>
            </a:endParaRPr>
          </a:p>
          <a:p>
            <a:pPr lvl="1">
              <a:buFont typeface="Arial" panose="020B0604020202020204" pitchFamily="34" charset="0"/>
              <a:buChar char="•"/>
            </a:pPr>
            <a:r>
              <a:rPr lang="en-US" sz="2400" dirty="0" smtClean="0">
                <a:solidFill>
                  <a:srgbClr val="C00000"/>
                </a:solidFill>
              </a:rPr>
              <a:t>Draw conclusions about structure</a:t>
            </a:r>
            <a:endParaRPr lang="en-US" sz="2000" dirty="0"/>
          </a:p>
          <a:p>
            <a:pPr lvl="2"/>
            <a:endParaRPr lang="en-US" dirty="0" smtClean="0"/>
          </a:p>
        </p:txBody>
      </p:sp>
    </p:spTree>
    <p:extLst>
      <p:ext uri="{BB962C8B-B14F-4D97-AF65-F5344CB8AC3E}">
        <p14:creationId xmlns:p14="http://schemas.microsoft.com/office/powerpoint/2010/main" val="36979543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normAutofit/>
          </a:bodyPr>
          <a:lstStyle/>
          <a:p>
            <a:pPr marL="0" indent="0">
              <a:buNone/>
            </a:pPr>
            <a:r>
              <a:rPr lang="en-US" dirty="0"/>
              <a:t>Bottom line: the </a:t>
            </a:r>
            <a:r>
              <a:rPr lang="en-US" dirty="0" smtClean="0"/>
              <a:t>engine needs to somehow learn a lot by doing a little. How?</a:t>
            </a:r>
            <a:endParaRPr lang="en-US" dirty="0" smtClean="0">
              <a:solidFill>
                <a:srgbClr val="C00000"/>
              </a:solidFill>
            </a:endParaRPr>
          </a:p>
          <a:p>
            <a:pPr lvl="1">
              <a:buFont typeface="Arial" panose="020B0604020202020204" pitchFamily="34" charset="0"/>
              <a:buChar char="•"/>
            </a:pPr>
            <a:r>
              <a:rPr lang="en-US" sz="2400" dirty="0" smtClean="0"/>
              <a:t>Draw conclusions about structure </a:t>
            </a:r>
            <a:r>
              <a:rPr lang="en-US" sz="2400" dirty="0" smtClean="0">
                <a:solidFill>
                  <a:srgbClr val="C00000"/>
                </a:solidFill>
              </a:rPr>
              <a:t>(inference)</a:t>
            </a:r>
          </a:p>
          <a:p>
            <a:pPr marL="457200" lvl="1" indent="0">
              <a:buNone/>
            </a:pPr>
            <a:endParaRPr lang="en-US" sz="2000" dirty="0"/>
          </a:p>
          <a:p>
            <a:pPr lvl="2"/>
            <a:endParaRPr lang="en-US" dirty="0" smtClean="0"/>
          </a:p>
        </p:txBody>
      </p:sp>
    </p:spTree>
    <p:extLst>
      <p:ext uri="{BB962C8B-B14F-4D97-AF65-F5344CB8AC3E}">
        <p14:creationId xmlns:p14="http://schemas.microsoft.com/office/powerpoint/2010/main" val="16184147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normAutofit/>
          </a:bodyPr>
          <a:lstStyle/>
          <a:p>
            <a:pPr marL="0" indent="0">
              <a:buNone/>
            </a:pPr>
            <a:r>
              <a:rPr lang="en-US" dirty="0"/>
              <a:t>Bottom line: the </a:t>
            </a:r>
            <a:r>
              <a:rPr lang="en-US" dirty="0" smtClean="0"/>
              <a:t>engine needs to somehow learn a lot by doing a little. How?</a:t>
            </a:r>
            <a:endParaRPr lang="en-US" dirty="0" smtClean="0">
              <a:solidFill>
                <a:srgbClr val="C00000"/>
              </a:solidFill>
            </a:endParaRPr>
          </a:p>
          <a:p>
            <a:pPr lvl="1">
              <a:buFont typeface="Arial" panose="020B0604020202020204" pitchFamily="34" charset="0"/>
              <a:buChar char="•"/>
            </a:pPr>
            <a:r>
              <a:rPr lang="en-US" sz="2400" dirty="0" smtClean="0"/>
              <a:t>Draw conclusions about structure (inference)</a:t>
            </a:r>
          </a:p>
          <a:p>
            <a:pPr lvl="2"/>
            <a:r>
              <a:rPr lang="en-US" sz="2000" dirty="0" smtClean="0">
                <a:solidFill>
                  <a:srgbClr val="C00000"/>
                </a:solidFill>
              </a:rPr>
              <a:t>Detect patterns (features, causal structure)</a:t>
            </a:r>
          </a:p>
          <a:p>
            <a:pPr marL="457200" lvl="1" indent="0">
              <a:buNone/>
            </a:pPr>
            <a:endParaRPr lang="en-US" sz="2000" dirty="0"/>
          </a:p>
          <a:p>
            <a:pPr lvl="2"/>
            <a:endParaRPr lang="en-US" dirty="0" smtClean="0"/>
          </a:p>
        </p:txBody>
      </p:sp>
    </p:spTree>
    <p:extLst>
      <p:ext uri="{BB962C8B-B14F-4D97-AF65-F5344CB8AC3E}">
        <p14:creationId xmlns:p14="http://schemas.microsoft.com/office/powerpoint/2010/main" val="93385506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normAutofit/>
          </a:bodyPr>
          <a:lstStyle/>
          <a:p>
            <a:pPr marL="0" indent="0">
              <a:buNone/>
            </a:pPr>
            <a:r>
              <a:rPr lang="en-US" dirty="0"/>
              <a:t>Bottom line: the </a:t>
            </a:r>
            <a:r>
              <a:rPr lang="en-US" dirty="0" smtClean="0"/>
              <a:t>engine needs to somehow learn a lot by doing a little. How?</a:t>
            </a:r>
            <a:endParaRPr lang="en-US" dirty="0" smtClean="0">
              <a:solidFill>
                <a:srgbClr val="C00000"/>
              </a:solidFill>
            </a:endParaRPr>
          </a:p>
          <a:p>
            <a:pPr lvl="1">
              <a:buFont typeface="Arial" panose="020B0604020202020204" pitchFamily="34" charset="0"/>
              <a:buChar char="•"/>
            </a:pPr>
            <a:r>
              <a:rPr lang="en-US" sz="2400" dirty="0" smtClean="0"/>
              <a:t>Draw conclusions about structure (inference)</a:t>
            </a:r>
          </a:p>
          <a:p>
            <a:pPr lvl="2"/>
            <a:r>
              <a:rPr lang="en-US" sz="2000" dirty="0" smtClean="0"/>
              <a:t>Detect patterns (features, causal structure)</a:t>
            </a:r>
          </a:p>
          <a:p>
            <a:pPr lvl="2"/>
            <a:r>
              <a:rPr lang="en-US" sz="2000" dirty="0" smtClean="0">
                <a:solidFill>
                  <a:srgbClr val="C00000"/>
                </a:solidFill>
              </a:rPr>
              <a:t>Consider </a:t>
            </a:r>
            <a:r>
              <a:rPr lang="en-US" sz="2000" i="1" dirty="0" smtClean="0">
                <a:solidFill>
                  <a:srgbClr val="C00000"/>
                </a:solidFill>
              </a:rPr>
              <a:t>all</a:t>
            </a:r>
            <a:r>
              <a:rPr lang="en-US" sz="2000" dirty="0" smtClean="0">
                <a:solidFill>
                  <a:srgbClr val="C00000"/>
                </a:solidFill>
              </a:rPr>
              <a:t> context (higher order patterns)</a:t>
            </a:r>
          </a:p>
          <a:p>
            <a:pPr marL="457200" lvl="1" indent="0">
              <a:buNone/>
            </a:pPr>
            <a:endParaRPr lang="en-US" sz="2000" dirty="0"/>
          </a:p>
          <a:p>
            <a:pPr lvl="2"/>
            <a:endParaRPr lang="en-US" dirty="0" smtClean="0"/>
          </a:p>
        </p:txBody>
      </p:sp>
    </p:spTree>
    <p:extLst>
      <p:ext uri="{BB962C8B-B14F-4D97-AF65-F5344CB8AC3E}">
        <p14:creationId xmlns:p14="http://schemas.microsoft.com/office/powerpoint/2010/main" val="175661418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normAutofit/>
          </a:bodyPr>
          <a:lstStyle/>
          <a:p>
            <a:pPr marL="0" indent="0">
              <a:buNone/>
            </a:pPr>
            <a:r>
              <a:rPr lang="en-US" dirty="0"/>
              <a:t>Bottom line: the </a:t>
            </a:r>
            <a:r>
              <a:rPr lang="en-US" dirty="0" smtClean="0"/>
              <a:t>engine needs to somehow learn a lot by doing a little. How?</a:t>
            </a:r>
            <a:endParaRPr lang="en-US" dirty="0" smtClean="0">
              <a:solidFill>
                <a:srgbClr val="C00000"/>
              </a:solidFill>
            </a:endParaRPr>
          </a:p>
          <a:p>
            <a:pPr lvl="1">
              <a:buFont typeface="Arial" panose="020B0604020202020204" pitchFamily="34" charset="0"/>
              <a:buChar char="•"/>
            </a:pPr>
            <a:r>
              <a:rPr lang="en-US" sz="2400" dirty="0" smtClean="0"/>
              <a:t>Draw conclusions about structure (inference)</a:t>
            </a:r>
          </a:p>
          <a:p>
            <a:pPr lvl="2"/>
            <a:r>
              <a:rPr lang="en-US" sz="2000" dirty="0" smtClean="0"/>
              <a:t>Detect patterns (features, causal structure)</a:t>
            </a:r>
          </a:p>
          <a:p>
            <a:pPr lvl="2"/>
            <a:r>
              <a:rPr lang="en-US" sz="2000" dirty="0" smtClean="0"/>
              <a:t>Consider </a:t>
            </a:r>
            <a:r>
              <a:rPr lang="en-US" sz="2000" i="1" dirty="0" smtClean="0"/>
              <a:t>all</a:t>
            </a:r>
            <a:r>
              <a:rPr lang="en-US" sz="2000" dirty="0" smtClean="0"/>
              <a:t> context (higher order patterns)</a:t>
            </a:r>
          </a:p>
          <a:p>
            <a:pPr lvl="1">
              <a:buFont typeface="Arial" panose="020B0604020202020204" pitchFamily="34" charset="0"/>
              <a:buChar char="•"/>
            </a:pPr>
            <a:r>
              <a:rPr lang="en-US" sz="2400" dirty="0" smtClean="0">
                <a:solidFill>
                  <a:srgbClr val="C00000"/>
                </a:solidFill>
              </a:rPr>
              <a:t>Detect contradictions, redraw conclusions </a:t>
            </a:r>
          </a:p>
          <a:p>
            <a:pPr marL="457200" lvl="1" indent="0">
              <a:buNone/>
            </a:pPr>
            <a:endParaRPr lang="en-US" sz="2000" dirty="0"/>
          </a:p>
          <a:p>
            <a:pPr lvl="2"/>
            <a:endParaRPr lang="en-US" dirty="0" smtClean="0"/>
          </a:p>
        </p:txBody>
      </p:sp>
    </p:spTree>
    <p:extLst>
      <p:ext uri="{BB962C8B-B14F-4D97-AF65-F5344CB8AC3E}">
        <p14:creationId xmlns:p14="http://schemas.microsoft.com/office/powerpoint/2010/main" val="10933460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normAutofit/>
          </a:bodyPr>
          <a:lstStyle/>
          <a:p>
            <a:pPr marL="0" indent="0">
              <a:buNone/>
            </a:pPr>
            <a:r>
              <a:rPr lang="en-US" dirty="0"/>
              <a:t>Bottom line: the </a:t>
            </a:r>
            <a:r>
              <a:rPr lang="en-US" dirty="0" smtClean="0"/>
              <a:t>engine needs to somehow learn a lot by doing a little. How?</a:t>
            </a:r>
            <a:endParaRPr lang="en-US" dirty="0" smtClean="0">
              <a:solidFill>
                <a:srgbClr val="C00000"/>
              </a:solidFill>
            </a:endParaRPr>
          </a:p>
          <a:p>
            <a:pPr lvl="1">
              <a:buFont typeface="Arial" panose="020B0604020202020204" pitchFamily="34" charset="0"/>
              <a:buChar char="•"/>
            </a:pPr>
            <a:r>
              <a:rPr lang="en-US" sz="2400" dirty="0" smtClean="0"/>
              <a:t>Draw conclusions about structure (inference)</a:t>
            </a:r>
          </a:p>
          <a:p>
            <a:pPr lvl="2"/>
            <a:r>
              <a:rPr lang="en-US" sz="2000" dirty="0" smtClean="0"/>
              <a:t>Detect patterns (features, causal structure)</a:t>
            </a:r>
          </a:p>
          <a:p>
            <a:pPr lvl="2"/>
            <a:r>
              <a:rPr lang="en-US" sz="2000" dirty="0" smtClean="0"/>
              <a:t>Consider </a:t>
            </a:r>
            <a:r>
              <a:rPr lang="en-US" sz="2000" i="1" dirty="0" smtClean="0"/>
              <a:t>all</a:t>
            </a:r>
            <a:r>
              <a:rPr lang="en-US" sz="2000" dirty="0" smtClean="0"/>
              <a:t> context (higher order patterns)</a:t>
            </a:r>
          </a:p>
          <a:p>
            <a:pPr lvl="1">
              <a:buFont typeface="Arial" panose="020B0604020202020204" pitchFamily="34" charset="0"/>
              <a:buChar char="•"/>
            </a:pPr>
            <a:r>
              <a:rPr lang="en-US" sz="2400" dirty="0" smtClean="0"/>
              <a:t>Detect contradictions, redraw conclusions </a:t>
            </a:r>
          </a:p>
          <a:p>
            <a:pPr lvl="2"/>
            <a:r>
              <a:rPr lang="en-US" sz="2000" dirty="0" smtClean="0">
                <a:solidFill>
                  <a:srgbClr val="C00000"/>
                </a:solidFill>
              </a:rPr>
              <a:t>Reinforcement learning?</a:t>
            </a:r>
          </a:p>
          <a:p>
            <a:pPr marL="457200" lvl="1" indent="0">
              <a:buNone/>
            </a:pPr>
            <a:endParaRPr lang="en-US" sz="2000" dirty="0"/>
          </a:p>
          <a:p>
            <a:pPr lvl="2"/>
            <a:endParaRPr lang="en-US" dirty="0" smtClean="0"/>
          </a:p>
        </p:txBody>
      </p:sp>
    </p:spTree>
    <p:extLst>
      <p:ext uri="{BB962C8B-B14F-4D97-AF65-F5344CB8AC3E}">
        <p14:creationId xmlns:p14="http://schemas.microsoft.com/office/powerpoint/2010/main" val="360124400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808766685"/>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600200"/>
            <a:ext cx="7391400" cy="4525963"/>
          </a:xfrm>
        </p:spPr>
        <p:txBody>
          <a:bodyPr>
            <a:normAutofit/>
          </a:bodyPr>
          <a:lstStyle/>
          <a:p>
            <a:pPr marL="0" indent="0">
              <a:buNone/>
            </a:pPr>
            <a:r>
              <a:rPr lang="en-US" dirty="0"/>
              <a:t>Bottom line: the </a:t>
            </a:r>
            <a:r>
              <a:rPr lang="en-US" dirty="0" smtClean="0"/>
              <a:t>engine needs to somehow learn a lot by doing a little. How?</a:t>
            </a:r>
            <a:endParaRPr lang="en-US" dirty="0" smtClean="0">
              <a:solidFill>
                <a:srgbClr val="C00000"/>
              </a:solidFill>
            </a:endParaRPr>
          </a:p>
          <a:p>
            <a:pPr lvl="1">
              <a:buFont typeface="Arial" panose="020B0604020202020204" pitchFamily="34" charset="0"/>
              <a:buChar char="•"/>
            </a:pPr>
            <a:r>
              <a:rPr lang="en-US" sz="2400" dirty="0" smtClean="0"/>
              <a:t>Draw conclusions about structure (inference)</a:t>
            </a:r>
          </a:p>
          <a:p>
            <a:pPr lvl="2"/>
            <a:r>
              <a:rPr lang="en-US" sz="2000" dirty="0" smtClean="0"/>
              <a:t>Detect patterns (features, causal structure)</a:t>
            </a:r>
          </a:p>
          <a:p>
            <a:pPr lvl="2"/>
            <a:r>
              <a:rPr lang="en-US" sz="2000" dirty="0" smtClean="0"/>
              <a:t>Consider </a:t>
            </a:r>
            <a:r>
              <a:rPr lang="en-US" sz="2000" i="1" dirty="0" smtClean="0"/>
              <a:t>all</a:t>
            </a:r>
            <a:r>
              <a:rPr lang="en-US" sz="2000" dirty="0" smtClean="0"/>
              <a:t> context (higher order patterns)</a:t>
            </a:r>
          </a:p>
          <a:p>
            <a:pPr lvl="1">
              <a:buFont typeface="Arial" panose="020B0604020202020204" pitchFamily="34" charset="0"/>
              <a:buChar char="•"/>
            </a:pPr>
            <a:r>
              <a:rPr lang="en-US" sz="2400" dirty="0" smtClean="0"/>
              <a:t>Detect contradictions, redraw conclusions </a:t>
            </a:r>
          </a:p>
          <a:p>
            <a:pPr lvl="2"/>
            <a:r>
              <a:rPr lang="en-US" sz="2000" dirty="0" smtClean="0"/>
              <a:t>Reinforcement learning?</a:t>
            </a:r>
          </a:p>
          <a:p>
            <a:pPr lvl="2"/>
            <a:r>
              <a:rPr lang="en-US" sz="2000" dirty="0" err="1" smtClean="0">
                <a:solidFill>
                  <a:srgbClr val="C00000"/>
                </a:solidFill>
              </a:rPr>
              <a:t>Coroutines</a:t>
            </a:r>
            <a:r>
              <a:rPr lang="en-US" sz="2000" dirty="0" smtClean="0">
                <a:solidFill>
                  <a:srgbClr val="C00000"/>
                </a:solidFill>
              </a:rPr>
              <a:t>? Post processing?</a:t>
            </a:r>
          </a:p>
          <a:p>
            <a:pPr marL="457200" lvl="1" indent="0">
              <a:buNone/>
            </a:pPr>
            <a:endParaRPr lang="en-US" sz="2000" dirty="0"/>
          </a:p>
          <a:p>
            <a:pPr lvl="2"/>
            <a:endParaRPr lang="en-US" dirty="0" smtClean="0"/>
          </a:p>
        </p:txBody>
      </p:sp>
    </p:spTree>
    <p:extLst>
      <p:ext uri="{BB962C8B-B14F-4D97-AF65-F5344CB8AC3E}">
        <p14:creationId xmlns:p14="http://schemas.microsoft.com/office/powerpoint/2010/main" val="106628266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Tree>
    <p:extLst>
      <p:ext uri="{BB962C8B-B14F-4D97-AF65-F5344CB8AC3E}">
        <p14:creationId xmlns:p14="http://schemas.microsoft.com/office/powerpoint/2010/main" val="2817973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solidFill>
                  <a:srgbClr val="C00000"/>
                </a:solidFill>
              </a:rPr>
              <a:t>Causal</a:t>
            </a:r>
            <a:r>
              <a:rPr lang="en-US" dirty="0" smtClean="0"/>
              <a:t> </a:t>
            </a:r>
            <a:r>
              <a:rPr lang="en-US" dirty="0" smtClean="0">
                <a:solidFill>
                  <a:srgbClr val="C00000"/>
                </a:solidFill>
              </a:rPr>
              <a:t>map</a:t>
            </a:r>
            <a:endParaRPr lang="en-US" dirty="0">
              <a:solidFill>
                <a:srgbClr val="C00000"/>
              </a:solidFill>
            </a:endParaRPr>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Through this </a:t>
            </a:r>
            <a:r>
              <a:rPr lang="en-US" dirty="0"/>
              <a:t>interaction (Sensorimotor loop) it </a:t>
            </a:r>
            <a:r>
              <a:rPr lang="en-US" dirty="0" smtClean="0"/>
              <a:t>creates a causal map.</a:t>
            </a:r>
            <a:endParaRPr lang="en-US" dirty="0"/>
          </a:p>
        </p:txBody>
      </p:sp>
    </p:spTree>
    <p:extLst>
      <p:ext uri="{BB962C8B-B14F-4D97-AF65-F5344CB8AC3E}">
        <p14:creationId xmlns:p14="http://schemas.microsoft.com/office/powerpoint/2010/main" val="195324126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My first attempt toward handling combinatorial explosion was to organize hierarchies.</a:t>
            </a:r>
          </a:p>
        </p:txBody>
      </p:sp>
      <p:sp>
        <p:nvSpPr>
          <p:cNvPr id="5" name="Oval 4"/>
          <p:cNvSpPr/>
          <p:nvPr/>
        </p:nvSpPr>
        <p:spPr>
          <a:xfrm>
            <a:off x="4266823" y="2438400"/>
            <a:ext cx="228600" cy="2286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a:off x="5029200" y="2368034"/>
            <a:ext cx="3124200" cy="369332"/>
          </a:xfrm>
          <a:prstGeom prst="rect">
            <a:avLst/>
          </a:prstGeom>
          <a:noFill/>
        </p:spPr>
        <p:txBody>
          <a:bodyPr wrap="square" rtlCol="0">
            <a:spAutoFit/>
          </a:bodyPr>
          <a:lstStyle/>
          <a:p>
            <a:r>
              <a:rPr lang="en-US" dirty="0" smtClean="0">
                <a:solidFill>
                  <a:srgbClr val="C00000"/>
                </a:solidFill>
              </a:rPr>
              <a:t>Maestro</a:t>
            </a:r>
            <a:r>
              <a:rPr lang="en-US" dirty="0" smtClean="0"/>
              <a:t> </a:t>
            </a:r>
            <a:r>
              <a:rPr lang="en-US" dirty="0" smtClean="0">
                <a:solidFill>
                  <a:srgbClr val="C00000"/>
                </a:solidFill>
              </a:rPr>
              <a:t>AI</a:t>
            </a:r>
            <a:r>
              <a:rPr lang="en-US" dirty="0" smtClean="0"/>
              <a:t> </a:t>
            </a:r>
            <a:r>
              <a:rPr lang="en-US" dirty="0" smtClean="0">
                <a:solidFill>
                  <a:srgbClr val="C00000"/>
                </a:solidFill>
              </a:rPr>
              <a:t>engines</a:t>
            </a:r>
            <a:endParaRPr lang="en-US" dirty="0">
              <a:solidFill>
                <a:srgbClr val="C00000"/>
              </a:solidFill>
            </a:endParaRPr>
          </a:p>
        </p:txBody>
      </p:sp>
      <p:cxnSp>
        <p:nvCxnSpPr>
          <p:cNvPr id="9" name="Straight Arrow Connector 8"/>
          <p:cNvCxnSpPr>
            <a:stCxn id="3" idx="1"/>
          </p:cNvCxnSpPr>
          <p:nvPr/>
        </p:nvCxnSpPr>
        <p:spPr>
          <a:xfrm flipH="1">
            <a:off x="4590861" y="2552700"/>
            <a:ext cx="43833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stCxn id="3" idx="1"/>
          </p:cNvCxnSpPr>
          <p:nvPr/>
        </p:nvCxnSpPr>
        <p:spPr>
          <a:xfrm flipH="1">
            <a:off x="4381123" y="2552700"/>
            <a:ext cx="648077" cy="4953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3" idx="1"/>
          </p:cNvCxnSpPr>
          <p:nvPr/>
        </p:nvCxnSpPr>
        <p:spPr>
          <a:xfrm flipH="1">
            <a:off x="4724023" y="2552700"/>
            <a:ext cx="305177" cy="4953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9864587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Each engine would receive a portion of the environment state. </a:t>
            </a:r>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ounded Rectangle 24"/>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26" name="Elbow Connector 25"/>
          <p:cNvCxnSpPr>
            <a:stCxn id="25" idx="3"/>
          </p:cNvCxnSpPr>
          <p:nvPr/>
        </p:nvCxnSpPr>
        <p:spPr>
          <a:xfrm flipV="1">
            <a:off x="2971800" y="3352800"/>
            <a:ext cx="1637923" cy="4191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7" name="Elbow Connector 26"/>
          <p:cNvCxnSpPr>
            <a:stCxn id="25" idx="3"/>
          </p:cNvCxnSpPr>
          <p:nvPr/>
        </p:nvCxnSpPr>
        <p:spPr>
          <a:xfrm flipV="1">
            <a:off x="2971800" y="3352800"/>
            <a:ext cx="1180723" cy="4191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a:xfrm>
            <a:off x="3176478" y="3400129"/>
            <a:ext cx="829073" cy="369332"/>
          </a:xfrm>
          <a:prstGeom prst="rect">
            <a:avLst/>
          </a:prstGeom>
          <a:noFill/>
        </p:spPr>
        <p:txBody>
          <a:bodyPr wrap="none" rtlCol="0">
            <a:spAutoFit/>
          </a:bodyPr>
          <a:lstStyle/>
          <a:p>
            <a:r>
              <a:rPr lang="en-US" dirty="0" smtClean="0">
                <a:solidFill>
                  <a:srgbClr val="C00000"/>
                </a:solidFill>
              </a:rPr>
              <a:t>X: 22.7</a:t>
            </a:r>
            <a:endParaRPr lang="en-US" dirty="0">
              <a:solidFill>
                <a:srgbClr val="C00000"/>
              </a:solidFill>
            </a:endParaRPr>
          </a:p>
        </p:txBody>
      </p:sp>
      <p:sp>
        <p:nvSpPr>
          <p:cNvPr id="29" name="TextBox 28"/>
          <p:cNvSpPr txBox="1"/>
          <p:nvPr/>
        </p:nvSpPr>
        <p:spPr>
          <a:xfrm>
            <a:off x="4800600" y="3400129"/>
            <a:ext cx="803682" cy="369332"/>
          </a:xfrm>
          <a:prstGeom prst="rect">
            <a:avLst/>
          </a:prstGeom>
          <a:noFill/>
        </p:spPr>
        <p:txBody>
          <a:bodyPr wrap="none" rtlCol="0">
            <a:spAutoFit/>
          </a:bodyPr>
          <a:lstStyle/>
          <a:p>
            <a:r>
              <a:rPr lang="en-US" dirty="0" smtClean="0">
                <a:solidFill>
                  <a:srgbClr val="C00000"/>
                </a:solidFill>
              </a:rPr>
              <a:t>Y: 90.8</a:t>
            </a:r>
            <a:endParaRPr lang="en-US" dirty="0">
              <a:solidFill>
                <a:srgbClr val="C00000"/>
              </a:solidFill>
            </a:endParaRPr>
          </a:p>
        </p:txBody>
      </p:sp>
    </p:spTree>
    <p:extLst>
      <p:ext uri="{BB962C8B-B14F-4D97-AF65-F5344CB8AC3E}">
        <p14:creationId xmlns:p14="http://schemas.microsoft.com/office/powerpoint/2010/main" val="183652663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Simplified sensory </a:t>
            </a:r>
            <a:r>
              <a:rPr lang="en-US" dirty="0"/>
              <a:t>data </a:t>
            </a:r>
            <a:r>
              <a:rPr lang="en-US" dirty="0" smtClean="0"/>
              <a:t>travels </a:t>
            </a:r>
            <a:r>
              <a:rPr lang="en-US" dirty="0"/>
              <a:t>up the hierarchy.</a:t>
            </a:r>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5" name="Rounded Rectangle 14"/>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7" name="Elbow Connector 16"/>
          <p:cNvCxnSpPr>
            <a:stCxn id="15" idx="3"/>
          </p:cNvCxnSpPr>
          <p:nvPr/>
        </p:nvCxnSpPr>
        <p:spPr>
          <a:xfrm flipV="1">
            <a:off x="2971800" y="3352800"/>
            <a:ext cx="16379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Elbow Connector 17"/>
          <p:cNvCxnSpPr>
            <a:stCxn id="15" idx="3"/>
          </p:cNvCxnSpPr>
          <p:nvPr/>
        </p:nvCxnSpPr>
        <p:spPr>
          <a:xfrm flipV="1">
            <a:off x="2971800" y="3352800"/>
            <a:ext cx="11807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562161" y="2667000"/>
            <a:ext cx="418704" cy="369332"/>
          </a:xfrm>
          <a:prstGeom prst="rect">
            <a:avLst/>
          </a:prstGeom>
          <a:noFill/>
        </p:spPr>
        <p:txBody>
          <a:bodyPr wrap="none" rtlCol="0">
            <a:spAutoFit/>
          </a:bodyPr>
          <a:lstStyle/>
          <a:p>
            <a:r>
              <a:rPr lang="en-US" dirty="0" smtClean="0">
                <a:solidFill>
                  <a:srgbClr val="C00000"/>
                </a:solidFill>
              </a:rPr>
              <a:t>20</a:t>
            </a:r>
            <a:endParaRPr lang="en-US" dirty="0">
              <a:solidFill>
                <a:srgbClr val="C00000"/>
              </a:solidFill>
            </a:endParaRPr>
          </a:p>
        </p:txBody>
      </p:sp>
      <p:sp>
        <p:nvSpPr>
          <p:cNvPr id="22" name="TextBox 21"/>
          <p:cNvSpPr txBox="1"/>
          <p:nvPr/>
        </p:nvSpPr>
        <p:spPr>
          <a:xfrm>
            <a:off x="4771746" y="2667000"/>
            <a:ext cx="418704" cy="369332"/>
          </a:xfrm>
          <a:prstGeom prst="rect">
            <a:avLst/>
          </a:prstGeom>
          <a:noFill/>
        </p:spPr>
        <p:txBody>
          <a:bodyPr wrap="none" rtlCol="0">
            <a:spAutoFit/>
          </a:bodyPr>
          <a:lstStyle/>
          <a:p>
            <a:r>
              <a:rPr lang="en-US" dirty="0" smtClean="0">
                <a:solidFill>
                  <a:srgbClr val="C00000"/>
                </a:solidFill>
              </a:rPr>
              <a:t>90</a:t>
            </a:r>
            <a:endParaRPr lang="en-US" dirty="0">
              <a:solidFill>
                <a:srgbClr val="C00000"/>
              </a:solidFill>
            </a:endParaRPr>
          </a:p>
        </p:txBody>
      </p:sp>
    </p:spTree>
    <p:extLst>
      <p:ext uri="{BB962C8B-B14F-4D97-AF65-F5344CB8AC3E}">
        <p14:creationId xmlns:p14="http://schemas.microsoft.com/office/powerpoint/2010/main" val="107600895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A user gives a command to achieve a certain high level (simplified) state.</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9" name="Rounded Rectangle 18"/>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20" name="Elbow Connector 19"/>
          <p:cNvCxnSpPr>
            <a:stCxn id="19" idx="3"/>
          </p:cNvCxnSpPr>
          <p:nvPr/>
        </p:nvCxnSpPr>
        <p:spPr>
          <a:xfrm flipV="1">
            <a:off x="2971800" y="3352800"/>
            <a:ext cx="16379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Elbow Connector 20"/>
          <p:cNvCxnSpPr>
            <a:stCxn id="19" idx="3"/>
          </p:cNvCxnSpPr>
          <p:nvPr/>
        </p:nvCxnSpPr>
        <p:spPr>
          <a:xfrm flipV="1">
            <a:off x="2971800" y="3352800"/>
            <a:ext cx="11807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4300301" y="1752600"/>
            <a:ext cx="904415" cy="369332"/>
          </a:xfrm>
          <a:prstGeom prst="rect">
            <a:avLst/>
          </a:prstGeom>
          <a:noFill/>
        </p:spPr>
        <p:txBody>
          <a:bodyPr wrap="none" rtlCol="0">
            <a:spAutoFit/>
          </a:bodyPr>
          <a:lstStyle/>
          <a:p>
            <a:r>
              <a:rPr lang="en-US" dirty="0" smtClean="0">
                <a:solidFill>
                  <a:srgbClr val="C00000"/>
                </a:solidFill>
              </a:rPr>
              <a:t>(30, 80)</a:t>
            </a:r>
            <a:endParaRPr lang="en-US" dirty="0">
              <a:solidFill>
                <a:srgbClr val="C00000"/>
              </a:solidFill>
            </a:endParaRPr>
          </a:p>
        </p:txBody>
      </p:sp>
    </p:spTree>
    <p:extLst>
      <p:ext uri="{BB962C8B-B14F-4D97-AF65-F5344CB8AC3E}">
        <p14:creationId xmlns:p14="http://schemas.microsoft.com/office/powerpoint/2010/main" val="32642216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The top engine gives orders for each of the lower engines to produce the desired state.</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0" name="Rounded Rectangle 19"/>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21" name="Elbow Connector 20"/>
          <p:cNvCxnSpPr>
            <a:stCxn id="20" idx="3"/>
          </p:cNvCxnSpPr>
          <p:nvPr/>
        </p:nvCxnSpPr>
        <p:spPr>
          <a:xfrm flipV="1">
            <a:off x="2971800" y="3352800"/>
            <a:ext cx="16379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Elbow Connector 21"/>
          <p:cNvCxnSpPr>
            <a:stCxn id="20" idx="3"/>
          </p:cNvCxnSpPr>
          <p:nvPr/>
        </p:nvCxnSpPr>
        <p:spPr>
          <a:xfrm flipV="1">
            <a:off x="2971800" y="3352800"/>
            <a:ext cx="11807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3507673" y="2629548"/>
            <a:ext cx="418704" cy="369332"/>
          </a:xfrm>
          <a:prstGeom prst="rect">
            <a:avLst/>
          </a:prstGeom>
          <a:noFill/>
        </p:spPr>
        <p:txBody>
          <a:bodyPr wrap="none" rtlCol="0">
            <a:spAutoFit/>
          </a:bodyPr>
          <a:lstStyle/>
          <a:p>
            <a:r>
              <a:rPr lang="en-US" dirty="0" smtClean="0">
                <a:solidFill>
                  <a:srgbClr val="C00000"/>
                </a:solidFill>
              </a:rPr>
              <a:t>30</a:t>
            </a:r>
            <a:endParaRPr lang="en-US" dirty="0">
              <a:solidFill>
                <a:srgbClr val="C00000"/>
              </a:solidFill>
            </a:endParaRPr>
          </a:p>
        </p:txBody>
      </p:sp>
      <p:sp>
        <p:nvSpPr>
          <p:cNvPr id="27" name="TextBox 26"/>
          <p:cNvSpPr txBox="1"/>
          <p:nvPr/>
        </p:nvSpPr>
        <p:spPr>
          <a:xfrm>
            <a:off x="4800599" y="2629548"/>
            <a:ext cx="418704" cy="369332"/>
          </a:xfrm>
          <a:prstGeom prst="rect">
            <a:avLst/>
          </a:prstGeom>
          <a:noFill/>
        </p:spPr>
        <p:txBody>
          <a:bodyPr wrap="none" rtlCol="0">
            <a:spAutoFit/>
          </a:bodyPr>
          <a:lstStyle/>
          <a:p>
            <a:r>
              <a:rPr lang="en-US" dirty="0" smtClean="0">
                <a:solidFill>
                  <a:srgbClr val="C00000"/>
                </a:solidFill>
              </a:rPr>
              <a:t>80</a:t>
            </a:r>
            <a:endParaRPr lang="en-US" dirty="0">
              <a:solidFill>
                <a:srgbClr val="C00000"/>
              </a:solidFill>
            </a:endParaRPr>
          </a:p>
        </p:txBody>
      </p:sp>
    </p:spTree>
    <p:extLst>
      <p:ext uri="{BB962C8B-B14F-4D97-AF65-F5344CB8AC3E}">
        <p14:creationId xmlns:p14="http://schemas.microsoft.com/office/powerpoint/2010/main" val="57846569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The bottom level engines find paths in their database to achieve the desired state.</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6" name="Elbow Connector 15"/>
          <p:cNvCxnSpPr>
            <a:stCxn id="10" idx="3"/>
            <a:endCxn id="7" idx="4"/>
          </p:cNvCxnSpPr>
          <p:nvPr/>
        </p:nvCxnSpPr>
        <p:spPr>
          <a:xfrm flipV="1">
            <a:off x="2971800" y="3352800"/>
            <a:ext cx="16379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3"/>
            <a:endCxn id="6" idx="4"/>
          </p:cNvCxnSpPr>
          <p:nvPr/>
        </p:nvCxnSpPr>
        <p:spPr>
          <a:xfrm flipV="1">
            <a:off x="2971800" y="3352800"/>
            <a:ext cx="11807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6" idx="2"/>
            <a:endCxn id="10" idx="0"/>
          </p:cNvCxnSpPr>
          <p:nvPr/>
        </p:nvCxnSpPr>
        <p:spPr>
          <a:xfrm rot="10800000" flipV="1">
            <a:off x="2019301" y="3238500"/>
            <a:ext cx="2018923" cy="1905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Elbow Connector 48"/>
          <p:cNvCxnSpPr>
            <a:stCxn id="7" idx="6"/>
            <a:endCxn id="10" idx="2"/>
          </p:cNvCxnSpPr>
          <p:nvPr/>
        </p:nvCxnSpPr>
        <p:spPr>
          <a:xfrm flipH="1">
            <a:off x="2019300" y="3238500"/>
            <a:ext cx="2704723" cy="876300"/>
          </a:xfrm>
          <a:prstGeom prst="bentConnector4">
            <a:avLst>
              <a:gd name="adj1" fmla="val -8452"/>
              <a:gd name="adj2" fmla="val 126087"/>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2019300" y="2842162"/>
            <a:ext cx="1821332" cy="369332"/>
          </a:xfrm>
          <a:prstGeom prst="rect">
            <a:avLst/>
          </a:prstGeom>
          <a:noFill/>
        </p:spPr>
        <p:txBody>
          <a:bodyPr wrap="none" rtlCol="0">
            <a:spAutoFit/>
          </a:bodyPr>
          <a:lstStyle/>
          <a:p>
            <a:r>
              <a:rPr lang="en-US" dirty="0" smtClean="0">
                <a:solidFill>
                  <a:srgbClr val="C00000"/>
                </a:solidFill>
              </a:rPr>
              <a:t>Action(s)   X: +7.3</a:t>
            </a:r>
            <a:endParaRPr lang="en-US" dirty="0">
              <a:solidFill>
                <a:srgbClr val="C00000"/>
              </a:solidFill>
            </a:endParaRPr>
          </a:p>
        </p:txBody>
      </p:sp>
      <p:sp>
        <p:nvSpPr>
          <p:cNvPr id="53" name="TextBox 52"/>
          <p:cNvSpPr txBox="1"/>
          <p:nvPr/>
        </p:nvSpPr>
        <p:spPr>
          <a:xfrm>
            <a:off x="2019300" y="4419600"/>
            <a:ext cx="1868075" cy="369332"/>
          </a:xfrm>
          <a:prstGeom prst="rect">
            <a:avLst/>
          </a:prstGeom>
          <a:noFill/>
        </p:spPr>
        <p:txBody>
          <a:bodyPr wrap="none" rtlCol="0">
            <a:spAutoFit/>
          </a:bodyPr>
          <a:lstStyle/>
          <a:p>
            <a:r>
              <a:rPr lang="en-US" dirty="0" smtClean="0">
                <a:solidFill>
                  <a:srgbClr val="C00000"/>
                </a:solidFill>
              </a:rPr>
              <a:t>Action(s)   Y: -10.8</a:t>
            </a:r>
            <a:endParaRPr lang="en-US" dirty="0">
              <a:solidFill>
                <a:srgbClr val="C00000"/>
              </a:solidFill>
            </a:endParaRPr>
          </a:p>
        </p:txBody>
      </p:sp>
    </p:spTree>
    <p:extLst>
      <p:ext uri="{BB962C8B-B14F-4D97-AF65-F5344CB8AC3E}">
        <p14:creationId xmlns:p14="http://schemas.microsoft.com/office/powerpoint/2010/main" val="418488653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The hierarchy of engines allows the system to see big picture and details all at once.</a:t>
            </a:r>
            <a:endParaRPr lang="en-US" dirty="0"/>
          </a:p>
        </p:txBody>
      </p:sp>
      <p:sp>
        <p:nvSpPr>
          <p:cNvPr id="5" name="Oval 4"/>
          <p:cNvSpPr/>
          <p:nvPr/>
        </p:nvSpPr>
        <p:spPr>
          <a:xfrm>
            <a:off x="4266823" y="2438400"/>
            <a:ext cx="228600" cy="2286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ounded Rectangle 9"/>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6" name="Elbow Connector 15"/>
          <p:cNvCxnSpPr>
            <a:stCxn id="10" idx="3"/>
            <a:endCxn id="7" idx="4"/>
          </p:cNvCxnSpPr>
          <p:nvPr/>
        </p:nvCxnSpPr>
        <p:spPr>
          <a:xfrm flipV="1">
            <a:off x="2971800" y="3352800"/>
            <a:ext cx="16379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3"/>
            <a:endCxn id="6" idx="4"/>
          </p:cNvCxnSpPr>
          <p:nvPr/>
        </p:nvCxnSpPr>
        <p:spPr>
          <a:xfrm flipV="1">
            <a:off x="2971800" y="3352800"/>
            <a:ext cx="11807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6" idx="2"/>
            <a:endCxn id="10" idx="0"/>
          </p:cNvCxnSpPr>
          <p:nvPr/>
        </p:nvCxnSpPr>
        <p:spPr>
          <a:xfrm rot="10800000" flipV="1">
            <a:off x="2019301" y="3238500"/>
            <a:ext cx="2018923" cy="1905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Elbow Connector 48"/>
          <p:cNvCxnSpPr>
            <a:stCxn id="7" idx="6"/>
            <a:endCxn id="10" idx="2"/>
          </p:cNvCxnSpPr>
          <p:nvPr/>
        </p:nvCxnSpPr>
        <p:spPr>
          <a:xfrm flipH="1">
            <a:off x="2019300" y="3238500"/>
            <a:ext cx="2704723" cy="876300"/>
          </a:xfrm>
          <a:prstGeom prst="bentConnector4">
            <a:avLst>
              <a:gd name="adj1" fmla="val -8452"/>
              <a:gd name="adj2" fmla="val 126087"/>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133600" y="1896159"/>
            <a:ext cx="2459384" cy="646331"/>
          </a:xfrm>
          <a:prstGeom prst="rect">
            <a:avLst/>
          </a:prstGeom>
          <a:noFill/>
        </p:spPr>
        <p:txBody>
          <a:bodyPr wrap="square" rtlCol="0">
            <a:spAutoFit/>
          </a:bodyPr>
          <a:lstStyle/>
          <a:p>
            <a:r>
              <a:rPr lang="en-US" dirty="0">
                <a:solidFill>
                  <a:srgbClr val="C00000"/>
                </a:solidFill>
              </a:rPr>
              <a:t>i</a:t>
            </a:r>
            <a:r>
              <a:rPr lang="en-US" dirty="0" smtClean="0">
                <a:solidFill>
                  <a:srgbClr val="C00000"/>
                </a:solidFill>
              </a:rPr>
              <a:t>nvariant view; </a:t>
            </a:r>
          </a:p>
          <a:p>
            <a:r>
              <a:rPr lang="en-US" dirty="0" smtClean="0">
                <a:solidFill>
                  <a:srgbClr val="C00000"/>
                </a:solidFill>
              </a:rPr>
              <a:t>higher order concepts </a:t>
            </a:r>
            <a:endParaRPr lang="en-US" dirty="0">
              <a:solidFill>
                <a:srgbClr val="C00000"/>
              </a:solidFill>
            </a:endParaRPr>
          </a:p>
        </p:txBody>
      </p:sp>
      <p:sp>
        <p:nvSpPr>
          <p:cNvPr id="19" name="TextBox 18"/>
          <p:cNvSpPr txBox="1"/>
          <p:nvPr/>
        </p:nvSpPr>
        <p:spPr>
          <a:xfrm>
            <a:off x="5030168" y="2878861"/>
            <a:ext cx="2668166" cy="646331"/>
          </a:xfrm>
          <a:prstGeom prst="rect">
            <a:avLst/>
          </a:prstGeom>
          <a:noFill/>
        </p:spPr>
        <p:txBody>
          <a:bodyPr wrap="none" rtlCol="0">
            <a:spAutoFit/>
          </a:bodyPr>
          <a:lstStyle/>
          <a:p>
            <a:r>
              <a:rPr lang="en-US" dirty="0">
                <a:solidFill>
                  <a:schemeClr val="tx2"/>
                </a:solidFill>
              </a:rPr>
              <a:t>Rapidly changing view and</a:t>
            </a:r>
          </a:p>
          <a:p>
            <a:r>
              <a:rPr lang="en-US" dirty="0" smtClean="0">
                <a:solidFill>
                  <a:schemeClr val="tx2"/>
                </a:solidFill>
              </a:rPr>
              <a:t>detailed motor commands</a:t>
            </a:r>
            <a:endParaRPr lang="en-US" dirty="0">
              <a:solidFill>
                <a:schemeClr val="tx2"/>
              </a:solidFill>
            </a:endParaRPr>
          </a:p>
        </p:txBody>
      </p:sp>
    </p:spTree>
    <p:extLst>
      <p:ext uri="{BB962C8B-B14F-4D97-AF65-F5344CB8AC3E}">
        <p14:creationId xmlns:p14="http://schemas.microsoft.com/office/powerpoint/2010/main" val="131046635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This design works well, and can scale. But it has one major flaw…</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6" name="Elbow Connector 15"/>
          <p:cNvCxnSpPr>
            <a:stCxn id="10" idx="3"/>
            <a:endCxn id="7" idx="4"/>
          </p:cNvCxnSpPr>
          <p:nvPr/>
        </p:nvCxnSpPr>
        <p:spPr>
          <a:xfrm flipV="1">
            <a:off x="2971800" y="3352800"/>
            <a:ext cx="16379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3"/>
            <a:endCxn id="6" idx="4"/>
          </p:cNvCxnSpPr>
          <p:nvPr/>
        </p:nvCxnSpPr>
        <p:spPr>
          <a:xfrm flipV="1">
            <a:off x="2971800" y="3352800"/>
            <a:ext cx="11807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6" idx="2"/>
            <a:endCxn id="10" idx="0"/>
          </p:cNvCxnSpPr>
          <p:nvPr/>
        </p:nvCxnSpPr>
        <p:spPr>
          <a:xfrm rot="10800000" flipV="1">
            <a:off x="2019301" y="3238500"/>
            <a:ext cx="2018923" cy="1905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Elbow Connector 48"/>
          <p:cNvCxnSpPr>
            <a:stCxn id="7" idx="6"/>
            <a:endCxn id="10" idx="2"/>
          </p:cNvCxnSpPr>
          <p:nvPr/>
        </p:nvCxnSpPr>
        <p:spPr>
          <a:xfrm flipH="1">
            <a:off x="2019300" y="3238500"/>
            <a:ext cx="2704723" cy="876300"/>
          </a:xfrm>
          <a:prstGeom prst="bentConnector4">
            <a:avLst>
              <a:gd name="adj1" fmla="val -8452"/>
              <a:gd name="adj2" fmla="val 126087"/>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126766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It can only scale if the engines that act can have no effect on one another’s state.</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ounded Rectangle 9"/>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6" name="Elbow Connector 15"/>
          <p:cNvCxnSpPr>
            <a:stCxn id="10" idx="3"/>
            <a:endCxn id="7" idx="4"/>
          </p:cNvCxnSpPr>
          <p:nvPr/>
        </p:nvCxnSpPr>
        <p:spPr>
          <a:xfrm flipV="1">
            <a:off x="2971800" y="3352800"/>
            <a:ext cx="16379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3"/>
            <a:endCxn id="6" idx="4"/>
          </p:cNvCxnSpPr>
          <p:nvPr/>
        </p:nvCxnSpPr>
        <p:spPr>
          <a:xfrm flipV="1">
            <a:off x="2971800" y="3352800"/>
            <a:ext cx="11807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6" idx="2"/>
            <a:endCxn id="10" idx="0"/>
          </p:cNvCxnSpPr>
          <p:nvPr/>
        </p:nvCxnSpPr>
        <p:spPr>
          <a:xfrm rot="10800000" flipV="1">
            <a:off x="2019301" y="3238500"/>
            <a:ext cx="2018923" cy="1905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Elbow Connector 48"/>
          <p:cNvCxnSpPr>
            <a:stCxn id="7" idx="6"/>
            <a:endCxn id="10" idx="2"/>
          </p:cNvCxnSpPr>
          <p:nvPr/>
        </p:nvCxnSpPr>
        <p:spPr>
          <a:xfrm flipH="1">
            <a:off x="2019300" y="3238500"/>
            <a:ext cx="2704723" cy="876300"/>
          </a:xfrm>
          <a:prstGeom prst="bentConnector4">
            <a:avLst>
              <a:gd name="adj1" fmla="val -8452"/>
              <a:gd name="adj2" fmla="val 126087"/>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70868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That is to say: they essentially must connect to two separate environments</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066800" y="3429000"/>
            <a:ext cx="1905000" cy="685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Environment</a:t>
            </a:r>
            <a:endParaRPr lang="en-US" dirty="0"/>
          </a:p>
        </p:txBody>
      </p:sp>
      <p:cxnSp>
        <p:nvCxnSpPr>
          <p:cNvPr id="16" name="Elbow Connector 15"/>
          <p:cNvCxnSpPr>
            <a:stCxn id="18" idx="1"/>
            <a:endCxn id="7" idx="4"/>
          </p:cNvCxnSpPr>
          <p:nvPr/>
        </p:nvCxnSpPr>
        <p:spPr>
          <a:xfrm rot="10800000">
            <a:off x="4609723" y="3352800"/>
            <a:ext cx="1319542" cy="4191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10" idx="3"/>
            <a:endCxn id="6" idx="4"/>
          </p:cNvCxnSpPr>
          <p:nvPr/>
        </p:nvCxnSpPr>
        <p:spPr>
          <a:xfrm flipV="1">
            <a:off x="2971800" y="3352800"/>
            <a:ext cx="1180723" cy="4191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6" idx="2"/>
            <a:endCxn id="10" idx="0"/>
          </p:cNvCxnSpPr>
          <p:nvPr/>
        </p:nvCxnSpPr>
        <p:spPr>
          <a:xfrm rot="10800000" flipV="1">
            <a:off x="2019301" y="3238500"/>
            <a:ext cx="2018923" cy="1905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Elbow Connector 48"/>
          <p:cNvCxnSpPr>
            <a:stCxn id="7" idx="6"/>
            <a:endCxn id="18" idx="0"/>
          </p:cNvCxnSpPr>
          <p:nvPr/>
        </p:nvCxnSpPr>
        <p:spPr>
          <a:xfrm>
            <a:off x="4724023" y="3238500"/>
            <a:ext cx="2157742" cy="1905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8" name="Rounded Rectangle 17"/>
          <p:cNvSpPr/>
          <p:nvPr/>
        </p:nvSpPr>
        <p:spPr>
          <a:xfrm>
            <a:off x="5929265" y="3429000"/>
            <a:ext cx="1905000" cy="685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Environment</a:t>
            </a:r>
            <a:endParaRPr lang="en-US" dirty="0"/>
          </a:p>
        </p:txBody>
      </p:sp>
    </p:spTree>
    <p:extLst>
      <p:ext uri="{BB962C8B-B14F-4D97-AF65-F5344CB8AC3E}">
        <p14:creationId xmlns:p14="http://schemas.microsoft.com/office/powerpoint/2010/main" val="62708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Sensorimotor Engine</a:t>
            </a:r>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For instance: it may sense a new state.</a:t>
            </a:r>
            <a:endParaRPr lang="en-US" dirty="0"/>
          </a:p>
        </p:txBody>
      </p:sp>
    </p:spTree>
    <p:extLst>
      <p:ext uri="{BB962C8B-B14F-4D97-AF65-F5344CB8AC3E}">
        <p14:creationId xmlns:p14="http://schemas.microsoft.com/office/powerpoint/2010/main" val="279533639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This doesn’t solve the combinatorial complexity problem, but its useful management.</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6" name="Elbow Connector 15"/>
          <p:cNvCxnSpPr>
            <a:stCxn id="18" idx="1"/>
            <a:endCxn id="7" idx="4"/>
          </p:cNvCxnSpPr>
          <p:nvPr/>
        </p:nvCxnSpPr>
        <p:spPr>
          <a:xfrm rot="10800000">
            <a:off x="4609723" y="3352800"/>
            <a:ext cx="1319542"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3"/>
            <a:endCxn id="6" idx="4"/>
          </p:cNvCxnSpPr>
          <p:nvPr/>
        </p:nvCxnSpPr>
        <p:spPr>
          <a:xfrm flipV="1">
            <a:off x="2971800" y="3352800"/>
            <a:ext cx="11807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6" idx="2"/>
            <a:endCxn id="10" idx="0"/>
          </p:cNvCxnSpPr>
          <p:nvPr/>
        </p:nvCxnSpPr>
        <p:spPr>
          <a:xfrm rot="10800000" flipV="1">
            <a:off x="2019301" y="3238500"/>
            <a:ext cx="2018923" cy="1905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Elbow Connector 48"/>
          <p:cNvCxnSpPr>
            <a:stCxn id="7" idx="6"/>
            <a:endCxn id="18" idx="0"/>
          </p:cNvCxnSpPr>
          <p:nvPr/>
        </p:nvCxnSpPr>
        <p:spPr>
          <a:xfrm>
            <a:off x="4724023" y="3238500"/>
            <a:ext cx="2157742" cy="1905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5929265"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spTree>
    <p:extLst>
      <p:ext uri="{BB962C8B-B14F-4D97-AF65-F5344CB8AC3E}">
        <p14:creationId xmlns:p14="http://schemas.microsoft.com/office/powerpoint/2010/main" val="201726235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Each engine needs to be equipped with inference capabilities before hierarchy is useful.</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3428623" y="42672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6" name="Elbow Connector 15"/>
          <p:cNvCxnSpPr>
            <a:stCxn id="10" idx="0"/>
            <a:endCxn id="7" idx="4"/>
          </p:cNvCxnSpPr>
          <p:nvPr/>
        </p:nvCxnSpPr>
        <p:spPr>
          <a:xfrm rot="5400000" flipH="1" flipV="1">
            <a:off x="4038223" y="36957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0"/>
            <a:endCxn id="6" idx="4"/>
          </p:cNvCxnSpPr>
          <p:nvPr/>
        </p:nvCxnSpPr>
        <p:spPr>
          <a:xfrm rot="16200000" flipV="1">
            <a:off x="3809623" y="36957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6" idx="2"/>
            <a:endCxn id="10" idx="1"/>
          </p:cNvCxnSpPr>
          <p:nvPr/>
        </p:nvCxnSpPr>
        <p:spPr>
          <a:xfrm rot="10800000" flipV="1">
            <a:off x="3428623" y="3238500"/>
            <a:ext cx="609600" cy="1371600"/>
          </a:xfrm>
          <a:prstGeom prst="bentConnector3">
            <a:avLst>
              <a:gd name="adj1" fmla="val 1375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Elbow Connector 48"/>
          <p:cNvCxnSpPr>
            <a:stCxn id="7" idx="6"/>
            <a:endCxn id="10" idx="3"/>
          </p:cNvCxnSpPr>
          <p:nvPr/>
        </p:nvCxnSpPr>
        <p:spPr>
          <a:xfrm>
            <a:off x="4724023" y="3238500"/>
            <a:ext cx="609600" cy="1371600"/>
          </a:xfrm>
          <a:prstGeom prst="bentConnector3">
            <a:avLst>
              <a:gd name="adj1" fmla="val 1375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rot="20275154">
            <a:off x="1413905" y="2130666"/>
            <a:ext cx="2433482" cy="646331"/>
          </a:xfrm>
          <a:prstGeom prst="rect">
            <a:avLst/>
          </a:prstGeom>
          <a:noFill/>
        </p:spPr>
        <p:txBody>
          <a:bodyPr wrap="square" rtlCol="0">
            <a:spAutoFit/>
          </a:bodyPr>
          <a:lstStyle/>
          <a:p>
            <a:pPr algn="ctr"/>
            <a:r>
              <a:rPr lang="en-US" i="1" dirty="0" smtClean="0">
                <a:solidFill>
                  <a:srgbClr val="C00000"/>
                </a:solidFill>
              </a:rPr>
              <a:t>Now made with  Inference! </a:t>
            </a:r>
            <a:endParaRPr lang="en-US" i="1" dirty="0">
              <a:solidFill>
                <a:srgbClr val="C00000"/>
              </a:solidFill>
            </a:endParaRPr>
          </a:p>
        </p:txBody>
      </p:sp>
    </p:spTree>
    <p:extLst>
      <p:ext uri="{BB962C8B-B14F-4D97-AF65-F5344CB8AC3E}">
        <p14:creationId xmlns:p14="http://schemas.microsoft.com/office/powerpoint/2010/main" val="391225479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Another way to think of the Hierarchy of engines: a structure of </a:t>
            </a:r>
            <a:r>
              <a:rPr lang="en-US" dirty="0" err="1" smtClean="0"/>
              <a:t>memoizers</a:t>
            </a:r>
            <a:r>
              <a:rPr lang="en-US" dirty="0" smtClean="0"/>
              <a:t>. </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3428623" y="42672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6" name="Elbow Connector 15"/>
          <p:cNvCxnSpPr>
            <a:stCxn id="10" idx="0"/>
            <a:endCxn id="7" idx="4"/>
          </p:cNvCxnSpPr>
          <p:nvPr/>
        </p:nvCxnSpPr>
        <p:spPr>
          <a:xfrm rot="5400000" flipH="1" flipV="1">
            <a:off x="4038223" y="36957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0"/>
            <a:endCxn id="6" idx="4"/>
          </p:cNvCxnSpPr>
          <p:nvPr/>
        </p:nvCxnSpPr>
        <p:spPr>
          <a:xfrm rot="16200000" flipV="1">
            <a:off x="3809623" y="36957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6" idx="2"/>
            <a:endCxn id="10" idx="1"/>
          </p:cNvCxnSpPr>
          <p:nvPr/>
        </p:nvCxnSpPr>
        <p:spPr>
          <a:xfrm rot="10800000" flipV="1">
            <a:off x="3428623" y="3238500"/>
            <a:ext cx="609600" cy="1371600"/>
          </a:xfrm>
          <a:prstGeom prst="bentConnector3">
            <a:avLst>
              <a:gd name="adj1" fmla="val 1375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Elbow Connector 48"/>
          <p:cNvCxnSpPr>
            <a:stCxn id="7" idx="6"/>
            <a:endCxn id="10" idx="3"/>
          </p:cNvCxnSpPr>
          <p:nvPr/>
        </p:nvCxnSpPr>
        <p:spPr>
          <a:xfrm>
            <a:off x="4724023" y="3238500"/>
            <a:ext cx="609600" cy="1371600"/>
          </a:xfrm>
          <a:prstGeom prst="bentConnector3">
            <a:avLst>
              <a:gd name="adj1" fmla="val 1375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46056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Hierarchy (trees)</a:t>
            </a:r>
            <a:endParaRPr lang="en-US" dirty="0"/>
          </a:p>
        </p:txBody>
      </p:sp>
      <p:sp>
        <p:nvSpPr>
          <p:cNvPr id="4" name="TextBox 3"/>
          <p:cNvSpPr txBox="1"/>
          <p:nvPr/>
        </p:nvSpPr>
        <p:spPr>
          <a:xfrm>
            <a:off x="381000" y="6019800"/>
            <a:ext cx="8305800" cy="369332"/>
          </a:xfrm>
          <a:prstGeom prst="rect">
            <a:avLst/>
          </a:prstGeom>
          <a:noFill/>
        </p:spPr>
        <p:txBody>
          <a:bodyPr wrap="square" rtlCol="0">
            <a:spAutoFit/>
          </a:bodyPr>
          <a:lstStyle/>
          <a:p>
            <a:r>
              <a:rPr lang="en-US" dirty="0" smtClean="0"/>
              <a:t>A side note: some interactions were manageable, but had to be macro and lightweight.</a:t>
            </a:r>
            <a:endParaRPr lang="en-US" dirty="0"/>
          </a:p>
        </p:txBody>
      </p:sp>
      <p:sp>
        <p:nvSpPr>
          <p:cNvPr id="5" name="Oval 4"/>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066800"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6" name="Elbow Connector 15"/>
          <p:cNvCxnSpPr>
            <a:stCxn id="18" idx="1"/>
            <a:endCxn id="7" idx="4"/>
          </p:cNvCxnSpPr>
          <p:nvPr/>
        </p:nvCxnSpPr>
        <p:spPr>
          <a:xfrm rot="10800000">
            <a:off x="4609723" y="3352800"/>
            <a:ext cx="1319542"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3"/>
            <a:endCxn id="6" idx="4"/>
          </p:cNvCxnSpPr>
          <p:nvPr/>
        </p:nvCxnSpPr>
        <p:spPr>
          <a:xfrm flipV="1">
            <a:off x="2971800" y="3352800"/>
            <a:ext cx="1180723" cy="419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6" idx="0"/>
            <a:endCxn id="5"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5"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3" name="Straight Arrow Connector 12"/>
          <p:cNvCxnSpPr>
            <a:stCxn id="3" idx="2"/>
            <a:endCxn id="5"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Elbow Connector 10"/>
          <p:cNvCxnSpPr>
            <a:stCxn id="5"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5"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6" idx="2"/>
            <a:endCxn id="10" idx="0"/>
          </p:cNvCxnSpPr>
          <p:nvPr/>
        </p:nvCxnSpPr>
        <p:spPr>
          <a:xfrm rot="10800000" flipV="1">
            <a:off x="2019301" y="3238500"/>
            <a:ext cx="2018923" cy="1905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Elbow Connector 48"/>
          <p:cNvCxnSpPr>
            <a:stCxn id="7" idx="6"/>
            <a:endCxn id="18" idx="0"/>
          </p:cNvCxnSpPr>
          <p:nvPr/>
        </p:nvCxnSpPr>
        <p:spPr>
          <a:xfrm>
            <a:off x="4724023" y="3238500"/>
            <a:ext cx="2157742" cy="1905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5929265" y="34290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4" name="Elbow Connector 13"/>
          <p:cNvCxnSpPr>
            <a:stCxn id="10" idx="2"/>
            <a:endCxn id="18" idx="2"/>
          </p:cNvCxnSpPr>
          <p:nvPr/>
        </p:nvCxnSpPr>
        <p:spPr>
          <a:xfrm rot="16200000" flipH="1">
            <a:off x="4450532" y="1683567"/>
            <a:ext cx="12700" cy="4862465"/>
          </a:xfrm>
          <a:prstGeom prst="bentConnector3">
            <a:avLst>
              <a:gd name="adj1" fmla="val 1800000"/>
            </a:avLst>
          </a:prstGeom>
          <a:ln>
            <a:prstDash val="sysDash"/>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7117982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From failed solution 1 we learned engines must be equipped with inference.</a:t>
            </a:r>
            <a:endParaRPr lang="en-US" dirty="0"/>
          </a:p>
        </p:txBody>
      </p:sp>
      <p:sp>
        <p:nvSpPr>
          <p:cNvPr id="4" name="Oval 3"/>
          <p:cNvSpPr/>
          <p:nvPr/>
        </p:nvSpPr>
        <p:spPr>
          <a:xfrm>
            <a:off x="5257800"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Elbow Connector 4"/>
          <p:cNvCxnSpPr>
            <a:stCxn id="3" idx="3"/>
            <a:endCxn id="4" idx="2"/>
          </p:cNvCxnSpPr>
          <p:nvPr/>
        </p:nvCxnSpPr>
        <p:spPr>
          <a:xfrm>
            <a:off x="4191000" y="2939534"/>
            <a:ext cx="1066800" cy="298966"/>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514600" y="2754868"/>
            <a:ext cx="1676400" cy="369332"/>
          </a:xfrm>
          <a:prstGeom prst="rect">
            <a:avLst/>
          </a:prstGeom>
          <a:noFill/>
        </p:spPr>
        <p:txBody>
          <a:bodyPr wrap="square" rtlCol="0">
            <a:spAutoFit/>
          </a:bodyPr>
          <a:lstStyle/>
          <a:p>
            <a:r>
              <a:rPr lang="en-US" dirty="0" smtClean="0"/>
              <a:t>Inject inference</a:t>
            </a:r>
            <a:endParaRPr lang="en-US" dirty="0"/>
          </a:p>
        </p:txBody>
      </p:sp>
    </p:spTree>
    <p:extLst>
      <p:ext uri="{BB962C8B-B14F-4D97-AF65-F5344CB8AC3E}">
        <p14:creationId xmlns:p14="http://schemas.microsoft.com/office/powerpoint/2010/main" val="276362519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Goal: help the engine find </a:t>
            </a:r>
            <a:r>
              <a:rPr lang="en-US" dirty="0"/>
              <a:t>appropriate heuristics to exploit </a:t>
            </a:r>
            <a:r>
              <a:rPr lang="en-US" dirty="0" smtClean="0"/>
              <a:t>the environment’s structure</a:t>
            </a:r>
            <a:r>
              <a:rPr lang="en-US" dirty="0"/>
              <a:t>.</a:t>
            </a:r>
          </a:p>
        </p:txBody>
      </p:sp>
    </p:spTree>
    <p:extLst>
      <p:ext uri="{BB962C8B-B14F-4D97-AF65-F5344CB8AC3E}">
        <p14:creationId xmlns:p14="http://schemas.microsoft.com/office/powerpoint/2010/main" val="271703163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This solution to inference was shown in the example of the number line environment.</a:t>
            </a:r>
            <a:endParaRPr lang="en-US" dirty="0"/>
          </a:p>
        </p:txBody>
      </p:sp>
      <p:sp>
        <p:nvSpPr>
          <p:cNvPr id="20" name="Left Brace 19"/>
          <p:cNvSpPr/>
          <p:nvPr/>
        </p:nvSpPr>
        <p:spPr>
          <a:xfrm flipH="1">
            <a:off x="4419598" y="1981200"/>
            <a:ext cx="381001" cy="3327400"/>
          </a:xfrm>
          <a:prstGeom prst="leftBrace">
            <a:avLst>
              <a:gd name="adj1" fmla="val 8333"/>
              <a:gd name="adj2" fmla="val 4974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aphicFrame>
        <p:nvGraphicFramePr>
          <p:cNvPr id="21" name="Content Placeholder 3"/>
          <p:cNvGraphicFramePr>
            <a:graphicFrameLocks/>
          </p:cNvGraphicFramePr>
          <p:nvPr>
            <p:extLst>
              <p:ext uri="{D42A27DB-BD31-4B8C-83A1-F6EECF244321}">
                <p14:modId xmlns:p14="http://schemas.microsoft.com/office/powerpoint/2010/main" val="2500462731"/>
              </p:ext>
            </p:extLst>
          </p:nvPr>
        </p:nvGraphicFramePr>
        <p:xfrm>
          <a:off x="4906707"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1858852067"/>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a:t>
                      </a:r>
                      <a:r>
                        <a:rPr lang="en-US" dirty="0" smtClean="0">
                          <a:solidFill>
                            <a:srgbClr val="C00000"/>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a:t>
                      </a:r>
                      <a:r>
                        <a:rPr lang="en-US" dirty="0" smtClean="0">
                          <a:solidFill>
                            <a:srgbClr val="C00000"/>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10</a:t>
                      </a:r>
                      <a:r>
                        <a:rPr lang="en-US" dirty="0" smtClean="0">
                          <a:solidFill>
                            <a:srgbClr val="C00000"/>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r>
                        <a:rPr lang="en-US" dirty="0" smtClean="0">
                          <a:solidFill>
                            <a:srgbClr val="C00000"/>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25</a:t>
                      </a:r>
                      <a:r>
                        <a:rPr lang="en-US" dirty="0" smtClean="0">
                          <a:solidFill>
                            <a:srgbClr val="C00000"/>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25</a:t>
                      </a:r>
                      <a:r>
                        <a:rPr lang="en-US" dirty="0" smtClean="0">
                          <a:solidFill>
                            <a:srgbClr val="C00000"/>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66</a:t>
                      </a:r>
                      <a:r>
                        <a:rPr lang="en-US" dirty="0" smtClean="0">
                          <a:solidFill>
                            <a:srgbClr val="C00000"/>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66</a:t>
                      </a:r>
                      <a:r>
                        <a:rPr lang="en-US" dirty="0" smtClean="0">
                          <a:solidFill>
                            <a:srgbClr val="C00000"/>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98</a:t>
                      </a:r>
                      <a:r>
                        <a:rPr lang="en-US" dirty="0" smtClean="0">
                          <a:solidFill>
                            <a:srgbClr val="C00000"/>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98</a:t>
                      </a:r>
                      <a:r>
                        <a:rPr lang="en-US" dirty="0" smtClean="0">
                          <a:solidFill>
                            <a:srgbClr val="C00000"/>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80</a:t>
                      </a:r>
                      <a:r>
                        <a:rPr lang="en-US" dirty="0" smtClean="0">
                          <a:solidFill>
                            <a:srgbClr val="C00000"/>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80</a:t>
                      </a:r>
                      <a:r>
                        <a:rPr lang="en-US" dirty="0" smtClean="0">
                          <a:solidFill>
                            <a:srgbClr val="C00000"/>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34</a:t>
                      </a:r>
                      <a:r>
                        <a:rPr lang="en-US" dirty="0" smtClean="0">
                          <a:solidFill>
                            <a:srgbClr val="C00000"/>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34</a:t>
                      </a:r>
                      <a:r>
                        <a:rPr lang="en-US" dirty="0" smtClean="0">
                          <a:solidFill>
                            <a:srgbClr val="C00000"/>
                          </a:solidFill>
                        </a:rPr>
                        <a:t>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983786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This is an example of a created “rule.”</a:t>
            </a:r>
            <a:endParaRPr lang="en-US" dirty="0"/>
          </a:p>
        </p:txBody>
      </p:sp>
      <p:graphicFrame>
        <p:nvGraphicFramePr>
          <p:cNvPr id="42" name="Content Placeholder 3"/>
          <p:cNvGraphicFramePr>
            <a:graphicFrameLocks/>
          </p:cNvGraphicFramePr>
          <p:nvPr>
            <p:extLst>
              <p:ext uri="{D42A27DB-BD31-4B8C-83A1-F6EECF244321}">
                <p14:modId xmlns:p14="http://schemas.microsoft.com/office/powerpoint/2010/main" val="408796963"/>
              </p:ext>
            </p:extLst>
          </p:nvPr>
        </p:nvGraphicFramePr>
        <p:xfrm>
          <a:off x="2628900" y="1600200"/>
          <a:ext cx="3886200" cy="74168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28116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It can be formulated as an IF-THEN statement.</a:t>
            </a:r>
            <a:endParaRPr lang="en-US" dirty="0"/>
          </a:p>
        </p:txBody>
      </p:sp>
      <p:graphicFrame>
        <p:nvGraphicFramePr>
          <p:cNvPr id="42" name="Content Placeholder 3"/>
          <p:cNvGraphicFramePr>
            <a:graphicFrameLocks/>
          </p:cNvGraphicFramePr>
          <p:nvPr>
            <p:extLst>
              <p:ext uri="{D42A27DB-BD31-4B8C-83A1-F6EECF244321}">
                <p14:modId xmlns:p14="http://schemas.microsoft.com/office/powerpoint/2010/main" val="1717765971"/>
              </p:ext>
            </p:extLst>
          </p:nvPr>
        </p:nvGraphicFramePr>
        <p:xfrm>
          <a:off x="2628900" y="1600200"/>
          <a:ext cx="3886200" cy="74168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2743200" y="3048000"/>
            <a:ext cx="4279954" cy="2308324"/>
          </a:xfrm>
          <a:prstGeom prst="rect">
            <a:avLst/>
          </a:prstGeom>
          <a:noFill/>
        </p:spPr>
        <p:txBody>
          <a:bodyPr wrap="none" rtlCol="0">
            <a:spAutoFit/>
          </a:bodyPr>
          <a:lstStyle/>
          <a:p>
            <a:r>
              <a:rPr lang="en-US" dirty="0" smtClean="0">
                <a:solidFill>
                  <a:srgbClr val="C00000"/>
                </a:solidFill>
              </a:rPr>
              <a:t>IF </a:t>
            </a:r>
          </a:p>
          <a:p>
            <a:r>
              <a:rPr lang="en-US" dirty="0"/>
              <a:t>	</a:t>
            </a:r>
            <a:r>
              <a:rPr lang="en-US" dirty="0" smtClean="0"/>
              <a:t>last index is 0</a:t>
            </a:r>
          </a:p>
          <a:p>
            <a:r>
              <a:rPr lang="en-US" dirty="0" smtClean="0">
                <a:solidFill>
                  <a:srgbClr val="C00000"/>
                </a:solidFill>
              </a:rPr>
              <a:t>AND IF</a:t>
            </a:r>
          </a:p>
          <a:p>
            <a:r>
              <a:rPr lang="en-US" dirty="0"/>
              <a:t>	</a:t>
            </a:r>
            <a:r>
              <a:rPr lang="en-US" dirty="0" smtClean="0"/>
              <a:t>action is +1</a:t>
            </a:r>
          </a:p>
          <a:p>
            <a:r>
              <a:rPr lang="en-US" dirty="0" smtClean="0">
                <a:solidFill>
                  <a:srgbClr val="C00000"/>
                </a:solidFill>
              </a:rPr>
              <a:t>THEN</a:t>
            </a:r>
          </a:p>
          <a:p>
            <a:r>
              <a:rPr lang="en-US" dirty="0"/>
              <a:t>	</a:t>
            </a:r>
            <a:r>
              <a:rPr lang="en-US" dirty="0" smtClean="0"/>
              <a:t>new state’s last index will be 1</a:t>
            </a:r>
          </a:p>
          <a:p>
            <a:r>
              <a:rPr lang="en-US" dirty="0"/>
              <a:t>	</a:t>
            </a:r>
            <a:r>
              <a:rPr lang="en-US" dirty="0" smtClean="0"/>
              <a:t>(regardless of the rest of the </a:t>
            </a:r>
            <a:r>
              <a:rPr lang="en-US" dirty="0" smtClean="0"/>
              <a:t>state</a:t>
            </a:r>
          </a:p>
          <a:p>
            <a:r>
              <a:rPr lang="en-US" dirty="0"/>
              <a:t>	</a:t>
            </a:r>
            <a:r>
              <a:rPr lang="en-US" dirty="0" smtClean="0"/>
              <a:t>which remains unchanged</a:t>
            </a:r>
            <a:r>
              <a:rPr lang="en-US" dirty="0" smtClean="0"/>
              <a:t>)</a:t>
            </a:r>
            <a:endParaRPr lang="en-US" dirty="0"/>
          </a:p>
        </p:txBody>
      </p:sp>
    </p:spTree>
    <p:extLst>
      <p:ext uri="{BB962C8B-B14F-4D97-AF65-F5344CB8AC3E}">
        <p14:creationId xmlns:p14="http://schemas.microsoft.com/office/powerpoint/2010/main" val="43817663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The rules must be able to describe every possible change to an environment state.</a:t>
            </a:r>
            <a:endParaRPr lang="en-US" dirty="0"/>
          </a:p>
        </p:txBody>
      </p:sp>
      <p:sp>
        <p:nvSpPr>
          <p:cNvPr id="3" name="TextBox 2"/>
          <p:cNvSpPr txBox="1"/>
          <p:nvPr/>
        </p:nvSpPr>
        <p:spPr>
          <a:xfrm>
            <a:off x="1229867" y="2604731"/>
            <a:ext cx="6684266" cy="369332"/>
          </a:xfrm>
          <a:prstGeom prst="rect">
            <a:avLst/>
          </a:prstGeom>
          <a:noFill/>
        </p:spPr>
        <p:txBody>
          <a:bodyPr wrap="none" rtlCol="0">
            <a:spAutoFit/>
          </a:bodyPr>
          <a:lstStyle/>
          <a:p>
            <a:r>
              <a:rPr lang="en-US" dirty="0" smtClean="0"/>
              <a:t>Initial State	+	Action(s)		=	New State</a:t>
            </a:r>
            <a:endParaRPr lang="en-US" dirty="0"/>
          </a:p>
        </p:txBody>
      </p:sp>
      <p:graphicFrame>
        <p:nvGraphicFramePr>
          <p:cNvPr id="18" name="Content Placeholder 3"/>
          <p:cNvGraphicFramePr>
            <a:graphicFrameLocks/>
          </p:cNvGraphicFramePr>
          <p:nvPr>
            <p:extLst>
              <p:ext uri="{D42A27DB-BD31-4B8C-83A1-F6EECF244321}">
                <p14:modId xmlns:p14="http://schemas.microsoft.com/office/powerpoint/2010/main" val="375340562"/>
              </p:ext>
            </p:extLst>
          </p:nvPr>
        </p:nvGraphicFramePr>
        <p:xfrm>
          <a:off x="2628900" y="1600200"/>
          <a:ext cx="3886200" cy="74168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25" name="TextBox 24"/>
          <p:cNvSpPr txBox="1"/>
          <p:nvPr/>
        </p:nvSpPr>
        <p:spPr>
          <a:xfrm>
            <a:off x="6705600" y="2974063"/>
            <a:ext cx="983346" cy="369332"/>
          </a:xfrm>
          <a:prstGeom prst="rect">
            <a:avLst/>
          </a:prstGeom>
          <a:noFill/>
        </p:spPr>
        <p:txBody>
          <a:bodyPr wrap="none" rtlCol="0">
            <a:spAutoFit/>
          </a:bodyPr>
          <a:lstStyle/>
          <a:p>
            <a:r>
              <a:rPr lang="en-US" dirty="0" smtClean="0">
                <a:solidFill>
                  <a:srgbClr val="C00000"/>
                </a:solidFill>
              </a:rPr>
              <a:t>Deletion</a:t>
            </a:r>
            <a:endParaRPr lang="en-US" dirty="0">
              <a:solidFill>
                <a:srgbClr val="C00000"/>
              </a:solidFill>
            </a:endParaRPr>
          </a:p>
        </p:txBody>
      </p:sp>
      <p:sp>
        <p:nvSpPr>
          <p:cNvPr id="26" name="TextBox 25"/>
          <p:cNvSpPr txBox="1"/>
          <p:nvPr/>
        </p:nvSpPr>
        <p:spPr>
          <a:xfrm>
            <a:off x="6705600" y="3343395"/>
            <a:ext cx="1023037" cy="369332"/>
          </a:xfrm>
          <a:prstGeom prst="rect">
            <a:avLst/>
          </a:prstGeom>
          <a:noFill/>
        </p:spPr>
        <p:txBody>
          <a:bodyPr wrap="none" rtlCol="0">
            <a:spAutoFit/>
          </a:bodyPr>
          <a:lstStyle/>
          <a:p>
            <a:r>
              <a:rPr lang="en-US" dirty="0" smtClean="0">
                <a:solidFill>
                  <a:srgbClr val="C00000"/>
                </a:solidFill>
              </a:rPr>
              <a:t>Insertion</a:t>
            </a:r>
            <a:endParaRPr lang="en-US" dirty="0">
              <a:solidFill>
                <a:srgbClr val="C00000"/>
              </a:solidFill>
            </a:endParaRPr>
          </a:p>
        </p:txBody>
      </p:sp>
      <p:sp>
        <p:nvSpPr>
          <p:cNvPr id="27" name="TextBox 26"/>
          <p:cNvSpPr txBox="1"/>
          <p:nvPr/>
        </p:nvSpPr>
        <p:spPr>
          <a:xfrm>
            <a:off x="6705600" y="3721078"/>
            <a:ext cx="1322285" cy="369332"/>
          </a:xfrm>
          <a:prstGeom prst="rect">
            <a:avLst/>
          </a:prstGeom>
          <a:noFill/>
        </p:spPr>
        <p:txBody>
          <a:bodyPr wrap="none" rtlCol="0">
            <a:spAutoFit/>
          </a:bodyPr>
          <a:lstStyle/>
          <a:p>
            <a:r>
              <a:rPr lang="en-US" dirty="0" smtClean="0">
                <a:solidFill>
                  <a:srgbClr val="C00000"/>
                </a:solidFill>
              </a:rPr>
              <a:t>Substitution</a:t>
            </a:r>
            <a:endParaRPr lang="en-US" dirty="0">
              <a:solidFill>
                <a:srgbClr val="C00000"/>
              </a:solidFill>
            </a:endParaRPr>
          </a:p>
        </p:txBody>
      </p:sp>
    </p:spTree>
    <p:extLst>
      <p:ext uri="{BB962C8B-B14F-4D97-AF65-F5344CB8AC3E}">
        <p14:creationId xmlns:p14="http://schemas.microsoft.com/office/powerpoint/2010/main" val="508559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Sensorimotor Engine</a:t>
            </a:r>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The engine chooses an action in response to the stimuli.</a:t>
            </a:r>
            <a:endParaRPr lang="en-US" dirty="0"/>
          </a:p>
        </p:txBody>
      </p:sp>
    </p:spTree>
    <p:extLst>
      <p:ext uri="{BB962C8B-B14F-4D97-AF65-F5344CB8AC3E}">
        <p14:creationId xmlns:p14="http://schemas.microsoft.com/office/powerpoint/2010/main" val="12020096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they must be able to describe </a:t>
            </a:r>
            <a:r>
              <a:rPr lang="en-US" i="1" dirty="0" smtClean="0"/>
              <a:t>the reason</a:t>
            </a:r>
            <a:r>
              <a:rPr lang="en-US" dirty="0" smtClean="0"/>
              <a:t> (what about the initial state caused this?)</a:t>
            </a:r>
            <a:endParaRPr lang="en-US" dirty="0"/>
          </a:p>
        </p:txBody>
      </p:sp>
      <p:sp>
        <p:nvSpPr>
          <p:cNvPr id="3" name="TextBox 2"/>
          <p:cNvSpPr txBox="1"/>
          <p:nvPr/>
        </p:nvSpPr>
        <p:spPr>
          <a:xfrm>
            <a:off x="1229867" y="2604731"/>
            <a:ext cx="6684266" cy="369332"/>
          </a:xfrm>
          <a:prstGeom prst="rect">
            <a:avLst/>
          </a:prstGeom>
          <a:noFill/>
        </p:spPr>
        <p:txBody>
          <a:bodyPr wrap="none" rtlCol="0">
            <a:spAutoFit/>
          </a:bodyPr>
          <a:lstStyle/>
          <a:p>
            <a:r>
              <a:rPr lang="en-US" dirty="0" smtClean="0"/>
              <a:t>Initial State	+	Action(s)		=	New State</a:t>
            </a:r>
            <a:endParaRPr lang="en-US" dirty="0"/>
          </a:p>
        </p:txBody>
      </p:sp>
      <p:graphicFrame>
        <p:nvGraphicFramePr>
          <p:cNvPr id="18" name="Content Placeholder 3"/>
          <p:cNvGraphicFramePr>
            <a:graphicFrameLocks/>
          </p:cNvGraphicFramePr>
          <p:nvPr>
            <p:extLst>
              <p:ext uri="{D42A27DB-BD31-4B8C-83A1-F6EECF244321}">
                <p14:modId xmlns:p14="http://schemas.microsoft.com/office/powerpoint/2010/main" val="761342283"/>
              </p:ext>
            </p:extLst>
          </p:nvPr>
        </p:nvGraphicFramePr>
        <p:xfrm>
          <a:off x="2628900" y="1600200"/>
          <a:ext cx="3886200" cy="74168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6705600" y="2974063"/>
            <a:ext cx="983346" cy="369332"/>
          </a:xfrm>
          <a:prstGeom prst="rect">
            <a:avLst/>
          </a:prstGeom>
          <a:noFill/>
        </p:spPr>
        <p:txBody>
          <a:bodyPr wrap="none" rtlCol="0">
            <a:spAutoFit/>
          </a:bodyPr>
          <a:lstStyle/>
          <a:p>
            <a:r>
              <a:rPr lang="en-US" dirty="0" smtClean="0"/>
              <a:t>Deletion</a:t>
            </a:r>
            <a:endParaRPr lang="en-US" dirty="0"/>
          </a:p>
        </p:txBody>
      </p:sp>
      <p:sp>
        <p:nvSpPr>
          <p:cNvPr id="7" name="TextBox 6"/>
          <p:cNvSpPr txBox="1"/>
          <p:nvPr/>
        </p:nvSpPr>
        <p:spPr>
          <a:xfrm>
            <a:off x="6705600" y="3343395"/>
            <a:ext cx="1023037" cy="369332"/>
          </a:xfrm>
          <a:prstGeom prst="rect">
            <a:avLst/>
          </a:prstGeom>
          <a:noFill/>
        </p:spPr>
        <p:txBody>
          <a:bodyPr wrap="none" rtlCol="0">
            <a:spAutoFit/>
          </a:bodyPr>
          <a:lstStyle/>
          <a:p>
            <a:r>
              <a:rPr lang="en-US" dirty="0" smtClean="0"/>
              <a:t>Insertion</a:t>
            </a:r>
            <a:endParaRPr lang="en-US" dirty="0"/>
          </a:p>
        </p:txBody>
      </p:sp>
      <p:sp>
        <p:nvSpPr>
          <p:cNvPr id="8" name="TextBox 7"/>
          <p:cNvSpPr txBox="1"/>
          <p:nvPr/>
        </p:nvSpPr>
        <p:spPr>
          <a:xfrm>
            <a:off x="6705600" y="3721078"/>
            <a:ext cx="1322285" cy="369332"/>
          </a:xfrm>
          <a:prstGeom prst="rect">
            <a:avLst/>
          </a:prstGeom>
          <a:noFill/>
        </p:spPr>
        <p:txBody>
          <a:bodyPr wrap="none" rtlCol="0">
            <a:spAutoFit/>
          </a:bodyPr>
          <a:lstStyle/>
          <a:p>
            <a:r>
              <a:rPr lang="en-US" dirty="0" smtClean="0"/>
              <a:t>Substitution</a:t>
            </a:r>
            <a:endParaRPr lang="en-US" dirty="0"/>
          </a:p>
        </p:txBody>
      </p:sp>
      <p:sp>
        <p:nvSpPr>
          <p:cNvPr id="9" name="TextBox 8"/>
          <p:cNvSpPr txBox="1"/>
          <p:nvPr/>
        </p:nvSpPr>
        <p:spPr>
          <a:xfrm>
            <a:off x="1229867" y="3343395"/>
            <a:ext cx="5136342" cy="369332"/>
          </a:xfrm>
          <a:prstGeom prst="rect">
            <a:avLst/>
          </a:prstGeom>
          <a:noFill/>
        </p:spPr>
        <p:txBody>
          <a:bodyPr wrap="none" rtlCol="0">
            <a:spAutoFit/>
          </a:bodyPr>
          <a:lstStyle/>
          <a:p>
            <a:r>
              <a:rPr lang="en-US" dirty="0" smtClean="0">
                <a:solidFill>
                  <a:srgbClr val="C00000"/>
                </a:solidFill>
              </a:rPr>
              <a:t>IF	               AND	IF</a:t>
            </a:r>
            <a:r>
              <a:rPr lang="en-US" dirty="0" smtClean="0"/>
              <a:t>	              THEN</a:t>
            </a:r>
            <a:endParaRPr lang="en-US" dirty="0"/>
          </a:p>
        </p:txBody>
      </p:sp>
    </p:spTree>
    <p:extLst>
      <p:ext uri="{BB962C8B-B14F-4D97-AF65-F5344CB8AC3E}">
        <p14:creationId xmlns:p14="http://schemas.microsoft.com/office/powerpoint/2010/main" val="163805396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 state or entire </a:t>
            </a:r>
            <a:r>
              <a:rPr lang="en-US" dirty="0" smtClean="0"/>
              <a:t>finite state machine can be described as a regular expression too.</a:t>
            </a:r>
            <a:endParaRPr lang="en-US" dirty="0"/>
          </a:p>
        </p:txBody>
      </p:sp>
      <p:sp>
        <p:nvSpPr>
          <p:cNvPr id="3" name="TextBox 2"/>
          <p:cNvSpPr txBox="1"/>
          <p:nvPr/>
        </p:nvSpPr>
        <p:spPr>
          <a:xfrm>
            <a:off x="1229867" y="2604731"/>
            <a:ext cx="6684266" cy="369332"/>
          </a:xfrm>
          <a:prstGeom prst="rect">
            <a:avLst/>
          </a:prstGeom>
          <a:noFill/>
        </p:spPr>
        <p:txBody>
          <a:bodyPr wrap="none" rtlCol="0">
            <a:spAutoFit/>
          </a:bodyPr>
          <a:lstStyle/>
          <a:p>
            <a:r>
              <a:rPr lang="en-US" dirty="0" smtClean="0"/>
              <a:t>Initial State	+	Action(s)		=	New State</a:t>
            </a:r>
            <a:endParaRPr lang="en-US" dirty="0"/>
          </a:p>
        </p:txBody>
      </p:sp>
      <p:graphicFrame>
        <p:nvGraphicFramePr>
          <p:cNvPr id="18" name="Content Placeholder 3"/>
          <p:cNvGraphicFramePr>
            <a:graphicFrameLocks/>
          </p:cNvGraphicFramePr>
          <p:nvPr>
            <p:extLst>
              <p:ext uri="{D42A27DB-BD31-4B8C-83A1-F6EECF244321}">
                <p14:modId xmlns:p14="http://schemas.microsoft.com/office/powerpoint/2010/main" val="3351724389"/>
              </p:ext>
            </p:extLst>
          </p:nvPr>
        </p:nvGraphicFramePr>
        <p:xfrm>
          <a:off x="2628900" y="1600200"/>
          <a:ext cx="3886200" cy="74168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6705600" y="2974063"/>
            <a:ext cx="983346" cy="369332"/>
          </a:xfrm>
          <a:prstGeom prst="rect">
            <a:avLst/>
          </a:prstGeom>
          <a:noFill/>
        </p:spPr>
        <p:txBody>
          <a:bodyPr wrap="none" rtlCol="0">
            <a:spAutoFit/>
          </a:bodyPr>
          <a:lstStyle/>
          <a:p>
            <a:r>
              <a:rPr lang="en-US" dirty="0" smtClean="0"/>
              <a:t>Deletion</a:t>
            </a:r>
            <a:endParaRPr lang="en-US" dirty="0"/>
          </a:p>
        </p:txBody>
      </p:sp>
      <p:sp>
        <p:nvSpPr>
          <p:cNvPr id="7" name="TextBox 6"/>
          <p:cNvSpPr txBox="1"/>
          <p:nvPr/>
        </p:nvSpPr>
        <p:spPr>
          <a:xfrm>
            <a:off x="6705600" y="3343395"/>
            <a:ext cx="1023037" cy="369332"/>
          </a:xfrm>
          <a:prstGeom prst="rect">
            <a:avLst/>
          </a:prstGeom>
          <a:noFill/>
        </p:spPr>
        <p:txBody>
          <a:bodyPr wrap="none" rtlCol="0">
            <a:spAutoFit/>
          </a:bodyPr>
          <a:lstStyle/>
          <a:p>
            <a:r>
              <a:rPr lang="en-US" dirty="0" smtClean="0"/>
              <a:t>Insertion</a:t>
            </a:r>
            <a:endParaRPr lang="en-US" dirty="0"/>
          </a:p>
        </p:txBody>
      </p:sp>
      <p:sp>
        <p:nvSpPr>
          <p:cNvPr id="8" name="TextBox 7"/>
          <p:cNvSpPr txBox="1"/>
          <p:nvPr/>
        </p:nvSpPr>
        <p:spPr>
          <a:xfrm>
            <a:off x="6705600" y="3721078"/>
            <a:ext cx="1322285" cy="369332"/>
          </a:xfrm>
          <a:prstGeom prst="rect">
            <a:avLst/>
          </a:prstGeom>
          <a:noFill/>
        </p:spPr>
        <p:txBody>
          <a:bodyPr wrap="none" rtlCol="0">
            <a:spAutoFit/>
          </a:bodyPr>
          <a:lstStyle/>
          <a:p>
            <a:r>
              <a:rPr lang="en-US" dirty="0" smtClean="0"/>
              <a:t>Substitution</a:t>
            </a:r>
            <a:endParaRPr lang="en-US" dirty="0"/>
          </a:p>
        </p:txBody>
      </p:sp>
      <p:sp>
        <p:nvSpPr>
          <p:cNvPr id="9" name="TextBox 8"/>
          <p:cNvSpPr txBox="1"/>
          <p:nvPr/>
        </p:nvSpPr>
        <p:spPr>
          <a:xfrm>
            <a:off x="1229867" y="3343395"/>
            <a:ext cx="5136342" cy="369332"/>
          </a:xfrm>
          <a:prstGeom prst="rect">
            <a:avLst/>
          </a:prstGeom>
          <a:noFill/>
        </p:spPr>
        <p:txBody>
          <a:bodyPr wrap="none" rtlCol="0">
            <a:spAutoFit/>
          </a:bodyPr>
          <a:lstStyle/>
          <a:p>
            <a:r>
              <a:rPr lang="en-US" dirty="0" smtClean="0"/>
              <a:t>IF	               AND	IF	              THEN</a:t>
            </a:r>
            <a:endParaRPr lang="en-US" dirty="0"/>
          </a:p>
        </p:txBody>
      </p:sp>
      <p:sp>
        <p:nvSpPr>
          <p:cNvPr id="15" name="Flowchart: Connector 14"/>
          <p:cNvSpPr/>
          <p:nvPr/>
        </p:nvSpPr>
        <p:spPr>
          <a:xfrm>
            <a:off x="2243476" y="4517982"/>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16" name="Flowchart: Connector 15"/>
          <p:cNvSpPr/>
          <p:nvPr/>
        </p:nvSpPr>
        <p:spPr>
          <a:xfrm>
            <a:off x="2433976" y="4993616"/>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17" name="Flowchart: Connector 16"/>
          <p:cNvSpPr/>
          <p:nvPr/>
        </p:nvSpPr>
        <p:spPr>
          <a:xfrm>
            <a:off x="2052976" y="4993811"/>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cxnSp>
        <p:nvCxnSpPr>
          <p:cNvPr id="20" name="Straight Arrow Connector 19"/>
          <p:cNvCxnSpPr>
            <a:stCxn id="15" idx="5"/>
          </p:cNvCxnSpPr>
          <p:nvPr/>
        </p:nvCxnSpPr>
        <p:spPr>
          <a:xfrm>
            <a:off x="2406078" y="4691457"/>
            <a:ext cx="123148" cy="3021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stCxn id="15" idx="3"/>
          </p:cNvCxnSpPr>
          <p:nvPr/>
        </p:nvCxnSpPr>
        <p:spPr>
          <a:xfrm flipH="1">
            <a:off x="2148226" y="4691457"/>
            <a:ext cx="123148" cy="3021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7" idx="7"/>
            <a:endCxn id="16" idx="1"/>
          </p:cNvCxnSpPr>
          <p:nvPr/>
        </p:nvCxnSpPr>
        <p:spPr>
          <a:xfrm flipV="1">
            <a:off x="2215578" y="5023380"/>
            <a:ext cx="246296" cy="1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a:stCxn id="16" idx="3"/>
            <a:endCxn id="17" idx="5"/>
          </p:cNvCxnSpPr>
          <p:nvPr/>
        </p:nvCxnSpPr>
        <p:spPr>
          <a:xfrm flipH="1">
            <a:off x="2215578" y="5167091"/>
            <a:ext cx="246296" cy="1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Flowchart: Connector 23"/>
          <p:cNvSpPr/>
          <p:nvPr/>
        </p:nvSpPr>
        <p:spPr>
          <a:xfrm>
            <a:off x="2624476" y="4314743"/>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cxnSp>
        <p:nvCxnSpPr>
          <p:cNvPr id="25" name="Straight Arrow Connector 24"/>
          <p:cNvCxnSpPr>
            <a:stCxn id="16" idx="7"/>
          </p:cNvCxnSpPr>
          <p:nvPr/>
        </p:nvCxnSpPr>
        <p:spPr>
          <a:xfrm flipV="1">
            <a:off x="2596578" y="4517982"/>
            <a:ext cx="123148" cy="5053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406078" y="4416364"/>
            <a:ext cx="218398" cy="1313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a:off x="3048000" y="4842536"/>
            <a:ext cx="1752600"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a:xfrm>
            <a:off x="4953000" y="4721221"/>
            <a:ext cx="3319498" cy="369332"/>
          </a:xfrm>
          <a:prstGeom prst="rect">
            <a:avLst/>
          </a:prstGeom>
          <a:noFill/>
        </p:spPr>
        <p:txBody>
          <a:bodyPr wrap="none" rtlCol="0">
            <a:spAutoFit/>
          </a:bodyPr>
          <a:lstStyle/>
          <a:p>
            <a:r>
              <a:rPr lang="en-US" dirty="0" smtClean="0">
                <a:solidFill>
                  <a:srgbClr val="C00000"/>
                </a:solidFill>
              </a:rPr>
              <a:t>/[\w._%-]+@[\w.-]+.[a-</a:t>
            </a:r>
            <a:r>
              <a:rPr lang="en-US" dirty="0" err="1" smtClean="0">
                <a:solidFill>
                  <a:srgbClr val="C00000"/>
                </a:solidFill>
              </a:rPr>
              <a:t>zA</a:t>
            </a:r>
            <a:r>
              <a:rPr lang="en-US" dirty="0" smtClean="0">
                <a:solidFill>
                  <a:srgbClr val="C00000"/>
                </a:solidFill>
              </a:rPr>
              <a:t>-Z]{2,4}/</a:t>
            </a:r>
            <a:endParaRPr lang="en-US" dirty="0">
              <a:solidFill>
                <a:srgbClr val="C00000"/>
              </a:solidFill>
            </a:endParaRPr>
          </a:p>
        </p:txBody>
      </p:sp>
      <p:sp>
        <p:nvSpPr>
          <p:cNvPr id="28" name="Flowchart: Connector 27"/>
          <p:cNvSpPr/>
          <p:nvPr/>
        </p:nvSpPr>
        <p:spPr>
          <a:xfrm>
            <a:off x="1229867" y="4740013"/>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38" name="TextBox 37"/>
          <p:cNvSpPr txBox="1"/>
          <p:nvPr/>
        </p:nvSpPr>
        <p:spPr>
          <a:xfrm>
            <a:off x="1576930" y="4656966"/>
            <a:ext cx="407159" cy="369332"/>
          </a:xfrm>
          <a:prstGeom prst="rect">
            <a:avLst/>
          </a:prstGeom>
          <a:noFill/>
        </p:spPr>
        <p:txBody>
          <a:bodyPr wrap="square" rtlCol="0">
            <a:spAutoFit/>
          </a:bodyPr>
          <a:lstStyle/>
          <a:p>
            <a:r>
              <a:rPr lang="en-US" dirty="0" smtClean="0"/>
              <a:t>or</a:t>
            </a:r>
            <a:endParaRPr lang="en-US" dirty="0"/>
          </a:p>
        </p:txBody>
      </p:sp>
    </p:spTree>
    <p:extLst>
      <p:ext uri="{BB962C8B-B14F-4D97-AF65-F5344CB8AC3E}">
        <p14:creationId xmlns:p14="http://schemas.microsoft.com/office/powerpoint/2010/main" val="398468871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Before “how the engine should create rules” a universal way to express them is needed.</a:t>
            </a:r>
            <a:endParaRPr lang="en-US" dirty="0"/>
          </a:p>
        </p:txBody>
      </p:sp>
      <p:sp>
        <p:nvSpPr>
          <p:cNvPr id="3" name="TextBox 2"/>
          <p:cNvSpPr txBox="1"/>
          <p:nvPr/>
        </p:nvSpPr>
        <p:spPr>
          <a:xfrm>
            <a:off x="1229867" y="2604731"/>
            <a:ext cx="6684266" cy="369332"/>
          </a:xfrm>
          <a:prstGeom prst="rect">
            <a:avLst/>
          </a:prstGeom>
          <a:noFill/>
        </p:spPr>
        <p:txBody>
          <a:bodyPr wrap="none" rtlCol="0">
            <a:spAutoFit/>
          </a:bodyPr>
          <a:lstStyle/>
          <a:p>
            <a:r>
              <a:rPr lang="en-US" dirty="0" smtClean="0"/>
              <a:t>Initial State	+	Action(s)		=	New State</a:t>
            </a:r>
            <a:endParaRPr lang="en-US" dirty="0"/>
          </a:p>
        </p:txBody>
      </p:sp>
      <p:graphicFrame>
        <p:nvGraphicFramePr>
          <p:cNvPr id="18" name="Content Placeholder 3"/>
          <p:cNvGraphicFramePr>
            <a:graphicFrameLocks/>
          </p:cNvGraphicFramePr>
          <p:nvPr>
            <p:extLst>
              <p:ext uri="{D42A27DB-BD31-4B8C-83A1-F6EECF244321}">
                <p14:modId xmlns:p14="http://schemas.microsoft.com/office/powerpoint/2010/main" val="1368109316"/>
              </p:ext>
            </p:extLst>
          </p:nvPr>
        </p:nvGraphicFramePr>
        <p:xfrm>
          <a:off x="2628900" y="1600200"/>
          <a:ext cx="3886200" cy="74168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6705600" y="2974063"/>
            <a:ext cx="983346" cy="369332"/>
          </a:xfrm>
          <a:prstGeom prst="rect">
            <a:avLst/>
          </a:prstGeom>
          <a:noFill/>
        </p:spPr>
        <p:txBody>
          <a:bodyPr wrap="none" rtlCol="0">
            <a:spAutoFit/>
          </a:bodyPr>
          <a:lstStyle/>
          <a:p>
            <a:r>
              <a:rPr lang="en-US" dirty="0" smtClean="0"/>
              <a:t>Deletion</a:t>
            </a:r>
            <a:endParaRPr lang="en-US" dirty="0"/>
          </a:p>
        </p:txBody>
      </p:sp>
      <p:sp>
        <p:nvSpPr>
          <p:cNvPr id="7" name="TextBox 6"/>
          <p:cNvSpPr txBox="1"/>
          <p:nvPr/>
        </p:nvSpPr>
        <p:spPr>
          <a:xfrm>
            <a:off x="6705600" y="3343395"/>
            <a:ext cx="1023037" cy="369332"/>
          </a:xfrm>
          <a:prstGeom prst="rect">
            <a:avLst/>
          </a:prstGeom>
          <a:noFill/>
        </p:spPr>
        <p:txBody>
          <a:bodyPr wrap="none" rtlCol="0">
            <a:spAutoFit/>
          </a:bodyPr>
          <a:lstStyle/>
          <a:p>
            <a:r>
              <a:rPr lang="en-US" dirty="0" smtClean="0"/>
              <a:t>Insertion</a:t>
            </a:r>
            <a:endParaRPr lang="en-US" dirty="0"/>
          </a:p>
        </p:txBody>
      </p:sp>
      <p:sp>
        <p:nvSpPr>
          <p:cNvPr id="8" name="TextBox 7"/>
          <p:cNvSpPr txBox="1"/>
          <p:nvPr/>
        </p:nvSpPr>
        <p:spPr>
          <a:xfrm>
            <a:off x="6705600" y="3721078"/>
            <a:ext cx="1322285" cy="369332"/>
          </a:xfrm>
          <a:prstGeom prst="rect">
            <a:avLst/>
          </a:prstGeom>
          <a:noFill/>
        </p:spPr>
        <p:txBody>
          <a:bodyPr wrap="none" rtlCol="0">
            <a:spAutoFit/>
          </a:bodyPr>
          <a:lstStyle/>
          <a:p>
            <a:r>
              <a:rPr lang="en-US" dirty="0" smtClean="0"/>
              <a:t>Substitution</a:t>
            </a:r>
            <a:endParaRPr lang="en-US" dirty="0"/>
          </a:p>
        </p:txBody>
      </p:sp>
      <p:sp>
        <p:nvSpPr>
          <p:cNvPr id="9" name="TextBox 8"/>
          <p:cNvSpPr txBox="1"/>
          <p:nvPr/>
        </p:nvSpPr>
        <p:spPr>
          <a:xfrm>
            <a:off x="1229867" y="3343395"/>
            <a:ext cx="5136342" cy="369332"/>
          </a:xfrm>
          <a:prstGeom prst="rect">
            <a:avLst/>
          </a:prstGeom>
          <a:noFill/>
        </p:spPr>
        <p:txBody>
          <a:bodyPr wrap="none" rtlCol="0">
            <a:spAutoFit/>
          </a:bodyPr>
          <a:lstStyle/>
          <a:p>
            <a:r>
              <a:rPr lang="en-US" dirty="0" smtClean="0"/>
              <a:t>IF	               AND	IF	              THEN</a:t>
            </a:r>
            <a:endParaRPr lang="en-US" dirty="0"/>
          </a:p>
        </p:txBody>
      </p:sp>
      <p:sp>
        <p:nvSpPr>
          <p:cNvPr id="15" name="Flowchart: Connector 14"/>
          <p:cNvSpPr/>
          <p:nvPr/>
        </p:nvSpPr>
        <p:spPr>
          <a:xfrm>
            <a:off x="2243476" y="4517982"/>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6" name="Flowchart: Connector 15"/>
          <p:cNvSpPr/>
          <p:nvPr/>
        </p:nvSpPr>
        <p:spPr>
          <a:xfrm>
            <a:off x="2433976" y="4993616"/>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7" name="Flowchart: Connector 16"/>
          <p:cNvSpPr/>
          <p:nvPr/>
        </p:nvSpPr>
        <p:spPr>
          <a:xfrm>
            <a:off x="2052976" y="4993811"/>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20" name="Straight Arrow Connector 19"/>
          <p:cNvCxnSpPr>
            <a:stCxn id="15" idx="5"/>
          </p:cNvCxnSpPr>
          <p:nvPr/>
        </p:nvCxnSpPr>
        <p:spPr>
          <a:xfrm>
            <a:off x="2406078" y="4691457"/>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3"/>
          </p:cNvCxnSpPr>
          <p:nvPr/>
        </p:nvCxnSpPr>
        <p:spPr>
          <a:xfrm flipH="1">
            <a:off x="2148226" y="4691457"/>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7" idx="7"/>
            <a:endCxn id="16" idx="1"/>
          </p:cNvCxnSpPr>
          <p:nvPr/>
        </p:nvCxnSpPr>
        <p:spPr>
          <a:xfrm flipV="1">
            <a:off x="2215578" y="5023380"/>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6" idx="3"/>
            <a:endCxn id="17" idx="5"/>
          </p:cNvCxnSpPr>
          <p:nvPr/>
        </p:nvCxnSpPr>
        <p:spPr>
          <a:xfrm flipH="1">
            <a:off x="2215578" y="5167091"/>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Connector 23"/>
          <p:cNvSpPr/>
          <p:nvPr/>
        </p:nvSpPr>
        <p:spPr>
          <a:xfrm>
            <a:off x="2624476" y="4314743"/>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25" name="Straight Arrow Connector 24"/>
          <p:cNvCxnSpPr>
            <a:stCxn id="16" idx="7"/>
          </p:cNvCxnSpPr>
          <p:nvPr/>
        </p:nvCxnSpPr>
        <p:spPr>
          <a:xfrm flipV="1">
            <a:off x="2596578" y="4517982"/>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2406078" y="4416364"/>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048000" y="4842536"/>
            <a:ext cx="1752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4953000" y="4721221"/>
            <a:ext cx="3319498" cy="369332"/>
          </a:xfrm>
          <a:prstGeom prst="rect">
            <a:avLst/>
          </a:prstGeom>
          <a:noFill/>
        </p:spPr>
        <p:txBody>
          <a:bodyPr wrap="none" rtlCol="0">
            <a:spAutoFit/>
          </a:bodyPr>
          <a:lstStyle/>
          <a:p>
            <a:r>
              <a:rPr lang="en-US" dirty="0" smtClean="0"/>
              <a:t>/[\w._%-]+@[\w.-]+.[a-</a:t>
            </a:r>
            <a:r>
              <a:rPr lang="en-US" dirty="0" err="1" smtClean="0"/>
              <a:t>zA</a:t>
            </a:r>
            <a:r>
              <a:rPr lang="en-US" dirty="0" smtClean="0"/>
              <a:t>-Z]{2,4}/</a:t>
            </a:r>
            <a:endParaRPr lang="en-US" dirty="0"/>
          </a:p>
        </p:txBody>
      </p:sp>
      <p:sp>
        <p:nvSpPr>
          <p:cNvPr id="28" name="Flowchart: Connector 27"/>
          <p:cNvSpPr/>
          <p:nvPr/>
        </p:nvSpPr>
        <p:spPr>
          <a:xfrm>
            <a:off x="1229867" y="4740013"/>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29" name="TextBox 28"/>
          <p:cNvSpPr txBox="1"/>
          <p:nvPr/>
        </p:nvSpPr>
        <p:spPr>
          <a:xfrm>
            <a:off x="1576930" y="4656966"/>
            <a:ext cx="407159" cy="369332"/>
          </a:xfrm>
          <a:prstGeom prst="rect">
            <a:avLst/>
          </a:prstGeom>
          <a:noFill/>
        </p:spPr>
        <p:txBody>
          <a:bodyPr wrap="square" rtlCol="0">
            <a:spAutoFit/>
          </a:bodyPr>
          <a:lstStyle/>
          <a:p>
            <a:r>
              <a:rPr lang="en-US" dirty="0" smtClean="0"/>
              <a:t>or</a:t>
            </a:r>
            <a:endParaRPr lang="en-US" dirty="0"/>
          </a:p>
        </p:txBody>
      </p:sp>
    </p:spTree>
    <p:extLst>
      <p:ext uri="{BB962C8B-B14F-4D97-AF65-F5344CB8AC3E}">
        <p14:creationId xmlns:p14="http://schemas.microsoft.com/office/powerpoint/2010/main" val="203141025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Rule Creation (Heuristics)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What “language” would be best to express these rules? I don’t know.</a:t>
            </a:r>
            <a:endParaRPr lang="en-US" dirty="0"/>
          </a:p>
        </p:txBody>
      </p:sp>
      <p:graphicFrame>
        <p:nvGraphicFramePr>
          <p:cNvPr id="18" name="Content Placeholder 3"/>
          <p:cNvGraphicFramePr>
            <a:graphicFrameLocks/>
          </p:cNvGraphicFramePr>
          <p:nvPr>
            <p:extLst>
              <p:ext uri="{D42A27DB-BD31-4B8C-83A1-F6EECF244321}">
                <p14:modId xmlns:p14="http://schemas.microsoft.com/office/powerpoint/2010/main" val="1711469885"/>
              </p:ext>
            </p:extLst>
          </p:nvPr>
        </p:nvGraphicFramePr>
        <p:xfrm>
          <a:off x="2628900" y="1600200"/>
          <a:ext cx="3886200" cy="74168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14" name="TextBox 13"/>
          <p:cNvSpPr txBox="1"/>
          <p:nvPr/>
        </p:nvSpPr>
        <p:spPr>
          <a:xfrm>
            <a:off x="3959393" y="2602468"/>
            <a:ext cx="846899" cy="369332"/>
          </a:xfrm>
          <a:prstGeom prst="rect">
            <a:avLst/>
          </a:prstGeom>
          <a:noFill/>
        </p:spPr>
        <p:txBody>
          <a:bodyPr wrap="none" rtlCol="0">
            <a:spAutoFit/>
          </a:bodyPr>
          <a:lstStyle/>
          <a:p>
            <a:r>
              <a:rPr lang="en-US" dirty="0" smtClean="0">
                <a:solidFill>
                  <a:srgbClr val="C00000"/>
                </a:solidFill>
              </a:rPr>
              <a:t>Regex?</a:t>
            </a:r>
            <a:endParaRPr lang="en-US" dirty="0">
              <a:solidFill>
                <a:srgbClr val="C00000"/>
              </a:solidFill>
            </a:endParaRPr>
          </a:p>
        </p:txBody>
      </p:sp>
      <p:sp>
        <p:nvSpPr>
          <p:cNvPr id="15" name="TextBox 14"/>
          <p:cNvSpPr txBox="1"/>
          <p:nvPr/>
        </p:nvSpPr>
        <p:spPr>
          <a:xfrm>
            <a:off x="3959393" y="2971800"/>
            <a:ext cx="1836978" cy="369332"/>
          </a:xfrm>
          <a:prstGeom prst="rect">
            <a:avLst/>
          </a:prstGeom>
          <a:noFill/>
        </p:spPr>
        <p:txBody>
          <a:bodyPr wrap="none" rtlCol="0">
            <a:spAutoFit/>
          </a:bodyPr>
          <a:lstStyle/>
          <a:p>
            <a:r>
              <a:rPr lang="en-US" dirty="0" smtClean="0">
                <a:solidFill>
                  <a:srgbClr val="C00000"/>
                </a:solidFill>
              </a:rPr>
              <a:t>Turing Complete?</a:t>
            </a:r>
            <a:endParaRPr lang="en-US" dirty="0">
              <a:solidFill>
                <a:srgbClr val="C00000"/>
              </a:solidFill>
            </a:endParaRPr>
          </a:p>
        </p:txBody>
      </p:sp>
      <p:sp>
        <p:nvSpPr>
          <p:cNvPr id="16" name="TextBox 15"/>
          <p:cNvSpPr txBox="1"/>
          <p:nvPr/>
        </p:nvSpPr>
        <p:spPr>
          <a:xfrm>
            <a:off x="3959393" y="3341587"/>
            <a:ext cx="2312043" cy="369332"/>
          </a:xfrm>
          <a:prstGeom prst="rect">
            <a:avLst/>
          </a:prstGeom>
          <a:noFill/>
        </p:spPr>
        <p:txBody>
          <a:bodyPr wrap="none" rtlCol="0">
            <a:spAutoFit/>
          </a:bodyPr>
          <a:lstStyle/>
          <a:p>
            <a:r>
              <a:rPr lang="en-US" dirty="0" smtClean="0">
                <a:solidFill>
                  <a:srgbClr val="C00000"/>
                </a:solidFill>
              </a:rPr>
              <a:t>Lossless Compression?</a:t>
            </a:r>
          </a:p>
        </p:txBody>
      </p:sp>
      <p:sp>
        <p:nvSpPr>
          <p:cNvPr id="25" name="TextBox 24"/>
          <p:cNvSpPr txBox="1"/>
          <p:nvPr/>
        </p:nvSpPr>
        <p:spPr>
          <a:xfrm>
            <a:off x="3959393" y="3700915"/>
            <a:ext cx="838691" cy="369332"/>
          </a:xfrm>
          <a:prstGeom prst="rect">
            <a:avLst/>
          </a:prstGeom>
          <a:noFill/>
        </p:spPr>
        <p:txBody>
          <a:bodyPr wrap="none" rtlCol="0">
            <a:spAutoFit/>
          </a:bodyPr>
          <a:lstStyle/>
          <a:p>
            <a:r>
              <a:rPr lang="en-US" dirty="0" smtClean="0">
                <a:solidFill>
                  <a:srgbClr val="C00000"/>
                </a:solidFill>
              </a:rPr>
              <a:t>Other?</a:t>
            </a:r>
          </a:p>
        </p:txBody>
      </p:sp>
    </p:spTree>
    <p:extLst>
      <p:ext uri="{BB962C8B-B14F-4D97-AF65-F5344CB8AC3E}">
        <p14:creationId xmlns:p14="http://schemas.microsoft.com/office/powerpoint/2010/main" val="380613222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3: Pattern Recognition (Prediction)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Heuristics only describe recognized patterns </a:t>
            </a:r>
            <a:r>
              <a:rPr lang="en-US" dirty="0"/>
              <a:t>and </a:t>
            </a:r>
            <a:r>
              <a:rPr lang="en-US" dirty="0" smtClean="0"/>
              <a:t>what those patterns predict.</a:t>
            </a:r>
          </a:p>
        </p:txBody>
      </p:sp>
    </p:spTree>
    <p:extLst>
      <p:ext uri="{BB962C8B-B14F-4D97-AF65-F5344CB8AC3E}">
        <p14:creationId xmlns:p14="http://schemas.microsoft.com/office/powerpoint/2010/main" val="108551681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Cube 11"/>
          <p:cNvSpPr/>
          <p:nvPr/>
        </p:nvSpPr>
        <p:spPr>
          <a:xfrm>
            <a:off x="1672628" y="2324100"/>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p:nvPr/>
        </p:nvCxnSpPr>
        <p:spPr>
          <a:xfrm>
            <a:off x="1672628" y="3390900"/>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672628" y="305365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2701328" y="2705100"/>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2701328" y="3009900"/>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2354467" y="26670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033824" y="26670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2033824" y="2324100"/>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2358428" y="2324100"/>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930160" y="240030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1834910" y="249555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2878203" y="249555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2968028" y="2400300"/>
            <a:ext cx="0" cy="1028700"/>
          </a:xfrm>
          <a:prstGeom prst="line">
            <a:avLst/>
          </a:prstGeom>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Solution 3: Pattern Recognition (Prediction)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Most things are not as symmetrical as a </a:t>
            </a:r>
            <a:r>
              <a:rPr lang="en-US" dirty="0" err="1" smtClean="0"/>
              <a:t>rubik’s</a:t>
            </a:r>
            <a:r>
              <a:rPr lang="en-US" dirty="0" smtClean="0"/>
              <a:t> cube or as uniform as a number line.</a:t>
            </a:r>
            <a:endParaRPr lang="en-US" dirty="0"/>
          </a:p>
        </p:txBody>
      </p:sp>
      <p:cxnSp>
        <p:nvCxnSpPr>
          <p:cNvPr id="5" name="Straight Connector 4"/>
          <p:cNvCxnSpPr/>
          <p:nvPr/>
        </p:nvCxnSpPr>
        <p:spPr>
          <a:xfrm>
            <a:off x="4198549" y="2825234"/>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4198549" y="2710934"/>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160949" y="2721094"/>
            <a:ext cx="0" cy="22860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931849" y="2931375"/>
            <a:ext cx="533400" cy="369332"/>
          </a:xfrm>
          <a:prstGeom prst="rect">
            <a:avLst/>
          </a:prstGeom>
          <a:noFill/>
        </p:spPr>
        <p:txBody>
          <a:bodyPr wrap="square" rtlCol="0">
            <a:spAutoFit/>
          </a:bodyPr>
          <a:lstStyle/>
          <a:p>
            <a:pPr algn="ctr"/>
            <a:r>
              <a:rPr lang="en-US" dirty="0" smtClean="0"/>
              <a:t>000</a:t>
            </a:r>
            <a:endParaRPr lang="en-US" dirty="0"/>
          </a:p>
        </p:txBody>
      </p:sp>
      <p:sp>
        <p:nvSpPr>
          <p:cNvPr id="9" name="TextBox 8"/>
          <p:cNvSpPr txBox="1"/>
          <p:nvPr/>
        </p:nvSpPr>
        <p:spPr>
          <a:xfrm>
            <a:off x="7894249" y="2983468"/>
            <a:ext cx="533400" cy="369332"/>
          </a:xfrm>
          <a:prstGeom prst="rect">
            <a:avLst/>
          </a:prstGeom>
          <a:noFill/>
        </p:spPr>
        <p:txBody>
          <a:bodyPr wrap="square" rtlCol="0">
            <a:spAutoFit/>
          </a:bodyPr>
          <a:lstStyle/>
          <a:p>
            <a:pPr algn="ctr"/>
            <a:r>
              <a:rPr lang="en-US" dirty="0" smtClean="0"/>
              <a:t>999</a:t>
            </a:r>
            <a:endParaRPr lang="en-US" dirty="0"/>
          </a:p>
        </p:txBody>
      </p:sp>
      <p:sp>
        <p:nvSpPr>
          <p:cNvPr id="26" name="&quot;No&quot; Symbol 25"/>
          <p:cNvSpPr/>
          <p:nvPr/>
        </p:nvSpPr>
        <p:spPr>
          <a:xfrm>
            <a:off x="1482128" y="2057400"/>
            <a:ext cx="1828800" cy="1905000"/>
          </a:xfrm>
          <a:prstGeom prst="noSmoking">
            <a:avLst>
              <a:gd name="adj" fmla="val 758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7" name="&quot;No&quot; Symbol 26"/>
          <p:cNvSpPr/>
          <p:nvPr/>
        </p:nvSpPr>
        <p:spPr>
          <a:xfrm>
            <a:off x="5265349" y="1905000"/>
            <a:ext cx="1828800" cy="1905000"/>
          </a:xfrm>
          <a:prstGeom prst="noSmoking">
            <a:avLst>
              <a:gd name="adj" fmla="val 758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324789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3: Pattern Recognition (Prediction)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But most things have some kind of structure which could be deduced through patterns.</a:t>
            </a:r>
            <a:endParaRPr lang="en-US" dirty="0"/>
          </a:p>
        </p:txBody>
      </p:sp>
      <p:cxnSp>
        <p:nvCxnSpPr>
          <p:cNvPr id="5" name="Straight Connector 4"/>
          <p:cNvCxnSpPr/>
          <p:nvPr/>
        </p:nvCxnSpPr>
        <p:spPr>
          <a:xfrm>
            <a:off x="4198549" y="2825234"/>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160949" y="2721094"/>
            <a:ext cx="0" cy="22860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7894249" y="2983468"/>
            <a:ext cx="533400" cy="369332"/>
          </a:xfrm>
          <a:prstGeom prst="rect">
            <a:avLst/>
          </a:prstGeom>
          <a:noFill/>
        </p:spPr>
        <p:txBody>
          <a:bodyPr wrap="square" rtlCol="0">
            <a:spAutoFit/>
          </a:bodyPr>
          <a:lstStyle/>
          <a:p>
            <a:pPr algn="ctr"/>
            <a:r>
              <a:rPr lang="en-US" dirty="0" smtClean="0"/>
              <a:t>999</a:t>
            </a:r>
            <a:endParaRPr lang="en-US" dirty="0"/>
          </a:p>
        </p:txBody>
      </p:sp>
      <p:sp>
        <p:nvSpPr>
          <p:cNvPr id="26" name="Cube 25"/>
          <p:cNvSpPr/>
          <p:nvPr/>
        </p:nvSpPr>
        <p:spPr>
          <a:xfrm>
            <a:off x="1672628" y="2324100"/>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Connector 26"/>
          <p:cNvCxnSpPr/>
          <p:nvPr/>
        </p:nvCxnSpPr>
        <p:spPr>
          <a:xfrm>
            <a:off x="1672628" y="3390900"/>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672628" y="305365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2701328" y="2705100"/>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2701328" y="3009900"/>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V="1">
            <a:off x="2354467" y="26670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033824" y="26670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2033824" y="2324100"/>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V="1">
            <a:off x="2358428" y="2324100"/>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1930160" y="240030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834910" y="2495550"/>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2878203" y="249555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2968028" y="2400300"/>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4198549" y="2710934"/>
            <a:ext cx="0" cy="228600"/>
          </a:xfrm>
          <a:prstGeom prst="line">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3931849" y="2931375"/>
            <a:ext cx="533400" cy="369332"/>
          </a:xfrm>
          <a:prstGeom prst="rect">
            <a:avLst/>
          </a:prstGeom>
          <a:noFill/>
        </p:spPr>
        <p:txBody>
          <a:bodyPr wrap="square" rtlCol="0">
            <a:spAutoFit/>
          </a:bodyPr>
          <a:lstStyle/>
          <a:p>
            <a:pPr algn="ctr"/>
            <a:r>
              <a:rPr lang="en-US" dirty="0" smtClean="0"/>
              <a:t>000</a:t>
            </a:r>
            <a:endParaRPr lang="en-US" dirty="0"/>
          </a:p>
        </p:txBody>
      </p:sp>
      <p:sp>
        <p:nvSpPr>
          <p:cNvPr id="41" name="&quot;No&quot; Symbol 40"/>
          <p:cNvSpPr/>
          <p:nvPr/>
        </p:nvSpPr>
        <p:spPr>
          <a:xfrm>
            <a:off x="1482128" y="2057400"/>
            <a:ext cx="1828800" cy="1905000"/>
          </a:xfrm>
          <a:prstGeom prst="noSmoking">
            <a:avLst>
              <a:gd name="adj" fmla="val 758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2" name="&quot;No&quot; Symbol 41"/>
          <p:cNvSpPr/>
          <p:nvPr/>
        </p:nvSpPr>
        <p:spPr>
          <a:xfrm>
            <a:off x="5265349" y="1905000"/>
            <a:ext cx="1828800" cy="1905000"/>
          </a:xfrm>
          <a:prstGeom prst="noSmoking">
            <a:avLst>
              <a:gd name="adj" fmla="val 758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Cloud 42"/>
          <p:cNvSpPr/>
          <p:nvPr/>
        </p:nvSpPr>
        <p:spPr>
          <a:xfrm>
            <a:off x="3931849" y="4131775"/>
            <a:ext cx="1295400" cy="106680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4" name="Donut 43"/>
          <p:cNvSpPr/>
          <p:nvPr/>
        </p:nvSpPr>
        <p:spPr>
          <a:xfrm>
            <a:off x="3588949" y="3712675"/>
            <a:ext cx="1981200" cy="1905000"/>
          </a:xfrm>
          <a:prstGeom prst="donut">
            <a:avLst>
              <a:gd name="adj" fmla="val 789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7925505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3: Pattern Recognition (Prediction)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Fast, </a:t>
            </a:r>
            <a:r>
              <a:rPr lang="en-US" dirty="0"/>
              <a:t>easy to fine-tune, </a:t>
            </a:r>
            <a:r>
              <a:rPr lang="en-US" dirty="0" smtClean="0"/>
              <a:t>algorithms on the outside. Slow algorithms on internal data. </a:t>
            </a:r>
            <a:endParaRPr lang="en-US" dirty="0"/>
          </a:p>
        </p:txBody>
      </p:sp>
      <p:sp>
        <p:nvSpPr>
          <p:cNvPr id="12" name="TextBox 11"/>
          <p:cNvSpPr txBox="1"/>
          <p:nvPr/>
        </p:nvSpPr>
        <p:spPr>
          <a:xfrm>
            <a:off x="5373033" y="2743200"/>
            <a:ext cx="3389967" cy="1477328"/>
          </a:xfrm>
          <a:prstGeom prst="rect">
            <a:avLst/>
          </a:prstGeom>
          <a:noFill/>
        </p:spPr>
        <p:txBody>
          <a:bodyPr wrap="none" rtlCol="0">
            <a:spAutoFit/>
          </a:bodyPr>
          <a:lstStyle/>
          <a:p>
            <a:r>
              <a:rPr lang="en-US" dirty="0" err="1" smtClean="0"/>
              <a:t>OpenCog's</a:t>
            </a:r>
            <a:r>
              <a:rPr lang="en-US" dirty="0" smtClean="0"/>
              <a:t> </a:t>
            </a:r>
            <a:r>
              <a:rPr lang="en-US" dirty="0" err="1"/>
              <a:t>DeSTIN</a:t>
            </a:r>
            <a:endParaRPr lang="en-US" dirty="0"/>
          </a:p>
          <a:p>
            <a:r>
              <a:rPr lang="en-US" dirty="0" err="1" smtClean="0"/>
              <a:t>Numenta's</a:t>
            </a:r>
            <a:r>
              <a:rPr lang="en-US" dirty="0" smtClean="0"/>
              <a:t> </a:t>
            </a:r>
            <a:r>
              <a:rPr lang="en-US" dirty="0"/>
              <a:t>HTM</a:t>
            </a:r>
          </a:p>
          <a:p>
            <a:r>
              <a:rPr lang="en-US" dirty="0" smtClean="0"/>
              <a:t>Sparse Distributed Representation</a:t>
            </a:r>
          </a:p>
          <a:p>
            <a:r>
              <a:rPr lang="en-US" dirty="0" smtClean="0"/>
              <a:t>Neural Nets</a:t>
            </a:r>
          </a:p>
          <a:p>
            <a:r>
              <a:rPr lang="en-US" dirty="0" smtClean="0"/>
              <a:t>Deep Learning</a:t>
            </a:r>
          </a:p>
        </p:txBody>
      </p:sp>
      <p:sp>
        <p:nvSpPr>
          <p:cNvPr id="6" name="TextBox 5"/>
          <p:cNvSpPr txBox="1"/>
          <p:nvPr/>
        </p:nvSpPr>
        <p:spPr>
          <a:xfrm>
            <a:off x="1905000" y="2743200"/>
            <a:ext cx="1966436" cy="1754326"/>
          </a:xfrm>
          <a:prstGeom prst="rect">
            <a:avLst/>
          </a:prstGeom>
          <a:noFill/>
        </p:spPr>
        <p:txBody>
          <a:bodyPr wrap="none" rtlCol="0">
            <a:spAutoFit/>
          </a:bodyPr>
          <a:lstStyle/>
          <a:p>
            <a:endParaRPr lang="en-US" dirty="0" smtClean="0">
              <a:solidFill>
                <a:srgbClr val="C00000"/>
              </a:solidFill>
            </a:endParaRPr>
          </a:p>
          <a:p>
            <a:endParaRPr lang="en-US" dirty="0">
              <a:solidFill>
                <a:srgbClr val="C00000"/>
              </a:solidFill>
            </a:endParaRPr>
          </a:p>
          <a:p>
            <a:endParaRPr lang="en-US" dirty="0" smtClean="0">
              <a:solidFill>
                <a:srgbClr val="C00000"/>
              </a:solidFill>
            </a:endParaRPr>
          </a:p>
          <a:p>
            <a:endParaRPr lang="en-US" dirty="0">
              <a:solidFill>
                <a:srgbClr val="C00000"/>
              </a:solidFill>
            </a:endParaRPr>
          </a:p>
          <a:p>
            <a:endParaRPr lang="en-US" dirty="0" smtClean="0">
              <a:solidFill>
                <a:srgbClr val="C00000"/>
              </a:solidFill>
            </a:endParaRPr>
          </a:p>
          <a:p>
            <a:r>
              <a:rPr lang="en-US" dirty="0" smtClean="0"/>
              <a:t>Convolutional Nets</a:t>
            </a:r>
          </a:p>
        </p:txBody>
      </p:sp>
      <p:cxnSp>
        <p:nvCxnSpPr>
          <p:cNvPr id="11" name="Elbow Connector 10"/>
          <p:cNvCxnSpPr>
            <a:stCxn id="6" idx="2"/>
            <a:endCxn id="12" idx="2"/>
          </p:cNvCxnSpPr>
          <p:nvPr/>
        </p:nvCxnSpPr>
        <p:spPr>
          <a:xfrm rot="5400000" flipH="1" flipV="1">
            <a:off x="4839618" y="2269127"/>
            <a:ext cx="276998" cy="4179799"/>
          </a:xfrm>
          <a:prstGeom prst="bentConnector3">
            <a:avLst>
              <a:gd name="adj1" fmla="val -82528"/>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4" name="Left Brace 13"/>
          <p:cNvSpPr/>
          <p:nvPr/>
        </p:nvSpPr>
        <p:spPr>
          <a:xfrm>
            <a:off x="5105400" y="2743200"/>
            <a:ext cx="198119" cy="1371600"/>
          </a:xfrm>
          <a:prstGeom prst="leftBrac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16" name="Elbow Connector 15"/>
          <p:cNvCxnSpPr>
            <a:stCxn id="14" idx="1"/>
            <a:endCxn id="6" idx="0"/>
          </p:cNvCxnSpPr>
          <p:nvPr/>
        </p:nvCxnSpPr>
        <p:spPr>
          <a:xfrm rot="10800000" flipV="1">
            <a:off x="2888218" y="3429000"/>
            <a:ext cx="2217182" cy="6858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3079903" y="3064195"/>
            <a:ext cx="2124556" cy="369332"/>
          </a:xfrm>
          <a:prstGeom prst="rect">
            <a:avLst/>
          </a:prstGeom>
          <a:noFill/>
        </p:spPr>
        <p:txBody>
          <a:bodyPr wrap="none" rtlCol="0">
            <a:spAutoFit/>
          </a:bodyPr>
          <a:lstStyle/>
          <a:p>
            <a:r>
              <a:rPr lang="en-US" dirty="0" smtClean="0"/>
              <a:t>Modifies Parameters</a:t>
            </a:r>
            <a:endParaRPr lang="en-US" dirty="0"/>
          </a:p>
        </p:txBody>
      </p:sp>
      <p:sp>
        <p:nvSpPr>
          <p:cNvPr id="22" name="TextBox 21"/>
          <p:cNvSpPr txBox="1"/>
          <p:nvPr/>
        </p:nvSpPr>
        <p:spPr>
          <a:xfrm>
            <a:off x="3819310" y="4724400"/>
            <a:ext cx="2572179" cy="369332"/>
          </a:xfrm>
          <a:prstGeom prst="rect">
            <a:avLst/>
          </a:prstGeom>
          <a:noFill/>
        </p:spPr>
        <p:txBody>
          <a:bodyPr wrap="none" rtlCol="0">
            <a:spAutoFit/>
          </a:bodyPr>
          <a:lstStyle/>
          <a:p>
            <a:r>
              <a:rPr lang="en-US" dirty="0" smtClean="0"/>
              <a:t>Provides Efficient Buckets</a:t>
            </a:r>
            <a:endParaRPr lang="en-US" dirty="0"/>
          </a:p>
        </p:txBody>
      </p:sp>
    </p:spTree>
    <p:extLst>
      <p:ext uri="{BB962C8B-B14F-4D97-AF65-F5344CB8AC3E}">
        <p14:creationId xmlns:p14="http://schemas.microsoft.com/office/powerpoint/2010/main" val="312149860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3: Pattern Recognition (Prediction)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But then how to go from pattern recognition to structure inference?</a:t>
            </a:r>
            <a:endParaRPr lang="en-US" dirty="0"/>
          </a:p>
        </p:txBody>
      </p:sp>
      <p:sp>
        <p:nvSpPr>
          <p:cNvPr id="13" name="Cube 12"/>
          <p:cNvSpPr/>
          <p:nvPr/>
        </p:nvSpPr>
        <p:spPr>
          <a:xfrm>
            <a:off x="6141841" y="3005938"/>
            <a:ext cx="1371600" cy="1371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 name="Straight Connector 14"/>
          <p:cNvCxnSpPr/>
          <p:nvPr/>
        </p:nvCxnSpPr>
        <p:spPr>
          <a:xfrm>
            <a:off x="6141841" y="4072738"/>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141841" y="3735496"/>
            <a:ext cx="10287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7170541" y="3386938"/>
            <a:ext cx="342900" cy="34855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7170541" y="3691738"/>
            <a:ext cx="352708" cy="381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6823680" y="3348838"/>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503037" y="3348838"/>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6503037" y="3005938"/>
            <a:ext cx="342900" cy="3429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6827641" y="3005938"/>
            <a:ext cx="327811" cy="3429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399373" y="3082138"/>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304123" y="3177388"/>
            <a:ext cx="1037868"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7347416" y="3177388"/>
            <a:ext cx="0" cy="10287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7437241" y="3082138"/>
            <a:ext cx="0" cy="1028700"/>
          </a:xfrm>
          <a:prstGeom prst="line">
            <a:avLst/>
          </a:prstGeom>
        </p:spPr>
        <p:style>
          <a:lnRef idx="1">
            <a:schemeClr val="dk1"/>
          </a:lnRef>
          <a:fillRef idx="0">
            <a:schemeClr val="dk1"/>
          </a:fillRef>
          <a:effectRef idx="0">
            <a:schemeClr val="dk1"/>
          </a:effectRef>
          <a:fontRef idx="minor">
            <a:schemeClr val="tx1"/>
          </a:fontRef>
        </p:style>
      </p:cxnSp>
      <p:sp>
        <p:nvSpPr>
          <p:cNvPr id="35" name="Cloud 34"/>
          <p:cNvSpPr/>
          <p:nvPr/>
        </p:nvSpPr>
        <p:spPr>
          <a:xfrm>
            <a:off x="1542677" y="3005938"/>
            <a:ext cx="1524000" cy="13716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 name="Straight Arrow Connector 3"/>
          <p:cNvCxnSpPr/>
          <p:nvPr/>
        </p:nvCxnSpPr>
        <p:spPr>
          <a:xfrm>
            <a:off x="3142877" y="3691738"/>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4895477" y="3691738"/>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438277" y="3507072"/>
            <a:ext cx="304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212957709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spTree>
    <p:extLst>
      <p:ext uri="{BB962C8B-B14F-4D97-AF65-F5344CB8AC3E}">
        <p14:creationId xmlns:p14="http://schemas.microsoft.com/office/powerpoint/2010/main" val="4242767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Sensorimotor Engine</a:t>
            </a:r>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The environment is perturbed into a new state, which is added to the causal map.</a:t>
            </a:r>
            <a:endParaRPr lang="en-US" dirty="0"/>
          </a:p>
        </p:txBody>
      </p:sp>
    </p:spTree>
    <p:extLst>
      <p:ext uri="{BB962C8B-B14F-4D97-AF65-F5344CB8AC3E}">
        <p14:creationId xmlns:p14="http://schemas.microsoft.com/office/powerpoint/2010/main" val="158413386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cxnSp>
        <p:nvCxnSpPr>
          <p:cNvPr id="6" name="Straight Arrow Connector 5"/>
          <p:cNvCxnSpPr/>
          <p:nvPr/>
        </p:nvCxnSpPr>
        <p:spPr>
          <a:xfrm>
            <a:off x="2667000" y="3691738"/>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6629400" y="3665491"/>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0" name="Flowchart: Connector 229"/>
          <p:cNvSpPr/>
          <p:nvPr/>
        </p:nvSpPr>
        <p:spPr>
          <a:xfrm>
            <a:off x="1943100" y="3482981"/>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240" name="Flowchart: Connector 239"/>
          <p:cNvSpPr/>
          <p:nvPr/>
        </p:nvSpPr>
        <p:spPr>
          <a:xfrm>
            <a:off x="4248150" y="3482786"/>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241" name="Flowchart: Connector 240"/>
          <p:cNvSpPr/>
          <p:nvPr/>
        </p:nvSpPr>
        <p:spPr>
          <a:xfrm>
            <a:off x="4438650" y="3958420"/>
            <a:ext cx="190500" cy="203239"/>
          </a:xfrm>
          <a:prstGeom prst="flowChartConnector">
            <a:avLst/>
          </a:prstGeom>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242" name="Flowchart: Connector 241"/>
          <p:cNvSpPr/>
          <p:nvPr/>
        </p:nvSpPr>
        <p:spPr>
          <a:xfrm>
            <a:off x="4057650" y="3958615"/>
            <a:ext cx="190500" cy="203239"/>
          </a:xfrm>
          <a:prstGeom prst="flowChartConnector">
            <a:avLst/>
          </a:prstGeom>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cxnSp>
        <p:nvCxnSpPr>
          <p:cNvPr id="243" name="Straight Arrow Connector 242"/>
          <p:cNvCxnSpPr>
            <a:stCxn id="240" idx="5"/>
          </p:cNvCxnSpPr>
          <p:nvPr/>
        </p:nvCxnSpPr>
        <p:spPr>
          <a:xfrm>
            <a:off x="4410752" y="3656261"/>
            <a:ext cx="123148" cy="302159"/>
          </a:xfrm>
          <a:prstGeom prst="straightConnector1">
            <a:avLst/>
          </a:prstGeom>
          <a:ln>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244" name="Straight Arrow Connector 243"/>
          <p:cNvCxnSpPr>
            <a:stCxn id="240" idx="3"/>
          </p:cNvCxnSpPr>
          <p:nvPr/>
        </p:nvCxnSpPr>
        <p:spPr>
          <a:xfrm flipH="1">
            <a:off x="4152900" y="3656261"/>
            <a:ext cx="123148" cy="302159"/>
          </a:xfrm>
          <a:prstGeom prst="straightConnector1">
            <a:avLst/>
          </a:prstGeom>
          <a:ln>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522907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cxnSp>
        <p:nvCxnSpPr>
          <p:cNvPr id="6" name="Straight Arrow Connector 5"/>
          <p:cNvCxnSpPr/>
          <p:nvPr/>
        </p:nvCxnSpPr>
        <p:spPr>
          <a:xfrm>
            <a:off x="3657600" y="3276600"/>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819400" y="2514600"/>
            <a:ext cx="304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rgbClr val="C00000"/>
                </a:solidFill>
              </a:rPr>
              <a:t>A</a:t>
            </a:r>
            <a:endParaRPr lang="en-US" dirty="0">
              <a:solidFill>
                <a:srgbClr val="C00000"/>
              </a:solidFill>
            </a:endParaRPr>
          </a:p>
        </p:txBody>
      </p:sp>
      <p:sp>
        <p:nvSpPr>
          <p:cNvPr id="13" name="TextBox 12"/>
          <p:cNvSpPr txBox="1"/>
          <p:nvPr/>
        </p:nvSpPr>
        <p:spPr>
          <a:xfrm>
            <a:off x="2819400" y="3048000"/>
            <a:ext cx="304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rgbClr val="C00000"/>
                </a:solidFill>
              </a:rPr>
              <a:t>B</a:t>
            </a:r>
            <a:endParaRPr lang="en-US" dirty="0">
              <a:solidFill>
                <a:srgbClr val="C00000"/>
              </a:solidFill>
            </a:endParaRPr>
          </a:p>
        </p:txBody>
      </p:sp>
      <p:sp>
        <p:nvSpPr>
          <p:cNvPr id="14" name="TextBox 13"/>
          <p:cNvSpPr txBox="1"/>
          <p:nvPr/>
        </p:nvSpPr>
        <p:spPr>
          <a:xfrm>
            <a:off x="2815046" y="3581400"/>
            <a:ext cx="304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rgbClr val="C00000"/>
                </a:solidFill>
              </a:rPr>
              <a:t>C</a:t>
            </a:r>
            <a:endParaRPr lang="en-US" dirty="0">
              <a:solidFill>
                <a:srgbClr val="C00000"/>
              </a:solidFill>
            </a:endParaRPr>
          </a:p>
        </p:txBody>
      </p:sp>
      <p:sp>
        <p:nvSpPr>
          <p:cNvPr id="15" name="TextBox 14"/>
          <p:cNvSpPr txBox="1"/>
          <p:nvPr/>
        </p:nvSpPr>
        <p:spPr>
          <a:xfrm>
            <a:off x="5486400" y="2514600"/>
            <a:ext cx="304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rgbClr val="C00000"/>
                </a:solidFill>
              </a:rPr>
              <a:t>X</a:t>
            </a:r>
            <a:endParaRPr lang="en-US" dirty="0">
              <a:solidFill>
                <a:srgbClr val="C00000"/>
              </a:solidFill>
            </a:endParaRPr>
          </a:p>
        </p:txBody>
      </p:sp>
      <p:sp>
        <p:nvSpPr>
          <p:cNvPr id="16" name="TextBox 15"/>
          <p:cNvSpPr txBox="1"/>
          <p:nvPr/>
        </p:nvSpPr>
        <p:spPr>
          <a:xfrm>
            <a:off x="5486400" y="3048000"/>
            <a:ext cx="304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rgbClr val="C00000"/>
                </a:solidFill>
              </a:rPr>
              <a:t>Y</a:t>
            </a:r>
            <a:endParaRPr lang="en-US" dirty="0">
              <a:solidFill>
                <a:srgbClr val="C00000"/>
              </a:solidFill>
            </a:endParaRPr>
          </a:p>
        </p:txBody>
      </p:sp>
      <p:sp>
        <p:nvSpPr>
          <p:cNvPr id="17" name="TextBox 16"/>
          <p:cNvSpPr txBox="1"/>
          <p:nvPr/>
        </p:nvSpPr>
        <p:spPr>
          <a:xfrm>
            <a:off x="5482046" y="3581400"/>
            <a:ext cx="304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rgbClr val="C00000"/>
                </a:solidFill>
              </a:rPr>
              <a:t>Z</a:t>
            </a:r>
            <a:endParaRPr lang="en-US" dirty="0">
              <a:solidFill>
                <a:srgbClr val="C00000"/>
              </a:solidFill>
            </a:endParaRPr>
          </a:p>
        </p:txBody>
      </p:sp>
      <p:sp>
        <p:nvSpPr>
          <p:cNvPr id="18" name="TextBox 17"/>
          <p:cNvSpPr txBox="1"/>
          <p:nvPr/>
        </p:nvSpPr>
        <p:spPr>
          <a:xfrm>
            <a:off x="2590800" y="4114800"/>
            <a:ext cx="52904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rgbClr val="C00000"/>
                </a:solidFill>
              </a:rPr>
              <a:t>Act</a:t>
            </a:r>
            <a:endParaRPr lang="en-US" dirty="0">
              <a:solidFill>
                <a:srgbClr val="C00000"/>
              </a:solidFill>
            </a:endParaRPr>
          </a:p>
        </p:txBody>
      </p:sp>
    </p:spTree>
    <p:extLst>
      <p:ext uri="{BB962C8B-B14F-4D97-AF65-F5344CB8AC3E}">
        <p14:creationId xmlns:p14="http://schemas.microsoft.com/office/powerpoint/2010/main" val="34311364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sp>
        <p:nvSpPr>
          <p:cNvPr id="12" name="TextBox 11"/>
          <p:cNvSpPr txBox="1"/>
          <p:nvPr/>
        </p:nvSpPr>
        <p:spPr>
          <a:xfrm>
            <a:off x="2819400" y="25146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A</a:t>
            </a:r>
            <a:endParaRPr lang="en-US" dirty="0">
              <a:solidFill>
                <a:schemeClr val="tx1"/>
              </a:solidFill>
            </a:endParaRPr>
          </a:p>
        </p:txBody>
      </p:sp>
      <p:sp>
        <p:nvSpPr>
          <p:cNvPr id="13" name="TextBox 12"/>
          <p:cNvSpPr txBox="1"/>
          <p:nvPr/>
        </p:nvSpPr>
        <p:spPr>
          <a:xfrm>
            <a:off x="2819400" y="30480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B</a:t>
            </a:r>
            <a:endParaRPr lang="en-US" dirty="0">
              <a:solidFill>
                <a:schemeClr val="tx1"/>
              </a:solidFill>
            </a:endParaRPr>
          </a:p>
        </p:txBody>
      </p:sp>
      <p:sp>
        <p:nvSpPr>
          <p:cNvPr id="14" name="TextBox 13"/>
          <p:cNvSpPr txBox="1"/>
          <p:nvPr/>
        </p:nvSpPr>
        <p:spPr>
          <a:xfrm>
            <a:off x="2815046" y="35814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C</a:t>
            </a:r>
            <a:endParaRPr lang="en-US" dirty="0">
              <a:solidFill>
                <a:schemeClr val="tx1"/>
              </a:solidFill>
            </a:endParaRPr>
          </a:p>
        </p:txBody>
      </p:sp>
      <p:sp>
        <p:nvSpPr>
          <p:cNvPr id="15" name="TextBox 14"/>
          <p:cNvSpPr txBox="1"/>
          <p:nvPr/>
        </p:nvSpPr>
        <p:spPr>
          <a:xfrm>
            <a:off x="5486400" y="25146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X</a:t>
            </a:r>
            <a:endParaRPr lang="en-US" dirty="0">
              <a:solidFill>
                <a:schemeClr val="tx1"/>
              </a:solidFill>
            </a:endParaRPr>
          </a:p>
        </p:txBody>
      </p:sp>
      <p:sp>
        <p:nvSpPr>
          <p:cNvPr id="16" name="TextBox 15"/>
          <p:cNvSpPr txBox="1"/>
          <p:nvPr/>
        </p:nvSpPr>
        <p:spPr>
          <a:xfrm>
            <a:off x="5486400" y="30480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Y</a:t>
            </a:r>
            <a:endParaRPr lang="en-US" dirty="0">
              <a:solidFill>
                <a:schemeClr val="tx1"/>
              </a:solidFill>
            </a:endParaRPr>
          </a:p>
        </p:txBody>
      </p:sp>
      <p:sp>
        <p:nvSpPr>
          <p:cNvPr id="17" name="TextBox 16"/>
          <p:cNvSpPr txBox="1"/>
          <p:nvPr/>
        </p:nvSpPr>
        <p:spPr>
          <a:xfrm>
            <a:off x="5482046" y="35814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Z</a:t>
            </a:r>
            <a:endParaRPr lang="en-US" dirty="0">
              <a:solidFill>
                <a:schemeClr val="tx1"/>
              </a:solidFill>
            </a:endParaRPr>
          </a:p>
        </p:txBody>
      </p:sp>
      <p:sp>
        <p:nvSpPr>
          <p:cNvPr id="18" name="TextBox 17"/>
          <p:cNvSpPr txBox="1"/>
          <p:nvPr/>
        </p:nvSpPr>
        <p:spPr>
          <a:xfrm>
            <a:off x="2590800" y="4114800"/>
            <a:ext cx="5290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Act</a:t>
            </a:r>
            <a:endParaRPr lang="en-US" dirty="0">
              <a:solidFill>
                <a:schemeClr val="tx1"/>
              </a:solidFill>
            </a:endParaRPr>
          </a:p>
        </p:txBody>
      </p:sp>
      <p:cxnSp>
        <p:nvCxnSpPr>
          <p:cNvPr id="7" name="Straight Connector 6"/>
          <p:cNvCxnSpPr>
            <a:stCxn id="12" idx="3"/>
            <a:endCxn id="15" idx="1"/>
          </p:cNvCxnSpPr>
          <p:nvPr/>
        </p:nvCxnSpPr>
        <p:spPr>
          <a:xfrm>
            <a:off x="3124200" y="2699266"/>
            <a:ext cx="23622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a:stCxn id="13" idx="3"/>
            <a:endCxn id="15" idx="1"/>
          </p:cNvCxnSpPr>
          <p:nvPr/>
        </p:nvCxnSpPr>
        <p:spPr>
          <a:xfrm flipV="1">
            <a:off x="3124200" y="2699266"/>
            <a:ext cx="2362200" cy="5334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a:stCxn id="14" idx="3"/>
            <a:endCxn id="17" idx="1"/>
          </p:cNvCxnSpPr>
          <p:nvPr/>
        </p:nvCxnSpPr>
        <p:spPr>
          <a:xfrm>
            <a:off x="3119846" y="3766066"/>
            <a:ext cx="23622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a:stCxn id="13" idx="3"/>
            <a:endCxn id="17" idx="1"/>
          </p:cNvCxnSpPr>
          <p:nvPr/>
        </p:nvCxnSpPr>
        <p:spPr>
          <a:xfrm>
            <a:off x="3124200" y="3232666"/>
            <a:ext cx="2357846" cy="5334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a:stCxn id="12" idx="3"/>
            <a:endCxn id="16" idx="1"/>
          </p:cNvCxnSpPr>
          <p:nvPr/>
        </p:nvCxnSpPr>
        <p:spPr>
          <a:xfrm>
            <a:off x="3124200" y="2699266"/>
            <a:ext cx="2362200" cy="5334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a:stCxn id="18" idx="3"/>
            <a:endCxn id="15" idx="1"/>
          </p:cNvCxnSpPr>
          <p:nvPr/>
        </p:nvCxnSpPr>
        <p:spPr>
          <a:xfrm flipV="1">
            <a:off x="3119846" y="2699266"/>
            <a:ext cx="2366554" cy="160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a:stCxn id="18" idx="3"/>
            <a:endCxn id="16" idx="1"/>
          </p:cNvCxnSpPr>
          <p:nvPr/>
        </p:nvCxnSpPr>
        <p:spPr>
          <a:xfrm flipV="1">
            <a:off x="3119846" y="3232666"/>
            <a:ext cx="2366554" cy="1066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p:cNvCxnSpPr>
            <a:stCxn id="18" idx="3"/>
            <a:endCxn id="17" idx="1"/>
          </p:cNvCxnSpPr>
          <p:nvPr/>
        </p:nvCxnSpPr>
        <p:spPr>
          <a:xfrm flipV="1">
            <a:off x="3119846" y="3766066"/>
            <a:ext cx="2362200" cy="53340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650605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sp>
        <p:nvSpPr>
          <p:cNvPr id="12" name="TextBox 11"/>
          <p:cNvSpPr txBox="1"/>
          <p:nvPr/>
        </p:nvSpPr>
        <p:spPr>
          <a:xfrm>
            <a:off x="2819400" y="25146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A</a:t>
            </a:r>
            <a:endParaRPr lang="en-US" dirty="0">
              <a:solidFill>
                <a:schemeClr val="tx1"/>
              </a:solidFill>
            </a:endParaRPr>
          </a:p>
        </p:txBody>
      </p:sp>
      <p:sp>
        <p:nvSpPr>
          <p:cNvPr id="13" name="TextBox 12"/>
          <p:cNvSpPr txBox="1"/>
          <p:nvPr/>
        </p:nvSpPr>
        <p:spPr>
          <a:xfrm>
            <a:off x="2819400" y="30480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B</a:t>
            </a:r>
            <a:endParaRPr lang="en-US" dirty="0">
              <a:solidFill>
                <a:schemeClr val="tx1"/>
              </a:solidFill>
            </a:endParaRPr>
          </a:p>
        </p:txBody>
      </p:sp>
      <p:sp>
        <p:nvSpPr>
          <p:cNvPr id="14" name="TextBox 13"/>
          <p:cNvSpPr txBox="1"/>
          <p:nvPr/>
        </p:nvSpPr>
        <p:spPr>
          <a:xfrm>
            <a:off x="2815046" y="35814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C</a:t>
            </a:r>
            <a:endParaRPr lang="en-US" dirty="0">
              <a:solidFill>
                <a:schemeClr val="tx1"/>
              </a:solidFill>
            </a:endParaRPr>
          </a:p>
        </p:txBody>
      </p:sp>
      <p:sp>
        <p:nvSpPr>
          <p:cNvPr id="15" name="TextBox 14"/>
          <p:cNvSpPr txBox="1"/>
          <p:nvPr/>
        </p:nvSpPr>
        <p:spPr>
          <a:xfrm>
            <a:off x="5486400" y="25146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X</a:t>
            </a:r>
            <a:endParaRPr lang="en-US" dirty="0">
              <a:solidFill>
                <a:schemeClr val="tx1"/>
              </a:solidFill>
            </a:endParaRPr>
          </a:p>
        </p:txBody>
      </p:sp>
      <p:sp>
        <p:nvSpPr>
          <p:cNvPr id="16" name="TextBox 15"/>
          <p:cNvSpPr txBox="1"/>
          <p:nvPr/>
        </p:nvSpPr>
        <p:spPr>
          <a:xfrm>
            <a:off x="5486400" y="30480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Y</a:t>
            </a:r>
            <a:endParaRPr lang="en-US" dirty="0">
              <a:solidFill>
                <a:schemeClr val="tx1"/>
              </a:solidFill>
            </a:endParaRPr>
          </a:p>
        </p:txBody>
      </p:sp>
      <p:sp>
        <p:nvSpPr>
          <p:cNvPr id="17" name="TextBox 16"/>
          <p:cNvSpPr txBox="1"/>
          <p:nvPr/>
        </p:nvSpPr>
        <p:spPr>
          <a:xfrm>
            <a:off x="5482046" y="3581400"/>
            <a:ext cx="30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Z</a:t>
            </a:r>
            <a:endParaRPr lang="en-US" dirty="0">
              <a:solidFill>
                <a:schemeClr val="tx1"/>
              </a:solidFill>
            </a:endParaRPr>
          </a:p>
        </p:txBody>
      </p:sp>
      <p:sp>
        <p:nvSpPr>
          <p:cNvPr id="18" name="TextBox 17"/>
          <p:cNvSpPr txBox="1"/>
          <p:nvPr/>
        </p:nvSpPr>
        <p:spPr>
          <a:xfrm>
            <a:off x="2590800" y="4114800"/>
            <a:ext cx="5290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Act</a:t>
            </a:r>
            <a:endParaRPr lang="en-US" dirty="0">
              <a:solidFill>
                <a:schemeClr val="tx1"/>
              </a:solidFill>
            </a:endParaRPr>
          </a:p>
        </p:txBody>
      </p:sp>
      <p:sp>
        <p:nvSpPr>
          <p:cNvPr id="19" name="Oval 18"/>
          <p:cNvSpPr/>
          <p:nvPr/>
        </p:nvSpPr>
        <p:spPr>
          <a:xfrm>
            <a:off x="3676235" y="2899372"/>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3676235" y="3124200"/>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Oval 22"/>
          <p:cNvSpPr/>
          <p:nvPr/>
        </p:nvSpPr>
        <p:spPr>
          <a:xfrm>
            <a:off x="3676989" y="3356572"/>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4072741" y="259587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Oval 26"/>
          <p:cNvSpPr/>
          <p:nvPr/>
        </p:nvSpPr>
        <p:spPr>
          <a:xfrm>
            <a:off x="4072741" y="2820707"/>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Oval 28"/>
          <p:cNvSpPr/>
          <p:nvPr/>
        </p:nvSpPr>
        <p:spPr>
          <a:xfrm>
            <a:off x="4073495" y="305307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Oval 29"/>
          <p:cNvSpPr/>
          <p:nvPr/>
        </p:nvSpPr>
        <p:spPr>
          <a:xfrm>
            <a:off x="4073495" y="3271117"/>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4073495" y="3495945"/>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4074249" y="3728317"/>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4381687" y="259587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4381687" y="2820707"/>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4382441" y="305307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4382441" y="3271117"/>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4382441" y="3495945"/>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Oval 37"/>
          <p:cNvSpPr/>
          <p:nvPr/>
        </p:nvSpPr>
        <p:spPr>
          <a:xfrm>
            <a:off x="4383195" y="3728317"/>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9" name="Straight Connector 38"/>
          <p:cNvCxnSpPr>
            <a:stCxn id="19" idx="6"/>
            <a:endCxn id="25" idx="2"/>
          </p:cNvCxnSpPr>
          <p:nvPr/>
        </p:nvCxnSpPr>
        <p:spPr>
          <a:xfrm flipV="1">
            <a:off x="3828635" y="2672079"/>
            <a:ext cx="244106" cy="303493"/>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p:cNvCxnSpPr>
            <a:stCxn id="19" idx="6"/>
            <a:endCxn id="27" idx="2"/>
          </p:cNvCxnSpPr>
          <p:nvPr/>
        </p:nvCxnSpPr>
        <p:spPr>
          <a:xfrm flipV="1">
            <a:off x="3828635" y="2896907"/>
            <a:ext cx="244106" cy="78665"/>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Connector 40"/>
          <p:cNvCxnSpPr>
            <a:stCxn id="21" idx="6"/>
            <a:endCxn id="31" idx="2"/>
          </p:cNvCxnSpPr>
          <p:nvPr/>
        </p:nvCxnSpPr>
        <p:spPr>
          <a:xfrm>
            <a:off x="3828635" y="3200400"/>
            <a:ext cx="244860" cy="371745"/>
          </a:xfrm>
          <a:prstGeom prst="line">
            <a:avLst/>
          </a:prstGeom>
        </p:spPr>
        <p:style>
          <a:lnRef idx="1">
            <a:schemeClr val="accent2"/>
          </a:lnRef>
          <a:fillRef idx="0">
            <a:schemeClr val="accent2"/>
          </a:fillRef>
          <a:effectRef idx="0">
            <a:schemeClr val="accent2"/>
          </a:effectRef>
          <a:fontRef idx="minor">
            <a:schemeClr val="tx1"/>
          </a:fontRef>
        </p:style>
      </p:cxnSp>
      <p:cxnSp>
        <p:nvCxnSpPr>
          <p:cNvPr id="42" name="Straight Connector 41"/>
          <p:cNvCxnSpPr>
            <a:stCxn id="21" idx="6"/>
            <a:endCxn id="27" idx="2"/>
          </p:cNvCxnSpPr>
          <p:nvPr/>
        </p:nvCxnSpPr>
        <p:spPr>
          <a:xfrm flipV="1">
            <a:off x="3828635" y="2896907"/>
            <a:ext cx="244106" cy="303493"/>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Straight Connector 42"/>
          <p:cNvCxnSpPr>
            <a:stCxn id="23" idx="6"/>
            <a:endCxn id="29" idx="2"/>
          </p:cNvCxnSpPr>
          <p:nvPr/>
        </p:nvCxnSpPr>
        <p:spPr>
          <a:xfrm flipV="1">
            <a:off x="3829389" y="3129279"/>
            <a:ext cx="244106" cy="303493"/>
          </a:xfrm>
          <a:prstGeom prst="line">
            <a:avLst/>
          </a:prstGeom>
        </p:spPr>
        <p:style>
          <a:lnRef idx="1">
            <a:schemeClr val="accent2"/>
          </a:lnRef>
          <a:fillRef idx="0">
            <a:schemeClr val="accent2"/>
          </a:fillRef>
          <a:effectRef idx="0">
            <a:schemeClr val="accent2"/>
          </a:effectRef>
          <a:fontRef idx="minor">
            <a:schemeClr val="tx1"/>
          </a:fontRef>
        </p:style>
      </p:cxnSp>
      <p:cxnSp>
        <p:nvCxnSpPr>
          <p:cNvPr id="44" name="Straight Connector 43"/>
          <p:cNvCxnSpPr>
            <a:stCxn id="23" idx="6"/>
            <a:endCxn id="30" idx="2"/>
          </p:cNvCxnSpPr>
          <p:nvPr/>
        </p:nvCxnSpPr>
        <p:spPr>
          <a:xfrm flipV="1">
            <a:off x="3829389" y="3347317"/>
            <a:ext cx="244106" cy="85455"/>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Straight Connector 44"/>
          <p:cNvCxnSpPr>
            <a:stCxn id="19" idx="6"/>
            <a:endCxn id="30" idx="2"/>
          </p:cNvCxnSpPr>
          <p:nvPr/>
        </p:nvCxnSpPr>
        <p:spPr>
          <a:xfrm>
            <a:off x="3828635" y="2975572"/>
            <a:ext cx="244860" cy="371745"/>
          </a:xfrm>
          <a:prstGeom prst="line">
            <a:avLst/>
          </a:prstGeom>
        </p:spPr>
        <p:style>
          <a:lnRef idx="1">
            <a:schemeClr val="accent2"/>
          </a:lnRef>
          <a:fillRef idx="0">
            <a:schemeClr val="accent2"/>
          </a:fillRef>
          <a:effectRef idx="0">
            <a:schemeClr val="accent2"/>
          </a:effectRef>
          <a:fontRef idx="minor">
            <a:schemeClr val="tx1"/>
          </a:fontRef>
        </p:style>
      </p:cxnSp>
      <p:cxnSp>
        <p:nvCxnSpPr>
          <p:cNvPr id="46" name="Straight Connector 45"/>
          <p:cNvCxnSpPr>
            <a:stCxn id="21" idx="6"/>
            <a:endCxn id="29" idx="2"/>
          </p:cNvCxnSpPr>
          <p:nvPr/>
        </p:nvCxnSpPr>
        <p:spPr>
          <a:xfrm flipV="1">
            <a:off x="3828635" y="3129279"/>
            <a:ext cx="244860" cy="71121"/>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p:cNvCxnSpPr>
            <a:stCxn id="23" idx="6"/>
            <a:endCxn id="32" idx="2"/>
          </p:cNvCxnSpPr>
          <p:nvPr/>
        </p:nvCxnSpPr>
        <p:spPr>
          <a:xfrm>
            <a:off x="3829389" y="3432772"/>
            <a:ext cx="244860" cy="371745"/>
          </a:xfrm>
          <a:prstGeom prst="line">
            <a:avLst/>
          </a:prstGeom>
        </p:spPr>
        <p:style>
          <a:lnRef idx="1">
            <a:schemeClr val="accent2"/>
          </a:lnRef>
          <a:fillRef idx="0">
            <a:schemeClr val="accent2"/>
          </a:fillRef>
          <a:effectRef idx="0">
            <a:schemeClr val="accent2"/>
          </a:effectRef>
          <a:fontRef idx="minor">
            <a:schemeClr val="tx1"/>
          </a:fontRef>
        </p:style>
      </p:cxnSp>
      <p:cxnSp>
        <p:nvCxnSpPr>
          <p:cNvPr id="48" name="Straight Connector 47"/>
          <p:cNvCxnSpPr>
            <a:stCxn id="33" idx="2"/>
            <a:endCxn id="25" idx="6"/>
          </p:cNvCxnSpPr>
          <p:nvPr/>
        </p:nvCxnSpPr>
        <p:spPr>
          <a:xfrm flipH="1">
            <a:off x="4225141" y="2672079"/>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9" name="Straight Connector 48"/>
          <p:cNvCxnSpPr>
            <a:stCxn id="29" idx="6"/>
            <a:endCxn id="34" idx="2"/>
          </p:cNvCxnSpPr>
          <p:nvPr/>
        </p:nvCxnSpPr>
        <p:spPr>
          <a:xfrm flipV="1">
            <a:off x="4225895" y="2896907"/>
            <a:ext cx="155792" cy="232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50" name="Straight Connector 49"/>
          <p:cNvCxnSpPr>
            <a:stCxn id="27" idx="6"/>
            <a:endCxn id="34" idx="2"/>
          </p:cNvCxnSpPr>
          <p:nvPr/>
        </p:nvCxnSpPr>
        <p:spPr>
          <a:xfrm>
            <a:off x="4225141" y="2896907"/>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Straight Connector 50"/>
          <p:cNvCxnSpPr>
            <a:stCxn id="32" idx="6"/>
            <a:endCxn id="37" idx="2"/>
          </p:cNvCxnSpPr>
          <p:nvPr/>
        </p:nvCxnSpPr>
        <p:spPr>
          <a:xfrm flipV="1">
            <a:off x="4226649" y="3572145"/>
            <a:ext cx="155792" cy="232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p:cNvCxnSpPr>
            <a:stCxn id="29" idx="6"/>
            <a:endCxn id="36" idx="2"/>
          </p:cNvCxnSpPr>
          <p:nvPr/>
        </p:nvCxnSpPr>
        <p:spPr>
          <a:xfrm>
            <a:off x="4225895" y="3129279"/>
            <a:ext cx="156546" cy="218038"/>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p:cNvCxnSpPr>
            <a:stCxn id="30" idx="6"/>
            <a:endCxn id="36" idx="2"/>
          </p:cNvCxnSpPr>
          <p:nvPr/>
        </p:nvCxnSpPr>
        <p:spPr>
          <a:xfrm>
            <a:off x="4225895" y="3347317"/>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4" name="Straight Connector 53"/>
          <p:cNvCxnSpPr>
            <a:stCxn id="30" idx="6"/>
            <a:endCxn id="37" idx="2"/>
          </p:cNvCxnSpPr>
          <p:nvPr/>
        </p:nvCxnSpPr>
        <p:spPr>
          <a:xfrm>
            <a:off x="4225895" y="3347317"/>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p:cNvCxnSpPr>
            <a:stCxn id="25" idx="6"/>
            <a:endCxn id="37" idx="2"/>
          </p:cNvCxnSpPr>
          <p:nvPr/>
        </p:nvCxnSpPr>
        <p:spPr>
          <a:xfrm>
            <a:off x="4225141" y="2672079"/>
            <a:ext cx="157300" cy="900066"/>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p:cNvCxnSpPr>
            <a:stCxn id="38" idx="2"/>
            <a:endCxn id="31" idx="6"/>
          </p:cNvCxnSpPr>
          <p:nvPr/>
        </p:nvCxnSpPr>
        <p:spPr>
          <a:xfrm flipH="1" flipV="1">
            <a:off x="4225895" y="3572145"/>
            <a:ext cx="157300" cy="232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p:cNvCxnSpPr>
            <a:stCxn id="33" idx="2"/>
            <a:endCxn id="31" idx="6"/>
          </p:cNvCxnSpPr>
          <p:nvPr/>
        </p:nvCxnSpPr>
        <p:spPr>
          <a:xfrm flipH="1">
            <a:off x="4225895" y="2672079"/>
            <a:ext cx="155792" cy="900066"/>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p:cNvCxnSpPr>
            <a:stCxn id="35" idx="2"/>
            <a:endCxn id="29" idx="6"/>
          </p:cNvCxnSpPr>
          <p:nvPr/>
        </p:nvCxnSpPr>
        <p:spPr>
          <a:xfrm flipH="1">
            <a:off x="4225895" y="3129279"/>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p:cNvCxnSpPr>
            <a:stCxn id="38" idx="2"/>
            <a:endCxn id="32" idx="6"/>
          </p:cNvCxnSpPr>
          <p:nvPr/>
        </p:nvCxnSpPr>
        <p:spPr>
          <a:xfrm flipH="1">
            <a:off x="4226649" y="3804517"/>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p:cNvCxnSpPr>
            <a:stCxn id="36" idx="2"/>
            <a:endCxn id="32" idx="6"/>
          </p:cNvCxnSpPr>
          <p:nvPr/>
        </p:nvCxnSpPr>
        <p:spPr>
          <a:xfrm flipH="1">
            <a:off x="4226649" y="3347317"/>
            <a:ext cx="155792"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p:cNvCxnSpPr>
            <a:stCxn id="32" idx="6"/>
            <a:endCxn id="35" idx="2"/>
          </p:cNvCxnSpPr>
          <p:nvPr/>
        </p:nvCxnSpPr>
        <p:spPr>
          <a:xfrm flipV="1">
            <a:off x="4226649" y="3129279"/>
            <a:ext cx="155792"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62" name="Straight Connector 61"/>
          <p:cNvCxnSpPr>
            <a:stCxn id="32" idx="6"/>
            <a:endCxn id="34" idx="2"/>
          </p:cNvCxnSpPr>
          <p:nvPr/>
        </p:nvCxnSpPr>
        <p:spPr>
          <a:xfrm flipV="1">
            <a:off x="4226649" y="2896907"/>
            <a:ext cx="155038" cy="907610"/>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Straight Connector 62"/>
          <p:cNvCxnSpPr>
            <a:stCxn id="32" idx="6"/>
            <a:endCxn id="33" idx="2"/>
          </p:cNvCxnSpPr>
          <p:nvPr/>
        </p:nvCxnSpPr>
        <p:spPr>
          <a:xfrm flipV="1">
            <a:off x="4226649" y="2672079"/>
            <a:ext cx="155038" cy="1132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64" name="Straight Connector 63"/>
          <p:cNvCxnSpPr>
            <a:stCxn id="37" idx="2"/>
            <a:endCxn id="31" idx="6"/>
          </p:cNvCxnSpPr>
          <p:nvPr/>
        </p:nvCxnSpPr>
        <p:spPr>
          <a:xfrm flipH="1">
            <a:off x="4225895" y="3572145"/>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5" name="Straight Connector 64"/>
          <p:cNvCxnSpPr>
            <a:stCxn id="36" idx="2"/>
            <a:endCxn id="31" idx="6"/>
          </p:cNvCxnSpPr>
          <p:nvPr/>
        </p:nvCxnSpPr>
        <p:spPr>
          <a:xfrm flipH="1">
            <a:off x="4225895" y="3347317"/>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66" name="Straight Connector 65"/>
          <p:cNvCxnSpPr>
            <a:stCxn id="35" idx="2"/>
            <a:endCxn id="31" idx="6"/>
          </p:cNvCxnSpPr>
          <p:nvPr/>
        </p:nvCxnSpPr>
        <p:spPr>
          <a:xfrm flipH="1">
            <a:off x="4225895" y="3129279"/>
            <a:ext cx="156546" cy="442866"/>
          </a:xfrm>
          <a:prstGeom prst="line">
            <a:avLst/>
          </a:prstGeom>
        </p:spPr>
        <p:style>
          <a:lnRef idx="1">
            <a:schemeClr val="accent2"/>
          </a:lnRef>
          <a:fillRef idx="0">
            <a:schemeClr val="accent2"/>
          </a:fillRef>
          <a:effectRef idx="0">
            <a:schemeClr val="accent2"/>
          </a:effectRef>
          <a:fontRef idx="minor">
            <a:schemeClr val="tx1"/>
          </a:fontRef>
        </p:style>
      </p:cxnSp>
      <p:cxnSp>
        <p:nvCxnSpPr>
          <p:cNvPr id="67" name="Straight Connector 66"/>
          <p:cNvCxnSpPr>
            <a:stCxn id="34" idx="2"/>
            <a:endCxn id="31" idx="6"/>
          </p:cNvCxnSpPr>
          <p:nvPr/>
        </p:nvCxnSpPr>
        <p:spPr>
          <a:xfrm flipH="1">
            <a:off x="4225895" y="2896907"/>
            <a:ext cx="155792"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68" name="Straight Connector 67"/>
          <p:cNvCxnSpPr>
            <a:stCxn id="30" idx="6"/>
            <a:endCxn id="33" idx="2"/>
          </p:cNvCxnSpPr>
          <p:nvPr/>
        </p:nvCxnSpPr>
        <p:spPr>
          <a:xfrm flipV="1">
            <a:off x="4225895" y="2672079"/>
            <a:ext cx="155792"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69" name="Straight Connector 68"/>
          <p:cNvCxnSpPr>
            <a:stCxn id="34" idx="2"/>
            <a:endCxn id="30" idx="6"/>
          </p:cNvCxnSpPr>
          <p:nvPr/>
        </p:nvCxnSpPr>
        <p:spPr>
          <a:xfrm flipH="1">
            <a:off x="4225895" y="2896907"/>
            <a:ext cx="155792" cy="450410"/>
          </a:xfrm>
          <a:prstGeom prst="line">
            <a:avLst/>
          </a:prstGeom>
        </p:spPr>
        <p:style>
          <a:lnRef idx="1">
            <a:schemeClr val="accent2"/>
          </a:lnRef>
          <a:fillRef idx="0">
            <a:schemeClr val="accent2"/>
          </a:fillRef>
          <a:effectRef idx="0">
            <a:schemeClr val="accent2"/>
          </a:effectRef>
          <a:fontRef idx="minor">
            <a:schemeClr val="tx1"/>
          </a:fontRef>
        </p:style>
      </p:cxnSp>
      <p:cxnSp>
        <p:nvCxnSpPr>
          <p:cNvPr id="70" name="Straight Connector 69"/>
          <p:cNvCxnSpPr>
            <a:stCxn id="35" idx="2"/>
            <a:endCxn id="30" idx="6"/>
          </p:cNvCxnSpPr>
          <p:nvPr/>
        </p:nvCxnSpPr>
        <p:spPr>
          <a:xfrm flipH="1">
            <a:off x="4225895" y="3129279"/>
            <a:ext cx="156546" cy="218038"/>
          </a:xfrm>
          <a:prstGeom prst="line">
            <a:avLst/>
          </a:prstGeom>
        </p:spPr>
        <p:style>
          <a:lnRef idx="1">
            <a:schemeClr val="accent2"/>
          </a:lnRef>
          <a:fillRef idx="0">
            <a:schemeClr val="accent2"/>
          </a:fillRef>
          <a:effectRef idx="0">
            <a:schemeClr val="accent2"/>
          </a:effectRef>
          <a:fontRef idx="minor">
            <a:schemeClr val="tx1"/>
          </a:fontRef>
        </p:style>
      </p:cxnSp>
      <p:cxnSp>
        <p:nvCxnSpPr>
          <p:cNvPr id="71" name="Straight Connector 70"/>
          <p:cNvCxnSpPr>
            <a:stCxn id="38" idx="2"/>
            <a:endCxn id="30" idx="6"/>
          </p:cNvCxnSpPr>
          <p:nvPr/>
        </p:nvCxnSpPr>
        <p:spPr>
          <a:xfrm flipH="1" flipV="1">
            <a:off x="4225895" y="3347317"/>
            <a:ext cx="157300"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2" name="Straight Connector 71"/>
          <p:cNvCxnSpPr>
            <a:stCxn id="37" idx="2"/>
            <a:endCxn id="29" idx="6"/>
          </p:cNvCxnSpPr>
          <p:nvPr/>
        </p:nvCxnSpPr>
        <p:spPr>
          <a:xfrm flipH="1" flipV="1">
            <a:off x="4225895" y="3129279"/>
            <a:ext cx="156546" cy="442866"/>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p:cNvCxnSpPr>
            <a:stCxn id="29" idx="6"/>
            <a:endCxn id="38" idx="2"/>
          </p:cNvCxnSpPr>
          <p:nvPr/>
        </p:nvCxnSpPr>
        <p:spPr>
          <a:xfrm>
            <a:off x="4225895" y="3129279"/>
            <a:ext cx="157300"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74" name="Straight Connector 73"/>
          <p:cNvCxnSpPr>
            <a:stCxn id="33" idx="2"/>
            <a:endCxn id="29" idx="6"/>
          </p:cNvCxnSpPr>
          <p:nvPr/>
        </p:nvCxnSpPr>
        <p:spPr>
          <a:xfrm flipH="1">
            <a:off x="4225895" y="2672079"/>
            <a:ext cx="155792"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5" name="Straight Connector 74"/>
          <p:cNvCxnSpPr>
            <a:stCxn id="35" idx="2"/>
            <a:endCxn id="27" idx="6"/>
          </p:cNvCxnSpPr>
          <p:nvPr/>
        </p:nvCxnSpPr>
        <p:spPr>
          <a:xfrm flipH="1" flipV="1">
            <a:off x="4225141" y="2896907"/>
            <a:ext cx="157300" cy="232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76" name="Straight Connector 75"/>
          <p:cNvCxnSpPr>
            <a:stCxn id="36" idx="2"/>
            <a:endCxn id="27" idx="6"/>
          </p:cNvCxnSpPr>
          <p:nvPr/>
        </p:nvCxnSpPr>
        <p:spPr>
          <a:xfrm flipH="1" flipV="1">
            <a:off x="4225141" y="2896907"/>
            <a:ext cx="157300" cy="450410"/>
          </a:xfrm>
          <a:prstGeom prst="line">
            <a:avLst/>
          </a:prstGeom>
        </p:spPr>
        <p:style>
          <a:lnRef idx="1">
            <a:schemeClr val="accent2"/>
          </a:lnRef>
          <a:fillRef idx="0">
            <a:schemeClr val="accent2"/>
          </a:fillRef>
          <a:effectRef idx="0">
            <a:schemeClr val="accent2"/>
          </a:effectRef>
          <a:fontRef idx="minor">
            <a:schemeClr val="tx1"/>
          </a:fontRef>
        </p:style>
      </p:cxnSp>
      <p:cxnSp>
        <p:nvCxnSpPr>
          <p:cNvPr id="77" name="Straight Connector 76"/>
          <p:cNvCxnSpPr>
            <a:stCxn id="37" idx="2"/>
            <a:endCxn id="27" idx="6"/>
          </p:cNvCxnSpPr>
          <p:nvPr/>
        </p:nvCxnSpPr>
        <p:spPr>
          <a:xfrm flipH="1" flipV="1">
            <a:off x="4225141" y="2896907"/>
            <a:ext cx="157300"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78" name="Straight Connector 77"/>
          <p:cNvCxnSpPr>
            <a:stCxn id="38" idx="2"/>
            <a:endCxn id="27" idx="6"/>
          </p:cNvCxnSpPr>
          <p:nvPr/>
        </p:nvCxnSpPr>
        <p:spPr>
          <a:xfrm flipH="1" flipV="1">
            <a:off x="4225141" y="2896907"/>
            <a:ext cx="158054" cy="907610"/>
          </a:xfrm>
          <a:prstGeom prst="line">
            <a:avLst/>
          </a:prstGeom>
        </p:spPr>
        <p:style>
          <a:lnRef idx="1">
            <a:schemeClr val="accent2"/>
          </a:lnRef>
          <a:fillRef idx="0">
            <a:schemeClr val="accent2"/>
          </a:fillRef>
          <a:effectRef idx="0">
            <a:schemeClr val="accent2"/>
          </a:effectRef>
          <a:fontRef idx="minor">
            <a:schemeClr val="tx1"/>
          </a:fontRef>
        </p:style>
      </p:cxnSp>
      <p:cxnSp>
        <p:nvCxnSpPr>
          <p:cNvPr id="79" name="Straight Connector 78"/>
          <p:cNvCxnSpPr>
            <a:stCxn id="33" idx="2"/>
            <a:endCxn id="27" idx="6"/>
          </p:cNvCxnSpPr>
          <p:nvPr/>
        </p:nvCxnSpPr>
        <p:spPr>
          <a:xfrm flipH="1">
            <a:off x="4225141" y="2672079"/>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80" name="Straight Connector 79"/>
          <p:cNvCxnSpPr>
            <a:stCxn id="38" idx="2"/>
            <a:endCxn id="25" idx="6"/>
          </p:cNvCxnSpPr>
          <p:nvPr/>
        </p:nvCxnSpPr>
        <p:spPr>
          <a:xfrm flipH="1" flipV="1">
            <a:off x="4225141" y="2672079"/>
            <a:ext cx="158054" cy="1132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81" name="Straight Connector 80"/>
          <p:cNvCxnSpPr>
            <a:stCxn id="36" idx="2"/>
            <a:endCxn id="25" idx="6"/>
          </p:cNvCxnSpPr>
          <p:nvPr/>
        </p:nvCxnSpPr>
        <p:spPr>
          <a:xfrm flipH="1" flipV="1">
            <a:off x="4225141" y="2672079"/>
            <a:ext cx="157300"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82" name="Straight Connector 81"/>
          <p:cNvCxnSpPr>
            <a:stCxn id="34" idx="2"/>
            <a:endCxn id="25" idx="6"/>
          </p:cNvCxnSpPr>
          <p:nvPr/>
        </p:nvCxnSpPr>
        <p:spPr>
          <a:xfrm flipH="1" flipV="1">
            <a:off x="4225141" y="2672079"/>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83" name="Straight Connector 82"/>
          <p:cNvCxnSpPr>
            <a:stCxn id="31" idx="2"/>
            <a:endCxn id="23" idx="6"/>
          </p:cNvCxnSpPr>
          <p:nvPr/>
        </p:nvCxnSpPr>
        <p:spPr>
          <a:xfrm flipH="1" flipV="1">
            <a:off x="3829389" y="3432772"/>
            <a:ext cx="244106" cy="139373"/>
          </a:xfrm>
          <a:prstGeom prst="line">
            <a:avLst/>
          </a:prstGeom>
        </p:spPr>
        <p:style>
          <a:lnRef idx="1">
            <a:schemeClr val="accent2"/>
          </a:lnRef>
          <a:fillRef idx="0">
            <a:schemeClr val="accent2"/>
          </a:fillRef>
          <a:effectRef idx="0">
            <a:schemeClr val="accent2"/>
          </a:effectRef>
          <a:fontRef idx="minor">
            <a:schemeClr val="tx1"/>
          </a:fontRef>
        </p:style>
      </p:cxnSp>
      <p:cxnSp>
        <p:nvCxnSpPr>
          <p:cNvPr id="84" name="Straight Connector 83"/>
          <p:cNvCxnSpPr>
            <a:stCxn id="30" idx="2"/>
            <a:endCxn id="21" idx="6"/>
          </p:cNvCxnSpPr>
          <p:nvPr/>
        </p:nvCxnSpPr>
        <p:spPr>
          <a:xfrm flipH="1" flipV="1">
            <a:off x="3828635" y="3200400"/>
            <a:ext cx="244860" cy="146917"/>
          </a:xfrm>
          <a:prstGeom prst="line">
            <a:avLst/>
          </a:prstGeom>
        </p:spPr>
        <p:style>
          <a:lnRef idx="1">
            <a:schemeClr val="accent2"/>
          </a:lnRef>
          <a:fillRef idx="0">
            <a:schemeClr val="accent2"/>
          </a:fillRef>
          <a:effectRef idx="0">
            <a:schemeClr val="accent2"/>
          </a:effectRef>
          <a:fontRef idx="minor">
            <a:schemeClr val="tx1"/>
          </a:fontRef>
        </p:style>
      </p:cxnSp>
      <p:cxnSp>
        <p:nvCxnSpPr>
          <p:cNvPr id="85" name="Straight Connector 84"/>
          <p:cNvCxnSpPr>
            <a:stCxn id="29" idx="2"/>
            <a:endCxn id="19" idx="6"/>
          </p:cNvCxnSpPr>
          <p:nvPr/>
        </p:nvCxnSpPr>
        <p:spPr>
          <a:xfrm flipH="1" flipV="1">
            <a:off x="3828635" y="2975572"/>
            <a:ext cx="244860" cy="153707"/>
          </a:xfrm>
          <a:prstGeom prst="line">
            <a:avLst/>
          </a:prstGeom>
        </p:spPr>
        <p:style>
          <a:lnRef idx="1">
            <a:schemeClr val="accent2"/>
          </a:lnRef>
          <a:fillRef idx="0">
            <a:schemeClr val="accent2"/>
          </a:fillRef>
          <a:effectRef idx="0">
            <a:schemeClr val="accent2"/>
          </a:effectRef>
          <a:fontRef idx="minor">
            <a:schemeClr val="tx1"/>
          </a:fontRef>
        </p:style>
      </p:cxnSp>
      <p:sp>
        <p:nvSpPr>
          <p:cNvPr id="86" name="Oval 85"/>
          <p:cNvSpPr/>
          <p:nvPr/>
        </p:nvSpPr>
        <p:spPr>
          <a:xfrm>
            <a:off x="4772502" y="28919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7" name="Oval 86"/>
          <p:cNvSpPr/>
          <p:nvPr/>
        </p:nvSpPr>
        <p:spPr>
          <a:xfrm>
            <a:off x="4772502" y="3116747"/>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8" name="Oval 87"/>
          <p:cNvSpPr/>
          <p:nvPr/>
        </p:nvSpPr>
        <p:spPr>
          <a:xfrm>
            <a:off x="4773256" y="33491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89" name="Straight Connector 88"/>
          <p:cNvCxnSpPr>
            <a:stCxn id="86" idx="2"/>
            <a:endCxn id="33" idx="6"/>
          </p:cNvCxnSpPr>
          <p:nvPr/>
        </p:nvCxnSpPr>
        <p:spPr>
          <a:xfrm flipH="1" flipV="1">
            <a:off x="4534087" y="2672079"/>
            <a:ext cx="238415" cy="296040"/>
          </a:xfrm>
          <a:prstGeom prst="line">
            <a:avLst/>
          </a:prstGeom>
        </p:spPr>
        <p:style>
          <a:lnRef idx="1">
            <a:schemeClr val="accent2"/>
          </a:lnRef>
          <a:fillRef idx="0">
            <a:schemeClr val="accent2"/>
          </a:fillRef>
          <a:effectRef idx="0">
            <a:schemeClr val="accent2"/>
          </a:effectRef>
          <a:fontRef idx="minor">
            <a:schemeClr val="tx1"/>
          </a:fontRef>
        </p:style>
      </p:cxnSp>
      <p:cxnSp>
        <p:nvCxnSpPr>
          <p:cNvPr id="90" name="Straight Connector 89"/>
          <p:cNvCxnSpPr>
            <a:stCxn id="86" idx="2"/>
            <a:endCxn id="34" idx="6"/>
          </p:cNvCxnSpPr>
          <p:nvPr/>
        </p:nvCxnSpPr>
        <p:spPr>
          <a:xfrm flipH="1" flipV="1">
            <a:off x="4534087" y="2896907"/>
            <a:ext cx="238415" cy="71212"/>
          </a:xfrm>
          <a:prstGeom prst="line">
            <a:avLst/>
          </a:prstGeom>
        </p:spPr>
        <p:style>
          <a:lnRef idx="1">
            <a:schemeClr val="accent2"/>
          </a:lnRef>
          <a:fillRef idx="0">
            <a:schemeClr val="accent2"/>
          </a:fillRef>
          <a:effectRef idx="0">
            <a:schemeClr val="accent2"/>
          </a:effectRef>
          <a:fontRef idx="minor">
            <a:schemeClr val="tx1"/>
          </a:fontRef>
        </p:style>
      </p:cxnSp>
      <p:cxnSp>
        <p:nvCxnSpPr>
          <p:cNvPr id="91" name="Straight Connector 90"/>
          <p:cNvCxnSpPr>
            <a:stCxn id="86" idx="2"/>
            <a:endCxn id="38" idx="6"/>
          </p:cNvCxnSpPr>
          <p:nvPr/>
        </p:nvCxnSpPr>
        <p:spPr>
          <a:xfrm flipH="1">
            <a:off x="4535595" y="2968119"/>
            <a:ext cx="236907" cy="836398"/>
          </a:xfrm>
          <a:prstGeom prst="line">
            <a:avLst/>
          </a:prstGeom>
        </p:spPr>
        <p:style>
          <a:lnRef idx="1">
            <a:schemeClr val="accent2"/>
          </a:lnRef>
          <a:fillRef idx="0">
            <a:schemeClr val="accent2"/>
          </a:fillRef>
          <a:effectRef idx="0">
            <a:schemeClr val="accent2"/>
          </a:effectRef>
          <a:fontRef idx="minor">
            <a:schemeClr val="tx1"/>
          </a:fontRef>
        </p:style>
      </p:cxnSp>
      <p:cxnSp>
        <p:nvCxnSpPr>
          <p:cNvPr id="92" name="Straight Connector 91"/>
          <p:cNvCxnSpPr>
            <a:stCxn id="87" idx="2"/>
            <a:endCxn id="34" idx="6"/>
          </p:cNvCxnSpPr>
          <p:nvPr/>
        </p:nvCxnSpPr>
        <p:spPr>
          <a:xfrm flipH="1" flipV="1">
            <a:off x="4534087" y="2896907"/>
            <a:ext cx="238415" cy="296040"/>
          </a:xfrm>
          <a:prstGeom prst="line">
            <a:avLst/>
          </a:prstGeom>
        </p:spPr>
        <p:style>
          <a:lnRef idx="1">
            <a:schemeClr val="accent2"/>
          </a:lnRef>
          <a:fillRef idx="0">
            <a:schemeClr val="accent2"/>
          </a:fillRef>
          <a:effectRef idx="0">
            <a:schemeClr val="accent2"/>
          </a:effectRef>
          <a:fontRef idx="minor">
            <a:schemeClr val="tx1"/>
          </a:fontRef>
        </p:style>
      </p:cxnSp>
      <p:cxnSp>
        <p:nvCxnSpPr>
          <p:cNvPr id="93" name="Straight Connector 92"/>
          <p:cNvCxnSpPr>
            <a:stCxn id="35" idx="6"/>
            <a:endCxn id="86" idx="2"/>
          </p:cNvCxnSpPr>
          <p:nvPr/>
        </p:nvCxnSpPr>
        <p:spPr>
          <a:xfrm flipV="1">
            <a:off x="4534841" y="2968119"/>
            <a:ext cx="237661" cy="161160"/>
          </a:xfrm>
          <a:prstGeom prst="line">
            <a:avLst/>
          </a:prstGeom>
        </p:spPr>
        <p:style>
          <a:lnRef idx="1">
            <a:schemeClr val="accent2"/>
          </a:lnRef>
          <a:fillRef idx="0">
            <a:schemeClr val="accent2"/>
          </a:fillRef>
          <a:effectRef idx="0">
            <a:schemeClr val="accent2"/>
          </a:effectRef>
          <a:fontRef idx="minor">
            <a:schemeClr val="tx1"/>
          </a:fontRef>
        </p:style>
      </p:cxnSp>
      <p:cxnSp>
        <p:nvCxnSpPr>
          <p:cNvPr id="94" name="Straight Connector 93"/>
          <p:cNvCxnSpPr>
            <a:stCxn id="36" idx="6"/>
            <a:endCxn id="86" idx="2"/>
          </p:cNvCxnSpPr>
          <p:nvPr/>
        </p:nvCxnSpPr>
        <p:spPr>
          <a:xfrm flipV="1">
            <a:off x="4534841" y="2968119"/>
            <a:ext cx="237661" cy="379198"/>
          </a:xfrm>
          <a:prstGeom prst="line">
            <a:avLst/>
          </a:prstGeom>
        </p:spPr>
        <p:style>
          <a:lnRef idx="1">
            <a:schemeClr val="accent2"/>
          </a:lnRef>
          <a:fillRef idx="0">
            <a:schemeClr val="accent2"/>
          </a:fillRef>
          <a:effectRef idx="0">
            <a:schemeClr val="accent2"/>
          </a:effectRef>
          <a:fontRef idx="minor">
            <a:schemeClr val="tx1"/>
          </a:fontRef>
        </p:style>
      </p:cxnSp>
      <p:cxnSp>
        <p:nvCxnSpPr>
          <p:cNvPr id="95" name="Straight Connector 94"/>
          <p:cNvCxnSpPr>
            <a:stCxn id="32" idx="2"/>
            <a:endCxn id="19" idx="6"/>
          </p:cNvCxnSpPr>
          <p:nvPr/>
        </p:nvCxnSpPr>
        <p:spPr>
          <a:xfrm flipH="1" flipV="1">
            <a:off x="3828635" y="2975572"/>
            <a:ext cx="245614" cy="828945"/>
          </a:xfrm>
          <a:prstGeom prst="line">
            <a:avLst/>
          </a:prstGeom>
        </p:spPr>
        <p:style>
          <a:lnRef idx="1">
            <a:schemeClr val="accent2"/>
          </a:lnRef>
          <a:fillRef idx="0">
            <a:schemeClr val="accent2"/>
          </a:fillRef>
          <a:effectRef idx="0">
            <a:schemeClr val="accent2"/>
          </a:effectRef>
          <a:fontRef idx="minor">
            <a:schemeClr val="tx1"/>
          </a:fontRef>
        </p:style>
      </p:cxnSp>
      <p:cxnSp>
        <p:nvCxnSpPr>
          <p:cNvPr id="96" name="Straight Connector 95"/>
          <p:cNvCxnSpPr>
            <a:stCxn id="32" idx="2"/>
            <a:endCxn id="21" idx="6"/>
          </p:cNvCxnSpPr>
          <p:nvPr/>
        </p:nvCxnSpPr>
        <p:spPr>
          <a:xfrm flipH="1" flipV="1">
            <a:off x="3828635" y="3200400"/>
            <a:ext cx="245614" cy="604117"/>
          </a:xfrm>
          <a:prstGeom prst="line">
            <a:avLst/>
          </a:prstGeom>
        </p:spPr>
        <p:style>
          <a:lnRef idx="1">
            <a:schemeClr val="accent2"/>
          </a:lnRef>
          <a:fillRef idx="0">
            <a:schemeClr val="accent2"/>
          </a:fillRef>
          <a:effectRef idx="0">
            <a:schemeClr val="accent2"/>
          </a:effectRef>
          <a:fontRef idx="minor">
            <a:schemeClr val="tx1"/>
          </a:fontRef>
        </p:style>
      </p:cxnSp>
      <p:cxnSp>
        <p:nvCxnSpPr>
          <p:cNvPr id="97" name="Straight Connector 96"/>
          <p:cNvCxnSpPr>
            <a:stCxn id="19" idx="6"/>
            <a:endCxn id="31" idx="2"/>
          </p:cNvCxnSpPr>
          <p:nvPr/>
        </p:nvCxnSpPr>
        <p:spPr>
          <a:xfrm>
            <a:off x="3828635" y="2975572"/>
            <a:ext cx="244860" cy="596573"/>
          </a:xfrm>
          <a:prstGeom prst="line">
            <a:avLst/>
          </a:prstGeom>
        </p:spPr>
        <p:style>
          <a:lnRef idx="1">
            <a:schemeClr val="accent2"/>
          </a:lnRef>
          <a:fillRef idx="0">
            <a:schemeClr val="accent2"/>
          </a:fillRef>
          <a:effectRef idx="0">
            <a:schemeClr val="accent2"/>
          </a:effectRef>
          <a:fontRef idx="minor">
            <a:schemeClr val="tx1"/>
          </a:fontRef>
        </p:style>
      </p:cxnSp>
      <p:cxnSp>
        <p:nvCxnSpPr>
          <p:cNvPr id="98" name="Straight Connector 97"/>
          <p:cNvCxnSpPr>
            <a:stCxn id="86" idx="2"/>
            <a:endCxn id="37" idx="6"/>
          </p:cNvCxnSpPr>
          <p:nvPr/>
        </p:nvCxnSpPr>
        <p:spPr>
          <a:xfrm flipH="1">
            <a:off x="4534841" y="2968119"/>
            <a:ext cx="237661" cy="604026"/>
          </a:xfrm>
          <a:prstGeom prst="line">
            <a:avLst/>
          </a:prstGeom>
        </p:spPr>
        <p:style>
          <a:lnRef idx="1">
            <a:schemeClr val="accent2"/>
          </a:lnRef>
          <a:fillRef idx="0">
            <a:schemeClr val="accent2"/>
          </a:fillRef>
          <a:effectRef idx="0">
            <a:schemeClr val="accent2"/>
          </a:effectRef>
          <a:fontRef idx="minor">
            <a:schemeClr val="tx1"/>
          </a:fontRef>
        </p:style>
      </p:cxnSp>
      <p:cxnSp>
        <p:nvCxnSpPr>
          <p:cNvPr id="99" name="Straight Connector 98"/>
          <p:cNvCxnSpPr>
            <a:stCxn id="35" idx="6"/>
            <a:endCxn id="87" idx="2"/>
          </p:cNvCxnSpPr>
          <p:nvPr/>
        </p:nvCxnSpPr>
        <p:spPr>
          <a:xfrm>
            <a:off x="4534841" y="3129279"/>
            <a:ext cx="237661" cy="6366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0" name="Straight Connector 99"/>
          <p:cNvCxnSpPr>
            <a:stCxn id="25" idx="2"/>
            <a:endCxn id="23" idx="6"/>
          </p:cNvCxnSpPr>
          <p:nvPr/>
        </p:nvCxnSpPr>
        <p:spPr>
          <a:xfrm flipH="1">
            <a:off x="3829389" y="2672079"/>
            <a:ext cx="243352" cy="760693"/>
          </a:xfrm>
          <a:prstGeom prst="line">
            <a:avLst/>
          </a:prstGeom>
        </p:spPr>
        <p:style>
          <a:lnRef idx="1">
            <a:schemeClr val="accent2"/>
          </a:lnRef>
          <a:fillRef idx="0">
            <a:schemeClr val="accent2"/>
          </a:fillRef>
          <a:effectRef idx="0">
            <a:schemeClr val="accent2"/>
          </a:effectRef>
          <a:fontRef idx="minor">
            <a:schemeClr val="tx1"/>
          </a:fontRef>
        </p:style>
      </p:cxnSp>
      <p:cxnSp>
        <p:nvCxnSpPr>
          <p:cNvPr id="101" name="Straight Connector 100"/>
          <p:cNvCxnSpPr>
            <a:stCxn id="25" idx="2"/>
            <a:endCxn id="21" idx="6"/>
          </p:cNvCxnSpPr>
          <p:nvPr/>
        </p:nvCxnSpPr>
        <p:spPr>
          <a:xfrm flipH="1">
            <a:off x="3828635" y="2672079"/>
            <a:ext cx="244106" cy="52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2" name="Straight Connector 101"/>
          <p:cNvCxnSpPr>
            <a:stCxn id="27" idx="2"/>
            <a:endCxn id="23" idx="6"/>
          </p:cNvCxnSpPr>
          <p:nvPr/>
        </p:nvCxnSpPr>
        <p:spPr>
          <a:xfrm flipH="1">
            <a:off x="3829389" y="2896907"/>
            <a:ext cx="243352" cy="535865"/>
          </a:xfrm>
          <a:prstGeom prst="line">
            <a:avLst/>
          </a:prstGeom>
        </p:spPr>
        <p:style>
          <a:lnRef idx="1">
            <a:schemeClr val="accent2"/>
          </a:lnRef>
          <a:fillRef idx="0">
            <a:schemeClr val="accent2"/>
          </a:fillRef>
          <a:effectRef idx="0">
            <a:schemeClr val="accent2"/>
          </a:effectRef>
          <a:fontRef idx="minor">
            <a:schemeClr val="tx1"/>
          </a:fontRef>
        </p:style>
      </p:cxnSp>
      <p:cxnSp>
        <p:nvCxnSpPr>
          <p:cNvPr id="103" name="Straight Connector 102"/>
          <p:cNvCxnSpPr>
            <a:stCxn id="87" idx="2"/>
            <a:endCxn id="36" idx="6"/>
          </p:cNvCxnSpPr>
          <p:nvPr/>
        </p:nvCxnSpPr>
        <p:spPr>
          <a:xfrm flipH="1">
            <a:off x="4534841" y="3192947"/>
            <a:ext cx="237661" cy="15437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4" name="Straight Connector 103"/>
          <p:cNvCxnSpPr>
            <a:stCxn id="37" idx="6"/>
            <a:endCxn id="87" idx="2"/>
          </p:cNvCxnSpPr>
          <p:nvPr/>
        </p:nvCxnSpPr>
        <p:spPr>
          <a:xfrm flipV="1">
            <a:off x="4534841" y="3192947"/>
            <a:ext cx="237661" cy="37919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5" name="Straight Connector 104"/>
          <p:cNvCxnSpPr>
            <a:stCxn id="38" idx="6"/>
            <a:endCxn id="87" idx="2"/>
          </p:cNvCxnSpPr>
          <p:nvPr/>
        </p:nvCxnSpPr>
        <p:spPr>
          <a:xfrm flipV="1">
            <a:off x="4535595" y="3192947"/>
            <a:ext cx="236907" cy="61157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6" name="Straight Connector 105"/>
          <p:cNvCxnSpPr>
            <a:stCxn id="33" idx="6"/>
            <a:endCxn id="88" idx="2"/>
          </p:cNvCxnSpPr>
          <p:nvPr/>
        </p:nvCxnSpPr>
        <p:spPr>
          <a:xfrm>
            <a:off x="4534087" y="2672079"/>
            <a:ext cx="239169" cy="75324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7" name="Straight Connector 106"/>
          <p:cNvCxnSpPr>
            <a:stCxn id="88" idx="2"/>
            <a:endCxn id="34" idx="6"/>
          </p:cNvCxnSpPr>
          <p:nvPr/>
        </p:nvCxnSpPr>
        <p:spPr>
          <a:xfrm flipH="1" flipV="1">
            <a:off x="4534087" y="2896907"/>
            <a:ext cx="239169" cy="5284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08" name="Straight Connector 107"/>
          <p:cNvCxnSpPr>
            <a:stCxn id="35" idx="6"/>
            <a:endCxn id="88" idx="2"/>
          </p:cNvCxnSpPr>
          <p:nvPr/>
        </p:nvCxnSpPr>
        <p:spPr>
          <a:xfrm>
            <a:off x="4534841" y="3129279"/>
            <a:ext cx="238415" cy="29604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9" name="Straight Connector 108"/>
          <p:cNvCxnSpPr>
            <a:stCxn id="88" idx="2"/>
            <a:endCxn id="36" idx="6"/>
          </p:cNvCxnSpPr>
          <p:nvPr/>
        </p:nvCxnSpPr>
        <p:spPr>
          <a:xfrm flipH="1" flipV="1">
            <a:off x="4534841" y="3347317"/>
            <a:ext cx="238415" cy="78002"/>
          </a:xfrm>
          <a:prstGeom prst="line">
            <a:avLst/>
          </a:prstGeom>
        </p:spPr>
        <p:style>
          <a:lnRef idx="1">
            <a:schemeClr val="accent2"/>
          </a:lnRef>
          <a:fillRef idx="0">
            <a:schemeClr val="accent2"/>
          </a:fillRef>
          <a:effectRef idx="0">
            <a:schemeClr val="accent2"/>
          </a:effectRef>
          <a:fontRef idx="minor">
            <a:schemeClr val="tx1"/>
          </a:fontRef>
        </p:style>
      </p:cxnSp>
      <p:cxnSp>
        <p:nvCxnSpPr>
          <p:cNvPr id="110" name="Straight Connector 109"/>
          <p:cNvCxnSpPr>
            <a:stCxn id="37" idx="6"/>
            <a:endCxn id="88" idx="2"/>
          </p:cNvCxnSpPr>
          <p:nvPr/>
        </p:nvCxnSpPr>
        <p:spPr>
          <a:xfrm flipV="1">
            <a:off x="4534841" y="3425319"/>
            <a:ext cx="238415" cy="146826"/>
          </a:xfrm>
          <a:prstGeom prst="line">
            <a:avLst/>
          </a:prstGeom>
        </p:spPr>
        <p:style>
          <a:lnRef idx="1">
            <a:schemeClr val="accent2"/>
          </a:lnRef>
          <a:fillRef idx="0">
            <a:schemeClr val="accent2"/>
          </a:fillRef>
          <a:effectRef idx="0">
            <a:schemeClr val="accent2"/>
          </a:effectRef>
          <a:fontRef idx="minor">
            <a:schemeClr val="tx1"/>
          </a:fontRef>
        </p:style>
      </p:cxnSp>
      <p:cxnSp>
        <p:nvCxnSpPr>
          <p:cNvPr id="111" name="Straight Connector 110"/>
          <p:cNvCxnSpPr>
            <a:stCxn id="88" idx="2"/>
            <a:endCxn id="38" idx="6"/>
          </p:cNvCxnSpPr>
          <p:nvPr/>
        </p:nvCxnSpPr>
        <p:spPr>
          <a:xfrm flipH="1">
            <a:off x="4535595" y="3425319"/>
            <a:ext cx="237661" cy="379198"/>
          </a:xfrm>
          <a:prstGeom prst="line">
            <a:avLst/>
          </a:prstGeom>
        </p:spPr>
        <p:style>
          <a:lnRef idx="1">
            <a:schemeClr val="accent2"/>
          </a:lnRef>
          <a:fillRef idx="0">
            <a:schemeClr val="accent2"/>
          </a:fillRef>
          <a:effectRef idx="0">
            <a:schemeClr val="accent2"/>
          </a:effectRef>
          <a:fontRef idx="minor">
            <a:schemeClr val="tx1"/>
          </a:fontRef>
        </p:style>
      </p:cxnSp>
      <p:cxnSp>
        <p:nvCxnSpPr>
          <p:cNvPr id="5" name="Straight Connector 4"/>
          <p:cNvCxnSpPr>
            <a:stCxn id="13" idx="3"/>
            <a:endCxn id="21" idx="2"/>
          </p:cNvCxnSpPr>
          <p:nvPr/>
        </p:nvCxnSpPr>
        <p:spPr>
          <a:xfrm flipV="1">
            <a:off x="3124200" y="3200400"/>
            <a:ext cx="552035" cy="32266"/>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19" idx="2"/>
            <a:endCxn id="12" idx="3"/>
          </p:cNvCxnSpPr>
          <p:nvPr/>
        </p:nvCxnSpPr>
        <p:spPr>
          <a:xfrm flipH="1" flipV="1">
            <a:off x="3124200" y="2699266"/>
            <a:ext cx="552035" cy="276306"/>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p:cNvCxnSpPr>
            <a:stCxn id="23" idx="2"/>
            <a:endCxn id="14" idx="3"/>
          </p:cNvCxnSpPr>
          <p:nvPr/>
        </p:nvCxnSpPr>
        <p:spPr>
          <a:xfrm flipH="1">
            <a:off x="3119846" y="3432772"/>
            <a:ext cx="557143" cy="333294"/>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a:stCxn id="86" idx="6"/>
            <a:endCxn id="15" idx="1"/>
          </p:cNvCxnSpPr>
          <p:nvPr/>
        </p:nvCxnSpPr>
        <p:spPr>
          <a:xfrm flipV="1">
            <a:off x="4924902" y="2699266"/>
            <a:ext cx="561498" cy="26885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a:stCxn id="87" idx="6"/>
            <a:endCxn id="16" idx="1"/>
          </p:cNvCxnSpPr>
          <p:nvPr/>
        </p:nvCxnSpPr>
        <p:spPr>
          <a:xfrm>
            <a:off x="4924902" y="3192947"/>
            <a:ext cx="561498" cy="39719"/>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a:stCxn id="88" idx="6"/>
            <a:endCxn id="17" idx="1"/>
          </p:cNvCxnSpPr>
          <p:nvPr/>
        </p:nvCxnSpPr>
        <p:spPr>
          <a:xfrm>
            <a:off x="4925656" y="3425319"/>
            <a:ext cx="556390" cy="340747"/>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a:stCxn id="18" idx="3"/>
            <a:endCxn id="23" idx="2"/>
          </p:cNvCxnSpPr>
          <p:nvPr/>
        </p:nvCxnSpPr>
        <p:spPr>
          <a:xfrm flipV="1">
            <a:off x="3119846" y="3432772"/>
            <a:ext cx="557143" cy="866694"/>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a:stCxn id="18" idx="3"/>
            <a:endCxn id="21" idx="2"/>
          </p:cNvCxnSpPr>
          <p:nvPr/>
        </p:nvCxnSpPr>
        <p:spPr>
          <a:xfrm flipV="1">
            <a:off x="3119846" y="3200400"/>
            <a:ext cx="556389" cy="1099066"/>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a:stCxn id="18" idx="3"/>
            <a:endCxn id="19" idx="2"/>
          </p:cNvCxnSpPr>
          <p:nvPr/>
        </p:nvCxnSpPr>
        <p:spPr>
          <a:xfrm flipV="1">
            <a:off x="3119846" y="2975572"/>
            <a:ext cx="556389" cy="132389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72187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cxnSp>
        <p:nvCxnSpPr>
          <p:cNvPr id="6" name="Straight Arrow Connector 5"/>
          <p:cNvCxnSpPr/>
          <p:nvPr/>
        </p:nvCxnSpPr>
        <p:spPr>
          <a:xfrm>
            <a:off x="2667000" y="3691738"/>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6629400" y="3665491"/>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Oval 8"/>
          <p:cNvSpPr/>
          <p:nvPr/>
        </p:nvSpPr>
        <p:spPr>
          <a:xfrm>
            <a:off x="4098540" y="339071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4098540" y="361553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4099294" y="384791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4495046" y="3087217"/>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4495046" y="331204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4495800" y="3544417"/>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4495800" y="376245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4495800" y="3987283"/>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4496554" y="421965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4803992" y="3087217"/>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4803992" y="331204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p:cNvSpPr/>
          <p:nvPr/>
        </p:nvSpPr>
        <p:spPr>
          <a:xfrm>
            <a:off x="4804746" y="3544417"/>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p:cNvSpPr/>
          <p:nvPr/>
        </p:nvSpPr>
        <p:spPr>
          <a:xfrm>
            <a:off x="4804746" y="376245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4804746" y="3987283"/>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4805500" y="421965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Connector 26"/>
          <p:cNvCxnSpPr>
            <a:stCxn id="9" idx="6"/>
            <a:endCxn id="12" idx="2"/>
          </p:cNvCxnSpPr>
          <p:nvPr/>
        </p:nvCxnSpPr>
        <p:spPr>
          <a:xfrm flipV="1">
            <a:off x="4250940" y="3163417"/>
            <a:ext cx="244106" cy="303493"/>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6"/>
            <a:endCxn id="13" idx="2"/>
          </p:cNvCxnSpPr>
          <p:nvPr/>
        </p:nvCxnSpPr>
        <p:spPr>
          <a:xfrm flipV="1">
            <a:off x="4250940" y="3388245"/>
            <a:ext cx="244106" cy="7866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0" idx="6"/>
            <a:endCxn id="16" idx="2"/>
          </p:cNvCxnSpPr>
          <p:nvPr/>
        </p:nvCxnSpPr>
        <p:spPr>
          <a:xfrm>
            <a:off x="4250940" y="3691738"/>
            <a:ext cx="244860" cy="37174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0" idx="6"/>
            <a:endCxn id="13" idx="2"/>
          </p:cNvCxnSpPr>
          <p:nvPr/>
        </p:nvCxnSpPr>
        <p:spPr>
          <a:xfrm flipV="1">
            <a:off x="4250940" y="3388245"/>
            <a:ext cx="244106" cy="30349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11" idx="6"/>
            <a:endCxn id="14" idx="2"/>
          </p:cNvCxnSpPr>
          <p:nvPr/>
        </p:nvCxnSpPr>
        <p:spPr>
          <a:xfrm flipV="1">
            <a:off x="4251694" y="3620617"/>
            <a:ext cx="244106" cy="30349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1" idx="6"/>
            <a:endCxn id="15" idx="2"/>
          </p:cNvCxnSpPr>
          <p:nvPr/>
        </p:nvCxnSpPr>
        <p:spPr>
          <a:xfrm flipV="1">
            <a:off x="4251694" y="3838655"/>
            <a:ext cx="244106" cy="8545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9" idx="6"/>
            <a:endCxn id="15" idx="2"/>
          </p:cNvCxnSpPr>
          <p:nvPr/>
        </p:nvCxnSpPr>
        <p:spPr>
          <a:xfrm>
            <a:off x="4250940" y="3466910"/>
            <a:ext cx="244860" cy="37174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0" idx="6"/>
            <a:endCxn id="14" idx="2"/>
          </p:cNvCxnSpPr>
          <p:nvPr/>
        </p:nvCxnSpPr>
        <p:spPr>
          <a:xfrm flipV="1">
            <a:off x="4250940" y="3620617"/>
            <a:ext cx="244860" cy="7112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11" idx="6"/>
            <a:endCxn id="17" idx="2"/>
          </p:cNvCxnSpPr>
          <p:nvPr/>
        </p:nvCxnSpPr>
        <p:spPr>
          <a:xfrm>
            <a:off x="4251694" y="3924110"/>
            <a:ext cx="244860" cy="37174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18" idx="2"/>
            <a:endCxn id="12" idx="6"/>
          </p:cNvCxnSpPr>
          <p:nvPr/>
        </p:nvCxnSpPr>
        <p:spPr>
          <a:xfrm flipH="1">
            <a:off x="4647446" y="3163417"/>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4" idx="6"/>
            <a:endCxn id="20" idx="2"/>
          </p:cNvCxnSpPr>
          <p:nvPr/>
        </p:nvCxnSpPr>
        <p:spPr>
          <a:xfrm flipV="1">
            <a:off x="4648200" y="3388245"/>
            <a:ext cx="155792" cy="23237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3" idx="6"/>
            <a:endCxn id="20" idx="2"/>
          </p:cNvCxnSpPr>
          <p:nvPr/>
        </p:nvCxnSpPr>
        <p:spPr>
          <a:xfrm>
            <a:off x="4647446" y="3388245"/>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17" idx="6"/>
            <a:endCxn id="23" idx="2"/>
          </p:cNvCxnSpPr>
          <p:nvPr/>
        </p:nvCxnSpPr>
        <p:spPr>
          <a:xfrm flipV="1">
            <a:off x="4648954" y="4063483"/>
            <a:ext cx="155792" cy="23237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4" idx="6"/>
            <a:endCxn id="22" idx="2"/>
          </p:cNvCxnSpPr>
          <p:nvPr/>
        </p:nvCxnSpPr>
        <p:spPr>
          <a:xfrm>
            <a:off x="4648200" y="3620617"/>
            <a:ext cx="156546" cy="21803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15" idx="6"/>
            <a:endCxn id="22" idx="2"/>
          </p:cNvCxnSpPr>
          <p:nvPr/>
        </p:nvCxnSpPr>
        <p:spPr>
          <a:xfrm>
            <a:off x="4648200" y="3838655"/>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5" idx="6"/>
            <a:endCxn id="23" idx="2"/>
          </p:cNvCxnSpPr>
          <p:nvPr/>
        </p:nvCxnSpPr>
        <p:spPr>
          <a:xfrm>
            <a:off x="4648200" y="3838655"/>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12" idx="6"/>
            <a:endCxn id="23" idx="2"/>
          </p:cNvCxnSpPr>
          <p:nvPr/>
        </p:nvCxnSpPr>
        <p:spPr>
          <a:xfrm>
            <a:off x="4647446" y="3163417"/>
            <a:ext cx="157300" cy="900066"/>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24" idx="2"/>
            <a:endCxn id="16" idx="6"/>
          </p:cNvCxnSpPr>
          <p:nvPr/>
        </p:nvCxnSpPr>
        <p:spPr>
          <a:xfrm flipH="1" flipV="1">
            <a:off x="4648200" y="4063483"/>
            <a:ext cx="157300" cy="23237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18" idx="2"/>
            <a:endCxn id="16" idx="6"/>
          </p:cNvCxnSpPr>
          <p:nvPr/>
        </p:nvCxnSpPr>
        <p:spPr>
          <a:xfrm flipH="1">
            <a:off x="4648200" y="3163417"/>
            <a:ext cx="155792" cy="90006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21" idx="2"/>
            <a:endCxn id="14" idx="6"/>
          </p:cNvCxnSpPr>
          <p:nvPr/>
        </p:nvCxnSpPr>
        <p:spPr>
          <a:xfrm flipH="1">
            <a:off x="4648200" y="3620617"/>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24" idx="2"/>
            <a:endCxn id="17" idx="6"/>
          </p:cNvCxnSpPr>
          <p:nvPr/>
        </p:nvCxnSpPr>
        <p:spPr>
          <a:xfrm flipH="1">
            <a:off x="4648954" y="4295855"/>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2" idx="2"/>
            <a:endCxn id="17" idx="6"/>
          </p:cNvCxnSpPr>
          <p:nvPr/>
        </p:nvCxnSpPr>
        <p:spPr>
          <a:xfrm flipH="1">
            <a:off x="4648954" y="3838655"/>
            <a:ext cx="155792" cy="45720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17" idx="6"/>
            <a:endCxn id="21" idx="2"/>
          </p:cNvCxnSpPr>
          <p:nvPr/>
        </p:nvCxnSpPr>
        <p:spPr>
          <a:xfrm flipV="1">
            <a:off x="4648954" y="3620617"/>
            <a:ext cx="155792" cy="67523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17" idx="6"/>
            <a:endCxn id="20" idx="2"/>
          </p:cNvCxnSpPr>
          <p:nvPr/>
        </p:nvCxnSpPr>
        <p:spPr>
          <a:xfrm flipV="1">
            <a:off x="4648954" y="3388245"/>
            <a:ext cx="155038" cy="90761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stCxn id="17" idx="6"/>
            <a:endCxn id="18" idx="2"/>
          </p:cNvCxnSpPr>
          <p:nvPr/>
        </p:nvCxnSpPr>
        <p:spPr>
          <a:xfrm flipV="1">
            <a:off x="4648954" y="3163417"/>
            <a:ext cx="155038" cy="113243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23" idx="2"/>
            <a:endCxn id="16" idx="6"/>
          </p:cNvCxnSpPr>
          <p:nvPr/>
        </p:nvCxnSpPr>
        <p:spPr>
          <a:xfrm flipH="1">
            <a:off x="4648200" y="4063483"/>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22" idx="2"/>
            <a:endCxn id="16" idx="6"/>
          </p:cNvCxnSpPr>
          <p:nvPr/>
        </p:nvCxnSpPr>
        <p:spPr>
          <a:xfrm flipH="1">
            <a:off x="4648200" y="3838655"/>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stCxn id="21" idx="2"/>
            <a:endCxn id="16" idx="6"/>
          </p:cNvCxnSpPr>
          <p:nvPr/>
        </p:nvCxnSpPr>
        <p:spPr>
          <a:xfrm flipH="1">
            <a:off x="4648200" y="3620617"/>
            <a:ext cx="156546" cy="442866"/>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20" idx="2"/>
            <a:endCxn id="16" idx="6"/>
          </p:cNvCxnSpPr>
          <p:nvPr/>
        </p:nvCxnSpPr>
        <p:spPr>
          <a:xfrm flipH="1">
            <a:off x="4648200" y="3388245"/>
            <a:ext cx="155792" cy="67523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15" idx="6"/>
            <a:endCxn id="18" idx="2"/>
          </p:cNvCxnSpPr>
          <p:nvPr/>
        </p:nvCxnSpPr>
        <p:spPr>
          <a:xfrm flipV="1">
            <a:off x="4648200" y="3163417"/>
            <a:ext cx="155792" cy="67523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stCxn id="20" idx="2"/>
            <a:endCxn id="15" idx="6"/>
          </p:cNvCxnSpPr>
          <p:nvPr/>
        </p:nvCxnSpPr>
        <p:spPr>
          <a:xfrm flipH="1">
            <a:off x="4648200" y="3388245"/>
            <a:ext cx="155792" cy="45041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21" idx="2"/>
            <a:endCxn id="15" idx="6"/>
          </p:cNvCxnSpPr>
          <p:nvPr/>
        </p:nvCxnSpPr>
        <p:spPr>
          <a:xfrm flipH="1">
            <a:off x="4648200" y="3620617"/>
            <a:ext cx="156546" cy="21803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24" idx="2"/>
            <a:endCxn id="15" idx="6"/>
          </p:cNvCxnSpPr>
          <p:nvPr/>
        </p:nvCxnSpPr>
        <p:spPr>
          <a:xfrm flipH="1" flipV="1">
            <a:off x="4648200" y="3838655"/>
            <a:ext cx="157300" cy="45720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a:stCxn id="23" idx="2"/>
            <a:endCxn id="14" idx="6"/>
          </p:cNvCxnSpPr>
          <p:nvPr/>
        </p:nvCxnSpPr>
        <p:spPr>
          <a:xfrm flipH="1" flipV="1">
            <a:off x="4648200" y="3620617"/>
            <a:ext cx="156546" cy="442866"/>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14" idx="6"/>
            <a:endCxn id="24" idx="2"/>
          </p:cNvCxnSpPr>
          <p:nvPr/>
        </p:nvCxnSpPr>
        <p:spPr>
          <a:xfrm>
            <a:off x="4648200" y="3620617"/>
            <a:ext cx="157300" cy="67523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stCxn id="18" idx="2"/>
            <a:endCxn id="14" idx="6"/>
          </p:cNvCxnSpPr>
          <p:nvPr/>
        </p:nvCxnSpPr>
        <p:spPr>
          <a:xfrm flipH="1">
            <a:off x="4648200" y="3163417"/>
            <a:ext cx="155792" cy="45720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21" idx="2"/>
            <a:endCxn id="13" idx="6"/>
          </p:cNvCxnSpPr>
          <p:nvPr/>
        </p:nvCxnSpPr>
        <p:spPr>
          <a:xfrm flipH="1" flipV="1">
            <a:off x="4647446" y="3388245"/>
            <a:ext cx="157300" cy="23237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a:stCxn id="22" idx="2"/>
            <a:endCxn id="13" idx="6"/>
          </p:cNvCxnSpPr>
          <p:nvPr/>
        </p:nvCxnSpPr>
        <p:spPr>
          <a:xfrm flipH="1" flipV="1">
            <a:off x="4647446" y="3388245"/>
            <a:ext cx="157300" cy="45041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23" idx="2"/>
            <a:endCxn id="13" idx="6"/>
          </p:cNvCxnSpPr>
          <p:nvPr/>
        </p:nvCxnSpPr>
        <p:spPr>
          <a:xfrm flipH="1" flipV="1">
            <a:off x="4647446" y="3388245"/>
            <a:ext cx="157300" cy="67523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a:stCxn id="24" idx="2"/>
            <a:endCxn id="13" idx="6"/>
          </p:cNvCxnSpPr>
          <p:nvPr/>
        </p:nvCxnSpPr>
        <p:spPr>
          <a:xfrm flipH="1" flipV="1">
            <a:off x="4647446" y="3388245"/>
            <a:ext cx="158054" cy="90761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stCxn id="18" idx="2"/>
            <a:endCxn id="13" idx="6"/>
          </p:cNvCxnSpPr>
          <p:nvPr/>
        </p:nvCxnSpPr>
        <p:spPr>
          <a:xfrm flipH="1">
            <a:off x="4647446" y="3163417"/>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a:stCxn id="24" idx="2"/>
            <a:endCxn id="12" idx="6"/>
          </p:cNvCxnSpPr>
          <p:nvPr/>
        </p:nvCxnSpPr>
        <p:spPr>
          <a:xfrm flipH="1" flipV="1">
            <a:off x="4647446" y="3163417"/>
            <a:ext cx="158054" cy="113243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stCxn id="22" idx="2"/>
            <a:endCxn id="12" idx="6"/>
          </p:cNvCxnSpPr>
          <p:nvPr/>
        </p:nvCxnSpPr>
        <p:spPr>
          <a:xfrm flipH="1" flipV="1">
            <a:off x="4647446" y="3163417"/>
            <a:ext cx="157300" cy="67523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a:stCxn id="20" idx="2"/>
            <a:endCxn id="12" idx="6"/>
          </p:cNvCxnSpPr>
          <p:nvPr/>
        </p:nvCxnSpPr>
        <p:spPr>
          <a:xfrm flipH="1" flipV="1">
            <a:off x="4647446" y="3163417"/>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a:stCxn id="16" idx="2"/>
            <a:endCxn id="11" idx="6"/>
          </p:cNvCxnSpPr>
          <p:nvPr/>
        </p:nvCxnSpPr>
        <p:spPr>
          <a:xfrm flipH="1" flipV="1">
            <a:off x="4251694" y="3924110"/>
            <a:ext cx="244106" cy="139373"/>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a:stCxn id="15" idx="2"/>
            <a:endCxn id="10" idx="6"/>
          </p:cNvCxnSpPr>
          <p:nvPr/>
        </p:nvCxnSpPr>
        <p:spPr>
          <a:xfrm flipH="1" flipV="1">
            <a:off x="4250940" y="3691738"/>
            <a:ext cx="244860" cy="14691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a:stCxn id="14" idx="2"/>
            <a:endCxn id="9" idx="6"/>
          </p:cNvCxnSpPr>
          <p:nvPr/>
        </p:nvCxnSpPr>
        <p:spPr>
          <a:xfrm flipH="1" flipV="1">
            <a:off x="4250940" y="3466910"/>
            <a:ext cx="244860" cy="153707"/>
          </a:xfrm>
          <a:prstGeom prst="line">
            <a:avLst/>
          </a:prstGeom>
        </p:spPr>
        <p:style>
          <a:lnRef idx="1">
            <a:schemeClr val="dk1"/>
          </a:lnRef>
          <a:fillRef idx="0">
            <a:schemeClr val="dk1"/>
          </a:fillRef>
          <a:effectRef idx="0">
            <a:schemeClr val="dk1"/>
          </a:effectRef>
          <a:fontRef idx="minor">
            <a:schemeClr val="tx1"/>
          </a:fontRef>
        </p:style>
      </p:cxnSp>
      <p:sp>
        <p:nvSpPr>
          <p:cNvPr id="97" name="Oval 96"/>
          <p:cNvSpPr/>
          <p:nvPr/>
        </p:nvSpPr>
        <p:spPr>
          <a:xfrm>
            <a:off x="5194807" y="3383257"/>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Oval 97"/>
          <p:cNvSpPr/>
          <p:nvPr/>
        </p:nvSpPr>
        <p:spPr>
          <a:xfrm>
            <a:off x="5194807" y="360808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val 98"/>
          <p:cNvSpPr/>
          <p:nvPr/>
        </p:nvSpPr>
        <p:spPr>
          <a:xfrm>
            <a:off x="5195561" y="3840457"/>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0" name="Straight Connector 99"/>
          <p:cNvCxnSpPr>
            <a:stCxn id="97" idx="2"/>
            <a:endCxn id="18" idx="6"/>
          </p:cNvCxnSpPr>
          <p:nvPr/>
        </p:nvCxnSpPr>
        <p:spPr>
          <a:xfrm flipH="1" flipV="1">
            <a:off x="4956392" y="3163417"/>
            <a:ext cx="238415" cy="296040"/>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a:stCxn id="97" idx="2"/>
            <a:endCxn id="20" idx="6"/>
          </p:cNvCxnSpPr>
          <p:nvPr/>
        </p:nvCxnSpPr>
        <p:spPr>
          <a:xfrm flipH="1" flipV="1">
            <a:off x="4956392" y="3388245"/>
            <a:ext cx="238415" cy="71212"/>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97" idx="2"/>
            <a:endCxn id="24" idx="6"/>
          </p:cNvCxnSpPr>
          <p:nvPr/>
        </p:nvCxnSpPr>
        <p:spPr>
          <a:xfrm flipH="1">
            <a:off x="4957900" y="3459457"/>
            <a:ext cx="236907" cy="836398"/>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a:stCxn id="98" idx="2"/>
            <a:endCxn id="20" idx="6"/>
          </p:cNvCxnSpPr>
          <p:nvPr/>
        </p:nvCxnSpPr>
        <p:spPr>
          <a:xfrm flipH="1" flipV="1">
            <a:off x="4956392" y="3388245"/>
            <a:ext cx="238415" cy="29604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a:stCxn id="21" idx="6"/>
            <a:endCxn id="97" idx="2"/>
          </p:cNvCxnSpPr>
          <p:nvPr/>
        </p:nvCxnSpPr>
        <p:spPr>
          <a:xfrm flipV="1">
            <a:off x="4957146" y="3459457"/>
            <a:ext cx="237661" cy="16116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22" idx="6"/>
            <a:endCxn id="97" idx="2"/>
          </p:cNvCxnSpPr>
          <p:nvPr/>
        </p:nvCxnSpPr>
        <p:spPr>
          <a:xfrm flipV="1">
            <a:off x="4957146" y="3459457"/>
            <a:ext cx="237661" cy="379198"/>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a:stCxn id="17" idx="2"/>
            <a:endCxn id="9" idx="6"/>
          </p:cNvCxnSpPr>
          <p:nvPr/>
        </p:nvCxnSpPr>
        <p:spPr>
          <a:xfrm flipH="1" flipV="1">
            <a:off x="4250940" y="3466910"/>
            <a:ext cx="245614" cy="828945"/>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a:stCxn id="17" idx="2"/>
            <a:endCxn id="10" idx="6"/>
          </p:cNvCxnSpPr>
          <p:nvPr/>
        </p:nvCxnSpPr>
        <p:spPr>
          <a:xfrm flipH="1" flipV="1">
            <a:off x="4250940" y="3691738"/>
            <a:ext cx="245614" cy="604117"/>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a:stCxn id="9" idx="6"/>
            <a:endCxn id="16" idx="2"/>
          </p:cNvCxnSpPr>
          <p:nvPr/>
        </p:nvCxnSpPr>
        <p:spPr>
          <a:xfrm>
            <a:off x="4250940" y="3466910"/>
            <a:ext cx="244860" cy="596573"/>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a:stCxn id="97" idx="2"/>
            <a:endCxn id="23" idx="6"/>
          </p:cNvCxnSpPr>
          <p:nvPr/>
        </p:nvCxnSpPr>
        <p:spPr>
          <a:xfrm flipH="1">
            <a:off x="4957146" y="3459457"/>
            <a:ext cx="237661" cy="604026"/>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a:stCxn id="21" idx="6"/>
            <a:endCxn id="98" idx="2"/>
          </p:cNvCxnSpPr>
          <p:nvPr/>
        </p:nvCxnSpPr>
        <p:spPr>
          <a:xfrm>
            <a:off x="4957146" y="3620617"/>
            <a:ext cx="237661" cy="63668"/>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a:stCxn id="12" idx="2"/>
            <a:endCxn id="11" idx="6"/>
          </p:cNvCxnSpPr>
          <p:nvPr/>
        </p:nvCxnSpPr>
        <p:spPr>
          <a:xfrm flipH="1">
            <a:off x="4251694" y="3163417"/>
            <a:ext cx="243352" cy="76069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a:stCxn id="12" idx="2"/>
            <a:endCxn id="10" idx="6"/>
          </p:cNvCxnSpPr>
          <p:nvPr/>
        </p:nvCxnSpPr>
        <p:spPr>
          <a:xfrm flipH="1">
            <a:off x="4250940" y="3163417"/>
            <a:ext cx="244106" cy="528321"/>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a:stCxn id="13" idx="2"/>
            <a:endCxn id="11" idx="6"/>
          </p:cNvCxnSpPr>
          <p:nvPr/>
        </p:nvCxnSpPr>
        <p:spPr>
          <a:xfrm flipH="1">
            <a:off x="4251694" y="3388245"/>
            <a:ext cx="243352" cy="535865"/>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a:stCxn id="98" idx="2"/>
            <a:endCxn id="22" idx="6"/>
          </p:cNvCxnSpPr>
          <p:nvPr/>
        </p:nvCxnSpPr>
        <p:spPr>
          <a:xfrm flipH="1">
            <a:off x="4957146" y="3684285"/>
            <a:ext cx="237661" cy="15437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a:stCxn id="23" idx="6"/>
            <a:endCxn id="98" idx="2"/>
          </p:cNvCxnSpPr>
          <p:nvPr/>
        </p:nvCxnSpPr>
        <p:spPr>
          <a:xfrm flipV="1">
            <a:off x="4957146" y="3684285"/>
            <a:ext cx="237661" cy="379198"/>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a:stCxn id="24" idx="6"/>
            <a:endCxn id="98" idx="2"/>
          </p:cNvCxnSpPr>
          <p:nvPr/>
        </p:nvCxnSpPr>
        <p:spPr>
          <a:xfrm flipV="1">
            <a:off x="4957900" y="3684285"/>
            <a:ext cx="236907" cy="611570"/>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a:stCxn id="18" idx="6"/>
            <a:endCxn id="99" idx="2"/>
          </p:cNvCxnSpPr>
          <p:nvPr/>
        </p:nvCxnSpPr>
        <p:spPr>
          <a:xfrm>
            <a:off x="4956392" y="3163417"/>
            <a:ext cx="239169" cy="753240"/>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p:cNvCxnSpPr>
            <a:stCxn id="99" idx="2"/>
            <a:endCxn id="20" idx="6"/>
          </p:cNvCxnSpPr>
          <p:nvPr/>
        </p:nvCxnSpPr>
        <p:spPr>
          <a:xfrm flipH="1" flipV="1">
            <a:off x="4956392" y="3388245"/>
            <a:ext cx="239169" cy="528412"/>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p:cNvCxnSpPr>
            <a:stCxn id="21" idx="6"/>
            <a:endCxn id="99" idx="2"/>
          </p:cNvCxnSpPr>
          <p:nvPr/>
        </p:nvCxnSpPr>
        <p:spPr>
          <a:xfrm>
            <a:off x="4957146" y="3620617"/>
            <a:ext cx="238415" cy="296040"/>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a:stCxn id="99" idx="2"/>
            <a:endCxn id="22" idx="6"/>
          </p:cNvCxnSpPr>
          <p:nvPr/>
        </p:nvCxnSpPr>
        <p:spPr>
          <a:xfrm flipH="1" flipV="1">
            <a:off x="4957146" y="3838655"/>
            <a:ext cx="238415" cy="78002"/>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p:cNvCxnSpPr>
            <a:stCxn id="23" idx="6"/>
            <a:endCxn id="99" idx="2"/>
          </p:cNvCxnSpPr>
          <p:nvPr/>
        </p:nvCxnSpPr>
        <p:spPr>
          <a:xfrm flipV="1">
            <a:off x="4957146" y="3916657"/>
            <a:ext cx="238415" cy="146826"/>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p:cNvCxnSpPr>
            <a:stCxn id="99" idx="2"/>
            <a:endCxn id="24" idx="6"/>
          </p:cNvCxnSpPr>
          <p:nvPr/>
        </p:nvCxnSpPr>
        <p:spPr>
          <a:xfrm flipH="1">
            <a:off x="4957900" y="3916657"/>
            <a:ext cx="237661" cy="379198"/>
          </a:xfrm>
          <a:prstGeom prst="line">
            <a:avLst/>
          </a:prstGeom>
        </p:spPr>
        <p:style>
          <a:lnRef idx="1">
            <a:schemeClr val="dk1"/>
          </a:lnRef>
          <a:fillRef idx="0">
            <a:schemeClr val="dk1"/>
          </a:fillRef>
          <a:effectRef idx="0">
            <a:schemeClr val="dk1"/>
          </a:effectRef>
          <a:fontRef idx="minor">
            <a:schemeClr val="tx1"/>
          </a:fontRef>
        </p:style>
      </p:cxnSp>
      <p:sp>
        <p:nvSpPr>
          <p:cNvPr id="222" name="Flowchart: Connector 221"/>
          <p:cNvSpPr/>
          <p:nvPr/>
        </p:nvSpPr>
        <p:spPr>
          <a:xfrm>
            <a:off x="1942872" y="3608085"/>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223" name="Straight Arrow Connector 222"/>
          <p:cNvCxnSpPr>
            <a:endCxn id="222" idx="6"/>
          </p:cNvCxnSpPr>
          <p:nvPr/>
        </p:nvCxnSpPr>
        <p:spPr>
          <a:xfrm flipH="1">
            <a:off x="2133372" y="3545062"/>
            <a:ext cx="287032" cy="164643"/>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73654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sp>
        <p:nvSpPr>
          <p:cNvPr id="96" name="Flowchart: Connector 95"/>
          <p:cNvSpPr/>
          <p:nvPr/>
        </p:nvSpPr>
        <p:spPr>
          <a:xfrm>
            <a:off x="2235585" y="3543110"/>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12" name="Straight Arrow Connector 111"/>
          <p:cNvCxnSpPr>
            <a:stCxn id="113" idx="3"/>
            <a:endCxn id="96" idx="7"/>
          </p:cNvCxnSpPr>
          <p:nvPr/>
        </p:nvCxnSpPr>
        <p:spPr>
          <a:xfrm flipH="1">
            <a:off x="2479488" y="3268990"/>
            <a:ext cx="311445" cy="31656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13" name="Flowchart: Connector 112"/>
          <p:cNvSpPr/>
          <p:nvPr/>
        </p:nvSpPr>
        <p:spPr>
          <a:xfrm>
            <a:off x="2749086" y="3021594"/>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B</a:t>
            </a:r>
            <a:endParaRPr lang="en-US" dirty="0">
              <a:solidFill>
                <a:schemeClr val="tx1"/>
              </a:solidFill>
            </a:endParaRPr>
          </a:p>
        </p:txBody>
      </p:sp>
      <p:sp>
        <p:nvSpPr>
          <p:cNvPr id="114" name="Flowchart: Connector 113"/>
          <p:cNvSpPr/>
          <p:nvPr/>
        </p:nvSpPr>
        <p:spPr>
          <a:xfrm>
            <a:off x="2918465" y="3537385"/>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a:t>
            </a:r>
            <a:endParaRPr lang="en-US" dirty="0">
              <a:solidFill>
                <a:schemeClr val="tx1"/>
              </a:solidFill>
            </a:endParaRPr>
          </a:p>
        </p:txBody>
      </p:sp>
      <p:sp>
        <p:nvSpPr>
          <p:cNvPr id="115" name="Flowchart: Connector 114"/>
          <p:cNvSpPr/>
          <p:nvPr/>
        </p:nvSpPr>
        <p:spPr>
          <a:xfrm>
            <a:off x="2719900" y="4053176"/>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16" name="Flowchart: Connector 115"/>
          <p:cNvSpPr/>
          <p:nvPr/>
        </p:nvSpPr>
        <p:spPr>
          <a:xfrm>
            <a:off x="2236692" y="4219655"/>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17" name="Straight Arrow Connector 116"/>
          <p:cNvCxnSpPr>
            <a:stCxn id="114" idx="2"/>
            <a:endCxn id="96" idx="6"/>
          </p:cNvCxnSpPr>
          <p:nvPr/>
        </p:nvCxnSpPr>
        <p:spPr>
          <a:xfrm flipH="1">
            <a:off x="2521335" y="3682307"/>
            <a:ext cx="397130" cy="57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15" idx="1"/>
            <a:endCxn id="96" idx="5"/>
          </p:cNvCxnSpPr>
          <p:nvPr/>
        </p:nvCxnSpPr>
        <p:spPr>
          <a:xfrm flipH="1" flipV="1">
            <a:off x="2479488" y="3790506"/>
            <a:ext cx="282259" cy="30511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16" idx="0"/>
            <a:endCxn id="96" idx="4"/>
          </p:cNvCxnSpPr>
          <p:nvPr/>
        </p:nvCxnSpPr>
        <p:spPr>
          <a:xfrm flipH="1" flipV="1">
            <a:off x="2378460" y="3832953"/>
            <a:ext cx="1107" cy="386702"/>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0" name="Flowchart: Connector 149"/>
          <p:cNvSpPr/>
          <p:nvPr/>
        </p:nvSpPr>
        <p:spPr>
          <a:xfrm>
            <a:off x="1679535" y="3021594"/>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Z</a:t>
            </a:r>
            <a:endParaRPr lang="en-US" dirty="0">
              <a:solidFill>
                <a:schemeClr val="tx1"/>
              </a:solidFill>
            </a:endParaRPr>
          </a:p>
        </p:txBody>
      </p:sp>
      <p:sp>
        <p:nvSpPr>
          <p:cNvPr id="151" name="Flowchart: Connector 150"/>
          <p:cNvSpPr/>
          <p:nvPr/>
        </p:nvSpPr>
        <p:spPr>
          <a:xfrm>
            <a:off x="1473009" y="3539363"/>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Y</a:t>
            </a:r>
            <a:endParaRPr lang="en-US" dirty="0">
              <a:solidFill>
                <a:schemeClr val="tx1"/>
              </a:solidFill>
            </a:endParaRPr>
          </a:p>
        </p:txBody>
      </p:sp>
      <p:cxnSp>
        <p:nvCxnSpPr>
          <p:cNvPr id="154" name="Straight Arrow Connector 153"/>
          <p:cNvCxnSpPr>
            <a:stCxn id="96" idx="1"/>
            <a:endCxn id="150" idx="5"/>
          </p:cNvCxnSpPr>
          <p:nvPr/>
        </p:nvCxnSpPr>
        <p:spPr>
          <a:xfrm flipH="1" flipV="1">
            <a:off x="1923438" y="3268990"/>
            <a:ext cx="353994" cy="31656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6" name="Flowchart: Connector 155"/>
          <p:cNvSpPr/>
          <p:nvPr/>
        </p:nvSpPr>
        <p:spPr>
          <a:xfrm>
            <a:off x="1685260" y="4116358"/>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57" name="Straight Arrow Connector 156"/>
          <p:cNvCxnSpPr>
            <a:stCxn id="96" idx="2"/>
            <a:endCxn id="151" idx="6"/>
          </p:cNvCxnSpPr>
          <p:nvPr/>
        </p:nvCxnSpPr>
        <p:spPr>
          <a:xfrm flipH="1" flipV="1">
            <a:off x="1758759" y="3684285"/>
            <a:ext cx="476826" cy="374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60" name="Straight Arrow Connector 159"/>
          <p:cNvCxnSpPr>
            <a:stCxn id="96" idx="3"/>
            <a:endCxn id="156" idx="7"/>
          </p:cNvCxnSpPr>
          <p:nvPr/>
        </p:nvCxnSpPr>
        <p:spPr>
          <a:xfrm flipH="1">
            <a:off x="1929163" y="3790506"/>
            <a:ext cx="348269" cy="368299"/>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120061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sp>
        <p:nvSpPr>
          <p:cNvPr id="96" name="Flowchart: Connector 95"/>
          <p:cNvSpPr/>
          <p:nvPr/>
        </p:nvSpPr>
        <p:spPr>
          <a:xfrm>
            <a:off x="2235585" y="3543110"/>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12" name="Straight Arrow Connector 111"/>
          <p:cNvCxnSpPr>
            <a:stCxn id="113" idx="3"/>
            <a:endCxn id="96" idx="7"/>
          </p:cNvCxnSpPr>
          <p:nvPr/>
        </p:nvCxnSpPr>
        <p:spPr>
          <a:xfrm flipH="1">
            <a:off x="2479488" y="3268990"/>
            <a:ext cx="311445" cy="31656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13" name="Flowchart: Connector 112"/>
          <p:cNvSpPr/>
          <p:nvPr/>
        </p:nvSpPr>
        <p:spPr>
          <a:xfrm>
            <a:off x="2749086" y="3021594"/>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B</a:t>
            </a:r>
            <a:endParaRPr lang="en-US" dirty="0">
              <a:solidFill>
                <a:schemeClr val="tx1"/>
              </a:solidFill>
            </a:endParaRPr>
          </a:p>
        </p:txBody>
      </p:sp>
      <p:sp>
        <p:nvSpPr>
          <p:cNvPr id="114" name="Flowchart: Connector 113"/>
          <p:cNvSpPr/>
          <p:nvPr/>
        </p:nvSpPr>
        <p:spPr>
          <a:xfrm>
            <a:off x="2918465" y="3537385"/>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a:t>
            </a:r>
            <a:endParaRPr lang="en-US" dirty="0">
              <a:solidFill>
                <a:schemeClr val="tx1"/>
              </a:solidFill>
            </a:endParaRPr>
          </a:p>
        </p:txBody>
      </p:sp>
      <p:sp>
        <p:nvSpPr>
          <p:cNvPr id="115" name="Flowchart: Connector 114"/>
          <p:cNvSpPr/>
          <p:nvPr/>
        </p:nvSpPr>
        <p:spPr>
          <a:xfrm>
            <a:off x="2719900" y="4053176"/>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16" name="Flowchart: Connector 115"/>
          <p:cNvSpPr/>
          <p:nvPr/>
        </p:nvSpPr>
        <p:spPr>
          <a:xfrm>
            <a:off x="2236692" y="4219655"/>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17" name="Straight Arrow Connector 116"/>
          <p:cNvCxnSpPr>
            <a:stCxn id="114" idx="2"/>
            <a:endCxn id="96" idx="6"/>
          </p:cNvCxnSpPr>
          <p:nvPr/>
        </p:nvCxnSpPr>
        <p:spPr>
          <a:xfrm flipH="1">
            <a:off x="2521335" y="3682307"/>
            <a:ext cx="397130" cy="57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15" idx="1"/>
            <a:endCxn id="96" idx="5"/>
          </p:cNvCxnSpPr>
          <p:nvPr/>
        </p:nvCxnSpPr>
        <p:spPr>
          <a:xfrm flipH="1" flipV="1">
            <a:off x="2479488" y="3790506"/>
            <a:ext cx="282259" cy="30511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16" idx="0"/>
            <a:endCxn id="96" idx="4"/>
          </p:cNvCxnSpPr>
          <p:nvPr/>
        </p:nvCxnSpPr>
        <p:spPr>
          <a:xfrm flipH="1" flipV="1">
            <a:off x="2378460" y="3832953"/>
            <a:ext cx="1107" cy="386702"/>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0" name="Flowchart: Connector 149"/>
          <p:cNvSpPr/>
          <p:nvPr/>
        </p:nvSpPr>
        <p:spPr>
          <a:xfrm>
            <a:off x="1679535" y="3021594"/>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Z</a:t>
            </a:r>
            <a:endParaRPr lang="en-US" dirty="0">
              <a:solidFill>
                <a:schemeClr val="tx1"/>
              </a:solidFill>
            </a:endParaRPr>
          </a:p>
        </p:txBody>
      </p:sp>
      <p:sp>
        <p:nvSpPr>
          <p:cNvPr id="151" name="Flowchart: Connector 150"/>
          <p:cNvSpPr/>
          <p:nvPr/>
        </p:nvSpPr>
        <p:spPr>
          <a:xfrm>
            <a:off x="1473009" y="3539363"/>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Y</a:t>
            </a:r>
            <a:endParaRPr lang="en-US" dirty="0">
              <a:solidFill>
                <a:schemeClr val="tx1"/>
              </a:solidFill>
            </a:endParaRPr>
          </a:p>
        </p:txBody>
      </p:sp>
      <p:cxnSp>
        <p:nvCxnSpPr>
          <p:cNvPr id="154" name="Straight Arrow Connector 153"/>
          <p:cNvCxnSpPr>
            <a:stCxn id="96" idx="1"/>
            <a:endCxn id="150" idx="5"/>
          </p:cNvCxnSpPr>
          <p:nvPr/>
        </p:nvCxnSpPr>
        <p:spPr>
          <a:xfrm flipH="1" flipV="1">
            <a:off x="1923438" y="3268990"/>
            <a:ext cx="353994" cy="31656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6" name="Flowchart: Connector 155"/>
          <p:cNvSpPr/>
          <p:nvPr/>
        </p:nvSpPr>
        <p:spPr>
          <a:xfrm>
            <a:off x="1685260" y="4116358"/>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57" name="Straight Arrow Connector 156"/>
          <p:cNvCxnSpPr>
            <a:stCxn id="96" idx="2"/>
            <a:endCxn id="151" idx="6"/>
          </p:cNvCxnSpPr>
          <p:nvPr/>
        </p:nvCxnSpPr>
        <p:spPr>
          <a:xfrm flipH="1" flipV="1">
            <a:off x="1758759" y="3684285"/>
            <a:ext cx="476826" cy="374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60" name="Straight Arrow Connector 159"/>
          <p:cNvCxnSpPr>
            <a:stCxn id="96" idx="3"/>
            <a:endCxn id="156" idx="7"/>
          </p:cNvCxnSpPr>
          <p:nvPr/>
        </p:nvCxnSpPr>
        <p:spPr>
          <a:xfrm flipH="1">
            <a:off x="1929163" y="3790506"/>
            <a:ext cx="348269" cy="368299"/>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297473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sp>
        <p:nvSpPr>
          <p:cNvPr id="96" name="Flowchart: Connector 95"/>
          <p:cNvSpPr/>
          <p:nvPr/>
        </p:nvSpPr>
        <p:spPr>
          <a:xfrm>
            <a:off x="2235585" y="3543110"/>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a:t>
            </a:r>
            <a:endParaRPr lang="en-US" dirty="0">
              <a:solidFill>
                <a:schemeClr val="tx1"/>
              </a:solidFill>
            </a:endParaRPr>
          </a:p>
        </p:txBody>
      </p:sp>
    </p:spTree>
    <p:extLst>
      <p:ext uri="{BB962C8B-B14F-4D97-AF65-F5344CB8AC3E}">
        <p14:creationId xmlns:p14="http://schemas.microsoft.com/office/powerpoint/2010/main" val="115640999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sp>
        <p:nvSpPr>
          <p:cNvPr id="96" name="Flowchart: Connector 95"/>
          <p:cNvSpPr/>
          <p:nvPr/>
        </p:nvSpPr>
        <p:spPr>
          <a:xfrm>
            <a:off x="2235585" y="3543110"/>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12" name="Straight Arrow Connector 111"/>
          <p:cNvCxnSpPr>
            <a:endCxn id="96" idx="7"/>
          </p:cNvCxnSpPr>
          <p:nvPr/>
        </p:nvCxnSpPr>
        <p:spPr>
          <a:xfrm flipH="1">
            <a:off x="2479488" y="3268990"/>
            <a:ext cx="311445" cy="31656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Arrow Connector 116"/>
          <p:cNvCxnSpPr>
            <a:endCxn id="96" idx="6"/>
          </p:cNvCxnSpPr>
          <p:nvPr/>
        </p:nvCxnSpPr>
        <p:spPr>
          <a:xfrm flipH="1">
            <a:off x="2521335" y="3682307"/>
            <a:ext cx="397130" cy="57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Arrow Connector 118"/>
          <p:cNvCxnSpPr>
            <a:endCxn id="96" idx="5"/>
          </p:cNvCxnSpPr>
          <p:nvPr/>
        </p:nvCxnSpPr>
        <p:spPr>
          <a:xfrm flipH="1" flipV="1">
            <a:off x="2479488" y="3790506"/>
            <a:ext cx="282259" cy="30511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Arrow Connector 119"/>
          <p:cNvCxnSpPr>
            <a:endCxn id="96" idx="4"/>
          </p:cNvCxnSpPr>
          <p:nvPr/>
        </p:nvCxnSpPr>
        <p:spPr>
          <a:xfrm flipH="1" flipV="1">
            <a:off x="2378460" y="3832953"/>
            <a:ext cx="1107" cy="386702"/>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0" name="Flowchart: Connector 149"/>
          <p:cNvSpPr/>
          <p:nvPr/>
        </p:nvSpPr>
        <p:spPr>
          <a:xfrm>
            <a:off x="1679535" y="3021594"/>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Z</a:t>
            </a:r>
            <a:endParaRPr lang="en-US" dirty="0">
              <a:solidFill>
                <a:schemeClr val="tx1"/>
              </a:solidFill>
            </a:endParaRPr>
          </a:p>
        </p:txBody>
      </p:sp>
      <p:sp>
        <p:nvSpPr>
          <p:cNvPr id="151" name="Flowchart: Connector 150"/>
          <p:cNvSpPr/>
          <p:nvPr/>
        </p:nvSpPr>
        <p:spPr>
          <a:xfrm>
            <a:off x="1473009" y="3539363"/>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Y</a:t>
            </a:r>
            <a:endParaRPr lang="en-US" dirty="0">
              <a:solidFill>
                <a:schemeClr val="tx1"/>
              </a:solidFill>
            </a:endParaRPr>
          </a:p>
        </p:txBody>
      </p:sp>
      <p:cxnSp>
        <p:nvCxnSpPr>
          <p:cNvPr id="154" name="Straight Arrow Connector 153"/>
          <p:cNvCxnSpPr>
            <a:stCxn id="96" idx="1"/>
            <a:endCxn id="150" idx="5"/>
          </p:cNvCxnSpPr>
          <p:nvPr/>
        </p:nvCxnSpPr>
        <p:spPr>
          <a:xfrm flipH="1" flipV="1">
            <a:off x="1923438" y="3268990"/>
            <a:ext cx="353994" cy="31656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6" name="Flowchart: Connector 155"/>
          <p:cNvSpPr/>
          <p:nvPr/>
        </p:nvSpPr>
        <p:spPr>
          <a:xfrm>
            <a:off x="1685260" y="4116358"/>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57" name="Straight Arrow Connector 156"/>
          <p:cNvCxnSpPr>
            <a:stCxn id="96" idx="2"/>
            <a:endCxn id="151" idx="6"/>
          </p:cNvCxnSpPr>
          <p:nvPr/>
        </p:nvCxnSpPr>
        <p:spPr>
          <a:xfrm flipH="1" flipV="1">
            <a:off x="1758759" y="3684285"/>
            <a:ext cx="476826" cy="374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60" name="Straight Arrow Connector 159"/>
          <p:cNvCxnSpPr>
            <a:stCxn id="96" idx="3"/>
            <a:endCxn id="156" idx="7"/>
          </p:cNvCxnSpPr>
          <p:nvPr/>
        </p:nvCxnSpPr>
        <p:spPr>
          <a:xfrm flipH="1">
            <a:off x="1929163" y="3790506"/>
            <a:ext cx="348269" cy="368299"/>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09387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4: </a:t>
            </a:r>
            <a:br>
              <a:rPr lang="en-US" dirty="0" smtClean="0"/>
            </a:br>
            <a:r>
              <a:rPr lang="en-US" dirty="0" smtClean="0"/>
              <a:t>Model Non-Linear Relationships</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We know nothing about the data ahead of time. We can’t use any linear method at first.</a:t>
            </a:r>
            <a:endParaRPr lang="en-US" dirty="0"/>
          </a:p>
        </p:txBody>
      </p:sp>
      <p:sp>
        <p:nvSpPr>
          <p:cNvPr id="96" name="Flowchart: Connector 95"/>
          <p:cNvSpPr/>
          <p:nvPr/>
        </p:nvSpPr>
        <p:spPr>
          <a:xfrm>
            <a:off x="2235585" y="3543110"/>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12" name="Straight Arrow Connector 111"/>
          <p:cNvCxnSpPr>
            <a:stCxn id="113" idx="3"/>
            <a:endCxn id="96" idx="7"/>
          </p:cNvCxnSpPr>
          <p:nvPr/>
        </p:nvCxnSpPr>
        <p:spPr>
          <a:xfrm flipH="1">
            <a:off x="2479488" y="3268990"/>
            <a:ext cx="311445" cy="31656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13" name="Flowchart: Connector 112"/>
          <p:cNvSpPr/>
          <p:nvPr/>
        </p:nvSpPr>
        <p:spPr>
          <a:xfrm>
            <a:off x="2749086" y="3021594"/>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B</a:t>
            </a:r>
            <a:endParaRPr lang="en-US" dirty="0">
              <a:solidFill>
                <a:schemeClr val="tx1"/>
              </a:solidFill>
            </a:endParaRPr>
          </a:p>
        </p:txBody>
      </p:sp>
      <p:sp>
        <p:nvSpPr>
          <p:cNvPr id="114" name="Flowchart: Connector 113"/>
          <p:cNvSpPr/>
          <p:nvPr/>
        </p:nvSpPr>
        <p:spPr>
          <a:xfrm>
            <a:off x="2918465" y="3537385"/>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a:t>
            </a:r>
            <a:endParaRPr lang="en-US" dirty="0">
              <a:solidFill>
                <a:schemeClr val="tx1"/>
              </a:solidFill>
            </a:endParaRPr>
          </a:p>
        </p:txBody>
      </p:sp>
      <p:sp>
        <p:nvSpPr>
          <p:cNvPr id="115" name="Flowchart: Connector 114"/>
          <p:cNvSpPr/>
          <p:nvPr/>
        </p:nvSpPr>
        <p:spPr>
          <a:xfrm>
            <a:off x="2719900" y="4053176"/>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16" name="Flowchart: Connector 115"/>
          <p:cNvSpPr/>
          <p:nvPr/>
        </p:nvSpPr>
        <p:spPr>
          <a:xfrm>
            <a:off x="2236692" y="4219655"/>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17" name="Straight Arrow Connector 116"/>
          <p:cNvCxnSpPr>
            <a:stCxn id="114" idx="2"/>
            <a:endCxn id="96" idx="6"/>
          </p:cNvCxnSpPr>
          <p:nvPr/>
        </p:nvCxnSpPr>
        <p:spPr>
          <a:xfrm flipH="1">
            <a:off x="2521335" y="3682307"/>
            <a:ext cx="397130" cy="57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15" idx="1"/>
            <a:endCxn id="96" idx="5"/>
          </p:cNvCxnSpPr>
          <p:nvPr/>
        </p:nvCxnSpPr>
        <p:spPr>
          <a:xfrm flipH="1" flipV="1">
            <a:off x="2479488" y="3790506"/>
            <a:ext cx="282259" cy="30511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16" idx="0"/>
            <a:endCxn id="96" idx="4"/>
          </p:cNvCxnSpPr>
          <p:nvPr/>
        </p:nvCxnSpPr>
        <p:spPr>
          <a:xfrm flipH="1" flipV="1">
            <a:off x="2378460" y="3832953"/>
            <a:ext cx="1107" cy="386702"/>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0" name="Flowchart: Connector 149"/>
          <p:cNvSpPr/>
          <p:nvPr/>
        </p:nvSpPr>
        <p:spPr>
          <a:xfrm>
            <a:off x="1679535" y="3021594"/>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Z</a:t>
            </a:r>
            <a:endParaRPr lang="en-US" dirty="0">
              <a:solidFill>
                <a:schemeClr val="tx1"/>
              </a:solidFill>
            </a:endParaRPr>
          </a:p>
        </p:txBody>
      </p:sp>
      <p:sp>
        <p:nvSpPr>
          <p:cNvPr id="151" name="Flowchart: Connector 150"/>
          <p:cNvSpPr/>
          <p:nvPr/>
        </p:nvSpPr>
        <p:spPr>
          <a:xfrm>
            <a:off x="1473009" y="3539363"/>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Y</a:t>
            </a:r>
            <a:endParaRPr lang="en-US" dirty="0">
              <a:solidFill>
                <a:schemeClr val="tx1"/>
              </a:solidFill>
            </a:endParaRPr>
          </a:p>
        </p:txBody>
      </p:sp>
      <p:cxnSp>
        <p:nvCxnSpPr>
          <p:cNvPr id="154" name="Straight Arrow Connector 153"/>
          <p:cNvCxnSpPr>
            <a:stCxn id="96" idx="1"/>
            <a:endCxn id="150" idx="5"/>
          </p:cNvCxnSpPr>
          <p:nvPr/>
        </p:nvCxnSpPr>
        <p:spPr>
          <a:xfrm flipH="1" flipV="1">
            <a:off x="1923438" y="3268990"/>
            <a:ext cx="353994" cy="31656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6" name="Flowchart: Connector 155"/>
          <p:cNvSpPr/>
          <p:nvPr/>
        </p:nvSpPr>
        <p:spPr>
          <a:xfrm>
            <a:off x="1685260" y="4116358"/>
            <a:ext cx="285750" cy="28984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57" name="Straight Arrow Connector 156"/>
          <p:cNvCxnSpPr>
            <a:stCxn id="96" idx="2"/>
            <a:endCxn id="151" idx="6"/>
          </p:cNvCxnSpPr>
          <p:nvPr/>
        </p:nvCxnSpPr>
        <p:spPr>
          <a:xfrm flipH="1" flipV="1">
            <a:off x="1758759" y="3684285"/>
            <a:ext cx="476826" cy="374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60" name="Straight Arrow Connector 159"/>
          <p:cNvCxnSpPr>
            <a:stCxn id="96" idx="3"/>
            <a:endCxn id="156" idx="7"/>
          </p:cNvCxnSpPr>
          <p:nvPr/>
        </p:nvCxnSpPr>
        <p:spPr>
          <a:xfrm flipH="1">
            <a:off x="1929163" y="3790506"/>
            <a:ext cx="348269" cy="368299"/>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19" name="Content Placeholder 3"/>
          <p:cNvGraphicFramePr>
            <a:graphicFrameLocks/>
          </p:cNvGraphicFramePr>
          <p:nvPr>
            <p:extLst>
              <p:ext uri="{D42A27DB-BD31-4B8C-83A1-F6EECF244321}">
                <p14:modId xmlns:p14="http://schemas.microsoft.com/office/powerpoint/2010/main" val="3200400047"/>
              </p:ext>
            </p:extLst>
          </p:nvPr>
        </p:nvGraphicFramePr>
        <p:xfrm>
          <a:off x="4419600" y="1828106"/>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SDR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001000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a:t>
                      </a:r>
                      <a:r>
                        <a:rPr lang="en-US" dirty="0" smtClean="0">
                          <a:solidFill>
                            <a:srgbClr val="C00000"/>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D</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000100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r>
                        <a:rPr lang="en-US" dirty="0" smtClean="0">
                          <a:solidFill>
                            <a:srgbClr val="C00000"/>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E</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25</a:t>
                      </a:r>
                      <a:r>
                        <a:rPr lang="en-US" dirty="0" smtClean="0">
                          <a:solidFill>
                            <a:srgbClr val="C00000"/>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Z</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66</a:t>
                      </a:r>
                      <a:r>
                        <a:rPr lang="en-US" dirty="0" smtClean="0">
                          <a:solidFill>
                            <a:srgbClr val="C00000"/>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Y</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98</a:t>
                      </a:r>
                      <a:r>
                        <a:rPr lang="en-US" dirty="0" smtClean="0">
                          <a:solidFill>
                            <a:srgbClr val="C00000"/>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741680">
                <a:tc gridSpan="3">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24423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p:cNvCxnSpPr>
          <p:nvPr/>
        </p:nvCxnSpPr>
        <p:spPr>
          <a:xfrm flipH="1">
            <a:off x="7973102" y="4281327"/>
            <a:ext cx="246296" cy="195"/>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Which generates a new behavior in response.</a:t>
            </a:r>
            <a:endParaRPr lang="en-US" dirty="0"/>
          </a:p>
        </p:txBody>
      </p:sp>
    </p:spTree>
    <p:extLst>
      <p:ext uri="{BB962C8B-B14F-4D97-AF65-F5344CB8AC3E}">
        <p14:creationId xmlns:p14="http://schemas.microsoft.com/office/powerpoint/2010/main" val="119985621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What are we really inferring? </a:t>
            </a:r>
            <a:endParaRPr lang="en-US" dirty="0"/>
          </a:p>
        </p:txBody>
      </p:sp>
    </p:spTree>
    <p:extLst>
      <p:ext uri="{BB962C8B-B14F-4D97-AF65-F5344CB8AC3E}">
        <p14:creationId xmlns:p14="http://schemas.microsoft.com/office/powerpoint/2010/main" val="370856546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 have a representation of the state of an environment.</a:t>
            </a:r>
            <a:endParaRPr lang="en-US" dirty="0"/>
          </a:p>
        </p:txBody>
      </p:sp>
      <p:sp>
        <p:nvSpPr>
          <p:cNvPr id="11" name="TextBox 10"/>
          <p:cNvSpPr txBox="1"/>
          <p:nvPr/>
        </p:nvSpPr>
        <p:spPr>
          <a:xfrm>
            <a:off x="25006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B</a:t>
            </a:r>
            <a:endParaRPr lang="en-US" dirty="0"/>
          </a:p>
        </p:txBody>
      </p:sp>
    </p:spTree>
    <p:extLst>
      <p:ext uri="{BB962C8B-B14F-4D97-AF65-F5344CB8AC3E}">
        <p14:creationId xmlns:p14="http://schemas.microsoft.com/office/powerpoint/2010/main" val="387076538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Which mutates into a different state.</a:t>
            </a:r>
            <a:endParaRPr lang="en-US" dirty="0"/>
          </a:p>
        </p:txBody>
      </p:sp>
      <p:sp>
        <p:nvSpPr>
          <p:cNvPr id="11" name="TextBox 10"/>
          <p:cNvSpPr txBox="1"/>
          <p:nvPr/>
        </p:nvSpPr>
        <p:spPr>
          <a:xfrm>
            <a:off x="25006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1" name="TextBox 20"/>
          <p:cNvSpPr txBox="1"/>
          <p:nvPr/>
        </p:nvSpPr>
        <p:spPr>
          <a:xfrm>
            <a:off x="5643700" y="3184381"/>
            <a:ext cx="31771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A</a:t>
            </a:r>
            <a:endParaRPr lang="en-US" dirty="0"/>
          </a:p>
        </p:txBody>
      </p:sp>
      <p:sp>
        <p:nvSpPr>
          <p:cNvPr id="22" name="TextBox 21"/>
          <p:cNvSpPr txBox="1"/>
          <p:nvPr/>
        </p:nvSpPr>
        <p:spPr>
          <a:xfrm>
            <a:off x="5953400"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B</a:t>
            </a:r>
            <a:endParaRPr lang="en-US" dirty="0"/>
          </a:p>
        </p:txBody>
      </p:sp>
      <p:sp>
        <p:nvSpPr>
          <p:cNvPr id="23" name="TextBox 22"/>
          <p:cNvSpPr txBox="1"/>
          <p:nvPr/>
        </p:nvSpPr>
        <p:spPr>
          <a:xfrm>
            <a:off x="6248400" y="3184381"/>
            <a:ext cx="30809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C</a:t>
            </a:r>
            <a:endParaRPr lang="en-US" dirty="0"/>
          </a:p>
        </p:txBody>
      </p:sp>
      <p:cxnSp>
        <p:nvCxnSpPr>
          <p:cNvPr id="39" name="Straight Arrow Connector 38"/>
          <p:cNvCxnSpPr/>
          <p:nvPr/>
        </p:nvCxnSpPr>
        <p:spPr>
          <a:xfrm>
            <a:off x="3505200" y="3369047"/>
            <a:ext cx="2057400"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1412970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 need to infer the relationship of every index of the state representation…</a:t>
            </a:r>
            <a:endParaRPr lang="en-US" dirty="0"/>
          </a:p>
        </p:txBody>
      </p:sp>
      <p:sp>
        <p:nvSpPr>
          <p:cNvPr id="11" name="TextBox 10"/>
          <p:cNvSpPr txBox="1"/>
          <p:nvPr/>
        </p:nvSpPr>
        <p:spPr>
          <a:xfrm>
            <a:off x="25006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B</a:t>
            </a:r>
            <a:endParaRPr lang="en-US" dirty="0"/>
          </a:p>
        </p:txBody>
      </p:sp>
      <p:sp>
        <p:nvSpPr>
          <p:cNvPr id="21" name="TextBox 20"/>
          <p:cNvSpPr txBox="1"/>
          <p:nvPr/>
        </p:nvSpPr>
        <p:spPr>
          <a:xfrm>
            <a:off x="5643700" y="3184381"/>
            <a:ext cx="317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a:t>
            </a:r>
            <a:endParaRPr lang="en-US" dirty="0"/>
          </a:p>
        </p:txBody>
      </p:sp>
      <p:sp>
        <p:nvSpPr>
          <p:cNvPr id="22" name="TextBox 21"/>
          <p:cNvSpPr txBox="1"/>
          <p:nvPr/>
        </p:nvSpPr>
        <p:spPr>
          <a:xfrm>
            <a:off x="5953400"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3" name="TextBox 22"/>
          <p:cNvSpPr txBox="1"/>
          <p:nvPr/>
        </p:nvSpPr>
        <p:spPr>
          <a:xfrm>
            <a:off x="6248400" y="3184381"/>
            <a:ext cx="3080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a:t>
            </a:r>
            <a:endParaRPr lang="en-US" dirty="0"/>
          </a:p>
        </p:txBody>
      </p:sp>
      <p:cxnSp>
        <p:nvCxnSpPr>
          <p:cNvPr id="39" name="Straight Arrow Connector 38"/>
          <p:cNvCxnSpPr/>
          <p:nvPr/>
        </p:nvCxnSpPr>
        <p:spPr>
          <a:xfrm>
            <a:off x="3505200" y="3369047"/>
            <a:ext cx="20574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2" name="Arc 51"/>
          <p:cNvSpPr/>
          <p:nvPr/>
        </p:nvSpPr>
        <p:spPr>
          <a:xfrm>
            <a:off x="2971800" y="3071169"/>
            <a:ext cx="306495" cy="226424"/>
          </a:xfrm>
          <a:prstGeom prst="arc">
            <a:avLst>
              <a:gd name="adj1" fmla="val 18148844"/>
              <a:gd name="adj2" fmla="val 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3" name="Arc 52"/>
          <p:cNvSpPr/>
          <p:nvPr/>
        </p:nvSpPr>
        <p:spPr>
          <a:xfrm>
            <a:off x="2655490" y="3021484"/>
            <a:ext cx="622806" cy="325793"/>
          </a:xfrm>
          <a:prstGeom prst="arc">
            <a:avLst>
              <a:gd name="adj1" fmla="val 15115844"/>
              <a:gd name="adj2" fmla="val 1738126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4" name="Arc 53"/>
          <p:cNvSpPr/>
          <p:nvPr/>
        </p:nvSpPr>
        <p:spPr>
          <a:xfrm>
            <a:off x="2655490" y="3071169"/>
            <a:ext cx="320120" cy="226424"/>
          </a:xfrm>
          <a:prstGeom prst="arc">
            <a:avLst>
              <a:gd name="adj1" fmla="val 11012176"/>
              <a:gd name="adj2" fmla="val 13853611"/>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6" name="TextBox 55"/>
          <p:cNvSpPr txBox="1"/>
          <p:nvPr/>
        </p:nvSpPr>
        <p:spPr>
          <a:xfrm>
            <a:off x="1261109" y="3962400"/>
            <a:ext cx="330540" cy="923330"/>
          </a:xfrm>
          <a:prstGeom prst="rect">
            <a:avLst/>
          </a:prstGeom>
          <a:noFill/>
        </p:spPr>
        <p:txBody>
          <a:bodyPr wrap="none" rtlCol="0">
            <a:spAutoFit/>
          </a:bodyPr>
          <a:lstStyle/>
          <a:p>
            <a:r>
              <a:rPr lang="en-US" dirty="0" smtClean="0">
                <a:solidFill>
                  <a:srgbClr val="C00000"/>
                </a:solidFill>
              </a:rPr>
              <a:t>R</a:t>
            </a:r>
            <a:endParaRPr lang="en-US" dirty="0">
              <a:solidFill>
                <a:srgbClr val="C00000"/>
              </a:solidFill>
            </a:endParaRPr>
          </a:p>
          <a:p>
            <a:r>
              <a:rPr lang="en-US" dirty="0" smtClean="0">
                <a:solidFill>
                  <a:srgbClr val="C00000"/>
                </a:solidFill>
              </a:rPr>
              <a:t>G</a:t>
            </a:r>
            <a:endParaRPr lang="en-US" dirty="0">
              <a:solidFill>
                <a:srgbClr val="C00000"/>
              </a:solidFill>
            </a:endParaRPr>
          </a:p>
          <a:p>
            <a:r>
              <a:rPr lang="en-US" dirty="0" smtClean="0">
                <a:solidFill>
                  <a:srgbClr val="C00000"/>
                </a:solidFill>
              </a:rPr>
              <a:t>B</a:t>
            </a:r>
            <a:endParaRPr lang="en-US" dirty="0">
              <a:solidFill>
                <a:srgbClr val="C00000"/>
              </a:solidFill>
            </a:endParaRPr>
          </a:p>
        </p:txBody>
      </p:sp>
    </p:spTree>
    <p:extLst>
      <p:ext uri="{BB962C8B-B14F-4D97-AF65-F5344CB8AC3E}">
        <p14:creationId xmlns:p14="http://schemas.microsoft.com/office/powerpoint/2010/main" val="377182540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With every other index in the state representation…</a:t>
            </a:r>
            <a:endParaRPr lang="en-US" dirty="0"/>
          </a:p>
        </p:txBody>
      </p:sp>
      <p:sp>
        <p:nvSpPr>
          <p:cNvPr id="11" name="TextBox 10"/>
          <p:cNvSpPr txBox="1"/>
          <p:nvPr/>
        </p:nvSpPr>
        <p:spPr>
          <a:xfrm>
            <a:off x="25006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B</a:t>
            </a:r>
            <a:endParaRPr lang="en-US" dirty="0"/>
          </a:p>
        </p:txBody>
      </p:sp>
      <p:sp>
        <p:nvSpPr>
          <p:cNvPr id="21" name="TextBox 20"/>
          <p:cNvSpPr txBox="1"/>
          <p:nvPr/>
        </p:nvSpPr>
        <p:spPr>
          <a:xfrm>
            <a:off x="5643700" y="3184381"/>
            <a:ext cx="317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a:t>
            </a:r>
            <a:endParaRPr lang="en-US" dirty="0"/>
          </a:p>
        </p:txBody>
      </p:sp>
      <p:sp>
        <p:nvSpPr>
          <p:cNvPr id="22" name="TextBox 21"/>
          <p:cNvSpPr txBox="1"/>
          <p:nvPr/>
        </p:nvSpPr>
        <p:spPr>
          <a:xfrm>
            <a:off x="5953400"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3" name="TextBox 22"/>
          <p:cNvSpPr txBox="1"/>
          <p:nvPr/>
        </p:nvSpPr>
        <p:spPr>
          <a:xfrm>
            <a:off x="6248400" y="3184381"/>
            <a:ext cx="3080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a:t>
            </a:r>
            <a:endParaRPr lang="en-US" dirty="0"/>
          </a:p>
        </p:txBody>
      </p:sp>
      <p:cxnSp>
        <p:nvCxnSpPr>
          <p:cNvPr id="39" name="Straight Arrow Connector 38"/>
          <p:cNvCxnSpPr/>
          <p:nvPr/>
        </p:nvCxnSpPr>
        <p:spPr>
          <a:xfrm>
            <a:off x="3505200" y="3369047"/>
            <a:ext cx="20574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2" name="Arc 51"/>
          <p:cNvSpPr/>
          <p:nvPr/>
        </p:nvSpPr>
        <p:spPr>
          <a:xfrm>
            <a:off x="2971800" y="3071169"/>
            <a:ext cx="306495" cy="226424"/>
          </a:xfrm>
          <a:prstGeom prst="arc">
            <a:avLst>
              <a:gd name="adj1" fmla="val 11012176"/>
              <a:gd name="adj2" fmla="val 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3" name="Arc 52"/>
          <p:cNvSpPr/>
          <p:nvPr/>
        </p:nvSpPr>
        <p:spPr>
          <a:xfrm>
            <a:off x="2655490" y="3021484"/>
            <a:ext cx="622806" cy="325793"/>
          </a:xfrm>
          <a:prstGeom prst="arc">
            <a:avLst>
              <a:gd name="adj1" fmla="val 10772465"/>
              <a:gd name="adj2" fmla="val 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4" name="Arc 53"/>
          <p:cNvSpPr/>
          <p:nvPr/>
        </p:nvSpPr>
        <p:spPr>
          <a:xfrm>
            <a:off x="2655490" y="3071169"/>
            <a:ext cx="320120" cy="226424"/>
          </a:xfrm>
          <a:prstGeom prst="arc">
            <a:avLst>
              <a:gd name="adj1" fmla="val 11012176"/>
              <a:gd name="adj2" fmla="val 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4" name="TextBox 23"/>
          <p:cNvSpPr txBox="1"/>
          <p:nvPr/>
        </p:nvSpPr>
        <p:spPr>
          <a:xfrm>
            <a:off x="1261109" y="3962400"/>
            <a:ext cx="526106" cy="923330"/>
          </a:xfrm>
          <a:prstGeom prst="rect">
            <a:avLst/>
          </a:prstGeom>
          <a:noFill/>
        </p:spPr>
        <p:txBody>
          <a:bodyPr wrap="none" rtlCol="0">
            <a:spAutoFit/>
          </a:bodyPr>
          <a:lstStyle/>
          <a:p>
            <a:r>
              <a:rPr lang="en-US" dirty="0">
                <a:solidFill>
                  <a:srgbClr val="C00000"/>
                </a:solidFill>
              </a:rPr>
              <a:t>R-G</a:t>
            </a:r>
          </a:p>
          <a:p>
            <a:r>
              <a:rPr lang="en-US" dirty="0">
                <a:solidFill>
                  <a:srgbClr val="C00000"/>
                </a:solidFill>
              </a:rPr>
              <a:t>G-B</a:t>
            </a:r>
          </a:p>
          <a:p>
            <a:r>
              <a:rPr lang="en-US" dirty="0">
                <a:solidFill>
                  <a:srgbClr val="C00000"/>
                </a:solidFill>
              </a:rPr>
              <a:t>B-R</a:t>
            </a:r>
          </a:p>
        </p:txBody>
      </p:sp>
    </p:spTree>
    <p:extLst>
      <p:ext uri="{BB962C8B-B14F-4D97-AF65-F5344CB8AC3E}">
        <p14:creationId xmlns:p14="http://schemas.microsoft.com/office/powerpoint/2010/main" val="212805514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every combination of indexes with every other possible combination of indexes...</a:t>
            </a:r>
            <a:endParaRPr lang="en-US" dirty="0"/>
          </a:p>
        </p:txBody>
      </p:sp>
      <p:sp>
        <p:nvSpPr>
          <p:cNvPr id="11" name="TextBox 10"/>
          <p:cNvSpPr txBox="1"/>
          <p:nvPr/>
        </p:nvSpPr>
        <p:spPr>
          <a:xfrm>
            <a:off x="25006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B</a:t>
            </a:r>
            <a:endParaRPr lang="en-US" dirty="0"/>
          </a:p>
        </p:txBody>
      </p:sp>
      <p:sp>
        <p:nvSpPr>
          <p:cNvPr id="21" name="TextBox 20"/>
          <p:cNvSpPr txBox="1"/>
          <p:nvPr/>
        </p:nvSpPr>
        <p:spPr>
          <a:xfrm>
            <a:off x="5643700" y="3184381"/>
            <a:ext cx="317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a:t>
            </a:r>
            <a:endParaRPr lang="en-US" dirty="0"/>
          </a:p>
        </p:txBody>
      </p:sp>
      <p:sp>
        <p:nvSpPr>
          <p:cNvPr id="22" name="TextBox 21"/>
          <p:cNvSpPr txBox="1"/>
          <p:nvPr/>
        </p:nvSpPr>
        <p:spPr>
          <a:xfrm>
            <a:off x="5953400"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3" name="TextBox 22"/>
          <p:cNvSpPr txBox="1"/>
          <p:nvPr/>
        </p:nvSpPr>
        <p:spPr>
          <a:xfrm>
            <a:off x="6248400" y="3184381"/>
            <a:ext cx="3080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a:t>
            </a:r>
            <a:endParaRPr lang="en-US" dirty="0"/>
          </a:p>
        </p:txBody>
      </p:sp>
      <p:cxnSp>
        <p:nvCxnSpPr>
          <p:cNvPr id="39" name="Straight Arrow Connector 38"/>
          <p:cNvCxnSpPr/>
          <p:nvPr/>
        </p:nvCxnSpPr>
        <p:spPr>
          <a:xfrm>
            <a:off x="3505200" y="3369047"/>
            <a:ext cx="20574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2" name="Arc 51"/>
          <p:cNvSpPr/>
          <p:nvPr/>
        </p:nvSpPr>
        <p:spPr>
          <a:xfrm>
            <a:off x="2971800" y="3071169"/>
            <a:ext cx="306495" cy="226424"/>
          </a:xfrm>
          <a:prstGeom prst="arc">
            <a:avLst>
              <a:gd name="adj1" fmla="val 11012176"/>
              <a:gd name="adj2" fmla="val 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3" name="Arc 52"/>
          <p:cNvSpPr/>
          <p:nvPr/>
        </p:nvSpPr>
        <p:spPr>
          <a:xfrm>
            <a:off x="2655490" y="3021484"/>
            <a:ext cx="622806" cy="325793"/>
          </a:xfrm>
          <a:prstGeom prst="arc">
            <a:avLst>
              <a:gd name="adj1" fmla="val 10772465"/>
              <a:gd name="adj2" fmla="val 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4" name="Arc 53"/>
          <p:cNvSpPr/>
          <p:nvPr/>
        </p:nvSpPr>
        <p:spPr>
          <a:xfrm>
            <a:off x="2655490" y="3071169"/>
            <a:ext cx="320120" cy="226424"/>
          </a:xfrm>
          <a:prstGeom prst="arc">
            <a:avLst>
              <a:gd name="adj1" fmla="val 11012176"/>
              <a:gd name="adj2" fmla="val 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0" name="TextBox 39"/>
          <p:cNvSpPr txBox="1"/>
          <p:nvPr/>
        </p:nvSpPr>
        <p:spPr>
          <a:xfrm>
            <a:off x="1261109" y="3962400"/>
            <a:ext cx="526106" cy="923330"/>
          </a:xfrm>
          <a:prstGeom prst="rect">
            <a:avLst/>
          </a:prstGeom>
          <a:noFill/>
        </p:spPr>
        <p:txBody>
          <a:bodyPr wrap="none" rtlCol="0">
            <a:spAutoFit/>
          </a:bodyPr>
          <a:lstStyle/>
          <a:p>
            <a:r>
              <a:rPr lang="en-US" dirty="0"/>
              <a:t>R-G</a:t>
            </a:r>
          </a:p>
          <a:p>
            <a:r>
              <a:rPr lang="en-US" dirty="0"/>
              <a:t>G-B</a:t>
            </a:r>
          </a:p>
          <a:p>
            <a:r>
              <a:rPr lang="en-US" dirty="0"/>
              <a:t>B-R</a:t>
            </a:r>
          </a:p>
        </p:txBody>
      </p:sp>
      <p:sp>
        <p:nvSpPr>
          <p:cNvPr id="41" name="TextBox 40"/>
          <p:cNvSpPr txBox="1"/>
          <p:nvPr/>
        </p:nvSpPr>
        <p:spPr>
          <a:xfrm>
            <a:off x="2099309" y="3962400"/>
            <a:ext cx="651140" cy="923330"/>
          </a:xfrm>
          <a:prstGeom prst="rect">
            <a:avLst/>
          </a:prstGeom>
          <a:noFill/>
        </p:spPr>
        <p:txBody>
          <a:bodyPr wrap="none" rtlCol="0">
            <a:spAutoFit/>
          </a:bodyPr>
          <a:lstStyle/>
          <a:p>
            <a:r>
              <a:rPr lang="en-US" dirty="0" smtClean="0">
                <a:solidFill>
                  <a:srgbClr val="C00000"/>
                </a:solidFill>
              </a:rPr>
              <a:t>RG-B</a:t>
            </a:r>
          </a:p>
          <a:p>
            <a:r>
              <a:rPr lang="en-US" dirty="0" smtClean="0">
                <a:solidFill>
                  <a:srgbClr val="C00000"/>
                </a:solidFill>
              </a:rPr>
              <a:t>GB-R</a:t>
            </a:r>
          </a:p>
          <a:p>
            <a:r>
              <a:rPr lang="en-US" dirty="0" smtClean="0">
                <a:solidFill>
                  <a:srgbClr val="C00000"/>
                </a:solidFill>
              </a:rPr>
              <a:t>BR-G</a:t>
            </a:r>
            <a:endParaRPr lang="en-US" dirty="0">
              <a:solidFill>
                <a:srgbClr val="C00000"/>
              </a:solidFill>
            </a:endParaRPr>
          </a:p>
        </p:txBody>
      </p:sp>
      <p:sp>
        <p:nvSpPr>
          <p:cNvPr id="42" name="TextBox 41"/>
          <p:cNvSpPr txBox="1"/>
          <p:nvPr/>
        </p:nvSpPr>
        <p:spPr>
          <a:xfrm>
            <a:off x="2925998" y="3962400"/>
            <a:ext cx="794898" cy="923330"/>
          </a:xfrm>
          <a:prstGeom prst="rect">
            <a:avLst/>
          </a:prstGeom>
          <a:noFill/>
        </p:spPr>
        <p:txBody>
          <a:bodyPr wrap="none" rtlCol="0">
            <a:spAutoFit/>
          </a:bodyPr>
          <a:lstStyle/>
          <a:p>
            <a:r>
              <a:rPr lang="en-US" dirty="0" smtClean="0">
                <a:solidFill>
                  <a:srgbClr val="C00000"/>
                </a:solidFill>
              </a:rPr>
              <a:t>RG-BG</a:t>
            </a:r>
          </a:p>
          <a:p>
            <a:r>
              <a:rPr lang="en-US" dirty="0" smtClean="0">
                <a:solidFill>
                  <a:srgbClr val="C00000"/>
                </a:solidFill>
              </a:rPr>
              <a:t>GB-RB</a:t>
            </a:r>
          </a:p>
          <a:p>
            <a:r>
              <a:rPr lang="en-US" dirty="0" smtClean="0">
                <a:solidFill>
                  <a:srgbClr val="C00000"/>
                </a:solidFill>
              </a:rPr>
              <a:t>BR-GB</a:t>
            </a:r>
            <a:endParaRPr lang="en-US" dirty="0">
              <a:solidFill>
                <a:srgbClr val="C00000"/>
              </a:solidFill>
            </a:endParaRPr>
          </a:p>
        </p:txBody>
      </p:sp>
      <p:sp>
        <p:nvSpPr>
          <p:cNvPr id="43" name="TextBox 42"/>
          <p:cNvSpPr txBox="1"/>
          <p:nvPr/>
        </p:nvSpPr>
        <p:spPr>
          <a:xfrm>
            <a:off x="3928109" y="3962400"/>
            <a:ext cx="794898" cy="923330"/>
          </a:xfrm>
          <a:prstGeom prst="rect">
            <a:avLst/>
          </a:prstGeom>
          <a:noFill/>
        </p:spPr>
        <p:txBody>
          <a:bodyPr wrap="none" rtlCol="0">
            <a:spAutoFit/>
          </a:bodyPr>
          <a:lstStyle/>
          <a:p>
            <a:r>
              <a:rPr lang="en-US" dirty="0" smtClean="0">
                <a:solidFill>
                  <a:srgbClr val="C00000"/>
                </a:solidFill>
              </a:rPr>
              <a:t>RG-BR</a:t>
            </a:r>
          </a:p>
          <a:p>
            <a:r>
              <a:rPr lang="en-US" dirty="0" smtClean="0">
                <a:solidFill>
                  <a:srgbClr val="C00000"/>
                </a:solidFill>
              </a:rPr>
              <a:t>GB-RG</a:t>
            </a:r>
          </a:p>
          <a:p>
            <a:r>
              <a:rPr lang="en-US" dirty="0" smtClean="0">
                <a:solidFill>
                  <a:srgbClr val="C00000"/>
                </a:solidFill>
              </a:rPr>
              <a:t>BR-GR</a:t>
            </a:r>
            <a:endParaRPr lang="en-US" dirty="0">
              <a:solidFill>
                <a:srgbClr val="C00000"/>
              </a:solidFill>
            </a:endParaRPr>
          </a:p>
        </p:txBody>
      </p:sp>
    </p:spTree>
    <p:extLst>
      <p:ext uri="{BB962C8B-B14F-4D97-AF65-F5344CB8AC3E}">
        <p14:creationId xmlns:p14="http://schemas.microsoft.com/office/powerpoint/2010/main" val="37220464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their relationships to every possible action.</a:t>
            </a:r>
            <a:endParaRPr lang="en-US" dirty="0"/>
          </a:p>
        </p:txBody>
      </p:sp>
      <p:sp>
        <p:nvSpPr>
          <p:cNvPr id="11" name="TextBox 10"/>
          <p:cNvSpPr txBox="1"/>
          <p:nvPr/>
        </p:nvSpPr>
        <p:spPr>
          <a:xfrm>
            <a:off x="25006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B</a:t>
            </a:r>
            <a:endParaRPr lang="en-US" dirty="0"/>
          </a:p>
        </p:txBody>
      </p:sp>
      <p:sp>
        <p:nvSpPr>
          <p:cNvPr id="21" name="TextBox 20"/>
          <p:cNvSpPr txBox="1"/>
          <p:nvPr/>
        </p:nvSpPr>
        <p:spPr>
          <a:xfrm>
            <a:off x="5643700" y="3184381"/>
            <a:ext cx="31771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A</a:t>
            </a:r>
            <a:endParaRPr lang="en-US" dirty="0"/>
          </a:p>
        </p:txBody>
      </p:sp>
      <p:sp>
        <p:nvSpPr>
          <p:cNvPr id="22" name="TextBox 21"/>
          <p:cNvSpPr txBox="1"/>
          <p:nvPr/>
        </p:nvSpPr>
        <p:spPr>
          <a:xfrm>
            <a:off x="5953400" y="3184381"/>
            <a:ext cx="3097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B</a:t>
            </a:r>
            <a:endParaRPr lang="en-US" dirty="0"/>
          </a:p>
        </p:txBody>
      </p:sp>
      <p:sp>
        <p:nvSpPr>
          <p:cNvPr id="23" name="TextBox 22"/>
          <p:cNvSpPr txBox="1"/>
          <p:nvPr/>
        </p:nvSpPr>
        <p:spPr>
          <a:xfrm>
            <a:off x="6248400" y="3184381"/>
            <a:ext cx="30809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C</a:t>
            </a:r>
            <a:endParaRPr lang="en-US" dirty="0"/>
          </a:p>
        </p:txBody>
      </p:sp>
      <p:cxnSp>
        <p:nvCxnSpPr>
          <p:cNvPr id="32" name="Straight Connector 31"/>
          <p:cNvCxnSpPr>
            <a:stCxn id="11" idx="0"/>
          </p:cNvCxnSpPr>
          <p:nvPr/>
        </p:nvCxnSpPr>
        <p:spPr>
          <a:xfrm flipV="1">
            <a:off x="2655489" y="2339970"/>
            <a:ext cx="1916511" cy="844411"/>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a:endCxn id="21" idx="0"/>
          </p:cNvCxnSpPr>
          <p:nvPr/>
        </p:nvCxnSpPr>
        <p:spPr>
          <a:xfrm>
            <a:off x="4572000" y="2339970"/>
            <a:ext cx="1230558" cy="844411"/>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a:endCxn id="22" idx="0"/>
          </p:cNvCxnSpPr>
          <p:nvPr/>
        </p:nvCxnSpPr>
        <p:spPr>
          <a:xfrm>
            <a:off x="4572000" y="2339970"/>
            <a:ext cx="1536250" cy="844411"/>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a:endCxn id="23" idx="0"/>
          </p:cNvCxnSpPr>
          <p:nvPr/>
        </p:nvCxnSpPr>
        <p:spPr>
          <a:xfrm>
            <a:off x="4572000" y="2339970"/>
            <a:ext cx="1830449" cy="844411"/>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3505200" y="3369047"/>
            <a:ext cx="20574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261109" y="3962400"/>
            <a:ext cx="526106" cy="923330"/>
          </a:xfrm>
          <a:prstGeom prst="rect">
            <a:avLst/>
          </a:prstGeom>
          <a:noFill/>
        </p:spPr>
        <p:txBody>
          <a:bodyPr wrap="none" rtlCol="0">
            <a:spAutoFit/>
          </a:bodyPr>
          <a:lstStyle/>
          <a:p>
            <a:r>
              <a:rPr lang="en-US" dirty="0"/>
              <a:t>R-G</a:t>
            </a:r>
          </a:p>
          <a:p>
            <a:r>
              <a:rPr lang="en-US" dirty="0"/>
              <a:t>G-B</a:t>
            </a:r>
          </a:p>
          <a:p>
            <a:r>
              <a:rPr lang="en-US" dirty="0"/>
              <a:t>B-R</a:t>
            </a:r>
          </a:p>
        </p:txBody>
      </p:sp>
      <p:sp>
        <p:nvSpPr>
          <p:cNvPr id="16" name="TextBox 15"/>
          <p:cNvSpPr txBox="1"/>
          <p:nvPr/>
        </p:nvSpPr>
        <p:spPr>
          <a:xfrm>
            <a:off x="2099309" y="3962400"/>
            <a:ext cx="651140" cy="923330"/>
          </a:xfrm>
          <a:prstGeom prst="rect">
            <a:avLst/>
          </a:prstGeom>
          <a:noFill/>
        </p:spPr>
        <p:txBody>
          <a:bodyPr wrap="none" rtlCol="0">
            <a:spAutoFit/>
          </a:bodyPr>
          <a:lstStyle/>
          <a:p>
            <a:r>
              <a:rPr lang="en-US" dirty="0" smtClean="0"/>
              <a:t>RG-B</a:t>
            </a:r>
          </a:p>
          <a:p>
            <a:r>
              <a:rPr lang="en-US" dirty="0" smtClean="0"/>
              <a:t>GB-R</a:t>
            </a:r>
          </a:p>
          <a:p>
            <a:r>
              <a:rPr lang="en-US" dirty="0" smtClean="0"/>
              <a:t>BR-G</a:t>
            </a:r>
            <a:endParaRPr lang="en-US" dirty="0"/>
          </a:p>
        </p:txBody>
      </p:sp>
      <p:sp>
        <p:nvSpPr>
          <p:cNvPr id="20" name="TextBox 19"/>
          <p:cNvSpPr txBox="1"/>
          <p:nvPr/>
        </p:nvSpPr>
        <p:spPr>
          <a:xfrm>
            <a:off x="2925998" y="3962400"/>
            <a:ext cx="794898" cy="923330"/>
          </a:xfrm>
          <a:prstGeom prst="rect">
            <a:avLst/>
          </a:prstGeom>
          <a:noFill/>
        </p:spPr>
        <p:txBody>
          <a:bodyPr wrap="none" rtlCol="0">
            <a:spAutoFit/>
          </a:bodyPr>
          <a:lstStyle/>
          <a:p>
            <a:r>
              <a:rPr lang="en-US" dirty="0" smtClean="0"/>
              <a:t>RG-BG</a:t>
            </a:r>
          </a:p>
          <a:p>
            <a:r>
              <a:rPr lang="en-US" dirty="0" smtClean="0"/>
              <a:t>GB-RB</a:t>
            </a:r>
          </a:p>
          <a:p>
            <a:r>
              <a:rPr lang="en-US" dirty="0" smtClean="0"/>
              <a:t>BR-GB</a:t>
            </a:r>
            <a:endParaRPr lang="en-US" dirty="0"/>
          </a:p>
        </p:txBody>
      </p:sp>
      <p:sp>
        <p:nvSpPr>
          <p:cNvPr id="24" name="TextBox 23"/>
          <p:cNvSpPr txBox="1"/>
          <p:nvPr/>
        </p:nvSpPr>
        <p:spPr>
          <a:xfrm>
            <a:off x="3928109" y="3962400"/>
            <a:ext cx="794898" cy="923330"/>
          </a:xfrm>
          <a:prstGeom prst="rect">
            <a:avLst/>
          </a:prstGeom>
          <a:noFill/>
        </p:spPr>
        <p:txBody>
          <a:bodyPr wrap="none" rtlCol="0">
            <a:spAutoFit/>
          </a:bodyPr>
          <a:lstStyle/>
          <a:p>
            <a:r>
              <a:rPr lang="en-US" dirty="0" smtClean="0"/>
              <a:t>RG-BR</a:t>
            </a:r>
          </a:p>
          <a:p>
            <a:r>
              <a:rPr lang="en-US" dirty="0" smtClean="0"/>
              <a:t>GB-RG</a:t>
            </a:r>
          </a:p>
          <a:p>
            <a:r>
              <a:rPr lang="en-US" dirty="0" smtClean="0"/>
              <a:t>BR-GR</a:t>
            </a:r>
            <a:endParaRPr lang="en-US" dirty="0"/>
          </a:p>
        </p:txBody>
      </p:sp>
      <p:cxnSp>
        <p:nvCxnSpPr>
          <p:cNvPr id="25" name="Straight Connector 24"/>
          <p:cNvCxnSpPr>
            <a:stCxn id="17" idx="0"/>
          </p:cNvCxnSpPr>
          <p:nvPr/>
        </p:nvCxnSpPr>
        <p:spPr>
          <a:xfrm flipV="1">
            <a:off x="2975609" y="2339970"/>
            <a:ext cx="1596391" cy="844411"/>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6" name="Straight Connector 25"/>
          <p:cNvCxnSpPr>
            <a:stCxn id="18" idx="0"/>
          </p:cNvCxnSpPr>
          <p:nvPr/>
        </p:nvCxnSpPr>
        <p:spPr>
          <a:xfrm flipV="1">
            <a:off x="3260189" y="2339970"/>
            <a:ext cx="1311811" cy="844411"/>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a:xfrm>
            <a:off x="3782168" y="1970638"/>
            <a:ext cx="15796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{set of actions}</a:t>
            </a:r>
            <a:endParaRPr lang="en-US" dirty="0"/>
          </a:p>
        </p:txBody>
      </p:sp>
      <p:sp>
        <p:nvSpPr>
          <p:cNvPr id="7" name="Right Brace 6"/>
          <p:cNvSpPr/>
          <p:nvPr/>
        </p:nvSpPr>
        <p:spPr>
          <a:xfrm>
            <a:off x="4723007" y="4066580"/>
            <a:ext cx="73599" cy="73402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5" name="Right Brace 34"/>
          <p:cNvSpPr/>
          <p:nvPr/>
        </p:nvSpPr>
        <p:spPr>
          <a:xfrm rot="10800000">
            <a:off x="1189857" y="4066580"/>
            <a:ext cx="71251" cy="73402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Multiply 7"/>
          <p:cNvSpPr/>
          <p:nvPr/>
        </p:nvSpPr>
        <p:spPr>
          <a:xfrm>
            <a:off x="4844379" y="4066580"/>
            <a:ext cx="685800" cy="819150"/>
          </a:xfrm>
          <a:prstGeom prst="mathMultiply">
            <a:avLst>
              <a:gd name="adj1" fmla="val 1125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5530179" y="4239399"/>
            <a:ext cx="1319592" cy="369332"/>
          </a:xfrm>
          <a:prstGeom prst="rect">
            <a:avLst/>
          </a:prstGeom>
        </p:spPr>
        <p:txBody>
          <a:bodyPr wrap="none">
            <a:spAutoFit/>
          </a:bodyPr>
          <a:lstStyle/>
          <a:p>
            <a:r>
              <a:rPr lang="en-US" dirty="0" smtClean="0"/>
              <a:t>{+1, +10, -3}</a:t>
            </a:r>
            <a:endParaRPr lang="en-US" dirty="0"/>
          </a:p>
        </p:txBody>
      </p:sp>
      <p:sp>
        <p:nvSpPr>
          <p:cNvPr id="10" name="Equal 9"/>
          <p:cNvSpPr/>
          <p:nvPr/>
        </p:nvSpPr>
        <p:spPr>
          <a:xfrm>
            <a:off x="6880581" y="4209455"/>
            <a:ext cx="685800" cy="533400"/>
          </a:xfrm>
          <a:prstGeom prst="mathEqual">
            <a:avLst>
              <a:gd name="adj1" fmla="val 14055"/>
              <a:gd name="adj2" fmla="val 1386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3" name="12-Point Star 12"/>
          <p:cNvSpPr/>
          <p:nvPr/>
        </p:nvSpPr>
        <p:spPr>
          <a:xfrm>
            <a:off x="7693863" y="4180582"/>
            <a:ext cx="611937" cy="591145"/>
          </a:xfrm>
          <a:prstGeom prst="star1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386626957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This is the combinatorial complexity problem.</a:t>
            </a:r>
            <a:endParaRPr lang="en-US" dirty="0"/>
          </a:p>
        </p:txBody>
      </p:sp>
      <p:sp>
        <p:nvSpPr>
          <p:cNvPr id="11" name="TextBox 10"/>
          <p:cNvSpPr txBox="1"/>
          <p:nvPr/>
        </p:nvSpPr>
        <p:spPr>
          <a:xfrm>
            <a:off x="25006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1" name="TextBox 20"/>
          <p:cNvSpPr txBox="1"/>
          <p:nvPr/>
        </p:nvSpPr>
        <p:spPr>
          <a:xfrm>
            <a:off x="5643700" y="3184381"/>
            <a:ext cx="317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a:t>
            </a:r>
            <a:endParaRPr lang="en-US" dirty="0"/>
          </a:p>
        </p:txBody>
      </p:sp>
      <p:sp>
        <p:nvSpPr>
          <p:cNvPr id="22" name="TextBox 21"/>
          <p:cNvSpPr txBox="1"/>
          <p:nvPr/>
        </p:nvSpPr>
        <p:spPr>
          <a:xfrm>
            <a:off x="5953400"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3" name="TextBox 22"/>
          <p:cNvSpPr txBox="1"/>
          <p:nvPr/>
        </p:nvSpPr>
        <p:spPr>
          <a:xfrm>
            <a:off x="6248400" y="3184381"/>
            <a:ext cx="3080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a:t>
            </a:r>
            <a:endParaRPr lang="en-US" dirty="0"/>
          </a:p>
        </p:txBody>
      </p:sp>
      <p:cxnSp>
        <p:nvCxnSpPr>
          <p:cNvPr id="32" name="Straight Connector 31"/>
          <p:cNvCxnSpPr>
            <a:stCxn id="11" idx="0"/>
          </p:cNvCxnSpPr>
          <p:nvPr/>
        </p:nvCxnSpPr>
        <p:spPr>
          <a:xfrm flipV="1">
            <a:off x="2655489" y="2339970"/>
            <a:ext cx="191651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21" idx="0"/>
          </p:cNvCxnSpPr>
          <p:nvPr/>
        </p:nvCxnSpPr>
        <p:spPr>
          <a:xfrm>
            <a:off x="4572000" y="2339970"/>
            <a:ext cx="1230558"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22" idx="0"/>
          </p:cNvCxnSpPr>
          <p:nvPr/>
        </p:nvCxnSpPr>
        <p:spPr>
          <a:xfrm>
            <a:off x="4572000" y="2339970"/>
            <a:ext cx="1536250"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23" idx="0"/>
          </p:cNvCxnSpPr>
          <p:nvPr/>
        </p:nvCxnSpPr>
        <p:spPr>
          <a:xfrm>
            <a:off x="4572000" y="2339970"/>
            <a:ext cx="1830449"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3505200" y="3369047"/>
            <a:ext cx="20574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82168" y="1970638"/>
            <a:ext cx="157966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{set of actions}</a:t>
            </a:r>
            <a:endParaRPr lang="en-US" dirty="0"/>
          </a:p>
        </p:txBody>
      </p:sp>
      <p:cxnSp>
        <p:nvCxnSpPr>
          <p:cNvPr id="16" name="Straight Connector 15"/>
          <p:cNvCxnSpPr>
            <a:stCxn id="17" idx="0"/>
            <a:endCxn id="15" idx="2"/>
          </p:cNvCxnSpPr>
          <p:nvPr/>
        </p:nvCxnSpPr>
        <p:spPr>
          <a:xfrm flipV="1">
            <a:off x="2975609" y="2339970"/>
            <a:ext cx="159639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p:cNvCxnSpPr>
            <a:stCxn id="18" idx="0"/>
            <a:endCxn id="15" idx="2"/>
          </p:cNvCxnSpPr>
          <p:nvPr/>
        </p:nvCxnSpPr>
        <p:spPr>
          <a:xfrm flipV="1">
            <a:off x="3260189" y="2339970"/>
            <a:ext cx="131181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154518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Maybe the best way to solve this problem is some form of Neural Network.</a:t>
            </a:r>
            <a:endParaRPr lang="en-US" dirty="0"/>
          </a:p>
        </p:txBody>
      </p:sp>
      <p:sp>
        <p:nvSpPr>
          <p:cNvPr id="11" name="TextBox 10"/>
          <p:cNvSpPr txBox="1"/>
          <p:nvPr/>
        </p:nvSpPr>
        <p:spPr>
          <a:xfrm>
            <a:off x="25006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1" name="TextBox 20"/>
          <p:cNvSpPr txBox="1"/>
          <p:nvPr/>
        </p:nvSpPr>
        <p:spPr>
          <a:xfrm>
            <a:off x="5643700" y="3184381"/>
            <a:ext cx="317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a:t>
            </a:r>
            <a:endParaRPr lang="en-US" dirty="0"/>
          </a:p>
        </p:txBody>
      </p:sp>
      <p:sp>
        <p:nvSpPr>
          <p:cNvPr id="22" name="TextBox 21"/>
          <p:cNvSpPr txBox="1"/>
          <p:nvPr/>
        </p:nvSpPr>
        <p:spPr>
          <a:xfrm>
            <a:off x="5953400"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3" name="TextBox 22"/>
          <p:cNvSpPr txBox="1"/>
          <p:nvPr/>
        </p:nvSpPr>
        <p:spPr>
          <a:xfrm>
            <a:off x="6248400" y="3184381"/>
            <a:ext cx="3080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a:t>
            </a:r>
            <a:endParaRPr lang="en-US" dirty="0"/>
          </a:p>
        </p:txBody>
      </p:sp>
      <p:cxnSp>
        <p:nvCxnSpPr>
          <p:cNvPr id="32" name="Straight Connector 31"/>
          <p:cNvCxnSpPr>
            <a:stCxn id="11" idx="0"/>
          </p:cNvCxnSpPr>
          <p:nvPr/>
        </p:nvCxnSpPr>
        <p:spPr>
          <a:xfrm flipV="1">
            <a:off x="2655489" y="2339970"/>
            <a:ext cx="191651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21" idx="0"/>
          </p:cNvCxnSpPr>
          <p:nvPr/>
        </p:nvCxnSpPr>
        <p:spPr>
          <a:xfrm>
            <a:off x="4572000" y="2339970"/>
            <a:ext cx="1230558"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22" idx="0"/>
          </p:cNvCxnSpPr>
          <p:nvPr/>
        </p:nvCxnSpPr>
        <p:spPr>
          <a:xfrm>
            <a:off x="4572000" y="2339970"/>
            <a:ext cx="1536250"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23" idx="0"/>
          </p:cNvCxnSpPr>
          <p:nvPr/>
        </p:nvCxnSpPr>
        <p:spPr>
          <a:xfrm>
            <a:off x="4572000" y="2339970"/>
            <a:ext cx="1830449"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3505200" y="3369047"/>
            <a:ext cx="20574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82168" y="1970638"/>
            <a:ext cx="157966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{set of actions}</a:t>
            </a:r>
            <a:endParaRPr lang="en-US" dirty="0"/>
          </a:p>
        </p:txBody>
      </p:sp>
      <p:cxnSp>
        <p:nvCxnSpPr>
          <p:cNvPr id="16" name="Straight Connector 15"/>
          <p:cNvCxnSpPr>
            <a:stCxn id="17" idx="0"/>
            <a:endCxn id="15" idx="2"/>
          </p:cNvCxnSpPr>
          <p:nvPr/>
        </p:nvCxnSpPr>
        <p:spPr>
          <a:xfrm flipV="1">
            <a:off x="2975609" y="2339970"/>
            <a:ext cx="159639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p:cNvCxnSpPr>
            <a:stCxn id="18" idx="0"/>
            <a:endCxn id="15" idx="2"/>
          </p:cNvCxnSpPr>
          <p:nvPr/>
        </p:nvCxnSpPr>
        <p:spPr>
          <a:xfrm flipV="1">
            <a:off x="3260189" y="2339970"/>
            <a:ext cx="131181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9" name="Oval 158"/>
          <p:cNvSpPr/>
          <p:nvPr/>
        </p:nvSpPr>
        <p:spPr>
          <a:xfrm>
            <a:off x="2290900" y="4461850"/>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0" name="Oval 159"/>
          <p:cNvSpPr/>
          <p:nvPr/>
        </p:nvSpPr>
        <p:spPr>
          <a:xfrm>
            <a:off x="2290900" y="4686678"/>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1" name="Oval 160"/>
          <p:cNvSpPr/>
          <p:nvPr/>
        </p:nvSpPr>
        <p:spPr>
          <a:xfrm>
            <a:off x="2291654" y="4919050"/>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2" name="Oval 161"/>
          <p:cNvSpPr/>
          <p:nvPr/>
        </p:nvSpPr>
        <p:spPr>
          <a:xfrm>
            <a:off x="2657939" y="4157050"/>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3" name="Oval 162"/>
          <p:cNvSpPr/>
          <p:nvPr/>
        </p:nvSpPr>
        <p:spPr>
          <a:xfrm>
            <a:off x="2657939" y="4381878"/>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4" name="Oval 163"/>
          <p:cNvSpPr/>
          <p:nvPr/>
        </p:nvSpPr>
        <p:spPr>
          <a:xfrm>
            <a:off x="2658693" y="4614250"/>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5" name="Oval 164"/>
          <p:cNvSpPr/>
          <p:nvPr/>
        </p:nvSpPr>
        <p:spPr>
          <a:xfrm>
            <a:off x="2658693" y="4832288"/>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6" name="Oval 165"/>
          <p:cNvSpPr/>
          <p:nvPr/>
        </p:nvSpPr>
        <p:spPr>
          <a:xfrm>
            <a:off x="2658693" y="5057116"/>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7" name="Oval 166"/>
          <p:cNvSpPr/>
          <p:nvPr/>
        </p:nvSpPr>
        <p:spPr>
          <a:xfrm>
            <a:off x="2659447" y="5289488"/>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8" name="Oval 167"/>
          <p:cNvSpPr/>
          <p:nvPr/>
        </p:nvSpPr>
        <p:spPr>
          <a:xfrm>
            <a:off x="2966885" y="4157050"/>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9" name="Oval 168"/>
          <p:cNvSpPr/>
          <p:nvPr/>
        </p:nvSpPr>
        <p:spPr>
          <a:xfrm>
            <a:off x="2966885" y="4381878"/>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0" name="Oval 169"/>
          <p:cNvSpPr/>
          <p:nvPr/>
        </p:nvSpPr>
        <p:spPr>
          <a:xfrm>
            <a:off x="2967639" y="4614250"/>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1" name="Oval 170"/>
          <p:cNvSpPr/>
          <p:nvPr/>
        </p:nvSpPr>
        <p:spPr>
          <a:xfrm>
            <a:off x="2967639" y="4832288"/>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2" name="Oval 171"/>
          <p:cNvSpPr/>
          <p:nvPr/>
        </p:nvSpPr>
        <p:spPr>
          <a:xfrm>
            <a:off x="2967639" y="5057116"/>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3" name="Oval 172"/>
          <p:cNvSpPr/>
          <p:nvPr/>
        </p:nvSpPr>
        <p:spPr>
          <a:xfrm>
            <a:off x="2968393" y="5289488"/>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4" name="Oval 173"/>
          <p:cNvSpPr/>
          <p:nvPr/>
        </p:nvSpPr>
        <p:spPr>
          <a:xfrm>
            <a:off x="3262639" y="4614250"/>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5" name="Oval 174"/>
          <p:cNvSpPr/>
          <p:nvPr/>
        </p:nvSpPr>
        <p:spPr>
          <a:xfrm>
            <a:off x="3262639" y="4832288"/>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76" name="Straight Connector 175"/>
          <p:cNvCxnSpPr>
            <a:stCxn id="159" idx="6"/>
            <a:endCxn id="162" idx="3"/>
          </p:cNvCxnSpPr>
          <p:nvPr/>
        </p:nvCxnSpPr>
        <p:spPr>
          <a:xfrm flipV="1">
            <a:off x="2443300" y="4287132"/>
            <a:ext cx="236957" cy="250918"/>
          </a:xfrm>
          <a:prstGeom prst="line">
            <a:avLst/>
          </a:prstGeom>
        </p:spPr>
        <p:style>
          <a:lnRef idx="1">
            <a:schemeClr val="accent2"/>
          </a:lnRef>
          <a:fillRef idx="0">
            <a:schemeClr val="accent2"/>
          </a:fillRef>
          <a:effectRef idx="0">
            <a:schemeClr val="accent2"/>
          </a:effectRef>
          <a:fontRef idx="minor">
            <a:schemeClr val="tx1"/>
          </a:fontRef>
        </p:style>
      </p:cxnSp>
      <p:cxnSp>
        <p:nvCxnSpPr>
          <p:cNvPr id="177" name="Straight Connector 176"/>
          <p:cNvCxnSpPr>
            <a:stCxn id="159" idx="6"/>
            <a:endCxn id="163" idx="2"/>
          </p:cNvCxnSpPr>
          <p:nvPr/>
        </p:nvCxnSpPr>
        <p:spPr>
          <a:xfrm flipV="1">
            <a:off x="2443300" y="4458078"/>
            <a:ext cx="214639" cy="79972"/>
          </a:xfrm>
          <a:prstGeom prst="line">
            <a:avLst/>
          </a:prstGeom>
        </p:spPr>
        <p:style>
          <a:lnRef idx="1">
            <a:schemeClr val="accent2"/>
          </a:lnRef>
          <a:fillRef idx="0">
            <a:schemeClr val="accent2"/>
          </a:fillRef>
          <a:effectRef idx="0">
            <a:schemeClr val="accent2"/>
          </a:effectRef>
          <a:fontRef idx="minor">
            <a:schemeClr val="tx1"/>
          </a:fontRef>
        </p:style>
      </p:cxnSp>
      <p:cxnSp>
        <p:nvCxnSpPr>
          <p:cNvPr id="178" name="Straight Connector 177"/>
          <p:cNvCxnSpPr>
            <a:stCxn id="160" idx="6"/>
            <a:endCxn id="166" idx="2"/>
          </p:cNvCxnSpPr>
          <p:nvPr/>
        </p:nvCxnSpPr>
        <p:spPr>
          <a:xfrm>
            <a:off x="2443300" y="4762878"/>
            <a:ext cx="215393" cy="370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179" name="Straight Connector 178"/>
          <p:cNvCxnSpPr>
            <a:stCxn id="160" idx="6"/>
            <a:endCxn id="163" idx="2"/>
          </p:cNvCxnSpPr>
          <p:nvPr/>
        </p:nvCxnSpPr>
        <p:spPr>
          <a:xfrm flipV="1">
            <a:off x="2443300" y="4458078"/>
            <a:ext cx="214639" cy="304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0" name="Straight Connector 179"/>
          <p:cNvCxnSpPr>
            <a:stCxn id="161" idx="6"/>
            <a:endCxn id="164" idx="2"/>
          </p:cNvCxnSpPr>
          <p:nvPr/>
        </p:nvCxnSpPr>
        <p:spPr>
          <a:xfrm flipV="1">
            <a:off x="2444054" y="4690450"/>
            <a:ext cx="214639" cy="304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1" name="Straight Connector 180"/>
          <p:cNvCxnSpPr>
            <a:stCxn id="161" idx="6"/>
            <a:endCxn id="165" idx="2"/>
          </p:cNvCxnSpPr>
          <p:nvPr/>
        </p:nvCxnSpPr>
        <p:spPr>
          <a:xfrm flipV="1">
            <a:off x="2444054" y="4908488"/>
            <a:ext cx="214639" cy="86762"/>
          </a:xfrm>
          <a:prstGeom prst="line">
            <a:avLst/>
          </a:prstGeom>
        </p:spPr>
        <p:style>
          <a:lnRef idx="1">
            <a:schemeClr val="accent2"/>
          </a:lnRef>
          <a:fillRef idx="0">
            <a:schemeClr val="accent2"/>
          </a:fillRef>
          <a:effectRef idx="0">
            <a:schemeClr val="accent2"/>
          </a:effectRef>
          <a:fontRef idx="minor">
            <a:schemeClr val="tx1"/>
          </a:fontRef>
        </p:style>
      </p:cxnSp>
      <p:cxnSp>
        <p:nvCxnSpPr>
          <p:cNvPr id="182" name="Straight Connector 181"/>
          <p:cNvCxnSpPr>
            <a:stCxn id="159" idx="6"/>
            <a:endCxn id="165" idx="2"/>
          </p:cNvCxnSpPr>
          <p:nvPr/>
        </p:nvCxnSpPr>
        <p:spPr>
          <a:xfrm>
            <a:off x="2443300" y="4538050"/>
            <a:ext cx="215393" cy="370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183" name="Straight Connector 182"/>
          <p:cNvCxnSpPr>
            <a:stCxn id="160" idx="6"/>
            <a:endCxn id="164" idx="2"/>
          </p:cNvCxnSpPr>
          <p:nvPr/>
        </p:nvCxnSpPr>
        <p:spPr>
          <a:xfrm flipV="1">
            <a:off x="2443300" y="4690450"/>
            <a:ext cx="215393" cy="72428"/>
          </a:xfrm>
          <a:prstGeom prst="line">
            <a:avLst/>
          </a:prstGeom>
        </p:spPr>
        <p:style>
          <a:lnRef idx="1">
            <a:schemeClr val="accent2"/>
          </a:lnRef>
          <a:fillRef idx="0">
            <a:schemeClr val="accent2"/>
          </a:fillRef>
          <a:effectRef idx="0">
            <a:schemeClr val="accent2"/>
          </a:effectRef>
          <a:fontRef idx="minor">
            <a:schemeClr val="tx1"/>
          </a:fontRef>
        </p:style>
      </p:cxnSp>
      <p:cxnSp>
        <p:nvCxnSpPr>
          <p:cNvPr id="184" name="Straight Connector 183"/>
          <p:cNvCxnSpPr>
            <a:stCxn id="161" idx="6"/>
            <a:endCxn id="167" idx="2"/>
          </p:cNvCxnSpPr>
          <p:nvPr/>
        </p:nvCxnSpPr>
        <p:spPr>
          <a:xfrm>
            <a:off x="2444054" y="4995250"/>
            <a:ext cx="215393" cy="370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185" name="Straight Connector 184"/>
          <p:cNvCxnSpPr>
            <a:stCxn id="168" idx="2"/>
            <a:endCxn id="162" idx="6"/>
          </p:cNvCxnSpPr>
          <p:nvPr/>
        </p:nvCxnSpPr>
        <p:spPr>
          <a:xfrm flipH="1">
            <a:off x="2810339" y="4233250"/>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6" name="Straight Connector 185"/>
          <p:cNvCxnSpPr>
            <a:stCxn id="164" idx="6"/>
            <a:endCxn id="169" idx="2"/>
          </p:cNvCxnSpPr>
          <p:nvPr/>
        </p:nvCxnSpPr>
        <p:spPr>
          <a:xfrm flipV="1">
            <a:off x="2811093" y="4458078"/>
            <a:ext cx="155792" cy="232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187" name="Straight Connector 186"/>
          <p:cNvCxnSpPr>
            <a:stCxn id="163" idx="6"/>
            <a:endCxn id="169" idx="2"/>
          </p:cNvCxnSpPr>
          <p:nvPr/>
        </p:nvCxnSpPr>
        <p:spPr>
          <a:xfrm>
            <a:off x="2810339" y="4458078"/>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8" name="Straight Connector 187"/>
          <p:cNvCxnSpPr>
            <a:stCxn id="167" idx="6"/>
            <a:endCxn id="172" idx="2"/>
          </p:cNvCxnSpPr>
          <p:nvPr/>
        </p:nvCxnSpPr>
        <p:spPr>
          <a:xfrm flipV="1">
            <a:off x="2811847" y="5133316"/>
            <a:ext cx="155792" cy="232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189" name="Straight Connector 188"/>
          <p:cNvCxnSpPr>
            <a:stCxn id="164" idx="6"/>
            <a:endCxn id="171" idx="2"/>
          </p:cNvCxnSpPr>
          <p:nvPr/>
        </p:nvCxnSpPr>
        <p:spPr>
          <a:xfrm>
            <a:off x="2811093" y="4690450"/>
            <a:ext cx="156546" cy="21803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0" name="Straight Connector 189"/>
          <p:cNvCxnSpPr>
            <a:stCxn id="165" idx="6"/>
            <a:endCxn id="171" idx="2"/>
          </p:cNvCxnSpPr>
          <p:nvPr/>
        </p:nvCxnSpPr>
        <p:spPr>
          <a:xfrm>
            <a:off x="2811093" y="4908488"/>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1" name="Straight Connector 190"/>
          <p:cNvCxnSpPr>
            <a:stCxn id="165" idx="6"/>
            <a:endCxn id="172" idx="2"/>
          </p:cNvCxnSpPr>
          <p:nvPr/>
        </p:nvCxnSpPr>
        <p:spPr>
          <a:xfrm>
            <a:off x="2811093" y="4908488"/>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2" name="Straight Connector 191"/>
          <p:cNvCxnSpPr>
            <a:stCxn id="162" idx="6"/>
            <a:endCxn id="172" idx="2"/>
          </p:cNvCxnSpPr>
          <p:nvPr/>
        </p:nvCxnSpPr>
        <p:spPr>
          <a:xfrm>
            <a:off x="2810339" y="4233250"/>
            <a:ext cx="157300" cy="900066"/>
          </a:xfrm>
          <a:prstGeom prst="line">
            <a:avLst/>
          </a:prstGeom>
        </p:spPr>
        <p:style>
          <a:lnRef idx="1">
            <a:schemeClr val="accent2"/>
          </a:lnRef>
          <a:fillRef idx="0">
            <a:schemeClr val="accent2"/>
          </a:fillRef>
          <a:effectRef idx="0">
            <a:schemeClr val="accent2"/>
          </a:effectRef>
          <a:fontRef idx="minor">
            <a:schemeClr val="tx1"/>
          </a:fontRef>
        </p:style>
      </p:cxnSp>
      <p:cxnSp>
        <p:nvCxnSpPr>
          <p:cNvPr id="193" name="Straight Connector 192"/>
          <p:cNvCxnSpPr>
            <a:stCxn id="173" idx="2"/>
            <a:endCxn id="166" idx="6"/>
          </p:cNvCxnSpPr>
          <p:nvPr/>
        </p:nvCxnSpPr>
        <p:spPr>
          <a:xfrm flipH="1" flipV="1">
            <a:off x="2811093" y="5133316"/>
            <a:ext cx="157300" cy="232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194" name="Straight Connector 193"/>
          <p:cNvCxnSpPr>
            <a:stCxn id="168" idx="2"/>
            <a:endCxn id="166" idx="6"/>
          </p:cNvCxnSpPr>
          <p:nvPr/>
        </p:nvCxnSpPr>
        <p:spPr>
          <a:xfrm flipH="1">
            <a:off x="2811093" y="4233250"/>
            <a:ext cx="155792" cy="900066"/>
          </a:xfrm>
          <a:prstGeom prst="line">
            <a:avLst/>
          </a:prstGeom>
        </p:spPr>
        <p:style>
          <a:lnRef idx="1">
            <a:schemeClr val="accent2"/>
          </a:lnRef>
          <a:fillRef idx="0">
            <a:schemeClr val="accent2"/>
          </a:fillRef>
          <a:effectRef idx="0">
            <a:schemeClr val="accent2"/>
          </a:effectRef>
          <a:fontRef idx="minor">
            <a:schemeClr val="tx1"/>
          </a:fontRef>
        </p:style>
      </p:cxnSp>
      <p:cxnSp>
        <p:nvCxnSpPr>
          <p:cNvPr id="195" name="Straight Connector 194"/>
          <p:cNvCxnSpPr>
            <a:stCxn id="170" idx="2"/>
            <a:endCxn id="164" idx="6"/>
          </p:cNvCxnSpPr>
          <p:nvPr/>
        </p:nvCxnSpPr>
        <p:spPr>
          <a:xfrm flipH="1">
            <a:off x="2811093" y="4690450"/>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6" name="Straight Connector 195"/>
          <p:cNvCxnSpPr>
            <a:stCxn id="175" idx="2"/>
            <a:endCxn id="172" idx="6"/>
          </p:cNvCxnSpPr>
          <p:nvPr/>
        </p:nvCxnSpPr>
        <p:spPr>
          <a:xfrm flipH="1">
            <a:off x="3120039" y="4908488"/>
            <a:ext cx="142600"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7" name="Straight Connector 196"/>
          <p:cNvCxnSpPr>
            <a:stCxn id="171" idx="6"/>
            <a:endCxn id="174" idx="2"/>
          </p:cNvCxnSpPr>
          <p:nvPr/>
        </p:nvCxnSpPr>
        <p:spPr>
          <a:xfrm flipV="1">
            <a:off x="3120039" y="4690450"/>
            <a:ext cx="142600" cy="21803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8" name="Straight Connector 197"/>
          <p:cNvCxnSpPr>
            <a:stCxn id="171" idx="6"/>
            <a:endCxn id="175" idx="2"/>
          </p:cNvCxnSpPr>
          <p:nvPr/>
        </p:nvCxnSpPr>
        <p:spPr>
          <a:xfrm>
            <a:off x="3120039" y="4908488"/>
            <a:ext cx="142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9" name="Straight Connector 198"/>
          <p:cNvCxnSpPr>
            <a:stCxn id="173" idx="6"/>
            <a:endCxn id="175" idx="2"/>
          </p:cNvCxnSpPr>
          <p:nvPr/>
        </p:nvCxnSpPr>
        <p:spPr>
          <a:xfrm flipV="1">
            <a:off x="3120793" y="4908488"/>
            <a:ext cx="141846"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0" name="Straight Connector 199"/>
          <p:cNvCxnSpPr>
            <a:stCxn id="174" idx="2"/>
            <a:endCxn id="170" idx="6"/>
          </p:cNvCxnSpPr>
          <p:nvPr/>
        </p:nvCxnSpPr>
        <p:spPr>
          <a:xfrm flipH="1">
            <a:off x="3120039" y="4690450"/>
            <a:ext cx="142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1" name="Straight Connector 200"/>
          <p:cNvCxnSpPr>
            <a:stCxn id="168" idx="6"/>
            <a:endCxn id="174" idx="2"/>
          </p:cNvCxnSpPr>
          <p:nvPr/>
        </p:nvCxnSpPr>
        <p:spPr>
          <a:xfrm>
            <a:off x="3119285" y="4233250"/>
            <a:ext cx="143354"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2" name="Straight Connector 201"/>
          <p:cNvCxnSpPr>
            <a:stCxn id="175" idx="2"/>
            <a:endCxn id="169" idx="6"/>
          </p:cNvCxnSpPr>
          <p:nvPr/>
        </p:nvCxnSpPr>
        <p:spPr>
          <a:xfrm flipH="1" flipV="1">
            <a:off x="3119285" y="4458078"/>
            <a:ext cx="143354" cy="45041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3" name="Straight Connector 202"/>
          <p:cNvCxnSpPr>
            <a:stCxn id="174" idx="2"/>
            <a:endCxn id="172" idx="6"/>
          </p:cNvCxnSpPr>
          <p:nvPr/>
        </p:nvCxnSpPr>
        <p:spPr>
          <a:xfrm flipH="1">
            <a:off x="3120039" y="4690450"/>
            <a:ext cx="142600" cy="442866"/>
          </a:xfrm>
          <a:prstGeom prst="line">
            <a:avLst/>
          </a:prstGeom>
        </p:spPr>
        <p:style>
          <a:lnRef idx="1">
            <a:schemeClr val="accent2"/>
          </a:lnRef>
          <a:fillRef idx="0">
            <a:schemeClr val="accent2"/>
          </a:fillRef>
          <a:effectRef idx="0">
            <a:schemeClr val="accent2"/>
          </a:effectRef>
          <a:fontRef idx="minor">
            <a:schemeClr val="tx1"/>
          </a:fontRef>
        </p:style>
      </p:cxnSp>
      <p:cxnSp>
        <p:nvCxnSpPr>
          <p:cNvPr id="204" name="Straight Connector 203"/>
          <p:cNvCxnSpPr>
            <a:stCxn id="174" idx="2"/>
            <a:endCxn id="169" idx="6"/>
          </p:cNvCxnSpPr>
          <p:nvPr/>
        </p:nvCxnSpPr>
        <p:spPr>
          <a:xfrm flipH="1" flipV="1">
            <a:off x="3119285" y="4458078"/>
            <a:ext cx="143354" cy="232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205" name="Straight Connector 204"/>
          <p:cNvCxnSpPr>
            <a:stCxn id="175" idx="2"/>
            <a:endCxn id="170" idx="6"/>
          </p:cNvCxnSpPr>
          <p:nvPr/>
        </p:nvCxnSpPr>
        <p:spPr>
          <a:xfrm flipH="1" flipV="1">
            <a:off x="3120039" y="4690450"/>
            <a:ext cx="142600" cy="2180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06" name="Straight Connector 205"/>
          <p:cNvCxnSpPr>
            <a:stCxn id="175" idx="2"/>
            <a:endCxn id="168" idx="6"/>
          </p:cNvCxnSpPr>
          <p:nvPr/>
        </p:nvCxnSpPr>
        <p:spPr>
          <a:xfrm flipH="1" flipV="1">
            <a:off x="3119285" y="4233250"/>
            <a:ext cx="143354"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07" name="Straight Connector 206"/>
          <p:cNvCxnSpPr>
            <a:stCxn id="173" idx="6"/>
            <a:endCxn id="174" idx="2"/>
          </p:cNvCxnSpPr>
          <p:nvPr/>
        </p:nvCxnSpPr>
        <p:spPr>
          <a:xfrm flipV="1">
            <a:off x="3120793" y="4690450"/>
            <a:ext cx="141846"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08" name="Straight Connector 207"/>
          <p:cNvCxnSpPr>
            <a:stCxn id="173" idx="2"/>
            <a:endCxn id="167" idx="6"/>
          </p:cNvCxnSpPr>
          <p:nvPr/>
        </p:nvCxnSpPr>
        <p:spPr>
          <a:xfrm flipH="1">
            <a:off x="2811847" y="5365688"/>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9" name="Straight Connector 208"/>
          <p:cNvCxnSpPr>
            <a:stCxn id="171" idx="2"/>
            <a:endCxn id="167" idx="6"/>
          </p:cNvCxnSpPr>
          <p:nvPr/>
        </p:nvCxnSpPr>
        <p:spPr>
          <a:xfrm flipH="1">
            <a:off x="2811847" y="4908488"/>
            <a:ext cx="155792"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0" name="Straight Connector 209"/>
          <p:cNvCxnSpPr>
            <a:stCxn id="167" idx="6"/>
            <a:endCxn id="170" idx="2"/>
          </p:cNvCxnSpPr>
          <p:nvPr/>
        </p:nvCxnSpPr>
        <p:spPr>
          <a:xfrm flipV="1">
            <a:off x="2811847" y="4690450"/>
            <a:ext cx="155792"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 name="Straight Connector 210"/>
          <p:cNvCxnSpPr>
            <a:stCxn id="167" idx="6"/>
            <a:endCxn id="169" idx="2"/>
          </p:cNvCxnSpPr>
          <p:nvPr/>
        </p:nvCxnSpPr>
        <p:spPr>
          <a:xfrm flipV="1">
            <a:off x="2811847" y="4458078"/>
            <a:ext cx="155038" cy="90761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2" name="Straight Connector 211"/>
          <p:cNvCxnSpPr>
            <a:stCxn id="167" idx="6"/>
            <a:endCxn id="168" idx="2"/>
          </p:cNvCxnSpPr>
          <p:nvPr/>
        </p:nvCxnSpPr>
        <p:spPr>
          <a:xfrm flipV="1">
            <a:off x="2811847" y="4233250"/>
            <a:ext cx="155038" cy="1132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3" name="Straight Connector 212"/>
          <p:cNvCxnSpPr>
            <a:stCxn id="172" idx="2"/>
            <a:endCxn id="166" idx="6"/>
          </p:cNvCxnSpPr>
          <p:nvPr/>
        </p:nvCxnSpPr>
        <p:spPr>
          <a:xfrm flipH="1">
            <a:off x="2811093" y="5133316"/>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4" name="Straight Connector 213"/>
          <p:cNvCxnSpPr>
            <a:stCxn id="171" idx="2"/>
            <a:endCxn id="166" idx="6"/>
          </p:cNvCxnSpPr>
          <p:nvPr/>
        </p:nvCxnSpPr>
        <p:spPr>
          <a:xfrm flipH="1">
            <a:off x="2811093" y="4908488"/>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5" name="Straight Connector 214"/>
          <p:cNvCxnSpPr>
            <a:stCxn id="170" idx="2"/>
            <a:endCxn id="166" idx="6"/>
          </p:cNvCxnSpPr>
          <p:nvPr/>
        </p:nvCxnSpPr>
        <p:spPr>
          <a:xfrm flipH="1">
            <a:off x="2811093" y="4690450"/>
            <a:ext cx="156546" cy="442866"/>
          </a:xfrm>
          <a:prstGeom prst="line">
            <a:avLst/>
          </a:prstGeom>
        </p:spPr>
        <p:style>
          <a:lnRef idx="1">
            <a:schemeClr val="accent2"/>
          </a:lnRef>
          <a:fillRef idx="0">
            <a:schemeClr val="accent2"/>
          </a:fillRef>
          <a:effectRef idx="0">
            <a:schemeClr val="accent2"/>
          </a:effectRef>
          <a:fontRef idx="minor">
            <a:schemeClr val="tx1"/>
          </a:fontRef>
        </p:style>
      </p:cxnSp>
      <p:cxnSp>
        <p:nvCxnSpPr>
          <p:cNvPr id="216" name="Straight Connector 215"/>
          <p:cNvCxnSpPr>
            <a:stCxn id="169" idx="2"/>
            <a:endCxn id="166" idx="6"/>
          </p:cNvCxnSpPr>
          <p:nvPr/>
        </p:nvCxnSpPr>
        <p:spPr>
          <a:xfrm flipH="1">
            <a:off x="2811093" y="4458078"/>
            <a:ext cx="155792"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7" name="Straight Connector 216"/>
          <p:cNvCxnSpPr>
            <a:stCxn id="165" idx="6"/>
            <a:endCxn id="168" idx="2"/>
          </p:cNvCxnSpPr>
          <p:nvPr/>
        </p:nvCxnSpPr>
        <p:spPr>
          <a:xfrm flipV="1">
            <a:off x="2811093" y="4233250"/>
            <a:ext cx="155792"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8" name="Straight Connector 217"/>
          <p:cNvCxnSpPr>
            <a:stCxn id="169" idx="2"/>
            <a:endCxn id="165" idx="6"/>
          </p:cNvCxnSpPr>
          <p:nvPr/>
        </p:nvCxnSpPr>
        <p:spPr>
          <a:xfrm flipH="1">
            <a:off x="2811093" y="4458078"/>
            <a:ext cx="155792" cy="45041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9" name="Straight Connector 218"/>
          <p:cNvCxnSpPr>
            <a:stCxn id="170" idx="2"/>
            <a:endCxn id="165" idx="6"/>
          </p:cNvCxnSpPr>
          <p:nvPr/>
        </p:nvCxnSpPr>
        <p:spPr>
          <a:xfrm flipH="1">
            <a:off x="2811093" y="4690450"/>
            <a:ext cx="156546" cy="2180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0" name="Straight Connector 219"/>
          <p:cNvCxnSpPr>
            <a:stCxn id="173" idx="2"/>
            <a:endCxn id="165" idx="6"/>
          </p:cNvCxnSpPr>
          <p:nvPr/>
        </p:nvCxnSpPr>
        <p:spPr>
          <a:xfrm flipH="1" flipV="1">
            <a:off x="2811093" y="4908488"/>
            <a:ext cx="157300"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1" name="Straight Connector 220"/>
          <p:cNvCxnSpPr>
            <a:stCxn id="172" idx="2"/>
            <a:endCxn id="164" idx="6"/>
          </p:cNvCxnSpPr>
          <p:nvPr/>
        </p:nvCxnSpPr>
        <p:spPr>
          <a:xfrm flipH="1" flipV="1">
            <a:off x="2811093" y="4690450"/>
            <a:ext cx="156546" cy="442866"/>
          </a:xfrm>
          <a:prstGeom prst="line">
            <a:avLst/>
          </a:prstGeom>
        </p:spPr>
        <p:style>
          <a:lnRef idx="1">
            <a:schemeClr val="accent2"/>
          </a:lnRef>
          <a:fillRef idx="0">
            <a:schemeClr val="accent2"/>
          </a:fillRef>
          <a:effectRef idx="0">
            <a:schemeClr val="accent2"/>
          </a:effectRef>
          <a:fontRef idx="minor">
            <a:schemeClr val="tx1"/>
          </a:fontRef>
        </p:style>
      </p:cxnSp>
      <p:cxnSp>
        <p:nvCxnSpPr>
          <p:cNvPr id="222" name="Straight Connector 221"/>
          <p:cNvCxnSpPr>
            <a:stCxn id="164" idx="6"/>
            <a:endCxn id="173" idx="2"/>
          </p:cNvCxnSpPr>
          <p:nvPr/>
        </p:nvCxnSpPr>
        <p:spPr>
          <a:xfrm>
            <a:off x="2811093" y="4690450"/>
            <a:ext cx="157300"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3" name="Straight Connector 222"/>
          <p:cNvCxnSpPr>
            <a:stCxn id="168" idx="2"/>
            <a:endCxn id="164" idx="6"/>
          </p:cNvCxnSpPr>
          <p:nvPr/>
        </p:nvCxnSpPr>
        <p:spPr>
          <a:xfrm flipH="1">
            <a:off x="2811093" y="4233250"/>
            <a:ext cx="155792"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4" name="Straight Connector 223"/>
          <p:cNvCxnSpPr>
            <a:stCxn id="170" idx="2"/>
            <a:endCxn id="163" idx="6"/>
          </p:cNvCxnSpPr>
          <p:nvPr/>
        </p:nvCxnSpPr>
        <p:spPr>
          <a:xfrm flipH="1" flipV="1">
            <a:off x="2810339" y="4458078"/>
            <a:ext cx="157300" cy="232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225" name="Straight Connector 224"/>
          <p:cNvCxnSpPr>
            <a:stCxn id="171" idx="2"/>
            <a:endCxn id="163" idx="6"/>
          </p:cNvCxnSpPr>
          <p:nvPr/>
        </p:nvCxnSpPr>
        <p:spPr>
          <a:xfrm flipH="1" flipV="1">
            <a:off x="2810339" y="4458078"/>
            <a:ext cx="157300" cy="45041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6" name="Straight Connector 225"/>
          <p:cNvCxnSpPr>
            <a:stCxn id="172" idx="2"/>
            <a:endCxn id="163" idx="6"/>
          </p:cNvCxnSpPr>
          <p:nvPr/>
        </p:nvCxnSpPr>
        <p:spPr>
          <a:xfrm flipH="1" flipV="1">
            <a:off x="2810339" y="4458078"/>
            <a:ext cx="157300"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7" name="Straight Connector 226"/>
          <p:cNvCxnSpPr>
            <a:stCxn id="173" idx="2"/>
            <a:endCxn id="163" idx="6"/>
          </p:cNvCxnSpPr>
          <p:nvPr/>
        </p:nvCxnSpPr>
        <p:spPr>
          <a:xfrm flipH="1" flipV="1">
            <a:off x="2810339" y="4458078"/>
            <a:ext cx="158054" cy="90761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8" name="Straight Connector 227"/>
          <p:cNvCxnSpPr>
            <a:stCxn id="168" idx="2"/>
            <a:endCxn id="163" idx="6"/>
          </p:cNvCxnSpPr>
          <p:nvPr/>
        </p:nvCxnSpPr>
        <p:spPr>
          <a:xfrm flipH="1">
            <a:off x="2810339" y="4233250"/>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9" name="Straight Connector 228"/>
          <p:cNvCxnSpPr>
            <a:stCxn id="173" idx="2"/>
            <a:endCxn id="162" idx="6"/>
          </p:cNvCxnSpPr>
          <p:nvPr/>
        </p:nvCxnSpPr>
        <p:spPr>
          <a:xfrm flipH="1" flipV="1">
            <a:off x="2810339" y="4233250"/>
            <a:ext cx="158054" cy="1132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0" name="Straight Connector 229"/>
          <p:cNvCxnSpPr>
            <a:stCxn id="171" idx="2"/>
            <a:endCxn id="162" idx="6"/>
          </p:cNvCxnSpPr>
          <p:nvPr/>
        </p:nvCxnSpPr>
        <p:spPr>
          <a:xfrm flipH="1" flipV="1">
            <a:off x="2810339" y="4233250"/>
            <a:ext cx="157300" cy="6752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1" name="Straight Connector 230"/>
          <p:cNvCxnSpPr>
            <a:stCxn id="169" idx="2"/>
            <a:endCxn id="162" idx="6"/>
          </p:cNvCxnSpPr>
          <p:nvPr/>
        </p:nvCxnSpPr>
        <p:spPr>
          <a:xfrm flipH="1" flipV="1">
            <a:off x="2810339" y="4233250"/>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2" name="Straight Connector 231"/>
          <p:cNvCxnSpPr>
            <a:stCxn id="166" idx="2"/>
            <a:endCxn id="161" idx="6"/>
          </p:cNvCxnSpPr>
          <p:nvPr/>
        </p:nvCxnSpPr>
        <p:spPr>
          <a:xfrm flipH="1" flipV="1">
            <a:off x="2444054" y="4995250"/>
            <a:ext cx="214639" cy="138066"/>
          </a:xfrm>
          <a:prstGeom prst="line">
            <a:avLst/>
          </a:prstGeom>
        </p:spPr>
        <p:style>
          <a:lnRef idx="1">
            <a:schemeClr val="accent2"/>
          </a:lnRef>
          <a:fillRef idx="0">
            <a:schemeClr val="accent2"/>
          </a:fillRef>
          <a:effectRef idx="0">
            <a:schemeClr val="accent2"/>
          </a:effectRef>
          <a:fontRef idx="minor">
            <a:schemeClr val="tx1"/>
          </a:fontRef>
        </p:style>
      </p:cxnSp>
      <p:cxnSp>
        <p:nvCxnSpPr>
          <p:cNvPr id="233" name="Straight Connector 232"/>
          <p:cNvCxnSpPr>
            <a:stCxn id="165" idx="2"/>
            <a:endCxn id="160" idx="6"/>
          </p:cNvCxnSpPr>
          <p:nvPr/>
        </p:nvCxnSpPr>
        <p:spPr>
          <a:xfrm flipH="1" flipV="1">
            <a:off x="2443300" y="4762878"/>
            <a:ext cx="215393" cy="145610"/>
          </a:xfrm>
          <a:prstGeom prst="line">
            <a:avLst/>
          </a:prstGeom>
        </p:spPr>
        <p:style>
          <a:lnRef idx="1">
            <a:schemeClr val="accent2"/>
          </a:lnRef>
          <a:fillRef idx="0">
            <a:schemeClr val="accent2"/>
          </a:fillRef>
          <a:effectRef idx="0">
            <a:schemeClr val="accent2"/>
          </a:effectRef>
          <a:fontRef idx="minor">
            <a:schemeClr val="tx1"/>
          </a:fontRef>
        </p:style>
      </p:cxnSp>
      <p:cxnSp>
        <p:nvCxnSpPr>
          <p:cNvPr id="234" name="Straight Connector 233"/>
          <p:cNvCxnSpPr>
            <a:stCxn id="164" idx="2"/>
            <a:endCxn id="159" idx="6"/>
          </p:cNvCxnSpPr>
          <p:nvPr/>
        </p:nvCxnSpPr>
        <p:spPr>
          <a:xfrm flipH="1" flipV="1">
            <a:off x="2443300" y="4538050"/>
            <a:ext cx="215393" cy="15240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2131673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Because they can learn to mirror the structure of complex non-linear relationships.</a:t>
            </a:r>
            <a:endParaRPr lang="en-US" dirty="0"/>
          </a:p>
        </p:txBody>
      </p:sp>
      <p:sp>
        <p:nvSpPr>
          <p:cNvPr id="11" name="TextBox 10"/>
          <p:cNvSpPr txBox="1"/>
          <p:nvPr/>
        </p:nvSpPr>
        <p:spPr>
          <a:xfrm>
            <a:off x="25006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1" name="TextBox 20"/>
          <p:cNvSpPr txBox="1"/>
          <p:nvPr/>
        </p:nvSpPr>
        <p:spPr>
          <a:xfrm>
            <a:off x="5643700" y="3184381"/>
            <a:ext cx="317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a:t>
            </a:r>
            <a:endParaRPr lang="en-US" dirty="0"/>
          </a:p>
        </p:txBody>
      </p:sp>
      <p:sp>
        <p:nvSpPr>
          <p:cNvPr id="22" name="TextBox 21"/>
          <p:cNvSpPr txBox="1"/>
          <p:nvPr/>
        </p:nvSpPr>
        <p:spPr>
          <a:xfrm>
            <a:off x="5953400"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3" name="TextBox 22"/>
          <p:cNvSpPr txBox="1"/>
          <p:nvPr/>
        </p:nvSpPr>
        <p:spPr>
          <a:xfrm>
            <a:off x="6248400" y="3184381"/>
            <a:ext cx="3080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a:t>
            </a:r>
            <a:endParaRPr lang="en-US" dirty="0"/>
          </a:p>
        </p:txBody>
      </p:sp>
      <p:cxnSp>
        <p:nvCxnSpPr>
          <p:cNvPr id="32" name="Straight Connector 31"/>
          <p:cNvCxnSpPr>
            <a:stCxn id="11" idx="0"/>
          </p:cNvCxnSpPr>
          <p:nvPr/>
        </p:nvCxnSpPr>
        <p:spPr>
          <a:xfrm flipV="1">
            <a:off x="2655489" y="2339970"/>
            <a:ext cx="191651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21" idx="0"/>
          </p:cNvCxnSpPr>
          <p:nvPr/>
        </p:nvCxnSpPr>
        <p:spPr>
          <a:xfrm>
            <a:off x="4572000" y="2339970"/>
            <a:ext cx="1230558"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22" idx="0"/>
          </p:cNvCxnSpPr>
          <p:nvPr/>
        </p:nvCxnSpPr>
        <p:spPr>
          <a:xfrm>
            <a:off x="4572000" y="2339970"/>
            <a:ext cx="1536250"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23" idx="0"/>
          </p:cNvCxnSpPr>
          <p:nvPr/>
        </p:nvCxnSpPr>
        <p:spPr>
          <a:xfrm>
            <a:off x="4572000" y="2339970"/>
            <a:ext cx="1830449"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3505200" y="3369047"/>
            <a:ext cx="20574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82168" y="1970638"/>
            <a:ext cx="157966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{set of actions}</a:t>
            </a:r>
            <a:endParaRPr lang="en-US" dirty="0"/>
          </a:p>
        </p:txBody>
      </p:sp>
      <p:cxnSp>
        <p:nvCxnSpPr>
          <p:cNvPr id="16" name="Straight Connector 15"/>
          <p:cNvCxnSpPr>
            <a:stCxn id="17" idx="0"/>
            <a:endCxn id="15" idx="2"/>
          </p:cNvCxnSpPr>
          <p:nvPr/>
        </p:nvCxnSpPr>
        <p:spPr>
          <a:xfrm flipV="1">
            <a:off x="2975609" y="2339970"/>
            <a:ext cx="159639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p:cNvCxnSpPr>
            <a:stCxn id="18" idx="0"/>
            <a:endCxn id="15" idx="2"/>
          </p:cNvCxnSpPr>
          <p:nvPr/>
        </p:nvCxnSpPr>
        <p:spPr>
          <a:xfrm flipV="1">
            <a:off x="3260189" y="2339970"/>
            <a:ext cx="131181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32359" y="44558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5432359" y="468064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5433113" y="49130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5799398" y="41510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5799398" y="437584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5800152" y="46082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5800152" y="482625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5800152" y="505108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5800906" y="528345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6108344" y="41510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6108344" y="437584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Oval 46"/>
          <p:cNvSpPr/>
          <p:nvPr/>
        </p:nvSpPr>
        <p:spPr>
          <a:xfrm>
            <a:off x="6109098" y="46082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6109098" y="482625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6109098" y="505108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6109852" y="528345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6404098" y="46082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6404098" y="482625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Straight Connector 4"/>
          <p:cNvCxnSpPr>
            <a:stCxn id="3" idx="6"/>
            <a:endCxn id="28" idx="3"/>
          </p:cNvCxnSpPr>
          <p:nvPr/>
        </p:nvCxnSpPr>
        <p:spPr>
          <a:xfrm flipV="1">
            <a:off x="5584759" y="4281096"/>
            <a:ext cx="236957" cy="25091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3" idx="6"/>
            <a:endCxn id="29" idx="2"/>
          </p:cNvCxnSpPr>
          <p:nvPr/>
        </p:nvCxnSpPr>
        <p:spPr>
          <a:xfrm flipV="1">
            <a:off x="5584759" y="4452042"/>
            <a:ext cx="214639" cy="79972"/>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24" idx="6"/>
            <a:endCxn id="33" idx="2"/>
          </p:cNvCxnSpPr>
          <p:nvPr/>
        </p:nvCxnSpPr>
        <p:spPr>
          <a:xfrm>
            <a:off x="5584759" y="4756842"/>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24" idx="6"/>
            <a:endCxn id="35" idx="2"/>
          </p:cNvCxnSpPr>
          <p:nvPr/>
        </p:nvCxnSpPr>
        <p:spPr>
          <a:xfrm>
            <a:off x="5584759" y="4756842"/>
            <a:ext cx="216147" cy="60281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5" idx="6"/>
            <a:endCxn id="29" idx="2"/>
          </p:cNvCxnSpPr>
          <p:nvPr/>
        </p:nvCxnSpPr>
        <p:spPr>
          <a:xfrm flipV="1">
            <a:off x="5585513" y="4452042"/>
            <a:ext cx="213885" cy="537172"/>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5" idx="6"/>
            <a:endCxn id="31" idx="2"/>
          </p:cNvCxnSpPr>
          <p:nvPr/>
        </p:nvCxnSpPr>
        <p:spPr>
          <a:xfrm flipV="1">
            <a:off x="5585513" y="4902452"/>
            <a:ext cx="214639" cy="86762"/>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3" idx="6"/>
            <a:endCxn id="31" idx="2"/>
          </p:cNvCxnSpPr>
          <p:nvPr/>
        </p:nvCxnSpPr>
        <p:spPr>
          <a:xfrm>
            <a:off x="5584759" y="4532014"/>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24" idx="6"/>
            <a:endCxn id="30" idx="2"/>
          </p:cNvCxnSpPr>
          <p:nvPr/>
        </p:nvCxnSpPr>
        <p:spPr>
          <a:xfrm flipV="1">
            <a:off x="5584759" y="4684414"/>
            <a:ext cx="215393" cy="7242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25" idx="6"/>
            <a:endCxn id="35" idx="2"/>
          </p:cNvCxnSpPr>
          <p:nvPr/>
        </p:nvCxnSpPr>
        <p:spPr>
          <a:xfrm>
            <a:off x="5585513" y="4989214"/>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stCxn id="45" idx="2"/>
            <a:endCxn id="28" idx="6"/>
          </p:cNvCxnSpPr>
          <p:nvPr/>
        </p:nvCxnSpPr>
        <p:spPr>
          <a:xfrm flipH="1">
            <a:off x="5951798" y="4227214"/>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31" idx="6"/>
            <a:endCxn id="46" idx="2"/>
          </p:cNvCxnSpPr>
          <p:nvPr/>
        </p:nvCxnSpPr>
        <p:spPr>
          <a:xfrm flipV="1">
            <a:off x="5952552" y="4452042"/>
            <a:ext cx="155792" cy="45041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a:stCxn id="29" idx="6"/>
            <a:endCxn id="46" idx="2"/>
          </p:cNvCxnSpPr>
          <p:nvPr/>
        </p:nvCxnSpPr>
        <p:spPr>
          <a:xfrm>
            <a:off x="5951798" y="4452042"/>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a:stCxn id="35" idx="6"/>
            <a:endCxn id="49" idx="2"/>
          </p:cNvCxnSpPr>
          <p:nvPr/>
        </p:nvCxnSpPr>
        <p:spPr>
          <a:xfrm flipV="1">
            <a:off x="5953306" y="5127280"/>
            <a:ext cx="155792" cy="232372"/>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a:stCxn id="29" idx="6"/>
            <a:endCxn id="48" idx="2"/>
          </p:cNvCxnSpPr>
          <p:nvPr/>
        </p:nvCxnSpPr>
        <p:spPr>
          <a:xfrm>
            <a:off x="5951798" y="4452042"/>
            <a:ext cx="157300" cy="450410"/>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a:stCxn id="31" idx="6"/>
            <a:endCxn id="48" idx="2"/>
          </p:cNvCxnSpPr>
          <p:nvPr/>
        </p:nvCxnSpPr>
        <p:spPr>
          <a:xfrm>
            <a:off x="5952552" y="4902452"/>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a:stCxn id="31" idx="6"/>
            <a:endCxn id="49" idx="2"/>
          </p:cNvCxnSpPr>
          <p:nvPr/>
        </p:nvCxnSpPr>
        <p:spPr>
          <a:xfrm>
            <a:off x="5952552" y="4902452"/>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a:stCxn id="28" idx="6"/>
            <a:endCxn id="49" idx="2"/>
          </p:cNvCxnSpPr>
          <p:nvPr/>
        </p:nvCxnSpPr>
        <p:spPr>
          <a:xfrm>
            <a:off x="5951798" y="4227214"/>
            <a:ext cx="157300" cy="900066"/>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a:stCxn id="50" idx="2"/>
            <a:endCxn id="33" idx="6"/>
          </p:cNvCxnSpPr>
          <p:nvPr/>
        </p:nvCxnSpPr>
        <p:spPr>
          <a:xfrm flipH="1" flipV="1">
            <a:off x="5952552" y="5127280"/>
            <a:ext cx="157300" cy="232372"/>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a:stCxn id="45" idx="2"/>
            <a:endCxn id="30" idx="6"/>
          </p:cNvCxnSpPr>
          <p:nvPr/>
        </p:nvCxnSpPr>
        <p:spPr>
          <a:xfrm flipH="1">
            <a:off x="5952552" y="4227214"/>
            <a:ext cx="155792" cy="45720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a:stCxn id="47" idx="2"/>
            <a:endCxn id="30" idx="6"/>
          </p:cNvCxnSpPr>
          <p:nvPr/>
        </p:nvCxnSpPr>
        <p:spPr>
          <a:xfrm flipH="1">
            <a:off x="5952552" y="4684414"/>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a:stCxn id="54" idx="2"/>
            <a:endCxn id="49" idx="6"/>
          </p:cNvCxnSpPr>
          <p:nvPr/>
        </p:nvCxnSpPr>
        <p:spPr>
          <a:xfrm flipH="1">
            <a:off x="6261498" y="4902452"/>
            <a:ext cx="142600" cy="224828"/>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a:stCxn id="48" idx="6"/>
            <a:endCxn id="53" idx="2"/>
          </p:cNvCxnSpPr>
          <p:nvPr/>
        </p:nvCxnSpPr>
        <p:spPr>
          <a:xfrm flipV="1">
            <a:off x="6261498" y="4684414"/>
            <a:ext cx="142600" cy="218038"/>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p:cNvCxnSpPr>
            <a:stCxn id="48" idx="6"/>
            <a:endCxn id="54" idx="2"/>
          </p:cNvCxnSpPr>
          <p:nvPr/>
        </p:nvCxnSpPr>
        <p:spPr>
          <a:xfrm>
            <a:off x="6261498" y="4902452"/>
            <a:ext cx="142600"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a:stCxn id="50" idx="6"/>
            <a:endCxn id="54" idx="2"/>
          </p:cNvCxnSpPr>
          <p:nvPr/>
        </p:nvCxnSpPr>
        <p:spPr>
          <a:xfrm flipV="1">
            <a:off x="6262252" y="4902452"/>
            <a:ext cx="141846" cy="45720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a:stCxn id="53" idx="2"/>
            <a:endCxn id="47" idx="6"/>
          </p:cNvCxnSpPr>
          <p:nvPr/>
        </p:nvCxnSpPr>
        <p:spPr>
          <a:xfrm flipH="1">
            <a:off x="6261498" y="4684414"/>
            <a:ext cx="142600"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a:stCxn id="45" idx="6"/>
            <a:endCxn id="53" idx="2"/>
          </p:cNvCxnSpPr>
          <p:nvPr/>
        </p:nvCxnSpPr>
        <p:spPr>
          <a:xfrm>
            <a:off x="6260744" y="4227214"/>
            <a:ext cx="143354" cy="45720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a:stCxn id="54" idx="2"/>
            <a:endCxn id="46" idx="6"/>
          </p:cNvCxnSpPr>
          <p:nvPr/>
        </p:nvCxnSpPr>
        <p:spPr>
          <a:xfrm flipH="1" flipV="1">
            <a:off x="6260744" y="4452042"/>
            <a:ext cx="143354" cy="450410"/>
          </a:xfrm>
          <a:prstGeom prst="line">
            <a:avLst/>
          </a:prstGeom>
        </p:spPr>
        <p:style>
          <a:lnRef idx="1">
            <a:schemeClr val="dk1"/>
          </a:lnRef>
          <a:fillRef idx="0">
            <a:schemeClr val="dk1"/>
          </a:fillRef>
          <a:effectRef idx="0">
            <a:schemeClr val="dk1"/>
          </a:effectRef>
          <a:fontRef idx="minor">
            <a:schemeClr val="tx1"/>
          </a:fontRef>
        </p:style>
      </p:cxnSp>
      <p:sp>
        <p:nvSpPr>
          <p:cNvPr id="137" name="Oval 136"/>
          <p:cNvSpPr/>
          <p:nvPr/>
        </p:nvSpPr>
        <p:spPr>
          <a:xfrm>
            <a:off x="2290900" y="44618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Oval 137"/>
          <p:cNvSpPr/>
          <p:nvPr/>
        </p:nvSpPr>
        <p:spPr>
          <a:xfrm>
            <a:off x="2290900" y="468667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9" name="Oval 138"/>
          <p:cNvSpPr/>
          <p:nvPr/>
        </p:nvSpPr>
        <p:spPr>
          <a:xfrm>
            <a:off x="2291654" y="49190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0" name="Oval 139"/>
          <p:cNvSpPr/>
          <p:nvPr/>
        </p:nvSpPr>
        <p:spPr>
          <a:xfrm>
            <a:off x="2657939" y="41570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1" name="Oval 140"/>
          <p:cNvSpPr/>
          <p:nvPr/>
        </p:nvSpPr>
        <p:spPr>
          <a:xfrm>
            <a:off x="2657939" y="438187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Oval 141"/>
          <p:cNvSpPr/>
          <p:nvPr/>
        </p:nvSpPr>
        <p:spPr>
          <a:xfrm>
            <a:off x="2658693" y="46142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Oval 142"/>
          <p:cNvSpPr/>
          <p:nvPr/>
        </p:nvSpPr>
        <p:spPr>
          <a:xfrm>
            <a:off x="2658693" y="48322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Oval 143"/>
          <p:cNvSpPr/>
          <p:nvPr/>
        </p:nvSpPr>
        <p:spPr>
          <a:xfrm>
            <a:off x="2658693" y="505711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2659447" y="52894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Oval 145"/>
          <p:cNvSpPr/>
          <p:nvPr/>
        </p:nvSpPr>
        <p:spPr>
          <a:xfrm>
            <a:off x="2966885" y="41570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2966885" y="438187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2967639" y="46142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2967639" y="48322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2967639" y="505711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Oval 150"/>
          <p:cNvSpPr/>
          <p:nvPr/>
        </p:nvSpPr>
        <p:spPr>
          <a:xfrm>
            <a:off x="2968393" y="52894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Oval 151"/>
          <p:cNvSpPr/>
          <p:nvPr/>
        </p:nvSpPr>
        <p:spPr>
          <a:xfrm>
            <a:off x="3262639" y="46142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Oval 152"/>
          <p:cNvSpPr/>
          <p:nvPr/>
        </p:nvSpPr>
        <p:spPr>
          <a:xfrm>
            <a:off x="3262639" y="48322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4" name="Straight Connector 153"/>
          <p:cNvCxnSpPr>
            <a:stCxn id="137" idx="6"/>
            <a:endCxn id="140" idx="3"/>
          </p:cNvCxnSpPr>
          <p:nvPr/>
        </p:nvCxnSpPr>
        <p:spPr>
          <a:xfrm flipV="1">
            <a:off x="2443300" y="4287132"/>
            <a:ext cx="236957" cy="250918"/>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a:stCxn id="137" idx="6"/>
            <a:endCxn id="141" idx="2"/>
          </p:cNvCxnSpPr>
          <p:nvPr/>
        </p:nvCxnSpPr>
        <p:spPr>
          <a:xfrm flipV="1">
            <a:off x="2443300" y="4458078"/>
            <a:ext cx="214639" cy="79972"/>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a:stCxn id="138" idx="6"/>
            <a:endCxn id="144" idx="2"/>
          </p:cNvCxnSpPr>
          <p:nvPr/>
        </p:nvCxnSpPr>
        <p:spPr>
          <a:xfrm>
            <a:off x="2443300" y="4762878"/>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p:cNvCxnSpPr>
            <a:stCxn id="138" idx="6"/>
            <a:endCxn id="141" idx="2"/>
          </p:cNvCxnSpPr>
          <p:nvPr/>
        </p:nvCxnSpPr>
        <p:spPr>
          <a:xfrm flipV="1">
            <a:off x="2443300" y="4458078"/>
            <a:ext cx="214639" cy="304800"/>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p:cNvCxnSpPr>
            <a:stCxn id="139" idx="6"/>
            <a:endCxn id="142" idx="2"/>
          </p:cNvCxnSpPr>
          <p:nvPr/>
        </p:nvCxnSpPr>
        <p:spPr>
          <a:xfrm flipV="1">
            <a:off x="2444054" y="4690450"/>
            <a:ext cx="214639" cy="304800"/>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a:stCxn id="139" idx="6"/>
            <a:endCxn id="143" idx="2"/>
          </p:cNvCxnSpPr>
          <p:nvPr/>
        </p:nvCxnSpPr>
        <p:spPr>
          <a:xfrm flipV="1">
            <a:off x="2444054" y="4908488"/>
            <a:ext cx="214639" cy="86762"/>
          </a:xfrm>
          <a:prstGeom prst="line">
            <a:avLst/>
          </a:prstGeom>
        </p:spPr>
        <p:style>
          <a:lnRef idx="1">
            <a:schemeClr val="dk1"/>
          </a:lnRef>
          <a:fillRef idx="0">
            <a:schemeClr val="dk1"/>
          </a:fillRef>
          <a:effectRef idx="0">
            <a:schemeClr val="dk1"/>
          </a:effectRef>
          <a:fontRef idx="minor">
            <a:schemeClr val="tx1"/>
          </a:fontRef>
        </p:style>
      </p:cxnSp>
      <p:cxnSp>
        <p:nvCxnSpPr>
          <p:cNvPr id="160" name="Straight Connector 159"/>
          <p:cNvCxnSpPr>
            <a:stCxn id="137" idx="6"/>
            <a:endCxn id="143" idx="2"/>
          </p:cNvCxnSpPr>
          <p:nvPr/>
        </p:nvCxnSpPr>
        <p:spPr>
          <a:xfrm>
            <a:off x="2443300" y="4538050"/>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p:cNvCxnSpPr>
            <a:stCxn id="138" idx="6"/>
            <a:endCxn id="142" idx="2"/>
          </p:cNvCxnSpPr>
          <p:nvPr/>
        </p:nvCxnSpPr>
        <p:spPr>
          <a:xfrm flipV="1">
            <a:off x="2443300" y="4690450"/>
            <a:ext cx="215393" cy="72428"/>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a:stCxn id="139" idx="6"/>
            <a:endCxn id="145" idx="2"/>
          </p:cNvCxnSpPr>
          <p:nvPr/>
        </p:nvCxnSpPr>
        <p:spPr>
          <a:xfrm>
            <a:off x="2444054" y="4995250"/>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p:cNvCxnSpPr>
            <a:stCxn id="146" idx="2"/>
            <a:endCxn id="140" idx="6"/>
          </p:cNvCxnSpPr>
          <p:nvPr/>
        </p:nvCxnSpPr>
        <p:spPr>
          <a:xfrm flipH="1">
            <a:off x="2810339" y="4233250"/>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p:cNvCxnSpPr>
            <a:stCxn id="142" idx="6"/>
            <a:endCxn id="147" idx="2"/>
          </p:cNvCxnSpPr>
          <p:nvPr/>
        </p:nvCxnSpPr>
        <p:spPr>
          <a:xfrm flipV="1">
            <a:off x="2811093" y="4458078"/>
            <a:ext cx="155792" cy="23237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a:stCxn id="141" idx="6"/>
            <a:endCxn id="147" idx="2"/>
          </p:cNvCxnSpPr>
          <p:nvPr/>
        </p:nvCxnSpPr>
        <p:spPr>
          <a:xfrm>
            <a:off x="2810339" y="4458078"/>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p:cNvCxnSpPr>
            <a:stCxn id="145" idx="6"/>
            <a:endCxn id="150" idx="2"/>
          </p:cNvCxnSpPr>
          <p:nvPr/>
        </p:nvCxnSpPr>
        <p:spPr>
          <a:xfrm flipV="1">
            <a:off x="2811847" y="5133316"/>
            <a:ext cx="155792" cy="232372"/>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p:cNvCxnSpPr>
            <a:stCxn id="142" idx="6"/>
            <a:endCxn id="149" idx="2"/>
          </p:cNvCxnSpPr>
          <p:nvPr/>
        </p:nvCxnSpPr>
        <p:spPr>
          <a:xfrm>
            <a:off x="2811093" y="4690450"/>
            <a:ext cx="156546" cy="218038"/>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a:stCxn id="143" idx="6"/>
            <a:endCxn id="149" idx="2"/>
          </p:cNvCxnSpPr>
          <p:nvPr/>
        </p:nvCxnSpPr>
        <p:spPr>
          <a:xfrm>
            <a:off x="2811093" y="4908488"/>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p:cNvCxnSpPr>
            <a:stCxn id="143" idx="6"/>
            <a:endCxn id="150" idx="2"/>
          </p:cNvCxnSpPr>
          <p:nvPr/>
        </p:nvCxnSpPr>
        <p:spPr>
          <a:xfrm>
            <a:off x="2811093" y="4908488"/>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a:stCxn id="140" idx="6"/>
            <a:endCxn id="150" idx="2"/>
          </p:cNvCxnSpPr>
          <p:nvPr/>
        </p:nvCxnSpPr>
        <p:spPr>
          <a:xfrm>
            <a:off x="2810339" y="4233250"/>
            <a:ext cx="157300" cy="900066"/>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p:cNvCxnSpPr>
            <a:stCxn id="151" idx="2"/>
            <a:endCxn id="144" idx="6"/>
          </p:cNvCxnSpPr>
          <p:nvPr/>
        </p:nvCxnSpPr>
        <p:spPr>
          <a:xfrm flipH="1" flipV="1">
            <a:off x="2811093" y="5133316"/>
            <a:ext cx="157300" cy="232372"/>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p:cNvCxnSpPr>
            <a:stCxn id="146" idx="2"/>
            <a:endCxn id="144" idx="6"/>
          </p:cNvCxnSpPr>
          <p:nvPr/>
        </p:nvCxnSpPr>
        <p:spPr>
          <a:xfrm flipH="1">
            <a:off x="2811093" y="4233250"/>
            <a:ext cx="155792" cy="900066"/>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p:cNvCxnSpPr>
            <a:stCxn id="148" idx="2"/>
            <a:endCxn id="142" idx="6"/>
          </p:cNvCxnSpPr>
          <p:nvPr/>
        </p:nvCxnSpPr>
        <p:spPr>
          <a:xfrm flipH="1">
            <a:off x="2811093" y="4690450"/>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p:cNvCxnSpPr>
            <a:stCxn id="153" idx="2"/>
            <a:endCxn id="150" idx="6"/>
          </p:cNvCxnSpPr>
          <p:nvPr/>
        </p:nvCxnSpPr>
        <p:spPr>
          <a:xfrm flipH="1">
            <a:off x="3120039" y="4908488"/>
            <a:ext cx="142600" cy="224828"/>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p:cNvCxnSpPr>
            <a:stCxn id="149" idx="6"/>
            <a:endCxn id="152" idx="2"/>
          </p:cNvCxnSpPr>
          <p:nvPr/>
        </p:nvCxnSpPr>
        <p:spPr>
          <a:xfrm flipV="1">
            <a:off x="3120039" y="4690450"/>
            <a:ext cx="142600" cy="218038"/>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p:cNvCxnSpPr>
            <a:stCxn id="149" idx="6"/>
            <a:endCxn id="153" idx="2"/>
          </p:cNvCxnSpPr>
          <p:nvPr/>
        </p:nvCxnSpPr>
        <p:spPr>
          <a:xfrm>
            <a:off x="3120039" y="4908488"/>
            <a:ext cx="142600" cy="0"/>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a:stCxn id="151" idx="6"/>
            <a:endCxn id="153" idx="2"/>
          </p:cNvCxnSpPr>
          <p:nvPr/>
        </p:nvCxnSpPr>
        <p:spPr>
          <a:xfrm flipV="1">
            <a:off x="3120793" y="4908488"/>
            <a:ext cx="141846" cy="457200"/>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p:cNvCxnSpPr>
            <a:stCxn id="152" idx="2"/>
            <a:endCxn id="148" idx="6"/>
          </p:cNvCxnSpPr>
          <p:nvPr/>
        </p:nvCxnSpPr>
        <p:spPr>
          <a:xfrm flipH="1">
            <a:off x="3120039" y="4690450"/>
            <a:ext cx="142600" cy="0"/>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p:cNvCxnSpPr>
            <a:stCxn id="146" idx="6"/>
            <a:endCxn id="152" idx="2"/>
          </p:cNvCxnSpPr>
          <p:nvPr/>
        </p:nvCxnSpPr>
        <p:spPr>
          <a:xfrm>
            <a:off x="3119285" y="4233250"/>
            <a:ext cx="143354" cy="457200"/>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p:cNvCxnSpPr>
            <a:stCxn id="153" idx="2"/>
            <a:endCxn id="147" idx="6"/>
          </p:cNvCxnSpPr>
          <p:nvPr/>
        </p:nvCxnSpPr>
        <p:spPr>
          <a:xfrm flipH="1" flipV="1">
            <a:off x="3119285" y="4458078"/>
            <a:ext cx="143354" cy="450410"/>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p:cNvCxnSpPr>
            <a:stCxn id="152" idx="2"/>
            <a:endCxn id="150" idx="6"/>
          </p:cNvCxnSpPr>
          <p:nvPr/>
        </p:nvCxnSpPr>
        <p:spPr>
          <a:xfrm flipH="1">
            <a:off x="3120039" y="4690450"/>
            <a:ext cx="142600" cy="442866"/>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p:cNvCxnSpPr>
            <a:stCxn id="152" idx="2"/>
            <a:endCxn id="147" idx="6"/>
          </p:cNvCxnSpPr>
          <p:nvPr/>
        </p:nvCxnSpPr>
        <p:spPr>
          <a:xfrm flipH="1" flipV="1">
            <a:off x="3119285" y="4458078"/>
            <a:ext cx="143354" cy="232372"/>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p:cNvCxnSpPr>
            <a:stCxn id="153" idx="2"/>
            <a:endCxn id="148" idx="6"/>
          </p:cNvCxnSpPr>
          <p:nvPr/>
        </p:nvCxnSpPr>
        <p:spPr>
          <a:xfrm flipH="1" flipV="1">
            <a:off x="3120039" y="4690450"/>
            <a:ext cx="142600" cy="218038"/>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p:cNvCxnSpPr>
            <a:stCxn id="153" idx="2"/>
            <a:endCxn id="146" idx="6"/>
          </p:cNvCxnSpPr>
          <p:nvPr/>
        </p:nvCxnSpPr>
        <p:spPr>
          <a:xfrm flipH="1" flipV="1">
            <a:off x="3119285" y="4233250"/>
            <a:ext cx="143354" cy="675238"/>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a:stCxn id="151" idx="6"/>
            <a:endCxn id="152" idx="2"/>
          </p:cNvCxnSpPr>
          <p:nvPr/>
        </p:nvCxnSpPr>
        <p:spPr>
          <a:xfrm flipV="1">
            <a:off x="3120793" y="4690450"/>
            <a:ext cx="141846" cy="675238"/>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a:stCxn id="151" idx="2"/>
            <a:endCxn id="145" idx="6"/>
          </p:cNvCxnSpPr>
          <p:nvPr/>
        </p:nvCxnSpPr>
        <p:spPr>
          <a:xfrm flipH="1">
            <a:off x="2811847" y="5365688"/>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a:stCxn id="149" idx="2"/>
            <a:endCxn id="145" idx="6"/>
          </p:cNvCxnSpPr>
          <p:nvPr/>
        </p:nvCxnSpPr>
        <p:spPr>
          <a:xfrm flipH="1">
            <a:off x="2811847" y="4908488"/>
            <a:ext cx="155792" cy="45720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a:stCxn id="145" idx="6"/>
            <a:endCxn id="148" idx="2"/>
          </p:cNvCxnSpPr>
          <p:nvPr/>
        </p:nvCxnSpPr>
        <p:spPr>
          <a:xfrm flipV="1">
            <a:off x="2811847" y="4690450"/>
            <a:ext cx="155792" cy="675238"/>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a:stCxn id="145" idx="6"/>
            <a:endCxn id="147" idx="2"/>
          </p:cNvCxnSpPr>
          <p:nvPr/>
        </p:nvCxnSpPr>
        <p:spPr>
          <a:xfrm flipV="1">
            <a:off x="2811847" y="4458078"/>
            <a:ext cx="155038" cy="90761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a:stCxn id="145" idx="6"/>
            <a:endCxn id="146" idx="2"/>
          </p:cNvCxnSpPr>
          <p:nvPr/>
        </p:nvCxnSpPr>
        <p:spPr>
          <a:xfrm flipV="1">
            <a:off x="2811847" y="4233250"/>
            <a:ext cx="155038" cy="1132438"/>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a:stCxn id="150" idx="2"/>
            <a:endCxn id="144" idx="6"/>
          </p:cNvCxnSpPr>
          <p:nvPr/>
        </p:nvCxnSpPr>
        <p:spPr>
          <a:xfrm flipH="1">
            <a:off x="2811093" y="5133316"/>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a:stCxn id="149" idx="2"/>
            <a:endCxn id="144" idx="6"/>
          </p:cNvCxnSpPr>
          <p:nvPr/>
        </p:nvCxnSpPr>
        <p:spPr>
          <a:xfrm flipH="1">
            <a:off x="2811093" y="4908488"/>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a:stCxn id="148" idx="2"/>
            <a:endCxn id="144" idx="6"/>
          </p:cNvCxnSpPr>
          <p:nvPr/>
        </p:nvCxnSpPr>
        <p:spPr>
          <a:xfrm flipH="1">
            <a:off x="2811093" y="4690450"/>
            <a:ext cx="156546" cy="442866"/>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a:stCxn id="147" idx="2"/>
            <a:endCxn id="144" idx="6"/>
          </p:cNvCxnSpPr>
          <p:nvPr/>
        </p:nvCxnSpPr>
        <p:spPr>
          <a:xfrm flipH="1">
            <a:off x="2811093" y="4458078"/>
            <a:ext cx="155792" cy="675238"/>
          </a:xfrm>
          <a:prstGeom prst="line">
            <a:avLst/>
          </a:prstGeom>
        </p:spPr>
        <p:style>
          <a:lnRef idx="1">
            <a:schemeClr val="dk1"/>
          </a:lnRef>
          <a:fillRef idx="0">
            <a:schemeClr val="dk1"/>
          </a:fillRef>
          <a:effectRef idx="0">
            <a:schemeClr val="dk1"/>
          </a:effectRef>
          <a:fontRef idx="minor">
            <a:schemeClr val="tx1"/>
          </a:fontRef>
        </p:style>
      </p:cxnSp>
      <p:cxnSp>
        <p:nvCxnSpPr>
          <p:cNvPr id="195" name="Straight Connector 194"/>
          <p:cNvCxnSpPr>
            <a:stCxn id="143" idx="6"/>
            <a:endCxn id="146" idx="2"/>
          </p:cNvCxnSpPr>
          <p:nvPr/>
        </p:nvCxnSpPr>
        <p:spPr>
          <a:xfrm flipV="1">
            <a:off x="2811093" y="4233250"/>
            <a:ext cx="155792" cy="675238"/>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p:cNvCxnSpPr>
            <a:stCxn id="147" idx="2"/>
            <a:endCxn id="143" idx="6"/>
          </p:cNvCxnSpPr>
          <p:nvPr/>
        </p:nvCxnSpPr>
        <p:spPr>
          <a:xfrm flipH="1">
            <a:off x="2811093" y="4458078"/>
            <a:ext cx="155792" cy="450410"/>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p:cNvCxnSpPr>
            <a:stCxn id="148" idx="2"/>
            <a:endCxn id="143" idx="6"/>
          </p:cNvCxnSpPr>
          <p:nvPr/>
        </p:nvCxnSpPr>
        <p:spPr>
          <a:xfrm flipH="1">
            <a:off x="2811093" y="4690450"/>
            <a:ext cx="156546" cy="218038"/>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p:cNvCxnSpPr>
            <a:stCxn id="151" idx="2"/>
            <a:endCxn id="143" idx="6"/>
          </p:cNvCxnSpPr>
          <p:nvPr/>
        </p:nvCxnSpPr>
        <p:spPr>
          <a:xfrm flipH="1" flipV="1">
            <a:off x="2811093" y="4908488"/>
            <a:ext cx="157300" cy="457200"/>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p:cNvCxnSpPr>
            <a:stCxn id="150" idx="2"/>
            <a:endCxn id="142" idx="6"/>
          </p:cNvCxnSpPr>
          <p:nvPr/>
        </p:nvCxnSpPr>
        <p:spPr>
          <a:xfrm flipH="1" flipV="1">
            <a:off x="2811093" y="4690450"/>
            <a:ext cx="156546" cy="442866"/>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p:cNvCxnSpPr>
            <a:stCxn id="142" idx="6"/>
            <a:endCxn id="151" idx="2"/>
          </p:cNvCxnSpPr>
          <p:nvPr/>
        </p:nvCxnSpPr>
        <p:spPr>
          <a:xfrm>
            <a:off x="2811093" y="4690450"/>
            <a:ext cx="157300" cy="675238"/>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p:cNvCxnSpPr>
            <a:stCxn id="146" idx="2"/>
            <a:endCxn id="142" idx="6"/>
          </p:cNvCxnSpPr>
          <p:nvPr/>
        </p:nvCxnSpPr>
        <p:spPr>
          <a:xfrm flipH="1">
            <a:off x="2811093" y="4233250"/>
            <a:ext cx="155792" cy="457200"/>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p:cNvCxnSpPr>
            <a:stCxn id="148" idx="2"/>
            <a:endCxn id="141" idx="6"/>
          </p:cNvCxnSpPr>
          <p:nvPr/>
        </p:nvCxnSpPr>
        <p:spPr>
          <a:xfrm flipH="1" flipV="1">
            <a:off x="2810339" y="4458078"/>
            <a:ext cx="157300" cy="232372"/>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p:cNvCxnSpPr>
            <a:stCxn id="149" idx="2"/>
            <a:endCxn id="141" idx="6"/>
          </p:cNvCxnSpPr>
          <p:nvPr/>
        </p:nvCxnSpPr>
        <p:spPr>
          <a:xfrm flipH="1" flipV="1">
            <a:off x="2810339" y="4458078"/>
            <a:ext cx="157300" cy="450410"/>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p:cNvCxnSpPr>
            <a:stCxn id="150" idx="2"/>
            <a:endCxn id="141" idx="6"/>
          </p:cNvCxnSpPr>
          <p:nvPr/>
        </p:nvCxnSpPr>
        <p:spPr>
          <a:xfrm flipH="1" flipV="1">
            <a:off x="2810339" y="4458078"/>
            <a:ext cx="157300" cy="675238"/>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p:cNvCxnSpPr>
            <a:stCxn id="151" idx="2"/>
            <a:endCxn id="141" idx="6"/>
          </p:cNvCxnSpPr>
          <p:nvPr/>
        </p:nvCxnSpPr>
        <p:spPr>
          <a:xfrm flipH="1" flipV="1">
            <a:off x="2810339" y="4458078"/>
            <a:ext cx="158054" cy="907610"/>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p:cNvCxnSpPr>
            <a:stCxn id="146" idx="2"/>
            <a:endCxn id="141" idx="6"/>
          </p:cNvCxnSpPr>
          <p:nvPr/>
        </p:nvCxnSpPr>
        <p:spPr>
          <a:xfrm flipH="1">
            <a:off x="2810339" y="4233250"/>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p:cNvCxnSpPr>
            <a:stCxn id="151" idx="2"/>
            <a:endCxn id="140" idx="6"/>
          </p:cNvCxnSpPr>
          <p:nvPr/>
        </p:nvCxnSpPr>
        <p:spPr>
          <a:xfrm flipH="1" flipV="1">
            <a:off x="2810339" y="4233250"/>
            <a:ext cx="158054" cy="1132438"/>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p:cNvCxnSpPr>
            <a:stCxn id="149" idx="2"/>
            <a:endCxn id="140" idx="6"/>
          </p:cNvCxnSpPr>
          <p:nvPr/>
        </p:nvCxnSpPr>
        <p:spPr>
          <a:xfrm flipH="1" flipV="1">
            <a:off x="2810339" y="4233250"/>
            <a:ext cx="157300" cy="675238"/>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p:cNvCxnSpPr>
            <a:stCxn id="147" idx="2"/>
            <a:endCxn id="140" idx="6"/>
          </p:cNvCxnSpPr>
          <p:nvPr/>
        </p:nvCxnSpPr>
        <p:spPr>
          <a:xfrm flipH="1" flipV="1">
            <a:off x="2810339" y="4233250"/>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p:cNvCxnSpPr>
            <a:stCxn id="144" idx="2"/>
            <a:endCxn id="139" idx="6"/>
          </p:cNvCxnSpPr>
          <p:nvPr/>
        </p:nvCxnSpPr>
        <p:spPr>
          <a:xfrm flipH="1" flipV="1">
            <a:off x="2444054" y="4995250"/>
            <a:ext cx="214639" cy="138066"/>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p:cNvCxnSpPr>
            <a:stCxn id="143" idx="2"/>
            <a:endCxn id="138" idx="6"/>
          </p:cNvCxnSpPr>
          <p:nvPr/>
        </p:nvCxnSpPr>
        <p:spPr>
          <a:xfrm flipH="1" flipV="1">
            <a:off x="2443300" y="4762878"/>
            <a:ext cx="215393" cy="14561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p:cNvCxnSpPr>
            <a:stCxn id="142" idx="2"/>
            <a:endCxn id="137" idx="6"/>
          </p:cNvCxnSpPr>
          <p:nvPr/>
        </p:nvCxnSpPr>
        <p:spPr>
          <a:xfrm flipH="1" flipV="1">
            <a:off x="2443300" y="4538050"/>
            <a:ext cx="215393" cy="152400"/>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05200" y="4771958"/>
            <a:ext cx="1834925"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34002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This process continues: building an internal representation of the environment.</a:t>
            </a:r>
            <a:endParaRPr lang="en-US" dirty="0"/>
          </a:p>
        </p:txBody>
      </p:sp>
    </p:spTree>
    <p:extLst>
      <p:ext uri="{BB962C8B-B14F-4D97-AF65-F5344CB8AC3E}">
        <p14:creationId xmlns:p14="http://schemas.microsoft.com/office/powerpoint/2010/main" val="179719729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once the structure is produced, they can behave appropriately when stimulated.</a:t>
            </a:r>
            <a:endParaRPr lang="en-US" dirty="0"/>
          </a:p>
        </p:txBody>
      </p:sp>
      <p:sp>
        <p:nvSpPr>
          <p:cNvPr id="11" name="TextBox 10"/>
          <p:cNvSpPr txBox="1"/>
          <p:nvPr/>
        </p:nvSpPr>
        <p:spPr>
          <a:xfrm>
            <a:off x="25006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R</a:t>
            </a:r>
            <a:endParaRPr lang="en-US" dirty="0"/>
          </a:p>
        </p:txBody>
      </p:sp>
      <p:sp>
        <p:nvSpPr>
          <p:cNvPr id="17" name="TextBox 16"/>
          <p:cNvSpPr txBox="1"/>
          <p:nvPr/>
        </p:nvSpPr>
        <p:spPr>
          <a:xfrm>
            <a:off x="2810339" y="3184381"/>
            <a:ext cx="3305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G</a:t>
            </a:r>
            <a:endParaRPr lang="en-US" dirty="0"/>
          </a:p>
        </p:txBody>
      </p:sp>
      <p:sp>
        <p:nvSpPr>
          <p:cNvPr id="18" name="TextBox 17"/>
          <p:cNvSpPr txBox="1"/>
          <p:nvPr/>
        </p:nvSpPr>
        <p:spPr>
          <a:xfrm>
            <a:off x="3105339"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1" name="TextBox 20"/>
          <p:cNvSpPr txBox="1"/>
          <p:nvPr/>
        </p:nvSpPr>
        <p:spPr>
          <a:xfrm>
            <a:off x="5643700" y="3184381"/>
            <a:ext cx="317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a:t>
            </a:r>
            <a:endParaRPr lang="en-US" dirty="0"/>
          </a:p>
        </p:txBody>
      </p:sp>
      <p:sp>
        <p:nvSpPr>
          <p:cNvPr id="22" name="TextBox 21"/>
          <p:cNvSpPr txBox="1"/>
          <p:nvPr/>
        </p:nvSpPr>
        <p:spPr>
          <a:xfrm>
            <a:off x="5953400" y="3184381"/>
            <a:ext cx="3097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t>
            </a:r>
            <a:endParaRPr lang="en-US" dirty="0"/>
          </a:p>
        </p:txBody>
      </p:sp>
      <p:sp>
        <p:nvSpPr>
          <p:cNvPr id="23" name="TextBox 22"/>
          <p:cNvSpPr txBox="1"/>
          <p:nvPr/>
        </p:nvSpPr>
        <p:spPr>
          <a:xfrm>
            <a:off x="6248400" y="3184381"/>
            <a:ext cx="3080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a:t>
            </a:r>
            <a:endParaRPr lang="en-US" dirty="0"/>
          </a:p>
        </p:txBody>
      </p:sp>
      <p:cxnSp>
        <p:nvCxnSpPr>
          <p:cNvPr id="32" name="Straight Connector 31"/>
          <p:cNvCxnSpPr>
            <a:stCxn id="11" idx="0"/>
          </p:cNvCxnSpPr>
          <p:nvPr/>
        </p:nvCxnSpPr>
        <p:spPr>
          <a:xfrm flipV="1">
            <a:off x="2655489" y="2339970"/>
            <a:ext cx="191651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21" idx="0"/>
          </p:cNvCxnSpPr>
          <p:nvPr/>
        </p:nvCxnSpPr>
        <p:spPr>
          <a:xfrm>
            <a:off x="4572000" y="2339970"/>
            <a:ext cx="1230558"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22" idx="0"/>
          </p:cNvCxnSpPr>
          <p:nvPr/>
        </p:nvCxnSpPr>
        <p:spPr>
          <a:xfrm>
            <a:off x="4572000" y="2339970"/>
            <a:ext cx="1536250"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23" idx="0"/>
          </p:cNvCxnSpPr>
          <p:nvPr/>
        </p:nvCxnSpPr>
        <p:spPr>
          <a:xfrm>
            <a:off x="4572000" y="2339970"/>
            <a:ext cx="1830449" cy="8444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3505200" y="3369047"/>
            <a:ext cx="20574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82168" y="1970638"/>
            <a:ext cx="157966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{set of actions}</a:t>
            </a:r>
            <a:endParaRPr lang="en-US" dirty="0"/>
          </a:p>
        </p:txBody>
      </p:sp>
      <p:cxnSp>
        <p:nvCxnSpPr>
          <p:cNvPr id="16" name="Straight Connector 15"/>
          <p:cNvCxnSpPr>
            <a:stCxn id="17" idx="0"/>
            <a:endCxn id="15" idx="2"/>
          </p:cNvCxnSpPr>
          <p:nvPr/>
        </p:nvCxnSpPr>
        <p:spPr>
          <a:xfrm flipV="1">
            <a:off x="2975609" y="2339970"/>
            <a:ext cx="159639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p:cNvCxnSpPr>
            <a:stCxn id="18" idx="0"/>
            <a:endCxn id="15" idx="2"/>
          </p:cNvCxnSpPr>
          <p:nvPr/>
        </p:nvCxnSpPr>
        <p:spPr>
          <a:xfrm flipV="1">
            <a:off x="3260189" y="2339970"/>
            <a:ext cx="1311811" cy="8444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 name="Oval 2"/>
          <p:cNvSpPr/>
          <p:nvPr/>
        </p:nvSpPr>
        <p:spPr>
          <a:xfrm>
            <a:off x="5432359" y="4455814"/>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5432359" y="468064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5433113" y="4913014"/>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Oval 27"/>
          <p:cNvSpPr/>
          <p:nvPr/>
        </p:nvSpPr>
        <p:spPr>
          <a:xfrm>
            <a:off x="5799398" y="41510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5799398" y="4375842"/>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Oval 29"/>
          <p:cNvSpPr/>
          <p:nvPr/>
        </p:nvSpPr>
        <p:spPr>
          <a:xfrm>
            <a:off x="5800152" y="46082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5800152" y="4826252"/>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5800152" y="505108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5800906" y="528345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6108344" y="41510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6108344" y="4375842"/>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7" name="Oval 46"/>
          <p:cNvSpPr/>
          <p:nvPr/>
        </p:nvSpPr>
        <p:spPr>
          <a:xfrm>
            <a:off x="6109098" y="46082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6109098" y="4826252"/>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Oval 48"/>
          <p:cNvSpPr/>
          <p:nvPr/>
        </p:nvSpPr>
        <p:spPr>
          <a:xfrm>
            <a:off x="6109098" y="505108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6109852" y="528345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6404098" y="4608214"/>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6404098" y="4826252"/>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5" name="Straight Connector 4"/>
          <p:cNvCxnSpPr>
            <a:stCxn id="3" idx="6"/>
            <a:endCxn id="28" idx="3"/>
          </p:cNvCxnSpPr>
          <p:nvPr/>
        </p:nvCxnSpPr>
        <p:spPr>
          <a:xfrm flipV="1">
            <a:off x="5584759" y="4281096"/>
            <a:ext cx="236957" cy="250918"/>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p:cNvCxnSpPr>
            <a:stCxn id="3" idx="6"/>
            <a:endCxn id="29" idx="2"/>
          </p:cNvCxnSpPr>
          <p:nvPr/>
        </p:nvCxnSpPr>
        <p:spPr>
          <a:xfrm flipV="1">
            <a:off x="5584759" y="4452042"/>
            <a:ext cx="214639" cy="79972"/>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p:cNvCxnSpPr>
            <a:stCxn id="24" idx="6"/>
            <a:endCxn id="33" idx="2"/>
          </p:cNvCxnSpPr>
          <p:nvPr/>
        </p:nvCxnSpPr>
        <p:spPr>
          <a:xfrm>
            <a:off x="5584759" y="4756842"/>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24" idx="6"/>
            <a:endCxn id="35" idx="2"/>
          </p:cNvCxnSpPr>
          <p:nvPr/>
        </p:nvCxnSpPr>
        <p:spPr>
          <a:xfrm>
            <a:off x="5584759" y="4756842"/>
            <a:ext cx="216147" cy="60281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5" idx="6"/>
            <a:endCxn id="29" idx="2"/>
          </p:cNvCxnSpPr>
          <p:nvPr/>
        </p:nvCxnSpPr>
        <p:spPr>
          <a:xfrm flipV="1">
            <a:off x="5585513" y="4452042"/>
            <a:ext cx="213885" cy="537172"/>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p:cNvCxnSpPr>
            <a:stCxn id="25" idx="6"/>
            <a:endCxn id="31" idx="2"/>
          </p:cNvCxnSpPr>
          <p:nvPr/>
        </p:nvCxnSpPr>
        <p:spPr>
          <a:xfrm flipV="1">
            <a:off x="5585513" y="4902452"/>
            <a:ext cx="214639" cy="86762"/>
          </a:xfrm>
          <a:prstGeom prst="line">
            <a:avLst/>
          </a:prstGeom>
        </p:spPr>
        <p:style>
          <a:lnRef idx="1">
            <a:schemeClr val="accent2"/>
          </a:lnRef>
          <a:fillRef idx="0">
            <a:schemeClr val="accent2"/>
          </a:fillRef>
          <a:effectRef idx="0">
            <a:schemeClr val="accent2"/>
          </a:effectRef>
          <a:fontRef idx="minor">
            <a:schemeClr val="tx1"/>
          </a:fontRef>
        </p:style>
      </p:cxnSp>
      <p:cxnSp>
        <p:nvCxnSpPr>
          <p:cNvPr id="64" name="Straight Connector 63"/>
          <p:cNvCxnSpPr>
            <a:stCxn id="3" idx="6"/>
            <a:endCxn id="31" idx="2"/>
          </p:cNvCxnSpPr>
          <p:nvPr/>
        </p:nvCxnSpPr>
        <p:spPr>
          <a:xfrm>
            <a:off x="5584759" y="4532014"/>
            <a:ext cx="215393" cy="370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68" name="Straight Connector 67"/>
          <p:cNvCxnSpPr>
            <a:stCxn id="24" idx="6"/>
            <a:endCxn id="30" idx="2"/>
          </p:cNvCxnSpPr>
          <p:nvPr/>
        </p:nvCxnSpPr>
        <p:spPr>
          <a:xfrm flipV="1">
            <a:off x="5584759" y="4684414"/>
            <a:ext cx="215393" cy="7242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25" idx="6"/>
            <a:endCxn id="35" idx="2"/>
          </p:cNvCxnSpPr>
          <p:nvPr/>
        </p:nvCxnSpPr>
        <p:spPr>
          <a:xfrm>
            <a:off x="5585513" y="4989214"/>
            <a:ext cx="215393" cy="370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74" name="Straight Connector 73"/>
          <p:cNvCxnSpPr>
            <a:stCxn id="45" idx="2"/>
            <a:endCxn id="28" idx="6"/>
          </p:cNvCxnSpPr>
          <p:nvPr/>
        </p:nvCxnSpPr>
        <p:spPr>
          <a:xfrm flipH="1">
            <a:off x="5951798" y="4227214"/>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31" idx="6"/>
            <a:endCxn id="46" idx="2"/>
          </p:cNvCxnSpPr>
          <p:nvPr/>
        </p:nvCxnSpPr>
        <p:spPr>
          <a:xfrm flipV="1">
            <a:off x="5952552" y="4452042"/>
            <a:ext cx="155792" cy="450410"/>
          </a:xfrm>
          <a:prstGeom prst="line">
            <a:avLst/>
          </a:prstGeom>
        </p:spPr>
        <p:style>
          <a:lnRef idx="1">
            <a:schemeClr val="accent2"/>
          </a:lnRef>
          <a:fillRef idx="0">
            <a:schemeClr val="accent2"/>
          </a:fillRef>
          <a:effectRef idx="0">
            <a:schemeClr val="accent2"/>
          </a:effectRef>
          <a:fontRef idx="minor">
            <a:schemeClr val="tx1"/>
          </a:fontRef>
        </p:style>
      </p:cxnSp>
      <p:cxnSp>
        <p:nvCxnSpPr>
          <p:cNvPr id="80" name="Straight Connector 79"/>
          <p:cNvCxnSpPr>
            <a:stCxn id="29" idx="6"/>
            <a:endCxn id="46" idx="2"/>
          </p:cNvCxnSpPr>
          <p:nvPr/>
        </p:nvCxnSpPr>
        <p:spPr>
          <a:xfrm>
            <a:off x="5951798" y="4452042"/>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3" name="Straight Connector 82"/>
          <p:cNvCxnSpPr>
            <a:stCxn id="35" idx="6"/>
            <a:endCxn id="49" idx="2"/>
          </p:cNvCxnSpPr>
          <p:nvPr/>
        </p:nvCxnSpPr>
        <p:spPr>
          <a:xfrm flipV="1">
            <a:off x="5953306" y="5127280"/>
            <a:ext cx="155792" cy="232372"/>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a:stCxn id="29" idx="6"/>
            <a:endCxn id="48" idx="2"/>
          </p:cNvCxnSpPr>
          <p:nvPr/>
        </p:nvCxnSpPr>
        <p:spPr>
          <a:xfrm>
            <a:off x="5951798" y="4452042"/>
            <a:ext cx="157300" cy="450410"/>
          </a:xfrm>
          <a:prstGeom prst="line">
            <a:avLst/>
          </a:prstGeom>
        </p:spPr>
        <p:style>
          <a:lnRef idx="1">
            <a:schemeClr val="accent2"/>
          </a:lnRef>
          <a:fillRef idx="0">
            <a:schemeClr val="accent2"/>
          </a:fillRef>
          <a:effectRef idx="0">
            <a:schemeClr val="accent2"/>
          </a:effectRef>
          <a:fontRef idx="minor">
            <a:schemeClr val="tx1"/>
          </a:fontRef>
        </p:style>
      </p:cxnSp>
      <p:cxnSp>
        <p:nvCxnSpPr>
          <p:cNvPr id="89" name="Straight Connector 88"/>
          <p:cNvCxnSpPr>
            <a:stCxn id="31" idx="6"/>
            <a:endCxn id="48" idx="2"/>
          </p:cNvCxnSpPr>
          <p:nvPr/>
        </p:nvCxnSpPr>
        <p:spPr>
          <a:xfrm>
            <a:off x="5952552" y="4902452"/>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2" name="Straight Connector 91"/>
          <p:cNvCxnSpPr>
            <a:stCxn id="31" idx="6"/>
            <a:endCxn id="49" idx="2"/>
          </p:cNvCxnSpPr>
          <p:nvPr/>
        </p:nvCxnSpPr>
        <p:spPr>
          <a:xfrm>
            <a:off x="5952552" y="4902452"/>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95" name="Straight Connector 94"/>
          <p:cNvCxnSpPr>
            <a:stCxn id="28" idx="6"/>
            <a:endCxn id="49" idx="2"/>
          </p:cNvCxnSpPr>
          <p:nvPr/>
        </p:nvCxnSpPr>
        <p:spPr>
          <a:xfrm>
            <a:off x="5951798" y="4227214"/>
            <a:ext cx="157300" cy="900066"/>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a:stCxn id="50" idx="2"/>
            <a:endCxn id="33" idx="6"/>
          </p:cNvCxnSpPr>
          <p:nvPr/>
        </p:nvCxnSpPr>
        <p:spPr>
          <a:xfrm flipH="1" flipV="1">
            <a:off x="5952552" y="5127280"/>
            <a:ext cx="157300" cy="232372"/>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a:stCxn id="45" idx="2"/>
            <a:endCxn id="30" idx="6"/>
          </p:cNvCxnSpPr>
          <p:nvPr/>
        </p:nvCxnSpPr>
        <p:spPr>
          <a:xfrm flipH="1">
            <a:off x="5952552" y="4227214"/>
            <a:ext cx="155792" cy="45720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a:stCxn id="47" idx="2"/>
            <a:endCxn id="30" idx="6"/>
          </p:cNvCxnSpPr>
          <p:nvPr/>
        </p:nvCxnSpPr>
        <p:spPr>
          <a:xfrm flipH="1">
            <a:off x="5952552" y="4684414"/>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a:stCxn id="54" idx="2"/>
            <a:endCxn id="49" idx="6"/>
          </p:cNvCxnSpPr>
          <p:nvPr/>
        </p:nvCxnSpPr>
        <p:spPr>
          <a:xfrm flipH="1">
            <a:off x="6261498" y="4902452"/>
            <a:ext cx="142600" cy="224828"/>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a:stCxn id="48" idx="6"/>
            <a:endCxn id="53" idx="2"/>
          </p:cNvCxnSpPr>
          <p:nvPr/>
        </p:nvCxnSpPr>
        <p:spPr>
          <a:xfrm flipV="1">
            <a:off x="6261498" y="4684414"/>
            <a:ext cx="142600" cy="218038"/>
          </a:xfrm>
          <a:prstGeom prst="line">
            <a:avLst/>
          </a:prstGeom>
        </p:spPr>
        <p:style>
          <a:lnRef idx="1">
            <a:schemeClr val="accent2"/>
          </a:lnRef>
          <a:fillRef idx="0">
            <a:schemeClr val="accent2"/>
          </a:fillRef>
          <a:effectRef idx="0">
            <a:schemeClr val="accent2"/>
          </a:effectRef>
          <a:fontRef idx="minor">
            <a:schemeClr val="tx1"/>
          </a:fontRef>
        </p:style>
      </p:cxnSp>
      <p:cxnSp>
        <p:nvCxnSpPr>
          <p:cNvPr id="113" name="Straight Connector 112"/>
          <p:cNvCxnSpPr>
            <a:stCxn id="48" idx="6"/>
            <a:endCxn id="54" idx="2"/>
          </p:cNvCxnSpPr>
          <p:nvPr/>
        </p:nvCxnSpPr>
        <p:spPr>
          <a:xfrm>
            <a:off x="6261498" y="4902452"/>
            <a:ext cx="142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7" name="Straight Connector 116"/>
          <p:cNvCxnSpPr>
            <a:stCxn id="50" idx="6"/>
            <a:endCxn id="54" idx="2"/>
          </p:cNvCxnSpPr>
          <p:nvPr/>
        </p:nvCxnSpPr>
        <p:spPr>
          <a:xfrm flipV="1">
            <a:off x="6262252" y="4902452"/>
            <a:ext cx="141846" cy="45720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a:stCxn id="53" idx="2"/>
            <a:endCxn id="47" idx="6"/>
          </p:cNvCxnSpPr>
          <p:nvPr/>
        </p:nvCxnSpPr>
        <p:spPr>
          <a:xfrm flipH="1">
            <a:off x="6261498" y="4684414"/>
            <a:ext cx="142600"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a:stCxn id="45" idx="6"/>
            <a:endCxn id="53" idx="2"/>
          </p:cNvCxnSpPr>
          <p:nvPr/>
        </p:nvCxnSpPr>
        <p:spPr>
          <a:xfrm>
            <a:off x="6260744" y="4227214"/>
            <a:ext cx="143354" cy="45720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a:stCxn id="54" idx="2"/>
            <a:endCxn id="46" idx="6"/>
          </p:cNvCxnSpPr>
          <p:nvPr/>
        </p:nvCxnSpPr>
        <p:spPr>
          <a:xfrm flipH="1" flipV="1">
            <a:off x="6260744" y="4452042"/>
            <a:ext cx="143354" cy="450410"/>
          </a:xfrm>
          <a:prstGeom prst="line">
            <a:avLst/>
          </a:prstGeom>
        </p:spPr>
        <p:style>
          <a:lnRef idx="1">
            <a:schemeClr val="accent2"/>
          </a:lnRef>
          <a:fillRef idx="0">
            <a:schemeClr val="accent2"/>
          </a:fillRef>
          <a:effectRef idx="0">
            <a:schemeClr val="accent2"/>
          </a:effectRef>
          <a:fontRef idx="minor">
            <a:schemeClr val="tx1"/>
          </a:fontRef>
        </p:style>
      </p:cxnSp>
      <p:sp>
        <p:nvSpPr>
          <p:cNvPr id="137" name="Oval 136"/>
          <p:cNvSpPr/>
          <p:nvPr/>
        </p:nvSpPr>
        <p:spPr>
          <a:xfrm>
            <a:off x="2290900" y="44618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Oval 137"/>
          <p:cNvSpPr/>
          <p:nvPr/>
        </p:nvSpPr>
        <p:spPr>
          <a:xfrm>
            <a:off x="2290900" y="468667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9" name="Oval 138"/>
          <p:cNvSpPr/>
          <p:nvPr/>
        </p:nvSpPr>
        <p:spPr>
          <a:xfrm>
            <a:off x="2291654" y="49190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0" name="Oval 139"/>
          <p:cNvSpPr/>
          <p:nvPr/>
        </p:nvSpPr>
        <p:spPr>
          <a:xfrm>
            <a:off x="2657939" y="41570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1" name="Oval 140"/>
          <p:cNvSpPr/>
          <p:nvPr/>
        </p:nvSpPr>
        <p:spPr>
          <a:xfrm>
            <a:off x="2657939" y="438187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Oval 141"/>
          <p:cNvSpPr/>
          <p:nvPr/>
        </p:nvSpPr>
        <p:spPr>
          <a:xfrm>
            <a:off x="2658693" y="46142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Oval 142"/>
          <p:cNvSpPr/>
          <p:nvPr/>
        </p:nvSpPr>
        <p:spPr>
          <a:xfrm>
            <a:off x="2658693" y="48322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Oval 143"/>
          <p:cNvSpPr/>
          <p:nvPr/>
        </p:nvSpPr>
        <p:spPr>
          <a:xfrm>
            <a:off x="2658693" y="505711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2659447" y="52894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Oval 145"/>
          <p:cNvSpPr/>
          <p:nvPr/>
        </p:nvSpPr>
        <p:spPr>
          <a:xfrm>
            <a:off x="2966885" y="41570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2966885" y="438187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2967639" y="46142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2967639" y="48322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2967639" y="505711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Oval 150"/>
          <p:cNvSpPr/>
          <p:nvPr/>
        </p:nvSpPr>
        <p:spPr>
          <a:xfrm>
            <a:off x="2968393" y="52894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Oval 151"/>
          <p:cNvSpPr/>
          <p:nvPr/>
        </p:nvSpPr>
        <p:spPr>
          <a:xfrm>
            <a:off x="3262639" y="461425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Oval 152"/>
          <p:cNvSpPr/>
          <p:nvPr/>
        </p:nvSpPr>
        <p:spPr>
          <a:xfrm>
            <a:off x="3262639" y="483228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4" name="Straight Connector 153"/>
          <p:cNvCxnSpPr>
            <a:stCxn id="137" idx="6"/>
            <a:endCxn id="140" idx="3"/>
          </p:cNvCxnSpPr>
          <p:nvPr/>
        </p:nvCxnSpPr>
        <p:spPr>
          <a:xfrm flipV="1">
            <a:off x="2443300" y="4287132"/>
            <a:ext cx="236957" cy="250918"/>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a:stCxn id="137" idx="6"/>
            <a:endCxn id="141" idx="2"/>
          </p:cNvCxnSpPr>
          <p:nvPr/>
        </p:nvCxnSpPr>
        <p:spPr>
          <a:xfrm flipV="1">
            <a:off x="2443300" y="4458078"/>
            <a:ext cx="214639" cy="79972"/>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a:stCxn id="138" idx="6"/>
            <a:endCxn id="144" idx="2"/>
          </p:cNvCxnSpPr>
          <p:nvPr/>
        </p:nvCxnSpPr>
        <p:spPr>
          <a:xfrm>
            <a:off x="2443300" y="4762878"/>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p:cNvCxnSpPr>
            <a:stCxn id="138" idx="6"/>
            <a:endCxn id="141" idx="2"/>
          </p:cNvCxnSpPr>
          <p:nvPr/>
        </p:nvCxnSpPr>
        <p:spPr>
          <a:xfrm flipV="1">
            <a:off x="2443300" y="4458078"/>
            <a:ext cx="214639" cy="304800"/>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p:cNvCxnSpPr>
            <a:stCxn id="139" idx="6"/>
            <a:endCxn id="142" idx="2"/>
          </p:cNvCxnSpPr>
          <p:nvPr/>
        </p:nvCxnSpPr>
        <p:spPr>
          <a:xfrm flipV="1">
            <a:off x="2444054" y="4690450"/>
            <a:ext cx="214639" cy="304800"/>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a:stCxn id="139" idx="6"/>
            <a:endCxn id="143" idx="2"/>
          </p:cNvCxnSpPr>
          <p:nvPr/>
        </p:nvCxnSpPr>
        <p:spPr>
          <a:xfrm flipV="1">
            <a:off x="2444054" y="4908488"/>
            <a:ext cx="214639" cy="86762"/>
          </a:xfrm>
          <a:prstGeom prst="line">
            <a:avLst/>
          </a:prstGeom>
        </p:spPr>
        <p:style>
          <a:lnRef idx="1">
            <a:schemeClr val="dk1"/>
          </a:lnRef>
          <a:fillRef idx="0">
            <a:schemeClr val="dk1"/>
          </a:fillRef>
          <a:effectRef idx="0">
            <a:schemeClr val="dk1"/>
          </a:effectRef>
          <a:fontRef idx="minor">
            <a:schemeClr val="tx1"/>
          </a:fontRef>
        </p:style>
      </p:cxnSp>
      <p:cxnSp>
        <p:nvCxnSpPr>
          <p:cNvPr id="160" name="Straight Connector 159"/>
          <p:cNvCxnSpPr>
            <a:stCxn id="137" idx="6"/>
            <a:endCxn id="143" idx="2"/>
          </p:cNvCxnSpPr>
          <p:nvPr/>
        </p:nvCxnSpPr>
        <p:spPr>
          <a:xfrm>
            <a:off x="2443300" y="4538050"/>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p:cNvCxnSpPr>
            <a:stCxn id="138" idx="6"/>
            <a:endCxn id="142" idx="2"/>
          </p:cNvCxnSpPr>
          <p:nvPr/>
        </p:nvCxnSpPr>
        <p:spPr>
          <a:xfrm flipV="1">
            <a:off x="2443300" y="4690450"/>
            <a:ext cx="215393" cy="72428"/>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a:stCxn id="139" idx="6"/>
            <a:endCxn id="145" idx="2"/>
          </p:cNvCxnSpPr>
          <p:nvPr/>
        </p:nvCxnSpPr>
        <p:spPr>
          <a:xfrm>
            <a:off x="2444054" y="4995250"/>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p:cNvCxnSpPr>
            <a:stCxn id="146" idx="2"/>
            <a:endCxn id="140" idx="6"/>
          </p:cNvCxnSpPr>
          <p:nvPr/>
        </p:nvCxnSpPr>
        <p:spPr>
          <a:xfrm flipH="1">
            <a:off x="2810339" y="4233250"/>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p:cNvCxnSpPr>
            <a:stCxn id="142" idx="6"/>
            <a:endCxn id="147" idx="2"/>
          </p:cNvCxnSpPr>
          <p:nvPr/>
        </p:nvCxnSpPr>
        <p:spPr>
          <a:xfrm flipV="1">
            <a:off x="2811093" y="4458078"/>
            <a:ext cx="155792" cy="23237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a:stCxn id="141" idx="6"/>
            <a:endCxn id="147" idx="2"/>
          </p:cNvCxnSpPr>
          <p:nvPr/>
        </p:nvCxnSpPr>
        <p:spPr>
          <a:xfrm>
            <a:off x="2810339" y="4458078"/>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p:cNvCxnSpPr>
            <a:stCxn id="145" idx="6"/>
            <a:endCxn id="150" idx="2"/>
          </p:cNvCxnSpPr>
          <p:nvPr/>
        </p:nvCxnSpPr>
        <p:spPr>
          <a:xfrm flipV="1">
            <a:off x="2811847" y="5133316"/>
            <a:ext cx="155792" cy="232372"/>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p:cNvCxnSpPr>
            <a:stCxn id="142" idx="6"/>
            <a:endCxn id="149" idx="2"/>
          </p:cNvCxnSpPr>
          <p:nvPr/>
        </p:nvCxnSpPr>
        <p:spPr>
          <a:xfrm>
            <a:off x="2811093" y="4690450"/>
            <a:ext cx="156546" cy="218038"/>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a:stCxn id="143" idx="6"/>
            <a:endCxn id="149" idx="2"/>
          </p:cNvCxnSpPr>
          <p:nvPr/>
        </p:nvCxnSpPr>
        <p:spPr>
          <a:xfrm>
            <a:off x="2811093" y="4908488"/>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p:cNvCxnSpPr>
            <a:stCxn id="143" idx="6"/>
            <a:endCxn id="150" idx="2"/>
          </p:cNvCxnSpPr>
          <p:nvPr/>
        </p:nvCxnSpPr>
        <p:spPr>
          <a:xfrm>
            <a:off x="2811093" y="4908488"/>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a:stCxn id="140" idx="6"/>
            <a:endCxn id="150" idx="2"/>
          </p:cNvCxnSpPr>
          <p:nvPr/>
        </p:nvCxnSpPr>
        <p:spPr>
          <a:xfrm>
            <a:off x="2810339" y="4233250"/>
            <a:ext cx="157300" cy="900066"/>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p:cNvCxnSpPr>
            <a:stCxn id="151" idx="2"/>
            <a:endCxn id="144" idx="6"/>
          </p:cNvCxnSpPr>
          <p:nvPr/>
        </p:nvCxnSpPr>
        <p:spPr>
          <a:xfrm flipH="1" flipV="1">
            <a:off x="2811093" y="5133316"/>
            <a:ext cx="157300" cy="232372"/>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p:cNvCxnSpPr>
            <a:stCxn id="146" idx="2"/>
            <a:endCxn id="144" idx="6"/>
          </p:cNvCxnSpPr>
          <p:nvPr/>
        </p:nvCxnSpPr>
        <p:spPr>
          <a:xfrm flipH="1">
            <a:off x="2811093" y="4233250"/>
            <a:ext cx="155792" cy="900066"/>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p:cNvCxnSpPr>
            <a:stCxn id="148" idx="2"/>
            <a:endCxn id="142" idx="6"/>
          </p:cNvCxnSpPr>
          <p:nvPr/>
        </p:nvCxnSpPr>
        <p:spPr>
          <a:xfrm flipH="1">
            <a:off x="2811093" y="4690450"/>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p:cNvCxnSpPr>
            <a:stCxn id="153" idx="2"/>
            <a:endCxn id="150" idx="6"/>
          </p:cNvCxnSpPr>
          <p:nvPr/>
        </p:nvCxnSpPr>
        <p:spPr>
          <a:xfrm flipH="1">
            <a:off x="3120039" y="4908488"/>
            <a:ext cx="142600" cy="224828"/>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p:cNvCxnSpPr>
            <a:stCxn id="149" idx="6"/>
            <a:endCxn id="152" idx="2"/>
          </p:cNvCxnSpPr>
          <p:nvPr/>
        </p:nvCxnSpPr>
        <p:spPr>
          <a:xfrm flipV="1">
            <a:off x="3120039" y="4690450"/>
            <a:ext cx="142600" cy="218038"/>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p:cNvCxnSpPr>
            <a:stCxn id="149" idx="6"/>
            <a:endCxn id="153" idx="2"/>
          </p:cNvCxnSpPr>
          <p:nvPr/>
        </p:nvCxnSpPr>
        <p:spPr>
          <a:xfrm>
            <a:off x="3120039" y="4908488"/>
            <a:ext cx="142600" cy="0"/>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a:stCxn id="151" idx="6"/>
            <a:endCxn id="153" idx="2"/>
          </p:cNvCxnSpPr>
          <p:nvPr/>
        </p:nvCxnSpPr>
        <p:spPr>
          <a:xfrm flipV="1">
            <a:off x="3120793" y="4908488"/>
            <a:ext cx="141846" cy="457200"/>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p:cNvCxnSpPr>
            <a:stCxn id="152" idx="2"/>
            <a:endCxn id="148" idx="6"/>
          </p:cNvCxnSpPr>
          <p:nvPr/>
        </p:nvCxnSpPr>
        <p:spPr>
          <a:xfrm flipH="1">
            <a:off x="3120039" y="4690450"/>
            <a:ext cx="142600" cy="0"/>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p:cNvCxnSpPr>
            <a:stCxn id="146" idx="6"/>
            <a:endCxn id="152" idx="2"/>
          </p:cNvCxnSpPr>
          <p:nvPr/>
        </p:nvCxnSpPr>
        <p:spPr>
          <a:xfrm>
            <a:off x="3119285" y="4233250"/>
            <a:ext cx="143354" cy="457200"/>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p:cNvCxnSpPr>
            <a:stCxn id="153" idx="2"/>
            <a:endCxn id="147" idx="6"/>
          </p:cNvCxnSpPr>
          <p:nvPr/>
        </p:nvCxnSpPr>
        <p:spPr>
          <a:xfrm flipH="1" flipV="1">
            <a:off x="3119285" y="4458078"/>
            <a:ext cx="143354" cy="450410"/>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p:cNvCxnSpPr>
            <a:stCxn id="152" idx="2"/>
            <a:endCxn id="150" idx="6"/>
          </p:cNvCxnSpPr>
          <p:nvPr/>
        </p:nvCxnSpPr>
        <p:spPr>
          <a:xfrm flipH="1">
            <a:off x="3120039" y="4690450"/>
            <a:ext cx="142600" cy="442866"/>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p:cNvCxnSpPr>
            <a:stCxn id="152" idx="2"/>
            <a:endCxn id="147" idx="6"/>
          </p:cNvCxnSpPr>
          <p:nvPr/>
        </p:nvCxnSpPr>
        <p:spPr>
          <a:xfrm flipH="1" flipV="1">
            <a:off x="3119285" y="4458078"/>
            <a:ext cx="143354" cy="232372"/>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p:cNvCxnSpPr>
            <a:stCxn id="153" idx="2"/>
            <a:endCxn id="148" idx="6"/>
          </p:cNvCxnSpPr>
          <p:nvPr/>
        </p:nvCxnSpPr>
        <p:spPr>
          <a:xfrm flipH="1" flipV="1">
            <a:off x="3120039" y="4690450"/>
            <a:ext cx="142600" cy="218038"/>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p:cNvCxnSpPr>
            <a:stCxn id="153" idx="2"/>
            <a:endCxn id="146" idx="6"/>
          </p:cNvCxnSpPr>
          <p:nvPr/>
        </p:nvCxnSpPr>
        <p:spPr>
          <a:xfrm flipH="1" flipV="1">
            <a:off x="3119285" y="4233250"/>
            <a:ext cx="143354" cy="675238"/>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a:stCxn id="151" idx="6"/>
            <a:endCxn id="152" idx="2"/>
          </p:cNvCxnSpPr>
          <p:nvPr/>
        </p:nvCxnSpPr>
        <p:spPr>
          <a:xfrm flipV="1">
            <a:off x="3120793" y="4690450"/>
            <a:ext cx="141846" cy="675238"/>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a:stCxn id="151" idx="2"/>
            <a:endCxn id="145" idx="6"/>
          </p:cNvCxnSpPr>
          <p:nvPr/>
        </p:nvCxnSpPr>
        <p:spPr>
          <a:xfrm flipH="1">
            <a:off x="2811847" y="5365688"/>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a:stCxn id="149" idx="2"/>
            <a:endCxn id="145" idx="6"/>
          </p:cNvCxnSpPr>
          <p:nvPr/>
        </p:nvCxnSpPr>
        <p:spPr>
          <a:xfrm flipH="1">
            <a:off x="2811847" y="4908488"/>
            <a:ext cx="155792" cy="45720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a:stCxn id="145" idx="6"/>
            <a:endCxn id="148" idx="2"/>
          </p:cNvCxnSpPr>
          <p:nvPr/>
        </p:nvCxnSpPr>
        <p:spPr>
          <a:xfrm flipV="1">
            <a:off x="2811847" y="4690450"/>
            <a:ext cx="155792" cy="675238"/>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a:stCxn id="145" idx="6"/>
            <a:endCxn id="147" idx="2"/>
          </p:cNvCxnSpPr>
          <p:nvPr/>
        </p:nvCxnSpPr>
        <p:spPr>
          <a:xfrm flipV="1">
            <a:off x="2811847" y="4458078"/>
            <a:ext cx="155038" cy="90761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a:stCxn id="145" idx="6"/>
            <a:endCxn id="146" idx="2"/>
          </p:cNvCxnSpPr>
          <p:nvPr/>
        </p:nvCxnSpPr>
        <p:spPr>
          <a:xfrm flipV="1">
            <a:off x="2811847" y="4233250"/>
            <a:ext cx="155038" cy="1132438"/>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a:stCxn id="150" idx="2"/>
            <a:endCxn id="144" idx="6"/>
          </p:cNvCxnSpPr>
          <p:nvPr/>
        </p:nvCxnSpPr>
        <p:spPr>
          <a:xfrm flipH="1">
            <a:off x="2811093" y="5133316"/>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a:stCxn id="149" idx="2"/>
            <a:endCxn id="144" idx="6"/>
          </p:cNvCxnSpPr>
          <p:nvPr/>
        </p:nvCxnSpPr>
        <p:spPr>
          <a:xfrm flipH="1">
            <a:off x="2811093" y="4908488"/>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a:stCxn id="148" idx="2"/>
            <a:endCxn id="144" idx="6"/>
          </p:cNvCxnSpPr>
          <p:nvPr/>
        </p:nvCxnSpPr>
        <p:spPr>
          <a:xfrm flipH="1">
            <a:off x="2811093" y="4690450"/>
            <a:ext cx="156546" cy="442866"/>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a:stCxn id="147" idx="2"/>
            <a:endCxn id="144" idx="6"/>
          </p:cNvCxnSpPr>
          <p:nvPr/>
        </p:nvCxnSpPr>
        <p:spPr>
          <a:xfrm flipH="1">
            <a:off x="2811093" y="4458078"/>
            <a:ext cx="155792" cy="675238"/>
          </a:xfrm>
          <a:prstGeom prst="line">
            <a:avLst/>
          </a:prstGeom>
        </p:spPr>
        <p:style>
          <a:lnRef idx="1">
            <a:schemeClr val="dk1"/>
          </a:lnRef>
          <a:fillRef idx="0">
            <a:schemeClr val="dk1"/>
          </a:fillRef>
          <a:effectRef idx="0">
            <a:schemeClr val="dk1"/>
          </a:effectRef>
          <a:fontRef idx="minor">
            <a:schemeClr val="tx1"/>
          </a:fontRef>
        </p:style>
      </p:cxnSp>
      <p:cxnSp>
        <p:nvCxnSpPr>
          <p:cNvPr id="195" name="Straight Connector 194"/>
          <p:cNvCxnSpPr>
            <a:stCxn id="143" idx="6"/>
            <a:endCxn id="146" idx="2"/>
          </p:cNvCxnSpPr>
          <p:nvPr/>
        </p:nvCxnSpPr>
        <p:spPr>
          <a:xfrm flipV="1">
            <a:off x="2811093" y="4233250"/>
            <a:ext cx="155792" cy="675238"/>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p:cNvCxnSpPr>
            <a:stCxn id="147" idx="2"/>
            <a:endCxn id="143" idx="6"/>
          </p:cNvCxnSpPr>
          <p:nvPr/>
        </p:nvCxnSpPr>
        <p:spPr>
          <a:xfrm flipH="1">
            <a:off x="2811093" y="4458078"/>
            <a:ext cx="155792" cy="450410"/>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p:cNvCxnSpPr>
            <a:stCxn id="148" idx="2"/>
            <a:endCxn id="143" idx="6"/>
          </p:cNvCxnSpPr>
          <p:nvPr/>
        </p:nvCxnSpPr>
        <p:spPr>
          <a:xfrm flipH="1">
            <a:off x="2811093" y="4690450"/>
            <a:ext cx="156546" cy="218038"/>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p:cNvCxnSpPr>
            <a:stCxn id="151" idx="2"/>
            <a:endCxn id="143" idx="6"/>
          </p:cNvCxnSpPr>
          <p:nvPr/>
        </p:nvCxnSpPr>
        <p:spPr>
          <a:xfrm flipH="1" flipV="1">
            <a:off x="2811093" y="4908488"/>
            <a:ext cx="157300" cy="457200"/>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p:cNvCxnSpPr>
            <a:stCxn id="150" idx="2"/>
            <a:endCxn id="142" idx="6"/>
          </p:cNvCxnSpPr>
          <p:nvPr/>
        </p:nvCxnSpPr>
        <p:spPr>
          <a:xfrm flipH="1" flipV="1">
            <a:off x="2811093" y="4690450"/>
            <a:ext cx="156546" cy="442866"/>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p:cNvCxnSpPr>
            <a:stCxn id="142" idx="6"/>
            <a:endCxn id="151" idx="2"/>
          </p:cNvCxnSpPr>
          <p:nvPr/>
        </p:nvCxnSpPr>
        <p:spPr>
          <a:xfrm>
            <a:off x="2811093" y="4690450"/>
            <a:ext cx="157300" cy="675238"/>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p:cNvCxnSpPr>
            <a:stCxn id="146" idx="2"/>
            <a:endCxn id="142" idx="6"/>
          </p:cNvCxnSpPr>
          <p:nvPr/>
        </p:nvCxnSpPr>
        <p:spPr>
          <a:xfrm flipH="1">
            <a:off x="2811093" y="4233250"/>
            <a:ext cx="155792" cy="457200"/>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p:cNvCxnSpPr>
            <a:stCxn id="148" idx="2"/>
            <a:endCxn id="141" idx="6"/>
          </p:cNvCxnSpPr>
          <p:nvPr/>
        </p:nvCxnSpPr>
        <p:spPr>
          <a:xfrm flipH="1" flipV="1">
            <a:off x="2810339" y="4458078"/>
            <a:ext cx="157300" cy="232372"/>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p:cNvCxnSpPr>
            <a:stCxn id="149" idx="2"/>
            <a:endCxn id="141" idx="6"/>
          </p:cNvCxnSpPr>
          <p:nvPr/>
        </p:nvCxnSpPr>
        <p:spPr>
          <a:xfrm flipH="1" flipV="1">
            <a:off x="2810339" y="4458078"/>
            <a:ext cx="157300" cy="450410"/>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p:cNvCxnSpPr>
            <a:stCxn id="150" idx="2"/>
            <a:endCxn id="141" idx="6"/>
          </p:cNvCxnSpPr>
          <p:nvPr/>
        </p:nvCxnSpPr>
        <p:spPr>
          <a:xfrm flipH="1" flipV="1">
            <a:off x="2810339" y="4458078"/>
            <a:ext cx="157300" cy="675238"/>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p:cNvCxnSpPr>
            <a:stCxn id="151" idx="2"/>
            <a:endCxn id="141" idx="6"/>
          </p:cNvCxnSpPr>
          <p:nvPr/>
        </p:nvCxnSpPr>
        <p:spPr>
          <a:xfrm flipH="1" flipV="1">
            <a:off x="2810339" y="4458078"/>
            <a:ext cx="158054" cy="907610"/>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p:cNvCxnSpPr>
            <a:stCxn id="146" idx="2"/>
            <a:endCxn id="141" idx="6"/>
          </p:cNvCxnSpPr>
          <p:nvPr/>
        </p:nvCxnSpPr>
        <p:spPr>
          <a:xfrm flipH="1">
            <a:off x="2810339" y="4233250"/>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p:cNvCxnSpPr>
            <a:stCxn id="151" idx="2"/>
            <a:endCxn id="140" idx="6"/>
          </p:cNvCxnSpPr>
          <p:nvPr/>
        </p:nvCxnSpPr>
        <p:spPr>
          <a:xfrm flipH="1" flipV="1">
            <a:off x="2810339" y="4233250"/>
            <a:ext cx="158054" cy="1132438"/>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p:cNvCxnSpPr>
            <a:stCxn id="149" idx="2"/>
            <a:endCxn id="140" idx="6"/>
          </p:cNvCxnSpPr>
          <p:nvPr/>
        </p:nvCxnSpPr>
        <p:spPr>
          <a:xfrm flipH="1" flipV="1">
            <a:off x="2810339" y="4233250"/>
            <a:ext cx="157300" cy="675238"/>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p:cNvCxnSpPr>
            <a:stCxn id="147" idx="2"/>
            <a:endCxn id="140" idx="6"/>
          </p:cNvCxnSpPr>
          <p:nvPr/>
        </p:nvCxnSpPr>
        <p:spPr>
          <a:xfrm flipH="1" flipV="1">
            <a:off x="2810339" y="4233250"/>
            <a:ext cx="156546" cy="224828"/>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p:cNvCxnSpPr>
            <a:stCxn id="144" idx="2"/>
            <a:endCxn id="139" idx="6"/>
          </p:cNvCxnSpPr>
          <p:nvPr/>
        </p:nvCxnSpPr>
        <p:spPr>
          <a:xfrm flipH="1" flipV="1">
            <a:off x="2444054" y="4995250"/>
            <a:ext cx="214639" cy="138066"/>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p:cNvCxnSpPr>
            <a:stCxn id="143" idx="2"/>
            <a:endCxn id="138" idx="6"/>
          </p:cNvCxnSpPr>
          <p:nvPr/>
        </p:nvCxnSpPr>
        <p:spPr>
          <a:xfrm flipH="1" flipV="1">
            <a:off x="2443300" y="4762878"/>
            <a:ext cx="215393" cy="14561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p:cNvCxnSpPr>
            <a:stCxn id="142" idx="2"/>
            <a:endCxn id="137" idx="6"/>
          </p:cNvCxnSpPr>
          <p:nvPr/>
        </p:nvCxnSpPr>
        <p:spPr>
          <a:xfrm flipH="1" flipV="1">
            <a:off x="2443300" y="4538050"/>
            <a:ext cx="215393" cy="152400"/>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05200" y="4771958"/>
            <a:ext cx="1834925"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76658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Bottom Line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In order to be efficient we need to create a memory system of semantic states.</a:t>
            </a:r>
            <a:endParaRPr lang="en-US" dirty="0"/>
          </a:p>
        </p:txBody>
      </p:sp>
      <p:sp>
        <p:nvSpPr>
          <p:cNvPr id="3" name="Oval 2"/>
          <p:cNvSpPr/>
          <p:nvPr/>
        </p:nvSpPr>
        <p:spPr>
          <a:xfrm>
            <a:off x="3747007" y="2844720"/>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429000" y="2898602"/>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3699382" y="346860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Oval 27"/>
          <p:cNvSpPr/>
          <p:nvPr/>
        </p:nvSpPr>
        <p:spPr>
          <a:xfrm>
            <a:off x="4328503" y="274844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4530429" y="3076515"/>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Oval 29"/>
          <p:cNvSpPr/>
          <p:nvPr/>
        </p:nvSpPr>
        <p:spPr>
          <a:xfrm>
            <a:off x="3899407" y="261003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4121384" y="3181955"/>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4312174" y="360747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4329257" y="391477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4732355" y="2533838"/>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4808555" y="272737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7" name="Oval 46"/>
          <p:cNvSpPr/>
          <p:nvPr/>
        </p:nvSpPr>
        <p:spPr>
          <a:xfrm>
            <a:off x="4771484" y="2243137"/>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4711991" y="3432757"/>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Oval 48"/>
          <p:cNvSpPr/>
          <p:nvPr/>
        </p:nvSpPr>
        <p:spPr>
          <a:xfrm>
            <a:off x="5445473" y="3243477"/>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4729300" y="38862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5293073" y="296856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5162991" y="3679418"/>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5" name="Straight Connector 4"/>
          <p:cNvCxnSpPr>
            <a:stCxn id="3" idx="7"/>
            <a:endCxn id="28" idx="2"/>
          </p:cNvCxnSpPr>
          <p:nvPr/>
        </p:nvCxnSpPr>
        <p:spPr>
          <a:xfrm flipV="1">
            <a:off x="3877089" y="2824648"/>
            <a:ext cx="451414" cy="42390"/>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p:cNvCxnSpPr>
            <a:stCxn id="3" idx="6"/>
            <a:endCxn id="29" idx="1"/>
          </p:cNvCxnSpPr>
          <p:nvPr/>
        </p:nvCxnSpPr>
        <p:spPr>
          <a:xfrm>
            <a:off x="3899407" y="2920920"/>
            <a:ext cx="653340" cy="177913"/>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p:cNvCxnSpPr>
            <a:stCxn id="24" idx="6"/>
            <a:endCxn id="33" idx="2"/>
          </p:cNvCxnSpPr>
          <p:nvPr/>
        </p:nvCxnSpPr>
        <p:spPr>
          <a:xfrm>
            <a:off x="3581400" y="2974802"/>
            <a:ext cx="730774" cy="70887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24" idx="5"/>
            <a:endCxn id="35" idx="1"/>
          </p:cNvCxnSpPr>
          <p:nvPr/>
        </p:nvCxnSpPr>
        <p:spPr>
          <a:xfrm>
            <a:off x="3559082" y="3028684"/>
            <a:ext cx="792493" cy="90840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5" idx="6"/>
            <a:endCxn id="29" idx="3"/>
          </p:cNvCxnSpPr>
          <p:nvPr/>
        </p:nvCxnSpPr>
        <p:spPr>
          <a:xfrm flipV="1">
            <a:off x="3851782" y="3206597"/>
            <a:ext cx="700965" cy="338212"/>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p:cNvCxnSpPr>
            <a:stCxn id="25" idx="7"/>
            <a:endCxn id="31" idx="3"/>
          </p:cNvCxnSpPr>
          <p:nvPr/>
        </p:nvCxnSpPr>
        <p:spPr>
          <a:xfrm flipV="1">
            <a:off x="3829464" y="3312037"/>
            <a:ext cx="314238" cy="178890"/>
          </a:xfrm>
          <a:prstGeom prst="line">
            <a:avLst/>
          </a:prstGeom>
        </p:spPr>
        <p:style>
          <a:lnRef idx="1">
            <a:schemeClr val="accent2"/>
          </a:lnRef>
          <a:fillRef idx="0">
            <a:schemeClr val="accent2"/>
          </a:fillRef>
          <a:effectRef idx="0">
            <a:schemeClr val="accent2"/>
          </a:effectRef>
          <a:fontRef idx="minor">
            <a:schemeClr val="tx1"/>
          </a:fontRef>
        </p:style>
      </p:cxnSp>
      <p:cxnSp>
        <p:nvCxnSpPr>
          <p:cNvPr id="64" name="Straight Connector 63"/>
          <p:cNvCxnSpPr>
            <a:stCxn id="3" idx="5"/>
            <a:endCxn id="31" idx="1"/>
          </p:cNvCxnSpPr>
          <p:nvPr/>
        </p:nvCxnSpPr>
        <p:spPr>
          <a:xfrm>
            <a:off x="3877089" y="2974802"/>
            <a:ext cx="266613" cy="229471"/>
          </a:xfrm>
          <a:prstGeom prst="line">
            <a:avLst/>
          </a:prstGeom>
        </p:spPr>
        <p:style>
          <a:lnRef idx="1">
            <a:schemeClr val="accent2"/>
          </a:lnRef>
          <a:fillRef idx="0">
            <a:schemeClr val="accent2"/>
          </a:fillRef>
          <a:effectRef idx="0">
            <a:schemeClr val="accent2"/>
          </a:effectRef>
          <a:fontRef idx="minor">
            <a:schemeClr val="tx1"/>
          </a:fontRef>
        </p:style>
      </p:cxnSp>
      <p:cxnSp>
        <p:nvCxnSpPr>
          <p:cNvPr id="68" name="Straight Connector 67"/>
          <p:cNvCxnSpPr>
            <a:stCxn id="24" idx="7"/>
            <a:endCxn id="30" idx="2"/>
          </p:cNvCxnSpPr>
          <p:nvPr/>
        </p:nvCxnSpPr>
        <p:spPr>
          <a:xfrm flipV="1">
            <a:off x="3559082" y="2686238"/>
            <a:ext cx="340325" cy="234682"/>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25" idx="5"/>
            <a:endCxn id="35" idx="2"/>
          </p:cNvCxnSpPr>
          <p:nvPr/>
        </p:nvCxnSpPr>
        <p:spPr>
          <a:xfrm>
            <a:off x="3829464" y="3598691"/>
            <a:ext cx="499793" cy="392284"/>
          </a:xfrm>
          <a:prstGeom prst="line">
            <a:avLst/>
          </a:prstGeom>
        </p:spPr>
        <p:style>
          <a:lnRef idx="1">
            <a:schemeClr val="accent2"/>
          </a:lnRef>
          <a:fillRef idx="0">
            <a:schemeClr val="accent2"/>
          </a:fillRef>
          <a:effectRef idx="0">
            <a:schemeClr val="accent2"/>
          </a:effectRef>
          <a:fontRef idx="minor">
            <a:schemeClr val="tx1"/>
          </a:fontRef>
        </p:style>
      </p:cxnSp>
      <p:cxnSp>
        <p:nvCxnSpPr>
          <p:cNvPr id="74" name="Straight Connector 73"/>
          <p:cNvCxnSpPr>
            <a:stCxn id="45" idx="3"/>
            <a:endCxn id="28" idx="7"/>
          </p:cNvCxnSpPr>
          <p:nvPr/>
        </p:nvCxnSpPr>
        <p:spPr>
          <a:xfrm flipH="1">
            <a:off x="4458585" y="2663920"/>
            <a:ext cx="296088" cy="106846"/>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31" idx="7"/>
            <a:endCxn id="46" idx="2"/>
          </p:cNvCxnSpPr>
          <p:nvPr/>
        </p:nvCxnSpPr>
        <p:spPr>
          <a:xfrm flipV="1">
            <a:off x="4251466" y="2803579"/>
            <a:ext cx="557089" cy="400694"/>
          </a:xfrm>
          <a:prstGeom prst="line">
            <a:avLst/>
          </a:prstGeom>
        </p:spPr>
        <p:style>
          <a:lnRef idx="1">
            <a:schemeClr val="accent2"/>
          </a:lnRef>
          <a:fillRef idx="0">
            <a:schemeClr val="accent2"/>
          </a:fillRef>
          <a:effectRef idx="0">
            <a:schemeClr val="accent2"/>
          </a:effectRef>
          <a:fontRef idx="minor">
            <a:schemeClr val="tx1"/>
          </a:fontRef>
        </p:style>
      </p:cxnSp>
      <p:cxnSp>
        <p:nvCxnSpPr>
          <p:cNvPr id="80" name="Straight Connector 79"/>
          <p:cNvCxnSpPr>
            <a:stCxn id="29" idx="7"/>
            <a:endCxn id="46" idx="4"/>
          </p:cNvCxnSpPr>
          <p:nvPr/>
        </p:nvCxnSpPr>
        <p:spPr>
          <a:xfrm flipV="1">
            <a:off x="4660511" y="2879779"/>
            <a:ext cx="224244" cy="219054"/>
          </a:xfrm>
          <a:prstGeom prst="line">
            <a:avLst/>
          </a:prstGeom>
        </p:spPr>
        <p:style>
          <a:lnRef idx="1">
            <a:schemeClr val="accent2"/>
          </a:lnRef>
          <a:fillRef idx="0">
            <a:schemeClr val="accent2"/>
          </a:fillRef>
          <a:effectRef idx="0">
            <a:schemeClr val="accent2"/>
          </a:effectRef>
          <a:fontRef idx="minor">
            <a:schemeClr val="tx1"/>
          </a:fontRef>
        </p:style>
      </p:cxnSp>
      <p:cxnSp>
        <p:nvCxnSpPr>
          <p:cNvPr id="83" name="Straight Connector 82"/>
          <p:cNvCxnSpPr>
            <a:stCxn id="35" idx="6"/>
            <a:endCxn id="49" idx="3"/>
          </p:cNvCxnSpPr>
          <p:nvPr/>
        </p:nvCxnSpPr>
        <p:spPr>
          <a:xfrm flipV="1">
            <a:off x="4481657" y="3373559"/>
            <a:ext cx="986134" cy="617416"/>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a:stCxn id="29" idx="5"/>
            <a:endCxn id="48" idx="0"/>
          </p:cNvCxnSpPr>
          <p:nvPr/>
        </p:nvCxnSpPr>
        <p:spPr>
          <a:xfrm>
            <a:off x="4660511" y="3206597"/>
            <a:ext cx="127680" cy="226160"/>
          </a:xfrm>
          <a:prstGeom prst="line">
            <a:avLst/>
          </a:prstGeom>
        </p:spPr>
        <p:style>
          <a:lnRef idx="1">
            <a:schemeClr val="accent2"/>
          </a:lnRef>
          <a:fillRef idx="0">
            <a:schemeClr val="accent2"/>
          </a:fillRef>
          <a:effectRef idx="0">
            <a:schemeClr val="accent2"/>
          </a:effectRef>
          <a:fontRef idx="minor">
            <a:schemeClr val="tx1"/>
          </a:fontRef>
        </p:style>
      </p:cxnSp>
      <p:cxnSp>
        <p:nvCxnSpPr>
          <p:cNvPr id="89" name="Straight Connector 88"/>
          <p:cNvCxnSpPr>
            <a:stCxn id="31" idx="5"/>
            <a:endCxn id="48" idx="2"/>
          </p:cNvCxnSpPr>
          <p:nvPr/>
        </p:nvCxnSpPr>
        <p:spPr>
          <a:xfrm>
            <a:off x="4251466" y="3312037"/>
            <a:ext cx="460525" cy="196920"/>
          </a:xfrm>
          <a:prstGeom prst="line">
            <a:avLst/>
          </a:prstGeom>
        </p:spPr>
        <p:style>
          <a:lnRef idx="1">
            <a:schemeClr val="accent2"/>
          </a:lnRef>
          <a:fillRef idx="0">
            <a:schemeClr val="accent2"/>
          </a:fillRef>
          <a:effectRef idx="0">
            <a:schemeClr val="accent2"/>
          </a:effectRef>
          <a:fontRef idx="minor">
            <a:schemeClr val="tx1"/>
          </a:fontRef>
        </p:style>
      </p:cxnSp>
      <p:cxnSp>
        <p:nvCxnSpPr>
          <p:cNvPr id="92" name="Straight Connector 91"/>
          <p:cNvCxnSpPr>
            <a:stCxn id="31" idx="6"/>
            <a:endCxn id="49" idx="2"/>
          </p:cNvCxnSpPr>
          <p:nvPr/>
        </p:nvCxnSpPr>
        <p:spPr>
          <a:xfrm>
            <a:off x="4273784" y="3258155"/>
            <a:ext cx="1171689" cy="61522"/>
          </a:xfrm>
          <a:prstGeom prst="line">
            <a:avLst/>
          </a:prstGeom>
        </p:spPr>
        <p:style>
          <a:lnRef idx="1">
            <a:schemeClr val="accent2"/>
          </a:lnRef>
          <a:fillRef idx="0">
            <a:schemeClr val="accent2"/>
          </a:fillRef>
          <a:effectRef idx="0">
            <a:schemeClr val="accent2"/>
          </a:effectRef>
          <a:fontRef idx="minor">
            <a:schemeClr val="tx1"/>
          </a:fontRef>
        </p:style>
      </p:cxnSp>
      <p:cxnSp>
        <p:nvCxnSpPr>
          <p:cNvPr id="95" name="Straight Connector 94"/>
          <p:cNvCxnSpPr>
            <a:stCxn id="28" idx="6"/>
            <a:endCxn id="49" idx="1"/>
          </p:cNvCxnSpPr>
          <p:nvPr/>
        </p:nvCxnSpPr>
        <p:spPr>
          <a:xfrm>
            <a:off x="4480903" y="2824648"/>
            <a:ext cx="986888" cy="441147"/>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a:stCxn id="50" idx="2"/>
            <a:endCxn id="33" idx="5"/>
          </p:cNvCxnSpPr>
          <p:nvPr/>
        </p:nvCxnSpPr>
        <p:spPr>
          <a:xfrm flipH="1" flipV="1">
            <a:off x="4442256" y="3737557"/>
            <a:ext cx="287044" cy="224843"/>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a:stCxn id="45" idx="2"/>
            <a:endCxn id="30" idx="6"/>
          </p:cNvCxnSpPr>
          <p:nvPr/>
        </p:nvCxnSpPr>
        <p:spPr>
          <a:xfrm flipH="1">
            <a:off x="4051807" y="2610038"/>
            <a:ext cx="680548" cy="7620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a:stCxn id="47" idx="2"/>
            <a:endCxn id="30" idx="7"/>
          </p:cNvCxnSpPr>
          <p:nvPr/>
        </p:nvCxnSpPr>
        <p:spPr>
          <a:xfrm flipH="1">
            <a:off x="4029489" y="2319337"/>
            <a:ext cx="741995" cy="313019"/>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a:stCxn id="54" idx="0"/>
            <a:endCxn id="49" idx="5"/>
          </p:cNvCxnSpPr>
          <p:nvPr/>
        </p:nvCxnSpPr>
        <p:spPr>
          <a:xfrm flipV="1">
            <a:off x="5239191" y="3373559"/>
            <a:ext cx="336364" cy="305859"/>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a:stCxn id="48" idx="6"/>
            <a:endCxn id="53" idx="3"/>
          </p:cNvCxnSpPr>
          <p:nvPr/>
        </p:nvCxnSpPr>
        <p:spPr>
          <a:xfrm flipV="1">
            <a:off x="4864391" y="3098642"/>
            <a:ext cx="451000" cy="410315"/>
          </a:xfrm>
          <a:prstGeom prst="line">
            <a:avLst/>
          </a:prstGeom>
        </p:spPr>
        <p:style>
          <a:lnRef idx="1">
            <a:schemeClr val="accent2"/>
          </a:lnRef>
          <a:fillRef idx="0">
            <a:schemeClr val="accent2"/>
          </a:fillRef>
          <a:effectRef idx="0">
            <a:schemeClr val="accent2"/>
          </a:effectRef>
          <a:fontRef idx="minor">
            <a:schemeClr val="tx1"/>
          </a:fontRef>
        </p:style>
      </p:cxnSp>
      <p:cxnSp>
        <p:nvCxnSpPr>
          <p:cNvPr id="113" name="Straight Connector 112"/>
          <p:cNvCxnSpPr>
            <a:stCxn id="48" idx="6"/>
            <a:endCxn id="54" idx="2"/>
          </p:cNvCxnSpPr>
          <p:nvPr/>
        </p:nvCxnSpPr>
        <p:spPr>
          <a:xfrm>
            <a:off x="4864391" y="3508957"/>
            <a:ext cx="298600" cy="246661"/>
          </a:xfrm>
          <a:prstGeom prst="line">
            <a:avLst/>
          </a:prstGeom>
        </p:spPr>
        <p:style>
          <a:lnRef idx="1">
            <a:schemeClr val="accent2"/>
          </a:lnRef>
          <a:fillRef idx="0">
            <a:schemeClr val="accent2"/>
          </a:fillRef>
          <a:effectRef idx="0">
            <a:schemeClr val="accent2"/>
          </a:effectRef>
          <a:fontRef idx="minor">
            <a:schemeClr val="tx1"/>
          </a:fontRef>
        </p:style>
      </p:cxnSp>
      <p:cxnSp>
        <p:nvCxnSpPr>
          <p:cNvPr id="117" name="Straight Connector 116"/>
          <p:cNvCxnSpPr>
            <a:stCxn id="50" idx="6"/>
            <a:endCxn id="54" idx="3"/>
          </p:cNvCxnSpPr>
          <p:nvPr/>
        </p:nvCxnSpPr>
        <p:spPr>
          <a:xfrm flipV="1">
            <a:off x="4881700" y="3809500"/>
            <a:ext cx="303609" cy="15290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a:stCxn id="53" idx="0"/>
            <a:endCxn id="47" idx="6"/>
          </p:cNvCxnSpPr>
          <p:nvPr/>
        </p:nvCxnSpPr>
        <p:spPr>
          <a:xfrm flipH="1" flipV="1">
            <a:off x="4923884" y="2319337"/>
            <a:ext cx="445389" cy="649223"/>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a:stCxn id="45" idx="6"/>
            <a:endCxn id="53" idx="2"/>
          </p:cNvCxnSpPr>
          <p:nvPr/>
        </p:nvCxnSpPr>
        <p:spPr>
          <a:xfrm>
            <a:off x="4884755" y="2610038"/>
            <a:ext cx="408318" cy="434722"/>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a:stCxn id="54" idx="0"/>
            <a:endCxn id="46" idx="5"/>
          </p:cNvCxnSpPr>
          <p:nvPr/>
        </p:nvCxnSpPr>
        <p:spPr>
          <a:xfrm flipH="1" flipV="1">
            <a:off x="4938637" y="2857461"/>
            <a:ext cx="300554" cy="821957"/>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2479880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Might it be possible to extract patterns from the learned causal structure itself?</a:t>
            </a:r>
            <a:endParaRPr lang="en-US" dirty="0"/>
          </a:p>
        </p:txBody>
      </p:sp>
      <p:sp>
        <p:nvSpPr>
          <p:cNvPr id="13" name="Rounded Rectangle 12"/>
          <p:cNvSpPr/>
          <p:nvPr/>
        </p:nvSpPr>
        <p:spPr>
          <a:xfrm>
            <a:off x="2850521" y="2527259"/>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Flowchart: Connector 14"/>
          <p:cNvSpPr/>
          <p:nvPr/>
        </p:nvSpPr>
        <p:spPr>
          <a:xfrm>
            <a:off x="5593721" y="342897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Flowchart: Connector 16"/>
          <p:cNvSpPr/>
          <p:nvPr/>
        </p:nvSpPr>
        <p:spPr>
          <a:xfrm>
            <a:off x="5784221" y="3904611"/>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Flowchart: Connector 17"/>
          <p:cNvSpPr/>
          <p:nvPr/>
        </p:nvSpPr>
        <p:spPr>
          <a:xfrm>
            <a:off x="5403221" y="3904806"/>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Arrow Connector 19"/>
          <p:cNvCxnSpPr>
            <a:stCxn id="15" idx="5"/>
          </p:cNvCxnSpPr>
          <p:nvPr/>
        </p:nvCxnSpPr>
        <p:spPr>
          <a:xfrm>
            <a:off x="5756323" y="3602452"/>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5" idx="3"/>
          </p:cNvCxnSpPr>
          <p:nvPr/>
        </p:nvCxnSpPr>
        <p:spPr>
          <a:xfrm flipH="1">
            <a:off x="5498471" y="3602452"/>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8" idx="7"/>
            <a:endCxn id="17" idx="1"/>
          </p:cNvCxnSpPr>
          <p:nvPr/>
        </p:nvCxnSpPr>
        <p:spPr>
          <a:xfrm flipV="1">
            <a:off x="5565823" y="3934375"/>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7" idx="3"/>
            <a:endCxn id="18" idx="5"/>
          </p:cNvCxnSpPr>
          <p:nvPr/>
        </p:nvCxnSpPr>
        <p:spPr>
          <a:xfrm flipH="1">
            <a:off x="5565823" y="407808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6" name="Flowchart: Connector 25"/>
          <p:cNvSpPr/>
          <p:nvPr/>
        </p:nvSpPr>
        <p:spPr>
          <a:xfrm>
            <a:off x="5974721" y="322573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a:stCxn id="17" idx="7"/>
          </p:cNvCxnSpPr>
          <p:nvPr/>
        </p:nvCxnSpPr>
        <p:spPr>
          <a:xfrm flipV="1">
            <a:off x="5946823" y="3428977"/>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5070523" y="2844759"/>
            <a:ext cx="1371600" cy="369332"/>
          </a:xfrm>
          <a:prstGeom prst="rect">
            <a:avLst/>
          </a:prstGeom>
          <a:noFill/>
        </p:spPr>
        <p:txBody>
          <a:bodyPr wrap="square" rtlCol="0">
            <a:spAutoFit/>
          </a:bodyPr>
          <a:lstStyle/>
          <a:p>
            <a:r>
              <a:rPr lang="en-US" dirty="0" smtClean="0"/>
              <a:t>Causal map</a:t>
            </a:r>
            <a:endParaRPr lang="en-US" dirty="0"/>
          </a:p>
        </p:txBody>
      </p:sp>
      <p:cxnSp>
        <p:nvCxnSpPr>
          <p:cNvPr id="29" name="Straight Arrow Connector 28"/>
          <p:cNvCxnSpPr/>
          <p:nvPr/>
        </p:nvCxnSpPr>
        <p:spPr>
          <a:xfrm flipH="1">
            <a:off x="5756323" y="3327359"/>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Flowchart: Connector 29"/>
          <p:cNvSpPr/>
          <p:nvPr/>
        </p:nvSpPr>
        <p:spPr>
          <a:xfrm>
            <a:off x="3185965" y="332735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Flowchart: Connector 30"/>
          <p:cNvSpPr/>
          <p:nvPr/>
        </p:nvSpPr>
        <p:spPr>
          <a:xfrm>
            <a:off x="3635646" y="390460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Flowchart: Connector 31"/>
          <p:cNvSpPr/>
          <p:nvPr/>
        </p:nvSpPr>
        <p:spPr>
          <a:xfrm>
            <a:off x="3185643" y="390460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 name="Straight Arrow Connector 32"/>
          <p:cNvCxnSpPr>
            <a:stCxn id="30" idx="6"/>
            <a:endCxn id="37" idx="2"/>
          </p:cNvCxnSpPr>
          <p:nvPr/>
        </p:nvCxnSpPr>
        <p:spPr>
          <a:xfrm flipV="1">
            <a:off x="3376465" y="3428977"/>
            <a:ext cx="259181" cy="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30" idx="4"/>
            <a:endCxn id="32" idx="0"/>
          </p:cNvCxnSpPr>
          <p:nvPr/>
        </p:nvCxnSpPr>
        <p:spPr>
          <a:xfrm flipH="1">
            <a:off x="3280893" y="3530598"/>
            <a:ext cx="322" cy="374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32" idx="7"/>
            <a:endCxn id="31" idx="1"/>
          </p:cNvCxnSpPr>
          <p:nvPr/>
        </p:nvCxnSpPr>
        <p:spPr>
          <a:xfrm flipV="1">
            <a:off x="3348245" y="3934372"/>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31" idx="3"/>
            <a:endCxn id="32" idx="5"/>
          </p:cNvCxnSpPr>
          <p:nvPr/>
        </p:nvCxnSpPr>
        <p:spPr>
          <a:xfrm flipH="1">
            <a:off x="3348245" y="4078083"/>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7" name="Flowchart: Connector 36"/>
          <p:cNvSpPr/>
          <p:nvPr/>
        </p:nvSpPr>
        <p:spPr>
          <a:xfrm>
            <a:off x="3635646" y="332735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 name="Straight Arrow Connector 37"/>
          <p:cNvCxnSpPr>
            <a:stCxn id="31" idx="0"/>
            <a:endCxn id="37" idx="4"/>
          </p:cNvCxnSpPr>
          <p:nvPr/>
        </p:nvCxnSpPr>
        <p:spPr>
          <a:xfrm flipV="1">
            <a:off x="3730896" y="3530596"/>
            <a:ext cx="0" cy="37401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2881164" y="2844759"/>
            <a:ext cx="1690835" cy="369332"/>
          </a:xfrm>
          <a:prstGeom prst="rect">
            <a:avLst/>
          </a:prstGeom>
          <a:noFill/>
        </p:spPr>
        <p:txBody>
          <a:bodyPr wrap="square" rtlCol="0">
            <a:spAutoFit/>
          </a:bodyPr>
          <a:lstStyle/>
          <a:p>
            <a:r>
              <a:rPr lang="en-US" dirty="0" smtClean="0"/>
              <a:t>Inference map</a:t>
            </a:r>
            <a:endParaRPr lang="en-US" dirty="0"/>
          </a:p>
        </p:txBody>
      </p:sp>
      <p:sp>
        <p:nvSpPr>
          <p:cNvPr id="41" name="Right Arrow 40"/>
          <p:cNvSpPr/>
          <p:nvPr/>
        </p:nvSpPr>
        <p:spPr>
          <a:xfrm flipH="1">
            <a:off x="4475549" y="2927706"/>
            <a:ext cx="511386"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826396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It feels like we have enough information to produce a pattern that can be unfolded later.</a:t>
            </a:r>
            <a:endParaRPr lang="en-US" dirty="0"/>
          </a:p>
        </p:txBody>
      </p:sp>
      <p:sp>
        <p:nvSpPr>
          <p:cNvPr id="42" name="TextBox 41"/>
          <p:cNvSpPr txBox="1"/>
          <p:nvPr/>
        </p:nvSpPr>
        <p:spPr>
          <a:xfrm>
            <a:off x="621999" y="3581400"/>
            <a:ext cx="23313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Action and State</a:t>
            </a:r>
          </a:p>
        </p:txBody>
      </p:sp>
      <p:sp>
        <p:nvSpPr>
          <p:cNvPr id="43" name="TextBox 42"/>
          <p:cNvSpPr txBox="1"/>
          <p:nvPr/>
        </p:nvSpPr>
        <p:spPr>
          <a:xfrm>
            <a:off x="3652901" y="3593296"/>
            <a:ext cx="184557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Semantic Pattern</a:t>
            </a:r>
          </a:p>
        </p:txBody>
      </p:sp>
      <p:sp>
        <p:nvSpPr>
          <p:cNvPr id="44" name="TextBox 43"/>
          <p:cNvSpPr txBox="1"/>
          <p:nvPr/>
        </p:nvSpPr>
        <p:spPr>
          <a:xfrm>
            <a:off x="6069971" y="3593296"/>
            <a:ext cx="235736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Address in Causal Map</a:t>
            </a:r>
          </a:p>
        </p:txBody>
      </p:sp>
      <p:sp>
        <p:nvSpPr>
          <p:cNvPr id="45" name="TextBox 44"/>
          <p:cNvSpPr txBox="1"/>
          <p:nvPr/>
        </p:nvSpPr>
        <p:spPr>
          <a:xfrm>
            <a:off x="3199994" y="3593296"/>
            <a:ext cx="27863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t>
            </a:r>
            <a:endParaRPr lang="en-US" dirty="0"/>
          </a:p>
        </p:txBody>
      </p:sp>
      <p:sp>
        <p:nvSpPr>
          <p:cNvPr id="46" name="TextBox 45"/>
          <p:cNvSpPr txBox="1"/>
          <p:nvPr/>
        </p:nvSpPr>
        <p:spPr>
          <a:xfrm>
            <a:off x="5644902" y="3581400"/>
            <a:ext cx="27863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t>
            </a:r>
            <a:endParaRPr lang="en-US" dirty="0"/>
          </a:p>
        </p:txBody>
      </p:sp>
      <p:sp>
        <p:nvSpPr>
          <p:cNvPr id="47" name="TextBox 46"/>
          <p:cNvSpPr txBox="1"/>
          <p:nvPr/>
        </p:nvSpPr>
        <p:spPr>
          <a:xfrm>
            <a:off x="621999" y="2895600"/>
            <a:ext cx="23313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Action and State</a:t>
            </a:r>
            <a:endParaRPr lang="en-US" dirty="0"/>
          </a:p>
        </p:txBody>
      </p:sp>
      <p:sp>
        <p:nvSpPr>
          <p:cNvPr id="48" name="TextBox 47"/>
          <p:cNvSpPr txBox="1"/>
          <p:nvPr/>
        </p:nvSpPr>
        <p:spPr>
          <a:xfrm>
            <a:off x="3652901" y="2907496"/>
            <a:ext cx="233133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Address in Causal Map</a:t>
            </a:r>
          </a:p>
        </p:txBody>
      </p:sp>
      <p:sp>
        <p:nvSpPr>
          <p:cNvPr id="49" name="TextBox 48"/>
          <p:cNvSpPr txBox="1"/>
          <p:nvPr/>
        </p:nvSpPr>
        <p:spPr>
          <a:xfrm>
            <a:off x="6629400" y="2907496"/>
            <a:ext cx="17979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Semantic Pattern</a:t>
            </a:r>
            <a:endParaRPr lang="en-US" dirty="0"/>
          </a:p>
        </p:txBody>
      </p:sp>
      <p:sp>
        <p:nvSpPr>
          <p:cNvPr id="50" name="TextBox 49"/>
          <p:cNvSpPr txBox="1"/>
          <p:nvPr/>
        </p:nvSpPr>
        <p:spPr>
          <a:xfrm>
            <a:off x="3199994" y="2907496"/>
            <a:ext cx="27863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t>
            </a:r>
            <a:endParaRPr lang="en-US" dirty="0"/>
          </a:p>
        </p:txBody>
      </p:sp>
      <p:sp>
        <p:nvSpPr>
          <p:cNvPr id="51" name="TextBox 50"/>
          <p:cNvSpPr txBox="1"/>
          <p:nvPr/>
        </p:nvSpPr>
        <p:spPr>
          <a:xfrm>
            <a:off x="6144561" y="2895600"/>
            <a:ext cx="27863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85719143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 start with a state which is a dense representation of any kind of data. </a:t>
            </a:r>
            <a:endParaRPr lang="en-US" dirty="0"/>
          </a:p>
        </p:txBody>
      </p:sp>
      <p:sp>
        <p:nvSpPr>
          <p:cNvPr id="47" name="TextBox 46"/>
          <p:cNvSpPr txBox="1"/>
          <p:nvPr/>
        </p:nvSpPr>
        <p:spPr>
          <a:xfrm>
            <a:off x="438234" y="1676400"/>
            <a:ext cx="207636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Dense Input State</a:t>
            </a:r>
            <a:endParaRPr lang="en-US" dirty="0"/>
          </a:p>
        </p:txBody>
      </p:sp>
      <p:sp>
        <p:nvSpPr>
          <p:cNvPr id="57" name="Flowchart: Connector 56"/>
          <p:cNvSpPr/>
          <p:nvPr/>
        </p:nvSpPr>
        <p:spPr>
          <a:xfrm>
            <a:off x="2362200" y="5162739"/>
            <a:ext cx="152400" cy="152400"/>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57661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Considering its particular place in the causal structure and detected features…</a:t>
            </a:r>
            <a:endParaRPr lang="en-US" dirty="0"/>
          </a:p>
        </p:txBody>
      </p:sp>
      <p:sp>
        <p:nvSpPr>
          <p:cNvPr id="47" name="TextBox 46"/>
          <p:cNvSpPr txBox="1"/>
          <p:nvPr/>
        </p:nvSpPr>
        <p:spPr>
          <a:xfrm>
            <a:off x="438234" y="1676400"/>
            <a:ext cx="207636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Dense Input State</a:t>
            </a:r>
            <a:endParaRPr lang="en-US" dirty="0"/>
          </a:p>
        </p:txBody>
      </p:sp>
      <p:cxnSp>
        <p:nvCxnSpPr>
          <p:cNvPr id="4" name="Straight Arrow Connector 3"/>
          <p:cNvCxnSpPr/>
          <p:nvPr/>
        </p:nvCxnSpPr>
        <p:spPr>
          <a:xfrm>
            <a:off x="2654601" y="1861066"/>
            <a:ext cx="393399"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3124200" y="1676400"/>
            <a:ext cx="112607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Convert A</a:t>
            </a:r>
            <a:endParaRPr lang="en-US" dirty="0"/>
          </a:p>
        </p:txBody>
      </p:sp>
      <p:sp>
        <p:nvSpPr>
          <p:cNvPr id="57" name="Flowchart: Connector 56"/>
          <p:cNvSpPr/>
          <p:nvPr/>
        </p:nvSpPr>
        <p:spPr>
          <a:xfrm>
            <a:off x="2362200" y="5162739"/>
            <a:ext cx="152400" cy="152400"/>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5" name="Straight Arrow Connector 64"/>
          <p:cNvCxnSpPr/>
          <p:nvPr/>
        </p:nvCxnSpPr>
        <p:spPr>
          <a:xfrm>
            <a:off x="2654601" y="5238939"/>
            <a:ext cx="2065272" cy="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6725136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 can encode all the relevant information into a sparse representation of the state.</a:t>
            </a:r>
            <a:endParaRPr lang="en-US" dirty="0"/>
          </a:p>
        </p:txBody>
      </p:sp>
      <p:sp>
        <p:nvSpPr>
          <p:cNvPr id="47" name="TextBox 46"/>
          <p:cNvSpPr txBox="1"/>
          <p:nvPr/>
        </p:nvSpPr>
        <p:spPr>
          <a:xfrm>
            <a:off x="438234" y="1676400"/>
            <a:ext cx="207636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Dense Input State</a:t>
            </a:r>
            <a:endParaRPr lang="en-US" dirty="0"/>
          </a:p>
        </p:txBody>
      </p:sp>
      <p:cxnSp>
        <p:nvCxnSpPr>
          <p:cNvPr id="4" name="Straight Arrow Connector 3"/>
          <p:cNvCxnSpPr/>
          <p:nvPr/>
        </p:nvCxnSpPr>
        <p:spPr>
          <a:xfrm>
            <a:off x="2654601" y="1861066"/>
            <a:ext cx="393399"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3124200" y="1676400"/>
            <a:ext cx="112607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Convert A</a:t>
            </a:r>
            <a:endParaRPr lang="en-US" dirty="0"/>
          </a:p>
        </p:txBody>
      </p:sp>
      <p:cxnSp>
        <p:nvCxnSpPr>
          <p:cNvPr id="20" name="Straight Arrow Connector 19"/>
          <p:cNvCxnSpPr/>
          <p:nvPr/>
        </p:nvCxnSpPr>
        <p:spPr>
          <a:xfrm>
            <a:off x="4322197" y="1861066"/>
            <a:ext cx="397676"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4823234" y="1676400"/>
            <a:ext cx="385116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New Sparse Distributed Representation</a:t>
            </a:r>
            <a:endParaRPr lang="en-US" dirty="0"/>
          </a:p>
        </p:txBody>
      </p:sp>
      <p:sp>
        <p:nvSpPr>
          <p:cNvPr id="57" name="Flowchart: Connector 56"/>
          <p:cNvSpPr/>
          <p:nvPr/>
        </p:nvSpPr>
        <p:spPr>
          <a:xfrm>
            <a:off x="2362200" y="5162739"/>
            <a:ext cx="152400" cy="152400"/>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Snip Diagonal Corner Rectangle 57"/>
          <p:cNvSpPr/>
          <p:nvPr/>
        </p:nvSpPr>
        <p:spPr>
          <a:xfrm>
            <a:off x="4823235" y="5162739"/>
            <a:ext cx="609600" cy="152400"/>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5" name="Straight Arrow Connector 64"/>
          <p:cNvCxnSpPr/>
          <p:nvPr/>
        </p:nvCxnSpPr>
        <p:spPr>
          <a:xfrm>
            <a:off x="2654601" y="5238939"/>
            <a:ext cx="2065272" cy="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4316216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Then view that SDR in relation to the action chosen to produce a new SDR.</a:t>
            </a:r>
            <a:endParaRPr lang="en-US" dirty="0"/>
          </a:p>
        </p:txBody>
      </p:sp>
      <p:sp>
        <p:nvSpPr>
          <p:cNvPr id="47" name="TextBox 46"/>
          <p:cNvSpPr txBox="1"/>
          <p:nvPr/>
        </p:nvSpPr>
        <p:spPr>
          <a:xfrm>
            <a:off x="438234" y="1676400"/>
            <a:ext cx="20763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Dense Input State</a:t>
            </a:r>
            <a:endParaRPr lang="en-US" dirty="0"/>
          </a:p>
        </p:txBody>
      </p:sp>
      <p:cxnSp>
        <p:nvCxnSpPr>
          <p:cNvPr id="4" name="Straight Arrow Connector 3"/>
          <p:cNvCxnSpPr/>
          <p:nvPr/>
        </p:nvCxnSpPr>
        <p:spPr>
          <a:xfrm>
            <a:off x="2654601" y="1861066"/>
            <a:ext cx="393399"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124200"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A</a:t>
            </a:r>
            <a:endParaRPr lang="en-US" dirty="0"/>
          </a:p>
        </p:txBody>
      </p:sp>
      <p:cxnSp>
        <p:nvCxnSpPr>
          <p:cNvPr id="20" name="Straight Arrow Connector 19"/>
          <p:cNvCxnSpPr/>
          <p:nvPr/>
        </p:nvCxnSpPr>
        <p:spPr>
          <a:xfrm>
            <a:off x="4322197" y="1861066"/>
            <a:ext cx="397676"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823234" y="1676400"/>
            <a:ext cx="38511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New Sparse Distributed Representation</a:t>
            </a:r>
            <a:endParaRPr lang="en-US" dirty="0"/>
          </a:p>
        </p:txBody>
      </p:sp>
      <p:cxnSp>
        <p:nvCxnSpPr>
          <p:cNvPr id="6" name="Elbow Connector 5"/>
          <p:cNvCxnSpPr>
            <a:stCxn id="21" idx="2"/>
            <a:endCxn id="31" idx="0"/>
          </p:cNvCxnSpPr>
          <p:nvPr/>
        </p:nvCxnSpPr>
        <p:spPr>
          <a:xfrm rot="5400000">
            <a:off x="3560831" y="-520987"/>
            <a:ext cx="621268" cy="5754707"/>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604308" y="2667000"/>
            <a:ext cx="91029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Actions</a:t>
            </a:r>
            <a:endParaRPr lang="en-US" dirty="0"/>
          </a:p>
        </p:txBody>
      </p:sp>
      <p:sp>
        <p:nvSpPr>
          <p:cNvPr id="31" name="TextBox 30"/>
          <p:cNvSpPr txBox="1"/>
          <p:nvPr/>
        </p:nvSpPr>
        <p:spPr>
          <a:xfrm>
            <a:off x="438234" y="2667000"/>
            <a:ext cx="111175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State SDR</a:t>
            </a:r>
            <a:endParaRPr lang="en-US" dirty="0"/>
          </a:p>
        </p:txBody>
      </p:sp>
      <p:sp>
        <p:nvSpPr>
          <p:cNvPr id="32" name="TextBox 31"/>
          <p:cNvSpPr txBox="1"/>
          <p:nvPr/>
        </p:nvSpPr>
        <p:spPr>
          <a:xfrm>
            <a:off x="4823235" y="2667000"/>
            <a:ext cx="385116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Predicted Result State SDR</a:t>
            </a:r>
            <a:endParaRPr lang="en-US" dirty="0"/>
          </a:p>
        </p:txBody>
      </p:sp>
      <p:cxnSp>
        <p:nvCxnSpPr>
          <p:cNvPr id="49" name="Straight Arrow Connector 48"/>
          <p:cNvCxnSpPr/>
          <p:nvPr/>
        </p:nvCxnSpPr>
        <p:spPr>
          <a:xfrm>
            <a:off x="2654601" y="2851665"/>
            <a:ext cx="393399" cy="1"/>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3124200" y="2666999"/>
            <a:ext cx="112607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Convert B</a:t>
            </a:r>
            <a:endParaRPr lang="en-US" dirty="0"/>
          </a:p>
        </p:txBody>
      </p:sp>
      <p:cxnSp>
        <p:nvCxnSpPr>
          <p:cNvPr id="52" name="Straight Arrow Connector 51"/>
          <p:cNvCxnSpPr/>
          <p:nvPr/>
        </p:nvCxnSpPr>
        <p:spPr>
          <a:xfrm flipV="1">
            <a:off x="4322197" y="2851665"/>
            <a:ext cx="397676" cy="1"/>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7" name="Flowchart: Connector 56"/>
          <p:cNvSpPr/>
          <p:nvPr/>
        </p:nvSpPr>
        <p:spPr>
          <a:xfrm>
            <a:off x="2362200" y="5162739"/>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162739"/>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4876800"/>
            <a:ext cx="327118" cy="308257"/>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p:nvPr/>
        </p:nvCxnSpPr>
        <p:spPr>
          <a:xfrm flipV="1">
            <a:off x="5432835" y="4876799"/>
            <a:ext cx="327118" cy="308257"/>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2" name="Snip Diagonal Corner Rectangle 61"/>
          <p:cNvSpPr/>
          <p:nvPr/>
        </p:nvSpPr>
        <p:spPr>
          <a:xfrm>
            <a:off x="5759953" y="4734208"/>
            <a:ext cx="609600" cy="152400"/>
          </a:xfrm>
          <a:prstGeom prst="snip2DiagRect">
            <a:avLst/>
          </a:prstGeom>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5" name="Straight Arrow Connector 64"/>
          <p:cNvCxnSpPr/>
          <p:nvPr/>
        </p:nvCxnSpPr>
        <p:spPr>
          <a:xfrm>
            <a:off x="2654601" y="5238939"/>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7580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convert that SDR back to whatever dense representation is approximates.</a:t>
            </a:r>
            <a:endParaRPr lang="en-US" dirty="0"/>
          </a:p>
        </p:txBody>
      </p:sp>
      <p:sp>
        <p:nvSpPr>
          <p:cNvPr id="47" name="TextBox 46"/>
          <p:cNvSpPr txBox="1"/>
          <p:nvPr/>
        </p:nvSpPr>
        <p:spPr>
          <a:xfrm>
            <a:off x="438234" y="1676400"/>
            <a:ext cx="20763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Dense Input State</a:t>
            </a:r>
            <a:endParaRPr lang="en-US" dirty="0"/>
          </a:p>
        </p:txBody>
      </p:sp>
      <p:cxnSp>
        <p:nvCxnSpPr>
          <p:cNvPr id="4" name="Straight Arrow Connector 3"/>
          <p:cNvCxnSpPr/>
          <p:nvPr/>
        </p:nvCxnSpPr>
        <p:spPr>
          <a:xfrm>
            <a:off x="2654601" y="1861066"/>
            <a:ext cx="393399"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124200"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A</a:t>
            </a:r>
            <a:endParaRPr lang="en-US" dirty="0"/>
          </a:p>
        </p:txBody>
      </p:sp>
      <p:cxnSp>
        <p:nvCxnSpPr>
          <p:cNvPr id="20" name="Straight Arrow Connector 19"/>
          <p:cNvCxnSpPr/>
          <p:nvPr/>
        </p:nvCxnSpPr>
        <p:spPr>
          <a:xfrm>
            <a:off x="4322197" y="1861066"/>
            <a:ext cx="397676"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823234" y="1676400"/>
            <a:ext cx="38511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New Sparse Distributed Representation</a:t>
            </a:r>
            <a:endParaRPr lang="en-US" dirty="0"/>
          </a:p>
        </p:txBody>
      </p:sp>
      <p:cxnSp>
        <p:nvCxnSpPr>
          <p:cNvPr id="6" name="Elbow Connector 5"/>
          <p:cNvCxnSpPr>
            <a:stCxn id="21" idx="2"/>
            <a:endCxn id="31" idx="0"/>
          </p:cNvCxnSpPr>
          <p:nvPr/>
        </p:nvCxnSpPr>
        <p:spPr>
          <a:xfrm rot="5400000">
            <a:off x="3560831" y="-520987"/>
            <a:ext cx="621268" cy="5754707"/>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604308" y="2667000"/>
            <a:ext cx="9102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Actions</a:t>
            </a:r>
            <a:endParaRPr lang="en-US" dirty="0"/>
          </a:p>
        </p:txBody>
      </p:sp>
      <p:sp>
        <p:nvSpPr>
          <p:cNvPr id="31" name="TextBox 30"/>
          <p:cNvSpPr txBox="1"/>
          <p:nvPr/>
        </p:nvSpPr>
        <p:spPr>
          <a:xfrm>
            <a:off x="438234" y="2667000"/>
            <a:ext cx="111175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 SDR</a:t>
            </a:r>
            <a:endParaRPr lang="en-US" dirty="0"/>
          </a:p>
        </p:txBody>
      </p:sp>
      <p:sp>
        <p:nvSpPr>
          <p:cNvPr id="32" name="TextBox 31"/>
          <p:cNvSpPr txBox="1"/>
          <p:nvPr/>
        </p:nvSpPr>
        <p:spPr>
          <a:xfrm>
            <a:off x="4823235" y="2667000"/>
            <a:ext cx="38511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Predicted Result State SDR</a:t>
            </a:r>
            <a:endParaRPr lang="en-US" dirty="0"/>
          </a:p>
        </p:txBody>
      </p:sp>
      <p:cxnSp>
        <p:nvCxnSpPr>
          <p:cNvPr id="34" name="Elbow Connector 33"/>
          <p:cNvCxnSpPr>
            <a:stCxn id="32" idx="2"/>
            <a:endCxn id="39" idx="0"/>
          </p:cNvCxnSpPr>
          <p:nvPr/>
        </p:nvCxnSpPr>
        <p:spPr>
          <a:xfrm rot="5400000">
            <a:off x="3809152" y="703598"/>
            <a:ext cx="606933" cy="5272401"/>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438234" y="3643265"/>
            <a:ext cx="207636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Result State SDR</a:t>
            </a:r>
            <a:endParaRPr lang="en-US" dirty="0"/>
          </a:p>
        </p:txBody>
      </p:sp>
      <p:sp>
        <p:nvSpPr>
          <p:cNvPr id="40" name="TextBox 39"/>
          <p:cNvSpPr txBox="1"/>
          <p:nvPr/>
        </p:nvSpPr>
        <p:spPr>
          <a:xfrm>
            <a:off x="4823233" y="3643265"/>
            <a:ext cx="385116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Predicted Dense State Representation</a:t>
            </a:r>
            <a:endParaRPr lang="en-US" dirty="0"/>
          </a:p>
        </p:txBody>
      </p:sp>
      <p:cxnSp>
        <p:nvCxnSpPr>
          <p:cNvPr id="49" name="Straight Arrow Connector 48"/>
          <p:cNvCxnSpPr/>
          <p:nvPr/>
        </p:nvCxnSpPr>
        <p:spPr>
          <a:xfrm>
            <a:off x="2654601" y="2851665"/>
            <a:ext cx="3933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3124200" y="2666999"/>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B</a:t>
            </a:r>
            <a:endParaRPr lang="en-US" dirty="0"/>
          </a:p>
        </p:txBody>
      </p:sp>
      <p:cxnSp>
        <p:nvCxnSpPr>
          <p:cNvPr id="52" name="Straight Arrow Connector 51"/>
          <p:cNvCxnSpPr/>
          <p:nvPr/>
        </p:nvCxnSpPr>
        <p:spPr>
          <a:xfrm flipV="1">
            <a:off x="4322197" y="2851665"/>
            <a:ext cx="397676"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2654601" y="3827931"/>
            <a:ext cx="393399"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4" name="TextBox 53"/>
          <p:cNvSpPr txBox="1"/>
          <p:nvPr/>
        </p:nvSpPr>
        <p:spPr>
          <a:xfrm>
            <a:off x="3124200" y="3643265"/>
            <a:ext cx="112607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A </a:t>
            </a:r>
            <a:r>
              <a:rPr lang="en-US" dirty="0" err="1" smtClean="0"/>
              <a:t>trevnoC</a:t>
            </a:r>
            <a:endParaRPr lang="en-US" dirty="0"/>
          </a:p>
        </p:txBody>
      </p:sp>
      <p:cxnSp>
        <p:nvCxnSpPr>
          <p:cNvPr id="55" name="Straight Arrow Connector 54"/>
          <p:cNvCxnSpPr/>
          <p:nvPr/>
        </p:nvCxnSpPr>
        <p:spPr>
          <a:xfrm>
            <a:off x="4322197" y="3827931"/>
            <a:ext cx="397676"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7" name="Flowchart: Connector 56"/>
          <p:cNvSpPr/>
          <p:nvPr/>
        </p:nvSpPr>
        <p:spPr>
          <a:xfrm>
            <a:off x="2362200" y="5162739"/>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162739"/>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4876800"/>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4876799"/>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4734208"/>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4747789"/>
            <a:ext cx="152400" cy="152400"/>
          </a:xfrm>
          <a:prstGeom prst="flowChartConnector">
            <a:avLst/>
          </a:prstGeom>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5" name="Straight Arrow Connector 64"/>
          <p:cNvCxnSpPr/>
          <p:nvPr/>
        </p:nvCxnSpPr>
        <p:spPr>
          <a:xfrm>
            <a:off x="2654601" y="5238939"/>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4823989"/>
            <a:ext cx="2548395" cy="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225678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This new predicted state may be a state we’ve never seen before.</a:t>
            </a:r>
            <a:endParaRPr lang="en-US" dirty="0"/>
          </a:p>
        </p:txBody>
      </p:sp>
      <p:sp>
        <p:nvSpPr>
          <p:cNvPr id="47" name="TextBox 46"/>
          <p:cNvSpPr txBox="1"/>
          <p:nvPr/>
        </p:nvSpPr>
        <p:spPr>
          <a:xfrm>
            <a:off x="438234" y="1676400"/>
            <a:ext cx="20763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Dense Input State</a:t>
            </a:r>
            <a:endParaRPr lang="en-US" dirty="0"/>
          </a:p>
        </p:txBody>
      </p:sp>
      <p:cxnSp>
        <p:nvCxnSpPr>
          <p:cNvPr id="4" name="Straight Arrow Connector 3"/>
          <p:cNvCxnSpPr/>
          <p:nvPr/>
        </p:nvCxnSpPr>
        <p:spPr>
          <a:xfrm>
            <a:off x="2654601" y="1861066"/>
            <a:ext cx="393399"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124200"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A</a:t>
            </a:r>
            <a:endParaRPr lang="en-US" dirty="0"/>
          </a:p>
        </p:txBody>
      </p:sp>
      <p:cxnSp>
        <p:nvCxnSpPr>
          <p:cNvPr id="20" name="Straight Arrow Connector 19"/>
          <p:cNvCxnSpPr/>
          <p:nvPr/>
        </p:nvCxnSpPr>
        <p:spPr>
          <a:xfrm>
            <a:off x="4322197" y="1861066"/>
            <a:ext cx="397676"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823234" y="1676400"/>
            <a:ext cx="38511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New Sparse Distributed Representation</a:t>
            </a:r>
            <a:endParaRPr lang="en-US" dirty="0"/>
          </a:p>
        </p:txBody>
      </p:sp>
      <p:cxnSp>
        <p:nvCxnSpPr>
          <p:cNvPr id="6" name="Elbow Connector 5"/>
          <p:cNvCxnSpPr>
            <a:stCxn id="21" idx="2"/>
            <a:endCxn id="31" idx="0"/>
          </p:cNvCxnSpPr>
          <p:nvPr/>
        </p:nvCxnSpPr>
        <p:spPr>
          <a:xfrm rot="5400000">
            <a:off x="3560831" y="-520987"/>
            <a:ext cx="621268" cy="5754707"/>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604308" y="2667000"/>
            <a:ext cx="9102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Actions</a:t>
            </a:r>
            <a:endParaRPr lang="en-US" dirty="0"/>
          </a:p>
        </p:txBody>
      </p:sp>
      <p:sp>
        <p:nvSpPr>
          <p:cNvPr id="31" name="TextBox 30"/>
          <p:cNvSpPr txBox="1"/>
          <p:nvPr/>
        </p:nvSpPr>
        <p:spPr>
          <a:xfrm>
            <a:off x="438234" y="2667000"/>
            <a:ext cx="111175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 SDR</a:t>
            </a:r>
            <a:endParaRPr lang="en-US" dirty="0"/>
          </a:p>
        </p:txBody>
      </p:sp>
      <p:sp>
        <p:nvSpPr>
          <p:cNvPr id="32" name="TextBox 31"/>
          <p:cNvSpPr txBox="1"/>
          <p:nvPr/>
        </p:nvSpPr>
        <p:spPr>
          <a:xfrm>
            <a:off x="4823235" y="2667000"/>
            <a:ext cx="38511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Predicted Result State SDR</a:t>
            </a:r>
            <a:endParaRPr lang="en-US" dirty="0"/>
          </a:p>
        </p:txBody>
      </p:sp>
      <p:cxnSp>
        <p:nvCxnSpPr>
          <p:cNvPr id="34" name="Elbow Connector 33"/>
          <p:cNvCxnSpPr>
            <a:stCxn id="32" idx="2"/>
            <a:endCxn id="39" idx="0"/>
          </p:cNvCxnSpPr>
          <p:nvPr/>
        </p:nvCxnSpPr>
        <p:spPr>
          <a:xfrm rot="5400000">
            <a:off x="3809152" y="703598"/>
            <a:ext cx="606933" cy="5272401"/>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438234" y="3643265"/>
            <a:ext cx="20763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Result State SDR</a:t>
            </a:r>
            <a:endParaRPr lang="en-US" dirty="0"/>
          </a:p>
        </p:txBody>
      </p:sp>
      <p:sp>
        <p:nvSpPr>
          <p:cNvPr id="40" name="TextBox 39"/>
          <p:cNvSpPr txBox="1"/>
          <p:nvPr/>
        </p:nvSpPr>
        <p:spPr>
          <a:xfrm>
            <a:off x="4823233" y="3643265"/>
            <a:ext cx="38511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Predicted Dense State Representation</a:t>
            </a:r>
            <a:endParaRPr lang="en-US" dirty="0"/>
          </a:p>
        </p:txBody>
      </p:sp>
      <p:cxnSp>
        <p:nvCxnSpPr>
          <p:cNvPr id="49" name="Straight Arrow Connector 48"/>
          <p:cNvCxnSpPr/>
          <p:nvPr/>
        </p:nvCxnSpPr>
        <p:spPr>
          <a:xfrm>
            <a:off x="2654601" y="2851665"/>
            <a:ext cx="3933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3124200" y="2666999"/>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B</a:t>
            </a:r>
            <a:endParaRPr lang="en-US" dirty="0"/>
          </a:p>
        </p:txBody>
      </p:sp>
      <p:cxnSp>
        <p:nvCxnSpPr>
          <p:cNvPr id="52" name="Straight Arrow Connector 51"/>
          <p:cNvCxnSpPr/>
          <p:nvPr/>
        </p:nvCxnSpPr>
        <p:spPr>
          <a:xfrm flipV="1">
            <a:off x="4322197" y="2851665"/>
            <a:ext cx="397676"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2654601" y="3827931"/>
            <a:ext cx="393399"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124200" y="3643265"/>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 </a:t>
            </a:r>
            <a:r>
              <a:rPr lang="en-US" dirty="0" err="1" smtClean="0"/>
              <a:t>trevnoC</a:t>
            </a:r>
            <a:endParaRPr lang="en-US" dirty="0"/>
          </a:p>
        </p:txBody>
      </p:sp>
      <p:cxnSp>
        <p:nvCxnSpPr>
          <p:cNvPr id="55" name="Straight Arrow Connector 54"/>
          <p:cNvCxnSpPr/>
          <p:nvPr/>
        </p:nvCxnSpPr>
        <p:spPr>
          <a:xfrm>
            <a:off x="4322197" y="3827931"/>
            <a:ext cx="397676"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7" name="Flowchart: Connector 56"/>
          <p:cNvSpPr/>
          <p:nvPr/>
        </p:nvSpPr>
        <p:spPr>
          <a:xfrm>
            <a:off x="2362200" y="5162739"/>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162739"/>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4876800"/>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4876799"/>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4734208"/>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4747789"/>
            <a:ext cx="152400" cy="152400"/>
          </a:xfrm>
          <a:prstGeom prst="flowChartConnector">
            <a:avLst/>
          </a:prstGeom>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238939"/>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4823989"/>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9062836">
            <a:off x="2324863" y="4391816"/>
            <a:ext cx="688458" cy="369332"/>
          </a:xfrm>
          <a:prstGeom prst="rect">
            <a:avLst/>
          </a:prstGeom>
          <a:noFill/>
        </p:spPr>
        <p:txBody>
          <a:bodyPr wrap="none" rtlCol="0">
            <a:spAutoFit/>
          </a:bodyPr>
          <a:lstStyle/>
          <a:p>
            <a:r>
              <a:rPr lang="en-US" i="1" dirty="0" smtClean="0">
                <a:solidFill>
                  <a:srgbClr val="C00000"/>
                </a:solidFill>
              </a:rPr>
              <a:t>New!</a:t>
            </a:r>
            <a:endParaRPr lang="en-US" i="1" dirty="0">
              <a:solidFill>
                <a:srgbClr val="C00000"/>
              </a:solidFill>
            </a:endParaRPr>
          </a:p>
        </p:txBody>
      </p:sp>
    </p:spTree>
    <p:extLst>
      <p:ext uri="{BB962C8B-B14F-4D97-AF65-F5344CB8AC3E}">
        <p14:creationId xmlns:p14="http://schemas.microsoft.com/office/powerpoint/2010/main" val="2957237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p:cNvCxnSpPr>
          <p:nvPr/>
        </p:nvCxnSpPr>
        <p:spPr>
          <a:xfrm flipH="1" flipV="1">
            <a:off x="7696200" y="3835457"/>
            <a:ext cx="276902" cy="302354"/>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The engine does not know ahead of time if it will encounter a new state…</a:t>
            </a:r>
          </a:p>
        </p:txBody>
      </p:sp>
    </p:spTree>
    <p:extLst>
      <p:ext uri="{BB962C8B-B14F-4D97-AF65-F5344CB8AC3E}">
        <p14:creationId xmlns:p14="http://schemas.microsoft.com/office/powerpoint/2010/main" val="259073070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Lets look at an example of this in practice.</a:t>
            </a:r>
            <a:endParaRPr lang="en-US" dirty="0"/>
          </a:p>
        </p:txBody>
      </p:sp>
      <p:sp>
        <p:nvSpPr>
          <p:cNvPr id="57" name="Flowchart: Connector 56"/>
          <p:cNvSpPr/>
          <p:nvPr/>
        </p:nvSpPr>
        <p:spPr>
          <a:xfrm>
            <a:off x="2362200" y="5162739"/>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162739"/>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4876800"/>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4876799"/>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4734208"/>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4747789"/>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238939"/>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4823989"/>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3598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Lets assume we only have one action called “Act.” </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937359657"/>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endParaRPr lang="en-US" dirty="0" smtClean="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09760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Let’s assume our causal structure gets built out like this…</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Act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1" name="Oval 50"/>
          <p:cNvSpPr/>
          <p:nvPr/>
        </p:nvSpPr>
        <p:spPr>
          <a:xfrm>
            <a:off x="4560885" y="1371601"/>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AAA</a:t>
            </a:r>
            <a:endParaRPr lang="en-US" dirty="0">
              <a:solidFill>
                <a:schemeClr val="tx1"/>
              </a:solidFill>
            </a:endParaRPr>
          </a:p>
        </p:txBody>
      </p:sp>
      <p:cxnSp>
        <p:nvCxnSpPr>
          <p:cNvPr id="67" name="Straight Arrow Connector 66"/>
          <p:cNvCxnSpPr>
            <a:stCxn id="51" idx="6"/>
            <a:endCxn id="86" idx="2"/>
          </p:cNvCxnSpPr>
          <p:nvPr/>
        </p:nvCxnSpPr>
        <p:spPr>
          <a:xfrm flipV="1">
            <a:off x="5432835" y="1808808"/>
            <a:ext cx="815565"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6" name="Oval 85"/>
          <p:cNvSpPr/>
          <p:nvPr/>
        </p:nvSpPr>
        <p:spPr>
          <a:xfrm>
            <a:off x="6248400" y="137160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BBB</a:t>
            </a:r>
            <a:endParaRPr lang="en-US" dirty="0">
              <a:solidFill>
                <a:schemeClr val="tx1"/>
              </a:solidFill>
            </a:endParaRPr>
          </a:p>
        </p:txBody>
      </p:sp>
    </p:spTree>
    <p:extLst>
      <p:ext uri="{BB962C8B-B14F-4D97-AF65-F5344CB8AC3E}">
        <p14:creationId xmlns:p14="http://schemas.microsoft.com/office/powerpoint/2010/main" val="244503752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solidFill>
                            <a:srgbClr val="C00000"/>
                          </a:solidFill>
                        </a:rPr>
                        <a:t>BBB</a:t>
                      </a:r>
                      <a:endParaRPr lang="en-US" b="0"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Act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CCC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1" name="Oval 50"/>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67" name="Straight Arrow Connector 66"/>
          <p:cNvCxnSpPr>
            <a:stCxn id="51" idx="6"/>
            <a:endCxn id="86"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88" name="Straight Arrow Connector 87"/>
          <p:cNvCxnSpPr>
            <a:stCxn id="86" idx="6"/>
            <a:endCxn id="89" idx="2"/>
          </p:cNvCxnSpPr>
          <p:nvPr/>
        </p:nvCxnSpPr>
        <p:spPr>
          <a:xfrm>
            <a:off x="7120350" y="1808808"/>
            <a:ext cx="770700"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9" name="Oval 88"/>
          <p:cNvSpPr/>
          <p:nvPr/>
        </p:nvSpPr>
        <p:spPr>
          <a:xfrm>
            <a:off x="7891050" y="1371601"/>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CCC</a:t>
            </a:r>
            <a:endParaRPr lang="en-US" dirty="0"/>
          </a:p>
        </p:txBody>
      </p:sp>
    </p:spTree>
    <p:extLst>
      <p:ext uri="{BB962C8B-B14F-4D97-AF65-F5344CB8AC3E}">
        <p14:creationId xmlns:p14="http://schemas.microsoft.com/office/powerpoint/2010/main" val="244503752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Act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AAB</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1" name="Oval 50"/>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67" name="Straight Arrow Connector 66"/>
          <p:cNvCxnSpPr>
            <a:stCxn id="51" idx="6"/>
            <a:endCxn id="86"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88" name="Straight Arrow Connector 87"/>
          <p:cNvCxnSpPr>
            <a:stCxn id="86" idx="6"/>
            <a:endCxn id="89"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Oval 88"/>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93" name="Oval 92"/>
          <p:cNvSpPr/>
          <p:nvPr/>
        </p:nvSpPr>
        <p:spPr>
          <a:xfrm>
            <a:off x="4594635" y="281940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AAB</a:t>
            </a:r>
            <a:endParaRPr lang="en-US" dirty="0"/>
          </a:p>
        </p:txBody>
      </p:sp>
      <p:cxnSp>
        <p:nvCxnSpPr>
          <p:cNvPr id="103" name="Straight Arrow Connector 102"/>
          <p:cNvCxnSpPr>
            <a:stCxn id="89" idx="3"/>
            <a:endCxn id="93" idx="7"/>
          </p:cNvCxnSpPr>
          <p:nvPr/>
        </p:nvCxnSpPr>
        <p:spPr>
          <a:xfrm flipH="1">
            <a:off x="5338891" y="2117961"/>
            <a:ext cx="2679853" cy="829494"/>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4503752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AAB</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Act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BBC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1" name="Oval 50"/>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67" name="Straight Arrow Connector 66"/>
          <p:cNvCxnSpPr>
            <a:stCxn id="51" idx="6"/>
            <a:endCxn id="86"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88" name="Straight Arrow Connector 87"/>
          <p:cNvCxnSpPr>
            <a:stCxn id="86" idx="6"/>
            <a:endCxn id="89"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Oval 88"/>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93" name="Oval 92"/>
          <p:cNvSpPr/>
          <p:nvPr/>
        </p:nvSpPr>
        <p:spPr>
          <a:xfrm>
            <a:off x="4594635"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94" name="Straight Arrow Connector 93"/>
          <p:cNvCxnSpPr>
            <a:stCxn id="93" idx="6"/>
            <a:endCxn id="95" idx="2"/>
          </p:cNvCxnSpPr>
          <p:nvPr/>
        </p:nvCxnSpPr>
        <p:spPr>
          <a:xfrm flipV="1">
            <a:off x="5466585" y="3256607"/>
            <a:ext cx="815565"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5" name="Oval 94"/>
          <p:cNvSpPr/>
          <p:nvPr/>
        </p:nvSpPr>
        <p:spPr>
          <a:xfrm>
            <a:off x="6282150" y="2819399"/>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BBC</a:t>
            </a:r>
            <a:endParaRPr lang="en-US" dirty="0"/>
          </a:p>
        </p:txBody>
      </p:sp>
      <p:cxnSp>
        <p:nvCxnSpPr>
          <p:cNvPr id="103" name="Straight Arrow Connector 102"/>
          <p:cNvCxnSpPr>
            <a:stCxn id="89" idx="3"/>
            <a:endCxn id="93" idx="7"/>
          </p:cNvCxnSpPr>
          <p:nvPr/>
        </p:nvCxnSpPr>
        <p:spPr>
          <a:xfrm flipH="1">
            <a:off x="5338891" y="2117961"/>
            <a:ext cx="2679853" cy="82949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503752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BBC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Act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CCA</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1" name="Oval 50"/>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67" name="Straight Arrow Connector 66"/>
          <p:cNvCxnSpPr>
            <a:stCxn id="51" idx="6"/>
            <a:endCxn id="86"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88" name="Straight Arrow Connector 87"/>
          <p:cNvCxnSpPr>
            <a:stCxn id="86" idx="6"/>
            <a:endCxn id="89"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Oval 88"/>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93" name="Oval 92"/>
          <p:cNvSpPr/>
          <p:nvPr/>
        </p:nvSpPr>
        <p:spPr>
          <a:xfrm>
            <a:off x="4594635"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94" name="Straight Arrow Connector 93"/>
          <p:cNvCxnSpPr>
            <a:stCxn id="93" idx="6"/>
            <a:endCxn id="95" idx="2"/>
          </p:cNvCxnSpPr>
          <p:nvPr/>
        </p:nvCxnSpPr>
        <p:spPr>
          <a:xfrm flipV="1">
            <a:off x="5466585" y="32566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6282150" y="28193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96" name="Straight Arrow Connector 95"/>
          <p:cNvCxnSpPr>
            <a:stCxn id="95" idx="6"/>
            <a:endCxn id="97" idx="2"/>
          </p:cNvCxnSpPr>
          <p:nvPr/>
        </p:nvCxnSpPr>
        <p:spPr>
          <a:xfrm>
            <a:off x="7154100" y="3256607"/>
            <a:ext cx="770700"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7" name="Oval 96"/>
          <p:cNvSpPr/>
          <p:nvPr/>
        </p:nvSpPr>
        <p:spPr>
          <a:xfrm>
            <a:off x="7924800" y="281940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CCA</a:t>
            </a:r>
            <a:endParaRPr lang="en-US" dirty="0"/>
          </a:p>
        </p:txBody>
      </p:sp>
      <p:cxnSp>
        <p:nvCxnSpPr>
          <p:cNvPr id="103" name="Straight Arrow Connector 102"/>
          <p:cNvCxnSpPr>
            <a:stCxn id="89" idx="3"/>
            <a:endCxn id="93" idx="7"/>
          </p:cNvCxnSpPr>
          <p:nvPr/>
        </p:nvCxnSpPr>
        <p:spPr>
          <a:xfrm flipH="1">
            <a:off x="5338891" y="2117961"/>
            <a:ext cx="2679853" cy="82949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503752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CCA</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Act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AAC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1" name="Oval 50"/>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67" name="Straight Arrow Connector 66"/>
          <p:cNvCxnSpPr>
            <a:stCxn id="51" idx="6"/>
            <a:endCxn id="86"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88" name="Straight Arrow Connector 87"/>
          <p:cNvCxnSpPr>
            <a:stCxn id="86" idx="6"/>
            <a:endCxn id="89"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Oval 88"/>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93" name="Oval 92"/>
          <p:cNvSpPr/>
          <p:nvPr/>
        </p:nvSpPr>
        <p:spPr>
          <a:xfrm>
            <a:off x="4594635"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94" name="Straight Arrow Connector 93"/>
          <p:cNvCxnSpPr>
            <a:stCxn id="93" idx="6"/>
            <a:endCxn id="95" idx="2"/>
          </p:cNvCxnSpPr>
          <p:nvPr/>
        </p:nvCxnSpPr>
        <p:spPr>
          <a:xfrm flipV="1">
            <a:off x="5466585" y="32566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6282150" y="28193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96" name="Straight Arrow Connector 95"/>
          <p:cNvCxnSpPr>
            <a:stCxn id="95" idx="6"/>
            <a:endCxn id="97" idx="2"/>
          </p:cNvCxnSpPr>
          <p:nvPr/>
        </p:nvCxnSpPr>
        <p:spPr>
          <a:xfrm>
            <a:off x="7154100" y="3256607"/>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Oval 96"/>
          <p:cNvSpPr/>
          <p:nvPr/>
        </p:nvSpPr>
        <p:spPr>
          <a:xfrm>
            <a:off x="7924800"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98" name="Oval 97"/>
          <p:cNvSpPr/>
          <p:nvPr/>
        </p:nvSpPr>
        <p:spPr>
          <a:xfrm>
            <a:off x="4560885" y="426720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AAC</a:t>
            </a:r>
            <a:endParaRPr lang="en-US" dirty="0"/>
          </a:p>
        </p:txBody>
      </p:sp>
      <p:cxnSp>
        <p:nvCxnSpPr>
          <p:cNvPr id="103" name="Straight Arrow Connector 102"/>
          <p:cNvCxnSpPr>
            <a:stCxn id="89" idx="3"/>
            <a:endCxn id="93" idx="7"/>
          </p:cNvCxnSpPr>
          <p:nvPr/>
        </p:nvCxnSpPr>
        <p:spPr>
          <a:xfrm flipH="1">
            <a:off x="5338891" y="2117961"/>
            <a:ext cx="2679853" cy="82949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97" idx="3"/>
            <a:endCxn id="98" idx="7"/>
          </p:cNvCxnSpPr>
          <p:nvPr/>
        </p:nvCxnSpPr>
        <p:spPr>
          <a:xfrm flipH="1">
            <a:off x="5305141" y="3565760"/>
            <a:ext cx="2747353" cy="829495"/>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4503752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AAC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Act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BBA</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1" name="Oval 50"/>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67" name="Straight Arrow Connector 66"/>
          <p:cNvCxnSpPr>
            <a:stCxn id="51" idx="6"/>
            <a:endCxn id="86"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88" name="Straight Arrow Connector 87"/>
          <p:cNvCxnSpPr>
            <a:stCxn id="86" idx="6"/>
            <a:endCxn id="89"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Oval 88"/>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93" name="Oval 92"/>
          <p:cNvSpPr/>
          <p:nvPr/>
        </p:nvSpPr>
        <p:spPr>
          <a:xfrm>
            <a:off x="4594635"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94" name="Straight Arrow Connector 93"/>
          <p:cNvCxnSpPr>
            <a:stCxn id="93" idx="6"/>
            <a:endCxn id="95" idx="2"/>
          </p:cNvCxnSpPr>
          <p:nvPr/>
        </p:nvCxnSpPr>
        <p:spPr>
          <a:xfrm flipV="1">
            <a:off x="5466585" y="32566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6282150" y="28193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96" name="Straight Arrow Connector 95"/>
          <p:cNvCxnSpPr>
            <a:stCxn id="95" idx="6"/>
            <a:endCxn id="97" idx="2"/>
          </p:cNvCxnSpPr>
          <p:nvPr/>
        </p:nvCxnSpPr>
        <p:spPr>
          <a:xfrm>
            <a:off x="7154100" y="3256607"/>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Oval 96"/>
          <p:cNvSpPr/>
          <p:nvPr/>
        </p:nvSpPr>
        <p:spPr>
          <a:xfrm>
            <a:off x="7924800"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98" name="Oval 97"/>
          <p:cNvSpPr/>
          <p:nvPr/>
        </p:nvSpPr>
        <p:spPr>
          <a:xfrm>
            <a:off x="4560885" y="42672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AAC</a:t>
            </a:r>
            <a:endParaRPr lang="en-US" dirty="0"/>
          </a:p>
        </p:txBody>
      </p:sp>
      <p:cxnSp>
        <p:nvCxnSpPr>
          <p:cNvPr id="99" name="Straight Arrow Connector 98"/>
          <p:cNvCxnSpPr>
            <a:stCxn id="98" idx="6"/>
            <a:endCxn id="100" idx="2"/>
          </p:cNvCxnSpPr>
          <p:nvPr/>
        </p:nvCxnSpPr>
        <p:spPr>
          <a:xfrm flipV="1">
            <a:off x="5432835" y="4704407"/>
            <a:ext cx="815565"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0" name="Oval 99"/>
          <p:cNvSpPr/>
          <p:nvPr/>
        </p:nvSpPr>
        <p:spPr>
          <a:xfrm>
            <a:off x="6248400" y="4267199"/>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BBA</a:t>
            </a:r>
            <a:endParaRPr lang="en-US" dirty="0"/>
          </a:p>
        </p:txBody>
      </p:sp>
      <p:cxnSp>
        <p:nvCxnSpPr>
          <p:cNvPr id="103" name="Straight Arrow Connector 102"/>
          <p:cNvCxnSpPr>
            <a:stCxn id="89" idx="3"/>
            <a:endCxn id="93" idx="7"/>
          </p:cNvCxnSpPr>
          <p:nvPr/>
        </p:nvCxnSpPr>
        <p:spPr>
          <a:xfrm flipH="1">
            <a:off x="5338891" y="2117961"/>
            <a:ext cx="2679853" cy="82949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97" idx="3"/>
            <a:endCxn id="98" idx="7"/>
          </p:cNvCxnSpPr>
          <p:nvPr/>
        </p:nvCxnSpPr>
        <p:spPr>
          <a:xfrm flipH="1">
            <a:off x="5305141" y="3565760"/>
            <a:ext cx="2747353" cy="8294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503752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BBA</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Act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CCB</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1" name="Oval 50"/>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67" name="Straight Arrow Connector 66"/>
          <p:cNvCxnSpPr>
            <a:stCxn id="51" idx="6"/>
            <a:endCxn id="86"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88" name="Straight Arrow Connector 87"/>
          <p:cNvCxnSpPr>
            <a:stCxn id="86" idx="6"/>
            <a:endCxn id="89"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Oval 88"/>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93" name="Oval 92"/>
          <p:cNvSpPr/>
          <p:nvPr/>
        </p:nvSpPr>
        <p:spPr>
          <a:xfrm>
            <a:off x="4594635"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94" name="Straight Arrow Connector 93"/>
          <p:cNvCxnSpPr>
            <a:stCxn id="93" idx="6"/>
            <a:endCxn id="95" idx="2"/>
          </p:cNvCxnSpPr>
          <p:nvPr/>
        </p:nvCxnSpPr>
        <p:spPr>
          <a:xfrm flipV="1">
            <a:off x="5466585" y="32566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6282150" y="28193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96" name="Straight Arrow Connector 95"/>
          <p:cNvCxnSpPr>
            <a:stCxn id="95" idx="6"/>
            <a:endCxn id="97" idx="2"/>
          </p:cNvCxnSpPr>
          <p:nvPr/>
        </p:nvCxnSpPr>
        <p:spPr>
          <a:xfrm>
            <a:off x="7154100" y="3256607"/>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Oval 96"/>
          <p:cNvSpPr/>
          <p:nvPr/>
        </p:nvSpPr>
        <p:spPr>
          <a:xfrm>
            <a:off x="7924800"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98" name="Oval 97"/>
          <p:cNvSpPr/>
          <p:nvPr/>
        </p:nvSpPr>
        <p:spPr>
          <a:xfrm>
            <a:off x="4560885" y="42672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AAC</a:t>
            </a:r>
            <a:endParaRPr lang="en-US" dirty="0"/>
          </a:p>
        </p:txBody>
      </p:sp>
      <p:cxnSp>
        <p:nvCxnSpPr>
          <p:cNvPr id="99" name="Straight Arrow Connector 98"/>
          <p:cNvCxnSpPr>
            <a:stCxn id="98" idx="6"/>
            <a:endCxn id="100" idx="2"/>
          </p:cNvCxnSpPr>
          <p:nvPr/>
        </p:nvCxnSpPr>
        <p:spPr>
          <a:xfrm flipV="1">
            <a:off x="5432835" y="47044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99"/>
          <p:cNvSpPr/>
          <p:nvPr/>
        </p:nvSpPr>
        <p:spPr>
          <a:xfrm>
            <a:off x="6248400" y="42671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BBA</a:t>
            </a:r>
            <a:endParaRPr lang="en-US" dirty="0"/>
          </a:p>
        </p:txBody>
      </p:sp>
      <p:cxnSp>
        <p:nvCxnSpPr>
          <p:cNvPr id="101" name="Straight Arrow Connector 100"/>
          <p:cNvCxnSpPr>
            <a:stCxn id="100" idx="6"/>
            <a:endCxn id="102" idx="2"/>
          </p:cNvCxnSpPr>
          <p:nvPr/>
        </p:nvCxnSpPr>
        <p:spPr>
          <a:xfrm>
            <a:off x="7120350" y="4704407"/>
            <a:ext cx="770700"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2" name="Oval 101"/>
          <p:cNvSpPr/>
          <p:nvPr/>
        </p:nvSpPr>
        <p:spPr>
          <a:xfrm>
            <a:off x="7891050" y="426720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CCB</a:t>
            </a:r>
            <a:endParaRPr lang="en-US" dirty="0"/>
          </a:p>
        </p:txBody>
      </p:sp>
      <p:cxnSp>
        <p:nvCxnSpPr>
          <p:cNvPr id="103" name="Straight Arrow Connector 102"/>
          <p:cNvCxnSpPr>
            <a:stCxn id="89" idx="3"/>
            <a:endCxn id="93" idx="7"/>
          </p:cNvCxnSpPr>
          <p:nvPr/>
        </p:nvCxnSpPr>
        <p:spPr>
          <a:xfrm flipH="1">
            <a:off x="5338891" y="2117961"/>
            <a:ext cx="2679853" cy="82949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97" idx="3"/>
            <a:endCxn id="98" idx="7"/>
          </p:cNvCxnSpPr>
          <p:nvPr/>
        </p:nvCxnSpPr>
        <p:spPr>
          <a:xfrm flipH="1">
            <a:off x="5305141" y="3565760"/>
            <a:ext cx="2747353" cy="8294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5037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Or one that has been previously seen one.</a:t>
            </a:r>
            <a:endParaRPr lang="en-US" dirty="0"/>
          </a:p>
        </p:txBody>
      </p:sp>
    </p:spTree>
    <p:extLst>
      <p:ext uri="{BB962C8B-B14F-4D97-AF65-F5344CB8AC3E}">
        <p14:creationId xmlns:p14="http://schemas.microsoft.com/office/powerpoint/2010/main" val="261030369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Lets assume we’re trying to predict what will happen next according to our causal map.</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7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CCB</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Act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1" name="Oval 50"/>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67" name="Straight Arrow Connector 66"/>
          <p:cNvCxnSpPr>
            <a:stCxn id="51" idx="6"/>
            <a:endCxn id="86"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88" name="Straight Arrow Connector 87"/>
          <p:cNvCxnSpPr>
            <a:stCxn id="86" idx="6"/>
            <a:endCxn id="89"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Oval 88"/>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93" name="Oval 92"/>
          <p:cNvSpPr/>
          <p:nvPr/>
        </p:nvSpPr>
        <p:spPr>
          <a:xfrm>
            <a:off x="4594635"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94" name="Straight Arrow Connector 93"/>
          <p:cNvCxnSpPr>
            <a:stCxn id="93" idx="6"/>
            <a:endCxn id="95" idx="2"/>
          </p:cNvCxnSpPr>
          <p:nvPr/>
        </p:nvCxnSpPr>
        <p:spPr>
          <a:xfrm flipV="1">
            <a:off x="5466585" y="32566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6282150" y="28193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96" name="Straight Arrow Connector 95"/>
          <p:cNvCxnSpPr>
            <a:stCxn id="95" idx="6"/>
            <a:endCxn id="97" idx="2"/>
          </p:cNvCxnSpPr>
          <p:nvPr/>
        </p:nvCxnSpPr>
        <p:spPr>
          <a:xfrm>
            <a:off x="7154100" y="3256607"/>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Oval 96"/>
          <p:cNvSpPr/>
          <p:nvPr/>
        </p:nvSpPr>
        <p:spPr>
          <a:xfrm>
            <a:off x="7924800"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98" name="Oval 97"/>
          <p:cNvSpPr/>
          <p:nvPr/>
        </p:nvSpPr>
        <p:spPr>
          <a:xfrm>
            <a:off x="4560885" y="42672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AAC</a:t>
            </a:r>
            <a:endParaRPr lang="en-US" dirty="0"/>
          </a:p>
        </p:txBody>
      </p:sp>
      <p:cxnSp>
        <p:nvCxnSpPr>
          <p:cNvPr id="99" name="Straight Arrow Connector 98"/>
          <p:cNvCxnSpPr>
            <a:stCxn id="98" idx="6"/>
            <a:endCxn id="100" idx="2"/>
          </p:cNvCxnSpPr>
          <p:nvPr/>
        </p:nvCxnSpPr>
        <p:spPr>
          <a:xfrm flipV="1">
            <a:off x="5432835" y="47044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99"/>
          <p:cNvSpPr/>
          <p:nvPr/>
        </p:nvSpPr>
        <p:spPr>
          <a:xfrm>
            <a:off x="6248400" y="42671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BBA</a:t>
            </a:r>
            <a:endParaRPr lang="en-US" dirty="0"/>
          </a:p>
        </p:txBody>
      </p:sp>
      <p:cxnSp>
        <p:nvCxnSpPr>
          <p:cNvPr id="101" name="Straight Arrow Connector 100"/>
          <p:cNvCxnSpPr>
            <a:stCxn id="100" idx="6"/>
            <a:endCxn id="102" idx="2"/>
          </p:cNvCxnSpPr>
          <p:nvPr/>
        </p:nvCxnSpPr>
        <p:spPr>
          <a:xfrm>
            <a:off x="7120350" y="4704407"/>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Oval 101"/>
          <p:cNvSpPr/>
          <p:nvPr/>
        </p:nvSpPr>
        <p:spPr>
          <a:xfrm>
            <a:off x="7891050" y="42672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CCB</a:t>
            </a:r>
            <a:endParaRPr lang="en-US" dirty="0"/>
          </a:p>
        </p:txBody>
      </p:sp>
      <p:cxnSp>
        <p:nvCxnSpPr>
          <p:cNvPr id="103" name="Straight Arrow Connector 102"/>
          <p:cNvCxnSpPr>
            <a:stCxn id="89" idx="3"/>
            <a:endCxn id="93" idx="7"/>
          </p:cNvCxnSpPr>
          <p:nvPr/>
        </p:nvCxnSpPr>
        <p:spPr>
          <a:xfrm flipH="1">
            <a:off x="5338891" y="2117961"/>
            <a:ext cx="2679853" cy="82949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97" idx="3"/>
            <a:endCxn id="98" idx="7"/>
          </p:cNvCxnSpPr>
          <p:nvPr/>
        </p:nvCxnSpPr>
        <p:spPr>
          <a:xfrm flipH="1">
            <a:off x="5305141" y="3565760"/>
            <a:ext cx="2747353" cy="8294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503752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 might first produce a representation according to where it’s located.</a:t>
            </a:r>
            <a:endParaRPr lang="en-US" dirty="0"/>
          </a:p>
        </p:txBody>
      </p:sp>
      <p:sp>
        <p:nvSpPr>
          <p:cNvPr id="30" name="Oval 29"/>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31" name="Straight Arrow Connector 30"/>
          <p:cNvCxnSpPr>
            <a:stCxn id="30" idx="6"/>
            <a:endCxn id="32"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33" name="Straight Arrow Connector 32"/>
          <p:cNvCxnSpPr>
            <a:stCxn id="32" idx="6"/>
            <a:endCxn id="34"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35" name="Oval 34"/>
          <p:cNvSpPr/>
          <p:nvPr/>
        </p:nvSpPr>
        <p:spPr>
          <a:xfrm>
            <a:off x="4594635"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36" name="Straight Arrow Connector 35"/>
          <p:cNvCxnSpPr>
            <a:stCxn id="35" idx="6"/>
            <a:endCxn id="37" idx="2"/>
          </p:cNvCxnSpPr>
          <p:nvPr/>
        </p:nvCxnSpPr>
        <p:spPr>
          <a:xfrm flipV="1">
            <a:off x="5466585" y="32566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6282150" y="28193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38" name="Straight Arrow Connector 37"/>
          <p:cNvCxnSpPr>
            <a:stCxn id="37" idx="6"/>
            <a:endCxn id="39" idx="2"/>
          </p:cNvCxnSpPr>
          <p:nvPr/>
        </p:nvCxnSpPr>
        <p:spPr>
          <a:xfrm>
            <a:off x="7154100" y="3256607"/>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Oval 38"/>
          <p:cNvSpPr/>
          <p:nvPr/>
        </p:nvSpPr>
        <p:spPr>
          <a:xfrm>
            <a:off x="7924800"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40" name="Oval 39"/>
          <p:cNvSpPr/>
          <p:nvPr/>
        </p:nvSpPr>
        <p:spPr>
          <a:xfrm>
            <a:off x="4560885" y="42672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AAC</a:t>
            </a:r>
            <a:endParaRPr lang="en-US" dirty="0"/>
          </a:p>
        </p:txBody>
      </p:sp>
      <p:cxnSp>
        <p:nvCxnSpPr>
          <p:cNvPr id="41" name="Straight Arrow Connector 40"/>
          <p:cNvCxnSpPr>
            <a:stCxn id="40" idx="6"/>
            <a:endCxn id="42" idx="2"/>
          </p:cNvCxnSpPr>
          <p:nvPr/>
        </p:nvCxnSpPr>
        <p:spPr>
          <a:xfrm flipV="1">
            <a:off x="5432835" y="47044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6248400" y="42671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BBA</a:t>
            </a:r>
            <a:endParaRPr lang="en-US" dirty="0"/>
          </a:p>
        </p:txBody>
      </p:sp>
      <p:cxnSp>
        <p:nvCxnSpPr>
          <p:cNvPr id="43" name="Straight Arrow Connector 42"/>
          <p:cNvCxnSpPr>
            <a:stCxn id="42" idx="6"/>
            <a:endCxn id="44" idx="2"/>
          </p:cNvCxnSpPr>
          <p:nvPr/>
        </p:nvCxnSpPr>
        <p:spPr>
          <a:xfrm>
            <a:off x="7120350" y="4704407"/>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Oval 43"/>
          <p:cNvSpPr/>
          <p:nvPr/>
        </p:nvSpPr>
        <p:spPr>
          <a:xfrm>
            <a:off x="7891050" y="42672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CCB</a:t>
            </a:r>
            <a:endParaRPr lang="en-US" dirty="0"/>
          </a:p>
        </p:txBody>
      </p:sp>
      <p:cxnSp>
        <p:nvCxnSpPr>
          <p:cNvPr id="45" name="Straight Arrow Connector 44"/>
          <p:cNvCxnSpPr>
            <a:stCxn id="34" idx="3"/>
            <a:endCxn id="35" idx="7"/>
          </p:cNvCxnSpPr>
          <p:nvPr/>
        </p:nvCxnSpPr>
        <p:spPr>
          <a:xfrm flipH="1">
            <a:off x="5338891" y="2117961"/>
            <a:ext cx="2679853" cy="82949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39" idx="3"/>
            <a:endCxn id="40" idx="7"/>
          </p:cNvCxnSpPr>
          <p:nvPr/>
        </p:nvCxnSpPr>
        <p:spPr>
          <a:xfrm flipH="1">
            <a:off x="5305141" y="3565760"/>
            <a:ext cx="2747353" cy="8294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48" name="Content Placeholder 3"/>
          <p:cNvGraphicFramePr>
            <a:graphicFrameLocks noGrp="1"/>
          </p:cNvGraphicFramePr>
          <p:nvPr>
            <p:ph idx="1"/>
            <p:extLst>
              <p:ext uri="{D42A27DB-BD31-4B8C-83A1-F6EECF244321}">
                <p14:modId xmlns:p14="http://schemas.microsoft.com/office/powerpoint/2010/main" val="2553869912"/>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000000000</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111</a:t>
                      </a:r>
                      <a:r>
                        <a:rPr lang="en-US" dirty="0" smtClean="0"/>
                        <a:t>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111</a:t>
                      </a:r>
                      <a:r>
                        <a:rPr lang="en-US" dirty="0" smtClean="0"/>
                        <a:t>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111</a:t>
                      </a:r>
                      <a:r>
                        <a:rPr lang="en-US" dirty="0" smtClean="0"/>
                        <a:t>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a:t>
                      </a:r>
                      <a:r>
                        <a:rPr lang="en-US" dirty="0" smtClean="0">
                          <a:solidFill>
                            <a:srgbClr val="C00000"/>
                          </a:solidFill>
                        </a:rPr>
                        <a:t>111</a:t>
                      </a:r>
                      <a:r>
                        <a:rPr lang="en-US" dirty="0" smtClean="0"/>
                        <a:t>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a:t>
                      </a:r>
                      <a:r>
                        <a:rPr lang="en-US" dirty="0" smtClean="0">
                          <a:solidFill>
                            <a:srgbClr val="C00000"/>
                          </a:solidFill>
                        </a:rPr>
                        <a:t>111</a:t>
                      </a:r>
                      <a:r>
                        <a:rPr lang="en-US" dirty="0" smtClean="0"/>
                        <a:t>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a:t>
                      </a:r>
                      <a:r>
                        <a:rPr lang="en-US" dirty="0" smtClean="0">
                          <a:solidFill>
                            <a:srgbClr val="C00000"/>
                          </a:solidFill>
                        </a:rPr>
                        <a:t>111</a:t>
                      </a:r>
                      <a:r>
                        <a:rPr lang="en-US" dirty="0" smtClean="0"/>
                        <a:t>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a:t>
                      </a:r>
                      <a:r>
                        <a:rPr lang="en-US" dirty="0" smtClean="0">
                          <a:solidFill>
                            <a:srgbClr val="C00000"/>
                          </a:solidFill>
                        </a:rPr>
                        <a:t>111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00000000</a:t>
                      </a:r>
                      <a:r>
                        <a:rPr lang="en-US" dirty="0" smtClean="0">
                          <a:solidFill>
                            <a:srgbClr val="C00000"/>
                          </a:solidFill>
                        </a:rPr>
                        <a:t>111</a:t>
                      </a:r>
                      <a:r>
                        <a:rPr lang="en-US" dirty="0" smtClean="0">
                          <a:solidFill>
                            <a:schemeClr val="tx1"/>
                          </a:solidFill>
                        </a:rPr>
                        <a:t>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774554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 might also create a feature-set representation to find similar looking states.</a:t>
            </a:r>
            <a:endParaRPr lang="en-US" dirty="0"/>
          </a:p>
        </p:txBody>
      </p:sp>
      <p:graphicFrame>
        <p:nvGraphicFramePr>
          <p:cNvPr id="74" name="Content Placeholder 3"/>
          <p:cNvGraphicFramePr>
            <a:graphicFrameLocks noGrp="1"/>
          </p:cNvGraphicFramePr>
          <p:nvPr>
            <p:ph idx="1"/>
            <p:extLst>
              <p:ext uri="{D42A27DB-BD31-4B8C-83A1-F6EECF244321}">
                <p14:modId xmlns:p14="http://schemas.microsoft.com/office/powerpoint/2010/main" val="1956357871"/>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Feature-set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000000000</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111</a:t>
                      </a:r>
                      <a:r>
                        <a:rPr lang="en-US" dirty="0" smtClean="0"/>
                        <a:t>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111</a:t>
                      </a:r>
                      <a:r>
                        <a:rPr lang="en-US" dirty="0" smtClean="0"/>
                        <a:t>00000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111</a:t>
                      </a:r>
                      <a:r>
                        <a:rPr lang="en-US" dirty="0" smtClean="0"/>
                        <a:t>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a:t>
                      </a:r>
                      <a:r>
                        <a:rPr lang="en-US" dirty="0" smtClean="0">
                          <a:solidFill>
                            <a:srgbClr val="C00000"/>
                          </a:solidFill>
                        </a:rPr>
                        <a:t>111</a:t>
                      </a:r>
                      <a:r>
                        <a:rPr lang="en-US" dirty="0" smtClean="0"/>
                        <a:t>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111</a:t>
                      </a:r>
                      <a:r>
                        <a:rPr lang="en-US" dirty="0" smtClean="0"/>
                        <a:t>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a:t>
                      </a:r>
                      <a:r>
                        <a:rPr lang="en-US" dirty="0" smtClean="0">
                          <a:solidFill>
                            <a:srgbClr val="C00000"/>
                          </a:solidFill>
                        </a:rPr>
                        <a:t>1</a:t>
                      </a:r>
                      <a:r>
                        <a:rPr lang="en-US" dirty="0" smtClean="0"/>
                        <a:t>00000</a:t>
                      </a:r>
                      <a:r>
                        <a:rPr lang="en-US" dirty="0" smtClean="0">
                          <a:solidFill>
                            <a:srgbClr val="C00000"/>
                          </a:solidFill>
                        </a:rPr>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a:t>
                      </a:r>
                      <a:r>
                        <a:rPr lang="en-US" dirty="0" smtClean="0">
                          <a:solidFill>
                            <a:srgbClr val="C00000"/>
                          </a:solidFill>
                        </a:rPr>
                        <a:t>111</a:t>
                      </a:r>
                      <a:r>
                        <a:rPr lang="en-US" dirty="0" smtClean="0"/>
                        <a:t>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a:t>
                      </a:r>
                      <a:r>
                        <a:rPr lang="en-US" dirty="0" smtClean="0"/>
                        <a:t>000</a:t>
                      </a:r>
                      <a:r>
                        <a:rPr lang="en-US" dirty="0" smtClean="0">
                          <a:solidFill>
                            <a:srgbClr val="C00000"/>
                          </a:solidFill>
                        </a:rPr>
                        <a:t>1</a:t>
                      </a:r>
                      <a:r>
                        <a:rPr lang="en-US" dirty="0" smtClean="0"/>
                        <a:t>00</a:t>
                      </a:r>
                      <a:r>
                        <a:rPr lang="en-US" dirty="0" smtClean="0">
                          <a:solidFill>
                            <a:srgbClr val="C00000"/>
                          </a:solidFill>
                        </a:rPr>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a:t>
                      </a:r>
                      <a:r>
                        <a:rPr lang="en-US" dirty="0" smtClean="0">
                          <a:solidFill>
                            <a:srgbClr val="C00000"/>
                          </a:solidFill>
                        </a:rPr>
                        <a:t>111</a:t>
                      </a:r>
                      <a:r>
                        <a:rPr lang="en-US" dirty="0" smtClean="0"/>
                        <a:t>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r>
                        <a:rPr lang="en-US" dirty="0" smtClean="0"/>
                        <a:t>000</a:t>
                      </a:r>
                      <a:r>
                        <a:rPr lang="en-US" dirty="0" smtClean="0">
                          <a:solidFill>
                            <a:srgbClr val="C00000"/>
                          </a:solidFill>
                        </a:rPr>
                        <a:t>11</a:t>
                      </a:r>
                      <a:r>
                        <a:rPr lang="en-US" dirty="0" smtClean="0"/>
                        <a:t>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a:t>
                      </a:r>
                      <a:r>
                        <a:rPr lang="en-US" dirty="0" smtClean="0">
                          <a:solidFill>
                            <a:srgbClr val="C00000"/>
                          </a:solidFill>
                        </a:rPr>
                        <a:t>111</a:t>
                      </a:r>
                      <a:r>
                        <a:rPr lang="en-US" dirty="0" smtClean="0"/>
                        <a:t>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a:t>
                      </a:r>
                      <a:r>
                        <a:rPr lang="en-US" dirty="0" smtClean="0">
                          <a:solidFill>
                            <a:srgbClr val="C00000"/>
                          </a:solidFill>
                        </a:rPr>
                        <a:t>1</a:t>
                      </a:r>
                      <a:r>
                        <a:rPr lang="en-US" dirty="0" smtClean="0"/>
                        <a:t>00</a:t>
                      </a:r>
                      <a:r>
                        <a:rPr lang="en-US" dirty="0" smtClean="0">
                          <a:solidFill>
                            <a:srgbClr val="C00000"/>
                          </a:solidFill>
                        </a:rPr>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a:t>
                      </a:r>
                      <a:r>
                        <a:rPr lang="en-US" dirty="0" smtClean="0">
                          <a:solidFill>
                            <a:srgbClr val="C00000"/>
                          </a:solidFill>
                        </a:rPr>
                        <a:t>111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111</a:t>
                      </a:r>
                      <a:r>
                        <a:rPr lang="en-US" dirty="0" smtClean="0"/>
                        <a:t>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00000000</a:t>
                      </a:r>
                      <a:r>
                        <a:rPr lang="en-US" dirty="0" smtClean="0">
                          <a:solidFill>
                            <a:srgbClr val="C00000"/>
                          </a:solidFill>
                        </a:rPr>
                        <a:t>111</a:t>
                      </a:r>
                      <a:r>
                        <a:rPr lang="en-US" dirty="0" smtClean="0">
                          <a:solidFill>
                            <a:schemeClr val="tx1"/>
                          </a:solidFill>
                        </a:rPr>
                        <a:t>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a:t>
                      </a:r>
                      <a:r>
                        <a:rPr lang="en-US" dirty="0" smtClean="0">
                          <a:solidFill>
                            <a:srgbClr val="C00000"/>
                          </a:solidFill>
                        </a:rPr>
                        <a:t>111</a:t>
                      </a:r>
                      <a:r>
                        <a:rPr lang="en-US" dirty="0" smtClean="0"/>
                        <a:t>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30" name="Oval 29"/>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31" name="Straight Arrow Connector 30"/>
          <p:cNvCxnSpPr>
            <a:stCxn id="30" idx="6"/>
            <a:endCxn id="32"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33" name="Straight Arrow Connector 32"/>
          <p:cNvCxnSpPr>
            <a:stCxn id="32" idx="6"/>
            <a:endCxn id="34"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35" name="Oval 34"/>
          <p:cNvSpPr/>
          <p:nvPr/>
        </p:nvSpPr>
        <p:spPr>
          <a:xfrm>
            <a:off x="4594635"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36" name="Straight Arrow Connector 35"/>
          <p:cNvCxnSpPr>
            <a:stCxn id="35" idx="6"/>
            <a:endCxn id="37" idx="2"/>
          </p:cNvCxnSpPr>
          <p:nvPr/>
        </p:nvCxnSpPr>
        <p:spPr>
          <a:xfrm flipV="1">
            <a:off x="5466585" y="32566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6282150" y="28193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38" name="Straight Arrow Connector 37"/>
          <p:cNvCxnSpPr>
            <a:stCxn id="37" idx="6"/>
            <a:endCxn id="39" idx="2"/>
          </p:cNvCxnSpPr>
          <p:nvPr/>
        </p:nvCxnSpPr>
        <p:spPr>
          <a:xfrm>
            <a:off x="7154100" y="3256607"/>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Oval 38"/>
          <p:cNvSpPr/>
          <p:nvPr/>
        </p:nvSpPr>
        <p:spPr>
          <a:xfrm>
            <a:off x="7924800" y="28194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40" name="Oval 39"/>
          <p:cNvSpPr/>
          <p:nvPr/>
        </p:nvSpPr>
        <p:spPr>
          <a:xfrm>
            <a:off x="4560885" y="42672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AAC</a:t>
            </a:r>
            <a:endParaRPr lang="en-US" dirty="0"/>
          </a:p>
        </p:txBody>
      </p:sp>
      <p:cxnSp>
        <p:nvCxnSpPr>
          <p:cNvPr id="41" name="Straight Arrow Connector 40"/>
          <p:cNvCxnSpPr>
            <a:stCxn id="40" idx="6"/>
            <a:endCxn id="42" idx="2"/>
          </p:cNvCxnSpPr>
          <p:nvPr/>
        </p:nvCxnSpPr>
        <p:spPr>
          <a:xfrm flipV="1">
            <a:off x="5432835" y="4704407"/>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6248400" y="4267199"/>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BBA</a:t>
            </a:r>
            <a:endParaRPr lang="en-US" dirty="0"/>
          </a:p>
        </p:txBody>
      </p:sp>
      <p:cxnSp>
        <p:nvCxnSpPr>
          <p:cNvPr id="43" name="Straight Arrow Connector 42"/>
          <p:cNvCxnSpPr>
            <a:stCxn id="42" idx="6"/>
            <a:endCxn id="44" idx="2"/>
          </p:cNvCxnSpPr>
          <p:nvPr/>
        </p:nvCxnSpPr>
        <p:spPr>
          <a:xfrm>
            <a:off x="7120350" y="4704407"/>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Oval 43"/>
          <p:cNvSpPr/>
          <p:nvPr/>
        </p:nvSpPr>
        <p:spPr>
          <a:xfrm>
            <a:off x="7891050" y="42672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CCB</a:t>
            </a:r>
            <a:endParaRPr lang="en-US" dirty="0"/>
          </a:p>
        </p:txBody>
      </p:sp>
      <p:cxnSp>
        <p:nvCxnSpPr>
          <p:cNvPr id="45" name="Straight Arrow Connector 44"/>
          <p:cNvCxnSpPr>
            <a:stCxn id="34" idx="3"/>
            <a:endCxn id="35" idx="7"/>
          </p:cNvCxnSpPr>
          <p:nvPr/>
        </p:nvCxnSpPr>
        <p:spPr>
          <a:xfrm flipH="1">
            <a:off x="5338891" y="2117961"/>
            <a:ext cx="2679853" cy="82949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39" idx="3"/>
            <a:endCxn id="40" idx="7"/>
          </p:cNvCxnSpPr>
          <p:nvPr/>
        </p:nvCxnSpPr>
        <p:spPr>
          <a:xfrm flipH="1">
            <a:off x="5305141" y="3565760"/>
            <a:ext cx="2747353" cy="8294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943169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a:t>We could combine these two into a predictive SDR that describes the next state.</a:t>
            </a:r>
          </a:p>
        </p:txBody>
      </p:sp>
      <p:cxnSp>
        <p:nvCxnSpPr>
          <p:cNvPr id="4" name="Straight Arrow Connector 3"/>
          <p:cNvCxnSpPr>
            <a:endCxn id="70" idx="1"/>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2715791705"/>
              </p:ext>
            </p:extLst>
          </p:nvPr>
        </p:nvGraphicFramePr>
        <p:xfrm>
          <a:off x="4876800" y="1390158"/>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Predictive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a:t>
                      </a:r>
                      <a:r>
                        <a:rPr lang="en-US" dirty="0" smtClean="0"/>
                        <a:t>00000000000000000000000</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r>
                        <a:rPr lang="en-US" dirty="0" smtClean="0"/>
                        <a:t>0000000000000000000000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000000000000</a:t>
                      </a:r>
                      <a:r>
                        <a:rPr lang="en-US" dirty="0" smtClean="0">
                          <a:solidFill>
                            <a:srgbClr val="C00000"/>
                          </a:solidFill>
                        </a:rPr>
                        <a:t>1</a:t>
                      </a:r>
                      <a:r>
                        <a:rPr lang="en-US" dirty="0" smtClean="0"/>
                        <a:t>0000000000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r>
                        <a:rPr lang="en-US" dirty="0" smtClean="0"/>
                        <a:t>0</a:t>
                      </a:r>
                      <a:r>
                        <a:rPr lang="en-US" dirty="0" smtClean="0">
                          <a:solidFill>
                            <a:srgbClr val="C00000"/>
                          </a:solidFill>
                        </a:rPr>
                        <a:t>1</a:t>
                      </a:r>
                      <a:r>
                        <a:rPr lang="en-US" dirty="0" smtClean="0"/>
                        <a:t>00000000000000</a:t>
                      </a:r>
                      <a:r>
                        <a:rPr lang="en-US" dirty="0" smtClean="0">
                          <a:solidFill>
                            <a:srgbClr val="C00000"/>
                          </a:solidFill>
                        </a:rPr>
                        <a:t>1</a:t>
                      </a:r>
                      <a:r>
                        <a:rPr lang="en-US" dirty="0" smtClean="0"/>
                        <a:t>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r>
                        <a:rPr lang="en-US" dirty="0" smtClean="0"/>
                        <a:t>0</a:t>
                      </a:r>
                      <a:r>
                        <a:rPr lang="en-US" dirty="0" smtClean="0">
                          <a:solidFill>
                            <a:srgbClr val="C00000"/>
                          </a:solidFill>
                        </a:rPr>
                        <a:t>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000000000000000</a:t>
                      </a:r>
                      <a:r>
                        <a:rPr lang="en-US" dirty="0" smtClean="0">
                          <a:solidFill>
                            <a:srgbClr val="C00000"/>
                          </a:solidFill>
                        </a:rPr>
                        <a:t>1</a:t>
                      </a:r>
                      <a:r>
                        <a:rPr lang="en-US" dirty="0" smtClean="0"/>
                        <a:t>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11</a:t>
                      </a:r>
                      <a:r>
                        <a:rPr lang="en-US" dirty="0" smtClean="0"/>
                        <a:t>00000000000000</a:t>
                      </a:r>
                      <a:r>
                        <a:rPr lang="en-US" dirty="0" smtClean="0">
                          <a:solidFill>
                            <a:srgbClr val="C00000"/>
                          </a:solidFill>
                        </a:rPr>
                        <a:t>1</a:t>
                      </a:r>
                      <a:r>
                        <a:rPr lang="en-US" dirty="0" smtClean="0"/>
                        <a:t>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33" name="Content Placeholder 3"/>
          <p:cNvGraphicFramePr>
            <a:graphicFrameLocks noGrp="1"/>
          </p:cNvGraphicFramePr>
          <p:nvPr>
            <p:ph idx="1"/>
            <p:extLst>
              <p:ext uri="{D42A27DB-BD31-4B8C-83A1-F6EECF244321}">
                <p14:modId xmlns:p14="http://schemas.microsoft.com/office/powerpoint/2010/main" val="2409852469"/>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Feature-set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000000000</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111</a:t>
                      </a:r>
                      <a:r>
                        <a:rPr lang="en-US" dirty="0" smtClean="0"/>
                        <a:t>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111</a:t>
                      </a:r>
                      <a:r>
                        <a:rPr lang="en-US" dirty="0" smtClean="0"/>
                        <a:t>00000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111</a:t>
                      </a:r>
                      <a:r>
                        <a:rPr lang="en-US" dirty="0" smtClean="0"/>
                        <a:t>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a:t>
                      </a:r>
                      <a:r>
                        <a:rPr lang="en-US" dirty="0" smtClean="0">
                          <a:solidFill>
                            <a:srgbClr val="C00000"/>
                          </a:solidFill>
                        </a:rPr>
                        <a:t>111</a:t>
                      </a:r>
                      <a:r>
                        <a:rPr lang="en-US" dirty="0" smtClean="0"/>
                        <a:t>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111</a:t>
                      </a:r>
                      <a:r>
                        <a:rPr lang="en-US" dirty="0" smtClean="0"/>
                        <a:t>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a:t>
                      </a:r>
                      <a:r>
                        <a:rPr lang="en-US" dirty="0" smtClean="0">
                          <a:solidFill>
                            <a:srgbClr val="C00000"/>
                          </a:solidFill>
                        </a:rPr>
                        <a:t>1</a:t>
                      </a:r>
                      <a:r>
                        <a:rPr lang="en-US" dirty="0" smtClean="0"/>
                        <a:t>00000</a:t>
                      </a:r>
                      <a:r>
                        <a:rPr lang="en-US" dirty="0" smtClean="0">
                          <a:solidFill>
                            <a:srgbClr val="C00000"/>
                          </a:solidFill>
                        </a:rPr>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a:t>
                      </a:r>
                      <a:r>
                        <a:rPr lang="en-US" dirty="0" smtClean="0">
                          <a:solidFill>
                            <a:srgbClr val="C00000"/>
                          </a:solidFill>
                        </a:rPr>
                        <a:t>111</a:t>
                      </a:r>
                      <a:r>
                        <a:rPr lang="en-US" dirty="0" smtClean="0"/>
                        <a:t>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a:t>
                      </a:r>
                      <a:r>
                        <a:rPr lang="en-US" dirty="0" smtClean="0"/>
                        <a:t>000</a:t>
                      </a:r>
                      <a:r>
                        <a:rPr lang="en-US" dirty="0" smtClean="0">
                          <a:solidFill>
                            <a:srgbClr val="C00000"/>
                          </a:solidFill>
                        </a:rPr>
                        <a:t>1</a:t>
                      </a:r>
                      <a:r>
                        <a:rPr lang="en-US" dirty="0" smtClean="0"/>
                        <a:t>00</a:t>
                      </a:r>
                      <a:r>
                        <a:rPr lang="en-US" dirty="0" smtClean="0">
                          <a:solidFill>
                            <a:srgbClr val="C00000"/>
                          </a:solidFill>
                        </a:rPr>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a:t>
                      </a:r>
                      <a:r>
                        <a:rPr lang="en-US" dirty="0" smtClean="0">
                          <a:solidFill>
                            <a:srgbClr val="C00000"/>
                          </a:solidFill>
                        </a:rPr>
                        <a:t>111</a:t>
                      </a:r>
                      <a:r>
                        <a:rPr lang="en-US" dirty="0" smtClean="0"/>
                        <a:t>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r>
                        <a:rPr lang="en-US" dirty="0" smtClean="0"/>
                        <a:t>000</a:t>
                      </a:r>
                      <a:r>
                        <a:rPr lang="en-US" dirty="0" smtClean="0">
                          <a:solidFill>
                            <a:srgbClr val="C00000"/>
                          </a:solidFill>
                        </a:rPr>
                        <a:t>11</a:t>
                      </a:r>
                      <a:r>
                        <a:rPr lang="en-US" dirty="0" smtClean="0"/>
                        <a:t>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a:t>
                      </a:r>
                      <a:r>
                        <a:rPr lang="en-US" dirty="0" smtClean="0">
                          <a:solidFill>
                            <a:srgbClr val="C00000"/>
                          </a:solidFill>
                        </a:rPr>
                        <a:t>111</a:t>
                      </a:r>
                      <a:r>
                        <a:rPr lang="en-US" dirty="0" smtClean="0"/>
                        <a:t>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a:t>
                      </a:r>
                      <a:r>
                        <a:rPr lang="en-US" dirty="0" smtClean="0">
                          <a:solidFill>
                            <a:srgbClr val="C00000"/>
                          </a:solidFill>
                        </a:rPr>
                        <a:t>1</a:t>
                      </a:r>
                      <a:r>
                        <a:rPr lang="en-US" dirty="0" smtClean="0"/>
                        <a:t>00</a:t>
                      </a:r>
                      <a:r>
                        <a:rPr lang="en-US" dirty="0" smtClean="0">
                          <a:solidFill>
                            <a:srgbClr val="C00000"/>
                          </a:solidFill>
                        </a:rPr>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a:t>
                      </a:r>
                      <a:r>
                        <a:rPr lang="en-US" dirty="0" smtClean="0">
                          <a:solidFill>
                            <a:srgbClr val="C00000"/>
                          </a:solidFill>
                        </a:rPr>
                        <a:t>111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111</a:t>
                      </a:r>
                      <a:r>
                        <a:rPr lang="en-US" dirty="0" smtClean="0"/>
                        <a:t>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00000000</a:t>
                      </a:r>
                      <a:r>
                        <a:rPr lang="en-US" dirty="0" smtClean="0">
                          <a:solidFill>
                            <a:srgbClr val="C00000"/>
                          </a:solidFill>
                        </a:rPr>
                        <a:t>111</a:t>
                      </a:r>
                      <a:r>
                        <a:rPr lang="en-US" dirty="0" smtClean="0">
                          <a:solidFill>
                            <a:schemeClr val="tx1"/>
                          </a:solidFill>
                        </a:rPr>
                        <a:t>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a:t>
                      </a:r>
                      <a:r>
                        <a:rPr lang="en-US" dirty="0" smtClean="0">
                          <a:solidFill>
                            <a:srgbClr val="C00000"/>
                          </a:solidFill>
                        </a:rPr>
                        <a:t>111</a:t>
                      </a:r>
                      <a:r>
                        <a:rPr lang="en-US" dirty="0" smtClean="0"/>
                        <a:t>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133156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 need to decide what we think the CCB + Act should be.</a:t>
            </a:r>
            <a:endParaRPr lang="en-US" dirty="0"/>
          </a:p>
        </p:txBody>
      </p:sp>
      <p:cxnSp>
        <p:nvCxnSpPr>
          <p:cNvPr id="4" name="Straight Arrow Connector 3"/>
          <p:cNvCxnSpPr>
            <a:endCxn id="70" idx="1"/>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1550399109"/>
              </p:ext>
            </p:extLst>
          </p:nvPr>
        </p:nvGraphicFramePr>
        <p:xfrm>
          <a:off x="4876800" y="1390158"/>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Predictive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a:t>
                      </a:r>
                      <a:r>
                        <a:rPr lang="en-US" dirty="0" smtClean="0"/>
                        <a:t>00000000000000000000000</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r>
                        <a:rPr lang="en-US" dirty="0" smtClean="0"/>
                        <a:t>0000000000000000000000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000000000000</a:t>
                      </a:r>
                      <a:r>
                        <a:rPr lang="en-US" dirty="0" smtClean="0">
                          <a:solidFill>
                            <a:srgbClr val="C00000"/>
                          </a:solidFill>
                        </a:rPr>
                        <a:t>1</a:t>
                      </a:r>
                      <a:r>
                        <a:rPr lang="en-US" dirty="0" smtClean="0"/>
                        <a:t>0000000000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r>
                        <a:rPr lang="en-US" dirty="0" smtClean="0"/>
                        <a:t>0</a:t>
                      </a:r>
                      <a:r>
                        <a:rPr lang="en-US" dirty="0" smtClean="0">
                          <a:solidFill>
                            <a:srgbClr val="C00000"/>
                          </a:solidFill>
                        </a:rPr>
                        <a:t>1</a:t>
                      </a:r>
                      <a:r>
                        <a:rPr lang="en-US" dirty="0" smtClean="0"/>
                        <a:t>00000000000000</a:t>
                      </a:r>
                      <a:r>
                        <a:rPr lang="en-US" dirty="0" smtClean="0">
                          <a:solidFill>
                            <a:srgbClr val="C00000"/>
                          </a:solidFill>
                        </a:rPr>
                        <a:t>1</a:t>
                      </a:r>
                      <a:r>
                        <a:rPr lang="en-US" dirty="0" smtClean="0"/>
                        <a:t>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r>
                        <a:rPr lang="en-US" dirty="0" smtClean="0"/>
                        <a:t>0</a:t>
                      </a:r>
                      <a:r>
                        <a:rPr lang="en-US" dirty="0" smtClean="0">
                          <a:solidFill>
                            <a:srgbClr val="C00000"/>
                          </a:solidFill>
                        </a:rPr>
                        <a:t>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000000000000000</a:t>
                      </a:r>
                      <a:r>
                        <a:rPr lang="en-US" dirty="0" smtClean="0">
                          <a:solidFill>
                            <a:srgbClr val="C00000"/>
                          </a:solidFill>
                        </a:rPr>
                        <a:t>1</a:t>
                      </a:r>
                      <a:r>
                        <a:rPr lang="en-US" dirty="0" smtClean="0"/>
                        <a:t>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11</a:t>
                      </a:r>
                      <a:r>
                        <a:rPr lang="en-US" dirty="0" smtClean="0"/>
                        <a:t>00000000000000</a:t>
                      </a:r>
                      <a:r>
                        <a:rPr lang="en-US" dirty="0" smtClean="0">
                          <a:solidFill>
                            <a:srgbClr val="C00000"/>
                          </a:solidFill>
                        </a:rPr>
                        <a:t>1</a:t>
                      </a:r>
                      <a:r>
                        <a:rPr lang="en-US" dirty="0" smtClean="0"/>
                        <a:t>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33" name="Content Placeholder 3"/>
          <p:cNvGraphicFramePr>
            <a:graphicFrameLocks noGrp="1"/>
          </p:cNvGraphicFramePr>
          <p:nvPr>
            <p:ph idx="1"/>
            <p:extLst>
              <p:ext uri="{D42A27DB-BD31-4B8C-83A1-F6EECF244321}">
                <p14:modId xmlns:p14="http://schemas.microsoft.com/office/powerpoint/2010/main" val="2147757512"/>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Feature-set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000000000</a:t>
                      </a:r>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111</a:t>
                      </a:r>
                      <a:r>
                        <a:rPr lang="en-US" dirty="0" smtClean="0"/>
                        <a:t>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111</a:t>
                      </a:r>
                      <a:r>
                        <a:rPr lang="en-US" dirty="0" smtClean="0"/>
                        <a:t>00000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111</a:t>
                      </a:r>
                      <a:r>
                        <a:rPr lang="en-US" dirty="0" smtClean="0"/>
                        <a:t>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a:t>
                      </a:r>
                      <a:r>
                        <a:rPr lang="en-US" dirty="0" smtClean="0">
                          <a:solidFill>
                            <a:srgbClr val="C00000"/>
                          </a:solidFill>
                        </a:rPr>
                        <a:t>111</a:t>
                      </a:r>
                      <a:r>
                        <a:rPr lang="en-US" dirty="0" smtClean="0"/>
                        <a:t>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111</a:t>
                      </a:r>
                      <a:r>
                        <a:rPr lang="en-US" dirty="0" smtClean="0"/>
                        <a:t>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a:t>
                      </a:r>
                      <a:r>
                        <a:rPr lang="en-US" dirty="0" smtClean="0">
                          <a:solidFill>
                            <a:srgbClr val="C00000"/>
                          </a:solidFill>
                        </a:rPr>
                        <a:t>1</a:t>
                      </a:r>
                      <a:r>
                        <a:rPr lang="en-US" dirty="0" smtClean="0"/>
                        <a:t>00000</a:t>
                      </a:r>
                      <a:r>
                        <a:rPr lang="en-US" dirty="0" smtClean="0">
                          <a:solidFill>
                            <a:srgbClr val="C00000"/>
                          </a:solidFill>
                        </a:rPr>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a:t>
                      </a:r>
                      <a:r>
                        <a:rPr lang="en-US" dirty="0" smtClean="0">
                          <a:solidFill>
                            <a:srgbClr val="C00000"/>
                          </a:solidFill>
                        </a:rPr>
                        <a:t>111</a:t>
                      </a:r>
                      <a:r>
                        <a:rPr lang="en-US" dirty="0" smtClean="0"/>
                        <a:t>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a:t>
                      </a:r>
                      <a:r>
                        <a:rPr lang="en-US" dirty="0" smtClean="0"/>
                        <a:t>000</a:t>
                      </a:r>
                      <a:r>
                        <a:rPr lang="en-US" dirty="0" smtClean="0">
                          <a:solidFill>
                            <a:srgbClr val="C00000"/>
                          </a:solidFill>
                        </a:rPr>
                        <a:t>1</a:t>
                      </a:r>
                      <a:r>
                        <a:rPr lang="en-US" dirty="0" smtClean="0"/>
                        <a:t>00</a:t>
                      </a:r>
                      <a:r>
                        <a:rPr lang="en-US" dirty="0" smtClean="0">
                          <a:solidFill>
                            <a:srgbClr val="C00000"/>
                          </a:solidFill>
                        </a:rPr>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a:t>
                      </a:r>
                      <a:r>
                        <a:rPr lang="en-US" dirty="0" smtClean="0">
                          <a:solidFill>
                            <a:srgbClr val="C00000"/>
                          </a:solidFill>
                        </a:rPr>
                        <a:t>111</a:t>
                      </a:r>
                      <a:r>
                        <a:rPr lang="en-US" dirty="0" smtClean="0"/>
                        <a:t>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r>
                        <a:rPr lang="en-US" dirty="0" smtClean="0"/>
                        <a:t>000</a:t>
                      </a:r>
                      <a:r>
                        <a:rPr lang="en-US" dirty="0" smtClean="0">
                          <a:solidFill>
                            <a:srgbClr val="C00000"/>
                          </a:solidFill>
                        </a:rPr>
                        <a:t>11</a:t>
                      </a:r>
                      <a:r>
                        <a:rPr lang="en-US" dirty="0" smtClean="0"/>
                        <a:t>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a:t>
                      </a:r>
                      <a:r>
                        <a:rPr lang="en-US" dirty="0" smtClean="0">
                          <a:solidFill>
                            <a:srgbClr val="C00000"/>
                          </a:solidFill>
                        </a:rPr>
                        <a:t>111</a:t>
                      </a:r>
                      <a:r>
                        <a:rPr lang="en-US" dirty="0" smtClean="0"/>
                        <a:t>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a:t>
                      </a:r>
                      <a:r>
                        <a:rPr lang="en-US" dirty="0" smtClean="0">
                          <a:solidFill>
                            <a:srgbClr val="C00000"/>
                          </a:solidFill>
                        </a:rPr>
                        <a:t>1</a:t>
                      </a:r>
                      <a:r>
                        <a:rPr lang="en-US" dirty="0" smtClean="0"/>
                        <a:t>00</a:t>
                      </a:r>
                      <a:r>
                        <a:rPr lang="en-US" dirty="0" smtClean="0">
                          <a:solidFill>
                            <a:srgbClr val="C00000"/>
                          </a:solidFill>
                        </a:rPr>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a:t>
                      </a:r>
                      <a:r>
                        <a:rPr lang="en-US" dirty="0" smtClean="0">
                          <a:solidFill>
                            <a:srgbClr val="C00000"/>
                          </a:solidFill>
                        </a:rPr>
                        <a:t>111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111</a:t>
                      </a:r>
                      <a:r>
                        <a:rPr lang="en-US" dirty="0" smtClean="0"/>
                        <a:t>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00000000</a:t>
                      </a:r>
                      <a:r>
                        <a:rPr lang="en-US" dirty="0" smtClean="0">
                          <a:solidFill>
                            <a:srgbClr val="C00000"/>
                          </a:solidFill>
                        </a:rPr>
                        <a:t>111</a:t>
                      </a:r>
                      <a:r>
                        <a:rPr lang="en-US" dirty="0" smtClean="0">
                          <a:solidFill>
                            <a:schemeClr val="tx1"/>
                          </a:solidFill>
                        </a:rPr>
                        <a:t>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a:t>
                      </a:r>
                      <a:r>
                        <a:rPr lang="en-US" dirty="0" smtClean="0">
                          <a:solidFill>
                            <a:srgbClr val="C00000"/>
                          </a:solidFill>
                        </a:rPr>
                        <a:t>111</a:t>
                      </a:r>
                      <a:r>
                        <a:rPr lang="en-US" dirty="0" smtClean="0"/>
                        <a:t>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68061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One thing we might do is look at similar situations. </a:t>
            </a:r>
            <a:endParaRPr lang="en-US" dirty="0"/>
          </a:p>
        </p:txBody>
      </p:sp>
      <p:cxnSp>
        <p:nvCxnSpPr>
          <p:cNvPr id="4" name="Straight Arrow Connector 3"/>
          <p:cNvCxnSpPr>
            <a:endCxn id="70" idx="1"/>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1550399109"/>
              </p:ext>
            </p:extLst>
          </p:nvPr>
        </p:nvGraphicFramePr>
        <p:xfrm>
          <a:off x="4876800" y="1390158"/>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Predictive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0100000000000000000000000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solidFill>
                            <a:srgbClr val="C00000"/>
                          </a:solidFill>
                        </a:rPr>
                        <a:t>BBB</a:t>
                      </a:r>
                      <a:endParaRPr lang="en-US" b="0"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a:t>
                      </a:r>
                      <a:r>
                        <a:rPr lang="en-US" dirty="0" smtClean="0">
                          <a:solidFill>
                            <a:srgbClr val="C00000"/>
                          </a:solidFill>
                        </a:rPr>
                        <a:t>1</a:t>
                      </a:r>
                      <a:r>
                        <a:rPr lang="en-US" dirty="0" smtClean="0">
                          <a:solidFill>
                            <a:schemeClr val="tx1"/>
                          </a:solidFill>
                        </a:rPr>
                        <a:t>0000000000000000000000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000000000000</a:t>
                      </a:r>
                      <a:r>
                        <a:rPr lang="en-US" dirty="0" smtClean="0">
                          <a:solidFill>
                            <a:srgbClr val="C00000"/>
                          </a:solidFill>
                        </a:rPr>
                        <a:t>1</a:t>
                      </a:r>
                      <a:r>
                        <a:rPr lang="en-US" dirty="0" smtClean="0"/>
                        <a:t>0000000000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AAB</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a:t>
                      </a:r>
                      <a:r>
                        <a:rPr lang="en-US" dirty="0" smtClean="0">
                          <a:solidFill>
                            <a:srgbClr val="C00000"/>
                          </a:solidFill>
                        </a:rPr>
                        <a:t>11</a:t>
                      </a:r>
                      <a:r>
                        <a:rPr lang="en-US" dirty="0" smtClean="0">
                          <a:solidFill>
                            <a:schemeClr val="tx1"/>
                          </a:solidFill>
                        </a:rPr>
                        <a:t>00000000000</a:t>
                      </a:r>
                      <a:r>
                        <a:rPr lang="en-US" dirty="0" smtClean="0">
                          <a:solidFill>
                            <a:srgbClr val="C00000"/>
                          </a:solidFill>
                        </a:rPr>
                        <a:t>1</a:t>
                      </a:r>
                      <a:r>
                        <a:rPr lang="en-US" dirty="0" smtClean="0">
                          <a:solidFill>
                            <a:schemeClr val="tx1"/>
                          </a:solidFill>
                        </a:rPr>
                        <a:t>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1010000000000000010000000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CCA</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r>
                        <a:rPr lang="en-US" dirty="0" smtClean="0"/>
                        <a:t>0</a:t>
                      </a:r>
                      <a:r>
                        <a:rPr lang="en-US" dirty="0" smtClean="0">
                          <a:solidFill>
                            <a:srgbClr val="C00000"/>
                          </a:solidFill>
                        </a:rPr>
                        <a:t>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33" name="Content Placeholder 3"/>
          <p:cNvGraphicFramePr>
            <a:graphicFrameLocks noGrp="1"/>
          </p:cNvGraphicFramePr>
          <p:nvPr>
            <p:ph idx="1"/>
            <p:extLst>
              <p:ext uri="{D42A27DB-BD31-4B8C-83A1-F6EECF244321}">
                <p14:modId xmlns:p14="http://schemas.microsoft.com/office/powerpoint/2010/main" val="3096207305"/>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Feature-set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011100000000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000011100000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000000011100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000000001110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68061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Those two situations  match the first two indexes of CCB exactly.</a:t>
            </a:r>
            <a:endParaRPr lang="en-US" dirty="0"/>
          </a:p>
        </p:txBody>
      </p:sp>
      <p:cxnSp>
        <p:nvCxnSpPr>
          <p:cNvPr id="4" name="Straight Arrow Connector 3"/>
          <p:cNvCxnSpPr>
            <a:endCxn id="70" idx="1"/>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1550399109"/>
              </p:ext>
            </p:extLst>
          </p:nvPr>
        </p:nvGraphicFramePr>
        <p:xfrm>
          <a:off x="4876800" y="1390158"/>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Predictive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0100000000000000000000000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BBB</a:t>
                      </a:r>
                      <a:endParaRPr lang="en-US" b="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0010000000000000000000000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000000000000</a:t>
                      </a:r>
                      <a:r>
                        <a:rPr lang="en-US" dirty="0" smtClean="0">
                          <a:solidFill>
                            <a:srgbClr val="C00000"/>
                          </a:solidFill>
                        </a:rPr>
                        <a:t>1</a:t>
                      </a:r>
                      <a:r>
                        <a:rPr lang="en-US" dirty="0" smtClean="0"/>
                        <a:t>0000000000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AAB</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0110000000000010000000000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BBC</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1010000000000000010000000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CCA</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r>
                        <a:rPr lang="en-US" dirty="0" smtClean="0"/>
                        <a:t>0</a:t>
                      </a:r>
                      <a:r>
                        <a:rPr lang="en-US" dirty="0" smtClean="0">
                          <a:solidFill>
                            <a:srgbClr val="C00000"/>
                          </a:solidFill>
                        </a:rPr>
                        <a:t>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AAC</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BBA</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a:t>
                      </a:r>
                      <a:r>
                        <a:rPr lang="en-US" dirty="0" smtClean="0"/>
                        <a:t>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33" name="Content Placeholder 3"/>
          <p:cNvGraphicFramePr>
            <a:graphicFrameLocks noGrp="1"/>
          </p:cNvGraphicFramePr>
          <p:nvPr>
            <p:ph idx="1"/>
            <p:extLst>
              <p:ext uri="{D42A27DB-BD31-4B8C-83A1-F6EECF244321}">
                <p14:modId xmlns:p14="http://schemas.microsoft.com/office/powerpoint/2010/main" val="1727029201"/>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Feature-set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011100000000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000011100000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000000011100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000000001110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68061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 could put in whatever they have in common.</a:t>
            </a:r>
            <a:endParaRPr lang="en-US" dirty="0"/>
          </a:p>
        </p:txBody>
      </p:sp>
      <p:cxnSp>
        <p:nvCxnSpPr>
          <p:cNvPr id="4" name="Straight Arrow Connector 3"/>
          <p:cNvCxnSpPr>
            <a:endCxn id="70" idx="1"/>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1550399109"/>
              </p:ext>
            </p:extLst>
          </p:nvPr>
        </p:nvGraphicFramePr>
        <p:xfrm>
          <a:off x="4876800" y="1390158"/>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Predictive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0100000000000000000000000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BBB</a:t>
                      </a:r>
                      <a:endParaRPr lang="en-US" b="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0010000000000000000000000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000000000000</a:t>
                      </a:r>
                      <a:r>
                        <a:rPr lang="en-US" dirty="0" smtClean="0">
                          <a:solidFill>
                            <a:srgbClr val="C00000"/>
                          </a:solidFill>
                        </a:rPr>
                        <a:t>1</a:t>
                      </a:r>
                      <a:r>
                        <a:rPr lang="en-US" dirty="0" smtClean="0"/>
                        <a:t>0000000000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AAB</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0110000000000010000000000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BBC</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1010000000000000010000000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CCA</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r>
                        <a:rPr lang="en-US" dirty="0" smtClean="0"/>
                        <a:t>0</a:t>
                      </a:r>
                      <a:r>
                        <a:rPr lang="en-US" dirty="0" smtClean="0">
                          <a:solidFill>
                            <a:srgbClr val="C00000"/>
                          </a:solidFill>
                        </a:rPr>
                        <a:t>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AAC</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BBA</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33" name="Content Placeholder 3"/>
          <p:cNvGraphicFramePr>
            <a:graphicFrameLocks noGrp="1"/>
          </p:cNvGraphicFramePr>
          <p:nvPr>
            <p:ph idx="1"/>
            <p:extLst>
              <p:ext uri="{D42A27DB-BD31-4B8C-83A1-F6EECF244321}">
                <p14:modId xmlns:p14="http://schemas.microsoft.com/office/powerpoint/2010/main" val="1727029201"/>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Feature-set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011100000000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000011100000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000000011100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000000001110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680612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we might even want to OR them together.</a:t>
            </a:r>
            <a:endParaRPr lang="en-US" dirty="0"/>
          </a:p>
        </p:txBody>
      </p:sp>
      <p:cxnSp>
        <p:nvCxnSpPr>
          <p:cNvPr id="4" name="Straight Arrow Connector 3"/>
          <p:cNvCxnSpPr>
            <a:endCxn id="70" idx="1"/>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1550399109"/>
              </p:ext>
            </p:extLst>
          </p:nvPr>
        </p:nvGraphicFramePr>
        <p:xfrm>
          <a:off x="4876800" y="1390158"/>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Predictive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0100000000000000000000000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0010000000000000000000000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CCC</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000000000000</a:t>
                      </a:r>
                      <a:r>
                        <a:rPr lang="en-US" dirty="0" smtClean="0">
                          <a:solidFill>
                            <a:srgbClr val="C00000"/>
                          </a:solidFill>
                        </a:rPr>
                        <a:t>1</a:t>
                      </a:r>
                      <a:r>
                        <a:rPr lang="en-US" dirty="0" smtClean="0"/>
                        <a:t>0000000000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0110000000000010000000000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1010000000000000010000000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CCA</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r>
                        <a:rPr lang="en-US" dirty="0" smtClean="0"/>
                        <a:t>0</a:t>
                      </a:r>
                      <a:r>
                        <a:rPr lang="en-US" dirty="0" smtClean="0">
                          <a:solidFill>
                            <a:srgbClr val="C00000"/>
                          </a:solidFill>
                        </a:rPr>
                        <a:t>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solidFill>
                            <a:schemeClr val="tx1"/>
                          </a:solidFill>
                        </a:rPr>
                        <a:t>00000000000</a:t>
                      </a:r>
                      <a:r>
                        <a:rPr lang="en-US" dirty="0" smtClean="0">
                          <a:solidFill>
                            <a:srgbClr val="C00000"/>
                          </a:solidFill>
                        </a:rPr>
                        <a:t>1</a:t>
                      </a:r>
                      <a:r>
                        <a:rPr lang="en-US" dirty="0" smtClean="0">
                          <a:solidFill>
                            <a:schemeClr val="tx1"/>
                          </a:solidFill>
                        </a:rPr>
                        <a:t>00</a:t>
                      </a:r>
                      <a:r>
                        <a:rPr lang="en-US" dirty="0" smtClean="0">
                          <a:solidFill>
                            <a:srgbClr val="C00000"/>
                          </a:solidFill>
                        </a:rPr>
                        <a:t>1</a:t>
                      </a:r>
                      <a:r>
                        <a:rPr lang="en-US" dirty="0" smtClean="0">
                          <a:solidFill>
                            <a:schemeClr val="tx1"/>
                          </a:solidFill>
                        </a:rPr>
                        <a:t>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33" name="Content Placeholder 3"/>
          <p:cNvGraphicFramePr>
            <a:graphicFrameLocks noGrp="1"/>
          </p:cNvGraphicFramePr>
          <p:nvPr>
            <p:ph idx="1"/>
            <p:extLst>
              <p:ext uri="{D42A27DB-BD31-4B8C-83A1-F6EECF244321}">
                <p14:modId xmlns:p14="http://schemas.microsoft.com/office/powerpoint/2010/main" val="1727029201"/>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Feature-set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011100000000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000011100000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000000011100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000000001110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68061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Doing so also covers all the indexes indicated by  the other similar indexes.</a:t>
            </a:r>
            <a:endParaRPr lang="en-US" dirty="0"/>
          </a:p>
        </p:txBody>
      </p:sp>
      <p:cxnSp>
        <p:nvCxnSpPr>
          <p:cNvPr id="4" name="Straight Arrow Connector 3"/>
          <p:cNvCxnSpPr>
            <a:endCxn id="70" idx="1"/>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1550399109"/>
              </p:ext>
            </p:extLst>
          </p:nvPr>
        </p:nvGraphicFramePr>
        <p:xfrm>
          <a:off x="4876800" y="1390158"/>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Predictive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0100000000000000000000000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a:t>
                      </a:r>
                      <a:r>
                        <a:rPr lang="en-US" b="0" dirty="0" smtClean="0">
                          <a:solidFill>
                            <a:srgbClr val="C00000"/>
                          </a:solidFill>
                        </a:rPr>
                        <a:t>B</a:t>
                      </a:r>
                      <a:endParaRPr lang="en-US" b="0"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a:t>
                      </a:r>
                      <a:r>
                        <a:rPr lang="en-US" dirty="0" smtClean="0">
                          <a:solidFill>
                            <a:srgbClr val="C00000"/>
                          </a:solidFill>
                        </a:rPr>
                        <a:t>1</a:t>
                      </a:r>
                      <a:r>
                        <a:rPr lang="en-US" dirty="0" smtClean="0">
                          <a:solidFill>
                            <a:schemeClr val="tx1"/>
                          </a:solidFill>
                        </a:rPr>
                        <a:t>0000000000000000000000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CCC</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1100000000000010000000000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a:t>
                      </a:r>
                      <a:r>
                        <a:rPr lang="en-US" dirty="0" smtClean="0">
                          <a:solidFill>
                            <a:srgbClr val="C00000"/>
                          </a:solidFill>
                        </a:rPr>
                        <a:t>B</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a:t>
                      </a:r>
                      <a:r>
                        <a:rPr lang="en-US" dirty="0" smtClean="0">
                          <a:solidFill>
                            <a:srgbClr val="C00000"/>
                          </a:solidFill>
                        </a:rPr>
                        <a:t>11</a:t>
                      </a:r>
                      <a:r>
                        <a:rPr lang="en-US" dirty="0" smtClean="0">
                          <a:solidFill>
                            <a:schemeClr val="tx1"/>
                          </a:solidFill>
                        </a:rPr>
                        <a:t>00000000000</a:t>
                      </a:r>
                      <a:r>
                        <a:rPr lang="en-US" dirty="0" smtClean="0">
                          <a:solidFill>
                            <a:srgbClr val="C00000"/>
                          </a:solidFill>
                        </a:rPr>
                        <a:t>1</a:t>
                      </a:r>
                      <a:r>
                        <a:rPr lang="en-US" dirty="0" smtClean="0">
                          <a:solidFill>
                            <a:schemeClr val="tx1"/>
                          </a:solidFill>
                        </a:rPr>
                        <a:t>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1010000000000000010000000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CCA</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1010000000000010000000000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CCB</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r>
                        <a:rPr lang="en-US" dirty="0" smtClean="0">
                          <a:solidFill>
                            <a:srgbClr val="C00000"/>
                          </a:solidFill>
                        </a:rPr>
                        <a:t>11</a:t>
                      </a:r>
                      <a:r>
                        <a:rPr lang="en-US" dirty="0" smtClean="0">
                          <a:solidFill>
                            <a:schemeClr val="tx1"/>
                          </a:solidFill>
                        </a:rPr>
                        <a:t>00000000000</a:t>
                      </a:r>
                      <a:r>
                        <a:rPr lang="en-US" dirty="0" smtClean="0">
                          <a:solidFill>
                            <a:srgbClr val="C00000"/>
                          </a:solidFill>
                        </a:rPr>
                        <a:t>1</a:t>
                      </a:r>
                      <a:r>
                        <a:rPr lang="en-US" dirty="0" smtClean="0">
                          <a:solidFill>
                            <a:schemeClr val="tx1"/>
                          </a:solidFill>
                        </a:rPr>
                        <a:t>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33" name="Content Placeholder 3"/>
          <p:cNvGraphicFramePr>
            <a:graphicFrameLocks noGrp="1"/>
          </p:cNvGraphicFramePr>
          <p:nvPr>
            <p:ph idx="1"/>
            <p:extLst>
              <p:ext uri="{D42A27DB-BD31-4B8C-83A1-F6EECF244321}">
                <p14:modId xmlns:p14="http://schemas.microsoft.com/office/powerpoint/2010/main" val="1727029201"/>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Feature-set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011100000000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000011100000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000000011100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000000001110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6806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Maestro AI: </a:t>
            </a:r>
            <a:br>
              <a:rPr lang="en-US" dirty="0" smtClean="0"/>
            </a:br>
            <a:r>
              <a:rPr lang="en-US" dirty="0" smtClean="0"/>
              <a:t>a sensorimotor engine</a:t>
            </a:r>
            <a:endParaRPr lang="en-US" dirty="0"/>
          </a:p>
        </p:txBody>
      </p:sp>
      <p:sp>
        <p:nvSpPr>
          <p:cNvPr id="3" name="Subtitle 2"/>
          <p:cNvSpPr>
            <a:spLocks noGrp="1"/>
          </p:cNvSpPr>
          <p:nvPr>
            <p:ph type="subTitle" idx="1"/>
          </p:nvPr>
        </p:nvSpPr>
        <p:spPr/>
        <p:txBody>
          <a:bodyPr/>
          <a:lstStyle/>
          <a:p>
            <a:r>
              <a:rPr lang="en-US" dirty="0" smtClean="0"/>
              <a:t>Vision and Design Overview</a:t>
            </a:r>
            <a:endParaRPr lang="en-US" dirty="0"/>
          </a:p>
        </p:txBody>
      </p:sp>
    </p:spTree>
    <p:extLst>
      <p:ext uri="{BB962C8B-B14F-4D97-AF65-F5344CB8AC3E}">
        <p14:creationId xmlns:p14="http://schemas.microsoft.com/office/powerpoint/2010/main" val="2112917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It fills out the map, which is a finite state machine.</a:t>
            </a:r>
            <a:endParaRPr lang="en-US" dirty="0"/>
          </a:p>
        </p:txBody>
      </p:sp>
    </p:spTree>
    <p:extLst>
      <p:ext uri="{BB962C8B-B14F-4D97-AF65-F5344CB8AC3E}">
        <p14:creationId xmlns:p14="http://schemas.microsoft.com/office/powerpoint/2010/main" val="23730097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Lets trim the ones that are least accounted for in the similar states.</a:t>
            </a:r>
            <a:endParaRPr lang="en-US" dirty="0"/>
          </a:p>
        </p:txBody>
      </p:sp>
      <p:cxnSp>
        <p:nvCxnSpPr>
          <p:cNvPr id="4" name="Straight Arrow Connector 3"/>
          <p:cNvCxnSpPr>
            <a:endCxn id="70" idx="1"/>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1550399109"/>
              </p:ext>
            </p:extLst>
          </p:nvPr>
        </p:nvGraphicFramePr>
        <p:xfrm>
          <a:off x="4876800" y="1390158"/>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Predictive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0100000000000000000000000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BBB</a:t>
                      </a:r>
                      <a:endParaRPr lang="en-US" b="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0010000000000000000000000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CCC</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1100000000000010000000000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AAB</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0110000000000010000000000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BBC</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1010000000000000010000000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CCA</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1010000000000010000000000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AAC</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BBA</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0110000000000000010000000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CCB</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11100000000000100</a:t>
                      </a:r>
                      <a:r>
                        <a:rPr lang="en-US" dirty="0" smtClean="0">
                          <a:solidFill>
                            <a:srgbClr val="C00000"/>
                          </a:solidFill>
                        </a:rPr>
                        <a:t>0</a:t>
                      </a:r>
                      <a:r>
                        <a:rPr lang="en-US" dirty="0" smtClean="0">
                          <a:solidFill>
                            <a:schemeClr val="tx1"/>
                          </a:solidFill>
                        </a:rPr>
                        <a:t>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33" name="Content Placeholder 3"/>
          <p:cNvGraphicFramePr>
            <a:graphicFrameLocks noGrp="1"/>
          </p:cNvGraphicFramePr>
          <p:nvPr>
            <p:ph idx="1"/>
            <p:extLst>
              <p:ext uri="{D42A27DB-BD31-4B8C-83A1-F6EECF244321}">
                <p14:modId xmlns:p14="http://schemas.microsoft.com/office/powerpoint/2010/main" val="1727029201"/>
              </p:ext>
            </p:extLst>
          </p:nvPr>
        </p:nvGraphicFramePr>
        <p:xfrm>
          <a:off x="381000" y="1390158"/>
          <a:ext cx="3886200" cy="3977640"/>
        </p:xfrm>
        <a:graphic>
          <a:graphicData uri="http://schemas.openxmlformats.org/drawingml/2006/table">
            <a:tbl>
              <a:tblPr firstRow="1" bandRow="1">
                <a:tableStyleId>{2D5ABB26-0587-4C30-8999-92F81FD0307C}</a:tableStyleId>
              </a:tblPr>
              <a:tblGrid>
                <a:gridCol w="685800"/>
                <a:gridCol w="1600200"/>
                <a:gridCol w="1600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Causal</a:t>
                      </a:r>
                      <a:r>
                        <a:rPr lang="en-US" baseline="0" dirty="0" smtClean="0">
                          <a:solidFill>
                            <a:schemeClr val="bg1"/>
                          </a:solidFill>
                        </a:rPr>
                        <a:t> Map Location </a:t>
                      </a:r>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Feature-set 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111000000001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011100000000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000111000000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110001000001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000011100000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000110001001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001000110100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000000111000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110000001001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000000011100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001110000100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000000001110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000001110100</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68061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this is what we’re left with.</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315200" y="5231396"/>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7" name="Straight Arrow Connector 66"/>
          <p:cNvCxnSpPr>
            <a:stCxn id="51" idx="6"/>
            <a:endCxn id="86" idx="2"/>
          </p:cNvCxnSpPr>
          <p:nvPr/>
        </p:nvCxnSpPr>
        <p:spPr>
          <a:xfrm>
            <a:off x="7474188" y="5307596"/>
            <a:ext cx="3507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7824900" y="5231396"/>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8" name="Straight Arrow Connector 87"/>
          <p:cNvCxnSpPr>
            <a:stCxn id="86" idx="6"/>
            <a:endCxn id="89" idx="2"/>
          </p:cNvCxnSpPr>
          <p:nvPr/>
        </p:nvCxnSpPr>
        <p:spPr>
          <a:xfrm>
            <a:off x="7983888" y="5307596"/>
            <a:ext cx="3488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Oval 88"/>
          <p:cNvSpPr/>
          <p:nvPr/>
        </p:nvSpPr>
        <p:spPr>
          <a:xfrm>
            <a:off x="8332784" y="523139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Oval 92"/>
          <p:cNvSpPr/>
          <p:nvPr/>
        </p:nvSpPr>
        <p:spPr>
          <a:xfrm>
            <a:off x="7315200" y="551387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4" name="Straight Arrow Connector 93"/>
          <p:cNvCxnSpPr>
            <a:stCxn id="93" idx="6"/>
            <a:endCxn id="95" idx="2"/>
          </p:cNvCxnSpPr>
          <p:nvPr/>
        </p:nvCxnSpPr>
        <p:spPr>
          <a:xfrm>
            <a:off x="7474188" y="5590077"/>
            <a:ext cx="3507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7824900" y="551387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6" name="Straight Arrow Connector 95"/>
          <p:cNvCxnSpPr>
            <a:stCxn id="95" idx="6"/>
            <a:endCxn id="97" idx="2"/>
          </p:cNvCxnSpPr>
          <p:nvPr/>
        </p:nvCxnSpPr>
        <p:spPr>
          <a:xfrm>
            <a:off x="7983888" y="5590077"/>
            <a:ext cx="3488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Oval 96"/>
          <p:cNvSpPr/>
          <p:nvPr/>
        </p:nvSpPr>
        <p:spPr>
          <a:xfrm>
            <a:off x="8332784" y="5513878"/>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8" name="Oval 97"/>
          <p:cNvSpPr/>
          <p:nvPr/>
        </p:nvSpPr>
        <p:spPr>
          <a:xfrm>
            <a:off x="7315200" y="581867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9" name="Straight Arrow Connector 98"/>
          <p:cNvCxnSpPr>
            <a:stCxn id="98" idx="6"/>
            <a:endCxn id="100" idx="2"/>
          </p:cNvCxnSpPr>
          <p:nvPr/>
        </p:nvCxnSpPr>
        <p:spPr>
          <a:xfrm>
            <a:off x="7474188" y="5894877"/>
            <a:ext cx="3507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99"/>
          <p:cNvSpPr/>
          <p:nvPr/>
        </p:nvSpPr>
        <p:spPr>
          <a:xfrm>
            <a:off x="7824900" y="581867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01" name="Straight Arrow Connector 100"/>
          <p:cNvCxnSpPr>
            <a:stCxn id="100" idx="6"/>
            <a:endCxn id="102" idx="2"/>
          </p:cNvCxnSpPr>
          <p:nvPr/>
        </p:nvCxnSpPr>
        <p:spPr>
          <a:xfrm>
            <a:off x="7983888" y="5894877"/>
            <a:ext cx="3488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Oval 101"/>
          <p:cNvSpPr/>
          <p:nvPr/>
        </p:nvSpPr>
        <p:spPr>
          <a:xfrm>
            <a:off x="8332784" y="5818678"/>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03" name="Straight Arrow Connector 102"/>
          <p:cNvCxnSpPr>
            <a:stCxn id="89" idx="3"/>
            <a:endCxn id="93" idx="7"/>
          </p:cNvCxnSpPr>
          <p:nvPr/>
        </p:nvCxnSpPr>
        <p:spPr>
          <a:xfrm flipH="1">
            <a:off x="7450905" y="5361478"/>
            <a:ext cx="905162" cy="17471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97" idx="3"/>
            <a:endCxn id="98" idx="7"/>
          </p:cNvCxnSpPr>
          <p:nvPr/>
        </p:nvCxnSpPr>
        <p:spPr>
          <a:xfrm flipH="1">
            <a:off x="7450905" y="5643959"/>
            <a:ext cx="905162" cy="197036"/>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731276641"/>
              </p:ext>
            </p:extLst>
          </p:nvPr>
        </p:nvGraphicFramePr>
        <p:xfrm>
          <a:off x="2510073" y="1600200"/>
          <a:ext cx="3886200" cy="37084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16476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Which in this particular feature-encoding SDR converts directly to ABC. </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315200" y="5231396"/>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7" name="Straight Arrow Connector 66"/>
          <p:cNvCxnSpPr>
            <a:stCxn id="51" idx="6"/>
            <a:endCxn id="86" idx="2"/>
          </p:cNvCxnSpPr>
          <p:nvPr/>
        </p:nvCxnSpPr>
        <p:spPr>
          <a:xfrm>
            <a:off x="7474188" y="5307596"/>
            <a:ext cx="3507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Oval 85"/>
          <p:cNvSpPr/>
          <p:nvPr/>
        </p:nvSpPr>
        <p:spPr>
          <a:xfrm>
            <a:off x="7824900" y="5231396"/>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8" name="Straight Arrow Connector 87"/>
          <p:cNvCxnSpPr>
            <a:stCxn id="86" idx="6"/>
            <a:endCxn id="89" idx="2"/>
          </p:cNvCxnSpPr>
          <p:nvPr/>
        </p:nvCxnSpPr>
        <p:spPr>
          <a:xfrm>
            <a:off x="7983888" y="5307596"/>
            <a:ext cx="3488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Oval 88"/>
          <p:cNvSpPr/>
          <p:nvPr/>
        </p:nvSpPr>
        <p:spPr>
          <a:xfrm>
            <a:off x="8332784" y="523139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Oval 92"/>
          <p:cNvSpPr/>
          <p:nvPr/>
        </p:nvSpPr>
        <p:spPr>
          <a:xfrm>
            <a:off x="7315200" y="551387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4" name="Straight Arrow Connector 93"/>
          <p:cNvCxnSpPr>
            <a:stCxn id="93" idx="6"/>
            <a:endCxn id="95" idx="2"/>
          </p:cNvCxnSpPr>
          <p:nvPr/>
        </p:nvCxnSpPr>
        <p:spPr>
          <a:xfrm>
            <a:off x="7474188" y="5590077"/>
            <a:ext cx="3507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7824900" y="551387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6" name="Straight Arrow Connector 95"/>
          <p:cNvCxnSpPr>
            <a:stCxn id="95" idx="6"/>
            <a:endCxn id="97" idx="2"/>
          </p:cNvCxnSpPr>
          <p:nvPr/>
        </p:nvCxnSpPr>
        <p:spPr>
          <a:xfrm>
            <a:off x="7983888" y="5590077"/>
            <a:ext cx="3488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Oval 96"/>
          <p:cNvSpPr/>
          <p:nvPr/>
        </p:nvSpPr>
        <p:spPr>
          <a:xfrm>
            <a:off x="8332784" y="5513878"/>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8" name="Oval 97"/>
          <p:cNvSpPr/>
          <p:nvPr/>
        </p:nvSpPr>
        <p:spPr>
          <a:xfrm>
            <a:off x="7315200" y="581867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9" name="Straight Arrow Connector 98"/>
          <p:cNvCxnSpPr>
            <a:stCxn id="98" idx="6"/>
            <a:endCxn id="100" idx="2"/>
          </p:cNvCxnSpPr>
          <p:nvPr/>
        </p:nvCxnSpPr>
        <p:spPr>
          <a:xfrm>
            <a:off x="7474188" y="5894877"/>
            <a:ext cx="3507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99"/>
          <p:cNvSpPr/>
          <p:nvPr/>
        </p:nvSpPr>
        <p:spPr>
          <a:xfrm>
            <a:off x="7824900" y="5818677"/>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01" name="Straight Arrow Connector 100"/>
          <p:cNvCxnSpPr>
            <a:stCxn id="100" idx="6"/>
            <a:endCxn id="102" idx="2"/>
          </p:cNvCxnSpPr>
          <p:nvPr/>
        </p:nvCxnSpPr>
        <p:spPr>
          <a:xfrm>
            <a:off x="7983888" y="5894877"/>
            <a:ext cx="3488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Oval 101"/>
          <p:cNvSpPr/>
          <p:nvPr/>
        </p:nvSpPr>
        <p:spPr>
          <a:xfrm>
            <a:off x="8332784" y="5818678"/>
            <a:ext cx="158988"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03" name="Straight Arrow Connector 102"/>
          <p:cNvCxnSpPr>
            <a:stCxn id="89" idx="3"/>
            <a:endCxn id="93" idx="7"/>
          </p:cNvCxnSpPr>
          <p:nvPr/>
        </p:nvCxnSpPr>
        <p:spPr>
          <a:xfrm flipH="1">
            <a:off x="7450905" y="5361478"/>
            <a:ext cx="905162" cy="17471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97" idx="3"/>
            <a:endCxn id="98" idx="7"/>
          </p:cNvCxnSpPr>
          <p:nvPr/>
        </p:nvCxnSpPr>
        <p:spPr>
          <a:xfrm flipH="1">
            <a:off x="7450905" y="5643959"/>
            <a:ext cx="905162" cy="197036"/>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 name="Straight Arrow Connector 3"/>
          <p:cNvCxnSpPr>
            <a:stCxn id="3" idx="2"/>
            <a:endCxn id="36" idx="0"/>
          </p:cNvCxnSpPr>
          <p:nvPr/>
        </p:nvCxnSpPr>
        <p:spPr>
          <a:xfrm>
            <a:off x="4453173" y="1971040"/>
            <a:ext cx="0" cy="61976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731276641"/>
              </p:ext>
            </p:extLst>
          </p:nvPr>
        </p:nvGraphicFramePr>
        <p:xfrm>
          <a:off x="2510073" y="1600200"/>
          <a:ext cx="3886200" cy="37084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339741282"/>
              </p:ext>
            </p:extLst>
          </p:nvPr>
        </p:nvGraphicFramePr>
        <p:xfrm>
          <a:off x="4072173" y="2590800"/>
          <a:ext cx="762000" cy="370840"/>
        </p:xfrm>
        <a:graphic>
          <a:graphicData uri="http://schemas.openxmlformats.org/drawingml/2006/table">
            <a:tbl>
              <a:tblPr firstRow="1" bandRow="1">
                <a:tableStyleId>{2D5ABB26-0587-4C30-8999-92F81FD0307C}</a:tableStyleId>
              </a:tblPr>
              <a:tblGrid>
                <a:gridCol w="762000"/>
              </a:tblGrid>
              <a:tr h="370840">
                <a:tc>
                  <a:txBody>
                    <a:bodyPr/>
                    <a:lstStyle/>
                    <a:p>
                      <a:r>
                        <a:rPr lang="en-US" dirty="0" smtClean="0"/>
                        <a:t>ABC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164765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Is ABC a reasonable guess for what should come next? I think so, or ABA.</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33" name="Straight Arrow Connector 32"/>
          <p:cNvCxnSpPr>
            <a:stCxn id="32" idx="6"/>
            <a:endCxn id="34"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35" name="Straight Arrow Connector 34"/>
          <p:cNvCxnSpPr>
            <a:stCxn id="34" idx="6"/>
            <a:endCxn id="37"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38" name="Oval 37"/>
          <p:cNvSpPr/>
          <p:nvPr/>
        </p:nvSpPr>
        <p:spPr>
          <a:xfrm>
            <a:off x="453825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39" name="Straight Arrow Connector 38"/>
          <p:cNvCxnSpPr>
            <a:stCxn id="38" idx="6"/>
            <a:endCxn id="40" idx="2"/>
          </p:cNvCxnSpPr>
          <p:nvPr/>
        </p:nvCxnSpPr>
        <p:spPr>
          <a:xfrm flipV="1">
            <a:off x="5410200" y="2763192"/>
            <a:ext cx="8719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p:cNvSpPr/>
          <p:nvPr/>
        </p:nvSpPr>
        <p:spPr>
          <a:xfrm>
            <a:off x="6282150" y="23259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41" name="Straight Arrow Connector 40"/>
          <p:cNvCxnSpPr>
            <a:stCxn id="40" idx="6"/>
            <a:endCxn id="42" idx="2"/>
          </p:cNvCxnSpPr>
          <p:nvPr/>
        </p:nvCxnSpPr>
        <p:spPr>
          <a:xfrm>
            <a:off x="7154100" y="27631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792480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43" name="Oval 42"/>
          <p:cNvSpPr/>
          <p:nvPr/>
        </p:nvSpPr>
        <p:spPr>
          <a:xfrm>
            <a:off x="4560885"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AAC</a:t>
            </a:r>
            <a:endParaRPr lang="en-US" dirty="0"/>
          </a:p>
        </p:txBody>
      </p:sp>
      <p:cxnSp>
        <p:nvCxnSpPr>
          <p:cNvPr id="44" name="Straight Arrow Connector 43"/>
          <p:cNvCxnSpPr>
            <a:stCxn id="43" idx="6"/>
            <a:endCxn id="45" idx="2"/>
          </p:cNvCxnSpPr>
          <p:nvPr/>
        </p:nvCxnSpPr>
        <p:spPr>
          <a:xfrm flipV="1">
            <a:off x="5432835" y="3753792"/>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6248400" y="33165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BBA</a:t>
            </a:r>
            <a:endParaRPr lang="en-US" dirty="0"/>
          </a:p>
        </p:txBody>
      </p:sp>
      <p:cxnSp>
        <p:nvCxnSpPr>
          <p:cNvPr id="46" name="Straight Arrow Connector 45"/>
          <p:cNvCxnSpPr>
            <a:stCxn id="45" idx="6"/>
            <a:endCxn id="47" idx="2"/>
          </p:cNvCxnSpPr>
          <p:nvPr/>
        </p:nvCxnSpPr>
        <p:spPr>
          <a:xfrm>
            <a:off x="7120350" y="37537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Oval 46"/>
          <p:cNvSpPr/>
          <p:nvPr/>
        </p:nvSpPr>
        <p:spPr>
          <a:xfrm>
            <a:off x="7891050"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CCB</a:t>
            </a:r>
            <a:endParaRPr lang="en-US" dirty="0"/>
          </a:p>
        </p:txBody>
      </p:sp>
      <p:cxnSp>
        <p:nvCxnSpPr>
          <p:cNvPr id="48" name="Straight Arrow Connector 47"/>
          <p:cNvCxnSpPr>
            <a:stCxn id="37" idx="3"/>
            <a:endCxn id="38" idx="7"/>
          </p:cNvCxnSpPr>
          <p:nvPr/>
        </p:nvCxnSpPr>
        <p:spPr>
          <a:xfrm flipH="1">
            <a:off x="5282506" y="2117961"/>
            <a:ext cx="2736238" cy="33607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2" idx="3"/>
            <a:endCxn id="43" idx="7"/>
          </p:cNvCxnSpPr>
          <p:nvPr/>
        </p:nvCxnSpPr>
        <p:spPr>
          <a:xfrm flipH="1">
            <a:off x="5305141" y="3072345"/>
            <a:ext cx="2747353" cy="3722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1" name="Oval 70"/>
          <p:cNvSpPr/>
          <p:nvPr/>
        </p:nvSpPr>
        <p:spPr>
          <a:xfrm>
            <a:off x="4572000" y="428284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ABC</a:t>
            </a:r>
            <a:endParaRPr lang="en-US" dirty="0">
              <a:solidFill>
                <a:srgbClr val="C00000"/>
              </a:solidFill>
            </a:endParaRPr>
          </a:p>
        </p:txBody>
      </p:sp>
      <p:cxnSp>
        <p:nvCxnSpPr>
          <p:cNvPr id="72" name="Straight Arrow Connector 71"/>
          <p:cNvCxnSpPr>
            <a:stCxn id="47" idx="3"/>
            <a:endCxn id="71" idx="7"/>
          </p:cNvCxnSpPr>
          <p:nvPr/>
        </p:nvCxnSpPr>
        <p:spPr>
          <a:xfrm flipH="1">
            <a:off x="5316256" y="4062945"/>
            <a:ext cx="2702488" cy="3479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0" name="Straight Arrow Connector 89"/>
          <p:cNvCxnSpPr>
            <a:stCxn id="91" idx="2"/>
            <a:endCxn id="92" idx="0"/>
          </p:cNvCxnSpPr>
          <p:nvPr/>
        </p:nvCxnSpPr>
        <p:spPr>
          <a:xfrm>
            <a:off x="2400300" y="1971040"/>
            <a:ext cx="0" cy="61976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91" name="Table 90"/>
          <p:cNvGraphicFramePr>
            <a:graphicFrameLocks noGrp="1"/>
          </p:cNvGraphicFramePr>
          <p:nvPr>
            <p:extLst>
              <p:ext uri="{D42A27DB-BD31-4B8C-83A1-F6EECF244321}">
                <p14:modId xmlns:p14="http://schemas.microsoft.com/office/powerpoint/2010/main" val="1731276641"/>
              </p:ext>
            </p:extLst>
          </p:nvPr>
        </p:nvGraphicFramePr>
        <p:xfrm>
          <a:off x="457200" y="1600200"/>
          <a:ext cx="3886200" cy="37084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00000000000</a:t>
                      </a:r>
                      <a:r>
                        <a:rPr lang="en-US" dirty="0" smtClean="0">
                          <a:solidFill>
                            <a:srgbClr val="C00000"/>
                          </a:solidFill>
                        </a:rPr>
                        <a:t>1</a:t>
                      </a:r>
                      <a:r>
                        <a:rPr lang="en-US" dirty="0" smtClean="0"/>
                        <a:t>0000000000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92" name="Table 91"/>
          <p:cNvGraphicFramePr>
            <a:graphicFrameLocks noGrp="1"/>
          </p:cNvGraphicFramePr>
          <p:nvPr>
            <p:extLst>
              <p:ext uri="{D42A27DB-BD31-4B8C-83A1-F6EECF244321}">
                <p14:modId xmlns:p14="http://schemas.microsoft.com/office/powerpoint/2010/main" val="2339741282"/>
              </p:ext>
            </p:extLst>
          </p:nvPr>
        </p:nvGraphicFramePr>
        <p:xfrm>
          <a:off x="2019300" y="2590800"/>
          <a:ext cx="762000" cy="370840"/>
        </p:xfrm>
        <a:graphic>
          <a:graphicData uri="http://schemas.openxmlformats.org/drawingml/2006/table">
            <a:tbl>
              <a:tblPr firstRow="1" bandRow="1">
                <a:tableStyleId>{2D5ABB26-0587-4C30-8999-92F81FD0307C}</a:tableStyleId>
              </a:tblPr>
              <a:tblGrid>
                <a:gridCol w="762000"/>
              </a:tblGrid>
              <a:tr h="370840">
                <a:tc>
                  <a:txBody>
                    <a:bodyPr/>
                    <a:lstStyle/>
                    <a:p>
                      <a:r>
                        <a:rPr lang="en-US" dirty="0" smtClean="0"/>
                        <a:t>ABC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164765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It could have turned out to be ZYX – something totally unexpected. What then?</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33" name="Straight Arrow Connector 32"/>
          <p:cNvCxnSpPr>
            <a:stCxn id="32" idx="6"/>
            <a:endCxn id="34"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35" name="Straight Arrow Connector 34"/>
          <p:cNvCxnSpPr>
            <a:stCxn id="34" idx="6"/>
            <a:endCxn id="37"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38" name="Oval 37"/>
          <p:cNvSpPr/>
          <p:nvPr/>
        </p:nvSpPr>
        <p:spPr>
          <a:xfrm>
            <a:off x="453825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39" name="Straight Arrow Connector 38"/>
          <p:cNvCxnSpPr>
            <a:stCxn id="38" idx="6"/>
            <a:endCxn id="40" idx="2"/>
          </p:cNvCxnSpPr>
          <p:nvPr/>
        </p:nvCxnSpPr>
        <p:spPr>
          <a:xfrm flipV="1">
            <a:off x="5410200" y="2763192"/>
            <a:ext cx="8719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p:cNvSpPr/>
          <p:nvPr/>
        </p:nvSpPr>
        <p:spPr>
          <a:xfrm>
            <a:off x="6282150" y="23259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41" name="Straight Arrow Connector 40"/>
          <p:cNvCxnSpPr>
            <a:stCxn id="40" idx="6"/>
            <a:endCxn id="42" idx="2"/>
          </p:cNvCxnSpPr>
          <p:nvPr/>
        </p:nvCxnSpPr>
        <p:spPr>
          <a:xfrm>
            <a:off x="7154100" y="27631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792480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43" name="Oval 42"/>
          <p:cNvSpPr/>
          <p:nvPr/>
        </p:nvSpPr>
        <p:spPr>
          <a:xfrm>
            <a:off x="4560885"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AAC</a:t>
            </a:r>
            <a:endParaRPr lang="en-US" dirty="0"/>
          </a:p>
        </p:txBody>
      </p:sp>
      <p:cxnSp>
        <p:nvCxnSpPr>
          <p:cNvPr id="44" name="Straight Arrow Connector 43"/>
          <p:cNvCxnSpPr>
            <a:stCxn id="43" idx="6"/>
            <a:endCxn id="45" idx="2"/>
          </p:cNvCxnSpPr>
          <p:nvPr/>
        </p:nvCxnSpPr>
        <p:spPr>
          <a:xfrm flipV="1">
            <a:off x="5432835" y="3753792"/>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6248400" y="33165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BBA</a:t>
            </a:r>
            <a:endParaRPr lang="en-US" dirty="0"/>
          </a:p>
        </p:txBody>
      </p:sp>
      <p:cxnSp>
        <p:nvCxnSpPr>
          <p:cNvPr id="46" name="Straight Arrow Connector 45"/>
          <p:cNvCxnSpPr>
            <a:stCxn id="45" idx="6"/>
            <a:endCxn id="47" idx="2"/>
          </p:cNvCxnSpPr>
          <p:nvPr/>
        </p:nvCxnSpPr>
        <p:spPr>
          <a:xfrm>
            <a:off x="7120350" y="37537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Oval 46"/>
          <p:cNvSpPr/>
          <p:nvPr/>
        </p:nvSpPr>
        <p:spPr>
          <a:xfrm>
            <a:off x="7891050"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CCB</a:t>
            </a:r>
            <a:endParaRPr lang="en-US" dirty="0"/>
          </a:p>
        </p:txBody>
      </p:sp>
      <p:cxnSp>
        <p:nvCxnSpPr>
          <p:cNvPr id="48" name="Straight Arrow Connector 47"/>
          <p:cNvCxnSpPr>
            <a:stCxn id="37" idx="3"/>
            <a:endCxn id="38" idx="7"/>
          </p:cNvCxnSpPr>
          <p:nvPr/>
        </p:nvCxnSpPr>
        <p:spPr>
          <a:xfrm flipH="1">
            <a:off x="5282506" y="2117961"/>
            <a:ext cx="2736238" cy="33607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2" idx="3"/>
            <a:endCxn id="43" idx="7"/>
          </p:cNvCxnSpPr>
          <p:nvPr/>
        </p:nvCxnSpPr>
        <p:spPr>
          <a:xfrm flipH="1">
            <a:off x="5305141" y="3072345"/>
            <a:ext cx="2747353" cy="3722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1" name="Oval 70"/>
          <p:cNvSpPr/>
          <p:nvPr/>
        </p:nvSpPr>
        <p:spPr>
          <a:xfrm>
            <a:off x="4572000" y="428284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ZYX</a:t>
            </a:r>
            <a:endParaRPr lang="en-US" dirty="0">
              <a:solidFill>
                <a:srgbClr val="C00000"/>
              </a:solidFill>
            </a:endParaRPr>
          </a:p>
        </p:txBody>
      </p:sp>
      <p:cxnSp>
        <p:nvCxnSpPr>
          <p:cNvPr id="72" name="Straight Arrow Connector 71"/>
          <p:cNvCxnSpPr>
            <a:stCxn id="47" idx="3"/>
            <a:endCxn id="71" idx="7"/>
          </p:cNvCxnSpPr>
          <p:nvPr/>
        </p:nvCxnSpPr>
        <p:spPr>
          <a:xfrm flipH="1">
            <a:off x="5316256" y="4062945"/>
            <a:ext cx="2702488" cy="3479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36" idx="2"/>
            <a:endCxn id="50" idx="0"/>
          </p:cNvCxnSpPr>
          <p:nvPr/>
        </p:nvCxnSpPr>
        <p:spPr>
          <a:xfrm>
            <a:off x="2400300" y="1971040"/>
            <a:ext cx="0" cy="61976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731276641"/>
              </p:ext>
            </p:extLst>
          </p:nvPr>
        </p:nvGraphicFramePr>
        <p:xfrm>
          <a:off x="457200" y="1600200"/>
          <a:ext cx="3886200" cy="37084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2339741282"/>
              </p:ext>
            </p:extLst>
          </p:nvPr>
        </p:nvGraphicFramePr>
        <p:xfrm>
          <a:off x="2019300" y="2590800"/>
          <a:ext cx="762000" cy="370840"/>
        </p:xfrm>
        <a:graphic>
          <a:graphicData uri="http://schemas.openxmlformats.org/drawingml/2006/table">
            <a:tbl>
              <a:tblPr firstRow="1" bandRow="1">
                <a:tableStyleId>{2D5ABB26-0587-4C30-8999-92F81FD0307C}</a:tableStyleId>
              </a:tblPr>
              <a:tblGrid>
                <a:gridCol w="762000"/>
              </a:tblGrid>
              <a:tr h="370840">
                <a:tc>
                  <a:txBody>
                    <a:bodyPr/>
                    <a:lstStyle/>
                    <a:p>
                      <a:r>
                        <a:rPr lang="en-US" dirty="0" smtClean="0">
                          <a:solidFill>
                            <a:srgbClr val="C00000"/>
                          </a:solidFill>
                        </a:rPr>
                        <a:t>ZYX</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16476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Well in that case the new, unexpected data would be incorporated into the database.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33" name="Straight Arrow Connector 32"/>
          <p:cNvCxnSpPr>
            <a:stCxn id="32" idx="6"/>
            <a:endCxn id="34"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35" name="Straight Arrow Connector 34"/>
          <p:cNvCxnSpPr>
            <a:stCxn id="34" idx="6"/>
            <a:endCxn id="37"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38" name="Oval 37"/>
          <p:cNvSpPr/>
          <p:nvPr/>
        </p:nvSpPr>
        <p:spPr>
          <a:xfrm>
            <a:off x="453825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39" name="Straight Arrow Connector 38"/>
          <p:cNvCxnSpPr>
            <a:stCxn id="38" idx="6"/>
            <a:endCxn id="40" idx="2"/>
          </p:cNvCxnSpPr>
          <p:nvPr/>
        </p:nvCxnSpPr>
        <p:spPr>
          <a:xfrm flipV="1">
            <a:off x="5410200" y="2763192"/>
            <a:ext cx="8719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p:cNvSpPr/>
          <p:nvPr/>
        </p:nvSpPr>
        <p:spPr>
          <a:xfrm>
            <a:off x="6282150" y="23259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41" name="Straight Arrow Connector 40"/>
          <p:cNvCxnSpPr>
            <a:stCxn id="40" idx="6"/>
            <a:endCxn id="42" idx="2"/>
          </p:cNvCxnSpPr>
          <p:nvPr/>
        </p:nvCxnSpPr>
        <p:spPr>
          <a:xfrm>
            <a:off x="7154100" y="27631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792480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43" name="Oval 42"/>
          <p:cNvSpPr/>
          <p:nvPr/>
        </p:nvSpPr>
        <p:spPr>
          <a:xfrm>
            <a:off x="4560885"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AAC</a:t>
            </a:r>
            <a:endParaRPr lang="en-US" dirty="0"/>
          </a:p>
        </p:txBody>
      </p:sp>
      <p:cxnSp>
        <p:nvCxnSpPr>
          <p:cNvPr id="44" name="Straight Arrow Connector 43"/>
          <p:cNvCxnSpPr>
            <a:stCxn id="43" idx="6"/>
            <a:endCxn id="45" idx="2"/>
          </p:cNvCxnSpPr>
          <p:nvPr/>
        </p:nvCxnSpPr>
        <p:spPr>
          <a:xfrm flipV="1">
            <a:off x="5432835" y="3753792"/>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6248400" y="33165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BBA</a:t>
            </a:r>
            <a:endParaRPr lang="en-US" dirty="0"/>
          </a:p>
        </p:txBody>
      </p:sp>
      <p:cxnSp>
        <p:nvCxnSpPr>
          <p:cNvPr id="46" name="Straight Arrow Connector 45"/>
          <p:cNvCxnSpPr>
            <a:stCxn id="45" idx="6"/>
            <a:endCxn id="47" idx="2"/>
          </p:cNvCxnSpPr>
          <p:nvPr/>
        </p:nvCxnSpPr>
        <p:spPr>
          <a:xfrm>
            <a:off x="7120350" y="37537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Oval 46"/>
          <p:cNvSpPr/>
          <p:nvPr/>
        </p:nvSpPr>
        <p:spPr>
          <a:xfrm>
            <a:off x="7891050"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CCB</a:t>
            </a:r>
            <a:endParaRPr lang="en-US" dirty="0"/>
          </a:p>
        </p:txBody>
      </p:sp>
      <p:cxnSp>
        <p:nvCxnSpPr>
          <p:cNvPr id="48" name="Straight Arrow Connector 47"/>
          <p:cNvCxnSpPr>
            <a:stCxn id="37" idx="3"/>
            <a:endCxn id="38" idx="7"/>
          </p:cNvCxnSpPr>
          <p:nvPr/>
        </p:nvCxnSpPr>
        <p:spPr>
          <a:xfrm flipH="1">
            <a:off x="5282506" y="2117961"/>
            <a:ext cx="2736238" cy="33607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2" idx="3"/>
            <a:endCxn id="43" idx="7"/>
          </p:cNvCxnSpPr>
          <p:nvPr/>
        </p:nvCxnSpPr>
        <p:spPr>
          <a:xfrm flipH="1">
            <a:off x="5305141" y="3072345"/>
            <a:ext cx="2747353" cy="3722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1" name="Oval 70"/>
          <p:cNvSpPr/>
          <p:nvPr/>
        </p:nvSpPr>
        <p:spPr>
          <a:xfrm>
            <a:off x="4572000" y="428284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ZYX</a:t>
            </a:r>
            <a:endParaRPr lang="en-US" dirty="0">
              <a:solidFill>
                <a:srgbClr val="C00000"/>
              </a:solidFill>
            </a:endParaRPr>
          </a:p>
        </p:txBody>
      </p:sp>
      <p:cxnSp>
        <p:nvCxnSpPr>
          <p:cNvPr id="72" name="Straight Arrow Connector 71"/>
          <p:cNvCxnSpPr>
            <a:stCxn id="47" idx="3"/>
            <a:endCxn id="71" idx="7"/>
          </p:cNvCxnSpPr>
          <p:nvPr/>
        </p:nvCxnSpPr>
        <p:spPr>
          <a:xfrm flipH="1">
            <a:off x="5316256" y="4062945"/>
            <a:ext cx="2702488" cy="3479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36" idx="2"/>
            <a:endCxn id="50" idx="0"/>
          </p:cNvCxnSpPr>
          <p:nvPr/>
        </p:nvCxnSpPr>
        <p:spPr>
          <a:xfrm>
            <a:off x="2400300" y="1971040"/>
            <a:ext cx="0" cy="619760"/>
          </a:xfrm>
          <a:prstGeom prst="straightConnector1">
            <a:avLst/>
          </a:prstGeom>
          <a:ln>
            <a:headEnd type="triangle" w="med" len="med"/>
            <a:tailEnd type="none" w="med" len="med"/>
          </a:ln>
        </p:spPr>
        <p:style>
          <a:lnRef idx="1">
            <a:schemeClr val="accent2"/>
          </a:lnRef>
          <a:fillRef idx="0">
            <a:schemeClr val="accent2"/>
          </a:fillRef>
          <a:effectRef idx="0">
            <a:schemeClr val="accent2"/>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731276641"/>
              </p:ext>
            </p:extLst>
          </p:nvPr>
        </p:nvGraphicFramePr>
        <p:xfrm>
          <a:off x="457200" y="1600200"/>
          <a:ext cx="3886200" cy="37084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00000000</a:t>
                      </a:r>
                      <a:r>
                        <a:rPr lang="en-US" dirty="0" smtClean="0">
                          <a:solidFill>
                            <a:srgbClr val="C00000"/>
                          </a:solidFill>
                        </a:rPr>
                        <a:t>111</a:t>
                      </a:r>
                      <a:r>
                        <a:rPr lang="en-US" dirty="0" smtClean="0"/>
                        <a:t>000000</a:t>
                      </a:r>
                      <a:r>
                        <a:rPr lang="en-US" dirty="0" smtClean="0">
                          <a:solidFill>
                            <a:srgbClr val="C00000"/>
                          </a:solidFill>
                        </a:rPr>
                        <a:t>1</a:t>
                      </a:r>
                      <a:r>
                        <a:rPr lang="en-US" dirty="0" smtClean="0"/>
                        <a:t>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2339741282"/>
              </p:ext>
            </p:extLst>
          </p:nvPr>
        </p:nvGraphicFramePr>
        <p:xfrm>
          <a:off x="2019300" y="2590800"/>
          <a:ext cx="762000" cy="370840"/>
        </p:xfrm>
        <a:graphic>
          <a:graphicData uri="http://schemas.openxmlformats.org/drawingml/2006/table">
            <a:tbl>
              <a:tblPr firstRow="1" bandRow="1">
                <a:tableStyleId>{2D5ABB26-0587-4C30-8999-92F81FD0307C}</a:tableStyleId>
              </a:tblPr>
              <a:tblGrid>
                <a:gridCol w="762000"/>
              </a:tblGrid>
              <a:tr h="370840">
                <a:tc>
                  <a:txBody>
                    <a:bodyPr/>
                    <a:lstStyle/>
                    <a:p>
                      <a:r>
                        <a:rPr lang="en-US" dirty="0" smtClean="0"/>
                        <a:t>ZYX</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164765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it would help the engine make better predictions in the future.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AAA</a:t>
            </a:r>
            <a:endParaRPr lang="en-US" dirty="0"/>
          </a:p>
        </p:txBody>
      </p:sp>
      <p:cxnSp>
        <p:nvCxnSpPr>
          <p:cNvPr id="33" name="Straight Arrow Connector 32"/>
          <p:cNvCxnSpPr>
            <a:stCxn id="32" idx="6"/>
            <a:endCxn id="34"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BBB</a:t>
            </a:r>
            <a:endParaRPr lang="en-US" dirty="0"/>
          </a:p>
        </p:txBody>
      </p:sp>
      <p:cxnSp>
        <p:nvCxnSpPr>
          <p:cNvPr id="35" name="Straight Arrow Connector 34"/>
          <p:cNvCxnSpPr>
            <a:stCxn id="34" idx="6"/>
            <a:endCxn id="37"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CCC</a:t>
            </a:r>
            <a:endParaRPr lang="en-US" dirty="0"/>
          </a:p>
        </p:txBody>
      </p:sp>
      <p:sp>
        <p:nvSpPr>
          <p:cNvPr id="38" name="Oval 37"/>
          <p:cNvSpPr/>
          <p:nvPr/>
        </p:nvSpPr>
        <p:spPr>
          <a:xfrm>
            <a:off x="453825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AAB</a:t>
            </a:r>
            <a:endParaRPr lang="en-US" dirty="0"/>
          </a:p>
        </p:txBody>
      </p:sp>
      <p:cxnSp>
        <p:nvCxnSpPr>
          <p:cNvPr id="39" name="Straight Arrow Connector 38"/>
          <p:cNvCxnSpPr>
            <a:stCxn id="38" idx="6"/>
            <a:endCxn id="40" idx="2"/>
          </p:cNvCxnSpPr>
          <p:nvPr/>
        </p:nvCxnSpPr>
        <p:spPr>
          <a:xfrm flipV="1">
            <a:off x="5410200" y="2763192"/>
            <a:ext cx="8719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p:cNvSpPr/>
          <p:nvPr/>
        </p:nvSpPr>
        <p:spPr>
          <a:xfrm>
            <a:off x="6282150" y="23259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BBC</a:t>
            </a:r>
            <a:endParaRPr lang="en-US" dirty="0"/>
          </a:p>
        </p:txBody>
      </p:sp>
      <p:cxnSp>
        <p:nvCxnSpPr>
          <p:cNvPr id="41" name="Straight Arrow Connector 40"/>
          <p:cNvCxnSpPr>
            <a:stCxn id="40" idx="6"/>
            <a:endCxn id="42" idx="2"/>
          </p:cNvCxnSpPr>
          <p:nvPr/>
        </p:nvCxnSpPr>
        <p:spPr>
          <a:xfrm>
            <a:off x="7154100" y="27631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792480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CCA</a:t>
            </a:r>
            <a:endParaRPr lang="en-US" dirty="0"/>
          </a:p>
        </p:txBody>
      </p:sp>
      <p:sp>
        <p:nvSpPr>
          <p:cNvPr id="43" name="Oval 42"/>
          <p:cNvSpPr/>
          <p:nvPr/>
        </p:nvSpPr>
        <p:spPr>
          <a:xfrm>
            <a:off x="4560885"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AAC</a:t>
            </a:r>
            <a:endParaRPr lang="en-US" dirty="0"/>
          </a:p>
        </p:txBody>
      </p:sp>
      <p:cxnSp>
        <p:nvCxnSpPr>
          <p:cNvPr id="44" name="Straight Arrow Connector 43"/>
          <p:cNvCxnSpPr>
            <a:stCxn id="43" idx="6"/>
            <a:endCxn id="45" idx="2"/>
          </p:cNvCxnSpPr>
          <p:nvPr/>
        </p:nvCxnSpPr>
        <p:spPr>
          <a:xfrm flipV="1">
            <a:off x="5432835" y="3753792"/>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6248400" y="33165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BBA</a:t>
            </a:r>
            <a:endParaRPr lang="en-US" dirty="0"/>
          </a:p>
        </p:txBody>
      </p:sp>
      <p:cxnSp>
        <p:nvCxnSpPr>
          <p:cNvPr id="46" name="Straight Arrow Connector 45"/>
          <p:cNvCxnSpPr>
            <a:stCxn id="45" idx="6"/>
            <a:endCxn id="47" idx="2"/>
          </p:cNvCxnSpPr>
          <p:nvPr/>
        </p:nvCxnSpPr>
        <p:spPr>
          <a:xfrm>
            <a:off x="7120350" y="37537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Oval 46"/>
          <p:cNvSpPr/>
          <p:nvPr/>
        </p:nvSpPr>
        <p:spPr>
          <a:xfrm>
            <a:off x="7891050"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CCB</a:t>
            </a:r>
            <a:endParaRPr lang="en-US" dirty="0"/>
          </a:p>
        </p:txBody>
      </p:sp>
      <p:cxnSp>
        <p:nvCxnSpPr>
          <p:cNvPr id="48" name="Straight Arrow Connector 47"/>
          <p:cNvCxnSpPr>
            <a:stCxn id="37" idx="3"/>
            <a:endCxn id="38" idx="7"/>
          </p:cNvCxnSpPr>
          <p:nvPr/>
        </p:nvCxnSpPr>
        <p:spPr>
          <a:xfrm flipH="1">
            <a:off x="5282506" y="2117961"/>
            <a:ext cx="2736238" cy="33607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2" idx="3"/>
            <a:endCxn id="43" idx="7"/>
          </p:cNvCxnSpPr>
          <p:nvPr/>
        </p:nvCxnSpPr>
        <p:spPr>
          <a:xfrm flipH="1">
            <a:off x="5305141" y="3072345"/>
            <a:ext cx="2747353" cy="3722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1" name="Oval 70"/>
          <p:cNvSpPr/>
          <p:nvPr/>
        </p:nvSpPr>
        <p:spPr>
          <a:xfrm>
            <a:off x="4572000" y="428284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ZYX</a:t>
            </a:r>
            <a:endParaRPr lang="en-US" dirty="0">
              <a:solidFill>
                <a:srgbClr val="C00000"/>
              </a:solidFill>
            </a:endParaRPr>
          </a:p>
        </p:txBody>
      </p:sp>
      <p:cxnSp>
        <p:nvCxnSpPr>
          <p:cNvPr id="72" name="Straight Arrow Connector 71"/>
          <p:cNvCxnSpPr>
            <a:stCxn id="47" idx="3"/>
            <a:endCxn id="71" idx="7"/>
          </p:cNvCxnSpPr>
          <p:nvPr/>
        </p:nvCxnSpPr>
        <p:spPr>
          <a:xfrm flipH="1">
            <a:off x="5316256" y="4062945"/>
            <a:ext cx="2702488" cy="3479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36" idx="2"/>
            <a:endCxn id="50" idx="0"/>
          </p:cNvCxnSpPr>
          <p:nvPr/>
        </p:nvCxnSpPr>
        <p:spPr>
          <a:xfrm>
            <a:off x="2400300" y="1971040"/>
            <a:ext cx="0" cy="61976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731276641"/>
              </p:ext>
            </p:extLst>
          </p:nvPr>
        </p:nvGraphicFramePr>
        <p:xfrm>
          <a:off x="457200" y="1600200"/>
          <a:ext cx="3886200" cy="37084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00000000</a:t>
                      </a:r>
                      <a:r>
                        <a:rPr lang="en-US" dirty="0" smtClean="0">
                          <a:solidFill>
                            <a:srgbClr val="C00000"/>
                          </a:solidFill>
                        </a:rPr>
                        <a:t>111</a:t>
                      </a:r>
                      <a:r>
                        <a:rPr lang="en-US" dirty="0" smtClean="0"/>
                        <a:t>000000</a:t>
                      </a:r>
                      <a:r>
                        <a:rPr lang="en-US" dirty="0" smtClean="0">
                          <a:solidFill>
                            <a:srgbClr val="C00000"/>
                          </a:solidFill>
                        </a:rPr>
                        <a:t>1</a:t>
                      </a:r>
                      <a:r>
                        <a:rPr lang="en-US" dirty="0" smtClean="0"/>
                        <a:t>0000000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2339741282"/>
              </p:ext>
            </p:extLst>
          </p:nvPr>
        </p:nvGraphicFramePr>
        <p:xfrm>
          <a:off x="2019300" y="2590800"/>
          <a:ext cx="762000" cy="370840"/>
        </p:xfrm>
        <a:graphic>
          <a:graphicData uri="http://schemas.openxmlformats.org/drawingml/2006/table">
            <a:tbl>
              <a:tblPr firstRow="1" bandRow="1">
                <a:tableStyleId>{2D5ABB26-0587-4C30-8999-92F81FD0307C}</a:tableStyleId>
              </a:tblPr>
              <a:tblGrid>
                <a:gridCol w="762000"/>
              </a:tblGrid>
              <a:tr h="370840">
                <a:tc>
                  <a:txBody>
                    <a:bodyPr/>
                    <a:lstStyle/>
                    <a:p>
                      <a:r>
                        <a:rPr lang="en-US" dirty="0" smtClean="0"/>
                        <a:t>ZYX</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164765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The next time it sees a causal shape like this, it’ll predict a hard break on the last node.</a:t>
            </a:r>
            <a:endParaRPr lang="en-US" dirty="0"/>
          </a:p>
        </p:txBody>
      </p:sp>
      <p:sp>
        <p:nvSpPr>
          <p:cNvPr id="57" name="Flowchart: Connector 56"/>
          <p:cNvSpPr/>
          <p:nvPr/>
        </p:nvSpPr>
        <p:spPr>
          <a:xfrm>
            <a:off x="2362200" y="5722546"/>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Snip Diagonal Corner Rectangle 57"/>
          <p:cNvSpPr/>
          <p:nvPr/>
        </p:nvSpPr>
        <p:spPr>
          <a:xfrm>
            <a:off x="4823235" y="5722546"/>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57" idx="7"/>
          </p:cNvCxnSpPr>
          <p:nvPr/>
        </p:nvCxnSpPr>
        <p:spPr>
          <a:xfrm flipV="1">
            <a:off x="2492282" y="5436607"/>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5432835" y="5436606"/>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Snip Diagonal Corner Rectangle 61"/>
          <p:cNvSpPr/>
          <p:nvPr/>
        </p:nvSpPr>
        <p:spPr>
          <a:xfrm>
            <a:off x="5759953" y="5294015"/>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Flowchart: Connector 62"/>
          <p:cNvSpPr/>
          <p:nvPr/>
        </p:nvSpPr>
        <p:spPr>
          <a:xfrm>
            <a:off x="2793749" y="5307596"/>
            <a:ext cx="152400" cy="152400"/>
          </a:xfrm>
          <a:prstGeom prst="flowChartConnector">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C00000"/>
              </a:solidFill>
            </a:endParaRPr>
          </a:p>
        </p:txBody>
      </p:sp>
      <p:cxnSp>
        <p:nvCxnSpPr>
          <p:cNvPr id="65" name="Straight Arrow Connector 64"/>
          <p:cNvCxnSpPr/>
          <p:nvPr/>
        </p:nvCxnSpPr>
        <p:spPr>
          <a:xfrm>
            <a:off x="2654601" y="5798746"/>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3048000" y="5383796"/>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560885"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XXX</a:t>
            </a:r>
            <a:endParaRPr lang="en-US" dirty="0"/>
          </a:p>
        </p:txBody>
      </p:sp>
      <p:cxnSp>
        <p:nvCxnSpPr>
          <p:cNvPr id="33" name="Straight Arrow Connector 32"/>
          <p:cNvCxnSpPr>
            <a:stCxn id="32" idx="6"/>
            <a:endCxn id="34" idx="2"/>
          </p:cNvCxnSpPr>
          <p:nvPr/>
        </p:nvCxnSpPr>
        <p:spPr>
          <a:xfrm flipV="1">
            <a:off x="5432835" y="1808808"/>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a:xfrm>
            <a:off x="6248400" y="1371600"/>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III</a:t>
            </a:r>
            <a:endParaRPr lang="en-US" dirty="0"/>
          </a:p>
        </p:txBody>
      </p:sp>
      <p:cxnSp>
        <p:nvCxnSpPr>
          <p:cNvPr id="35" name="Straight Arrow Connector 34"/>
          <p:cNvCxnSpPr>
            <a:stCxn id="34" idx="6"/>
            <a:endCxn id="37" idx="2"/>
          </p:cNvCxnSpPr>
          <p:nvPr/>
        </p:nvCxnSpPr>
        <p:spPr>
          <a:xfrm>
            <a:off x="7120350" y="1808808"/>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7891050" y="1371601"/>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EEE</a:t>
            </a:r>
            <a:endParaRPr lang="en-US" dirty="0"/>
          </a:p>
        </p:txBody>
      </p:sp>
      <p:sp>
        <p:nvSpPr>
          <p:cNvPr id="38" name="Oval 37"/>
          <p:cNvSpPr/>
          <p:nvPr/>
        </p:nvSpPr>
        <p:spPr>
          <a:xfrm>
            <a:off x="453825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XXI</a:t>
            </a:r>
            <a:endParaRPr lang="en-US" dirty="0"/>
          </a:p>
        </p:txBody>
      </p:sp>
      <p:cxnSp>
        <p:nvCxnSpPr>
          <p:cNvPr id="39" name="Straight Arrow Connector 38"/>
          <p:cNvCxnSpPr>
            <a:stCxn id="38" idx="6"/>
            <a:endCxn id="40" idx="2"/>
          </p:cNvCxnSpPr>
          <p:nvPr/>
        </p:nvCxnSpPr>
        <p:spPr>
          <a:xfrm flipV="1">
            <a:off x="5410200" y="2763192"/>
            <a:ext cx="8719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p:cNvSpPr/>
          <p:nvPr/>
        </p:nvSpPr>
        <p:spPr>
          <a:xfrm>
            <a:off x="6282150" y="23259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IIE</a:t>
            </a:r>
            <a:endParaRPr lang="en-US" dirty="0"/>
          </a:p>
        </p:txBody>
      </p:sp>
      <p:cxnSp>
        <p:nvCxnSpPr>
          <p:cNvPr id="41" name="Straight Arrow Connector 40"/>
          <p:cNvCxnSpPr>
            <a:stCxn id="40" idx="6"/>
            <a:endCxn id="42" idx="2"/>
          </p:cNvCxnSpPr>
          <p:nvPr/>
        </p:nvCxnSpPr>
        <p:spPr>
          <a:xfrm>
            <a:off x="7154100" y="27631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7924800" y="23259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EEX</a:t>
            </a:r>
            <a:endParaRPr lang="en-US" dirty="0"/>
          </a:p>
        </p:txBody>
      </p:sp>
      <p:sp>
        <p:nvSpPr>
          <p:cNvPr id="43" name="Oval 42"/>
          <p:cNvSpPr/>
          <p:nvPr/>
        </p:nvSpPr>
        <p:spPr>
          <a:xfrm>
            <a:off x="4560885"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XXE</a:t>
            </a:r>
            <a:endParaRPr lang="en-US" dirty="0"/>
          </a:p>
        </p:txBody>
      </p:sp>
      <p:cxnSp>
        <p:nvCxnSpPr>
          <p:cNvPr id="44" name="Straight Arrow Connector 43"/>
          <p:cNvCxnSpPr>
            <a:stCxn id="43" idx="6"/>
            <a:endCxn id="45" idx="2"/>
          </p:cNvCxnSpPr>
          <p:nvPr/>
        </p:nvCxnSpPr>
        <p:spPr>
          <a:xfrm flipV="1">
            <a:off x="5432835" y="3753792"/>
            <a:ext cx="8155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6248400" y="3316584"/>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IIX</a:t>
            </a:r>
            <a:endParaRPr lang="en-US" dirty="0"/>
          </a:p>
        </p:txBody>
      </p:sp>
      <p:cxnSp>
        <p:nvCxnSpPr>
          <p:cNvPr id="46" name="Straight Arrow Connector 45"/>
          <p:cNvCxnSpPr>
            <a:stCxn id="45" idx="6"/>
            <a:endCxn id="47" idx="2"/>
          </p:cNvCxnSpPr>
          <p:nvPr/>
        </p:nvCxnSpPr>
        <p:spPr>
          <a:xfrm>
            <a:off x="7120350" y="3753792"/>
            <a:ext cx="770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Oval 46"/>
          <p:cNvSpPr/>
          <p:nvPr/>
        </p:nvSpPr>
        <p:spPr>
          <a:xfrm>
            <a:off x="7891050" y="3316585"/>
            <a:ext cx="871950" cy="874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EEI</a:t>
            </a:r>
            <a:endParaRPr lang="en-US" dirty="0"/>
          </a:p>
        </p:txBody>
      </p:sp>
      <p:cxnSp>
        <p:nvCxnSpPr>
          <p:cNvPr id="48" name="Straight Arrow Connector 47"/>
          <p:cNvCxnSpPr>
            <a:stCxn id="37" idx="3"/>
            <a:endCxn id="38" idx="7"/>
          </p:cNvCxnSpPr>
          <p:nvPr/>
        </p:nvCxnSpPr>
        <p:spPr>
          <a:xfrm flipH="1">
            <a:off x="5282506" y="2117961"/>
            <a:ext cx="2736238" cy="33607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2" idx="3"/>
            <a:endCxn id="43" idx="7"/>
          </p:cNvCxnSpPr>
          <p:nvPr/>
        </p:nvCxnSpPr>
        <p:spPr>
          <a:xfrm flipH="1">
            <a:off x="5305141" y="3072345"/>
            <a:ext cx="2747353" cy="3722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1" name="Oval 70"/>
          <p:cNvSpPr/>
          <p:nvPr/>
        </p:nvSpPr>
        <p:spPr>
          <a:xfrm>
            <a:off x="4572000" y="4282840"/>
            <a:ext cx="871950" cy="8744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LPQ</a:t>
            </a:r>
            <a:endParaRPr lang="en-US" dirty="0">
              <a:solidFill>
                <a:srgbClr val="C00000"/>
              </a:solidFill>
            </a:endParaRPr>
          </a:p>
        </p:txBody>
      </p:sp>
      <p:cxnSp>
        <p:nvCxnSpPr>
          <p:cNvPr id="72" name="Straight Arrow Connector 71"/>
          <p:cNvCxnSpPr>
            <a:stCxn id="47" idx="3"/>
            <a:endCxn id="71" idx="7"/>
          </p:cNvCxnSpPr>
          <p:nvPr/>
        </p:nvCxnSpPr>
        <p:spPr>
          <a:xfrm flipH="1">
            <a:off x="5316256" y="4062945"/>
            <a:ext cx="2702488" cy="3479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164765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Of course this processing of every state in the causal map into SDR’s takes a long time.</a:t>
            </a:r>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CCB</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Act</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7" name="Straight Arrow Connector 6"/>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9" name="Content Placeholder 3"/>
          <p:cNvGraphicFramePr>
            <a:graphicFrameLocks/>
          </p:cNvGraphicFramePr>
          <p:nvPr>
            <p:extLst>
              <p:ext uri="{D42A27DB-BD31-4B8C-83A1-F6EECF244321}">
                <p14:modId xmlns:p14="http://schemas.microsoft.com/office/powerpoint/2010/main" val="3160553697"/>
              </p:ext>
            </p:extLst>
          </p:nvPr>
        </p:nvGraphicFramePr>
        <p:xfrm>
          <a:off x="4876800" y="1371600"/>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000000000000000000000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111</a:t>
                      </a:r>
                      <a:r>
                        <a:rPr lang="en-US" dirty="0" smtClean="0"/>
                        <a:t>000000000000000000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a:t>
                      </a:r>
                      <a:r>
                        <a:rPr lang="en-US" dirty="0" smtClean="0">
                          <a:solidFill>
                            <a:srgbClr val="C00000"/>
                          </a:solidFill>
                        </a:rPr>
                        <a:t>111</a:t>
                      </a:r>
                      <a:r>
                        <a:rPr lang="en-US" dirty="0" smtClean="0"/>
                        <a:t>000000000000000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a:t>
                      </a:r>
                      <a:r>
                        <a:rPr lang="en-US" dirty="0" smtClean="0">
                          <a:solidFill>
                            <a:srgbClr val="C00000"/>
                          </a:solidFill>
                        </a:rPr>
                        <a:t>1</a:t>
                      </a:r>
                      <a:r>
                        <a:rPr lang="en-US" dirty="0" smtClean="0"/>
                        <a:t>0000000000000000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a:t>
                      </a:r>
                      <a:r>
                        <a:rPr lang="en-US" dirty="0" smtClean="0"/>
                        <a:t>000</a:t>
                      </a:r>
                      <a:r>
                        <a:rPr lang="en-US" dirty="0" smtClean="0">
                          <a:solidFill>
                            <a:srgbClr val="C00000"/>
                          </a:solidFill>
                        </a:rPr>
                        <a:t>1</a:t>
                      </a:r>
                      <a:r>
                        <a:rPr lang="en-US" dirty="0" smtClean="0"/>
                        <a:t>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r>
                        <a:rPr lang="en-US" dirty="0" smtClean="0"/>
                        <a:t>000</a:t>
                      </a:r>
                      <a:r>
                        <a:rPr lang="en-US" dirty="0" smtClean="0">
                          <a:solidFill>
                            <a:srgbClr val="C00000"/>
                          </a:solidFill>
                        </a:rPr>
                        <a:t>11</a:t>
                      </a:r>
                      <a:r>
                        <a:rPr lang="en-US" dirty="0" smtClean="0"/>
                        <a:t>00000000000000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a:t>
                      </a:r>
                      <a:r>
                        <a:rPr lang="en-US" dirty="0" smtClean="0">
                          <a:solidFill>
                            <a:srgbClr val="C00000"/>
                          </a:solidFill>
                        </a:rPr>
                        <a:t>1</a:t>
                      </a:r>
                      <a:r>
                        <a:rPr lang="en-US" dirty="0" smtClean="0"/>
                        <a:t>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111</a:t>
                      </a:r>
                      <a:r>
                        <a:rPr lang="en-US" dirty="0" smtClean="0"/>
                        <a:t>00000000000000000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a:t>
                      </a:r>
                      <a:r>
                        <a:rPr lang="en-US" dirty="0" smtClean="0">
                          <a:solidFill>
                            <a:srgbClr val="C00000"/>
                          </a:solidFill>
                        </a:rPr>
                        <a:t>111</a:t>
                      </a:r>
                      <a:r>
                        <a:rPr lang="en-US" dirty="0" smtClean="0"/>
                        <a:t>00000000000000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9171619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So that would probably be a process that should run for a long time periodically.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7753439"/>
              </p:ext>
            </p:extLst>
          </p:nvPr>
        </p:nvGraphicFramePr>
        <p:xfrm>
          <a:off x="381000" y="1390158"/>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BBB</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Act</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CCB</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Act</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5" name="Straight Arrow Connector 4"/>
          <p:cNvCxnSpPr/>
          <p:nvPr/>
        </p:nvCxnSpPr>
        <p:spPr>
          <a:xfrm>
            <a:off x="4267200" y="3244358"/>
            <a:ext cx="609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6" name="Content Placeholder 3"/>
          <p:cNvGraphicFramePr>
            <a:graphicFrameLocks/>
          </p:cNvGraphicFramePr>
          <p:nvPr>
            <p:extLst>
              <p:ext uri="{D42A27DB-BD31-4B8C-83A1-F6EECF244321}">
                <p14:modId xmlns:p14="http://schemas.microsoft.com/office/powerpoint/2010/main" val="3160553697"/>
              </p:ext>
            </p:extLst>
          </p:nvPr>
        </p:nvGraphicFramePr>
        <p:xfrm>
          <a:off x="4876800" y="1371600"/>
          <a:ext cx="3886200" cy="3708400"/>
        </p:xfrm>
        <a:graphic>
          <a:graphicData uri="http://schemas.openxmlformats.org/drawingml/2006/table">
            <a:tbl>
              <a:tblPr firstRow="1" bandRow="1">
                <a:tableStyleId>{2D5ABB26-0587-4C30-8999-92F81FD0307C}</a:tableStyleId>
              </a:tblPr>
              <a:tblGrid>
                <a:gridCol w="762000"/>
                <a:gridCol w="3124200"/>
              </a:tblGrid>
              <a:tr h="370840">
                <a:tc>
                  <a:txBody>
                    <a:bodyPr/>
                    <a:lstStyle/>
                    <a:p>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SDR</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AAA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111</a:t>
                      </a:r>
                      <a:r>
                        <a:rPr lang="en-US" dirty="0" smtClean="0"/>
                        <a:t>000000000000000000000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0" dirty="0" smtClean="0"/>
                        <a:t>BBB</a:t>
                      </a:r>
                      <a:endParaRPr lang="en-US"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111</a:t>
                      </a:r>
                      <a:r>
                        <a:rPr lang="en-US" dirty="0" smtClean="0"/>
                        <a:t>000000000000000000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000000</a:t>
                      </a:r>
                      <a:r>
                        <a:rPr lang="en-US" dirty="0" smtClean="0">
                          <a:solidFill>
                            <a:srgbClr val="C00000"/>
                          </a:solidFill>
                        </a:rPr>
                        <a:t>111</a:t>
                      </a:r>
                      <a:r>
                        <a:rPr lang="en-US" dirty="0" smtClean="0"/>
                        <a:t>000000000000000</a:t>
                      </a:r>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a:t>
                      </a:r>
                      <a:r>
                        <a:rPr lang="en-US" dirty="0" smtClean="0">
                          <a:solidFill>
                            <a:srgbClr val="C00000"/>
                          </a:solidFill>
                        </a:rPr>
                        <a:t>1</a:t>
                      </a:r>
                      <a:r>
                        <a:rPr lang="en-US" dirty="0" smtClean="0"/>
                        <a:t>0000000000000000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a:t>
                      </a:r>
                      <a:r>
                        <a:rPr lang="en-US" dirty="0" smtClean="0">
                          <a:solidFill>
                            <a:srgbClr val="C00000"/>
                          </a:solidFill>
                        </a:rPr>
                        <a:t>11</a:t>
                      </a:r>
                      <a:r>
                        <a:rPr lang="en-US" dirty="0" smtClean="0"/>
                        <a:t>000</a:t>
                      </a:r>
                      <a:r>
                        <a:rPr lang="en-US" dirty="0" smtClean="0">
                          <a:solidFill>
                            <a:srgbClr val="C00000"/>
                          </a:solidFill>
                        </a:rPr>
                        <a:t>1</a:t>
                      </a:r>
                      <a:r>
                        <a:rPr lang="en-US" dirty="0" smtClean="0"/>
                        <a:t>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r>
                        <a:rPr lang="en-US" dirty="0" smtClean="0"/>
                        <a:t>000</a:t>
                      </a:r>
                      <a:r>
                        <a:rPr lang="en-US" dirty="0" smtClean="0">
                          <a:solidFill>
                            <a:srgbClr val="C00000"/>
                          </a:solidFill>
                        </a:rPr>
                        <a:t>11</a:t>
                      </a:r>
                      <a:r>
                        <a:rPr lang="en-US" dirty="0" smtClean="0"/>
                        <a:t>00000000000000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AAC</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11</a:t>
                      </a:r>
                      <a:r>
                        <a:rPr lang="en-US" dirty="0" smtClean="0"/>
                        <a:t>000000</a:t>
                      </a:r>
                      <a:r>
                        <a:rPr lang="en-US" dirty="0" smtClean="0">
                          <a:solidFill>
                            <a:srgbClr val="C00000"/>
                          </a:solidFill>
                        </a:rPr>
                        <a:t>1</a:t>
                      </a:r>
                      <a:r>
                        <a:rPr lang="en-US" dirty="0" smtClean="0"/>
                        <a:t>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BBA</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111</a:t>
                      </a:r>
                      <a:r>
                        <a:rPr lang="en-US" dirty="0" smtClean="0"/>
                        <a:t>00000000000000000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CCB</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00000</a:t>
                      </a:r>
                      <a:r>
                        <a:rPr lang="en-US" dirty="0" smtClean="0">
                          <a:solidFill>
                            <a:srgbClr val="C00000"/>
                          </a:solidFill>
                        </a:rPr>
                        <a:t>111</a:t>
                      </a:r>
                      <a:r>
                        <a:rPr lang="en-US" dirty="0" smtClean="0"/>
                        <a:t>00000000000000</a:t>
                      </a:r>
                      <a:r>
                        <a:rPr lang="en-US" dirty="0" smtClean="0">
                          <a:solidFill>
                            <a:srgbClr val="C00000"/>
                          </a:solidFill>
                        </a:rPr>
                        <a:t>1</a:t>
                      </a:r>
                      <a:r>
                        <a:rPr lang="en-US" dirty="0" smtClean="0"/>
                        <a:t>00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91716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The more nodes there are, the more transitions are recorded, exponentially.</a:t>
            </a:r>
            <a:endParaRPr lang="en-US" dirty="0"/>
          </a:p>
        </p:txBody>
      </p:sp>
    </p:spTree>
    <p:extLst>
      <p:ext uri="{BB962C8B-B14F-4D97-AF65-F5344CB8AC3E}">
        <p14:creationId xmlns:p14="http://schemas.microsoft.com/office/powerpoint/2010/main" val="174252224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 An Example</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Conversion process A creates the SDR according to the patterns and the causal map.</a:t>
            </a:r>
            <a:endParaRPr lang="en-US" dirty="0"/>
          </a:p>
        </p:txBody>
      </p:sp>
      <p:sp>
        <p:nvSpPr>
          <p:cNvPr id="3" name="TextBox 2"/>
          <p:cNvSpPr txBox="1"/>
          <p:nvPr/>
        </p:nvSpPr>
        <p:spPr>
          <a:xfrm>
            <a:off x="1543703" y="2748977"/>
            <a:ext cx="6056594" cy="646331"/>
          </a:xfrm>
          <a:prstGeom prst="rect">
            <a:avLst/>
          </a:prstGeom>
          <a:noFill/>
        </p:spPr>
        <p:txBody>
          <a:bodyPr wrap="none" rtlCol="0">
            <a:spAutoFit/>
          </a:bodyPr>
          <a:lstStyle/>
          <a:p>
            <a:r>
              <a:rPr lang="en-US" dirty="0" smtClean="0"/>
              <a:t>Sleep – a re-weighting, re-ordering, re-organizing, re-balancing</a:t>
            </a:r>
          </a:p>
          <a:p>
            <a:r>
              <a:rPr lang="en-US" dirty="0" smtClean="0"/>
              <a:t>of everything we’ve seen before. </a:t>
            </a:r>
            <a:endParaRPr lang="en-US" dirty="0"/>
          </a:p>
        </p:txBody>
      </p:sp>
      <p:sp>
        <p:nvSpPr>
          <p:cNvPr id="39" name="TextBox 38"/>
          <p:cNvSpPr txBox="1"/>
          <p:nvPr/>
        </p:nvSpPr>
        <p:spPr>
          <a:xfrm>
            <a:off x="1543703" y="3886200"/>
            <a:ext cx="5949834" cy="646331"/>
          </a:xfrm>
          <a:prstGeom prst="rect">
            <a:avLst/>
          </a:prstGeom>
          <a:noFill/>
        </p:spPr>
        <p:txBody>
          <a:bodyPr wrap="none" rtlCol="0">
            <a:spAutoFit/>
          </a:bodyPr>
          <a:lstStyle/>
          <a:p>
            <a:r>
              <a:rPr lang="en-US" dirty="0" smtClean="0"/>
              <a:t>We need a process that runs through the entire database and</a:t>
            </a:r>
          </a:p>
          <a:p>
            <a:r>
              <a:rPr lang="en-US" dirty="0" smtClean="0"/>
              <a:t>creates the appropriate SDR for each entry. </a:t>
            </a:r>
            <a:endParaRPr lang="en-US" dirty="0"/>
          </a:p>
        </p:txBody>
      </p:sp>
    </p:spTree>
    <p:extLst>
      <p:ext uri="{BB962C8B-B14F-4D97-AF65-F5344CB8AC3E}">
        <p14:creationId xmlns:p14="http://schemas.microsoft.com/office/powerpoint/2010/main" val="409171619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Conversion process A creates the SDR according to the patterns and the causal map.</a:t>
            </a:r>
            <a:endParaRPr lang="en-US" dirty="0"/>
          </a:p>
        </p:txBody>
      </p:sp>
      <p:sp>
        <p:nvSpPr>
          <p:cNvPr id="30" name="TextBox 29"/>
          <p:cNvSpPr txBox="1"/>
          <p:nvPr/>
        </p:nvSpPr>
        <p:spPr>
          <a:xfrm>
            <a:off x="3124200"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A</a:t>
            </a:r>
            <a:endParaRPr lang="en-US" dirty="0"/>
          </a:p>
        </p:txBody>
      </p:sp>
      <p:sp>
        <p:nvSpPr>
          <p:cNvPr id="33" name="TextBox 32"/>
          <p:cNvSpPr txBox="1"/>
          <p:nvPr/>
        </p:nvSpPr>
        <p:spPr>
          <a:xfrm>
            <a:off x="4815535"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B</a:t>
            </a:r>
            <a:endParaRPr lang="en-US" dirty="0"/>
          </a:p>
        </p:txBody>
      </p:sp>
      <p:sp>
        <p:nvSpPr>
          <p:cNvPr id="35" name="TextBox 34"/>
          <p:cNvSpPr txBox="1"/>
          <p:nvPr/>
        </p:nvSpPr>
        <p:spPr>
          <a:xfrm>
            <a:off x="658640" y="4201556"/>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a:t>
            </a:r>
            <a:endParaRPr lang="en-US" dirty="0"/>
          </a:p>
        </p:txBody>
      </p:sp>
      <p:sp>
        <p:nvSpPr>
          <p:cNvPr id="36" name="TextBox 35"/>
          <p:cNvSpPr txBox="1"/>
          <p:nvPr/>
        </p:nvSpPr>
        <p:spPr>
          <a:xfrm>
            <a:off x="2896561" y="4201556"/>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 SDR</a:t>
            </a:r>
            <a:endParaRPr lang="en-US" dirty="0"/>
          </a:p>
        </p:txBody>
      </p:sp>
      <p:sp>
        <p:nvSpPr>
          <p:cNvPr id="37" name="TextBox 36"/>
          <p:cNvSpPr txBox="1"/>
          <p:nvPr/>
        </p:nvSpPr>
        <p:spPr>
          <a:xfrm>
            <a:off x="648832" y="2948104"/>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Patterns</a:t>
            </a:r>
            <a:endParaRPr lang="en-US" dirty="0"/>
          </a:p>
        </p:txBody>
      </p:sp>
      <p:cxnSp>
        <p:nvCxnSpPr>
          <p:cNvPr id="7" name="Straight Arrow Connector 6"/>
          <p:cNvCxnSpPr>
            <a:stCxn id="35" idx="0"/>
            <a:endCxn id="37" idx="2"/>
          </p:cNvCxnSpPr>
          <p:nvPr/>
        </p:nvCxnSpPr>
        <p:spPr>
          <a:xfrm flipH="1" flipV="1">
            <a:off x="1211869" y="3317436"/>
            <a:ext cx="9808" cy="8841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7" name="Rounded Rectangle 66"/>
          <p:cNvSpPr/>
          <p:nvPr/>
        </p:nvSpPr>
        <p:spPr>
          <a:xfrm>
            <a:off x="2756507" y="2551305"/>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Flowchart: Connector 67"/>
          <p:cNvSpPr/>
          <p:nvPr/>
        </p:nvSpPr>
        <p:spPr>
          <a:xfrm>
            <a:off x="3306116" y="2880071"/>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69" name="Flowchart: Connector 68"/>
          <p:cNvSpPr/>
          <p:nvPr/>
        </p:nvSpPr>
        <p:spPr>
          <a:xfrm>
            <a:off x="3496616" y="3355705"/>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70" name="Flowchart: Connector 69"/>
          <p:cNvSpPr/>
          <p:nvPr/>
        </p:nvSpPr>
        <p:spPr>
          <a:xfrm>
            <a:off x="3115616" y="335590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71" name="Straight Arrow Connector 70"/>
          <p:cNvCxnSpPr>
            <a:stCxn id="68" idx="5"/>
          </p:cNvCxnSpPr>
          <p:nvPr/>
        </p:nvCxnSpPr>
        <p:spPr>
          <a:xfrm>
            <a:off x="3468718"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68" idx="3"/>
          </p:cNvCxnSpPr>
          <p:nvPr/>
        </p:nvCxnSpPr>
        <p:spPr>
          <a:xfrm flipH="1">
            <a:off x="3210866"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70" idx="7"/>
            <a:endCxn id="69" idx="1"/>
          </p:cNvCxnSpPr>
          <p:nvPr/>
        </p:nvCxnSpPr>
        <p:spPr>
          <a:xfrm flipV="1">
            <a:off x="3278218" y="3385469"/>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69" idx="3"/>
            <a:endCxn id="70" idx="5"/>
          </p:cNvCxnSpPr>
          <p:nvPr/>
        </p:nvCxnSpPr>
        <p:spPr>
          <a:xfrm flipH="1">
            <a:off x="3278218" y="3529180"/>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Flowchart: Connector 74"/>
          <p:cNvSpPr/>
          <p:nvPr/>
        </p:nvSpPr>
        <p:spPr>
          <a:xfrm>
            <a:off x="3687116" y="2676832"/>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76" name="Straight Arrow Connector 75"/>
          <p:cNvCxnSpPr>
            <a:stCxn id="69" idx="7"/>
          </p:cNvCxnSpPr>
          <p:nvPr/>
        </p:nvCxnSpPr>
        <p:spPr>
          <a:xfrm flipV="1">
            <a:off x="3659218" y="2880071"/>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H="1">
            <a:off x="3468718" y="2778453"/>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37" idx="3"/>
            <a:endCxn id="67" idx="1"/>
          </p:cNvCxnSpPr>
          <p:nvPr/>
        </p:nvCxnSpPr>
        <p:spPr>
          <a:xfrm>
            <a:off x="1774906" y="3132770"/>
            <a:ext cx="98160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67" idx="2"/>
            <a:endCxn id="36" idx="0"/>
          </p:cNvCxnSpPr>
          <p:nvPr/>
        </p:nvCxnSpPr>
        <p:spPr>
          <a:xfrm>
            <a:off x="3459598" y="3714235"/>
            <a:ext cx="0" cy="4873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82904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Conversion process A creates the SDR according to the patterns and the causal map.</a:t>
            </a:r>
            <a:endParaRPr lang="en-US" dirty="0"/>
          </a:p>
        </p:txBody>
      </p:sp>
      <p:sp>
        <p:nvSpPr>
          <p:cNvPr id="30" name="TextBox 29"/>
          <p:cNvSpPr txBox="1"/>
          <p:nvPr/>
        </p:nvSpPr>
        <p:spPr>
          <a:xfrm>
            <a:off x="3124200"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A</a:t>
            </a:r>
            <a:endParaRPr lang="en-US" dirty="0"/>
          </a:p>
        </p:txBody>
      </p:sp>
      <p:sp>
        <p:nvSpPr>
          <p:cNvPr id="33" name="TextBox 32"/>
          <p:cNvSpPr txBox="1"/>
          <p:nvPr/>
        </p:nvSpPr>
        <p:spPr>
          <a:xfrm>
            <a:off x="4815535"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B</a:t>
            </a:r>
            <a:endParaRPr lang="en-US" dirty="0"/>
          </a:p>
        </p:txBody>
      </p:sp>
      <p:sp>
        <p:nvSpPr>
          <p:cNvPr id="35" name="TextBox 34"/>
          <p:cNvSpPr txBox="1"/>
          <p:nvPr/>
        </p:nvSpPr>
        <p:spPr>
          <a:xfrm>
            <a:off x="658640" y="4201556"/>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a:t>
            </a:r>
            <a:endParaRPr lang="en-US" dirty="0"/>
          </a:p>
        </p:txBody>
      </p:sp>
      <p:sp>
        <p:nvSpPr>
          <p:cNvPr id="36" name="TextBox 35"/>
          <p:cNvSpPr txBox="1"/>
          <p:nvPr/>
        </p:nvSpPr>
        <p:spPr>
          <a:xfrm>
            <a:off x="2896561" y="4201556"/>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 SDR</a:t>
            </a:r>
            <a:endParaRPr lang="en-US" dirty="0"/>
          </a:p>
        </p:txBody>
      </p:sp>
      <p:sp>
        <p:nvSpPr>
          <p:cNvPr id="37" name="TextBox 36"/>
          <p:cNvSpPr txBox="1"/>
          <p:nvPr/>
        </p:nvSpPr>
        <p:spPr>
          <a:xfrm>
            <a:off x="648832" y="2948104"/>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Patterns</a:t>
            </a:r>
            <a:endParaRPr lang="en-US" dirty="0"/>
          </a:p>
        </p:txBody>
      </p:sp>
      <p:cxnSp>
        <p:nvCxnSpPr>
          <p:cNvPr id="7" name="Straight Arrow Connector 6"/>
          <p:cNvCxnSpPr>
            <a:stCxn id="35" idx="0"/>
            <a:endCxn id="37" idx="2"/>
          </p:cNvCxnSpPr>
          <p:nvPr/>
        </p:nvCxnSpPr>
        <p:spPr>
          <a:xfrm flipH="1" flipV="1">
            <a:off x="1211869" y="3317436"/>
            <a:ext cx="9808" cy="8841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7" name="Rounded Rectangle 66"/>
          <p:cNvSpPr/>
          <p:nvPr/>
        </p:nvSpPr>
        <p:spPr>
          <a:xfrm>
            <a:off x="2756507" y="2551305"/>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Flowchart: Connector 67"/>
          <p:cNvSpPr/>
          <p:nvPr/>
        </p:nvSpPr>
        <p:spPr>
          <a:xfrm>
            <a:off x="3306116" y="2880071"/>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69" name="Flowchart: Connector 68"/>
          <p:cNvSpPr/>
          <p:nvPr/>
        </p:nvSpPr>
        <p:spPr>
          <a:xfrm>
            <a:off x="3496616" y="3355705"/>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70" name="Flowchart: Connector 69"/>
          <p:cNvSpPr/>
          <p:nvPr/>
        </p:nvSpPr>
        <p:spPr>
          <a:xfrm>
            <a:off x="3115616" y="335590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71" name="Straight Arrow Connector 70"/>
          <p:cNvCxnSpPr>
            <a:stCxn id="68" idx="5"/>
          </p:cNvCxnSpPr>
          <p:nvPr/>
        </p:nvCxnSpPr>
        <p:spPr>
          <a:xfrm>
            <a:off x="3468718"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68" idx="3"/>
          </p:cNvCxnSpPr>
          <p:nvPr/>
        </p:nvCxnSpPr>
        <p:spPr>
          <a:xfrm flipH="1">
            <a:off x="3210866"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70" idx="7"/>
            <a:endCxn id="69" idx="1"/>
          </p:cNvCxnSpPr>
          <p:nvPr/>
        </p:nvCxnSpPr>
        <p:spPr>
          <a:xfrm flipV="1">
            <a:off x="3278218" y="3385469"/>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69" idx="3"/>
            <a:endCxn id="70" idx="5"/>
          </p:cNvCxnSpPr>
          <p:nvPr/>
        </p:nvCxnSpPr>
        <p:spPr>
          <a:xfrm flipH="1">
            <a:off x="3278218" y="3529180"/>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Flowchart: Connector 74"/>
          <p:cNvSpPr/>
          <p:nvPr/>
        </p:nvSpPr>
        <p:spPr>
          <a:xfrm>
            <a:off x="3687116" y="2676832"/>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76" name="Straight Arrow Connector 75"/>
          <p:cNvCxnSpPr>
            <a:stCxn id="69" idx="7"/>
          </p:cNvCxnSpPr>
          <p:nvPr/>
        </p:nvCxnSpPr>
        <p:spPr>
          <a:xfrm flipV="1">
            <a:off x="3659218" y="2880071"/>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H="1">
            <a:off x="3468718" y="2778453"/>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37" idx="3"/>
            <a:endCxn id="67" idx="1"/>
          </p:cNvCxnSpPr>
          <p:nvPr/>
        </p:nvCxnSpPr>
        <p:spPr>
          <a:xfrm>
            <a:off x="1774906" y="3132770"/>
            <a:ext cx="98160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67" idx="2"/>
            <a:endCxn id="36" idx="0"/>
          </p:cNvCxnSpPr>
          <p:nvPr/>
        </p:nvCxnSpPr>
        <p:spPr>
          <a:xfrm>
            <a:off x="3459598" y="3714235"/>
            <a:ext cx="0" cy="4873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4876800" y="4201556"/>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 SDR + Actions</a:t>
            </a:r>
            <a:endParaRPr lang="en-US" dirty="0"/>
          </a:p>
        </p:txBody>
      </p:sp>
      <p:sp>
        <p:nvSpPr>
          <p:cNvPr id="45" name="TextBox 44"/>
          <p:cNvSpPr txBox="1"/>
          <p:nvPr/>
        </p:nvSpPr>
        <p:spPr>
          <a:xfrm>
            <a:off x="7162392" y="4201556"/>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Predicted  SDR</a:t>
            </a:r>
            <a:endParaRPr lang="en-US" dirty="0"/>
          </a:p>
        </p:txBody>
      </p:sp>
      <p:cxnSp>
        <p:nvCxnSpPr>
          <p:cNvPr id="47" name="Straight Arrow Connector 46"/>
          <p:cNvCxnSpPr>
            <a:stCxn id="44" idx="0"/>
            <a:endCxn id="48" idx="2"/>
          </p:cNvCxnSpPr>
          <p:nvPr/>
        </p:nvCxnSpPr>
        <p:spPr>
          <a:xfrm flipV="1">
            <a:off x="5905500" y="3714235"/>
            <a:ext cx="0" cy="4873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Rounded Rectangle 47"/>
          <p:cNvSpPr/>
          <p:nvPr/>
        </p:nvSpPr>
        <p:spPr>
          <a:xfrm>
            <a:off x="5202409" y="2551305"/>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Flowchart: Connector 48"/>
          <p:cNvSpPr/>
          <p:nvPr/>
        </p:nvSpPr>
        <p:spPr>
          <a:xfrm>
            <a:off x="5752018" y="2880071"/>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50" name="Flowchart: Connector 49"/>
          <p:cNvSpPr/>
          <p:nvPr/>
        </p:nvSpPr>
        <p:spPr>
          <a:xfrm>
            <a:off x="5942518" y="3355705"/>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51" name="Flowchart: Connector 50"/>
          <p:cNvSpPr/>
          <p:nvPr/>
        </p:nvSpPr>
        <p:spPr>
          <a:xfrm>
            <a:off x="5561518" y="335590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52" name="Straight Arrow Connector 51"/>
          <p:cNvCxnSpPr>
            <a:stCxn id="49" idx="5"/>
          </p:cNvCxnSpPr>
          <p:nvPr/>
        </p:nvCxnSpPr>
        <p:spPr>
          <a:xfrm>
            <a:off x="5914620"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49" idx="3"/>
          </p:cNvCxnSpPr>
          <p:nvPr/>
        </p:nvCxnSpPr>
        <p:spPr>
          <a:xfrm flipH="1">
            <a:off x="5656768"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51" idx="7"/>
            <a:endCxn id="50" idx="1"/>
          </p:cNvCxnSpPr>
          <p:nvPr/>
        </p:nvCxnSpPr>
        <p:spPr>
          <a:xfrm flipV="1">
            <a:off x="5724120" y="3385469"/>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0" idx="3"/>
            <a:endCxn id="51" idx="5"/>
          </p:cNvCxnSpPr>
          <p:nvPr/>
        </p:nvCxnSpPr>
        <p:spPr>
          <a:xfrm flipH="1">
            <a:off x="5724120" y="3529180"/>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Flowchart: Connector 55"/>
          <p:cNvSpPr/>
          <p:nvPr/>
        </p:nvSpPr>
        <p:spPr>
          <a:xfrm>
            <a:off x="6133018" y="2676832"/>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57" name="Straight Arrow Connector 56"/>
          <p:cNvCxnSpPr>
            <a:stCxn id="50" idx="7"/>
          </p:cNvCxnSpPr>
          <p:nvPr/>
        </p:nvCxnSpPr>
        <p:spPr>
          <a:xfrm flipV="1">
            <a:off x="6105120" y="2880071"/>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H="1">
            <a:off x="5914620" y="2778453"/>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48" idx="3"/>
            <a:endCxn id="45" idx="0"/>
          </p:cNvCxnSpPr>
          <p:nvPr/>
        </p:nvCxnSpPr>
        <p:spPr>
          <a:xfrm>
            <a:off x="6608591" y="3132770"/>
            <a:ext cx="1353901" cy="1068786"/>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805210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Intuition</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HTM does this. The inference map is the configuration of the neurons. </a:t>
            </a:r>
            <a:endParaRPr lang="en-US" dirty="0"/>
          </a:p>
        </p:txBody>
      </p:sp>
      <p:sp>
        <p:nvSpPr>
          <p:cNvPr id="6" name="Rounded Rectangle 5"/>
          <p:cNvSpPr/>
          <p:nvPr/>
        </p:nvSpPr>
        <p:spPr>
          <a:xfrm>
            <a:off x="2850521" y="2527259"/>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Flowchart: Connector 6"/>
          <p:cNvSpPr/>
          <p:nvPr/>
        </p:nvSpPr>
        <p:spPr>
          <a:xfrm>
            <a:off x="5593721" y="342897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lowchart: Connector 7"/>
          <p:cNvSpPr/>
          <p:nvPr/>
        </p:nvSpPr>
        <p:spPr>
          <a:xfrm>
            <a:off x="5784221" y="3904611"/>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Flowchart: Connector 8"/>
          <p:cNvSpPr/>
          <p:nvPr/>
        </p:nvSpPr>
        <p:spPr>
          <a:xfrm>
            <a:off x="5403221" y="3904806"/>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a:stCxn id="7" idx="5"/>
          </p:cNvCxnSpPr>
          <p:nvPr/>
        </p:nvCxnSpPr>
        <p:spPr>
          <a:xfrm>
            <a:off x="5756323" y="3602452"/>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7" idx="3"/>
          </p:cNvCxnSpPr>
          <p:nvPr/>
        </p:nvCxnSpPr>
        <p:spPr>
          <a:xfrm flipH="1">
            <a:off x="5498471" y="3602452"/>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9" idx="7"/>
            <a:endCxn id="8" idx="1"/>
          </p:cNvCxnSpPr>
          <p:nvPr/>
        </p:nvCxnSpPr>
        <p:spPr>
          <a:xfrm flipV="1">
            <a:off x="5565823" y="3934375"/>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3"/>
            <a:endCxn id="9" idx="5"/>
          </p:cNvCxnSpPr>
          <p:nvPr/>
        </p:nvCxnSpPr>
        <p:spPr>
          <a:xfrm flipH="1">
            <a:off x="5565823" y="407808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4" name="Flowchart: Connector 13"/>
          <p:cNvSpPr/>
          <p:nvPr/>
        </p:nvSpPr>
        <p:spPr>
          <a:xfrm>
            <a:off x="5974721" y="322573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 name="Straight Arrow Connector 14"/>
          <p:cNvCxnSpPr>
            <a:stCxn id="8" idx="7"/>
          </p:cNvCxnSpPr>
          <p:nvPr/>
        </p:nvCxnSpPr>
        <p:spPr>
          <a:xfrm flipV="1">
            <a:off x="5946823" y="3428977"/>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070523" y="2844759"/>
            <a:ext cx="1371600" cy="369332"/>
          </a:xfrm>
          <a:prstGeom prst="rect">
            <a:avLst/>
          </a:prstGeom>
          <a:noFill/>
        </p:spPr>
        <p:txBody>
          <a:bodyPr wrap="square" rtlCol="0">
            <a:spAutoFit/>
          </a:bodyPr>
          <a:lstStyle/>
          <a:p>
            <a:r>
              <a:rPr lang="en-US" dirty="0" smtClean="0"/>
              <a:t>Causal map</a:t>
            </a:r>
            <a:endParaRPr lang="en-US" dirty="0"/>
          </a:p>
        </p:txBody>
      </p:sp>
      <p:cxnSp>
        <p:nvCxnSpPr>
          <p:cNvPr id="17" name="Straight Arrow Connector 16"/>
          <p:cNvCxnSpPr/>
          <p:nvPr/>
        </p:nvCxnSpPr>
        <p:spPr>
          <a:xfrm flipH="1">
            <a:off x="5756323" y="3327359"/>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Flowchart: Connector 17"/>
          <p:cNvSpPr/>
          <p:nvPr/>
        </p:nvSpPr>
        <p:spPr>
          <a:xfrm>
            <a:off x="3185965" y="332735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Flowchart: Connector 19"/>
          <p:cNvSpPr/>
          <p:nvPr/>
        </p:nvSpPr>
        <p:spPr>
          <a:xfrm>
            <a:off x="3635646" y="390460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Flowchart: Connector 20"/>
          <p:cNvSpPr/>
          <p:nvPr/>
        </p:nvSpPr>
        <p:spPr>
          <a:xfrm>
            <a:off x="3185643" y="390460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Arrow Connector 21"/>
          <p:cNvCxnSpPr>
            <a:stCxn id="18" idx="6"/>
            <a:endCxn id="26" idx="2"/>
          </p:cNvCxnSpPr>
          <p:nvPr/>
        </p:nvCxnSpPr>
        <p:spPr>
          <a:xfrm flipV="1">
            <a:off x="3376465" y="3428977"/>
            <a:ext cx="259181" cy="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8" idx="4"/>
            <a:endCxn id="21" idx="0"/>
          </p:cNvCxnSpPr>
          <p:nvPr/>
        </p:nvCxnSpPr>
        <p:spPr>
          <a:xfrm flipH="1">
            <a:off x="3280893" y="3530598"/>
            <a:ext cx="322" cy="374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21" idx="7"/>
            <a:endCxn id="20" idx="1"/>
          </p:cNvCxnSpPr>
          <p:nvPr/>
        </p:nvCxnSpPr>
        <p:spPr>
          <a:xfrm flipV="1">
            <a:off x="3348245" y="3934372"/>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0" idx="3"/>
            <a:endCxn id="21" idx="5"/>
          </p:cNvCxnSpPr>
          <p:nvPr/>
        </p:nvCxnSpPr>
        <p:spPr>
          <a:xfrm flipH="1">
            <a:off x="3348245" y="4078083"/>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6" name="Flowchart: Connector 25"/>
          <p:cNvSpPr/>
          <p:nvPr/>
        </p:nvSpPr>
        <p:spPr>
          <a:xfrm>
            <a:off x="3635646" y="332735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a:stCxn id="20" idx="0"/>
            <a:endCxn id="26" idx="4"/>
          </p:cNvCxnSpPr>
          <p:nvPr/>
        </p:nvCxnSpPr>
        <p:spPr>
          <a:xfrm flipV="1">
            <a:off x="3730896" y="3530596"/>
            <a:ext cx="0" cy="37401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881164" y="2844759"/>
            <a:ext cx="1690835" cy="369332"/>
          </a:xfrm>
          <a:prstGeom prst="rect">
            <a:avLst/>
          </a:prstGeom>
          <a:noFill/>
        </p:spPr>
        <p:txBody>
          <a:bodyPr wrap="square" rtlCol="0">
            <a:spAutoFit/>
          </a:bodyPr>
          <a:lstStyle/>
          <a:p>
            <a:r>
              <a:rPr lang="en-US" dirty="0" smtClean="0"/>
              <a:t>Inference map</a:t>
            </a:r>
            <a:endParaRPr lang="en-US" dirty="0"/>
          </a:p>
        </p:txBody>
      </p:sp>
      <p:sp>
        <p:nvSpPr>
          <p:cNvPr id="29" name="Right Arrow 28"/>
          <p:cNvSpPr/>
          <p:nvPr/>
        </p:nvSpPr>
        <p:spPr>
          <a:xfrm>
            <a:off x="3993521" y="3904608"/>
            <a:ext cx="1219200"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ight Arrow 29"/>
          <p:cNvSpPr/>
          <p:nvPr/>
        </p:nvSpPr>
        <p:spPr>
          <a:xfrm flipH="1">
            <a:off x="4475549" y="2927706"/>
            <a:ext cx="511386"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31609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Path</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Pattern Recognition is important when dealing with highly variable data.</a:t>
            </a:r>
            <a:endParaRPr lang="en-US" dirty="0"/>
          </a:p>
        </p:txBody>
      </p:sp>
      <p:sp>
        <p:nvSpPr>
          <p:cNvPr id="3" name="Rounded Rectangle 2"/>
          <p:cNvSpPr/>
          <p:nvPr/>
        </p:nvSpPr>
        <p:spPr>
          <a:xfrm>
            <a:off x="685800" y="2743200"/>
            <a:ext cx="2286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Pattern Recognition</a:t>
            </a:r>
            <a:endParaRPr lang="en-US" dirty="0">
              <a:solidFill>
                <a:srgbClr val="C00000"/>
              </a:solidFill>
            </a:endParaRPr>
          </a:p>
        </p:txBody>
      </p:sp>
    </p:spTree>
    <p:extLst>
      <p:ext uri="{BB962C8B-B14F-4D97-AF65-F5344CB8AC3E}">
        <p14:creationId xmlns:p14="http://schemas.microsoft.com/office/powerpoint/2010/main" val="383498685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Path</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could lead to the creation of generalized rules.</a:t>
            </a:r>
            <a:endParaRPr lang="en-US" dirty="0"/>
          </a:p>
        </p:txBody>
      </p:sp>
      <p:sp>
        <p:nvSpPr>
          <p:cNvPr id="3" name="Rounded Rectangle 2"/>
          <p:cNvSpPr/>
          <p:nvPr/>
        </p:nvSpPr>
        <p:spPr>
          <a:xfrm>
            <a:off x="6858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 Recognition</a:t>
            </a:r>
            <a:endParaRPr lang="en-US" dirty="0"/>
          </a:p>
        </p:txBody>
      </p:sp>
      <p:sp>
        <p:nvSpPr>
          <p:cNvPr id="5" name="Rounded Rectangle 4"/>
          <p:cNvSpPr/>
          <p:nvPr/>
        </p:nvSpPr>
        <p:spPr>
          <a:xfrm>
            <a:off x="3429000" y="2743200"/>
            <a:ext cx="2286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Heuristic Rules</a:t>
            </a:r>
            <a:endParaRPr lang="en-US" dirty="0">
              <a:solidFill>
                <a:srgbClr val="C00000"/>
              </a:solidFill>
            </a:endParaRPr>
          </a:p>
        </p:txBody>
      </p:sp>
      <p:cxnSp>
        <p:nvCxnSpPr>
          <p:cNvPr id="6" name="Straight Arrow Connector 5"/>
          <p:cNvCxnSpPr>
            <a:stCxn id="3" idx="3"/>
            <a:endCxn id="5" idx="1"/>
          </p:cNvCxnSpPr>
          <p:nvPr/>
        </p:nvCxnSpPr>
        <p:spPr>
          <a:xfrm>
            <a:off x="29718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48935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Path</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And Heuristic Rules could allow you extrapolate patterns out into the future.</a:t>
            </a:r>
            <a:endParaRPr lang="en-US" dirty="0"/>
          </a:p>
        </p:txBody>
      </p:sp>
      <p:sp>
        <p:nvSpPr>
          <p:cNvPr id="3" name="Rounded Rectangle 2"/>
          <p:cNvSpPr/>
          <p:nvPr/>
        </p:nvSpPr>
        <p:spPr>
          <a:xfrm>
            <a:off x="6858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 Recognition</a:t>
            </a:r>
            <a:endParaRPr lang="en-US" dirty="0"/>
          </a:p>
        </p:txBody>
      </p:sp>
      <p:sp>
        <p:nvSpPr>
          <p:cNvPr id="5" name="Rounded Rectangle 4"/>
          <p:cNvSpPr/>
          <p:nvPr/>
        </p:nvSpPr>
        <p:spPr>
          <a:xfrm>
            <a:off x="34290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Heuristic Rules</a:t>
            </a:r>
            <a:endParaRPr lang="en-US" dirty="0"/>
          </a:p>
        </p:txBody>
      </p:sp>
      <p:cxnSp>
        <p:nvCxnSpPr>
          <p:cNvPr id="6" name="Straight Arrow Connector 5"/>
          <p:cNvCxnSpPr>
            <a:stCxn id="3" idx="3"/>
            <a:endCxn id="5" idx="1"/>
          </p:cNvCxnSpPr>
          <p:nvPr/>
        </p:nvCxnSpPr>
        <p:spPr>
          <a:xfrm>
            <a:off x="29718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6172200" y="2743200"/>
            <a:ext cx="2286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Extrapolation</a:t>
            </a:r>
            <a:endParaRPr lang="en-US" dirty="0">
              <a:solidFill>
                <a:srgbClr val="C00000"/>
              </a:solidFill>
            </a:endParaRPr>
          </a:p>
        </p:txBody>
      </p:sp>
      <p:cxnSp>
        <p:nvCxnSpPr>
          <p:cNvPr id="9" name="Straight Arrow Connector 8"/>
          <p:cNvCxnSpPr>
            <a:stCxn id="5" idx="3"/>
            <a:endCxn id="8" idx="1"/>
          </p:cNvCxnSpPr>
          <p:nvPr/>
        </p:nvCxnSpPr>
        <p:spPr>
          <a:xfrm>
            <a:off x="57150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88004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Path</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Such extrapolation can be applied to new situations as an analogy to create new rules.</a:t>
            </a:r>
            <a:endParaRPr lang="en-US" dirty="0"/>
          </a:p>
        </p:txBody>
      </p:sp>
      <p:sp>
        <p:nvSpPr>
          <p:cNvPr id="3" name="Rounded Rectangle 2"/>
          <p:cNvSpPr/>
          <p:nvPr/>
        </p:nvSpPr>
        <p:spPr>
          <a:xfrm>
            <a:off x="6858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 Recognition</a:t>
            </a:r>
            <a:endParaRPr lang="en-US" dirty="0"/>
          </a:p>
        </p:txBody>
      </p:sp>
      <p:sp>
        <p:nvSpPr>
          <p:cNvPr id="5" name="Rounded Rectangle 4"/>
          <p:cNvSpPr/>
          <p:nvPr/>
        </p:nvSpPr>
        <p:spPr>
          <a:xfrm>
            <a:off x="34290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Heuristic Rules</a:t>
            </a:r>
            <a:endParaRPr lang="en-US" dirty="0"/>
          </a:p>
        </p:txBody>
      </p:sp>
      <p:cxnSp>
        <p:nvCxnSpPr>
          <p:cNvPr id="6" name="Straight Arrow Connector 5"/>
          <p:cNvCxnSpPr>
            <a:stCxn id="3" idx="3"/>
            <a:endCxn id="5" idx="1"/>
          </p:cNvCxnSpPr>
          <p:nvPr/>
        </p:nvCxnSpPr>
        <p:spPr>
          <a:xfrm>
            <a:off x="29718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61722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Extrapolation</a:t>
            </a:r>
            <a:endParaRPr lang="en-US" dirty="0"/>
          </a:p>
        </p:txBody>
      </p:sp>
      <p:cxnSp>
        <p:nvCxnSpPr>
          <p:cNvPr id="9" name="Straight Arrow Connector 8"/>
          <p:cNvCxnSpPr>
            <a:stCxn id="5" idx="3"/>
            <a:endCxn id="8" idx="1"/>
          </p:cNvCxnSpPr>
          <p:nvPr/>
        </p:nvCxnSpPr>
        <p:spPr>
          <a:xfrm>
            <a:off x="57150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 name="Elbow Connector 6"/>
          <p:cNvCxnSpPr>
            <a:stCxn id="8" idx="0"/>
            <a:endCxn id="13" idx="3"/>
          </p:cNvCxnSpPr>
          <p:nvPr/>
        </p:nvCxnSpPr>
        <p:spPr>
          <a:xfrm rot="16200000" flipV="1">
            <a:off x="6267450" y="1695450"/>
            <a:ext cx="495300" cy="16002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3" name="Rounded Rectangle 12"/>
          <p:cNvSpPr/>
          <p:nvPr/>
        </p:nvSpPr>
        <p:spPr>
          <a:xfrm>
            <a:off x="3429000" y="1981200"/>
            <a:ext cx="2286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Reason by Analogy</a:t>
            </a:r>
            <a:endParaRPr lang="en-US" dirty="0">
              <a:solidFill>
                <a:srgbClr val="C00000"/>
              </a:solidFill>
            </a:endParaRPr>
          </a:p>
        </p:txBody>
      </p:sp>
      <p:cxnSp>
        <p:nvCxnSpPr>
          <p:cNvPr id="15" name="Elbow Connector 14"/>
          <p:cNvCxnSpPr>
            <a:stCxn id="13" idx="1"/>
            <a:endCxn id="3" idx="0"/>
          </p:cNvCxnSpPr>
          <p:nvPr/>
        </p:nvCxnSpPr>
        <p:spPr>
          <a:xfrm rot="10800000" flipV="1">
            <a:off x="1828800" y="2247900"/>
            <a:ext cx="1600200" cy="4953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5989694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Path</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Pattern Recognition allows for the creations of a hierarchy: learned patterns of patterns.</a:t>
            </a:r>
            <a:endParaRPr lang="en-US" dirty="0"/>
          </a:p>
        </p:txBody>
      </p:sp>
      <p:sp>
        <p:nvSpPr>
          <p:cNvPr id="3" name="Rounded Rectangle 2"/>
          <p:cNvSpPr/>
          <p:nvPr/>
        </p:nvSpPr>
        <p:spPr>
          <a:xfrm>
            <a:off x="6858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 Recognition</a:t>
            </a:r>
            <a:endParaRPr lang="en-US" dirty="0"/>
          </a:p>
        </p:txBody>
      </p:sp>
      <p:sp>
        <p:nvSpPr>
          <p:cNvPr id="5" name="Rounded Rectangle 4"/>
          <p:cNvSpPr/>
          <p:nvPr/>
        </p:nvSpPr>
        <p:spPr>
          <a:xfrm>
            <a:off x="34290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Heuristic Rules</a:t>
            </a:r>
            <a:endParaRPr lang="en-US" dirty="0"/>
          </a:p>
        </p:txBody>
      </p:sp>
      <p:cxnSp>
        <p:nvCxnSpPr>
          <p:cNvPr id="6" name="Straight Arrow Connector 5"/>
          <p:cNvCxnSpPr>
            <a:stCxn id="3" idx="3"/>
            <a:endCxn id="5" idx="1"/>
          </p:cNvCxnSpPr>
          <p:nvPr/>
        </p:nvCxnSpPr>
        <p:spPr>
          <a:xfrm>
            <a:off x="29718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61722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Extrapolation</a:t>
            </a:r>
            <a:endParaRPr lang="en-US" dirty="0"/>
          </a:p>
        </p:txBody>
      </p:sp>
      <p:cxnSp>
        <p:nvCxnSpPr>
          <p:cNvPr id="9" name="Straight Arrow Connector 8"/>
          <p:cNvCxnSpPr>
            <a:stCxn id="5" idx="3"/>
            <a:endCxn id="8" idx="1"/>
          </p:cNvCxnSpPr>
          <p:nvPr/>
        </p:nvCxnSpPr>
        <p:spPr>
          <a:xfrm>
            <a:off x="57150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 name="Elbow Connector 6"/>
          <p:cNvCxnSpPr>
            <a:stCxn id="8" idx="0"/>
            <a:endCxn id="13" idx="3"/>
          </p:cNvCxnSpPr>
          <p:nvPr/>
        </p:nvCxnSpPr>
        <p:spPr>
          <a:xfrm rot="16200000" flipV="1">
            <a:off x="6267450" y="1695450"/>
            <a:ext cx="495300" cy="16002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Rounded Rectangle 12"/>
          <p:cNvSpPr/>
          <p:nvPr/>
        </p:nvSpPr>
        <p:spPr>
          <a:xfrm>
            <a:off x="3429000" y="1981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Reason by Analogy</a:t>
            </a:r>
            <a:endParaRPr lang="en-US" dirty="0"/>
          </a:p>
        </p:txBody>
      </p:sp>
      <p:cxnSp>
        <p:nvCxnSpPr>
          <p:cNvPr id="15" name="Elbow Connector 14"/>
          <p:cNvCxnSpPr>
            <a:stCxn id="13" idx="1"/>
            <a:endCxn id="3" idx="0"/>
          </p:cNvCxnSpPr>
          <p:nvPr/>
        </p:nvCxnSpPr>
        <p:spPr>
          <a:xfrm rot="10800000" flipV="1">
            <a:off x="1828800" y="2247900"/>
            <a:ext cx="1600200" cy="4953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685799" y="5029200"/>
            <a:ext cx="2286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Hierarchy</a:t>
            </a:r>
          </a:p>
        </p:txBody>
      </p:sp>
      <p:cxnSp>
        <p:nvCxnSpPr>
          <p:cNvPr id="10" name="Straight Arrow Connector 9"/>
          <p:cNvCxnSpPr>
            <a:stCxn id="3" idx="2"/>
            <a:endCxn id="12" idx="0"/>
          </p:cNvCxnSpPr>
          <p:nvPr/>
        </p:nvCxnSpPr>
        <p:spPr>
          <a:xfrm flipH="1">
            <a:off x="1828799" y="3276600"/>
            <a:ext cx="1" cy="175260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3333998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Path</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A Hierarchy is an efficient structure of </a:t>
            </a:r>
            <a:r>
              <a:rPr lang="en-US" dirty="0" err="1" smtClean="0"/>
              <a:t>memoizers</a:t>
            </a:r>
            <a:r>
              <a:rPr lang="en-US" dirty="0" smtClean="0"/>
              <a:t>.</a:t>
            </a:r>
            <a:endParaRPr lang="en-US" dirty="0"/>
          </a:p>
        </p:txBody>
      </p:sp>
      <p:sp>
        <p:nvSpPr>
          <p:cNvPr id="3" name="Rounded Rectangle 2"/>
          <p:cNvSpPr/>
          <p:nvPr/>
        </p:nvSpPr>
        <p:spPr>
          <a:xfrm>
            <a:off x="6858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 Recognition</a:t>
            </a:r>
            <a:endParaRPr lang="en-US" dirty="0"/>
          </a:p>
        </p:txBody>
      </p:sp>
      <p:sp>
        <p:nvSpPr>
          <p:cNvPr id="5" name="Rounded Rectangle 4"/>
          <p:cNvSpPr/>
          <p:nvPr/>
        </p:nvSpPr>
        <p:spPr>
          <a:xfrm>
            <a:off x="34290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Heuristic Rules</a:t>
            </a:r>
            <a:endParaRPr lang="en-US" dirty="0"/>
          </a:p>
        </p:txBody>
      </p:sp>
      <p:cxnSp>
        <p:nvCxnSpPr>
          <p:cNvPr id="6" name="Straight Arrow Connector 5"/>
          <p:cNvCxnSpPr>
            <a:stCxn id="3" idx="3"/>
            <a:endCxn id="5" idx="1"/>
          </p:cNvCxnSpPr>
          <p:nvPr/>
        </p:nvCxnSpPr>
        <p:spPr>
          <a:xfrm>
            <a:off x="29718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61722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Extrapolation</a:t>
            </a:r>
            <a:endParaRPr lang="en-US" dirty="0"/>
          </a:p>
        </p:txBody>
      </p:sp>
      <p:cxnSp>
        <p:nvCxnSpPr>
          <p:cNvPr id="9" name="Straight Arrow Connector 8"/>
          <p:cNvCxnSpPr>
            <a:stCxn id="5" idx="3"/>
            <a:endCxn id="8" idx="1"/>
          </p:cNvCxnSpPr>
          <p:nvPr/>
        </p:nvCxnSpPr>
        <p:spPr>
          <a:xfrm>
            <a:off x="57150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 name="Elbow Connector 6"/>
          <p:cNvCxnSpPr>
            <a:stCxn id="8" idx="0"/>
            <a:endCxn id="13" idx="3"/>
          </p:cNvCxnSpPr>
          <p:nvPr/>
        </p:nvCxnSpPr>
        <p:spPr>
          <a:xfrm rot="16200000" flipV="1">
            <a:off x="6267450" y="1695450"/>
            <a:ext cx="495300" cy="16002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Rounded Rectangle 12"/>
          <p:cNvSpPr/>
          <p:nvPr/>
        </p:nvSpPr>
        <p:spPr>
          <a:xfrm>
            <a:off x="3429000" y="1981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Reason by Analogy</a:t>
            </a:r>
            <a:endParaRPr lang="en-US" dirty="0"/>
          </a:p>
        </p:txBody>
      </p:sp>
      <p:cxnSp>
        <p:nvCxnSpPr>
          <p:cNvPr id="15" name="Elbow Connector 14"/>
          <p:cNvCxnSpPr>
            <a:stCxn id="13" idx="1"/>
            <a:endCxn id="3" idx="0"/>
          </p:cNvCxnSpPr>
          <p:nvPr/>
        </p:nvCxnSpPr>
        <p:spPr>
          <a:xfrm rot="10800000" flipV="1">
            <a:off x="1828800" y="2247900"/>
            <a:ext cx="1600200" cy="4953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685799" y="5029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Hierarchy</a:t>
            </a:r>
          </a:p>
        </p:txBody>
      </p:sp>
      <p:cxnSp>
        <p:nvCxnSpPr>
          <p:cNvPr id="32" name="Straight Arrow Connector 31"/>
          <p:cNvCxnSpPr>
            <a:stCxn id="12" idx="3"/>
            <a:endCxn id="33" idx="1"/>
          </p:cNvCxnSpPr>
          <p:nvPr/>
        </p:nvCxnSpPr>
        <p:spPr>
          <a:xfrm>
            <a:off x="2971799" y="5295900"/>
            <a:ext cx="457201"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33" name="Rounded Rectangle 32"/>
          <p:cNvSpPr/>
          <p:nvPr/>
        </p:nvSpPr>
        <p:spPr>
          <a:xfrm>
            <a:off x="3429000" y="5029200"/>
            <a:ext cx="2286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Efficient </a:t>
            </a:r>
            <a:r>
              <a:rPr lang="en-US" dirty="0" err="1" smtClean="0">
                <a:solidFill>
                  <a:srgbClr val="C00000"/>
                </a:solidFill>
              </a:rPr>
              <a:t>Memoizers</a:t>
            </a:r>
            <a:endParaRPr lang="en-US" dirty="0" smtClean="0">
              <a:solidFill>
                <a:srgbClr val="C00000"/>
              </a:solidFill>
            </a:endParaRPr>
          </a:p>
        </p:txBody>
      </p:sp>
      <p:cxnSp>
        <p:nvCxnSpPr>
          <p:cNvPr id="36" name="Straight Arrow Connector 35"/>
          <p:cNvCxnSpPr/>
          <p:nvPr/>
        </p:nvCxnSpPr>
        <p:spPr>
          <a:xfrm flipH="1">
            <a:off x="1828799" y="3276600"/>
            <a:ext cx="1" cy="17526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4962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8" name="Straight Arrow Connector 7"/>
          <p:cNvCxnSpPr>
            <a:stCxn id="68" idx="2"/>
          </p:cNvCxnSpPr>
          <p:nvPr/>
        </p:nvCxnSpPr>
        <p:spPr>
          <a:xfrm flipH="1" flipV="1">
            <a:off x="8096250" y="3530598"/>
            <a:ext cx="285750" cy="1"/>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381000" y="6019800"/>
            <a:ext cx="8305800" cy="369332"/>
          </a:xfrm>
          <a:prstGeom prst="rect">
            <a:avLst/>
          </a:prstGeom>
          <a:noFill/>
        </p:spPr>
        <p:txBody>
          <a:bodyPr wrap="square" rtlCol="0">
            <a:spAutoFit/>
          </a:bodyPr>
          <a:lstStyle/>
          <a:p>
            <a:r>
              <a:rPr lang="en-US" dirty="0" smtClean="0"/>
              <a:t>The state of the environment can be represented by raw data or preprocessed data.</a:t>
            </a:r>
            <a:endParaRPr lang="en-US" dirty="0"/>
          </a:p>
        </p:txBody>
      </p:sp>
    </p:spTree>
    <p:extLst>
      <p:ext uri="{BB962C8B-B14F-4D97-AF65-F5344CB8AC3E}">
        <p14:creationId xmlns:p14="http://schemas.microsoft.com/office/powerpoint/2010/main" val="3450045736"/>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Path</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Having a Hierarchy leads to more and more invariant Patterns recognized. </a:t>
            </a:r>
            <a:endParaRPr lang="en-US" dirty="0"/>
          </a:p>
        </p:txBody>
      </p:sp>
      <p:sp>
        <p:nvSpPr>
          <p:cNvPr id="3" name="Rounded Rectangle 2"/>
          <p:cNvSpPr/>
          <p:nvPr/>
        </p:nvSpPr>
        <p:spPr>
          <a:xfrm>
            <a:off x="6858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 Recognition</a:t>
            </a:r>
            <a:endParaRPr lang="en-US" dirty="0"/>
          </a:p>
        </p:txBody>
      </p:sp>
      <p:sp>
        <p:nvSpPr>
          <p:cNvPr id="5" name="Rounded Rectangle 4"/>
          <p:cNvSpPr/>
          <p:nvPr/>
        </p:nvSpPr>
        <p:spPr>
          <a:xfrm>
            <a:off x="34290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Heuristic Rules</a:t>
            </a:r>
            <a:endParaRPr lang="en-US" dirty="0"/>
          </a:p>
        </p:txBody>
      </p:sp>
      <p:cxnSp>
        <p:nvCxnSpPr>
          <p:cNvPr id="6" name="Straight Arrow Connector 5"/>
          <p:cNvCxnSpPr>
            <a:stCxn id="3" idx="3"/>
            <a:endCxn id="5" idx="1"/>
          </p:cNvCxnSpPr>
          <p:nvPr/>
        </p:nvCxnSpPr>
        <p:spPr>
          <a:xfrm>
            <a:off x="29718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61722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Extrapolation</a:t>
            </a:r>
            <a:endParaRPr lang="en-US" dirty="0"/>
          </a:p>
        </p:txBody>
      </p:sp>
      <p:cxnSp>
        <p:nvCxnSpPr>
          <p:cNvPr id="9" name="Straight Arrow Connector 8"/>
          <p:cNvCxnSpPr>
            <a:stCxn id="5" idx="3"/>
            <a:endCxn id="8" idx="1"/>
          </p:cNvCxnSpPr>
          <p:nvPr/>
        </p:nvCxnSpPr>
        <p:spPr>
          <a:xfrm>
            <a:off x="57150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 name="Elbow Connector 6"/>
          <p:cNvCxnSpPr>
            <a:stCxn id="8" idx="0"/>
            <a:endCxn id="13" idx="3"/>
          </p:cNvCxnSpPr>
          <p:nvPr/>
        </p:nvCxnSpPr>
        <p:spPr>
          <a:xfrm rot="16200000" flipV="1">
            <a:off x="6267450" y="1695450"/>
            <a:ext cx="495300" cy="16002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Rounded Rectangle 12"/>
          <p:cNvSpPr/>
          <p:nvPr/>
        </p:nvSpPr>
        <p:spPr>
          <a:xfrm>
            <a:off x="3429000" y="1981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Reason by Analogy</a:t>
            </a:r>
            <a:endParaRPr lang="en-US" dirty="0"/>
          </a:p>
        </p:txBody>
      </p:sp>
      <p:cxnSp>
        <p:nvCxnSpPr>
          <p:cNvPr id="15" name="Elbow Connector 14"/>
          <p:cNvCxnSpPr>
            <a:stCxn id="13" idx="1"/>
            <a:endCxn id="3" idx="0"/>
          </p:cNvCxnSpPr>
          <p:nvPr/>
        </p:nvCxnSpPr>
        <p:spPr>
          <a:xfrm rot="10800000" flipV="1">
            <a:off x="1828800" y="2247900"/>
            <a:ext cx="1600200" cy="4953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685799" y="5029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Hierarchy</a:t>
            </a:r>
          </a:p>
        </p:txBody>
      </p:sp>
      <p:cxnSp>
        <p:nvCxnSpPr>
          <p:cNvPr id="32" name="Straight Arrow Connector 31"/>
          <p:cNvCxnSpPr>
            <a:stCxn id="12" idx="3"/>
            <a:endCxn id="33" idx="1"/>
          </p:cNvCxnSpPr>
          <p:nvPr/>
        </p:nvCxnSpPr>
        <p:spPr>
          <a:xfrm>
            <a:off x="2971799" y="5295900"/>
            <a:ext cx="45720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3429000" y="5029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Efficient </a:t>
            </a:r>
            <a:r>
              <a:rPr lang="en-US" dirty="0" err="1" smtClean="0"/>
              <a:t>Memoizers</a:t>
            </a:r>
            <a:endParaRPr lang="en-US" dirty="0" smtClean="0"/>
          </a:p>
        </p:txBody>
      </p:sp>
      <p:sp>
        <p:nvSpPr>
          <p:cNvPr id="16" name="Rounded Rectangle 15"/>
          <p:cNvSpPr/>
          <p:nvPr/>
        </p:nvSpPr>
        <p:spPr>
          <a:xfrm>
            <a:off x="3429000" y="3886200"/>
            <a:ext cx="2286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C00000"/>
                </a:solidFill>
              </a:rPr>
              <a:t>Invariant Representation</a:t>
            </a:r>
          </a:p>
        </p:txBody>
      </p:sp>
      <p:cxnSp>
        <p:nvCxnSpPr>
          <p:cNvPr id="17" name="Straight Arrow Connector 16"/>
          <p:cNvCxnSpPr>
            <a:endCxn id="16" idx="1"/>
          </p:cNvCxnSpPr>
          <p:nvPr/>
        </p:nvCxnSpPr>
        <p:spPr>
          <a:xfrm flipV="1">
            <a:off x="1828799" y="4152900"/>
            <a:ext cx="1600201" cy="87630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endCxn id="16" idx="1"/>
          </p:cNvCxnSpPr>
          <p:nvPr/>
        </p:nvCxnSpPr>
        <p:spPr>
          <a:xfrm>
            <a:off x="1828800" y="3276600"/>
            <a:ext cx="1600200" cy="87630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3" idx="2"/>
            <a:endCxn id="12" idx="0"/>
          </p:cNvCxnSpPr>
          <p:nvPr/>
        </p:nvCxnSpPr>
        <p:spPr>
          <a:xfrm flipH="1">
            <a:off x="1828799" y="3276600"/>
            <a:ext cx="1" cy="17526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034625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Path</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More invariant representations allows you to view specific details in a higher context.</a:t>
            </a:r>
            <a:endParaRPr lang="en-US" dirty="0"/>
          </a:p>
        </p:txBody>
      </p:sp>
      <p:sp>
        <p:nvSpPr>
          <p:cNvPr id="3" name="Rounded Rectangle 2"/>
          <p:cNvSpPr/>
          <p:nvPr/>
        </p:nvSpPr>
        <p:spPr>
          <a:xfrm>
            <a:off x="6858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 Recognition</a:t>
            </a:r>
            <a:endParaRPr lang="en-US" dirty="0"/>
          </a:p>
        </p:txBody>
      </p:sp>
      <p:sp>
        <p:nvSpPr>
          <p:cNvPr id="5" name="Rounded Rectangle 4"/>
          <p:cNvSpPr/>
          <p:nvPr/>
        </p:nvSpPr>
        <p:spPr>
          <a:xfrm>
            <a:off x="34290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Heuristic Rules</a:t>
            </a:r>
            <a:endParaRPr lang="en-US" dirty="0"/>
          </a:p>
        </p:txBody>
      </p:sp>
      <p:cxnSp>
        <p:nvCxnSpPr>
          <p:cNvPr id="6" name="Straight Arrow Connector 5"/>
          <p:cNvCxnSpPr>
            <a:stCxn id="3" idx="3"/>
            <a:endCxn id="5" idx="1"/>
          </p:cNvCxnSpPr>
          <p:nvPr/>
        </p:nvCxnSpPr>
        <p:spPr>
          <a:xfrm>
            <a:off x="29718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61722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Extrapolation</a:t>
            </a:r>
            <a:endParaRPr lang="en-US" dirty="0"/>
          </a:p>
        </p:txBody>
      </p:sp>
      <p:cxnSp>
        <p:nvCxnSpPr>
          <p:cNvPr id="9" name="Straight Arrow Connector 8"/>
          <p:cNvCxnSpPr>
            <a:stCxn id="5" idx="3"/>
            <a:endCxn id="8" idx="1"/>
          </p:cNvCxnSpPr>
          <p:nvPr/>
        </p:nvCxnSpPr>
        <p:spPr>
          <a:xfrm>
            <a:off x="57150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 name="Elbow Connector 6"/>
          <p:cNvCxnSpPr>
            <a:stCxn id="8" idx="0"/>
            <a:endCxn id="13" idx="3"/>
          </p:cNvCxnSpPr>
          <p:nvPr/>
        </p:nvCxnSpPr>
        <p:spPr>
          <a:xfrm rot="16200000" flipV="1">
            <a:off x="6267450" y="1695450"/>
            <a:ext cx="495300" cy="16002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Rounded Rectangle 12"/>
          <p:cNvSpPr/>
          <p:nvPr/>
        </p:nvSpPr>
        <p:spPr>
          <a:xfrm>
            <a:off x="3429000" y="1981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Reason by Analogy</a:t>
            </a:r>
            <a:endParaRPr lang="en-US" dirty="0"/>
          </a:p>
        </p:txBody>
      </p:sp>
      <p:cxnSp>
        <p:nvCxnSpPr>
          <p:cNvPr id="15" name="Elbow Connector 14"/>
          <p:cNvCxnSpPr>
            <a:stCxn id="13" idx="1"/>
            <a:endCxn id="3" idx="0"/>
          </p:cNvCxnSpPr>
          <p:nvPr/>
        </p:nvCxnSpPr>
        <p:spPr>
          <a:xfrm rot="10800000" flipV="1">
            <a:off x="1828800" y="2247900"/>
            <a:ext cx="1600200" cy="4953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685799" y="5029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Hierarchy</a:t>
            </a:r>
          </a:p>
        </p:txBody>
      </p:sp>
      <p:cxnSp>
        <p:nvCxnSpPr>
          <p:cNvPr id="32" name="Straight Arrow Connector 31"/>
          <p:cNvCxnSpPr>
            <a:stCxn id="12" idx="3"/>
            <a:endCxn id="33" idx="1"/>
          </p:cNvCxnSpPr>
          <p:nvPr/>
        </p:nvCxnSpPr>
        <p:spPr>
          <a:xfrm>
            <a:off x="2971799" y="5295900"/>
            <a:ext cx="45720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3429000" y="5029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Efficient </a:t>
            </a:r>
            <a:r>
              <a:rPr lang="en-US" dirty="0" err="1" smtClean="0"/>
              <a:t>Memoizers</a:t>
            </a:r>
            <a:endParaRPr lang="en-US" dirty="0" smtClean="0"/>
          </a:p>
        </p:txBody>
      </p:sp>
      <p:sp>
        <p:nvSpPr>
          <p:cNvPr id="16" name="Rounded Rectangle 15"/>
          <p:cNvSpPr/>
          <p:nvPr/>
        </p:nvSpPr>
        <p:spPr>
          <a:xfrm>
            <a:off x="3429000" y="3886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Invariant Representation</a:t>
            </a:r>
          </a:p>
        </p:txBody>
      </p:sp>
      <p:cxnSp>
        <p:nvCxnSpPr>
          <p:cNvPr id="17" name="Straight Arrow Connector 16"/>
          <p:cNvCxnSpPr>
            <a:endCxn id="16" idx="1"/>
          </p:cNvCxnSpPr>
          <p:nvPr/>
        </p:nvCxnSpPr>
        <p:spPr>
          <a:xfrm flipV="1">
            <a:off x="1828799" y="4152900"/>
            <a:ext cx="1600201" cy="8763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16" idx="1"/>
          </p:cNvCxnSpPr>
          <p:nvPr/>
        </p:nvCxnSpPr>
        <p:spPr>
          <a:xfrm>
            <a:off x="1828800" y="3276600"/>
            <a:ext cx="1600200" cy="8763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3" idx="2"/>
            <a:endCxn id="12" idx="0"/>
          </p:cNvCxnSpPr>
          <p:nvPr/>
        </p:nvCxnSpPr>
        <p:spPr>
          <a:xfrm flipH="1">
            <a:off x="1828799" y="3276600"/>
            <a:ext cx="1" cy="17526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6172200" y="3886200"/>
            <a:ext cx="2286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Context Specific</a:t>
            </a:r>
          </a:p>
        </p:txBody>
      </p:sp>
      <p:cxnSp>
        <p:nvCxnSpPr>
          <p:cNvPr id="22" name="Straight Arrow Connector 21"/>
          <p:cNvCxnSpPr>
            <a:stCxn id="16" idx="3"/>
            <a:endCxn id="21" idx="1"/>
          </p:cNvCxnSpPr>
          <p:nvPr/>
        </p:nvCxnSpPr>
        <p:spPr>
          <a:xfrm>
            <a:off x="5715000" y="4152900"/>
            <a:ext cx="457200"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56548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Path</a:t>
            </a:r>
            <a:endParaRPr lang="en-US" dirty="0"/>
          </a:p>
        </p:txBody>
      </p:sp>
      <p:sp>
        <p:nvSpPr>
          <p:cNvPr id="19" name="TextBox 18"/>
          <p:cNvSpPr txBox="1"/>
          <p:nvPr/>
        </p:nvSpPr>
        <p:spPr>
          <a:xfrm>
            <a:off x="381000" y="6019800"/>
            <a:ext cx="8382000" cy="369332"/>
          </a:xfrm>
          <a:prstGeom prst="rect">
            <a:avLst/>
          </a:prstGeom>
          <a:noFill/>
        </p:spPr>
        <p:txBody>
          <a:bodyPr wrap="square" rtlCol="0">
            <a:spAutoFit/>
          </a:bodyPr>
          <a:lstStyle/>
          <a:p>
            <a:r>
              <a:rPr lang="en-US" dirty="0" smtClean="0"/>
              <a:t>Obviously everything is dependent on pattern recognition or some kind of alternative.</a:t>
            </a:r>
            <a:endParaRPr lang="en-US" dirty="0"/>
          </a:p>
        </p:txBody>
      </p:sp>
      <p:sp>
        <p:nvSpPr>
          <p:cNvPr id="3" name="Rounded Rectangle 2"/>
          <p:cNvSpPr/>
          <p:nvPr/>
        </p:nvSpPr>
        <p:spPr>
          <a:xfrm>
            <a:off x="685800" y="2743200"/>
            <a:ext cx="2286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Pattern Recognition</a:t>
            </a:r>
            <a:endParaRPr lang="en-US" dirty="0">
              <a:solidFill>
                <a:srgbClr val="C00000"/>
              </a:solidFill>
            </a:endParaRPr>
          </a:p>
        </p:txBody>
      </p:sp>
      <p:sp>
        <p:nvSpPr>
          <p:cNvPr id="5" name="Rounded Rectangle 4"/>
          <p:cNvSpPr/>
          <p:nvPr/>
        </p:nvSpPr>
        <p:spPr>
          <a:xfrm>
            <a:off x="34290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Heuristic Rules</a:t>
            </a:r>
            <a:endParaRPr lang="en-US" dirty="0"/>
          </a:p>
        </p:txBody>
      </p:sp>
      <p:cxnSp>
        <p:nvCxnSpPr>
          <p:cNvPr id="6" name="Straight Arrow Connector 5"/>
          <p:cNvCxnSpPr>
            <a:stCxn id="3" idx="3"/>
            <a:endCxn id="5" idx="1"/>
          </p:cNvCxnSpPr>
          <p:nvPr/>
        </p:nvCxnSpPr>
        <p:spPr>
          <a:xfrm>
            <a:off x="29718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6172200" y="2743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Extrapolation</a:t>
            </a:r>
            <a:endParaRPr lang="en-US" dirty="0"/>
          </a:p>
        </p:txBody>
      </p:sp>
      <p:cxnSp>
        <p:nvCxnSpPr>
          <p:cNvPr id="9" name="Straight Arrow Connector 8"/>
          <p:cNvCxnSpPr>
            <a:stCxn id="5" idx="3"/>
            <a:endCxn id="8" idx="1"/>
          </p:cNvCxnSpPr>
          <p:nvPr/>
        </p:nvCxnSpPr>
        <p:spPr>
          <a:xfrm>
            <a:off x="5715000" y="3009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 name="Elbow Connector 6"/>
          <p:cNvCxnSpPr>
            <a:stCxn id="8" idx="0"/>
            <a:endCxn id="13" idx="3"/>
          </p:cNvCxnSpPr>
          <p:nvPr/>
        </p:nvCxnSpPr>
        <p:spPr>
          <a:xfrm rot="16200000" flipV="1">
            <a:off x="6267450" y="1695450"/>
            <a:ext cx="495300" cy="16002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Rounded Rectangle 12"/>
          <p:cNvSpPr/>
          <p:nvPr/>
        </p:nvSpPr>
        <p:spPr>
          <a:xfrm>
            <a:off x="3429000" y="1981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Reason by Analogy</a:t>
            </a:r>
            <a:endParaRPr lang="en-US" dirty="0"/>
          </a:p>
        </p:txBody>
      </p:sp>
      <p:cxnSp>
        <p:nvCxnSpPr>
          <p:cNvPr id="15" name="Elbow Connector 14"/>
          <p:cNvCxnSpPr>
            <a:stCxn id="13" idx="1"/>
            <a:endCxn id="3" idx="0"/>
          </p:cNvCxnSpPr>
          <p:nvPr/>
        </p:nvCxnSpPr>
        <p:spPr>
          <a:xfrm rot="10800000" flipV="1">
            <a:off x="1828800" y="2247900"/>
            <a:ext cx="1600200" cy="4953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685799" y="5029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Hierarchy</a:t>
            </a:r>
          </a:p>
        </p:txBody>
      </p:sp>
      <p:cxnSp>
        <p:nvCxnSpPr>
          <p:cNvPr id="32" name="Straight Arrow Connector 31"/>
          <p:cNvCxnSpPr>
            <a:stCxn id="12" idx="3"/>
            <a:endCxn id="33" idx="1"/>
          </p:cNvCxnSpPr>
          <p:nvPr/>
        </p:nvCxnSpPr>
        <p:spPr>
          <a:xfrm>
            <a:off x="2971799" y="5295900"/>
            <a:ext cx="45720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3429000" y="5029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Efficient </a:t>
            </a:r>
            <a:r>
              <a:rPr lang="en-US" dirty="0" err="1" smtClean="0"/>
              <a:t>Memoizers</a:t>
            </a:r>
            <a:endParaRPr lang="en-US" dirty="0" smtClean="0"/>
          </a:p>
        </p:txBody>
      </p:sp>
      <p:sp>
        <p:nvSpPr>
          <p:cNvPr id="16" name="Rounded Rectangle 15"/>
          <p:cNvSpPr/>
          <p:nvPr/>
        </p:nvSpPr>
        <p:spPr>
          <a:xfrm>
            <a:off x="3429000" y="3886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Invariant Representation</a:t>
            </a:r>
          </a:p>
        </p:txBody>
      </p:sp>
      <p:cxnSp>
        <p:nvCxnSpPr>
          <p:cNvPr id="17" name="Straight Arrow Connector 16"/>
          <p:cNvCxnSpPr>
            <a:endCxn id="16" idx="1"/>
          </p:cNvCxnSpPr>
          <p:nvPr/>
        </p:nvCxnSpPr>
        <p:spPr>
          <a:xfrm flipV="1">
            <a:off x="1828799" y="4152900"/>
            <a:ext cx="1600201" cy="8763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16" idx="1"/>
          </p:cNvCxnSpPr>
          <p:nvPr/>
        </p:nvCxnSpPr>
        <p:spPr>
          <a:xfrm>
            <a:off x="1828800" y="3276600"/>
            <a:ext cx="1600200" cy="8763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3" idx="2"/>
            <a:endCxn id="12" idx="0"/>
          </p:cNvCxnSpPr>
          <p:nvPr/>
        </p:nvCxnSpPr>
        <p:spPr>
          <a:xfrm flipH="1">
            <a:off x="1828799" y="3276600"/>
            <a:ext cx="1" cy="17526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6172200" y="3886200"/>
            <a:ext cx="2286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Context Specific</a:t>
            </a:r>
          </a:p>
        </p:txBody>
      </p:sp>
      <p:cxnSp>
        <p:nvCxnSpPr>
          <p:cNvPr id="22" name="Straight Arrow Connector 21"/>
          <p:cNvCxnSpPr>
            <a:stCxn id="16" idx="3"/>
            <a:endCxn id="21" idx="1"/>
          </p:cNvCxnSpPr>
          <p:nvPr/>
        </p:nvCxnSpPr>
        <p:spPr>
          <a:xfrm>
            <a:off x="5715000" y="4152900"/>
            <a:ext cx="4572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124161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4" name="Content Placeholder 3"/>
          <p:cNvSpPr>
            <a:spLocks noGrp="1"/>
          </p:cNvSpPr>
          <p:nvPr>
            <p:ph idx="1"/>
          </p:nvPr>
        </p:nvSpPr>
        <p:spPr>
          <a:xfrm>
            <a:off x="457200" y="1600200"/>
            <a:ext cx="3962400" cy="533401"/>
          </a:xfrm>
        </p:spPr>
        <p:txBody>
          <a:bodyPr>
            <a:normAutofit lnSpcReduction="10000"/>
          </a:bodyPr>
          <a:lstStyle/>
          <a:p>
            <a:pPr algn="ctr">
              <a:buNone/>
            </a:pPr>
            <a:r>
              <a:rPr lang="en-US" dirty="0" smtClean="0"/>
              <a:t>HTM</a:t>
            </a:r>
          </a:p>
        </p:txBody>
      </p:sp>
      <p:sp>
        <p:nvSpPr>
          <p:cNvPr id="5" name="Content Placeholder 3"/>
          <p:cNvSpPr txBox="1">
            <a:spLocks/>
          </p:cNvSpPr>
          <p:nvPr/>
        </p:nvSpPr>
        <p:spPr>
          <a:xfrm>
            <a:off x="4648200" y="1600201"/>
            <a:ext cx="3962400" cy="533400"/>
          </a:xfrm>
          <a:prstGeom prst="rect">
            <a:avLst/>
          </a:prstGeom>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Sensory Motor Engine</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381000" y="6019800"/>
            <a:ext cx="8382000" cy="369332"/>
          </a:xfrm>
          <a:prstGeom prst="rect">
            <a:avLst/>
          </a:prstGeom>
          <a:noFill/>
        </p:spPr>
        <p:txBody>
          <a:bodyPr wrap="square" rtlCol="0">
            <a:spAutoFit/>
          </a:bodyPr>
          <a:lstStyle/>
          <a:p>
            <a:r>
              <a:rPr lang="en-US" dirty="0" smtClean="0"/>
              <a:t>Hierarchical Temporal Model inspired the S.M.E. idea (it’s a model of the neocortex).</a:t>
            </a:r>
            <a:endParaRPr lang="en-US" dirty="0"/>
          </a:p>
        </p:txBody>
      </p:sp>
      <p:sp>
        <p:nvSpPr>
          <p:cNvPr id="9" name="Content Placeholder 3"/>
          <p:cNvSpPr txBox="1">
            <a:spLocks/>
          </p:cNvSpPr>
          <p:nvPr/>
        </p:nvSpPr>
        <p:spPr>
          <a:xfrm>
            <a:off x="2971800" y="1614536"/>
            <a:ext cx="1905000" cy="53340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dirty="0" smtClean="0">
                <a:solidFill>
                  <a:srgbClr val="C00000"/>
                </a:solidFill>
              </a:rPr>
              <a:t>!=</a:t>
            </a:r>
          </a:p>
        </p:txBody>
      </p:sp>
    </p:spTree>
    <p:extLst>
      <p:ext uri="{BB962C8B-B14F-4D97-AF65-F5344CB8AC3E}">
        <p14:creationId xmlns:p14="http://schemas.microsoft.com/office/powerpoint/2010/main" val="172434952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4" name="Content Placeholder 3"/>
          <p:cNvSpPr>
            <a:spLocks noGrp="1"/>
          </p:cNvSpPr>
          <p:nvPr>
            <p:ph idx="1"/>
          </p:nvPr>
        </p:nvSpPr>
        <p:spPr>
          <a:xfrm>
            <a:off x="457200" y="1600200"/>
            <a:ext cx="3962400" cy="533401"/>
          </a:xfrm>
        </p:spPr>
        <p:txBody>
          <a:bodyPr>
            <a:normAutofit lnSpcReduction="10000"/>
          </a:bodyPr>
          <a:lstStyle/>
          <a:p>
            <a:pPr algn="ctr">
              <a:buNone/>
            </a:pPr>
            <a:r>
              <a:rPr lang="en-US" dirty="0" smtClean="0"/>
              <a:t>HTM</a:t>
            </a:r>
          </a:p>
        </p:txBody>
      </p:sp>
      <p:sp>
        <p:nvSpPr>
          <p:cNvPr id="5" name="Content Placeholder 3"/>
          <p:cNvSpPr txBox="1">
            <a:spLocks/>
          </p:cNvSpPr>
          <p:nvPr/>
        </p:nvSpPr>
        <p:spPr>
          <a:xfrm>
            <a:off x="4648200" y="1600201"/>
            <a:ext cx="3962400" cy="533400"/>
          </a:xfrm>
          <a:prstGeom prst="rect">
            <a:avLst/>
          </a:prstGeom>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Sensory Motor Engine</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381000" y="6019800"/>
            <a:ext cx="8382000" cy="369332"/>
          </a:xfrm>
          <a:prstGeom prst="rect">
            <a:avLst/>
          </a:prstGeom>
          <a:noFill/>
        </p:spPr>
        <p:txBody>
          <a:bodyPr wrap="square" rtlCol="0">
            <a:spAutoFit/>
          </a:bodyPr>
          <a:lstStyle/>
          <a:p>
            <a:r>
              <a:rPr lang="en-US" dirty="0" smtClean="0"/>
              <a:t>HTM: prediction by patterns, S.M. Engine: prediction by causal structure and patterns.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031" y="2590800"/>
            <a:ext cx="3614737"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65437"/>
            <a:ext cx="3895725"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17882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4" name="Content Placeholder 3"/>
          <p:cNvSpPr>
            <a:spLocks noGrp="1"/>
          </p:cNvSpPr>
          <p:nvPr>
            <p:ph idx="1"/>
          </p:nvPr>
        </p:nvSpPr>
        <p:spPr>
          <a:xfrm>
            <a:off x="457200" y="1600200"/>
            <a:ext cx="3962400" cy="533401"/>
          </a:xfrm>
        </p:spPr>
        <p:txBody>
          <a:bodyPr>
            <a:normAutofit lnSpcReduction="10000"/>
          </a:bodyPr>
          <a:lstStyle/>
          <a:p>
            <a:pPr algn="ctr">
              <a:buNone/>
            </a:pPr>
            <a:r>
              <a:rPr lang="en-US" dirty="0" smtClean="0"/>
              <a:t>HTM</a:t>
            </a:r>
          </a:p>
        </p:txBody>
      </p:sp>
      <p:sp>
        <p:nvSpPr>
          <p:cNvPr id="5" name="Content Placeholder 3"/>
          <p:cNvSpPr txBox="1">
            <a:spLocks/>
          </p:cNvSpPr>
          <p:nvPr/>
        </p:nvSpPr>
        <p:spPr>
          <a:xfrm>
            <a:off x="4648200" y="1600201"/>
            <a:ext cx="3962400" cy="533400"/>
          </a:xfrm>
          <a:prstGeom prst="rect">
            <a:avLst/>
          </a:prstGeom>
        </p:spPr>
        <p:txBody>
          <a:bodyPr vert="horz" lIns="91440" tIns="45720" rIns="91440" bIns="45720" rtlCol="0">
            <a:normAutofit lnSpcReduction="10000"/>
          </a:bodyPr>
          <a:lstStyle/>
          <a:p>
            <a:pPr marL="342900" lvl="0" indent="-342900" algn="ctr">
              <a:spcBef>
                <a:spcPct val="20000"/>
              </a:spcBef>
              <a:defRPr/>
            </a:pPr>
            <a:r>
              <a:rPr lang="en-US" sz="3200" dirty="0"/>
              <a:t>Sensory Motor Engine</a:t>
            </a: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381000" y="6019800"/>
            <a:ext cx="8382000" cy="369332"/>
          </a:xfrm>
          <a:prstGeom prst="rect">
            <a:avLst/>
          </a:prstGeom>
          <a:noFill/>
        </p:spPr>
        <p:txBody>
          <a:bodyPr wrap="square" rtlCol="0">
            <a:spAutoFit/>
          </a:bodyPr>
          <a:lstStyle/>
          <a:p>
            <a:r>
              <a:rPr lang="en-US" dirty="0" smtClean="0"/>
              <a:t>HTM: heavy memory light computation, S.M. Engine: high computational capacity. </a:t>
            </a:r>
            <a:endParaRPr lang="en-US" dirty="0"/>
          </a:p>
        </p:txBody>
      </p:sp>
      <p:sp>
        <p:nvSpPr>
          <p:cNvPr id="3" name="TextBox 2"/>
          <p:cNvSpPr txBox="1"/>
          <p:nvPr/>
        </p:nvSpPr>
        <p:spPr>
          <a:xfrm>
            <a:off x="533400" y="3200400"/>
            <a:ext cx="3636893" cy="369332"/>
          </a:xfrm>
          <a:prstGeom prst="rect">
            <a:avLst/>
          </a:prstGeom>
          <a:noFill/>
        </p:spPr>
        <p:txBody>
          <a:bodyPr wrap="none" rtlCol="0">
            <a:spAutoFit/>
          </a:bodyPr>
          <a:lstStyle/>
          <a:p>
            <a:r>
              <a:rPr lang="en-US" dirty="0" smtClean="0"/>
              <a:t>100 steps (neurons firing) = 1 second</a:t>
            </a:r>
            <a:endParaRPr lang="en-US" dirty="0"/>
          </a:p>
        </p:txBody>
      </p:sp>
      <p:sp>
        <p:nvSpPr>
          <p:cNvPr id="7" name="TextBox 6"/>
          <p:cNvSpPr txBox="1"/>
          <p:nvPr/>
        </p:nvSpPr>
        <p:spPr>
          <a:xfrm>
            <a:off x="5552791" y="3200400"/>
            <a:ext cx="2146806" cy="369332"/>
          </a:xfrm>
          <a:prstGeom prst="rect">
            <a:avLst/>
          </a:prstGeom>
          <a:noFill/>
        </p:spPr>
        <p:txBody>
          <a:bodyPr wrap="none" rtlCol="0">
            <a:spAutoFit/>
          </a:bodyPr>
          <a:lstStyle/>
          <a:p>
            <a:r>
              <a:rPr lang="en-US" dirty="0"/>
              <a:t>a</a:t>
            </a:r>
            <a:r>
              <a:rPr lang="en-US" dirty="0" smtClean="0"/>
              <a:t> million times faster</a:t>
            </a:r>
            <a:endParaRPr lang="en-US" dirty="0"/>
          </a:p>
        </p:txBody>
      </p:sp>
    </p:spTree>
    <p:extLst>
      <p:ext uri="{BB962C8B-B14F-4D97-AF65-F5344CB8AC3E}">
        <p14:creationId xmlns:p14="http://schemas.microsoft.com/office/powerpoint/2010/main" val="37125238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4" name="Content Placeholder 3"/>
          <p:cNvSpPr>
            <a:spLocks noGrp="1"/>
          </p:cNvSpPr>
          <p:nvPr>
            <p:ph idx="1"/>
          </p:nvPr>
        </p:nvSpPr>
        <p:spPr>
          <a:xfrm>
            <a:off x="457200" y="1600200"/>
            <a:ext cx="3962400" cy="533401"/>
          </a:xfrm>
        </p:spPr>
        <p:txBody>
          <a:bodyPr>
            <a:normAutofit lnSpcReduction="10000"/>
          </a:bodyPr>
          <a:lstStyle/>
          <a:p>
            <a:pPr algn="ctr">
              <a:buNone/>
            </a:pPr>
            <a:r>
              <a:rPr lang="en-US" dirty="0" smtClean="0"/>
              <a:t>HTM</a:t>
            </a:r>
          </a:p>
        </p:txBody>
      </p:sp>
      <p:sp>
        <p:nvSpPr>
          <p:cNvPr id="5" name="Content Placeholder 3"/>
          <p:cNvSpPr txBox="1">
            <a:spLocks/>
          </p:cNvSpPr>
          <p:nvPr/>
        </p:nvSpPr>
        <p:spPr>
          <a:xfrm>
            <a:off x="4648200" y="1600201"/>
            <a:ext cx="3962400" cy="533400"/>
          </a:xfrm>
          <a:prstGeom prst="rect">
            <a:avLst/>
          </a:prstGeom>
        </p:spPr>
        <p:txBody>
          <a:bodyPr vert="horz" lIns="91440" tIns="45720" rIns="91440" bIns="45720" rtlCol="0">
            <a:normAutofit lnSpcReduction="10000"/>
          </a:bodyPr>
          <a:lstStyle/>
          <a:p>
            <a:pPr marL="342900" lvl="0" indent="-342900" algn="ctr">
              <a:spcBef>
                <a:spcPct val="20000"/>
              </a:spcBef>
              <a:defRPr/>
            </a:pPr>
            <a:r>
              <a:rPr lang="en-US" sz="3200" dirty="0"/>
              <a:t>Sensory Motor Engine</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381000" y="6019800"/>
            <a:ext cx="8382000" cy="369332"/>
          </a:xfrm>
          <a:prstGeom prst="rect">
            <a:avLst/>
          </a:prstGeom>
          <a:noFill/>
        </p:spPr>
        <p:txBody>
          <a:bodyPr wrap="square" rtlCol="0">
            <a:spAutoFit/>
          </a:bodyPr>
          <a:lstStyle/>
          <a:p>
            <a:pPr marL="342900" lvl="0" indent="-342900">
              <a:spcBef>
                <a:spcPct val="20000"/>
              </a:spcBef>
              <a:defRPr/>
            </a:pPr>
            <a:r>
              <a:rPr lang="en-US" dirty="0" smtClean="0"/>
              <a:t>HTM: highly efficient  memory structure, S.M. Engine: potentially faster.</a:t>
            </a:r>
          </a:p>
        </p:txBody>
      </p:sp>
      <p:sp>
        <p:nvSpPr>
          <p:cNvPr id="7" name="Oval 6"/>
          <p:cNvSpPr/>
          <p:nvPr/>
        </p:nvSpPr>
        <p:spPr>
          <a:xfrm>
            <a:off x="1847661" y="3481435"/>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1847661" y="3706263"/>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1848415" y="3938635"/>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2214700" y="317663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2214700" y="3401463"/>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2215454" y="363383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2215454" y="3851873"/>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2215454" y="407670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2216208" y="4309073"/>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2523646" y="317663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2523646" y="3401463"/>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2524400" y="363383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2524400" y="3851873"/>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Oval 19"/>
          <p:cNvSpPr/>
          <p:nvPr/>
        </p:nvSpPr>
        <p:spPr>
          <a:xfrm>
            <a:off x="2524400" y="407670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p:cNvSpPr/>
          <p:nvPr/>
        </p:nvSpPr>
        <p:spPr>
          <a:xfrm>
            <a:off x="2525154" y="4309073"/>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p:cNvSpPr/>
          <p:nvPr/>
        </p:nvSpPr>
        <p:spPr>
          <a:xfrm>
            <a:off x="2819400" y="363383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2819400" y="3851873"/>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4" name="Straight Connector 23"/>
          <p:cNvCxnSpPr>
            <a:stCxn id="7" idx="6"/>
            <a:endCxn id="10" idx="3"/>
          </p:cNvCxnSpPr>
          <p:nvPr/>
        </p:nvCxnSpPr>
        <p:spPr>
          <a:xfrm flipV="1">
            <a:off x="2000061" y="3306717"/>
            <a:ext cx="236957" cy="250918"/>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p:cNvCxnSpPr>
            <a:stCxn id="7" idx="6"/>
            <a:endCxn id="11" idx="2"/>
          </p:cNvCxnSpPr>
          <p:nvPr/>
        </p:nvCxnSpPr>
        <p:spPr>
          <a:xfrm flipV="1">
            <a:off x="2000061" y="3477663"/>
            <a:ext cx="214639" cy="79972"/>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a:stCxn id="8" idx="6"/>
            <a:endCxn id="14" idx="2"/>
          </p:cNvCxnSpPr>
          <p:nvPr/>
        </p:nvCxnSpPr>
        <p:spPr>
          <a:xfrm>
            <a:off x="2000061" y="3782463"/>
            <a:ext cx="215393" cy="37043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8" idx="6"/>
            <a:endCxn id="15" idx="2"/>
          </p:cNvCxnSpPr>
          <p:nvPr/>
        </p:nvCxnSpPr>
        <p:spPr>
          <a:xfrm>
            <a:off x="2000061" y="3782463"/>
            <a:ext cx="216147" cy="60281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6"/>
            <a:endCxn id="11" idx="2"/>
          </p:cNvCxnSpPr>
          <p:nvPr/>
        </p:nvCxnSpPr>
        <p:spPr>
          <a:xfrm flipV="1">
            <a:off x="2000815" y="3477663"/>
            <a:ext cx="213885" cy="537172"/>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a:stCxn id="9" idx="6"/>
            <a:endCxn id="13" idx="2"/>
          </p:cNvCxnSpPr>
          <p:nvPr/>
        </p:nvCxnSpPr>
        <p:spPr>
          <a:xfrm flipV="1">
            <a:off x="2000815" y="3928073"/>
            <a:ext cx="214639" cy="86762"/>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p:cNvCxnSpPr>
            <a:stCxn id="7" idx="6"/>
            <a:endCxn id="13" idx="2"/>
          </p:cNvCxnSpPr>
          <p:nvPr/>
        </p:nvCxnSpPr>
        <p:spPr>
          <a:xfrm>
            <a:off x="2000061" y="3557635"/>
            <a:ext cx="215393" cy="370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Connector 30"/>
          <p:cNvCxnSpPr>
            <a:stCxn id="8" idx="6"/>
            <a:endCxn id="12" idx="2"/>
          </p:cNvCxnSpPr>
          <p:nvPr/>
        </p:nvCxnSpPr>
        <p:spPr>
          <a:xfrm flipV="1">
            <a:off x="2000061" y="3710035"/>
            <a:ext cx="215393" cy="7242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9" idx="6"/>
            <a:endCxn id="15" idx="2"/>
          </p:cNvCxnSpPr>
          <p:nvPr/>
        </p:nvCxnSpPr>
        <p:spPr>
          <a:xfrm>
            <a:off x="2000815" y="4014835"/>
            <a:ext cx="215393" cy="370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p:cNvCxnSpPr>
            <a:stCxn id="16" idx="2"/>
            <a:endCxn id="10" idx="6"/>
          </p:cNvCxnSpPr>
          <p:nvPr/>
        </p:nvCxnSpPr>
        <p:spPr>
          <a:xfrm flipH="1">
            <a:off x="2367100" y="3252835"/>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3" idx="6"/>
            <a:endCxn id="17" idx="2"/>
          </p:cNvCxnSpPr>
          <p:nvPr/>
        </p:nvCxnSpPr>
        <p:spPr>
          <a:xfrm flipV="1">
            <a:off x="2367854" y="3477663"/>
            <a:ext cx="155792" cy="450410"/>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p:cNvCxnSpPr>
            <a:stCxn id="11" idx="6"/>
            <a:endCxn id="17" idx="2"/>
          </p:cNvCxnSpPr>
          <p:nvPr/>
        </p:nvCxnSpPr>
        <p:spPr>
          <a:xfrm>
            <a:off x="2367100" y="3477663"/>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Connector 35"/>
          <p:cNvCxnSpPr>
            <a:stCxn id="15" idx="6"/>
            <a:endCxn id="20" idx="2"/>
          </p:cNvCxnSpPr>
          <p:nvPr/>
        </p:nvCxnSpPr>
        <p:spPr>
          <a:xfrm flipV="1">
            <a:off x="2368608" y="4152901"/>
            <a:ext cx="155792" cy="232372"/>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1" idx="6"/>
            <a:endCxn id="19" idx="2"/>
          </p:cNvCxnSpPr>
          <p:nvPr/>
        </p:nvCxnSpPr>
        <p:spPr>
          <a:xfrm>
            <a:off x="2367100" y="3477663"/>
            <a:ext cx="157300" cy="450410"/>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p:cNvCxnSpPr>
            <a:stCxn id="13" idx="6"/>
            <a:endCxn id="19" idx="2"/>
          </p:cNvCxnSpPr>
          <p:nvPr/>
        </p:nvCxnSpPr>
        <p:spPr>
          <a:xfrm>
            <a:off x="2367854" y="3928073"/>
            <a:ext cx="15654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a:stCxn id="13" idx="6"/>
            <a:endCxn id="20" idx="2"/>
          </p:cNvCxnSpPr>
          <p:nvPr/>
        </p:nvCxnSpPr>
        <p:spPr>
          <a:xfrm>
            <a:off x="2367854" y="3928073"/>
            <a:ext cx="156546" cy="224828"/>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p:cNvCxnSpPr>
            <a:stCxn id="10" idx="6"/>
            <a:endCxn id="20" idx="2"/>
          </p:cNvCxnSpPr>
          <p:nvPr/>
        </p:nvCxnSpPr>
        <p:spPr>
          <a:xfrm>
            <a:off x="2367100" y="3252835"/>
            <a:ext cx="157300" cy="90006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21" idx="2"/>
            <a:endCxn id="14" idx="6"/>
          </p:cNvCxnSpPr>
          <p:nvPr/>
        </p:nvCxnSpPr>
        <p:spPr>
          <a:xfrm flipH="1" flipV="1">
            <a:off x="2367854" y="4152901"/>
            <a:ext cx="157300" cy="23237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6" idx="2"/>
            <a:endCxn id="12" idx="6"/>
          </p:cNvCxnSpPr>
          <p:nvPr/>
        </p:nvCxnSpPr>
        <p:spPr>
          <a:xfrm flipH="1">
            <a:off x="2367854" y="3252835"/>
            <a:ext cx="155792" cy="45720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18" idx="2"/>
            <a:endCxn id="12" idx="6"/>
          </p:cNvCxnSpPr>
          <p:nvPr/>
        </p:nvCxnSpPr>
        <p:spPr>
          <a:xfrm flipH="1">
            <a:off x="2367854" y="3710035"/>
            <a:ext cx="156546"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23" idx="2"/>
            <a:endCxn id="20" idx="6"/>
          </p:cNvCxnSpPr>
          <p:nvPr/>
        </p:nvCxnSpPr>
        <p:spPr>
          <a:xfrm flipH="1">
            <a:off x="2676800" y="3928073"/>
            <a:ext cx="142600" cy="22482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19" idx="6"/>
            <a:endCxn id="22" idx="2"/>
          </p:cNvCxnSpPr>
          <p:nvPr/>
        </p:nvCxnSpPr>
        <p:spPr>
          <a:xfrm flipV="1">
            <a:off x="2676800" y="3710035"/>
            <a:ext cx="142600" cy="218038"/>
          </a:xfrm>
          <a:prstGeom prst="line">
            <a:avLst/>
          </a:prstGeom>
        </p:spPr>
        <p:style>
          <a:lnRef idx="1">
            <a:schemeClr val="accent2"/>
          </a:lnRef>
          <a:fillRef idx="0">
            <a:schemeClr val="accent2"/>
          </a:fillRef>
          <a:effectRef idx="0">
            <a:schemeClr val="accent2"/>
          </a:effectRef>
          <a:fontRef idx="minor">
            <a:schemeClr val="tx1"/>
          </a:fontRef>
        </p:style>
      </p:cxnSp>
      <p:cxnSp>
        <p:nvCxnSpPr>
          <p:cNvPr id="46" name="Straight Connector 45"/>
          <p:cNvCxnSpPr>
            <a:stCxn id="19" idx="6"/>
            <a:endCxn id="23" idx="2"/>
          </p:cNvCxnSpPr>
          <p:nvPr/>
        </p:nvCxnSpPr>
        <p:spPr>
          <a:xfrm>
            <a:off x="2676800" y="3928073"/>
            <a:ext cx="142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p:cNvCxnSpPr>
            <a:stCxn id="21" idx="6"/>
            <a:endCxn id="23" idx="2"/>
          </p:cNvCxnSpPr>
          <p:nvPr/>
        </p:nvCxnSpPr>
        <p:spPr>
          <a:xfrm flipV="1">
            <a:off x="2677554" y="3928073"/>
            <a:ext cx="141846" cy="4572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22" idx="2"/>
            <a:endCxn id="18" idx="6"/>
          </p:cNvCxnSpPr>
          <p:nvPr/>
        </p:nvCxnSpPr>
        <p:spPr>
          <a:xfrm flipH="1">
            <a:off x="2676800" y="3710035"/>
            <a:ext cx="1426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16" idx="6"/>
            <a:endCxn id="22" idx="2"/>
          </p:cNvCxnSpPr>
          <p:nvPr/>
        </p:nvCxnSpPr>
        <p:spPr>
          <a:xfrm>
            <a:off x="2676046" y="3252835"/>
            <a:ext cx="143354" cy="45720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23" idx="2"/>
            <a:endCxn id="17" idx="6"/>
          </p:cNvCxnSpPr>
          <p:nvPr/>
        </p:nvCxnSpPr>
        <p:spPr>
          <a:xfrm flipH="1" flipV="1">
            <a:off x="2676046" y="3477663"/>
            <a:ext cx="143354" cy="450410"/>
          </a:xfrm>
          <a:prstGeom prst="line">
            <a:avLst/>
          </a:prstGeom>
        </p:spPr>
        <p:style>
          <a:lnRef idx="1">
            <a:schemeClr val="accent2"/>
          </a:lnRef>
          <a:fillRef idx="0">
            <a:schemeClr val="accent2"/>
          </a:fillRef>
          <a:effectRef idx="0">
            <a:schemeClr val="accent2"/>
          </a:effectRef>
          <a:fontRef idx="minor">
            <a:schemeClr val="tx1"/>
          </a:fontRef>
        </p:style>
      </p:cxnSp>
      <p:sp>
        <p:nvSpPr>
          <p:cNvPr id="51" name="12-Point Star 50"/>
          <p:cNvSpPr/>
          <p:nvPr/>
        </p:nvSpPr>
        <p:spPr>
          <a:xfrm>
            <a:off x="5143500" y="2924458"/>
            <a:ext cx="2971800" cy="1571154"/>
          </a:xfrm>
          <a:prstGeom prst="star1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Computational</a:t>
            </a:r>
          </a:p>
          <a:p>
            <a:pPr algn="ctr"/>
            <a:r>
              <a:rPr lang="en-US" dirty="0" smtClean="0"/>
              <a:t>Power!</a:t>
            </a:r>
            <a:endParaRPr lang="en-US" dirty="0"/>
          </a:p>
        </p:txBody>
      </p:sp>
    </p:spTree>
    <p:extLst>
      <p:ext uri="{BB962C8B-B14F-4D97-AF65-F5344CB8AC3E}">
        <p14:creationId xmlns:p14="http://schemas.microsoft.com/office/powerpoint/2010/main" val="196493446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4" name="Content Placeholder 3"/>
          <p:cNvSpPr>
            <a:spLocks noGrp="1"/>
          </p:cNvSpPr>
          <p:nvPr>
            <p:ph idx="1"/>
          </p:nvPr>
        </p:nvSpPr>
        <p:spPr>
          <a:xfrm>
            <a:off x="457200" y="1600200"/>
            <a:ext cx="3962400" cy="533401"/>
          </a:xfrm>
        </p:spPr>
        <p:txBody>
          <a:bodyPr>
            <a:normAutofit lnSpcReduction="10000"/>
          </a:bodyPr>
          <a:lstStyle/>
          <a:p>
            <a:pPr algn="ctr">
              <a:buNone/>
            </a:pPr>
            <a:r>
              <a:rPr lang="en-US" dirty="0" smtClean="0"/>
              <a:t>HTM</a:t>
            </a:r>
          </a:p>
        </p:txBody>
      </p:sp>
      <p:sp>
        <p:nvSpPr>
          <p:cNvPr id="5" name="Content Placeholder 3"/>
          <p:cNvSpPr txBox="1">
            <a:spLocks/>
          </p:cNvSpPr>
          <p:nvPr/>
        </p:nvSpPr>
        <p:spPr>
          <a:xfrm>
            <a:off x="4648200" y="1600201"/>
            <a:ext cx="3962400" cy="533400"/>
          </a:xfrm>
          <a:prstGeom prst="rect">
            <a:avLst/>
          </a:prstGeom>
        </p:spPr>
        <p:txBody>
          <a:bodyPr vert="horz" lIns="91440" tIns="45720" rIns="91440" bIns="45720" rtlCol="0">
            <a:normAutofit lnSpcReduction="10000"/>
          </a:bodyPr>
          <a:lstStyle/>
          <a:p>
            <a:pPr marL="342900" lvl="0" indent="-342900" algn="ctr">
              <a:spcBef>
                <a:spcPct val="20000"/>
              </a:spcBef>
              <a:defRPr/>
            </a:pPr>
            <a:r>
              <a:rPr lang="en-US" sz="3200" dirty="0"/>
              <a:t>Sensory Motor Engine</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381000" y="6019800"/>
            <a:ext cx="8382000" cy="369332"/>
          </a:xfrm>
          <a:prstGeom prst="rect">
            <a:avLst/>
          </a:prstGeom>
          <a:noFill/>
        </p:spPr>
        <p:txBody>
          <a:bodyPr wrap="square" rtlCol="0">
            <a:spAutoFit/>
          </a:bodyPr>
          <a:lstStyle/>
          <a:p>
            <a:r>
              <a:rPr lang="en-US" dirty="0" smtClean="0"/>
              <a:t>HTM: each member in hierarchy overrides motor commands sent by lower members.</a:t>
            </a:r>
            <a:endParaRPr lang="en-US" dirty="0"/>
          </a:p>
        </p:txBody>
      </p:sp>
      <p:sp>
        <p:nvSpPr>
          <p:cNvPr id="7" name="Oval 6"/>
          <p:cNvSpPr/>
          <p:nvPr/>
        </p:nvSpPr>
        <p:spPr>
          <a:xfrm>
            <a:off x="2240355" y="27813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2011755" y="34671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2468955" y="34671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402155" y="46101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1" name="Elbow Connector 10"/>
          <p:cNvCxnSpPr>
            <a:stCxn id="10" idx="0"/>
            <a:endCxn id="9" idx="4"/>
          </p:cNvCxnSpPr>
          <p:nvPr/>
        </p:nvCxnSpPr>
        <p:spPr>
          <a:xfrm rot="5400000" flipH="1" flipV="1">
            <a:off x="2011755" y="40386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Elbow Connector 11"/>
          <p:cNvCxnSpPr>
            <a:stCxn id="10" idx="0"/>
            <a:endCxn id="8" idx="4"/>
          </p:cNvCxnSpPr>
          <p:nvPr/>
        </p:nvCxnSpPr>
        <p:spPr>
          <a:xfrm rot="16200000" flipV="1">
            <a:off x="1783155" y="40386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0"/>
            <a:endCxn id="7" idx="3"/>
          </p:cNvCxnSpPr>
          <p:nvPr/>
        </p:nvCxnSpPr>
        <p:spPr>
          <a:xfrm flipV="1">
            <a:off x="2126055" y="29764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9" idx="0"/>
            <a:endCxn id="7" idx="5"/>
          </p:cNvCxnSpPr>
          <p:nvPr/>
        </p:nvCxnSpPr>
        <p:spPr>
          <a:xfrm flipH="1" flipV="1">
            <a:off x="2435477" y="29764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Elbow Connector 15"/>
          <p:cNvCxnSpPr>
            <a:stCxn id="7" idx="6"/>
          </p:cNvCxnSpPr>
          <p:nvPr/>
        </p:nvCxnSpPr>
        <p:spPr>
          <a:xfrm>
            <a:off x="2468955" y="2895600"/>
            <a:ext cx="655245" cy="17145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7" name="Elbow Connector 16"/>
          <p:cNvCxnSpPr>
            <a:stCxn id="7" idx="2"/>
          </p:cNvCxnSpPr>
          <p:nvPr/>
        </p:nvCxnSpPr>
        <p:spPr>
          <a:xfrm rot="10800000" flipV="1">
            <a:off x="1600201" y="2895600"/>
            <a:ext cx="640155" cy="1714500"/>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8" name="Elbow Connector 17"/>
          <p:cNvCxnSpPr>
            <a:stCxn id="8" idx="2"/>
          </p:cNvCxnSpPr>
          <p:nvPr/>
        </p:nvCxnSpPr>
        <p:spPr>
          <a:xfrm rot="10800000" flipV="1">
            <a:off x="1706955" y="3581400"/>
            <a:ext cx="304801" cy="10287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Elbow Connector 18"/>
          <p:cNvCxnSpPr>
            <a:stCxn id="9" idx="6"/>
          </p:cNvCxnSpPr>
          <p:nvPr/>
        </p:nvCxnSpPr>
        <p:spPr>
          <a:xfrm>
            <a:off x="2697555" y="3581400"/>
            <a:ext cx="304800" cy="10287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729129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4" name="Content Placeholder 3"/>
          <p:cNvSpPr>
            <a:spLocks noGrp="1"/>
          </p:cNvSpPr>
          <p:nvPr>
            <p:ph idx="1"/>
          </p:nvPr>
        </p:nvSpPr>
        <p:spPr>
          <a:xfrm>
            <a:off x="457200" y="1600200"/>
            <a:ext cx="3962400" cy="533401"/>
          </a:xfrm>
        </p:spPr>
        <p:txBody>
          <a:bodyPr>
            <a:normAutofit lnSpcReduction="10000"/>
          </a:bodyPr>
          <a:lstStyle/>
          <a:p>
            <a:pPr algn="ctr">
              <a:buNone/>
            </a:pPr>
            <a:r>
              <a:rPr lang="en-US" dirty="0" smtClean="0"/>
              <a:t>HTM</a:t>
            </a:r>
          </a:p>
        </p:txBody>
      </p:sp>
      <p:sp>
        <p:nvSpPr>
          <p:cNvPr id="5" name="Content Placeholder 3"/>
          <p:cNvSpPr txBox="1">
            <a:spLocks/>
          </p:cNvSpPr>
          <p:nvPr/>
        </p:nvSpPr>
        <p:spPr>
          <a:xfrm>
            <a:off x="4648200" y="1600201"/>
            <a:ext cx="3962400" cy="533400"/>
          </a:xfrm>
          <a:prstGeom prst="rect">
            <a:avLst/>
          </a:prstGeom>
        </p:spPr>
        <p:txBody>
          <a:bodyPr vert="horz" lIns="91440" tIns="45720" rIns="91440" bIns="45720" rtlCol="0">
            <a:normAutofit lnSpcReduction="10000"/>
          </a:bodyPr>
          <a:lstStyle/>
          <a:p>
            <a:pPr marL="342900" lvl="0" indent="-342900" algn="ctr">
              <a:spcBef>
                <a:spcPct val="20000"/>
              </a:spcBef>
              <a:defRPr/>
            </a:pPr>
            <a:r>
              <a:rPr lang="en-US" sz="3200" dirty="0"/>
              <a:t>Sensory Motor Engine</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381000" y="6019800"/>
            <a:ext cx="8382000" cy="369332"/>
          </a:xfrm>
          <a:prstGeom prst="rect">
            <a:avLst/>
          </a:prstGeom>
          <a:noFill/>
        </p:spPr>
        <p:txBody>
          <a:bodyPr wrap="square" rtlCol="0">
            <a:spAutoFit/>
          </a:bodyPr>
          <a:lstStyle/>
          <a:p>
            <a:pPr lvl="0"/>
            <a:r>
              <a:rPr lang="en-US" dirty="0" smtClean="0"/>
              <a:t>S.M. Engine: motor commands only sent out at the lowest level – they have knowledge.</a:t>
            </a:r>
            <a:endParaRPr lang="en-US" dirty="0"/>
          </a:p>
        </p:txBody>
      </p:sp>
      <p:sp>
        <p:nvSpPr>
          <p:cNvPr id="7" name="Oval 6"/>
          <p:cNvSpPr/>
          <p:nvPr/>
        </p:nvSpPr>
        <p:spPr>
          <a:xfrm>
            <a:off x="2240355" y="27813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2011755" y="34671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2468955" y="34671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402155" y="46101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1" name="Elbow Connector 10"/>
          <p:cNvCxnSpPr>
            <a:stCxn id="10" idx="0"/>
            <a:endCxn id="9" idx="4"/>
          </p:cNvCxnSpPr>
          <p:nvPr/>
        </p:nvCxnSpPr>
        <p:spPr>
          <a:xfrm rot="5400000" flipH="1" flipV="1">
            <a:off x="2011755" y="40386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Elbow Connector 11"/>
          <p:cNvCxnSpPr>
            <a:stCxn id="10" idx="0"/>
            <a:endCxn id="8" idx="4"/>
          </p:cNvCxnSpPr>
          <p:nvPr/>
        </p:nvCxnSpPr>
        <p:spPr>
          <a:xfrm rot="16200000" flipV="1">
            <a:off x="1783155" y="40386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0"/>
            <a:endCxn id="7" idx="3"/>
          </p:cNvCxnSpPr>
          <p:nvPr/>
        </p:nvCxnSpPr>
        <p:spPr>
          <a:xfrm flipV="1">
            <a:off x="2126055" y="29764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9" idx="0"/>
            <a:endCxn id="7" idx="5"/>
          </p:cNvCxnSpPr>
          <p:nvPr/>
        </p:nvCxnSpPr>
        <p:spPr>
          <a:xfrm flipH="1" flipV="1">
            <a:off x="2435477" y="29764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7" idx="6"/>
          </p:cNvCxnSpPr>
          <p:nvPr/>
        </p:nvCxnSpPr>
        <p:spPr>
          <a:xfrm>
            <a:off x="2468955" y="2895600"/>
            <a:ext cx="655245" cy="17145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Elbow Connector 15"/>
          <p:cNvCxnSpPr>
            <a:stCxn id="7" idx="2"/>
          </p:cNvCxnSpPr>
          <p:nvPr/>
        </p:nvCxnSpPr>
        <p:spPr>
          <a:xfrm rot="10800000" flipV="1">
            <a:off x="1600201" y="2895600"/>
            <a:ext cx="640155" cy="17145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Elbow Connector 16"/>
          <p:cNvCxnSpPr>
            <a:stCxn id="8" idx="2"/>
          </p:cNvCxnSpPr>
          <p:nvPr/>
        </p:nvCxnSpPr>
        <p:spPr>
          <a:xfrm rot="10800000" flipV="1">
            <a:off x="1706955" y="3581400"/>
            <a:ext cx="304801" cy="10287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Elbow Connector 17"/>
          <p:cNvCxnSpPr>
            <a:stCxn id="9" idx="6"/>
          </p:cNvCxnSpPr>
          <p:nvPr/>
        </p:nvCxnSpPr>
        <p:spPr>
          <a:xfrm>
            <a:off x="2697555" y="3581400"/>
            <a:ext cx="304800" cy="10287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9" name="Oval 18"/>
          <p:cNvSpPr/>
          <p:nvPr/>
        </p:nvSpPr>
        <p:spPr>
          <a:xfrm>
            <a:off x="6660708" y="27813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6432108" y="34671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p:cNvSpPr/>
          <p:nvPr/>
        </p:nvSpPr>
        <p:spPr>
          <a:xfrm>
            <a:off x="6889308" y="34671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5822508" y="46101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23" name="Elbow Connector 22"/>
          <p:cNvCxnSpPr>
            <a:stCxn id="22" idx="0"/>
            <a:endCxn id="21" idx="4"/>
          </p:cNvCxnSpPr>
          <p:nvPr/>
        </p:nvCxnSpPr>
        <p:spPr>
          <a:xfrm rot="5400000" flipH="1" flipV="1">
            <a:off x="6432108" y="40386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Elbow Connector 23"/>
          <p:cNvCxnSpPr>
            <a:stCxn id="22" idx="0"/>
            <a:endCxn id="20" idx="4"/>
          </p:cNvCxnSpPr>
          <p:nvPr/>
        </p:nvCxnSpPr>
        <p:spPr>
          <a:xfrm rot="16200000" flipV="1">
            <a:off x="6203508" y="40386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0" idx="0"/>
            <a:endCxn id="19" idx="3"/>
          </p:cNvCxnSpPr>
          <p:nvPr/>
        </p:nvCxnSpPr>
        <p:spPr>
          <a:xfrm flipV="1">
            <a:off x="6546408" y="29764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1" idx="0"/>
            <a:endCxn id="19" idx="5"/>
          </p:cNvCxnSpPr>
          <p:nvPr/>
        </p:nvCxnSpPr>
        <p:spPr>
          <a:xfrm flipH="1" flipV="1">
            <a:off x="6855830" y="29764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Elbow Connector 26"/>
          <p:cNvCxnSpPr>
            <a:stCxn id="19" idx="6"/>
            <a:endCxn id="21" idx="7"/>
          </p:cNvCxnSpPr>
          <p:nvPr/>
        </p:nvCxnSpPr>
        <p:spPr>
          <a:xfrm>
            <a:off x="6889308" y="2895600"/>
            <a:ext cx="195122" cy="604978"/>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8" name="Elbow Connector 27"/>
          <p:cNvCxnSpPr>
            <a:stCxn id="19" idx="2"/>
            <a:endCxn id="20" idx="1"/>
          </p:cNvCxnSpPr>
          <p:nvPr/>
        </p:nvCxnSpPr>
        <p:spPr>
          <a:xfrm rot="10800000" flipV="1">
            <a:off x="6465586" y="2895600"/>
            <a:ext cx="195122" cy="604978"/>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0" name="Elbow Connector 29"/>
          <p:cNvCxnSpPr>
            <a:stCxn id="21" idx="6"/>
          </p:cNvCxnSpPr>
          <p:nvPr/>
        </p:nvCxnSpPr>
        <p:spPr>
          <a:xfrm>
            <a:off x="7117908" y="3581400"/>
            <a:ext cx="304800" cy="10287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Elbow Connector 38"/>
          <p:cNvCxnSpPr>
            <a:stCxn id="20" idx="2"/>
          </p:cNvCxnSpPr>
          <p:nvPr/>
        </p:nvCxnSpPr>
        <p:spPr>
          <a:xfrm rot="10800000" flipV="1">
            <a:off x="6127310" y="3581400"/>
            <a:ext cx="304799" cy="10287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261607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7" name="Rounded Rectangle 66"/>
          <p:cNvSpPr/>
          <p:nvPr/>
        </p:nvSpPr>
        <p:spPr>
          <a:xfrm>
            <a:off x="1752600" y="3175057"/>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Differences</a:t>
            </a:r>
            <a:endParaRPr lang="en-US" dirty="0"/>
          </a:p>
        </p:txBody>
      </p:sp>
      <p:sp>
        <p:nvSpPr>
          <p:cNvPr id="4" name="Content Placeholder 3"/>
          <p:cNvSpPr>
            <a:spLocks noGrp="1"/>
          </p:cNvSpPr>
          <p:nvPr>
            <p:ph idx="1"/>
          </p:nvPr>
        </p:nvSpPr>
        <p:spPr>
          <a:xfrm>
            <a:off x="457200" y="1600200"/>
            <a:ext cx="3962400" cy="533401"/>
          </a:xfrm>
        </p:spPr>
        <p:txBody>
          <a:bodyPr>
            <a:normAutofit lnSpcReduction="10000"/>
          </a:bodyPr>
          <a:lstStyle/>
          <a:p>
            <a:pPr algn="ctr">
              <a:buNone/>
            </a:pPr>
            <a:r>
              <a:rPr lang="en-US" dirty="0" smtClean="0"/>
              <a:t>HTM</a:t>
            </a:r>
          </a:p>
        </p:txBody>
      </p:sp>
      <p:sp>
        <p:nvSpPr>
          <p:cNvPr id="5" name="Content Placeholder 3"/>
          <p:cNvSpPr txBox="1">
            <a:spLocks/>
          </p:cNvSpPr>
          <p:nvPr/>
        </p:nvSpPr>
        <p:spPr>
          <a:xfrm>
            <a:off x="4648200" y="1600201"/>
            <a:ext cx="3962400" cy="533400"/>
          </a:xfrm>
          <a:prstGeom prst="rect">
            <a:avLst/>
          </a:prstGeom>
        </p:spPr>
        <p:txBody>
          <a:bodyPr vert="horz" lIns="91440" tIns="45720" rIns="91440" bIns="45720" rtlCol="0">
            <a:normAutofit lnSpcReduction="10000"/>
          </a:bodyPr>
          <a:lstStyle/>
          <a:p>
            <a:pPr marL="342900" lvl="0" indent="-342900" algn="ctr">
              <a:spcBef>
                <a:spcPct val="20000"/>
              </a:spcBef>
              <a:defRPr/>
            </a:pPr>
            <a:r>
              <a:rPr lang="en-US" sz="3200" dirty="0"/>
              <a:t>Sensory Motor Engine</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381000" y="6019800"/>
            <a:ext cx="8382000" cy="369332"/>
          </a:xfrm>
          <a:prstGeom prst="rect">
            <a:avLst/>
          </a:prstGeom>
          <a:noFill/>
        </p:spPr>
        <p:txBody>
          <a:bodyPr wrap="square" rtlCol="0">
            <a:spAutoFit/>
          </a:bodyPr>
          <a:lstStyle/>
          <a:p>
            <a:pPr marL="342900" lvl="0" indent="-342900">
              <a:spcBef>
                <a:spcPct val="20000"/>
              </a:spcBef>
              <a:defRPr/>
            </a:pPr>
            <a:r>
              <a:rPr lang="en-US" dirty="0" smtClean="0"/>
              <a:t>HTM: temporal memory, S.M. Engine: follows Markov Assumption; sees whole state.</a:t>
            </a:r>
          </a:p>
        </p:txBody>
      </p:sp>
      <p:sp>
        <p:nvSpPr>
          <p:cNvPr id="51" name="Rounded Rectangle 50"/>
          <p:cNvSpPr/>
          <p:nvPr/>
        </p:nvSpPr>
        <p:spPr>
          <a:xfrm>
            <a:off x="6041099" y="3103202"/>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Flowchart: Connector 51"/>
          <p:cNvSpPr/>
          <p:nvPr/>
        </p:nvSpPr>
        <p:spPr>
          <a:xfrm>
            <a:off x="6590708" y="3431968"/>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53" name="Flowchart: Connector 52"/>
          <p:cNvSpPr/>
          <p:nvPr/>
        </p:nvSpPr>
        <p:spPr>
          <a:xfrm>
            <a:off x="6781208" y="3907602"/>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54" name="Flowchart: Connector 53"/>
          <p:cNvSpPr/>
          <p:nvPr/>
        </p:nvSpPr>
        <p:spPr>
          <a:xfrm>
            <a:off x="6400208" y="3907797"/>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55" name="Straight Arrow Connector 54"/>
          <p:cNvCxnSpPr>
            <a:stCxn id="52" idx="5"/>
          </p:cNvCxnSpPr>
          <p:nvPr/>
        </p:nvCxnSpPr>
        <p:spPr>
          <a:xfrm>
            <a:off x="6753310" y="3605443"/>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52" idx="3"/>
          </p:cNvCxnSpPr>
          <p:nvPr/>
        </p:nvCxnSpPr>
        <p:spPr>
          <a:xfrm flipH="1">
            <a:off x="6495458" y="3605443"/>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54" idx="7"/>
            <a:endCxn id="53" idx="1"/>
          </p:cNvCxnSpPr>
          <p:nvPr/>
        </p:nvCxnSpPr>
        <p:spPr>
          <a:xfrm flipV="1">
            <a:off x="6562810" y="3937366"/>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53" idx="3"/>
            <a:endCxn id="54" idx="5"/>
          </p:cNvCxnSpPr>
          <p:nvPr/>
        </p:nvCxnSpPr>
        <p:spPr>
          <a:xfrm flipH="1">
            <a:off x="6562810" y="4081077"/>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Flowchart: Connector 58"/>
          <p:cNvSpPr/>
          <p:nvPr/>
        </p:nvSpPr>
        <p:spPr>
          <a:xfrm>
            <a:off x="6971708" y="322872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60" name="Straight Arrow Connector 59"/>
          <p:cNvCxnSpPr>
            <a:stCxn id="53" idx="7"/>
          </p:cNvCxnSpPr>
          <p:nvPr/>
        </p:nvCxnSpPr>
        <p:spPr>
          <a:xfrm flipV="1">
            <a:off x="6943810" y="3431968"/>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H="1">
            <a:off x="6753310" y="3330350"/>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731791" y="3294857"/>
            <a:ext cx="1447800" cy="923330"/>
          </a:xfrm>
          <a:prstGeom prst="rect">
            <a:avLst/>
          </a:prstGeom>
          <a:noFill/>
        </p:spPr>
        <p:txBody>
          <a:bodyPr wrap="square" rtlCol="0">
            <a:spAutoFit/>
          </a:bodyPr>
          <a:lstStyle/>
          <a:p>
            <a:pPr algn="ctr"/>
            <a:r>
              <a:rPr lang="en-US" dirty="0" smtClean="0"/>
              <a:t>A – B – C – </a:t>
            </a:r>
            <a:r>
              <a:rPr lang="en-US" dirty="0" smtClean="0">
                <a:solidFill>
                  <a:srgbClr val="C00000"/>
                </a:solidFill>
              </a:rPr>
              <a:t>D</a:t>
            </a:r>
          </a:p>
          <a:p>
            <a:pPr algn="ctr"/>
            <a:r>
              <a:rPr lang="en-US" dirty="0" smtClean="0"/>
              <a:t>~=  &amp;  !=</a:t>
            </a:r>
          </a:p>
          <a:p>
            <a:pPr algn="ctr"/>
            <a:r>
              <a:rPr lang="en-US" dirty="0" smtClean="0"/>
              <a:t>X – B – C – </a:t>
            </a:r>
            <a:r>
              <a:rPr lang="en-US" dirty="0" smtClean="0">
                <a:solidFill>
                  <a:srgbClr val="C00000"/>
                </a:solidFill>
              </a:rPr>
              <a:t>D</a:t>
            </a:r>
            <a:r>
              <a:rPr lang="en-US" dirty="0" smtClean="0"/>
              <a:t> </a:t>
            </a:r>
            <a:endParaRPr lang="en-US" dirty="0"/>
          </a:p>
        </p:txBody>
      </p:sp>
    </p:spTree>
    <p:extLst>
      <p:ext uri="{BB962C8B-B14F-4D97-AF65-F5344CB8AC3E}">
        <p14:creationId xmlns:p14="http://schemas.microsoft.com/office/powerpoint/2010/main" val="378207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a:endCxn id="26" idx="7"/>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81000" y="6019800"/>
            <a:ext cx="8305800" cy="369332"/>
          </a:xfrm>
          <a:prstGeom prst="rect">
            <a:avLst/>
          </a:prstGeom>
          <a:noFill/>
        </p:spPr>
        <p:txBody>
          <a:bodyPr wrap="square" rtlCol="0">
            <a:spAutoFit/>
          </a:bodyPr>
          <a:lstStyle/>
          <a:p>
            <a:r>
              <a:rPr lang="en-US" dirty="0" smtClean="0"/>
              <a:t>Preprocessing the data reduces the number of potential states the engine can see. </a:t>
            </a:r>
            <a:endParaRPr lang="en-US" dirty="0"/>
          </a:p>
        </p:txBody>
      </p:sp>
    </p:spTree>
    <p:extLst>
      <p:ext uri="{BB962C8B-B14F-4D97-AF65-F5344CB8AC3E}">
        <p14:creationId xmlns:p14="http://schemas.microsoft.com/office/powerpoint/2010/main" val="2234638330"/>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Not generalized Artificial Intelligence. </a:t>
            </a:r>
            <a:endParaRPr lang="en-US" dirty="0"/>
          </a:p>
        </p:txBody>
      </p:sp>
    </p:spTree>
    <p:extLst>
      <p:ext uri="{BB962C8B-B14F-4D97-AF65-F5344CB8AC3E}">
        <p14:creationId xmlns:p14="http://schemas.microsoft.com/office/powerpoint/2010/main" val="239865499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Not generalized Artificial Intelligence. </a:t>
            </a:r>
          </a:p>
          <a:p>
            <a:r>
              <a:rPr lang="en-US" dirty="0" smtClean="0"/>
              <a:t>Not good at producing its own goals.</a:t>
            </a:r>
          </a:p>
        </p:txBody>
      </p:sp>
    </p:spTree>
    <p:extLst>
      <p:ext uri="{BB962C8B-B14F-4D97-AF65-F5344CB8AC3E}">
        <p14:creationId xmlns:p14="http://schemas.microsoft.com/office/powerpoint/2010/main" val="69521780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Not generalized Artificial Intelligence. </a:t>
            </a:r>
          </a:p>
          <a:p>
            <a:r>
              <a:rPr lang="en-US" dirty="0" smtClean="0"/>
              <a:t>Not good at producing its own goals.</a:t>
            </a:r>
          </a:p>
          <a:p>
            <a:r>
              <a:rPr lang="en-US" dirty="0" smtClean="0"/>
              <a:t>Not good in environments where things cannot be modeled.</a:t>
            </a:r>
          </a:p>
        </p:txBody>
      </p:sp>
    </p:spTree>
    <p:extLst>
      <p:ext uri="{BB962C8B-B14F-4D97-AF65-F5344CB8AC3E}">
        <p14:creationId xmlns:p14="http://schemas.microsoft.com/office/powerpoint/2010/main" val="9032968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Not generalized Artificial Intelligence. </a:t>
            </a:r>
          </a:p>
          <a:p>
            <a:r>
              <a:rPr lang="en-US" dirty="0" smtClean="0"/>
              <a:t>Not good at producing its own goals.</a:t>
            </a:r>
          </a:p>
          <a:p>
            <a:r>
              <a:rPr lang="en-US" dirty="0" smtClean="0"/>
              <a:t>Not good in environments where things cannot be modeled.</a:t>
            </a:r>
          </a:p>
          <a:p>
            <a:r>
              <a:rPr lang="en-US" dirty="0" smtClean="0"/>
              <a:t>Not good in chaotic environments.</a:t>
            </a:r>
          </a:p>
        </p:txBody>
      </p:sp>
    </p:spTree>
    <p:extLst>
      <p:ext uri="{BB962C8B-B14F-4D97-AF65-F5344CB8AC3E}">
        <p14:creationId xmlns:p14="http://schemas.microsoft.com/office/powerpoint/2010/main" val="35615061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Not generalized Artificial Intelligence. </a:t>
            </a:r>
          </a:p>
          <a:p>
            <a:r>
              <a:rPr lang="en-US" dirty="0" smtClean="0"/>
              <a:t>Not good at producing its own goals.</a:t>
            </a:r>
          </a:p>
          <a:p>
            <a:r>
              <a:rPr lang="en-US" dirty="0" smtClean="0"/>
              <a:t>Not good in environments where things cannot be modeled.</a:t>
            </a:r>
          </a:p>
          <a:p>
            <a:r>
              <a:rPr lang="en-US" dirty="0" smtClean="0"/>
              <a:t>Not good in chaotic environments.</a:t>
            </a:r>
          </a:p>
          <a:p>
            <a:r>
              <a:rPr lang="en-US" dirty="0" smtClean="0"/>
              <a:t>Not good to interact with humans.</a:t>
            </a:r>
            <a:endParaRPr lang="en-US" dirty="0"/>
          </a:p>
        </p:txBody>
      </p:sp>
    </p:spTree>
    <p:extLst>
      <p:ext uri="{BB962C8B-B14F-4D97-AF65-F5344CB8AC3E}">
        <p14:creationId xmlns:p14="http://schemas.microsoft.com/office/powerpoint/2010/main" val="1313306819"/>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Good in an static, structured environment.</a:t>
            </a:r>
          </a:p>
        </p:txBody>
      </p:sp>
    </p:spTree>
    <p:extLst>
      <p:ext uri="{BB962C8B-B14F-4D97-AF65-F5344CB8AC3E}">
        <p14:creationId xmlns:p14="http://schemas.microsoft.com/office/powerpoint/2010/main" val="316791197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Good in an static, structured environment.</a:t>
            </a:r>
          </a:p>
          <a:p>
            <a:r>
              <a:rPr lang="en-US" dirty="0" smtClean="0"/>
              <a:t>Good with even complicated systems of interdependent relationships if relationships are symmetrical or uniform.</a:t>
            </a:r>
          </a:p>
        </p:txBody>
      </p:sp>
    </p:spTree>
    <p:extLst>
      <p:ext uri="{BB962C8B-B14F-4D97-AF65-F5344CB8AC3E}">
        <p14:creationId xmlns:p14="http://schemas.microsoft.com/office/powerpoint/2010/main" val="245320309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Good in an static, structured environment.</a:t>
            </a:r>
          </a:p>
          <a:p>
            <a:r>
              <a:rPr lang="en-US" dirty="0" smtClean="0"/>
              <a:t>Good with even complicated systems of interdependent relationships if relationships are symmetrical or uniform.</a:t>
            </a:r>
          </a:p>
          <a:p>
            <a:r>
              <a:rPr lang="en-US" dirty="0" smtClean="0"/>
              <a:t>Computer Programming?</a:t>
            </a:r>
          </a:p>
        </p:txBody>
      </p:sp>
    </p:spTree>
    <p:extLst>
      <p:ext uri="{BB962C8B-B14F-4D97-AF65-F5344CB8AC3E}">
        <p14:creationId xmlns:p14="http://schemas.microsoft.com/office/powerpoint/2010/main" val="252747033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Good in an static, structured environment.</a:t>
            </a:r>
          </a:p>
          <a:p>
            <a:r>
              <a:rPr lang="en-US" dirty="0" smtClean="0"/>
              <a:t>Good with even complicated systems of interdependent relationships if relationships are symmetrical or uniform.</a:t>
            </a:r>
          </a:p>
          <a:p>
            <a:r>
              <a:rPr lang="en-US" dirty="0"/>
              <a:t>Computer Programming?</a:t>
            </a:r>
          </a:p>
          <a:p>
            <a:r>
              <a:rPr lang="en-US" dirty="0" smtClean="0"/>
              <a:t>Like a math or music savant; able to command amazing brilliance at repeatable patterns, not able to handle chaotic / indeterminate situations well.</a:t>
            </a:r>
            <a:endParaRPr lang="en-US" dirty="0"/>
          </a:p>
        </p:txBody>
      </p:sp>
    </p:spTree>
    <p:extLst>
      <p:ext uri="{BB962C8B-B14F-4D97-AF65-F5344CB8AC3E}">
        <p14:creationId xmlns:p14="http://schemas.microsoft.com/office/powerpoint/2010/main" val="20019528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5" name="TextBox 4"/>
          <p:cNvSpPr txBox="1"/>
          <p:nvPr/>
        </p:nvSpPr>
        <p:spPr>
          <a:xfrm>
            <a:off x="381000" y="6019800"/>
            <a:ext cx="8382000" cy="369332"/>
          </a:xfrm>
          <a:prstGeom prst="rect">
            <a:avLst/>
          </a:prstGeom>
          <a:noFill/>
        </p:spPr>
        <p:txBody>
          <a:bodyPr wrap="square" rtlCol="0">
            <a:spAutoFit/>
          </a:bodyPr>
          <a:lstStyle/>
          <a:p>
            <a:r>
              <a:rPr lang="en-US" dirty="0"/>
              <a:t>Find a language to describe every possible change a state can undergo in a general way.</a:t>
            </a:r>
          </a:p>
        </p:txBody>
      </p:sp>
      <p:sp>
        <p:nvSpPr>
          <p:cNvPr id="6" name="TextBox 5"/>
          <p:cNvSpPr txBox="1"/>
          <p:nvPr/>
        </p:nvSpPr>
        <p:spPr>
          <a:xfrm>
            <a:off x="1229867" y="2604731"/>
            <a:ext cx="6684266" cy="369332"/>
          </a:xfrm>
          <a:prstGeom prst="rect">
            <a:avLst/>
          </a:prstGeom>
          <a:noFill/>
        </p:spPr>
        <p:txBody>
          <a:bodyPr wrap="none" rtlCol="0">
            <a:spAutoFit/>
          </a:bodyPr>
          <a:lstStyle/>
          <a:p>
            <a:r>
              <a:rPr lang="en-US" dirty="0" smtClean="0"/>
              <a:t>Initial State	+	Action(s)		=	New State</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289736364"/>
              </p:ext>
            </p:extLst>
          </p:nvPr>
        </p:nvGraphicFramePr>
        <p:xfrm>
          <a:off x="2628900" y="1600200"/>
          <a:ext cx="3886200" cy="74168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6705600" y="2974063"/>
            <a:ext cx="983346" cy="369332"/>
          </a:xfrm>
          <a:prstGeom prst="rect">
            <a:avLst/>
          </a:prstGeom>
          <a:noFill/>
        </p:spPr>
        <p:txBody>
          <a:bodyPr wrap="none" rtlCol="0">
            <a:spAutoFit/>
          </a:bodyPr>
          <a:lstStyle/>
          <a:p>
            <a:r>
              <a:rPr lang="en-US" dirty="0" smtClean="0"/>
              <a:t>Deletion</a:t>
            </a:r>
            <a:endParaRPr lang="en-US" dirty="0"/>
          </a:p>
        </p:txBody>
      </p:sp>
      <p:sp>
        <p:nvSpPr>
          <p:cNvPr id="9" name="TextBox 8"/>
          <p:cNvSpPr txBox="1"/>
          <p:nvPr/>
        </p:nvSpPr>
        <p:spPr>
          <a:xfrm>
            <a:off x="6705600" y="3343395"/>
            <a:ext cx="1023037" cy="369332"/>
          </a:xfrm>
          <a:prstGeom prst="rect">
            <a:avLst/>
          </a:prstGeom>
          <a:noFill/>
        </p:spPr>
        <p:txBody>
          <a:bodyPr wrap="none" rtlCol="0">
            <a:spAutoFit/>
          </a:bodyPr>
          <a:lstStyle/>
          <a:p>
            <a:r>
              <a:rPr lang="en-US" dirty="0" smtClean="0"/>
              <a:t>Insertion</a:t>
            </a:r>
            <a:endParaRPr lang="en-US" dirty="0"/>
          </a:p>
        </p:txBody>
      </p:sp>
      <p:sp>
        <p:nvSpPr>
          <p:cNvPr id="10" name="TextBox 9"/>
          <p:cNvSpPr txBox="1"/>
          <p:nvPr/>
        </p:nvSpPr>
        <p:spPr>
          <a:xfrm>
            <a:off x="6705600" y="3721078"/>
            <a:ext cx="1322285" cy="369332"/>
          </a:xfrm>
          <a:prstGeom prst="rect">
            <a:avLst/>
          </a:prstGeom>
          <a:noFill/>
        </p:spPr>
        <p:txBody>
          <a:bodyPr wrap="none" rtlCol="0">
            <a:spAutoFit/>
          </a:bodyPr>
          <a:lstStyle/>
          <a:p>
            <a:r>
              <a:rPr lang="en-US" dirty="0" smtClean="0"/>
              <a:t>Substitution</a:t>
            </a:r>
            <a:endParaRPr lang="en-US" dirty="0"/>
          </a:p>
        </p:txBody>
      </p:sp>
      <p:sp>
        <p:nvSpPr>
          <p:cNvPr id="11" name="TextBox 10"/>
          <p:cNvSpPr txBox="1"/>
          <p:nvPr/>
        </p:nvSpPr>
        <p:spPr>
          <a:xfrm>
            <a:off x="1229867" y="3343395"/>
            <a:ext cx="5136342" cy="369332"/>
          </a:xfrm>
          <a:prstGeom prst="rect">
            <a:avLst/>
          </a:prstGeom>
          <a:noFill/>
        </p:spPr>
        <p:txBody>
          <a:bodyPr wrap="none" rtlCol="0">
            <a:spAutoFit/>
          </a:bodyPr>
          <a:lstStyle/>
          <a:p>
            <a:r>
              <a:rPr lang="en-US" dirty="0" smtClean="0"/>
              <a:t>IF	               AND	IF	              THEN</a:t>
            </a:r>
            <a:endParaRPr lang="en-US" dirty="0"/>
          </a:p>
        </p:txBody>
      </p:sp>
      <p:sp>
        <p:nvSpPr>
          <p:cNvPr id="12" name="Flowchart: Connector 11"/>
          <p:cNvSpPr/>
          <p:nvPr/>
        </p:nvSpPr>
        <p:spPr>
          <a:xfrm>
            <a:off x="2243476" y="4517982"/>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3" name="Flowchart: Connector 12"/>
          <p:cNvSpPr/>
          <p:nvPr/>
        </p:nvSpPr>
        <p:spPr>
          <a:xfrm>
            <a:off x="2433976" y="4993616"/>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4" name="Flowchart: Connector 13"/>
          <p:cNvSpPr/>
          <p:nvPr/>
        </p:nvSpPr>
        <p:spPr>
          <a:xfrm>
            <a:off x="2052976" y="4993811"/>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5" name="Straight Arrow Connector 14"/>
          <p:cNvCxnSpPr>
            <a:stCxn id="12" idx="5"/>
          </p:cNvCxnSpPr>
          <p:nvPr/>
        </p:nvCxnSpPr>
        <p:spPr>
          <a:xfrm>
            <a:off x="2406078" y="4691457"/>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2" idx="3"/>
          </p:cNvCxnSpPr>
          <p:nvPr/>
        </p:nvCxnSpPr>
        <p:spPr>
          <a:xfrm flipH="1">
            <a:off x="2148226" y="4691457"/>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4" idx="7"/>
            <a:endCxn id="13" idx="1"/>
          </p:cNvCxnSpPr>
          <p:nvPr/>
        </p:nvCxnSpPr>
        <p:spPr>
          <a:xfrm flipV="1">
            <a:off x="2215578" y="5023380"/>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3"/>
            <a:endCxn id="14" idx="5"/>
          </p:cNvCxnSpPr>
          <p:nvPr/>
        </p:nvCxnSpPr>
        <p:spPr>
          <a:xfrm flipH="1">
            <a:off x="2215578" y="5167091"/>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lowchart: Connector 18"/>
          <p:cNvSpPr/>
          <p:nvPr/>
        </p:nvSpPr>
        <p:spPr>
          <a:xfrm>
            <a:off x="2624476" y="4314743"/>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20" name="Straight Arrow Connector 19"/>
          <p:cNvCxnSpPr>
            <a:stCxn id="13" idx="7"/>
          </p:cNvCxnSpPr>
          <p:nvPr/>
        </p:nvCxnSpPr>
        <p:spPr>
          <a:xfrm flipV="1">
            <a:off x="2596578" y="4517982"/>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2406078" y="4416364"/>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3048000" y="4842536"/>
            <a:ext cx="17526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953000" y="4721221"/>
            <a:ext cx="3319498" cy="369332"/>
          </a:xfrm>
          <a:prstGeom prst="rect">
            <a:avLst/>
          </a:prstGeom>
          <a:noFill/>
        </p:spPr>
        <p:txBody>
          <a:bodyPr wrap="none" rtlCol="0">
            <a:spAutoFit/>
          </a:bodyPr>
          <a:lstStyle/>
          <a:p>
            <a:r>
              <a:rPr lang="en-US" dirty="0" smtClean="0"/>
              <a:t>/[\w._%-]+@[\w.-]+.[a-</a:t>
            </a:r>
            <a:r>
              <a:rPr lang="en-US" dirty="0" err="1" smtClean="0"/>
              <a:t>zA</a:t>
            </a:r>
            <a:r>
              <a:rPr lang="en-US" dirty="0" smtClean="0"/>
              <a:t>-Z]{2,4}/</a:t>
            </a:r>
            <a:endParaRPr lang="en-US" dirty="0"/>
          </a:p>
        </p:txBody>
      </p:sp>
    </p:spTree>
    <p:extLst>
      <p:ext uri="{BB962C8B-B14F-4D97-AF65-F5344CB8AC3E}">
        <p14:creationId xmlns:p14="http://schemas.microsoft.com/office/powerpoint/2010/main" val="1420530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696200" y="3805693"/>
            <a:ext cx="332698"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a:endCxn id="26" idx="7"/>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381000" y="6019800"/>
            <a:ext cx="8305800" cy="369332"/>
          </a:xfrm>
          <a:prstGeom prst="rect">
            <a:avLst/>
          </a:prstGeom>
          <a:noFill/>
        </p:spPr>
        <p:txBody>
          <a:bodyPr wrap="square" rtlCol="0">
            <a:spAutoFit/>
          </a:bodyPr>
          <a:lstStyle/>
          <a:p>
            <a:r>
              <a:rPr lang="en-US" dirty="0" smtClean="0"/>
              <a:t>Motor behaviors, too, can be granular or complex.</a:t>
            </a:r>
            <a:endParaRPr lang="en-US" dirty="0"/>
          </a:p>
        </p:txBody>
      </p:sp>
    </p:spTree>
    <p:extLst>
      <p:ext uri="{BB962C8B-B14F-4D97-AF65-F5344CB8AC3E}">
        <p14:creationId xmlns:p14="http://schemas.microsoft.com/office/powerpoint/2010/main" val="3330547572"/>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5" name="TextBox 4"/>
          <p:cNvSpPr txBox="1"/>
          <p:nvPr/>
        </p:nvSpPr>
        <p:spPr>
          <a:xfrm>
            <a:off x="381000" y="6019800"/>
            <a:ext cx="8382000" cy="369332"/>
          </a:xfrm>
          <a:prstGeom prst="rect">
            <a:avLst/>
          </a:prstGeom>
          <a:noFill/>
        </p:spPr>
        <p:txBody>
          <a:bodyPr wrap="square" rtlCol="0">
            <a:spAutoFit/>
          </a:bodyPr>
          <a:lstStyle/>
          <a:p>
            <a:r>
              <a:rPr lang="en-US" dirty="0"/>
              <a:t>Find an algorithm to detect patterns in state representations and causal </a:t>
            </a:r>
            <a:r>
              <a:rPr lang="en-US" dirty="0" smtClean="0"/>
              <a:t>map</a:t>
            </a:r>
            <a:endParaRPr lang="en-US" dirty="0"/>
          </a:p>
        </p:txBody>
      </p:sp>
      <p:sp>
        <p:nvSpPr>
          <p:cNvPr id="4" name="TextBox 3"/>
          <p:cNvSpPr txBox="1"/>
          <p:nvPr/>
        </p:nvSpPr>
        <p:spPr>
          <a:xfrm>
            <a:off x="438234" y="1676400"/>
            <a:ext cx="20763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Dense Input State</a:t>
            </a:r>
            <a:endParaRPr lang="en-US" dirty="0"/>
          </a:p>
        </p:txBody>
      </p:sp>
      <p:cxnSp>
        <p:nvCxnSpPr>
          <p:cNvPr id="6" name="Straight Arrow Connector 5"/>
          <p:cNvCxnSpPr/>
          <p:nvPr/>
        </p:nvCxnSpPr>
        <p:spPr>
          <a:xfrm>
            <a:off x="2654601" y="1861066"/>
            <a:ext cx="393399"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124200"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A</a:t>
            </a:r>
            <a:endParaRPr lang="en-US" dirty="0"/>
          </a:p>
        </p:txBody>
      </p:sp>
      <p:cxnSp>
        <p:nvCxnSpPr>
          <p:cNvPr id="8" name="Straight Arrow Connector 7"/>
          <p:cNvCxnSpPr/>
          <p:nvPr/>
        </p:nvCxnSpPr>
        <p:spPr>
          <a:xfrm>
            <a:off x="4322197" y="1861066"/>
            <a:ext cx="397676"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823234" y="1676400"/>
            <a:ext cx="38511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New Sparse Distributed Representation</a:t>
            </a:r>
            <a:endParaRPr lang="en-US" dirty="0"/>
          </a:p>
        </p:txBody>
      </p:sp>
      <p:cxnSp>
        <p:nvCxnSpPr>
          <p:cNvPr id="10" name="Elbow Connector 9"/>
          <p:cNvCxnSpPr>
            <a:stCxn id="9" idx="2"/>
            <a:endCxn id="12" idx="0"/>
          </p:cNvCxnSpPr>
          <p:nvPr/>
        </p:nvCxnSpPr>
        <p:spPr>
          <a:xfrm rot="5400000">
            <a:off x="3560831" y="-520987"/>
            <a:ext cx="621268" cy="5754707"/>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04308" y="2667000"/>
            <a:ext cx="9102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Actions</a:t>
            </a:r>
            <a:endParaRPr lang="en-US" dirty="0"/>
          </a:p>
        </p:txBody>
      </p:sp>
      <p:sp>
        <p:nvSpPr>
          <p:cNvPr id="12" name="TextBox 11"/>
          <p:cNvSpPr txBox="1"/>
          <p:nvPr/>
        </p:nvSpPr>
        <p:spPr>
          <a:xfrm>
            <a:off x="438234" y="2667000"/>
            <a:ext cx="111175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 SDR</a:t>
            </a:r>
            <a:endParaRPr lang="en-US" dirty="0"/>
          </a:p>
        </p:txBody>
      </p:sp>
      <p:sp>
        <p:nvSpPr>
          <p:cNvPr id="13" name="TextBox 12"/>
          <p:cNvSpPr txBox="1"/>
          <p:nvPr/>
        </p:nvSpPr>
        <p:spPr>
          <a:xfrm>
            <a:off x="4823235" y="2667000"/>
            <a:ext cx="38511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Predicted Result State SDR</a:t>
            </a:r>
            <a:endParaRPr lang="en-US" dirty="0"/>
          </a:p>
        </p:txBody>
      </p:sp>
      <p:cxnSp>
        <p:nvCxnSpPr>
          <p:cNvPr id="14" name="Elbow Connector 13"/>
          <p:cNvCxnSpPr>
            <a:stCxn id="13" idx="2"/>
            <a:endCxn id="15" idx="0"/>
          </p:cNvCxnSpPr>
          <p:nvPr/>
        </p:nvCxnSpPr>
        <p:spPr>
          <a:xfrm rot="5400000">
            <a:off x="3809152" y="703598"/>
            <a:ext cx="606933" cy="5272401"/>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38234" y="3643265"/>
            <a:ext cx="20763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Result State SDR</a:t>
            </a:r>
            <a:endParaRPr lang="en-US" dirty="0"/>
          </a:p>
        </p:txBody>
      </p:sp>
      <p:sp>
        <p:nvSpPr>
          <p:cNvPr id="16" name="TextBox 15"/>
          <p:cNvSpPr txBox="1"/>
          <p:nvPr/>
        </p:nvSpPr>
        <p:spPr>
          <a:xfrm>
            <a:off x="4823233" y="3643265"/>
            <a:ext cx="38511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Predicted Dense State Representation</a:t>
            </a:r>
            <a:endParaRPr lang="en-US" dirty="0"/>
          </a:p>
        </p:txBody>
      </p:sp>
      <p:cxnSp>
        <p:nvCxnSpPr>
          <p:cNvPr id="17" name="Straight Arrow Connector 16"/>
          <p:cNvCxnSpPr/>
          <p:nvPr/>
        </p:nvCxnSpPr>
        <p:spPr>
          <a:xfrm>
            <a:off x="2654601" y="2851665"/>
            <a:ext cx="3933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124200" y="2666999"/>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B</a:t>
            </a:r>
            <a:endParaRPr lang="en-US" dirty="0"/>
          </a:p>
        </p:txBody>
      </p:sp>
      <p:cxnSp>
        <p:nvCxnSpPr>
          <p:cNvPr id="19" name="Straight Arrow Connector 18"/>
          <p:cNvCxnSpPr/>
          <p:nvPr/>
        </p:nvCxnSpPr>
        <p:spPr>
          <a:xfrm flipV="1">
            <a:off x="4322197" y="2851665"/>
            <a:ext cx="397676"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654601" y="3827931"/>
            <a:ext cx="393399"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124200" y="3643265"/>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 </a:t>
            </a:r>
            <a:r>
              <a:rPr lang="en-US" dirty="0" err="1" smtClean="0"/>
              <a:t>trevnoC</a:t>
            </a:r>
            <a:endParaRPr lang="en-US" dirty="0"/>
          </a:p>
        </p:txBody>
      </p:sp>
      <p:cxnSp>
        <p:nvCxnSpPr>
          <p:cNvPr id="22" name="Straight Arrow Connector 21"/>
          <p:cNvCxnSpPr/>
          <p:nvPr/>
        </p:nvCxnSpPr>
        <p:spPr>
          <a:xfrm>
            <a:off x="4322197" y="3827931"/>
            <a:ext cx="397676"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Flowchart: Connector 22"/>
          <p:cNvSpPr/>
          <p:nvPr/>
        </p:nvSpPr>
        <p:spPr>
          <a:xfrm>
            <a:off x="2362200" y="5162739"/>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Snip Diagonal Corner Rectangle 23"/>
          <p:cNvSpPr/>
          <p:nvPr/>
        </p:nvSpPr>
        <p:spPr>
          <a:xfrm>
            <a:off x="4823235" y="5162739"/>
            <a:ext cx="609600" cy="1524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Straight Arrow Connector 24"/>
          <p:cNvCxnSpPr>
            <a:stCxn id="23" idx="7"/>
          </p:cNvCxnSpPr>
          <p:nvPr/>
        </p:nvCxnSpPr>
        <p:spPr>
          <a:xfrm flipV="1">
            <a:off x="2492282" y="4876800"/>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5432835" y="4876799"/>
            <a:ext cx="327118" cy="30825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7" name="Snip Diagonal Corner Rectangle 26"/>
          <p:cNvSpPr/>
          <p:nvPr/>
        </p:nvSpPr>
        <p:spPr>
          <a:xfrm>
            <a:off x="5759953" y="4734208"/>
            <a:ext cx="609600" cy="152400"/>
          </a:xfrm>
          <a:prstGeom prst="snip2Diag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Flowchart: Connector 27"/>
          <p:cNvSpPr/>
          <p:nvPr/>
        </p:nvSpPr>
        <p:spPr>
          <a:xfrm>
            <a:off x="2793749" y="4747789"/>
            <a:ext cx="152400" cy="152400"/>
          </a:xfrm>
          <a:prstGeom prst="flowChartConnector">
            <a:avLst/>
          </a:prstGeom>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cxnSp>
        <p:nvCxnSpPr>
          <p:cNvPr id="29" name="Straight Arrow Connector 28"/>
          <p:cNvCxnSpPr/>
          <p:nvPr/>
        </p:nvCxnSpPr>
        <p:spPr>
          <a:xfrm>
            <a:off x="2654601" y="5238939"/>
            <a:ext cx="2065272"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a:off x="3048000" y="4823989"/>
            <a:ext cx="25483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062836">
            <a:off x="2324863" y="4391816"/>
            <a:ext cx="688458" cy="369332"/>
          </a:xfrm>
          <a:prstGeom prst="rect">
            <a:avLst/>
          </a:prstGeom>
          <a:noFill/>
        </p:spPr>
        <p:txBody>
          <a:bodyPr wrap="none" rtlCol="0">
            <a:spAutoFit/>
          </a:bodyPr>
          <a:lstStyle/>
          <a:p>
            <a:r>
              <a:rPr lang="en-US" i="1" dirty="0" smtClean="0">
                <a:solidFill>
                  <a:srgbClr val="C00000"/>
                </a:solidFill>
              </a:rPr>
              <a:t>New!</a:t>
            </a:r>
            <a:endParaRPr lang="en-US" i="1" dirty="0">
              <a:solidFill>
                <a:srgbClr val="C00000"/>
              </a:solidFill>
            </a:endParaRPr>
          </a:p>
        </p:txBody>
      </p:sp>
    </p:spTree>
    <p:extLst>
      <p:ext uri="{BB962C8B-B14F-4D97-AF65-F5344CB8AC3E}">
        <p14:creationId xmlns:p14="http://schemas.microsoft.com/office/powerpoint/2010/main" val="129176104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5" name="TextBox 4"/>
          <p:cNvSpPr txBox="1"/>
          <p:nvPr/>
        </p:nvSpPr>
        <p:spPr>
          <a:xfrm>
            <a:off x="381000" y="6019800"/>
            <a:ext cx="8382000" cy="369332"/>
          </a:xfrm>
          <a:prstGeom prst="rect">
            <a:avLst/>
          </a:prstGeom>
          <a:noFill/>
        </p:spPr>
        <p:txBody>
          <a:bodyPr wrap="square" rtlCol="0">
            <a:spAutoFit/>
          </a:bodyPr>
          <a:lstStyle/>
          <a:p>
            <a:r>
              <a:rPr lang="en-US" dirty="0" smtClean="0"/>
              <a:t>Associate </a:t>
            </a:r>
            <a:r>
              <a:rPr lang="en-US" dirty="0"/>
              <a:t>those patterns </a:t>
            </a:r>
            <a:r>
              <a:rPr lang="en-US" dirty="0" smtClean="0"/>
              <a:t>together (weight them accordingly to their influence).</a:t>
            </a:r>
            <a:endParaRPr lang="en-US" dirty="0"/>
          </a:p>
        </p:txBody>
      </p:sp>
      <p:sp>
        <p:nvSpPr>
          <p:cNvPr id="4" name="TextBox 3"/>
          <p:cNvSpPr txBox="1"/>
          <p:nvPr/>
        </p:nvSpPr>
        <p:spPr>
          <a:xfrm>
            <a:off x="3124200"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A</a:t>
            </a:r>
            <a:endParaRPr lang="en-US" dirty="0"/>
          </a:p>
        </p:txBody>
      </p:sp>
      <p:sp>
        <p:nvSpPr>
          <p:cNvPr id="6" name="TextBox 5"/>
          <p:cNvSpPr txBox="1"/>
          <p:nvPr/>
        </p:nvSpPr>
        <p:spPr>
          <a:xfrm>
            <a:off x="4815535" y="1676400"/>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Convert B</a:t>
            </a:r>
            <a:endParaRPr lang="en-US" dirty="0"/>
          </a:p>
        </p:txBody>
      </p:sp>
      <p:sp>
        <p:nvSpPr>
          <p:cNvPr id="7" name="TextBox 6"/>
          <p:cNvSpPr txBox="1"/>
          <p:nvPr/>
        </p:nvSpPr>
        <p:spPr>
          <a:xfrm>
            <a:off x="658640" y="4201556"/>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a:t>
            </a:r>
            <a:endParaRPr lang="en-US" dirty="0"/>
          </a:p>
        </p:txBody>
      </p:sp>
      <p:sp>
        <p:nvSpPr>
          <p:cNvPr id="8" name="TextBox 7"/>
          <p:cNvSpPr txBox="1"/>
          <p:nvPr/>
        </p:nvSpPr>
        <p:spPr>
          <a:xfrm>
            <a:off x="2896561" y="4201556"/>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 SDR</a:t>
            </a:r>
            <a:endParaRPr lang="en-US" dirty="0"/>
          </a:p>
        </p:txBody>
      </p:sp>
      <p:sp>
        <p:nvSpPr>
          <p:cNvPr id="9" name="TextBox 8"/>
          <p:cNvSpPr txBox="1"/>
          <p:nvPr/>
        </p:nvSpPr>
        <p:spPr>
          <a:xfrm>
            <a:off x="648832" y="2948104"/>
            <a:ext cx="11260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Patterns</a:t>
            </a:r>
            <a:endParaRPr lang="en-US" dirty="0"/>
          </a:p>
        </p:txBody>
      </p:sp>
      <p:cxnSp>
        <p:nvCxnSpPr>
          <p:cNvPr id="10" name="Straight Arrow Connector 9"/>
          <p:cNvCxnSpPr>
            <a:stCxn id="7" idx="0"/>
            <a:endCxn id="9" idx="2"/>
          </p:cNvCxnSpPr>
          <p:nvPr/>
        </p:nvCxnSpPr>
        <p:spPr>
          <a:xfrm flipH="1" flipV="1">
            <a:off x="1211869" y="3317436"/>
            <a:ext cx="9808" cy="8841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1" name="Rounded Rectangle 10"/>
          <p:cNvSpPr/>
          <p:nvPr/>
        </p:nvSpPr>
        <p:spPr>
          <a:xfrm>
            <a:off x="2756507" y="2551305"/>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Flowchart: Connector 11"/>
          <p:cNvSpPr/>
          <p:nvPr/>
        </p:nvSpPr>
        <p:spPr>
          <a:xfrm>
            <a:off x="3306116" y="2880071"/>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13" name="Flowchart: Connector 12"/>
          <p:cNvSpPr/>
          <p:nvPr/>
        </p:nvSpPr>
        <p:spPr>
          <a:xfrm>
            <a:off x="3496616" y="3355705"/>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14" name="Flowchart: Connector 13"/>
          <p:cNvSpPr/>
          <p:nvPr/>
        </p:nvSpPr>
        <p:spPr>
          <a:xfrm>
            <a:off x="3115616" y="335590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15" name="Straight Arrow Connector 14"/>
          <p:cNvCxnSpPr>
            <a:stCxn id="12" idx="5"/>
          </p:cNvCxnSpPr>
          <p:nvPr/>
        </p:nvCxnSpPr>
        <p:spPr>
          <a:xfrm>
            <a:off x="3468718"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2" idx="3"/>
          </p:cNvCxnSpPr>
          <p:nvPr/>
        </p:nvCxnSpPr>
        <p:spPr>
          <a:xfrm flipH="1">
            <a:off x="3210866"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4" idx="7"/>
            <a:endCxn id="13" idx="1"/>
          </p:cNvCxnSpPr>
          <p:nvPr/>
        </p:nvCxnSpPr>
        <p:spPr>
          <a:xfrm flipV="1">
            <a:off x="3278218" y="3385469"/>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3"/>
            <a:endCxn id="14" idx="5"/>
          </p:cNvCxnSpPr>
          <p:nvPr/>
        </p:nvCxnSpPr>
        <p:spPr>
          <a:xfrm flipH="1">
            <a:off x="3278218" y="3529180"/>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lowchart: Connector 18"/>
          <p:cNvSpPr/>
          <p:nvPr/>
        </p:nvSpPr>
        <p:spPr>
          <a:xfrm>
            <a:off x="3687116" y="2676832"/>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20" name="Straight Arrow Connector 19"/>
          <p:cNvCxnSpPr>
            <a:stCxn id="13" idx="7"/>
          </p:cNvCxnSpPr>
          <p:nvPr/>
        </p:nvCxnSpPr>
        <p:spPr>
          <a:xfrm flipV="1">
            <a:off x="3659218" y="2880071"/>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3468718" y="2778453"/>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9" idx="3"/>
            <a:endCxn id="11" idx="1"/>
          </p:cNvCxnSpPr>
          <p:nvPr/>
        </p:nvCxnSpPr>
        <p:spPr>
          <a:xfrm>
            <a:off x="1774906" y="3132770"/>
            <a:ext cx="98160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2"/>
            <a:endCxn id="8" idx="0"/>
          </p:cNvCxnSpPr>
          <p:nvPr/>
        </p:nvCxnSpPr>
        <p:spPr>
          <a:xfrm>
            <a:off x="3459598" y="3714235"/>
            <a:ext cx="0" cy="4873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4876800" y="4201556"/>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State SDR + Actions</a:t>
            </a:r>
            <a:endParaRPr lang="en-US" dirty="0"/>
          </a:p>
        </p:txBody>
      </p:sp>
      <p:sp>
        <p:nvSpPr>
          <p:cNvPr id="25" name="TextBox 24"/>
          <p:cNvSpPr txBox="1"/>
          <p:nvPr/>
        </p:nvSpPr>
        <p:spPr>
          <a:xfrm>
            <a:off x="7162392" y="4201556"/>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Predicted  SDR</a:t>
            </a:r>
            <a:endParaRPr lang="en-US" dirty="0"/>
          </a:p>
        </p:txBody>
      </p:sp>
      <p:cxnSp>
        <p:nvCxnSpPr>
          <p:cNvPr id="26" name="Straight Arrow Connector 25"/>
          <p:cNvCxnSpPr>
            <a:stCxn id="24" idx="0"/>
            <a:endCxn id="27" idx="2"/>
          </p:cNvCxnSpPr>
          <p:nvPr/>
        </p:nvCxnSpPr>
        <p:spPr>
          <a:xfrm flipV="1">
            <a:off x="5905500" y="3714235"/>
            <a:ext cx="0" cy="4873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7" name="Rounded Rectangle 26"/>
          <p:cNvSpPr/>
          <p:nvPr/>
        </p:nvSpPr>
        <p:spPr>
          <a:xfrm>
            <a:off x="5202409" y="2551305"/>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Flowchart: Connector 27"/>
          <p:cNvSpPr/>
          <p:nvPr/>
        </p:nvSpPr>
        <p:spPr>
          <a:xfrm>
            <a:off x="5752018" y="2880071"/>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29" name="Flowchart: Connector 28"/>
          <p:cNvSpPr/>
          <p:nvPr/>
        </p:nvSpPr>
        <p:spPr>
          <a:xfrm>
            <a:off x="5942518" y="3355705"/>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30" name="Flowchart: Connector 29"/>
          <p:cNvSpPr/>
          <p:nvPr/>
        </p:nvSpPr>
        <p:spPr>
          <a:xfrm>
            <a:off x="5561518" y="335590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31" name="Straight Arrow Connector 30"/>
          <p:cNvCxnSpPr>
            <a:stCxn id="28" idx="5"/>
          </p:cNvCxnSpPr>
          <p:nvPr/>
        </p:nvCxnSpPr>
        <p:spPr>
          <a:xfrm>
            <a:off x="5914620"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8" idx="3"/>
          </p:cNvCxnSpPr>
          <p:nvPr/>
        </p:nvCxnSpPr>
        <p:spPr>
          <a:xfrm flipH="1">
            <a:off x="5656768" y="3053546"/>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30" idx="7"/>
            <a:endCxn id="29" idx="1"/>
          </p:cNvCxnSpPr>
          <p:nvPr/>
        </p:nvCxnSpPr>
        <p:spPr>
          <a:xfrm flipV="1">
            <a:off x="5724120" y="3385469"/>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9" idx="3"/>
            <a:endCxn id="30" idx="5"/>
          </p:cNvCxnSpPr>
          <p:nvPr/>
        </p:nvCxnSpPr>
        <p:spPr>
          <a:xfrm flipH="1">
            <a:off x="5724120" y="3529180"/>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Flowchart: Connector 34"/>
          <p:cNvSpPr/>
          <p:nvPr/>
        </p:nvSpPr>
        <p:spPr>
          <a:xfrm>
            <a:off x="6133018" y="2676832"/>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36" name="Straight Arrow Connector 35"/>
          <p:cNvCxnSpPr>
            <a:stCxn id="29" idx="7"/>
          </p:cNvCxnSpPr>
          <p:nvPr/>
        </p:nvCxnSpPr>
        <p:spPr>
          <a:xfrm flipV="1">
            <a:off x="6105120" y="2880071"/>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5914620" y="2778453"/>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Elbow Connector 37"/>
          <p:cNvCxnSpPr>
            <a:stCxn id="27" idx="3"/>
            <a:endCxn id="25" idx="0"/>
          </p:cNvCxnSpPr>
          <p:nvPr/>
        </p:nvCxnSpPr>
        <p:spPr>
          <a:xfrm>
            <a:off x="6608591" y="3132770"/>
            <a:ext cx="1353901" cy="1068786"/>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019607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5" name="TextBox 4"/>
          <p:cNvSpPr txBox="1"/>
          <p:nvPr/>
        </p:nvSpPr>
        <p:spPr>
          <a:xfrm>
            <a:off x="381000" y="6019800"/>
            <a:ext cx="8382000" cy="369332"/>
          </a:xfrm>
          <a:prstGeom prst="rect">
            <a:avLst/>
          </a:prstGeom>
          <a:noFill/>
        </p:spPr>
        <p:txBody>
          <a:bodyPr wrap="square" rtlCol="0">
            <a:spAutoFit/>
          </a:bodyPr>
          <a:lstStyle/>
          <a:p>
            <a:r>
              <a:rPr lang="en-US" dirty="0"/>
              <a:t>Find an algorithm to create and re-create the ‘inference map’ / ‘rules and heuristics.’</a:t>
            </a:r>
          </a:p>
        </p:txBody>
      </p:sp>
      <p:sp>
        <p:nvSpPr>
          <p:cNvPr id="4" name="Rounded Rectangle 3"/>
          <p:cNvSpPr/>
          <p:nvPr/>
        </p:nvSpPr>
        <p:spPr>
          <a:xfrm>
            <a:off x="2841480" y="2613395"/>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6" name="Flowchart: Connector 5"/>
          <p:cNvSpPr/>
          <p:nvPr/>
        </p:nvSpPr>
        <p:spPr>
          <a:xfrm>
            <a:off x="5584680" y="3515113"/>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lowchart: Connector 6"/>
          <p:cNvSpPr/>
          <p:nvPr/>
        </p:nvSpPr>
        <p:spPr>
          <a:xfrm>
            <a:off x="5775180" y="39907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lowchart: Connector 7"/>
          <p:cNvSpPr/>
          <p:nvPr/>
        </p:nvSpPr>
        <p:spPr>
          <a:xfrm>
            <a:off x="5394180" y="399094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6" idx="5"/>
          </p:cNvCxnSpPr>
          <p:nvPr/>
        </p:nvCxnSpPr>
        <p:spPr>
          <a:xfrm>
            <a:off x="5747282" y="3688588"/>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3"/>
          </p:cNvCxnSpPr>
          <p:nvPr/>
        </p:nvCxnSpPr>
        <p:spPr>
          <a:xfrm flipH="1">
            <a:off x="5489430" y="3688588"/>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8" idx="7"/>
            <a:endCxn id="7" idx="1"/>
          </p:cNvCxnSpPr>
          <p:nvPr/>
        </p:nvCxnSpPr>
        <p:spPr>
          <a:xfrm flipV="1">
            <a:off x="5556782" y="4020511"/>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3"/>
            <a:endCxn id="8" idx="5"/>
          </p:cNvCxnSpPr>
          <p:nvPr/>
        </p:nvCxnSpPr>
        <p:spPr>
          <a:xfrm flipH="1">
            <a:off x="5556782" y="4164222"/>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Flowchart: Connector 12"/>
          <p:cNvSpPr/>
          <p:nvPr/>
        </p:nvSpPr>
        <p:spPr>
          <a:xfrm>
            <a:off x="5965680" y="3311874"/>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p:cNvCxnSpPr>
            <a:stCxn id="7" idx="7"/>
          </p:cNvCxnSpPr>
          <p:nvPr/>
        </p:nvCxnSpPr>
        <p:spPr>
          <a:xfrm flipV="1">
            <a:off x="5937782" y="3515113"/>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5061482" y="2930895"/>
            <a:ext cx="1371600" cy="369332"/>
          </a:xfrm>
          <a:prstGeom prst="rect">
            <a:avLst/>
          </a:prstGeom>
          <a:noFill/>
        </p:spPr>
        <p:txBody>
          <a:bodyPr wrap="square" rtlCol="0">
            <a:spAutoFit/>
          </a:bodyPr>
          <a:lstStyle/>
          <a:p>
            <a:r>
              <a:rPr lang="en-US" dirty="0" smtClean="0"/>
              <a:t>Causal map</a:t>
            </a:r>
            <a:endParaRPr lang="en-US" dirty="0"/>
          </a:p>
        </p:txBody>
      </p:sp>
      <p:cxnSp>
        <p:nvCxnSpPr>
          <p:cNvPr id="16" name="Straight Arrow Connector 15"/>
          <p:cNvCxnSpPr/>
          <p:nvPr/>
        </p:nvCxnSpPr>
        <p:spPr>
          <a:xfrm flipH="1">
            <a:off x="5747282" y="3413495"/>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7" name="Flowchart: Connector 16"/>
          <p:cNvSpPr/>
          <p:nvPr/>
        </p:nvSpPr>
        <p:spPr>
          <a:xfrm>
            <a:off x="3176924" y="3413495"/>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Flowchart: Connector 17"/>
          <p:cNvSpPr/>
          <p:nvPr/>
        </p:nvSpPr>
        <p:spPr>
          <a:xfrm>
            <a:off x="3626605" y="3990744"/>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Flowchart: Connector 18"/>
          <p:cNvSpPr/>
          <p:nvPr/>
        </p:nvSpPr>
        <p:spPr>
          <a:xfrm>
            <a:off x="3176602" y="3990745"/>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Arrow Connector 19"/>
          <p:cNvCxnSpPr>
            <a:stCxn id="17" idx="6"/>
            <a:endCxn id="24" idx="2"/>
          </p:cNvCxnSpPr>
          <p:nvPr/>
        </p:nvCxnSpPr>
        <p:spPr>
          <a:xfrm flipV="1">
            <a:off x="3367424" y="3515113"/>
            <a:ext cx="259181" cy="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7" idx="4"/>
            <a:endCxn id="19" idx="0"/>
          </p:cNvCxnSpPr>
          <p:nvPr/>
        </p:nvCxnSpPr>
        <p:spPr>
          <a:xfrm flipH="1">
            <a:off x="3271852" y="3616734"/>
            <a:ext cx="322" cy="374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9" idx="7"/>
            <a:endCxn id="18" idx="1"/>
          </p:cNvCxnSpPr>
          <p:nvPr/>
        </p:nvCxnSpPr>
        <p:spPr>
          <a:xfrm flipV="1">
            <a:off x="3339204" y="4020508"/>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8" idx="3"/>
            <a:endCxn id="19" idx="5"/>
          </p:cNvCxnSpPr>
          <p:nvPr/>
        </p:nvCxnSpPr>
        <p:spPr>
          <a:xfrm flipH="1">
            <a:off x="3339204" y="4164219"/>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4" name="Flowchart: Connector 23"/>
          <p:cNvSpPr/>
          <p:nvPr/>
        </p:nvSpPr>
        <p:spPr>
          <a:xfrm>
            <a:off x="3626605" y="3413493"/>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Straight Arrow Connector 24"/>
          <p:cNvCxnSpPr>
            <a:stCxn id="18" idx="0"/>
            <a:endCxn id="24" idx="4"/>
          </p:cNvCxnSpPr>
          <p:nvPr/>
        </p:nvCxnSpPr>
        <p:spPr>
          <a:xfrm flipV="1">
            <a:off x="3721855" y="3616732"/>
            <a:ext cx="0" cy="37401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872123" y="2930895"/>
            <a:ext cx="1690835" cy="369332"/>
          </a:xfrm>
          <a:prstGeom prst="rect">
            <a:avLst/>
          </a:prstGeom>
          <a:noFill/>
        </p:spPr>
        <p:txBody>
          <a:bodyPr wrap="square" rtlCol="0">
            <a:spAutoFit/>
          </a:bodyPr>
          <a:lstStyle/>
          <a:p>
            <a:r>
              <a:rPr lang="en-US" dirty="0" smtClean="0"/>
              <a:t>Inference map</a:t>
            </a:r>
            <a:endParaRPr lang="en-US" dirty="0"/>
          </a:p>
        </p:txBody>
      </p:sp>
      <p:sp>
        <p:nvSpPr>
          <p:cNvPr id="27" name="Right Arrow 26"/>
          <p:cNvSpPr/>
          <p:nvPr/>
        </p:nvSpPr>
        <p:spPr>
          <a:xfrm>
            <a:off x="3984480" y="3990744"/>
            <a:ext cx="1219200"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27"/>
          <p:cNvSpPr/>
          <p:nvPr/>
        </p:nvSpPr>
        <p:spPr>
          <a:xfrm flipH="1">
            <a:off x="4466508" y="3013842"/>
            <a:ext cx="511386" cy="20343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Flowchart: Connector 28"/>
          <p:cNvSpPr/>
          <p:nvPr/>
        </p:nvSpPr>
        <p:spPr>
          <a:xfrm>
            <a:off x="5271032" y="3300227"/>
            <a:ext cx="190500" cy="203239"/>
          </a:xfrm>
          <a:prstGeom prst="flowChartConnec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0" name="Straight Arrow Connector 29"/>
          <p:cNvCxnSpPr>
            <a:endCxn id="29" idx="5"/>
          </p:cNvCxnSpPr>
          <p:nvPr/>
        </p:nvCxnSpPr>
        <p:spPr>
          <a:xfrm flipH="1" flipV="1">
            <a:off x="5433634" y="3473702"/>
            <a:ext cx="178944" cy="71175"/>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a:stCxn id="18" idx="0"/>
            <a:endCxn id="17" idx="5"/>
          </p:cNvCxnSpPr>
          <p:nvPr/>
        </p:nvCxnSpPr>
        <p:spPr>
          <a:xfrm flipH="1" flipV="1">
            <a:off x="3339526" y="3586970"/>
            <a:ext cx="382329" cy="403774"/>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6297882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5" name="TextBox 4"/>
          <p:cNvSpPr txBox="1"/>
          <p:nvPr/>
        </p:nvSpPr>
        <p:spPr>
          <a:xfrm>
            <a:off x="381000" y="6019800"/>
            <a:ext cx="8382000" cy="369332"/>
          </a:xfrm>
          <a:prstGeom prst="rect">
            <a:avLst/>
          </a:prstGeom>
          <a:noFill/>
        </p:spPr>
        <p:txBody>
          <a:bodyPr wrap="square" rtlCol="0">
            <a:spAutoFit/>
          </a:bodyPr>
          <a:lstStyle/>
          <a:p>
            <a:r>
              <a:rPr lang="en-US" dirty="0"/>
              <a:t>Incorporate inference enabled engines into </a:t>
            </a:r>
            <a:r>
              <a:rPr lang="en-US" dirty="0" smtClean="0"/>
              <a:t>hierarchy </a:t>
            </a:r>
            <a:r>
              <a:rPr lang="en-US" dirty="0"/>
              <a:t>for efficiency through memorizers.</a:t>
            </a:r>
          </a:p>
        </p:txBody>
      </p:sp>
      <p:sp>
        <p:nvSpPr>
          <p:cNvPr id="4" name="Oval 3"/>
          <p:cNvSpPr/>
          <p:nvPr/>
        </p:nvSpPr>
        <p:spPr>
          <a:xfrm>
            <a:off x="4266823" y="24384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40382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495423" y="31242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ounded Rectangle 7"/>
          <p:cNvSpPr/>
          <p:nvPr/>
        </p:nvSpPr>
        <p:spPr>
          <a:xfrm>
            <a:off x="3428623" y="42672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9" name="Elbow Connector 8"/>
          <p:cNvCxnSpPr>
            <a:stCxn id="8" idx="0"/>
            <a:endCxn id="7" idx="4"/>
          </p:cNvCxnSpPr>
          <p:nvPr/>
        </p:nvCxnSpPr>
        <p:spPr>
          <a:xfrm rot="5400000" flipH="1" flipV="1">
            <a:off x="4038223" y="36957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Elbow Connector 9"/>
          <p:cNvCxnSpPr>
            <a:stCxn id="8" idx="0"/>
            <a:endCxn id="6" idx="4"/>
          </p:cNvCxnSpPr>
          <p:nvPr/>
        </p:nvCxnSpPr>
        <p:spPr>
          <a:xfrm rot="16200000" flipV="1">
            <a:off x="3809623" y="3695700"/>
            <a:ext cx="914400" cy="228600"/>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0"/>
            <a:endCxn id="4" idx="3"/>
          </p:cNvCxnSpPr>
          <p:nvPr/>
        </p:nvCxnSpPr>
        <p:spPr>
          <a:xfrm flipV="1">
            <a:off x="4152523"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a:endCxn id="4" idx="5"/>
          </p:cNvCxnSpPr>
          <p:nvPr/>
        </p:nvCxnSpPr>
        <p:spPr>
          <a:xfrm flipH="1" flipV="1">
            <a:off x="4461945" y="2633522"/>
            <a:ext cx="147778" cy="49067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Oval 12"/>
          <p:cNvSpPr/>
          <p:nvPr/>
        </p:nvSpPr>
        <p:spPr>
          <a:xfrm>
            <a:off x="5486400" y="1562100"/>
            <a:ext cx="914400" cy="876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14" name="Straight Arrow Connector 13"/>
          <p:cNvCxnSpPr>
            <a:stCxn id="13" idx="2"/>
            <a:endCxn id="4" idx="0"/>
          </p:cNvCxnSpPr>
          <p:nvPr/>
        </p:nvCxnSpPr>
        <p:spPr>
          <a:xfrm flipH="1">
            <a:off x="4381123" y="2000250"/>
            <a:ext cx="1105277" cy="4381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Elbow Connector 14"/>
          <p:cNvCxnSpPr>
            <a:stCxn id="4" idx="6"/>
            <a:endCxn id="7" idx="7"/>
          </p:cNvCxnSpPr>
          <p:nvPr/>
        </p:nvCxnSpPr>
        <p:spPr>
          <a:xfrm>
            <a:off x="4495423"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Elbow Connector 15"/>
          <p:cNvCxnSpPr>
            <a:stCxn id="4" idx="2"/>
            <a:endCxn id="6" idx="1"/>
          </p:cNvCxnSpPr>
          <p:nvPr/>
        </p:nvCxnSpPr>
        <p:spPr>
          <a:xfrm rot="10800000" flipV="1">
            <a:off x="4071701" y="2552700"/>
            <a:ext cx="195122" cy="604978"/>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Elbow Connector 16"/>
          <p:cNvCxnSpPr>
            <a:stCxn id="6" idx="2"/>
            <a:endCxn id="8" idx="1"/>
          </p:cNvCxnSpPr>
          <p:nvPr/>
        </p:nvCxnSpPr>
        <p:spPr>
          <a:xfrm rot="10800000" flipV="1">
            <a:off x="3428623" y="3238500"/>
            <a:ext cx="609600" cy="1371600"/>
          </a:xfrm>
          <a:prstGeom prst="bentConnector3">
            <a:avLst>
              <a:gd name="adj1" fmla="val 1375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Elbow Connector 17"/>
          <p:cNvCxnSpPr>
            <a:stCxn id="7" idx="6"/>
            <a:endCxn id="8" idx="3"/>
          </p:cNvCxnSpPr>
          <p:nvPr/>
        </p:nvCxnSpPr>
        <p:spPr>
          <a:xfrm>
            <a:off x="4724023" y="3238500"/>
            <a:ext cx="609600" cy="1371600"/>
          </a:xfrm>
          <a:prstGeom prst="bentConnector3">
            <a:avLst>
              <a:gd name="adj1" fmla="val 1375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rot="20275154">
            <a:off x="1413905" y="2130666"/>
            <a:ext cx="2433482" cy="646331"/>
          </a:xfrm>
          <a:prstGeom prst="rect">
            <a:avLst/>
          </a:prstGeom>
          <a:noFill/>
        </p:spPr>
        <p:txBody>
          <a:bodyPr wrap="square" rtlCol="0">
            <a:spAutoFit/>
          </a:bodyPr>
          <a:lstStyle/>
          <a:p>
            <a:pPr algn="ctr"/>
            <a:r>
              <a:rPr lang="en-US" i="1" dirty="0" smtClean="0">
                <a:solidFill>
                  <a:srgbClr val="C00000"/>
                </a:solidFill>
              </a:rPr>
              <a:t>Now made with  Inference! </a:t>
            </a:r>
            <a:endParaRPr lang="en-US" i="1" dirty="0">
              <a:solidFill>
                <a:srgbClr val="C00000"/>
              </a:solidFill>
            </a:endParaRPr>
          </a:p>
        </p:txBody>
      </p:sp>
    </p:spTree>
    <p:extLst>
      <p:ext uri="{BB962C8B-B14F-4D97-AF65-F5344CB8AC3E}">
        <p14:creationId xmlns:p14="http://schemas.microsoft.com/office/powerpoint/2010/main" val="40721267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Tree>
    <p:extLst>
      <p:ext uri="{BB962C8B-B14F-4D97-AF65-F5344CB8AC3E}">
        <p14:creationId xmlns:p14="http://schemas.microsoft.com/office/powerpoint/2010/main" val="227124405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There is knowledge available in the world.</a:t>
            </a:r>
            <a:endParaRPr lang="en-US" dirty="0"/>
          </a:p>
        </p:txBody>
      </p:sp>
      <p:sp>
        <p:nvSpPr>
          <p:cNvPr id="14" name="Flowchart: Magnetic Disk 13"/>
          <p:cNvSpPr/>
          <p:nvPr/>
        </p:nvSpPr>
        <p:spPr>
          <a:xfrm>
            <a:off x="2762250" y="4082659"/>
            <a:ext cx="571500" cy="693420"/>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067422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But all knowledge must be discovered from raw data by somebody.</a:t>
            </a:r>
            <a:endParaRPr lang="en-US" dirty="0"/>
          </a:p>
        </p:txBody>
      </p:sp>
      <p:sp>
        <p:nvSpPr>
          <p:cNvPr id="11" name="Flowchart: Magnetic Disk 10"/>
          <p:cNvSpPr/>
          <p:nvPr/>
        </p:nvSpPr>
        <p:spPr>
          <a:xfrm>
            <a:off x="2762250" y="4082659"/>
            <a:ext cx="571500" cy="69342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Elbow Connector 13"/>
          <p:cNvCxnSpPr>
            <a:stCxn id="11" idx="1"/>
          </p:cNvCxnSpPr>
          <p:nvPr/>
        </p:nvCxnSpPr>
        <p:spPr>
          <a:xfrm rot="16200000" flipH="1">
            <a:off x="3508310" y="3622349"/>
            <a:ext cx="97002" cy="1017623"/>
          </a:xfrm>
          <a:prstGeom prst="bentConnector3">
            <a:avLst>
              <a:gd name="adj1" fmla="val -24221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2" name="Smiley Face 21"/>
          <p:cNvSpPr/>
          <p:nvPr/>
        </p:nvSpPr>
        <p:spPr>
          <a:xfrm>
            <a:off x="3962400" y="4076309"/>
            <a:ext cx="704850" cy="705730"/>
          </a:xfrm>
          <a:prstGeom prst="smileyFace">
            <a:avLst>
              <a:gd name="adj" fmla="val -7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2513548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It can then be employed to produce goods, which are essentially packaged knowledge. </a:t>
            </a:r>
            <a:endParaRPr lang="en-US" dirty="0"/>
          </a:p>
        </p:txBody>
      </p:sp>
      <p:sp>
        <p:nvSpPr>
          <p:cNvPr id="23" name="Flowchart: Magnetic Disk 22"/>
          <p:cNvSpPr/>
          <p:nvPr/>
        </p:nvSpPr>
        <p:spPr>
          <a:xfrm>
            <a:off x="2762250" y="4082659"/>
            <a:ext cx="571500" cy="69342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Smiley Face 23"/>
          <p:cNvSpPr/>
          <p:nvPr/>
        </p:nvSpPr>
        <p:spPr>
          <a:xfrm>
            <a:off x="3962400" y="4076309"/>
            <a:ext cx="704850" cy="705730"/>
          </a:xfrm>
          <a:prstGeom prst="smileyFace">
            <a:avLst>
              <a:gd name="adj" fmla="val -7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Elbow Connector 24"/>
          <p:cNvCxnSpPr>
            <a:stCxn id="23" idx="1"/>
            <a:endCxn id="24" idx="1"/>
          </p:cNvCxnSpPr>
          <p:nvPr/>
        </p:nvCxnSpPr>
        <p:spPr>
          <a:xfrm rot="16200000" flipH="1">
            <a:off x="3508310" y="3622349"/>
            <a:ext cx="97002" cy="1017623"/>
          </a:xfrm>
          <a:prstGeom prst="bentConnector3">
            <a:avLst>
              <a:gd name="adj1" fmla="val -24221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6" name="Snip and Round Single Corner Rectangle 25"/>
          <p:cNvSpPr/>
          <p:nvPr/>
        </p:nvSpPr>
        <p:spPr>
          <a:xfrm>
            <a:off x="5086350" y="4082659"/>
            <a:ext cx="1447800" cy="533400"/>
          </a:xfrm>
          <a:prstGeom prst="snipRoundRect">
            <a:avLst>
              <a:gd name="adj1" fmla="val 50000"/>
              <a:gd name="adj2"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7" name="Elbow Connector 26"/>
          <p:cNvCxnSpPr>
            <a:stCxn id="24" idx="7"/>
            <a:endCxn id="26" idx="3"/>
          </p:cNvCxnSpPr>
          <p:nvPr/>
        </p:nvCxnSpPr>
        <p:spPr>
          <a:xfrm rot="5400000" flipH="1" flipV="1">
            <a:off x="5138637" y="3508049"/>
            <a:ext cx="97002" cy="1246223"/>
          </a:xfrm>
          <a:prstGeom prst="bentConnector3">
            <a:avLst>
              <a:gd name="adj1" fmla="val 34221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8" name="Oval 27"/>
          <p:cNvSpPr/>
          <p:nvPr/>
        </p:nvSpPr>
        <p:spPr>
          <a:xfrm>
            <a:off x="5162550" y="4461999"/>
            <a:ext cx="321733" cy="32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Oval 28"/>
          <p:cNvSpPr/>
          <p:nvPr/>
        </p:nvSpPr>
        <p:spPr>
          <a:xfrm>
            <a:off x="6096000" y="4456039"/>
            <a:ext cx="321733" cy="32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7215286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However, this process involves quite a lot of effort. </a:t>
            </a:r>
            <a:endParaRPr lang="en-US" dirty="0"/>
          </a:p>
        </p:txBody>
      </p:sp>
      <p:sp>
        <p:nvSpPr>
          <p:cNvPr id="3" name="TextBox 2"/>
          <p:cNvSpPr txBox="1"/>
          <p:nvPr/>
        </p:nvSpPr>
        <p:spPr>
          <a:xfrm>
            <a:off x="4828706" y="3506709"/>
            <a:ext cx="716863" cy="369332"/>
          </a:xfrm>
          <a:prstGeom prst="rect">
            <a:avLst/>
          </a:prstGeom>
          <a:noFill/>
        </p:spPr>
        <p:txBody>
          <a:bodyPr wrap="none" rtlCol="0">
            <a:spAutoFit/>
          </a:bodyPr>
          <a:lstStyle/>
          <a:p>
            <a:r>
              <a:rPr lang="en-US" dirty="0" smtClean="0">
                <a:solidFill>
                  <a:srgbClr val="C00000"/>
                </a:solidFill>
              </a:rPr>
              <a:t>Labor</a:t>
            </a:r>
            <a:endParaRPr lang="en-US" dirty="0">
              <a:solidFill>
                <a:srgbClr val="C00000"/>
              </a:solidFill>
            </a:endParaRPr>
          </a:p>
        </p:txBody>
      </p:sp>
      <p:sp>
        <p:nvSpPr>
          <p:cNvPr id="13" name="TextBox 12"/>
          <p:cNvSpPr txBox="1"/>
          <p:nvPr/>
        </p:nvSpPr>
        <p:spPr>
          <a:xfrm>
            <a:off x="3198379" y="3505200"/>
            <a:ext cx="716863" cy="369332"/>
          </a:xfrm>
          <a:prstGeom prst="rect">
            <a:avLst/>
          </a:prstGeom>
          <a:noFill/>
        </p:spPr>
        <p:txBody>
          <a:bodyPr wrap="none" rtlCol="0">
            <a:spAutoFit/>
          </a:bodyPr>
          <a:lstStyle/>
          <a:p>
            <a:r>
              <a:rPr lang="en-US" dirty="0" smtClean="0">
                <a:solidFill>
                  <a:srgbClr val="C00000"/>
                </a:solidFill>
              </a:rPr>
              <a:t>Labor</a:t>
            </a:r>
            <a:endParaRPr lang="en-US" dirty="0">
              <a:solidFill>
                <a:srgbClr val="C00000"/>
              </a:solidFill>
            </a:endParaRPr>
          </a:p>
        </p:txBody>
      </p:sp>
      <p:sp>
        <p:nvSpPr>
          <p:cNvPr id="33" name="Flowchart: Magnetic Disk 32"/>
          <p:cNvSpPr/>
          <p:nvPr/>
        </p:nvSpPr>
        <p:spPr>
          <a:xfrm>
            <a:off x="2762250" y="4082659"/>
            <a:ext cx="571500" cy="69342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Smiley Face 33"/>
          <p:cNvSpPr/>
          <p:nvPr/>
        </p:nvSpPr>
        <p:spPr>
          <a:xfrm>
            <a:off x="3962400" y="4076309"/>
            <a:ext cx="704850" cy="705730"/>
          </a:xfrm>
          <a:prstGeom prst="smileyFace">
            <a:avLst>
              <a:gd name="adj" fmla="val -465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Elbow Connector 34"/>
          <p:cNvCxnSpPr>
            <a:stCxn id="33" idx="1"/>
            <a:endCxn id="34" idx="1"/>
          </p:cNvCxnSpPr>
          <p:nvPr/>
        </p:nvCxnSpPr>
        <p:spPr>
          <a:xfrm rot="16200000" flipH="1">
            <a:off x="3508310" y="3622349"/>
            <a:ext cx="97002" cy="1017623"/>
          </a:xfrm>
          <a:prstGeom prst="bentConnector3">
            <a:avLst>
              <a:gd name="adj1" fmla="val -24221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36" name="Snip and Round Single Corner Rectangle 35"/>
          <p:cNvSpPr/>
          <p:nvPr/>
        </p:nvSpPr>
        <p:spPr>
          <a:xfrm>
            <a:off x="5086350" y="4082659"/>
            <a:ext cx="1447800" cy="533400"/>
          </a:xfrm>
          <a:prstGeom prst="snipRoundRect">
            <a:avLst>
              <a:gd name="adj1" fmla="val 5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 name="Elbow Connector 36"/>
          <p:cNvCxnSpPr>
            <a:stCxn id="34" idx="7"/>
            <a:endCxn id="36" idx="3"/>
          </p:cNvCxnSpPr>
          <p:nvPr/>
        </p:nvCxnSpPr>
        <p:spPr>
          <a:xfrm rot="5400000" flipH="1" flipV="1">
            <a:off x="5138637" y="3508049"/>
            <a:ext cx="97002" cy="1246223"/>
          </a:xfrm>
          <a:prstGeom prst="bentConnector3">
            <a:avLst>
              <a:gd name="adj1" fmla="val 34221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38" name="Oval 37"/>
          <p:cNvSpPr/>
          <p:nvPr/>
        </p:nvSpPr>
        <p:spPr>
          <a:xfrm>
            <a:off x="5162550" y="446199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6096000" y="445603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088295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With a sufficiently powerful Sensorimotor Engine labor can be exported.</a:t>
            </a:r>
            <a:endParaRPr lang="en-US" dirty="0"/>
          </a:p>
        </p:txBody>
      </p:sp>
      <p:sp>
        <p:nvSpPr>
          <p:cNvPr id="41" name="TextBox 40"/>
          <p:cNvSpPr txBox="1"/>
          <p:nvPr/>
        </p:nvSpPr>
        <p:spPr>
          <a:xfrm>
            <a:off x="5082467" y="2424343"/>
            <a:ext cx="716863" cy="369332"/>
          </a:xfrm>
          <a:prstGeom prst="rect">
            <a:avLst/>
          </a:prstGeom>
          <a:noFill/>
        </p:spPr>
        <p:txBody>
          <a:bodyPr wrap="none" rtlCol="0">
            <a:spAutoFit/>
          </a:bodyPr>
          <a:lstStyle/>
          <a:p>
            <a:r>
              <a:rPr lang="en-US" dirty="0" smtClean="0">
                <a:solidFill>
                  <a:srgbClr val="C00000"/>
                </a:solidFill>
              </a:rPr>
              <a:t>Labor</a:t>
            </a:r>
            <a:endParaRPr lang="en-US" dirty="0">
              <a:solidFill>
                <a:srgbClr val="C00000"/>
              </a:solidFill>
            </a:endParaRPr>
          </a:p>
        </p:txBody>
      </p:sp>
      <p:sp>
        <p:nvSpPr>
          <p:cNvPr id="42" name="TextBox 41"/>
          <p:cNvSpPr txBox="1"/>
          <p:nvPr/>
        </p:nvSpPr>
        <p:spPr>
          <a:xfrm rot="16200000">
            <a:off x="3815847" y="3537831"/>
            <a:ext cx="615874" cy="369332"/>
          </a:xfrm>
          <a:prstGeom prst="rect">
            <a:avLst/>
          </a:prstGeom>
          <a:noFill/>
        </p:spPr>
        <p:txBody>
          <a:bodyPr wrap="none" rtlCol="0">
            <a:spAutoFit/>
          </a:bodyPr>
          <a:lstStyle/>
          <a:p>
            <a:r>
              <a:rPr lang="en-US" dirty="0" smtClean="0">
                <a:solidFill>
                  <a:schemeClr val="tx2"/>
                </a:solidFill>
              </a:rPr>
              <a:t>Goal</a:t>
            </a:r>
            <a:endParaRPr lang="en-US" dirty="0">
              <a:solidFill>
                <a:schemeClr val="tx2"/>
              </a:solidFill>
            </a:endParaRPr>
          </a:p>
        </p:txBody>
      </p:sp>
      <p:sp>
        <p:nvSpPr>
          <p:cNvPr id="43" name="Flowchart: Magnetic Disk 42"/>
          <p:cNvSpPr/>
          <p:nvPr/>
        </p:nvSpPr>
        <p:spPr>
          <a:xfrm>
            <a:off x="2762250" y="4082659"/>
            <a:ext cx="571500" cy="69342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Smiley Face 43"/>
          <p:cNvSpPr/>
          <p:nvPr/>
        </p:nvSpPr>
        <p:spPr>
          <a:xfrm>
            <a:off x="3962400" y="4076309"/>
            <a:ext cx="704850" cy="705730"/>
          </a:xfrm>
          <a:prstGeom prst="smileyFace">
            <a:avLst>
              <a:gd name="adj" fmla="val 465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 name="Elbow Connector 44"/>
          <p:cNvCxnSpPr>
            <a:stCxn id="43" idx="1"/>
            <a:endCxn id="50" idx="1"/>
          </p:cNvCxnSpPr>
          <p:nvPr/>
        </p:nvCxnSpPr>
        <p:spPr>
          <a:xfrm rot="5400000" flipH="1" flipV="1">
            <a:off x="2655247" y="3126172"/>
            <a:ext cx="1349241" cy="563734"/>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46" name="Snip and Round Single Corner Rectangle 45"/>
          <p:cNvSpPr/>
          <p:nvPr/>
        </p:nvSpPr>
        <p:spPr>
          <a:xfrm>
            <a:off x="5086350" y="4082659"/>
            <a:ext cx="1447800" cy="533400"/>
          </a:xfrm>
          <a:prstGeom prst="snipRoundRect">
            <a:avLst>
              <a:gd name="adj1" fmla="val 5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7" name="Elbow Connector 46"/>
          <p:cNvCxnSpPr>
            <a:stCxn id="50" idx="3"/>
            <a:endCxn id="46" idx="3"/>
          </p:cNvCxnSpPr>
          <p:nvPr/>
        </p:nvCxnSpPr>
        <p:spPr>
          <a:xfrm>
            <a:off x="5017916" y="2733418"/>
            <a:ext cx="792334" cy="1349241"/>
          </a:xfrm>
          <a:prstGeom prst="bentConnector2">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48" name="Oval 47"/>
          <p:cNvSpPr/>
          <p:nvPr/>
        </p:nvSpPr>
        <p:spPr>
          <a:xfrm>
            <a:off x="5162550" y="446199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6096000" y="445603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ounded Rectangle 49"/>
          <p:cNvSpPr/>
          <p:nvPr/>
        </p:nvSpPr>
        <p:spPr>
          <a:xfrm>
            <a:off x="3611734" y="2151953"/>
            <a:ext cx="1406182" cy="116293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1" name="Flowchart: Connector 50"/>
          <p:cNvSpPr/>
          <p:nvPr/>
        </p:nvSpPr>
        <p:spPr>
          <a:xfrm>
            <a:off x="4161343" y="2480719"/>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52" name="Flowchart: Connector 51"/>
          <p:cNvSpPr/>
          <p:nvPr/>
        </p:nvSpPr>
        <p:spPr>
          <a:xfrm>
            <a:off x="4351843" y="2956353"/>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
        <p:nvSpPr>
          <p:cNvPr id="53" name="Flowchart: Connector 52"/>
          <p:cNvSpPr/>
          <p:nvPr/>
        </p:nvSpPr>
        <p:spPr>
          <a:xfrm>
            <a:off x="3970843" y="2956548"/>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cxnSp>
        <p:nvCxnSpPr>
          <p:cNvPr id="54" name="Straight Arrow Connector 53"/>
          <p:cNvCxnSpPr>
            <a:stCxn id="51" idx="5"/>
          </p:cNvCxnSpPr>
          <p:nvPr/>
        </p:nvCxnSpPr>
        <p:spPr>
          <a:xfrm>
            <a:off x="4323945" y="2654194"/>
            <a:ext cx="123148" cy="3021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a:stCxn id="51" idx="3"/>
          </p:cNvCxnSpPr>
          <p:nvPr/>
        </p:nvCxnSpPr>
        <p:spPr>
          <a:xfrm flipH="1">
            <a:off x="4066093" y="2654194"/>
            <a:ext cx="123148" cy="3021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p:cNvCxnSpPr>
            <a:stCxn id="53" idx="7"/>
            <a:endCxn id="52" idx="1"/>
          </p:cNvCxnSpPr>
          <p:nvPr/>
        </p:nvCxnSpPr>
        <p:spPr>
          <a:xfrm flipV="1">
            <a:off x="4133445" y="2986117"/>
            <a:ext cx="246296" cy="1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52" idx="3"/>
            <a:endCxn id="53" idx="5"/>
          </p:cNvCxnSpPr>
          <p:nvPr/>
        </p:nvCxnSpPr>
        <p:spPr>
          <a:xfrm flipH="1">
            <a:off x="4133445" y="3129828"/>
            <a:ext cx="246296" cy="1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8" name="Flowchart: Connector 57"/>
          <p:cNvSpPr/>
          <p:nvPr/>
        </p:nvSpPr>
        <p:spPr>
          <a:xfrm>
            <a:off x="4542343" y="2277480"/>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cxnSp>
        <p:nvCxnSpPr>
          <p:cNvPr id="59" name="Straight Arrow Connector 58"/>
          <p:cNvCxnSpPr>
            <a:stCxn id="52" idx="7"/>
          </p:cNvCxnSpPr>
          <p:nvPr/>
        </p:nvCxnSpPr>
        <p:spPr>
          <a:xfrm flipV="1">
            <a:off x="4514445" y="2480719"/>
            <a:ext cx="123148" cy="5053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p:nvPr/>
        </p:nvCxnSpPr>
        <p:spPr>
          <a:xfrm flipH="1">
            <a:off x="4323945" y="2379101"/>
            <a:ext cx="218398" cy="1313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44" idx="0"/>
            <a:endCxn id="50" idx="2"/>
          </p:cNvCxnSpPr>
          <p:nvPr/>
        </p:nvCxnSpPr>
        <p:spPr>
          <a:xfrm flipV="1">
            <a:off x="4314825" y="3314883"/>
            <a:ext cx="0" cy="76142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61195" y="2419452"/>
            <a:ext cx="716863" cy="369332"/>
          </a:xfrm>
          <a:prstGeom prst="rect">
            <a:avLst/>
          </a:prstGeom>
          <a:noFill/>
        </p:spPr>
        <p:txBody>
          <a:bodyPr wrap="none" rtlCol="0">
            <a:spAutoFit/>
          </a:bodyPr>
          <a:lstStyle/>
          <a:p>
            <a:r>
              <a:rPr lang="en-US" dirty="0" smtClean="0">
                <a:solidFill>
                  <a:srgbClr val="C00000"/>
                </a:solidFill>
              </a:rPr>
              <a:t>Labor</a:t>
            </a:r>
            <a:endParaRPr lang="en-US" dirty="0">
              <a:solidFill>
                <a:srgbClr val="C00000"/>
              </a:solidFill>
            </a:endParaRPr>
          </a:p>
        </p:txBody>
      </p:sp>
    </p:spTree>
    <p:extLst>
      <p:ext uri="{BB962C8B-B14F-4D97-AF65-F5344CB8AC3E}">
        <p14:creationId xmlns:p14="http://schemas.microsoft.com/office/powerpoint/2010/main" val="3820524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a:endCxn id="26" idx="7"/>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81000" y="6019800"/>
            <a:ext cx="8305800" cy="369332"/>
          </a:xfrm>
          <a:prstGeom prst="rect">
            <a:avLst/>
          </a:prstGeom>
          <a:noFill/>
        </p:spPr>
        <p:txBody>
          <a:bodyPr wrap="square" rtlCol="0">
            <a:spAutoFit/>
          </a:bodyPr>
          <a:lstStyle/>
          <a:p>
            <a:r>
              <a:rPr lang="en-US" dirty="0" smtClean="0"/>
              <a:t>The engine only has a certain number of behaviors it can produce on the smallest scale.</a:t>
            </a:r>
            <a:endParaRPr lang="en-US" dirty="0"/>
          </a:p>
        </p:txBody>
      </p:sp>
    </p:spTree>
    <p:extLst>
      <p:ext uri="{BB962C8B-B14F-4D97-AF65-F5344CB8AC3E}">
        <p14:creationId xmlns:p14="http://schemas.microsoft.com/office/powerpoint/2010/main" val="3520029532"/>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For the first time in human history humans can export creative labor to machines.</a:t>
            </a:r>
            <a:endParaRPr lang="en-US" dirty="0"/>
          </a:p>
        </p:txBody>
      </p:sp>
      <p:sp>
        <p:nvSpPr>
          <p:cNvPr id="26" name="Flowchart: Magnetic Disk 25"/>
          <p:cNvSpPr/>
          <p:nvPr/>
        </p:nvSpPr>
        <p:spPr>
          <a:xfrm>
            <a:off x="2762250" y="4082659"/>
            <a:ext cx="571500" cy="69342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Smiley Face 26"/>
          <p:cNvSpPr/>
          <p:nvPr/>
        </p:nvSpPr>
        <p:spPr>
          <a:xfrm>
            <a:off x="3962400" y="4076309"/>
            <a:ext cx="704850" cy="705730"/>
          </a:xfrm>
          <a:prstGeom prst="smileyFace">
            <a:avLst>
              <a:gd name="adj" fmla="val 465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Elbow Connector 27"/>
          <p:cNvCxnSpPr>
            <a:stCxn id="26" idx="1"/>
            <a:endCxn id="33" idx="1"/>
          </p:cNvCxnSpPr>
          <p:nvPr/>
        </p:nvCxnSpPr>
        <p:spPr>
          <a:xfrm rot="5400000" flipH="1" flipV="1">
            <a:off x="2655247" y="3126172"/>
            <a:ext cx="1349241" cy="56373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9" name="Snip and Round Single Corner Rectangle 28"/>
          <p:cNvSpPr/>
          <p:nvPr/>
        </p:nvSpPr>
        <p:spPr>
          <a:xfrm>
            <a:off x="5086350" y="4082659"/>
            <a:ext cx="1447800" cy="533400"/>
          </a:xfrm>
          <a:prstGeom prst="snipRoundRect">
            <a:avLst>
              <a:gd name="adj1" fmla="val 5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Elbow Connector 29"/>
          <p:cNvCxnSpPr>
            <a:stCxn id="33" idx="3"/>
            <a:endCxn id="29" idx="3"/>
          </p:cNvCxnSpPr>
          <p:nvPr/>
        </p:nvCxnSpPr>
        <p:spPr>
          <a:xfrm>
            <a:off x="5017916" y="2733418"/>
            <a:ext cx="792334" cy="1349241"/>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Oval 30"/>
          <p:cNvSpPr/>
          <p:nvPr/>
        </p:nvSpPr>
        <p:spPr>
          <a:xfrm>
            <a:off x="5162550" y="446199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6096000" y="445603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ounded Rectangle 32"/>
          <p:cNvSpPr/>
          <p:nvPr/>
        </p:nvSpPr>
        <p:spPr>
          <a:xfrm>
            <a:off x="3611734" y="2151953"/>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Flowchart: Connector 33"/>
          <p:cNvSpPr/>
          <p:nvPr/>
        </p:nvSpPr>
        <p:spPr>
          <a:xfrm>
            <a:off x="4161343" y="248071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35" name="Flowchart: Connector 34"/>
          <p:cNvSpPr/>
          <p:nvPr/>
        </p:nvSpPr>
        <p:spPr>
          <a:xfrm>
            <a:off x="4351843" y="2956353"/>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36" name="Flowchart: Connector 35"/>
          <p:cNvSpPr/>
          <p:nvPr/>
        </p:nvSpPr>
        <p:spPr>
          <a:xfrm>
            <a:off x="3970843" y="2956548"/>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37" name="Straight Arrow Connector 36"/>
          <p:cNvCxnSpPr>
            <a:stCxn id="34" idx="5"/>
          </p:cNvCxnSpPr>
          <p:nvPr/>
        </p:nvCxnSpPr>
        <p:spPr>
          <a:xfrm>
            <a:off x="4323945" y="2654194"/>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34" idx="3"/>
          </p:cNvCxnSpPr>
          <p:nvPr/>
        </p:nvCxnSpPr>
        <p:spPr>
          <a:xfrm flipH="1">
            <a:off x="4066093" y="2654194"/>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36" idx="7"/>
            <a:endCxn id="35" idx="1"/>
          </p:cNvCxnSpPr>
          <p:nvPr/>
        </p:nvCxnSpPr>
        <p:spPr>
          <a:xfrm flipV="1">
            <a:off x="4133445" y="2986117"/>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35" idx="3"/>
            <a:endCxn id="36" idx="5"/>
          </p:cNvCxnSpPr>
          <p:nvPr/>
        </p:nvCxnSpPr>
        <p:spPr>
          <a:xfrm flipH="1">
            <a:off x="4133445" y="3129828"/>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lowchart: Connector 43"/>
          <p:cNvSpPr/>
          <p:nvPr/>
        </p:nvSpPr>
        <p:spPr>
          <a:xfrm>
            <a:off x="4542343" y="227748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45" name="Straight Arrow Connector 44"/>
          <p:cNvCxnSpPr>
            <a:stCxn id="35" idx="7"/>
          </p:cNvCxnSpPr>
          <p:nvPr/>
        </p:nvCxnSpPr>
        <p:spPr>
          <a:xfrm flipV="1">
            <a:off x="4514445" y="2480719"/>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a:off x="4323945" y="2379101"/>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27" idx="0"/>
            <a:endCxn id="33" idx="2"/>
          </p:cNvCxnSpPr>
          <p:nvPr/>
        </p:nvCxnSpPr>
        <p:spPr>
          <a:xfrm flipV="1">
            <a:off x="4314825" y="3314883"/>
            <a:ext cx="0" cy="761426"/>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150305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4" name="TextBox 3"/>
          <p:cNvSpPr txBox="1"/>
          <p:nvPr/>
        </p:nvSpPr>
        <p:spPr>
          <a:xfrm>
            <a:off x="381000" y="6019800"/>
            <a:ext cx="8382000" cy="369332"/>
          </a:xfrm>
          <a:prstGeom prst="rect">
            <a:avLst/>
          </a:prstGeom>
          <a:noFill/>
        </p:spPr>
        <p:txBody>
          <a:bodyPr wrap="square" rtlCol="0">
            <a:spAutoFit/>
          </a:bodyPr>
          <a:lstStyle/>
          <a:p>
            <a:r>
              <a:rPr lang="en-US" dirty="0" smtClean="0"/>
              <a:t>And remove themselves from the structure of production.</a:t>
            </a:r>
            <a:endParaRPr lang="en-US" dirty="0"/>
          </a:p>
        </p:txBody>
      </p:sp>
      <p:sp>
        <p:nvSpPr>
          <p:cNvPr id="12" name="Flowchart: Magnetic Disk 11"/>
          <p:cNvSpPr/>
          <p:nvPr/>
        </p:nvSpPr>
        <p:spPr>
          <a:xfrm>
            <a:off x="2762250" y="4082659"/>
            <a:ext cx="571500" cy="69342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Smiley Face 4"/>
          <p:cNvSpPr/>
          <p:nvPr/>
        </p:nvSpPr>
        <p:spPr>
          <a:xfrm>
            <a:off x="3962400" y="4076309"/>
            <a:ext cx="704850" cy="705730"/>
          </a:xfrm>
          <a:prstGeom prst="smileyFace">
            <a:avLst>
              <a:gd name="adj" fmla="val 465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Elbow Connector 5"/>
          <p:cNvCxnSpPr>
            <a:stCxn id="12" idx="1"/>
            <a:endCxn id="14" idx="1"/>
          </p:cNvCxnSpPr>
          <p:nvPr/>
        </p:nvCxnSpPr>
        <p:spPr>
          <a:xfrm rot="5400000" flipH="1" flipV="1">
            <a:off x="2655247" y="3126172"/>
            <a:ext cx="1349241" cy="56373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Snip and Round Single Corner Rectangle 6"/>
          <p:cNvSpPr/>
          <p:nvPr/>
        </p:nvSpPr>
        <p:spPr>
          <a:xfrm>
            <a:off x="5086350" y="4082659"/>
            <a:ext cx="1447800" cy="533400"/>
          </a:xfrm>
          <a:prstGeom prst="snipRoundRect">
            <a:avLst>
              <a:gd name="adj1" fmla="val 5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Elbow Connector 7"/>
          <p:cNvCxnSpPr>
            <a:stCxn id="14" idx="3"/>
            <a:endCxn id="7" idx="3"/>
          </p:cNvCxnSpPr>
          <p:nvPr/>
        </p:nvCxnSpPr>
        <p:spPr>
          <a:xfrm>
            <a:off x="5017916" y="2733418"/>
            <a:ext cx="792334" cy="1349241"/>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 name="Oval 8"/>
          <p:cNvSpPr/>
          <p:nvPr/>
        </p:nvSpPr>
        <p:spPr>
          <a:xfrm>
            <a:off x="5162550" y="446199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096000" y="445603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ounded Rectangle 13"/>
          <p:cNvSpPr/>
          <p:nvPr/>
        </p:nvSpPr>
        <p:spPr>
          <a:xfrm>
            <a:off x="3611734" y="2151953"/>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Flowchart: Connector 15"/>
          <p:cNvSpPr/>
          <p:nvPr/>
        </p:nvSpPr>
        <p:spPr>
          <a:xfrm>
            <a:off x="4161343" y="248071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17" name="Flowchart: Connector 16"/>
          <p:cNvSpPr/>
          <p:nvPr/>
        </p:nvSpPr>
        <p:spPr>
          <a:xfrm>
            <a:off x="4351843" y="2956353"/>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18" name="Flowchart: Connector 17"/>
          <p:cNvSpPr/>
          <p:nvPr/>
        </p:nvSpPr>
        <p:spPr>
          <a:xfrm>
            <a:off x="3970843" y="2956548"/>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19" name="Straight Arrow Connector 18"/>
          <p:cNvCxnSpPr>
            <a:stCxn id="16" idx="5"/>
          </p:cNvCxnSpPr>
          <p:nvPr/>
        </p:nvCxnSpPr>
        <p:spPr>
          <a:xfrm>
            <a:off x="4323945" y="2654194"/>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3"/>
          </p:cNvCxnSpPr>
          <p:nvPr/>
        </p:nvCxnSpPr>
        <p:spPr>
          <a:xfrm flipH="1">
            <a:off x="4066093" y="2654194"/>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8" idx="7"/>
            <a:endCxn id="17" idx="1"/>
          </p:cNvCxnSpPr>
          <p:nvPr/>
        </p:nvCxnSpPr>
        <p:spPr>
          <a:xfrm flipV="1">
            <a:off x="4133445" y="2986117"/>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7" idx="3"/>
            <a:endCxn id="18" idx="5"/>
          </p:cNvCxnSpPr>
          <p:nvPr/>
        </p:nvCxnSpPr>
        <p:spPr>
          <a:xfrm flipH="1">
            <a:off x="4133445" y="3129828"/>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Connector 22"/>
          <p:cNvSpPr/>
          <p:nvPr/>
        </p:nvSpPr>
        <p:spPr>
          <a:xfrm>
            <a:off x="4542343" y="227748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24" name="Straight Arrow Connector 23"/>
          <p:cNvCxnSpPr>
            <a:stCxn id="17" idx="7"/>
          </p:cNvCxnSpPr>
          <p:nvPr/>
        </p:nvCxnSpPr>
        <p:spPr>
          <a:xfrm flipV="1">
            <a:off x="4514445" y="2480719"/>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4323945" y="2379101"/>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 idx="0"/>
            <a:endCxn id="14" idx="2"/>
          </p:cNvCxnSpPr>
          <p:nvPr/>
        </p:nvCxnSpPr>
        <p:spPr>
          <a:xfrm flipV="1">
            <a:off x="4314825" y="3314883"/>
            <a:ext cx="0" cy="761426"/>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7514736"/>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12" name="Flowchart: Magnetic Disk 11"/>
          <p:cNvSpPr/>
          <p:nvPr/>
        </p:nvSpPr>
        <p:spPr>
          <a:xfrm>
            <a:off x="2762250" y="4082659"/>
            <a:ext cx="571500" cy="69342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Smiley Face 4"/>
          <p:cNvSpPr/>
          <p:nvPr/>
        </p:nvSpPr>
        <p:spPr>
          <a:xfrm>
            <a:off x="3962400" y="4076309"/>
            <a:ext cx="704850" cy="705730"/>
          </a:xfrm>
          <a:prstGeom prst="smileyFace">
            <a:avLst>
              <a:gd name="adj" fmla="val 465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Elbow Connector 5"/>
          <p:cNvCxnSpPr>
            <a:stCxn id="12" idx="1"/>
            <a:endCxn id="14" idx="1"/>
          </p:cNvCxnSpPr>
          <p:nvPr/>
        </p:nvCxnSpPr>
        <p:spPr>
          <a:xfrm rot="5400000" flipH="1" flipV="1">
            <a:off x="2655247" y="3126172"/>
            <a:ext cx="1349241" cy="56373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Snip and Round Single Corner Rectangle 6"/>
          <p:cNvSpPr/>
          <p:nvPr/>
        </p:nvSpPr>
        <p:spPr>
          <a:xfrm>
            <a:off x="5086350" y="4082659"/>
            <a:ext cx="1447800" cy="533400"/>
          </a:xfrm>
          <a:prstGeom prst="snipRoundRect">
            <a:avLst>
              <a:gd name="adj1" fmla="val 5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Elbow Connector 7"/>
          <p:cNvCxnSpPr>
            <a:stCxn id="14" idx="3"/>
            <a:endCxn id="7" idx="3"/>
          </p:cNvCxnSpPr>
          <p:nvPr/>
        </p:nvCxnSpPr>
        <p:spPr>
          <a:xfrm>
            <a:off x="5017916" y="2733418"/>
            <a:ext cx="792334" cy="1349241"/>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 name="Oval 8"/>
          <p:cNvSpPr/>
          <p:nvPr/>
        </p:nvSpPr>
        <p:spPr>
          <a:xfrm>
            <a:off x="5162550" y="446199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096000" y="4456039"/>
            <a:ext cx="321733" cy="32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ounded Rectangle 13"/>
          <p:cNvSpPr/>
          <p:nvPr/>
        </p:nvSpPr>
        <p:spPr>
          <a:xfrm>
            <a:off x="3611734" y="2151953"/>
            <a:ext cx="1406182" cy="1162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Flowchart: Connector 15"/>
          <p:cNvSpPr/>
          <p:nvPr/>
        </p:nvSpPr>
        <p:spPr>
          <a:xfrm>
            <a:off x="4161343" y="248071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17" name="Flowchart: Connector 16"/>
          <p:cNvSpPr/>
          <p:nvPr/>
        </p:nvSpPr>
        <p:spPr>
          <a:xfrm>
            <a:off x="4351843" y="2956353"/>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sp>
        <p:nvSpPr>
          <p:cNvPr id="18" name="Flowchart: Connector 17"/>
          <p:cNvSpPr/>
          <p:nvPr/>
        </p:nvSpPr>
        <p:spPr>
          <a:xfrm>
            <a:off x="3970843" y="2956548"/>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19" name="Straight Arrow Connector 18"/>
          <p:cNvCxnSpPr>
            <a:stCxn id="16" idx="5"/>
          </p:cNvCxnSpPr>
          <p:nvPr/>
        </p:nvCxnSpPr>
        <p:spPr>
          <a:xfrm>
            <a:off x="4323945" y="2654194"/>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3"/>
          </p:cNvCxnSpPr>
          <p:nvPr/>
        </p:nvCxnSpPr>
        <p:spPr>
          <a:xfrm flipH="1">
            <a:off x="4066093" y="2654194"/>
            <a:ext cx="123148" cy="30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8" idx="7"/>
            <a:endCxn id="17" idx="1"/>
          </p:cNvCxnSpPr>
          <p:nvPr/>
        </p:nvCxnSpPr>
        <p:spPr>
          <a:xfrm flipV="1">
            <a:off x="4133445" y="2986117"/>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7" idx="3"/>
            <a:endCxn id="18" idx="5"/>
          </p:cNvCxnSpPr>
          <p:nvPr/>
        </p:nvCxnSpPr>
        <p:spPr>
          <a:xfrm flipH="1">
            <a:off x="4133445" y="3129828"/>
            <a:ext cx="246296" cy="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Connector 22"/>
          <p:cNvSpPr/>
          <p:nvPr/>
        </p:nvSpPr>
        <p:spPr>
          <a:xfrm>
            <a:off x="4542343" y="227748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C00000"/>
              </a:solidFill>
            </a:endParaRPr>
          </a:p>
        </p:txBody>
      </p:sp>
      <p:cxnSp>
        <p:nvCxnSpPr>
          <p:cNvPr id="24" name="Straight Arrow Connector 23"/>
          <p:cNvCxnSpPr>
            <a:stCxn id="17" idx="7"/>
          </p:cNvCxnSpPr>
          <p:nvPr/>
        </p:nvCxnSpPr>
        <p:spPr>
          <a:xfrm flipV="1">
            <a:off x="4514445" y="2480719"/>
            <a:ext cx="123148" cy="505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4323945" y="2379101"/>
            <a:ext cx="218398" cy="1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315299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1828800"/>
            <a:ext cx="3429000" cy="3429000"/>
          </a:xfrm>
          <a:prstGeom prst="rect">
            <a:avLst/>
          </a:prstGeom>
        </p:spPr>
      </p:pic>
    </p:spTree>
    <p:extLst>
      <p:ext uri="{BB962C8B-B14F-4D97-AF65-F5344CB8AC3E}">
        <p14:creationId xmlns:p14="http://schemas.microsoft.com/office/powerpoint/2010/main" val="3281840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Lets assume the Causal Map is now complete. This is a very simple environment.</a:t>
            </a:r>
            <a:endParaRPr lang="en-US" dirty="0"/>
          </a:p>
        </p:txBody>
      </p:sp>
    </p:spTree>
    <p:extLst>
      <p:ext uri="{BB962C8B-B14F-4D97-AF65-F5344CB8AC3E}">
        <p14:creationId xmlns:p14="http://schemas.microsoft.com/office/powerpoint/2010/main" val="2097056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A user may control the engine.</a:t>
            </a:r>
            <a:endParaRPr lang="en-US" dirty="0"/>
          </a:p>
        </p:txBody>
      </p:sp>
      <p:sp>
        <p:nvSpPr>
          <p:cNvPr id="22" name="Flowchart: Connector 21"/>
          <p:cNvSpPr/>
          <p:nvPr/>
        </p:nvSpPr>
        <p:spPr>
          <a:xfrm>
            <a:off x="7620000" y="1295400"/>
            <a:ext cx="952500" cy="91440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User</a:t>
            </a:r>
            <a:endParaRPr lang="en-US" dirty="0"/>
          </a:p>
        </p:txBody>
      </p:sp>
      <p:sp>
        <p:nvSpPr>
          <p:cNvPr id="23" name="Right Arrow 22"/>
          <p:cNvSpPr/>
          <p:nvPr/>
        </p:nvSpPr>
        <p:spPr>
          <a:xfrm rot="5400000">
            <a:off x="7940787" y="2416274"/>
            <a:ext cx="299520" cy="14611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1815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Flowchart: Connector 5"/>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The engine can be used to manage an environment that the user may not understand.</a:t>
            </a:r>
            <a:endParaRPr lang="en-US" dirty="0"/>
          </a:p>
        </p:txBody>
      </p:sp>
      <p:sp>
        <p:nvSpPr>
          <p:cNvPr id="25" name="Right Arrow 24"/>
          <p:cNvSpPr/>
          <p:nvPr/>
        </p:nvSpPr>
        <p:spPr>
          <a:xfrm rot="5400000">
            <a:off x="7940787" y="2416274"/>
            <a:ext cx="299520" cy="14611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ight Arrow 22"/>
          <p:cNvSpPr/>
          <p:nvPr/>
        </p:nvSpPr>
        <p:spPr>
          <a:xfrm rot="10800000">
            <a:off x="4014457" y="3612640"/>
            <a:ext cx="1019833" cy="222816"/>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a:off x="7974920" y="1304730"/>
            <a:ext cx="134704" cy="369332"/>
          </a:xfrm>
          <a:prstGeom prst="rect">
            <a:avLst/>
          </a:prstGeom>
          <a:noFill/>
        </p:spPr>
        <p:txBody>
          <a:bodyPr wrap="square" rtlCol="0">
            <a:spAutoFit/>
          </a:bodyPr>
          <a:lstStyle/>
          <a:p>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588006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The user can control the engine by issuing commands or goals matching a state.</a:t>
            </a:r>
            <a:endParaRPr lang="en-US" dirty="0"/>
          </a:p>
        </p:txBody>
      </p:sp>
      <p:cxnSp>
        <p:nvCxnSpPr>
          <p:cNvPr id="7" name="Straight Arrow Connector 6"/>
          <p:cNvCxnSpPr>
            <a:stCxn id="27" idx="3"/>
            <a:endCxn id="4" idx="0"/>
          </p:cNvCxnSpPr>
          <p:nvPr/>
        </p:nvCxnSpPr>
        <p:spPr>
          <a:xfrm flipH="1">
            <a:off x="6979279" y="2075889"/>
            <a:ext cx="780211" cy="654611"/>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7" name="Flowchart: Connector 26"/>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540375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Tree>
    <p:extLst>
      <p:ext uri="{BB962C8B-B14F-4D97-AF65-F5344CB8AC3E}">
        <p14:creationId xmlns:p14="http://schemas.microsoft.com/office/powerpoint/2010/main" val="3330903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Given any input state of the environment the engine may produce any other state.</a:t>
            </a:r>
            <a:endParaRPr lang="en-US" dirty="0"/>
          </a:p>
        </p:txBody>
      </p:sp>
      <p:cxnSp>
        <p:nvCxnSpPr>
          <p:cNvPr id="22" name="Straight Arrow Connector 21"/>
          <p:cNvCxnSpPr>
            <a:stCxn id="23"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Flowchart: Connector 22"/>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4108700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By using it’s causal map to produce an efficient series of behaviors.</a:t>
            </a:r>
            <a:endParaRPr lang="en-US" dirty="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17800807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808309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334870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1165067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The engine may be able to achieve any state in the environment from any other state.</a:t>
            </a:r>
            <a:endParaRPr lang="en-US" dirty="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34922564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C00000"/>
                </a:solidFill>
              </a:rPr>
              <a:t>Determined </a:t>
            </a:r>
            <a:r>
              <a:rPr lang="en-US" dirty="0" smtClean="0"/>
              <a:t>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Of course this only works for </a:t>
            </a:r>
            <a:r>
              <a:rPr lang="en-US" dirty="0" smtClean="0"/>
              <a:t>“static</a:t>
            </a:r>
            <a:r>
              <a:rPr lang="en-US" dirty="0" smtClean="0"/>
              <a:t>” </a:t>
            </a:r>
            <a:r>
              <a:rPr lang="en-US" dirty="0" smtClean="0"/>
              <a:t>environments; where the engine is the only actor.</a:t>
            </a:r>
            <a:endParaRPr lang="en-US" dirty="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6" name="Straight Arrow Connector 5"/>
          <p:cNvCxnSpPr>
            <a:stCxn id="25" idx="7"/>
            <a:endCxn id="5" idx="2"/>
          </p:cNvCxnSpPr>
          <p:nvPr/>
        </p:nvCxnSpPr>
        <p:spPr>
          <a:xfrm flipV="1">
            <a:off x="1648312" y="4743527"/>
            <a:ext cx="454167" cy="581228"/>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5" name="&quot;No&quot; Symbol 24"/>
          <p:cNvSpPr/>
          <p:nvPr/>
        </p:nvSpPr>
        <p:spPr>
          <a:xfrm>
            <a:off x="1241807" y="5257800"/>
            <a:ext cx="476250" cy="457200"/>
          </a:xfrm>
          <a:prstGeom prst="noSmoking">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773867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C00000"/>
                </a:solidFill>
              </a:rPr>
              <a:t>Simple</a:t>
            </a: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Also, so far the environment must be quite simple with relatively few possible states. </a:t>
            </a:r>
            <a:endParaRPr lang="en-US" dirty="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199310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C00000"/>
                </a:solidFill>
              </a:rPr>
              <a:t>∞</a:t>
            </a: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But what if you had a </a:t>
            </a:r>
            <a:r>
              <a:rPr lang="en-US" dirty="0" smtClean="0"/>
              <a:t>determined environment </a:t>
            </a:r>
            <a:r>
              <a:rPr lang="en-US" dirty="0" smtClean="0"/>
              <a:t>with an infinite </a:t>
            </a:r>
            <a:r>
              <a:rPr lang="en-US" dirty="0" smtClean="0"/>
              <a:t>number </a:t>
            </a:r>
            <a:r>
              <a:rPr lang="en-US" dirty="0" smtClean="0"/>
              <a:t>of states?</a:t>
            </a:r>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989150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You couldn’t possibly map each state; let alone, every possible state-to-state transition.</a:t>
            </a:r>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cxnSp>
        <p:nvCxnSpPr>
          <p:cNvPr id="7" name="Straight Arrow Connector 6"/>
          <p:cNvCxnSpPr>
            <a:stCxn id="47" idx="2"/>
          </p:cNvCxnSpPr>
          <p:nvPr/>
        </p:nvCxnSpPr>
        <p:spPr>
          <a:xfrm flipH="1">
            <a:off x="7477802" y="4209667"/>
            <a:ext cx="332698"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a:off x="7644151" y="4311091"/>
            <a:ext cx="261599" cy="108509"/>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a:stCxn id="46" idx="4"/>
          </p:cNvCxnSpPr>
          <p:nvPr/>
        </p:nvCxnSpPr>
        <p:spPr>
          <a:xfrm>
            <a:off x="8286750" y="4311091"/>
            <a:ext cx="190500" cy="260909"/>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a:stCxn id="46" idx="6"/>
          </p:cNvCxnSpPr>
          <p:nvPr/>
        </p:nvCxnSpPr>
        <p:spPr>
          <a:xfrm>
            <a:off x="8382000" y="4209472"/>
            <a:ext cx="190500" cy="155873"/>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a:stCxn id="46" idx="4"/>
          </p:cNvCxnSpPr>
          <p:nvPr/>
        </p:nvCxnSpPr>
        <p:spPr>
          <a:xfrm flipH="1">
            <a:off x="8219398" y="4311091"/>
            <a:ext cx="67352" cy="260909"/>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a:off x="7905750" y="4311286"/>
            <a:ext cx="123148" cy="260714"/>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5" name="Straight Arrow Connector 44"/>
          <p:cNvCxnSpPr>
            <a:stCxn id="26" idx="2"/>
          </p:cNvCxnSpPr>
          <p:nvPr/>
        </p:nvCxnSpPr>
        <p:spPr>
          <a:xfrm flipH="1">
            <a:off x="7644151" y="3733838"/>
            <a:ext cx="356849" cy="374209"/>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8" name="Straight Arrow Connector 47"/>
          <p:cNvCxnSpPr>
            <a:stCxn id="26" idx="1"/>
          </p:cNvCxnSpPr>
          <p:nvPr/>
        </p:nvCxnSpPr>
        <p:spPr>
          <a:xfrm flipH="1">
            <a:off x="7759490" y="3661982"/>
            <a:ext cx="269408"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2" name="Straight Arrow Connector 51"/>
          <p:cNvCxnSpPr>
            <a:stCxn id="26" idx="0"/>
          </p:cNvCxnSpPr>
          <p:nvPr/>
        </p:nvCxnSpPr>
        <p:spPr>
          <a:xfrm flipH="1" flipV="1">
            <a:off x="8001000" y="3428979"/>
            <a:ext cx="95250" cy="203239"/>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a:stCxn id="68" idx="5"/>
          </p:cNvCxnSpPr>
          <p:nvPr/>
        </p:nvCxnSpPr>
        <p:spPr>
          <a:xfrm>
            <a:off x="8544602" y="3602454"/>
            <a:ext cx="27898" cy="379806"/>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68" idx="1"/>
          </p:cNvCxnSpPr>
          <p:nvPr/>
        </p:nvCxnSpPr>
        <p:spPr>
          <a:xfrm flipH="1">
            <a:off x="8163602" y="3458743"/>
            <a:ext cx="246296"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6" idx="6"/>
          </p:cNvCxnSpPr>
          <p:nvPr/>
        </p:nvCxnSpPr>
        <p:spPr>
          <a:xfrm flipV="1">
            <a:off x="8382000" y="4108047"/>
            <a:ext cx="190500" cy="101425"/>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3" name="&quot;No&quot; Symbol 62"/>
          <p:cNvSpPr/>
          <p:nvPr/>
        </p:nvSpPr>
        <p:spPr>
          <a:xfrm>
            <a:off x="7894194" y="3682911"/>
            <a:ext cx="585646" cy="628375"/>
          </a:xfrm>
          <a:prstGeom prst="noSmoking">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41000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pPr marL="0" indent="0">
              <a:buNone/>
            </a:pPr>
            <a:r>
              <a:rPr lang="en-US" dirty="0" smtClean="0"/>
              <a:t>Engine:</a:t>
            </a:r>
          </a:p>
          <a:p>
            <a:pPr marL="400050" lvl="1" indent="0">
              <a:buNone/>
            </a:pPr>
            <a:r>
              <a:rPr lang="en-US" dirty="0" smtClean="0"/>
              <a:t>an </a:t>
            </a:r>
            <a:r>
              <a:rPr lang="en-US" dirty="0"/>
              <a:t>encapsulated block of </a:t>
            </a:r>
            <a:r>
              <a:rPr lang="en-US" dirty="0" smtClean="0"/>
              <a:t>functionality</a:t>
            </a:r>
          </a:p>
        </p:txBody>
      </p:sp>
    </p:spTree>
    <p:extLst>
      <p:ext uri="{BB962C8B-B14F-4D97-AF65-F5344CB8AC3E}">
        <p14:creationId xmlns:p14="http://schemas.microsoft.com/office/powerpoint/2010/main" val="2322926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The engine needs to be able to predict state transitions for behaviors it hasn’t tried yet.</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4" name="Flowchart: Connector 23"/>
          <p:cNvSpPr/>
          <p:nvPr/>
        </p:nvSpPr>
        <p:spPr>
          <a:xfrm>
            <a:off x="7687352" y="3417332"/>
            <a:ext cx="190500" cy="203239"/>
          </a:xfrm>
          <a:prstGeom prst="flowChartConnector">
            <a:avLst/>
          </a:prstGeom>
          <a:ln>
            <a:prstDash val="sysDot"/>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5" name="Straight Arrow Connector 24"/>
          <p:cNvCxnSpPr>
            <a:stCxn id="26" idx="1"/>
            <a:endCxn id="24" idx="5"/>
          </p:cNvCxnSpPr>
          <p:nvPr/>
        </p:nvCxnSpPr>
        <p:spPr>
          <a:xfrm flipH="1" flipV="1">
            <a:off x="7849954" y="3590807"/>
            <a:ext cx="178944" cy="71175"/>
          </a:xfrm>
          <a:prstGeom prst="straightConnector1">
            <a:avLst/>
          </a:prstGeom>
          <a:ln>
            <a:prstDash val="sysDot"/>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a:stCxn id="24" idx="3"/>
            <a:endCxn id="33" idx="0"/>
          </p:cNvCxnSpPr>
          <p:nvPr/>
        </p:nvCxnSpPr>
        <p:spPr>
          <a:xfrm flipH="1">
            <a:off x="7620000" y="3590807"/>
            <a:ext cx="95250" cy="294110"/>
          </a:xfrm>
          <a:prstGeom prst="straightConnector1">
            <a:avLst/>
          </a:prstGeom>
          <a:ln>
            <a:prstDash val="sysDot"/>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33" name="Flowchart: Connector 32"/>
          <p:cNvSpPr/>
          <p:nvPr/>
        </p:nvSpPr>
        <p:spPr>
          <a:xfrm>
            <a:off x="7524750" y="3884917"/>
            <a:ext cx="190500" cy="203239"/>
          </a:xfrm>
          <a:prstGeom prst="flowChartConnector">
            <a:avLst/>
          </a:prstGeom>
          <a:ln>
            <a:prstDash val="sysDot"/>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6766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And prediction requires the detection and extrapolation of patterns in the data.</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7" name="Rounded Rectangle 26"/>
          <p:cNvSpPr/>
          <p:nvPr/>
        </p:nvSpPr>
        <p:spPr>
          <a:xfrm>
            <a:off x="1530979" y="2919785"/>
            <a:ext cx="1142999" cy="2564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Patterns</a:t>
            </a:r>
            <a:endParaRPr lang="en-US" dirty="0"/>
          </a:p>
        </p:txBody>
      </p:sp>
      <p:sp>
        <p:nvSpPr>
          <p:cNvPr id="28" name="Flowchart: Connector 27"/>
          <p:cNvSpPr/>
          <p:nvPr/>
        </p:nvSpPr>
        <p:spPr>
          <a:xfrm>
            <a:off x="7687352" y="3417332"/>
            <a:ext cx="190500" cy="203239"/>
          </a:xfrm>
          <a:prstGeom prst="flowChartConnector">
            <a:avLst/>
          </a:prstGeom>
          <a:ln>
            <a:prstDash val="sysDot"/>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9" name="Straight Arrow Connector 28"/>
          <p:cNvCxnSpPr>
            <a:endCxn id="28" idx="5"/>
          </p:cNvCxnSpPr>
          <p:nvPr/>
        </p:nvCxnSpPr>
        <p:spPr>
          <a:xfrm flipH="1" flipV="1">
            <a:off x="7849954" y="3590807"/>
            <a:ext cx="178944" cy="71175"/>
          </a:xfrm>
          <a:prstGeom prst="straightConnector1">
            <a:avLst/>
          </a:prstGeom>
          <a:ln>
            <a:prstDash val="sysDot"/>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a:stCxn id="28" idx="3"/>
            <a:endCxn id="31" idx="0"/>
          </p:cNvCxnSpPr>
          <p:nvPr/>
        </p:nvCxnSpPr>
        <p:spPr>
          <a:xfrm flipH="1">
            <a:off x="7620000" y="3590807"/>
            <a:ext cx="95250" cy="294110"/>
          </a:xfrm>
          <a:prstGeom prst="straightConnector1">
            <a:avLst/>
          </a:prstGeom>
          <a:ln>
            <a:prstDash val="sysDot"/>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31" name="Flowchart: Connector 30"/>
          <p:cNvSpPr/>
          <p:nvPr/>
        </p:nvSpPr>
        <p:spPr>
          <a:xfrm>
            <a:off x="7524750" y="3884917"/>
            <a:ext cx="190500" cy="203239"/>
          </a:xfrm>
          <a:prstGeom prst="flowChartConnector">
            <a:avLst/>
          </a:prstGeom>
          <a:ln>
            <a:prstDash val="sysDot"/>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91292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There are patterns in the data because there is a structure to the environment.</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61" name="Rounded Rectangle 60"/>
          <p:cNvSpPr/>
          <p:nvPr/>
        </p:nvSpPr>
        <p:spPr>
          <a:xfrm>
            <a:off x="1530979" y="4312794"/>
            <a:ext cx="1142999" cy="23285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Structure</a:t>
            </a:r>
            <a:endParaRPr lang="en-US" dirty="0"/>
          </a:p>
        </p:txBody>
      </p:sp>
      <p:sp>
        <p:nvSpPr>
          <p:cNvPr id="66" name="Rounded Rectangle 65"/>
          <p:cNvSpPr/>
          <p:nvPr/>
        </p:nvSpPr>
        <p:spPr>
          <a:xfrm>
            <a:off x="1530979" y="2919785"/>
            <a:ext cx="1142999" cy="256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Patterns</a:t>
            </a:r>
            <a:endParaRPr lang="en-US" dirty="0"/>
          </a:p>
        </p:txBody>
      </p:sp>
      <p:cxnSp>
        <p:nvCxnSpPr>
          <p:cNvPr id="64" name="Elbow Connector 63"/>
          <p:cNvCxnSpPr>
            <a:stCxn id="61" idx="1"/>
            <a:endCxn id="66" idx="1"/>
          </p:cNvCxnSpPr>
          <p:nvPr/>
        </p:nvCxnSpPr>
        <p:spPr>
          <a:xfrm rot="10800000">
            <a:off x="1530979" y="3048000"/>
            <a:ext cx="12700" cy="1381224"/>
          </a:xfrm>
          <a:prstGeom prst="bentConnector3">
            <a:avLst>
              <a:gd name="adj1" fmla="val 4508906"/>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381612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The engine must infer the rules that govern state transitions; underlying structure.</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61" name="Rounded Rectangle 60"/>
          <p:cNvSpPr/>
          <p:nvPr/>
        </p:nvSpPr>
        <p:spPr>
          <a:xfrm>
            <a:off x="1530979" y="4312794"/>
            <a:ext cx="1142999" cy="2328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Structure</a:t>
            </a:r>
            <a:endParaRPr lang="en-US" dirty="0"/>
          </a:p>
        </p:txBody>
      </p:sp>
      <p:sp>
        <p:nvSpPr>
          <p:cNvPr id="66" name="Rounded Rectangle 65"/>
          <p:cNvSpPr/>
          <p:nvPr/>
        </p:nvSpPr>
        <p:spPr>
          <a:xfrm>
            <a:off x="1530979" y="2919785"/>
            <a:ext cx="1142999" cy="256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Patterns</a:t>
            </a:r>
            <a:endParaRPr lang="en-US" dirty="0"/>
          </a:p>
        </p:txBody>
      </p:sp>
      <p:cxnSp>
        <p:nvCxnSpPr>
          <p:cNvPr id="64" name="Elbow Connector 63"/>
          <p:cNvCxnSpPr>
            <a:stCxn id="61" idx="1"/>
            <a:endCxn id="66" idx="1"/>
          </p:cNvCxnSpPr>
          <p:nvPr/>
        </p:nvCxnSpPr>
        <p:spPr>
          <a:xfrm rot="10800000">
            <a:off x="1530979" y="3048000"/>
            <a:ext cx="12700" cy="1381224"/>
          </a:xfrm>
          <a:prstGeom prst="bentConnector3">
            <a:avLst>
              <a:gd name="adj1" fmla="val 450890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5288443" y="3048000"/>
            <a:ext cx="1690835" cy="369332"/>
          </a:xfrm>
          <a:prstGeom prst="rect">
            <a:avLst/>
          </a:prstGeom>
          <a:noFill/>
        </p:spPr>
        <p:txBody>
          <a:bodyPr wrap="square" rtlCol="0">
            <a:spAutoFit/>
          </a:bodyPr>
          <a:lstStyle/>
          <a:p>
            <a:r>
              <a:rPr lang="en-US" dirty="0" smtClean="0">
                <a:solidFill>
                  <a:srgbClr val="C00000"/>
                </a:solidFill>
              </a:rPr>
              <a:t>Inference</a:t>
            </a:r>
            <a:r>
              <a:rPr lang="en-US" dirty="0" smtClean="0"/>
              <a:t> </a:t>
            </a:r>
            <a:r>
              <a:rPr lang="en-US" dirty="0" smtClean="0">
                <a:solidFill>
                  <a:srgbClr val="C00000"/>
                </a:solidFill>
              </a:rPr>
              <a:t>map</a:t>
            </a:r>
            <a:endParaRPr lang="en-US" dirty="0">
              <a:solidFill>
                <a:srgbClr val="C00000"/>
              </a:solidFill>
            </a:endParaRPr>
          </a:p>
        </p:txBody>
      </p:sp>
    </p:spTree>
    <p:extLst>
      <p:ext uri="{BB962C8B-B14F-4D97-AF65-F5344CB8AC3E}">
        <p14:creationId xmlns:p14="http://schemas.microsoft.com/office/powerpoint/2010/main" val="353037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The inference map should mirror the rules that govern the environment.</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3" name="Flowchart: Connector 22"/>
          <p:cNvSpPr/>
          <p:nvPr/>
        </p:nvSpPr>
        <p:spPr>
          <a:xfrm>
            <a:off x="5593244" y="3530600"/>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Flowchart: Connector 23"/>
          <p:cNvSpPr/>
          <p:nvPr/>
        </p:nvSpPr>
        <p:spPr>
          <a:xfrm>
            <a:off x="6042925" y="4107849"/>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Flowchart: Connector 24"/>
          <p:cNvSpPr/>
          <p:nvPr/>
        </p:nvSpPr>
        <p:spPr>
          <a:xfrm>
            <a:off x="5592922" y="4107850"/>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7" name="Straight Arrow Connector 26"/>
          <p:cNvCxnSpPr>
            <a:stCxn id="23" idx="6"/>
            <a:endCxn id="31" idx="2"/>
          </p:cNvCxnSpPr>
          <p:nvPr/>
        </p:nvCxnSpPr>
        <p:spPr>
          <a:xfrm flipV="1">
            <a:off x="5783744" y="3632218"/>
            <a:ext cx="259181" cy="2"/>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23" idx="4"/>
            <a:endCxn id="25" idx="0"/>
          </p:cNvCxnSpPr>
          <p:nvPr/>
        </p:nvCxnSpPr>
        <p:spPr>
          <a:xfrm flipH="1">
            <a:off x="5688172" y="3733839"/>
            <a:ext cx="322" cy="374011"/>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a:stCxn id="25" idx="7"/>
            <a:endCxn id="24" idx="1"/>
          </p:cNvCxnSpPr>
          <p:nvPr/>
        </p:nvCxnSpPr>
        <p:spPr>
          <a:xfrm flipV="1">
            <a:off x="5755524" y="4137613"/>
            <a:ext cx="315299" cy="1"/>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a:stCxn id="24" idx="3"/>
            <a:endCxn id="25" idx="5"/>
          </p:cNvCxnSpPr>
          <p:nvPr/>
        </p:nvCxnSpPr>
        <p:spPr>
          <a:xfrm flipH="1">
            <a:off x="5755524" y="4281324"/>
            <a:ext cx="315299" cy="1"/>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31" name="Flowchart: Connector 30"/>
          <p:cNvSpPr/>
          <p:nvPr/>
        </p:nvSpPr>
        <p:spPr>
          <a:xfrm>
            <a:off x="6042925" y="3530598"/>
            <a:ext cx="190500" cy="203239"/>
          </a:xfrm>
          <a:prstGeom prst="flowChartConnector">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2" name="Straight Arrow Connector 31"/>
          <p:cNvCxnSpPr>
            <a:stCxn id="24" idx="0"/>
            <a:endCxn id="31" idx="4"/>
          </p:cNvCxnSpPr>
          <p:nvPr/>
        </p:nvCxnSpPr>
        <p:spPr>
          <a:xfrm flipV="1">
            <a:off x="6138175" y="3733837"/>
            <a:ext cx="0" cy="374012"/>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a:xfrm>
            <a:off x="5288443" y="3048000"/>
            <a:ext cx="1690835" cy="369332"/>
          </a:xfrm>
          <a:prstGeom prst="rect">
            <a:avLst/>
          </a:prstGeom>
          <a:noFill/>
        </p:spPr>
        <p:txBody>
          <a:bodyPr wrap="square" rtlCol="0">
            <a:spAutoFit/>
          </a:bodyPr>
          <a:lstStyle/>
          <a:p>
            <a:r>
              <a:rPr lang="en-US" dirty="0" smtClean="0"/>
              <a:t>Inference map</a:t>
            </a:r>
            <a:endParaRPr lang="en-US" dirty="0"/>
          </a:p>
        </p:txBody>
      </p:sp>
      <p:sp>
        <p:nvSpPr>
          <p:cNvPr id="34" name="Rounded Rectangle 33"/>
          <p:cNvSpPr/>
          <p:nvPr/>
        </p:nvSpPr>
        <p:spPr>
          <a:xfrm>
            <a:off x="1530979" y="4312794"/>
            <a:ext cx="1142999" cy="23285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Structure</a:t>
            </a:r>
            <a:endParaRPr lang="en-US" dirty="0"/>
          </a:p>
        </p:txBody>
      </p:sp>
      <p:sp>
        <p:nvSpPr>
          <p:cNvPr id="35" name="Rounded Rectangle 34"/>
          <p:cNvSpPr/>
          <p:nvPr/>
        </p:nvSpPr>
        <p:spPr>
          <a:xfrm>
            <a:off x="1530979" y="2919785"/>
            <a:ext cx="1142999" cy="256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Patterns</a:t>
            </a:r>
            <a:endParaRPr lang="en-US" dirty="0"/>
          </a:p>
        </p:txBody>
      </p:sp>
      <p:cxnSp>
        <p:nvCxnSpPr>
          <p:cNvPr id="36" name="Elbow Connector 35"/>
          <p:cNvCxnSpPr>
            <a:stCxn id="34" idx="1"/>
            <a:endCxn id="35" idx="1"/>
          </p:cNvCxnSpPr>
          <p:nvPr/>
        </p:nvCxnSpPr>
        <p:spPr>
          <a:xfrm rot="10800000">
            <a:off x="1530979" y="3048000"/>
            <a:ext cx="12700" cy="1381224"/>
          </a:xfrm>
          <a:prstGeom prst="bentConnector3">
            <a:avLst>
              <a:gd name="adj1" fmla="val 450890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7024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prstDash val="sysDot"/>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prstDash val="sysDot"/>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prstDash val="sysDot"/>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Given a current state, the inference map can produce a local theoretical causal map. </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3" name="Flowchart: Connector 22"/>
          <p:cNvSpPr/>
          <p:nvPr/>
        </p:nvSpPr>
        <p:spPr>
          <a:xfrm>
            <a:off x="5593244" y="353060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Flowchart: Connector 23"/>
          <p:cNvSpPr/>
          <p:nvPr/>
        </p:nvSpPr>
        <p:spPr>
          <a:xfrm>
            <a:off x="6042925" y="410784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Flowchart: Connector 24"/>
          <p:cNvSpPr/>
          <p:nvPr/>
        </p:nvSpPr>
        <p:spPr>
          <a:xfrm>
            <a:off x="5592922" y="410785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a:stCxn id="23" idx="6"/>
            <a:endCxn id="31" idx="2"/>
          </p:cNvCxnSpPr>
          <p:nvPr/>
        </p:nvCxnSpPr>
        <p:spPr>
          <a:xfrm flipV="1">
            <a:off x="5783744" y="3632218"/>
            <a:ext cx="259181" cy="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3" idx="4"/>
            <a:endCxn id="25" idx="0"/>
          </p:cNvCxnSpPr>
          <p:nvPr/>
        </p:nvCxnSpPr>
        <p:spPr>
          <a:xfrm flipH="1">
            <a:off x="5688172" y="3733839"/>
            <a:ext cx="322" cy="374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5" idx="7"/>
            <a:endCxn id="24" idx="1"/>
          </p:cNvCxnSpPr>
          <p:nvPr/>
        </p:nvCxnSpPr>
        <p:spPr>
          <a:xfrm flipV="1">
            <a:off x="5755524" y="4137613"/>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4" idx="3"/>
            <a:endCxn id="25" idx="5"/>
          </p:cNvCxnSpPr>
          <p:nvPr/>
        </p:nvCxnSpPr>
        <p:spPr>
          <a:xfrm flipH="1">
            <a:off x="5755524" y="4281324"/>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Flowchart: Connector 30"/>
          <p:cNvSpPr/>
          <p:nvPr/>
        </p:nvSpPr>
        <p:spPr>
          <a:xfrm>
            <a:off x="6042925" y="3530598"/>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Straight Arrow Connector 31"/>
          <p:cNvCxnSpPr>
            <a:stCxn id="24" idx="0"/>
            <a:endCxn id="31" idx="4"/>
          </p:cNvCxnSpPr>
          <p:nvPr/>
        </p:nvCxnSpPr>
        <p:spPr>
          <a:xfrm flipV="1">
            <a:off x="6138175" y="3733837"/>
            <a:ext cx="0" cy="37401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5288443" y="3048000"/>
            <a:ext cx="1690835" cy="369332"/>
          </a:xfrm>
          <a:prstGeom prst="rect">
            <a:avLst/>
          </a:prstGeom>
          <a:noFill/>
        </p:spPr>
        <p:txBody>
          <a:bodyPr wrap="square" rtlCol="0">
            <a:spAutoFit/>
          </a:bodyPr>
          <a:lstStyle/>
          <a:p>
            <a:r>
              <a:rPr lang="en-US" dirty="0" smtClean="0"/>
              <a:t>Inference map</a:t>
            </a:r>
            <a:endParaRPr lang="en-US" dirty="0"/>
          </a:p>
        </p:txBody>
      </p:sp>
      <p:sp>
        <p:nvSpPr>
          <p:cNvPr id="3" name="Right Arrow 2"/>
          <p:cNvSpPr/>
          <p:nvPr/>
        </p:nvSpPr>
        <p:spPr>
          <a:xfrm>
            <a:off x="6400800" y="4107849"/>
            <a:ext cx="1219200" cy="20343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ounded Rectangle 33"/>
          <p:cNvSpPr/>
          <p:nvPr/>
        </p:nvSpPr>
        <p:spPr>
          <a:xfrm>
            <a:off x="1530979" y="4312794"/>
            <a:ext cx="1142999" cy="2328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Structure</a:t>
            </a:r>
            <a:endParaRPr lang="en-US" dirty="0"/>
          </a:p>
        </p:txBody>
      </p:sp>
      <p:sp>
        <p:nvSpPr>
          <p:cNvPr id="35" name="Rounded Rectangle 34"/>
          <p:cNvSpPr/>
          <p:nvPr/>
        </p:nvSpPr>
        <p:spPr>
          <a:xfrm>
            <a:off x="1530979" y="2919785"/>
            <a:ext cx="1142999" cy="256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Patterns</a:t>
            </a:r>
            <a:endParaRPr lang="en-US" dirty="0"/>
          </a:p>
        </p:txBody>
      </p:sp>
      <p:cxnSp>
        <p:nvCxnSpPr>
          <p:cNvPr id="36" name="Elbow Connector 35"/>
          <p:cNvCxnSpPr>
            <a:stCxn id="34" idx="1"/>
            <a:endCxn id="35" idx="1"/>
          </p:cNvCxnSpPr>
          <p:nvPr/>
        </p:nvCxnSpPr>
        <p:spPr>
          <a:xfrm rot="10800000">
            <a:off x="1530979" y="3048000"/>
            <a:ext cx="12700" cy="1381224"/>
          </a:xfrm>
          <a:prstGeom prst="bentConnector3">
            <a:avLst>
              <a:gd name="adj1" fmla="val 450890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29830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And a discovered or observed causal map can inform the inference map.</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3" name="Flowchart: Connector 22"/>
          <p:cNvSpPr/>
          <p:nvPr/>
        </p:nvSpPr>
        <p:spPr>
          <a:xfrm>
            <a:off x="5593244" y="353060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Flowchart: Connector 23"/>
          <p:cNvSpPr/>
          <p:nvPr/>
        </p:nvSpPr>
        <p:spPr>
          <a:xfrm>
            <a:off x="6042925" y="410784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Flowchart: Connector 24"/>
          <p:cNvSpPr/>
          <p:nvPr/>
        </p:nvSpPr>
        <p:spPr>
          <a:xfrm>
            <a:off x="5592922" y="410785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a:stCxn id="23" idx="6"/>
            <a:endCxn id="31" idx="2"/>
          </p:cNvCxnSpPr>
          <p:nvPr/>
        </p:nvCxnSpPr>
        <p:spPr>
          <a:xfrm flipV="1">
            <a:off x="5783744" y="3632218"/>
            <a:ext cx="259181" cy="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3" idx="4"/>
            <a:endCxn id="25" idx="0"/>
          </p:cNvCxnSpPr>
          <p:nvPr/>
        </p:nvCxnSpPr>
        <p:spPr>
          <a:xfrm flipH="1">
            <a:off x="5688172" y="3733839"/>
            <a:ext cx="322" cy="374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5" idx="7"/>
            <a:endCxn id="24" idx="1"/>
          </p:cNvCxnSpPr>
          <p:nvPr/>
        </p:nvCxnSpPr>
        <p:spPr>
          <a:xfrm flipV="1">
            <a:off x="5755524" y="4137613"/>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4" idx="3"/>
            <a:endCxn id="25" idx="5"/>
          </p:cNvCxnSpPr>
          <p:nvPr/>
        </p:nvCxnSpPr>
        <p:spPr>
          <a:xfrm flipH="1">
            <a:off x="5755524" y="4281324"/>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Flowchart: Connector 30"/>
          <p:cNvSpPr/>
          <p:nvPr/>
        </p:nvSpPr>
        <p:spPr>
          <a:xfrm>
            <a:off x="6042925" y="353059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Straight Arrow Connector 31"/>
          <p:cNvCxnSpPr>
            <a:stCxn id="24" idx="0"/>
            <a:endCxn id="31" idx="4"/>
          </p:cNvCxnSpPr>
          <p:nvPr/>
        </p:nvCxnSpPr>
        <p:spPr>
          <a:xfrm flipV="1">
            <a:off x="6138175" y="3733837"/>
            <a:ext cx="0" cy="37401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5288443" y="3048000"/>
            <a:ext cx="1690835" cy="369332"/>
          </a:xfrm>
          <a:prstGeom prst="rect">
            <a:avLst/>
          </a:prstGeom>
          <a:noFill/>
        </p:spPr>
        <p:txBody>
          <a:bodyPr wrap="square" rtlCol="0">
            <a:spAutoFit/>
          </a:bodyPr>
          <a:lstStyle/>
          <a:p>
            <a:r>
              <a:rPr lang="en-US" dirty="0" smtClean="0"/>
              <a:t>Inference map</a:t>
            </a:r>
            <a:endParaRPr lang="en-US" dirty="0"/>
          </a:p>
        </p:txBody>
      </p:sp>
      <p:sp>
        <p:nvSpPr>
          <p:cNvPr id="3" name="Right Arrow 2"/>
          <p:cNvSpPr/>
          <p:nvPr/>
        </p:nvSpPr>
        <p:spPr>
          <a:xfrm>
            <a:off x="6400800" y="4107849"/>
            <a:ext cx="1219200"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ight Arrow 33"/>
          <p:cNvSpPr/>
          <p:nvPr/>
        </p:nvSpPr>
        <p:spPr>
          <a:xfrm flipH="1">
            <a:off x="6882828" y="3130947"/>
            <a:ext cx="511386" cy="20343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Rounded Rectangle 34"/>
          <p:cNvSpPr/>
          <p:nvPr/>
        </p:nvSpPr>
        <p:spPr>
          <a:xfrm>
            <a:off x="1530979" y="4312794"/>
            <a:ext cx="1142999" cy="2328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Structure</a:t>
            </a:r>
            <a:endParaRPr lang="en-US" dirty="0"/>
          </a:p>
        </p:txBody>
      </p:sp>
      <p:sp>
        <p:nvSpPr>
          <p:cNvPr id="36" name="Rounded Rectangle 35"/>
          <p:cNvSpPr/>
          <p:nvPr/>
        </p:nvSpPr>
        <p:spPr>
          <a:xfrm>
            <a:off x="1530979" y="2919785"/>
            <a:ext cx="1142999" cy="256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Patterns</a:t>
            </a:r>
            <a:endParaRPr lang="en-US" dirty="0"/>
          </a:p>
        </p:txBody>
      </p:sp>
      <p:cxnSp>
        <p:nvCxnSpPr>
          <p:cNvPr id="37" name="Elbow Connector 36"/>
          <p:cNvCxnSpPr>
            <a:stCxn id="35" idx="1"/>
            <a:endCxn id="36" idx="1"/>
          </p:cNvCxnSpPr>
          <p:nvPr/>
        </p:nvCxnSpPr>
        <p:spPr>
          <a:xfrm rot="10800000">
            <a:off x="1530979" y="3048000"/>
            <a:ext cx="12700" cy="1381224"/>
          </a:xfrm>
          <a:prstGeom prst="bentConnector3">
            <a:avLst>
              <a:gd name="adj1" fmla="val 450890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 name="Flowchart: Connector 37"/>
          <p:cNvSpPr/>
          <p:nvPr/>
        </p:nvSpPr>
        <p:spPr>
          <a:xfrm>
            <a:off x="7687352" y="3417332"/>
            <a:ext cx="190500" cy="203239"/>
          </a:xfrm>
          <a:prstGeom prst="flowChartConnec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9" name="Straight Arrow Connector 38"/>
          <p:cNvCxnSpPr>
            <a:endCxn id="38" idx="5"/>
          </p:cNvCxnSpPr>
          <p:nvPr/>
        </p:nvCxnSpPr>
        <p:spPr>
          <a:xfrm flipH="1" flipV="1">
            <a:off x="7849954" y="3590807"/>
            <a:ext cx="178944" cy="71175"/>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0" name="Straight Arrow Connector 49"/>
          <p:cNvCxnSpPr>
            <a:stCxn id="24" idx="0"/>
            <a:endCxn id="23" idx="5"/>
          </p:cNvCxnSpPr>
          <p:nvPr/>
        </p:nvCxnSpPr>
        <p:spPr>
          <a:xfrm flipH="1" flipV="1">
            <a:off x="5755846" y="3704075"/>
            <a:ext cx="382329" cy="403774"/>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25989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prstDash val="sysDot"/>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prstDash val="sysDot"/>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prstDash val="sysDot"/>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Even two theoretical causal maps can help inform the inference map.</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3" name="Flowchart: Connector 22"/>
          <p:cNvSpPr/>
          <p:nvPr/>
        </p:nvSpPr>
        <p:spPr>
          <a:xfrm>
            <a:off x="5593244" y="3530600"/>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Flowchart: Connector 23"/>
          <p:cNvSpPr/>
          <p:nvPr/>
        </p:nvSpPr>
        <p:spPr>
          <a:xfrm>
            <a:off x="6042925" y="410784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Flowchart: Connector 24"/>
          <p:cNvSpPr/>
          <p:nvPr/>
        </p:nvSpPr>
        <p:spPr>
          <a:xfrm>
            <a:off x="5592922" y="410785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a:stCxn id="23" idx="6"/>
            <a:endCxn id="31" idx="2"/>
          </p:cNvCxnSpPr>
          <p:nvPr/>
        </p:nvCxnSpPr>
        <p:spPr>
          <a:xfrm flipV="1">
            <a:off x="5783744" y="3632218"/>
            <a:ext cx="259181" cy="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3" idx="4"/>
            <a:endCxn id="25" idx="0"/>
          </p:cNvCxnSpPr>
          <p:nvPr/>
        </p:nvCxnSpPr>
        <p:spPr>
          <a:xfrm flipH="1">
            <a:off x="5688172" y="3733839"/>
            <a:ext cx="322" cy="374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5" idx="7"/>
            <a:endCxn id="24" idx="1"/>
          </p:cNvCxnSpPr>
          <p:nvPr/>
        </p:nvCxnSpPr>
        <p:spPr>
          <a:xfrm flipV="1">
            <a:off x="5755524" y="4137613"/>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4" idx="3"/>
            <a:endCxn id="25" idx="5"/>
          </p:cNvCxnSpPr>
          <p:nvPr/>
        </p:nvCxnSpPr>
        <p:spPr>
          <a:xfrm flipH="1">
            <a:off x="5755524" y="4281324"/>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Flowchart: Connector 30"/>
          <p:cNvSpPr/>
          <p:nvPr/>
        </p:nvSpPr>
        <p:spPr>
          <a:xfrm>
            <a:off x="6042925" y="3530598"/>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Straight Arrow Connector 31"/>
          <p:cNvCxnSpPr>
            <a:stCxn id="24" idx="0"/>
            <a:endCxn id="31" idx="4"/>
          </p:cNvCxnSpPr>
          <p:nvPr/>
        </p:nvCxnSpPr>
        <p:spPr>
          <a:xfrm flipV="1">
            <a:off x="6138175" y="3733837"/>
            <a:ext cx="0" cy="37401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5288443" y="3048000"/>
            <a:ext cx="1690835" cy="369332"/>
          </a:xfrm>
          <a:prstGeom prst="rect">
            <a:avLst/>
          </a:prstGeom>
          <a:noFill/>
        </p:spPr>
        <p:txBody>
          <a:bodyPr wrap="square" rtlCol="0">
            <a:spAutoFit/>
          </a:bodyPr>
          <a:lstStyle/>
          <a:p>
            <a:r>
              <a:rPr lang="en-US" dirty="0" smtClean="0"/>
              <a:t>Inference map</a:t>
            </a:r>
            <a:endParaRPr lang="en-US" dirty="0"/>
          </a:p>
        </p:txBody>
      </p:sp>
      <p:sp>
        <p:nvSpPr>
          <p:cNvPr id="3" name="Right Arrow 2"/>
          <p:cNvSpPr/>
          <p:nvPr/>
        </p:nvSpPr>
        <p:spPr>
          <a:xfrm>
            <a:off x="6400800" y="4107849"/>
            <a:ext cx="1219200" cy="20343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ight Arrow 33"/>
          <p:cNvSpPr/>
          <p:nvPr/>
        </p:nvSpPr>
        <p:spPr>
          <a:xfrm flipH="1">
            <a:off x="6882828" y="3130947"/>
            <a:ext cx="511386" cy="20343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Rounded Rectangle 34"/>
          <p:cNvSpPr/>
          <p:nvPr/>
        </p:nvSpPr>
        <p:spPr>
          <a:xfrm>
            <a:off x="1530979" y="4312794"/>
            <a:ext cx="1142999" cy="2328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Structure</a:t>
            </a:r>
            <a:endParaRPr lang="en-US" dirty="0"/>
          </a:p>
        </p:txBody>
      </p:sp>
      <p:sp>
        <p:nvSpPr>
          <p:cNvPr id="36" name="Rounded Rectangle 35"/>
          <p:cNvSpPr/>
          <p:nvPr/>
        </p:nvSpPr>
        <p:spPr>
          <a:xfrm>
            <a:off x="1530979" y="2919785"/>
            <a:ext cx="1142999" cy="256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Patterns</a:t>
            </a:r>
            <a:endParaRPr lang="en-US" dirty="0"/>
          </a:p>
        </p:txBody>
      </p:sp>
      <p:cxnSp>
        <p:nvCxnSpPr>
          <p:cNvPr id="37" name="Elbow Connector 36"/>
          <p:cNvCxnSpPr>
            <a:stCxn id="35" idx="1"/>
            <a:endCxn id="36" idx="1"/>
          </p:cNvCxnSpPr>
          <p:nvPr/>
        </p:nvCxnSpPr>
        <p:spPr>
          <a:xfrm rot="10800000">
            <a:off x="1530979" y="3048000"/>
            <a:ext cx="12700" cy="1381224"/>
          </a:xfrm>
          <a:prstGeom prst="bentConnector3">
            <a:avLst>
              <a:gd name="adj1" fmla="val 450890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 name="Flowchart: Connector 37"/>
          <p:cNvSpPr/>
          <p:nvPr/>
        </p:nvSpPr>
        <p:spPr>
          <a:xfrm>
            <a:off x="7654459" y="3428981"/>
            <a:ext cx="190500" cy="203239"/>
          </a:xfrm>
          <a:prstGeom prst="flowChartConnector">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Arrow Connector 38"/>
          <p:cNvCxnSpPr>
            <a:stCxn id="26" idx="1"/>
            <a:endCxn id="38" idx="6"/>
          </p:cNvCxnSpPr>
          <p:nvPr/>
        </p:nvCxnSpPr>
        <p:spPr>
          <a:xfrm flipH="1" flipV="1">
            <a:off x="7844959" y="3530601"/>
            <a:ext cx="183939" cy="131381"/>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38" idx="4"/>
            <a:endCxn id="47" idx="1"/>
          </p:cNvCxnSpPr>
          <p:nvPr/>
        </p:nvCxnSpPr>
        <p:spPr>
          <a:xfrm>
            <a:off x="7749709" y="3632220"/>
            <a:ext cx="88689" cy="505591"/>
          </a:xfrm>
          <a:prstGeom prst="straightConnector1">
            <a:avLst/>
          </a:prstGeom>
          <a:ln>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28641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In short the engine needs to infer </a:t>
            </a:r>
            <a:r>
              <a:rPr lang="en-US" i="1" dirty="0" smtClean="0"/>
              <a:t>why </a:t>
            </a:r>
            <a:r>
              <a:rPr lang="en-US" dirty="0" smtClean="0"/>
              <a:t>the environment changes the way it does.</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3" name="Flowchart: Connector 22"/>
          <p:cNvSpPr/>
          <p:nvPr/>
        </p:nvSpPr>
        <p:spPr>
          <a:xfrm>
            <a:off x="5593244" y="353060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Flowchart: Connector 23"/>
          <p:cNvSpPr/>
          <p:nvPr/>
        </p:nvSpPr>
        <p:spPr>
          <a:xfrm>
            <a:off x="6042925" y="410784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Flowchart: Connector 24"/>
          <p:cNvSpPr/>
          <p:nvPr/>
        </p:nvSpPr>
        <p:spPr>
          <a:xfrm>
            <a:off x="5592922" y="410785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a:stCxn id="23" idx="6"/>
            <a:endCxn id="31" idx="2"/>
          </p:cNvCxnSpPr>
          <p:nvPr/>
        </p:nvCxnSpPr>
        <p:spPr>
          <a:xfrm flipV="1">
            <a:off x="5783744" y="3632218"/>
            <a:ext cx="259181" cy="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3" idx="4"/>
            <a:endCxn id="25" idx="0"/>
          </p:cNvCxnSpPr>
          <p:nvPr/>
        </p:nvCxnSpPr>
        <p:spPr>
          <a:xfrm flipH="1">
            <a:off x="5688172" y="3733839"/>
            <a:ext cx="322" cy="374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5" idx="7"/>
            <a:endCxn id="24" idx="1"/>
          </p:cNvCxnSpPr>
          <p:nvPr/>
        </p:nvCxnSpPr>
        <p:spPr>
          <a:xfrm flipV="1">
            <a:off x="5755524" y="4137613"/>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4" idx="3"/>
            <a:endCxn id="25" idx="5"/>
          </p:cNvCxnSpPr>
          <p:nvPr/>
        </p:nvCxnSpPr>
        <p:spPr>
          <a:xfrm flipH="1">
            <a:off x="5755524" y="4281324"/>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Flowchart: Connector 30"/>
          <p:cNvSpPr/>
          <p:nvPr/>
        </p:nvSpPr>
        <p:spPr>
          <a:xfrm>
            <a:off x="6042925" y="353059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Straight Arrow Connector 31"/>
          <p:cNvCxnSpPr>
            <a:stCxn id="24" idx="0"/>
            <a:endCxn id="31" idx="4"/>
          </p:cNvCxnSpPr>
          <p:nvPr/>
        </p:nvCxnSpPr>
        <p:spPr>
          <a:xfrm flipV="1">
            <a:off x="6138175" y="3733837"/>
            <a:ext cx="0" cy="37401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5288443" y="3048000"/>
            <a:ext cx="1690835" cy="369332"/>
          </a:xfrm>
          <a:prstGeom prst="rect">
            <a:avLst/>
          </a:prstGeom>
          <a:noFill/>
        </p:spPr>
        <p:txBody>
          <a:bodyPr wrap="square" rtlCol="0">
            <a:spAutoFit/>
          </a:bodyPr>
          <a:lstStyle/>
          <a:p>
            <a:r>
              <a:rPr lang="en-US" dirty="0" smtClean="0"/>
              <a:t>Inference map</a:t>
            </a:r>
            <a:endParaRPr lang="en-US" dirty="0"/>
          </a:p>
        </p:txBody>
      </p:sp>
      <p:sp>
        <p:nvSpPr>
          <p:cNvPr id="3" name="Right Arrow 2"/>
          <p:cNvSpPr/>
          <p:nvPr/>
        </p:nvSpPr>
        <p:spPr>
          <a:xfrm>
            <a:off x="6400800" y="4107849"/>
            <a:ext cx="1219200"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ight Arrow 33"/>
          <p:cNvSpPr/>
          <p:nvPr/>
        </p:nvSpPr>
        <p:spPr>
          <a:xfrm flipH="1">
            <a:off x="6882828" y="3130947"/>
            <a:ext cx="511386"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ounded Rectangle 34"/>
          <p:cNvSpPr/>
          <p:nvPr/>
        </p:nvSpPr>
        <p:spPr>
          <a:xfrm>
            <a:off x="1530979" y="4312794"/>
            <a:ext cx="1142999" cy="2328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Structure</a:t>
            </a:r>
            <a:endParaRPr lang="en-US" dirty="0"/>
          </a:p>
        </p:txBody>
      </p:sp>
      <p:sp>
        <p:nvSpPr>
          <p:cNvPr id="36" name="Rounded Rectangle 35"/>
          <p:cNvSpPr/>
          <p:nvPr/>
        </p:nvSpPr>
        <p:spPr>
          <a:xfrm>
            <a:off x="1530979" y="2919785"/>
            <a:ext cx="1142999" cy="256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Patterns</a:t>
            </a:r>
            <a:endParaRPr lang="en-US" dirty="0"/>
          </a:p>
        </p:txBody>
      </p:sp>
      <p:cxnSp>
        <p:nvCxnSpPr>
          <p:cNvPr id="37" name="Elbow Connector 36"/>
          <p:cNvCxnSpPr>
            <a:stCxn id="35" idx="1"/>
            <a:endCxn id="36" idx="1"/>
          </p:cNvCxnSpPr>
          <p:nvPr/>
        </p:nvCxnSpPr>
        <p:spPr>
          <a:xfrm rot="10800000">
            <a:off x="1530979" y="3048000"/>
            <a:ext cx="12700" cy="1381224"/>
          </a:xfrm>
          <a:prstGeom prst="bentConnector3">
            <a:avLst>
              <a:gd name="adj1" fmla="val 450890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87354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solidFill>
                  <a:srgbClr val="C00000"/>
                </a:solidFill>
              </a:rPr>
              <a:t>Causal map</a:t>
            </a:r>
            <a:endParaRPr lang="en-US" dirty="0">
              <a:solidFill>
                <a:srgbClr val="C00000"/>
              </a:solidFill>
            </a:endParaRPr>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3" name="Flowchart: Connector 22"/>
          <p:cNvSpPr/>
          <p:nvPr/>
        </p:nvSpPr>
        <p:spPr>
          <a:xfrm>
            <a:off x="5593244" y="353060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Flowchart: Connector 23"/>
          <p:cNvSpPr/>
          <p:nvPr/>
        </p:nvSpPr>
        <p:spPr>
          <a:xfrm>
            <a:off x="6042925" y="410784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Flowchart: Connector 24"/>
          <p:cNvSpPr/>
          <p:nvPr/>
        </p:nvSpPr>
        <p:spPr>
          <a:xfrm>
            <a:off x="5592922" y="410785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a:stCxn id="23" idx="6"/>
            <a:endCxn id="31" idx="2"/>
          </p:cNvCxnSpPr>
          <p:nvPr/>
        </p:nvCxnSpPr>
        <p:spPr>
          <a:xfrm flipV="1">
            <a:off x="5783744" y="3632218"/>
            <a:ext cx="259181" cy="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3" idx="4"/>
            <a:endCxn id="25" idx="0"/>
          </p:cNvCxnSpPr>
          <p:nvPr/>
        </p:nvCxnSpPr>
        <p:spPr>
          <a:xfrm flipH="1">
            <a:off x="5688172" y="3733839"/>
            <a:ext cx="322" cy="374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5" idx="7"/>
            <a:endCxn id="24" idx="1"/>
          </p:cNvCxnSpPr>
          <p:nvPr/>
        </p:nvCxnSpPr>
        <p:spPr>
          <a:xfrm flipV="1">
            <a:off x="5755524" y="4137613"/>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4" idx="3"/>
            <a:endCxn id="25" idx="5"/>
          </p:cNvCxnSpPr>
          <p:nvPr/>
        </p:nvCxnSpPr>
        <p:spPr>
          <a:xfrm flipH="1">
            <a:off x="5755524" y="4281324"/>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Flowchart: Connector 30"/>
          <p:cNvSpPr/>
          <p:nvPr/>
        </p:nvSpPr>
        <p:spPr>
          <a:xfrm>
            <a:off x="6042925" y="353059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Straight Arrow Connector 31"/>
          <p:cNvCxnSpPr>
            <a:stCxn id="24" idx="0"/>
            <a:endCxn id="31" idx="4"/>
          </p:cNvCxnSpPr>
          <p:nvPr/>
        </p:nvCxnSpPr>
        <p:spPr>
          <a:xfrm flipV="1">
            <a:off x="6138175" y="3733837"/>
            <a:ext cx="0" cy="37401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5288443" y="3048000"/>
            <a:ext cx="1690835" cy="369332"/>
          </a:xfrm>
          <a:prstGeom prst="rect">
            <a:avLst/>
          </a:prstGeom>
          <a:noFill/>
        </p:spPr>
        <p:txBody>
          <a:bodyPr wrap="square" rtlCol="0">
            <a:spAutoFit/>
          </a:bodyPr>
          <a:lstStyle/>
          <a:p>
            <a:r>
              <a:rPr lang="en-US" dirty="0" smtClean="0"/>
              <a:t>Inference map</a:t>
            </a:r>
            <a:endParaRPr lang="en-US" dirty="0"/>
          </a:p>
        </p:txBody>
      </p:sp>
      <p:sp>
        <p:nvSpPr>
          <p:cNvPr id="3" name="Right Arrow 2"/>
          <p:cNvSpPr/>
          <p:nvPr/>
        </p:nvSpPr>
        <p:spPr>
          <a:xfrm>
            <a:off x="6400800" y="4107849"/>
            <a:ext cx="1219200"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ight Arrow 33"/>
          <p:cNvSpPr/>
          <p:nvPr/>
        </p:nvSpPr>
        <p:spPr>
          <a:xfrm flipH="1">
            <a:off x="6882828" y="3130947"/>
            <a:ext cx="511386"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ounded Rectangle 34"/>
          <p:cNvSpPr/>
          <p:nvPr/>
        </p:nvSpPr>
        <p:spPr>
          <a:xfrm>
            <a:off x="1530979" y="4312794"/>
            <a:ext cx="1142999" cy="2328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Structure</a:t>
            </a:r>
            <a:endParaRPr lang="en-US" dirty="0"/>
          </a:p>
        </p:txBody>
      </p:sp>
      <p:sp>
        <p:nvSpPr>
          <p:cNvPr id="36" name="Rounded Rectangle 35"/>
          <p:cNvSpPr/>
          <p:nvPr/>
        </p:nvSpPr>
        <p:spPr>
          <a:xfrm>
            <a:off x="1530979" y="2919785"/>
            <a:ext cx="1142999" cy="256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Patterns</a:t>
            </a:r>
            <a:endParaRPr lang="en-US" dirty="0"/>
          </a:p>
        </p:txBody>
      </p:sp>
      <p:cxnSp>
        <p:nvCxnSpPr>
          <p:cNvPr id="37" name="Elbow Connector 36"/>
          <p:cNvCxnSpPr>
            <a:stCxn id="35" idx="1"/>
            <a:endCxn id="36" idx="1"/>
          </p:cNvCxnSpPr>
          <p:nvPr/>
        </p:nvCxnSpPr>
        <p:spPr>
          <a:xfrm rot="10800000">
            <a:off x="1530979" y="3048000"/>
            <a:ext cx="12700" cy="1381224"/>
          </a:xfrm>
          <a:prstGeom prst="bentConnector3">
            <a:avLst>
              <a:gd name="adj1" fmla="val 450890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381000" y="6019800"/>
            <a:ext cx="8305800" cy="369332"/>
          </a:xfrm>
          <a:prstGeom prst="rect">
            <a:avLst/>
          </a:prstGeom>
          <a:noFill/>
        </p:spPr>
        <p:txBody>
          <a:bodyPr wrap="square" rtlCol="0">
            <a:spAutoFit/>
          </a:bodyPr>
          <a:lstStyle/>
          <a:p>
            <a:r>
              <a:rPr lang="en-US" dirty="0" smtClean="0"/>
              <a:t>Producing the causal map is the trivially easy part of the sensorimotor feedback loop.</a:t>
            </a:r>
          </a:p>
        </p:txBody>
      </p:sp>
    </p:spTree>
    <p:extLst>
      <p:ext uri="{BB962C8B-B14F-4D97-AF65-F5344CB8AC3E}">
        <p14:creationId xmlns:p14="http://schemas.microsoft.com/office/powerpoint/2010/main" val="2933424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pPr marL="0" indent="0">
              <a:buNone/>
            </a:pPr>
            <a:r>
              <a:rPr lang="en-US" dirty="0" smtClean="0"/>
              <a:t>Engine:</a:t>
            </a:r>
          </a:p>
          <a:p>
            <a:pPr marL="400050" lvl="1" indent="0">
              <a:buNone/>
            </a:pPr>
            <a:r>
              <a:rPr lang="en-US" dirty="0" smtClean="0"/>
              <a:t>an </a:t>
            </a:r>
            <a:r>
              <a:rPr lang="en-US" dirty="0"/>
              <a:t>encapsulated block of </a:t>
            </a:r>
            <a:r>
              <a:rPr lang="en-US" dirty="0" smtClean="0"/>
              <a:t>functionality</a:t>
            </a:r>
          </a:p>
          <a:p>
            <a:pPr marL="0" indent="0">
              <a:buNone/>
            </a:pPr>
            <a:endParaRPr lang="en-US" dirty="0" smtClean="0"/>
          </a:p>
          <a:p>
            <a:pPr marL="0" indent="0">
              <a:buNone/>
            </a:pPr>
            <a:r>
              <a:rPr lang="en-US" dirty="0" smtClean="0"/>
              <a:t>Sensorimotor: </a:t>
            </a:r>
          </a:p>
          <a:p>
            <a:pPr marL="400050" lvl="1" indent="0">
              <a:buNone/>
            </a:pPr>
            <a:r>
              <a:rPr lang="en-US" dirty="0" smtClean="0"/>
              <a:t>combining sensory </a:t>
            </a:r>
            <a:r>
              <a:rPr lang="en-US" dirty="0"/>
              <a:t>and motor </a:t>
            </a:r>
            <a:r>
              <a:rPr lang="en-US" dirty="0" smtClean="0"/>
              <a:t>functions</a:t>
            </a:r>
            <a:endParaRPr lang="en-US" dirty="0"/>
          </a:p>
        </p:txBody>
      </p:sp>
    </p:spTree>
    <p:extLst>
      <p:ext uri="{BB962C8B-B14F-4D97-AF65-F5344CB8AC3E}">
        <p14:creationId xmlns:p14="http://schemas.microsoft.com/office/powerpoint/2010/main" val="9976737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Environment</a:t>
            </a:r>
            <a:endParaRPr lang="en-US" dirty="0"/>
          </a:p>
        </p:txBody>
      </p:sp>
      <p:cxnSp>
        <p:nvCxnSpPr>
          <p:cNvPr id="10" name="Elbow Connector 9"/>
          <p:cNvCxnSpPr>
            <a:stCxn id="5" idx="0"/>
            <a:endCxn id="4" idx="0"/>
          </p:cNvCxnSpPr>
          <p:nvPr/>
        </p:nvCxnSpPr>
        <p:spPr>
          <a:xfrm rot="5400000" flipH="1" flipV="1">
            <a:off x="4537704" y="295275"/>
            <a:ext cx="6350" cy="4876800"/>
          </a:xfrm>
          <a:prstGeom prst="bentConnector3">
            <a:avLst>
              <a:gd name="adj1" fmla="val 15961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4" idx="2"/>
            <a:endCxn id="5" idx="2"/>
          </p:cNvCxnSpPr>
          <p:nvPr/>
        </p:nvCxnSpPr>
        <p:spPr>
          <a:xfrm rot="5400000">
            <a:off x="4537704" y="2301952"/>
            <a:ext cx="6350" cy="4876800"/>
          </a:xfrm>
          <a:prstGeom prst="bentConnector3">
            <a:avLst>
              <a:gd name="adj1" fmla="val 1524852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02479" y="1752600"/>
            <a:ext cx="2057400" cy="369332"/>
          </a:xfrm>
          <a:prstGeom prst="rect">
            <a:avLst/>
          </a:prstGeom>
          <a:noFill/>
        </p:spPr>
        <p:txBody>
          <a:bodyPr wrap="square" rtlCol="0">
            <a:spAutoFit/>
          </a:bodyPr>
          <a:lstStyle/>
          <a:p>
            <a:r>
              <a:rPr lang="en-US" dirty="0" smtClean="0"/>
              <a:t>Senses</a:t>
            </a:r>
            <a:endParaRPr lang="en-US" dirty="0"/>
          </a:p>
        </p:txBody>
      </p:sp>
      <p:sp>
        <p:nvSpPr>
          <p:cNvPr id="16" name="TextBox 15"/>
          <p:cNvSpPr txBox="1"/>
          <p:nvPr/>
        </p:nvSpPr>
        <p:spPr>
          <a:xfrm>
            <a:off x="4159879" y="5345668"/>
            <a:ext cx="2819400" cy="369332"/>
          </a:xfrm>
          <a:prstGeom prst="rect">
            <a:avLst/>
          </a:prstGeom>
          <a:noFill/>
        </p:spPr>
        <p:txBody>
          <a:bodyPr wrap="square" rtlCol="0">
            <a:spAutoFit/>
          </a:bodyPr>
          <a:lstStyle/>
          <a:p>
            <a:pPr algn="r"/>
            <a:r>
              <a:rPr lang="en-US" dirty="0" smtClean="0"/>
              <a:t>Motor (behavior)</a:t>
            </a:r>
            <a:endParaRPr lang="en-US" dirty="0"/>
          </a:p>
        </p:txBody>
      </p:sp>
      <p:sp>
        <p:nvSpPr>
          <p:cNvPr id="26" name="Flowchart: Connector 25"/>
          <p:cNvSpPr/>
          <p:nvPr/>
        </p:nvSpPr>
        <p:spPr>
          <a:xfrm>
            <a:off x="8001000" y="363221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Flowchart: Connector 45"/>
          <p:cNvSpPr/>
          <p:nvPr/>
        </p:nvSpPr>
        <p:spPr>
          <a:xfrm>
            <a:off x="8191500" y="4107852"/>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lowchart: Connector 46"/>
          <p:cNvSpPr/>
          <p:nvPr/>
        </p:nvSpPr>
        <p:spPr>
          <a:xfrm>
            <a:off x="7810500" y="4108047"/>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6" idx="5"/>
          </p:cNvCxnSpPr>
          <p:nvPr/>
        </p:nvCxnSpPr>
        <p:spPr>
          <a:xfrm>
            <a:off x="8163602"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6" idx="3"/>
          </p:cNvCxnSpPr>
          <p:nvPr/>
        </p:nvCxnSpPr>
        <p:spPr>
          <a:xfrm flipH="1">
            <a:off x="7905750" y="3805693"/>
            <a:ext cx="123148" cy="3021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7"/>
            <a:endCxn id="46" idx="1"/>
          </p:cNvCxnSpPr>
          <p:nvPr/>
        </p:nvCxnSpPr>
        <p:spPr>
          <a:xfrm flipV="1">
            <a:off x="7973102" y="4137616"/>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6" idx="3"/>
            <a:endCxn id="47" idx="5"/>
          </p:cNvCxnSpPr>
          <p:nvPr/>
        </p:nvCxnSpPr>
        <p:spPr>
          <a:xfrm flipH="1">
            <a:off x="7973102" y="4281327"/>
            <a:ext cx="246296" cy="1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8382000" y="3428979"/>
            <a:ext cx="190500" cy="20323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46" idx="7"/>
          </p:cNvCxnSpPr>
          <p:nvPr/>
        </p:nvCxnSpPr>
        <p:spPr>
          <a:xfrm flipV="1">
            <a:off x="8354102" y="3632218"/>
            <a:ext cx="123148" cy="5053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477802" y="3048000"/>
            <a:ext cx="1371600" cy="369332"/>
          </a:xfrm>
          <a:prstGeom prst="rect">
            <a:avLst/>
          </a:prstGeom>
          <a:noFill/>
        </p:spPr>
        <p:txBody>
          <a:bodyPr wrap="square" rtlCol="0">
            <a:spAutoFit/>
          </a:bodyPr>
          <a:lstStyle/>
          <a:p>
            <a:r>
              <a:rPr lang="en-US" dirty="0" smtClean="0"/>
              <a:t>Causal map</a:t>
            </a:r>
            <a:endParaRPr lang="en-US" dirty="0"/>
          </a:p>
        </p:txBody>
      </p:sp>
      <p:cxnSp>
        <p:nvCxnSpPr>
          <p:cNvPr id="19" name="Straight Arrow Connector 18"/>
          <p:cNvCxnSpPr/>
          <p:nvPr/>
        </p:nvCxnSpPr>
        <p:spPr>
          <a:xfrm flipH="1">
            <a:off x="8163602" y="3530600"/>
            <a:ext cx="218398" cy="13138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 y="6019800"/>
            <a:ext cx="8305800" cy="369332"/>
          </a:xfrm>
          <a:prstGeom prst="rect">
            <a:avLst/>
          </a:prstGeom>
          <a:noFill/>
        </p:spPr>
        <p:txBody>
          <a:bodyPr wrap="square" rtlCol="0">
            <a:spAutoFit/>
          </a:bodyPr>
          <a:lstStyle/>
          <a:p>
            <a:r>
              <a:rPr lang="en-US" dirty="0" smtClean="0"/>
              <a:t>Generating and “inference map” or it’s equivalent model is the difficult part.</a:t>
            </a:r>
            <a:endParaRPr lang="en-US" i="1" dirty="0" smtClean="0"/>
          </a:p>
        </p:txBody>
      </p:sp>
      <p:cxnSp>
        <p:nvCxnSpPr>
          <p:cNvPr id="21" name="Straight Arrow Connector 20"/>
          <p:cNvCxnSpPr>
            <a:stCxn id="22" idx="3"/>
          </p:cNvCxnSpPr>
          <p:nvPr/>
        </p:nvCxnSpPr>
        <p:spPr>
          <a:xfrm flipH="1">
            <a:off x="6979280" y="2075889"/>
            <a:ext cx="780210" cy="6546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Flowchart: Connector 21"/>
          <p:cNvSpPr/>
          <p:nvPr/>
        </p:nvSpPr>
        <p:spPr>
          <a:xfrm>
            <a:off x="7620000" y="1295400"/>
            <a:ext cx="952500" cy="914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23" name="Flowchart: Connector 22"/>
          <p:cNvSpPr/>
          <p:nvPr/>
        </p:nvSpPr>
        <p:spPr>
          <a:xfrm>
            <a:off x="5593244" y="353060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Flowchart: Connector 23"/>
          <p:cNvSpPr/>
          <p:nvPr/>
        </p:nvSpPr>
        <p:spPr>
          <a:xfrm>
            <a:off x="6042925" y="4107849"/>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Flowchart: Connector 24"/>
          <p:cNvSpPr/>
          <p:nvPr/>
        </p:nvSpPr>
        <p:spPr>
          <a:xfrm>
            <a:off x="5592922" y="4107850"/>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a:stCxn id="23" idx="6"/>
            <a:endCxn id="31" idx="2"/>
          </p:cNvCxnSpPr>
          <p:nvPr/>
        </p:nvCxnSpPr>
        <p:spPr>
          <a:xfrm flipV="1">
            <a:off x="5783744" y="3632218"/>
            <a:ext cx="259181" cy="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3" idx="4"/>
            <a:endCxn id="25" idx="0"/>
          </p:cNvCxnSpPr>
          <p:nvPr/>
        </p:nvCxnSpPr>
        <p:spPr>
          <a:xfrm flipH="1">
            <a:off x="5688172" y="3733839"/>
            <a:ext cx="322" cy="374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5" idx="7"/>
            <a:endCxn id="24" idx="1"/>
          </p:cNvCxnSpPr>
          <p:nvPr/>
        </p:nvCxnSpPr>
        <p:spPr>
          <a:xfrm flipV="1">
            <a:off x="5755524" y="4137613"/>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4" idx="3"/>
            <a:endCxn id="25" idx="5"/>
          </p:cNvCxnSpPr>
          <p:nvPr/>
        </p:nvCxnSpPr>
        <p:spPr>
          <a:xfrm flipH="1">
            <a:off x="5755524" y="4281324"/>
            <a:ext cx="315299"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Flowchart: Connector 30"/>
          <p:cNvSpPr/>
          <p:nvPr/>
        </p:nvSpPr>
        <p:spPr>
          <a:xfrm>
            <a:off x="6042925" y="3530598"/>
            <a:ext cx="190500" cy="203239"/>
          </a:xfrm>
          <a:prstGeom prst="flowChartConnector">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Straight Arrow Connector 31"/>
          <p:cNvCxnSpPr>
            <a:stCxn id="24" idx="0"/>
            <a:endCxn id="31" idx="4"/>
          </p:cNvCxnSpPr>
          <p:nvPr/>
        </p:nvCxnSpPr>
        <p:spPr>
          <a:xfrm flipV="1">
            <a:off x="6138175" y="3733837"/>
            <a:ext cx="0" cy="374012"/>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5288443" y="3048000"/>
            <a:ext cx="1690835" cy="369332"/>
          </a:xfrm>
          <a:prstGeom prst="rect">
            <a:avLst/>
          </a:prstGeom>
          <a:noFill/>
        </p:spPr>
        <p:txBody>
          <a:bodyPr wrap="square" rtlCol="0">
            <a:spAutoFit/>
          </a:bodyPr>
          <a:lstStyle/>
          <a:p>
            <a:r>
              <a:rPr lang="en-US" dirty="0" smtClean="0">
                <a:solidFill>
                  <a:srgbClr val="C00000"/>
                </a:solidFill>
              </a:rPr>
              <a:t>Inference</a:t>
            </a:r>
            <a:r>
              <a:rPr lang="en-US" dirty="0" smtClean="0"/>
              <a:t> </a:t>
            </a:r>
            <a:r>
              <a:rPr lang="en-US" dirty="0" smtClean="0">
                <a:solidFill>
                  <a:srgbClr val="C00000"/>
                </a:solidFill>
              </a:rPr>
              <a:t>map</a:t>
            </a:r>
            <a:endParaRPr lang="en-US" dirty="0">
              <a:solidFill>
                <a:srgbClr val="C00000"/>
              </a:solidFill>
            </a:endParaRPr>
          </a:p>
        </p:txBody>
      </p:sp>
      <p:sp>
        <p:nvSpPr>
          <p:cNvPr id="3" name="Right Arrow 2"/>
          <p:cNvSpPr/>
          <p:nvPr/>
        </p:nvSpPr>
        <p:spPr>
          <a:xfrm>
            <a:off x="6400800" y="4107849"/>
            <a:ext cx="1219200"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ight Arrow 33"/>
          <p:cNvSpPr/>
          <p:nvPr/>
        </p:nvSpPr>
        <p:spPr>
          <a:xfrm flipH="1">
            <a:off x="6882828" y="3130947"/>
            <a:ext cx="511386" cy="2034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ounded Rectangle 34"/>
          <p:cNvSpPr/>
          <p:nvPr/>
        </p:nvSpPr>
        <p:spPr>
          <a:xfrm>
            <a:off x="1530979" y="4312794"/>
            <a:ext cx="1142999" cy="2328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Structure</a:t>
            </a:r>
            <a:endParaRPr lang="en-US" dirty="0"/>
          </a:p>
        </p:txBody>
      </p:sp>
      <p:sp>
        <p:nvSpPr>
          <p:cNvPr id="36" name="Rounded Rectangle 35"/>
          <p:cNvSpPr/>
          <p:nvPr/>
        </p:nvSpPr>
        <p:spPr>
          <a:xfrm>
            <a:off x="1530979" y="2919785"/>
            <a:ext cx="1142999" cy="256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Patterns</a:t>
            </a:r>
            <a:endParaRPr lang="en-US" dirty="0"/>
          </a:p>
        </p:txBody>
      </p:sp>
      <p:cxnSp>
        <p:nvCxnSpPr>
          <p:cNvPr id="37" name="Elbow Connector 36"/>
          <p:cNvCxnSpPr>
            <a:stCxn id="35" idx="1"/>
            <a:endCxn id="36" idx="1"/>
          </p:cNvCxnSpPr>
          <p:nvPr/>
        </p:nvCxnSpPr>
        <p:spPr>
          <a:xfrm rot="10800000">
            <a:off x="1530979" y="3048000"/>
            <a:ext cx="12700" cy="1381224"/>
          </a:xfrm>
          <a:prstGeom prst="bentConnector3">
            <a:avLst>
              <a:gd name="adj1" fmla="val 450890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3424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35664220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Environment</a:t>
            </a:r>
          </a:p>
        </p:txBody>
      </p:sp>
    </p:spTree>
    <p:extLst>
      <p:ext uri="{BB962C8B-B14F-4D97-AF65-F5344CB8AC3E}">
        <p14:creationId xmlns:p14="http://schemas.microsoft.com/office/powerpoint/2010/main" val="826236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Environment: a number line from 000 to 999</a:t>
            </a:r>
          </a:p>
        </p:txBody>
      </p:sp>
    </p:spTree>
    <p:extLst>
      <p:ext uri="{BB962C8B-B14F-4D97-AF65-F5344CB8AC3E}">
        <p14:creationId xmlns:p14="http://schemas.microsoft.com/office/powerpoint/2010/main" val="39972552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Environment: a number line from 000 to 999</a:t>
            </a:r>
          </a:p>
          <a:p>
            <a:endParaRPr lang="en-US" dirty="0" smtClean="0"/>
          </a:p>
          <a:p>
            <a:pPr marL="0" indent="0">
              <a:buNone/>
            </a:pPr>
            <a:endParaRPr lang="en-US" dirty="0" smtClean="0"/>
          </a:p>
        </p:txBody>
      </p:sp>
      <p:cxnSp>
        <p:nvCxnSpPr>
          <p:cNvPr id="9" name="Straight Connector 8"/>
          <p:cNvCxnSpPr/>
          <p:nvPr/>
        </p:nvCxnSpPr>
        <p:spPr>
          <a:xfrm>
            <a:off x="914398" y="269118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914398" y="257688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8167775" y="2576880"/>
            <a:ext cx="0" cy="2286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47698" y="2797321"/>
            <a:ext cx="533400" cy="369332"/>
          </a:xfrm>
          <a:prstGeom prst="rect">
            <a:avLst/>
          </a:prstGeom>
          <a:noFill/>
        </p:spPr>
        <p:txBody>
          <a:bodyPr wrap="square" rtlCol="0">
            <a:spAutoFit/>
          </a:bodyPr>
          <a:lstStyle/>
          <a:p>
            <a:pPr algn="ctr"/>
            <a:r>
              <a:rPr lang="en-US" dirty="0" smtClean="0"/>
              <a:t>000</a:t>
            </a:r>
            <a:endParaRPr lang="en-US" dirty="0"/>
          </a:p>
        </p:txBody>
      </p:sp>
      <p:sp>
        <p:nvSpPr>
          <p:cNvPr id="18" name="TextBox 17"/>
          <p:cNvSpPr txBox="1"/>
          <p:nvPr/>
        </p:nvSpPr>
        <p:spPr>
          <a:xfrm>
            <a:off x="7862975" y="2801760"/>
            <a:ext cx="609600" cy="369332"/>
          </a:xfrm>
          <a:prstGeom prst="rect">
            <a:avLst/>
          </a:prstGeom>
          <a:noFill/>
        </p:spPr>
        <p:txBody>
          <a:bodyPr wrap="square" rtlCol="0">
            <a:spAutoFit/>
          </a:bodyPr>
          <a:lstStyle/>
          <a:p>
            <a:pPr algn="ctr"/>
            <a:r>
              <a:rPr lang="en-US" dirty="0" smtClean="0"/>
              <a:t>999</a:t>
            </a:r>
            <a:endParaRPr lang="en-US" dirty="0"/>
          </a:p>
        </p:txBody>
      </p:sp>
    </p:spTree>
    <p:extLst>
      <p:ext uri="{BB962C8B-B14F-4D97-AF65-F5344CB8AC3E}">
        <p14:creationId xmlns:p14="http://schemas.microsoft.com/office/powerpoint/2010/main" val="17660794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Environment: a number line from 000 to 999</a:t>
            </a:r>
          </a:p>
          <a:p>
            <a:endParaRPr lang="en-US" dirty="0" smtClean="0"/>
          </a:p>
          <a:p>
            <a:endParaRPr lang="en-US" dirty="0" smtClean="0"/>
          </a:p>
          <a:p>
            <a:pPr marL="0" indent="0">
              <a:buNone/>
            </a:pPr>
            <a:r>
              <a:rPr lang="en-US" dirty="0" smtClean="0"/>
              <a:t>Available Actions</a:t>
            </a:r>
            <a:endParaRPr lang="en-US" dirty="0"/>
          </a:p>
        </p:txBody>
      </p:sp>
      <p:cxnSp>
        <p:nvCxnSpPr>
          <p:cNvPr id="9" name="Straight Connector 8"/>
          <p:cNvCxnSpPr/>
          <p:nvPr/>
        </p:nvCxnSpPr>
        <p:spPr>
          <a:xfrm>
            <a:off x="914398" y="269118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914398" y="257688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8167775" y="2576880"/>
            <a:ext cx="0" cy="2286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47698" y="2797321"/>
            <a:ext cx="533400" cy="369332"/>
          </a:xfrm>
          <a:prstGeom prst="rect">
            <a:avLst/>
          </a:prstGeom>
          <a:noFill/>
        </p:spPr>
        <p:txBody>
          <a:bodyPr wrap="square" rtlCol="0">
            <a:spAutoFit/>
          </a:bodyPr>
          <a:lstStyle/>
          <a:p>
            <a:pPr algn="ctr"/>
            <a:r>
              <a:rPr lang="en-US" dirty="0" smtClean="0"/>
              <a:t>000</a:t>
            </a:r>
            <a:endParaRPr lang="en-US" dirty="0"/>
          </a:p>
        </p:txBody>
      </p:sp>
      <p:sp>
        <p:nvSpPr>
          <p:cNvPr id="18" name="TextBox 17"/>
          <p:cNvSpPr txBox="1"/>
          <p:nvPr/>
        </p:nvSpPr>
        <p:spPr>
          <a:xfrm>
            <a:off x="7862975" y="2801760"/>
            <a:ext cx="609600" cy="369332"/>
          </a:xfrm>
          <a:prstGeom prst="rect">
            <a:avLst/>
          </a:prstGeom>
          <a:noFill/>
        </p:spPr>
        <p:txBody>
          <a:bodyPr wrap="square" rtlCol="0">
            <a:spAutoFit/>
          </a:bodyPr>
          <a:lstStyle/>
          <a:p>
            <a:pPr algn="ctr"/>
            <a:r>
              <a:rPr lang="en-US" dirty="0" smtClean="0"/>
              <a:t>999</a:t>
            </a:r>
            <a:endParaRPr lang="en-US" dirty="0"/>
          </a:p>
        </p:txBody>
      </p:sp>
    </p:spTree>
    <p:extLst>
      <p:ext uri="{BB962C8B-B14F-4D97-AF65-F5344CB8AC3E}">
        <p14:creationId xmlns:p14="http://schemas.microsoft.com/office/powerpoint/2010/main" val="24871840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Environment: a number line from 000 to 999</a:t>
            </a:r>
          </a:p>
          <a:p>
            <a:endParaRPr lang="en-US" dirty="0" smtClean="0"/>
          </a:p>
          <a:p>
            <a:endParaRPr lang="en-US" dirty="0" smtClean="0"/>
          </a:p>
          <a:p>
            <a:pPr marL="0" indent="0">
              <a:buNone/>
            </a:pPr>
            <a:r>
              <a:rPr lang="en-US" dirty="0" smtClean="0"/>
              <a:t>Available Actions: +</a:t>
            </a:r>
            <a:r>
              <a:rPr lang="en-US" dirty="0" smtClean="0"/>
              <a:t>1</a:t>
            </a:r>
            <a:endParaRPr lang="en-US" dirty="0"/>
          </a:p>
        </p:txBody>
      </p:sp>
      <p:cxnSp>
        <p:nvCxnSpPr>
          <p:cNvPr id="9" name="Straight Connector 8"/>
          <p:cNvCxnSpPr/>
          <p:nvPr/>
        </p:nvCxnSpPr>
        <p:spPr>
          <a:xfrm>
            <a:off x="914398" y="269118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914398" y="257688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8167775" y="257688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914400" y="487680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914400" y="47625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8167777" y="4762500"/>
            <a:ext cx="0" cy="2286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47698" y="2797321"/>
            <a:ext cx="533400" cy="369332"/>
          </a:xfrm>
          <a:prstGeom prst="rect">
            <a:avLst/>
          </a:prstGeom>
          <a:noFill/>
        </p:spPr>
        <p:txBody>
          <a:bodyPr wrap="square" rtlCol="0">
            <a:spAutoFit/>
          </a:bodyPr>
          <a:lstStyle/>
          <a:p>
            <a:pPr algn="ctr"/>
            <a:r>
              <a:rPr lang="en-US" dirty="0" smtClean="0"/>
              <a:t>000</a:t>
            </a:r>
            <a:endParaRPr lang="en-US" dirty="0"/>
          </a:p>
        </p:txBody>
      </p:sp>
      <p:sp>
        <p:nvSpPr>
          <p:cNvPr id="18" name="TextBox 17"/>
          <p:cNvSpPr txBox="1"/>
          <p:nvPr/>
        </p:nvSpPr>
        <p:spPr>
          <a:xfrm>
            <a:off x="7862975" y="2801760"/>
            <a:ext cx="609600" cy="369332"/>
          </a:xfrm>
          <a:prstGeom prst="rect">
            <a:avLst/>
          </a:prstGeom>
          <a:noFill/>
        </p:spPr>
        <p:txBody>
          <a:bodyPr wrap="square" rtlCol="0">
            <a:spAutoFit/>
          </a:bodyPr>
          <a:lstStyle/>
          <a:p>
            <a:pPr algn="ctr"/>
            <a:r>
              <a:rPr lang="en-US" dirty="0" smtClean="0"/>
              <a:t>999</a:t>
            </a:r>
            <a:endParaRPr lang="en-US" dirty="0"/>
          </a:p>
        </p:txBody>
      </p:sp>
      <p:sp>
        <p:nvSpPr>
          <p:cNvPr id="21" name="TextBox 20"/>
          <p:cNvSpPr txBox="1"/>
          <p:nvPr/>
        </p:nvSpPr>
        <p:spPr>
          <a:xfrm>
            <a:off x="647700" y="4986660"/>
            <a:ext cx="533400" cy="369332"/>
          </a:xfrm>
          <a:prstGeom prst="rect">
            <a:avLst/>
          </a:prstGeom>
          <a:noFill/>
        </p:spPr>
        <p:txBody>
          <a:bodyPr wrap="square" rtlCol="0">
            <a:spAutoFit/>
          </a:bodyPr>
          <a:lstStyle/>
          <a:p>
            <a:pPr algn="ctr"/>
            <a:r>
              <a:rPr lang="en-US" dirty="0" smtClean="0"/>
              <a:t>99</a:t>
            </a:r>
            <a:endParaRPr lang="en-US" dirty="0"/>
          </a:p>
        </p:txBody>
      </p:sp>
      <p:cxnSp>
        <p:nvCxnSpPr>
          <p:cNvPr id="42" name="Straight Connector 41"/>
          <p:cNvCxnSpPr/>
          <p:nvPr/>
        </p:nvCxnSpPr>
        <p:spPr>
          <a:xfrm>
            <a:off x="1523282" y="4757318"/>
            <a:ext cx="0" cy="228600"/>
          </a:xfrm>
          <a:prstGeom prst="line">
            <a:avLst/>
          </a:prstGeom>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1218482" y="4985917"/>
            <a:ext cx="609600" cy="369332"/>
          </a:xfrm>
          <a:prstGeom prst="rect">
            <a:avLst/>
          </a:prstGeom>
          <a:noFill/>
        </p:spPr>
        <p:txBody>
          <a:bodyPr wrap="square" rtlCol="0">
            <a:spAutoFit/>
          </a:bodyPr>
          <a:lstStyle/>
          <a:p>
            <a:pPr algn="ctr"/>
            <a:r>
              <a:rPr lang="en-US" dirty="0" smtClean="0"/>
              <a:t>100</a:t>
            </a:r>
            <a:endParaRPr lang="en-US" dirty="0" smtClean="0"/>
          </a:p>
        </p:txBody>
      </p:sp>
      <p:sp>
        <p:nvSpPr>
          <p:cNvPr id="45" name="TextBox 44"/>
          <p:cNvSpPr txBox="1"/>
          <p:nvPr/>
        </p:nvSpPr>
        <p:spPr>
          <a:xfrm>
            <a:off x="780547" y="4055285"/>
            <a:ext cx="899733" cy="369332"/>
          </a:xfrm>
          <a:prstGeom prst="rect">
            <a:avLst/>
          </a:prstGeom>
          <a:noFill/>
        </p:spPr>
        <p:txBody>
          <a:bodyPr wrap="square" rtlCol="0">
            <a:spAutoFit/>
          </a:bodyPr>
          <a:lstStyle/>
          <a:p>
            <a:pPr algn="ctr"/>
            <a:r>
              <a:rPr lang="en-US" dirty="0" smtClean="0"/>
              <a:t>+1</a:t>
            </a:r>
            <a:endParaRPr lang="en-US" dirty="0"/>
          </a:p>
        </p:txBody>
      </p:sp>
      <p:cxnSp>
        <p:nvCxnSpPr>
          <p:cNvPr id="70" name="Curved Connector 69"/>
          <p:cNvCxnSpPr/>
          <p:nvPr/>
        </p:nvCxnSpPr>
        <p:spPr>
          <a:xfrm rot="5400000" flipH="1" flipV="1">
            <a:off x="1218579" y="4420220"/>
            <a:ext cx="523" cy="608884"/>
          </a:xfrm>
          <a:prstGeom prst="curvedConnector3">
            <a:avLst>
              <a:gd name="adj1" fmla="val 52778585"/>
            </a:avLst>
          </a:prstGeom>
          <a:ln>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651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Environment: a number line from 000 to 999</a:t>
            </a:r>
          </a:p>
          <a:p>
            <a:endParaRPr lang="en-US" dirty="0" smtClean="0"/>
          </a:p>
          <a:p>
            <a:endParaRPr lang="en-US" dirty="0" smtClean="0"/>
          </a:p>
          <a:p>
            <a:pPr marL="0" indent="0">
              <a:buNone/>
            </a:pPr>
            <a:r>
              <a:rPr lang="en-US" dirty="0" smtClean="0"/>
              <a:t>Available Actions: +1, +10</a:t>
            </a:r>
            <a:endParaRPr lang="en-US" dirty="0"/>
          </a:p>
        </p:txBody>
      </p:sp>
      <p:cxnSp>
        <p:nvCxnSpPr>
          <p:cNvPr id="9" name="Straight Connector 8"/>
          <p:cNvCxnSpPr/>
          <p:nvPr/>
        </p:nvCxnSpPr>
        <p:spPr>
          <a:xfrm>
            <a:off x="914398" y="269118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914398" y="257688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8167775" y="257688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914400" y="487680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914400" y="47625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8167777" y="4762500"/>
            <a:ext cx="0" cy="2286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47698" y="2797321"/>
            <a:ext cx="533400" cy="369332"/>
          </a:xfrm>
          <a:prstGeom prst="rect">
            <a:avLst/>
          </a:prstGeom>
          <a:noFill/>
        </p:spPr>
        <p:txBody>
          <a:bodyPr wrap="square" rtlCol="0">
            <a:spAutoFit/>
          </a:bodyPr>
          <a:lstStyle/>
          <a:p>
            <a:pPr algn="ctr"/>
            <a:r>
              <a:rPr lang="en-US" dirty="0" smtClean="0"/>
              <a:t>000</a:t>
            </a:r>
            <a:endParaRPr lang="en-US" dirty="0"/>
          </a:p>
        </p:txBody>
      </p:sp>
      <p:sp>
        <p:nvSpPr>
          <p:cNvPr id="18" name="TextBox 17"/>
          <p:cNvSpPr txBox="1"/>
          <p:nvPr/>
        </p:nvSpPr>
        <p:spPr>
          <a:xfrm>
            <a:off x="7862975" y="2801760"/>
            <a:ext cx="609600" cy="369332"/>
          </a:xfrm>
          <a:prstGeom prst="rect">
            <a:avLst/>
          </a:prstGeom>
          <a:noFill/>
        </p:spPr>
        <p:txBody>
          <a:bodyPr wrap="square" rtlCol="0">
            <a:spAutoFit/>
          </a:bodyPr>
          <a:lstStyle/>
          <a:p>
            <a:pPr algn="ctr"/>
            <a:r>
              <a:rPr lang="en-US" dirty="0" smtClean="0"/>
              <a:t>999</a:t>
            </a:r>
            <a:endParaRPr lang="en-US" dirty="0"/>
          </a:p>
        </p:txBody>
      </p:sp>
      <p:sp>
        <p:nvSpPr>
          <p:cNvPr id="22" name="TextBox 21"/>
          <p:cNvSpPr txBox="1"/>
          <p:nvPr/>
        </p:nvSpPr>
        <p:spPr>
          <a:xfrm>
            <a:off x="7862977" y="4991099"/>
            <a:ext cx="609600" cy="369332"/>
          </a:xfrm>
          <a:prstGeom prst="rect">
            <a:avLst/>
          </a:prstGeom>
          <a:noFill/>
        </p:spPr>
        <p:txBody>
          <a:bodyPr wrap="square" rtlCol="0">
            <a:spAutoFit/>
          </a:bodyPr>
          <a:lstStyle/>
          <a:p>
            <a:pPr algn="ctr"/>
            <a:r>
              <a:rPr lang="en-US" dirty="0" smtClean="0"/>
              <a:t>110</a:t>
            </a:r>
          </a:p>
        </p:txBody>
      </p:sp>
      <p:sp>
        <p:nvSpPr>
          <p:cNvPr id="37" name="TextBox 36"/>
          <p:cNvSpPr txBox="1"/>
          <p:nvPr/>
        </p:nvSpPr>
        <p:spPr>
          <a:xfrm>
            <a:off x="4403568" y="3938219"/>
            <a:ext cx="883919" cy="369332"/>
          </a:xfrm>
          <a:prstGeom prst="rect">
            <a:avLst/>
          </a:prstGeom>
          <a:noFill/>
        </p:spPr>
        <p:txBody>
          <a:bodyPr wrap="square" rtlCol="0">
            <a:spAutoFit/>
          </a:bodyPr>
          <a:lstStyle/>
          <a:p>
            <a:pPr algn="ctr"/>
            <a:r>
              <a:rPr lang="en-US" dirty="0" smtClean="0"/>
              <a:t>+10</a:t>
            </a:r>
            <a:endParaRPr lang="en-US" dirty="0"/>
          </a:p>
        </p:txBody>
      </p:sp>
      <p:cxnSp>
        <p:nvCxnSpPr>
          <p:cNvPr id="42" name="Straight Connector 41"/>
          <p:cNvCxnSpPr/>
          <p:nvPr/>
        </p:nvCxnSpPr>
        <p:spPr>
          <a:xfrm>
            <a:off x="1523282" y="4757318"/>
            <a:ext cx="0" cy="228600"/>
          </a:xfrm>
          <a:prstGeom prst="line">
            <a:avLst/>
          </a:prstGeom>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780547" y="4055285"/>
            <a:ext cx="899733" cy="369332"/>
          </a:xfrm>
          <a:prstGeom prst="rect">
            <a:avLst/>
          </a:prstGeom>
          <a:noFill/>
        </p:spPr>
        <p:txBody>
          <a:bodyPr wrap="square" rtlCol="0">
            <a:spAutoFit/>
          </a:bodyPr>
          <a:lstStyle/>
          <a:p>
            <a:pPr algn="ctr"/>
            <a:r>
              <a:rPr lang="en-US" dirty="0" smtClean="0"/>
              <a:t>+1</a:t>
            </a:r>
            <a:endParaRPr lang="en-US" dirty="0"/>
          </a:p>
        </p:txBody>
      </p:sp>
      <p:cxnSp>
        <p:nvCxnSpPr>
          <p:cNvPr id="70" name="Curved Connector 69"/>
          <p:cNvCxnSpPr/>
          <p:nvPr/>
        </p:nvCxnSpPr>
        <p:spPr>
          <a:xfrm rot="5400000" flipH="1" flipV="1">
            <a:off x="1218579" y="4420220"/>
            <a:ext cx="523" cy="608884"/>
          </a:xfrm>
          <a:prstGeom prst="curvedConnector3">
            <a:avLst>
              <a:gd name="adj1" fmla="val 5277858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7700" y="4986660"/>
            <a:ext cx="533400" cy="369332"/>
          </a:xfrm>
          <a:prstGeom prst="rect">
            <a:avLst/>
          </a:prstGeom>
          <a:noFill/>
        </p:spPr>
        <p:txBody>
          <a:bodyPr wrap="square" rtlCol="0">
            <a:spAutoFit/>
          </a:bodyPr>
          <a:lstStyle/>
          <a:p>
            <a:pPr algn="ctr"/>
            <a:r>
              <a:rPr lang="en-US" dirty="0" smtClean="0"/>
              <a:t>99</a:t>
            </a:r>
            <a:endParaRPr lang="en-US" dirty="0"/>
          </a:p>
        </p:txBody>
      </p:sp>
      <p:sp>
        <p:nvSpPr>
          <p:cNvPr id="23" name="TextBox 22"/>
          <p:cNvSpPr txBox="1"/>
          <p:nvPr/>
        </p:nvSpPr>
        <p:spPr>
          <a:xfrm>
            <a:off x="1218482" y="4985917"/>
            <a:ext cx="609600" cy="369332"/>
          </a:xfrm>
          <a:prstGeom prst="rect">
            <a:avLst/>
          </a:prstGeom>
          <a:noFill/>
        </p:spPr>
        <p:txBody>
          <a:bodyPr wrap="square" rtlCol="0">
            <a:spAutoFit/>
          </a:bodyPr>
          <a:lstStyle/>
          <a:p>
            <a:pPr algn="ctr"/>
            <a:r>
              <a:rPr lang="en-US" dirty="0" smtClean="0"/>
              <a:t>100</a:t>
            </a:r>
            <a:endParaRPr lang="en-US" dirty="0" smtClean="0"/>
          </a:p>
        </p:txBody>
      </p:sp>
      <p:sp>
        <p:nvSpPr>
          <p:cNvPr id="8" name="Arc 7"/>
          <p:cNvSpPr/>
          <p:nvPr/>
        </p:nvSpPr>
        <p:spPr>
          <a:xfrm>
            <a:off x="1523282" y="4286510"/>
            <a:ext cx="6644493" cy="910296"/>
          </a:xfrm>
          <a:prstGeom prst="arc">
            <a:avLst>
              <a:gd name="adj1" fmla="val 10779319"/>
              <a:gd name="adj2" fmla="val 0"/>
            </a:avLst>
          </a:prstGeom>
          <a:ln>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436527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Environment: a number line from 000 to 999</a:t>
            </a:r>
          </a:p>
          <a:p>
            <a:endParaRPr lang="en-US" dirty="0" smtClean="0"/>
          </a:p>
          <a:p>
            <a:endParaRPr lang="en-US" dirty="0" smtClean="0"/>
          </a:p>
          <a:p>
            <a:pPr marL="0" indent="0">
              <a:buNone/>
            </a:pPr>
            <a:r>
              <a:rPr lang="en-US" dirty="0" smtClean="0"/>
              <a:t>Available Actions: +1, +10, -3</a:t>
            </a:r>
            <a:endParaRPr lang="en-US" dirty="0"/>
          </a:p>
        </p:txBody>
      </p:sp>
      <p:cxnSp>
        <p:nvCxnSpPr>
          <p:cNvPr id="9" name="Straight Connector 8"/>
          <p:cNvCxnSpPr/>
          <p:nvPr/>
        </p:nvCxnSpPr>
        <p:spPr>
          <a:xfrm>
            <a:off x="914398" y="269118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914398" y="257688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8167775" y="257688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914400" y="487680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914400" y="47625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8167777" y="4762500"/>
            <a:ext cx="0" cy="2286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47698" y="2797321"/>
            <a:ext cx="533400" cy="369332"/>
          </a:xfrm>
          <a:prstGeom prst="rect">
            <a:avLst/>
          </a:prstGeom>
          <a:noFill/>
        </p:spPr>
        <p:txBody>
          <a:bodyPr wrap="square" rtlCol="0">
            <a:spAutoFit/>
          </a:bodyPr>
          <a:lstStyle/>
          <a:p>
            <a:pPr algn="ctr"/>
            <a:r>
              <a:rPr lang="en-US" dirty="0" smtClean="0"/>
              <a:t>000</a:t>
            </a:r>
            <a:endParaRPr lang="en-US" dirty="0"/>
          </a:p>
        </p:txBody>
      </p:sp>
      <p:sp>
        <p:nvSpPr>
          <p:cNvPr id="18" name="TextBox 17"/>
          <p:cNvSpPr txBox="1"/>
          <p:nvPr/>
        </p:nvSpPr>
        <p:spPr>
          <a:xfrm>
            <a:off x="7862975" y="2801760"/>
            <a:ext cx="609600" cy="369332"/>
          </a:xfrm>
          <a:prstGeom prst="rect">
            <a:avLst/>
          </a:prstGeom>
          <a:noFill/>
        </p:spPr>
        <p:txBody>
          <a:bodyPr wrap="square" rtlCol="0">
            <a:spAutoFit/>
          </a:bodyPr>
          <a:lstStyle/>
          <a:p>
            <a:pPr algn="ctr"/>
            <a:r>
              <a:rPr lang="en-US" dirty="0" smtClean="0"/>
              <a:t>999</a:t>
            </a:r>
            <a:endParaRPr lang="en-US" dirty="0"/>
          </a:p>
        </p:txBody>
      </p:sp>
      <p:sp>
        <p:nvSpPr>
          <p:cNvPr id="39" name="TextBox 38"/>
          <p:cNvSpPr txBox="1"/>
          <p:nvPr/>
        </p:nvSpPr>
        <p:spPr>
          <a:xfrm>
            <a:off x="6651828" y="4005450"/>
            <a:ext cx="883919" cy="369332"/>
          </a:xfrm>
          <a:prstGeom prst="rect">
            <a:avLst/>
          </a:prstGeom>
          <a:noFill/>
        </p:spPr>
        <p:txBody>
          <a:bodyPr wrap="square" rtlCol="0">
            <a:spAutoFit/>
          </a:bodyPr>
          <a:lstStyle/>
          <a:p>
            <a:pPr algn="ctr"/>
            <a:r>
              <a:rPr lang="en-US" dirty="0" smtClean="0"/>
              <a:t>-3</a:t>
            </a:r>
            <a:endParaRPr lang="en-US" dirty="0"/>
          </a:p>
        </p:txBody>
      </p:sp>
      <p:cxnSp>
        <p:nvCxnSpPr>
          <p:cNvPr id="40" name="Straight Connector 39"/>
          <p:cNvCxnSpPr/>
          <p:nvPr/>
        </p:nvCxnSpPr>
        <p:spPr>
          <a:xfrm>
            <a:off x="6035614" y="4767684"/>
            <a:ext cx="0" cy="228600"/>
          </a:xfrm>
          <a:prstGeom prst="line">
            <a:avLst/>
          </a:prstGeom>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5730814" y="4996283"/>
            <a:ext cx="609600" cy="369332"/>
          </a:xfrm>
          <a:prstGeom prst="rect">
            <a:avLst/>
          </a:prstGeom>
          <a:noFill/>
        </p:spPr>
        <p:txBody>
          <a:bodyPr wrap="square" rtlCol="0">
            <a:spAutoFit/>
          </a:bodyPr>
          <a:lstStyle/>
          <a:p>
            <a:pPr algn="ctr"/>
            <a:r>
              <a:rPr lang="en-US" dirty="0" smtClean="0"/>
              <a:t>107</a:t>
            </a:r>
          </a:p>
        </p:txBody>
      </p:sp>
      <p:cxnSp>
        <p:nvCxnSpPr>
          <p:cNvPr id="95" name="Curved Connector 94"/>
          <p:cNvCxnSpPr/>
          <p:nvPr/>
        </p:nvCxnSpPr>
        <p:spPr>
          <a:xfrm rot="5400000">
            <a:off x="7100783" y="3676498"/>
            <a:ext cx="1833" cy="2132152"/>
          </a:xfrm>
          <a:prstGeom prst="curvedConnector3">
            <a:avLst>
              <a:gd name="adj1" fmla="val -22791544"/>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14400" y="487680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914400" y="47625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8167777" y="4762500"/>
            <a:ext cx="0" cy="228600"/>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7862977" y="4991099"/>
            <a:ext cx="609600" cy="369332"/>
          </a:xfrm>
          <a:prstGeom prst="rect">
            <a:avLst/>
          </a:prstGeom>
          <a:noFill/>
        </p:spPr>
        <p:txBody>
          <a:bodyPr wrap="square" rtlCol="0">
            <a:spAutoFit/>
          </a:bodyPr>
          <a:lstStyle/>
          <a:p>
            <a:pPr algn="ctr"/>
            <a:r>
              <a:rPr lang="en-US" dirty="0" smtClean="0"/>
              <a:t>110</a:t>
            </a:r>
          </a:p>
        </p:txBody>
      </p:sp>
      <p:sp>
        <p:nvSpPr>
          <p:cNvPr id="28" name="TextBox 27"/>
          <p:cNvSpPr txBox="1"/>
          <p:nvPr/>
        </p:nvSpPr>
        <p:spPr>
          <a:xfrm>
            <a:off x="4403568" y="3938219"/>
            <a:ext cx="883919" cy="369332"/>
          </a:xfrm>
          <a:prstGeom prst="rect">
            <a:avLst/>
          </a:prstGeom>
          <a:noFill/>
        </p:spPr>
        <p:txBody>
          <a:bodyPr wrap="square" rtlCol="0">
            <a:spAutoFit/>
          </a:bodyPr>
          <a:lstStyle/>
          <a:p>
            <a:pPr algn="ctr"/>
            <a:r>
              <a:rPr lang="en-US" dirty="0" smtClean="0"/>
              <a:t>+10</a:t>
            </a:r>
            <a:endParaRPr lang="en-US" dirty="0"/>
          </a:p>
        </p:txBody>
      </p:sp>
      <p:cxnSp>
        <p:nvCxnSpPr>
          <p:cNvPr id="29" name="Straight Connector 28"/>
          <p:cNvCxnSpPr/>
          <p:nvPr/>
        </p:nvCxnSpPr>
        <p:spPr>
          <a:xfrm>
            <a:off x="1523282" y="4757318"/>
            <a:ext cx="0" cy="22860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80547" y="4055285"/>
            <a:ext cx="899733" cy="369332"/>
          </a:xfrm>
          <a:prstGeom prst="rect">
            <a:avLst/>
          </a:prstGeom>
          <a:noFill/>
        </p:spPr>
        <p:txBody>
          <a:bodyPr wrap="square" rtlCol="0">
            <a:spAutoFit/>
          </a:bodyPr>
          <a:lstStyle/>
          <a:p>
            <a:pPr algn="ctr"/>
            <a:r>
              <a:rPr lang="en-US" dirty="0" smtClean="0"/>
              <a:t>+1</a:t>
            </a:r>
            <a:endParaRPr lang="en-US" dirty="0"/>
          </a:p>
        </p:txBody>
      </p:sp>
      <p:cxnSp>
        <p:nvCxnSpPr>
          <p:cNvPr id="31" name="Curved Connector 30"/>
          <p:cNvCxnSpPr/>
          <p:nvPr/>
        </p:nvCxnSpPr>
        <p:spPr>
          <a:xfrm rot="5400000" flipH="1" flipV="1">
            <a:off x="1218579" y="4420220"/>
            <a:ext cx="523" cy="608884"/>
          </a:xfrm>
          <a:prstGeom prst="curvedConnector3">
            <a:avLst>
              <a:gd name="adj1" fmla="val 5277858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7700" y="4986660"/>
            <a:ext cx="533400" cy="369332"/>
          </a:xfrm>
          <a:prstGeom prst="rect">
            <a:avLst/>
          </a:prstGeom>
          <a:noFill/>
        </p:spPr>
        <p:txBody>
          <a:bodyPr wrap="square" rtlCol="0">
            <a:spAutoFit/>
          </a:bodyPr>
          <a:lstStyle/>
          <a:p>
            <a:pPr algn="ctr"/>
            <a:r>
              <a:rPr lang="en-US" dirty="0" smtClean="0"/>
              <a:t>99</a:t>
            </a:r>
            <a:endParaRPr lang="en-US" dirty="0"/>
          </a:p>
        </p:txBody>
      </p:sp>
      <p:sp>
        <p:nvSpPr>
          <p:cNvPr id="33" name="TextBox 32"/>
          <p:cNvSpPr txBox="1"/>
          <p:nvPr/>
        </p:nvSpPr>
        <p:spPr>
          <a:xfrm>
            <a:off x="1218482" y="4985917"/>
            <a:ext cx="609600" cy="369332"/>
          </a:xfrm>
          <a:prstGeom prst="rect">
            <a:avLst/>
          </a:prstGeom>
          <a:noFill/>
        </p:spPr>
        <p:txBody>
          <a:bodyPr wrap="square" rtlCol="0">
            <a:spAutoFit/>
          </a:bodyPr>
          <a:lstStyle/>
          <a:p>
            <a:pPr algn="ctr"/>
            <a:r>
              <a:rPr lang="en-US" dirty="0" smtClean="0"/>
              <a:t>100</a:t>
            </a:r>
            <a:endParaRPr lang="en-US" dirty="0" smtClean="0"/>
          </a:p>
        </p:txBody>
      </p:sp>
      <p:sp>
        <p:nvSpPr>
          <p:cNvPr id="34" name="Arc 33"/>
          <p:cNvSpPr/>
          <p:nvPr/>
        </p:nvSpPr>
        <p:spPr>
          <a:xfrm>
            <a:off x="1523282" y="4286510"/>
            <a:ext cx="6644493" cy="910296"/>
          </a:xfrm>
          <a:prstGeom prst="arc">
            <a:avLst>
              <a:gd name="adj1" fmla="val 10779319"/>
              <a:gd name="adj2" fmla="val 0"/>
            </a:avLst>
          </a:prstGeom>
          <a:ln>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369671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US" dirty="0" smtClean="0"/>
              <a:t>Environment: a number line from 000 to 999</a:t>
            </a:r>
          </a:p>
          <a:p>
            <a:endParaRPr lang="en-US" dirty="0" smtClean="0"/>
          </a:p>
          <a:p>
            <a:endParaRPr lang="en-US" dirty="0" smtClean="0"/>
          </a:p>
          <a:p>
            <a:pPr marL="0" indent="0">
              <a:buNone/>
            </a:pPr>
            <a:r>
              <a:rPr lang="en-US" dirty="0" smtClean="0"/>
              <a:t>Available Actions: +1, +10, -3</a:t>
            </a:r>
          </a:p>
          <a:p>
            <a:endParaRPr lang="en-US" dirty="0"/>
          </a:p>
          <a:p>
            <a:endParaRPr lang="en-US" dirty="0" smtClean="0"/>
          </a:p>
          <a:p>
            <a:endParaRPr lang="en-US" dirty="0"/>
          </a:p>
          <a:p>
            <a:pPr marL="0" indent="0">
              <a:buNone/>
            </a:pPr>
            <a:r>
              <a:rPr lang="en-US" dirty="0" smtClean="0"/>
              <a:t>Does not know: numbers, math, or anything. </a:t>
            </a:r>
            <a:endParaRPr lang="en-US" dirty="0"/>
          </a:p>
        </p:txBody>
      </p:sp>
      <p:cxnSp>
        <p:nvCxnSpPr>
          <p:cNvPr id="9" name="Straight Connector 8"/>
          <p:cNvCxnSpPr/>
          <p:nvPr/>
        </p:nvCxnSpPr>
        <p:spPr>
          <a:xfrm>
            <a:off x="914398" y="269118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914398" y="257688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8167775" y="2576880"/>
            <a:ext cx="0" cy="2286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47698" y="2797321"/>
            <a:ext cx="533400" cy="369332"/>
          </a:xfrm>
          <a:prstGeom prst="rect">
            <a:avLst/>
          </a:prstGeom>
          <a:noFill/>
        </p:spPr>
        <p:txBody>
          <a:bodyPr wrap="square" rtlCol="0">
            <a:spAutoFit/>
          </a:bodyPr>
          <a:lstStyle/>
          <a:p>
            <a:pPr algn="ctr"/>
            <a:r>
              <a:rPr lang="en-US" dirty="0" smtClean="0"/>
              <a:t>000</a:t>
            </a:r>
            <a:endParaRPr lang="en-US" dirty="0"/>
          </a:p>
        </p:txBody>
      </p:sp>
      <p:sp>
        <p:nvSpPr>
          <p:cNvPr id="18" name="TextBox 17"/>
          <p:cNvSpPr txBox="1"/>
          <p:nvPr/>
        </p:nvSpPr>
        <p:spPr>
          <a:xfrm>
            <a:off x="7862975" y="2801760"/>
            <a:ext cx="609600" cy="369332"/>
          </a:xfrm>
          <a:prstGeom prst="rect">
            <a:avLst/>
          </a:prstGeom>
          <a:noFill/>
        </p:spPr>
        <p:txBody>
          <a:bodyPr wrap="square" rtlCol="0">
            <a:spAutoFit/>
          </a:bodyPr>
          <a:lstStyle/>
          <a:p>
            <a:pPr algn="ctr"/>
            <a:r>
              <a:rPr lang="en-US" dirty="0" smtClean="0"/>
              <a:t>999</a:t>
            </a:r>
            <a:endParaRPr lang="en-US" dirty="0"/>
          </a:p>
        </p:txBody>
      </p:sp>
      <p:cxnSp>
        <p:nvCxnSpPr>
          <p:cNvPr id="24" name="Straight Connector 23"/>
          <p:cNvCxnSpPr/>
          <p:nvPr/>
        </p:nvCxnSpPr>
        <p:spPr>
          <a:xfrm>
            <a:off x="914400" y="487680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914400" y="47625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8167777" y="4762500"/>
            <a:ext cx="0" cy="228600"/>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651828" y="4005450"/>
            <a:ext cx="883919" cy="369332"/>
          </a:xfrm>
          <a:prstGeom prst="rect">
            <a:avLst/>
          </a:prstGeom>
          <a:noFill/>
        </p:spPr>
        <p:txBody>
          <a:bodyPr wrap="square" rtlCol="0">
            <a:spAutoFit/>
          </a:bodyPr>
          <a:lstStyle/>
          <a:p>
            <a:pPr algn="ctr"/>
            <a:r>
              <a:rPr lang="en-US" dirty="0" smtClean="0"/>
              <a:t>-3</a:t>
            </a:r>
            <a:endParaRPr lang="en-US" dirty="0"/>
          </a:p>
        </p:txBody>
      </p:sp>
      <p:cxnSp>
        <p:nvCxnSpPr>
          <p:cNvPr id="28" name="Straight Connector 27"/>
          <p:cNvCxnSpPr/>
          <p:nvPr/>
        </p:nvCxnSpPr>
        <p:spPr>
          <a:xfrm>
            <a:off x="6035614" y="4767684"/>
            <a:ext cx="0" cy="228600"/>
          </a:xfrm>
          <a:prstGeom prst="line">
            <a:avLst/>
          </a:prstGeom>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5730814" y="4996283"/>
            <a:ext cx="609600" cy="369332"/>
          </a:xfrm>
          <a:prstGeom prst="rect">
            <a:avLst/>
          </a:prstGeom>
          <a:noFill/>
        </p:spPr>
        <p:txBody>
          <a:bodyPr wrap="square" rtlCol="0">
            <a:spAutoFit/>
          </a:bodyPr>
          <a:lstStyle/>
          <a:p>
            <a:pPr algn="ctr"/>
            <a:r>
              <a:rPr lang="en-US" dirty="0" smtClean="0"/>
              <a:t>107</a:t>
            </a:r>
          </a:p>
        </p:txBody>
      </p:sp>
      <p:cxnSp>
        <p:nvCxnSpPr>
          <p:cNvPr id="30" name="Curved Connector 29"/>
          <p:cNvCxnSpPr/>
          <p:nvPr/>
        </p:nvCxnSpPr>
        <p:spPr>
          <a:xfrm rot="5400000">
            <a:off x="7100783" y="3676498"/>
            <a:ext cx="1833" cy="2132152"/>
          </a:xfrm>
          <a:prstGeom prst="curvedConnector3">
            <a:avLst>
              <a:gd name="adj1" fmla="val -22791544"/>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14400" y="4876800"/>
            <a:ext cx="7253377"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914400" y="47625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8167777" y="4762500"/>
            <a:ext cx="0" cy="22860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7862977" y="4991099"/>
            <a:ext cx="609600" cy="369332"/>
          </a:xfrm>
          <a:prstGeom prst="rect">
            <a:avLst/>
          </a:prstGeom>
          <a:noFill/>
        </p:spPr>
        <p:txBody>
          <a:bodyPr wrap="square" rtlCol="0">
            <a:spAutoFit/>
          </a:bodyPr>
          <a:lstStyle/>
          <a:p>
            <a:pPr algn="ctr"/>
            <a:r>
              <a:rPr lang="en-US" dirty="0" smtClean="0"/>
              <a:t>110</a:t>
            </a:r>
          </a:p>
        </p:txBody>
      </p:sp>
      <p:sp>
        <p:nvSpPr>
          <p:cNvPr id="35" name="TextBox 34"/>
          <p:cNvSpPr txBox="1"/>
          <p:nvPr/>
        </p:nvSpPr>
        <p:spPr>
          <a:xfrm>
            <a:off x="4403568" y="3938219"/>
            <a:ext cx="883919" cy="369332"/>
          </a:xfrm>
          <a:prstGeom prst="rect">
            <a:avLst/>
          </a:prstGeom>
          <a:noFill/>
        </p:spPr>
        <p:txBody>
          <a:bodyPr wrap="square" rtlCol="0">
            <a:spAutoFit/>
          </a:bodyPr>
          <a:lstStyle/>
          <a:p>
            <a:pPr algn="ctr"/>
            <a:r>
              <a:rPr lang="en-US" dirty="0" smtClean="0"/>
              <a:t>+10</a:t>
            </a:r>
            <a:endParaRPr lang="en-US" dirty="0"/>
          </a:p>
        </p:txBody>
      </p:sp>
      <p:cxnSp>
        <p:nvCxnSpPr>
          <p:cNvPr id="36" name="Straight Connector 35"/>
          <p:cNvCxnSpPr/>
          <p:nvPr/>
        </p:nvCxnSpPr>
        <p:spPr>
          <a:xfrm>
            <a:off x="1523282" y="4757318"/>
            <a:ext cx="0" cy="228600"/>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780547" y="4055285"/>
            <a:ext cx="899733" cy="369332"/>
          </a:xfrm>
          <a:prstGeom prst="rect">
            <a:avLst/>
          </a:prstGeom>
          <a:noFill/>
        </p:spPr>
        <p:txBody>
          <a:bodyPr wrap="square" rtlCol="0">
            <a:spAutoFit/>
          </a:bodyPr>
          <a:lstStyle/>
          <a:p>
            <a:pPr algn="ctr"/>
            <a:r>
              <a:rPr lang="en-US" dirty="0" smtClean="0"/>
              <a:t>+1</a:t>
            </a:r>
            <a:endParaRPr lang="en-US" dirty="0"/>
          </a:p>
        </p:txBody>
      </p:sp>
      <p:cxnSp>
        <p:nvCxnSpPr>
          <p:cNvPr id="44" name="Curved Connector 43"/>
          <p:cNvCxnSpPr/>
          <p:nvPr/>
        </p:nvCxnSpPr>
        <p:spPr>
          <a:xfrm rot="5400000" flipH="1" flipV="1">
            <a:off x="1218579" y="4420220"/>
            <a:ext cx="523" cy="608884"/>
          </a:xfrm>
          <a:prstGeom prst="curvedConnector3">
            <a:avLst>
              <a:gd name="adj1" fmla="val 5277858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47700" y="4986660"/>
            <a:ext cx="533400" cy="369332"/>
          </a:xfrm>
          <a:prstGeom prst="rect">
            <a:avLst/>
          </a:prstGeom>
          <a:noFill/>
        </p:spPr>
        <p:txBody>
          <a:bodyPr wrap="square" rtlCol="0">
            <a:spAutoFit/>
          </a:bodyPr>
          <a:lstStyle/>
          <a:p>
            <a:pPr algn="ctr"/>
            <a:r>
              <a:rPr lang="en-US" dirty="0" smtClean="0"/>
              <a:t>99</a:t>
            </a:r>
            <a:endParaRPr lang="en-US" dirty="0"/>
          </a:p>
        </p:txBody>
      </p:sp>
      <p:sp>
        <p:nvSpPr>
          <p:cNvPr id="47" name="TextBox 46"/>
          <p:cNvSpPr txBox="1"/>
          <p:nvPr/>
        </p:nvSpPr>
        <p:spPr>
          <a:xfrm>
            <a:off x="1218482" y="4985917"/>
            <a:ext cx="609600" cy="369332"/>
          </a:xfrm>
          <a:prstGeom prst="rect">
            <a:avLst/>
          </a:prstGeom>
          <a:noFill/>
        </p:spPr>
        <p:txBody>
          <a:bodyPr wrap="square" rtlCol="0">
            <a:spAutoFit/>
          </a:bodyPr>
          <a:lstStyle/>
          <a:p>
            <a:pPr algn="ctr"/>
            <a:r>
              <a:rPr lang="en-US" dirty="0" smtClean="0"/>
              <a:t>100</a:t>
            </a:r>
            <a:endParaRPr lang="en-US" dirty="0" smtClean="0"/>
          </a:p>
        </p:txBody>
      </p:sp>
      <p:sp>
        <p:nvSpPr>
          <p:cNvPr id="48" name="Arc 47"/>
          <p:cNvSpPr/>
          <p:nvPr/>
        </p:nvSpPr>
        <p:spPr>
          <a:xfrm>
            <a:off x="1523282" y="4286510"/>
            <a:ext cx="6644493" cy="910296"/>
          </a:xfrm>
          <a:prstGeom prst="arc">
            <a:avLst>
              <a:gd name="adj1" fmla="val 10779319"/>
              <a:gd name="adj2" fmla="val 0"/>
            </a:avLst>
          </a:prstGeom>
          <a:ln>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55234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457200" y="1600200"/>
            <a:ext cx="8229600" cy="5105400"/>
          </a:xfrm>
        </p:spPr>
        <p:txBody>
          <a:bodyPr/>
          <a:lstStyle/>
          <a:p>
            <a:pPr marL="0" indent="0">
              <a:buNone/>
            </a:pPr>
            <a:r>
              <a:rPr lang="en-US" dirty="0" smtClean="0"/>
              <a:t>Engine:</a:t>
            </a:r>
          </a:p>
          <a:p>
            <a:pPr marL="400050" lvl="1" indent="0">
              <a:buNone/>
            </a:pPr>
            <a:r>
              <a:rPr lang="en-US" dirty="0" smtClean="0"/>
              <a:t>an </a:t>
            </a:r>
            <a:r>
              <a:rPr lang="en-US" dirty="0"/>
              <a:t>encapsulated block of </a:t>
            </a:r>
            <a:r>
              <a:rPr lang="en-US" dirty="0" smtClean="0"/>
              <a:t>functionality</a:t>
            </a:r>
          </a:p>
          <a:p>
            <a:pPr marL="0" indent="0">
              <a:buNone/>
            </a:pPr>
            <a:endParaRPr lang="en-US" dirty="0" smtClean="0"/>
          </a:p>
          <a:p>
            <a:pPr marL="0" indent="0">
              <a:buNone/>
            </a:pPr>
            <a:r>
              <a:rPr lang="en-US" dirty="0" smtClean="0"/>
              <a:t>Sensorimotor: </a:t>
            </a:r>
          </a:p>
          <a:p>
            <a:pPr marL="400050" lvl="1" indent="0">
              <a:buNone/>
            </a:pPr>
            <a:r>
              <a:rPr lang="en-US" dirty="0" smtClean="0"/>
              <a:t>combining sensory </a:t>
            </a:r>
            <a:r>
              <a:rPr lang="en-US" dirty="0"/>
              <a:t>and motor </a:t>
            </a:r>
            <a:r>
              <a:rPr lang="en-US" dirty="0" smtClean="0"/>
              <a:t>functions</a:t>
            </a:r>
          </a:p>
          <a:p>
            <a:pPr marL="400050" lvl="1" indent="0">
              <a:buNone/>
            </a:pPr>
            <a:endParaRPr lang="en-US" dirty="0"/>
          </a:p>
          <a:p>
            <a:pPr marL="0" indent="0">
              <a:buNone/>
            </a:pPr>
            <a:r>
              <a:rPr lang="en-US" dirty="0" smtClean="0"/>
              <a:t>Sensorimotor Engine: </a:t>
            </a:r>
            <a:endParaRPr lang="en-US" dirty="0"/>
          </a:p>
          <a:p>
            <a:pPr marL="400050" lvl="1" indent="0">
              <a:buNone/>
            </a:pPr>
            <a:r>
              <a:rPr lang="en-US" dirty="0" smtClean="0"/>
              <a:t>combining sensory and motor functions to produce </a:t>
            </a:r>
            <a:r>
              <a:rPr lang="en-US" dirty="0"/>
              <a:t>an encapsulated block of functionality</a:t>
            </a:r>
          </a:p>
          <a:p>
            <a:pPr marL="400050" lvl="1" indent="0">
              <a:buNone/>
            </a:pPr>
            <a:endParaRPr lang="en-US" dirty="0" smtClean="0"/>
          </a:p>
          <a:p>
            <a:pPr marL="400050" lvl="1" indent="0">
              <a:buNone/>
            </a:pPr>
            <a:endParaRPr lang="en-US" dirty="0"/>
          </a:p>
        </p:txBody>
      </p:sp>
    </p:spTree>
    <p:extLst>
      <p:ext uri="{BB962C8B-B14F-4D97-AF65-F5344CB8AC3E}">
        <p14:creationId xmlns:p14="http://schemas.microsoft.com/office/powerpoint/2010/main" val="22636505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8211044"/>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endParaRPr lang="en-US" dirty="0" smtClean="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136" name="TextBox 135"/>
          <p:cNvSpPr txBox="1"/>
          <p:nvPr/>
        </p:nvSpPr>
        <p:spPr>
          <a:xfrm>
            <a:off x="381000" y="6019800"/>
            <a:ext cx="8305800" cy="369332"/>
          </a:xfrm>
          <a:prstGeom prst="rect">
            <a:avLst/>
          </a:prstGeom>
          <a:noFill/>
        </p:spPr>
        <p:txBody>
          <a:bodyPr wrap="square" rtlCol="0">
            <a:spAutoFit/>
          </a:bodyPr>
          <a:lstStyle/>
          <a:p>
            <a:r>
              <a:rPr lang="en-US" dirty="0" smtClean="0"/>
              <a:t>Lets see how the Causal Structure gets </a:t>
            </a:r>
            <a:r>
              <a:rPr lang="en-US" dirty="0"/>
              <a:t>discovered. Database example on left.</a:t>
            </a:r>
            <a:endParaRPr lang="en-US" i="1" dirty="0" smtClean="0"/>
          </a:p>
        </p:txBody>
      </p:sp>
    </p:spTree>
    <p:extLst>
      <p:ext uri="{BB962C8B-B14F-4D97-AF65-F5344CB8AC3E}">
        <p14:creationId xmlns:p14="http://schemas.microsoft.com/office/powerpoint/2010/main" val="1859537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9690264"/>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solidFill>
                  <a:srgbClr val="C00000"/>
                </a:solidFill>
              </a:rPr>
              <a:t>000</a:t>
            </a:r>
            <a:endParaRPr lang="en-US" dirty="0">
              <a:solidFill>
                <a:srgbClr val="C00000"/>
              </a:solidFill>
            </a:endParaRPr>
          </a:p>
        </p:txBody>
      </p:sp>
      <p:sp>
        <p:nvSpPr>
          <p:cNvPr id="68" name="Oval 67"/>
          <p:cNvSpPr/>
          <p:nvPr/>
        </p:nvSpPr>
        <p:spPr>
          <a:xfrm>
            <a:off x="4504378" y="4419600"/>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000</a:t>
            </a:r>
            <a:endParaRPr lang="en-US" dirty="0">
              <a:solidFill>
                <a:srgbClr val="C00000"/>
              </a:solidFill>
            </a:endParaRPr>
          </a:p>
        </p:txBody>
      </p:sp>
      <p:sp>
        <p:nvSpPr>
          <p:cNvPr id="59" name="TextBox 58"/>
          <p:cNvSpPr txBox="1"/>
          <p:nvPr/>
        </p:nvSpPr>
        <p:spPr>
          <a:xfrm>
            <a:off x="381000" y="6019800"/>
            <a:ext cx="8305800" cy="369332"/>
          </a:xfrm>
          <a:prstGeom prst="rect">
            <a:avLst/>
          </a:prstGeom>
          <a:noFill/>
        </p:spPr>
        <p:txBody>
          <a:bodyPr wrap="square" rtlCol="0">
            <a:spAutoFit/>
          </a:bodyPr>
          <a:lstStyle/>
          <a:p>
            <a:r>
              <a:rPr lang="en-US" dirty="0" smtClean="0"/>
              <a:t>An initial state is discovered. Conceptual examples on right.</a:t>
            </a:r>
            <a:endParaRPr lang="en-US" i="1" dirty="0" smtClean="0"/>
          </a:p>
        </p:txBody>
      </p:sp>
    </p:spTree>
    <p:extLst>
      <p:ext uri="{BB962C8B-B14F-4D97-AF65-F5344CB8AC3E}">
        <p14:creationId xmlns:p14="http://schemas.microsoft.com/office/powerpoint/2010/main" val="14346232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3244266"/>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cxnSp>
        <p:nvCxnSpPr>
          <p:cNvPr id="72" name="Straight Arrow Connector 71"/>
          <p:cNvCxnSpPr>
            <a:stCxn id="68" idx="7"/>
          </p:cNvCxnSpPr>
          <p:nvPr/>
        </p:nvCxnSpPr>
        <p:spPr>
          <a:xfrm flipV="1">
            <a:off x="5201844" y="3957643"/>
            <a:ext cx="626416" cy="5847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solidFill>
                  <a:srgbClr val="C00000"/>
                </a:solidFill>
              </a:rPr>
              <a:t>+10</a:t>
            </a:r>
            <a:endParaRPr lang="en-US" dirty="0">
              <a:solidFill>
                <a:srgbClr val="C00000"/>
              </a:solidFill>
            </a:endParaRPr>
          </a:p>
        </p:txBody>
      </p:sp>
      <p:sp>
        <p:nvSpPr>
          <p:cNvPr id="59" name="TextBox 58"/>
          <p:cNvSpPr txBox="1"/>
          <p:nvPr/>
        </p:nvSpPr>
        <p:spPr>
          <a:xfrm>
            <a:off x="381000" y="6019800"/>
            <a:ext cx="8305800" cy="369332"/>
          </a:xfrm>
          <a:prstGeom prst="rect">
            <a:avLst/>
          </a:prstGeom>
          <a:noFill/>
        </p:spPr>
        <p:txBody>
          <a:bodyPr wrap="square" rtlCol="0">
            <a:spAutoFit/>
          </a:bodyPr>
          <a:lstStyle/>
          <a:p>
            <a:r>
              <a:rPr lang="en-US" dirty="0" smtClean="0"/>
              <a:t>A response is generated (in this case randomly).</a:t>
            </a:r>
            <a:endParaRPr lang="en-US" i="1" dirty="0" smtClean="0"/>
          </a:p>
        </p:txBody>
      </p:sp>
    </p:spTree>
    <p:extLst>
      <p:ext uri="{BB962C8B-B14F-4D97-AF65-F5344CB8AC3E}">
        <p14:creationId xmlns:p14="http://schemas.microsoft.com/office/powerpoint/2010/main" val="36101878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0561751"/>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solidFill>
                  <a:srgbClr val="C00000"/>
                </a:solidFill>
              </a:rPr>
              <a:t>010</a:t>
            </a:r>
            <a:endParaRPr lang="en-US" dirty="0">
              <a:solidFill>
                <a:srgbClr val="C00000"/>
              </a:solidFill>
            </a:endParaRPr>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010</a:t>
            </a:r>
            <a:endParaRPr lang="en-US" dirty="0">
              <a:solidFill>
                <a:srgbClr val="C00000"/>
              </a:solidFill>
            </a:endParaRPr>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59" name="TextBox 58"/>
          <p:cNvSpPr txBox="1"/>
          <p:nvPr/>
        </p:nvSpPr>
        <p:spPr>
          <a:xfrm>
            <a:off x="381000" y="6019800"/>
            <a:ext cx="8305800" cy="369332"/>
          </a:xfrm>
          <a:prstGeom prst="rect">
            <a:avLst/>
          </a:prstGeom>
          <a:noFill/>
        </p:spPr>
        <p:txBody>
          <a:bodyPr wrap="square" rtlCol="0">
            <a:spAutoFit/>
          </a:bodyPr>
          <a:lstStyle/>
          <a:p>
            <a:r>
              <a:rPr lang="en-US" dirty="0" smtClean="0"/>
              <a:t>A new state of the environment is discovered.</a:t>
            </a:r>
            <a:endParaRPr lang="en-US" i="1" dirty="0" smtClean="0"/>
          </a:p>
        </p:txBody>
      </p:sp>
    </p:spTree>
    <p:extLst>
      <p:ext uri="{BB962C8B-B14F-4D97-AF65-F5344CB8AC3E}">
        <p14:creationId xmlns:p14="http://schemas.microsoft.com/office/powerpoint/2010/main" val="10582121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0678651"/>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010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solidFill>
                  <a:srgbClr val="C00000"/>
                </a:solidFill>
              </a:rPr>
              <a:t>010</a:t>
            </a:r>
            <a:endParaRPr lang="en-US" dirty="0">
              <a:solidFill>
                <a:srgbClr val="C00000"/>
              </a:solidFill>
            </a:endParaRPr>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010</a:t>
            </a:r>
            <a:endParaRPr lang="en-US" dirty="0">
              <a:solidFill>
                <a:srgbClr val="C00000"/>
              </a:solidFill>
            </a:endParaRPr>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59" name="TextBox 58"/>
          <p:cNvSpPr txBox="1"/>
          <p:nvPr/>
        </p:nvSpPr>
        <p:spPr>
          <a:xfrm>
            <a:off x="381000" y="6019800"/>
            <a:ext cx="8305800" cy="369332"/>
          </a:xfrm>
          <a:prstGeom prst="rect">
            <a:avLst/>
          </a:prstGeom>
          <a:noFill/>
        </p:spPr>
        <p:txBody>
          <a:bodyPr wrap="square" rtlCol="0">
            <a:spAutoFit/>
          </a:bodyPr>
          <a:lstStyle/>
          <a:p>
            <a:r>
              <a:rPr lang="en-US" dirty="0" smtClean="0"/>
              <a:t>The “New State” becomes the “Initial State” on the next record.</a:t>
            </a:r>
          </a:p>
        </p:txBody>
      </p:sp>
    </p:spTree>
    <p:extLst>
      <p:ext uri="{BB962C8B-B14F-4D97-AF65-F5344CB8AC3E}">
        <p14:creationId xmlns:p14="http://schemas.microsoft.com/office/powerpoint/2010/main" val="8476712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7932044"/>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-3</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sp>
        <p:nvSpPr>
          <p:cNvPr id="29" name="TextBox 28"/>
          <p:cNvSpPr txBox="1"/>
          <p:nvPr/>
        </p:nvSpPr>
        <p:spPr>
          <a:xfrm>
            <a:off x="8375214" y="2168038"/>
            <a:ext cx="609600" cy="369332"/>
          </a:xfrm>
          <a:prstGeom prst="rect">
            <a:avLst/>
          </a:prstGeom>
          <a:noFill/>
        </p:spPr>
        <p:txBody>
          <a:bodyPr wrap="square" rtlCol="0">
            <a:spAutoFit/>
          </a:bodyPr>
          <a:lstStyle/>
          <a:p>
            <a:pPr algn="ctr"/>
            <a:r>
              <a:rPr lang="en-US" dirty="0" smtClean="0"/>
              <a:t>019</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p:cNvCxnSpPr>
          <p:nvPr/>
        </p:nvCxnSpPr>
        <p:spPr>
          <a:xfrm flipH="1">
            <a:off x="5321152" y="3661295"/>
            <a:ext cx="3874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solidFill>
                  <a:srgbClr val="C00000"/>
                </a:solidFill>
              </a:rPr>
              <a:t>-3</a:t>
            </a:r>
            <a:endParaRPr lang="en-US" dirty="0">
              <a:solidFill>
                <a:srgbClr val="C00000"/>
              </a:solidFill>
            </a:endParaRPr>
          </a:p>
        </p:txBody>
      </p:sp>
      <p:sp>
        <p:nvSpPr>
          <p:cNvPr id="59" name="TextBox 58"/>
          <p:cNvSpPr txBox="1"/>
          <p:nvPr/>
        </p:nvSpPr>
        <p:spPr>
          <a:xfrm>
            <a:off x="381000" y="6019800"/>
            <a:ext cx="8305800" cy="369332"/>
          </a:xfrm>
          <a:prstGeom prst="rect">
            <a:avLst/>
          </a:prstGeom>
          <a:noFill/>
        </p:spPr>
        <p:txBody>
          <a:bodyPr wrap="square" rtlCol="0">
            <a:spAutoFit/>
          </a:bodyPr>
          <a:lstStyle/>
          <a:p>
            <a:r>
              <a:rPr lang="en-US" dirty="0" smtClean="0"/>
              <a:t>Again, an action is chosen.</a:t>
            </a:r>
            <a:endParaRPr lang="en-US" i="1" dirty="0" smtClean="0"/>
          </a:p>
        </p:txBody>
      </p:sp>
    </p:spTree>
    <p:extLst>
      <p:ext uri="{BB962C8B-B14F-4D97-AF65-F5344CB8AC3E}">
        <p14:creationId xmlns:p14="http://schemas.microsoft.com/office/powerpoint/2010/main" val="23834105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8686853"/>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007</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007</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solidFill>
                  <a:srgbClr val="C00000"/>
                </a:solidFill>
              </a:rPr>
              <a:t>007</a:t>
            </a:r>
            <a:endParaRPr lang="en-US" dirty="0">
              <a:solidFill>
                <a:srgbClr val="C00000"/>
              </a:solidFill>
            </a:endParaRPr>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sp>
        <p:nvSpPr>
          <p:cNvPr id="75" name="Oval 74"/>
          <p:cNvSpPr/>
          <p:nvPr/>
        </p:nvSpPr>
        <p:spPr>
          <a:xfrm>
            <a:off x="4504020" y="3242195"/>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007</a:t>
            </a:r>
            <a:endParaRPr lang="en-US" dirty="0">
              <a:solidFill>
                <a:srgbClr val="C00000"/>
              </a:solidFill>
            </a:endParaRPr>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59" name="TextBox 58"/>
          <p:cNvSpPr txBox="1"/>
          <p:nvPr/>
        </p:nvSpPr>
        <p:spPr>
          <a:xfrm>
            <a:off x="381000" y="6019800"/>
            <a:ext cx="8305800" cy="369332"/>
          </a:xfrm>
          <a:prstGeom prst="rect">
            <a:avLst/>
          </a:prstGeom>
          <a:noFill/>
        </p:spPr>
        <p:txBody>
          <a:bodyPr wrap="square" rtlCol="0">
            <a:spAutoFit/>
          </a:bodyPr>
          <a:lstStyle/>
          <a:p>
            <a:r>
              <a:rPr lang="en-US" dirty="0" smtClean="0"/>
              <a:t>And a new state is sensed from the environment.</a:t>
            </a:r>
          </a:p>
        </p:txBody>
      </p:sp>
    </p:spTree>
    <p:extLst>
      <p:ext uri="{BB962C8B-B14F-4D97-AF65-F5344CB8AC3E}">
        <p14:creationId xmlns:p14="http://schemas.microsoft.com/office/powerpoint/2010/main" val="23725019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917513"/>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925141" y="1952106"/>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t>007</a:t>
            </a:r>
            <a:endParaRPr lang="en-US" dirty="0"/>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urved Connector 57"/>
          <p:cNvCxnSpPr/>
          <p:nvPr/>
        </p:nvCxnSpPr>
        <p:spPr>
          <a:xfrm rot="5400000" flipH="1" flipV="1">
            <a:off x="5728290" y="1755255"/>
            <a:ext cx="12700" cy="381001"/>
          </a:xfrm>
          <a:prstGeom prst="curved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sp>
        <p:nvSpPr>
          <p:cNvPr id="75" name="Oval 74"/>
          <p:cNvSpPr/>
          <p:nvPr/>
        </p:nvSpPr>
        <p:spPr>
          <a:xfrm>
            <a:off x="4504020"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007</a:t>
            </a:r>
            <a:endParaRPr lang="en-US" dirty="0"/>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75" idx="0"/>
          </p:cNvCxnSpPr>
          <p:nvPr/>
        </p:nvCxnSpPr>
        <p:spPr>
          <a:xfrm rot="5400000" flipH="1" flipV="1">
            <a:off x="6725914" y="1428867"/>
            <a:ext cx="12700" cy="3626656"/>
          </a:xfrm>
          <a:prstGeom prst="bent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132" name="TextBox 131"/>
          <p:cNvSpPr txBox="1"/>
          <p:nvPr/>
        </p:nvSpPr>
        <p:spPr>
          <a:xfrm>
            <a:off x="6444686" y="2732139"/>
            <a:ext cx="559904" cy="369332"/>
          </a:xfrm>
          <a:prstGeom prst="rect">
            <a:avLst/>
          </a:prstGeom>
          <a:noFill/>
        </p:spPr>
        <p:txBody>
          <a:bodyPr wrap="square" rtlCol="0">
            <a:spAutoFit/>
          </a:bodyPr>
          <a:lstStyle/>
          <a:p>
            <a:pPr algn="ctr"/>
            <a:r>
              <a:rPr lang="en-US" dirty="0" smtClean="0">
                <a:solidFill>
                  <a:srgbClr val="C00000"/>
                </a:solidFill>
              </a:rPr>
              <a:t>+1</a:t>
            </a:r>
            <a:endParaRPr lang="en-US" dirty="0">
              <a:solidFill>
                <a:srgbClr val="C00000"/>
              </a:solidFill>
            </a:endParaRPr>
          </a:p>
        </p:txBody>
      </p:sp>
      <p:sp>
        <p:nvSpPr>
          <p:cNvPr id="59" name="TextBox 58"/>
          <p:cNvSpPr txBox="1"/>
          <p:nvPr/>
        </p:nvSpPr>
        <p:spPr>
          <a:xfrm>
            <a:off x="381000" y="6019800"/>
            <a:ext cx="8305800" cy="369332"/>
          </a:xfrm>
          <a:prstGeom prst="rect">
            <a:avLst/>
          </a:prstGeom>
          <a:noFill/>
        </p:spPr>
        <p:txBody>
          <a:bodyPr wrap="square" rtlCol="0">
            <a:spAutoFit/>
          </a:bodyPr>
          <a:lstStyle/>
          <a:p>
            <a:r>
              <a:rPr lang="en-US" dirty="0" smtClean="0"/>
              <a:t>It continues…</a:t>
            </a:r>
          </a:p>
        </p:txBody>
      </p:sp>
    </p:spTree>
    <p:extLst>
      <p:ext uri="{BB962C8B-B14F-4D97-AF65-F5344CB8AC3E}">
        <p14:creationId xmlns:p14="http://schemas.microsoft.com/office/powerpoint/2010/main" val="11910190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2392786"/>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008</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008</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925141" y="1946281"/>
            <a:ext cx="0" cy="228600"/>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612962" y="2168038"/>
            <a:ext cx="609600" cy="369332"/>
          </a:xfrm>
          <a:prstGeom prst="rect">
            <a:avLst/>
          </a:prstGeom>
          <a:noFill/>
        </p:spPr>
        <p:txBody>
          <a:bodyPr wrap="square" rtlCol="0">
            <a:spAutoFit/>
          </a:bodyPr>
          <a:lstStyle/>
          <a:p>
            <a:pPr algn="ctr"/>
            <a:r>
              <a:rPr lang="en-US" dirty="0" smtClean="0">
                <a:solidFill>
                  <a:srgbClr val="C00000"/>
                </a:solidFill>
              </a:rPr>
              <a:t>008</a:t>
            </a:r>
            <a:endParaRPr lang="en-US" dirty="0">
              <a:solidFill>
                <a:srgbClr val="C00000"/>
              </a:solidFill>
            </a:endParaRPr>
          </a:p>
        </p:txBody>
      </p: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t>007</a:t>
            </a:r>
            <a:endParaRPr lang="en-US" dirty="0"/>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urved Connector 57"/>
          <p:cNvCxnSpPr/>
          <p:nvPr/>
        </p:nvCxnSpPr>
        <p:spPr>
          <a:xfrm rot="5400000" flipH="1" flipV="1">
            <a:off x="5728290" y="1755255"/>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sp>
        <p:nvSpPr>
          <p:cNvPr id="75" name="Oval 74"/>
          <p:cNvSpPr/>
          <p:nvPr/>
        </p:nvSpPr>
        <p:spPr>
          <a:xfrm>
            <a:off x="4504020"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007</a:t>
            </a:r>
            <a:endParaRPr lang="en-US" dirty="0"/>
          </a:p>
        </p:txBody>
      </p:sp>
      <p:sp>
        <p:nvSpPr>
          <p:cNvPr id="78" name="Oval 77"/>
          <p:cNvSpPr/>
          <p:nvPr/>
        </p:nvSpPr>
        <p:spPr>
          <a:xfrm>
            <a:off x="8130676"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C00000"/>
                </a:solidFill>
              </a:rPr>
              <a:t>008</a:t>
            </a:r>
            <a:endParaRPr lang="en-US" dirty="0">
              <a:solidFill>
                <a:srgbClr val="C00000"/>
              </a:solidFill>
            </a:endParaRPr>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75" idx="0"/>
            <a:endCxn id="78" idx="0"/>
          </p:cNvCxnSpPr>
          <p:nvPr/>
        </p:nvCxnSpPr>
        <p:spPr>
          <a:xfrm rot="5400000" flipH="1" flipV="1">
            <a:off x="6725914" y="1428867"/>
            <a:ext cx="12700" cy="362665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132" name="TextBox 131"/>
          <p:cNvSpPr txBox="1"/>
          <p:nvPr/>
        </p:nvSpPr>
        <p:spPr>
          <a:xfrm>
            <a:off x="6444686" y="2732139"/>
            <a:ext cx="559904" cy="369332"/>
          </a:xfrm>
          <a:prstGeom prst="rect">
            <a:avLst/>
          </a:prstGeom>
          <a:noFill/>
        </p:spPr>
        <p:txBody>
          <a:bodyPr wrap="square" rtlCol="0">
            <a:spAutoFit/>
          </a:bodyPr>
          <a:lstStyle/>
          <a:p>
            <a:pPr algn="ctr"/>
            <a:r>
              <a:rPr lang="en-US" dirty="0" smtClean="0"/>
              <a:t>+1</a:t>
            </a:r>
            <a:endParaRPr lang="en-US" dirty="0"/>
          </a:p>
        </p:txBody>
      </p:sp>
    </p:spTree>
    <p:extLst>
      <p:ext uri="{BB962C8B-B14F-4D97-AF65-F5344CB8AC3E}">
        <p14:creationId xmlns:p14="http://schemas.microsoft.com/office/powerpoint/2010/main" val="928216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356685"/>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009</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009</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29876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5993963" y="2168038"/>
            <a:ext cx="609600" cy="369332"/>
          </a:xfrm>
          <a:prstGeom prst="rect">
            <a:avLst/>
          </a:prstGeom>
          <a:noFill/>
        </p:spPr>
        <p:txBody>
          <a:bodyPr wrap="square" rtlCol="0">
            <a:spAutoFit/>
          </a:bodyPr>
          <a:lstStyle/>
          <a:p>
            <a:pPr algn="ctr"/>
            <a:r>
              <a:rPr lang="en-US" dirty="0" smtClean="0">
                <a:solidFill>
                  <a:srgbClr val="C00000"/>
                </a:solidFill>
              </a:rPr>
              <a:t>009</a:t>
            </a:r>
            <a:endParaRPr lang="en-US" dirty="0">
              <a:solidFill>
                <a:srgbClr val="C00000"/>
              </a:solidFill>
            </a:endParaRPr>
          </a:p>
        </p:txBody>
      </p:sp>
      <p:cxnSp>
        <p:nvCxnSpPr>
          <p:cNvPr id="50" name="Straight Connector 49"/>
          <p:cNvCxnSpPr/>
          <p:nvPr/>
        </p:nvCxnSpPr>
        <p:spPr>
          <a:xfrm>
            <a:off x="5917762"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612962" y="2168038"/>
            <a:ext cx="609600" cy="369332"/>
          </a:xfrm>
          <a:prstGeom prst="rect">
            <a:avLst/>
          </a:prstGeom>
          <a:noFill/>
        </p:spPr>
        <p:txBody>
          <a:bodyPr wrap="square" rtlCol="0">
            <a:spAutoFit/>
          </a:bodyPr>
          <a:lstStyle/>
          <a:p>
            <a:pPr algn="ctr"/>
            <a:r>
              <a:rPr lang="en-US" dirty="0" smtClean="0"/>
              <a:t>008</a:t>
            </a:r>
            <a:endParaRPr lang="en-US" dirty="0"/>
          </a:p>
        </p:txBody>
      </p: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t>007</a:t>
            </a:r>
            <a:endParaRPr lang="en-US" dirty="0"/>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urved Connector 57"/>
          <p:cNvCxnSpPr/>
          <p:nvPr/>
        </p:nvCxnSpPr>
        <p:spPr>
          <a:xfrm rot="5400000" flipH="1" flipV="1">
            <a:off x="5728290" y="1755255"/>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Curved Connector 61"/>
          <p:cNvCxnSpPr/>
          <p:nvPr/>
        </p:nvCxnSpPr>
        <p:spPr>
          <a:xfrm rot="5400000" flipH="1" flipV="1">
            <a:off x="6093149" y="1743488"/>
            <a:ext cx="12700" cy="381001"/>
          </a:xfrm>
          <a:prstGeom prst="curved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sp>
        <p:nvSpPr>
          <p:cNvPr id="74" name="Oval 73"/>
          <p:cNvSpPr/>
          <p:nvPr/>
        </p:nvSpPr>
        <p:spPr>
          <a:xfrm>
            <a:off x="5714703" y="4418888"/>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009</a:t>
            </a:r>
            <a:endParaRPr lang="en-US" dirty="0"/>
          </a:p>
        </p:txBody>
      </p:sp>
      <p:sp>
        <p:nvSpPr>
          <p:cNvPr id="75" name="Oval 74"/>
          <p:cNvSpPr/>
          <p:nvPr/>
        </p:nvSpPr>
        <p:spPr>
          <a:xfrm>
            <a:off x="4504020"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007</a:t>
            </a:r>
            <a:endParaRPr lang="en-US" dirty="0"/>
          </a:p>
        </p:txBody>
      </p:sp>
      <p:sp>
        <p:nvSpPr>
          <p:cNvPr id="78" name="Oval 77"/>
          <p:cNvSpPr/>
          <p:nvPr/>
        </p:nvSpPr>
        <p:spPr>
          <a:xfrm>
            <a:off x="8130676"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008</a:t>
            </a:r>
            <a:endParaRPr lang="en-US" dirty="0"/>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75" idx="0"/>
            <a:endCxn id="78" idx="0"/>
          </p:cNvCxnSpPr>
          <p:nvPr/>
        </p:nvCxnSpPr>
        <p:spPr>
          <a:xfrm rot="5400000" flipH="1" flipV="1">
            <a:off x="6725914" y="1428867"/>
            <a:ext cx="12700" cy="362665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78" idx="3"/>
            <a:endCxn id="74" idx="7"/>
          </p:cNvCxnSpPr>
          <p:nvPr/>
        </p:nvCxnSpPr>
        <p:spPr>
          <a:xfrm flipH="1">
            <a:off x="6412169" y="3957643"/>
            <a:ext cx="1838173" cy="5839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132" name="TextBox 131"/>
          <p:cNvSpPr txBox="1"/>
          <p:nvPr/>
        </p:nvSpPr>
        <p:spPr>
          <a:xfrm>
            <a:off x="6444686" y="2732139"/>
            <a:ext cx="559904" cy="369332"/>
          </a:xfrm>
          <a:prstGeom prst="rect">
            <a:avLst/>
          </a:prstGeom>
          <a:noFill/>
        </p:spPr>
        <p:txBody>
          <a:bodyPr wrap="square" rtlCol="0">
            <a:spAutoFit/>
          </a:bodyPr>
          <a:lstStyle/>
          <a:p>
            <a:pPr algn="ctr"/>
            <a:r>
              <a:rPr lang="en-US" dirty="0" smtClean="0"/>
              <a:t>+1</a:t>
            </a:r>
            <a:endParaRPr lang="en-US" dirty="0"/>
          </a:p>
        </p:txBody>
      </p:sp>
      <p:sp>
        <p:nvSpPr>
          <p:cNvPr id="134" name="TextBox 133"/>
          <p:cNvSpPr txBox="1"/>
          <p:nvPr/>
        </p:nvSpPr>
        <p:spPr>
          <a:xfrm rot="20493514">
            <a:off x="6698814" y="4049556"/>
            <a:ext cx="559904"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Tree>
    <p:extLst>
      <p:ext uri="{BB962C8B-B14F-4D97-AF65-F5344CB8AC3E}">
        <p14:creationId xmlns:p14="http://schemas.microsoft.com/office/powerpoint/2010/main" val="2731317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Sensorimotor Engine</a:t>
            </a:r>
            <a:endParaRPr lang="en-US" dirty="0"/>
          </a:p>
        </p:txBody>
      </p:sp>
    </p:spTree>
    <p:extLst>
      <p:ext uri="{BB962C8B-B14F-4D97-AF65-F5344CB8AC3E}">
        <p14:creationId xmlns:p14="http://schemas.microsoft.com/office/powerpoint/2010/main" val="41140456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5936669"/>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010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010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solidFill>
                  <a:srgbClr val="C00000"/>
                </a:solidFill>
              </a:rPr>
              <a:t>010</a:t>
            </a:r>
            <a:endParaRPr lang="en-US" dirty="0">
              <a:solidFill>
                <a:srgbClr val="C00000"/>
              </a:solidFill>
            </a:endParaRPr>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29876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5993963" y="2168038"/>
            <a:ext cx="609600" cy="369332"/>
          </a:xfrm>
          <a:prstGeom prst="rect">
            <a:avLst/>
          </a:prstGeom>
          <a:noFill/>
        </p:spPr>
        <p:txBody>
          <a:bodyPr wrap="square" rtlCol="0">
            <a:spAutoFit/>
          </a:bodyPr>
          <a:lstStyle/>
          <a:p>
            <a:pPr algn="ctr"/>
            <a:r>
              <a:rPr lang="en-US" dirty="0" smtClean="0"/>
              <a:t>009</a:t>
            </a:r>
            <a:endParaRPr lang="en-US" dirty="0"/>
          </a:p>
        </p:txBody>
      </p:sp>
      <p:cxnSp>
        <p:nvCxnSpPr>
          <p:cNvPr id="50" name="Straight Connector 49"/>
          <p:cNvCxnSpPr/>
          <p:nvPr/>
        </p:nvCxnSpPr>
        <p:spPr>
          <a:xfrm>
            <a:off x="5917762"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612962" y="2168038"/>
            <a:ext cx="609600" cy="369332"/>
          </a:xfrm>
          <a:prstGeom prst="rect">
            <a:avLst/>
          </a:prstGeom>
          <a:noFill/>
        </p:spPr>
        <p:txBody>
          <a:bodyPr wrap="square" rtlCol="0">
            <a:spAutoFit/>
          </a:bodyPr>
          <a:lstStyle/>
          <a:p>
            <a:pPr algn="ctr"/>
            <a:r>
              <a:rPr lang="en-US" dirty="0" smtClean="0"/>
              <a:t>008</a:t>
            </a:r>
            <a:endParaRPr lang="en-US" dirty="0"/>
          </a:p>
        </p:txBody>
      </p: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t>007</a:t>
            </a:r>
            <a:endParaRPr lang="en-US" dirty="0"/>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urved Connector 57"/>
          <p:cNvCxnSpPr/>
          <p:nvPr/>
        </p:nvCxnSpPr>
        <p:spPr>
          <a:xfrm rot="5400000" flipH="1" flipV="1">
            <a:off x="5728290" y="1755255"/>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Curved Connector 61"/>
          <p:cNvCxnSpPr/>
          <p:nvPr/>
        </p:nvCxnSpPr>
        <p:spPr>
          <a:xfrm rot="5400000" flipH="1" flipV="1">
            <a:off x="6093149" y="1743488"/>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Curved Connector 62"/>
          <p:cNvCxnSpPr/>
          <p:nvPr/>
        </p:nvCxnSpPr>
        <p:spPr>
          <a:xfrm rot="5400000" flipH="1" flipV="1">
            <a:off x="6478818" y="1736147"/>
            <a:ext cx="12700" cy="381001"/>
          </a:xfrm>
          <a:prstGeom prst="curved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010</a:t>
            </a:r>
            <a:endParaRPr lang="en-US" dirty="0">
              <a:solidFill>
                <a:srgbClr val="C00000"/>
              </a:solidFill>
            </a:endParaRPr>
          </a:p>
        </p:txBody>
      </p:sp>
      <p:sp>
        <p:nvSpPr>
          <p:cNvPr id="74" name="Oval 73"/>
          <p:cNvSpPr/>
          <p:nvPr/>
        </p:nvSpPr>
        <p:spPr>
          <a:xfrm>
            <a:off x="5714703" y="4418888"/>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009</a:t>
            </a:r>
            <a:endParaRPr lang="en-US" dirty="0"/>
          </a:p>
        </p:txBody>
      </p:sp>
      <p:sp>
        <p:nvSpPr>
          <p:cNvPr id="75" name="Oval 74"/>
          <p:cNvSpPr/>
          <p:nvPr/>
        </p:nvSpPr>
        <p:spPr>
          <a:xfrm>
            <a:off x="4504020"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007</a:t>
            </a:r>
            <a:endParaRPr lang="en-US" dirty="0"/>
          </a:p>
        </p:txBody>
      </p:sp>
      <p:sp>
        <p:nvSpPr>
          <p:cNvPr id="78" name="Oval 77"/>
          <p:cNvSpPr/>
          <p:nvPr/>
        </p:nvSpPr>
        <p:spPr>
          <a:xfrm>
            <a:off x="8130676"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008</a:t>
            </a:r>
            <a:endParaRPr lang="en-US" dirty="0"/>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75" idx="0"/>
            <a:endCxn id="78" idx="0"/>
          </p:cNvCxnSpPr>
          <p:nvPr/>
        </p:nvCxnSpPr>
        <p:spPr>
          <a:xfrm rot="5400000" flipH="1" flipV="1">
            <a:off x="6725914" y="1428867"/>
            <a:ext cx="12700" cy="362665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78" idx="3"/>
            <a:endCxn id="74" idx="7"/>
          </p:cNvCxnSpPr>
          <p:nvPr/>
        </p:nvCxnSpPr>
        <p:spPr>
          <a:xfrm flipH="1">
            <a:off x="6412169" y="3957643"/>
            <a:ext cx="1838173" cy="58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74" idx="0"/>
            <a:endCxn id="73" idx="4"/>
          </p:cNvCxnSpPr>
          <p:nvPr/>
        </p:nvCxnSpPr>
        <p:spPr>
          <a:xfrm flipH="1" flipV="1">
            <a:off x="6117160" y="4080395"/>
            <a:ext cx="6109" cy="3384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132" name="TextBox 131"/>
          <p:cNvSpPr txBox="1"/>
          <p:nvPr/>
        </p:nvSpPr>
        <p:spPr>
          <a:xfrm>
            <a:off x="6444686" y="2732139"/>
            <a:ext cx="559904" cy="369332"/>
          </a:xfrm>
          <a:prstGeom prst="rect">
            <a:avLst/>
          </a:prstGeom>
          <a:noFill/>
        </p:spPr>
        <p:txBody>
          <a:bodyPr wrap="square" rtlCol="0">
            <a:spAutoFit/>
          </a:bodyPr>
          <a:lstStyle/>
          <a:p>
            <a:pPr algn="ctr"/>
            <a:r>
              <a:rPr lang="en-US" dirty="0" smtClean="0"/>
              <a:t>+1</a:t>
            </a:r>
            <a:endParaRPr lang="en-US" dirty="0"/>
          </a:p>
        </p:txBody>
      </p:sp>
      <p:sp>
        <p:nvSpPr>
          <p:cNvPr id="133" name="TextBox 132"/>
          <p:cNvSpPr txBox="1"/>
          <p:nvPr/>
        </p:nvSpPr>
        <p:spPr>
          <a:xfrm rot="16200000">
            <a:off x="5710023" y="3985573"/>
            <a:ext cx="559904"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34" name="TextBox 133"/>
          <p:cNvSpPr txBox="1"/>
          <p:nvPr/>
        </p:nvSpPr>
        <p:spPr>
          <a:xfrm rot="20493514">
            <a:off x="6698814" y="4049556"/>
            <a:ext cx="559904"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4554953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3710743"/>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011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011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29876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5993963" y="2168038"/>
            <a:ext cx="609600" cy="369332"/>
          </a:xfrm>
          <a:prstGeom prst="rect">
            <a:avLst/>
          </a:prstGeom>
          <a:noFill/>
        </p:spPr>
        <p:txBody>
          <a:bodyPr wrap="square" rtlCol="0">
            <a:spAutoFit/>
          </a:bodyPr>
          <a:lstStyle/>
          <a:p>
            <a:pPr algn="ctr"/>
            <a:r>
              <a:rPr lang="en-US" dirty="0" smtClean="0"/>
              <a:t>009</a:t>
            </a:r>
            <a:endParaRPr lang="en-US" dirty="0"/>
          </a:p>
        </p:txBody>
      </p:sp>
      <p:cxnSp>
        <p:nvCxnSpPr>
          <p:cNvPr id="50" name="Straight Connector 49"/>
          <p:cNvCxnSpPr/>
          <p:nvPr/>
        </p:nvCxnSpPr>
        <p:spPr>
          <a:xfrm>
            <a:off x="5917762"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612962" y="2168038"/>
            <a:ext cx="609600" cy="369332"/>
          </a:xfrm>
          <a:prstGeom prst="rect">
            <a:avLst/>
          </a:prstGeom>
          <a:noFill/>
        </p:spPr>
        <p:txBody>
          <a:bodyPr wrap="square" rtlCol="0">
            <a:spAutoFit/>
          </a:bodyPr>
          <a:lstStyle/>
          <a:p>
            <a:pPr algn="ctr"/>
            <a:r>
              <a:rPr lang="en-US" dirty="0" smtClean="0"/>
              <a:t>008</a:t>
            </a:r>
            <a:endParaRPr lang="en-US" dirty="0"/>
          </a:p>
        </p:txBody>
      </p: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t>007</a:t>
            </a:r>
            <a:endParaRPr lang="en-US" dirty="0"/>
          </a:p>
        </p:txBody>
      </p:sp>
      <p:cxnSp>
        <p:nvCxnSpPr>
          <p:cNvPr id="54" name="Straight Connector 53"/>
          <p:cNvCxnSpPr/>
          <p:nvPr/>
        </p:nvCxnSpPr>
        <p:spPr>
          <a:xfrm>
            <a:off x="705862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6753823" y="2168038"/>
            <a:ext cx="609600" cy="369332"/>
          </a:xfrm>
          <a:prstGeom prst="rect">
            <a:avLst/>
          </a:prstGeom>
          <a:noFill/>
        </p:spPr>
        <p:txBody>
          <a:bodyPr wrap="square" rtlCol="0">
            <a:spAutoFit/>
          </a:bodyPr>
          <a:lstStyle/>
          <a:p>
            <a:pPr algn="ctr"/>
            <a:r>
              <a:rPr lang="en-US" dirty="0" smtClean="0">
                <a:solidFill>
                  <a:srgbClr val="C00000"/>
                </a:solidFill>
              </a:rPr>
              <a:t>011</a:t>
            </a:r>
            <a:endParaRPr lang="en-US" dirty="0">
              <a:solidFill>
                <a:srgbClr val="C00000"/>
              </a:solidFill>
            </a:endParaRPr>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urved Connector 57"/>
          <p:cNvCxnSpPr/>
          <p:nvPr/>
        </p:nvCxnSpPr>
        <p:spPr>
          <a:xfrm rot="5400000" flipH="1" flipV="1">
            <a:off x="5728290" y="1755255"/>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Curved Connector 61"/>
          <p:cNvCxnSpPr/>
          <p:nvPr/>
        </p:nvCxnSpPr>
        <p:spPr>
          <a:xfrm rot="5400000" flipH="1" flipV="1">
            <a:off x="6093149" y="1743488"/>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Curved Connector 62"/>
          <p:cNvCxnSpPr/>
          <p:nvPr/>
        </p:nvCxnSpPr>
        <p:spPr>
          <a:xfrm rot="5400000" flipH="1" flipV="1">
            <a:off x="6478818" y="1736147"/>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Curved Connector 63"/>
          <p:cNvCxnSpPr/>
          <p:nvPr/>
        </p:nvCxnSpPr>
        <p:spPr>
          <a:xfrm rot="5400000" flipH="1" flipV="1">
            <a:off x="6861868" y="1746544"/>
            <a:ext cx="12700" cy="381001"/>
          </a:xfrm>
          <a:prstGeom prst="curved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sp>
        <p:nvSpPr>
          <p:cNvPr id="74" name="Oval 73"/>
          <p:cNvSpPr/>
          <p:nvPr/>
        </p:nvSpPr>
        <p:spPr>
          <a:xfrm>
            <a:off x="5714703" y="4418888"/>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009</a:t>
            </a:r>
            <a:endParaRPr lang="en-US" dirty="0"/>
          </a:p>
        </p:txBody>
      </p:sp>
      <p:sp>
        <p:nvSpPr>
          <p:cNvPr id="75" name="Oval 74"/>
          <p:cNvSpPr/>
          <p:nvPr/>
        </p:nvSpPr>
        <p:spPr>
          <a:xfrm>
            <a:off x="4504020"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007</a:t>
            </a:r>
            <a:endParaRPr lang="en-US" dirty="0"/>
          </a:p>
        </p:txBody>
      </p:sp>
      <p:sp>
        <p:nvSpPr>
          <p:cNvPr id="76" name="Oval 75"/>
          <p:cNvSpPr/>
          <p:nvPr/>
        </p:nvSpPr>
        <p:spPr>
          <a:xfrm>
            <a:off x="6926102" y="3242195"/>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011</a:t>
            </a:r>
            <a:endParaRPr lang="en-US" dirty="0">
              <a:solidFill>
                <a:srgbClr val="C00000"/>
              </a:solidFill>
            </a:endParaRPr>
          </a:p>
        </p:txBody>
      </p:sp>
      <p:sp>
        <p:nvSpPr>
          <p:cNvPr id="78" name="Oval 77"/>
          <p:cNvSpPr/>
          <p:nvPr/>
        </p:nvSpPr>
        <p:spPr>
          <a:xfrm>
            <a:off x="8130676"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008</a:t>
            </a:r>
            <a:endParaRPr lang="en-US" dirty="0"/>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75" idx="0"/>
            <a:endCxn id="78" idx="0"/>
          </p:cNvCxnSpPr>
          <p:nvPr/>
        </p:nvCxnSpPr>
        <p:spPr>
          <a:xfrm rot="5400000" flipH="1" flipV="1">
            <a:off x="6725914" y="1428867"/>
            <a:ext cx="12700" cy="362665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78" idx="3"/>
            <a:endCxn id="74" idx="7"/>
          </p:cNvCxnSpPr>
          <p:nvPr/>
        </p:nvCxnSpPr>
        <p:spPr>
          <a:xfrm flipH="1">
            <a:off x="6412169" y="3957643"/>
            <a:ext cx="1838173" cy="58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73" idx="6"/>
            <a:endCxn id="76" idx="2"/>
          </p:cNvCxnSpPr>
          <p:nvPr/>
        </p:nvCxnSpPr>
        <p:spPr>
          <a:xfrm>
            <a:off x="6525726" y="3661295"/>
            <a:ext cx="40037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4" name="Straight Arrow Connector 123"/>
          <p:cNvCxnSpPr>
            <a:stCxn id="74" idx="0"/>
            <a:endCxn id="73" idx="4"/>
          </p:cNvCxnSpPr>
          <p:nvPr/>
        </p:nvCxnSpPr>
        <p:spPr>
          <a:xfrm flipH="1" flipV="1">
            <a:off x="6117160" y="4080395"/>
            <a:ext cx="6109" cy="338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129" name="TextBox 128"/>
          <p:cNvSpPr txBox="1"/>
          <p:nvPr/>
        </p:nvSpPr>
        <p:spPr>
          <a:xfrm>
            <a:off x="6480716" y="3367147"/>
            <a:ext cx="559904"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32" name="TextBox 131"/>
          <p:cNvSpPr txBox="1"/>
          <p:nvPr/>
        </p:nvSpPr>
        <p:spPr>
          <a:xfrm>
            <a:off x="6444686" y="2732139"/>
            <a:ext cx="559904" cy="369332"/>
          </a:xfrm>
          <a:prstGeom prst="rect">
            <a:avLst/>
          </a:prstGeom>
          <a:noFill/>
        </p:spPr>
        <p:txBody>
          <a:bodyPr wrap="square" rtlCol="0">
            <a:spAutoFit/>
          </a:bodyPr>
          <a:lstStyle/>
          <a:p>
            <a:pPr algn="ctr"/>
            <a:r>
              <a:rPr lang="en-US" dirty="0" smtClean="0"/>
              <a:t>+1</a:t>
            </a:r>
            <a:endParaRPr lang="en-US" dirty="0"/>
          </a:p>
        </p:txBody>
      </p:sp>
      <p:sp>
        <p:nvSpPr>
          <p:cNvPr id="133" name="TextBox 132"/>
          <p:cNvSpPr txBox="1"/>
          <p:nvPr/>
        </p:nvSpPr>
        <p:spPr>
          <a:xfrm rot="16200000">
            <a:off x="5710023" y="3985573"/>
            <a:ext cx="559904" cy="369332"/>
          </a:xfrm>
          <a:prstGeom prst="rect">
            <a:avLst/>
          </a:prstGeom>
          <a:noFill/>
        </p:spPr>
        <p:txBody>
          <a:bodyPr wrap="square" rtlCol="0">
            <a:spAutoFit/>
          </a:bodyPr>
          <a:lstStyle/>
          <a:p>
            <a:r>
              <a:rPr lang="en-US" dirty="0" smtClean="0"/>
              <a:t>+1</a:t>
            </a:r>
            <a:endParaRPr lang="en-US" dirty="0"/>
          </a:p>
        </p:txBody>
      </p:sp>
      <p:sp>
        <p:nvSpPr>
          <p:cNvPr id="134" name="TextBox 133"/>
          <p:cNvSpPr txBox="1"/>
          <p:nvPr/>
        </p:nvSpPr>
        <p:spPr>
          <a:xfrm rot="20493514">
            <a:off x="6698814" y="4049556"/>
            <a:ext cx="559904"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5817838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573161"/>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-3</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008</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008</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29876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5993963" y="2168038"/>
            <a:ext cx="609600" cy="369332"/>
          </a:xfrm>
          <a:prstGeom prst="rect">
            <a:avLst/>
          </a:prstGeom>
          <a:noFill/>
        </p:spPr>
        <p:txBody>
          <a:bodyPr wrap="square" rtlCol="0">
            <a:spAutoFit/>
          </a:bodyPr>
          <a:lstStyle/>
          <a:p>
            <a:pPr algn="ctr"/>
            <a:r>
              <a:rPr lang="en-US" dirty="0" smtClean="0"/>
              <a:t>009</a:t>
            </a:r>
            <a:endParaRPr lang="en-US" dirty="0"/>
          </a:p>
        </p:txBody>
      </p:sp>
      <p:cxnSp>
        <p:nvCxnSpPr>
          <p:cNvPr id="50" name="Straight Connector 49"/>
          <p:cNvCxnSpPr/>
          <p:nvPr/>
        </p:nvCxnSpPr>
        <p:spPr>
          <a:xfrm>
            <a:off x="5917762"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612962" y="2168038"/>
            <a:ext cx="609600" cy="369332"/>
          </a:xfrm>
          <a:prstGeom prst="rect">
            <a:avLst/>
          </a:prstGeom>
          <a:noFill/>
        </p:spPr>
        <p:txBody>
          <a:bodyPr wrap="square" rtlCol="0">
            <a:spAutoFit/>
          </a:bodyPr>
          <a:lstStyle/>
          <a:p>
            <a:pPr algn="ctr"/>
            <a:r>
              <a:rPr lang="en-US" dirty="0" smtClean="0">
                <a:solidFill>
                  <a:srgbClr val="C00000"/>
                </a:solidFill>
              </a:rPr>
              <a:t>008</a:t>
            </a:r>
            <a:endParaRPr lang="en-US" dirty="0">
              <a:solidFill>
                <a:srgbClr val="C00000"/>
              </a:solidFill>
            </a:endParaRPr>
          </a:p>
        </p:txBody>
      </p: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t>007</a:t>
            </a:r>
            <a:endParaRPr lang="en-US" dirty="0"/>
          </a:p>
        </p:txBody>
      </p:sp>
      <p:cxnSp>
        <p:nvCxnSpPr>
          <p:cNvPr id="54" name="Straight Connector 53"/>
          <p:cNvCxnSpPr/>
          <p:nvPr/>
        </p:nvCxnSpPr>
        <p:spPr>
          <a:xfrm>
            <a:off x="705862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6753823" y="2168038"/>
            <a:ext cx="609600" cy="369332"/>
          </a:xfrm>
          <a:prstGeom prst="rect">
            <a:avLst/>
          </a:prstGeom>
          <a:noFill/>
        </p:spPr>
        <p:txBody>
          <a:bodyPr wrap="square" rtlCol="0">
            <a:spAutoFit/>
          </a:bodyPr>
          <a:lstStyle/>
          <a:p>
            <a:pPr algn="ctr"/>
            <a:r>
              <a:rPr lang="en-US" dirty="0" smtClean="0"/>
              <a:t>011</a:t>
            </a:r>
            <a:endParaRPr lang="en-US" dirty="0"/>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urved Connector 57"/>
          <p:cNvCxnSpPr/>
          <p:nvPr/>
        </p:nvCxnSpPr>
        <p:spPr>
          <a:xfrm rot="5400000" flipH="1" flipV="1">
            <a:off x="5728290" y="1755255"/>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Curved Connector 61"/>
          <p:cNvCxnSpPr/>
          <p:nvPr/>
        </p:nvCxnSpPr>
        <p:spPr>
          <a:xfrm rot="5400000" flipH="1" flipV="1">
            <a:off x="6093149" y="1743488"/>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Curved Connector 62"/>
          <p:cNvCxnSpPr/>
          <p:nvPr/>
        </p:nvCxnSpPr>
        <p:spPr>
          <a:xfrm rot="5400000" flipH="1" flipV="1">
            <a:off x="6478818" y="1736147"/>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Curved Connector 63"/>
          <p:cNvCxnSpPr/>
          <p:nvPr/>
        </p:nvCxnSpPr>
        <p:spPr>
          <a:xfrm rot="5400000" flipH="1" flipV="1">
            <a:off x="6861868" y="1746544"/>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urved Connector 59"/>
          <p:cNvCxnSpPr/>
          <p:nvPr/>
        </p:nvCxnSpPr>
        <p:spPr>
          <a:xfrm rot="16200000" flipV="1">
            <a:off x="6478817" y="1368917"/>
            <a:ext cx="12700" cy="1140861"/>
          </a:xfrm>
          <a:prstGeom prst="curved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sp>
        <p:nvSpPr>
          <p:cNvPr id="74" name="Oval 73"/>
          <p:cNvSpPr/>
          <p:nvPr/>
        </p:nvSpPr>
        <p:spPr>
          <a:xfrm>
            <a:off x="5714703" y="4418888"/>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009</a:t>
            </a:r>
            <a:endParaRPr lang="en-US" dirty="0"/>
          </a:p>
        </p:txBody>
      </p:sp>
      <p:sp>
        <p:nvSpPr>
          <p:cNvPr id="75" name="Oval 74"/>
          <p:cNvSpPr/>
          <p:nvPr/>
        </p:nvSpPr>
        <p:spPr>
          <a:xfrm>
            <a:off x="4504020"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007</a:t>
            </a:r>
            <a:endParaRPr lang="en-US" dirty="0"/>
          </a:p>
        </p:txBody>
      </p:sp>
      <p:sp>
        <p:nvSpPr>
          <p:cNvPr id="76" name="Oval 75"/>
          <p:cNvSpPr/>
          <p:nvPr/>
        </p:nvSpPr>
        <p:spPr>
          <a:xfrm>
            <a:off x="6926102"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011</a:t>
            </a:r>
            <a:endParaRPr lang="en-US" dirty="0"/>
          </a:p>
        </p:txBody>
      </p:sp>
      <p:sp>
        <p:nvSpPr>
          <p:cNvPr id="78" name="Oval 77"/>
          <p:cNvSpPr/>
          <p:nvPr/>
        </p:nvSpPr>
        <p:spPr>
          <a:xfrm>
            <a:off x="8130676" y="3242195"/>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008</a:t>
            </a:r>
            <a:endParaRPr lang="en-US" dirty="0">
              <a:solidFill>
                <a:srgbClr val="C00000"/>
              </a:solidFill>
            </a:endParaRPr>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75" idx="0"/>
            <a:endCxn id="78" idx="0"/>
          </p:cNvCxnSpPr>
          <p:nvPr/>
        </p:nvCxnSpPr>
        <p:spPr>
          <a:xfrm rot="5400000" flipH="1" flipV="1">
            <a:off x="6725914" y="1428867"/>
            <a:ext cx="12700" cy="362665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78" idx="3"/>
            <a:endCxn id="74" idx="7"/>
          </p:cNvCxnSpPr>
          <p:nvPr/>
        </p:nvCxnSpPr>
        <p:spPr>
          <a:xfrm flipH="1">
            <a:off x="6412169" y="3957643"/>
            <a:ext cx="1838173" cy="58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73" idx="6"/>
            <a:endCxn id="76" idx="2"/>
          </p:cNvCxnSpPr>
          <p:nvPr/>
        </p:nvCxnSpPr>
        <p:spPr>
          <a:xfrm>
            <a:off x="6525726" y="3661295"/>
            <a:ext cx="4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76" idx="6"/>
            <a:endCxn id="78" idx="2"/>
          </p:cNvCxnSpPr>
          <p:nvPr/>
        </p:nvCxnSpPr>
        <p:spPr>
          <a:xfrm>
            <a:off x="7743234" y="3661295"/>
            <a:ext cx="3874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4" name="Straight Arrow Connector 123"/>
          <p:cNvCxnSpPr>
            <a:stCxn id="74" idx="0"/>
            <a:endCxn id="73" idx="4"/>
          </p:cNvCxnSpPr>
          <p:nvPr/>
        </p:nvCxnSpPr>
        <p:spPr>
          <a:xfrm flipH="1" flipV="1">
            <a:off x="6117160" y="4080395"/>
            <a:ext cx="6109" cy="338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128" name="TextBox 127"/>
          <p:cNvSpPr txBox="1"/>
          <p:nvPr/>
        </p:nvSpPr>
        <p:spPr>
          <a:xfrm>
            <a:off x="7742160" y="3367147"/>
            <a:ext cx="559904" cy="369332"/>
          </a:xfrm>
          <a:prstGeom prst="rect">
            <a:avLst/>
          </a:prstGeom>
          <a:noFill/>
        </p:spPr>
        <p:txBody>
          <a:bodyPr wrap="square" rtlCol="0">
            <a:spAutoFit/>
          </a:bodyPr>
          <a:lstStyle/>
          <a:p>
            <a:r>
              <a:rPr lang="en-US" dirty="0" smtClean="0">
                <a:solidFill>
                  <a:srgbClr val="C00000"/>
                </a:solidFill>
              </a:rPr>
              <a:t>-3</a:t>
            </a:r>
            <a:endParaRPr lang="en-US" dirty="0">
              <a:solidFill>
                <a:srgbClr val="C00000"/>
              </a:solidFill>
            </a:endParaRPr>
          </a:p>
        </p:txBody>
      </p:sp>
      <p:sp>
        <p:nvSpPr>
          <p:cNvPr id="129" name="TextBox 128"/>
          <p:cNvSpPr txBox="1"/>
          <p:nvPr/>
        </p:nvSpPr>
        <p:spPr>
          <a:xfrm>
            <a:off x="6480716" y="3367147"/>
            <a:ext cx="559904" cy="369332"/>
          </a:xfrm>
          <a:prstGeom prst="rect">
            <a:avLst/>
          </a:prstGeom>
          <a:noFill/>
        </p:spPr>
        <p:txBody>
          <a:bodyPr wrap="square" rtlCol="0">
            <a:spAutoFit/>
          </a:bodyPr>
          <a:lstStyle/>
          <a:p>
            <a:r>
              <a:rPr lang="en-US" dirty="0" smtClean="0"/>
              <a:t>+1</a:t>
            </a:r>
            <a:endParaRPr lang="en-US" dirty="0"/>
          </a:p>
        </p:txBody>
      </p:sp>
      <p:sp>
        <p:nvSpPr>
          <p:cNvPr id="132" name="TextBox 131"/>
          <p:cNvSpPr txBox="1"/>
          <p:nvPr/>
        </p:nvSpPr>
        <p:spPr>
          <a:xfrm>
            <a:off x="6444686" y="2732139"/>
            <a:ext cx="559904" cy="369332"/>
          </a:xfrm>
          <a:prstGeom prst="rect">
            <a:avLst/>
          </a:prstGeom>
          <a:noFill/>
        </p:spPr>
        <p:txBody>
          <a:bodyPr wrap="square" rtlCol="0">
            <a:spAutoFit/>
          </a:bodyPr>
          <a:lstStyle/>
          <a:p>
            <a:pPr algn="ctr"/>
            <a:r>
              <a:rPr lang="en-US" dirty="0" smtClean="0"/>
              <a:t>+1</a:t>
            </a:r>
            <a:endParaRPr lang="en-US" dirty="0"/>
          </a:p>
        </p:txBody>
      </p:sp>
      <p:sp>
        <p:nvSpPr>
          <p:cNvPr id="133" name="TextBox 132"/>
          <p:cNvSpPr txBox="1"/>
          <p:nvPr/>
        </p:nvSpPr>
        <p:spPr>
          <a:xfrm rot="16200000">
            <a:off x="5710023" y="3985573"/>
            <a:ext cx="559904" cy="369332"/>
          </a:xfrm>
          <a:prstGeom prst="rect">
            <a:avLst/>
          </a:prstGeom>
          <a:noFill/>
        </p:spPr>
        <p:txBody>
          <a:bodyPr wrap="square" rtlCol="0">
            <a:spAutoFit/>
          </a:bodyPr>
          <a:lstStyle/>
          <a:p>
            <a:r>
              <a:rPr lang="en-US" dirty="0" smtClean="0"/>
              <a:t>+1</a:t>
            </a:r>
            <a:endParaRPr lang="en-US" dirty="0"/>
          </a:p>
        </p:txBody>
      </p:sp>
      <p:sp>
        <p:nvSpPr>
          <p:cNvPr id="134" name="TextBox 133"/>
          <p:cNvSpPr txBox="1"/>
          <p:nvPr/>
        </p:nvSpPr>
        <p:spPr>
          <a:xfrm rot="20493514">
            <a:off x="6698814" y="4049556"/>
            <a:ext cx="559904"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577631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3206500"/>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+10</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018</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018</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29876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5993963" y="2168038"/>
            <a:ext cx="609600" cy="369332"/>
          </a:xfrm>
          <a:prstGeom prst="rect">
            <a:avLst/>
          </a:prstGeom>
          <a:noFill/>
        </p:spPr>
        <p:txBody>
          <a:bodyPr wrap="square" rtlCol="0">
            <a:spAutoFit/>
          </a:bodyPr>
          <a:lstStyle/>
          <a:p>
            <a:pPr algn="ctr"/>
            <a:r>
              <a:rPr lang="en-US" dirty="0" smtClean="0"/>
              <a:t>009</a:t>
            </a:r>
            <a:endParaRPr lang="en-US" dirty="0"/>
          </a:p>
        </p:txBody>
      </p:sp>
      <p:cxnSp>
        <p:nvCxnSpPr>
          <p:cNvPr id="50" name="Straight Connector 49"/>
          <p:cNvCxnSpPr/>
          <p:nvPr/>
        </p:nvCxnSpPr>
        <p:spPr>
          <a:xfrm>
            <a:off x="5917762"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612962" y="2168038"/>
            <a:ext cx="609600" cy="369332"/>
          </a:xfrm>
          <a:prstGeom prst="rect">
            <a:avLst/>
          </a:prstGeom>
          <a:noFill/>
        </p:spPr>
        <p:txBody>
          <a:bodyPr wrap="square" rtlCol="0">
            <a:spAutoFit/>
          </a:bodyPr>
          <a:lstStyle/>
          <a:p>
            <a:pPr algn="ctr"/>
            <a:r>
              <a:rPr lang="en-US" dirty="0" smtClean="0"/>
              <a:t>008</a:t>
            </a:r>
            <a:endParaRPr lang="en-US" dirty="0"/>
          </a:p>
        </p:txBody>
      </p: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t>007</a:t>
            </a:r>
            <a:endParaRPr lang="en-US" dirty="0"/>
          </a:p>
        </p:txBody>
      </p:sp>
      <p:cxnSp>
        <p:nvCxnSpPr>
          <p:cNvPr id="54" name="Straight Connector 53"/>
          <p:cNvCxnSpPr/>
          <p:nvPr/>
        </p:nvCxnSpPr>
        <p:spPr>
          <a:xfrm>
            <a:off x="705862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6753823" y="2168038"/>
            <a:ext cx="609600" cy="369332"/>
          </a:xfrm>
          <a:prstGeom prst="rect">
            <a:avLst/>
          </a:prstGeom>
          <a:noFill/>
        </p:spPr>
        <p:txBody>
          <a:bodyPr wrap="square" rtlCol="0">
            <a:spAutoFit/>
          </a:bodyPr>
          <a:lstStyle/>
          <a:p>
            <a:pPr algn="ctr"/>
            <a:r>
              <a:rPr lang="en-US" dirty="0" smtClean="0"/>
              <a:t>011</a:t>
            </a:r>
            <a:endParaRPr lang="en-US" dirty="0"/>
          </a:p>
        </p:txBody>
      </p:sp>
      <p:cxnSp>
        <p:nvCxnSpPr>
          <p:cNvPr id="56" name="Straight Connector 55"/>
          <p:cNvCxnSpPr/>
          <p:nvPr/>
        </p:nvCxnSpPr>
        <p:spPr>
          <a:xfrm>
            <a:off x="8297058"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992258" y="2168038"/>
            <a:ext cx="609600" cy="369332"/>
          </a:xfrm>
          <a:prstGeom prst="rect">
            <a:avLst/>
          </a:prstGeom>
          <a:noFill/>
        </p:spPr>
        <p:txBody>
          <a:bodyPr wrap="square" rtlCol="0">
            <a:spAutoFit/>
          </a:bodyPr>
          <a:lstStyle/>
          <a:p>
            <a:pPr algn="ctr"/>
            <a:r>
              <a:rPr lang="en-US" dirty="0" smtClean="0">
                <a:solidFill>
                  <a:srgbClr val="C00000"/>
                </a:solidFill>
              </a:rPr>
              <a:t>018</a:t>
            </a:r>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urved Connector 57"/>
          <p:cNvCxnSpPr/>
          <p:nvPr/>
        </p:nvCxnSpPr>
        <p:spPr>
          <a:xfrm rot="5400000" flipH="1" flipV="1">
            <a:off x="5728290" y="1755255"/>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Curved Connector 61"/>
          <p:cNvCxnSpPr/>
          <p:nvPr/>
        </p:nvCxnSpPr>
        <p:spPr>
          <a:xfrm rot="5400000" flipH="1" flipV="1">
            <a:off x="6093149" y="1743488"/>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Curved Connector 62"/>
          <p:cNvCxnSpPr/>
          <p:nvPr/>
        </p:nvCxnSpPr>
        <p:spPr>
          <a:xfrm rot="5400000" flipH="1" flipV="1">
            <a:off x="6478818" y="1736147"/>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Curved Connector 63"/>
          <p:cNvCxnSpPr/>
          <p:nvPr/>
        </p:nvCxnSpPr>
        <p:spPr>
          <a:xfrm rot="5400000" flipH="1" flipV="1">
            <a:off x="6861868" y="1746544"/>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urved Connector 59"/>
          <p:cNvCxnSpPr/>
          <p:nvPr/>
        </p:nvCxnSpPr>
        <p:spPr>
          <a:xfrm rot="16200000" flipV="1">
            <a:off x="6478817" y="1368917"/>
            <a:ext cx="12700" cy="114086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6" name="Curved Connector 65"/>
          <p:cNvCxnSpPr/>
          <p:nvPr/>
        </p:nvCxnSpPr>
        <p:spPr>
          <a:xfrm rot="5400000" flipH="1" flipV="1">
            <a:off x="7101060" y="749698"/>
            <a:ext cx="12700" cy="2379296"/>
          </a:xfrm>
          <a:prstGeom prst="curved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sp>
        <p:nvSpPr>
          <p:cNvPr id="74" name="Oval 73"/>
          <p:cNvSpPr/>
          <p:nvPr/>
        </p:nvSpPr>
        <p:spPr>
          <a:xfrm>
            <a:off x="5714703" y="4418888"/>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009</a:t>
            </a:r>
            <a:endParaRPr lang="en-US" dirty="0"/>
          </a:p>
        </p:txBody>
      </p:sp>
      <p:sp>
        <p:nvSpPr>
          <p:cNvPr id="75" name="Oval 74"/>
          <p:cNvSpPr/>
          <p:nvPr/>
        </p:nvSpPr>
        <p:spPr>
          <a:xfrm>
            <a:off x="4504020"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007</a:t>
            </a:r>
            <a:endParaRPr lang="en-US" dirty="0"/>
          </a:p>
        </p:txBody>
      </p:sp>
      <p:sp>
        <p:nvSpPr>
          <p:cNvPr id="76" name="Oval 75"/>
          <p:cNvSpPr/>
          <p:nvPr/>
        </p:nvSpPr>
        <p:spPr>
          <a:xfrm>
            <a:off x="6926102"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011</a:t>
            </a:r>
            <a:endParaRPr lang="en-US" dirty="0"/>
          </a:p>
        </p:txBody>
      </p:sp>
      <p:sp>
        <p:nvSpPr>
          <p:cNvPr id="77" name="Oval 76"/>
          <p:cNvSpPr/>
          <p:nvPr/>
        </p:nvSpPr>
        <p:spPr>
          <a:xfrm>
            <a:off x="6925028" y="4418888"/>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018</a:t>
            </a:r>
            <a:endParaRPr lang="en-US" dirty="0">
              <a:solidFill>
                <a:srgbClr val="C00000"/>
              </a:solidFill>
            </a:endParaRPr>
          </a:p>
        </p:txBody>
      </p:sp>
      <p:sp>
        <p:nvSpPr>
          <p:cNvPr id="78" name="Oval 77"/>
          <p:cNvSpPr/>
          <p:nvPr/>
        </p:nvSpPr>
        <p:spPr>
          <a:xfrm>
            <a:off x="8130676"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008</a:t>
            </a:r>
            <a:endParaRPr lang="en-US" dirty="0"/>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75" idx="0"/>
            <a:endCxn id="78" idx="0"/>
          </p:cNvCxnSpPr>
          <p:nvPr/>
        </p:nvCxnSpPr>
        <p:spPr>
          <a:xfrm rot="5400000" flipH="1" flipV="1">
            <a:off x="6725914" y="1428867"/>
            <a:ext cx="12700" cy="362665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78" idx="3"/>
            <a:endCxn id="74" idx="7"/>
          </p:cNvCxnSpPr>
          <p:nvPr/>
        </p:nvCxnSpPr>
        <p:spPr>
          <a:xfrm flipH="1">
            <a:off x="6412169" y="3957643"/>
            <a:ext cx="1838173" cy="58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73" idx="6"/>
            <a:endCxn id="76" idx="2"/>
          </p:cNvCxnSpPr>
          <p:nvPr/>
        </p:nvCxnSpPr>
        <p:spPr>
          <a:xfrm>
            <a:off x="6525726" y="3661295"/>
            <a:ext cx="4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76" idx="6"/>
            <a:endCxn id="78" idx="2"/>
          </p:cNvCxnSpPr>
          <p:nvPr/>
        </p:nvCxnSpPr>
        <p:spPr>
          <a:xfrm>
            <a:off x="7743234"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78" idx="4"/>
            <a:endCxn id="77" idx="7"/>
          </p:cNvCxnSpPr>
          <p:nvPr/>
        </p:nvCxnSpPr>
        <p:spPr>
          <a:xfrm flipH="1">
            <a:off x="7622494" y="4080395"/>
            <a:ext cx="916748" cy="4612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4" name="Straight Arrow Connector 123"/>
          <p:cNvCxnSpPr>
            <a:stCxn id="74" idx="0"/>
            <a:endCxn id="73" idx="4"/>
          </p:cNvCxnSpPr>
          <p:nvPr/>
        </p:nvCxnSpPr>
        <p:spPr>
          <a:xfrm flipH="1" flipV="1">
            <a:off x="6117160" y="4080395"/>
            <a:ext cx="6109" cy="338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128" name="TextBox 127"/>
          <p:cNvSpPr txBox="1"/>
          <p:nvPr/>
        </p:nvSpPr>
        <p:spPr>
          <a:xfrm>
            <a:off x="7742160" y="3367147"/>
            <a:ext cx="559904" cy="369332"/>
          </a:xfrm>
          <a:prstGeom prst="rect">
            <a:avLst/>
          </a:prstGeom>
          <a:noFill/>
        </p:spPr>
        <p:txBody>
          <a:bodyPr wrap="square" rtlCol="0">
            <a:spAutoFit/>
          </a:bodyPr>
          <a:lstStyle/>
          <a:p>
            <a:r>
              <a:rPr lang="en-US" dirty="0" smtClean="0"/>
              <a:t>-3</a:t>
            </a:r>
            <a:endParaRPr lang="en-US" dirty="0"/>
          </a:p>
        </p:txBody>
      </p:sp>
      <p:sp>
        <p:nvSpPr>
          <p:cNvPr id="129" name="TextBox 128"/>
          <p:cNvSpPr txBox="1"/>
          <p:nvPr/>
        </p:nvSpPr>
        <p:spPr>
          <a:xfrm>
            <a:off x="6480716" y="3367147"/>
            <a:ext cx="559904" cy="369332"/>
          </a:xfrm>
          <a:prstGeom prst="rect">
            <a:avLst/>
          </a:prstGeom>
          <a:noFill/>
        </p:spPr>
        <p:txBody>
          <a:bodyPr wrap="square" rtlCol="0">
            <a:spAutoFit/>
          </a:bodyPr>
          <a:lstStyle/>
          <a:p>
            <a:r>
              <a:rPr lang="en-US" dirty="0" smtClean="0"/>
              <a:t>+1</a:t>
            </a:r>
            <a:endParaRPr lang="en-US" dirty="0"/>
          </a:p>
        </p:txBody>
      </p:sp>
      <p:sp>
        <p:nvSpPr>
          <p:cNvPr id="132" name="TextBox 131"/>
          <p:cNvSpPr txBox="1"/>
          <p:nvPr/>
        </p:nvSpPr>
        <p:spPr>
          <a:xfrm>
            <a:off x="6444686" y="2732139"/>
            <a:ext cx="559904" cy="369332"/>
          </a:xfrm>
          <a:prstGeom prst="rect">
            <a:avLst/>
          </a:prstGeom>
          <a:noFill/>
        </p:spPr>
        <p:txBody>
          <a:bodyPr wrap="square" rtlCol="0">
            <a:spAutoFit/>
          </a:bodyPr>
          <a:lstStyle/>
          <a:p>
            <a:pPr algn="ctr"/>
            <a:r>
              <a:rPr lang="en-US" dirty="0" smtClean="0"/>
              <a:t>+1</a:t>
            </a:r>
            <a:endParaRPr lang="en-US" dirty="0"/>
          </a:p>
        </p:txBody>
      </p:sp>
      <p:sp>
        <p:nvSpPr>
          <p:cNvPr id="133" name="TextBox 132"/>
          <p:cNvSpPr txBox="1"/>
          <p:nvPr/>
        </p:nvSpPr>
        <p:spPr>
          <a:xfrm rot="16200000">
            <a:off x="5710023" y="3985573"/>
            <a:ext cx="559904" cy="369332"/>
          </a:xfrm>
          <a:prstGeom prst="rect">
            <a:avLst/>
          </a:prstGeom>
          <a:noFill/>
        </p:spPr>
        <p:txBody>
          <a:bodyPr wrap="square" rtlCol="0">
            <a:spAutoFit/>
          </a:bodyPr>
          <a:lstStyle/>
          <a:p>
            <a:r>
              <a:rPr lang="en-US" dirty="0" smtClean="0"/>
              <a:t>+1</a:t>
            </a:r>
            <a:endParaRPr lang="en-US" dirty="0"/>
          </a:p>
        </p:txBody>
      </p:sp>
      <p:sp>
        <p:nvSpPr>
          <p:cNvPr id="134" name="TextBox 133"/>
          <p:cNvSpPr txBox="1"/>
          <p:nvPr/>
        </p:nvSpPr>
        <p:spPr>
          <a:xfrm rot="20493514">
            <a:off x="6698814" y="4049556"/>
            <a:ext cx="559904" cy="369332"/>
          </a:xfrm>
          <a:prstGeom prst="rect">
            <a:avLst/>
          </a:prstGeom>
          <a:noFill/>
        </p:spPr>
        <p:txBody>
          <a:bodyPr wrap="square" rtlCol="0">
            <a:spAutoFit/>
          </a:bodyPr>
          <a:lstStyle/>
          <a:p>
            <a:r>
              <a:rPr lang="en-US" dirty="0" smtClean="0"/>
              <a:t>+1</a:t>
            </a:r>
            <a:endParaRPr lang="en-US" dirty="0"/>
          </a:p>
        </p:txBody>
      </p:sp>
      <p:sp>
        <p:nvSpPr>
          <p:cNvPr id="135" name="TextBox 134"/>
          <p:cNvSpPr txBox="1"/>
          <p:nvPr/>
        </p:nvSpPr>
        <p:spPr>
          <a:xfrm rot="19897601">
            <a:off x="7720273" y="4040817"/>
            <a:ext cx="559904" cy="369332"/>
          </a:xfrm>
          <a:prstGeom prst="rect">
            <a:avLst/>
          </a:prstGeom>
          <a:noFill/>
        </p:spPr>
        <p:txBody>
          <a:bodyPr wrap="square" rtlCol="0">
            <a:spAutoFit/>
          </a:bodyPr>
          <a:lstStyle/>
          <a:p>
            <a:r>
              <a:rPr lang="en-US" dirty="0" smtClean="0">
                <a:solidFill>
                  <a:srgbClr val="C00000"/>
                </a:solidFill>
              </a:rPr>
              <a:t>+10</a:t>
            </a:r>
            <a:endParaRPr lang="en-US" dirty="0">
              <a:solidFill>
                <a:srgbClr val="C00000"/>
              </a:solidFill>
            </a:endParaRPr>
          </a:p>
        </p:txBody>
      </p:sp>
    </p:spTree>
    <p:extLst>
      <p:ext uri="{BB962C8B-B14F-4D97-AF65-F5344CB8AC3E}">
        <p14:creationId xmlns:p14="http://schemas.microsoft.com/office/powerpoint/2010/main" val="25533451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0481614"/>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019</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sp>
        <p:nvSpPr>
          <p:cNvPr id="29" name="TextBox 28"/>
          <p:cNvSpPr txBox="1"/>
          <p:nvPr/>
        </p:nvSpPr>
        <p:spPr>
          <a:xfrm>
            <a:off x="8375214" y="2168038"/>
            <a:ext cx="609600" cy="369332"/>
          </a:xfrm>
          <a:prstGeom prst="rect">
            <a:avLst/>
          </a:prstGeom>
          <a:noFill/>
        </p:spPr>
        <p:txBody>
          <a:bodyPr wrap="square" rtlCol="0">
            <a:spAutoFit/>
          </a:bodyPr>
          <a:lstStyle/>
          <a:p>
            <a:pPr algn="ctr"/>
            <a:r>
              <a:rPr lang="en-US" dirty="0" smtClean="0">
                <a:solidFill>
                  <a:srgbClr val="C00000"/>
                </a:solidFill>
              </a:rPr>
              <a:t>019</a:t>
            </a:r>
            <a:endParaRPr lang="en-US" dirty="0">
              <a:solidFill>
                <a:srgbClr val="C00000"/>
              </a:solidFill>
            </a:endParaRPr>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29876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5993963" y="2168038"/>
            <a:ext cx="609600" cy="369332"/>
          </a:xfrm>
          <a:prstGeom prst="rect">
            <a:avLst/>
          </a:prstGeom>
          <a:noFill/>
        </p:spPr>
        <p:txBody>
          <a:bodyPr wrap="square" rtlCol="0">
            <a:spAutoFit/>
          </a:bodyPr>
          <a:lstStyle/>
          <a:p>
            <a:pPr algn="ctr"/>
            <a:r>
              <a:rPr lang="en-US" dirty="0" smtClean="0"/>
              <a:t>009</a:t>
            </a:r>
            <a:endParaRPr lang="en-US" dirty="0"/>
          </a:p>
        </p:txBody>
      </p:sp>
      <p:cxnSp>
        <p:nvCxnSpPr>
          <p:cNvPr id="50" name="Straight Connector 49"/>
          <p:cNvCxnSpPr/>
          <p:nvPr/>
        </p:nvCxnSpPr>
        <p:spPr>
          <a:xfrm>
            <a:off x="5917762"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612962" y="2168038"/>
            <a:ext cx="609600" cy="369332"/>
          </a:xfrm>
          <a:prstGeom prst="rect">
            <a:avLst/>
          </a:prstGeom>
          <a:noFill/>
        </p:spPr>
        <p:txBody>
          <a:bodyPr wrap="square" rtlCol="0">
            <a:spAutoFit/>
          </a:bodyPr>
          <a:lstStyle/>
          <a:p>
            <a:pPr algn="ctr"/>
            <a:r>
              <a:rPr lang="en-US" dirty="0" smtClean="0"/>
              <a:t>008</a:t>
            </a:r>
            <a:endParaRPr lang="en-US" dirty="0"/>
          </a:p>
        </p:txBody>
      </p: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t>007</a:t>
            </a:r>
            <a:endParaRPr lang="en-US" dirty="0"/>
          </a:p>
        </p:txBody>
      </p:sp>
      <p:cxnSp>
        <p:nvCxnSpPr>
          <p:cNvPr id="54" name="Straight Connector 53"/>
          <p:cNvCxnSpPr/>
          <p:nvPr/>
        </p:nvCxnSpPr>
        <p:spPr>
          <a:xfrm>
            <a:off x="705862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6753823" y="2168038"/>
            <a:ext cx="609600" cy="369332"/>
          </a:xfrm>
          <a:prstGeom prst="rect">
            <a:avLst/>
          </a:prstGeom>
          <a:noFill/>
        </p:spPr>
        <p:txBody>
          <a:bodyPr wrap="square" rtlCol="0">
            <a:spAutoFit/>
          </a:bodyPr>
          <a:lstStyle/>
          <a:p>
            <a:pPr algn="ctr"/>
            <a:r>
              <a:rPr lang="en-US" dirty="0" smtClean="0"/>
              <a:t>011</a:t>
            </a:r>
            <a:endParaRPr lang="en-US" dirty="0"/>
          </a:p>
        </p:txBody>
      </p:sp>
      <p:cxnSp>
        <p:nvCxnSpPr>
          <p:cNvPr id="56" name="Straight Connector 55"/>
          <p:cNvCxnSpPr/>
          <p:nvPr/>
        </p:nvCxnSpPr>
        <p:spPr>
          <a:xfrm>
            <a:off x="8297058"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992258" y="2168038"/>
            <a:ext cx="609600" cy="369332"/>
          </a:xfrm>
          <a:prstGeom prst="rect">
            <a:avLst/>
          </a:prstGeom>
          <a:noFill/>
        </p:spPr>
        <p:txBody>
          <a:bodyPr wrap="square" rtlCol="0">
            <a:spAutoFit/>
          </a:bodyPr>
          <a:lstStyle/>
          <a:p>
            <a:pPr algn="ctr"/>
            <a:r>
              <a:rPr lang="en-US" dirty="0" smtClean="0"/>
              <a:t>018</a:t>
            </a:r>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urved Connector 57"/>
          <p:cNvCxnSpPr/>
          <p:nvPr/>
        </p:nvCxnSpPr>
        <p:spPr>
          <a:xfrm rot="5400000" flipH="1" flipV="1">
            <a:off x="5728290" y="1755255"/>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Curved Connector 61"/>
          <p:cNvCxnSpPr/>
          <p:nvPr/>
        </p:nvCxnSpPr>
        <p:spPr>
          <a:xfrm rot="5400000" flipH="1" flipV="1">
            <a:off x="6093149" y="1743488"/>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Curved Connector 62"/>
          <p:cNvCxnSpPr/>
          <p:nvPr/>
        </p:nvCxnSpPr>
        <p:spPr>
          <a:xfrm rot="5400000" flipH="1" flipV="1">
            <a:off x="6478818" y="1736147"/>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Curved Connector 63"/>
          <p:cNvCxnSpPr/>
          <p:nvPr/>
        </p:nvCxnSpPr>
        <p:spPr>
          <a:xfrm rot="5400000" flipH="1" flipV="1">
            <a:off x="6861868" y="1746544"/>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urved Connector 59"/>
          <p:cNvCxnSpPr/>
          <p:nvPr/>
        </p:nvCxnSpPr>
        <p:spPr>
          <a:xfrm rot="16200000" flipV="1">
            <a:off x="6478817" y="1368917"/>
            <a:ext cx="12700" cy="114086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71" name="Curved Connector 70"/>
          <p:cNvCxnSpPr/>
          <p:nvPr/>
        </p:nvCxnSpPr>
        <p:spPr>
          <a:xfrm rot="5400000" flipH="1" flipV="1">
            <a:off x="8487240" y="1761605"/>
            <a:ext cx="12700" cy="381001"/>
          </a:xfrm>
          <a:prstGeom prst="curvedConnector3">
            <a:avLst>
              <a:gd name="adj1" fmla="val 1530827"/>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sp>
        <p:nvSpPr>
          <p:cNvPr id="74" name="Oval 73"/>
          <p:cNvSpPr/>
          <p:nvPr/>
        </p:nvSpPr>
        <p:spPr>
          <a:xfrm>
            <a:off x="5714703" y="4418888"/>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009</a:t>
            </a:r>
            <a:endParaRPr lang="en-US" dirty="0"/>
          </a:p>
        </p:txBody>
      </p:sp>
      <p:sp>
        <p:nvSpPr>
          <p:cNvPr id="75" name="Oval 74"/>
          <p:cNvSpPr/>
          <p:nvPr/>
        </p:nvSpPr>
        <p:spPr>
          <a:xfrm>
            <a:off x="4504020"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007</a:t>
            </a:r>
            <a:endParaRPr lang="en-US" dirty="0"/>
          </a:p>
        </p:txBody>
      </p:sp>
      <p:sp>
        <p:nvSpPr>
          <p:cNvPr id="76" name="Oval 75"/>
          <p:cNvSpPr/>
          <p:nvPr/>
        </p:nvSpPr>
        <p:spPr>
          <a:xfrm>
            <a:off x="6926102"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011</a:t>
            </a:r>
            <a:endParaRPr lang="en-US" dirty="0"/>
          </a:p>
        </p:txBody>
      </p:sp>
      <p:sp>
        <p:nvSpPr>
          <p:cNvPr id="77" name="Oval 76"/>
          <p:cNvSpPr/>
          <p:nvPr/>
        </p:nvSpPr>
        <p:spPr>
          <a:xfrm>
            <a:off x="6925028" y="4418888"/>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018</a:t>
            </a:r>
            <a:endParaRPr lang="en-US" dirty="0"/>
          </a:p>
        </p:txBody>
      </p:sp>
      <p:sp>
        <p:nvSpPr>
          <p:cNvPr id="78" name="Oval 77"/>
          <p:cNvSpPr/>
          <p:nvPr/>
        </p:nvSpPr>
        <p:spPr>
          <a:xfrm>
            <a:off x="8130676"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008</a:t>
            </a:r>
            <a:endParaRPr lang="en-US" dirty="0"/>
          </a:p>
        </p:txBody>
      </p:sp>
      <p:sp>
        <p:nvSpPr>
          <p:cNvPr id="79" name="Oval 78"/>
          <p:cNvSpPr/>
          <p:nvPr/>
        </p:nvSpPr>
        <p:spPr>
          <a:xfrm>
            <a:off x="8130676" y="4418888"/>
            <a:ext cx="817132"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C00000"/>
                </a:solidFill>
              </a:rPr>
              <a:t>019</a:t>
            </a:r>
            <a:endParaRPr lang="en-US" dirty="0">
              <a:solidFill>
                <a:srgbClr val="C00000"/>
              </a:solidFill>
            </a:endParaRPr>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75" idx="0"/>
            <a:endCxn id="78" idx="0"/>
          </p:cNvCxnSpPr>
          <p:nvPr/>
        </p:nvCxnSpPr>
        <p:spPr>
          <a:xfrm rot="5400000" flipH="1" flipV="1">
            <a:off x="6725914" y="1428867"/>
            <a:ext cx="12700" cy="362665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77" idx="6"/>
            <a:endCxn id="79" idx="2"/>
          </p:cNvCxnSpPr>
          <p:nvPr/>
        </p:nvCxnSpPr>
        <p:spPr>
          <a:xfrm>
            <a:off x="7742160" y="4837988"/>
            <a:ext cx="3885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3" name="Straight Arrow Connector 112"/>
          <p:cNvCxnSpPr>
            <a:stCxn id="78" idx="3"/>
            <a:endCxn id="74" idx="7"/>
          </p:cNvCxnSpPr>
          <p:nvPr/>
        </p:nvCxnSpPr>
        <p:spPr>
          <a:xfrm flipH="1">
            <a:off x="6412169" y="3957643"/>
            <a:ext cx="1838173" cy="58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73" idx="6"/>
            <a:endCxn id="76" idx="2"/>
          </p:cNvCxnSpPr>
          <p:nvPr/>
        </p:nvCxnSpPr>
        <p:spPr>
          <a:xfrm>
            <a:off x="6525726" y="3661295"/>
            <a:ext cx="4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76" idx="6"/>
            <a:endCxn id="78" idx="2"/>
          </p:cNvCxnSpPr>
          <p:nvPr/>
        </p:nvCxnSpPr>
        <p:spPr>
          <a:xfrm>
            <a:off x="7743234"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78" idx="4"/>
            <a:endCxn id="77" idx="7"/>
          </p:cNvCxnSpPr>
          <p:nvPr/>
        </p:nvCxnSpPr>
        <p:spPr>
          <a:xfrm flipH="1">
            <a:off x="7622494" y="4080395"/>
            <a:ext cx="916748" cy="461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74" idx="0"/>
            <a:endCxn id="73" idx="4"/>
          </p:cNvCxnSpPr>
          <p:nvPr/>
        </p:nvCxnSpPr>
        <p:spPr>
          <a:xfrm flipH="1" flipV="1">
            <a:off x="6117160" y="4080395"/>
            <a:ext cx="6109" cy="338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128" name="TextBox 127"/>
          <p:cNvSpPr txBox="1"/>
          <p:nvPr/>
        </p:nvSpPr>
        <p:spPr>
          <a:xfrm>
            <a:off x="7742160" y="3367147"/>
            <a:ext cx="559904" cy="369332"/>
          </a:xfrm>
          <a:prstGeom prst="rect">
            <a:avLst/>
          </a:prstGeom>
          <a:noFill/>
        </p:spPr>
        <p:txBody>
          <a:bodyPr wrap="square" rtlCol="0">
            <a:spAutoFit/>
          </a:bodyPr>
          <a:lstStyle/>
          <a:p>
            <a:r>
              <a:rPr lang="en-US" dirty="0" smtClean="0"/>
              <a:t>-3</a:t>
            </a:r>
            <a:endParaRPr lang="en-US" dirty="0"/>
          </a:p>
        </p:txBody>
      </p:sp>
      <p:sp>
        <p:nvSpPr>
          <p:cNvPr id="129" name="TextBox 128"/>
          <p:cNvSpPr txBox="1"/>
          <p:nvPr/>
        </p:nvSpPr>
        <p:spPr>
          <a:xfrm>
            <a:off x="6480716" y="3367147"/>
            <a:ext cx="559904" cy="369332"/>
          </a:xfrm>
          <a:prstGeom prst="rect">
            <a:avLst/>
          </a:prstGeom>
          <a:noFill/>
        </p:spPr>
        <p:txBody>
          <a:bodyPr wrap="square" rtlCol="0">
            <a:spAutoFit/>
          </a:bodyPr>
          <a:lstStyle/>
          <a:p>
            <a:r>
              <a:rPr lang="en-US" dirty="0" smtClean="0"/>
              <a:t>+1</a:t>
            </a:r>
            <a:endParaRPr lang="en-US" dirty="0"/>
          </a:p>
        </p:txBody>
      </p:sp>
      <p:sp>
        <p:nvSpPr>
          <p:cNvPr id="131" name="TextBox 130"/>
          <p:cNvSpPr txBox="1"/>
          <p:nvPr/>
        </p:nvSpPr>
        <p:spPr>
          <a:xfrm>
            <a:off x="7693845" y="4541640"/>
            <a:ext cx="559904"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32" name="TextBox 131"/>
          <p:cNvSpPr txBox="1"/>
          <p:nvPr/>
        </p:nvSpPr>
        <p:spPr>
          <a:xfrm>
            <a:off x="6444686" y="2732139"/>
            <a:ext cx="559904" cy="369332"/>
          </a:xfrm>
          <a:prstGeom prst="rect">
            <a:avLst/>
          </a:prstGeom>
          <a:noFill/>
        </p:spPr>
        <p:txBody>
          <a:bodyPr wrap="square" rtlCol="0">
            <a:spAutoFit/>
          </a:bodyPr>
          <a:lstStyle/>
          <a:p>
            <a:pPr algn="ctr"/>
            <a:r>
              <a:rPr lang="en-US" dirty="0" smtClean="0"/>
              <a:t>+1</a:t>
            </a:r>
            <a:endParaRPr lang="en-US" dirty="0"/>
          </a:p>
        </p:txBody>
      </p:sp>
      <p:sp>
        <p:nvSpPr>
          <p:cNvPr id="133" name="TextBox 132"/>
          <p:cNvSpPr txBox="1"/>
          <p:nvPr/>
        </p:nvSpPr>
        <p:spPr>
          <a:xfrm rot="16200000">
            <a:off x="5710023" y="3985573"/>
            <a:ext cx="559904" cy="369332"/>
          </a:xfrm>
          <a:prstGeom prst="rect">
            <a:avLst/>
          </a:prstGeom>
          <a:noFill/>
        </p:spPr>
        <p:txBody>
          <a:bodyPr wrap="square" rtlCol="0">
            <a:spAutoFit/>
          </a:bodyPr>
          <a:lstStyle/>
          <a:p>
            <a:r>
              <a:rPr lang="en-US" dirty="0" smtClean="0"/>
              <a:t>+1</a:t>
            </a:r>
            <a:endParaRPr lang="en-US" dirty="0"/>
          </a:p>
        </p:txBody>
      </p:sp>
      <p:sp>
        <p:nvSpPr>
          <p:cNvPr id="134" name="TextBox 133"/>
          <p:cNvSpPr txBox="1"/>
          <p:nvPr/>
        </p:nvSpPr>
        <p:spPr>
          <a:xfrm rot="20493514">
            <a:off x="6698814" y="4049556"/>
            <a:ext cx="559904" cy="369332"/>
          </a:xfrm>
          <a:prstGeom prst="rect">
            <a:avLst/>
          </a:prstGeom>
          <a:noFill/>
        </p:spPr>
        <p:txBody>
          <a:bodyPr wrap="square" rtlCol="0">
            <a:spAutoFit/>
          </a:bodyPr>
          <a:lstStyle/>
          <a:p>
            <a:r>
              <a:rPr lang="en-US" dirty="0" smtClean="0"/>
              <a:t>+1</a:t>
            </a:r>
            <a:endParaRPr lang="en-US" dirty="0"/>
          </a:p>
        </p:txBody>
      </p:sp>
      <p:sp>
        <p:nvSpPr>
          <p:cNvPr id="135" name="TextBox 134"/>
          <p:cNvSpPr txBox="1"/>
          <p:nvPr/>
        </p:nvSpPr>
        <p:spPr>
          <a:xfrm rot="19897601">
            <a:off x="7720273" y="4040817"/>
            <a:ext cx="559904" cy="369332"/>
          </a:xfrm>
          <a:prstGeom prst="rect">
            <a:avLst/>
          </a:prstGeom>
          <a:noFill/>
        </p:spPr>
        <p:txBody>
          <a:bodyPr wrap="square" rtlCol="0">
            <a:spAutoFit/>
          </a:bodyPr>
          <a:lstStyle/>
          <a:p>
            <a:r>
              <a:rPr lang="en-US" dirty="0" smtClean="0"/>
              <a:t>+10</a:t>
            </a:r>
            <a:endParaRPr lang="en-US" dirty="0"/>
          </a:p>
        </p:txBody>
      </p:sp>
      <p:cxnSp>
        <p:nvCxnSpPr>
          <p:cNvPr id="61" name="Curved Connector 60"/>
          <p:cNvCxnSpPr/>
          <p:nvPr/>
        </p:nvCxnSpPr>
        <p:spPr>
          <a:xfrm rot="5400000" flipH="1" flipV="1">
            <a:off x="7101060" y="749698"/>
            <a:ext cx="12700" cy="2379296"/>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81963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007</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018</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019</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25" name="Straight Connector 24"/>
          <p:cNvCxnSpPr/>
          <p:nvPr/>
        </p:nvCxnSpPr>
        <p:spPr>
          <a:xfrm>
            <a:off x="4717614" y="2047298"/>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717614" y="1932998"/>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68001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450914" y="2153439"/>
            <a:ext cx="533400" cy="369332"/>
          </a:xfrm>
          <a:prstGeom prst="rect">
            <a:avLst/>
          </a:prstGeom>
          <a:noFill/>
        </p:spPr>
        <p:txBody>
          <a:bodyPr wrap="square" rtlCol="0">
            <a:spAutoFit/>
          </a:bodyPr>
          <a:lstStyle/>
          <a:p>
            <a:pPr algn="ctr"/>
            <a:r>
              <a:rPr lang="en-US" dirty="0" smtClean="0"/>
              <a:t>000</a:t>
            </a:r>
            <a:endParaRPr lang="en-US" dirty="0"/>
          </a:p>
        </p:txBody>
      </p:sp>
      <p:sp>
        <p:nvSpPr>
          <p:cNvPr id="29" name="TextBox 28"/>
          <p:cNvSpPr txBox="1"/>
          <p:nvPr/>
        </p:nvSpPr>
        <p:spPr>
          <a:xfrm>
            <a:off x="8375214" y="2168038"/>
            <a:ext cx="609600" cy="369332"/>
          </a:xfrm>
          <a:prstGeom prst="rect">
            <a:avLst/>
          </a:prstGeom>
          <a:noFill/>
        </p:spPr>
        <p:txBody>
          <a:bodyPr wrap="square" rtlCol="0">
            <a:spAutoFit/>
          </a:bodyPr>
          <a:lstStyle/>
          <a:p>
            <a:pPr algn="ctr"/>
            <a:r>
              <a:rPr lang="en-US" dirty="0" smtClean="0"/>
              <a:t>019</a:t>
            </a:r>
            <a:endParaRPr lang="en-US" dirty="0"/>
          </a:p>
        </p:txBody>
      </p:sp>
      <p:cxnSp>
        <p:nvCxnSpPr>
          <p:cNvPr id="32" name="Straight Connector 31"/>
          <p:cNvCxnSpPr/>
          <p:nvPr/>
        </p:nvCxnSpPr>
        <p:spPr>
          <a:xfrm>
            <a:off x="6679764"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374964" y="2168038"/>
            <a:ext cx="609600" cy="369332"/>
          </a:xfrm>
          <a:prstGeom prst="rect">
            <a:avLst/>
          </a:prstGeom>
          <a:noFill/>
        </p:spPr>
        <p:txBody>
          <a:bodyPr wrap="square" rtlCol="0">
            <a:spAutoFit/>
          </a:bodyPr>
          <a:lstStyle/>
          <a:p>
            <a:pPr algn="ctr"/>
            <a:r>
              <a:rPr lang="en-US" dirty="0" smtClean="0"/>
              <a:t>010</a:t>
            </a:r>
            <a:endParaRPr lang="en-US" dirty="0"/>
          </a:p>
        </p:txBody>
      </p:sp>
      <p:cxnSp>
        <p:nvCxnSpPr>
          <p:cNvPr id="30" name="Curved Connector 29"/>
          <p:cNvCxnSpPr/>
          <p:nvPr/>
        </p:nvCxnSpPr>
        <p:spPr>
          <a:xfrm rot="16200000" flipH="1">
            <a:off x="5691390" y="972506"/>
            <a:ext cx="14599" cy="1962150"/>
          </a:xfrm>
          <a:prstGeom prst="curvedConnector3">
            <a:avLst>
              <a:gd name="adj1" fmla="val -2560997"/>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29876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5993963" y="2168038"/>
            <a:ext cx="609600" cy="369332"/>
          </a:xfrm>
          <a:prstGeom prst="rect">
            <a:avLst/>
          </a:prstGeom>
          <a:noFill/>
        </p:spPr>
        <p:txBody>
          <a:bodyPr wrap="square" rtlCol="0">
            <a:spAutoFit/>
          </a:bodyPr>
          <a:lstStyle/>
          <a:p>
            <a:pPr algn="ctr"/>
            <a:r>
              <a:rPr lang="en-US" dirty="0" smtClean="0"/>
              <a:t>009</a:t>
            </a:r>
            <a:endParaRPr lang="en-US" dirty="0"/>
          </a:p>
        </p:txBody>
      </p:sp>
      <p:cxnSp>
        <p:nvCxnSpPr>
          <p:cNvPr id="50" name="Straight Connector 49"/>
          <p:cNvCxnSpPr/>
          <p:nvPr/>
        </p:nvCxnSpPr>
        <p:spPr>
          <a:xfrm>
            <a:off x="5917762"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612962" y="2168038"/>
            <a:ext cx="609600" cy="369332"/>
          </a:xfrm>
          <a:prstGeom prst="rect">
            <a:avLst/>
          </a:prstGeom>
          <a:noFill/>
        </p:spPr>
        <p:txBody>
          <a:bodyPr wrap="square" rtlCol="0">
            <a:spAutoFit/>
          </a:bodyPr>
          <a:lstStyle/>
          <a:p>
            <a:pPr algn="ctr"/>
            <a:r>
              <a:rPr lang="en-US" dirty="0" smtClean="0"/>
              <a:t>008</a:t>
            </a:r>
            <a:endParaRPr lang="en-US" dirty="0"/>
          </a:p>
        </p:txBody>
      </p:sp>
      <p:cxnSp>
        <p:nvCxnSpPr>
          <p:cNvPr id="52" name="Straight Connector 51"/>
          <p:cNvCxnSpPr/>
          <p:nvPr/>
        </p:nvCxnSpPr>
        <p:spPr>
          <a:xfrm>
            <a:off x="5536761"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31961" y="2168038"/>
            <a:ext cx="609600" cy="369332"/>
          </a:xfrm>
          <a:prstGeom prst="rect">
            <a:avLst/>
          </a:prstGeom>
          <a:noFill/>
        </p:spPr>
        <p:txBody>
          <a:bodyPr wrap="square" rtlCol="0">
            <a:spAutoFit/>
          </a:bodyPr>
          <a:lstStyle/>
          <a:p>
            <a:pPr algn="ctr"/>
            <a:r>
              <a:rPr lang="en-US" dirty="0" smtClean="0"/>
              <a:t>007</a:t>
            </a:r>
            <a:endParaRPr lang="en-US" dirty="0"/>
          </a:p>
        </p:txBody>
      </p:sp>
      <p:cxnSp>
        <p:nvCxnSpPr>
          <p:cNvPr id="54" name="Straight Connector 53"/>
          <p:cNvCxnSpPr/>
          <p:nvPr/>
        </p:nvCxnSpPr>
        <p:spPr>
          <a:xfrm>
            <a:off x="7058623"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6753823" y="2168038"/>
            <a:ext cx="609600" cy="369332"/>
          </a:xfrm>
          <a:prstGeom prst="rect">
            <a:avLst/>
          </a:prstGeom>
          <a:noFill/>
        </p:spPr>
        <p:txBody>
          <a:bodyPr wrap="square" rtlCol="0">
            <a:spAutoFit/>
          </a:bodyPr>
          <a:lstStyle/>
          <a:p>
            <a:pPr algn="ctr"/>
            <a:r>
              <a:rPr lang="en-US" dirty="0" smtClean="0"/>
              <a:t>011</a:t>
            </a:r>
            <a:endParaRPr lang="en-US" dirty="0"/>
          </a:p>
        </p:txBody>
      </p:sp>
      <p:cxnSp>
        <p:nvCxnSpPr>
          <p:cNvPr id="56" name="Straight Connector 55"/>
          <p:cNvCxnSpPr/>
          <p:nvPr/>
        </p:nvCxnSpPr>
        <p:spPr>
          <a:xfrm>
            <a:off x="8297058" y="1943158"/>
            <a:ext cx="0" cy="228600"/>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992258" y="2168038"/>
            <a:ext cx="609600" cy="369332"/>
          </a:xfrm>
          <a:prstGeom prst="rect">
            <a:avLst/>
          </a:prstGeom>
          <a:noFill/>
        </p:spPr>
        <p:txBody>
          <a:bodyPr wrap="square" rtlCol="0">
            <a:spAutoFit/>
          </a:bodyPr>
          <a:lstStyle/>
          <a:p>
            <a:pPr algn="ctr"/>
            <a:r>
              <a:rPr lang="en-US" dirty="0" smtClean="0"/>
              <a:t>018</a:t>
            </a:r>
          </a:p>
        </p:txBody>
      </p:sp>
      <p:cxnSp>
        <p:nvCxnSpPr>
          <p:cNvPr id="46" name="Curved Connector 45"/>
          <p:cNvCxnSpPr/>
          <p:nvPr/>
        </p:nvCxnSpPr>
        <p:spPr>
          <a:xfrm rot="16200000" flipV="1">
            <a:off x="6097816" y="1389904"/>
            <a:ext cx="12700" cy="114300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urved Connector 57"/>
          <p:cNvCxnSpPr/>
          <p:nvPr/>
        </p:nvCxnSpPr>
        <p:spPr>
          <a:xfrm rot="5400000" flipH="1" flipV="1">
            <a:off x="5728290" y="1755255"/>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Curved Connector 61"/>
          <p:cNvCxnSpPr/>
          <p:nvPr/>
        </p:nvCxnSpPr>
        <p:spPr>
          <a:xfrm rot="5400000" flipH="1" flipV="1">
            <a:off x="6093149" y="1743488"/>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Curved Connector 62"/>
          <p:cNvCxnSpPr/>
          <p:nvPr/>
        </p:nvCxnSpPr>
        <p:spPr>
          <a:xfrm rot="5400000" flipH="1" flipV="1">
            <a:off x="6478818" y="1736147"/>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Curved Connector 63"/>
          <p:cNvCxnSpPr/>
          <p:nvPr/>
        </p:nvCxnSpPr>
        <p:spPr>
          <a:xfrm rot="5400000" flipH="1" flipV="1">
            <a:off x="6861868" y="1746544"/>
            <a:ext cx="12700" cy="38100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urved Connector 59"/>
          <p:cNvCxnSpPr/>
          <p:nvPr/>
        </p:nvCxnSpPr>
        <p:spPr>
          <a:xfrm rot="16200000" flipV="1">
            <a:off x="6478817" y="1368917"/>
            <a:ext cx="12700" cy="114086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71" name="Curved Connector 70"/>
          <p:cNvCxnSpPr/>
          <p:nvPr/>
        </p:nvCxnSpPr>
        <p:spPr>
          <a:xfrm rot="5400000" flipH="1" flipV="1">
            <a:off x="8487240" y="1761605"/>
            <a:ext cx="12700" cy="381001"/>
          </a:xfrm>
          <a:prstGeom prst="curvedConnector3">
            <a:avLst>
              <a:gd name="adj1" fmla="val 1530827"/>
            </a:avLst>
          </a:prstGeom>
          <a:ln>
            <a:tailEnd type="triangle"/>
          </a:ln>
        </p:spPr>
        <p:style>
          <a:lnRef idx="1">
            <a:schemeClr val="dk1"/>
          </a:lnRef>
          <a:fillRef idx="0">
            <a:schemeClr val="dk1"/>
          </a:fillRef>
          <a:effectRef idx="0">
            <a:schemeClr val="dk1"/>
          </a:effectRef>
          <a:fontRef idx="minor">
            <a:schemeClr val="tx1"/>
          </a:fontRef>
        </p:style>
      </p:cxnSp>
      <p:sp>
        <p:nvSpPr>
          <p:cNvPr id="68" name="Oval 67"/>
          <p:cNvSpPr/>
          <p:nvPr/>
        </p:nvSpPr>
        <p:spPr>
          <a:xfrm>
            <a:off x="4504378" y="4419600"/>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000</a:t>
            </a:r>
            <a:endParaRPr lang="en-US" dirty="0"/>
          </a:p>
        </p:txBody>
      </p:sp>
      <p:sp>
        <p:nvSpPr>
          <p:cNvPr id="73" name="Oval 72"/>
          <p:cNvSpPr/>
          <p:nvPr/>
        </p:nvSpPr>
        <p:spPr>
          <a:xfrm>
            <a:off x="5708594"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010</a:t>
            </a:r>
            <a:endParaRPr lang="en-US" dirty="0"/>
          </a:p>
        </p:txBody>
      </p:sp>
      <p:sp>
        <p:nvSpPr>
          <p:cNvPr id="74" name="Oval 73"/>
          <p:cNvSpPr/>
          <p:nvPr/>
        </p:nvSpPr>
        <p:spPr>
          <a:xfrm>
            <a:off x="5714703" y="4418888"/>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009</a:t>
            </a:r>
            <a:endParaRPr lang="en-US" dirty="0"/>
          </a:p>
        </p:txBody>
      </p:sp>
      <p:sp>
        <p:nvSpPr>
          <p:cNvPr id="75" name="Oval 74"/>
          <p:cNvSpPr/>
          <p:nvPr/>
        </p:nvSpPr>
        <p:spPr>
          <a:xfrm>
            <a:off x="4504020"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007</a:t>
            </a:r>
            <a:endParaRPr lang="en-US" dirty="0"/>
          </a:p>
        </p:txBody>
      </p:sp>
      <p:sp>
        <p:nvSpPr>
          <p:cNvPr id="76" name="Oval 75"/>
          <p:cNvSpPr/>
          <p:nvPr/>
        </p:nvSpPr>
        <p:spPr>
          <a:xfrm>
            <a:off x="6926102"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011</a:t>
            </a:r>
            <a:endParaRPr lang="en-US" dirty="0"/>
          </a:p>
        </p:txBody>
      </p:sp>
      <p:sp>
        <p:nvSpPr>
          <p:cNvPr id="77" name="Oval 76"/>
          <p:cNvSpPr/>
          <p:nvPr/>
        </p:nvSpPr>
        <p:spPr>
          <a:xfrm>
            <a:off x="6925028" y="4418888"/>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018</a:t>
            </a:r>
            <a:endParaRPr lang="en-US" dirty="0"/>
          </a:p>
        </p:txBody>
      </p:sp>
      <p:sp>
        <p:nvSpPr>
          <p:cNvPr id="78" name="Oval 77"/>
          <p:cNvSpPr/>
          <p:nvPr/>
        </p:nvSpPr>
        <p:spPr>
          <a:xfrm>
            <a:off x="8130676" y="3242195"/>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008</a:t>
            </a:r>
            <a:endParaRPr lang="en-US" dirty="0"/>
          </a:p>
        </p:txBody>
      </p:sp>
      <p:sp>
        <p:nvSpPr>
          <p:cNvPr id="79" name="Oval 78"/>
          <p:cNvSpPr/>
          <p:nvPr/>
        </p:nvSpPr>
        <p:spPr>
          <a:xfrm>
            <a:off x="8130676" y="4418888"/>
            <a:ext cx="817132"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019</a:t>
            </a:r>
            <a:endParaRPr lang="en-US" dirty="0"/>
          </a:p>
        </p:txBody>
      </p:sp>
      <p:cxnSp>
        <p:nvCxnSpPr>
          <p:cNvPr id="72" name="Straight Arrow Connector 71"/>
          <p:cNvCxnSpPr>
            <a:stCxn id="68" idx="7"/>
            <a:endCxn id="73" idx="3"/>
          </p:cNvCxnSpPr>
          <p:nvPr/>
        </p:nvCxnSpPr>
        <p:spPr>
          <a:xfrm flipV="1">
            <a:off x="5201844" y="3957643"/>
            <a:ext cx="626416" cy="584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3" idx="2"/>
            <a:endCxn id="75" idx="6"/>
          </p:cNvCxnSpPr>
          <p:nvPr/>
        </p:nvCxnSpPr>
        <p:spPr>
          <a:xfrm flipH="1">
            <a:off x="5321152"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75" idx="0"/>
            <a:endCxn id="78" idx="0"/>
          </p:cNvCxnSpPr>
          <p:nvPr/>
        </p:nvCxnSpPr>
        <p:spPr>
          <a:xfrm rot="5400000" flipH="1" flipV="1">
            <a:off x="6725914" y="1428867"/>
            <a:ext cx="12700" cy="362665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77" idx="6"/>
            <a:endCxn id="79" idx="2"/>
          </p:cNvCxnSpPr>
          <p:nvPr/>
        </p:nvCxnSpPr>
        <p:spPr>
          <a:xfrm>
            <a:off x="7742160" y="4837988"/>
            <a:ext cx="3885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78" idx="3"/>
            <a:endCxn id="74" idx="7"/>
          </p:cNvCxnSpPr>
          <p:nvPr/>
        </p:nvCxnSpPr>
        <p:spPr>
          <a:xfrm flipH="1">
            <a:off x="6412169" y="3957643"/>
            <a:ext cx="1838173" cy="58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73" idx="6"/>
            <a:endCxn id="76" idx="2"/>
          </p:cNvCxnSpPr>
          <p:nvPr/>
        </p:nvCxnSpPr>
        <p:spPr>
          <a:xfrm>
            <a:off x="6525726" y="3661295"/>
            <a:ext cx="4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76" idx="6"/>
            <a:endCxn id="78" idx="2"/>
          </p:cNvCxnSpPr>
          <p:nvPr/>
        </p:nvCxnSpPr>
        <p:spPr>
          <a:xfrm>
            <a:off x="7743234" y="3661295"/>
            <a:ext cx="387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78" idx="4"/>
            <a:endCxn id="77" idx="7"/>
          </p:cNvCxnSpPr>
          <p:nvPr/>
        </p:nvCxnSpPr>
        <p:spPr>
          <a:xfrm flipH="1">
            <a:off x="7622494" y="4080395"/>
            <a:ext cx="916748" cy="461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74" idx="0"/>
            <a:endCxn id="73" idx="4"/>
          </p:cNvCxnSpPr>
          <p:nvPr/>
        </p:nvCxnSpPr>
        <p:spPr>
          <a:xfrm flipH="1" flipV="1">
            <a:off x="6117160" y="4080395"/>
            <a:ext cx="6109" cy="338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TextBox 124"/>
          <p:cNvSpPr txBox="1"/>
          <p:nvPr/>
        </p:nvSpPr>
        <p:spPr>
          <a:xfrm rot="19083477">
            <a:off x="5152634" y="4005069"/>
            <a:ext cx="534121" cy="369332"/>
          </a:xfrm>
          <a:prstGeom prst="rect">
            <a:avLst/>
          </a:prstGeom>
          <a:noFill/>
        </p:spPr>
        <p:txBody>
          <a:bodyPr wrap="none" rtlCol="0">
            <a:spAutoFit/>
          </a:bodyPr>
          <a:lstStyle/>
          <a:p>
            <a:r>
              <a:rPr lang="en-US" dirty="0" smtClean="0"/>
              <a:t>+10</a:t>
            </a:r>
            <a:endParaRPr lang="en-US" dirty="0"/>
          </a:p>
        </p:txBody>
      </p:sp>
      <p:sp>
        <p:nvSpPr>
          <p:cNvPr id="126" name="TextBox 125"/>
          <p:cNvSpPr txBox="1"/>
          <p:nvPr/>
        </p:nvSpPr>
        <p:spPr>
          <a:xfrm>
            <a:off x="5376328" y="3376545"/>
            <a:ext cx="559904" cy="369332"/>
          </a:xfrm>
          <a:prstGeom prst="rect">
            <a:avLst/>
          </a:prstGeom>
          <a:noFill/>
        </p:spPr>
        <p:txBody>
          <a:bodyPr wrap="square" rtlCol="0">
            <a:spAutoFit/>
          </a:bodyPr>
          <a:lstStyle/>
          <a:p>
            <a:r>
              <a:rPr lang="en-US" dirty="0" smtClean="0"/>
              <a:t>-3</a:t>
            </a:r>
            <a:endParaRPr lang="en-US" dirty="0"/>
          </a:p>
        </p:txBody>
      </p:sp>
      <p:sp>
        <p:nvSpPr>
          <p:cNvPr id="128" name="TextBox 127"/>
          <p:cNvSpPr txBox="1"/>
          <p:nvPr/>
        </p:nvSpPr>
        <p:spPr>
          <a:xfrm>
            <a:off x="7742160" y="3367147"/>
            <a:ext cx="559904" cy="369332"/>
          </a:xfrm>
          <a:prstGeom prst="rect">
            <a:avLst/>
          </a:prstGeom>
          <a:noFill/>
        </p:spPr>
        <p:txBody>
          <a:bodyPr wrap="square" rtlCol="0">
            <a:spAutoFit/>
          </a:bodyPr>
          <a:lstStyle/>
          <a:p>
            <a:r>
              <a:rPr lang="en-US" dirty="0" smtClean="0"/>
              <a:t>-3</a:t>
            </a:r>
            <a:endParaRPr lang="en-US" dirty="0"/>
          </a:p>
        </p:txBody>
      </p:sp>
      <p:sp>
        <p:nvSpPr>
          <p:cNvPr id="129" name="TextBox 128"/>
          <p:cNvSpPr txBox="1"/>
          <p:nvPr/>
        </p:nvSpPr>
        <p:spPr>
          <a:xfrm>
            <a:off x="6480716" y="3367147"/>
            <a:ext cx="559904" cy="369332"/>
          </a:xfrm>
          <a:prstGeom prst="rect">
            <a:avLst/>
          </a:prstGeom>
          <a:noFill/>
        </p:spPr>
        <p:txBody>
          <a:bodyPr wrap="square" rtlCol="0">
            <a:spAutoFit/>
          </a:bodyPr>
          <a:lstStyle/>
          <a:p>
            <a:r>
              <a:rPr lang="en-US" dirty="0" smtClean="0"/>
              <a:t>+1</a:t>
            </a:r>
            <a:endParaRPr lang="en-US" dirty="0"/>
          </a:p>
        </p:txBody>
      </p:sp>
      <p:sp>
        <p:nvSpPr>
          <p:cNvPr id="131" name="TextBox 130"/>
          <p:cNvSpPr txBox="1"/>
          <p:nvPr/>
        </p:nvSpPr>
        <p:spPr>
          <a:xfrm>
            <a:off x="7693845" y="4541640"/>
            <a:ext cx="559904" cy="369332"/>
          </a:xfrm>
          <a:prstGeom prst="rect">
            <a:avLst/>
          </a:prstGeom>
          <a:noFill/>
        </p:spPr>
        <p:txBody>
          <a:bodyPr wrap="square" rtlCol="0">
            <a:spAutoFit/>
          </a:bodyPr>
          <a:lstStyle/>
          <a:p>
            <a:r>
              <a:rPr lang="en-US" dirty="0" smtClean="0"/>
              <a:t>+1</a:t>
            </a:r>
            <a:endParaRPr lang="en-US" dirty="0"/>
          </a:p>
        </p:txBody>
      </p:sp>
      <p:sp>
        <p:nvSpPr>
          <p:cNvPr id="132" name="TextBox 131"/>
          <p:cNvSpPr txBox="1"/>
          <p:nvPr/>
        </p:nvSpPr>
        <p:spPr>
          <a:xfrm>
            <a:off x="6444686" y="2732139"/>
            <a:ext cx="559904" cy="369332"/>
          </a:xfrm>
          <a:prstGeom prst="rect">
            <a:avLst/>
          </a:prstGeom>
          <a:noFill/>
        </p:spPr>
        <p:txBody>
          <a:bodyPr wrap="square" rtlCol="0">
            <a:spAutoFit/>
          </a:bodyPr>
          <a:lstStyle/>
          <a:p>
            <a:pPr algn="ctr"/>
            <a:r>
              <a:rPr lang="en-US" dirty="0" smtClean="0"/>
              <a:t>+1</a:t>
            </a:r>
            <a:endParaRPr lang="en-US" dirty="0"/>
          </a:p>
        </p:txBody>
      </p:sp>
      <p:sp>
        <p:nvSpPr>
          <p:cNvPr id="133" name="TextBox 132"/>
          <p:cNvSpPr txBox="1"/>
          <p:nvPr/>
        </p:nvSpPr>
        <p:spPr>
          <a:xfrm rot="16200000">
            <a:off x="5710023" y="3985573"/>
            <a:ext cx="559904" cy="369332"/>
          </a:xfrm>
          <a:prstGeom prst="rect">
            <a:avLst/>
          </a:prstGeom>
          <a:noFill/>
        </p:spPr>
        <p:txBody>
          <a:bodyPr wrap="square" rtlCol="0">
            <a:spAutoFit/>
          </a:bodyPr>
          <a:lstStyle/>
          <a:p>
            <a:r>
              <a:rPr lang="en-US" dirty="0" smtClean="0"/>
              <a:t>+1</a:t>
            </a:r>
            <a:endParaRPr lang="en-US" dirty="0"/>
          </a:p>
        </p:txBody>
      </p:sp>
      <p:sp>
        <p:nvSpPr>
          <p:cNvPr id="134" name="TextBox 133"/>
          <p:cNvSpPr txBox="1"/>
          <p:nvPr/>
        </p:nvSpPr>
        <p:spPr>
          <a:xfrm rot="20493514">
            <a:off x="6698814" y="4049556"/>
            <a:ext cx="559904" cy="369332"/>
          </a:xfrm>
          <a:prstGeom prst="rect">
            <a:avLst/>
          </a:prstGeom>
          <a:noFill/>
        </p:spPr>
        <p:txBody>
          <a:bodyPr wrap="square" rtlCol="0">
            <a:spAutoFit/>
          </a:bodyPr>
          <a:lstStyle/>
          <a:p>
            <a:r>
              <a:rPr lang="en-US" dirty="0" smtClean="0"/>
              <a:t>+1</a:t>
            </a:r>
            <a:endParaRPr lang="en-US" dirty="0"/>
          </a:p>
        </p:txBody>
      </p:sp>
      <p:sp>
        <p:nvSpPr>
          <p:cNvPr id="135" name="TextBox 134"/>
          <p:cNvSpPr txBox="1"/>
          <p:nvPr/>
        </p:nvSpPr>
        <p:spPr>
          <a:xfrm rot="19897601">
            <a:off x="7720273" y="4040817"/>
            <a:ext cx="559904" cy="369332"/>
          </a:xfrm>
          <a:prstGeom prst="rect">
            <a:avLst/>
          </a:prstGeom>
          <a:noFill/>
        </p:spPr>
        <p:txBody>
          <a:bodyPr wrap="square" rtlCol="0">
            <a:spAutoFit/>
          </a:bodyPr>
          <a:lstStyle/>
          <a:p>
            <a:r>
              <a:rPr lang="en-US" dirty="0" smtClean="0"/>
              <a:t>+10</a:t>
            </a:r>
            <a:endParaRPr lang="en-US" dirty="0"/>
          </a:p>
        </p:txBody>
      </p:sp>
      <p:cxnSp>
        <p:nvCxnSpPr>
          <p:cNvPr id="61" name="Curved Connector 60"/>
          <p:cNvCxnSpPr/>
          <p:nvPr/>
        </p:nvCxnSpPr>
        <p:spPr>
          <a:xfrm rot="5400000" flipH="1" flipV="1">
            <a:off x="7101060" y="749698"/>
            <a:ext cx="12700" cy="2379296"/>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At first the data is chaotic but as </a:t>
            </a:r>
            <a:r>
              <a:rPr lang="en-US" smtClean="0"/>
              <a:t>the engine explores patterns begin to emerge</a:t>
            </a:r>
            <a:r>
              <a:rPr lang="en-US" dirty="0" smtClean="0"/>
              <a:t>.</a:t>
            </a:r>
            <a:endParaRPr lang="en-US" i="1" dirty="0" smtClean="0"/>
          </a:p>
        </p:txBody>
      </p:sp>
    </p:spTree>
    <p:extLst>
      <p:ext uri="{BB962C8B-B14F-4D97-AF65-F5344CB8AC3E}">
        <p14:creationId xmlns:p14="http://schemas.microsoft.com/office/powerpoint/2010/main" val="7249876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6540561"/>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10</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11</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11</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23</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23</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46</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46</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87</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87</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99</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99</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35</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35</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53</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53</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It might notice the +1 action has a large effect on the last index of the state.</a:t>
            </a:r>
            <a:endParaRPr lang="en-US" i="1" dirty="0" smtClean="0"/>
          </a:p>
        </p:txBody>
      </p:sp>
    </p:spTree>
    <p:extLst>
      <p:ext uri="{BB962C8B-B14F-4D97-AF65-F5344CB8AC3E}">
        <p14:creationId xmlns:p14="http://schemas.microsoft.com/office/powerpoint/2010/main" val="5729567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4" name="Content Placeholder 3"/>
          <p:cNvGraphicFramePr>
            <a:graphicFrameLocks noGrp="1"/>
          </p:cNvGraphicFramePr>
          <p:nvPr>
            <p:ph idx="1"/>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a:t>
                      </a:r>
                      <a:r>
                        <a:rPr lang="en-US" dirty="0" smtClean="0">
                          <a:solidFill>
                            <a:srgbClr val="C00000"/>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a:t>
                      </a:r>
                      <a:r>
                        <a:rPr lang="en-US" dirty="0" smtClean="0">
                          <a:solidFill>
                            <a:srgbClr val="C00000"/>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10</a:t>
                      </a:r>
                      <a:r>
                        <a:rPr lang="en-US" dirty="0" smtClean="0">
                          <a:solidFill>
                            <a:srgbClr val="C00000"/>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r>
                        <a:rPr lang="en-US" dirty="0" smtClean="0">
                          <a:solidFill>
                            <a:srgbClr val="C00000"/>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25</a:t>
                      </a:r>
                      <a:r>
                        <a:rPr lang="en-US" dirty="0" smtClean="0">
                          <a:solidFill>
                            <a:srgbClr val="C00000"/>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25</a:t>
                      </a:r>
                      <a:r>
                        <a:rPr lang="en-US" dirty="0" smtClean="0">
                          <a:solidFill>
                            <a:srgbClr val="C00000"/>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66</a:t>
                      </a:r>
                      <a:r>
                        <a:rPr lang="en-US" dirty="0" smtClean="0">
                          <a:solidFill>
                            <a:srgbClr val="C00000"/>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66</a:t>
                      </a:r>
                      <a:r>
                        <a:rPr lang="en-US" dirty="0" smtClean="0">
                          <a:solidFill>
                            <a:srgbClr val="C00000"/>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98</a:t>
                      </a:r>
                      <a:r>
                        <a:rPr lang="en-US" dirty="0" smtClean="0">
                          <a:solidFill>
                            <a:srgbClr val="C00000"/>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98</a:t>
                      </a:r>
                      <a:r>
                        <a:rPr lang="en-US" dirty="0" smtClean="0">
                          <a:solidFill>
                            <a:srgbClr val="C00000"/>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80</a:t>
                      </a:r>
                      <a:r>
                        <a:rPr lang="en-US" dirty="0" smtClean="0">
                          <a:solidFill>
                            <a:srgbClr val="C00000"/>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80</a:t>
                      </a:r>
                      <a:r>
                        <a:rPr lang="en-US" dirty="0" smtClean="0">
                          <a:solidFill>
                            <a:srgbClr val="C00000"/>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34</a:t>
                      </a:r>
                      <a:r>
                        <a:rPr lang="en-US" dirty="0" smtClean="0">
                          <a:solidFill>
                            <a:srgbClr val="C00000"/>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34</a:t>
                      </a:r>
                      <a:r>
                        <a:rPr lang="en-US" dirty="0" smtClean="0">
                          <a:solidFill>
                            <a:srgbClr val="C00000"/>
                          </a:solidFill>
                        </a:rPr>
                        <a:t>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Furthermore, it might notice a particular pattern in the way the last index is effected.</a:t>
            </a:r>
            <a:endParaRPr lang="en-US" i="1" dirty="0" smtClean="0"/>
          </a:p>
        </p:txBody>
      </p:sp>
      <p:sp>
        <p:nvSpPr>
          <p:cNvPr id="10" name="Left Brace 9"/>
          <p:cNvSpPr/>
          <p:nvPr/>
        </p:nvSpPr>
        <p:spPr>
          <a:xfrm flipH="1">
            <a:off x="4419598" y="1981200"/>
            <a:ext cx="381001" cy="3327400"/>
          </a:xfrm>
          <a:prstGeom prst="leftBrace">
            <a:avLst>
              <a:gd name="adj1" fmla="val 8333"/>
              <a:gd name="adj2" fmla="val 4974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TextBox 6"/>
          <p:cNvSpPr txBox="1"/>
          <p:nvPr/>
        </p:nvSpPr>
        <p:spPr>
          <a:xfrm>
            <a:off x="4860964" y="3074624"/>
            <a:ext cx="304802" cy="369332"/>
          </a:xfrm>
          <a:prstGeom prst="rect">
            <a:avLst/>
          </a:prstGeom>
          <a:noFill/>
        </p:spPr>
        <p:txBody>
          <a:bodyPr wrap="square" rtlCol="0">
            <a:spAutoFit/>
          </a:bodyPr>
          <a:lstStyle/>
          <a:p>
            <a:r>
              <a:rPr lang="en-US" dirty="0" smtClean="0">
                <a:solidFill>
                  <a:srgbClr val="C00000"/>
                </a:solidFill>
              </a:rPr>
              <a:t>0</a:t>
            </a:r>
            <a:endParaRPr lang="en-US" dirty="0">
              <a:solidFill>
                <a:srgbClr val="C00000"/>
              </a:solidFill>
            </a:endParaRPr>
          </a:p>
        </p:txBody>
      </p:sp>
      <p:sp>
        <p:nvSpPr>
          <p:cNvPr id="8" name="TextBox 7"/>
          <p:cNvSpPr txBox="1"/>
          <p:nvPr/>
        </p:nvSpPr>
        <p:spPr>
          <a:xfrm>
            <a:off x="5312130" y="3074624"/>
            <a:ext cx="304802"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9" name="TextBox 8"/>
          <p:cNvSpPr txBox="1"/>
          <p:nvPr/>
        </p:nvSpPr>
        <p:spPr>
          <a:xfrm>
            <a:off x="5763296" y="3074624"/>
            <a:ext cx="304802" cy="369332"/>
          </a:xfrm>
          <a:prstGeom prst="rect">
            <a:avLst/>
          </a:prstGeom>
          <a:noFill/>
        </p:spPr>
        <p:txBody>
          <a:bodyPr wrap="square" rtlCol="0">
            <a:spAutoFit/>
          </a:bodyPr>
          <a:lstStyle/>
          <a:p>
            <a:r>
              <a:rPr lang="en-US" dirty="0">
                <a:solidFill>
                  <a:srgbClr val="C00000"/>
                </a:solidFill>
              </a:rPr>
              <a:t>2</a:t>
            </a:r>
          </a:p>
        </p:txBody>
      </p:sp>
      <p:cxnSp>
        <p:nvCxnSpPr>
          <p:cNvPr id="11" name="Straight Arrow Connector 10"/>
          <p:cNvCxnSpPr>
            <a:stCxn id="7" idx="3"/>
            <a:endCxn id="8" idx="1"/>
          </p:cNvCxnSpPr>
          <p:nvPr/>
        </p:nvCxnSpPr>
        <p:spPr>
          <a:xfrm>
            <a:off x="5165766" y="3259290"/>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stCxn id="8" idx="3"/>
            <a:endCxn id="9" idx="1"/>
          </p:cNvCxnSpPr>
          <p:nvPr/>
        </p:nvCxnSpPr>
        <p:spPr>
          <a:xfrm>
            <a:off x="5616932" y="3259290"/>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a:off x="6068098" y="3259290"/>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858704" y="3432841"/>
            <a:ext cx="304802" cy="369332"/>
          </a:xfrm>
          <a:prstGeom prst="rect">
            <a:avLst/>
          </a:prstGeom>
          <a:noFill/>
        </p:spPr>
        <p:txBody>
          <a:bodyPr wrap="square" rtlCol="0">
            <a:spAutoFit/>
          </a:bodyPr>
          <a:lstStyle/>
          <a:p>
            <a:r>
              <a:rPr lang="en-US" dirty="0" smtClean="0">
                <a:solidFill>
                  <a:srgbClr val="C00000"/>
                </a:solidFill>
              </a:rPr>
              <a:t>3</a:t>
            </a:r>
            <a:endParaRPr lang="en-US" dirty="0">
              <a:solidFill>
                <a:srgbClr val="C00000"/>
              </a:solidFill>
            </a:endParaRPr>
          </a:p>
        </p:txBody>
      </p:sp>
      <p:sp>
        <p:nvSpPr>
          <p:cNvPr id="15" name="TextBox 14"/>
          <p:cNvSpPr txBox="1"/>
          <p:nvPr/>
        </p:nvSpPr>
        <p:spPr>
          <a:xfrm>
            <a:off x="5309870" y="3432841"/>
            <a:ext cx="304802" cy="369332"/>
          </a:xfrm>
          <a:prstGeom prst="rect">
            <a:avLst/>
          </a:prstGeom>
          <a:noFill/>
        </p:spPr>
        <p:txBody>
          <a:bodyPr wrap="square" rtlCol="0">
            <a:spAutoFit/>
          </a:bodyPr>
          <a:lstStyle/>
          <a:p>
            <a:r>
              <a:rPr lang="en-US" dirty="0" smtClean="0">
                <a:solidFill>
                  <a:srgbClr val="C00000"/>
                </a:solidFill>
              </a:rPr>
              <a:t>4</a:t>
            </a:r>
            <a:endParaRPr lang="en-US" dirty="0">
              <a:solidFill>
                <a:srgbClr val="C00000"/>
              </a:solidFill>
            </a:endParaRPr>
          </a:p>
        </p:txBody>
      </p:sp>
      <p:sp>
        <p:nvSpPr>
          <p:cNvPr id="16" name="TextBox 15"/>
          <p:cNvSpPr txBox="1"/>
          <p:nvPr/>
        </p:nvSpPr>
        <p:spPr>
          <a:xfrm>
            <a:off x="5761036" y="3432841"/>
            <a:ext cx="304802" cy="369332"/>
          </a:xfrm>
          <a:prstGeom prst="rect">
            <a:avLst/>
          </a:prstGeom>
          <a:noFill/>
        </p:spPr>
        <p:txBody>
          <a:bodyPr wrap="square" rtlCol="0">
            <a:spAutoFit/>
          </a:bodyPr>
          <a:lstStyle/>
          <a:p>
            <a:r>
              <a:rPr lang="en-US" dirty="0" smtClean="0">
                <a:solidFill>
                  <a:srgbClr val="C00000"/>
                </a:solidFill>
              </a:rPr>
              <a:t>5</a:t>
            </a:r>
            <a:endParaRPr lang="en-US" dirty="0">
              <a:solidFill>
                <a:srgbClr val="C00000"/>
              </a:solidFill>
            </a:endParaRPr>
          </a:p>
        </p:txBody>
      </p:sp>
      <p:cxnSp>
        <p:nvCxnSpPr>
          <p:cNvPr id="17" name="Straight Arrow Connector 16"/>
          <p:cNvCxnSpPr>
            <a:stCxn id="14" idx="3"/>
            <a:endCxn id="15" idx="1"/>
          </p:cNvCxnSpPr>
          <p:nvPr/>
        </p:nvCxnSpPr>
        <p:spPr>
          <a:xfrm>
            <a:off x="5163506" y="3617507"/>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15" idx="3"/>
            <a:endCxn id="16" idx="1"/>
          </p:cNvCxnSpPr>
          <p:nvPr/>
        </p:nvCxnSpPr>
        <p:spPr>
          <a:xfrm>
            <a:off x="5614672" y="3617507"/>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6065838" y="3617507"/>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4860964" y="3802173"/>
            <a:ext cx="304802" cy="369332"/>
          </a:xfrm>
          <a:prstGeom prst="rect">
            <a:avLst/>
          </a:prstGeom>
          <a:noFill/>
        </p:spPr>
        <p:txBody>
          <a:bodyPr wrap="square" rtlCol="0">
            <a:spAutoFit/>
          </a:bodyPr>
          <a:lstStyle/>
          <a:p>
            <a:r>
              <a:rPr lang="en-US" dirty="0" smtClean="0">
                <a:solidFill>
                  <a:srgbClr val="C00000"/>
                </a:solidFill>
              </a:rPr>
              <a:t>6</a:t>
            </a:r>
            <a:endParaRPr lang="en-US" dirty="0">
              <a:solidFill>
                <a:srgbClr val="C00000"/>
              </a:solidFill>
            </a:endParaRPr>
          </a:p>
        </p:txBody>
      </p:sp>
      <p:sp>
        <p:nvSpPr>
          <p:cNvPr id="21" name="TextBox 20"/>
          <p:cNvSpPr txBox="1"/>
          <p:nvPr/>
        </p:nvSpPr>
        <p:spPr>
          <a:xfrm>
            <a:off x="5312130" y="3802173"/>
            <a:ext cx="304802" cy="369332"/>
          </a:xfrm>
          <a:prstGeom prst="rect">
            <a:avLst/>
          </a:prstGeom>
          <a:noFill/>
        </p:spPr>
        <p:txBody>
          <a:bodyPr wrap="square" rtlCol="0">
            <a:spAutoFit/>
          </a:bodyPr>
          <a:lstStyle/>
          <a:p>
            <a:r>
              <a:rPr lang="en-US" dirty="0">
                <a:solidFill>
                  <a:srgbClr val="C00000"/>
                </a:solidFill>
              </a:rPr>
              <a:t>7</a:t>
            </a:r>
          </a:p>
        </p:txBody>
      </p:sp>
      <p:sp>
        <p:nvSpPr>
          <p:cNvPr id="22" name="TextBox 21"/>
          <p:cNvSpPr txBox="1"/>
          <p:nvPr/>
        </p:nvSpPr>
        <p:spPr>
          <a:xfrm>
            <a:off x="5763296" y="3802173"/>
            <a:ext cx="304802" cy="369332"/>
          </a:xfrm>
          <a:prstGeom prst="rect">
            <a:avLst/>
          </a:prstGeom>
          <a:noFill/>
        </p:spPr>
        <p:txBody>
          <a:bodyPr wrap="square" rtlCol="0">
            <a:spAutoFit/>
          </a:bodyPr>
          <a:lstStyle/>
          <a:p>
            <a:r>
              <a:rPr lang="en-US" dirty="0" smtClean="0">
                <a:solidFill>
                  <a:srgbClr val="C00000"/>
                </a:solidFill>
              </a:rPr>
              <a:t>8</a:t>
            </a:r>
            <a:endParaRPr lang="en-US" dirty="0">
              <a:solidFill>
                <a:srgbClr val="C00000"/>
              </a:solidFill>
            </a:endParaRPr>
          </a:p>
        </p:txBody>
      </p:sp>
      <p:cxnSp>
        <p:nvCxnSpPr>
          <p:cNvPr id="23" name="Straight Arrow Connector 22"/>
          <p:cNvCxnSpPr>
            <a:stCxn id="20" idx="3"/>
            <a:endCxn id="21" idx="1"/>
          </p:cNvCxnSpPr>
          <p:nvPr/>
        </p:nvCxnSpPr>
        <p:spPr>
          <a:xfrm>
            <a:off x="5165766" y="3986839"/>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a:stCxn id="21" idx="3"/>
            <a:endCxn id="22" idx="1"/>
          </p:cNvCxnSpPr>
          <p:nvPr/>
        </p:nvCxnSpPr>
        <p:spPr>
          <a:xfrm>
            <a:off x="5616932" y="3986839"/>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a:off x="6068098" y="3986839"/>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6225018" y="3818643"/>
            <a:ext cx="304802" cy="369332"/>
          </a:xfrm>
          <a:prstGeom prst="rect">
            <a:avLst/>
          </a:prstGeom>
          <a:noFill/>
        </p:spPr>
        <p:txBody>
          <a:bodyPr wrap="square" rtlCol="0">
            <a:spAutoFit/>
          </a:bodyPr>
          <a:lstStyle/>
          <a:p>
            <a:r>
              <a:rPr lang="en-US" dirty="0" smtClean="0">
                <a:solidFill>
                  <a:srgbClr val="C00000"/>
                </a:solidFill>
              </a:rPr>
              <a:t>9</a:t>
            </a:r>
            <a:endParaRPr lang="en-US" dirty="0">
              <a:solidFill>
                <a:srgbClr val="C00000"/>
              </a:solidFill>
            </a:endParaRPr>
          </a:p>
        </p:txBody>
      </p:sp>
    </p:spTree>
    <p:extLst>
      <p:ext uri="{BB962C8B-B14F-4D97-AF65-F5344CB8AC3E}">
        <p14:creationId xmlns:p14="http://schemas.microsoft.com/office/powerpoint/2010/main" val="33871783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It may condense hundreds of +1 records down to 9 “rules.”</a:t>
            </a:r>
            <a:endParaRPr lang="en-US" i="1" dirty="0" smtClean="0"/>
          </a:p>
        </p:txBody>
      </p:sp>
      <p:sp>
        <p:nvSpPr>
          <p:cNvPr id="3" name="Left Brace 2"/>
          <p:cNvSpPr/>
          <p:nvPr/>
        </p:nvSpPr>
        <p:spPr>
          <a:xfrm flipH="1">
            <a:off x="4419598" y="1981200"/>
            <a:ext cx="381001" cy="3327400"/>
          </a:xfrm>
          <a:prstGeom prst="leftBrace">
            <a:avLst>
              <a:gd name="adj1" fmla="val 8333"/>
              <a:gd name="adj2" fmla="val 4974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820763010"/>
              </p:ext>
            </p:extLst>
          </p:nvPr>
        </p:nvGraphicFramePr>
        <p:xfrm>
          <a:off x="4906707"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__0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__8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__9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445897851"/>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00</a:t>
                      </a:r>
                      <a:r>
                        <a:rPr lang="en-US" dirty="0" smtClean="0">
                          <a:solidFill>
                            <a:srgbClr val="C00000"/>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00</a:t>
                      </a:r>
                      <a:r>
                        <a:rPr lang="en-US" dirty="0" smtClean="0">
                          <a:solidFill>
                            <a:srgbClr val="C00000"/>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00</a:t>
                      </a:r>
                      <a:r>
                        <a:rPr lang="en-US" dirty="0" smtClean="0">
                          <a:solidFill>
                            <a:srgbClr val="C00000"/>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01</a:t>
                      </a:r>
                      <a:r>
                        <a:rPr lang="en-US" dirty="0" smtClean="0">
                          <a:solidFill>
                            <a:srgbClr val="C00000"/>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01</a:t>
                      </a:r>
                      <a:r>
                        <a:rPr lang="en-US" dirty="0" smtClean="0">
                          <a:solidFill>
                            <a:srgbClr val="C00000"/>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10</a:t>
                      </a:r>
                      <a:r>
                        <a:rPr lang="en-US" dirty="0" smtClean="0">
                          <a:solidFill>
                            <a:srgbClr val="C00000"/>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10</a:t>
                      </a:r>
                      <a:r>
                        <a:rPr lang="en-US" dirty="0" smtClean="0">
                          <a:solidFill>
                            <a:srgbClr val="C00000"/>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25</a:t>
                      </a:r>
                      <a:r>
                        <a:rPr lang="en-US" dirty="0" smtClean="0">
                          <a:solidFill>
                            <a:srgbClr val="C00000"/>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25</a:t>
                      </a:r>
                      <a:r>
                        <a:rPr lang="en-US" dirty="0" smtClean="0">
                          <a:solidFill>
                            <a:srgbClr val="C00000"/>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66</a:t>
                      </a:r>
                      <a:r>
                        <a:rPr lang="en-US" dirty="0" smtClean="0">
                          <a:solidFill>
                            <a:srgbClr val="C00000"/>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66</a:t>
                      </a:r>
                      <a:r>
                        <a:rPr lang="en-US" dirty="0" smtClean="0">
                          <a:solidFill>
                            <a:srgbClr val="C00000"/>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98</a:t>
                      </a:r>
                      <a:r>
                        <a:rPr lang="en-US" dirty="0" smtClean="0">
                          <a:solidFill>
                            <a:srgbClr val="C00000"/>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98</a:t>
                      </a:r>
                      <a:r>
                        <a:rPr lang="en-US" dirty="0" smtClean="0">
                          <a:solidFill>
                            <a:srgbClr val="C00000"/>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80</a:t>
                      </a:r>
                      <a:r>
                        <a:rPr lang="en-US" dirty="0" smtClean="0">
                          <a:solidFill>
                            <a:srgbClr val="C00000"/>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80</a:t>
                      </a:r>
                      <a:r>
                        <a:rPr lang="en-US" dirty="0" smtClean="0">
                          <a:solidFill>
                            <a:srgbClr val="C00000"/>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34</a:t>
                      </a:r>
                      <a:r>
                        <a:rPr lang="en-US" dirty="0" smtClean="0">
                          <a:solidFill>
                            <a:srgbClr val="C00000"/>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34</a:t>
                      </a:r>
                      <a:r>
                        <a:rPr lang="en-US" dirty="0" smtClean="0">
                          <a:solidFill>
                            <a:srgbClr val="C00000"/>
                          </a:solidFill>
                        </a:rPr>
                        <a:t>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69973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5419553"/>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a:t>
                      </a:r>
                      <a:r>
                        <a:rPr lang="en-US" dirty="0" smtClean="0">
                          <a:solidFill>
                            <a:srgbClr val="C00000"/>
                          </a:solidFill>
                        </a:rPr>
                        <a:t>09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a:t>
                      </a:r>
                      <a:r>
                        <a:rPr lang="en-US" dirty="0" smtClean="0">
                          <a:solidFill>
                            <a:srgbClr val="C00000"/>
                          </a:solidFill>
                        </a:rPr>
                        <a:t>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20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1</a:t>
                      </a:r>
                      <a:r>
                        <a:rPr lang="en-US" dirty="0" smtClean="0">
                          <a:solidFill>
                            <a:srgbClr val="C00000"/>
                          </a:solidFill>
                        </a:rPr>
                        <a:t>29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r>
                        <a:rPr lang="en-US" dirty="0" smtClean="0">
                          <a:solidFill>
                            <a:srgbClr val="C00000"/>
                          </a:solidFill>
                        </a:rPr>
                        <a:t>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4</a:t>
                      </a:r>
                      <a:r>
                        <a:rPr lang="en-US" dirty="0" smtClean="0">
                          <a:solidFill>
                            <a:srgbClr val="C00000"/>
                          </a:solidFill>
                        </a:rPr>
                        <a:t>39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4</a:t>
                      </a:r>
                      <a:r>
                        <a:rPr lang="en-US" dirty="0" smtClean="0">
                          <a:solidFill>
                            <a:srgbClr val="C00000"/>
                          </a:solidFill>
                        </a:rPr>
                        <a:t>40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But it might notice the +1 action can on occasion effect the 2</a:t>
            </a:r>
            <a:r>
              <a:rPr lang="en-US" baseline="30000" dirty="0" smtClean="0"/>
              <a:t>nd</a:t>
            </a:r>
            <a:r>
              <a:rPr lang="en-US" dirty="0" smtClean="0"/>
              <a:t> index too.</a:t>
            </a:r>
            <a:endParaRPr lang="en-US" i="1" dirty="0" smtClean="0"/>
          </a:p>
        </p:txBody>
      </p:sp>
    </p:spTree>
    <p:extLst>
      <p:ext uri="{BB962C8B-B14F-4D97-AF65-F5344CB8AC3E}">
        <p14:creationId xmlns:p14="http://schemas.microsoft.com/office/powerpoint/2010/main" val="2004060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Sensorimotor Engine</a:t>
            </a:r>
            <a:endParaRPr lang="en-US" dirty="0"/>
          </a:p>
        </p:txBody>
      </p:sp>
      <p:sp>
        <p:nvSpPr>
          <p:cNvPr id="5" name="Rounded Rectangle 4"/>
          <p:cNvSpPr/>
          <p:nvPr/>
        </p:nvSpPr>
        <p:spPr>
          <a:xfrm>
            <a:off x="381000" y="2736850"/>
            <a:ext cx="3442958" cy="20066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Environment</a:t>
            </a:r>
            <a:endParaRPr lang="en-US" dirty="0"/>
          </a:p>
        </p:txBody>
      </p:sp>
      <p:sp>
        <p:nvSpPr>
          <p:cNvPr id="74" name="TextBox 73"/>
          <p:cNvSpPr txBox="1"/>
          <p:nvPr/>
        </p:nvSpPr>
        <p:spPr>
          <a:xfrm>
            <a:off x="381000" y="6019800"/>
            <a:ext cx="8305800" cy="369332"/>
          </a:xfrm>
          <a:prstGeom prst="rect">
            <a:avLst/>
          </a:prstGeom>
          <a:noFill/>
        </p:spPr>
        <p:txBody>
          <a:bodyPr wrap="square" rtlCol="0">
            <a:spAutoFit/>
          </a:bodyPr>
          <a:lstStyle/>
          <a:p>
            <a:r>
              <a:rPr lang="en-US" dirty="0" smtClean="0"/>
              <a:t>Here’s a diagram of its proposed functionality.</a:t>
            </a:r>
            <a:endParaRPr lang="en-US" dirty="0"/>
          </a:p>
        </p:txBody>
      </p:sp>
    </p:spTree>
    <p:extLst>
      <p:ext uri="{BB962C8B-B14F-4D97-AF65-F5344CB8AC3E}">
        <p14:creationId xmlns:p14="http://schemas.microsoft.com/office/powerpoint/2010/main" val="42787301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1957862"/>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009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020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129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439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440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499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500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599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600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699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700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799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800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899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900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…And even the first index.</a:t>
            </a:r>
            <a:endParaRPr lang="en-US" i="1" dirty="0" smtClean="0"/>
          </a:p>
        </p:txBody>
      </p:sp>
    </p:spTree>
    <p:extLst>
      <p:ext uri="{BB962C8B-B14F-4D97-AF65-F5344CB8AC3E}">
        <p14:creationId xmlns:p14="http://schemas.microsoft.com/office/powerpoint/2010/main" val="11078107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4" name="Content Placeholder 3"/>
          <p:cNvGraphicFramePr>
            <a:graphicFrameLocks noGrp="1"/>
          </p:cNvGraphicFramePr>
          <p:nvPr>
            <p:ph idx="1"/>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a:t>
                      </a:r>
                      <a:r>
                        <a:rPr lang="en-US" dirty="0" smtClean="0">
                          <a:solidFill>
                            <a:srgbClr val="C00000"/>
                          </a:solidFill>
                        </a:rPr>
                        <a:t>09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a:t>
                      </a:r>
                      <a:r>
                        <a:rPr lang="en-US" dirty="0" smtClean="0">
                          <a:solidFill>
                            <a:srgbClr val="C00000"/>
                          </a:solidFill>
                        </a:rPr>
                        <a:t>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20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1</a:t>
                      </a:r>
                      <a:r>
                        <a:rPr lang="en-US" dirty="0" smtClean="0">
                          <a:solidFill>
                            <a:srgbClr val="C00000"/>
                          </a:solidFill>
                        </a:rPr>
                        <a:t>29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r>
                        <a:rPr lang="en-US" dirty="0" smtClean="0">
                          <a:solidFill>
                            <a:srgbClr val="C00000"/>
                          </a:solidFill>
                        </a:rPr>
                        <a:t>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4</a:t>
                      </a:r>
                      <a:r>
                        <a:rPr lang="en-US" dirty="0" smtClean="0">
                          <a:solidFill>
                            <a:srgbClr val="C00000"/>
                          </a:solidFill>
                        </a:rPr>
                        <a:t>39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4</a:t>
                      </a:r>
                      <a:r>
                        <a:rPr lang="en-US" dirty="0" smtClean="0">
                          <a:solidFill>
                            <a:srgbClr val="C00000"/>
                          </a:solidFill>
                        </a:rPr>
                        <a:t>40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499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500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599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600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699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700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799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800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899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900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It’ll observe the same pattern, though, for both the 10’s and 100’s place.</a:t>
            </a:r>
            <a:endParaRPr lang="en-US" i="1" dirty="0" smtClean="0"/>
          </a:p>
        </p:txBody>
      </p:sp>
      <p:sp>
        <p:nvSpPr>
          <p:cNvPr id="5" name="Left Brace 4"/>
          <p:cNvSpPr/>
          <p:nvPr/>
        </p:nvSpPr>
        <p:spPr>
          <a:xfrm flipH="1">
            <a:off x="4419597" y="1981200"/>
            <a:ext cx="381001" cy="1447800"/>
          </a:xfrm>
          <a:prstGeom prst="leftBrace">
            <a:avLst>
              <a:gd name="adj1" fmla="val 8333"/>
              <a:gd name="adj2" fmla="val 4974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 name="Left Brace 5"/>
          <p:cNvSpPr/>
          <p:nvPr/>
        </p:nvSpPr>
        <p:spPr>
          <a:xfrm flipH="1">
            <a:off x="4419596" y="3429000"/>
            <a:ext cx="381001" cy="1879600"/>
          </a:xfrm>
          <a:prstGeom prst="leftBrace">
            <a:avLst>
              <a:gd name="adj1" fmla="val 8333"/>
              <a:gd name="adj2" fmla="val 4974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p:cNvSpPr txBox="1"/>
          <p:nvPr/>
        </p:nvSpPr>
        <p:spPr>
          <a:xfrm>
            <a:off x="4873780" y="2158568"/>
            <a:ext cx="304802" cy="369332"/>
          </a:xfrm>
          <a:prstGeom prst="rect">
            <a:avLst/>
          </a:prstGeom>
          <a:noFill/>
        </p:spPr>
        <p:txBody>
          <a:bodyPr wrap="square" rtlCol="0">
            <a:spAutoFit/>
          </a:bodyPr>
          <a:lstStyle/>
          <a:p>
            <a:r>
              <a:rPr lang="en-US" dirty="0" smtClean="0">
                <a:solidFill>
                  <a:srgbClr val="C00000"/>
                </a:solidFill>
              </a:rPr>
              <a:t>0</a:t>
            </a:r>
            <a:endParaRPr lang="en-US" dirty="0">
              <a:solidFill>
                <a:srgbClr val="C00000"/>
              </a:solidFill>
            </a:endParaRPr>
          </a:p>
        </p:txBody>
      </p:sp>
      <p:sp>
        <p:nvSpPr>
          <p:cNvPr id="10" name="TextBox 9"/>
          <p:cNvSpPr txBox="1"/>
          <p:nvPr/>
        </p:nvSpPr>
        <p:spPr>
          <a:xfrm>
            <a:off x="5324946" y="2158568"/>
            <a:ext cx="304802"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1" name="TextBox 10"/>
          <p:cNvSpPr txBox="1"/>
          <p:nvPr/>
        </p:nvSpPr>
        <p:spPr>
          <a:xfrm>
            <a:off x="5776112" y="2158568"/>
            <a:ext cx="304802" cy="369332"/>
          </a:xfrm>
          <a:prstGeom prst="rect">
            <a:avLst/>
          </a:prstGeom>
          <a:noFill/>
        </p:spPr>
        <p:txBody>
          <a:bodyPr wrap="square" rtlCol="0">
            <a:spAutoFit/>
          </a:bodyPr>
          <a:lstStyle/>
          <a:p>
            <a:r>
              <a:rPr lang="en-US" dirty="0">
                <a:solidFill>
                  <a:srgbClr val="C00000"/>
                </a:solidFill>
              </a:rPr>
              <a:t>2</a:t>
            </a:r>
          </a:p>
        </p:txBody>
      </p:sp>
      <p:cxnSp>
        <p:nvCxnSpPr>
          <p:cNvPr id="17" name="Straight Arrow Connector 16"/>
          <p:cNvCxnSpPr>
            <a:stCxn id="9" idx="3"/>
            <a:endCxn id="10" idx="1"/>
          </p:cNvCxnSpPr>
          <p:nvPr/>
        </p:nvCxnSpPr>
        <p:spPr>
          <a:xfrm>
            <a:off x="5178582" y="2343234"/>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10" idx="3"/>
            <a:endCxn id="11" idx="1"/>
          </p:cNvCxnSpPr>
          <p:nvPr/>
        </p:nvCxnSpPr>
        <p:spPr>
          <a:xfrm>
            <a:off x="5629748" y="2343234"/>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p:nvPr/>
        </p:nvCxnSpPr>
        <p:spPr>
          <a:xfrm>
            <a:off x="6080914" y="2343234"/>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4871520" y="2516785"/>
            <a:ext cx="304802" cy="369332"/>
          </a:xfrm>
          <a:prstGeom prst="rect">
            <a:avLst/>
          </a:prstGeom>
          <a:noFill/>
        </p:spPr>
        <p:txBody>
          <a:bodyPr wrap="square" rtlCol="0">
            <a:spAutoFit/>
          </a:bodyPr>
          <a:lstStyle/>
          <a:p>
            <a:r>
              <a:rPr lang="en-US" dirty="0" smtClean="0">
                <a:solidFill>
                  <a:srgbClr val="C00000"/>
                </a:solidFill>
              </a:rPr>
              <a:t>3</a:t>
            </a:r>
            <a:endParaRPr lang="en-US" dirty="0">
              <a:solidFill>
                <a:srgbClr val="C00000"/>
              </a:solidFill>
            </a:endParaRPr>
          </a:p>
        </p:txBody>
      </p:sp>
      <p:sp>
        <p:nvSpPr>
          <p:cNvPr id="60" name="TextBox 59"/>
          <p:cNvSpPr txBox="1"/>
          <p:nvPr/>
        </p:nvSpPr>
        <p:spPr>
          <a:xfrm>
            <a:off x="5322686" y="2516785"/>
            <a:ext cx="304802" cy="369332"/>
          </a:xfrm>
          <a:prstGeom prst="rect">
            <a:avLst/>
          </a:prstGeom>
          <a:noFill/>
        </p:spPr>
        <p:txBody>
          <a:bodyPr wrap="square" rtlCol="0">
            <a:spAutoFit/>
          </a:bodyPr>
          <a:lstStyle/>
          <a:p>
            <a:r>
              <a:rPr lang="en-US" dirty="0" smtClean="0">
                <a:solidFill>
                  <a:srgbClr val="C00000"/>
                </a:solidFill>
              </a:rPr>
              <a:t>4</a:t>
            </a:r>
            <a:endParaRPr lang="en-US" dirty="0">
              <a:solidFill>
                <a:srgbClr val="C00000"/>
              </a:solidFill>
            </a:endParaRPr>
          </a:p>
        </p:txBody>
      </p:sp>
      <p:sp>
        <p:nvSpPr>
          <p:cNvPr id="61" name="TextBox 60"/>
          <p:cNvSpPr txBox="1"/>
          <p:nvPr/>
        </p:nvSpPr>
        <p:spPr>
          <a:xfrm>
            <a:off x="5773852" y="2516785"/>
            <a:ext cx="304802" cy="369332"/>
          </a:xfrm>
          <a:prstGeom prst="rect">
            <a:avLst/>
          </a:prstGeom>
          <a:noFill/>
        </p:spPr>
        <p:txBody>
          <a:bodyPr wrap="square" rtlCol="0">
            <a:spAutoFit/>
          </a:bodyPr>
          <a:lstStyle/>
          <a:p>
            <a:r>
              <a:rPr lang="en-US" dirty="0" smtClean="0">
                <a:solidFill>
                  <a:srgbClr val="C00000"/>
                </a:solidFill>
              </a:rPr>
              <a:t>5</a:t>
            </a:r>
            <a:endParaRPr lang="en-US" dirty="0">
              <a:solidFill>
                <a:srgbClr val="C00000"/>
              </a:solidFill>
            </a:endParaRPr>
          </a:p>
        </p:txBody>
      </p:sp>
      <p:cxnSp>
        <p:nvCxnSpPr>
          <p:cNvPr id="62" name="Straight Arrow Connector 61"/>
          <p:cNvCxnSpPr>
            <a:stCxn id="59" idx="3"/>
            <a:endCxn id="60" idx="1"/>
          </p:cNvCxnSpPr>
          <p:nvPr/>
        </p:nvCxnSpPr>
        <p:spPr>
          <a:xfrm>
            <a:off x="5176322" y="2701451"/>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3" name="Straight Arrow Connector 62"/>
          <p:cNvCxnSpPr>
            <a:stCxn id="60" idx="3"/>
            <a:endCxn id="61" idx="1"/>
          </p:cNvCxnSpPr>
          <p:nvPr/>
        </p:nvCxnSpPr>
        <p:spPr>
          <a:xfrm>
            <a:off x="5627488" y="2701451"/>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a:off x="6078654" y="2701451"/>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6" name="TextBox 65"/>
          <p:cNvSpPr txBox="1"/>
          <p:nvPr/>
        </p:nvSpPr>
        <p:spPr>
          <a:xfrm>
            <a:off x="4873780" y="2886117"/>
            <a:ext cx="304802" cy="369332"/>
          </a:xfrm>
          <a:prstGeom prst="rect">
            <a:avLst/>
          </a:prstGeom>
          <a:noFill/>
        </p:spPr>
        <p:txBody>
          <a:bodyPr wrap="square" rtlCol="0">
            <a:spAutoFit/>
          </a:bodyPr>
          <a:lstStyle/>
          <a:p>
            <a:r>
              <a:rPr lang="en-US" dirty="0" smtClean="0">
                <a:solidFill>
                  <a:srgbClr val="C00000"/>
                </a:solidFill>
              </a:rPr>
              <a:t>6</a:t>
            </a:r>
            <a:endParaRPr lang="en-US" dirty="0">
              <a:solidFill>
                <a:srgbClr val="C00000"/>
              </a:solidFill>
            </a:endParaRPr>
          </a:p>
        </p:txBody>
      </p:sp>
      <p:sp>
        <p:nvSpPr>
          <p:cNvPr id="67" name="TextBox 66"/>
          <p:cNvSpPr txBox="1"/>
          <p:nvPr/>
        </p:nvSpPr>
        <p:spPr>
          <a:xfrm>
            <a:off x="5324946" y="2886117"/>
            <a:ext cx="304802" cy="369332"/>
          </a:xfrm>
          <a:prstGeom prst="rect">
            <a:avLst/>
          </a:prstGeom>
          <a:noFill/>
        </p:spPr>
        <p:txBody>
          <a:bodyPr wrap="square" rtlCol="0">
            <a:spAutoFit/>
          </a:bodyPr>
          <a:lstStyle/>
          <a:p>
            <a:r>
              <a:rPr lang="en-US" dirty="0">
                <a:solidFill>
                  <a:srgbClr val="C00000"/>
                </a:solidFill>
              </a:rPr>
              <a:t>7</a:t>
            </a:r>
          </a:p>
        </p:txBody>
      </p:sp>
      <p:sp>
        <p:nvSpPr>
          <p:cNvPr id="68" name="TextBox 67"/>
          <p:cNvSpPr txBox="1"/>
          <p:nvPr/>
        </p:nvSpPr>
        <p:spPr>
          <a:xfrm>
            <a:off x="5776112" y="2886117"/>
            <a:ext cx="304802" cy="369332"/>
          </a:xfrm>
          <a:prstGeom prst="rect">
            <a:avLst/>
          </a:prstGeom>
          <a:noFill/>
        </p:spPr>
        <p:txBody>
          <a:bodyPr wrap="square" rtlCol="0">
            <a:spAutoFit/>
          </a:bodyPr>
          <a:lstStyle/>
          <a:p>
            <a:r>
              <a:rPr lang="en-US" dirty="0" smtClean="0">
                <a:solidFill>
                  <a:srgbClr val="C00000"/>
                </a:solidFill>
              </a:rPr>
              <a:t>8</a:t>
            </a:r>
            <a:endParaRPr lang="en-US" dirty="0">
              <a:solidFill>
                <a:srgbClr val="C00000"/>
              </a:solidFill>
            </a:endParaRPr>
          </a:p>
        </p:txBody>
      </p:sp>
      <p:cxnSp>
        <p:nvCxnSpPr>
          <p:cNvPr id="69" name="Straight Arrow Connector 68"/>
          <p:cNvCxnSpPr>
            <a:stCxn id="66" idx="3"/>
            <a:endCxn id="67" idx="1"/>
          </p:cNvCxnSpPr>
          <p:nvPr/>
        </p:nvCxnSpPr>
        <p:spPr>
          <a:xfrm>
            <a:off x="5178582" y="3070783"/>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a:stCxn id="67" idx="3"/>
            <a:endCxn id="68" idx="1"/>
          </p:cNvCxnSpPr>
          <p:nvPr/>
        </p:nvCxnSpPr>
        <p:spPr>
          <a:xfrm>
            <a:off x="5629748" y="3070783"/>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6080914" y="3070783"/>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2" name="TextBox 71"/>
          <p:cNvSpPr txBox="1"/>
          <p:nvPr/>
        </p:nvSpPr>
        <p:spPr>
          <a:xfrm>
            <a:off x="6237834" y="2902587"/>
            <a:ext cx="304802" cy="369332"/>
          </a:xfrm>
          <a:prstGeom prst="rect">
            <a:avLst/>
          </a:prstGeom>
          <a:noFill/>
        </p:spPr>
        <p:txBody>
          <a:bodyPr wrap="square" rtlCol="0">
            <a:spAutoFit/>
          </a:bodyPr>
          <a:lstStyle/>
          <a:p>
            <a:r>
              <a:rPr lang="en-US" dirty="0" smtClean="0">
                <a:solidFill>
                  <a:srgbClr val="C00000"/>
                </a:solidFill>
              </a:rPr>
              <a:t>9</a:t>
            </a:r>
            <a:endParaRPr lang="en-US" dirty="0">
              <a:solidFill>
                <a:srgbClr val="C00000"/>
              </a:solidFill>
            </a:endParaRPr>
          </a:p>
        </p:txBody>
      </p:sp>
      <p:sp>
        <p:nvSpPr>
          <p:cNvPr id="74" name="TextBox 73"/>
          <p:cNvSpPr txBox="1"/>
          <p:nvPr/>
        </p:nvSpPr>
        <p:spPr>
          <a:xfrm>
            <a:off x="4873780" y="3827981"/>
            <a:ext cx="304802" cy="369332"/>
          </a:xfrm>
          <a:prstGeom prst="rect">
            <a:avLst/>
          </a:prstGeom>
          <a:noFill/>
        </p:spPr>
        <p:txBody>
          <a:bodyPr wrap="square" rtlCol="0">
            <a:spAutoFit/>
          </a:bodyPr>
          <a:lstStyle/>
          <a:p>
            <a:r>
              <a:rPr lang="en-US" dirty="0" smtClean="0">
                <a:solidFill>
                  <a:srgbClr val="C00000"/>
                </a:solidFill>
              </a:rPr>
              <a:t>0</a:t>
            </a:r>
            <a:endParaRPr lang="en-US" dirty="0">
              <a:solidFill>
                <a:srgbClr val="C00000"/>
              </a:solidFill>
            </a:endParaRPr>
          </a:p>
        </p:txBody>
      </p:sp>
      <p:sp>
        <p:nvSpPr>
          <p:cNvPr id="75" name="TextBox 74"/>
          <p:cNvSpPr txBox="1"/>
          <p:nvPr/>
        </p:nvSpPr>
        <p:spPr>
          <a:xfrm>
            <a:off x="5324946" y="3827981"/>
            <a:ext cx="304802"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76" name="TextBox 75"/>
          <p:cNvSpPr txBox="1"/>
          <p:nvPr/>
        </p:nvSpPr>
        <p:spPr>
          <a:xfrm>
            <a:off x="5776112" y="3827981"/>
            <a:ext cx="304802" cy="369332"/>
          </a:xfrm>
          <a:prstGeom prst="rect">
            <a:avLst/>
          </a:prstGeom>
          <a:noFill/>
        </p:spPr>
        <p:txBody>
          <a:bodyPr wrap="square" rtlCol="0">
            <a:spAutoFit/>
          </a:bodyPr>
          <a:lstStyle/>
          <a:p>
            <a:r>
              <a:rPr lang="en-US" dirty="0">
                <a:solidFill>
                  <a:srgbClr val="C00000"/>
                </a:solidFill>
              </a:rPr>
              <a:t>2</a:t>
            </a:r>
          </a:p>
        </p:txBody>
      </p:sp>
      <p:cxnSp>
        <p:nvCxnSpPr>
          <p:cNvPr id="77" name="Straight Arrow Connector 76"/>
          <p:cNvCxnSpPr>
            <a:stCxn id="74" idx="3"/>
            <a:endCxn id="75" idx="1"/>
          </p:cNvCxnSpPr>
          <p:nvPr/>
        </p:nvCxnSpPr>
        <p:spPr>
          <a:xfrm>
            <a:off x="5178582" y="4012647"/>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8" name="Straight Arrow Connector 77"/>
          <p:cNvCxnSpPr>
            <a:stCxn id="75" idx="3"/>
            <a:endCxn id="76" idx="1"/>
          </p:cNvCxnSpPr>
          <p:nvPr/>
        </p:nvCxnSpPr>
        <p:spPr>
          <a:xfrm>
            <a:off x="5629748" y="4012647"/>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9" name="Straight Arrow Connector 78"/>
          <p:cNvCxnSpPr/>
          <p:nvPr/>
        </p:nvCxnSpPr>
        <p:spPr>
          <a:xfrm>
            <a:off x="6080914" y="4012647"/>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80" name="TextBox 79"/>
          <p:cNvSpPr txBox="1"/>
          <p:nvPr/>
        </p:nvSpPr>
        <p:spPr>
          <a:xfrm>
            <a:off x="4871520" y="4186198"/>
            <a:ext cx="304802" cy="369332"/>
          </a:xfrm>
          <a:prstGeom prst="rect">
            <a:avLst/>
          </a:prstGeom>
          <a:noFill/>
        </p:spPr>
        <p:txBody>
          <a:bodyPr wrap="square" rtlCol="0">
            <a:spAutoFit/>
          </a:bodyPr>
          <a:lstStyle/>
          <a:p>
            <a:r>
              <a:rPr lang="en-US" dirty="0" smtClean="0">
                <a:solidFill>
                  <a:srgbClr val="C00000"/>
                </a:solidFill>
              </a:rPr>
              <a:t>3</a:t>
            </a:r>
            <a:endParaRPr lang="en-US" dirty="0">
              <a:solidFill>
                <a:srgbClr val="C00000"/>
              </a:solidFill>
            </a:endParaRPr>
          </a:p>
        </p:txBody>
      </p:sp>
      <p:sp>
        <p:nvSpPr>
          <p:cNvPr id="81" name="TextBox 80"/>
          <p:cNvSpPr txBox="1"/>
          <p:nvPr/>
        </p:nvSpPr>
        <p:spPr>
          <a:xfrm>
            <a:off x="5322686" y="4186198"/>
            <a:ext cx="304802" cy="369332"/>
          </a:xfrm>
          <a:prstGeom prst="rect">
            <a:avLst/>
          </a:prstGeom>
          <a:noFill/>
        </p:spPr>
        <p:txBody>
          <a:bodyPr wrap="square" rtlCol="0">
            <a:spAutoFit/>
          </a:bodyPr>
          <a:lstStyle/>
          <a:p>
            <a:r>
              <a:rPr lang="en-US" dirty="0" smtClean="0">
                <a:solidFill>
                  <a:srgbClr val="C00000"/>
                </a:solidFill>
              </a:rPr>
              <a:t>4</a:t>
            </a:r>
            <a:endParaRPr lang="en-US" dirty="0">
              <a:solidFill>
                <a:srgbClr val="C00000"/>
              </a:solidFill>
            </a:endParaRPr>
          </a:p>
        </p:txBody>
      </p:sp>
      <p:sp>
        <p:nvSpPr>
          <p:cNvPr id="82" name="TextBox 81"/>
          <p:cNvSpPr txBox="1"/>
          <p:nvPr/>
        </p:nvSpPr>
        <p:spPr>
          <a:xfrm>
            <a:off x="5773852" y="4186198"/>
            <a:ext cx="304802" cy="369332"/>
          </a:xfrm>
          <a:prstGeom prst="rect">
            <a:avLst/>
          </a:prstGeom>
          <a:noFill/>
        </p:spPr>
        <p:txBody>
          <a:bodyPr wrap="square" rtlCol="0">
            <a:spAutoFit/>
          </a:bodyPr>
          <a:lstStyle/>
          <a:p>
            <a:r>
              <a:rPr lang="en-US" dirty="0" smtClean="0">
                <a:solidFill>
                  <a:srgbClr val="C00000"/>
                </a:solidFill>
              </a:rPr>
              <a:t>5</a:t>
            </a:r>
            <a:endParaRPr lang="en-US" dirty="0">
              <a:solidFill>
                <a:srgbClr val="C00000"/>
              </a:solidFill>
            </a:endParaRPr>
          </a:p>
        </p:txBody>
      </p:sp>
      <p:cxnSp>
        <p:nvCxnSpPr>
          <p:cNvPr id="83" name="Straight Arrow Connector 82"/>
          <p:cNvCxnSpPr>
            <a:stCxn id="80" idx="3"/>
            <a:endCxn id="81" idx="1"/>
          </p:cNvCxnSpPr>
          <p:nvPr/>
        </p:nvCxnSpPr>
        <p:spPr>
          <a:xfrm>
            <a:off x="5176322" y="4370864"/>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a:stCxn id="81" idx="3"/>
            <a:endCxn id="82" idx="1"/>
          </p:cNvCxnSpPr>
          <p:nvPr/>
        </p:nvCxnSpPr>
        <p:spPr>
          <a:xfrm>
            <a:off x="5627488" y="4370864"/>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5" name="Straight Arrow Connector 84"/>
          <p:cNvCxnSpPr/>
          <p:nvPr/>
        </p:nvCxnSpPr>
        <p:spPr>
          <a:xfrm>
            <a:off x="6078654" y="4370864"/>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86" name="TextBox 85"/>
          <p:cNvSpPr txBox="1"/>
          <p:nvPr/>
        </p:nvSpPr>
        <p:spPr>
          <a:xfrm>
            <a:off x="4873780" y="4555530"/>
            <a:ext cx="304802" cy="369332"/>
          </a:xfrm>
          <a:prstGeom prst="rect">
            <a:avLst/>
          </a:prstGeom>
          <a:noFill/>
        </p:spPr>
        <p:txBody>
          <a:bodyPr wrap="square" rtlCol="0">
            <a:spAutoFit/>
          </a:bodyPr>
          <a:lstStyle/>
          <a:p>
            <a:r>
              <a:rPr lang="en-US" dirty="0" smtClean="0">
                <a:solidFill>
                  <a:srgbClr val="C00000"/>
                </a:solidFill>
              </a:rPr>
              <a:t>6</a:t>
            </a:r>
            <a:endParaRPr lang="en-US" dirty="0">
              <a:solidFill>
                <a:srgbClr val="C00000"/>
              </a:solidFill>
            </a:endParaRPr>
          </a:p>
        </p:txBody>
      </p:sp>
      <p:sp>
        <p:nvSpPr>
          <p:cNvPr id="87" name="TextBox 86"/>
          <p:cNvSpPr txBox="1"/>
          <p:nvPr/>
        </p:nvSpPr>
        <p:spPr>
          <a:xfrm>
            <a:off x="5324946" y="4555530"/>
            <a:ext cx="304802" cy="369332"/>
          </a:xfrm>
          <a:prstGeom prst="rect">
            <a:avLst/>
          </a:prstGeom>
          <a:noFill/>
        </p:spPr>
        <p:txBody>
          <a:bodyPr wrap="square" rtlCol="0">
            <a:spAutoFit/>
          </a:bodyPr>
          <a:lstStyle/>
          <a:p>
            <a:r>
              <a:rPr lang="en-US" dirty="0">
                <a:solidFill>
                  <a:srgbClr val="C00000"/>
                </a:solidFill>
              </a:rPr>
              <a:t>7</a:t>
            </a:r>
          </a:p>
        </p:txBody>
      </p:sp>
      <p:sp>
        <p:nvSpPr>
          <p:cNvPr id="88" name="TextBox 87"/>
          <p:cNvSpPr txBox="1"/>
          <p:nvPr/>
        </p:nvSpPr>
        <p:spPr>
          <a:xfrm>
            <a:off x="5776112" y="4555530"/>
            <a:ext cx="304802" cy="369332"/>
          </a:xfrm>
          <a:prstGeom prst="rect">
            <a:avLst/>
          </a:prstGeom>
          <a:noFill/>
        </p:spPr>
        <p:txBody>
          <a:bodyPr wrap="square" rtlCol="0">
            <a:spAutoFit/>
          </a:bodyPr>
          <a:lstStyle/>
          <a:p>
            <a:r>
              <a:rPr lang="en-US" dirty="0" smtClean="0">
                <a:solidFill>
                  <a:srgbClr val="C00000"/>
                </a:solidFill>
              </a:rPr>
              <a:t>8</a:t>
            </a:r>
            <a:endParaRPr lang="en-US" dirty="0">
              <a:solidFill>
                <a:srgbClr val="C00000"/>
              </a:solidFill>
            </a:endParaRPr>
          </a:p>
        </p:txBody>
      </p:sp>
      <p:cxnSp>
        <p:nvCxnSpPr>
          <p:cNvPr id="89" name="Straight Arrow Connector 88"/>
          <p:cNvCxnSpPr>
            <a:stCxn id="86" idx="3"/>
            <a:endCxn id="87" idx="1"/>
          </p:cNvCxnSpPr>
          <p:nvPr/>
        </p:nvCxnSpPr>
        <p:spPr>
          <a:xfrm>
            <a:off x="5178582" y="4740196"/>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90" name="Straight Arrow Connector 89"/>
          <p:cNvCxnSpPr>
            <a:stCxn id="87" idx="3"/>
            <a:endCxn id="88" idx="1"/>
          </p:cNvCxnSpPr>
          <p:nvPr/>
        </p:nvCxnSpPr>
        <p:spPr>
          <a:xfrm>
            <a:off x="5629748" y="4740196"/>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91" name="Straight Arrow Connector 90"/>
          <p:cNvCxnSpPr/>
          <p:nvPr/>
        </p:nvCxnSpPr>
        <p:spPr>
          <a:xfrm>
            <a:off x="6080914" y="4740196"/>
            <a:ext cx="146364" cy="0"/>
          </a:xfrm>
          <a:prstGeom prst="straightConnector1">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92" name="TextBox 91"/>
          <p:cNvSpPr txBox="1"/>
          <p:nvPr/>
        </p:nvSpPr>
        <p:spPr>
          <a:xfrm>
            <a:off x="6237834" y="4572000"/>
            <a:ext cx="304802" cy="369332"/>
          </a:xfrm>
          <a:prstGeom prst="rect">
            <a:avLst/>
          </a:prstGeom>
          <a:noFill/>
        </p:spPr>
        <p:txBody>
          <a:bodyPr wrap="square" rtlCol="0">
            <a:spAutoFit/>
          </a:bodyPr>
          <a:lstStyle/>
          <a:p>
            <a:r>
              <a:rPr lang="en-US" dirty="0" smtClean="0">
                <a:solidFill>
                  <a:srgbClr val="C00000"/>
                </a:solidFill>
              </a:rPr>
              <a:t>9</a:t>
            </a:r>
            <a:endParaRPr lang="en-US" dirty="0">
              <a:solidFill>
                <a:srgbClr val="C00000"/>
              </a:solidFill>
            </a:endParaRPr>
          </a:p>
        </p:txBody>
      </p:sp>
    </p:spTree>
    <p:extLst>
      <p:ext uri="{BB962C8B-B14F-4D97-AF65-F5344CB8AC3E}">
        <p14:creationId xmlns:p14="http://schemas.microsoft.com/office/powerpoint/2010/main" val="38413059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7962883"/>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t>0</a:t>
                      </a:r>
                      <a:r>
                        <a:rPr lang="en-US" dirty="0" smtClean="0">
                          <a:solidFill>
                            <a:srgbClr val="C00000"/>
                          </a:solidFill>
                        </a:rPr>
                        <a:t>09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0</a:t>
                      </a:r>
                      <a:r>
                        <a:rPr lang="en-US" dirty="0" smtClean="0">
                          <a:solidFill>
                            <a:srgbClr val="C00000"/>
                          </a:solidFill>
                        </a:rPr>
                        <a:t>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0</a:t>
                      </a:r>
                      <a:r>
                        <a:rPr lang="en-US" dirty="0" smtClean="0">
                          <a:solidFill>
                            <a:srgbClr val="C00000"/>
                          </a:solidFill>
                        </a:rPr>
                        <a:t>20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1</a:t>
                      </a:r>
                      <a:r>
                        <a:rPr lang="en-US" dirty="0" smtClean="0">
                          <a:solidFill>
                            <a:srgbClr val="C00000"/>
                          </a:solidFill>
                        </a:rPr>
                        <a:t>29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r>
                        <a:rPr lang="en-US" dirty="0" smtClean="0">
                          <a:solidFill>
                            <a:srgbClr val="C00000"/>
                          </a:solidFill>
                        </a:rPr>
                        <a:t>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t>4</a:t>
                      </a:r>
                      <a:r>
                        <a:rPr lang="en-US" dirty="0" smtClean="0">
                          <a:solidFill>
                            <a:srgbClr val="C00000"/>
                          </a:solidFill>
                        </a:rPr>
                        <a:t>39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4</a:t>
                      </a:r>
                      <a:r>
                        <a:rPr lang="en-US" dirty="0" smtClean="0">
                          <a:solidFill>
                            <a:srgbClr val="C00000"/>
                          </a:solidFill>
                        </a:rPr>
                        <a:t>40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499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500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599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600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699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700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799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800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900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And it’ll notice this only happens when 9 is the value of the last index. </a:t>
            </a:r>
            <a:endParaRPr lang="en-US" i="1" dirty="0" smtClean="0"/>
          </a:p>
        </p:txBody>
      </p:sp>
      <p:sp>
        <p:nvSpPr>
          <p:cNvPr id="5" name="Left Brace 4"/>
          <p:cNvSpPr/>
          <p:nvPr/>
        </p:nvSpPr>
        <p:spPr>
          <a:xfrm flipH="1">
            <a:off x="4419597" y="1981200"/>
            <a:ext cx="381001" cy="1447800"/>
          </a:xfrm>
          <a:prstGeom prst="leftBrace">
            <a:avLst>
              <a:gd name="adj1" fmla="val 8333"/>
              <a:gd name="adj2" fmla="val 4974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2359050972"/>
              </p:ext>
            </p:extLst>
          </p:nvPr>
        </p:nvGraphicFramePr>
        <p:xfrm>
          <a:off x="4906707"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_09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_20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_29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_39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_40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94660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4044741"/>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009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020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129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439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440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499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500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599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600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699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700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799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800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899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900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…Or the last 2 indices. </a:t>
            </a:r>
            <a:endParaRPr lang="en-US" i="1" dirty="0" smtClean="0"/>
          </a:p>
        </p:txBody>
      </p:sp>
      <p:sp>
        <p:nvSpPr>
          <p:cNvPr id="6" name="Left Brace 5"/>
          <p:cNvSpPr/>
          <p:nvPr/>
        </p:nvSpPr>
        <p:spPr>
          <a:xfrm flipH="1">
            <a:off x="4419596" y="3429000"/>
            <a:ext cx="381001" cy="1879600"/>
          </a:xfrm>
          <a:prstGeom prst="leftBrace">
            <a:avLst>
              <a:gd name="adj1" fmla="val 8333"/>
              <a:gd name="adj2" fmla="val 4974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488969844"/>
              </p:ext>
            </p:extLst>
          </p:nvPr>
        </p:nvGraphicFramePr>
        <p:xfrm>
          <a:off x="4906707"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_19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_20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_29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_39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_40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499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500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599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600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699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700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799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800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899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900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43663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7779659"/>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999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+1</a:t>
                      </a:r>
                      <a:endParaRPr lang="en-US" dirty="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999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It will observe one more type of pattern concerning the +1 action in this environment.</a:t>
            </a:r>
            <a:endParaRPr lang="en-US" i="1" dirty="0" smtClean="0"/>
          </a:p>
        </p:txBody>
      </p:sp>
    </p:spTree>
    <p:extLst>
      <p:ext uri="{BB962C8B-B14F-4D97-AF65-F5344CB8AC3E}">
        <p14:creationId xmlns:p14="http://schemas.microsoft.com/office/powerpoint/2010/main" val="22112021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3247605"/>
              </p:ext>
            </p:extLst>
          </p:nvPr>
        </p:nvGraphicFramePr>
        <p:xfrm>
          <a:off x="457200"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999 is the upper bound to the limit of this environment. That is recorded as a rule too. </a:t>
            </a:r>
          </a:p>
        </p:txBody>
      </p:sp>
      <p:sp>
        <p:nvSpPr>
          <p:cNvPr id="5" name="Left Brace 4"/>
          <p:cNvSpPr/>
          <p:nvPr/>
        </p:nvSpPr>
        <p:spPr>
          <a:xfrm flipH="1">
            <a:off x="4419596" y="1981200"/>
            <a:ext cx="381001" cy="381000"/>
          </a:xfrm>
          <a:prstGeom prst="leftBrace">
            <a:avLst>
              <a:gd name="adj1" fmla="val 8333"/>
              <a:gd name="adj2" fmla="val 4974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2870711366"/>
              </p:ext>
            </p:extLst>
          </p:nvPr>
        </p:nvGraphicFramePr>
        <p:xfrm>
          <a:off x="4906707" y="1600200"/>
          <a:ext cx="3886200" cy="370840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999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999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smtClean="0">
                        <a:solidFill>
                          <a:srgbClr val="C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684394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Now we’ve condensed 1000 “+1” actions into 28 “rules” that describe the behavior.</a:t>
            </a:r>
          </a:p>
        </p:txBody>
      </p:sp>
      <p:graphicFrame>
        <p:nvGraphicFramePr>
          <p:cNvPr id="6" name="Content Placeholder 3"/>
          <p:cNvGraphicFramePr>
            <a:graphicFrameLocks/>
          </p:cNvGraphicFramePr>
          <p:nvPr>
            <p:extLst>
              <p:ext uri="{D42A27DB-BD31-4B8C-83A1-F6EECF244321}">
                <p14:modId xmlns:p14="http://schemas.microsoft.com/office/powerpoint/2010/main" val="3513531161"/>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rgbClr val="C00000"/>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rgbClr val="C00000"/>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t>…</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rgbClr val="C00000"/>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rgbClr val="C00000"/>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Left Brace 7"/>
          <p:cNvSpPr/>
          <p:nvPr/>
        </p:nvSpPr>
        <p:spPr>
          <a:xfrm>
            <a:off x="4343402" y="1981200"/>
            <a:ext cx="457196" cy="1066800"/>
          </a:xfrm>
          <a:prstGeom prst="leftBrace">
            <a:avLst>
              <a:gd name="adj1" fmla="val 8333"/>
              <a:gd name="adj2" fmla="val 499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Left Brace 8"/>
          <p:cNvSpPr/>
          <p:nvPr/>
        </p:nvSpPr>
        <p:spPr>
          <a:xfrm>
            <a:off x="4343402" y="3078162"/>
            <a:ext cx="457196" cy="1083640"/>
          </a:xfrm>
          <a:prstGeom prst="leftBrace">
            <a:avLst>
              <a:gd name="adj1" fmla="val 8333"/>
              <a:gd name="adj2" fmla="val 510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Left Brace 9"/>
          <p:cNvSpPr/>
          <p:nvPr/>
        </p:nvSpPr>
        <p:spPr>
          <a:xfrm>
            <a:off x="4343402" y="4191964"/>
            <a:ext cx="457196" cy="1066800"/>
          </a:xfrm>
          <a:prstGeom prst="leftBrace">
            <a:avLst>
              <a:gd name="adj1" fmla="val 8333"/>
              <a:gd name="adj2" fmla="val 4990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Left Brace 10"/>
          <p:cNvSpPr/>
          <p:nvPr/>
        </p:nvSpPr>
        <p:spPr>
          <a:xfrm>
            <a:off x="4381146" y="5288926"/>
            <a:ext cx="457196" cy="390514"/>
          </a:xfrm>
          <a:prstGeom prst="leftBrace">
            <a:avLst>
              <a:gd name="adj1" fmla="val 8333"/>
              <a:gd name="adj2" fmla="val 5310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2978294" y="2329934"/>
            <a:ext cx="1258999" cy="369332"/>
          </a:xfrm>
          <a:prstGeom prst="rect">
            <a:avLst/>
          </a:prstGeom>
          <a:noFill/>
        </p:spPr>
        <p:txBody>
          <a:bodyPr wrap="none" rtlCol="0">
            <a:spAutoFit/>
          </a:bodyPr>
          <a:lstStyle/>
          <a:p>
            <a:r>
              <a:rPr lang="en-US" dirty="0" smtClean="0"/>
              <a:t>One’s place</a:t>
            </a:r>
            <a:endParaRPr lang="en-US" dirty="0"/>
          </a:p>
        </p:txBody>
      </p:sp>
      <p:sp>
        <p:nvSpPr>
          <p:cNvPr id="13" name="TextBox 12"/>
          <p:cNvSpPr txBox="1"/>
          <p:nvPr/>
        </p:nvSpPr>
        <p:spPr>
          <a:xfrm>
            <a:off x="2057400" y="3455154"/>
            <a:ext cx="2179893" cy="369332"/>
          </a:xfrm>
          <a:prstGeom prst="rect">
            <a:avLst/>
          </a:prstGeom>
          <a:noFill/>
        </p:spPr>
        <p:txBody>
          <a:bodyPr wrap="square" rtlCol="0">
            <a:spAutoFit/>
          </a:bodyPr>
          <a:lstStyle/>
          <a:p>
            <a:r>
              <a:rPr lang="en-US" dirty="0" smtClean="0"/>
              <a:t>Ten’s and One’s place</a:t>
            </a:r>
            <a:endParaRPr lang="en-US" dirty="0"/>
          </a:p>
        </p:txBody>
      </p:sp>
      <p:sp>
        <p:nvSpPr>
          <p:cNvPr id="14" name="TextBox 13"/>
          <p:cNvSpPr txBox="1"/>
          <p:nvPr/>
        </p:nvSpPr>
        <p:spPr>
          <a:xfrm>
            <a:off x="762000" y="4540166"/>
            <a:ext cx="3475293" cy="369332"/>
          </a:xfrm>
          <a:prstGeom prst="rect">
            <a:avLst/>
          </a:prstGeom>
          <a:noFill/>
        </p:spPr>
        <p:txBody>
          <a:bodyPr wrap="square" rtlCol="0">
            <a:spAutoFit/>
          </a:bodyPr>
          <a:lstStyle/>
          <a:p>
            <a:r>
              <a:rPr lang="en-US" dirty="0" smtClean="0"/>
              <a:t>Hundredth’s, Ten’s and One’s place</a:t>
            </a:r>
            <a:endParaRPr lang="en-US" dirty="0"/>
          </a:p>
        </p:txBody>
      </p:sp>
      <p:sp>
        <p:nvSpPr>
          <p:cNvPr id="15" name="TextBox 14"/>
          <p:cNvSpPr txBox="1"/>
          <p:nvPr/>
        </p:nvSpPr>
        <p:spPr>
          <a:xfrm>
            <a:off x="1981200" y="5310108"/>
            <a:ext cx="2256092" cy="369332"/>
          </a:xfrm>
          <a:prstGeom prst="rect">
            <a:avLst/>
          </a:prstGeom>
          <a:noFill/>
        </p:spPr>
        <p:txBody>
          <a:bodyPr wrap="square" rtlCol="0">
            <a:spAutoFit/>
          </a:bodyPr>
          <a:lstStyle/>
          <a:p>
            <a:r>
              <a:rPr lang="en-US" dirty="0" smtClean="0"/>
              <a:t>One specific situation</a:t>
            </a:r>
            <a:endParaRPr lang="en-US" dirty="0"/>
          </a:p>
        </p:txBody>
      </p:sp>
    </p:spTree>
    <p:extLst>
      <p:ext uri="{BB962C8B-B14F-4D97-AF65-F5344CB8AC3E}">
        <p14:creationId xmlns:p14="http://schemas.microsoft.com/office/powerpoint/2010/main" val="42488208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It will start creating these rules before it has explored the whole environment.</a:t>
            </a:r>
          </a:p>
        </p:txBody>
      </p:sp>
      <p:graphicFrame>
        <p:nvGraphicFramePr>
          <p:cNvPr id="6" name="Content Placeholder 3"/>
          <p:cNvGraphicFramePr>
            <a:graphicFrameLocks/>
          </p:cNvGraphicFramePr>
          <p:nvPr>
            <p:extLst>
              <p:ext uri="{D42A27DB-BD31-4B8C-83A1-F6EECF244321}">
                <p14:modId xmlns:p14="http://schemas.microsoft.com/office/powerpoint/2010/main" val="1062599041"/>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rgbClr val="C00000"/>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rgbClr val="C00000"/>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rgbClr val="C00000"/>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t>…</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rgbClr val="C00000"/>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rgbClr val="C00000"/>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rgbClr val="C00000"/>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endParaRPr 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rgbClr val="C00000"/>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C00000"/>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Left Brace 7"/>
          <p:cNvSpPr/>
          <p:nvPr/>
        </p:nvSpPr>
        <p:spPr>
          <a:xfrm>
            <a:off x="4343402" y="1981200"/>
            <a:ext cx="457196" cy="1066800"/>
          </a:xfrm>
          <a:prstGeom prst="leftBrace">
            <a:avLst>
              <a:gd name="adj1" fmla="val 8333"/>
              <a:gd name="adj2" fmla="val 499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Left Brace 8"/>
          <p:cNvSpPr/>
          <p:nvPr/>
        </p:nvSpPr>
        <p:spPr>
          <a:xfrm>
            <a:off x="4343402" y="3078162"/>
            <a:ext cx="457196" cy="1083640"/>
          </a:xfrm>
          <a:prstGeom prst="leftBrace">
            <a:avLst>
              <a:gd name="adj1" fmla="val 8333"/>
              <a:gd name="adj2" fmla="val 510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Left Brace 9"/>
          <p:cNvSpPr/>
          <p:nvPr/>
        </p:nvSpPr>
        <p:spPr>
          <a:xfrm>
            <a:off x="4343402" y="4191964"/>
            <a:ext cx="457196" cy="1066800"/>
          </a:xfrm>
          <a:prstGeom prst="leftBrace">
            <a:avLst>
              <a:gd name="adj1" fmla="val 8333"/>
              <a:gd name="adj2" fmla="val 4990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Left Brace 10"/>
          <p:cNvSpPr/>
          <p:nvPr/>
        </p:nvSpPr>
        <p:spPr>
          <a:xfrm>
            <a:off x="4381146" y="5288926"/>
            <a:ext cx="457196" cy="390514"/>
          </a:xfrm>
          <a:prstGeom prst="leftBrace">
            <a:avLst>
              <a:gd name="adj1" fmla="val 8333"/>
              <a:gd name="adj2" fmla="val 5310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2978294" y="2329934"/>
            <a:ext cx="1258999" cy="369332"/>
          </a:xfrm>
          <a:prstGeom prst="rect">
            <a:avLst/>
          </a:prstGeom>
          <a:noFill/>
        </p:spPr>
        <p:txBody>
          <a:bodyPr wrap="none" rtlCol="0">
            <a:spAutoFit/>
          </a:bodyPr>
          <a:lstStyle/>
          <a:p>
            <a:r>
              <a:rPr lang="en-US" dirty="0" smtClean="0"/>
              <a:t>One’s place</a:t>
            </a:r>
            <a:endParaRPr lang="en-US" dirty="0"/>
          </a:p>
        </p:txBody>
      </p:sp>
      <p:sp>
        <p:nvSpPr>
          <p:cNvPr id="13" name="TextBox 12"/>
          <p:cNvSpPr txBox="1"/>
          <p:nvPr/>
        </p:nvSpPr>
        <p:spPr>
          <a:xfrm>
            <a:off x="2057400" y="3455154"/>
            <a:ext cx="2179893" cy="369332"/>
          </a:xfrm>
          <a:prstGeom prst="rect">
            <a:avLst/>
          </a:prstGeom>
          <a:noFill/>
        </p:spPr>
        <p:txBody>
          <a:bodyPr wrap="square" rtlCol="0">
            <a:spAutoFit/>
          </a:bodyPr>
          <a:lstStyle/>
          <a:p>
            <a:r>
              <a:rPr lang="en-US" dirty="0" smtClean="0"/>
              <a:t>Ten’s and One’s place</a:t>
            </a:r>
            <a:endParaRPr lang="en-US" dirty="0"/>
          </a:p>
        </p:txBody>
      </p:sp>
      <p:sp>
        <p:nvSpPr>
          <p:cNvPr id="14" name="TextBox 13"/>
          <p:cNvSpPr txBox="1"/>
          <p:nvPr/>
        </p:nvSpPr>
        <p:spPr>
          <a:xfrm>
            <a:off x="762000" y="4540166"/>
            <a:ext cx="3475293" cy="369332"/>
          </a:xfrm>
          <a:prstGeom prst="rect">
            <a:avLst/>
          </a:prstGeom>
          <a:noFill/>
        </p:spPr>
        <p:txBody>
          <a:bodyPr wrap="square" rtlCol="0">
            <a:spAutoFit/>
          </a:bodyPr>
          <a:lstStyle/>
          <a:p>
            <a:r>
              <a:rPr lang="en-US" dirty="0" smtClean="0"/>
              <a:t>Hundredth’s, Ten’s and One’s place</a:t>
            </a:r>
            <a:endParaRPr lang="en-US" dirty="0"/>
          </a:p>
        </p:txBody>
      </p:sp>
      <p:sp>
        <p:nvSpPr>
          <p:cNvPr id="15" name="TextBox 14"/>
          <p:cNvSpPr txBox="1"/>
          <p:nvPr/>
        </p:nvSpPr>
        <p:spPr>
          <a:xfrm>
            <a:off x="1981200" y="5310108"/>
            <a:ext cx="2256092" cy="369332"/>
          </a:xfrm>
          <a:prstGeom prst="rect">
            <a:avLst/>
          </a:prstGeom>
          <a:noFill/>
        </p:spPr>
        <p:txBody>
          <a:bodyPr wrap="square" rtlCol="0">
            <a:spAutoFit/>
          </a:bodyPr>
          <a:lstStyle/>
          <a:p>
            <a:r>
              <a:rPr lang="en-US" dirty="0" smtClean="0"/>
              <a:t>One specific situation</a:t>
            </a:r>
            <a:endParaRPr lang="en-US" dirty="0"/>
          </a:p>
        </p:txBody>
      </p:sp>
    </p:spTree>
    <p:extLst>
      <p:ext uri="{BB962C8B-B14F-4D97-AF65-F5344CB8AC3E}">
        <p14:creationId xmlns:p14="http://schemas.microsoft.com/office/powerpoint/2010/main" val="42488208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In this scheme the engine would look at which rule was satisfied from bottom to top.</a:t>
            </a:r>
          </a:p>
        </p:txBody>
      </p:sp>
      <p:graphicFrame>
        <p:nvGraphicFramePr>
          <p:cNvPr id="6" name="Content Placeholder 3"/>
          <p:cNvGraphicFramePr>
            <a:graphicFrameLocks/>
          </p:cNvGraphicFramePr>
          <p:nvPr>
            <p:extLst>
              <p:ext uri="{D42A27DB-BD31-4B8C-83A1-F6EECF244321}">
                <p14:modId xmlns:p14="http://schemas.microsoft.com/office/powerpoint/2010/main" val="1853435269"/>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rgbClr val="C00000"/>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rgbClr val="C00000"/>
                          </a:solidFill>
                        </a:rPr>
                        <a:t>…</a:t>
                      </a:r>
                      <a:endParaRPr lang="en-US" dirty="0">
                        <a:solidFill>
                          <a:srgbClr val="C00000"/>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rgbClr val="C00000"/>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Box 14"/>
          <p:cNvSpPr txBox="1"/>
          <p:nvPr/>
        </p:nvSpPr>
        <p:spPr>
          <a:xfrm>
            <a:off x="533400" y="3534053"/>
            <a:ext cx="3094292" cy="369332"/>
          </a:xfrm>
          <a:prstGeom prst="rect">
            <a:avLst/>
          </a:prstGeom>
          <a:noFill/>
        </p:spPr>
        <p:txBody>
          <a:bodyPr wrap="square" rtlCol="0">
            <a:spAutoFit/>
          </a:bodyPr>
          <a:lstStyle/>
          <a:p>
            <a:r>
              <a:rPr lang="en-US" dirty="0" smtClean="0"/>
              <a:t>Initial State: </a:t>
            </a:r>
            <a:r>
              <a:rPr lang="en-US" dirty="0" smtClean="0">
                <a:solidFill>
                  <a:srgbClr val="C00000"/>
                </a:solidFill>
              </a:rPr>
              <a:t>259</a:t>
            </a:r>
            <a:endParaRPr lang="en-US" dirty="0">
              <a:solidFill>
                <a:srgbClr val="C00000"/>
              </a:solidFill>
            </a:endParaRPr>
          </a:p>
        </p:txBody>
      </p:sp>
      <p:sp>
        <p:nvSpPr>
          <p:cNvPr id="16" name="TextBox 15"/>
          <p:cNvSpPr txBox="1"/>
          <p:nvPr/>
        </p:nvSpPr>
        <p:spPr>
          <a:xfrm>
            <a:off x="533400" y="3903385"/>
            <a:ext cx="4114800" cy="369332"/>
          </a:xfrm>
          <a:prstGeom prst="rect">
            <a:avLst/>
          </a:prstGeom>
          <a:noFill/>
        </p:spPr>
        <p:txBody>
          <a:bodyPr wrap="square" rtlCol="0">
            <a:spAutoFit/>
          </a:bodyPr>
          <a:lstStyle/>
          <a:p>
            <a:r>
              <a:rPr lang="en-US" dirty="0" smtClean="0">
                <a:solidFill>
                  <a:srgbClr val="C00000"/>
                </a:solidFill>
              </a:rPr>
              <a:t>_59</a:t>
            </a:r>
            <a:r>
              <a:rPr lang="en-US" dirty="0" smtClean="0"/>
              <a:t> found. Interpreted as </a:t>
            </a:r>
            <a:r>
              <a:rPr lang="en-US" dirty="0" smtClean="0">
                <a:solidFill>
                  <a:srgbClr val="C00000"/>
                </a:solidFill>
              </a:rPr>
              <a:t>[anything]59 </a:t>
            </a:r>
            <a:endParaRPr lang="en-US" dirty="0">
              <a:solidFill>
                <a:srgbClr val="C00000"/>
              </a:solidFill>
            </a:endParaRPr>
          </a:p>
        </p:txBody>
      </p:sp>
      <p:cxnSp>
        <p:nvCxnSpPr>
          <p:cNvPr id="4" name="Straight Arrow Connector 3"/>
          <p:cNvCxnSpPr/>
          <p:nvPr/>
        </p:nvCxnSpPr>
        <p:spPr>
          <a:xfrm>
            <a:off x="2209800" y="3733800"/>
            <a:ext cx="2514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H="1">
            <a:off x="4419601" y="3733800"/>
            <a:ext cx="487106" cy="304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453434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In this scheme the engine would look at which rule was satisfied from bottom to top.</a:t>
            </a:r>
          </a:p>
        </p:txBody>
      </p:sp>
      <p:graphicFrame>
        <p:nvGraphicFramePr>
          <p:cNvPr id="6" name="Content Placeholder 3"/>
          <p:cNvGraphicFramePr>
            <a:graphicFrameLocks/>
          </p:cNvGraphicFramePr>
          <p:nvPr>
            <p:extLst>
              <p:ext uri="{D42A27DB-BD31-4B8C-83A1-F6EECF244321}">
                <p14:modId xmlns:p14="http://schemas.microsoft.com/office/powerpoint/2010/main" val="4182553958"/>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rgbClr val="C00000"/>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rgbClr val="C00000"/>
                          </a:solidFill>
                        </a:rPr>
                        <a:t>…</a:t>
                      </a:r>
                      <a:endParaRPr lang="en-US" dirty="0">
                        <a:solidFill>
                          <a:srgbClr val="C00000"/>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rgbClr val="C00000"/>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Box 14"/>
          <p:cNvSpPr txBox="1"/>
          <p:nvPr/>
        </p:nvSpPr>
        <p:spPr>
          <a:xfrm>
            <a:off x="533400" y="3534053"/>
            <a:ext cx="3094292" cy="369332"/>
          </a:xfrm>
          <a:prstGeom prst="rect">
            <a:avLst/>
          </a:prstGeom>
          <a:noFill/>
        </p:spPr>
        <p:txBody>
          <a:bodyPr wrap="square" rtlCol="0">
            <a:spAutoFit/>
          </a:bodyPr>
          <a:lstStyle/>
          <a:p>
            <a:r>
              <a:rPr lang="en-US" dirty="0" smtClean="0"/>
              <a:t>Initial State: </a:t>
            </a:r>
            <a:r>
              <a:rPr lang="en-US" dirty="0" smtClean="0">
                <a:solidFill>
                  <a:srgbClr val="C00000"/>
                </a:solidFill>
              </a:rPr>
              <a:t>259</a:t>
            </a:r>
            <a:endParaRPr lang="en-US" dirty="0">
              <a:solidFill>
                <a:srgbClr val="C00000"/>
              </a:solidFill>
            </a:endParaRPr>
          </a:p>
        </p:txBody>
      </p:sp>
      <p:sp>
        <p:nvSpPr>
          <p:cNvPr id="16" name="TextBox 15"/>
          <p:cNvSpPr txBox="1"/>
          <p:nvPr/>
        </p:nvSpPr>
        <p:spPr>
          <a:xfrm>
            <a:off x="533400" y="3903385"/>
            <a:ext cx="4114800" cy="923330"/>
          </a:xfrm>
          <a:prstGeom prst="rect">
            <a:avLst/>
          </a:prstGeom>
          <a:noFill/>
        </p:spPr>
        <p:txBody>
          <a:bodyPr wrap="square" rtlCol="0">
            <a:spAutoFit/>
          </a:bodyPr>
          <a:lstStyle/>
          <a:p>
            <a:r>
              <a:rPr lang="en-US" dirty="0" smtClean="0"/>
              <a:t>Predicted New State with </a:t>
            </a:r>
            <a:r>
              <a:rPr lang="en-US" dirty="0" smtClean="0">
                <a:solidFill>
                  <a:srgbClr val="C00000"/>
                </a:solidFill>
              </a:rPr>
              <a:t>+1</a:t>
            </a:r>
            <a:r>
              <a:rPr lang="en-US" dirty="0" smtClean="0"/>
              <a:t> action: </a:t>
            </a:r>
            <a:r>
              <a:rPr lang="en-US" dirty="0">
                <a:solidFill>
                  <a:srgbClr val="C00000"/>
                </a:solidFill>
              </a:rPr>
              <a:t>_</a:t>
            </a:r>
            <a:r>
              <a:rPr lang="en-US" dirty="0" smtClean="0">
                <a:solidFill>
                  <a:srgbClr val="C00000"/>
                </a:solidFill>
              </a:rPr>
              <a:t>60</a:t>
            </a:r>
          </a:p>
          <a:p>
            <a:r>
              <a:rPr lang="en-US" dirty="0" smtClean="0"/>
              <a:t>Interpreted as </a:t>
            </a:r>
            <a:r>
              <a:rPr lang="en-US" dirty="0" smtClean="0">
                <a:solidFill>
                  <a:srgbClr val="C00000"/>
                </a:solidFill>
              </a:rPr>
              <a:t>[</a:t>
            </a:r>
            <a:r>
              <a:rPr lang="en-US" dirty="0" err="1" smtClean="0">
                <a:solidFill>
                  <a:srgbClr val="C00000"/>
                </a:solidFill>
              </a:rPr>
              <a:t>nochange</a:t>
            </a:r>
            <a:r>
              <a:rPr lang="en-US" dirty="0" smtClean="0">
                <a:solidFill>
                  <a:srgbClr val="C00000"/>
                </a:solidFill>
              </a:rPr>
              <a:t>]60</a:t>
            </a:r>
          </a:p>
          <a:p>
            <a:r>
              <a:rPr lang="en-US" dirty="0" smtClean="0"/>
              <a:t>Thus:</a:t>
            </a:r>
            <a:r>
              <a:rPr lang="en-US" dirty="0" smtClean="0">
                <a:solidFill>
                  <a:srgbClr val="C00000"/>
                </a:solidFill>
              </a:rPr>
              <a:t> 260</a:t>
            </a:r>
            <a:endParaRPr lang="en-US" dirty="0">
              <a:solidFill>
                <a:srgbClr val="C00000"/>
              </a:solidFill>
            </a:endParaRPr>
          </a:p>
        </p:txBody>
      </p:sp>
      <p:cxnSp>
        <p:nvCxnSpPr>
          <p:cNvPr id="4" name="Straight Arrow Connector 3"/>
          <p:cNvCxnSpPr/>
          <p:nvPr/>
        </p:nvCxnSpPr>
        <p:spPr>
          <a:xfrm>
            <a:off x="2209800" y="3733800"/>
            <a:ext cx="2514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H="1">
            <a:off x="4419601" y="3733800"/>
            <a:ext cx="487106" cy="304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89702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Sensorimotor Engine</a:t>
            </a:r>
            <a:endParaRPr lang="en-US" dirty="0"/>
          </a:p>
        </p:txBody>
      </p:sp>
      <p:sp>
        <p:nvSpPr>
          <p:cNvPr id="4" name="Rounded Rectangle 3"/>
          <p:cNvSpPr/>
          <p:nvPr/>
        </p:nvSpPr>
        <p:spPr>
          <a:xfrm>
            <a:off x="5257800" y="2730500"/>
            <a:ext cx="3442958" cy="20066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Engine</a:t>
            </a:r>
            <a:endParaRPr lang="en-US" dirty="0"/>
          </a:p>
        </p:txBody>
      </p:sp>
      <p:sp>
        <p:nvSpPr>
          <p:cNvPr id="5" name="Rounded Rectangle 4"/>
          <p:cNvSpPr/>
          <p:nvPr/>
        </p:nvSpPr>
        <p:spPr>
          <a:xfrm>
            <a:off x="381000" y="2736850"/>
            <a:ext cx="3442958" cy="20066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Environment</a:t>
            </a:r>
            <a:endParaRPr lang="en-US" dirty="0"/>
          </a:p>
        </p:txBody>
      </p:sp>
      <p:sp>
        <p:nvSpPr>
          <p:cNvPr id="19" name="TextBox 18"/>
          <p:cNvSpPr txBox="1"/>
          <p:nvPr/>
        </p:nvSpPr>
        <p:spPr>
          <a:xfrm>
            <a:off x="381000" y="6019800"/>
            <a:ext cx="8305800" cy="369332"/>
          </a:xfrm>
          <a:prstGeom prst="rect">
            <a:avLst/>
          </a:prstGeom>
          <a:noFill/>
        </p:spPr>
        <p:txBody>
          <a:bodyPr wrap="square" rtlCol="0">
            <a:spAutoFit/>
          </a:bodyPr>
          <a:lstStyle/>
          <a:p>
            <a:r>
              <a:rPr lang="en-US" dirty="0" smtClean="0"/>
              <a:t>The engine is modeled as separate from the environment.</a:t>
            </a:r>
            <a:endParaRPr lang="en-US" dirty="0"/>
          </a:p>
        </p:txBody>
      </p:sp>
    </p:spTree>
    <p:extLst>
      <p:ext uri="{BB962C8B-B14F-4D97-AF65-F5344CB8AC3E}">
        <p14:creationId xmlns:p14="http://schemas.microsoft.com/office/powerpoint/2010/main" val="6267786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This example of pattern detection to rule creation only helps explain the concept.</a:t>
            </a:r>
          </a:p>
        </p:txBody>
      </p:sp>
      <p:graphicFrame>
        <p:nvGraphicFramePr>
          <p:cNvPr id="6" name="Content Placeholder 3"/>
          <p:cNvGraphicFramePr>
            <a:graphicFrameLocks/>
          </p:cNvGraphicFramePr>
          <p:nvPr>
            <p:extLst>
              <p:ext uri="{D42A27DB-BD31-4B8C-83A1-F6EECF244321}">
                <p14:modId xmlns:p14="http://schemas.microsoft.com/office/powerpoint/2010/main" val="3165244302"/>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4" name="Straight Arrow Connector 3"/>
          <p:cNvCxnSpPr/>
          <p:nvPr/>
        </p:nvCxnSpPr>
        <p:spPr>
          <a:xfrm>
            <a:off x="2209800" y="3733800"/>
            <a:ext cx="2514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037677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This exact strategy has many potential problems.</a:t>
            </a:r>
          </a:p>
        </p:txBody>
      </p:sp>
      <p:graphicFrame>
        <p:nvGraphicFramePr>
          <p:cNvPr id="6" name="Content Placeholder 3"/>
          <p:cNvGraphicFramePr>
            <a:graphicFrameLocks/>
          </p:cNvGraphicFramePr>
          <p:nvPr>
            <p:extLst>
              <p:ext uri="{D42A27DB-BD31-4B8C-83A1-F6EECF244321}">
                <p14:modId xmlns:p14="http://schemas.microsoft.com/office/powerpoint/2010/main" val="2701493417"/>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Box 14"/>
          <p:cNvSpPr txBox="1"/>
          <p:nvPr/>
        </p:nvSpPr>
        <p:spPr>
          <a:xfrm>
            <a:off x="533400" y="3534053"/>
            <a:ext cx="3094292" cy="369332"/>
          </a:xfrm>
          <a:prstGeom prst="rect">
            <a:avLst/>
          </a:prstGeom>
          <a:noFill/>
        </p:spPr>
        <p:txBody>
          <a:bodyPr wrap="square" rtlCol="0">
            <a:spAutoFit/>
          </a:bodyPr>
          <a:lstStyle/>
          <a:p>
            <a:r>
              <a:rPr lang="en-US" dirty="0" smtClean="0"/>
              <a:t>Rudimentary</a:t>
            </a:r>
          </a:p>
        </p:txBody>
      </p:sp>
      <p:cxnSp>
        <p:nvCxnSpPr>
          <p:cNvPr id="4" name="Straight Arrow Connector 3"/>
          <p:cNvCxnSpPr/>
          <p:nvPr/>
        </p:nvCxnSpPr>
        <p:spPr>
          <a:xfrm>
            <a:off x="2209800" y="3733800"/>
            <a:ext cx="2514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579590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649516717"/>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Box 14"/>
          <p:cNvSpPr txBox="1"/>
          <p:nvPr/>
        </p:nvSpPr>
        <p:spPr>
          <a:xfrm>
            <a:off x="533400" y="3534053"/>
            <a:ext cx="3094292" cy="646331"/>
          </a:xfrm>
          <a:prstGeom prst="rect">
            <a:avLst/>
          </a:prstGeom>
          <a:noFill/>
        </p:spPr>
        <p:txBody>
          <a:bodyPr wrap="square" rtlCol="0">
            <a:spAutoFit/>
          </a:bodyPr>
          <a:lstStyle/>
          <a:p>
            <a:r>
              <a:rPr lang="en-US" dirty="0" smtClean="0"/>
              <a:t>Rudimentary</a:t>
            </a:r>
          </a:p>
          <a:p>
            <a:r>
              <a:rPr lang="en-US" dirty="0" smtClean="0"/>
              <a:t>Not Scalable?</a:t>
            </a:r>
          </a:p>
        </p:txBody>
      </p:sp>
      <p:cxnSp>
        <p:nvCxnSpPr>
          <p:cNvPr id="4" name="Straight Arrow Connector 3"/>
          <p:cNvCxnSpPr/>
          <p:nvPr/>
        </p:nvCxnSpPr>
        <p:spPr>
          <a:xfrm>
            <a:off x="2209800" y="3733800"/>
            <a:ext cx="2514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891105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389465378"/>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Box 14"/>
          <p:cNvSpPr txBox="1"/>
          <p:nvPr/>
        </p:nvSpPr>
        <p:spPr>
          <a:xfrm>
            <a:off x="533400" y="3534053"/>
            <a:ext cx="3094292" cy="923330"/>
          </a:xfrm>
          <a:prstGeom prst="rect">
            <a:avLst/>
          </a:prstGeom>
          <a:noFill/>
        </p:spPr>
        <p:txBody>
          <a:bodyPr wrap="square" rtlCol="0">
            <a:spAutoFit/>
          </a:bodyPr>
          <a:lstStyle/>
          <a:p>
            <a:r>
              <a:rPr lang="en-US" dirty="0" smtClean="0"/>
              <a:t>Rudimentary</a:t>
            </a:r>
          </a:p>
          <a:p>
            <a:r>
              <a:rPr lang="en-US" dirty="0" smtClean="0"/>
              <a:t>Not Scalable?</a:t>
            </a:r>
          </a:p>
          <a:p>
            <a:r>
              <a:rPr lang="en-US" dirty="0" smtClean="0"/>
              <a:t>Not Sophisticated?</a:t>
            </a:r>
          </a:p>
        </p:txBody>
      </p:sp>
      <p:cxnSp>
        <p:nvCxnSpPr>
          <p:cNvPr id="4" name="Straight Arrow Connector 3"/>
          <p:cNvCxnSpPr/>
          <p:nvPr/>
        </p:nvCxnSpPr>
        <p:spPr>
          <a:xfrm>
            <a:off x="2209800" y="3733800"/>
            <a:ext cx="2514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817457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432769834"/>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Box 14"/>
          <p:cNvSpPr txBox="1"/>
          <p:nvPr/>
        </p:nvSpPr>
        <p:spPr>
          <a:xfrm>
            <a:off x="533400" y="3534053"/>
            <a:ext cx="3094292" cy="1200329"/>
          </a:xfrm>
          <a:prstGeom prst="rect">
            <a:avLst/>
          </a:prstGeom>
          <a:noFill/>
        </p:spPr>
        <p:txBody>
          <a:bodyPr wrap="square" rtlCol="0">
            <a:spAutoFit/>
          </a:bodyPr>
          <a:lstStyle/>
          <a:p>
            <a:r>
              <a:rPr lang="en-US" dirty="0" smtClean="0"/>
              <a:t>Rudimentary</a:t>
            </a:r>
          </a:p>
          <a:p>
            <a:r>
              <a:rPr lang="en-US" dirty="0" smtClean="0"/>
              <a:t>Not Scalable?</a:t>
            </a:r>
          </a:p>
          <a:p>
            <a:r>
              <a:rPr lang="en-US" dirty="0" smtClean="0"/>
              <a:t>Not Sophisticated?</a:t>
            </a:r>
          </a:p>
          <a:p>
            <a:r>
              <a:rPr lang="en-US" dirty="0" smtClean="0"/>
              <a:t>Not Universal? </a:t>
            </a:r>
            <a:endParaRPr lang="en-US" dirty="0">
              <a:solidFill>
                <a:srgbClr val="C00000"/>
              </a:solidFill>
            </a:endParaRPr>
          </a:p>
        </p:txBody>
      </p:sp>
      <p:cxnSp>
        <p:nvCxnSpPr>
          <p:cNvPr id="4" name="Straight Arrow Connector 3"/>
          <p:cNvCxnSpPr/>
          <p:nvPr/>
        </p:nvCxnSpPr>
        <p:spPr>
          <a:xfrm>
            <a:off x="2209800" y="3733800"/>
            <a:ext cx="2514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72412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This scheme doesn’t describe every possible relationship actions and states can have. </a:t>
            </a:r>
          </a:p>
        </p:txBody>
      </p:sp>
      <p:graphicFrame>
        <p:nvGraphicFramePr>
          <p:cNvPr id="6" name="Content Placeholder 3"/>
          <p:cNvGraphicFramePr>
            <a:graphicFrameLocks/>
          </p:cNvGraphicFramePr>
          <p:nvPr>
            <p:extLst>
              <p:ext uri="{D42A27DB-BD31-4B8C-83A1-F6EECF244321}">
                <p14:modId xmlns:p14="http://schemas.microsoft.com/office/powerpoint/2010/main" val="1764064921"/>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Box 14"/>
          <p:cNvSpPr txBox="1"/>
          <p:nvPr/>
        </p:nvSpPr>
        <p:spPr>
          <a:xfrm>
            <a:off x="533400" y="3534053"/>
            <a:ext cx="3094292" cy="1200329"/>
          </a:xfrm>
          <a:prstGeom prst="rect">
            <a:avLst/>
          </a:prstGeom>
          <a:noFill/>
        </p:spPr>
        <p:txBody>
          <a:bodyPr wrap="square" rtlCol="0">
            <a:spAutoFit/>
          </a:bodyPr>
          <a:lstStyle/>
          <a:p>
            <a:r>
              <a:rPr lang="en-US" dirty="0" smtClean="0"/>
              <a:t>Rudimentary</a:t>
            </a:r>
          </a:p>
          <a:p>
            <a:r>
              <a:rPr lang="en-US" dirty="0" smtClean="0"/>
              <a:t>Not Scalable?</a:t>
            </a:r>
          </a:p>
          <a:p>
            <a:r>
              <a:rPr lang="en-US" dirty="0" smtClean="0"/>
              <a:t>Not Sophisticated?</a:t>
            </a:r>
          </a:p>
          <a:p>
            <a:r>
              <a:rPr lang="en-US" dirty="0" smtClean="0"/>
              <a:t>Not Universal? </a:t>
            </a:r>
            <a:endParaRPr lang="en-US" dirty="0">
              <a:solidFill>
                <a:srgbClr val="C00000"/>
              </a:solidFill>
            </a:endParaRPr>
          </a:p>
        </p:txBody>
      </p:sp>
      <p:cxnSp>
        <p:nvCxnSpPr>
          <p:cNvPr id="4" name="Straight Arrow Connector 3"/>
          <p:cNvCxnSpPr/>
          <p:nvPr/>
        </p:nvCxnSpPr>
        <p:spPr>
          <a:xfrm>
            <a:off x="2209800" y="3733800"/>
            <a:ext cx="2514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918279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(discovered patterns)</a:t>
            </a:r>
            <a:endParaRPr lang="en-US" dirty="0"/>
          </a:p>
        </p:txBody>
      </p:sp>
      <p:sp>
        <p:nvSpPr>
          <p:cNvPr id="65" name="TextBox 64"/>
          <p:cNvSpPr txBox="1"/>
          <p:nvPr/>
        </p:nvSpPr>
        <p:spPr>
          <a:xfrm>
            <a:off x="381000" y="6019800"/>
            <a:ext cx="8305800" cy="369332"/>
          </a:xfrm>
          <a:prstGeom prst="rect">
            <a:avLst/>
          </a:prstGeom>
          <a:noFill/>
        </p:spPr>
        <p:txBody>
          <a:bodyPr wrap="square" rtlCol="0">
            <a:spAutoFit/>
          </a:bodyPr>
          <a:lstStyle/>
          <a:p>
            <a:r>
              <a:rPr lang="en-US" dirty="0" smtClean="0"/>
              <a:t>But it’s a good example of the power and need for inference to compress the data.</a:t>
            </a:r>
          </a:p>
        </p:txBody>
      </p:sp>
      <p:graphicFrame>
        <p:nvGraphicFramePr>
          <p:cNvPr id="6" name="Content Placeholder 3"/>
          <p:cNvGraphicFramePr>
            <a:graphicFrameLocks/>
          </p:cNvGraphicFramePr>
          <p:nvPr>
            <p:extLst>
              <p:ext uri="{D42A27DB-BD31-4B8C-83A1-F6EECF244321}">
                <p14:modId xmlns:p14="http://schemas.microsoft.com/office/powerpoint/2010/main" val="715235131"/>
              </p:ext>
            </p:extLst>
          </p:nvPr>
        </p:nvGraphicFramePr>
        <p:xfrm>
          <a:off x="4906707" y="1600200"/>
          <a:ext cx="3886200" cy="4079240"/>
        </p:xfrm>
        <a:graphic>
          <a:graphicData uri="http://schemas.openxmlformats.org/drawingml/2006/table">
            <a:tbl>
              <a:tblPr firstRow="1" bandRow="1">
                <a:tableStyleId>{2D5ABB26-0587-4C30-8999-92F81FD0307C}</a:tableStyleId>
              </a:tblPr>
              <a:tblGrid>
                <a:gridCol w="1295400"/>
                <a:gridCol w="1295400"/>
                <a:gridCol w="1295400"/>
              </a:tblGrid>
              <a:tr h="370840">
                <a:tc>
                  <a:txBody>
                    <a:bodyPr/>
                    <a:lstStyle/>
                    <a:p>
                      <a:r>
                        <a:rPr lang="en-US" dirty="0" smtClean="0">
                          <a:solidFill>
                            <a:schemeClr val="bg1"/>
                          </a:solidFill>
                        </a:rPr>
                        <a:t>Initial</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Action</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smtClean="0">
                          <a:solidFill>
                            <a:schemeClr val="bg1"/>
                          </a:solidFill>
                        </a:rPr>
                        <a:t>New</a:t>
                      </a:r>
                      <a:r>
                        <a:rPr lang="en-US" baseline="0" dirty="0" smtClean="0">
                          <a:solidFill>
                            <a:schemeClr val="bg1"/>
                          </a:solidFill>
                        </a:rPr>
                        <a:t> </a:t>
                      </a:r>
                      <a:r>
                        <a:rPr lang="en-US" dirty="0" smtClean="0">
                          <a:solidFill>
                            <a:schemeClr val="bg1"/>
                          </a:solidFill>
                        </a:rPr>
                        <a:t>State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dirty="0" smtClean="0">
                          <a:solidFill>
                            <a:schemeClr val="tx1"/>
                          </a:solidFill>
                        </a:rPr>
                        <a:t>__0</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__1</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__8</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__9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_09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_10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tcPr>
                </a:tc>
              </a:tr>
              <a:tr h="370840">
                <a:tc>
                  <a:txBody>
                    <a:bodyPr/>
                    <a:lstStyle/>
                    <a:p>
                      <a:r>
                        <a:rPr lang="en-US" dirty="0" smtClean="0">
                          <a:solidFill>
                            <a:schemeClr val="tx1"/>
                          </a:solidFill>
                        </a:rPr>
                        <a:t>_89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_90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099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899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900</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999</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a:t>
                      </a:r>
                      <a:endParaRPr lang="en-US"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999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0679275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Tree>
    <p:extLst>
      <p:ext uri="{BB962C8B-B14F-4D97-AF65-F5344CB8AC3E}">
        <p14:creationId xmlns:p14="http://schemas.microsoft.com/office/powerpoint/2010/main" val="37263760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0" name="Chart 19"/>
          <p:cNvGraphicFramePr/>
          <p:nvPr>
            <p:extLst>
              <p:ext uri="{D42A27DB-BD31-4B8C-83A1-F6EECF244321}">
                <p14:modId xmlns:p14="http://schemas.microsoft.com/office/powerpoint/2010/main" val="912283490"/>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Tree>
    <p:extLst>
      <p:ext uri="{BB962C8B-B14F-4D97-AF65-F5344CB8AC3E}">
        <p14:creationId xmlns:p14="http://schemas.microsoft.com/office/powerpoint/2010/main" val="2110357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2698245212"/>
              </p:ext>
            </p:extLst>
          </p:nvPr>
        </p:nvGraphicFramePr>
        <p:xfrm>
          <a:off x="457200" y="152400"/>
          <a:ext cx="8225327" cy="657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Combinatorial Explosion:</a:t>
            </a:r>
          </a:p>
        </p:txBody>
      </p:sp>
    </p:spTree>
    <p:extLst>
      <p:ext uri="{BB962C8B-B14F-4D97-AF65-F5344CB8AC3E}">
        <p14:creationId xmlns:p14="http://schemas.microsoft.com/office/powerpoint/2010/main" val="3513113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4486</TotalTime>
  <Words>10186</Words>
  <Application>Microsoft Office PowerPoint</Application>
  <PresentationFormat>On-screen Show (4:3)</PresentationFormat>
  <Paragraphs>3751</Paragraphs>
  <Slides>253</Slides>
  <Notes>222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253</vt:i4>
      </vt:variant>
    </vt:vector>
  </HeadingPairs>
  <TitlesOfParts>
    <vt:vector size="256" baseType="lpstr">
      <vt:lpstr>Arial</vt:lpstr>
      <vt:lpstr>Calibri</vt:lpstr>
      <vt:lpstr>Office Theme</vt:lpstr>
      <vt:lpstr>PowerPoint Presentation</vt:lpstr>
      <vt:lpstr>Maestro AI:  a sensorimotor engine</vt:lpstr>
      <vt:lpstr>Definitions</vt:lpstr>
      <vt:lpstr>Definitions</vt:lpstr>
      <vt:lpstr>Definitions</vt:lpstr>
      <vt:lpstr>Definitions</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Sensorimotor Engine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Example (discovered patterns)</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The Problem</vt:lpstr>
      <vt:lpstr>Solutions?</vt:lpstr>
      <vt:lpstr>Solution 1: Hierarchy (trees)</vt:lpstr>
      <vt:lpstr>Solution 1: Hierarchy (trees)</vt:lpstr>
      <vt:lpstr>Solution 1: Hierarchy (trees)</vt:lpstr>
      <vt:lpstr>Solution 1: Hierarchy (trees)</vt:lpstr>
      <vt:lpstr>Solution 1: Hierarchy (trees)</vt:lpstr>
      <vt:lpstr>Solution 1: Hierarchy (trees)</vt:lpstr>
      <vt:lpstr>Solution 1: Hierarchy (trees)</vt:lpstr>
      <vt:lpstr>Solution 1: Hierarchy (trees)</vt:lpstr>
      <vt:lpstr>Solution 1: Hierarchy (trees)</vt:lpstr>
      <vt:lpstr>Solution 1: Hierarchy (trees)</vt:lpstr>
      <vt:lpstr>Solution 1: Hierarchy (trees)</vt:lpstr>
      <vt:lpstr>Solution 1: Hierarchy (trees)</vt:lpstr>
      <vt:lpstr>Solution 1: Hierarchy (trees)</vt:lpstr>
      <vt:lpstr>Solution 1: Hierarchy (trees)</vt:lpstr>
      <vt:lpstr>Solution 2: Rule Creation (Heuristics)</vt:lpstr>
      <vt:lpstr>Solution 2: Rule Creation (Heuristics)</vt:lpstr>
      <vt:lpstr>Solution 2: Rule Creation (Heuristics)</vt:lpstr>
      <vt:lpstr>Solution 2: Rule Creation (Heuristics)</vt:lpstr>
      <vt:lpstr>Solution 2: Rule Creation (Heuristics)</vt:lpstr>
      <vt:lpstr>Solution 2: Rule Creation (Heuristics)</vt:lpstr>
      <vt:lpstr>Solution 2: Rule Creation (Heuristics)</vt:lpstr>
      <vt:lpstr>Solution 2: Rule Creation (Heuristics)</vt:lpstr>
      <vt:lpstr>Solution 2: Rule Creation (Heuristics)</vt:lpstr>
      <vt:lpstr>Solution 2: Rule Creation (Heuristics)</vt:lpstr>
      <vt:lpstr>Solution 3: Pattern Recognition (Prediction)</vt:lpstr>
      <vt:lpstr>Solution 3: Pattern Recognition (Prediction)</vt:lpstr>
      <vt:lpstr>Solution 3: Pattern Recognition (Prediction)</vt:lpstr>
      <vt:lpstr>Solution 3: Pattern Recognition (Prediction)</vt:lpstr>
      <vt:lpstr>Solution 3: Pattern Recognition (Prediction)</vt:lpstr>
      <vt:lpstr>Solution 4:  Model Non-Linear Relationships</vt:lpstr>
      <vt:lpstr>Solution 4:  Model Non-Linear Relationships</vt:lpstr>
      <vt:lpstr>Solution 4:  Model Non-Linear Relationships</vt:lpstr>
      <vt:lpstr>Solution 4:  Model Non-Linear Relationships</vt:lpstr>
      <vt:lpstr>Solution 4:  Model Non-Linear Relationships</vt:lpstr>
      <vt:lpstr>Solution 4:  Model Non-Linear Relationships</vt:lpstr>
      <vt:lpstr>Solution 4:  Model Non-Linear Relationships</vt:lpstr>
      <vt:lpstr>Solution 4:  Model Non-Linear Relationships</vt:lpstr>
      <vt:lpstr>Solution 4:  Model Non-Linear Relationships</vt:lpstr>
      <vt:lpstr>Solution 4:  Model Non-Linear Relationships</vt:lpstr>
      <vt:lpstr>Solution 4:  Model Non-Linear Relationships</vt:lpstr>
      <vt:lpstr>Solution: Bottom Line</vt:lpstr>
      <vt:lpstr>Solution: Bottom Line</vt:lpstr>
      <vt:lpstr>Solution: Bottom Line</vt:lpstr>
      <vt:lpstr>Solution: Bottom Line</vt:lpstr>
      <vt:lpstr>Solution: Bottom Line</vt:lpstr>
      <vt:lpstr>Solution: Bottom Line</vt:lpstr>
      <vt:lpstr>Solution: Bottom Line</vt:lpstr>
      <vt:lpstr>Solution: Bottom Line</vt:lpstr>
      <vt:lpstr>Solution: Bottom Line</vt:lpstr>
      <vt:lpstr>Solution: Bottom Line</vt:lpstr>
      <vt:lpstr>Solution: Bottom Line</vt:lpstr>
      <vt:lpstr>Solution: Bottom Line</vt:lpstr>
      <vt:lpstr>Intuition</vt:lpstr>
      <vt:lpstr>Intuition</vt:lpstr>
      <vt:lpstr>Intuition</vt:lpstr>
      <vt:lpstr>Intuition</vt:lpstr>
      <vt:lpstr>Intuition</vt:lpstr>
      <vt:lpstr>Intuition</vt:lpstr>
      <vt:lpstr>Intuition</vt:lpstr>
      <vt:lpstr>Intuition</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 An Example</vt:lpstr>
      <vt:lpstr>Intuition</vt:lpstr>
      <vt:lpstr>Intuition</vt:lpstr>
      <vt:lpstr>Intuition</vt:lpstr>
      <vt:lpstr>Solution Path</vt:lpstr>
      <vt:lpstr>Solution Path</vt:lpstr>
      <vt:lpstr>Solution Path</vt:lpstr>
      <vt:lpstr>Solution Path</vt:lpstr>
      <vt:lpstr>Solution Path</vt:lpstr>
      <vt:lpstr>Solution Path</vt:lpstr>
      <vt:lpstr>Solution Path</vt:lpstr>
      <vt:lpstr>Solution Path</vt:lpstr>
      <vt:lpstr>Solution Path</vt:lpstr>
      <vt:lpstr>Differences</vt:lpstr>
      <vt:lpstr>Differences</vt:lpstr>
      <vt:lpstr>Differences</vt:lpstr>
      <vt:lpstr>Differences</vt:lpstr>
      <vt:lpstr>Differences</vt:lpstr>
      <vt:lpstr>Differences</vt:lpstr>
      <vt:lpstr>Differences</vt:lpstr>
      <vt:lpstr>Limitations?</vt:lpstr>
      <vt:lpstr>Limitations?</vt:lpstr>
      <vt:lpstr>Limitations?</vt:lpstr>
      <vt:lpstr>Limitations?</vt:lpstr>
      <vt:lpstr>Limitations?</vt:lpstr>
      <vt:lpstr>Strengths?</vt:lpstr>
      <vt:lpstr>Strengths?</vt:lpstr>
      <vt:lpstr>Strengths?</vt:lpstr>
      <vt:lpstr>Strengths?</vt:lpstr>
      <vt:lpstr>Next Steps</vt:lpstr>
      <vt:lpstr>Next Steps</vt:lpstr>
      <vt:lpstr>Next Steps</vt:lpstr>
      <vt:lpstr>Next Steps</vt:lpstr>
      <vt:lpstr>Next Steps</vt:lpstr>
      <vt:lpstr>Why is this important?</vt:lpstr>
      <vt:lpstr>Why is this important?</vt:lpstr>
      <vt:lpstr>Why is this important?</vt:lpstr>
      <vt:lpstr>Why is this important?</vt:lpstr>
      <vt:lpstr>Why is this important?</vt:lpstr>
      <vt:lpstr>Why is this important?</vt:lpstr>
      <vt:lpstr>Why is this important?</vt:lpstr>
      <vt:lpstr>Why is this important?</vt:lpstr>
      <vt:lpstr>Why is this important?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Sensorimotor Engine</dc:title>
  <dc:creator>jmiller</dc:creator>
  <cp:lastModifiedBy>jm</cp:lastModifiedBy>
  <cp:revision>370</cp:revision>
  <dcterms:created xsi:type="dcterms:W3CDTF">2016-03-18T15:08:06Z</dcterms:created>
  <dcterms:modified xsi:type="dcterms:W3CDTF">2016-04-18T06:52:11Z</dcterms:modified>
</cp:coreProperties>
</file>