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473" r:id="rId2"/>
    <p:sldId id="256" r:id="rId3"/>
    <p:sldId id="331" r:id="rId4"/>
    <p:sldId id="257" r:id="rId5"/>
    <p:sldId id="332" r:id="rId6"/>
    <p:sldId id="470" r:id="rId7"/>
    <p:sldId id="33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83" r:id="rId29"/>
    <p:sldId id="284" r:id="rId30"/>
    <p:sldId id="277" r:id="rId31"/>
    <p:sldId id="298" r:id="rId32"/>
    <p:sldId id="278" r:id="rId33"/>
    <p:sldId id="279" r:id="rId34"/>
    <p:sldId id="280" r:id="rId35"/>
    <p:sldId id="281" r:id="rId36"/>
    <p:sldId id="285" r:id="rId37"/>
    <p:sldId id="286" r:id="rId38"/>
    <p:sldId id="287" r:id="rId39"/>
    <p:sldId id="288" r:id="rId40"/>
    <p:sldId id="289" r:id="rId41"/>
    <p:sldId id="295" r:id="rId42"/>
    <p:sldId id="290" r:id="rId43"/>
    <p:sldId id="297" r:id="rId44"/>
    <p:sldId id="293" r:id="rId45"/>
    <p:sldId id="292" r:id="rId46"/>
    <p:sldId id="296" r:id="rId47"/>
    <p:sldId id="299" r:id="rId48"/>
    <p:sldId id="300" r:id="rId49"/>
    <p:sldId id="303" r:id="rId50"/>
    <p:sldId id="302" r:id="rId51"/>
    <p:sldId id="314" r:id="rId52"/>
    <p:sldId id="315" r:id="rId53"/>
    <p:sldId id="316" r:id="rId54"/>
    <p:sldId id="318" r:id="rId55"/>
    <p:sldId id="324" r:id="rId56"/>
    <p:sldId id="326" r:id="rId57"/>
    <p:sldId id="328" r:id="rId58"/>
    <p:sldId id="329" r:id="rId59"/>
    <p:sldId id="327" r:id="rId60"/>
    <p:sldId id="333" r:id="rId61"/>
    <p:sldId id="334" r:id="rId62"/>
    <p:sldId id="336" r:id="rId63"/>
    <p:sldId id="335" r:id="rId64"/>
    <p:sldId id="34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8" r:id="rId75"/>
    <p:sldId id="349" r:id="rId76"/>
    <p:sldId id="352" r:id="rId77"/>
    <p:sldId id="354" r:id="rId78"/>
    <p:sldId id="351" r:id="rId79"/>
    <p:sldId id="353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01" r:id="rId88"/>
    <p:sldId id="375" r:id="rId89"/>
    <p:sldId id="373" r:id="rId90"/>
    <p:sldId id="374" r:id="rId91"/>
    <p:sldId id="371" r:id="rId92"/>
    <p:sldId id="377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  <p:sldId id="388" r:id="rId102"/>
    <p:sldId id="391" r:id="rId103"/>
    <p:sldId id="390" r:id="rId104"/>
    <p:sldId id="309" r:id="rId105"/>
    <p:sldId id="393" r:id="rId106"/>
    <p:sldId id="394" r:id="rId107"/>
    <p:sldId id="396" r:id="rId108"/>
    <p:sldId id="397" r:id="rId109"/>
    <p:sldId id="398" r:id="rId110"/>
    <p:sldId id="399" r:id="rId111"/>
    <p:sldId id="405" r:id="rId112"/>
    <p:sldId id="400" r:id="rId113"/>
    <p:sldId id="401" r:id="rId114"/>
    <p:sldId id="402" r:id="rId115"/>
    <p:sldId id="403" r:id="rId116"/>
    <p:sldId id="404" r:id="rId117"/>
    <p:sldId id="407" r:id="rId118"/>
    <p:sldId id="406" r:id="rId119"/>
    <p:sldId id="491" r:id="rId120"/>
    <p:sldId id="408" r:id="rId121"/>
    <p:sldId id="411" r:id="rId122"/>
    <p:sldId id="410" r:id="rId123"/>
    <p:sldId id="415" r:id="rId124"/>
    <p:sldId id="416" r:id="rId125"/>
    <p:sldId id="492" r:id="rId126"/>
    <p:sldId id="511" r:id="rId127"/>
    <p:sldId id="502" r:id="rId128"/>
    <p:sldId id="503" r:id="rId129"/>
    <p:sldId id="504" r:id="rId130"/>
    <p:sldId id="505" r:id="rId131"/>
    <p:sldId id="506" r:id="rId132"/>
    <p:sldId id="507" r:id="rId133"/>
    <p:sldId id="508" r:id="rId134"/>
    <p:sldId id="509" r:id="rId135"/>
    <p:sldId id="510" r:id="rId136"/>
    <p:sldId id="472" r:id="rId137"/>
    <p:sldId id="423" r:id="rId138"/>
    <p:sldId id="424" r:id="rId139"/>
    <p:sldId id="425" r:id="rId140"/>
    <p:sldId id="426" r:id="rId141"/>
    <p:sldId id="428" r:id="rId142"/>
    <p:sldId id="427" r:id="rId143"/>
    <p:sldId id="430" r:id="rId144"/>
    <p:sldId id="431" r:id="rId145"/>
    <p:sldId id="448" r:id="rId146"/>
    <p:sldId id="495" r:id="rId147"/>
    <p:sldId id="496" r:id="rId148"/>
    <p:sldId id="497" r:id="rId149"/>
    <p:sldId id="498" r:id="rId150"/>
    <p:sldId id="499" r:id="rId151"/>
    <p:sldId id="500" r:id="rId152"/>
    <p:sldId id="501" r:id="rId153"/>
    <p:sldId id="494" r:id="rId154"/>
    <p:sldId id="305" r:id="rId155"/>
    <p:sldId id="450" r:id="rId156"/>
    <p:sldId id="454" r:id="rId157"/>
    <p:sldId id="455" r:id="rId158"/>
    <p:sldId id="456" r:id="rId159"/>
    <p:sldId id="457" r:id="rId160"/>
    <p:sldId id="458" r:id="rId161"/>
    <p:sldId id="459" r:id="rId162"/>
    <p:sldId id="460" r:id="rId163"/>
    <p:sldId id="474" r:id="rId1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Miller" initials="JM" lastIdx="1" clrIdx="0">
    <p:extLst>
      <p:ext uri="{19B8F6BF-5375-455C-9EA6-DF929625EA0E}">
        <p15:presenceInfo xmlns:p15="http://schemas.microsoft.com/office/powerpoint/2012/main" userId="S-1-5-21-1436198792-3783339911-837330691-5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876208"/>
        <c:axId val="179876768"/>
      </c:lineChart>
      <c:catAx>
        <c:axId val="179876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179876768"/>
        <c:crosses val="autoZero"/>
        <c:auto val="1"/>
        <c:lblAlgn val="ctr"/>
        <c:lblOffset val="100"/>
        <c:noMultiLvlLbl val="0"/>
      </c:catAx>
      <c:valAx>
        <c:axId val="179876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798762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92448"/>
        <c:axId val="51193008"/>
      </c:lineChart>
      <c:catAx>
        <c:axId val="51192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193008"/>
        <c:crosses val="autoZero"/>
        <c:auto val="1"/>
        <c:lblAlgn val="ctr"/>
        <c:lblOffset val="100"/>
        <c:noMultiLvlLbl val="0"/>
      </c:catAx>
      <c:valAx>
        <c:axId val="511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11924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95248"/>
        <c:axId val="51195808"/>
      </c:lineChart>
      <c:catAx>
        <c:axId val="51195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195808"/>
        <c:crosses val="autoZero"/>
        <c:auto val="1"/>
        <c:lblAlgn val="ctr"/>
        <c:lblOffset val="100"/>
        <c:noMultiLvlLbl val="0"/>
      </c:catAx>
      <c:valAx>
        <c:axId val="51195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11952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966736"/>
        <c:axId val="261967296"/>
      </c:lineChart>
      <c:catAx>
        <c:axId val="26196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61967296"/>
        <c:crosses val="autoZero"/>
        <c:auto val="1"/>
        <c:lblAlgn val="ctr"/>
        <c:lblOffset val="100"/>
        <c:noMultiLvlLbl val="0"/>
      </c:catAx>
      <c:valAx>
        <c:axId val="26196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619667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75280"/>
        <c:axId val="51375840"/>
      </c:lineChart>
      <c:catAx>
        <c:axId val="5137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375840"/>
        <c:crosses val="autoZero"/>
        <c:auto val="1"/>
        <c:lblAlgn val="ctr"/>
        <c:lblOffset val="100"/>
        <c:noMultiLvlLbl val="0"/>
      </c:catAx>
      <c:valAx>
        <c:axId val="51375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13752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78080"/>
        <c:axId val="51378640"/>
      </c:lineChart>
      <c:catAx>
        <c:axId val="5137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378640"/>
        <c:crosses val="autoZero"/>
        <c:auto val="1"/>
        <c:lblAlgn val="ctr"/>
        <c:lblOffset val="100"/>
        <c:noMultiLvlLbl val="0"/>
      </c:catAx>
      <c:valAx>
        <c:axId val="51378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13780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80880"/>
        <c:axId val="51381440"/>
      </c:lineChart>
      <c:catAx>
        <c:axId val="51380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381440"/>
        <c:crosses val="autoZero"/>
        <c:auto val="1"/>
        <c:lblAlgn val="ctr"/>
        <c:lblOffset val="100"/>
        <c:noMultiLvlLbl val="0"/>
      </c:catAx>
      <c:valAx>
        <c:axId val="5138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13808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38368"/>
        <c:axId val="52838928"/>
      </c:lineChart>
      <c:catAx>
        <c:axId val="52838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2838928"/>
        <c:crosses val="autoZero"/>
        <c:auto val="1"/>
        <c:lblAlgn val="ctr"/>
        <c:lblOffset val="100"/>
        <c:noMultiLvlLbl val="0"/>
      </c:catAx>
      <c:valAx>
        <c:axId val="52838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28383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0.4</c:v>
                </c:pt>
                <c:pt idx="1">
                  <c:v>1.2</c:v>
                </c:pt>
                <c:pt idx="2">
                  <c:v>1.5</c:v>
                </c:pt>
                <c:pt idx="3">
                  <c:v>2</c:v>
                </c:pt>
                <c:pt idx="4">
                  <c:v>2.4</c:v>
                </c:pt>
                <c:pt idx="5">
                  <c:v>2.6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0.25</c:v>
                </c:pt>
                <c:pt idx="2">
                  <c:v>3.2</c:v>
                </c:pt>
                <c:pt idx="3">
                  <c:v>0.8</c:v>
                </c:pt>
                <c:pt idx="4">
                  <c:v>1.9</c:v>
                </c:pt>
                <c:pt idx="5">
                  <c:v>2.1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42288"/>
        <c:axId val="52842848"/>
      </c:scatterChart>
      <c:valAx>
        <c:axId val="52842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842848"/>
        <c:crosses val="autoZero"/>
        <c:crossBetween val="midCat"/>
      </c:valAx>
      <c:valAx>
        <c:axId val="52842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84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4254480"/>
        <c:axId val="264255040"/>
      </c:lineChart>
      <c:catAx>
        <c:axId val="264254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64255040"/>
        <c:crosses val="autoZero"/>
        <c:auto val="1"/>
        <c:lblAlgn val="ctr"/>
        <c:lblOffset val="100"/>
        <c:noMultiLvlLbl val="0"/>
      </c:catAx>
      <c:valAx>
        <c:axId val="264255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642544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4257280"/>
        <c:axId val="264257840"/>
      </c:lineChart>
      <c:catAx>
        <c:axId val="264257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64257840"/>
        <c:crosses val="autoZero"/>
        <c:auto val="1"/>
        <c:lblAlgn val="ctr"/>
        <c:lblOffset val="100"/>
        <c:noMultiLvlLbl val="0"/>
      </c:catAx>
      <c:valAx>
        <c:axId val="26425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642572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08976"/>
        <c:axId val="50009536"/>
      </c:lineChart>
      <c:catAx>
        <c:axId val="50008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0009536"/>
        <c:crosses val="autoZero"/>
        <c:auto val="1"/>
        <c:lblAlgn val="ctr"/>
        <c:lblOffset val="100"/>
        <c:noMultiLvlLbl val="0"/>
      </c:catAx>
      <c:valAx>
        <c:axId val="50009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00089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11776"/>
        <c:axId val="50012336"/>
      </c:lineChart>
      <c:catAx>
        <c:axId val="50011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0012336"/>
        <c:crosses val="autoZero"/>
        <c:auto val="1"/>
        <c:lblAlgn val="ctr"/>
        <c:lblOffset val="100"/>
        <c:noMultiLvlLbl val="0"/>
      </c:catAx>
      <c:valAx>
        <c:axId val="50012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0011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14576"/>
        <c:axId val="49283248"/>
      </c:lineChart>
      <c:catAx>
        <c:axId val="50014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49283248"/>
        <c:crosses val="autoZero"/>
        <c:auto val="1"/>
        <c:lblAlgn val="ctr"/>
        <c:lblOffset val="100"/>
        <c:noMultiLvlLbl val="0"/>
      </c:catAx>
      <c:valAx>
        <c:axId val="4928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00145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0719888"/>
        <c:axId val="250717648"/>
      </c:lineChart>
      <c:catAx>
        <c:axId val="250719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50717648"/>
        <c:crosses val="autoZero"/>
        <c:auto val="1"/>
        <c:lblAlgn val="ctr"/>
        <c:lblOffset val="100"/>
        <c:noMultiLvlLbl val="0"/>
      </c:catAx>
      <c:valAx>
        <c:axId val="25071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507198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289968"/>
        <c:axId val="49290528"/>
      </c:lineChart>
      <c:catAx>
        <c:axId val="49289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49290528"/>
        <c:crosses val="autoZero"/>
        <c:auto val="1"/>
        <c:lblAlgn val="ctr"/>
        <c:lblOffset val="100"/>
        <c:noMultiLvlLbl val="0"/>
      </c:catAx>
      <c:valAx>
        <c:axId val="49290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92899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Z^N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9</c:v>
                </c:pt>
                <c:pt idx="2">
                  <c:v>27</c:v>
                </c:pt>
                <c:pt idx="3">
                  <c:v>81</c:v>
                </c:pt>
                <c:pt idx="4">
                  <c:v>243</c:v>
                </c:pt>
                <c:pt idx="5">
                  <c:v>729</c:v>
                </c:pt>
                <c:pt idx="6">
                  <c:v>2187</c:v>
                </c:pt>
                <c:pt idx="7">
                  <c:v>6561</c:v>
                </c:pt>
                <c:pt idx="8">
                  <c:v>19683</c:v>
                </c:pt>
                <c:pt idx="9">
                  <c:v>59049</c:v>
                </c:pt>
                <c:pt idx="10">
                  <c:v>177147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507200"/>
        <c:axId val="262507760"/>
      </c:lineChart>
      <c:catAx>
        <c:axId val="262507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62507760"/>
        <c:crosses val="autoZero"/>
        <c:auto val="1"/>
        <c:lblAlgn val="ctr"/>
        <c:lblOffset val="100"/>
        <c:noMultiLvlLbl val="0"/>
      </c:catAx>
      <c:valAx>
        <c:axId val="26250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625072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6T07:19:06.331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D771-68FD-44C8-939A-DD6560E42F84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FAB5-14B8-4626-A71A-E6F240B10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this information it can produce a local causal</a:t>
            </a:r>
            <a:r>
              <a:rPr lang="en-US" baseline="0" dirty="0" smtClean="0"/>
              <a:t> map on the fly.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5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08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 detects patterns</a:t>
            </a:r>
            <a:r>
              <a:rPr lang="en-US" baseline="0" dirty="0" smtClean="0"/>
              <a:t> by creating a model of the structure in the neuronal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12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 detects patterns</a:t>
            </a:r>
            <a:r>
              <a:rPr lang="en-US" baseline="0" dirty="0" smtClean="0"/>
              <a:t> by creating a model of the structure in the neuronal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8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 detects patterns</a:t>
            </a:r>
            <a:r>
              <a:rPr lang="en-US" baseline="0" dirty="0" smtClean="0"/>
              <a:t> by creating a model of the structure in the neuronal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13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 detects patterns</a:t>
            </a:r>
            <a:r>
              <a:rPr lang="en-US" baseline="0" dirty="0" smtClean="0"/>
              <a:t> by creating a model of the structure in the neuronal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8400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like a tree. Information goes in to its appropriate location and can be retrieved quickly. The less computation required the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lower the entropy</a:t>
            </a:r>
            <a:r>
              <a:rPr lang="en-US" baseline="0" dirty="0" smtClean="0"/>
              <a:t> the easier it is to detect patterns.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essentially a Guided Search</a:t>
            </a:r>
            <a:r>
              <a:rPr lang="en-US" baseline="0" dirty="0" smtClean="0"/>
              <a:t> to find new heuristics for this similar situation.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369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92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569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each new state was random our</a:t>
            </a:r>
            <a:r>
              <a:rPr lang="en-US" baseline="0" dirty="0" smtClean="0"/>
              <a:t> only possible tool we could use would be the causal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961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388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0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20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a person is the filter from random chaos to structured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Acquiring</a:t>
            </a:r>
            <a:r>
              <a:rPr lang="en-US" baseline="0" dirty="0" smtClean="0"/>
              <a:t> knowledge is the quintessential creative 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of course not the</a:t>
            </a:r>
            <a:r>
              <a:rPr lang="en-US" baseline="0" dirty="0" smtClean="0"/>
              <a:t> structure of consumption,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analyzing and trying to resolve contradictions in the two theories.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and its not that useful, because it can’t deal with large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Markov</a:t>
            </a:r>
            <a:r>
              <a:rPr lang="en-US" baseline="0" smtClean="0"/>
              <a:t> assumption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essentially plays</a:t>
            </a:r>
            <a:r>
              <a:rPr lang="en-US" baseline="0" dirty="0" smtClean="0"/>
              <a:t> the role of compressing the information found out by what was learned while creating the causal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2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9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1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doesn’t know the meaning of 101 or</a:t>
            </a:r>
            <a:r>
              <a:rPr lang="en-US" baseline="0" dirty="0" smtClean="0"/>
              <a:t> its relationship to 100 until it discovers that relationship via exploration. All it knows is the causal structure it creates in it’s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there</a:t>
            </a:r>
            <a:r>
              <a:rPr lang="en-US" baseline="0" dirty="0" smtClean="0"/>
              <a:t> are many ways to get from one state 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6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6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0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7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5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1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1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4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4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making it</a:t>
            </a:r>
            <a:r>
              <a:rPr lang="en-US" baseline="0" dirty="0" smtClean="0"/>
              <a:t> more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5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2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5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2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1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34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0 -&gt;</a:t>
            </a:r>
            <a:r>
              <a:rPr lang="en-US" baseline="0" dirty="0" smtClean="0"/>
              <a:t> 1 -&gt; 2 … -&gt;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4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example the underscore indicates any input for the given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2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deterministic finite automata.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40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8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08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29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5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8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it doesn’t conform to any of the other rules and there’s no</a:t>
            </a:r>
            <a:r>
              <a:rPr lang="en-US" baseline="0" dirty="0" smtClean="0"/>
              <a:t> way to reorganize them to reconcile the new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</a:t>
            </a:r>
            <a:r>
              <a:rPr lang="en-US" baseline="0" dirty="0" smtClean="0"/>
              <a:t>e rules could also be thought of as “buckets.”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11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3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long as there are no dead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94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2 digits in binary = 00 01 10 11 = 4</a:t>
            </a:r>
          </a:p>
          <a:p>
            <a:pPr lvl="2"/>
            <a:r>
              <a:rPr lang="en-US" dirty="0" smtClean="0"/>
              <a:t>1 digit in Quaternary = 0 1 2 3 =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65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Paths can be more easily whittled down, though.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92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6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8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59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8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07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12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4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long as there are no dead states. And the goal state is the final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18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0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1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structure that governs</a:t>
            </a:r>
            <a:r>
              <a:rPr lang="en-US" baseline="0" dirty="0" smtClean="0"/>
              <a:t> the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22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it specifically in a way that helps it understand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85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</a:t>
            </a:r>
            <a:r>
              <a:rPr lang="en-US" baseline="0" dirty="0" smtClean="0"/>
              <a:t> my intuition before I really knew what I was up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algorithm isn’t entirely</a:t>
            </a:r>
            <a:r>
              <a:rPr lang="en-US" baseline="0" dirty="0" smtClean="0"/>
              <a:t> figured out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don’t know how they’re going to do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environment must follow the Markov Assumption; that</a:t>
            </a:r>
            <a:r>
              <a:rPr lang="en-US" baseline="0" dirty="0" smtClean="0"/>
              <a:t> a state is independent of the previous states to produce the next state, that all information is contained within the current state, so that given a particular action you will arrive at the predicted state based upon the last time you were at this state and did this action.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58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essentially need</a:t>
            </a:r>
            <a:r>
              <a:rPr lang="en-US" baseline="0" dirty="0" smtClean="0"/>
              <a:t> to see two parts of the environment that are two separate sub-environments; where if you act on one sub-environment it doesn’t effect the state of the other sub-environment whatsoever.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in</a:t>
            </a:r>
            <a:r>
              <a:rPr lang="en-US" baseline="0" dirty="0" smtClean="0"/>
              <a:t> this case is it scalable.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only helps manage disparate environments</a:t>
            </a:r>
            <a:r>
              <a:rPr lang="en-US" baseline="0" dirty="0" smtClean="0"/>
              <a:t> efficiently, but all the interesting environments we’d like to use this </a:t>
            </a:r>
            <a:r>
              <a:rPr lang="en-US" baseline="0" dirty="0" err="1" smtClean="0"/>
              <a:t>SensoriMotor</a:t>
            </a:r>
            <a:r>
              <a:rPr lang="en-US" baseline="0" dirty="0" smtClean="0"/>
              <a:t> engine on are made up of interconnected systems, like the </a:t>
            </a:r>
            <a:r>
              <a:rPr lang="en-US" baseline="0" dirty="0" err="1" smtClean="0"/>
              <a:t>rubix</a:t>
            </a:r>
            <a:r>
              <a:rPr lang="en-US" baseline="0" dirty="0" smtClean="0"/>
              <a:t> cube. Furthermore without inference each of these environments must be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way they can both</a:t>
            </a:r>
            <a:r>
              <a:rPr lang="en-US" baseline="0" dirty="0" smtClean="0"/>
              <a:t> work on the same environment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Memoizers</a:t>
            </a:r>
            <a:r>
              <a:rPr lang="en-US" dirty="0" smtClean="0"/>
              <a:t> (Dynamic Programming)</a:t>
            </a:r>
          </a:p>
          <a:p>
            <a:pPr lvl="1"/>
            <a:r>
              <a:rPr lang="en-US" dirty="0" smtClean="0"/>
              <a:t>Once you find a solution remember it so you don’t have to do the work again. (Causal 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this short discussion on combinatorial explosion insightful</a:t>
            </a:r>
            <a:r>
              <a:rPr lang="en-US" baseline="0" dirty="0" smtClean="0"/>
              <a:t> when I first heard of the concept: http://c2.com/cgi/wiki?CombinatorialExplosion. </a:t>
            </a:r>
          </a:p>
          <a:p>
            <a:r>
              <a:rPr lang="en-US" baseline="0" dirty="0" smtClean="0"/>
              <a:t>In order to exploit any structure the engine must be able to represent that structure internally.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Described</a:t>
            </a:r>
            <a:r>
              <a:rPr lang="en-US" baseline="0" dirty="0" smtClean="0"/>
              <a:t> in the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run into a combinatorial</a:t>
            </a:r>
            <a:r>
              <a:rPr lang="en-US" baseline="0" dirty="0" smtClean="0"/>
              <a:t> explosion. Unfortunately these are the kinds of systems that this sensorimotor engine is useful for. We can figure out simple environments ourselves.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82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is the same thing as saying they must describe</a:t>
            </a:r>
            <a:r>
              <a:rPr lang="en-US" baseline="0" dirty="0" smtClean="0"/>
              <a:t> every possible change to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would be a lot of computation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timestep</a:t>
            </a:r>
            <a:r>
              <a:rPr lang="en-US" baseline="0" dirty="0" smtClean="0"/>
              <a:t> if it were done naively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61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go straight to the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84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a series of rules to predict any complex system seems like the opposite of a compression mechanism. This is the problem with Expert Systems. (how would you encode the weather with if-then-statements?)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45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F4F0-65E5-4CB2-94B0-0DB037A119B2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input from the environment is a state of the entire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The engine needs to draw </a:t>
            </a:r>
          </a:p>
          <a:p>
            <a:pPr marL="0" indent="0">
              <a:buNone/>
            </a:pPr>
            <a:r>
              <a:rPr lang="en-US" dirty="0" smtClean="0"/>
              <a:t>	conclusions as soon as it has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to draw conclusion from.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(Inference)</a:t>
            </a:r>
          </a:p>
        </p:txBody>
      </p:sp>
    </p:spTree>
    <p:extLst>
      <p:ext uri="{BB962C8B-B14F-4D97-AF65-F5344CB8AC3E}">
        <p14:creationId xmlns:p14="http://schemas.microsoft.com/office/powerpoint/2010/main" val="41641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And it needs to automatically</a:t>
            </a:r>
          </a:p>
          <a:p>
            <a:pPr marL="0" indent="0">
              <a:buNone/>
            </a:pPr>
            <a:r>
              <a:rPr lang="en-US" dirty="0" smtClean="0"/>
              <a:t>	detect when the conclusions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has drawn are contradicted.</a:t>
            </a:r>
          </a:p>
        </p:txBody>
      </p:sp>
    </p:spTree>
    <p:extLst>
      <p:ext uri="{BB962C8B-B14F-4D97-AF65-F5344CB8AC3E}">
        <p14:creationId xmlns:p14="http://schemas.microsoft.com/office/powerpoint/2010/main" val="23031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That is to say: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It needs to avoid the problem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of combinatorial explosions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 much as possible (by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anticipating 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because it understands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structure).</a:t>
            </a:r>
          </a:p>
        </p:txBody>
      </p:sp>
    </p:spTree>
    <p:extLst>
      <p:ext uri="{BB962C8B-B14F-4D97-AF65-F5344CB8AC3E}">
        <p14:creationId xmlns:p14="http://schemas.microsoft.com/office/powerpoint/2010/main" val="18642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And: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it needs to manage well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complexity that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can’t avoid.</a:t>
            </a:r>
          </a:p>
        </p:txBody>
      </p:sp>
    </p:spTree>
    <p:extLst>
      <p:ext uri="{BB962C8B-B14F-4D97-AF65-F5344CB8AC3E}">
        <p14:creationId xmlns:p14="http://schemas.microsoft.com/office/powerpoint/2010/main" val="2920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first attempt toward handling combinatorial explosion was to organize hierarchies.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engine would receive a portion of the environment state. 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26" name="Elbow Connector 25"/>
          <p:cNvCxnSpPr>
            <a:stCxn id="25" idx="3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3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6478" y="34001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X: 22.7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3400129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Y: 90.8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Simplified sensory </a:t>
            </a:r>
            <a:r>
              <a:rPr lang="en-US" dirty="0"/>
              <a:t>data </a:t>
            </a:r>
            <a:r>
              <a:rPr lang="en-US" dirty="0" smtClean="0"/>
              <a:t>travels </a:t>
            </a:r>
            <a:r>
              <a:rPr lang="en-US" dirty="0"/>
              <a:t>up the hierarchy.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3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2161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1746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gives a command to achieve a certain high level (simplified)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3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0301" y="17526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(30, 80)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engine gives orders for each of the lower engines to produce the desired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21" name="Elbow Connector 20"/>
          <p:cNvCxnSpPr>
            <a:stCxn id="20" idx="3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3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7673" y="262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599" y="262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acts upon the environment to produce new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bottom level engines find paths in their database to achieve the desired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3"/>
            <a:endCxn id="7" idx="4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2"/>
          </p:cNvCxnSpPr>
          <p:nvPr/>
        </p:nvCxnSpPr>
        <p:spPr>
          <a:xfrm flipH="1">
            <a:off x="2019300" y="3238500"/>
            <a:ext cx="2704723" cy="876300"/>
          </a:xfrm>
          <a:prstGeom prst="bentConnector4">
            <a:avLst>
              <a:gd name="adj1" fmla="val -8452"/>
              <a:gd name="adj2" fmla="val 126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9300" y="28421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Action(s)   X: +7.3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19300" y="4419600"/>
            <a:ext cx="186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Action(s)   Y: -10.8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hierarchy of engines allows the system to see big picture and details all at once.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3"/>
            <a:endCxn id="7" idx="4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2"/>
          </p:cNvCxnSpPr>
          <p:nvPr/>
        </p:nvCxnSpPr>
        <p:spPr>
          <a:xfrm flipH="1">
            <a:off x="2019300" y="3238500"/>
            <a:ext cx="2704723" cy="876300"/>
          </a:xfrm>
          <a:prstGeom prst="bentConnector4">
            <a:avLst>
              <a:gd name="adj1" fmla="val -8452"/>
              <a:gd name="adj2" fmla="val 126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1896159"/>
            <a:ext cx="245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nvariant view;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higher order concepts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0168" y="2878861"/>
            <a:ext cx="266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Rapidly changing view and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detailed motor commands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design works well, and can scale. But it has one major flaw…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3"/>
            <a:endCxn id="7" idx="4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2"/>
          </p:cNvCxnSpPr>
          <p:nvPr/>
        </p:nvCxnSpPr>
        <p:spPr>
          <a:xfrm flipH="1">
            <a:off x="2019300" y="3238500"/>
            <a:ext cx="2704723" cy="876300"/>
          </a:xfrm>
          <a:prstGeom prst="bentConnector4">
            <a:avLst>
              <a:gd name="adj1" fmla="val -8452"/>
              <a:gd name="adj2" fmla="val 126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only scale if the engines that act can have no effect on one another’s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3"/>
            <a:endCxn id="7" idx="4"/>
          </p:cNvCxnSpPr>
          <p:nvPr/>
        </p:nvCxnSpPr>
        <p:spPr>
          <a:xfrm flipV="1">
            <a:off x="2971800" y="3352800"/>
            <a:ext cx="16379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2"/>
          </p:cNvCxnSpPr>
          <p:nvPr/>
        </p:nvCxnSpPr>
        <p:spPr>
          <a:xfrm flipH="1">
            <a:off x="2019300" y="3238500"/>
            <a:ext cx="2704723" cy="876300"/>
          </a:xfrm>
          <a:prstGeom prst="bentConnector4">
            <a:avLst>
              <a:gd name="adj1" fmla="val -8452"/>
              <a:gd name="adj2" fmla="val 126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is to say: they essentially must connect to two separate environments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8" idx="1"/>
            <a:endCxn id="7" idx="4"/>
          </p:cNvCxnSpPr>
          <p:nvPr/>
        </p:nvCxnSpPr>
        <p:spPr>
          <a:xfrm rot="10800000">
            <a:off x="4609723" y="3352800"/>
            <a:ext cx="1319542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8" idx="0"/>
          </p:cNvCxnSpPr>
          <p:nvPr/>
        </p:nvCxnSpPr>
        <p:spPr>
          <a:xfrm>
            <a:off x="4724023" y="3238500"/>
            <a:ext cx="2157742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29265" y="3429000"/>
            <a:ext cx="1905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doesn’t solve the combinatorial complexity problem, but its useful management.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8" idx="1"/>
            <a:endCxn id="7" idx="4"/>
          </p:cNvCxnSpPr>
          <p:nvPr/>
        </p:nvCxnSpPr>
        <p:spPr>
          <a:xfrm rot="10800000">
            <a:off x="4609723" y="3352800"/>
            <a:ext cx="1319542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6" idx="4"/>
          </p:cNvCxnSpPr>
          <p:nvPr/>
        </p:nvCxnSpPr>
        <p:spPr>
          <a:xfrm flipV="1">
            <a:off x="2971800" y="3352800"/>
            <a:ext cx="1180723" cy="419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0"/>
          </p:cNvCxnSpPr>
          <p:nvPr/>
        </p:nvCxnSpPr>
        <p:spPr>
          <a:xfrm rot="10800000" flipV="1">
            <a:off x="2019301" y="3238500"/>
            <a:ext cx="2018923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8" idx="0"/>
          </p:cNvCxnSpPr>
          <p:nvPr/>
        </p:nvCxnSpPr>
        <p:spPr>
          <a:xfrm>
            <a:off x="4724023" y="3238500"/>
            <a:ext cx="2157742" cy="1905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29265" y="34290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engine needs to be equipped with inference capabilities before hierarchy is useful.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0"/>
            <a:endCxn id="7" idx="4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6" idx="4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1"/>
          </p:cNvCxnSpPr>
          <p:nvPr/>
        </p:nvCxnSpPr>
        <p:spPr>
          <a:xfrm rot="10800000" flipV="1">
            <a:off x="34286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3"/>
          </p:cNvCxnSpPr>
          <p:nvPr/>
        </p:nvCxnSpPr>
        <p:spPr>
          <a:xfrm>
            <a:off x="47240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275154">
            <a:off x="1413905" y="2130666"/>
            <a:ext cx="243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Now made with  Inference! 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Hierarchy (trees)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way to think of the Hierarchy of engines: a structure of </a:t>
            </a:r>
            <a:r>
              <a:rPr lang="en-US" dirty="0" err="1" smtClean="0"/>
              <a:t>memoizers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0"/>
            <a:endCxn id="7" idx="4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6" idx="4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1"/>
          </p:cNvCxnSpPr>
          <p:nvPr/>
        </p:nvCxnSpPr>
        <p:spPr>
          <a:xfrm rot="10800000" flipV="1">
            <a:off x="34286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3"/>
          </p:cNvCxnSpPr>
          <p:nvPr/>
        </p:nvCxnSpPr>
        <p:spPr>
          <a:xfrm>
            <a:off x="47240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help the engine find </a:t>
            </a:r>
            <a:r>
              <a:rPr lang="en-US" dirty="0"/>
              <a:t>appropriate heuristics to exploit </a:t>
            </a:r>
            <a:r>
              <a:rPr lang="en-US" dirty="0" smtClean="0"/>
              <a:t>the environment’s 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6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solution to inference was shown in the example of the number line environment.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flipH="1">
            <a:off x="4419598" y="1981200"/>
            <a:ext cx="381001" cy="33274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62731"/>
              </p:ext>
            </p:extLst>
          </p:nvPr>
        </p:nvGraphicFramePr>
        <p:xfrm>
          <a:off x="4906707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852067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Causal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this </a:t>
            </a:r>
            <a:r>
              <a:rPr lang="en-US" dirty="0"/>
              <a:t>interaction (Sensorimotor loop) it </a:t>
            </a:r>
            <a:r>
              <a:rPr lang="en-US" dirty="0" smtClean="0"/>
              <a:t>creates a causal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a created “rule.”</a:t>
            </a:r>
            <a:endParaRPr lang="en-US" dirty="0"/>
          </a:p>
        </p:txBody>
      </p:sp>
      <p:graphicFrame>
        <p:nvGraphicFramePr>
          <p:cNvPr id="4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6963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follows an If-Then structure. </a:t>
            </a:r>
            <a:endParaRPr lang="en-US" dirty="0"/>
          </a:p>
        </p:txBody>
      </p:sp>
      <p:graphicFrame>
        <p:nvGraphicFramePr>
          <p:cNvPr id="4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65971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3048000"/>
            <a:ext cx="43504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</a:t>
            </a:r>
          </a:p>
          <a:p>
            <a:r>
              <a:rPr lang="en-US" dirty="0"/>
              <a:t>	</a:t>
            </a:r>
            <a:r>
              <a:rPr lang="en-US" dirty="0" smtClean="0"/>
              <a:t>last index is 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AND IF</a:t>
            </a:r>
          </a:p>
          <a:p>
            <a:r>
              <a:rPr lang="en-US" dirty="0"/>
              <a:t>	</a:t>
            </a:r>
            <a:r>
              <a:rPr lang="en-US" dirty="0" smtClean="0"/>
              <a:t>action is +1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THEN</a:t>
            </a:r>
          </a:p>
          <a:p>
            <a:r>
              <a:rPr lang="en-US" dirty="0"/>
              <a:t>	</a:t>
            </a:r>
            <a:r>
              <a:rPr lang="en-US" dirty="0" smtClean="0"/>
              <a:t>new state’s last index will be 1</a:t>
            </a:r>
          </a:p>
          <a:p>
            <a:r>
              <a:rPr lang="en-US" dirty="0"/>
              <a:t>	</a:t>
            </a:r>
            <a:r>
              <a:rPr lang="en-US" dirty="0" smtClean="0"/>
              <a:t>(regardless of the rest of the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rules must be able to describe every possible change to an environment state.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9867" y="2604731"/>
            <a:ext cx="668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	+	Action(s)		=	New State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40562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705600" y="297406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33433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0" y="372107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Substitution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they must be able to describe </a:t>
            </a:r>
            <a:r>
              <a:rPr lang="en-US" i="1" dirty="0" smtClean="0"/>
              <a:t>the reason</a:t>
            </a:r>
            <a:r>
              <a:rPr lang="en-US" dirty="0" smtClean="0"/>
              <a:t> (what about the initial state caused this?)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9867" y="2604731"/>
            <a:ext cx="668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	+	Action(s)		=	New State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342283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297406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33433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72107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9867" y="3343395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	               AND	IF</a:t>
            </a:r>
            <a:r>
              <a:rPr lang="en-US" dirty="0" smtClean="0"/>
              <a:t>	             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entire finite state machine can be described as a regular expression too.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9867" y="2604731"/>
            <a:ext cx="668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	+	Action(s)		=	New State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24389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297406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33433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72107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9867" y="3343395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	               AND	IF	              THEN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243476" y="4517982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2433976" y="4993616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2052976" y="4993811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5"/>
          </p:cNvCxnSpPr>
          <p:nvPr/>
        </p:nvCxnSpPr>
        <p:spPr>
          <a:xfrm>
            <a:off x="2406078" y="4691457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</p:cNvCxnSpPr>
          <p:nvPr/>
        </p:nvCxnSpPr>
        <p:spPr>
          <a:xfrm flipH="1">
            <a:off x="2148226" y="4691457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7"/>
            <a:endCxn id="16" idx="1"/>
          </p:cNvCxnSpPr>
          <p:nvPr/>
        </p:nvCxnSpPr>
        <p:spPr>
          <a:xfrm flipV="1">
            <a:off x="2215578" y="5023380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7" idx="5"/>
          </p:cNvCxnSpPr>
          <p:nvPr/>
        </p:nvCxnSpPr>
        <p:spPr>
          <a:xfrm flipH="1">
            <a:off x="2215578" y="5167091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2624476" y="4314743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16" idx="7"/>
          </p:cNvCxnSpPr>
          <p:nvPr/>
        </p:nvCxnSpPr>
        <p:spPr>
          <a:xfrm flipV="1">
            <a:off x="2596578" y="4517982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06078" y="4416364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4842536"/>
            <a:ext cx="1752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21221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/[\w._%-]+@[\w.-]+.[a-</a:t>
            </a:r>
            <a:r>
              <a:rPr lang="en-US" dirty="0" err="1" smtClean="0">
                <a:solidFill>
                  <a:srgbClr val="C00000"/>
                </a:solidFill>
              </a:rPr>
              <a:t>zA</a:t>
            </a:r>
            <a:r>
              <a:rPr lang="en-US" dirty="0" smtClean="0">
                <a:solidFill>
                  <a:srgbClr val="C00000"/>
                </a:solidFill>
              </a:rPr>
              <a:t>-Z]{2,4}/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“how the engine should create rules” a universal way to express them is needed.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9867" y="2604731"/>
            <a:ext cx="668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	+	Action(s)		=	New State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109316"/>
              </p:ext>
            </p:extLst>
          </p:nvPr>
        </p:nvGraphicFramePr>
        <p:xfrm>
          <a:off x="2628900" y="1600200"/>
          <a:ext cx="3886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297406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33433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72107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9867" y="3343395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	               AND	IF	              THEN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243476" y="4517982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2433976" y="4993616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2052976" y="4993811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5"/>
          </p:cNvCxnSpPr>
          <p:nvPr/>
        </p:nvCxnSpPr>
        <p:spPr>
          <a:xfrm>
            <a:off x="2406078" y="4691457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</p:cNvCxnSpPr>
          <p:nvPr/>
        </p:nvCxnSpPr>
        <p:spPr>
          <a:xfrm flipH="1">
            <a:off x="2148226" y="4691457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7"/>
            <a:endCxn id="16" idx="1"/>
          </p:cNvCxnSpPr>
          <p:nvPr/>
        </p:nvCxnSpPr>
        <p:spPr>
          <a:xfrm flipV="1">
            <a:off x="2215578" y="5023380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7" idx="5"/>
          </p:cNvCxnSpPr>
          <p:nvPr/>
        </p:nvCxnSpPr>
        <p:spPr>
          <a:xfrm flipH="1">
            <a:off x="2215578" y="5167091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2624476" y="431474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7"/>
          </p:cNvCxnSpPr>
          <p:nvPr/>
        </p:nvCxnSpPr>
        <p:spPr>
          <a:xfrm flipV="1">
            <a:off x="2596578" y="4517982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06078" y="4416364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4842536"/>
            <a:ext cx="1752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21221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/[\w._%-]+@[\w.-]+.[a-</a:t>
            </a:r>
            <a:r>
              <a:rPr lang="en-US" dirty="0" err="1" smtClean="0"/>
              <a:t>zA</a:t>
            </a:r>
            <a:r>
              <a:rPr lang="en-US" dirty="0" smtClean="0"/>
              <a:t>-Z]{2,4}/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Rule Creation (Heuristics)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essentially what a process that automatically creates heuristics must do.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7722" y="1371600"/>
            <a:ext cx="74560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Here’s the bottom line:</a:t>
            </a:r>
          </a:p>
          <a:p>
            <a:endParaRPr lang="en-US" sz="2400" dirty="0" smtClean="0"/>
          </a:p>
          <a:p>
            <a:r>
              <a:rPr lang="en-US" sz="2400" dirty="0" smtClean="0"/>
              <a:t>At each new state it must do the following:</a:t>
            </a:r>
          </a:p>
          <a:p>
            <a:endParaRPr lang="en-US" sz="2400" dirty="0" smtClean="0"/>
          </a:p>
          <a:p>
            <a:r>
              <a:rPr lang="en-US" sz="2400" dirty="0" smtClean="0"/>
              <a:t>1. Find all states that look anything lik</a:t>
            </a:r>
            <a:r>
              <a:rPr lang="en-US" sz="2400" dirty="0" smtClean="0"/>
              <a:t>e this state.</a:t>
            </a:r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en-US" sz="2400" dirty="0" smtClean="0"/>
              <a:t>Create or strengthen the minimal set of rules that</a:t>
            </a:r>
          </a:p>
          <a:p>
            <a:r>
              <a:rPr lang="en-US" sz="2400" dirty="0" smtClean="0"/>
              <a:t>predict each of those states.</a:t>
            </a:r>
          </a:p>
          <a:p>
            <a:endParaRPr lang="en-US" sz="2400" dirty="0" smtClean="0"/>
          </a:p>
          <a:p>
            <a:r>
              <a:rPr lang="en-US" sz="2400" dirty="0" smtClean="0"/>
              <a:t>3. Make sure those rules also do not interfere with </a:t>
            </a:r>
            <a:r>
              <a:rPr lang="en-US" sz="2400" dirty="0" smtClean="0"/>
              <a:t>making</a:t>
            </a:r>
          </a:p>
          <a:p>
            <a:r>
              <a:rPr lang="en-US" sz="2400" dirty="0" smtClean="0"/>
              <a:t>correct predictions about all the other states.</a:t>
            </a:r>
          </a:p>
        </p:txBody>
      </p:sp>
    </p:spTree>
    <p:extLst>
      <p:ext uri="{BB962C8B-B14F-4D97-AF65-F5344CB8AC3E}">
        <p14:creationId xmlns:p14="http://schemas.microsoft.com/office/powerpoint/2010/main" val="42811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Heuristics only describe recognized patterns </a:t>
            </a:r>
            <a:r>
              <a:rPr lang="en-US" dirty="0"/>
              <a:t>and </a:t>
            </a:r>
            <a:r>
              <a:rPr lang="en-US" dirty="0" smtClean="0"/>
              <a:t>what those patterns predict.</a:t>
            </a:r>
          </a:p>
        </p:txBody>
      </p:sp>
    </p:spTree>
    <p:extLst>
      <p:ext uri="{BB962C8B-B14F-4D97-AF65-F5344CB8AC3E}">
        <p14:creationId xmlns:p14="http://schemas.microsoft.com/office/powerpoint/2010/main" val="9754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72628" y="23241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72628" y="33909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2628" y="30536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01328" y="27051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01328" y="30099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54467" y="26670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33824" y="26670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033824" y="23241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58428" y="23241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30160" y="24003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34910" y="24955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78203" y="24955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68028" y="24003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things are not as symmetrical as a </a:t>
            </a:r>
            <a:r>
              <a:rPr lang="en-US" dirty="0" err="1" smtClean="0"/>
              <a:t>rubik’s</a:t>
            </a:r>
            <a:r>
              <a:rPr lang="en-US" dirty="0" smtClean="0"/>
              <a:t> cube or as uniform as a number line.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98549" y="2825234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98549" y="271093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60949" y="272109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31849" y="29313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4249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most things have some kind of structure which could be deduced through patterns.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98549" y="2825234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60949" y="272109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4249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1672628" y="23241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72628" y="33909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2628" y="30536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01328" y="27051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701328" y="30099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54467" y="26670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33824" y="26670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033824" y="23241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58428" y="23241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30160" y="24003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34910" y="24955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78203" y="24955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68028" y="24003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98549" y="271093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1849" y="29313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41" name="&quot;No&quot; Symbol 40"/>
          <p:cNvSpPr/>
          <p:nvPr/>
        </p:nvSpPr>
        <p:spPr>
          <a:xfrm>
            <a:off x="1482128" y="2057400"/>
            <a:ext cx="1828800" cy="1905000"/>
          </a:xfrm>
          <a:prstGeom prst="noSmoking">
            <a:avLst>
              <a:gd name="adj" fmla="val 75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5265349" y="1905000"/>
            <a:ext cx="1828800" cy="1905000"/>
          </a:xfrm>
          <a:prstGeom prst="noSmoking">
            <a:avLst>
              <a:gd name="adj" fmla="val 75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3931849" y="4131775"/>
            <a:ext cx="1295400" cy="10668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nut 43"/>
          <p:cNvSpPr/>
          <p:nvPr/>
        </p:nvSpPr>
        <p:spPr>
          <a:xfrm>
            <a:off x="3588949" y="3712675"/>
            <a:ext cx="1981200" cy="1905000"/>
          </a:xfrm>
          <a:prstGeom prst="donut">
            <a:avLst>
              <a:gd name="adj" fmla="val 7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Sensorimotor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instance: it may sense a new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other words we need to be able to model non-linear functions.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3931849" y="4131775"/>
            <a:ext cx="1295400" cy="10668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nut 43"/>
          <p:cNvSpPr/>
          <p:nvPr/>
        </p:nvSpPr>
        <p:spPr>
          <a:xfrm>
            <a:off x="3588949" y="3712675"/>
            <a:ext cx="1981200" cy="1905000"/>
          </a:xfrm>
          <a:prstGeom prst="donut">
            <a:avLst>
              <a:gd name="adj" fmla="val 7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Chart 45"/>
          <p:cNvGraphicFramePr/>
          <p:nvPr/>
        </p:nvGraphicFramePr>
        <p:xfrm>
          <a:off x="1524000" y="1600200"/>
          <a:ext cx="60960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97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need pattern recognition because we are decoding patterns to find structure.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Environment</a:t>
            </a:r>
            <a:endParaRPr lang="en-US" dirty="0"/>
          </a:p>
        </p:txBody>
      </p:sp>
      <p:cxnSp>
        <p:nvCxnSpPr>
          <p:cNvPr id="47" name="Elbow Connector 46"/>
          <p:cNvCxnSpPr>
            <a:stCxn id="46" idx="0"/>
            <a:endCxn id="45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5" idx="2"/>
            <a:endCxn id="46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78" name="Elbow Connector 77"/>
          <p:cNvCxnSpPr>
            <a:stCxn id="76" idx="1"/>
            <a:endCxn id="77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4077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4077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81" name="Elbow Connector 80"/>
          <p:cNvCxnSpPr>
            <a:stCxn id="79" idx="1"/>
            <a:endCxn id="80" idx="1"/>
          </p:cNvCxnSpPr>
          <p:nvPr/>
        </p:nvCxnSpPr>
        <p:spPr>
          <a:xfrm rot="10800000">
            <a:off x="64077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308769" y="3555521"/>
            <a:ext cx="92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creates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5414811" y="3549172"/>
            <a:ext cx="124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informs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how do we take patterns and create a structure out of it? Reinforcement learning.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141841" y="3005938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1841" y="407273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1841" y="3735496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70541" y="3386938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70541" y="3691738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23680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3037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03037" y="3005938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27641" y="3005938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9373" y="308213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04123" y="317738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47416" y="317738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437241" y="30821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1542677" y="3005938"/>
            <a:ext cx="1524000" cy="13716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42877" y="369173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95477" y="369173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277" y="3507072"/>
            <a:ext cx="304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structure / model, given a state and an action must return a predicted next state.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141841" y="3005938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1841" y="407273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1841" y="3735496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70541" y="3386938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70541" y="3691738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23680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3037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03037" y="3005938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27641" y="3005938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9373" y="308213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04123" y="317738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47416" y="317738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437241" y="30821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80581" y="3364699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1" y="3180033"/>
            <a:ext cx="2667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Environment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535" y="3180033"/>
            <a:ext cx="8516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3429000" y="3177388"/>
            <a:ext cx="371336" cy="371977"/>
          </a:xfrm>
          <a:prstGeom prst="mathPlus">
            <a:avLst/>
          </a:prstGeom>
          <a:solidFill>
            <a:schemeClr val="bg1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91000" y="4206088"/>
            <a:ext cx="183258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1" y="4021422"/>
            <a:ext cx="3352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Predicted Next Environment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it’s prediction is </a:t>
            </a:r>
            <a:r>
              <a:rPr lang="en-US" dirty="0"/>
              <a:t>correct, </a:t>
            </a:r>
            <a:r>
              <a:rPr lang="en-US" dirty="0" smtClean="0"/>
              <a:t>reinforce those sub structures responsible for the prediction.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141841" y="3005938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1841" y="4072738"/>
            <a:ext cx="10287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41841" y="3735496"/>
            <a:ext cx="10287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70541" y="3386938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70541" y="3691738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23680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3037" y="3348838"/>
            <a:ext cx="0" cy="10287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03037" y="3005938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27641" y="3005938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9373" y="308213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04123" y="3177388"/>
            <a:ext cx="10378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47416" y="317738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437241" y="3082138"/>
            <a:ext cx="0" cy="10287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4206088"/>
            <a:ext cx="183258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1" y="4021422"/>
            <a:ext cx="3352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Predicted Next Environment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852" y="3691738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Correct!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Pattern Recognition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prediction is not correct, if not make necessary changes.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141841" y="3005938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1841" y="4072738"/>
            <a:ext cx="10287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141841" y="3348838"/>
            <a:ext cx="1028700" cy="723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70541" y="3005938"/>
            <a:ext cx="342900" cy="1066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70541" y="3691738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23680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3037" y="334883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03037" y="3005938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27641" y="3005938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04123" y="3005938"/>
            <a:ext cx="1209318" cy="1714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04123" y="3177388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47416" y="3177388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437241" y="3082138"/>
            <a:ext cx="0" cy="10287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91000" y="4206088"/>
            <a:ext cx="183258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1" y="4021422"/>
            <a:ext cx="3352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Predicted Next Environment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9871" y="3691738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Incorrect!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efficient we need to create a memory system of semantic states.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47007" y="2844720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29000" y="2898602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99382" y="3468609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28503" y="274844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30429" y="3076515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99407" y="261003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21384" y="3181955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12174" y="360747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29257" y="391477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32355" y="253383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8555" y="2727379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71484" y="224313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1991" y="3432757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45473" y="324347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29300" y="38862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93073" y="296856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162991" y="3679418"/>
            <a:ext cx="1524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7"/>
            <a:endCxn id="28" idx="2"/>
          </p:cNvCxnSpPr>
          <p:nvPr/>
        </p:nvCxnSpPr>
        <p:spPr>
          <a:xfrm flipV="1">
            <a:off x="3877089" y="2824648"/>
            <a:ext cx="451414" cy="42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6"/>
            <a:endCxn id="29" idx="1"/>
          </p:cNvCxnSpPr>
          <p:nvPr/>
        </p:nvCxnSpPr>
        <p:spPr>
          <a:xfrm>
            <a:off x="3899407" y="2920920"/>
            <a:ext cx="653340" cy="177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6"/>
            <a:endCxn id="33" idx="2"/>
          </p:cNvCxnSpPr>
          <p:nvPr/>
        </p:nvCxnSpPr>
        <p:spPr>
          <a:xfrm>
            <a:off x="3581400" y="2974802"/>
            <a:ext cx="730774" cy="70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5"/>
            <a:endCxn id="35" idx="1"/>
          </p:cNvCxnSpPr>
          <p:nvPr/>
        </p:nvCxnSpPr>
        <p:spPr>
          <a:xfrm>
            <a:off x="3559082" y="3028684"/>
            <a:ext cx="792493" cy="90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5" idx="6"/>
            <a:endCxn id="29" idx="3"/>
          </p:cNvCxnSpPr>
          <p:nvPr/>
        </p:nvCxnSpPr>
        <p:spPr>
          <a:xfrm flipV="1">
            <a:off x="3851782" y="3206597"/>
            <a:ext cx="700965" cy="3382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7"/>
            <a:endCxn id="31" idx="3"/>
          </p:cNvCxnSpPr>
          <p:nvPr/>
        </p:nvCxnSpPr>
        <p:spPr>
          <a:xfrm flipV="1">
            <a:off x="3829464" y="3312037"/>
            <a:ext cx="314238" cy="178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" idx="5"/>
            <a:endCxn id="31" idx="1"/>
          </p:cNvCxnSpPr>
          <p:nvPr/>
        </p:nvCxnSpPr>
        <p:spPr>
          <a:xfrm>
            <a:off x="3877089" y="2974802"/>
            <a:ext cx="266613" cy="2294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7"/>
            <a:endCxn id="30" idx="2"/>
          </p:cNvCxnSpPr>
          <p:nvPr/>
        </p:nvCxnSpPr>
        <p:spPr>
          <a:xfrm flipV="1">
            <a:off x="3559082" y="2686238"/>
            <a:ext cx="340325" cy="234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5" idx="5"/>
            <a:endCxn id="35" idx="2"/>
          </p:cNvCxnSpPr>
          <p:nvPr/>
        </p:nvCxnSpPr>
        <p:spPr>
          <a:xfrm>
            <a:off x="3829464" y="3598691"/>
            <a:ext cx="499793" cy="392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5" idx="3"/>
            <a:endCxn id="28" idx="7"/>
          </p:cNvCxnSpPr>
          <p:nvPr/>
        </p:nvCxnSpPr>
        <p:spPr>
          <a:xfrm flipH="1">
            <a:off x="4458585" y="2663920"/>
            <a:ext cx="296088" cy="10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1" idx="7"/>
            <a:endCxn id="46" idx="2"/>
          </p:cNvCxnSpPr>
          <p:nvPr/>
        </p:nvCxnSpPr>
        <p:spPr>
          <a:xfrm flipV="1">
            <a:off x="4251466" y="2803579"/>
            <a:ext cx="557089" cy="4006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" idx="7"/>
            <a:endCxn id="46" idx="4"/>
          </p:cNvCxnSpPr>
          <p:nvPr/>
        </p:nvCxnSpPr>
        <p:spPr>
          <a:xfrm flipV="1">
            <a:off x="4660511" y="2879779"/>
            <a:ext cx="224244" cy="2190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6"/>
            <a:endCxn id="49" idx="3"/>
          </p:cNvCxnSpPr>
          <p:nvPr/>
        </p:nvCxnSpPr>
        <p:spPr>
          <a:xfrm flipV="1">
            <a:off x="4481657" y="3373559"/>
            <a:ext cx="986134" cy="617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5"/>
            <a:endCxn id="48" idx="0"/>
          </p:cNvCxnSpPr>
          <p:nvPr/>
        </p:nvCxnSpPr>
        <p:spPr>
          <a:xfrm>
            <a:off x="4660511" y="3206597"/>
            <a:ext cx="127680" cy="226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1" idx="5"/>
            <a:endCxn id="48" idx="2"/>
          </p:cNvCxnSpPr>
          <p:nvPr/>
        </p:nvCxnSpPr>
        <p:spPr>
          <a:xfrm>
            <a:off x="4251466" y="3312037"/>
            <a:ext cx="460525" cy="1969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1" idx="6"/>
            <a:endCxn id="49" idx="2"/>
          </p:cNvCxnSpPr>
          <p:nvPr/>
        </p:nvCxnSpPr>
        <p:spPr>
          <a:xfrm>
            <a:off x="4273784" y="3258155"/>
            <a:ext cx="1171689" cy="6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8" idx="6"/>
            <a:endCxn id="49" idx="1"/>
          </p:cNvCxnSpPr>
          <p:nvPr/>
        </p:nvCxnSpPr>
        <p:spPr>
          <a:xfrm>
            <a:off x="4480903" y="2824648"/>
            <a:ext cx="986888" cy="44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0" idx="2"/>
            <a:endCxn id="33" idx="5"/>
          </p:cNvCxnSpPr>
          <p:nvPr/>
        </p:nvCxnSpPr>
        <p:spPr>
          <a:xfrm flipH="1" flipV="1">
            <a:off x="4442256" y="3737557"/>
            <a:ext cx="287044" cy="22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5" idx="2"/>
            <a:endCxn id="30" idx="6"/>
          </p:cNvCxnSpPr>
          <p:nvPr/>
        </p:nvCxnSpPr>
        <p:spPr>
          <a:xfrm flipH="1">
            <a:off x="4051807" y="2610038"/>
            <a:ext cx="680548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7" idx="2"/>
            <a:endCxn id="30" idx="7"/>
          </p:cNvCxnSpPr>
          <p:nvPr/>
        </p:nvCxnSpPr>
        <p:spPr>
          <a:xfrm flipH="1">
            <a:off x="4029489" y="2319337"/>
            <a:ext cx="741995" cy="313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4" idx="0"/>
            <a:endCxn id="49" idx="5"/>
          </p:cNvCxnSpPr>
          <p:nvPr/>
        </p:nvCxnSpPr>
        <p:spPr>
          <a:xfrm flipV="1">
            <a:off x="5239191" y="3373559"/>
            <a:ext cx="336364" cy="30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6"/>
            <a:endCxn id="53" idx="3"/>
          </p:cNvCxnSpPr>
          <p:nvPr/>
        </p:nvCxnSpPr>
        <p:spPr>
          <a:xfrm flipV="1">
            <a:off x="4864391" y="3098642"/>
            <a:ext cx="451000" cy="4103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6"/>
            <a:endCxn id="54" idx="2"/>
          </p:cNvCxnSpPr>
          <p:nvPr/>
        </p:nvCxnSpPr>
        <p:spPr>
          <a:xfrm>
            <a:off x="4864391" y="3508957"/>
            <a:ext cx="298600" cy="2466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0" idx="6"/>
            <a:endCxn id="54" idx="3"/>
          </p:cNvCxnSpPr>
          <p:nvPr/>
        </p:nvCxnSpPr>
        <p:spPr>
          <a:xfrm flipV="1">
            <a:off x="4881700" y="3809500"/>
            <a:ext cx="303609" cy="15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3" idx="0"/>
            <a:endCxn id="47" idx="6"/>
          </p:cNvCxnSpPr>
          <p:nvPr/>
        </p:nvCxnSpPr>
        <p:spPr>
          <a:xfrm flipH="1" flipV="1">
            <a:off x="4923884" y="2319337"/>
            <a:ext cx="445389" cy="649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5" idx="6"/>
            <a:endCxn id="53" idx="2"/>
          </p:cNvCxnSpPr>
          <p:nvPr/>
        </p:nvCxnSpPr>
        <p:spPr>
          <a:xfrm>
            <a:off x="4884755" y="2610038"/>
            <a:ext cx="408318" cy="43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4" idx="0"/>
            <a:endCxn id="46" idx="5"/>
          </p:cNvCxnSpPr>
          <p:nvPr/>
        </p:nvCxnSpPr>
        <p:spPr>
          <a:xfrm flipH="1" flipV="1">
            <a:off x="4938637" y="2857461"/>
            <a:ext cx="300554" cy="8219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 Recognition is important when dealing with highly variable data.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Pattern Recognition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using reinforcement learning, could lead to the creation of general rules or models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Structure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model could allow you extrapolate patterns out into the future.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Prediction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Sensorimotor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chooses an action in response to the stimuli.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We’d then have frameworks whereby we can understand new things quickly.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Reason by Analogy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may be able to eventually create a hierarchy to learn patterns of patterns.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by Analogy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799" y="5029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Hierarchy</a:t>
            </a:r>
          </a:p>
        </p:txBody>
      </p:sp>
      <p:cxnSp>
        <p:nvCxnSpPr>
          <p:cNvPr id="10" name="Straight Arrow Connector 9"/>
          <p:cNvCxnSpPr>
            <a:stCxn id="3" idx="2"/>
            <a:endCxn id="12" idx="0"/>
          </p:cNvCxnSpPr>
          <p:nvPr/>
        </p:nvCxnSpPr>
        <p:spPr>
          <a:xfrm flipH="1">
            <a:off x="1828799" y="3276600"/>
            <a:ext cx="1" cy="17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Hierarchy is an efficient structure of </a:t>
            </a:r>
            <a:r>
              <a:rPr lang="en-US" dirty="0" err="1" smtClean="0"/>
              <a:t>memoizers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by Analogy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799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Hierarchy</a:t>
            </a:r>
          </a:p>
        </p:txBody>
      </p:sp>
      <p:cxnSp>
        <p:nvCxnSpPr>
          <p:cNvPr id="32" name="Straight Arrow Connector 31"/>
          <p:cNvCxnSpPr>
            <a:stCxn id="12" idx="3"/>
            <a:endCxn id="33" idx="1"/>
          </p:cNvCxnSpPr>
          <p:nvPr/>
        </p:nvCxnSpPr>
        <p:spPr>
          <a:xfrm>
            <a:off x="2971799" y="5295900"/>
            <a:ext cx="4572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5029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Efficient </a:t>
            </a:r>
            <a:r>
              <a:rPr lang="en-US" dirty="0" err="1" smtClean="0">
                <a:solidFill>
                  <a:srgbClr val="C00000"/>
                </a:solidFill>
              </a:rPr>
              <a:t>Memoizers</a:t>
            </a:r>
            <a:endParaRPr lang="en-US" dirty="0" smtClean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28799" y="3276600"/>
            <a:ext cx="1" cy="17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Having a Hierarchy ideally leads to more and more invariant Patterns recognized.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by Analogy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799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Hierarchy</a:t>
            </a:r>
          </a:p>
        </p:txBody>
      </p:sp>
      <p:cxnSp>
        <p:nvCxnSpPr>
          <p:cNvPr id="32" name="Straight Arrow Connector 31"/>
          <p:cNvCxnSpPr>
            <a:stCxn id="12" idx="3"/>
            <a:endCxn id="33" idx="1"/>
          </p:cNvCxnSpPr>
          <p:nvPr/>
        </p:nvCxnSpPr>
        <p:spPr>
          <a:xfrm>
            <a:off x="2971799" y="5295900"/>
            <a:ext cx="4572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Efficient </a:t>
            </a:r>
            <a:r>
              <a:rPr lang="en-US" dirty="0" err="1" smtClean="0"/>
              <a:t>Memoizers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3886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Invariant Representation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1828799" y="4152900"/>
            <a:ext cx="1600201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828800" y="3276600"/>
            <a:ext cx="1600200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12" idx="0"/>
          </p:cNvCxnSpPr>
          <p:nvPr/>
        </p:nvCxnSpPr>
        <p:spPr>
          <a:xfrm flipH="1">
            <a:off x="1828799" y="3276600"/>
            <a:ext cx="1" cy="17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invariant representations allows you to view specific details in a higher context.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by Analogy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799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Hierarchy</a:t>
            </a:r>
          </a:p>
        </p:txBody>
      </p:sp>
      <p:cxnSp>
        <p:nvCxnSpPr>
          <p:cNvPr id="32" name="Straight Arrow Connector 31"/>
          <p:cNvCxnSpPr>
            <a:stCxn id="12" idx="3"/>
            <a:endCxn id="33" idx="1"/>
          </p:cNvCxnSpPr>
          <p:nvPr/>
        </p:nvCxnSpPr>
        <p:spPr>
          <a:xfrm>
            <a:off x="2971799" y="5295900"/>
            <a:ext cx="4572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Efficient </a:t>
            </a:r>
            <a:r>
              <a:rPr lang="en-US" dirty="0" err="1" smtClean="0"/>
              <a:t>Memoizers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3886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Invariant Representation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1828799" y="4152900"/>
            <a:ext cx="1600201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828800" y="3276600"/>
            <a:ext cx="1600200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12" idx="0"/>
          </p:cNvCxnSpPr>
          <p:nvPr/>
        </p:nvCxnSpPr>
        <p:spPr>
          <a:xfrm flipH="1">
            <a:off x="1828799" y="3276600"/>
            <a:ext cx="1" cy="17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72200" y="3886200"/>
            <a:ext cx="22860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Context Specific</a:t>
            </a:r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5715000" y="4152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that means it might escape the constraints of following Markov assumption.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22860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Recognition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9718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2743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715000" y="3009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" idx="0"/>
            <a:endCxn id="13" idx="3"/>
          </p:cNvCxnSpPr>
          <p:nvPr/>
        </p:nvCxnSpPr>
        <p:spPr>
          <a:xfrm rot="16200000" flipV="1">
            <a:off x="6267450" y="1695450"/>
            <a:ext cx="495300" cy="1600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981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by Analogy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1"/>
            <a:endCxn id="3" idx="0"/>
          </p:cNvCxnSpPr>
          <p:nvPr/>
        </p:nvCxnSpPr>
        <p:spPr>
          <a:xfrm rot="10800000" flipV="1">
            <a:off x="1828800" y="2247900"/>
            <a:ext cx="1600200" cy="495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799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Hierarchy</a:t>
            </a:r>
          </a:p>
        </p:txBody>
      </p:sp>
      <p:cxnSp>
        <p:nvCxnSpPr>
          <p:cNvPr id="32" name="Straight Arrow Connector 31"/>
          <p:cNvCxnSpPr>
            <a:stCxn id="12" idx="3"/>
            <a:endCxn id="33" idx="1"/>
          </p:cNvCxnSpPr>
          <p:nvPr/>
        </p:nvCxnSpPr>
        <p:spPr>
          <a:xfrm>
            <a:off x="2971799" y="5295900"/>
            <a:ext cx="4572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5029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Efficient </a:t>
            </a:r>
            <a:r>
              <a:rPr lang="en-US" dirty="0" err="1" smtClean="0"/>
              <a:t>Memoizers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3886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Invariant Representation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1828799" y="4152900"/>
            <a:ext cx="1600201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828800" y="3276600"/>
            <a:ext cx="1600200" cy="876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12" idx="0"/>
          </p:cNvCxnSpPr>
          <p:nvPr/>
        </p:nvCxnSpPr>
        <p:spPr>
          <a:xfrm flipH="1">
            <a:off x="1828799" y="3276600"/>
            <a:ext cx="1" cy="17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72200" y="3886200"/>
            <a:ext cx="2286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Specific</a:t>
            </a:r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5715000" y="41529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must be done is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observed data.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5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Recognize patterns in observed data.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5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build a structure approximating the structure of interactions in the environment. 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Connector 36"/>
          <p:cNvSpPr/>
          <p:nvPr/>
        </p:nvSpPr>
        <p:spPr>
          <a:xfrm>
            <a:off x="3185965" y="332735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635646" y="390460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185643" y="390460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6"/>
            <a:endCxn id="44" idx="2"/>
          </p:cNvCxnSpPr>
          <p:nvPr/>
        </p:nvCxnSpPr>
        <p:spPr>
          <a:xfrm flipV="1">
            <a:off x="3376465" y="3428977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0"/>
          </p:cNvCxnSpPr>
          <p:nvPr/>
        </p:nvCxnSpPr>
        <p:spPr>
          <a:xfrm flipH="1">
            <a:off x="3280893" y="3530598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7"/>
            <a:endCxn id="38" idx="1"/>
          </p:cNvCxnSpPr>
          <p:nvPr/>
        </p:nvCxnSpPr>
        <p:spPr>
          <a:xfrm flipV="1">
            <a:off x="3348245" y="3934372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39" idx="5"/>
          </p:cNvCxnSpPr>
          <p:nvPr/>
        </p:nvCxnSpPr>
        <p:spPr>
          <a:xfrm flipH="1">
            <a:off x="3348245" y="407808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3635646" y="332735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8" idx="0"/>
            <a:endCxn id="44" idx="4"/>
          </p:cNvCxnSpPr>
          <p:nvPr/>
        </p:nvCxnSpPr>
        <p:spPr>
          <a:xfrm flipV="1">
            <a:off x="3730896" y="3530596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flipH="1">
            <a:off x="4406616" y="3575471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9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7"/>
            <a:endCxn id="50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51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0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Sensorimotor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environment is perturbed into a new state, which is added to the causal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dramatically compresses the internal representation of the entire environment.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endParaRPr lang="en-US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3185965" y="332735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635646" y="390460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85643" y="390460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31" idx="2"/>
          </p:cNvCxnSpPr>
          <p:nvPr/>
        </p:nvCxnSpPr>
        <p:spPr>
          <a:xfrm flipV="1">
            <a:off x="3376465" y="3428977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6" idx="0"/>
          </p:cNvCxnSpPr>
          <p:nvPr/>
        </p:nvCxnSpPr>
        <p:spPr>
          <a:xfrm flipH="1">
            <a:off x="3280893" y="3530598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5" idx="1"/>
          </p:cNvCxnSpPr>
          <p:nvPr/>
        </p:nvCxnSpPr>
        <p:spPr>
          <a:xfrm flipV="1">
            <a:off x="3348245" y="3934372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5"/>
          </p:cNvCxnSpPr>
          <p:nvPr/>
        </p:nvCxnSpPr>
        <p:spPr>
          <a:xfrm flipH="1">
            <a:off x="3348245" y="407808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3635646" y="332735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0"/>
            <a:endCxn id="31" idx="4"/>
          </p:cNvCxnSpPr>
          <p:nvPr/>
        </p:nvCxnSpPr>
        <p:spPr>
          <a:xfrm flipV="1">
            <a:off x="3730896" y="3530596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6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7"/>
            <a:endCxn id="37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7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thus reduce the search space when finding paths to goals.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3185965" y="3327359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635646" y="390460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85643" y="390460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31" idx="2"/>
          </p:cNvCxnSpPr>
          <p:nvPr/>
        </p:nvCxnSpPr>
        <p:spPr>
          <a:xfrm flipV="1">
            <a:off x="3376465" y="3428977"/>
            <a:ext cx="259181" cy="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6" idx="0"/>
          </p:cNvCxnSpPr>
          <p:nvPr/>
        </p:nvCxnSpPr>
        <p:spPr>
          <a:xfrm flipH="1">
            <a:off x="3280893" y="3530598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5" idx="1"/>
          </p:cNvCxnSpPr>
          <p:nvPr/>
        </p:nvCxnSpPr>
        <p:spPr>
          <a:xfrm flipV="1">
            <a:off x="3348245" y="3934372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5"/>
          </p:cNvCxnSpPr>
          <p:nvPr/>
        </p:nvCxnSpPr>
        <p:spPr>
          <a:xfrm flipH="1">
            <a:off x="3348245" y="407808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3635646" y="3327357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0"/>
            <a:endCxn id="31" idx="4"/>
          </p:cNvCxnSpPr>
          <p:nvPr/>
        </p:nvCxnSpPr>
        <p:spPr>
          <a:xfrm flipV="1">
            <a:off x="3730896" y="3530596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7"/>
            <a:endCxn id="36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7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6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allows the engine to reason by analogy by recognizing patterns in the structure.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3185965" y="332735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635646" y="390460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85643" y="3904609"/>
            <a:ext cx="190500" cy="203239"/>
          </a:xfrm>
          <a:prstGeom prst="flowChartConnector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31" idx="2"/>
          </p:cNvCxnSpPr>
          <p:nvPr/>
        </p:nvCxnSpPr>
        <p:spPr>
          <a:xfrm flipV="1">
            <a:off x="3376465" y="3428977"/>
            <a:ext cx="259181" cy="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6" idx="0"/>
          </p:cNvCxnSpPr>
          <p:nvPr/>
        </p:nvCxnSpPr>
        <p:spPr>
          <a:xfrm flipH="1">
            <a:off x="3280893" y="3530598"/>
            <a:ext cx="322" cy="37401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5" idx="1"/>
          </p:cNvCxnSpPr>
          <p:nvPr/>
        </p:nvCxnSpPr>
        <p:spPr>
          <a:xfrm flipV="1">
            <a:off x="3348245" y="3934372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5"/>
          </p:cNvCxnSpPr>
          <p:nvPr/>
        </p:nvCxnSpPr>
        <p:spPr>
          <a:xfrm flipH="1">
            <a:off x="3348245" y="4078083"/>
            <a:ext cx="315299" cy="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3635646" y="3327357"/>
            <a:ext cx="190500" cy="203239"/>
          </a:xfrm>
          <a:prstGeom prst="flowChartConnector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0"/>
            <a:endCxn id="31" idx="4"/>
          </p:cNvCxnSpPr>
          <p:nvPr/>
        </p:nvCxnSpPr>
        <p:spPr>
          <a:xfrm flipV="1">
            <a:off x="3730896" y="3530596"/>
            <a:ext cx="0" cy="37401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7"/>
            <a:endCxn id="36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7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6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Path Bottom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first we need a process whereby we create a causal structure out of raw data.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50521" y="2527259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Connector 36"/>
          <p:cNvSpPr/>
          <p:nvPr/>
        </p:nvSpPr>
        <p:spPr>
          <a:xfrm>
            <a:off x="3185965" y="332735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635646" y="390460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185643" y="390460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6"/>
            <a:endCxn id="44" idx="2"/>
          </p:cNvCxnSpPr>
          <p:nvPr/>
        </p:nvCxnSpPr>
        <p:spPr>
          <a:xfrm flipV="1">
            <a:off x="3376465" y="3428977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0"/>
          </p:cNvCxnSpPr>
          <p:nvPr/>
        </p:nvCxnSpPr>
        <p:spPr>
          <a:xfrm flipH="1">
            <a:off x="3280893" y="3530598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7"/>
            <a:endCxn id="38" idx="1"/>
          </p:cNvCxnSpPr>
          <p:nvPr/>
        </p:nvCxnSpPr>
        <p:spPr>
          <a:xfrm flipV="1">
            <a:off x="3348245" y="3934372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39" idx="5"/>
          </p:cNvCxnSpPr>
          <p:nvPr/>
        </p:nvCxnSpPr>
        <p:spPr>
          <a:xfrm flipH="1">
            <a:off x="3348245" y="407808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3635646" y="332735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8" idx="0"/>
            <a:endCxn id="44" idx="4"/>
          </p:cNvCxnSpPr>
          <p:nvPr/>
        </p:nvCxnSpPr>
        <p:spPr>
          <a:xfrm flipV="1">
            <a:off x="3730896" y="3530596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flipH="1">
            <a:off x="4406616" y="3579957"/>
            <a:ext cx="511386" cy="2034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593721" y="3428977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784221" y="3904611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403221" y="3904806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9" idx="5"/>
          </p:cNvCxnSpPr>
          <p:nvPr/>
        </p:nvCxnSpPr>
        <p:spPr>
          <a:xfrm>
            <a:off x="5756323" y="3602452"/>
            <a:ext cx="123148" cy="302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</p:cNvCxnSpPr>
          <p:nvPr/>
        </p:nvCxnSpPr>
        <p:spPr>
          <a:xfrm flipH="1">
            <a:off x="5498471" y="3602452"/>
            <a:ext cx="123148" cy="302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7"/>
            <a:endCxn id="50" idx="1"/>
          </p:cNvCxnSpPr>
          <p:nvPr/>
        </p:nvCxnSpPr>
        <p:spPr>
          <a:xfrm flipV="1">
            <a:off x="5565823" y="3934375"/>
            <a:ext cx="246296" cy="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51" idx="5"/>
          </p:cNvCxnSpPr>
          <p:nvPr/>
        </p:nvCxnSpPr>
        <p:spPr>
          <a:xfrm flipH="1">
            <a:off x="5565823" y="4078086"/>
            <a:ext cx="246296" cy="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5974721" y="3225738"/>
            <a:ext cx="190500" cy="203239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0" idx="7"/>
          </p:cNvCxnSpPr>
          <p:nvPr/>
        </p:nvCxnSpPr>
        <p:spPr>
          <a:xfrm flipV="1">
            <a:off x="5946823" y="3428977"/>
            <a:ext cx="123148" cy="5053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756323" y="3327359"/>
            <a:ext cx="218398" cy="131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knowledge available in the world.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all knowledge must be discovered from raw data by somebody.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1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then be employed to produce goods, which are essentially packaged knowledge. 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3" idx="1"/>
            <a:endCxn id="24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nip and Round Single Corner Rectangle 2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7"/>
            <a:endCxn id="26" idx="3"/>
          </p:cNvCxnSpPr>
          <p:nvPr/>
        </p:nvCxnSpPr>
        <p:spPr>
          <a:xfrm rot="5400000" flipH="1" flipV="1">
            <a:off x="5138637" y="3508049"/>
            <a:ext cx="97002" cy="1246223"/>
          </a:xfrm>
          <a:prstGeom prst="bentConnector3">
            <a:avLst>
              <a:gd name="adj1" fmla="val 3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this process involves quite a lot of effort.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8706" y="35067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8379" y="3505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1"/>
            <a:endCxn id="34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Snip and Round Single Corner Rectangle 3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7"/>
            <a:endCxn id="36" idx="3"/>
          </p:cNvCxnSpPr>
          <p:nvPr/>
        </p:nvCxnSpPr>
        <p:spPr>
          <a:xfrm rot="5400000" flipH="1" flipV="1">
            <a:off x="5138637" y="3508049"/>
            <a:ext cx="97002" cy="1246223"/>
          </a:xfrm>
          <a:prstGeom prst="bentConnector3">
            <a:avLst>
              <a:gd name="adj1" fmla="val 3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sufficiently powerful Sensorimotor Engine labor can be exported.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82467" y="242434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815847" y="353783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Goal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43" idx="1"/>
            <a:endCxn id="50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Snip and Round Single Corner Rectangle 4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50" idx="3"/>
            <a:endCxn id="46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51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7"/>
            <a:endCxn id="52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Connector 57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2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0"/>
            <a:endCxn id="50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generates a new behavior in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time in human history humans can export creative labor to machines.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1"/>
            <a:endCxn id="33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nip and Round Single Corner Rectangle 28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3" idx="3"/>
            <a:endCxn id="29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4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7"/>
            <a:endCxn id="35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0"/>
            <a:endCxn id="33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themselves from the structure of production.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2" idx="1"/>
            <a:endCxn id="14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14" idx="3"/>
            <a:endCxn id="7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7"/>
            <a:endCxn id="17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7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  <a:endCxn id="14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2" idx="1"/>
            <a:endCxn id="14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14" idx="3"/>
            <a:endCxn id="7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7"/>
            <a:endCxn id="17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7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process continues: building an internal representation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</p:cNvCxnSpPr>
          <p:nvPr/>
        </p:nvCxnSpPr>
        <p:spPr>
          <a:xfrm flipH="1" flipV="1">
            <a:off x="7696200" y="3835457"/>
            <a:ext cx="276902" cy="3023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does not know ahead of time if it will encounter a new state…</a:t>
            </a:r>
          </a:p>
        </p:txBody>
      </p:sp>
    </p:spTree>
    <p:extLst>
      <p:ext uri="{BB962C8B-B14F-4D97-AF65-F5344CB8AC3E}">
        <p14:creationId xmlns:p14="http://schemas.microsoft.com/office/powerpoint/2010/main" val="25907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one that has been previously </a:t>
            </a:r>
            <a:r>
              <a:rPr lang="en-US" dirty="0" smtClean="0"/>
              <a:t>been 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Maestro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Vision and </a:t>
            </a:r>
            <a:r>
              <a:rPr lang="en-US" smtClean="0"/>
              <a:t>Design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fills out the map, which is a finite state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8" idx="2"/>
          </p:cNvCxnSpPr>
          <p:nvPr/>
        </p:nvCxnSpPr>
        <p:spPr>
          <a:xfrm flipH="1" flipV="1">
            <a:off x="8096250" y="3530598"/>
            <a:ext cx="2857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state of the environment can be represented by raw data or preprocessed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 the data reduces the number of potential states the engine can see.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696200" y="3805693"/>
            <a:ext cx="3326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behaviors, too, can be granular or 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only has a certain number of behaviors it can produce on the smallest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the Causal Map is now complete. This is a very simple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may control the engine.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7940787" y="2416274"/>
            <a:ext cx="299520" cy="14611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can be used to manage an environment that the user may not understand.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7940787" y="2416274"/>
            <a:ext cx="299520" cy="14611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014457" y="3612640"/>
            <a:ext cx="1019833" cy="2228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4920" y="1304730"/>
            <a:ext cx="1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control the engine by issuing commands or goals matching a state.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27" idx="3"/>
            <a:endCxn id="4" idx="0"/>
          </p:cNvCxnSpPr>
          <p:nvPr/>
        </p:nvCxnSpPr>
        <p:spPr>
          <a:xfrm flipH="1">
            <a:off x="6979279" y="2075889"/>
            <a:ext cx="780211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any input state of the environment the engine may produce any other state.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it’s causal map to produce an efficient series of behaviors.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has essentially learned how to manipulate the environment in every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creat</a:t>
            </a:r>
            <a:r>
              <a:rPr lang="en-US" dirty="0" smtClean="0"/>
              <a:t>e any arrangement of the environment it is told to create.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may be able to achieve any state in the environment from any other state.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Static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course this only works for “static” environments; where the engine is the only actor.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25" idx="7"/>
            <a:endCxn id="5" idx="2"/>
          </p:cNvCxnSpPr>
          <p:nvPr/>
        </p:nvCxnSpPr>
        <p:spPr>
          <a:xfrm flipV="1">
            <a:off x="1648312" y="4743527"/>
            <a:ext cx="454167" cy="581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1241807" y="5257800"/>
            <a:ext cx="476250" cy="457200"/>
          </a:xfrm>
          <a:prstGeom prst="noSmoking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Simple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Also, so far the environment must be quite simple with relatively few possible states.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∞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if you had a static environment with an infinite (or many) number of states?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couldn’t possibly map each state; let alone, every possible state-to-state transition.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7" idx="2"/>
          </p:cNvCxnSpPr>
          <p:nvPr/>
        </p:nvCxnSpPr>
        <p:spPr>
          <a:xfrm flipH="1">
            <a:off x="7477802" y="4209667"/>
            <a:ext cx="3326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44151" y="4311091"/>
            <a:ext cx="261599" cy="108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4"/>
          </p:cNvCxnSpPr>
          <p:nvPr/>
        </p:nvCxnSpPr>
        <p:spPr>
          <a:xfrm>
            <a:off x="8286750" y="4311091"/>
            <a:ext cx="190500" cy="260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6" idx="6"/>
          </p:cNvCxnSpPr>
          <p:nvPr/>
        </p:nvCxnSpPr>
        <p:spPr>
          <a:xfrm>
            <a:off x="8382000" y="4209472"/>
            <a:ext cx="190500" cy="1558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6" idx="4"/>
          </p:cNvCxnSpPr>
          <p:nvPr/>
        </p:nvCxnSpPr>
        <p:spPr>
          <a:xfrm flipH="1">
            <a:off x="8219398" y="4311091"/>
            <a:ext cx="67352" cy="260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05750" y="4311286"/>
            <a:ext cx="123148" cy="2607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2"/>
          </p:cNvCxnSpPr>
          <p:nvPr/>
        </p:nvCxnSpPr>
        <p:spPr>
          <a:xfrm flipH="1">
            <a:off x="7644151" y="3733838"/>
            <a:ext cx="356849" cy="3742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1"/>
          </p:cNvCxnSpPr>
          <p:nvPr/>
        </p:nvCxnSpPr>
        <p:spPr>
          <a:xfrm flipH="1">
            <a:off x="7759490" y="3661982"/>
            <a:ext cx="26940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</p:cNvCxnSpPr>
          <p:nvPr/>
        </p:nvCxnSpPr>
        <p:spPr>
          <a:xfrm flipH="1" flipV="1">
            <a:off x="8001000" y="3428979"/>
            <a:ext cx="95250" cy="203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8" idx="5"/>
          </p:cNvCxnSpPr>
          <p:nvPr/>
        </p:nvCxnSpPr>
        <p:spPr>
          <a:xfrm>
            <a:off x="8544602" y="3602454"/>
            <a:ext cx="27898" cy="3798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8" idx="1"/>
          </p:cNvCxnSpPr>
          <p:nvPr/>
        </p:nvCxnSpPr>
        <p:spPr>
          <a:xfrm flipH="1">
            <a:off x="8163602" y="3458743"/>
            <a:ext cx="2462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6"/>
          </p:cNvCxnSpPr>
          <p:nvPr/>
        </p:nvCxnSpPr>
        <p:spPr>
          <a:xfrm flipV="1">
            <a:off x="8382000" y="4108047"/>
            <a:ext cx="190500" cy="1014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&quot;No&quot; Symbol 62"/>
          <p:cNvSpPr/>
          <p:nvPr/>
        </p:nvSpPr>
        <p:spPr>
          <a:xfrm>
            <a:off x="7894194" y="3682911"/>
            <a:ext cx="585646" cy="628375"/>
          </a:xfrm>
          <a:prstGeom prst="noSmoking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Engine:</a:t>
            </a:r>
          </a:p>
          <a:p>
            <a:pPr marL="400050" lvl="1" indent="0">
              <a:buNone/>
            </a:pPr>
            <a:r>
              <a:rPr lang="en-US" dirty="0" smtClean="0"/>
              <a:t>an </a:t>
            </a:r>
            <a:r>
              <a:rPr lang="en-US" dirty="0"/>
              <a:t>encapsulated block of </a:t>
            </a:r>
            <a:r>
              <a:rPr lang="en-US" dirty="0" smtClean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2322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needs to be able to predict state transitions for behaviors it hasn’t tried yet.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  <a:endCxn id="24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33" idx="0"/>
          </p:cNvCxnSpPr>
          <p:nvPr/>
        </p:nvCxnSpPr>
        <p:spPr>
          <a:xfrm flipH="1">
            <a:off x="7620000" y="3590807"/>
            <a:ext cx="95250" cy="29411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7524750" y="388491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prediction requires the detection and modeling of patterns in the data.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8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1" idx="0"/>
          </p:cNvCxnSpPr>
          <p:nvPr/>
        </p:nvCxnSpPr>
        <p:spPr>
          <a:xfrm flipH="1">
            <a:off x="7620000" y="3590807"/>
            <a:ext cx="95250" cy="29411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7524750" y="388491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patterns in the data because there is a structure to the environment.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64" name="Elbow Connector 63"/>
          <p:cNvCxnSpPr>
            <a:stCxn id="61" idx="1"/>
            <a:endCxn id="6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must infer the rules that govern state transitions; underlying structure.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64" name="Elbow Connector 63"/>
          <p:cNvCxnSpPr>
            <a:stCxn id="61" idx="1"/>
            <a:endCxn id="6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inference map should mirror the rules that govern the environment.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1"/>
            <a:endCxn id="35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current state, the inference map can produce a local theoretical causal map. 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1"/>
            <a:endCxn id="35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discovered or observed causal map can inform the inference map.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23" idx="5"/>
          </p:cNvCxnSpPr>
          <p:nvPr/>
        </p:nvCxnSpPr>
        <p:spPr>
          <a:xfrm flipH="1" flipV="1">
            <a:off x="5755846" y="3704075"/>
            <a:ext cx="382329" cy="403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conflicts between two theoretical causal maps can help inform the inference map.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7654459" y="3428981"/>
            <a:ext cx="190500" cy="203239"/>
          </a:xfrm>
          <a:prstGeom prst="flowChartConnector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1"/>
            <a:endCxn id="38" idx="6"/>
          </p:cNvCxnSpPr>
          <p:nvPr/>
        </p:nvCxnSpPr>
        <p:spPr>
          <a:xfrm flipH="1" flipV="1">
            <a:off x="7844959" y="3530601"/>
            <a:ext cx="183939" cy="13138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4"/>
            <a:endCxn id="47" idx="1"/>
          </p:cNvCxnSpPr>
          <p:nvPr/>
        </p:nvCxnSpPr>
        <p:spPr>
          <a:xfrm>
            <a:off x="7749709" y="3632220"/>
            <a:ext cx="88689" cy="50559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short the engine needs to infer </a:t>
            </a:r>
            <a:r>
              <a:rPr lang="en-US" i="1" dirty="0" smtClean="0"/>
              <a:t>why </a:t>
            </a:r>
            <a:r>
              <a:rPr lang="en-US" dirty="0" smtClean="0"/>
              <a:t>the environment changes the way it does.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Causal map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Producing the causal map is the trivially easy part of the sensorimotor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2933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Engine:</a:t>
            </a:r>
          </a:p>
          <a:p>
            <a:pPr marL="400050" lvl="1" indent="0">
              <a:buNone/>
            </a:pPr>
            <a:r>
              <a:rPr lang="en-US" dirty="0" smtClean="0"/>
              <a:t>an </a:t>
            </a:r>
            <a:r>
              <a:rPr lang="en-US" dirty="0"/>
              <a:t>encapsulated block of </a:t>
            </a:r>
            <a:r>
              <a:rPr lang="en-US" dirty="0" smtClean="0"/>
              <a:t>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Sensorimotor: </a:t>
            </a:r>
          </a:p>
          <a:p>
            <a:pPr marL="400050" lvl="1" indent="0">
              <a:buNone/>
            </a:pPr>
            <a:r>
              <a:rPr lang="en-US" dirty="0" smtClean="0"/>
              <a:t>combining sensory </a:t>
            </a:r>
            <a:r>
              <a:rPr lang="en-US" dirty="0"/>
              <a:t>and motor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Generating and “inference map” or it’s equivalent model is the difficult part.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82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</p:txBody>
      </p:sp>
    </p:spTree>
    <p:extLst>
      <p:ext uri="{BB962C8B-B14F-4D97-AF65-F5344CB8AC3E}">
        <p14:creationId xmlns:p14="http://schemas.microsoft.com/office/powerpoint/2010/main" val="39972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Actions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Actions: +1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87680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67777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" y="4986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3282" y="475731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8482" y="4985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47" y="4055285"/>
            <a:ext cx="8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218579" y="4420220"/>
            <a:ext cx="523" cy="608884"/>
          </a:xfrm>
          <a:prstGeom prst="curvedConnector3">
            <a:avLst>
              <a:gd name="adj1" fmla="val 5277858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Actions: +1, +10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87680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67777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" y="4986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2977" y="49910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128" y="3940542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+10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3282" y="475731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8482" y="4985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47" y="4055285"/>
            <a:ext cx="8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218579" y="4420220"/>
            <a:ext cx="523" cy="608884"/>
          </a:xfrm>
          <a:prstGeom prst="curvedConnector3">
            <a:avLst>
              <a:gd name="adj1" fmla="val 5277858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4540356" y="1115961"/>
            <a:ext cx="1722" cy="7253116"/>
          </a:xfrm>
          <a:prstGeom prst="curvedConnector3">
            <a:avLst>
              <a:gd name="adj1" fmla="val 2815847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Actions: +1, +10, -3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87680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67777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" y="4986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2977" y="49910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128" y="3940542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51828" y="4005450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35614" y="476768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30814" y="49962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107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3282" y="475731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8482" y="4985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47" y="4055285"/>
            <a:ext cx="8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218579" y="4420220"/>
            <a:ext cx="523" cy="608884"/>
          </a:xfrm>
          <a:prstGeom prst="curvedConnector3">
            <a:avLst>
              <a:gd name="adj1" fmla="val 5277858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4540356" y="1115961"/>
            <a:ext cx="1722" cy="7253116"/>
          </a:xfrm>
          <a:prstGeom prst="curvedConnector3">
            <a:avLst>
              <a:gd name="adj1" fmla="val 2815847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>
            <a:off x="7100783" y="3676498"/>
            <a:ext cx="1833" cy="2132152"/>
          </a:xfrm>
          <a:prstGeom prst="curvedConnector3">
            <a:avLst>
              <a:gd name="adj1" fmla="val -2279154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Environment: a number line from 000 to 999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Actions: +1, +10, -3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Does not know: numbers, math, or anything.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398" y="269118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398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7775" y="257688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876800"/>
            <a:ext cx="725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67777" y="47625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698" y="279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2975" y="28017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" y="4986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2977" y="49910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128" y="3940542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51828" y="4005450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35614" y="476768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30814" y="49962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107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3282" y="475731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8482" y="4985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47" y="4055285"/>
            <a:ext cx="8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218579" y="4420220"/>
            <a:ext cx="523" cy="608884"/>
          </a:xfrm>
          <a:prstGeom prst="curvedConnector3">
            <a:avLst>
              <a:gd name="adj1" fmla="val 5277858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4540356" y="1115961"/>
            <a:ext cx="1722" cy="7253116"/>
          </a:xfrm>
          <a:prstGeom prst="curvedConnector3">
            <a:avLst>
              <a:gd name="adj1" fmla="val 2815847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>
            <a:off x="7100783" y="3676498"/>
            <a:ext cx="1833" cy="2132152"/>
          </a:xfrm>
          <a:prstGeom prst="curvedConnector3">
            <a:avLst>
              <a:gd name="adj1" fmla="val -2279154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Engine:</a:t>
            </a:r>
          </a:p>
          <a:p>
            <a:pPr marL="400050" lvl="1" indent="0">
              <a:buNone/>
            </a:pPr>
            <a:r>
              <a:rPr lang="en-US" dirty="0" smtClean="0"/>
              <a:t>an </a:t>
            </a:r>
            <a:r>
              <a:rPr lang="en-US" dirty="0"/>
              <a:t>encapsulated block of </a:t>
            </a:r>
            <a:r>
              <a:rPr lang="en-US" dirty="0" smtClean="0"/>
              <a:t>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Sensorimotor: </a:t>
            </a:r>
          </a:p>
          <a:p>
            <a:pPr marL="400050" lvl="1" indent="0">
              <a:buNone/>
            </a:pPr>
            <a:r>
              <a:rPr lang="en-US" dirty="0" smtClean="0"/>
              <a:t>combining sensory </a:t>
            </a:r>
            <a:r>
              <a:rPr lang="en-US" dirty="0"/>
              <a:t>and motor </a:t>
            </a:r>
            <a:r>
              <a:rPr lang="en-US" dirty="0" smtClean="0"/>
              <a:t>functions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Sensorimotor Engine: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combining sensory and motor functions to produce </a:t>
            </a:r>
            <a:r>
              <a:rPr lang="en-US" dirty="0"/>
              <a:t>an encapsulated block of functionality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11044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see how the Causal Structure gets </a:t>
            </a:r>
            <a:r>
              <a:rPr lang="en-US" dirty="0"/>
              <a:t>discovered. Database example on left.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59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90264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initial state is discovered. Conceptual examples on right.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3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44266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response is generated (in this case randomly).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101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61751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new state of the environment is discovered.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582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678651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“New State” becomes the “Initial State” on the next record.</a:t>
            </a:r>
          </a:p>
        </p:txBody>
      </p:sp>
    </p:spTree>
    <p:extLst>
      <p:ext uri="{BB962C8B-B14F-4D97-AF65-F5344CB8AC3E}">
        <p14:creationId xmlns:p14="http://schemas.microsoft.com/office/powerpoint/2010/main" val="8476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32044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an action is chosen.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834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86853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007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007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new state is sensed from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725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7513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25141" y="1952106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continues…</a:t>
            </a:r>
          </a:p>
        </p:txBody>
      </p:sp>
    </p:spTree>
    <p:extLst>
      <p:ext uri="{BB962C8B-B14F-4D97-AF65-F5344CB8AC3E}">
        <p14:creationId xmlns:p14="http://schemas.microsoft.com/office/powerpoint/2010/main" val="11910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92786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25141" y="1946281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6685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009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009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009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36669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10743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05862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382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6861868" y="1746544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926102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3" idx="6"/>
            <a:endCxn id="76" idx="2"/>
          </p:cNvCxnSpPr>
          <p:nvPr/>
        </p:nvCxnSpPr>
        <p:spPr>
          <a:xfrm>
            <a:off x="6525726" y="3661295"/>
            <a:ext cx="40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480716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73161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008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05862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382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6861868" y="1746544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6478817" y="1368917"/>
            <a:ext cx="12700" cy="11408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926102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008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3" idx="6"/>
            <a:endCxn id="76" idx="2"/>
          </p:cNvCxnSpPr>
          <p:nvPr/>
        </p:nvCxnSpPr>
        <p:spPr>
          <a:xfrm>
            <a:off x="6525726" y="3661295"/>
            <a:ext cx="40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6"/>
            <a:endCxn id="78" idx="2"/>
          </p:cNvCxnSpPr>
          <p:nvPr/>
        </p:nvCxnSpPr>
        <p:spPr>
          <a:xfrm>
            <a:off x="7743234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742160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80716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206500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05862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382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297058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2258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018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6861868" y="1746544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6478817" y="1368917"/>
            <a:ext cx="12700" cy="11408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 flipH="1" flipV="1">
            <a:off x="7101060" y="749698"/>
            <a:ext cx="12700" cy="2379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926102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925028" y="4418888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3" idx="6"/>
            <a:endCxn id="76" idx="2"/>
          </p:cNvCxnSpPr>
          <p:nvPr/>
        </p:nvCxnSpPr>
        <p:spPr>
          <a:xfrm>
            <a:off x="6525726" y="3661295"/>
            <a:ext cx="40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6"/>
            <a:endCxn id="78" idx="2"/>
          </p:cNvCxnSpPr>
          <p:nvPr/>
        </p:nvCxnSpPr>
        <p:spPr>
          <a:xfrm>
            <a:off x="7743234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8" idx="4"/>
            <a:endCxn id="77" idx="7"/>
          </p:cNvCxnSpPr>
          <p:nvPr/>
        </p:nvCxnSpPr>
        <p:spPr>
          <a:xfrm flipH="1">
            <a:off x="7622494" y="4080395"/>
            <a:ext cx="916748" cy="46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742160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480716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9897601">
            <a:off x="7720273" y="404081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81614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019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7521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019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05862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382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297058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2258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018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6861868" y="1746544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6478817" y="1368917"/>
            <a:ext cx="12700" cy="11408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8487240" y="1761605"/>
            <a:ext cx="12700" cy="381001"/>
          </a:xfrm>
          <a:prstGeom prst="curvedConnector3">
            <a:avLst>
              <a:gd name="adj1" fmla="val 15308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926102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925028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018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8130676" y="4418888"/>
            <a:ext cx="817132" cy="838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019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7" idx="6"/>
            <a:endCxn id="79" idx="2"/>
          </p:cNvCxnSpPr>
          <p:nvPr/>
        </p:nvCxnSpPr>
        <p:spPr>
          <a:xfrm>
            <a:off x="7742160" y="4837988"/>
            <a:ext cx="3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3" idx="6"/>
            <a:endCxn id="76" idx="2"/>
          </p:cNvCxnSpPr>
          <p:nvPr/>
        </p:nvCxnSpPr>
        <p:spPr>
          <a:xfrm>
            <a:off x="6525726" y="3661295"/>
            <a:ext cx="40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6"/>
            <a:endCxn id="78" idx="2"/>
          </p:cNvCxnSpPr>
          <p:nvPr/>
        </p:nvCxnSpPr>
        <p:spPr>
          <a:xfrm>
            <a:off x="7743234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8" idx="4"/>
            <a:endCxn id="77" idx="7"/>
          </p:cNvCxnSpPr>
          <p:nvPr/>
        </p:nvCxnSpPr>
        <p:spPr>
          <a:xfrm flipH="1">
            <a:off x="7622494" y="4080395"/>
            <a:ext cx="916748" cy="46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742160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480716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845" y="4541640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9897601">
            <a:off x="7720273" y="404081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cxnSp>
        <p:nvCxnSpPr>
          <p:cNvPr id="61" name="Curved Connector 60"/>
          <p:cNvCxnSpPr/>
          <p:nvPr/>
        </p:nvCxnSpPr>
        <p:spPr>
          <a:xfrm rot="5400000" flipH="1" flipV="1">
            <a:off x="7101060" y="749698"/>
            <a:ext cx="12700" cy="2379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018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019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717614" y="2047298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17614" y="193299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8001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0914" y="2153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7521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019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764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4964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5691390" y="972506"/>
            <a:ext cx="14599" cy="1962150"/>
          </a:xfrm>
          <a:prstGeom prst="curvedConnector3">
            <a:avLst>
              <a:gd name="adj1" fmla="val -25609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876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396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17762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12962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36761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31961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058623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3823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297058" y="194315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2258" y="2168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018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16200000" flipV="1">
            <a:off x="6097816" y="1389904"/>
            <a:ext cx="12700" cy="11430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728290" y="1755255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6093149" y="1743488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6478818" y="1736147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6861868" y="1746544"/>
            <a:ext cx="12700" cy="381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6478817" y="1368917"/>
            <a:ext cx="12700" cy="11408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8487240" y="1761605"/>
            <a:ext cx="12700" cy="381001"/>
          </a:xfrm>
          <a:prstGeom prst="curvedConnector3">
            <a:avLst>
              <a:gd name="adj1" fmla="val 1530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504378" y="4419600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708594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714703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009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504020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926102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925028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018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130676" y="3242195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008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8130676" y="4418888"/>
            <a:ext cx="817132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019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7"/>
            <a:endCxn id="73" idx="3"/>
          </p:cNvCxnSpPr>
          <p:nvPr/>
        </p:nvCxnSpPr>
        <p:spPr>
          <a:xfrm flipV="1">
            <a:off x="5201844" y="3957643"/>
            <a:ext cx="626416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6"/>
          </p:cNvCxnSpPr>
          <p:nvPr/>
        </p:nvCxnSpPr>
        <p:spPr>
          <a:xfrm flipH="1">
            <a:off x="5321152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5" idx="0"/>
            <a:endCxn id="78" idx="0"/>
          </p:cNvCxnSpPr>
          <p:nvPr/>
        </p:nvCxnSpPr>
        <p:spPr>
          <a:xfrm rot="5400000" flipH="1" flipV="1">
            <a:off x="6725914" y="1428867"/>
            <a:ext cx="12700" cy="3626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7" idx="6"/>
            <a:endCxn id="79" idx="2"/>
          </p:cNvCxnSpPr>
          <p:nvPr/>
        </p:nvCxnSpPr>
        <p:spPr>
          <a:xfrm>
            <a:off x="7742160" y="4837988"/>
            <a:ext cx="3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8" idx="3"/>
            <a:endCxn id="74" idx="7"/>
          </p:cNvCxnSpPr>
          <p:nvPr/>
        </p:nvCxnSpPr>
        <p:spPr>
          <a:xfrm flipH="1">
            <a:off x="6412169" y="3957643"/>
            <a:ext cx="1838173" cy="58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3" idx="6"/>
            <a:endCxn id="76" idx="2"/>
          </p:cNvCxnSpPr>
          <p:nvPr/>
        </p:nvCxnSpPr>
        <p:spPr>
          <a:xfrm>
            <a:off x="6525726" y="3661295"/>
            <a:ext cx="40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6"/>
            <a:endCxn id="78" idx="2"/>
          </p:cNvCxnSpPr>
          <p:nvPr/>
        </p:nvCxnSpPr>
        <p:spPr>
          <a:xfrm>
            <a:off x="7743234" y="3661295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8" idx="4"/>
            <a:endCxn id="77" idx="7"/>
          </p:cNvCxnSpPr>
          <p:nvPr/>
        </p:nvCxnSpPr>
        <p:spPr>
          <a:xfrm flipH="1">
            <a:off x="7622494" y="4080395"/>
            <a:ext cx="916748" cy="46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4" idx="0"/>
            <a:endCxn id="73" idx="4"/>
          </p:cNvCxnSpPr>
          <p:nvPr/>
        </p:nvCxnSpPr>
        <p:spPr>
          <a:xfrm flipH="1" flipV="1">
            <a:off x="6117160" y="4080395"/>
            <a:ext cx="6109" cy="33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9083477">
            <a:off x="5152634" y="40050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376328" y="3376545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742160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480716" y="336714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845" y="4541640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44686" y="2732139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710023" y="3985573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0493514">
            <a:off x="6698814" y="4049556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9897601">
            <a:off x="7720273" y="4040817"/>
            <a:ext cx="5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cxnSp>
        <p:nvCxnSpPr>
          <p:cNvPr id="61" name="Curved Connector 60"/>
          <p:cNvCxnSpPr/>
          <p:nvPr/>
        </p:nvCxnSpPr>
        <p:spPr>
          <a:xfrm rot="5400000" flipH="1" flipV="1">
            <a:off x="7101060" y="749698"/>
            <a:ext cx="12700" cy="2379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first the data is chaotic but as </a:t>
            </a:r>
            <a:r>
              <a:rPr lang="en-US" smtClean="0"/>
              <a:t>the engine explores patterns begin to emerge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24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435346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might notice the +1 action has a large effect on the last index of the state.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729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Furthermore, it might notice a particular pattern in the way the last index is effected.</a:t>
            </a:r>
            <a:endParaRPr lang="en-US" i="1" dirty="0" smtClean="0"/>
          </a:p>
        </p:txBody>
      </p:sp>
      <p:sp>
        <p:nvSpPr>
          <p:cNvPr id="10" name="Left Brace 9"/>
          <p:cNvSpPr/>
          <p:nvPr/>
        </p:nvSpPr>
        <p:spPr>
          <a:xfrm flipH="1">
            <a:off x="4419598" y="1981200"/>
            <a:ext cx="381001" cy="33274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0964" y="307462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2130" y="307462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3296" y="307462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165766" y="3259290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616932" y="3259290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68098" y="3259290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8704" y="343284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870" y="343284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1036" y="343284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5163506" y="361750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5614672" y="361750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65838" y="361750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964" y="3802173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2130" y="3802173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3296" y="3802173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5165766" y="3986839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5616932" y="3986839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68098" y="3986839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5018" y="3818643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may condense hundreds of +1 records down to 9 “rules.”</a:t>
            </a:r>
            <a:endParaRPr lang="en-US" i="1" dirty="0" smtClean="0"/>
          </a:p>
        </p:txBody>
      </p:sp>
      <p:sp>
        <p:nvSpPr>
          <p:cNvPr id="3" name="Left Brace 2"/>
          <p:cNvSpPr/>
          <p:nvPr/>
        </p:nvSpPr>
        <p:spPr>
          <a:xfrm flipH="1">
            <a:off x="4419598" y="1981200"/>
            <a:ext cx="381001" cy="33274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763010"/>
              </p:ext>
            </p:extLst>
          </p:nvPr>
        </p:nvGraphicFramePr>
        <p:xfrm>
          <a:off x="4906707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897851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9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19553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it might notice the +1 action can on occasion effect the 2</a:t>
            </a:r>
            <a:r>
              <a:rPr lang="en-US" baseline="30000" dirty="0" smtClean="0"/>
              <a:t>nd</a:t>
            </a:r>
            <a:r>
              <a:rPr lang="en-US" dirty="0" smtClean="0"/>
              <a:t> index too.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040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diagram of its proposed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57862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even the first index.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078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It’ll observe the same pattern, though, for both the 10’s and 100’s place.</a:t>
            </a:r>
            <a:endParaRPr lang="en-US" i="1" dirty="0" smtClean="0"/>
          </a:p>
        </p:txBody>
      </p:sp>
      <p:sp>
        <p:nvSpPr>
          <p:cNvPr id="5" name="Left Brace 4"/>
          <p:cNvSpPr/>
          <p:nvPr/>
        </p:nvSpPr>
        <p:spPr>
          <a:xfrm flipH="1">
            <a:off x="4419597" y="1981200"/>
            <a:ext cx="381001" cy="14478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4419596" y="3429000"/>
            <a:ext cx="381001" cy="18796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3780" y="215856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4946" y="215856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6112" y="215856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5178582" y="234323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5629748" y="234323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80914" y="234323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71520" y="2516785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22686" y="2516785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73852" y="2516785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59" idx="3"/>
            <a:endCxn id="60" idx="1"/>
          </p:cNvCxnSpPr>
          <p:nvPr/>
        </p:nvCxnSpPr>
        <p:spPr>
          <a:xfrm>
            <a:off x="5176322" y="2701451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3"/>
            <a:endCxn id="61" idx="1"/>
          </p:cNvCxnSpPr>
          <p:nvPr/>
        </p:nvCxnSpPr>
        <p:spPr>
          <a:xfrm>
            <a:off x="5627488" y="2701451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78654" y="2701451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73780" y="2886117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24946" y="2886117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6112" y="2886117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9" name="Straight Arrow Connector 68"/>
          <p:cNvCxnSpPr>
            <a:stCxn id="66" idx="3"/>
            <a:endCxn id="67" idx="1"/>
          </p:cNvCxnSpPr>
          <p:nvPr/>
        </p:nvCxnSpPr>
        <p:spPr>
          <a:xfrm>
            <a:off x="5178582" y="3070783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3"/>
            <a:endCxn id="68" idx="1"/>
          </p:cNvCxnSpPr>
          <p:nvPr/>
        </p:nvCxnSpPr>
        <p:spPr>
          <a:xfrm>
            <a:off x="5629748" y="3070783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80914" y="3070783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237834" y="2902587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73780" y="382798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24946" y="382798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76112" y="3827981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7" name="Straight Arrow Connector 76"/>
          <p:cNvCxnSpPr>
            <a:stCxn id="74" idx="3"/>
            <a:endCxn id="75" idx="1"/>
          </p:cNvCxnSpPr>
          <p:nvPr/>
        </p:nvCxnSpPr>
        <p:spPr>
          <a:xfrm>
            <a:off x="5178582" y="401264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  <a:endCxn id="76" idx="1"/>
          </p:cNvCxnSpPr>
          <p:nvPr/>
        </p:nvCxnSpPr>
        <p:spPr>
          <a:xfrm>
            <a:off x="5629748" y="401264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80914" y="4012647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71520" y="418619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22686" y="418619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73852" y="4186198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>
          <a:xfrm>
            <a:off x="5176322" y="437086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3"/>
            <a:endCxn id="82" idx="1"/>
          </p:cNvCxnSpPr>
          <p:nvPr/>
        </p:nvCxnSpPr>
        <p:spPr>
          <a:xfrm>
            <a:off x="5627488" y="437086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078654" y="4370864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73780" y="4555530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24946" y="4555530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76112" y="4555530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>
            <a:stCxn id="86" idx="3"/>
            <a:endCxn id="87" idx="1"/>
          </p:cNvCxnSpPr>
          <p:nvPr/>
        </p:nvCxnSpPr>
        <p:spPr>
          <a:xfrm>
            <a:off x="5178582" y="4740196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8" idx="1"/>
          </p:cNvCxnSpPr>
          <p:nvPr/>
        </p:nvCxnSpPr>
        <p:spPr>
          <a:xfrm>
            <a:off x="5629748" y="4740196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80914" y="4740196"/>
            <a:ext cx="1463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37834" y="4572000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962883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it’ll notice this only happens when 9 is the value of the last index. </a:t>
            </a:r>
            <a:endParaRPr lang="en-US" i="1" dirty="0" smtClean="0"/>
          </a:p>
        </p:txBody>
      </p:sp>
      <p:sp>
        <p:nvSpPr>
          <p:cNvPr id="5" name="Left Brace 4"/>
          <p:cNvSpPr/>
          <p:nvPr/>
        </p:nvSpPr>
        <p:spPr>
          <a:xfrm flipH="1">
            <a:off x="4419597" y="1981200"/>
            <a:ext cx="381001" cy="14478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050972"/>
              </p:ext>
            </p:extLst>
          </p:nvPr>
        </p:nvGraphicFramePr>
        <p:xfrm>
          <a:off x="4906707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44741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…Or the last 2 indices. </a:t>
            </a:r>
            <a:endParaRPr lang="en-US" i="1" dirty="0" smtClean="0"/>
          </a:p>
        </p:txBody>
      </p:sp>
      <p:sp>
        <p:nvSpPr>
          <p:cNvPr id="6" name="Left Brace 5"/>
          <p:cNvSpPr/>
          <p:nvPr/>
        </p:nvSpPr>
        <p:spPr>
          <a:xfrm flipH="1">
            <a:off x="4419596" y="3429000"/>
            <a:ext cx="381001" cy="18796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69844"/>
              </p:ext>
            </p:extLst>
          </p:nvPr>
        </p:nvGraphicFramePr>
        <p:xfrm>
          <a:off x="4906707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_20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_39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_40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779659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observe one more type of pattern concerning the +1 action in this environment.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2112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247605"/>
              </p:ext>
            </p:extLst>
          </p:nvPr>
        </p:nvGraphicFramePr>
        <p:xfrm>
          <a:off x="457200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999 is the upper bound to the limit of this environment. That is recorded as a rule too. 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4419596" y="1981200"/>
            <a:ext cx="381001" cy="381000"/>
          </a:xfrm>
          <a:prstGeom prst="leftBrace">
            <a:avLst>
              <a:gd name="adj1" fmla="val 8333"/>
              <a:gd name="adj2" fmla="val 4974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11366"/>
              </p:ext>
            </p:extLst>
          </p:nvPr>
        </p:nvGraphicFramePr>
        <p:xfrm>
          <a:off x="4906707" y="1600200"/>
          <a:ext cx="3886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4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(discovered patterns)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we’ve condensed 1000 “+1” actions into 28 “rules” that describe the behavior.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077245"/>
              </p:ext>
            </p:extLst>
          </p:nvPr>
        </p:nvGraphicFramePr>
        <p:xfrm>
          <a:off x="4906707" y="1600200"/>
          <a:ext cx="38862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__1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__9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_09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_89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_90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100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900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999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4343402" y="1981200"/>
            <a:ext cx="457196" cy="1066800"/>
          </a:xfrm>
          <a:prstGeom prst="lef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343402" y="3078162"/>
            <a:ext cx="457196" cy="1083640"/>
          </a:xfrm>
          <a:prstGeom prst="leftBrace">
            <a:avLst>
              <a:gd name="adj1" fmla="val 8333"/>
              <a:gd name="adj2" fmla="val 510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343402" y="4191964"/>
            <a:ext cx="457196" cy="1066800"/>
          </a:xfrm>
          <a:prstGeom prst="leftBrace">
            <a:avLst>
              <a:gd name="adj1" fmla="val 8333"/>
              <a:gd name="adj2" fmla="val 499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381146" y="5288926"/>
            <a:ext cx="457196" cy="390514"/>
          </a:xfrm>
          <a:prstGeom prst="leftBrace">
            <a:avLst>
              <a:gd name="adj1" fmla="val 8333"/>
              <a:gd name="adj2" fmla="val 531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8294" y="2329934"/>
            <a:ext cx="12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One’s place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455154"/>
            <a:ext cx="217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Ten’s and One’s place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540166"/>
            <a:ext cx="34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Hundredth’s, Ten’s and One’s place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5310108"/>
            <a:ext cx="22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specific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912283490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98245212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Combinatorial Explosion:</a:t>
            </a:r>
          </a:p>
        </p:txBody>
      </p:sp>
    </p:spTree>
    <p:extLst>
      <p:ext uri="{BB962C8B-B14F-4D97-AF65-F5344CB8AC3E}">
        <p14:creationId xmlns:p14="http://schemas.microsoft.com/office/powerpoint/2010/main" val="35131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Sensorimotor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is modeled as separate from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67093412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Combinatorial Explosion:</a:t>
            </a:r>
          </a:p>
          <a:p>
            <a:pPr marL="457200" lvl="1" indent="0">
              <a:buNone/>
            </a:pPr>
            <a:r>
              <a:rPr lang="en-US" dirty="0" smtClean="0"/>
              <a:t>States	= Values ^ Indexes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8461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OEg31faW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Combinatorial Explosion:</a:t>
            </a:r>
          </a:p>
          <a:p>
            <a:pPr marL="457200" lvl="1" indent="0">
              <a:buNone/>
            </a:pPr>
            <a:r>
              <a:rPr lang="en-US" dirty="0" smtClean="0"/>
              <a:t>States	= Values ^ Indexes</a:t>
            </a:r>
          </a:p>
          <a:p>
            <a:pPr marL="457200" lvl="1" indent="0">
              <a:buNone/>
            </a:pPr>
            <a:r>
              <a:rPr lang="en-US" dirty="0" smtClean="0"/>
              <a:t>Paths 	= Actions ^ States</a:t>
            </a:r>
          </a:p>
          <a:p>
            <a:pPr lvl="2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8461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OEg31faW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7315200" y="2209605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934200" y="2209800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</p:cNvCxnSpPr>
          <p:nvPr/>
        </p:nvCxnSpPr>
        <p:spPr>
          <a:xfrm>
            <a:off x="7287302" y="1907446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H="1">
            <a:off x="7029450" y="1907446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7"/>
            <a:endCxn id="9" idx="1"/>
          </p:cNvCxnSpPr>
          <p:nvPr/>
        </p:nvCxnSpPr>
        <p:spPr>
          <a:xfrm flipV="1">
            <a:off x="7096802" y="2239369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5"/>
          </p:cNvCxnSpPr>
          <p:nvPr/>
        </p:nvCxnSpPr>
        <p:spPr>
          <a:xfrm flipH="1">
            <a:off x="7096802" y="2383080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7505700" y="1530732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7"/>
          </p:cNvCxnSpPr>
          <p:nvPr/>
        </p:nvCxnSpPr>
        <p:spPr>
          <a:xfrm flipV="1">
            <a:off x="7477802" y="1733971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87302" y="1632353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39" idx="5"/>
          </p:cNvCxnSpPr>
          <p:nvPr/>
        </p:nvCxnSpPr>
        <p:spPr>
          <a:xfrm flipH="1" flipV="1">
            <a:off x="6724265" y="2109963"/>
            <a:ext cx="209935" cy="20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7" idx="0"/>
          </p:cNvCxnSpPr>
          <p:nvPr/>
        </p:nvCxnSpPr>
        <p:spPr>
          <a:xfrm flipH="1">
            <a:off x="6995774" y="2412844"/>
            <a:ext cx="33677" cy="30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35" idx="0"/>
          </p:cNvCxnSpPr>
          <p:nvPr/>
        </p:nvCxnSpPr>
        <p:spPr>
          <a:xfrm>
            <a:off x="7410450" y="2412844"/>
            <a:ext cx="194152" cy="2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36" idx="3"/>
          </p:cNvCxnSpPr>
          <p:nvPr/>
        </p:nvCxnSpPr>
        <p:spPr>
          <a:xfrm flipV="1">
            <a:off x="7505700" y="2060519"/>
            <a:ext cx="162602" cy="25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34" idx="0"/>
          </p:cNvCxnSpPr>
          <p:nvPr/>
        </p:nvCxnSpPr>
        <p:spPr>
          <a:xfrm flipH="1">
            <a:off x="7318852" y="2412844"/>
            <a:ext cx="91598" cy="3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4" idx="1"/>
          </p:cNvCxnSpPr>
          <p:nvPr/>
        </p:nvCxnSpPr>
        <p:spPr>
          <a:xfrm>
            <a:off x="7029450" y="2413039"/>
            <a:ext cx="222050" cy="33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39" idx="6"/>
          </p:cNvCxnSpPr>
          <p:nvPr/>
        </p:nvCxnSpPr>
        <p:spPr>
          <a:xfrm flipH="1">
            <a:off x="6752163" y="1835591"/>
            <a:ext cx="372537" cy="20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38" idx="6"/>
          </p:cNvCxnSpPr>
          <p:nvPr/>
        </p:nvCxnSpPr>
        <p:spPr>
          <a:xfrm flipH="1">
            <a:off x="6858327" y="1763735"/>
            <a:ext cx="294271" cy="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32" idx="5"/>
          </p:cNvCxnSpPr>
          <p:nvPr/>
        </p:nvCxnSpPr>
        <p:spPr>
          <a:xfrm flipH="1" flipV="1">
            <a:off x="7045792" y="1504791"/>
            <a:ext cx="174158" cy="2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36" idx="0"/>
          </p:cNvCxnSpPr>
          <p:nvPr/>
        </p:nvCxnSpPr>
        <p:spPr>
          <a:xfrm>
            <a:off x="7668302" y="1704207"/>
            <a:ext cx="67352" cy="18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33" idx="5"/>
          </p:cNvCxnSpPr>
          <p:nvPr/>
        </p:nvCxnSpPr>
        <p:spPr>
          <a:xfrm flipH="1" flipV="1">
            <a:off x="7382552" y="1477721"/>
            <a:ext cx="151046" cy="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6" idx="4"/>
            <a:endCxn id="35" idx="7"/>
          </p:cNvCxnSpPr>
          <p:nvPr/>
        </p:nvCxnSpPr>
        <p:spPr>
          <a:xfrm flipH="1">
            <a:off x="7671954" y="2090283"/>
            <a:ext cx="63700" cy="62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883190" y="1331316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7219950" y="1304246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7509352" y="2690484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7640404" y="1887044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6900524" y="2715198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6667827" y="1663176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6561663" y="1936488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10" idx="3"/>
            <a:endCxn id="62" idx="6"/>
          </p:cNvCxnSpPr>
          <p:nvPr/>
        </p:nvCxnSpPr>
        <p:spPr>
          <a:xfrm flipH="1">
            <a:off x="6724037" y="2383275"/>
            <a:ext cx="238061" cy="26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6533537" y="2542053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2" idx="0"/>
            <a:endCxn id="39" idx="4"/>
          </p:cNvCxnSpPr>
          <p:nvPr/>
        </p:nvCxnSpPr>
        <p:spPr>
          <a:xfrm flipV="1">
            <a:off x="6628787" y="2139727"/>
            <a:ext cx="28126" cy="40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1"/>
            <a:endCxn id="38" idx="4"/>
          </p:cNvCxnSpPr>
          <p:nvPr/>
        </p:nvCxnSpPr>
        <p:spPr>
          <a:xfrm flipH="1" flipV="1">
            <a:off x="6763077" y="1866415"/>
            <a:ext cx="165345" cy="8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7"/>
            <a:endCxn id="32" idx="4"/>
          </p:cNvCxnSpPr>
          <p:nvPr/>
        </p:nvCxnSpPr>
        <p:spPr>
          <a:xfrm flipV="1">
            <a:off x="6696139" y="1534555"/>
            <a:ext cx="282301" cy="103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3"/>
            <a:endCxn id="37" idx="7"/>
          </p:cNvCxnSpPr>
          <p:nvPr/>
        </p:nvCxnSpPr>
        <p:spPr>
          <a:xfrm flipH="1">
            <a:off x="7063126" y="1704207"/>
            <a:ext cx="470472" cy="10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0"/>
            <a:endCxn id="33" idx="3"/>
          </p:cNvCxnSpPr>
          <p:nvPr/>
        </p:nvCxnSpPr>
        <p:spPr>
          <a:xfrm flipH="1" flipV="1">
            <a:off x="7247848" y="1477721"/>
            <a:ext cx="71004" cy="12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8" idx="5"/>
            <a:endCxn id="36" idx="3"/>
          </p:cNvCxnSpPr>
          <p:nvPr/>
        </p:nvCxnSpPr>
        <p:spPr>
          <a:xfrm>
            <a:off x="6830429" y="1836651"/>
            <a:ext cx="837873" cy="2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2"/>
            <a:endCxn id="10" idx="0"/>
          </p:cNvCxnSpPr>
          <p:nvPr/>
        </p:nvCxnSpPr>
        <p:spPr>
          <a:xfrm>
            <a:off x="6883190" y="1432936"/>
            <a:ext cx="146260" cy="77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37" idx="6"/>
          </p:cNvCxnSpPr>
          <p:nvPr/>
        </p:nvCxnSpPr>
        <p:spPr>
          <a:xfrm flipH="1">
            <a:off x="7091024" y="2792104"/>
            <a:ext cx="418328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7223602" y="2715528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124700" y="1733971"/>
            <a:ext cx="190500" cy="203239"/>
          </a:xfrm>
          <a:prstGeom prst="flowChartConnector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37" idx="2"/>
            <a:endCxn id="62" idx="5"/>
          </p:cNvCxnSpPr>
          <p:nvPr/>
        </p:nvCxnSpPr>
        <p:spPr>
          <a:xfrm flipH="1" flipV="1">
            <a:off x="6696139" y="2715528"/>
            <a:ext cx="204385" cy="10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2"/>
            <a:endCxn id="32" idx="6"/>
          </p:cNvCxnSpPr>
          <p:nvPr/>
        </p:nvCxnSpPr>
        <p:spPr>
          <a:xfrm flipH="1">
            <a:off x="7073690" y="1405866"/>
            <a:ext cx="146260" cy="2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0"/>
            <a:endCxn id="32" idx="2"/>
          </p:cNvCxnSpPr>
          <p:nvPr/>
        </p:nvCxnSpPr>
        <p:spPr>
          <a:xfrm flipV="1">
            <a:off x="6763077" y="1432936"/>
            <a:ext cx="120113" cy="23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Flowchart: Connector 97"/>
          <p:cNvSpPr/>
          <p:nvPr/>
        </p:nvSpPr>
        <p:spPr>
          <a:xfrm>
            <a:off x="1638300" y="5447290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Flowchart: Connector 98"/>
          <p:cNvSpPr/>
          <p:nvPr/>
        </p:nvSpPr>
        <p:spPr>
          <a:xfrm>
            <a:off x="1828800" y="5922924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Flowchart: Connector 99"/>
          <p:cNvSpPr/>
          <p:nvPr/>
        </p:nvSpPr>
        <p:spPr>
          <a:xfrm>
            <a:off x="1447800" y="592311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01" name="Straight Arrow Connector 100"/>
          <p:cNvCxnSpPr>
            <a:stCxn id="98" idx="5"/>
          </p:cNvCxnSpPr>
          <p:nvPr/>
        </p:nvCxnSpPr>
        <p:spPr>
          <a:xfrm>
            <a:off x="1800902" y="5620765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3"/>
          </p:cNvCxnSpPr>
          <p:nvPr/>
        </p:nvCxnSpPr>
        <p:spPr>
          <a:xfrm flipH="1">
            <a:off x="1543050" y="5620765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7"/>
            <a:endCxn id="99" idx="1"/>
          </p:cNvCxnSpPr>
          <p:nvPr/>
        </p:nvCxnSpPr>
        <p:spPr>
          <a:xfrm flipV="1">
            <a:off x="1610402" y="595268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3"/>
            <a:endCxn id="100" idx="5"/>
          </p:cNvCxnSpPr>
          <p:nvPr/>
        </p:nvCxnSpPr>
        <p:spPr>
          <a:xfrm flipH="1">
            <a:off x="1610402" y="6096399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owchart: Connector 104"/>
          <p:cNvSpPr/>
          <p:nvPr/>
        </p:nvSpPr>
        <p:spPr>
          <a:xfrm>
            <a:off x="2019300" y="5244051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06" name="Straight Arrow Connector 105"/>
          <p:cNvCxnSpPr>
            <a:stCxn id="99" idx="7"/>
          </p:cNvCxnSpPr>
          <p:nvPr/>
        </p:nvCxnSpPr>
        <p:spPr>
          <a:xfrm flipV="1">
            <a:off x="1991402" y="5447290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800902" y="5345672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58439733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lvl="2"/>
            <a:endParaRPr lang="en-US" dirty="0" smtClean="0"/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Static Environment</a:t>
            </a:r>
          </a:p>
        </p:txBody>
      </p:sp>
      <p:sp>
        <p:nvSpPr>
          <p:cNvPr id="6" name="Cube 5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Static Environment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Symmetrical Actions</a:t>
            </a:r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Static Environment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Symmetrical Actions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54 Faces, 20 non-fixed cubes</a:t>
            </a:r>
          </a:p>
          <a:p>
            <a:pPr lvl="2"/>
            <a:endParaRPr lang="en-US" dirty="0" smtClean="0"/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Static Environment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Symmetrical Actions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54 Faces, 20 non-fixed cubes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43,252,003,274,489,856,000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permutations</a:t>
            </a:r>
          </a:p>
          <a:p>
            <a:pPr lvl="2"/>
            <a:endParaRPr lang="en-US" dirty="0" smtClean="0"/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Static Environment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Symmetrical Actions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54 Faces, 20 non-fixed cubes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43,252,003,274,489,856,000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permutations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(</a:t>
            </a:r>
            <a:r>
              <a:rPr lang="en-US" dirty="0">
                <a:solidFill>
                  <a:srgbClr val="C00000"/>
                </a:solidFill>
              </a:rPr>
              <a:t>261 light </a:t>
            </a:r>
            <a:r>
              <a:rPr lang="en-US" dirty="0" err="1">
                <a:solidFill>
                  <a:srgbClr val="C00000"/>
                </a:solidFill>
              </a:rPr>
              <a:t>yrs</a:t>
            </a:r>
            <a:r>
              <a:rPr lang="en-US" dirty="0">
                <a:solidFill>
                  <a:srgbClr val="C00000"/>
                </a:solidFill>
              </a:rPr>
              <a:t> of stacked cubes)</a:t>
            </a:r>
          </a:p>
          <a:p>
            <a:pPr lvl="2"/>
            <a:endParaRPr lang="en-US" dirty="0" smtClean="0"/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Rubik’s Cube Puzzle: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43,252,003,274,489,856,000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is too many </a:t>
            </a:r>
            <a:r>
              <a:rPr lang="en-US" dirty="0">
                <a:solidFill>
                  <a:srgbClr val="C00000"/>
                </a:solidFill>
              </a:rPr>
              <a:t>permutations to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explore one by one. We need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an intuitive approach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2"/>
            <a:endParaRPr lang="en-US" dirty="0" smtClean="0"/>
          </a:p>
        </p:txBody>
      </p:sp>
      <p:sp>
        <p:nvSpPr>
          <p:cNvPr id="7" name="Cube 6"/>
          <p:cNvSpPr/>
          <p:nvPr/>
        </p:nvSpPr>
        <p:spPr>
          <a:xfrm>
            <a:off x="6400800" y="1143000"/>
            <a:ext cx="1371600" cy="13716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2209800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87255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29500" y="1524000"/>
            <a:ext cx="342900" cy="34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29500" y="1828800"/>
            <a:ext cx="35270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82639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1996" y="14859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1996" y="1143000"/>
            <a:ext cx="3429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143000"/>
            <a:ext cx="327811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58332" y="121920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63082" y="1314450"/>
            <a:ext cx="103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06375" y="131445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200" y="1219200"/>
            <a:ext cx="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8766685"/>
              </p:ext>
            </p:extLst>
          </p:nvPr>
        </p:nvGraphicFramePr>
        <p:xfrm>
          <a:off x="457200" y="152400"/>
          <a:ext cx="8225327" cy="657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The engine needs to some how</a:t>
            </a:r>
          </a:p>
          <a:p>
            <a:pPr marL="0" indent="0">
              <a:buNone/>
            </a:pPr>
            <a:r>
              <a:rPr lang="en-US" dirty="0" smtClean="0"/>
              <a:t>	learn at lot by doing a little.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3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5347</Words>
  <Application>Microsoft Office PowerPoint</Application>
  <PresentationFormat>On-screen Show (4:3)</PresentationFormat>
  <Paragraphs>1910</Paragraphs>
  <Slides>163</Slides>
  <Notes>133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7" baseType="lpstr">
      <vt:lpstr>Arial</vt:lpstr>
      <vt:lpstr>Calibri</vt:lpstr>
      <vt:lpstr>Cambria Math</vt:lpstr>
      <vt:lpstr>Office Theme</vt:lpstr>
      <vt:lpstr>PowerPoint Presentation</vt:lpstr>
      <vt:lpstr>Maestro</vt:lpstr>
      <vt:lpstr>Definitions</vt:lpstr>
      <vt:lpstr>Definitions</vt:lpstr>
      <vt:lpstr>Definitions</vt:lpstr>
      <vt:lpstr>Definitions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Sensorimotor Engine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Example (discovered patterns)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Solutions?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1: Hierarchy (trees)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2: Rule Creation (Heuristics)</vt:lpstr>
      <vt:lpstr>Solution 3: Pattern Recognition</vt:lpstr>
      <vt:lpstr>Solution 3: Pattern Recognition</vt:lpstr>
      <vt:lpstr>Solution 3: Pattern Recognition</vt:lpstr>
      <vt:lpstr>Solution 3: Pattern Recognition</vt:lpstr>
      <vt:lpstr>Solution 3: Pattern Recognition</vt:lpstr>
      <vt:lpstr>Solution 3: Pattern Recognition</vt:lpstr>
      <vt:lpstr>Solution 3: Pattern Recognition</vt:lpstr>
      <vt:lpstr>Solution 3: Pattern Recognition</vt:lpstr>
      <vt:lpstr>Solution 3: Pattern Recognition</vt:lpstr>
      <vt:lpstr>Solution: Bottom Line</vt:lpstr>
      <vt:lpstr>Solution Path</vt:lpstr>
      <vt:lpstr>Solution Path</vt:lpstr>
      <vt:lpstr>Solution Path</vt:lpstr>
      <vt:lpstr>Solution Path</vt:lpstr>
      <vt:lpstr>Solution Path</vt:lpstr>
      <vt:lpstr>Solution Path</vt:lpstr>
      <vt:lpstr>Solution Path</vt:lpstr>
      <vt:lpstr>Solution Path</vt:lpstr>
      <vt:lpstr>Solution Path</vt:lpstr>
      <vt:lpstr>Solution Path Bottom Line</vt:lpstr>
      <vt:lpstr>Solution Path Bottom Line</vt:lpstr>
      <vt:lpstr>Solution Path Bottom Line</vt:lpstr>
      <vt:lpstr>Solution Path Bottom Line</vt:lpstr>
      <vt:lpstr>Solution Path Bottom Line</vt:lpstr>
      <vt:lpstr>Solution Path Bottom Line</vt:lpstr>
      <vt:lpstr>Solution Path Bottom Line</vt:lpstr>
      <vt:lpstr>Solution Path Bottom Line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Sensorimotor Engine</dc:title>
  <dc:creator>jmiller</dc:creator>
  <cp:lastModifiedBy>Jordan Miller</cp:lastModifiedBy>
  <cp:revision>353</cp:revision>
  <dcterms:created xsi:type="dcterms:W3CDTF">2016-03-18T15:08:06Z</dcterms:created>
  <dcterms:modified xsi:type="dcterms:W3CDTF">2016-09-16T17:49:01Z</dcterms:modified>
</cp:coreProperties>
</file>