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11"/>
  </p:notesMasterIdLst>
  <p:sldIdLst>
    <p:sldId id="258" r:id="rId2"/>
    <p:sldId id="257" r:id="rId3"/>
    <p:sldId id="260" r:id="rId4"/>
    <p:sldId id="261" r:id="rId5"/>
    <p:sldId id="262" r:id="rId6"/>
    <p:sldId id="263" r:id="rId7"/>
    <p:sldId id="264" r:id="rId8"/>
    <p:sldId id="265" r:id="rId9"/>
    <p:sldId id="259" r:id="rId1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87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EB4CB0-680F-4126-BE7A-57E6FDC8180D}" type="datetimeFigureOut">
              <a:rPr lang="es-ES" smtClean="0"/>
              <a:t>13/03/2019</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CF34D0-4D7D-4360-B152-C8C1872B425F}" type="slidenum">
              <a:rPr lang="es-ES" smtClean="0"/>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0CCF34D0-4D7D-4360-B152-C8C1872B425F}" type="slidenum">
              <a:rPr lang="es-ES" smtClean="0"/>
              <a:t>3</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34114165-1CD4-4EBD-BB8A-01882CC792A7}" type="datetimeFigureOut">
              <a:rPr lang="es-ES" smtClean="0"/>
              <a:pPr/>
              <a:t>13/03/2019</a:t>
            </a:fld>
            <a:endParaRPr lang="es-ES"/>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ES"/>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2A665C77-8CFE-4BFC-9DC8-F5B2BAC5795A}"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34114165-1CD4-4EBD-BB8A-01882CC792A7}" type="datetimeFigureOut">
              <a:rPr lang="es-ES" smtClean="0"/>
              <a:pPr/>
              <a:t>13/03/2019</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2A665C77-8CFE-4BFC-9DC8-F5B2BAC5795A}"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34114165-1CD4-4EBD-BB8A-01882CC792A7}" type="datetimeFigureOut">
              <a:rPr lang="es-ES" smtClean="0"/>
              <a:pPr/>
              <a:t>13/03/2019</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2A665C77-8CFE-4BFC-9DC8-F5B2BAC5795A}"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34114165-1CD4-4EBD-BB8A-01882CC792A7}" type="datetimeFigureOut">
              <a:rPr lang="es-ES" smtClean="0"/>
              <a:pPr/>
              <a:t>13/03/2019</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2A665C77-8CFE-4BFC-9DC8-F5B2BAC5795A}" type="slidenum">
              <a:rPr lang="es-ES" smtClean="0"/>
              <a:pPr/>
              <a:t>‹Nº›</a:t>
            </a:fld>
            <a:endParaRPr lang="es-ES"/>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34114165-1CD4-4EBD-BB8A-01882CC792A7}" type="datetimeFigureOut">
              <a:rPr lang="es-ES" smtClean="0"/>
              <a:pPr/>
              <a:t>13/03/2019</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2A665C77-8CFE-4BFC-9DC8-F5B2BAC5795A}" type="slidenum">
              <a:rPr lang="es-ES" smtClean="0"/>
              <a:pPr/>
              <a:t>‹Nº›</a:t>
            </a:fld>
            <a:endParaRPr lang="es-ES"/>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34114165-1CD4-4EBD-BB8A-01882CC792A7}" type="datetimeFigureOut">
              <a:rPr lang="es-ES" smtClean="0"/>
              <a:pPr/>
              <a:t>13/03/2019</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2A665C77-8CFE-4BFC-9DC8-F5B2BAC5795A}" type="slidenum">
              <a:rPr lang="es-ES" smtClean="0"/>
              <a:pPr/>
              <a:t>‹Nº›</a:t>
            </a:fld>
            <a:endParaRPr lang="es-ES"/>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34114165-1CD4-4EBD-BB8A-01882CC792A7}" type="datetimeFigureOut">
              <a:rPr lang="es-ES" smtClean="0"/>
              <a:pPr/>
              <a:t>13/03/2019</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9" name="8 Marcador de número de diapositiva"/>
          <p:cNvSpPr>
            <a:spLocks noGrp="1"/>
          </p:cNvSpPr>
          <p:nvPr>
            <p:ph type="sldNum" sz="quarter" idx="12"/>
          </p:nvPr>
        </p:nvSpPr>
        <p:spPr/>
        <p:txBody>
          <a:bodyPr/>
          <a:lstStyle>
            <a:extLst/>
          </a:lstStyle>
          <a:p>
            <a:fld id="{2A665C77-8CFE-4BFC-9DC8-F5B2BAC5795A}"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34114165-1CD4-4EBD-BB8A-01882CC792A7}" type="datetimeFigureOut">
              <a:rPr lang="es-ES" smtClean="0"/>
              <a:pPr/>
              <a:t>13/03/2019</a:t>
            </a:fld>
            <a:endParaRPr lang="es-ES"/>
          </a:p>
        </p:txBody>
      </p:sp>
      <p:sp>
        <p:nvSpPr>
          <p:cNvPr id="4" name="3 Marcador de pie de página"/>
          <p:cNvSpPr>
            <a:spLocks noGrp="1"/>
          </p:cNvSpPr>
          <p:nvPr>
            <p:ph type="ftr" sz="quarter" idx="11"/>
          </p:nvPr>
        </p:nvSpPr>
        <p:spPr/>
        <p:txBody>
          <a:bodyPr/>
          <a:lstStyle>
            <a:extLst/>
          </a:lstStyle>
          <a:p>
            <a:endParaRPr lang="es-ES"/>
          </a:p>
        </p:txBody>
      </p:sp>
      <p:sp>
        <p:nvSpPr>
          <p:cNvPr id="5" name="4 Marcador de número de diapositiva"/>
          <p:cNvSpPr>
            <a:spLocks noGrp="1"/>
          </p:cNvSpPr>
          <p:nvPr>
            <p:ph type="sldNum" sz="quarter" idx="12"/>
          </p:nvPr>
        </p:nvSpPr>
        <p:spPr/>
        <p:txBody>
          <a:bodyPr/>
          <a:lstStyle>
            <a:extLst/>
          </a:lstStyle>
          <a:p>
            <a:fld id="{2A665C77-8CFE-4BFC-9DC8-F5B2BAC5795A}" type="slidenum">
              <a:rPr lang="es-ES" smtClean="0"/>
              <a:pPr/>
              <a:t>‹Nº›</a:t>
            </a:fld>
            <a:endParaRPr lang="es-ES"/>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34114165-1CD4-4EBD-BB8A-01882CC792A7}" type="datetimeFigureOut">
              <a:rPr lang="es-ES" smtClean="0"/>
              <a:pPr/>
              <a:t>13/03/2019</a:t>
            </a:fld>
            <a:endParaRPr lang="es-ES"/>
          </a:p>
        </p:txBody>
      </p:sp>
      <p:sp>
        <p:nvSpPr>
          <p:cNvPr id="3" name="2 Marcador de pie de página"/>
          <p:cNvSpPr>
            <a:spLocks noGrp="1"/>
          </p:cNvSpPr>
          <p:nvPr>
            <p:ph type="ftr" sz="quarter" idx="11"/>
          </p:nvPr>
        </p:nvSpPr>
        <p:spPr/>
        <p:txBody>
          <a:bodyPr/>
          <a:lstStyle>
            <a:extLst/>
          </a:lstStyle>
          <a:p>
            <a:endParaRPr lang="es-ES"/>
          </a:p>
        </p:txBody>
      </p:sp>
      <p:sp>
        <p:nvSpPr>
          <p:cNvPr id="4" name="3 Marcador de número de diapositiva"/>
          <p:cNvSpPr>
            <a:spLocks noGrp="1"/>
          </p:cNvSpPr>
          <p:nvPr>
            <p:ph type="sldNum" sz="quarter" idx="12"/>
          </p:nvPr>
        </p:nvSpPr>
        <p:spPr/>
        <p:txBody>
          <a:bodyPr/>
          <a:lstStyle>
            <a:extLst/>
          </a:lstStyle>
          <a:p>
            <a:fld id="{2A665C77-8CFE-4BFC-9DC8-F5B2BAC5795A}"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34114165-1CD4-4EBD-BB8A-01882CC792A7}" type="datetimeFigureOut">
              <a:rPr lang="es-ES" smtClean="0"/>
              <a:pPr/>
              <a:t>13/03/2019</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2A665C77-8CFE-4BFC-9DC8-F5B2BAC5795A}"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34114165-1CD4-4EBD-BB8A-01882CC792A7}" type="datetimeFigureOut">
              <a:rPr lang="es-ES" smtClean="0"/>
              <a:pPr/>
              <a:t>13/03/2019</a:t>
            </a:fld>
            <a:endParaRPr lang="es-ES"/>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ES"/>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2A665C77-8CFE-4BFC-9DC8-F5B2BAC5795A}" type="slidenum">
              <a:rPr lang="es-ES" smtClean="0"/>
              <a:pPr/>
              <a:t>‹Nº›</a:t>
            </a:fld>
            <a:endParaRPr lang="es-ES"/>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4114165-1CD4-4EBD-BB8A-01882CC792A7}" type="datetimeFigureOut">
              <a:rPr lang="es-ES" smtClean="0"/>
              <a:pPr/>
              <a:t>13/03/2019</a:t>
            </a:fld>
            <a:endParaRPr lang="es-ES"/>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ES"/>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A665C77-8CFE-4BFC-9DC8-F5B2BAC5795A}"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130622"/>
            <a:ext cx="8229600" cy="706090"/>
          </a:xfrm>
          <a:ln w="57150">
            <a:solidFill>
              <a:schemeClr val="bg1"/>
            </a:solidFill>
          </a:ln>
        </p:spPr>
        <p:style>
          <a:lnRef idx="1">
            <a:schemeClr val="accent1"/>
          </a:lnRef>
          <a:fillRef idx="3">
            <a:schemeClr val="accent1"/>
          </a:fillRef>
          <a:effectRef idx="2">
            <a:schemeClr val="accent1"/>
          </a:effectRef>
          <a:fontRef idx="minor">
            <a:schemeClr val="lt1"/>
          </a:fontRef>
        </p:style>
        <p:txBody>
          <a:bodyPr>
            <a:normAutofit/>
          </a:bodyPr>
          <a:lstStyle/>
          <a:p>
            <a:r>
              <a:rPr lang="es-ES_tradnl" sz="2400" dirty="0" smtClean="0">
                <a:latin typeface="Arial" pitchFamily="34" charset="0"/>
                <a:cs typeface="Arial" pitchFamily="34" charset="0"/>
              </a:rPr>
              <a:t>UNIVERSIDAD NACIONAL AUTONOMA DE MEXICO</a:t>
            </a:r>
            <a:endParaRPr lang="es-ES" sz="2400" dirty="0">
              <a:latin typeface="Arial" pitchFamily="34" charset="0"/>
              <a:cs typeface="Arial" pitchFamily="34" charset="0"/>
            </a:endParaRPr>
          </a:p>
        </p:txBody>
      </p:sp>
      <p:pic>
        <p:nvPicPr>
          <p:cNvPr id="3" name="2 Imagen" descr="índice.png"/>
          <p:cNvPicPr>
            <a:picLocks noChangeAspect="1"/>
          </p:cNvPicPr>
          <p:nvPr/>
        </p:nvPicPr>
        <p:blipFill>
          <a:blip r:embed="rId2" cstate="print"/>
          <a:stretch>
            <a:fillRect/>
          </a:stretch>
        </p:blipFill>
        <p:spPr>
          <a:xfrm>
            <a:off x="160942" y="1052736"/>
            <a:ext cx="1386722" cy="1556792"/>
          </a:xfrm>
          <a:prstGeom prst="rect">
            <a:avLst/>
          </a:prstGeom>
          <a:ln/>
        </p:spPr>
        <p:style>
          <a:lnRef idx="2">
            <a:schemeClr val="dk1"/>
          </a:lnRef>
          <a:fillRef idx="1">
            <a:schemeClr val="lt1"/>
          </a:fillRef>
          <a:effectRef idx="0">
            <a:schemeClr val="dk1"/>
          </a:effectRef>
          <a:fontRef idx="minor">
            <a:schemeClr val="dk1"/>
          </a:fontRef>
        </p:style>
      </p:pic>
      <p:pic>
        <p:nvPicPr>
          <p:cNvPr id="4" name="3 Imagen" descr="índice.jpg"/>
          <p:cNvPicPr>
            <a:picLocks noChangeAspect="1"/>
          </p:cNvPicPr>
          <p:nvPr/>
        </p:nvPicPr>
        <p:blipFill>
          <a:blip r:embed="rId3" cstate="print"/>
          <a:stretch>
            <a:fillRect/>
          </a:stretch>
        </p:blipFill>
        <p:spPr>
          <a:xfrm>
            <a:off x="7236296" y="1052736"/>
            <a:ext cx="1475656" cy="1405081"/>
          </a:xfrm>
          <a:prstGeom prst="rect">
            <a:avLst/>
          </a:prstGeom>
          <a:ln/>
        </p:spPr>
        <p:style>
          <a:lnRef idx="2">
            <a:schemeClr val="dk1"/>
          </a:lnRef>
          <a:fillRef idx="1">
            <a:schemeClr val="lt1"/>
          </a:fillRef>
          <a:effectRef idx="0">
            <a:schemeClr val="dk1"/>
          </a:effectRef>
          <a:fontRef idx="minor">
            <a:schemeClr val="dk1"/>
          </a:fontRef>
        </p:style>
      </p:pic>
      <p:sp>
        <p:nvSpPr>
          <p:cNvPr id="5" name="4 CuadroTexto"/>
          <p:cNvSpPr txBox="1"/>
          <p:nvPr/>
        </p:nvSpPr>
        <p:spPr>
          <a:xfrm>
            <a:off x="1907704" y="1052737"/>
            <a:ext cx="5040560" cy="1015663"/>
          </a:xfrm>
          <a:prstGeom prst="rect">
            <a:avLst/>
          </a:prstGeom>
          <a:ln w="57150">
            <a:solidFill>
              <a:schemeClr val="bg1"/>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s-ES_tradnl" sz="2000" dirty="0" smtClean="0">
                <a:latin typeface="Arial" pitchFamily="34" charset="0"/>
                <a:cs typeface="Arial" pitchFamily="34" charset="0"/>
              </a:rPr>
              <a:t>FACULTAD DE CONTADURIA Y ADMINISTRACION –FCA- </a:t>
            </a:r>
          </a:p>
          <a:p>
            <a:pPr algn="ctr"/>
            <a:endParaRPr lang="es-ES" sz="2000" dirty="0">
              <a:latin typeface="Arial" pitchFamily="34" charset="0"/>
              <a:cs typeface="Arial" pitchFamily="34" charset="0"/>
            </a:endParaRPr>
          </a:p>
        </p:txBody>
      </p:sp>
      <p:sp>
        <p:nvSpPr>
          <p:cNvPr id="6" name="5 CuadroTexto"/>
          <p:cNvSpPr txBox="1"/>
          <p:nvPr/>
        </p:nvSpPr>
        <p:spPr>
          <a:xfrm>
            <a:off x="1907704" y="2276872"/>
            <a:ext cx="5040560" cy="1631216"/>
          </a:xfrm>
          <a:prstGeom prst="rect">
            <a:avLst/>
          </a:prstGeom>
          <a:ln w="38100">
            <a:solidFill>
              <a:schemeClr val="bg1"/>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s-ES_tradnl" sz="2000" dirty="0" smtClean="0">
                <a:latin typeface="Arial" pitchFamily="34" charset="0"/>
                <a:cs typeface="Arial" pitchFamily="34" charset="0"/>
              </a:rPr>
              <a:t>CURSO EXTRACURRICULAR</a:t>
            </a:r>
          </a:p>
          <a:p>
            <a:pPr algn="ctr"/>
            <a:r>
              <a:rPr lang="es-ES_tradnl" sz="2000" dirty="0" smtClean="0">
                <a:latin typeface="Arial" pitchFamily="34" charset="0"/>
                <a:cs typeface="Arial" pitchFamily="34" charset="0"/>
              </a:rPr>
              <a:t>SWIFT INTERMEDIO</a:t>
            </a:r>
          </a:p>
          <a:p>
            <a:pPr algn="ctr"/>
            <a:r>
              <a:rPr lang="es-ES_tradnl" sz="2000" dirty="0" smtClean="0">
                <a:latin typeface="Arial" pitchFamily="34" charset="0"/>
                <a:cs typeface="Arial" pitchFamily="34" charset="0"/>
              </a:rPr>
              <a:t>IMPARTIDO POR:</a:t>
            </a:r>
          </a:p>
          <a:p>
            <a:pPr algn="ctr"/>
            <a:r>
              <a:rPr lang="es-ES_tradnl" sz="2000" dirty="0" smtClean="0">
                <a:latin typeface="Arial" pitchFamily="34" charset="0"/>
                <a:cs typeface="Arial" pitchFamily="34" charset="0"/>
              </a:rPr>
              <a:t>CRISTIAN TAFOLLA ROSALES</a:t>
            </a:r>
          </a:p>
          <a:p>
            <a:pPr algn="ctr"/>
            <a:endParaRPr lang="es-ES" sz="2000" dirty="0">
              <a:latin typeface="Arial" pitchFamily="34" charset="0"/>
              <a:cs typeface="Arial" pitchFamily="34" charset="0"/>
            </a:endParaRPr>
          </a:p>
        </p:txBody>
      </p:sp>
      <p:sp>
        <p:nvSpPr>
          <p:cNvPr id="7" name="6 CuadroTexto"/>
          <p:cNvSpPr txBox="1"/>
          <p:nvPr/>
        </p:nvSpPr>
        <p:spPr>
          <a:xfrm>
            <a:off x="2123728" y="4077072"/>
            <a:ext cx="4680520" cy="707886"/>
          </a:xfrm>
          <a:prstGeom prst="rect">
            <a:avLst/>
          </a:prstGeom>
          <a:ln w="57150">
            <a:solidFill>
              <a:schemeClr val="bg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ES_tradnl" sz="2000" dirty="0" smtClean="0">
                <a:latin typeface="Arial" pitchFamily="34" charset="0"/>
                <a:cs typeface="Arial" pitchFamily="34" charset="0"/>
              </a:rPr>
              <a:t>ESTUDIANTE: </a:t>
            </a:r>
          </a:p>
          <a:p>
            <a:pPr algn="ctr"/>
            <a:r>
              <a:rPr lang="es-ES_tradnl" sz="2000" dirty="0" smtClean="0">
                <a:latin typeface="Arial" pitchFamily="34" charset="0"/>
                <a:cs typeface="Arial" pitchFamily="34" charset="0"/>
              </a:rPr>
              <a:t>ANGEL MARTINEZ AGUILAR</a:t>
            </a:r>
            <a:endParaRPr lang="es-ES" sz="2000" dirty="0">
              <a:latin typeface="Arial" pitchFamily="34" charset="0"/>
              <a:cs typeface="Arial" pitchFamily="34" charset="0"/>
            </a:endParaRPr>
          </a:p>
        </p:txBody>
      </p:sp>
      <p:sp>
        <p:nvSpPr>
          <p:cNvPr id="9" name="8 CuadroTexto"/>
          <p:cNvSpPr txBox="1"/>
          <p:nvPr/>
        </p:nvSpPr>
        <p:spPr>
          <a:xfrm>
            <a:off x="323528" y="5013176"/>
            <a:ext cx="8568952" cy="707886"/>
          </a:xfrm>
          <a:prstGeom prst="rect">
            <a:avLst/>
          </a:prstGeom>
          <a:ln w="57150">
            <a:solidFill>
              <a:schemeClr val="bg1"/>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s-ES_tradnl" sz="2000" dirty="0" smtClean="0">
                <a:latin typeface="Arial" pitchFamily="34" charset="0"/>
                <a:cs typeface="Arial" pitchFamily="34" charset="0"/>
              </a:rPr>
              <a:t>PROYECTO:</a:t>
            </a:r>
          </a:p>
          <a:p>
            <a:pPr algn="ctr"/>
            <a:r>
              <a:rPr lang="es-ES_tradnl" sz="2000" dirty="0" smtClean="0">
                <a:latin typeface="Arial" pitchFamily="34" charset="0"/>
                <a:cs typeface="Arial" pitchFamily="34" charset="0"/>
              </a:rPr>
              <a:t>  AGENDA CON SISTEMA DE EMERGENCIA</a:t>
            </a:r>
            <a:endParaRPr lang="es-E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swift.pn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403648" y="332656"/>
            <a:ext cx="6696744" cy="523220"/>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_tradnl" sz="2800" dirty="0" smtClean="0">
                <a:latin typeface="Comic Sans MS" pitchFamily="66" charset="0"/>
              </a:rPr>
              <a:t>1-. </a:t>
            </a:r>
            <a:r>
              <a:rPr lang="es-ES_tradnl" sz="2800" dirty="0" smtClean="0">
                <a:latin typeface="Comic Sans MS" pitchFamily="66" charset="0"/>
              </a:rPr>
              <a:t>¿</a:t>
            </a:r>
            <a:r>
              <a:rPr lang="es-ES_tradnl" sz="2800" dirty="0" smtClean="0">
                <a:latin typeface="Comic Sans MS" pitchFamily="66" charset="0"/>
              </a:rPr>
              <a:t>Con quien se va a </a:t>
            </a:r>
            <a:r>
              <a:rPr lang="es-ES_tradnl" sz="2800" dirty="0" err="1" smtClean="0">
                <a:latin typeface="Comic Sans MS" pitchFamily="66" charset="0"/>
              </a:rPr>
              <a:t>empatizar</a:t>
            </a:r>
            <a:r>
              <a:rPr lang="es-ES_tradnl" sz="2800" dirty="0" smtClean="0">
                <a:latin typeface="Comic Sans MS" pitchFamily="66" charset="0"/>
              </a:rPr>
              <a:t>?</a:t>
            </a:r>
            <a:endParaRPr lang="es-ES" sz="2800" dirty="0">
              <a:latin typeface="Comic Sans MS" pitchFamily="66" charset="0"/>
            </a:endParaRPr>
          </a:p>
        </p:txBody>
      </p:sp>
      <p:sp>
        <p:nvSpPr>
          <p:cNvPr id="3" name="2 CuadroTexto"/>
          <p:cNvSpPr txBox="1"/>
          <p:nvPr/>
        </p:nvSpPr>
        <p:spPr>
          <a:xfrm>
            <a:off x="683568" y="1268760"/>
            <a:ext cx="7848872" cy="1200329"/>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_tradnl" dirty="0" smtClean="0"/>
              <a:t>Esta aplicación intentara ayudar a todas las personas que tengan un problema para recordar algún evento, tengan problemas de puntualidad o que puedan tener algún percance en el día y necesiten avisar sobre su situación o ubicación. </a:t>
            </a:r>
          </a:p>
        </p:txBody>
      </p:sp>
      <p:sp>
        <p:nvSpPr>
          <p:cNvPr id="6" name="5 CuadroTexto"/>
          <p:cNvSpPr txBox="1"/>
          <p:nvPr/>
        </p:nvSpPr>
        <p:spPr>
          <a:xfrm>
            <a:off x="323528" y="2924944"/>
            <a:ext cx="3816424" cy="2308324"/>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es-ES_tradnl" dirty="0" smtClean="0"/>
              <a:t>Estudiantes</a:t>
            </a:r>
          </a:p>
          <a:p>
            <a:pPr>
              <a:buFont typeface="Arial" pitchFamily="34" charset="0"/>
              <a:buChar char="•"/>
            </a:pPr>
            <a:r>
              <a:rPr lang="es-ES_tradnl" dirty="0" smtClean="0"/>
              <a:t>Trabajadores de oficina</a:t>
            </a:r>
          </a:p>
          <a:p>
            <a:pPr>
              <a:buFont typeface="Arial" pitchFamily="34" charset="0"/>
              <a:buChar char="•"/>
            </a:pPr>
            <a:r>
              <a:rPr lang="es-ES_tradnl" dirty="0" smtClean="0"/>
              <a:t>Organizadores de eventos</a:t>
            </a:r>
          </a:p>
          <a:p>
            <a:pPr>
              <a:buFont typeface="Arial" pitchFamily="34" charset="0"/>
              <a:buChar char="•"/>
            </a:pPr>
            <a:r>
              <a:rPr lang="es-ES_tradnl" dirty="0" smtClean="0"/>
              <a:t>Trabajadores de transporte/Repartición</a:t>
            </a:r>
          </a:p>
          <a:p>
            <a:pPr>
              <a:buFont typeface="Arial" pitchFamily="34" charset="0"/>
              <a:buChar char="•"/>
            </a:pPr>
            <a:r>
              <a:rPr lang="es-ES_tradnl" dirty="0" smtClean="0"/>
              <a:t>Población en general (Amas de casa, Profesores, Amigos, Compañeros, etc.)</a:t>
            </a:r>
          </a:p>
        </p:txBody>
      </p:sp>
      <p:pic>
        <p:nvPicPr>
          <p:cNvPr id="9" name="8 Imagen" descr="1.png"/>
          <p:cNvPicPr>
            <a:picLocks noChangeAspect="1"/>
          </p:cNvPicPr>
          <p:nvPr/>
        </p:nvPicPr>
        <p:blipFill>
          <a:blip r:embed="rId3" cstate="print"/>
          <a:stretch>
            <a:fillRect/>
          </a:stretch>
        </p:blipFill>
        <p:spPr>
          <a:xfrm>
            <a:off x="4499992" y="2924944"/>
            <a:ext cx="4047938" cy="2376264"/>
          </a:xfrm>
          <a:prstGeom prst="rect">
            <a:avLst/>
          </a:prstGeom>
          <a:ln/>
        </p:spPr>
        <p:style>
          <a:lnRef idx="1">
            <a:schemeClr val="accent1"/>
          </a:lnRef>
          <a:fillRef idx="2">
            <a:schemeClr val="accent1"/>
          </a:fillRef>
          <a:effectRef idx="1">
            <a:schemeClr val="accent1"/>
          </a:effectRef>
          <a:fontRef idx="minor">
            <a:schemeClr val="dk1"/>
          </a:fontRef>
        </p:style>
      </p:pic>
      <p:pic>
        <p:nvPicPr>
          <p:cNvPr id="10" name="9 Imagen" descr="índice.jpg"/>
          <p:cNvPicPr>
            <a:picLocks noChangeAspect="1"/>
          </p:cNvPicPr>
          <p:nvPr/>
        </p:nvPicPr>
        <p:blipFill>
          <a:blip r:embed="rId4" cstate="print"/>
          <a:stretch>
            <a:fillRect/>
          </a:stretch>
        </p:blipFill>
        <p:spPr>
          <a:xfrm>
            <a:off x="7668344" y="5452919"/>
            <a:ext cx="1475656" cy="1405081"/>
          </a:xfrm>
          <a:prstGeom prst="rect">
            <a:avLst/>
          </a:prstGeom>
        </p:spPr>
      </p:pic>
      <p:pic>
        <p:nvPicPr>
          <p:cNvPr id="11" name="10 Imagen" descr="índice.png"/>
          <p:cNvPicPr>
            <a:picLocks noChangeAspect="1"/>
          </p:cNvPicPr>
          <p:nvPr/>
        </p:nvPicPr>
        <p:blipFill>
          <a:blip r:embed="rId5" cstate="print"/>
          <a:stretch>
            <a:fillRect/>
          </a:stretch>
        </p:blipFill>
        <p:spPr>
          <a:xfrm>
            <a:off x="6444208" y="5480280"/>
            <a:ext cx="1227212" cy="1377719"/>
          </a:xfrm>
          <a:prstGeom prst="rect">
            <a:avLst/>
          </a:prstGeom>
        </p:spPr>
      </p:pic>
      <p:sp>
        <p:nvSpPr>
          <p:cNvPr id="12" name="11 CuadroTexto"/>
          <p:cNvSpPr txBox="1"/>
          <p:nvPr/>
        </p:nvSpPr>
        <p:spPr>
          <a:xfrm>
            <a:off x="72008" y="6362164"/>
            <a:ext cx="1763688" cy="523220"/>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s-ES_tradnl" sz="1400" dirty="0" smtClean="0">
                <a:latin typeface="Berlin Sans FB Demi" pitchFamily="34" charset="0"/>
              </a:rPr>
              <a:t>ANGEL MARTINEZ AGUILAR</a:t>
            </a:r>
            <a:endParaRPr lang="es-ES" sz="1400" dirty="0">
              <a:latin typeface="Berlin Sans FB Demi" pitchFamily="34" charset="0"/>
            </a:endParaRPr>
          </a:p>
        </p:txBody>
      </p:sp>
      <p:sp>
        <p:nvSpPr>
          <p:cNvPr id="13" name="12 CuadroTexto"/>
          <p:cNvSpPr txBox="1"/>
          <p:nvPr/>
        </p:nvSpPr>
        <p:spPr>
          <a:xfrm>
            <a:off x="323528" y="2924944"/>
            <a:ext cx="3816424" cy="1754326"/>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es-ES_tradnl" dirty="0" smtClean="0"/>
              <a:t>Entrega de trabajo</a:t>
            </a:r>
          </a:p>
          <a:p>
            <a:pPr>
              <a:buFont typeface="Arial" pitchFamily="34" charset="0"/>
              <a:buChar char="•"/>
            </a:pPr>
            <a:r>
              <a:rPr lang="es-ES_tradnl" dirty="0" smtClean="0"/>
              <a:t>Fiesta/</a:t>
            </a:r>
            <a:r>
              <a:rPr lang="es-ES_tradnl" dirty="0" err="1" smtClean="0"/>
              <a:t>Reunion</a:t>
            </a:r>
            <a:endParaRPr lang="es-ES_tradnl" dirty="0" smtClean="0"/>
          </a:p>
          <a:p>
            <a:pPr>
              <a:buFont typeface="Arial" pitchFamily="34" charset="0"/>
              <a:buChar char="•"/>
            </a:pPr>
            <a:r>
              <a:rPr lang="es-ES_tradnl" dirty="0" smtClean="0"/>
              <a:t>Cita </a:t>
            </a:r>
          </a:p>
          <a:p>
            <a:pPr>
              <a:buFont typeface="Arial" pitchFamily="34" charset="0"/>
              <a:buChar char="•"/>
            </a:pPr>
            <a:r>
              <a:rPr lang="es-ES_tradnl" dirty="0" smtClean="0"/>
              <a:t>Viaje</a:t>
            </a:r>
          </a:p>
          <a:p>
            <a:pPr>
              <a:buFont typeface="Arial" pitchFamily="34" charset="0"/>
              <a:buChar char="•"/>
            </a:pPr>
            <a:r>
              <a:rPr lang="es-ES_tradnl" dirty="0" smtClean="0"/>
              <a:t>Problema medico</a:t>
            </a:r>
          </a:p>
          <a:p>
            <a:pPr>
              <a:buFont typeface="Arial" pitchFamily="34" charset="0"/>
              <a:buChar char="•"/>
            </a:pPr>
            <a:r>
              <a:rPr lang="es-ES_tradnl" dirty="0" smtClean="0"/>
              <a:t>Desastre natural</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gtEl>
                                        <p:attrNameLst>
                                          <p:attrName>fillcolor</p:attrName>
                                        </p:attrNameLst>
                                      </p:cBhvr>
                                      <p:tavLst>
                                        <p:tav tm="0">
                                          <p:val>
                                            <p:clrVal>
                                              <a:schemeClr val="accent2"/>
                                            </p:clrVal>
                                          </p:val>
                                        </p:tav>
                                        <p:tav tm="50000">
                                          <p:val>
                                            <p:clrVal>
                                              <a:schemeClr val="hlink"/>
                                            </p:clrVal>
                                          </p:val>
                                        </p:tav>
                                      </p:tavLst>
                                    </p:anim>
                                    <p:set>
                                      <p:cBhvr>
                                        <p:cTn id="9" dur="80"/>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26" presetClass="entr" presetSubtype="0"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80">
                                          <p:stCondLst>
                                            <p:cond delay="0"/>
                                          </p:stCondLst>
                                        </p:cTn>
                                        <p:tgtEl>
                                          <p:spTgt spid="9"/>
                                        </p:tgtEl>
                                      </p:cBhvr>
                                    </p:animEffect>
                                    <p:anim calcmode="lin" valueType="num">
                                      <p:cBhvr>
                                        <p:cTn id="27"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32" dur="26">
                                          <p:stCondLst>
                                            <p:cond delay="650"/>
                                          </p:stCondLst>
                                        </p:cTn>
                                        <p:tgtEl>
                                          <p:spTgt spid="9"/>
                                        </p:tgtEl>
                                      </p:cBhvr>
                                      <p:to x="100000" y="60000"/>
                                    </p:animScale>
                                    <p:animScale>
                                      <p:cBhvr>
                                        <p:cTn id="33" dur="166" decel="50000">
                                          <p:stCondLst>
                                            <p:cond delay="676"/>
                                          </p:stCondLst>
                                        </p:cTn>
                                        <p:tgtEl>
                                          <p:spTgt spid="9"/>
                                        </p:tgtEl>
                                      </p:cBhvr>
                                      <p:to x="100000" y="100000"/>
                                    </p:animScale>
                                    <p:animScale>
                                      <p:cBhvr>
                                        <p:cTn id="34" dur="26">
                                          <p:stCondLst>
                                            <p:cond delay="1312"/>
                                          </p:stCondLst>
                                        </p:cTn>
                                        <p:tgtEl>
                                          <p:spTgt spid="9"/>
                                        </p:tgtEl>
                                      </p:cBhvr>
                                      <p:to x="100000" y="80000"/>
                                    </p:animScale>
                                    <p:animScale>
                                      <p:cBhvr>
                                        <p:cTn id="35" dur="166" decel="50000">
                                          <p:stCondLst>
                                            <p:cond delay="1338"/>
                                          </p:stCondLst>
                                        </p:cTn>
                                        <p:tgtEl>
                                          <p:spTgt spid="9"/>
                                        </p:tgtEl>
                                      </p:cBhvr>
                                      <p:to x="100000" y="100000"/>
                                    </p:animScale>
                                    <p:animScale>
                                      <p:cBhvr>
                                        <p:cTn id="36" dur="26">
                                          <p:stCondLst>
                                            <p:cond delay="1642"/>
                                          </p:stCondLst>
                                        </p:cTn>
                                        <p:tgtEl>
                                          <p:spTgt spid="9"/>
                                        </p:tgtEl>
                                      </p:cBhvr>
                                      <p:to x="100000" y="90000"/>
                                    </p:animScale>
                                    <p:animScale>
                                      <p:cBhvr>
                                        <p:cTn id="37" dur="166" decel="50000">
                                          <p:stCondLst>
                                            <p:cond delay="1668"/>
                                          </p:stCondLst>
                                        </p:cTn>
                                        <p:tgtEl>
                                          <p:spTgt spid="9"/>
                                        </p:tgtEl>
                                      </p:cBhvr>
                                      <p:to x="100000" y="100000"/>
                                    </p:animScale>
                                    <p:animScale>
                                      <p:cBhvr>
                                        <p:cTn id="38" dur="26">
                                          <p:stCondLst>
                                            <p:cond delay="1808"/>
                                          </p:stCondLst>
                                        </p:cTn>
                                        <p:tgtEl>
                                          <p:spTgt spid="9"/>
                                        </p:tgtEl>
                                      </p:cBhvr>
                                      <p:to x="100000" y="95000"/>
                                    </p:animScale>
                                    <p:animScale>
                                      <p:cBhvr>
                                        <p:cTn id="39" dur="166" decel="50000">
                                          <p:stCondLst>
                                            <p:cond delay="1834"/>
                                          </p:stCondLst>
                                        </p:cTn>
                                        <p:tgtEl>
                                          <p:spTgt spid="9"/>
                                        </p:tgtEl>
                                      </p:cBhvr>
                                      <p:to x="100000" y="100000"/>
                                    </p:animScale>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2000"/>
                                        <p:tgtEl>
                                          <p:spTgt spid="6"/>
                                        </p:tgtEl>
                                      </p:cBhvr>
                                    </p:animEffect>
                                    <p:set>
                                      <p:cBhvr>
                                        <p:cTn id="44" dur="1" fill="hold">
                                          <p:stCondLst>
                                            <p:cond delay="1999"/>
                                          </p:stCondLst>
                                        </p:cTn>
                                        <p:tgtEl>
                                          <p:spTgt spid="6"/>
                                        </p:tgtEl>
                                        <p:attrNameLst>
                                          <p:attrName>style.visibility</p:attrName>
                                        </p:attrNameLst>
                                      </p:cBhvr>
                                      <p:to>
                                        <p:strVal val="hidden"/>
                                      </p:to>
                                    </p:set>
                                  </p:childTnLst>
                                </p:cTn>
                              </p:par>
                            </p:childTnLst>
                          </p:cTn>
                        </p:par>
                        <p:par>
                          <p:cTn id="45" fill="hold">
                            <p:stCondLst>
                              <p:cond delay="2000"/>
                            </p:stCondLst>
                            <p:childTnLst>
                              <p:par>
                                <p:cTn id="46" presetID="2" presetClass="entr" presetSubtype="4"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500" fill="hold"/>
                                        <p:tgtEl>
                                          <p:spTgt spid="13"/>
                                        </p:tgtEl>
                                        <p:attrNameLst>
                                          <p:attrName>ppt_x</p:attrName>
                                        </p:attrNameLst>
                                      </p:cBhvr>
                                      <p:tavLst>
                                        <p:tav tm="0">
                                          <p:val>
                                            <p:strVal val="#ppt_x"/>
                                          </p:val>
                                        </p:tav>
                                        <p:tav tm="100000">
                                          <p:val>
                                            <p:strVal val="#ppt_x"/>
                                          </p:val>
                                        </p:tav>
                                      </p:tavLst>
                                    </p:anim>
                                    <p:anim calcmode="lin" valueType="num">
                                      <p:cBhvr additive="base">
                                        <p:cTn id="4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P spid="6" grpId="1"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12 Imagen" descr="2.jpg"/>
          <p:cNvPicPr>
            <a:picLocks noChangeAspect="1"/>
          </p:cNvPicPr>
          <p:nvPr/>
        </p:nvPicPr>
        <p:blipFill>
          <a:blip r:embed="rId2" cstate="print"/>
          <a:stretch>
            <a:fillRect/>
          </a:stretch>
        </p:blipFill>
        <p:spPr>
          <a:xfrm>
            <a:off x="3359478" y="3501008"/>
            <a:ext cx="5100954" cy="2376264"/>
          </a:xfrm>
          <a:prstGeom prst="rect">
            <a:avLst/>
          </a:prstGeom>
        </p:spPr>
      </p:pic>
      <p:pic>
        <p:nvPicPr>
          <p:cNvPr id="2" name="1 Imagen" descr="índice.jpg"/>
          <p:cNvPicPr>
            <a:picLocks noChangeAspect="1"/>
          </p:cNvPicPr>
          <p:nvPr/>
        </p:nvPicPr>
        <p:blipFill>
          <a:blip r:embed="rId3" cstate="print"/>
          <a:stretch>
            <a:fillRect/>
          </a:stretch>
        </p:blipFill>
        <p:spPr>
          <a:xfrm>
            <a:off x="7668344" y="5452919"/>
            <a:ext cx="1475656" cy="1405081"/>
          </a:xfrm>
          <a:prstGeom prst="rect">
            <a:avLst/>
          </a:prstGeom>
        </p:spPr>
      </p:pic>
      <p:pic>
        <p:nvPicPr>
          <p:cNvPr id="3" name="2 Imagen" descr="índice.png"/>
          <p:cNvPicPr>
            <a:picLocks noChangeAspect="1"/>
          </p:cNvPicPr>
          <p:nvPr/>
        </p:nvPicPr>
        <p:blipFill>
          <a:blip r:embed="rId4" cstate="print"/>
          <a:stretch>
            <a:fillRect/>
          </a:stretch>
        </p:blipFill>
        <p:spPr>
          <a:xfrm>
            <a:off x="6444208" y="5480281"/>
            <a:ext cx="1227212" cy="1377719"/>
          </a:xfrm>
          <a:prstGeom prst="rect">
            <a:avLst/>
          </a:prstGeom>
        </p:spPr>
      </p:pic>
      <p:sp>
        <p:nvSpPr>
          <p:cNvPr id="4" name="3 CuadroTexto"/>
          <p:cNvSpPr txBox="1"/>
          <p:nvPr/>
        </p:nvSpPr>
        <p:spPr>
          <a:xfrm>
            <a:off x="72008" y="6362164"/>
            <a:ext cx="1763688" cy="523220"/>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s-ES_tradnl" sz="1400" dirty="0" smtClean="0">
                <a:latin typeface="Berlin Sans FB Demi" pitchFamily="34" charset="0"/>
              </a:rPr>
              <a:t>ANGEL MARTINEZ AGUILAR</a:t>
            </a:r>
            <a:endParaRPr lang="es-ES" sz="1400" dirty="0">
              <a:latin typeface="Berlin Sans FB Demi" pitchFamily="34" charset="0"/>
            </a:endParaRPr>
          </a:p>
        </p:txBody>
      </p:sp>
      <p:sp>
        <p:nvSpPr>
          <p:cNvPr id="7" name="6 CuadroTexto"/>
          <p:cNvSpPr txBox="1"/>
          <p:nvPr/>
        </p:nvSpPr>
        <p:spPr>
          <a:xfrm>
            <a:off x="2123728" y="260648"/>
            <a:ext cx="4824536" cy="523220"/>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p>
            <a:r>
              <a:rPr lang="es-ES_tradnl" sz="2800" dirty="0" smtClean="0">
                <a:latin typeface="Comic Sans MS" pitchFamily="66" charset="0"/>
              </a:rPr>
              <a:t>2-. ¿Qué necesitan hacer?</a:t>
            </a:r>
            <a:endParaRPr lang="es-ES" sz="2800" dirty="0">
              <a:latin typeface="Comic Sans MS" pitchFamily="66" charset="0"/>
            </a:endParaRPr>
          </a:p>
        </p:txBody>
      </p:sp>
      <p:sp>
        <p:nvSpPr>
          <p:cNvPr id="8" name="7 CuadroTexto"/>
          <p:cNvSpPr txBox="1"/>
          <p:nvPr/>
        </p:nvSpPr>
        <p:spPr>
          <a:xfrm>
            <a:off x="1475656" y="1052736"/>
            <a:ext cx="6120680" cy="923330"/>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p>
            <a:r>
              <a:rPr lang="es-ES_tradnl" dirty="0" smtClean="0"/>
              <a:t>La aplicación funcionara igual que una agenda. El usuario determinara las fechas y eventos que tiene programados día con día, así no olvidara las fechas. </a:t>
            </a:r>
          </a:p>
        </p:txBody>
      </p:sp>
      <p:sp>
        <p:nvSpPr>
          <p:cNvPr id="11" name="10 CuadroTexto"/>
          <p:cNvSpPr txBox="1"/>
          <p:nvPr/>
        </p:nvSpPr>
        <p:spPr>
          <a:xfrm>
            <a:off x="251520" y="2276872"/>
            <a:ext cx="8280920" cy="923330"/>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p>
            <a:r>
              <a:rPr lang="es-ES_tradnl" dirty="0" smtClean="0"/>
              <a:t>Para la segunda y principal función de la aplicación, el usuario podrá seleccionar contactos o correos electrónicos que considere “seguros”, Para notificar de cualquier percance que pueda suceder.</a:t>
            </a:r>
          </a:p>
        </p:txBody>
      </p:sp>
      <p:pic>
        <p:nvPicPr>
          <p:cNvPr id="12" name="11 Imagen" descr="2.jpg"/>
          <p:cNvPicPr>
            <a:picLocks noChangeAspect="1"/>
          </p:cNvPicPr>
          <p:nvPr/>
        </p:nvPicPr>
        <p:blipFill>
          <a:blip r:embed="rId5" cstate="print"/>
          <a:stretch>
            <a:fillRect/>
          </a:stretch>
        </p:blipFill>
        <p:spPr>
          <a:xfrm>
            <a:off x="251520" y="3429000"/>
            <a:ext cx="2809875" cy="1628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7"/>
                                        </p:tgtEl>
                                        <p:attrNameLst>
                                          <p:attrName>style.visibility</p:attrName>
                                        </p:attrNameLst>
                                      </p:cBhvr>
                                      <p:to>
                                        <p:strVal val="visible"/>
                                      </p:to>
                                    </p:set>
                                    <p:anim calcmode="discrete" valueType="clr">
                                      <p:cBhvr override="childStyle">
                                        <p:cTn id="7" dur="8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
                                        </p:tgtEl>
                                        <p:attrNameLst>
                                          <p:attrName>fillcolor</p:attrName>
                                        </p:attrNameLst>
                                      </p:cBhvr>
                                      <p:tavLst>
                                        <p:tav tm="0">
                                          <p:val>
                                            <p:clrVal>
                                              <a:schemeClr val="accent2"/>
                                            </p:clrVal>
                                          </p:val>
                                        </p:tav>
                                        <p:tav tm="50000">
                                          <p:val>
                                            <p:clrVal>
                                              <a:schemeClr val="hlink"/>
                                            </p:clrVal>
                                          </p:val>
                                        </p:tav>
                                      </p:tavLst>
                                    </p:anim>
                                    <p:set>
                                      <p:cBhvr>
                                        <p:cTn id="9" dur="80"/>
                                        <p:tgtEl>
                                          <p:spTgt spid="7"/>
                                        </p:tgtEl>
                                        <p:attrNameLst>
                                          <p:attrName>fill.type</p:attrName>
                                        </p:attrNameLst>
                                      </p:cBhvr>
                                      <p:to>
                                        <p:strVal val="solid"/>
                                      </p:to>
                                    </p:set>
                                  </p:childTnLst>
                                </p:cTn>
                              </p:par>
                            </p:childTnLst>
                          </p:cTn>
                        </p:par>
                        <p:par>
                          <p:cTn id="10" fill="hold">
                            <p:stCondLst>
                              <p:cond delay="92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1920"/>
                            </p:stCondLst>
                            <p:childTnLst>
                              <p:par>
                                <p:cTn id="17" presetID="42"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par>
                          <p:cTn id="22" fill="hold">
                            <p:stCondLst>
                              <p:cond delay="2920"/>
                            </p:stCondLst>
                            <p:childTnLst>
                              <p:par>
                                <p:cTn id="23" presetID="5" presetClass="entr" presetSubtype="10"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checkerboard(across)">
                                      <p:cBhvr>
                                        <p:cTn id="25" dur="500"/>
                                        <p:tgtEl>
                                          <p:spTgt spid="12"/>
                                        </p:tgtEl>
                                      </p:cBhvr>
                                    </p:animEffect>
                                  </p:childTnLst>
                                </p:cTn>
                              </p:par>
                              <p:par>
                                <p:cTn id="26" presetID="8" presetClass="entr" presetSubtype="32"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amond(out)">
                                      <p:cBhvr>
                                        <p:cTn id="28"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índice.jpg"/>
          <p:cNvPicPr>
            <a:picLocks noChangeAspect="1"/>
          </p:cNvPicPr>
          <p:nvPr/>
        </p:nvPicPr>
        <p:blipFill>
          <a:blip r:embed="rId2" cstate="print"/>
          <a:stretch>
            <a:fillRect/>
          </a:stretch>
        </p:blipFill>
        <p:spPr>
          <a:xfrm>
            <a:off x="7668344" y="5480303"/>
            <a:ext cx="1475656" cy="1405081"/>
          </a:xfrm>
          <a:prstGeom prst="rect">
            <a:avLst/>
          </a:prstGeom>
        </p:spPr>
      </p:pic>
      <p:pic>
        <p:nvPicPr>
          <p:cNvPr id="3" name="2 Imagen" descr="índice.jpg"/>
          <p:cNvPicPr>
            <a:picLocks noChangeAspect="1"/>
          </p:cNvPicPr>
          <p:nvPr/>
        </p:nvPicPr>
        <p:blipFill>
          <a:blip r:embed="rId2" cstate="print"/>
          <a:stretch>
            <a:fillRect/>
          </a:stretch>
        </p:blipFill>
        <p:spPr>
          <a:xfrm>
            <a:off x="7668344" y="5480303"/>
            <a:ext cx="1475656" cy="1405081"/>
          </a:xfrm>
          <a:prstGeom prst="rect">
            <a:avLst/>
          </a:prstGeom>
        </p:spPr>
      </p:pic>
      <p:pic>
        <p:nvPicPr>
          <p:cNvPr id="4" name="3 Imagen" descr="índice.png"/>
          <p:cNvPicPr>
            <a:picLocks noChangeAspect="1"/>
          </p:cNvPicPr>
          <p:nvPr/>
        </p:nvPicPr>
        <p:blipFill>
          <a:blip r:embed="rId3" cstate="print"/>
          <a:stretch>
            <a:fillRect/>
          </a:stretch>
        </p:blipFill>
        <p:spPr>
          <a:xfrm>
            <a:off x="6444208" y="5480280"/>
            <a:ext cx="1227212" cy="1377719"/>
          </a:xfrm>
          <a:prstGeom prst="rect">
            <a:avLst/>
          </a:prstGeom>
        </p:spPr>
      </p:pic>
      <p:sp>
        <p:nvSpPr>
          <p:cNvPr id="5" name="4 CuadroTexto"/>
          <p:cNvSpPr txBox="1"/>
          <p:nvPr/>
        </p:nvSpPr>
        <p:spPr>
          <a:xfrm>
            <a:off x="72008" y="6362164"/>
            <a:ext cx="1763688" cy="523220"/>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s-ES_tradnl" sz="1400" dirty="0" smtClean="0">
                <a:latin typeface="Berlin Sans FB Demi" pitchFamily="34" charset="0"/>
              </a:rPr>
              <a:t>ANGEL MARTINEZ AGUILAR</a:t>
            </a:r>
            <a:endParaRPr lang="es-ES" sz="1400" dirty="0">
              <a:latin typeface="Berlin Sans FB Demi" pitchFamily="34" charset="0"/>
            </a:endParaRPr>
          </a:p>
        </p:txBody>
      </p:sp>
      <p:sp>
        <p:nvSpPr>
          <p:cNvPr id="6" name="5 CuadroTexto"/>
          <p:cNvSpPr txBox="1"/>
          <p:nvPr/>
        </p:nvSpPr>
        <p:spPr>
          <a:xfrm>
            <a:off x="3347864" y="332656"/>
            <a:ext cx="2592288" cy="523220"/>
          </a:xfrm>
          <a:prstGeom prst="rect">
            <a:avLst/>
          </a:prstGeom>
          <a:ln/>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s-ES_tradnl" sz="2800" dirty="0" smtClean="0">
                <a:latin typeface="Comic Sans MS" pitchFamily="66" charset="0"/>
              </a:rPr>
              <a:t>3</a:t>
            </a:r>
            <a:r>
              <a:rPr lang="es-ES_tradnl" sz="2800" dirty="0" smtClean="0">
                <a:latin typeface="Comic Sans MS" pitchFamily="66" charset="0"/>
              </a:rPr>
              <a:t>-. ¿Qué ven?</a:t>
            </a:r>
            <a:endParaRPr lang="es-ES" sz="2800" dirty="0">
              <a:latin typeface="Comic Sans MS" pitchFamily="66" charset="0"/>
            </a:endParaRPr>
          </a:p>
        </p:txBody>
      </p:sp>
      <p:sp>
        <p:nvSpPr>
          <p:cNvPr id="7" name="6 CuadroTexto"/>
          <p:cNvSpPr txBox="1"/>
          <p:nvPr/>
        </p:nvSpPr>
        <p:spPr>
          <a:xfrm>
            <a:off x="683568" y="1268760"/>
            <a:ext cx="7848872" cy="923330"/>
          </a:xfrm>
          <a:prstGeom prst="rect">
            <a:avLst/>
          </a:prstGeom>
          <a:ln/>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s-ES_tradnl" dirty="0" smtClean="0"/>
              <a:t>El usuario vera la aplicación como un medio útil para el trabajo y la vida diaria.  Además de que vera un medio de seguridad para el mismo desde su dispositivo móvil. </a:t>
            </a:r>
          </a:p>
        </p:txBody>
      </p:sp>
      <p:pic>
        <p:nvPicPr>
          <p:cNvPr id="8" name="7 Imagen" descr="3.jpg"/>
          <p:cNvPicPr>
            <a:picLocks noChangeAspect="1"/>
          </p:cNvPicPr>
          <p:nvPr/>
        </p:nvPicPr>
        <p:blipFill>
          <a:blip r:embed="rId4" cstate="print"/>
          <a:stretch>
            <a:fillRect/>
          </a:stretch>
        </p:blipFill>
        <p:spPr>
          <a:xfrm>
            <a:off x="323528" y="2636912"/>
            <a:ext cx="3886200" cy="3143250"/>
          </a:xfrm>
          <a:prstGeom prst="rect">
            <a:avLst/>
          </a:prstGeom>
        </p:spPr>
      </p:pic>
      <p:sp>
        <p:nvSpPr>
          <p:cNvPr id="9" name="8 CuadroTexto"/>
          <p:cNvSpPr txBox="1"/>
          <p:nvPr/>
        </p:nvSpPr>
        <p:spPr>
          <a:xfrm>
            <a:off x="3131840" y="332656"/>
            <a:ext cx="3096344" cy="523220"/>
          </a:xfrm>
          <a:prstGeom prst="rect">
            <a:avLst/>
          </a:prstGeom>
          <a:ln/>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s-ES_tradnl" sz="2800" dirty="0" smtClean="0">
                <a:latin typeface="Comic Sans MS" pitchFamily="66" charset="0"/>
              </a:rPr>
              <a:t>4-. ¿Qué dicen?</a:t>
            </a:r>
            <a:endParaRPr lang="es-ES" sz="2800" dirty="0">
              <a:latin typeface="Comic Sans MS" pitchFamily="66" charset="0"/>
            </a:endParaRPr>
          </a:p>
        </p:txBody>
      </p:sp>
      <p:sp>
        <p:nvSpPr>
          <p:cNvPr id="11" name="10 CuadroTexto"/>
          <p:cNvSpPr txBox="1"/>
          <p:nvPr/>
        </p:nvSpPr>
        <p:spPr>
          <a:xfrm>
            <a:off x="4355976" y="2852936"/>
            <a:ext cx="4427984" cy="923330"/>
          </a:xfrm>
          <a:prstGeom prst="rect">
            <a:avLst/>
          </a:prstGeom>
          <a:ln/>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s-ES_tradnl" dirty="0" smtClean="0"/>
              <a:t>El usuario podrá sentirse seguro y en paz, recomendando la aplicación :D ASIES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6"/>
                                        </p:tgtEl>
                                        <p:attrNameLst>
                                          <p:attrName>style.visibility</p:attrName>
                                        </p:attrNameLst>
                                      </p:cBhvr>
                                      <p:to>
                                        <p:strVal val="visible"/>
                                      </p:to>
                                    </p:set>
                                    <p:anim calcmode="discrete" valueType="clr">
                                      <p:cBhvr override="childStyle">
                                        <p:cTn id="7"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gtEl>
                                        <p:attrNameLst>
                                          <p:attrName>fillcolor</p:attrName>
                                        </p:attrNameLst>
                                      </p:cBhvr>
                                      <p:tavLst>
                                        <p:tav tm="0">
                                          <p:val>
                                            <p:clrVal>
                                              <a:schemeClr val="accent2"/>
                                            </p:clrVal>
                                          </p:val>
                                        </p:tav>
                                        <p:tav tm="50000">
                                          <p:val>
                                            <p:clrVal>
                                              <a:schemeClr val="hlink"/>
                                            </p:clrVal>
                                          </p:val>
                                        </p:tav>
                                      </p:tavLst>
                                    </p:anim>
                                    <p:set>
                                      <p:cBhvr>
                                        <p:cTn id="9" dur="80"/>
                                        <p:tgtEl>
                                          <p:spTgt spid="6"/>
                                        </p:tgtEl>
                                        <p:attrNameLst>
                                          <p:attrName>fill.type</p:attrName>
                                        </p:attrNameLst>
                                      </p:cBhvr>
                                      <p:to>
                                        <p:strVal val="solid"/>
                                      </p:to>
                                    </p:set>
                                  </p:childTnLst>
                                </p:cTn>
                              </p:par>
                            </p:childTnLst>
                          </p:cTn>
                        </p:par>
                        <p:par>
                          <p:cTn id="10" fill="hold">
                            <p:stCondLst>
                              <p:cond delay="48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1480"/>
                            </p:stCondLst>
                            <p:childTnLst>
                              <p:par>
                                <p:cTn id="17" presetID="2" presetClass="entr" presetSubtype="4"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2" fill="hold" grpId="1" nodeType="clickEffect">
                                  <p:stCondLst>
                                    <p:cond delay="0"/>
                                  </p:stCondLst>
                                  <p:iterate type="lt">
                                    <p:tmPct val="0"/>
                                  </p:iterate>
                                  <p:childTnLst>
                                    <p:anim calcmode="lin" valueType="num">
                                      <p:cBhvr additive="base">
                                        <p:cTn id="24" dur="500"/>
                                        <p:tgtEl>
                                          <p:spTgt spid="6"/>
                                        </p:tgtEl>
                                        <p:attrNameLst>
                                          <p:attrName>ppt_x</p:attrName>
                                        </p:attrNameLst>
                                      </p:cBhvr>
                                      <p:tavLst>
                                        <p:tav tm="0">
                                          <p:val>
                                            <p:strVal val="ppt_x"/>
                                          </p:val>
                                        </p:tav>
                                        <p:tav tm="100000">
                                          <p:val>
                                            <p:strVal val="1+ppt_w/2"/>
                                          </p:val>
                                        </p:tav>
                                      </p:tavLst>
                                    </p:anim>
                                    <p:anim calcmode="lin" valueType="num">
                                      <p:cBhvr additive="base">
                                        <p:cTn id="25" dur="500"/>
                                        <p:tgtEl>
                                          <p:spTgt spid="6"/>
                                        </p:tgtEl>
                                        <p:attrNameLst>
                                          <p:attrName>ppt_y</p:attrName>
                                        </p:attrNameLst>
                                      </p:cBhvr>
                                      <p:tavLst>
                                        <p:tav tm="0">
                                          <p:val>
                                            <p:strVal val="ppt_y"/>
                                          </p:val>
                                        </p:tav>
                                        <p:tav tm="100000">
                                          <p:val>
                                            <p:strVal val="ppt_y"/>
                                          </p:val>
                                        </p:tav>
                                      </p:tavLst>
                                    </p:anim>
                                    <p:set>
                                      <p:cBhvr>
                                        <p:cTn id="26" dur="1" fill="hold">
                                          <p:stCondLst>
                                            <p:cond delay="499"/>
                                          </p:stCondLst>
                                        </p:cTn>
                                        <p:tgtEl>
                                          <p:spTgt spid="6"/>
                                        </p:tgtEl>
                                        <p:attrNameLst>
                                          <p:attrName>style.visibility</p:attrName>
                                        </p:attrNameLst>
                                      </p:cBhvr>
                                      <p:to>
                                        <p:strVal val="hidden"/>
                                      </p:to>
                                    </p:set>
                                  </p:childTnLst>
                                </p:cTn>
                              </p:par>
                            </p:childTnLst>
                          </p:cTn>
                        </p:par>
                        <p:par>
                          <p:cTn id="27" fill="hold">
                            <p:stCondLst>
                              <p:cond delay="500"/>
                            </p:stCondLst>
                            <p:childTnLst>
                              <p:par>
                                <p:cTn id="28" presetID="27" presetClass="entr" presetSubtype="0" fill="hold" grpId="0" nodeType="afterEffect">
                                  <p:stCondLst>
                                    <p:cond delay="0"/>
                                  </p:stCondLst>
                                  <p:iterate type="lt">
                                    <p:tmPct val="50000"/>
                                  </p:iterate>
                                  <p:childTnLst>
                                    <p:set>
                                      <p:cBhvr>
                                        <p:cTn id="29" dur="1" fill="hold">
                                          <p:stCondLst>
                                            <p:cond delay="0"/>
                                          </p:stCondLst>
                                        </p:cTn>
                                        <p:tgtEl>
                                          <p:spTgt spid="9"/>
                                        </p:tgtEl>
                                        <p:attrNameLst>
                                          <p:attrName>style.visibility</p:attrName>
                                        </p:attrNameLst>
                                      </p:cBhvr>
                                      <p:to>
                                        <p:strVal val="visible"/>
                                      </p:to>
                                    </p:set>
                                    <p:anim calcmode="discrete" valueType="clr">
                                      <p:cBhvr override="childStyle">
                                        <p:cTn id="30" dur="80"/>
                                        <p:tgtEl>
                                          <p:spTgt spid="9"/>
                                        </p:tgtEl>
                                        <p:attrNameLst>
                                          <p:attrName>style.color</p:attrName>
                                        </p:attrNameLst>
                                      </p:cBhvr>
                                      <p:tavLst>
                                        <p:tav tm="0">
                                          <p:val>
                                            <p:clrVal>
                                              <a:schemeClr val="accent2"/>
                                            </p:clrVal>
                                          </p:val>
                                        </p:tav>
                                        <p:tav tm="50000">
                                          <p:val>
                                            <p:clrVal>
                                              <a:schemeClr val="hlink"/>
                                            </p:clrVal>
                                          </p:val>
                                        </p:tav>
                                      </p:tavLst>
                                    </p:anim>
                                    <p:anim calcmode="discrete" valueType="clr">
                                      <p:cBhvr>
                                        <p:cTn id="31" dur="80"/>
                                        <p:tgtEl>
                                          <p:spTgt spid="9"/>
                                        </p:tgtEl>
                                        <p:attrNameLst>
                                          <p:attrName>fillcolor</p:attrName>
                                        </p:attrNameLst>
                                      </p:cBhvr>
                                      <p:tavLst>
                                        <p:tav tm="0">
                                          <p:val>
                                            <p:clrVal>
                                              <a:schemeClr val="accent2"/>
                                            </p:clrVal>
                                          </p:val>
                                        </p:tav>
                                        <p:tav tm="50000">
                                          <p:val>
                                            <p:clrVal>
                                              <a:schemeClr val="hlink"/>
                                            </p:clrVal>
                                          </p:val>
                                        </p:tav>
                                      </p:tavLst>
                                    </p:anim>
                                    <p:set>
                                      <p:cBhvr>
                                        <p:cTn id="32" dur="80"/>
                                        <p:tgtEl>
                                          <p:spTgt spid="9"/>
                                        </p:tgtEl>
                                        <p:attrNameLst>
                                          <p:attrName>fill.type</p:attrName>
                                        </p:attrNameLst>
                                      </p:cBhvr>
                                      <p:to>
                                        <p:strVal val="solid"/>
                                      </p:to>
                                    </p:set>
                                  </p:childTnLst>
                                </p:cTn>
                              </p:par>
                            </p:childTnLst>
                          </p:cTn>
                        </p:par>
                        <p:par>
                          <p:cTn id="33" fill="hold">
                            <p:stCondLst>
                              <p:cond delay="1060"/>
                            </p:stCondLst>
                            <p:childTnLst>
                              <p:par>
                                <p:cTn id="34" presetID="42" presetClass="entr" presetSubtype="0"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9"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índice.jpg"/>
          <p:cNvPicPr>
            <a:picLocks noChangeAspect="1"/>
          </p:cNvPicPr>
          <p:nvPr/>
        </p:nvPicPr>
        <p:blipFill>
          <a:blip r:embed="rId2" cstate="print"/>
          <a:stretch>
            <a:fillRect/>
          </a:stretch>
        </p:blipFill>
        <p:spPr>
          <a:xfrm>
            <a:off x="7668344" y="5452919"/>
            <a:ext cx="1475656" cy="1405081"/>
          </a:xfrm>
          <a:prstGeom prst="rect">
            <a:avLst/>
          </a:prstGeom>
        </p:spPr>
      </p:pic>
      <p:pic>
        <p:nvPicPr>
          <p:cNvPr id="3" name="2 Imagen" descr="índice.png"/>
          <p:cNvPicPr>
            <a:picLocks noChangeAspect="1"/>
          </p:cNvPicPr>
          <p:nvPr/>
        </p:nvPicPr>
        <p:blipFill>
          <a:blip r:embed="rId3" cstate="print"/>
          <a:stretch>
            <a:fillRect/>
          </a:stretch>
        </p:blipFill>
        <p:spPr>
          <a:xfrm>
            <a:off x="6444208" y="5480280"/>
            <a:ext cx="1227212" cy="1377719"/>
          </a:xfrm>
          <a:prstGeom prst="rect">
            <a:avLst/>
          </a:prstGeom>
        </p:spPr>
      </p:pic>
      <p:sp>
        <p:nvSpPr>
          <p:cNvPr id="4" name="3 CuadroTexto"/>
          <p:cNvSpPr txBox="1"/>
          <p:nvPr/>
        </p:nvSpPr>
        <p:spPr>
          <a:xfrm>
            <a:off x="72008" y="6362164"/>
            <a:ext cx="1763688" cy="523220"/>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s-ES_tradnl" sz="1400" dirty="0" smtClean="0">
                <a:latin typeface="Berlin Sans FB Demi" pitchFamily="34" charset="0"/>
              </a:rPr>
              <a:t>ANGEL MARTINEZ AGUILAR</a:t>
            </a:r>
            <a:endParaRPr lang="es-ES" sz="1400" dirty="0">
              <a:latin typeface="Berlin Sans FB Demi" pitchFamily="34" charset="0"/>
            </a:endParaRPr>
          </a:p>
        </p:txBody>
      </p:sp>
      <p:sp>
        <p:nvSpPr>
          <p:cNvPr id="5" name="4 CuadroTexto"/>
          <p:cNvSpPr txBox="1"/>
          <p:nvPr/>
        </p:nvSpPr>
        <p:spPr>
          <a:xfrm>
            <a:off x="3131840" y="332656"/>
            <a:ext cx="3096344" cy="523220"/>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s-ES_tradnl" sz="2800" dirty="0" smtClean="0">
                <a:latin typeface="Comic Sans MS" pitchFamily="66" charset="0"/>
              </a:rPr>
              <a:t>5-. ¿Qué hacen?</a:t>
            </a:r>
            <a:endParaRPr lang="es-ES" sz="2800" dirty="0">
              <a:latin typeface="Comic Sans MS" pitchFamily="66" charset="0"/>
            </a:endParaRPr>
          </a:p>
        </p:txBody>
      </p:sp>
      <p:sp>
        <p:nvSpPr>
          <p:cNvPr id="6" name="5 CuadroTexto"/>
          <p:cNvSpPr txBox="1"/>
          <p:nvPr/>
        </p:nvSpPr>
        <p:spPr>
          <a:xfrm>
            <a:off x="683568" y="1268760"/>
            <a:ext cx="7848872" cy="1200329"/>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s-ES_tradnl" dirty="0" smtClean="0"/>
              <a:t>El usuario, olvidadizo y distraído (y tal vez flojo), continuara teniendo inconvenientes en recordar por su cuenta sus citas, saldrá tarde a un lugar o inconvenientes fuera de su alcance le impedirán ser la persona puntual y efectiva que debería ser.</a:t>
            </a:r>
          </a:p>
        </p:txBody>
      </p:sp>
      <p:sp>
        <p:nvSpPr>
          <p:cNvPr id="7" name="6 CuadroTexto"/>
          <p:cNvSpPr txBox="1"/>
          <p:nvPr/>
        </p:nvSpPr>
        <p:spPr>
          <a:xfrm>
            <a:off x="4067944" y="3140968"/>
            <a:ext cx="4896544" cy="1477328"/>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s-ES_tradnl" dirty="0" smtClean="0"/>
              <a:t>Con ayuda de esta aplicación, tal vez no se pueda modificar sus costumbres y acciones, pero tendrá un colchón de seguridad para no tener que depender de si mismo!!! </a:t>
            </a:r>
          </a:p>
        </p:txBody>
      </p:sp>
      <p:pic>
        <p:nvPicPr>
          <p:cNvPr id="8" name="7 Imagen" descr="4.png"/>
          <p:cNvPicPr>
            <a:picLocks noChangeAspect="1"/>
          </p:cNvPicPr>
          <p:nvPr/>
        </p:nvPicPr>
        <p:blipFill>
          <a:blip r:embed="rId4" cstate="print"/>
          <a:stretch>
            <a:fillRect/>
          </a:stretch>
        </p:blipFill>
        <p:spPr>
          <a:xfrm>
            <a:off x="251520" y="2924944"/>
            <a:ext cx="3419199" cy="276552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5"/>
                                        </p:tgtEl>
                                        <p:attrNameLst>
                                          <p:attrName>style.visibility</p:attrName>
                                        </p:attrNameLst>
                                      </p:cBhvr>
                                      <p:to>
                                        <p:strVal val="visible"/>
                                      </p:to>
                                    </p:set>
                                    <p:anim calcmode="discrete" valueType="clr">
                                      <p:cBhvr override="childStyle">
                                        <p:cTn id="7"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
                                        </p:tgtEl>
                                        <p:attrNameLst>
                                          <p:attrName>fillcolor</p:attrName>
                                        </p:attrNameLst>
                                      </p:cBhvr>
                                      <p:tavLst>
                                        <p:tav tm="0">
                                          <p:val>
                                            <p:clrVal>
                                              <a:schemeClr val="accent2"/>
                                            </p:clrVal>
                                          </p:val>
                                        </p:tav>
                                        <p:tav tm="50000">
                                          <p:val>
                                            <p:clrVal>
                                              <a:schemeClr val="hlink"/>
                                            </p:clrVal>
                                          </p:val>
                                        </p:tav>
                                      </p:tavLst>
                                    </p:anim>
                                    <p:set>
                                      <p:cBhvr>
                                        <p:cTn id="9" dur="80"/>
                                        <p:tgtEl>
                                          <p:spTgt spid="5"/>
                                        </p:tgtEl>
                                        <p:attrNameLst>
                                          <p:attrName>fill.type</p:attrName>
                                        </p:attrNameLst>
                                      </p:cBhvr>
                                      <p:to>
                                        <p:strVal val="solid"/>
                                      </p:to>
                                    </p:set>
                                  </p:childTnLst>
                                </p:cTn>
                              </p:par>
                            </p:childTnLst>
                          </p:cTn>
                        </p:par>
                        <p:par>
                          <p:cTn id="10" fill="hold">
                            <p:stCondLst>
                              <p:cond delay="56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1560"/>
                            </p:stCondLst>
                            <p:childTnLst>
                              <p:par>
                                <p:cTn id="17" presetID="42"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4"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 from="(-#ppt_w/2)" to="(#ppt_x)" calcmode="lin" valueType="num">
                                      <p:cBhvr>
                                        <p:cTn id="26" dur="1200" fill="hold">
                                          <p:stCondLst>
                                            <p:cond delay="0"/>
                                          </p:stCondLst>
                                        </p:cTn>
                                        <p:tgtEl>
                                          <p:spTgt spid="8"/>
                                        </p:tgtEl>
                                        <p:attrNameLst>
                                          <p:attrName>ppt_x</p:attrName>
                                        </p:attrNameLst>
                                      </p:cBhvr>
                                    </p:anim>
                                    <p:anim from="0" to="-1.0" calcmode="lin" valueType="num">
                                      <p:cBhvr>
                                        <p:cTn id="27" dur="400" decel="50000" autoRev="1" fill="hold">
                                          <p:stCondLst>
                                            <p:cond delay="1200"/>
                                          </p:stCondLst>
                                        </p:cTn>
                                        <p:tgtEl>
                                          <p:spTgt spid="8"/>
                                        </p:tgtEl>
                                        <p:attrNameLst>
                                          <p:attrName>xshear</p:attrName>
                                        </p:attrNameLst>
                                      </p:cBhvr>
                                    </p:anim>
                                    <p:animScale>
                                      <p:cBhvr>
                                        <p:cTn id="28" dur="400" decel="100000" autoRev="1" fill="hold">
                                          <p:stCondLst>
                                            <p:cond delay="1200"/>
                                          </p:stCondLst>
                                        </p:cTn>
                                        <p:tgtEl>
                                          <p:spTgt spid="8"/>
                                        </p:tgtEl>
                                      </p:cBhvr>
                                      <p:from x="100000" y="100000"/>
                                      <p:to x="80000" y="100000"/>
                                    </p:animScale>
                                    <p:anim by="(#ppt_h/3+#ppt_w*0.1)" calcmode="lin" valueType="num">
                                      <p:cBhvr additive="sum">
                                        <p:cTn id="29" dur="400" decel="100000" autoRev="1" fill="hold">
                                          <p:stCondLst>
                                            <p:cond delay="1200"/>
                                          </p:stCondLst>
                                        </p:cTn>
                                        <p:tgtEl>
                                          <p:spTgt spid="8"/>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índice.jpg"/>
          <p:cNvPicPr>
            <a:picLocks noChangeAspect="1"/>
          </p:cNvPicPr>
          <p:nvPr/>
        </p:nvPicPr>
        <p:blipFill>
          <a:blip r:embed="rId2" cstate="print"/>
          <a:stretch>
            <a:fillRect/>
          </a:stretch>
        </p:blipFill>
        <p:spPr>
          <a:xfrm>
            <a:off x="7668344" y="5452919"/>
            <a:ext cx="1475656" cy="1405081"/>
          </a:xfrm>
          <a:prstGeom prst="rect">
            <a:avLst/>
          </a:prstGeom>
        </p:spPr>
      </p:pic>
      <p:pic>
        <p:nvPicPr>
          <p:cNvPr id="3" name="2 Imagen" descr="índice.png"/>
          <p:cNvPicPr>
            <a:picLocks noChangeAspect="1"/>
          </p:cNvPicPr>
          <p:nvPr/>
        </p:nvPicPr>
        <p:blipFill>
          <a:blip r:embed="rId3" cstate="print"/>
          <a:stretch>
            <a:fillRect/>
          </a:stretch>
        </p:blipFill>
        <p:spPr>
          <a:xfrm>
            <a:off x="6444208" y="5480280"/>
            <a:ext cx="1227212" cy="1377719"/>
          </a:xfrm>
          <a:prstGeom prst="rect">
            <a:avLst/>
          </a:prstGeom>
        </p:spPr>
      </p:pic>
      <p:sp>
        <p:nvSpPr>
          <p:cNvPr id="4" name="3 CuadroTexto"/>
          <p:cNvSpPr txBox="1"/>
          <p:nvPr/>
        </p:nvSpPr>
        <p:spPr>
          <a:xfrm>
            <a:off x="72008" y="6362164"/>
            <a:ext cx="1763688" cy="523220"/>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s-ES_tradnl" sz="1400" dirty="0" smtClean="0">
                <a:latin typeface="Berlin Sans FB Demi" pitchFamily="34" charset="0"/>
              </a:rPr>
              <a:t>ANGEL MARTINEZ AGUILAR</a:t>
            </a:r>
            <a:endParaRPr lang="es-ES" sz="1400" dirty="0">
              <a:latin typeface="Berlin Sans FB Demi" pitchFamily="34" charset="0"/>
            </a:endParaRPr>
          </a:p>
        </p:txBody>
      </p:sp>
      <p:sp>
        <p:nvSpPr>
          <p:cNvPr id="5" name="4 CuadroTexto"/>
          <p:cNvSpPr txBox="1"/>
          <p:nvPr/>
        </p:nvSpPr>
        <p:spPr>
          <a:xfrm>
            <a:off x="3131840" y="332656"/>
            <a:ext cx="3096344" cy="523220"/>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13500000" scaled="1"/>
            <a:tileRect/>
          </a:gra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_tradnl" sz="2800" dirty="0" smtClean="0">
                <a:latin typeface="Comic Sans MS" pitchFamily="66" charset="0"/>
              </a:rPr>
              <a:t>6</a:t>
            </a:r>
            <a:r>
              <a:rPr lang="es-ES_tradnl" sz="2800" dirty="0" smtClean="0">
                <a:latin typeface="Comic Sans MS" pitchFamily="66" charset="0"/>
              </a:rPr>
              <a:t>-. ¿Qué oyen?</a:t>
            </a:r>
            <a:endParaRPr lang="es-ES" sz="2800" dirty="0">
              <a:latin typeface="Comic Sans MS" pitchFamily="66" charset="0"/>
            </a:endParaRPr>
          </a:p>
        </p:txBody>
      </p:sp>
      <p:sp>
        <p:nvSpPr>
          <p:cNvPr id="6" name="5 CuadroTexto"/>
          <p:cNvSpPr txBox="1"/>
          <p:nvPr/>
        </p:nvSpPr>
        <p:spPr>
          <a:xfrm>
            <a:off x="683568" y="1268760"/>
            <a:ext cx="7848872" cy="1200329"/>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13500000" scaled="1"/>
            <a:tileRect/>
          </a:gra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_tradnl" dirty="0" smtClean="0"/>
              <a:t>Y ahí estaba yo, caminando por el parque, tal como solía hacerlo antes de conocer el infierno mismo, eh perdido mucho tiempo en la soledad, buscando una forma de sobrevivir, hoy, por fin estoy de vuelta, la vida me vuelve a sonreír y estoy dispuesto a continuar…</a:t>
            </a:r>
          </a:p>
        </p:txBody>
      </p:sp>
      <p:sp>
        <p:nvSpPr>
          <p:cNvPr id="8" name="7 CuadroTexto"/>
          <p:cNvSpPr txBox="1"/>
          <p:nvPr/>
        </p:nvSpPr>
        <p:spPr>
          <a:xfrm>
            <a:off x="683568" y="2564904"/>
            <a:ext cx="7848872" cy="923330"/>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13500000" scaled="1"/>
            <a:tileRect/>
          </a:gra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_tradnl" dirty="0" smtClean="0"/>
              <a:t>Hoy la primavera ha nacido, los arboles han recuperado su gran frondosidad, las flores vuelven a nacer y las nubes se abren dando la bienvenida a la luz del sol…</a:t>
            </a:r>
          </a:p>
        </p:txBody>
      </p:sp>
      <p:sp>
        <p:nvSpPr>
          <p:cNvPr id="9" name="8 CuadroTexto"/>
          <p:cNvSpPr txBox="1"/>
          <p:nvPr/>
        </p:nvSpPr>
        <p:spPr>
          <a:xfrm>
            <a:off x="683568" y="3573016"/>
            <a:ext cx="7848872" cy="1754326"/>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13500000" scaled="1"/>
            <a:tileRect/>
          </a:gra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_tradnl" dirty="0" smtClean="0"/>
              <a:t>Me siento bajo la sombra de un gran árbol, la gente pasa junto a mi, lo suficientemente </a:t>
            </a:r>
            <a:r>
              <a:rPr lang="es-ES_tradnl" dirty="0" smtClean="0"/>
              <a:t>c</a:t>
            </a:r>
            <a:r>
              <a:rPr lang="es-ES_tradnl" dirty="0" smtClean="0"/>
              <a:t>erca para poder oír sus conversaciones, desde que regrese del infierno, no eh dejado de oír de ello, una aplicación para poder </a:t>
            </a:r>
            <a:r>
              <a:rPr lang="es-ES_tradnl" dirty="0" err="1" smtClean="0"/>
              <a:t>agendar</a:t>
            </a:r>
            <a:r>
              <a:rPr lang="es-ES_tradnl" dirty="0" smtClean="0"/>
              <a:t> tus compromisos y deberes, además, te es útil para pre escribir un mensaje de emergencia el cual será enviado en un percance de tu día a día…</a:t>
            </a:r>
          </a:p>
        </p:txBody>
      </p:sp>
      <p:sp>
        <p:nvSpPr>
          <p:cNvPr id="11" name="10 CuadroTexto"/>
          <p:cNvSpPr txBox="1"/>
          <p:nvPr/>
        </p:nvSpPr>
        <p:spPr>
          <a:xfrm>
            <a:off x="2915816" y="5517232"/>
            <a:ext cx="2943944" cy="646331"/>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13500000" scaled="1"/>
            <a:tileRect/>
          </a:gra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_tradnl" dirty="0" smtClean="0"/>
              <a:t>Suena muy útil… la deberé de probar.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5"/>
                                        </p:tgtEl>
                                        <p:attrNameLst>
                                          <p:attrName>style.visibility</p:attrName>
                                        </p:attrNameLst>
                                      </p:cBhvr>
                                      <p:to>
                                        <p:strVal val="visible"/>
                                      </p:to>
                                    </p:set>
                                    <p:anim calcmode="discrete" valueType="clr">
                                      <p:cBhvr override="childStyle">
                                        <p:cTn id="7"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
                                        </p:tgtEl>
                                        <p:attrNameLst>
                                          <p:attrName>fillcolor</p:attrName>
                                        </p:attrNameLst>
                                      </p:cBhvr>
                                      <p:tavLst>
                                        <p:tav tm="0">
                                          <p:val>
                                            <p:clrVal>
                                              <a:schemeClr val="accent2"/>
                                            </p:clrVal>
                                          </p:val>
                                        </p:tav>
                                        <p:tav tm="50000">
                                          <p:val>
                                            <p:clrVal>
                                              <a:schemeClr val="hlink"/>
                                            </p:clrVal>
                                          </p:val>
                                        </p:tav>
                                      </p:tavLst>
                                    </p:anim>
                                    <p:set>
                                      <p:cBhvr>
                                        <p:cTn id="9" dur="80"/>
                                        <p:tgtEl>
                                          <p:spTgt spid="5"/>
                                        </p:tgtEl>
                                        <p:attrNameLst>
                                          <p:attrName>fill.type</p:attrName>
                                        </p:attrNameLst>
                                      </p:cBhvr>
                                      <p:to>
                                        <p:strVal val="solid"/>
                                      </p:to>
                                    </p:set>
                                  </p:childTnLst>
                                </p:cTn>
                              </p:par>
                            </p:childTnLst>
                          </p:cTn>
                        </p:par>
                        <p:par>
                          <p:cTn id="10" fill="hold">
                            <p:stCondLst>
                              <p:cond delay="520"/>
                            </p:stCondLst>
                            <p:childTnLst>
                              <p:par>
                                <p:cTn id="11" presetID="42" presetClass="entr" presetSubtype="0" fill="hold" grpId="0" nodeType="afterEffect">
                                  <p:stCondLst>
                                    <p:cond delay="0"/>
                                  </p:stCondLst>
                                  <p:iterate type="lt">
                                    <p:tmPct val="0"/>
                                  </p:iterate>
                                  <p:childTnLst>
                                    <p:set>
                                      <p:cBhvr>
                                        <p:cTn id="12" dur="1" fill="hold">
                                          <p:stCondLst>
                                            <p:cond delay="0"/>
                                          </p:stCondLst>
                                        </p:cTn>
                                        <p:tgtEl>
                                          <p:spTgt spid="6"/>
                                        </p:tgtEl>
                                        <p:attrNameLst>
                                          <p:attrName>style.visibility</p:attrName>
                                        </p:attrNameLst>
                                      </p:cBhvr>
                                      <p:to>
                                        <p:strVal val="visible"/>
                                      </p:to>
                                    </p:set>
                                    <p:animEffect transition="in" filter="fade">
                                      <p:cBhvr>
                                        <p:cTn id="13" dur="2000"/>
                                        <p:tgtEl>
                                          <p:spTgt spid="6"/>
                                        </p:tgtEl>
                                      </p:cBhvr>
                                    </p:animEffect>
                                    <p:anim calcmode="lin" valueType="num">
                                      <p:cBhvr>
                                        <p:cTn id="14" dur="2000" fill="hold"/>
                                        <p:tgtEl>
                                          <p:spTgt spid="6"/>
                                        </p:tgtEl>
                                        <p:attrNameLst>
                                          <p:attrName>ppt_x</p:attrName>
                                        </p:attrNameLst>
                                      </p:cBhvr>
                                      <p:tavLst>
                                        <p:tav tm="0">
                                          <p:val>
                                            <p:strVal val="#ppt_x"/>
                                          </p:val>
                                        </p:tav>
                                        <p:tav tm="100000">
                                          <p:val>
                                            <p:strVal val="#ppt_x"/>
                                          </p:val>
                                        </p:tav>
                                      </p:tavLst>
                                    </p:anim>
                                    <p:anim calcmode="lin" valueType="num">
                                      <p:cBhvr>
                                        <p:cTn id="15" dur="2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520"/>
                            </p:stCondLst>
                            <p:childTnLst>
                              <p:par>
                                <p:cTn id="17" presetID="42"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2000"/>
                                        <p:tgtEl>
                                          <p:spTgt spid="8"/>
                                        </p:tgtEl>
                                      </p:cBhvr>
                                    </p:animEffect>
                                    <p:anim calcmode="lin" valueType="num">
                                      <p:cBhvr>
                                        <p:cTn id="20" dur="2000" fill="hold"/>
                                        <p:tgtEl>
                                          <p:spTgt spid="8"/>
                                        </p:tgtEl>
                                        <p:attrNameLst>
                                          <p:attrName>ppt_x</p:attrName>
                                        </p:attrNameLst>
                                      </p:cBhvr>
                                      <p:tavLst>
                                        <p:tav tm="0">
                                          <p:val>
                                            <p:strVal val="#ppt_x"/>
                                          </p:val>
                                        </p:tav>
                                        <p:tav tm="100000">
                                          <p:val>
                                            <p:strVal val="#ppt_x"/>
                                          </p:val>
                                        </p:tav>
                                      </p:tavLst>
                                    </p:anim>
                                    <p:anim calcmode="lin" valueType="num">
                                      <p:cBhvr>
                                        <p:cTn id="21" dur="2000" fill="hold"/>
                                        <p:tgtEl>
                                          <p:spTgt spid="8"/>
                                        </p:tgtEl>
                                        <p:attrNameLst>
                                          <p:attrName>ppt_y</p:attrName>
                                        </p:attrNameLst>
                                      </p:cBhvr>
                                      <p:tavLst>
                                        <p:tav tm="0">
                                          <p:val>
                                            <p:strVal val="#ppt_y+.1"/>
                                          </p:val>
                                        </p:tav>
                                        <p:tav tm="100000">
                                          <p:val>
                                            <p:strVal val="#ppt_y"/>
                                          </p:val>
                                        </p:tav>
                                      </p:tavLst>
                                    </p:anim>
                                  </p:childTnLst>
                                </p:cTn>
                              </p:par>
                            </p:childTnLst>
                          </p:cTn>
                        </p:par>
                        <p:par>
                          <p:cTn id="22" fill="hold">
                            <p:stCondLst>
                              <p:cond delay="4520"/>
                            </p:stCondLst>
                            <p:childTnLst>
                              <p:par>
                                <p:cTn id="23" presetID="42"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2000"/>
                                        <p:tgtEl>
                                          <p:spTgt spid="9"/>
                                        </p:tgtEl>
                                      </p:cBhvr>
                                    </p:animEffect>
                                    <p:anim calcmode="lin" valueType="num">
                                      <p:cBhvr>
                                        <p:cTn id="26" dur="2000" fill="hold"/>
                                        <p:tgtEl>
                                          <p:spTgt spid="9"/>
                                        </p:tgtEl>
                                        <p:attrNameLst>
                                          <p:attrName>ppt_x</p:attrName>
                                        </p:attrNameLst>
                                      </p:cBhvr>
                                      <p:tavLst>
                                        <p:tav tm="0">
                                          <p:val>
                                            <p:strVal val="#ppt_x"/>
                                          </p:val>
                                        </p:tav>
                                        <p:tav tm="100000">
                                          <p:val>
                                            <p:strVal val="#ppt_x"/>
                                          </p:val>
                                        </p:tav>
                                      </p:tavLst>
                                    </p:anim>
                                    <p:anim calcmode="lin" valueType="num">
                                      <p:cBhvr>
                                        <p:cTn id="27" dur="2000" fill="hold"/>
                                        <p:tgtEl>
                                          <p:spTgt spid="9"/>
                                        </p:tgtEl>
                                        <p:attrNameLst>
                                          <p:attrName>ppt_y</p:attrName>
                                        </p:attrNameLst>
                                      </p:cBhvr>
                                      <p:tavLst>
                                        <p:tav tm="0">
                                          <p:val>
                                            <p:strVal val="#ppt_y+.1"/>
                                          </p:val>
                                        </p:tav>
                                        <p:tav tm="100000">
                                          <p:val>
                                            <p:strVal val="#ppt_y"/>
                                          </p:val>
                                        </p:tav>
                                      </p:tavLst>
                                    </p:anim>
                                  </p:childTnLst>
                                </p:cTn>
                              </p:par>
                            </p:childTnLst>
                          </p:cTn>
                        </p:par>
                        <p:par>
                          <p:cTn id="28" fill="hold">
                            <p:stCondLst>
                              <p:cond delay="6520"/>
                            </p:stCondLst>
                            <p:childTnLst>
                              <p:par>
                                <p:cTn id="29" presetID="42"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2000"/>
                                        <p:tgtEl>
                                          <p:spTgt spid="11"/>
                                        </p:tgtEl>
                                      </p:cBhvr>
                                    </p:animEffect>
                                    <p:anim calcmode="lin" valueType="num">
                                      <p:cBhvr>
                                        <p:cTn id="32" dur="2000" fill="hold"/>
                                        <p:tgtEl>
                                          <p:spTgt spid="11"/>
                                        </p:tgtEl>
                                        <p:attrNameLst>
                                          <p:attrName>ppt_x</p:attrName>
                                        </p:attrNameLst>
                                      </p:cBhvr>
                                      <p:tavLst>
                                        <p:tav tm="0">
                                          <p:val>
                                            <p:strVal val="#ppt_x"/>
                                          </p:val>
                                        </p:tav>
                                        <p:tav tm="100000">
                                          <p:val>
                                            <p:strVal val="#ppt_x"/>
                                          </p:val>
                                        </p:tav>
                                      </p:tavLst>
                                    </p:anim>
                                    <p:anim calcmode="lin" valueType="num">
                                      <p:cBhvr>
                                        <p:cTn id="33" dur="2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índice.jpg"/>
          <p:cNvPicPr>
            <a:picLocks noChangeAspect="1"/>
          </p:cNvPicPr>
          <p:nvPr/>
        </p:nvPicPr>
        <p:blipFill>
          <a:blip r:embed="rId2" cstate="print"/>
          <a:stretch>
            <a:fillRect/>
          </a:stretch>
        </p:blipFill>
        <p:spPr>
          <a:xfrm>
            <a:off x="7668344" y="5452919"/>
            <a:ext cx="1475656" cy="1405081"/>
          </a:xfrm>
          <a:prstGeom prst="rect">
            <a:avLst/>
          </a:prstGeom>
        </p:spPr>
      </p:pic>
      <p:pic>
        <p:nvPicPr>
          <p:cNvPr id="3" name="2 Imagen" descr="índice.png"/>
          <p:cNvPicPr>
            <a:picLocks noChangeAspect="1"/>
          </p:cNvPicPr>
          <p:nvPr/>
        </p:nvPicPr>
        <p:blipFill>
          <a:blip r:embed="rId3" cstate="print"/>
          <a:stretch>
            <a:fillRect/>
          </a:stretch>
        </p:blipFill>
        <p:spPr>
          <a:xfrm>
            <a:off x="6444208" y="5480280"/>
            <a:ext cx="1227212" cy="1377719"/>
          </a:xfrm>
          <a:prstGeom prst="rect">
            <a:avLst/>
          </a:prstGeom>
        </p:spPr>
      </p:pic>
      <p:sp>
        <p:nvSpPr>
          <p:cNvPr id="4" name="3 CuadroTexto"/>
          <p:cNvSpPr txBox="1"/>
          <p:nvPr/>
        </p:nvSpPr>
        <p:spPr>
          <a:xfrm>
            <a:off x="72008" y="6362164"/>
            <a:ext cx="1763688" cy="523220"/>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s-ES_tradnl" sz="1400" dirty="0" smtClean="0">
                <a:latin typeface="Berlin Sans FB Demi" pitchFamily="34" charset="0"/>
              </a:rPr>
              <a:t>ANGEL MARTINEZ AGUILAR</a:t>
            </a:r>
            <a:endParaRPr lang="es-ES" sz="1400" dirty="0">
              <a:latin typeface="Berlin Sans FB Demi" pitchFamily="34" charset="0"/>
            </a:endParaRPr>
          </a:p>
        </p:txBody>
      </p:sp>
      <p:sp>
        <p:nvSpPr>
          <p:cNvPr id="5" name="4 CuadroTexto"/>
          <p:cNvSpPr txBox="1"/>
          <p:nvPr/>
        </p:nvSpPr>
        <p:spPr>
          <a:xfrm>
            <a:off x="1547664" y="332656"/>
            <a:ext cx="6840760" cy="523220"/>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ES_tradnl" sz="2800" dirty="0" smtClean="0">
                <a:latin typeface="Comic Sans MS" pitchFamily="66" charset="0"/>
              </a:rPr>
              <a:t>7-. ¿Qué piensan qué sienten?</a:t>
            </a:r>
            <a:endParaRPr lang="es-ES" sz="2800" dirty="0">
              <a:latin typeface="Comic Sans MS" pitchFamily="66" charset="0"/>
            </a:endParaRPr>
          </a:p>
        </p:txBody>
      </p:sp>
      <p:sp>
        <p:nvSpPr>
          <p:cNvPr id="6" name="5 CuadroTexto"/>
          <p:cNvSpPr txBox="1"/>
          <p:nvPr/>
        </p:nvSpPr>
        <p:spPr>
          <a:xfrm>
            <a:off x="683568" y="1268760"/>
            <a:ext cx="7848872" cy="1477328"/>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ES_tradnl" dirty="0" smtClean="0"/>
              <a:t>Los usuarios se preocupan por su mala distribución de trabajo, no saber que hacer, ni cuando hacerlo, no recordar fechas de entrega, horarios de citas o eventos a futuro. Además de estar con los  peligros de vivir en un país 3er </a:t>
            </a:r>
            <a:r>
              <a:rPr lang="es-ES_tradnl" dirty="0" err="1" smtClean="0"/>
              <a:t>mundista</a:t>
            </a:r>
            <a:r>
              <a:rPr lang="es-ES_tradnl" dirty="0" smtClean="0"/>
              <a:t> y no saber que puede suceder en un día cualquiera. </a:t>
            </a:r>
          </a:p>
        </p:txBody>
      </p:sp>
      <p:sp>
        <p:nvSpPr>
          <p:cNvPr id="7" name="6 CuadroTexto"/>
          <p:cNvSpPr txBox="1"/>
          <p:nvPr/>
        </p:nvSpPr>
        <p:spPr>
          <a:xfrm>
            <a:off x="827584" y="3140968"/>
            <a:ext cx="7128792"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ES_tradnl" dirty="0" smtClean="0"/>
              <a:t>Los usuarios suelan con una utopía perfecta donde una aplicación móvil les ayude a mejorar sus distribución de horarios y </a:t>
            </a:r>
            <a:r>
              <a:rPr lang="es-ES_tradnl" dirty="0" err="1" smtClean="0"/>
              <a:t>agendar</a:t>
            </a:r>
            <a:r>
              <a:rPr lang="es-ES_tradnl" dirty="0" smtClean="0"/>
              <a:t> sus tiempos, el mundo se mueve cada vez mas rápido, debes de saber que hacer o no harás nada… ¿Por qué no empezar con esta aplicación? </a:t>
            </a:r>
            <a:r>
              <a:rPr lang="es-ES_tradnl" b="1" dirty="0" smtClean="0"/>
              <a:t>:D</a:t>
            </a:r>
            <a:endParaRPr lang="es-E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5"/>
                                        </p:tgtEl>
                                        <p:attrNameLst>
                                          <p:attrName>style.visibility</p:attrName>
                                        </p:attrNameLst>
                                      </p:cBhvr>
                                      <p:to>
                                        <p:strVal val="visible"/>
                                      </p:to>
                                    </p:set>
                                    <p:anim calcmode="discrete" valueType="clr">
                                      <p:cBhvr override="childStyle">
                                        <p:cTn id="7"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
                                        </p:tgtEl>
                                        <p:attrNameLst>
                                          <p:attrName>fillcolor</p:attrName>
                                        </p:attrNameLst>
                                      </p:cBhvr>
                                      <p:tavLst>
                                        <p:tav tm="0">
                                          <p:val>
                                            <p:clrVal>
                                              <a:schemeClr val="accent2"/>
                                            </p:clrVal>
                                          </p:val>
                                        </p:tav>
                                        <p:tav tm="50000">
                                          <p:val>
                                            <p:clrVal>
                                              <a:schemeClr val="hlink"/>
                                            </p:clrVal>
                                          </p:val>
                                        </p:tav>
                                      </p:tavLst>
                                    </p:anim>
                                    <p:set>
                                      <p:cBhvr>
                                        <p:cTn id="9" dur="80"/>
                                        <p:tgtEl>
                                          <p:spTgt spid="5"/>
                                        </p:tgtEl>
                                        <p:attrNameLst>
                                          <p:attrName>fill.type</p:attrName>
                                        </p:attrNameLst>
                                      </p:cBhvr>
                                      <p:to>
                                        <p:strVal val="solid"/>
                                      </p:to>
                                    </p:set>
                                  </p:childTnLst>
                                </p:cTn>
                              </p:par>
                            </p:childTnLst>
                          </p:cTn>
                        </p:par>
                        <p:par>
                          <p:cTn id="10" fill="hold">
                            <p:stCondLst>
                              <p:cond delay="104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índice.jpg"/>
          <p:cNvPicPr>
            <a:picLocks noChangeAspect="1"/>
          </p:cNvPicPr>
          <p:nvPr/>
        </p:nvPicPr>
        <p:blipFill>
          <a:blip r:embed="rId2" cstate="print"/>
          <a:stretch>
            <a:fillRect/>
          </a:stretch>
        </p:blipFill>
        <p:spPr>
          <a:xfrm>
            <a:off x="7668344" y="5452919"/>
            <a:ext cx="1475656" cy="1405081"/>
          </a:xfrm>
          <a:prstGeom prst="rect">
            <a:avLst/>
          </a:prstGeom>
        </p:spPr>
      </p:pic>
      <p:pic>
        <p:nvPicPr>
          <p:cNvPr id="3" name="2 Imagen" descr="índice.png"/>
          <p:cNvPicPr>
            <a:picLocks noChangeAspect="1"/>
          </p:cNvPicPr>
          <p:nvPr/>
        </p:nvPicPr>
        <p:blipFill>
          <a:blip r:embed="rId3" cstate="print"/>
          <a:stretch>
            <a:fillRect/>
          </a:stretch>
        </p:blipFill>
        <p:spPr>
          <a:xfrm>
            <a:off x="6444208" y="5480280"/>
            <a:ext cx="1227212" cy="1377719"/>
          </a:xfrm>
          <a:prstGeom prst="rect">
            <a:avLst/>
          </a:prstGeom>
        </p:spPr>
      </p:pic>
      <p:sp>
        <p:nvSpPr>
          <p:cNvPr id="4" name="3 CuadroTexto"/>
          <p:cNvSpPr txBox="1"/>
          <p:nvPr/>
        </p:nvSpPr>
        <p:spPr>
          <a:xfrm>
            <a:off x="72008" y="6362164"/>
            <a:ext cx="1763688" cy="523220"/>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s-ES_tradnl" sz="1400" dirty="0" smtClean="0">
                <a:latin typeface="Berlin Sans FB Demi" pitchFamily="34" charset="0"/>
              </a:rPr>
              <a:t>ANGEL MARTINEZ AGUILAR</a:t>
            </a:r>
            <a:endParaRPr lang="es-ES" sz="1400" dirty="0">
              <a:latin typeface="Berlin Sans FB Demi" pitchFamily="34" charset="0"/>
            </a:endParaRPr>
          </a:p>
        </p:txBody>
      </p:sp>
      <p:sp>
        <p:nvSpPr>
          <p:cNvPr id="5" name="4 CuadroTexto"/>
          <p:cNvSpPr txBox="1"/>
          <p:nvPr/>
        </p:nvSpPr>
        <p:spPr>
          <a:xfrm>
            <a:off x="3131840" y="2492896"/>
            <a:ext cx="2880320" cy="584775"/>
          </a:xfrm>
          <a:prstGeom prst="rect">
            <a:avLst/>
          </a:prstGeom>
          <a:effectLst>
            <a:glow rad="228600">
              <a:schemeClr val="accent2">
                <a:satMod val="175000"/>
                <a:alpha val="40000"/>
              </a:schemeClr>
            </a:glow>
            <a:outerShdw blurRad="63500" dist="38100" dir="5400000" rotWithShape="0">
              <a:srgbClr val="000000">
                <a:alpha val="45000"/>
              </a:srgbClr>
            </a:outerShdw>
            <a:reflection blurRad="6350" stA="50000" endA="295" endPos="92000" dist="101600" dir="5400000" sy="-100000" algn="bl" rotWithShape="0"/>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s-ES_tradnl" sz="3200" dirty="0" smtClean="0">
                <a:latin typeface="Algerian" pitchFamily="82" charset="0"/>
              </a:rPr>
              <a:t>¿GAME OVER?</a:t>
            </a:r>
            <a:endParaRPr lang="es-ES" sz="3200" dirty="0">
              <a:latin typeface="Algerian" pitchFamily="82" charset="0"/>
            </a:endParaRPr>
          </a:p>
        </p:txBody>
      </p:sp>
      <p:sp>
        <p:nvSpPr>
          <p:cNvPr id="6" name="5 CuadroTexto"/>
          <p:cNvSpPr txBox="1"/>
          <p:nvPr/>
        </p:nvSpPr>
        <p:spPr>
          <a:xfrm>
            <a:off x="2195736" y="2492896"/>
            <a:ext cx="4968552" cy="584775"/>
          </a:xfrm>
          <a:prstGeom prst="rect">
            <a:avLst/>
          </a:prstGeom>
          <a:effectLst>
            <a:glow rad="228600">
              <a:schemeClr val="accent4">
                <a:satMod val="175000"/>
                <a:alpha val="40000"/>
              </a:schemeClr>
            </a:glow>
            <a:outerShdw blurRad="63500" dist="38100" dir="5400000" rotWithShape="0">
              <a:srgbClr val="000000">
                <a:alpha val="45000"/>
              </a:srgbClr>
            </a:outerShdw>
            <a:reflection blurRad="6350" stA="50000" endA="295" endPos="92000" dist="101600" dir="5400000" sy="-100000" algn="bl" rotWithShape="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_tradnl" sz="3200" dirty="0" smtClean="0"/>
              <a:t>Gracias por su atención </a:t>
            </a:r>
            <a:endParaRPr lang="es-E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xit" presetSubtype="16" fill="hold" grpId="0" nodeType="clickEffect">
                                  <p:stCondLst>
                                    <p:cond delay="0"/>
                                  </p:stCondLst>
                                  <p:childTnLst>
                                    <p:animEffect transition="out" filter="plus(in)">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par>
                          <p:cTn id="8" fill="hold">
                            <p:stCondLst>
                              <p:cond delay="2000"/>
                            </p:stCondLst>
                            <p:childTnLst>
                              <p:par>
                                <p:cTn id="9" presetID="13" presetClass="entr" presetSubtype="32"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plus(out)">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212</TotalTime>
  <Words>659</Words>
  <Application>Microsoft Office PowerPoint</Application>
  <PresentationFormat>Presentación en pantalla (4:3)</PresentationFormat>
  <Paragraphs>51</Paragraphs>
  <Slides>9</Slides>
  <Notes>1</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Concurrencia</vt:lpstr>
      <vt:lpstr>UNIVERSIDAD NACIONAL AUTONOMA DE MEXICO</vt:lpstr>
      <vt:lpstr>Diapositiva 2</vt:lpstr>
      <vt:lpstr>Diapositiva 3</vt:lpstr>
      <vt:lpstr>Diapositiva 4</vt:lpstr>
      <vt:lpstr>Diapositiva 5</vt:lpstr>
      <vt:lpstr>Diapositiva 6</vt:lpstr>
      <vt:lpstr>Diapositiva 7</vt:lpstr>
      <vt:lpstr>Diapositiva 8</vt:lpstr>
      <vt:lpstr>Diapositiva 9</vt:lpstr>
    </vt:vector>
  </TitlesOfParts>
  <Company>WarezVirtual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dc:creator>
  <cp:lastModifiedBy>Angel</cp:lastModifiedBy>
  <cp:revision>23</cp:revision>
  <dcterms:created xsi:type="dcterms:W3CDTF">2019-03-13T08:06:18Z</dcterms:created>
  <dcterms:modified xsi:type="dcterms:W3CDTF">2019-03-13T11:48:12Z</dcterms:modified>
</cp:coreProperties>
</file>