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0D58D-BBCE-C248-ABA1-46B43D2D47FF}" v="458" dt="2022-01-17T11:44:25.328"/>
    <p1510:client id="{7CF1A728-AAC0-4593-8111-F06435BC5858}" v="833" dt="2022-01-18T16:40:58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06" autoAdjust="0"/>
  </p:normalViewPr>
  <p:slideViewPr>
    <p:cSldViewPr snapToGrid="0">
      <p:cViewPr varScale="1">
        <p:scale>
          <a:sx n="69" d="100"/>
          <a:sy n="69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9A6D2-0969-C74D-97AD-0F68B7F0DB67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1C38-4232-EB45-AC66-CC417C65DA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882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1C38-4232-EB45-AC66-CC417C65DA7E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65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2000" b="0" cap="none" dirty="0"/>
              <a:t>Lunar Lander V2 </a:t>
            </a:r>
            <a:r>
              <a:rPr lang="zh-TW" altLang="en-US" sz="2000" b="0" cap="none" dirty="0"/>
              <a:t>是來自</a:t>
            </a:r>
            <a:r>
              <a:rPr lang="en-US" altLang="zh-TW" sz="2000" b="0" cap="none" dirty="0" err="1"/>
              <a:t>OpenAI</a:t>
            </a:r>
            <a:r>
              <a:rPr lang="en-US" altLang="zh-TW" sz="2000" b="0" cap="none" baseline="0" dirty="0"/>
              <a:t> gym</a:t>
            </a:r>
            <a:r>
              <a:rPr lang="zh-TW" altLang="en-US" sz="2000" b="0" cap="none" baseline="0" dirty="0"/>
              <a:t>，</a:t>
            </a:r>
            <a:r>
              <a:rPr lang="zh-TW" alt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裡收集了很多遊戲環境，強化學習經常會使用到。那</a:t>
            </a:r>
            <a:r>
              <a:rPr lang="en-US" altLang="zh-TW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lunar</a:t>
            </a:r>
            <a:r>
              <a:rPr lang="en-US" altLang="zh-TW" sz="20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lander v2 </a:t>
            </a:r>
            <a:r>
              <a:rPr lang="zh-TW" altLang="en-US" sz="20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就是有個飛船主體、兩個支架、三個方向的噴射器，那主要就是要將飛船平穩的降落到兩個黃色旗幟之間。</a:t>
            </a:r>
            <a:endParaRPr kumimoji="1" lang="zh-TW" altLang="en-US" sz="20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1C38-4232-EB45-AC66-CC417C65DA7E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396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1C38-4232-EB45-AC66-CC417C65DA7E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04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那使用了</a:t>
            </a:r>
            <a:r>
              <a:rPr lang="en-US" altLang="zh-TW" dirty="0"/>
              <a:t>ACER</a:t>
            </a:r>
            <a:r>
              <a:rPr lang="zh-TW" altLang="en-US" dirty="0"/>
              <a:t>的演算法來訓練這個模型，他可以有效地去訓練</a:t>
            </a:r>
            <a:r>
              <a:rPr lang="en-US" altLang="zh-TW" dirty="0"/>
              <a:t>agent</a:t>
            </a:r>
            <a:r>
              <a:rPr lang="zh-TW" altLang="en-US" dirty="0"/>
              <a:t>來幫助強化學習的環境，那作者實驗在許多遊戲上有出色的表現。</a:t>
            </a:r>
            <a:endParaRPr lang="en-US" altLang="zh-TW" dirty="0"/>
          </a:p>
          <a:p>
            <a:r>
              <a:rPr lang="zh-TW" altLang="en-US" dirty="0"/>
              <a:t>所以選用了他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1C38-4232-EB45-AC66-CC417C65DA7E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194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/blob/master/gym/envs/box2d/lunar_lander.py" TargetMode="External"/><Relationship Id="rId7" Type="http://schemas.openxmlformats.org/officeDocument/2006/relationships/hyperlink" Target="https://wall.alphacoders.com/big.php?i=667544" TargetMode="External"/><Relationship Id="rId2" Type="http://schemas.openxmlformats.org/officeDocument/2006/relationships/hyperlink" Target="https://gym.openai.com/envs/LunarLander-v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ble-baselines.readthedocs.io/en/v2.3.0/guide/examples.html" TargetMode="External"/><Relationship Id="rId5" Type="http://schemas.openxmlformats.org/officeDocument/2006/relationships/hyperlink" Target="https://shiva-verma.medium.com/solving-lunar-lander-openaigym-reinforcement-learning-785675066197" TargetMode="External"/><Relationship Id="rId4" Type="http://schemas.openxmlformats.org/officeDocument/2006/relationships/hyperlink" Target="https://medium.com/no-sliver-bullet/%E5%BC%B7%E5%8C%96%E5%AD%B8%E7%BF%92-reinforcement-learning-lunar-lander-v2-1291d48b71c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2.mp4"/><Relationship Id="rId7" Type="http://schemas.openxmlformats.org/officeDocument/2006/relationships/hyperlink" Target="https://arxiv.org/abs/1611.01224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video" Target="../media/media2.mp4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夜晚, 夜空 的圖片&#10;&#10;自動產生的描述">
            <a:extLst>
              <a:ext uri="{FF2B5EF4-FFF2-40B4-BE49-F238E27FC236}">
                <a16:creationId xmlns:a16="http://schemas.microsoft.com/office/drawing/2014/main" id="{FDAB0626-F2D9-4C4A-AC9E-E305E08173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9000"/>
          </a:blip>
          <a:stretch>
            <a:fillRect/>
          </a:stretch>
        </p:blipFill>
        <p:spPr>
          <a:xfrm>
            <a:off x="549876" y="500449"/>
            <a:ext cx="11092248" cy="585710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53FB666-512F-A04F-819C-08BB26541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036" y="1099294"/>
            <a:ext cx="7197726" cy="2421464"/>
          </a:xfrm>
        </p:spPr>
        <p:txBody>
          <a:bodyPr>
            <a:normAutofit/>
          </a:bodyPr>
          <a:lstStyle/>
          <a:p>
            <a:r>
              <a:rPr lang="en" altLang="zh-TW"/>
              <a:t>Reinforcement Learning</a:t>
            </a:r>
            <a:r>
              <a:rPr lang="zh-TW" altLang="en-US"/>
              <a:t>－</a:t>
            </a:r>
            <a:r>
              <a:rPr lang="en" altLang="zh-TW"/>
              <a:t> Lunar Lander v2</a:t>
            </a:r>
            <a:br>
              <a:rPr lang="en" altLang="zh-TW"/>
            </a:b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F69ECE-F11D-C543-8909-D83DF6A89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3137" y="2997629"/>
            <a:ext cx="7197726" cy="1405467"/>
          </a:xfrm>
        </p:spPr>
        <p:txBody>
          <a:bodyPr/>
          <a:lstStyle/>
          <a:p>
            <a:pPr algn="l"/>
            <a:r>
              <a:rPr kumimoji="1" lang="en-US" altLang="zh-TW"/>
              <a:t>Student:M1029008</a:t>
            </a:r>
          </a:p>
          <a:p>
            <a:pPr algn="l"/>
            <a:r>
              <a:rPr kumimoji="1" lang="en-US" altLang="zh-TW"/>
              <a:t>name:</a:t>
            </a:r>
            <a:r>
              <a:rPr kumimoji="1" lang="zh-TW" altLang="en-US"/>
              <a:t>李奕磊</a:t>
            </a:r>
            <a:endParaRPr kumimoji="1" lang="en-US" altLang="zh-TW"/>
          </a:p>
          <a:p>
            <a:pPr algn="l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79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61722-DE29-4FBC-A165-5CE24555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Test The Model(</a:t>
            </a:r>
            <a:r>
              <a:rPr lang="en-US" altLang="zh-TW" sz="3600" dirty="0"/>
              <a:t>A</a:t>
            </a:r>
            <a:r>
              <a:rPr lang="en-US" altLang="zh-TW" cap="none" dirty="0"/>
              <a:t>gent)</a:t>
            </a:r>
            <a:endParaRPr lang="zh-TW" altLang="en-US" cap="none" dirty="0"/>
          </a:p>
        </p:txBody>
      </p:sp>
      <p:pic>
        <p:nvPicPr>
          <p:cNvPr id="4" name="250000">
            <a:hlinkClick r:id="" action="ppaction://media"/>
            <a:extLst>
              <a:ext uri="{FF2B5EF4-FFF2-40B4-BE49-F238E27FC236}">
                <a16:creationId xmlns:a16="http://schemas.microsoft.com/office/drawing/2014/main" id="{93B5C0DA-098E-4E3D-A723-017910ACDB9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5016" y="2688522"/>
            <a:ext cx="5475287" cy="3649662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E7E0D98-657E-4202-B814-48CD4534D1B4}"/>
              </a:ext>
            </a:extLst>
          </p:cNvPr>
          <p:cNvSpPr txBox="1"/>
          <p:nvPr/>
        </p:nvSpPr>
        <p:spPr>
          <a:xfrm>
            <a:off x="3526350" y="2147253"/>
            <a:ext cx="543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250000 training Mean reward: </a:t>
            </a:r>
            <a:r>
              <a:rPr lang="en-US" altLang="zh-TW" dirty="0">
                <a:solidFill>
                  <a:srgbClr val="D5D5D5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81.2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9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2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39E23-5315-E644-A22E-07FCDC6A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Reference</a:t>
            </a:r>
            <a:endParaRPr kumimoji="1"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25EA9-5EC7-7D4C-A923-112F441E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 </a:t>
            </a:r>
            <a:endParaRPr lang="zh-TW" altLang="zh-TW" dirty="0"/>
          </a:p>
          <a:p>
            <a:r>
              <a:rPr lang="en-US" altLang="zh-TW" u="sng" dirty="0">
                <a:hlinkClick r:id="rId2"/>
              </a:rPr>
              <a:t>https://gym.openai.com/envs/LunarLander-v2/</a:t>
            </a:r>
            <a:endParaRPr lang="en-US" altLang="zh-TW" u="sng" dirty="0"/>
          </a:p>
          <a:p>
            <a:r>
              <a:rPr lang="en-US" altLang="zh-TW" dirty="0">
                <a:hlinkClick r:id="rId3"/>
              </a:rPr>
              <a:t>https://github.com/openai/gym/blob/master/gym/envs/box2d/lunar_lander.py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https://medium.com/no-sliver-bullet/%E5%BC%B7%E5%8C%96%E5%AD%B8%E7%BF%92-reinforcement-learning-lunar-lander-v2-1291d48b71c3</a:t>
            </a:r>
            <a:endParaRPr lang="zh-TW" altLang="zh-TW" dirty="0"/>
          </a:p>
          <a:p>
            <a:r>
              <a:rPr lang="en-US" altLang="zh-TW" u="sng" dirty="0">
                <a:hlinkClick r:id="rId5"/>
              </a:rPr>
              <a:t>https://shiva-verma.medium.com/solving-lunar-lander-openaigym-reinforcement-learning-785675066197</a:t>
            </a:r>
            <a:endParaRPr lang="zh-TW" altLang="zh-TW" dirty="0"/>
          </a:p>
          <a:p>
            <a:r>
              <a:rPr lang="en-US" altLang="zh-TW" dirty="0">
                <a:hlinkClick r:id="rId6"/>
              </a:rPr>
              <a:t>https://stable-baselines.readthedocs.io/en/v2.3.0/guide/examples.html</a:t>
            </a:r>
            <a:endParaRPr lang="zh-TW" altLang="zh-TW" dirty="0"/>
          </a:p>
          <a:p>
            <a:r>
              <a:rPr lang="en-US" altLang="zh-TW" u="sng" dirty="0">
                <a:hlinkClick r:id="rId7"/>
              </a:rPr>
              <a:t>https://wall.alphacoders.com/big.php?i=667544</a:t>
            </a:r>
            <a:endParaRPr lang="zh-TW" altLang="zh-TW" dirty="0"/>
          </a:p>
          <a:p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90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2A30D-9B2B-2845-910E-AFFCEB28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Outline</a:t>
            </a:r>
            <a:endParaRPr kumimoji="1"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00EB2-6490-F547-A6A4-1A1DDD00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sz="2400" cap="none" dirty="0"/>
              <a:t>Environment Of Lunar Lander V2 </a:t>
            </a:r>
            <a:r>
              <a:rPr kumimoji="1" lang="en-US" altLang="zh-TW" sz="2400" dirty="0"/>
              <a:t>)</a:t>
            </a:r>
          </a:p>
          <a:p>
            <a:r>
              <a:rPr lang="en" altLang="zh-TW" sz="2400" cap="none" dirty="0"/>
              <a:t>Reinforcement Learning</a:t>
            </a:r>
            <a:r>
              <a:rPr lang="en" altLang="zh-TW" sz="2400" dirty="0"/>
              <a:t>(RL)</a:t>
            </a:r>
          </a:p>
          <a:p>
            <a:r>
              <a:rPr kumimoji="1" lang="en-US" altLang="zh-TW" sz="2400" cap="none" dirty="0"/>
              <a:t>Action</a:t>
            </a:r>
            <a:r>
              <a:rPr kumimoji="1" lang="zh-TW" altLang="en-US" sz="2400" cap="none" dirty="0"/>
              <a:t> </a:t>
            </a:r>
            <a:r>
              <a:rPr kumimoji="1" lang="en-US" altLang="zh-TW" sz="2400" dirty="0"/>
              <a:t>S</a:t>
            </a:r>
            <a:r>
              <a:rPr kumimoji="1" lang="en-US" altLang="zh-TW" sz="2400" cap="none" dirty="0"/>
              <a:t>pace</a:t>
            </a:r>
          </a:p>
          <a:p>
            <a:r>
              <a:rPr kumimoji="1" lang="en-US" altLang="zh-TW" sz="2400" cap="none" dirty="0"/>
              <a:t>Environment Observation</a:t>
            </a:r>
          </a:p>
          <a:p>
            <a:r>
              <a:rPr kumimoji="1" lang="en-US" altLang="zh-TW" sz="2400" cap="none" dirty="0"/>
              <a:t>Reward</a:t>
            </a:r>
          </a:p>
          <a:p>
            <a:r>
              <a:rPr lang="en-US" altLang="zh-TW" sz="2400" cap="none" dirty="0"/>
              <a:t>Train The Model(Agent)</a:t>
            </a:r>
          </a:p>
          <a:p>
            <a:r>
              <a:rPr lang="en-US" altLang="zh-TW" sz="2400" cap="none" dirty="0"/>
              <a:t>Test The Model(Agent)</a:t>
            </a:r>
          </a:p>
          <a:p>
            <a:r>
              <a:rPr kumimoji="1" lang="en-US" altLang="zh-TW" sz="2400" dirty="0"/>
              <a:t>Reference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6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A997E-3EB4-EA43-AEF6-577F80C0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cap="none" dirty="0"/>
              <a:t>Environment Of Lunar Lander V2 </a:t>
            </a:r>
            <a:endParaRPr kumimoji="1" lang="zh-TW" altLang="en-US" cap="none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B18B98-1BE8-B949-98B8-275DF428C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525" y="2588013"/>
            <a:ext cx="5316329" cy="354421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8D499E-17C4-334F-8AED-A6E4B95621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28"/>
          <a:stretch/>
        </p:blipFill>
        <p:spPr>
          <a:xfrm>
            <a:off x="6265738" y="2588013"/>
            <a:ext cx="5346357" cy="3544219"/>
          </a:xfrm>
          <a:prstGeom prst="rect">
            <a:avLst/>
          </a:prstGeom>
        </p:spPr>
      </p:pic>
      <p:sp>
        <p:nvSpPr>
          <p:cNvPr id="8" name="向右箭號 7">
            <a:extLst>
              <a:ext uri="{FF2B5EF4-FFF2-40B4-BE49-F238E27FC236}">
                <a16:creationId xmlns:a16="http://schemas.microsoft.com/office/drawing/2014/main" id="{0EB8E246-E636-DA48-8FBA-158C6A03A0B8}"/>
              </a:ext>
            </a:extLst>
          </p:cNvPr>
          <p:cNvSpPr/>
          <p:nvPr/>
        </p:nvSpPr>
        <p:spPr>
          <a:xfrm>
            <a:off x="5311652" y="4065373"/>
            <a:ext cx="1334530" cy="86316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563500F-7FA6-0E47-BE68-C2C65D120EE1}"/>
              </a:ext>
            </a:extLst>
          </p:cNvPr>
          <p:cNvSpPr txBox="1"/>
          <p:nvPr/>
        </p:nvSpPr>
        <p:spPr>
          <a:xfrm>
            <a:off x="685801" y="1975219"/>
            <a:ext cx="1052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Lunar Lander v2 </a:t>
            </a:r>
            <a:r>
              <a:rPr lang="zh-TW" altLang="zh-TW" sz="24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有一個飛船、兩個支架跟三個方向的噴射器</a:t>
            </a:r>
            <a:r>
              <a:rPr lang="zh-TW" altLang="en-US" sz="24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，要降落到平台</a:t>
            </a:r>
            <a:r>
              <a:rPr lang="zh-TW" altLang="zh-TW" sz="240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lang="zh-TW" altLang="zh-TW" sz="2400">
                <a:effectLst/>
              </a:rPr>
              <a:t> </a:t>
            </a:r>
            <a:endParaRPr lang="zh-TW" altLang="en-US" sz="24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55D1FA-8475-4F4C-97C0-2BFADEA4C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573" y="377199"/>
            <a:ext cx="2328522" cy="12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BBB7A-012F-DD40-9CC7-9908E6FA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cap="none" dirty="0"/>
              <a:t>Reinforcement Learning</a:t>
            </a:r>
            <a:r>
              <a:rPr lang="en" altLang="zh-TW" dirty="0"/>
              <a:t>(RL)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69218-A4A3-D745-AE27-EA257FBA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73594" cy="435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dirty="0"/>
              <a:t>大致上的概念是你有一個</a:t>
            </a:r>
            <a:r>
              <a:rPr lang="en-US" altLang="zh-TW" sz="2400" dirty="0"/>
              <a:t>Agent(</a:t>
            </a:r>
            <a:r>
              <a:rPr lang="zh-TW" altLang="zh-TW" sz="2400" dirty="0"/>
              <a:t>代理</a:t>
            </a:r>
            <a:r>
              <a:rPr lang="en-US" altLang="zh-TW" sz="2400" dirty="0"/>
              <a:t>)</a:t>
            </a:r>
            <a:r>
              <a:rPr lang="zh-TW" altLang="zh-TW" sz="2400" dirty="0"/>
              <a:t>和一個遊戲的</a:t>
            </a:r>
            <a:r>
              <a:rPr lang="en-US" altLang="zh-TW" sz="2400" dirty="0"/>
              <a:t>Environment (</a:t>
            </a:r>
            <a:r>
              <a:rPr lang="zh-TW" altLang="zh-TW" sz="2400" dirty="0"/>
              <a:t>環境</a:t>
            </a:r>
            <a:r>
              <a:rPr lang="en-US" altLang="zh-TW" sz="2400" dirty="0"/>
              <a:t>)</a:t>
            </a:r>
            <a:r>
              <a:rPr lang="zh-TW" altLang="zh-TW" sz="2400" dirty="0"/>
              <a:t>。 </a:t>
            </a:r>
            <a:r>
              <a:rPr lang="en-US" altLang="zh-TW" sz="2400" dirty="0"/>
              <a:t>Agent</a:t>
            </a:r>
            <a:r>
              <a:rPr lang="zh-TW" altLang="zh-TW" sz="2400" dirty="0"/>
              <a:t>採取</a:t>
            </a:r>
            <a:r>
              <a:rPr lang="en-US" altLang="zh-TW" sz="2400" dirty="0"/>
              <a:t>action(</a:t>
            </a:r>
            <a:r>
              <a:rPr lang="zh-TW" altLang="zh-TW" sz="2400" dirty="0"/>
              <a:t>行動</a:t>
            </a:r>
            <a:r>
              <a:rPr lang="en-US" altLang="zh-TW" sz="2400" dirty="0"/>
              <a:t>)</a:t>
            </a:r>
            <a:r>
              <a:rPr lang="zh-TW" altLang="zh-TW" sz="2400" dirty="0"/>
              <a:t>，</a:t>
            </a:r>
            <a:r>
              <a:rPr lang="en-US" altLang="zh-TW" sz="2400" dirty="0"/>
              <a:t>Environment</a:t>
            </a:r>
            <a:r>
              <a:rPr lang="zh-TW" altLang="zh-TW" sz="2400" dirty="0"/>
              <a:t>根據這些</a:t>
            </a:r>
            <a:r>
              <a:rPr lang="en-US" altLang="zh-TW" sz="2400" dirty="0"/>
              <a:t>action</a:t>
            </a:r>
            <a:r>
              <a:rPr lang="zh-TW" altLang="zh-TW" sz="2400" dirty="0"/>
              <a:t>給予</a:t>
            </a:r>
            <a:r>
              <a:rPr lang="en-US" altLang="zh-TW" sz="2400" dirty="0"/>
              <a:t>reward(</a:t>
            </a:r>
            <a:r>
              <a:rPr lang="zh-TW" altLang="zh-TW" sz="2400" dirty="0"/>
              <a:t>獎勵</a:t>
            </a:r>
            <a:r>
              <a:rPr lang="en-US" altLang="zh-TW" sz="2400" dirty="0"/>
              <a:t>)</a:t>
            </a:r>
            <a:r>
              <a:rPr lang="zh-TW" altLang="zh-TW" sz="2400" dirty="0"/>
              <a:t>，目標是讓</a:t>
            </a:r>
            <a:r>
              <a:rPr lang="en-US" altLang="zh-TW" sz="2400" dirty="0"/>
              <a:t>Agent</a:t>
            </a:r>
            <a:r>
              <a:rPr lang="zh-TW" altLang="zh-TW" sz="2400" dirty="0"/>
              <a:t>學會最佳行為，以最大化</a:t>
            </a:r>
            <a:r>
              <a:rPr lang="en-US" altLang="zh-TW" sz="2400" dirty="0"/>
              <a:t>Environment</a:t>
            </a:r>
            <a:r>
              <a:rPr lang="zh-TW" altLang="zh-TW" sz="2400" dirty="0"/>
              <a:t>給予的</a:t>
            </a:r>
            <a:r>
              <a:rPr lang="en-US" altLang="zh-TW" sz="2400" dirty="0"/>
              <a:t>reward</a:t>
            </a:r>
            <a:r>
              <a:rPr lang="zh-TW" altLang="zh-TW" sz="2400" dirty="0"/>
              <a:t>。</a:t>
            </a:r>
          </a:p>
          <a:p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BCD18E-871C-D544-8C96-767D9082B122}"/>
              </a:ext>
            </a:extLst>
          </p:cNvPr>
          <p:cNvSpPr txBox="1"/>
          <p:nvPr/>
        </p:nvSpPr>
        <p:spPr>
          <a:xfrm>
            <a:off x="-1311965" y="4224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F38A6A-E98B-2543-B03A-1FCEB35CF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396" y="2292178"/>
            <a:ext cx="6203051" cy="3442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1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A85AD-8FDF-084A-9415-876C525B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A7277A-811C-AA4E-BF5B-9477B2CDE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86" y="1513223"/>
            <a:ext cx="8575737" cy="4582580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C75115A-99E4-694E-9111-038919970129}"/>
              </a:ext>
            </a:extLst>
          </p:cNvPr>
          <p:cNvSpPr txBox="1"/>
          <p:nvPr/>
        </p:nvSpPr>
        <p:spPr>
          <a:xfrm>
            <a:off x="6576291" y="2392218"/>
            <a:ext cx="160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/>
              <a:t>Environment</a:t>
            </a:r>
            <a:endParaRPr kumimoji="1"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67434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4D728-FA62-E642-91F4-BFB650BF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Action</a:t>
            </a:r>
            <a:r>
              <a:rPr kumimoji="1" lang="zh-TW" altLang="en-US" cap="none" dirty="0"/>
              <a:t> </a:t>
            </a:r>
            <a:r>
              <a:rPr kumimoji="1" lang="en-US" altLang="zh-TW" cap="none" dirty="0"/>
              <a:t>Space</a:t>
            </a:r>
            <a:endParaRPr kumimoji="1"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D2247B-E090-1E40-959B-59882FD7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400" dirty="0"/>
              <a:t>0-Do nothing(</a:t>
            </a:r>
            <a:r>
              <a:rPr lang="zh-TW" altLang="en-US" sz="2400" dirty="0"/>
              <a:t>不動作</a:t>
            </a:r>
            <a:r>
              <a:rPr lang="en-US" altLang="zh-TW" sz="2400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1-Fire left engine(</a:t>
            </a:r>
            <a:r>
              <a:rPr lang="zh-TW" altLang="en-US" sz="2400" dirty="0"/>
              <a:t>發動左推動器</a:t>
            </a:r>
            <a:r>
              <a:rPr lang="en-US" altLang="zh-TW" sz="2400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2-Fire down engine(</a:t>
            </a:r>
            <a:r>
              <a:rPr lang="zh-TW" altLang="en-US" sz="2400" dirty="0"/>
              <a:t>發動下推動器</a:t>
            </a:r>
            <a:r>
              <a:rPr lang="en-US" altLang="zh-TW" sz="2400" dirty="0"/>
              <a:t>)</a:t>
            </a:r>
          </a:p>
          <a:p>
            <a:pPr marL="457200" lvl="1" indent="0">
              <a:buNone/>
            </a:pPr>
            <a:r>
              <a:rPr lang="en-US" altLang="zh-TW" sz="2400" dirty="0"/>
              <a:t>3-Fire right engine(</a:t>
            </a:r>
            <a:r>
              <a:rPr lang="zh-TW" altLang="en-US" sz="2400" dirty="0"/>
              <a:t>發動右推動器</a:t>
            </a:r>
            <a:r>
              <a:rPr lang="en-US" altLang="zh-TW" sz="2400" dirty="0"/>
              <a:t>)</a:t>
            </a:r>
            <a:endParaRPr lang="zh-TW" altLang="zh-TW" sz="2400" dirty="0"/>
          </a:p>
          <a:p>
            <a:pPr marL="0" indent="0">
              <a:buNone/>
            </a:pPr>
            <a:endParaRPr kumimoji="1"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549833-46FB-4A24-97DF-91E822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30" y="1980159"/>
            <a:ext cx="5410199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61AA1-DE9F-FB4C-8062-E65A4B7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Environment Observation</a:t>
            </a:r>
            <a:endParaRPr kumimoji="1"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DFBF7E-11C7-4243-9426-F3620A373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3001"/>
          </a:xfrm>
        </p:spPr>
        <p:txBody>
          <a:bodyPr>
            <a:noAutofit/>
          </a:bodyPr>
          <a:lstStyle/>
          <a:p>
            <a:pPr marL="457200" lvl="1" indent="0" fontAlgn="base">
              <a:buNone/>
            </a:pPr>
            <a:r>
              <a:rPr lang="en" altLang="zh-TW" sz="2400" dirty="0"/>
              <a:t>horizontal coordinate(</a:t>
            </a:r>
            <a:r>
              <a:rPr lang="zh-TW" altLang="en-US" sz="2400" dirty="0"/>
              <a:t>水平座標 </a:t>
            </a:r>
            <a:r>
              <a:rPr lang="en" altLang="zh-TW" sz="2400" dirty="0"/>
              <a:t>x);
vertical coordinate(</a:t>
            </a:r>
            <a:r>
              <a:rPr lang="zh-TW" altLang="en-US" sz="2400" dirty="0"/>
              <a:t>垂直座標 </a:t>
            </a:r>
            <a:r>
              <a:rPr lang="en" altLang="zh-TW" sz="2400" dirty="0"/>
              <a:t>y);
horizontal speed(</a:t>
            </a:r>
            <a:r>
              <a:rPr lang="zh-TW" altLang="en-US" sz="2400" dirty="0"/>
              <a:t>水平速度</a:t>
            </a:r>
            <a:r>
              <a:rPr lang="en-US" altLang="zh-TW" sz="2400" dirty="0"/>
              <a:t>);
</a:t>
            </a:r>
            <a:r>
              <a:rPr lang="en" altLang="zh-TW" sz="2400" dirty="0"/>
              <a:t>vertical speed(</a:t>
            </a:r>
            <a:r>
              <a:rPr lang="zh-TW" altLang="en-US" sz="2400" dirty="0"/>
              <a:t>垂直速度</a:t>
            </a:r>
            <a:r>
              <a:rPr lang="en-US" altLang="zh-TW" sz="2400" dirty="0"/>
              <a:t>);
angle(</a:t>
            </a:r>
            <a:r>
              <a:rPr lang="zh-TW" altLang="en-US" sz="2400" dirty="0"/>
              <a:t>角度</a:t>
            </a:r>
            <a:r>
              <a:rPr lang="en-US" altLang="zh-TW" sz="2400" dirty="0"/>
              <a:t>);
angular speed(</a:t>
            </a:r>
            <a:r>
              <a:rPr lang="zh-TW" altLang="en-US" sz="2400" dirty="0"/>
              <a:t>角速度</a:t>
            </a:r>
            <a:r>
              <a:rPr lang="en-US" altLang="zh-TW" sz="2400" dirty="0"/>
              <a:t>);
is first leg has contact(</a:t>
            </a:r>
            <a:r>
              <a:rPr lang="zh-TW" altLang="zh-TW" sz="2400" dirty="0"/>
              <a:t>支架</a:t>
            </a:r>
            <a:r>
              <a:rPr lang="en-US" altLang="zh-TW" sz="2400" dirty="0"/>
              <a:t>1</a:t>
            </a:r>
            <a:r>
              <a:rPr lang="zh-TW" altLang="en-US" sz="2400" dirty="0"/>
              <a:t>是否觸地</a:t>
            </a:r>
            <a:r>
              <a:rPr lang="en-US" altLang="zh-TW" sz="2400" dirty="0"/>
              <a:t>);
is second leg has contact(</a:t>
            </a:r>
            <a:r>
              <a:rPr lang="zh-TW" altLang="zh-TW" sz="2400" dirty="0"/>
              <a:t>支架</a:t>
            </a:r>
            <a:r>
              <a:rPr lang="en-US" altLang="zh-TW" sz="2400" dirty="0"/>
              <a:t>2</a:t>
            </a:r>
            <a:r>
              <a:rPr lang="zh-TW" altLang="en-US" sz="2400" dirty="0"/>
              <a:t>是否觸地</a:t>
            </a:r>
            <a:r>
              <a:rPr lang="en-US" altLang="zh-TW" sz="2400" dirty="0"/>
              <a:t>);
</a:t>
            </a:r>
            <a:endParaRPr kumimoji="1"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8D9193-DCDF-46CD-B0D2-F6C1BDCF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62" y="2065867"/>
            <a:ext cx="5410199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D276FC-ABBD-4586-9D4E-BE49033F25BB}"/>
              </a:ext>
            </a:extLst>
          </p:cNvPr>
          <p:cNvSpPr txBox="1">
            <a:spLocks/>
          </p:cNvSpPr>
          <p:nvPr/>
        </p:nvSpPr>
        <p:spPr>
          <a:xfrm>
            <a:off x="685801" y="2142067"/>
            <a:ext cx="10131425" cy="435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平臺位於座標 </a:t>
            </a:r>
            <a:r>
              <a:rPr lang="en-US" altLang="zh-TW" sz="2000" dirty="0"/>
              <a:t>(0, 0)</a:t>
            </a:r>
          </a:p>
          <a:p>
            <a:pPr marL="0" indent="0">
              <a:buNone/>
            </a:pPr>
            <a:r>
              <a:rPr lang="zh-TW" altLang="en-US" sz="2000" dirty="0"/>
              <a:t>兩個支架著地同時每個加速度為 </a:t>
            </a:r>
            <a:r>
              <a:rPr lang="en-US" altLang="zh-TW" sz="2000" dirty="0"/>
              <a:t>0 : </a:t>
            </a:r>
          </a:p>
          <a:p>
            <a:pPr marL="0" indent="0">
              <a:buNone/>
            </a:pPr>
            <a:r>
              <a:rPr lang="en-US" altLang="zh-TW" sz="2000" dirty="0"/>
              <a:t>+100 </a:t>
            </a:r>
            <a:r>
              <a:rPr lang="zh-TW" altLang="en-US" sz="2000" dirty="0"/>
              <a:t>分到</a:t>
            </a:r>
            <a:r>
              <a:rPr lang="en-US" altLang="zh-TW" sz="2000" dirty="0"/>
              <a:t>140</a:t>
            </a:r>
            <a:r>
              <a:rPr lang="zh-TW" altLang="en-US" sz="2000" dirty="0"/>
              <a:t>分</a:t>
            </a:r>
          </a:p>
          <a:p>
            <a:pPr marL="0" indent="0">
              <a:buNone/>
            </a:pPr>
            <a:r>
              <a:rPr lang="zh-TW" altLang="en-US" sz="2000" dirty="0"/>
              <a:t>一個支架著地</a:t>
            </a:r>
            <a:r>
              <a:rPr lang="en-US" altLang="zh-TW" sz="2000" dirty="0"/>
              <a:t>:+10 </a:t>
            </a:r>
            <a:r>
              <a:rPr lang="zh-TW" altLang="en-US" sz="2000" dirty="0"/>
              <a:t>分</a:t>
            </a:r>
          </a:p>
          <a:p>
            <a:pPr marL="0" indent="0">
              <a:buNone/>
            </a:pPr>
            <a:r>
              <a:rPr lang="zh-TW" altLang="en-US" sz="2000" dirty="0"/>
              <a:t>飛船著地給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-100 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發動噴射器</a:t>
            </a:r>
            <a:r>
              <a:rPr lang="en-US" altLang="zh-TW" sz="2000" dirty="0"/>
              <a:t>: -0.3</a:t>
            </a:r>
            <a:r>
              <a:rPr lang="zh-TW" altLang="en-US" sz="2000" dirty="0"/>
              <a:t>分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完成降落</a:t>
            </a:r>
            <a:r>
              <a:rPr lang="en-US" altLang="zh-TW" sz="2000" dirty="0"/>
              <a:t>:+200</a:t>
            </a:r>
            <a:r>
              <a:rPr lang="zh-TW" altLang="en-US" sz="2000" dirty="0"/>
              <a:t>分</a:t>
            </a:r>
          </a:p>
          <a:p>
            <a:pPr marL="0" indent="0">
              <a:buNone/>
            </a:pPr>
            <a:endParaRPr lang="en-US" altLang="zh-TW" sz="28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55935E-707F-1F47-9CC8-D80D911F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cap="none" dirty="0"/>
              <a:t>Reward</a:t>
            </a:r>
            <a:endParaRPr kumimoji="1" lang="zh-TW" altLang="en-US" cap="none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0BDDC86-D4C9-4FF3-A6F5-C86A5318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569" y="1974716"/>
            <a:ext cx="5830818" cy="40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5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529FF-1121-479C-8FBA-3FD838E3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Train The Model(</a:t>
            </a:r>
            <a:r>
              <a:rPr lang="en-US" altLang="zh-TW" sz="3600" dirty="0"/>
              <a:t>A</a:t>
            </a:r>
            <a:r>
              <a:rPr lang="en-US" altLang="zh-TW" cap="none" dirty="0"/>
              <a:t>gent)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62007-BDA0-4862-9461-0F96F8084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0410"/>
            <a:ext cx="10131425" cy="178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cap="none" dirty="0"/>
              <a:t>RL Algorithem:</a:t>
            </a:r>
            <a:r>
              <a:rPr lang="en-US" altLang="zh-TW" sz="2000" b="0" i="0" u="none" strike="noStrike" dirty="0">
                <a:effectLst/>
                <a:latin typeface="Lato" panose="020F0502020204030203" pitchFamily="34" charset="0"/>
                <a:hlinkClick r:id="rId7"/>
              </a:rPr>
              <a:t>Sample Efficient Actor-Critic with Experience Replay (ACER)</a:t>
            </a:r>
            <a:endParaRPr lang="en-US" altLang="zh-TW" sz="2000" b="0" i="0" u="none" strike="noStrike" dirty="0"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r>
              <a:rPr lang="en-US" altLang="zh-TW" sz="2000" dirty="0"/>
              <a:t>ACER combines several ideas of previous algorithms: it uses multiple workers (as A2C), implements a replay buffer (as in DQN), uses Retrace for Q-value estimation, importance sampling and a trust region. </a:t>
            </a:r>
            <a:endParaRPr lang="zh-TW" altLang="en-US" sz="2000" dirty="0"/>
          </a:p>
          <a:p>
            <a:pPr marL="0" indent="0">
              <a:buNone/>
            </a:pP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C2A366-FEC8-4F47-97BA-00EC3C2263FA}"/>
              </a:ext>
            </a:extLst>
          </p:cNvPr>
          <p:cNvSpPr txBox="1"/>
          <p:nvPr/>
        </p:nvSpPr>
        <p:spPr>
          <a:xfrm>
            <a:off x="772608" y="3343565"/>
            <a:ext cx="543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Before train Mean reward: -162.5</a:t>
            </a:r>
            <a:endParaRPr lang="zh-TW" altLang="en-US" dirty="0"/>
          </a:p>
        </p:txBody>
      </p:sp>
      <p:pic>
        <p:nvPicPr>
          <p:cNvPr id="6" name="0">
            <a:hlinkClick r:id="" action="ppaction://media"/>
            <a:extLst>
              <a:ext uri="{FF2B5EF4-FFF2-40B4-BE49-F238E27FC236}">
                <a16:creationId xmlns:a16="http://schemas.microsoft.com/office/drawing/2014/main" id="{2DF3FBCC-486C-4F70-9017-C1657B4E3E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5994" y="3796474"/>
            <a:ext cx="4298794" cy="2865863"/>
          </a:xfrm>
          <a:prstGeom prst="rect">
            <a:avLst/>
          </a:prstGeom>
        </p:spPr>
      </p:pic>
      <p:pic>
        <p:nvPicPr>
          <p:cNvPr id="7" name="50000">
            <a:hlinkClick r:id="" action="ppaction://media"/>
            <a:extLst>
              <a:ext uri="{FF2B5EF4-FFF2-40B4-BE49-F238E27FC236}">
                <a16:creationId xmlns:a16="http://schemas.microsoft.com/office/drawing/2014/main" id="{500F4419-71C6-498B-BE04-1036C03FD30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700110" y="3796473"/>
            <a:ext cx="4298794" cy="28658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5202640-EE31-440F-92AF-3CDCCD302ED7}"/>
              </a:ext>
            </a:extLst>
          </p:cNvPr>
          <p:cNvSpPr txBox="1"/>
          <p:nvPr/>
        </p:nvSpPr>
        <p:spPr>
          <a:xfrm>
            <a:off x="6433710" y="3343565"/>
            <a:ext cx="5438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50000 training Mean reward: -28.1</a:t>
            </a:r>
            <a:endParaRPr lang="zh-TW" altLang="en-US" dirty="0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D167949F-E8BE-484A-B63D-B55C9FFB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552" y="677004"/>
            <a:ext cx="2196704" cy="19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30DAC0-6F12-41B2-BC54-F4260FA306DF}"/>
              </a:ext>
            </a:extLst>
          </p:cNvPr>
          <p:cNvSpPr txBox="1"/>
          <p:nvPr/>
        </p:nvSpPr>
        <p:spPr>
          <a:xfrm>
            <a:off x="10157831" y="378046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Stable Baselines </a:t>
            </a:r>
          </a:p>
        </p:txBody>
      </p:sp>
    </p:spTree>
    <p:extLst>
      <p:ext uri="{BB962C8B-B14F-4D97-AF65-F5344CB8AC3E}">
        <p14:creationId xmlns:p14="http://schemas.microsoft.com/office/powerpoint/2010/main" val="321905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2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0</TotalTime>
  <Words>585</Words>
  <Application>Microsoft Office PowerPoint</Application>
  <PresentationFormat>寬螢幕</PresentationFormat>
  <Paragraphs>55</Paragraphs>
  <Slides>11</Slides>
  <Notes>4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Lato</vt:lpstr>
      <vt:lpstr>天體</vt:lpstr>
      <vt:lpstr>Reinforcement Learning－ Lunar Lander v2 </vt:lpstr>
      <vt:lpstr>Outline</vt:lpstr>
      <vt:lpstr>Environment Of Lunar Lander V2 </vt:lpstr>
      <vt:lpstr>Reinforcement Learning(RL)</vt:lpstr>
      <vt:lpstr>PowerPoint 簡報</vt:lpstr>
      <vt:lpstr>Action Space</vt:lpstr>
      <vt:lpstr>Environment Observation</vt:lpstr>
      <vt:lpstr>Reward</vt:lpstr>
      <vt:lpstr>Train The Model(Agent)</vt:lpstr>
      <vt:lpstr>Test The Model(Agent)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Learning－ Lunar Lander v2</dc:title>
  <dc:creator>李奕磊</dc:creator>
  <cp:lastModifiedBy>李奕磊</cp:lastModifiedBy>
  <cp:revision>1</cp:revision>
  <dcterms:created xsi:type="dcterms:W3CDTF">2022-01-13T06:27:52Z</dcterms:created>
  <dcterms:modified xsi:type="dcterms:W3CDTF">2022-01-18T16:40:59Z</dcterms:modified>
</cp:coreProperties>
</file>