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0" r:id="rId3"/>
    <p:sldId id="257" r:id="rId4"/>
    <p:sldId id="259" r:id="rId5"/>
    <p:sldId id="258" r:id="rId6"/>
    <p:sldId id="262" r:id="rId7"/>
    <p:sldId id="263" r:id="rId8"/>
    <p:sldId id="264" r:id="rId9"/>
    <p:sldId id="266" r:id="rId10"/>
    <p:sldId id="265" r:id="rId11"/>
    <p:sldId id="261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loomba" initials="vl" lastIdx="1" clrIdx="0">
    <p:extLst>
      <p:ext uri="{19B8F6BF-5375-455C-9EA6-DF929625EA0E}">
        <p15:presenceInfo xmlns:p15="http://schemas.microsoft.com/office/powerpoint/2012/main" userId="f63a4a0c17b82d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6206" autoAdjust="0"/>
  </p:normalViewPr>
  <p:slideViewPr>
    <p:cSldViewPr snapToGrid="0">
      <p:cViewPr varScale="1">
        <p:scale>
          <a:sx n="105" d="100"/>
          <a:sy n="105" d="100"/>
        </p:scale>
        <p:origin x="120" y="10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FD63A-F8FC-4A0C-8540-00C7AED4F48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4228F8-FB73-46B0-A250-E6C5C0B17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4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9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Saumya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1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Girisha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598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Girisha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6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5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4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Riona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25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Shaivi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Shaivi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71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Zoey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9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Saanvi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73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Saanvi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Saumya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4228F8-FB73-46B0-A250-E6C5C0B176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7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E8F-17D5-41FA-06F4-3B8EB7990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9C5A5-9618-28DE-9FEC-5CEF2A4F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239D-5A5D-ADD6-3E8D-361E5090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6C33-0716-2F37-FBB0-24CC2FB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1E10-36D3-B05D-460C-479061F4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046F-5D4A-10D6-F89E-7CCF9DA4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95032-0F13-7310-5326-3CED7DA5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0A4E-B108-7E2E-42A7-54EAA8A4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EFFB-CE26-E00C-31CC-207E3B3E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EEBE-A57B-E60A-5977-DAD0E58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FFFFB-F49A-317B-3F4E-C4D92012F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5D8A-439A-B51F-7466-D0403A6B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05D1-4338-2703-4620-14743E4A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F74F-95A7-E31F-5E82-FDC89A3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ECDC-D4BB-FCF0-B5F3-2A4C358E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6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FE8C-11D9-E3EC-9833-A746C43F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CF5E-63AC-4083-3A9B-8A69023D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1441F-ACF5-B7E4-D02A-4ECFED54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8006-4262-9E4B-0692-C45330DF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C19F-AF05-1F8A-D020-56E4E2BD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479-EA1F-D771-AAB0-7AD39A53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A204-EB89-CF30-2642-13073CF7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7C4C-C759-743F-98ED-E7CCB889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7409-4FB6-DF56-C529-A9D6229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2709-60D2-D40D-24A9-4388E83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2194-5717-D380-5DF1-D725A566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5D8B-4F3B-D196-89F2-5C8E2E82B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AEC0-C55A-591E-A054-C3DF795E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678D3-533F-CE64-D89B-4A6C0EED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5067-C9AB-8DE0-F316-ECD26B08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195E-4C23-6CBF-4EB7-70D99EA3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0399-5D20-CFAC-3520-5382836B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0B88B-05D1-2C97-DDA0-4C0E4D0B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3AACE-938F-6913-F4AA-A0742A08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B8F83-D726-FA67-F490-C99B0AA0C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47EAC-0014-87D9-A914-A236C3707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81193-AB45-B87B-34CC-7EE57FA2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05C72-8D38-3EC6-8632-0493C85F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6009F-75AA-1DC3-68AB-61F7380A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2A1C-8EB3-8F29-116C-9A0BFBF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CC745-CEFF-8BDB-D36E-24A5EA8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B1CE8-CE9B-754A-D4C7-0BAC6906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02D38-4011-3101-3159-CA0F10CD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0EEF5-6328-901F-965E-FD630BCC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3A253-ED64-A455-7D10-E8720E4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76783-9F62-3A72-E36D-728E255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5EBA-18BF-4827-0867-21209EB8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C2F4-614A-3D01-B721-772CF121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733B-0D2A-1312-E3A9-E441F618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18C6-02C7-A742-30B1-9FDD07FB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5B16B-6A5B-97E2-B5C4-C9F1305E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697C6-6603-810F-02EE-AD5E53A2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405C-7B28-7757-7796-22E4B929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837D6-9C90-F422-A87B-D41A86886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C449-5043-CC8C-BC90-6678E233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B6A84-9762-51B2-6627-B68A78C6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ECA8-497E-D2AF-6E24-6C4839DA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38562-6CD0-F362-A9F9-0090F5F7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17982-C414-6756-FC8D-FF514348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D0E2-E2DB-3A92-81EE-4FC4DEC5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DB1E-723E-D892-728C-FD7D4D5AC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EFA7-94EC-4BC8-BC85-3E595F55699A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39CF-5227-BAEF-0799-D4845AA56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3614-D02E-4918-7EE9-94D128632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D650-1FF8-FB32-698D-F85DF4810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01838"/>
          </a:xfrm>
        </p:spPr>
        <p:txBody>
          <a:bodyPr/>
          <a:lstStyle/>
          <a:p>
            <a:r>
              <a:rPr lang="en-US" dirty="0"/>
              <a:t>Unearthed </a:t>
            </a:r>
            <a:br>
              <a:rPr lang="en-US" dirty="0"/>
            </a:br>
            <a:r>
              <a:rPr lang="en-US" dirty="0"/>
              <a:t>Innovation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B4715-2A8C-222C-81BD-2B78B7A44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828800"/>
          </a:xfrm>
        </p:spPr>
        <p:txBody>
          <a:bodyPr>
            <a:normAutofit fontScale="92500" lnSpcReduction="10000"/>
          </a:bodyPr>
          <a:lstStyle/>
          <a:p>
            <a:r>
              <a:rPr lang="en-US" sz="4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dyes</a:t>
            </a:r>
          </a:p>
          <a:p>
            <a:endParaRPr lang="en-US" dirty="0"/>
          </a:p>
          <a:p>
            <a:r>
              <a:rPr lang="en-US" b="1" dirty="0"/>
              <a:t>Rising Stars</a:t>
            </a:r>
          </a:p>
          <a:p>
            <a:r>
              <a:rPr lang="en-US" dirty="0"/>
              <a:t>(Riona, Shaivi, Zoey, Saanvi, Saumya, Girisha, Riya)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E4791-EC22-901E-E662-877929D7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337"/>
          <a:stretch>
            <a:fillRect/>
          </a:stretch>
        </p:blipFill>
        <p:spPr>
          <a:xfrm>
            <a:off x="9006840" y="5735637"/>
            <a:ext cx="3028343" cy="691924"/>
          </a:xfrm>
          <a:prstGeom prst="rect">
            <a:avLst/>
          </a:prstGeom>
        </p:spPr>
      </p:pic>
      <p:pic>
        <p:nvPicPr>
          <p:cNvPr id="6" name="Picture 2" descr="FIRST LEGO League seizoen 2025-2026 | Beleef je Beroep">
            <a:extLst>
              <a:ext uri="{FF2B5EF4-FFF2-40B4-BE49-F238E27FC236}">
                <a16:creationId xmlns:a16="http://schemas.microsoft.com/office/drawing/2014/main" id="{4B4F0C95-FC26-D780-5976-6F83304D0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3" r="46643" b="15440"/>
          <a:stretch>
            <a:fillRect/>
          </a:stretch>
        </p:blipFill>
        <p:spPr bwMode="auto">
          <a:xfrm>
            <a:off x="306215" y="5257800"/>
            <a:ext cx="1454385" cy="13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225521-AC09-450D-5057-2EB57E543A82}"/>
              </a:ext>
            </a:extLst>
          </p:cNvPr>
          <p:cNvSpPr txBox="1"/>
          <p:nvPr/>
        </p:nvSpPr>
        <p:spPr>
          <a:xfrm>
            <a:off x="11512297" y="9525"/>
            <a:ext cx="665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Riona</a:t>
            </a:r>
          </a:p>
        </p:txBody>
      </p:sp>
    </p:spTree>
    <p:extLst>
      <p:ext uri="{BB962C8B-B14F-4D97-AF65-F5344CB8AC3E}">
        <p14:creationId xmlns:p14="http://schemas.microsoft.com/office/powerpoint/2010/main" val="210765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A057A-F055-3DC1-EEED-486AAA2D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E989-0B98-33C6-899F-C7AD207D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Greece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1126-4FB4-FDDF-6353-D6FC8245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in Greece the mucus glands of specific sea snails, primarily the spiny dye-murex (Murex </a:t>
            </a:r>
            <a:r>
              <a:rPr lang="en-US" dirty="0" err="1"/>
              <a:t>brandaris</a:t>
            </a:r>
            <a:r>
              <a:rPr lang="en-US" dirty="0"/>
              <a:t>) to a purple color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9D971-7889-FDBC-ED42-639F15550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3BD36C-373D-51EC-E40A-A9E9CED9CF54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66CB7-93C0-0C31-3171-3A5DBCBE04DB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800080"/>
                </a:highlight>
              </a:rPr>
              <a:t>Reed 40 + Blue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0022F8-BF0C-27BD-BEC4-3DBE905BB82B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Girisha</a:t>
            </a:r>
          </a:p>
        </p:txBody>
      </p:sp>
    </p:spTree>
    <p:extLst>
      <p:ext uri="{BB962C8B-B14F-4D97-AF65-F5344CB8AC3E}">
        <p14:creationId xmlns:p14="http://schemas.microsoft.com/office/powerpoint/2010/main" val="117875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75A7-E03E-FF8C-8A33-2475C36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dirty="0"/>
              <a:t>/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2893-6BD8-DC5B-C5AC-FC0AC9C9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CD615-8D93-C488-87F0-ED3E269D4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B1C20-E08B-9CF1-06C9-E48A52E3BEE2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E05224-556E-621F-9FA2-DE9982B8275C}"/>
              </a:ext>
            </a:extLst>
          </p:cNvPr>
          <p:cNvSpPr/>
          <p:nvPr/>
        </p:nvSpPr>
        <p:spPr>
          <a:xfrm>
            <a:off x="3678277" y="3097392"/>
            <a:ext cx="1801368" cy="111556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FFECC4-54C4-CCE6-BD7E-6D5B02F71D25}"/>
              </a:ext>
            </a:extLst>
          </p:cNvPr>
          <p:cNvSpPr/>
          <p:nvPr/>
        </p:nvSpPr>
        <p:spPr>
          <a:xfrm>
            <a:off x="6733897" y="4651872"/>
            <a:ext cx="1801368" cy="1115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11394-8284-0C91-0C20-951539BF822D}"/>
              </a:ext>
            </a:extLst>
          </p:cNvPr>
          <p:cNvSpPr txBox="1"/>
          <p:nvPr/>
        </p:nvSpPr>
        <p:spPr>
          <a:xfrm>
            <a:off x="6601694" y="4282540"/>
            <a:ext cx="294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ML4K AI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BB68BF-FC7A-3E85-91FC-DDB116E85B48}"/>
              </a:ext>
            </a:extLst>
          </p:cNvPr>
          <p:cNvSpPr txBox="1"/>
          <p:nvPr/>
        </p:nvSpPr>
        <p:spPr>
          <a:xfrm>
            <a:off x="3565134" y="2787496"/>
            <a:ext cx="196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MIT App Inventor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9AB206-212A-D075-C9BF-4F0BAA804FD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79645" y="4179811"/>
            <a:ext cx="1254252" cy="102984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0963DD-AD07-617F-BCB6-2D806D18F6A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479645" y="3655176"/>
            <a:ext cx="1283136" cy="1020856"/>
          </a:xfrm>
          <a:prstGeom prst="straightConnector1">
            <a:avLst/>
          </a:prstGeom>
          <a:ln w="22225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7DD31C-9083-74A4-F58B-AAAA77E2FFE0}"/>
              </a:ext>
            </a:extLst>
          </p:cNvPr>
          <p:cNvSpPr txBox="1"/>
          <p:nvPr/>
        </p:nvSpPr>
        <p:spPr>
          <a:xfrm>
            <a:off x="2112910" y="6335697"/>
            <a:ext cx="40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ML4K is Machine Learning for Kids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6F56B4-1194-D5DB-B60B-8B7D6BD1939B}"/>
              </a:ext>
            </a:extLst>
          </p:cNvPr>
          <p:cNvSpPr/>
          <p:nvPr/>
        </p:nvSpPr>
        <p:spPr>
          <a:xfrm>
            <a:off x="2287728" y="3188578"/>
            <a:ext cx="969484" cy="9083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Camera</a:t>
            </a:r>
          </a:p>
          <a:p>
            <a:pPr algn="ctr"/>
            <a:r>
              <a:rPr lang="en-US" sz="1400" dirty="0"/>
              <a:t>/</a:t>
            </a:r>
          </a:p>
          <a:p>
            <a:pPr algn="ctr"/>
            <a:r>
              <a:rPr lang="en-US" sz="1400" dirty="0"/>
              <a:t>Sensor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B26CA9-87B1-1403-FCD6-8586C25472CD}"/>
              </a:ext>
            </a:extLst>
          </p:cNvPr>
          <p:cNvSpPr/>
          <p:nvPr/>
        </p:nvSpPr>
        <p:spPr>
          <a:xfrm>
            <a:off x="6733897" y="5767440"/>
            <a:ext cx="1801368" cy="633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28630E-F9A0-BAC8-B7D3-5D0F79385264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3257212" y="3642776"/>
            <a:ext cx="421065" cy="12400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FB96E1-9F60-F8FA-59A8-61C88AF6E0ED}"/>
              </a:ext>
            </a:extLst>
          </p:cNvPr>
          <p:cNvSpPr txBox="1"/>
          <p:nvPr/>
        </p:nvSpPr>
        <p:spPr>
          <a:xfrm>
            <a:off x="2287246" y="4117818"/>
            <a:ext cx="969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Android Phone</a:t>
            </a:r>
          </a:p>
          <a:p>
            <a:r>
              <a:rPr lang="en-US" sz="1000" dirty="0"/>
              <a:t>Laptop Camera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B1DF032-846B-92D1-05FB-B6CB85FAFBF1}"/>
              </a:ext>
            </a:extLst>
          </p:cNvPr>
          <p:cNvSpPr/>
          <p:nvPr/>
        </p:nvSpPr>
        <p:spPr>
          <a:xfrm>
            <a:off x="701079" y="3284478"/>
            <a:ext cx="969484" cy="6504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0ACF8D-B085-FAE4-90A5-70EBB6329336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>
            <a:off x="1670563" y="3609725"/>
            <a:ext cx="617165" cy="33051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4D66DE-659D-5290-76C3-FF14F10A37E2}"/>
              </a:ext>
            </a:extLst>
          </p:cNvPr>
          <p:cNvSpPr txBox="1"/>
          <p:nvPr/>
        </p:nvSpPr>
        <p:spPr>
          <a:xfrm>
            <a:off x="11430001" y="9525"/>
            <a:ext cx="7480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Girisha</a:t>
            </a:r>
          </a:p>
        </p:txBody>
      </p:sp>
    </p:spTree>
    <p:extLst>
      <p:ext uri="{BB962C8B-B14F-4D97-AF65-F5344CB8AC3E}">
        <p14:creationId xmlns:p14="http://schemas.microsoft.com/office/powerpoint/2010/main" val="48475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C1C-77DA-E24A-3D8C-A4E8F896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Iterate</a:t>
            </a:r>
            <a:r>
              <a:rPr lang="en-US" dirty="0"/>
              <a:t>/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E903-E5C2-DDC3-4EA0-A2903376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the model</a:t>
            </a:r>
          </a:p>
          <a:p>
            <a:pPr lvl="1"/>
            <a:r>
              <a:rPr lang="en-US" dirty="0"/>
              <a:t> By giving it 10 or more samples for each color</a:t>
            </a:r>
          </a:p>
          <a:p>
            <a:r>
              <a:rPr lang="en-US" dirty="0"/>
              <a:t>Adjusted the model as we went on</a:t>
            </a:r>
          </a:p>
          <a:p>
            <a:pPr lvl="1"/>
            <a:r>
              <a:rPr lang="en-US" dirty="0"/>
              <a:t>Reviewed the results and trained the model further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55568-F3AE-CF97-D3B1-23437155C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D1CAEB-D38F-253B-0F05-78CBF9857CF0}"/>
              </a:ext>
            </a:extLst>
          </p:cNvPr>
          <p:cNvSpPr/>
          <p:nvPr/>
        </p:nvSpPr>
        <p:spPr>
          <a:xfrm rot="18252979">
            <a:off x="10254288" y="5814608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4AF995-DBA9-26D7-930E-EC6D43868E11}"/>
              </a:ext>
            </a:extLst>
          </p:cNvPr>
          <p:cNvSpPr txBox="1"/>
          <p:nvPr/>
        </p:nvSpPr>
        <p:spPr>
          <a:xfrm>
            <a:off x="11654183" y="9525"/>
            <a:ext cx="523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Riya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5588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09F5-AF71-8266-8D3E-17C4B26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Communicate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9F1-7F89-AE78-4DC0-A332028B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Result, Learning and Outcome</a:t>
            </a:r>
          </a:p>
          <a:p>
            <a:pPr lvl="1"/>
            <a:r>
              <a:rPr lang="en-US" dirty="0"/>
              <a:t>Natural dyes are better for everyone’s health and the environment</a:t>
            </a:r>
          </a:p>
          <a:p>
            <a:pPr lvl="1"/>
            <a:r>
              <a:rPr lang="en-US" dirty="0"/>
              <a:t>AI can help to keep consistency with the manufacturing of the colors using natural resources or ingredients</a:t>
            </a:r>
          </a:p>
          <a:p>
            <a:pPr lvl="1"/>
            <a:r>
              <a:rPr lang="en-US" dirty="0"/>
              <a:t>Team is working on creating a Functional App to raise awareness</a:t>
            </a:r>
          </a:p>
          <a:p>
            <a:pPr lvl="1"/>
            <a:endParaRPr lang="en-US" dirty="0"/>
          </a:p>
          <a:p>
            <a:r>
              <a:rPr lang="en-US" dirty="0"/>
              <a:t>Recommendation (hand out samples) </a:t>
            </a:r>
          </a:p>
          <a:p>
            <a:pPr lvl="1"/>
            <a:r>
              <a:rPr lang="en-US" dirty="0"/>
              <a:t>Switch to start using natural dyes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114F7-5359-53FF-001D-3BF437F60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310FE-A76F-FED1-0967-7DEBB2B71440}"/>
              </a:ext>
            </a:extLst>
          </p:cNvPr>
          <p:cNvSpPr/>
          <p:nvPr/>
        </p:nvSpPr>
        <p:spPr>
          <a:xfrm rot="1524279">
            <a:off x="10034833" y="493915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56B6F-6177-C561-635A-DE0F5A86D997}"/>
              </a:ext>
            </a:extLst>
          </p:cNvPr>
          <p:cNvSpPr txBox="1"/>
          <p:nvPr/>
        </p:nvSpPr>
        <p:spPr>
          <a:xfrm>
            <a:off x="11654183" y="9525"/>
            <a:ext cx="523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Riya</a:t>
            </a:r>
          </a:p>
        </p:txBody>
      </p:sp>
    </p:spTree>
    <p:extLst>
      <p:ext uri="{BB962C8B-B14F-4D97-AF65-F5344CB8AC3E}">
        <p14:creationId xmlns:p14="http://schemas.microsoft.com/office/powerpoint/2010/main" val="70728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F1516-B9E3-49F5-790A-A2427C605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6555E-04CB-559A-A3E5-C028AA8BDF6B}"/>
              </a:ext>
            </a:extLst>
          </p:cNvPr>
          <p:cNvSpPr txBox="1"/>
          <p:nvPr/>
        </p:nvSpPr>
        <p:spPr>
          <a:xfrm>
            <a:off x="11654183" y="9525"/>
            <a:ext cx="523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Riya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D5846-ECE7-825A-4B55-A3C828546F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337"/>
          <a:stretch>
            <a:fillRect/>
          </a:stretch>
        </p:blipFill>
        <p:spPr>
          <a:xfrm>
            <a:off x="9006840" y="5735637"/>
            <a:ext cx="3028343" cy="691924"/>
          </a:xfrm>
          <a:prstGeom prst="rect">
            <a:avLst/>
          </a:prstGeom>
        </p:spPr>
      </p:pic>
      <p:pic>
        <p:nvPicPr>
          <p:cNvPr id="8" name="Picture 2" descr="FIRST LEGO League seizoen 2025-2026 | Beleef je Beroep">
            <a:extLst>
              <a:ext uri="{FF2B5EF4-FFF2-40B4-BE49-F238E27FC236}">
                <a16:creationId xmlns:a16="http://schemas.microsoft.com/office/drawing/2014/main" id="{C015F4A7-5256-DF88-7287-756DDAD80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3" r="46643" b="15440"/>
          <a:stretch>
            <a:fillRect/>
          </a:stretch>
        </p:blipFill>
        <p:spPr bwMode="auto">
          <a:xfrm>
            <a:off x="306215" y="5257800"/>
            <a:ext cx="1454385" cy="13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2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F471E7-6DD3-F741-4D94-A4753246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581"/>
            <a:ext cx="12192000" cy="480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674F-65CE-C57B-8504-2EE694BA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3889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Civilizations Researched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B83BA-713B-4B5A-CBEE-76DE759DB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5848" y="2343032"/>
            <a:ext cx="5184647" cy="451496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B46F890-7E7E-4692-FB79-F1B7B8BC143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Create </a:t>
            </a:r>
            <a:r>
              <a:rPr lang="en-US"/>
              <a:t>/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437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C890-69BB-9742-61C0-5D71BACD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</a:t>
            </a:r>
            <a:r>
              <a:rPr lang="en-US" dirty="0"/>
              <a:t> / Problem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85DE-A26B-1E05-5030-D0FE88AFD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Ideas Explored</a:t>
            </a:r>
          </a:p>
          <a:p>
            <a:r>
              <a:rPr lang="en-US" sz="2400" dirty="0"/>
              <a:t>Robotic Arm in Field of Archaeology </a:t>
            </a:r>
          </a:p>
          <a:p>
            <a:r>
              <a:rPr lang="en-US" sz="2400" dirty="0"/>
              <a:t>LIDAR / SONAR</a:t>
            </a:r>
          </a:p>
          <a:p>
            <a:r>
              <a:rPr lang="en-US" sz="2400" dirty="0"/>
              <a:t>Natural Cooling / Wind Tower</a:t>
            </a:r>
          </a:p>
          <a:p>
            <a:r>
              <a:rPr lang="en-US" sz="2400" dirty="0"/>
              <a:t>Artificial Dyes in Jewelry</a:t>
            </a:r>
          </a:p>
          <a:p>
            <a:r>
              <a:rPr lang="en-US" sz="2400" b="1" dirty="0"/>
              <a:t>Artificial Dyes in Food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37F4B-AA17-7742-0A99-8123D537C038}"/>
              </a:ext>
            </a:extLst>
          </p:cNvPr>
          <p:cNvSpPr txBox="1"/>
          <p:nvPr/>
        </p:nvSpPr>
        <p:spPr>
          <a:xfrm>
            <a:off x="11055097" y="9525"/>
            <a:ext cx="1122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Riona</a:t>
            </a:r>
          </a:p>
        </p:txBody>
      </p:sp>
    </p:spTree>
    <p:extLst>
      <p:ext uri="{BB962C8B-B14F-4D97-AF65-F5344CB8AC3E}">
        <p14:creationId xmlns:p14="http://schemas.microsoft.com/office/powerpoint/2010/main" val="32685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5A8-5DE7-008B-019F-17BF40C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Identify</a:t>
            </a:r>
            <a:r>
              <a:rPr lang="en-US" dirty="0"/>
              <a:t> / Problem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4097-824E-0D0F-5F63-7102FC79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498"/>
            <a:ext cx="10515600" cy="5397501"/>
          </a:xfrm>
        </p:spPr>
        <p:txBody>
          <a:bodyPr>
            <a:normAutofit/>
          </a:bodyPr>
          <a:lstStyle/>
          <a:p>
            <a:r>
              <a:rPr lang="en-US" dirty="0"/>
              <a:t>Artificial dyes cause lots of pollution </a:t>
            </a:r>
          </a:p>
          <a:p>
            <a:pPr lvl="1"/>
            <a:r>
              <a:rPr lang="en-US" dirty="0"/>
              <a:t>Water pollution</a:t>
            </a:r>
          </a:p>
          <a:p>
            <a:pPr lvl="1"/>
            <a:r>
              <a:rPr lang="en-US" dirty="0"/>
              <a:t>Soil pollution </a:t>
            </a:r>
          </a:p>
          <a:p>
            <a:pPr lvl="1"/>
            <a:r>
              <a:rPr lang="en-US" dirty="0"/>
              <a:t>Air pollution </a:t>
            </a:r>
          </a:p>
          <a:p>
            <a:r>
              <a:rPr lang="en-US" dirty="0"/>
              <a:t>The pollution that comes from artificial dyes can cause health issues </a:t>
            </a:r>
          </a:p>
          <a:p>
            <a:pPr lvl="1"/>
            <a:r>
              <a:rPr lang="en-US" dirty="0"/>
              <a:t>Cancer</a:t>
            </a:r>
          </a:p>
          <a:p>
            <a:pPr lvl="1"/>
            <a:r>
              <a:rPr lang="en-US" dirty="0"/>
              <a:t>Behavior issues </a:t>
            </a:r>
          </a:p>
          <a:p>
            <a:pPr lvl="1"/>
            <a:r>
              <a:rPr lang="en-US" dirty="0"/>
              <a:t>DNA damage</a:t>
            </a:r>
          </a:p>
          <a:p>
            <a:pPr lvl="1"/>
            <a:r>
              <a:rPr lang="en-US" dirty="0"/>
              <a:t>Allergic reactions </a:t>
            </a:r>
          </a:p>
          <a:p>
            <a:r>
              <a:rPr lang="en-US" dirty="0"/>
              <a:t>Artificial dyes also affect Wildlife and Aquatic life</a:t>
            </a:r>
          </a:p>
          <a:p>
            <a:r>
              <a:rPr lang="en-US" dirty="0"/>
              <a:t>Civilization moved away from natural dyes because of cost, consistency, and availability of natural ingredients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595D4-309F-9A70-2002-627AF7D9B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668759-70EB-CBD0-4572-36F693CF8DDE}"/>
              </a:ext>
            </a:extLst>
          </p:cNvPr>
          <p:cNvSpPr/>
          <p:nvPr/>
        </p:nvSpPr>
        <p:spPr>
          <a:xfrm rot="5400000">
            <a:off x="10777148" y="4464152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0E84E-115E-CA65-12DD-0FE4C3CFE83F}"/>
              </a:ext>
            </a:extLst>
          </p:cNvPr>
          <p:cNvSpPr txBox="1"/>
          <p:nvPr/>
        </p:nvSpPr>
        <p:spPr>
          <a:xfrm>
            <a:off x="11521327" y="9525"/>
            <a:ext cx="6567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Shaivi</a:t>
            </a:r>
          </a:p>
        </p:txBody>
      </p:sp>
    </p:spTree>
    <p:extLst>
      <p:ext uri="{BB962C8B-B14F-4D97-AF65-F5344CB8AC3E}">
        <p14:creationId xmlns:p14="http://schemas.microsoft.com/office/powerpoint/2010/main" val="3812429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84F77-C713-02F6-61FF-7CC7F1466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37A5B-1D18-623E-6A48-53661741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</a:t>
            </a:r>
            <a:r>
              <a:rPr lang="en-US" dirty="0"/>
              <a:t>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77-B058-D83B-4F87-CBA704E0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use of artificial dyes with natural dyes</a:t>
            </a:r>
          </a:p>
          <a:p>
            <a:r>
              <a:rPr lang="en-US" dirty="0"/>
              <a:t>Solve the problem using Artificial Intelligence (AI)</a:t>
            </a:r>
          </a:p>
          <a:p>
            <a:r>
              <a:rPr lang="en-US" dirty="0"/>
              <a:t>Control mass production using AI color detection</a:t>
            </a:r>
          </a:p>
          <a:p>
            <a:r>
              <a:rPr lang="en-US" dirty="0"/>
              <a:t>Maintain color consistency using AI color detection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4D86D-C4A2-5A74-905C-A259AD278813}"/>
              </a:ext>
            </a:extLst>
          </p:cNvPr>
          <p:cNvSpPr/>
          <p:nvPr/>
        </p:nvSpPr>
        <p:spPr>
          <a:xfrm rot="10089229">
            <a:off x="11491649" y="5045119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FBD0-7677-4200-5947-676CFF71335D}"/>
              </a:ext>
            </a:extLst>
          </p:cNvPr>
          <p:cNvSpPr txBox="1"/>
          <p:nvPr/>
        </p:nvSpPr>
        <p:spPr>
          <a:xfrm>
            <a:off x="11479697" y="9525"/>
            <a:ext cx="698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Zoey</a:t>
            </a:r>
          </a:p>
        </p:txBody>
      </p:sp>
    </p:spTree>
    <p:extLst>
      <p:ext uri="{BB962C8B-B14F-4D97-AF65-F5344CB8AC3E}">
        <p14:creationId xmlns:p14="http://schemas.microsoft.com/office/powerpoint/2010/main" val="43332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59AD-0219-4A61-A16D-F5A527C9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 </a:t>
            </a:r>
            <a:r>
              <a:rPr lang="en-US" dirty="0"/>
              <a:t>/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6946-801E-45D3-5F0E-0162F962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864" y="1430135"/>
            <a:ext cx="10515600" cy="4351338"/>
          </a:xfrm>
        </p:spPr>
        <p:txBody>
          <a:bodyPr/>
          <a:lstStyle/>
          <a:p>
            <a:r>
              <a:rPr lang="en-US" dirty="0"/>
              <a:t>We researched about how different civilizations used natural dyes in their life style</a:t>
            </a:r>
          </a:p>
          <a:p>
            <a:r>
              <a:rPr lang="en-US" dirty="0"/>
              <a:t>Ancient civilizations used different methods to dye stuff such as</a:t>
            </a:r>
          </a:p>
          <a:p>
            <a:pPr lvl="1"/>
            <a:r>
              <a:rPr lang="en-US" dirty="0"/>
              <a:t>Boiling plants to turn them into dyes</a:t>
            </a:r>
          </a:p>
          <a:p>
            <a:pPr lvl="1"/>
            <a:r>
              <a:rPr lang="en-US" dirty="0"/>
              <a:t>Crushing the plants to make dyes</a:t>
            </a:r>
          </a:p>
          <a:p>
            <a:pPr lvl="1"/>
            <a:r>
              <a:rPr lang="en-US" dirty="0"/>
              <a:t>Rubbing the plants/rocks to turn them into dyes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216FF-BDA1-7006-4A01-291E0E3E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7650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684466-82A4-5A20-3858-E26D3DED1825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4CE8A-94BA-0F60-55CF-3BB0D047D456}"/>
              </a:ext>
            </a:extLst>
          </p:cNvPr>
          <p:cNvSpPr txBox="1"/>
          <p:nvPr/>
        </p:nvSpPr>
        <p:spPr>
          <a:xfrm>
            <a:off x="11569149" y="9525"/>
            <a:ext cx="608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Zoey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7C2DCCC1-1712-310C-231E-4D3BEB152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626" y="3940285"/>
            <a:ext cx="3584448" cy="312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1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2FF71-5FF3-ACBC-363C-A7CE0471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A710-E808-F060-8603-D3CFDDF3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Egyptian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BF1-7530-945B-8702-7D1C6216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Egyptian women crushed lapis lazuli </a:t>
            </a:r>
          </a:p>
          <a:p>
            <a:r>
              <a:rPr lang="en-US" dirty="0"/>
              <a:t>Heating a mixture of crushed limestone, sand, and copper-bearing minerals like azurite or malachite to make a blue color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110FD-AE2E-243A-3214-8A788415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9A9338-486A-F014-4EB1-EE68012F28DF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7B1D1-43E8-C50A-43A2-70DD4F55A87F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Blue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0A566-997B-01DB-48F5-D5C6CE8E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490" t="41200" b="33067"/>
          <a:stretch>
            <a:fillRect/>
          </a:stretch>
        </p:blipFill>
        <p:spPr>
          <a:xfrm>
            <a:off x="1298449" y="4320899"/>
            <a:ext cx="3178778" cy="1764792"/>
          </a:xfrm>
          <a:prstGeom prst="rect">
            <a:avLst/>
          </a:prstGeom>
        </p:spPr>
      </p:pic>
      <p:pic>
        <p:nvPicPr>
          <p:cNvPr id="1028" name="Picture 4" descr="FD&amp;C Blue 1 Alum Lake">
            <a:extLst>
              <a:ext uri="{FF2B5EF4-FFF2-40B4-BE49-F238E27FC236}">
                <a16:creationId xmlns:a16="http://schemas.microsoft.com/office/drawing/2014/main" id="{C0B96F18-150A-ED32-257E-C332C9AD4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102" y="4001294"/>
            <a:ext cx="2530411" cy="253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937E1B-4155-6B8C-4716-81C628518695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Saanvi</a:t>
            </a:r>
          </a:p>
        </p:txBody>
      </p:sp>
    </p:spTree>
    <p:extLst>
      <p:ext uri="{BB962C8B-B14F-4D97-AF65-F5344CB8AC3E}">
        <p14:creationId xmlns:p14="http://schemas.microsoft.com/office/powerpoint/2010/main" val="138549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7D4A-E573-8819-AA99-E8EF8161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9565-E19F-0FDE-59FF-A9618698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Indus River Valley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04F3-CBE7-2D31-9109-ADBFBAFA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turmeric to create yellow dye</a:t>
            </a:r>
          </a:p>
          <a:p>
            <a:pPr lvl="1"/>
            <a:r>
              <a:rPr lang="en-US" b="1" dirty="0"/>
              <a:t>Turmeric rhizomes</a:t>
            </a:r>
            <a:r>
              <a:rPr lang="en-US" dirty="0"/>
              <a:t> were dug up, cleaned, boiled, and dried and crushed the cleaned Turmeric</a:t>
            </a:r>
          </a:p>
          <a:p>
            <a:pPr lvl="1"/>
            <a:r>
              <a:rPr lang="en-US" dirty="0"/>
              <a:t>The fabric would then be </a:t>
            </a:r>
            <a:r>
              <a:rPr lang="en-US" b="1" dirty="0"/>
              <a:t>soaked in the dye bath</a:t>
            </a:r>
            <a:r>
              <a:rPr lang="en-US" dirty="0"/>
              <a:t>, allowing the color to absorb into the fibers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DC30C-67B0-8751-E36D-BDFC5CC14308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Yellow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EF5D9-A453-0A68-27C0-A1F89D86F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3ADAD3-E25C-FFAC-86B9-DCADDB9E3ADA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0B2D5-6B4A-4253-56CF-E6DBA5410A68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Saanvi</a:t>
            </a:r>
          </a:p>
        </p:txBody>
      </p:sp>
    </p:spTree>
    <p:extLst>
      <p:ext uri="{BB962C8B-B14F-4D97-AF65-F5344CB8AC3E}">
        <p14:creationId xmlns:p14="http://schemas.microsoft.com/office/powerpoint/2010/main" val="135737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49B2-24BD-925B-15BE-19466D65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33BA-D91C-1E9F-A331-47C58004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Chinese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B9F2-999C-B388-6041-84CE1C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Crushed matcha leaves to make green powder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02276-E34F-937A-D10F-12BAA0AA7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447B40-F09A-21E1-E2C2-9D8F150788E6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79571-A6C0-9F84-4E73-77692F39ACF0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Green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B2D0D5-A8F5-6441-B9D4-8B4A8BA6F27E}"/>
              </a:ext>
            </a:extLst>
          </p:cNvPr>
          <p:cNvSpPr txBox="1"/>
          <p:nvPr/>
        </p:nvSpPr>
        <p:spPr>
          <a:xfrm>
            <a:off x="11265409" y="9525"/>
            <a:ext cx="91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Saumya</a:t>
            </a:r>
          </a:p>
        </p:txBody>
      </p:sp>
    </p:spTree>
    <p:extLst>
      <p:ext uri="{BB962C8B-B14F-4D97-AF65-F5344CB8AC3E}">
        <p14:creationId xmlns:p14="http://schemas.microsoft.com/office/powerpoint/2010/main" val="3495656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B338-EE5C-DF32-C21A-76C2E332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E19-876D-C276-0AEC-9E54BD99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Create</a:t>
            </a:r>
            <a:r>
              <a:rPr lang="en-US" dirty="0"/>
              <a:t>/ Aztec &amp; Maya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689-8533-F1DC-8A29-9B87B7D9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Maya civilization they used cochineal insects and hematite to create a vibrant red color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58119-89A8-0CE5-E5D6-43D5BF86B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57C9B7-81FD-1CE3-38C6-030E9BDD8CB9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16AFF-7DAD-B81F-2612-B7326D38383F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FF0000"/>
                </a:highlight>
              </a:rPr>
              <a:t>Red 40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11250-BAE5-9A19-8A19-5AD4F0B7CA71}"/>
              </a:ext>
            </a:extLst>
          </p:cNvPr>
          <p:cNvSpPr txBox="1"/>
          <p:nvPr/>
        </p:nvSpPr>
        <p:spPr>
          <a:xfrm>
            <a:off x="11353801" y="9525"/>
            <a:ext cx="824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Saumya</a:t>
            </a:r>
          </a:p>
        </p:txBody>
      </p:sp>
    </p:spTree>
    <p:extLst>
      <p:ext uri="{BB962C8B-B14F-4D97-AF65-F5344CB8AC3E}">
        <p14:creationId xmlns:p14="http://schemas.microsoft.com/office/powerpoint/2010/main" val="80870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523</Words>
  <Application>Microsoft Office PowerPoint</Application>
  <PresentationFormat>Widescreen</PresentationFormat>
  <Paragraphs>130</Paragraphs>
  <Slides>16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Unearthed  Innovation Project</vt:lpstr>
      <vt:lpstr>Identify / Problem Selection</vt:lpstr>
      <vt:lpstr>Identify / Problem Details</vt:lpstr>
      <vt:lpstr>Design / Solution</vt:lpstr>
      <vt:lpstr>Create / Summary</vt:lpstr>
      <vt:lpstr>Create/ Egyptian Civilization</vt:lpstr>
      <vt:lpstr>Create/ Indus River Valley Civilization</vt:lpstr>
      <vt:lpstr>Create/ Chinese Civilization</vt:lpstr>
      <vt:lpstr>Create/ Aztec &amp; Maya Civilization</vt:lpstr>
      <vt:lpstr>Create/ Greece Civilization</vt:lpstr>
      <vt:lpstr>Create/ AI Model</vt:lpstr>
      <vt:lpstr>Iterate/ AI Model</vt:lpstr>
      <vt:lpstr>Communicate</vt:lpstr>
      <vt:lpstr>Thank you!</vt:lpstr>
      <vt:lpstr>PowerPoint Presentation</vt:lpstr>
      <vt:lpstr>Civilizations Researched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loomba</dc:creator>
  <cp:lastModifiedBy>vikas loomba</cp:lastModifiedBy>
  <cp:revision>64</cp:revision>
  <dcterms:created xsi:type="dcterms:W3CDTF">2025-10-11T21:23:57Z</dcterms:created>
  <dcterms:modified xsi:type="dcterms:W3CDTF">2025-10-24T00:14:11Z</dcterms:modified>
</cp:coreProperties>
</file>