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0"/>
  </p:notesMasterIdLst>
  <p:sldIdLst>
    <p:sldId id="261" r:id="rId2"/>
    <p:sldId id="318" r:id="rId3"/>
    <p:sldId id="319" r:id="rId4"/>
    <p:sldId id="320" r:id="rId5"/>
    <p:sldId id="270" r:id="rId6"/>
    <p:sldId id="314" r:id="rId7"/>
    <p:sldId id="321" r:id="rId8"/>
    <p:sldId id="322" r:id="rId9"/>
  </p:sldIdLst>
  <p:sldSz cx="9144000" cy="5143500" type="screen16x9"/>
  <p:notesSz cx="6858000" cy="9144000"/>
  <p:embeddedFontLst>
    <p:embeddedFont>
      <p:font typeface="Libre Baskerville" panose="020B0604020202020204" charset="0"/>
      <p:regular r:id="rId11"/>
      <p:bold r:id="rId12"/>
      <p: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A6F18-88E8-4CDF-B509-6ECB1A8B5FA5}">
  <a:tblStyle styleId="{978A6F18-88E8-4CDF-B509-6ECB1A8B5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8a1f552b24_0_2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8a1f552b24_0_2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8a1f552b24_0_2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8a1f552b24_0_2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8a1f552b24_0_2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8a1f552b24_0_2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81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117166c7d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117166c7d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117166c7d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117166c7d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3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2" r:id="rId4"/>
    <p:sldLayoutId id="2147483680" r:id="rId5"/>
    <p:sldLayoutId id="2147483690" r:id="rId6"/>
    <p:sldLayoutId id="2147483691" r:id="rId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69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52" name="Google Shape;852;p69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9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9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9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9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9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9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9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9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9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9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9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9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9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9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9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9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9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9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9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9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9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9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9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9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9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9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9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9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9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9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9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9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9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9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9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9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9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9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9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9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9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9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9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9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9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9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9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9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9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9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9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9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9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9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9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69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BookShop</a:t>
            </a:r>
            <a:endParaRPr dirty="0"/>
          </a:p>
        </p:txBody>
      </p:sp>
      <p:sp>
        <p:nvSpPr>
          <p:cNvPr id="909" name="Google Shape;909;p69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480427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Иво Недков Недев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ПМГ „Васил Друмев“</a:t>
            </a:r>
            <a:endParaRPr dirty="0"/>
          </a:p>
        </p:txBody>
      </p:sp>
      <p:grpSp>
        <p:nvGrpSpPr>
          <p:cNvPr id="910" name="Google Shape;910;p69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1" name="Google Shape;911;p69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9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9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69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126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56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Цели</a:t>
            </a:r>
            <a:endParaRPr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96" y="1301173"/>
            <a:ext cx="7653230" cy="1304523"/>
          </a:xfrm>
        </p:spPr>
        <p:txBody>
          <a:bodyPr/>
          <a:lstStyle/>
          <a:p>
            <a:pPr marL="146050" indent="0" algn="ctr">
              <a:buNone/>
            </a:pPr>
            <a:r>
              <a:rPr lang="bg-BG" sz="2000" dirty="0" smtClean="0"/>
              <a:t>Проектът цели да предостави онлайн платформа за търговия на учебници и учебни помагала втора ръка. Чрез него учениците </a:t>
            </a:r>
            <a:r>
              <a:rPr lang="bg-BG" sz="2000" dirty="0" smtClean="0"/>
              <a:t>могат </a:t>
            </a:r>
            <a:r>
              <a:rPr lang="bg-BG" sz="2000" dirty="0" smtClean="0"/>
              <a:t>лесно да </a:t>
            </a:r>
            <a:r>
              <a:rPr lang="bg-BG" sz="2000" dirty="0" smtClean="0"/>
              <a:t>намерят </a:t>
            </a:r>
            <a:r>
              <a:rPr lang="bg-BG" sz="2000" dirty="0" smtClean="0"/>
              <a:t>учебници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/>
              <a:t>готови за </a:t>
            </a:r>
            <a:r>
              <a:rPr lang="bg-BG" sz="2000" dirty="0" smtClean="0"/>
              <a:t>закупуване</a:t>
            </a:r>
            <a:r>
              <a:rPr lang="bg-BG" sz="2000" dirty="0" smtClean="0"/>
              <a:t>.</a:t>
            </a:r>
            <a:endParaRPr lang="bg-BG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02" y="2605696"/>
            <a:ext cx="1904823" cy="2226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126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56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Предназначение</a:t>
            </a:r>
            <a:endParaRPr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38" y="1535026"/>
            <a:ext cx="8326747" cy="1464415"/>
          </a:xfrm>
        </p:spPr>
        <p:txBody>
          <a:bodyPr/>
          <a:lstStyle/>
          <a:p>
            <a:pPr marL="146050" indent="0" algn="ctr">
              <a:buNone/>
            </a:pPr>
            <a:r>
              <a:rPr lang="bg-BG" sz="2000" dirty="0" smtClean="0"/>
              <a:t>Проектът е предназначен както за учениците между </a:t>
            </a:r>
            <a:r>
              <a:rPr lang="bg-BG" sz="2000" dirty="0" smtClean="0"/>
              <a:t>1. </a:t>
            </a:r>
            <a:r>
              <a:rPr lang="bg-BG" sz="2000" dirty="0" smtClean="0"/>
              <a:t>и </a:t>
            </a:r>
            <a:r>
              <a:rPr lang="bg-BG" sz="2000" dirty="0" smtClean="0"/>
              <a:t>12. клас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/>
              <a:t>така и за всеки, които иска да продаде или дари </a:t>
            </a:r>
            <a:r>
              <a:rPr lang="bg-BG" sz="2000" dirty="0" smtClean="0"/>
              <a:t>сво</a:t>
            </a:r>
            <a:r>
              <a:rPr lang="bg-BG" sz="2000" dirty="0"/>
              <a:t>и</a:t>
            </a:r>
            <a:r>
              <a:rPr lang="bg-BG" sz="2000" dirty="0" smtClean="0"/>
              <a:t>те </a:t>
            </a:r>
            <a:r>
              <a:rPr lang="bg-BG" sz="2000" dirty="0" smtClean="0"/>
              <a:t>ненужни учебни помагала.</a:t>
            </a:r>
            <a:endParaRPr lang="bg-BG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61" y="2760076"/>
            <a:ext cx="2963205" cy="21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126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56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Модули на проекта</a:t>
            </a:r>
            <a:endParaRPr sz="4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93924" y="1911930"/>
            <a:ext cx="2063449" cy="384547"/>
          </a:xfrm>
        </p:spPr>
        <p:txBody>
          <a:bodyPr lIns="0" tIns="0" rIns="0" bIns="0"/>
          <a:lstStyle/>
          <a:p>
            <a:pPr marL="146050" indent="0">
              <a:buNone/>
            </a:pPr>
            <a:r>
              <a:rPr lang="bg-BG" sz="2000" b="1" dirty="0" smtClean="0"/>
              <a:t>Администратор</a:t>
            </a:r>
            <a:endParaRPr lang="bg-BG" sz="2200" b="1" dirty="0"/>
          </a:p>
        </p:txBody>
      </p:sp>
      <p:sp>
        <p:nvSpPr>
          <p:cNvPr id="93" name="Text Placeholder 1"/>
          <p:cNvSpPr txBox="1">
            <a:spLocks/>
          </p:cNvSpPr>
          <p:nvPr/>
        </p:nvSpPr>
        <p:spPr>
          <a:xfrm>
            <a:off x="6129309" y="2320561"/>
            <a:ext cx="2395923" cy="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46050" indent="0">
              <a:buFont typeface="Roboto"/>
              <a:buNone/>
            </a:pPr>
            <a:r>
              <a:rPr lang="bg-BG" sz="1400" dirty="0" smtClean="0"/>
              <a:t>Има права да участва в подобряването на сайта, но не може да публикува обяви за учебници.</a:t>
            </a:r>
            <a:endParaRPr lang="bg-BG" sz="1400" dirty="0"/>
          </a:p>
        </p:txBody>
      </p:sp>
      <p:sp>
        <p:nvSpPr>
          <p:cNvPr id="95" name="Text Placeholder 1"/>
          <p:cNvSpPr txBox="1">
            <a:spLocks/>
          </p:cNvSpPr>
          <p:nvPr/>
        </p:nvSpPr>
        <p:spPr>
          <a:xfrm>
            <a:off x="976277" y="1911930"/>
            <a:ext cx="2053360" cy="38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46050" indent="0">
              <a:buFont typeface="Roboto"/>
              <a:buNone/>
            </a:pPr>
            <a:r>
              <a:rPr lang="bg-BG" sz="2000" b="1" dirty="0" smtClean="0"/>
              <a:t>Потребител</a:t>
            </a:r>
            <a:endParaRPr lang="bg-BG" sz="2200" b="1" dirty="0"/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708897" y="2334291"/>
            <a:ext cx="2069294" cy="7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46050" indent="0">
              <a:buFont typeface="Roboto"/>
              <a:buNone/>
            </a:pPr>
            <a:r>
              <a:rPr lang="bg-BG" sz="1400" dirty="0" smtClean="0"/>
              <a:t>Може да публикува и купува учебни помагала.</a:t>
            </a:r>
            <a:endParaRPr lang="bg-BG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01" y="3166281"/>
            <a:ext cx="2182567" cy="153455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48" y="3108356"/>
            <a:ext cx="2153381" cy="16502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44090" y="1930452"/>
            <a:ext cx="359695" cy="3475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5948" y="1924355"/>
            <a:ext cx="274344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8"/>
          <p:cNvSpPr txBox="1">
            <a:spLocks noGrp="1"/>
          </p:cNvSpPr>
          <p:nvPr>
            <p:ph type="title"/>
          </p:nvPr>
        </p:nvSpPr>
        <p:spPr>
          <a:xfrm>
            <a:off x="737769" y="277863"/>
            <a:ext cx="7715700" cy="821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/>
              <a:t>План на работа</a:t>
            </a:r>
            <a:endParaRPr sz="6000" dirty="0"/>
          </a:p>
        </p:txBody>
      </p:sp>
      <p:cxnSp>
        <p:nvCxnSpPr>
          <p:cNvPr id="1452" name="Google Shape;1452;p78"/>
          <p:cNvCxnSpPr>
            <a:stCxn id="1453" idx="3"/>
            <a:endCxn id="1454" idx="3"/>
          </p:cNvCxnSpPr>
          <p:nvPr/>
        </p:nvCxnSpPr>
        <p:spPr>
          <a:xfrm>
            <a:off x="3935025" y="2062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78"/>
          <p:cNvCxnSpPr>
            <a:stCxn id="1456" idx="3"/>
            <a:endCxn id="1457" idx="3"/>
          </p:cNvCxnSpPr>
          <p:nvPr/>
        </p:nvCxnSpPr>
        <p:spPr>
          <a:xfrm>
            <a:off x="3935025" y="3586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78"/>
          <p:cNvCxnSpPr>
            <a:stCxn id="1454" idx="2"/>
            <a:endCxn id="1456" idx="0"/>
          </p:cNvCxnSpPr>
          <p:nvPr/>
        </p:nvCxnSpPr>
        <p:spPr>
          <a:xfrm rot="5400000">
            <a:off x="4124325" y="1873650"/>
            <a:ext cx="895500" cy="1902300"/>
          </a:xfrm>
          <a:prstGeom prst="bentConnector3">
            <a:avLst>
              <a:gd name="adj1" fmla="val 507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7" name="Google Shape;1457;p78"/>
          <p:cNvSpPr/>
          <p:nvPr/>
        </p:nvSpPr>
        <p:spPr>
          <a:xfrm flipH="1">
            <a:off x="520897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04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9" name="Google Shape;1459;p78"/>
          <p:cNvSpPr txBox="1"/>
          <p:nvPr/>
        </p:nvSpPr>
        <p:spPr>
          <a:xfrm flipH="1">
            <a:off x="6158725" y="3428580"/>
            <a:ext cx="18111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Изготвяне на </a:t>
            </a: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съпътваща </a:t>
            </a: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документация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78"/>
          <p:cNvSpPr txBox="1"/>
          <p:nvPr/>
        </p:nvSpPr>
        <p:spPr>
          <a:xfrm flipH="1">
            <a:off x="6158721" y="2752355"/>
            <a:ext cx="2325259" cy="72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lang="en-US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icense </a:t>
            </a: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plate creation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4" name="Google Shape;1454;p78"/>
          <p:cNvSpPr/>
          <p:nvPr/>
        </p:nvSpPr>
        <p:spPr>
          <a:xfrm flipH="1">
            <a:off x="520897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1" name="Google Shape;1461;p78"/>
          <p:cNvSpPr txBox="1"/>
          <p:nvPr/>
        </p:nvSpPr>
        <p:spPr>
          <a:xfrm flipH="1">
            <a:off x="6158725" y="1866224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Свързване на </a:t>
            </a:r>
            <a:r>
              <a:rPr lang="en-US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ASP.NET </a:t>
            </a: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 </a:t>
            </a:r>
            <a:r>
              <a:rPr lang="en-US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SSMS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78"/>
          <p:cNvSpPr txBox="1"/>
          <p:nvPr/>
        </p:nvSpPr>
        <p:spPr>
          <a:xfrm flipH="1">
            <a:off x="6158698" y="1544300"/>
            <a:ext cx="241466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Създаване на БД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3" name="Google Shape;1453;p78"/>
          <p:cNvSpPr/>
          <p:nvPr/>
        </p:nvSpPr>
        <p:spPr>
          <a:xfrm>
            <a:off x="330652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3" name="Google Shape;1463;p78"/>
          <p:cNvSpPr txBox="1"/>
          <p:nvPr/>
        </p:nvSpPr>
        <p:spPr>
          <a:xfrm>
            <a:off x="1174350" y="1873902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Запознаване с други подобни платформи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78"/>
          <p:cNvSpPr txBox="1"/>
          <p:nvPr/>
        </p:nvSpPr>
        <p:spPr>
          <a:xfrm>
            <a:off x="1083150" y="15513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Проучване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6" name="Google Shape;1456;p78"/>
          <p:cNvSpPr/>
          <p:nvPr/>
        </p:nvSpPr>
        <p:spPr>
          <a:xfrm>
            <a:off x="330652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5" name="Google Shape;1465;p78"/>
          <p:cNvSpPr txBox="1"/>
          <p:nvPr/>
        </p:nvSpPr>
        <p:spPr>
          <a:xfrm>
            <a:off x="1174325" y="3402180"/>
            <a:ext cx="18111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Визуализиране на сайта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78"/>
          <p:cNvSpPr txBox="1"/>
          <p:nvPr/>
        </p:nvSpPr>
        <p:spPr>
          <a:xfrm>
            <a:off x="1083125" y="30802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Frontend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467" name="Google Shape;1467;p78"/>
          <p:cNvGrpSpPr/>
          <p:nvPr/>
        </p:nvGrpSpPr>
        <p:grpSpPr>
          <a:xfrm>
            <a:off x="4032842" y="1497345"/>
            <a:ext cx="854898" cy="2694743"/>
            <a:chOff x="4032842" y="1497345"/>
            <a:chExt cx="854898" cy="2694743"/>
          </a:xfrm>
        </p:grpSpPr>
        <p:sp>
          <p:nvSpPr>
            <p:cNvPr id="1468" name="Google Shape;1468;p78"/>
            <p:cNvSpPr/>
            <p:nvPr/>
          </p:nvSpPr>
          <p:spPr>
            <a:xfrm>
              <a:off x="4595619" y="14973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4534318" y="383877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4032842" y="26621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8" name="Google Shape;3308;p122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3309" name="Google Shape;3309;p122"/>
            <p:cNvSpPr/>
            <p:nvPr/>
          </p:nvSpPr>
          <p:spPr>
            <a:xfrm>
              <a:off x="10014624" y="2615346"/>
              <a:ext cx="1530547" cy="1635710"/>
            </a:xfrm>
            <a:custGeom>
              <a:avLst/>
              <a:gdLst/>
              <a:ahLst/>
              <a:cxnLst/>
              <a:rect l="l" t="t" r="r" b="b"/>
              <a:pathLst>
                <a:path w="36327" h="38823" extrusionOk="0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22"/>
            <p:cNvSpPr/>
            <p:nvPr/>
          </p:nvSpPr>
          <p:spPr>
            <a:xfrm>
              <a:off x="9820646" y="2511531"/>
              <a:ext cx="1016194" cy="1135682"/>
            </a:xfrm>
            <a:custGeom>
              <a:avLst/>
              <a:gdLst/>
              <a:ahLst/>
              <a:cxnLst/>
              <a:rect l="l" t="t" r="r" b="b"/>
              <a:pathLst>
                <a:path w="24119" h="26955" extrusionOk="0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22"/>
            <p:cNvSpPr/>
            <p:nvPr/>
          </p:nvSpPr>
          <p:spPr>
            <a:xfrm>
              <a:off x="9747588" y="3590250"/>
              <a:ext cx="962728" cy="798874"/>
            </a:xfrm>
            <a:custGeom>
              <a:avLst/>
              <a:gdLst/>
              <a:ahLst/>
              <a:cxnLst/>
              <a:rect l="l" t="t" r="r" b="b"/>
              <a:pathLst>
                <a:path w="22850" h="18961" extrusionOk="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22"/>
            <p:cNvSpPr/>
            <p:nvPr/>
          </p:nvSpPr>
          <p:spPr>
            <a:xfrm>
              <a:off x="10243699" y="3215313"/>
              <a:ext cx="799717" cy="743386"/>
            </a:xfrm>
            <a:custGeom>
              <a:avLst/>
              <a:gdLst/>
              <a:ahLst/>
              <a:cxnLst/>
              <a:rect l="l" t="t" r="r" b="b"/>
              <a:pathLst>
                <a:path w="18981" h="17644" extrusionOk="0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22"/>
            <p:cNvSpPr/>
            <p:nvPr/>
          </p:nvSpPr>
          <p:spPr>
            <a:xfrm>
              <a:off x="9691384" y="3543483"/>
              <a:ext cx="1063930" cy="885583"/>
            </a:xfrm>
            <a:custGeom>
              <a:avLst/>
              <a:gdLst/>
              <a:ahLst/>
              <a:cxnLst/>
              <a:rect l="l" t="t" r="r" b="b"/>
              <a:pathLst>
                <a:path w="25252" h="21019" extrusionOk="0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4" name="Google Shape;3314;p122"/>
          <p:cNvSpPr txBox="1">
            <a:spLocks noGrp="1"/>
          </p:cNvSpPr>
          <p:nvPr>
            <p:ph type="body" idx="1"/>
          </p:nvPr>
        </p:nvSpPr>
        <p:spPr>
          <a:xfrm>
            <a:off x="714125" y="1108040"/>
            <a:ext cx="5429364" cy="3828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smtClean="0"/>
              <a:t>Visual Studio 2022</a:t>
            </a:r>
            <a:r>
              <a:rPr lang="bg-BG" dirty="0" smtClean="0"/>
              <a:t> – реализация на проекта</a:t>
            </a:r>
            <a:r>
              <a:rPr lang="en-US" dirty="0" smtClean="0"/>
              <a:t>;</a:t>
            </a:r>
            <a:endParaRPr dirty="0" smtClean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indent="-317500">
              <a:buSzPts val="1400"/>
            </a:pPr>
            <a:r>
              <a:rPr lang="en-US" dirty="0"/>
              <a:t>SQL Server Management </a:t>
            </a:r>
            <a:r>
              <a:rPr lang="en-US" dirty="0" smtClean="0"/>
              <a:t>Studio</a:t>
            </a:r>
            <a:r>
              <a:rPr lang="bg-BG" dirty="0" smtClean="0"/>
              <a:t> – имплементиране на база данни</a:t>
            </a:r>
            <a:r>
              <a:rPr lang="en-US" dirty="0" smtClean="0"/>
              <a:t>;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smtClean="0">
                <a:solidFill>
                  <a:schemeClr val="dk2"/>
                </a:solidFill>
              </a:rPr>
              <a:t>PowerPoint 2016</a:t>
            </a:r>
            <a:r>
              <a:rPr lang="bg-BG" dirty="0" smtClean="0">
                <a:solidFill>
                  <a:schemeClr val="dk2"/>
                </a:solidFill>
              </a:rPr>
              <a:t> – създаване на презентация</a:t>
            </a:r>
            <a:r>
              <a:rPr lang="en-US" dirty="0" smtClean="0">
                <a:solidFill>
                  <a:schemeClr val="dk2"/>
                </a:solidFill>
              </a:rPr>
              <a:t>;</a:t>
            </a:r>
            <a:endParaRPr dirty="0" smtClean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lvl="0" indent="-317500">
              <a:buSzPts val="1400"/>
            </a:pPr>
            <a:r>
              <a:rPr lang="en-US" dirty="0" smtClean="0">
                <a:solidFill>
                  <a:schemeClr val="dk2"/>
                </a:solidFill>
              </a:rPr>
              <a:t>Overleaf</a:t>
            </a:r>
            <a:r>
              <a:rPr lang="bg-BG" dirty="0" smtClean="0">
                <a:solidFill>
                  <a:schemeClr val="dk2"/>
                </a:solidFill>
              </a:rPr>
              <a:t> - </a:t>
            </a:r>
            <a:r>
              <a:rPr lang="bg-BG" dirty="0"/>
              <a:t>написване на </a:t>
            </a:r>
            <a:r>
              <a:rPr lang="bg-BG" dirty="0" smtClean="0"/>
              <a:t>документация;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err="1" smtClean="0"/>
              <a:t>Slidesgo</a:t>
            </a:r>
            <a:r>
              <a:rPr lang="bg-BG" dirty="0" smtClean="0"/>
              <a:t> –взимане на шаблон за презентация;</a:t>
            </a:r>
            <a:endParaRPr lang="en-US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smtClean="0">
                <a:solidFill>
                  <a:schemeClr val="dk2"/>
                </a:solidFill>
              </a:rPr>
              <a:t>GitHub</a:t>
            </a:r>
            <a:r>
              <a:rPr lang="bg-BG" dirty="0" smtClean="0">
                <a:solidFill>
                  <a:schemeClr val="dk2"/>
                </a:solidFill>
              </a:rPr>
              <a:t> – поддържане на проекта;</a:t>
            </a:r>
            <a:endParaRPr lang="en-US" dirty="0" smtClean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dirty="0" smtClean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err="1" smtClean="0">
                <a:solidFill>
                  <a:schemeClr val="dk2"/>
                </a:solidFill>
              </a:rPr>
              <a:t>NUnit</a:t>
            </a:r>
            <a:r>
              <a:rPr lang="en-US" dirty="0" smtClean="0">
                <a:solidFill>
                  <a:schemeClr val="dk2"/>
                </a:solidFill>
              </a:rPr>
              <a:t> Tests – </a:t>
            </a:r>
            <a:r>
              <a:rPr lang="bg-BG" dirty="0" smtClean="0">
                <a:solidFill>
                  <a:schemeClr val="dk2"/>
                </a:solidFill>
              </a:rPr>
              <a:t>създаване на тестове за проверка на кода;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err="1" smtClean="0">
                <a:solidFill>
                  <a:schemeClr val="dk2"/>
                </a:solidFill>
              </a:rPr>
              <a:t>Moq</a:t>
            </a:r>
            <a:r>
              <a:rPr lang="bg-BG" dirty="0"/>
              <a:t> </a:t>
            </a:r>
            <a:r>
              <a:rPr lang="bg-BG" dirty="0" smtClean="0"/>
              <a:t>– мокване на </a:t>
            </a:r>
            <a:r>
              <a:rPr lang="bg-BG" dirty="0" smtClean="0"/>
              <a:t>тестове</a:t>
            </a:r>
            <a:r>
              <a:rPr lang="bg-BG" dirty="0"/>
              <a:t>;</a:t>
            </a:r>
            <a:endParaRPr lang="bg-BG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bg-BG" dirty="0">
              <a:solidFill>
                <a:schemeClr val="dk2"/>
              </a:solidFill>
            </a:endParaRPr>
          </a:p>
          <a:p>
            <a:pPr lvl="0" indent="-317500">
              <a:buSzPts val="1400"/>
            </a:pPr>
            <a:r>
              <a:rPr lang="en-US" dirty="0" err="1" smtClean="0"/>
              <a:t>HtmlSanitizer</a:t>
            </a:r>
            <a:r>
              <a:rPr lang="bg-BG" dirty="0" smtClean="0"/>
              <a:t> – защита </a:t>
            </a:r>
            <a:r>
              <a:rPr lang="bg-BG" smtClean="0"/>
              <a:t>срещу хакерски атаки</a:t>
            </a:r>
            <a:r>
              <a:rPr lang="bg-BG" dirty="0" smtClean="0"/>
              <a:t>.</a:t>
            </a:r>
            <a:endParaRPr lang="en-US" dirty="0" smtClean="0">
              <a:solidFill>
                <a:schemeClr val="dk2"/>
              </a:solidFill>
            </a:endParaRPr>
          </a:p>
        </p:txBody>
      </p:sp>
      <p:sp>
        <p:nvSpPr>
          <p:cNvPr id="3315" name="Google Shape;3315;p122"/>
          <p:cNvSpPr txBox="1">
            <a:spLocks noGrp="1"/>
          </p:cNvSpPr>
          <p:nvPr>
            <p:ph type="title"/>
          </p:nvPr>
        </p:nvSpPr>
        <p:spPr>
          <a:xfrm>
            <a:off x="240632" y="246107"/>
            <a:ext cx="8683362" cy="890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Използван софтуер</a:t>
            </a:r>
            <a:r>
              <a:rPr lang="en-US" sz="4200" dirty="0" smtClean="0"/>
              <a:t> </a:t>
            </a:r>
            <a:r>
              <a:rPr lang="bg-BG" sz="4200" dirty="0" smtClean="0"/>
              <a:t>и материали</a:t>
            </a:r>
            <a:endParaRPr sz="4200" dirty="0"/>
          </a:p>
        </p:txBody>
      </p:sp>
      <p:grpSp>
        <p:nvGrpSpPr>
          <p:cNvPr id="3316" name="Google Shape;3316;p122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3317" name="Google Shape;3317;p122"/>
            <p:cNvSpPr/>
            <p:nvPr/>
          </p:nvSpPr>
          <p:spPr>
            <a:xfrm>
              <a:off x="9839647" y="1845764"/>
              <a:ext cx="192588" cy="251615"/>
            </a:xfrm>
            <a:custGeom>
              <a:avLst/>
              <a:gdLst/>
              <a:ahLst/>
              <a:cxnLst/>
              <a:rect l="l" t="t" r="r" b="b"/>
              <a:pathLst>
                <a:path w="4571" h="5972" extrusionOk="0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22"/>
            <p:cNvSpPr/>
            <p:nvPr/>
          </p:nvSpPr>
          <p:spPr>
            <a:xfrm>
              <a:off x="9956312" y="717540"/>
              <a:ext cx="1323930" cy="1516138"/>
            </a:xfrm>
            <a:custGeom>
              <a:avLst/>
              <a:gdLst/>
              <a:ahLst/>
              <a:cxnLst/>
              <a:rect l="l" t="t" r="r" b="b"/>
              <a:pathLst>
                <a:path w="31423" h="35985" extrusionOk="0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22"/>
            <p:cNvSpPr/>
            <p:nvPr/>
          </p:nvSpPr>
          <p:spPr>
            <a:xfrm>
              <a:off x="9165063" y="1185211"/>
              <a:ext cx="1271938" cy="1424036"/>
            </a:xfrm>
            <a:custGeom>
              <a:avLst/>
              <a:gdLst/>
              <a:ahLst/>
              <a:cxnLst/>
              <a:rect l="l" t="t" r="r" b="b"/>
              <a:pathLst>
                <a:path w="30189" h="33799" extrusionOk="0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22"/>
            <p:cNvSpPr/>
            <p:nvPr/>
          </p:nvSpPr>
          <p:spPr>
            <a:xfrm>
              <a:off x="9143997" y="722006"/>
              <a:ext cx="2210734" cy="1957813"/>
            </a:xfrm>
            <a:custGeom>
              <a:avLst/>
              <a:gdLst/>
              <a:ahLst/>
              <a:cxnLst/>
              <a:rect l="l" t="t" r="r" b="b"/>
              <a:pathLst>
                <a:path w="52471" h="46468" extrusionOk="0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22"/>
            <p:cNvSpPr/>
            <p:nvPr/>
          </p:nvSpPr>
          <p:spPr>
            <a:xfrm>
              <a:off x="9853719" y="1173961"/>
              <a:ext cx="699821" cy="1070797"/>
            </a:xfrm>
            <a:custGeom>
              <a:avLst/>
              <a:gdLst/>
              <a:ahLst/>
              <a:cxnLst/>
              <a:rect l="l" t="t" r="r" b="b"/>
              <a:pathLst>
                <a:path w="16610" h="25415" extrusionOk="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22"/>
            <p:cNvSpPr/>
            <p:nvPr/>
          </p:nvSpPr>
          <p:spPr>
            <a:xfrm>
              <a:off x="9929600" y="1161322"/>
              <a:ext cx="39394" cy="38256"/>
            </a:xfrm>
            <a:custGeom>
              <a:avLst/>
              <a:gdLst/>
              <a:ahLst/>
              <a:cxnLst/>
              <a:rect l="l" t="t" r="r" b="b"/>
              <a:pathLst>
                <a:path w="935" h="908" extrusionOk="0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22"/>
            <p:cNvSpPr/>
            <p:nvPr/>
          </p:nvSpPr>
          <p:spPr>
            <a:xfrm>
              <a:off x="9751126" y="1747385"/>
              <a:ext cx="1547400" cy="880190"/>
            </a:xfrm>
            <a:custGeom>
              <a:avLst/>
              <a:gdLst/>
              <a:ahLst/>
              <a:cxnLst/>
              <a:rect l="l" t="t" r="r" b="b"/>
              <a:pathLst>
                <a:path w="36727" h="20891" extrusionOk="0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22"/>
            <p:cNvSpPr/>
            <p:nvPr/>
          </p:nvSpPr>
          <p:spPr>
            <a:xfrm>
              <a:off x="9326684" y="1387152"/>
              <a:ext cx="431521" cy="255197"/>
            </a:xfrm>
            <a:custGeom>
              <a:avLst/>
              <a:gdLst/>
              <a:ahLst/>
              <a:cxnLst/>
              <a:rect l="l" t="t" r="r" b="b"/>
              <a:pathLst>
                <a:path w="10242" h="6057" extrusionOk="0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22"/>
            <p:cNvSpPr/>
            <p:nvPr/>
          </p:nvSpPr>
          <p:spPr>
            <a:xfrm>
              <a:off x="9758162" y="2067255"/>
              <a:ext cx="572033" cy="327496"/>
            </a:xfrm>
            <a:custGeom>
              <a:avLst/>
              <a:gdLst/>
              <a:ahLst/>
              <a:cxnLst/>
              <a:rect l="l" t="t" r="r" b="b"/>
              <a:pathLst>
                <a:path w="13577" h="7773" extrusionOk="0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22"/>
            <p:cNvSpPr/>
            <p:nvPr/>
          </p:nvSpPr>
          <p:spPr>
            <a:xfrm>
              <a:off x="9721591" y="1990447"/>
              <a:ext cx="566429" cy="327538"/>
            </a:xfrm>
            <a:custGeom>
              <a:avLst/>
              <a:gdLst/>
              <a:ahLst/>
              <a:cxnLst/>
              <a:rect l="l" t="t" r="r" b="b"/>
              <a:pathLst>
                <a:path w="13444" h="7774" extrusionOk="0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22"/>
            <p:cNvSpPr/>
            <p:nvPr/>
          </p:nvSpPr>
          <p:spPr>
            <a:xfrm>
              <a:off x="9804508" y="2140860"/>
              <a:ext cx="570643" cy="327201"/>
            </a:xfrm>
            <a:custGeom>
              <a:avLst/>
              <a:gdLst/>
              <a:ahLst/>
              <a:cxnLst/>
              <a:rect l="l" t="t" r="r" b="b"/>
              <a:pathLst>
                <a:path w="13544" h="7766" extrusionOk="0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22"/>
            <p:cNvSpPr/>
            <p:nvPr/>
          </p:nvSpPr>
          <p:spPr>
            <a:xfrm>
              <a:off x="9676636" y="1968749"/>
              <a:ext cx="493329" cy="271755"/>
            </a:xfrm>
            <a:custGeom>
              <a:avLst/>
              <a:gdLst/>
              <a:ahLst/>
              <a:cxnLst/>
              <a:rect l="l" t="t" r="r" b="b"/>
              <a:pathLst>
                <a:path w="11709" h="6450" extrusionOk="0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22"/>
            <p:cNvSpPr/>
            <p:nvPr/>
          </p:nvSpPr>
          <p:spPr>
            <a:xfrm>
              <a:off x="9631639" y="1907615"/>
              <a:ext cx="438557" cy="259831"/>
            </a:xfrm>
            <a:custGeom>
              <a:avLst/>
              <a:gdLst/>
              <a:ahLst/>
              <a:cxnLst/>
              <a:rect l="l" t="t" r="r" b="b"/>
              <a:pathLst>
                <a:path w="10409" h="6167" extrusionOk="0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22"/>
            <p:cNvSpPr/>
            <p:nvPr/>
          </p:nvSpPr>
          <p:spPr>
            <a:xfrm>
              <a:off x="9418027" y="1532341"/>
              <a:ext cx="437125" cy="258651"/>
            </a:xfrm>
            <a:custGeom>
              <a:avLst/>
              <a:gdLst/>
              <a:ahLst/>
              <a:cxnLst/>
              <a:rect l="l" t="t" r="r" b="b"/>
              <a:pathLst>
                <a:path w="10375" h="6139" extrusionOk="0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22"/>
            <p:cNvSpPr/>
            <p:nvPr/>
          </p:nvSpPr>
          <p:spPr>
            <a:xfrm>
              <a:off x="9547331" y="1758634"/>
              <a:ext cx="437125" cy="255997"/>
            </a:xfrm>
            <a:custGeom>
              <a:avLst/>
              <a:gdLst/>
              <a:ahLst/>
              <a:cxnLst/>
              <a:rect l="l" t="t" r="r" b="b"/>
              <a:pathLst>
                <a:path w="10375" h="6076" extrusionOk="0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22"/>
            <p:cNvSpPr/>
            <p:nvPr/>
          </p:nvSpPr>
          <p:spPr>
            <a:xfrm>
              <a:off x="9460201" y="1606831"/>
              <a:ext cx="437125" cy="258314"/>
            </a:xfrm>
            <a:custGeom>
              <a:avLst/>
              <a:gdLst/>
              <a:ahLst/>
              <a:cxnLst/>
              <a:rect l="l" t="t" r="r" b="b"/>
              <a:pathLst>
                <a:path w="10375" h="6131" extrusionOk="0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22"/>
            <p:cNvSpPr/>
            <p:nvPr/>
          </p:nvSpPr>
          <p:spPr>
            <a:xfrm>
              <a:off x="9506589" y="1681321"/>
              <a:ext cx="435692" cy="257219"/>
            </a:xfrm>
            <a:custGeom>
              <a:avLst/>
              <a:gdLst/>
              <a:ahLst/>
              <a:cxnLst/>
              <a:rect l="l" t="t" r="r" b="b"/>
              <a:pathLst>
                <a:path w="10341" h="6105" extrusionOk="0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22"/>
            <p:cNvSpPr/>
            <p:nvPr/>
          </p:nvSpPr>
          <p:spPr>
            <a:xfrm>
              <a:off x="9588074" y="1833124"/>
              <a:ext cx="437125" cy="259915"/>
            </a:xfrm>
            <a:custGeom>
              <a:avLst/>
              <a:gdLst/>
              <a:ahLst/>
              <a:cxnLst/>
              <a:rect l="l" t="t" r="r" b="b"/>
              <a:pathLst>
                <a:path w="10375" h="6169" extrusionOk="0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22"/>
            <p:cNvSpPr/>
            <p:nvPr/>
          </p:nvSpPr>
          <p:spPr>
            <a:xfrm>
              <a:off x="9375852" y="1471754"/>
              <a:ext cx="413236" cy="244621"/>
            </a:xfrm>
            <a:custGeom>
              <a:avLst/>
              <a:gdLst/>
              <a:ahLst/>
              <a:cxnLst/>
              <a:rect l="l" t="t" r="r" b="b"/>
              <a:pathLst>
                <a:path w="9808" h="5806" extrusionOk="0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22"/>
            <p:cNvSpPr/>
            <p:nvPr/>
          </p:nvSpPr>
          <p:spPr>
            <a:xfrm>
              <a:off x="9699135" y="1217526"/>
              <a:ext cx="520041" cy="765295"/>
            </a:xfrm>
            <a:custGeom>
              <a:avLst/>
              <a:gdLst/>
              <a:ahLst/>
              <a:cxnLst/>
              <a:rect l="l" t="t" r="r" b="b"/>
              <a:pathLst>
                <a:path w="12343" h="18164" extrusionOk="0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p122"/>
          <p:cNvSpPr txBox="1">
            <a:spLocks noGrp="1"/>
          </p:cNvSpPr>
          <p:nvPr>
            <p:ph type="body" idx="1"/>
          </p:nvPr>
        </p:nvSpPr>
        <p:spPr>
          <a:xfrm>
            <a:off x="625643" y="1601918"/>
            <a:ext cx="5517846" cy="1175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 smtClean="0">
                <a:solidFill>
                  <a:schemeClr val="dk2"/>
                </a:solidFill>
              </a:rPr>
              <a:t>.NET 6 </a:t>
            </a:r>
            <a:r>
              <a:rPr lang="bg-BG" dirty="0" smtClean="0">
                <a:solidFill>
                  <a:schemeClr val="dk2"/>
                </a:solidFill>
              </a:rPr>
              <a:t>или по-нова версия;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bg-BG" dirty="0"/>
          </a:p>
          <a:p>
            <a:pPr lvl="0" indent="-317500">
              <a:buSzPts val="1400"/>
            </a:pPr>
            <a:r>
              <a:rPr lang="en-US" dirty="0"/>
              <a:t>SQL Server Management </a:t>
            </a:r>
            <a:r>
              <a:rPr lang="en-US" dirty="0" smtClean="0"/>
              <a:t>Studio</a:t>
            </a:r>
            <a:r>
              <a:rPr lang="bg-BG" dirty="0" smtClean="0"/>
              <a:t>.</a:t>
            </a:r>
            <a:endParaRPr lang="en-US" dirty="0" smtClean="0">
              <a:solidFill>
                <a:schemeClr val="dk2"/>
              </a:solidFill>
            </a:endParaRPr>
          </a:p>
        </p:txBody>
      </p:sp>
      <p:sp>
        <p:nvSpPr>
          <p:cNvPr id="3315" name="Google Shape;3315;p122"/>
          <p:cNvSpPr txBox="1">
            <a:spLocks noGrp="1"/>
          </p:cNvSpPr>
          <p:nvPr>
            <p:ph type="title"/>
          </p:nvPr>
        </p:nvSpPr>
        <p:spPr>
          <a:xfrm>
            <a:off x="240632" y="246107"/>
            <a:ext cx="8683362" cy="890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Системни изисквания</a:t>
            </a:r>
            <a:endParaRPr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63" y="1857324"/>
            <a:ext cx="2612017" cy="27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8"/>
          <p:cNvSpPr txBox="1">
            <a:spLocks noGrp="1"/>
          </p:cNvSpPr>
          <p:nvPr>
            <p:ph type="title"/>
          </p:nvPr>
        </p:nvSpPr>
        <p:spPr>
          <a:xfrm>
            <a:off x="737769" y="277863"/>
            <a:ext cx="7715700" cy="821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/>
              <a:t>Заключение</a:t>
            </a:r>
            <a:endParaRPr sz="6000" dirty="0"/>
          </a:p>
        </p:txBody>
      </p:sp>
      <p:sp>
        <p:nvSpPr>
          <p:cNvPr id="1464" name="Google Shape;1464;p78"/>
          <p:cNvSpPr txBox="1"/>
          <p:nvPr/>
        </p:nvSpPr>
        <p:spPr>
          <a:xfrm>
            <a:off x="1015519" y="2061823"/>
            <a:ext cx="7160200" cy="24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Проектът „</a:t>
            </a:r>
            <a:r>
              <a:rPr lang="en-US" sz="2000" b="1" dirty="0" err="1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BookShop</a:t>
            </a:r>
            <a:r>
              <a:rPr lang="bg-BG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</a:t>
            </a:r>
            <a:r>
              <a:rPr lang="en-US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bg-BG" sz="2000" b="1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дава възможност за лесен обмен на учебни помага между ученици без намеса на външни лица в трансакцията.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47" y="3290278"/>
            <a:ext cx="45114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244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Libre Baskerville</vt:lpstr>
      <vt:lpstr>Roboto</vt:lpstr>
      <vt:lpstr>Roboto Condensed Light</vt:lpstr>
      <vt:lpstr>Arial</vt:lpstr>
      <vt:lpstr>Generation of '27 by Slidesgo</vt:lpstr>
      <vt:lpstr>BookShop</vt:lpstr>
      <vt:lpstr>Цели</vt:lpstr>
      <vt:lpstr>Предназначение</vt:lpstr>
      <vt:lpstr>Модули на проекта</vt:lpstr>
      <vt:lpstr>План на работа</vt:lpstr>
      <vt:lpstr>Използван софтуер и материали</vt:lpstr>
      <vt:lpstr>Системни изисквания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</dc:title>
  <cp:lastModifiedBy>IVO</cp:lastModifiedBy>
  <cp:revision>20</cp:revision>
  <dcterms:modified xsi:type="dcterms:W3CDTF">2023-01-19T20:45:46Z</dcterms:modified>
</cp:coreProperties>
</file>