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5"/>
  </p:notesMasterIdLst>
  <p:sldIdLst>
    <p:sldId id="256" r:id="rId5"/>
    <p:sldId id="324" r:id="rId6"/>
    <p:sldId id="333" r:id="rId7"/>
    <p:sldId id="257" r:id="rId8"/>
    <p:sldId id="334" r:id="rId9"/>
    <p:sldId id="335" r:id="rId10"/>
    <p:sldId id="336" r:id="rId11"/>
    <p:sldId id="337" r:id="rId12"/>
    <p:sldId id="338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5FE18E-6507-415E-8668-4D54E2DCE8F9}">
          <p14:sldIdLst>
            <p14:sldId id="256"/>
            <p14:sldId id="324"/>
            <p14:sldId id="333"/>
            <p14:sldId id="257"/>
            <p14:sldId id="334"/>
            <p14:sldId id="335"/>
            <p14:sldId id="336"/>
            <p14:sldId id="337"/>
            <p14:sldId id="33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861"/>
    <a:srgbClr val="41AEBD"/>
    <a:srgbClr val="FFFFFF"/>
    <a:srgbClr val="C0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4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idan Duffy" userId="8ec18d3d-6fdf-489b-8ea9-501a0a9031aa" providerId="ADAL" clId="{EBCC66A4-FEE6-4AA0-B201-F5E333081987}"/>
    <pc:docChg chg="custSel modSld">
      <pc:chgData name="Braidan Duffy" userId="8ec18d3d-6fdf-489b-8ea9-501a0a9031aa" providerId="ADAL" clId="{EBCC66A4-FEE6-4AA0-B201-F5E333081987}" dt="2023-02-27T04:03:13.447" v="4" actId="404"/>
      <pc:docMkLst>
        <pc:docMk/>
      </pc:docMkLst>
      <pc:sldChg chg="modSp mod">
        <pc:chgData name="Braidan Duffy" userId="8ec18d3d-6fdf-489b-8ea9-501a0a9031aa" providerId="ADAL" clId="{EBCC66A4-FEE6-4AA0-B201-F5E333081987}" dt="2023-02-27T04:02:34.436" v="2" actId="1035"/>
        <pc:sldMkLst>
          <pc:docMk/>
          <pc:sldMk cId="4053660270" sldId="336"/>
        </pc:sldMkLst>
        <pc:picChg chg="mod">
          <ac:chgData name="Braidan Duffy" userId="8ec18d3d-6fdf-489b-8ea9-501a0a9031aa" providerId="ADAL" clId="{EBCC66A4-FEE6-4AA0-B201-F5E333081987}" dt="2023-02-27T04:02:34.436" v="2" actId="1035"/>
          <ac:picMkLst>
            <pc:docMk/>
            <pc:sldMk cId="4053660270" sldId="336"/>
            <ac:picMk id="5" creationId="{37809E14-0543-CDB3-A9D0-29024256CE57}"/>
          </ac:picMkLst>
        </pc:picChg>
      </pc:sldChg>
      <pc:sldChg chg="addSp modSp mod setBg">
        <pc:chgData name="Braidan Duffy" userId="8ec18d3d-6fdf-489b-8ea9-501a0a9031aa" providerId="ADAL" clId="{EBCC66A4-FEE6-4AA0-B201-F5E333081987}" dt="2023-02-27T04:03:13.447" v="4" actId="404"/>
        <pc:sldMkLst>
          <pc:docMk/>
          <pc:sldMk cId="2213269978" sldId="337"/>
        </pc:sldMkLst>
        <pc:spChg chg="mod">
          <ac:chgData name="Braidan Duffy" userId="8ec18d3d-6fdf-489b-8ea9-501a0a9031aa" providerId="ADAL" clId="{EBCC66A4-FEE6-4AA0-B201-F5E333081987}" dt="2023-02-27T04:03:13.447" v="4" actId="404"/>
          <ac:spMkLst>
            <pc:docMk/>
            <pc:sldMk cId="2213269978" sldId="337"/>
            <ac:spMk id="4" creationId="{303A76AF-23D8-D1EA-5E0C-30DA519ED762}"/>
          </ac:spMkLst>
        </pc:spChg>
        <pc:picChg chg="add">
          <ac:chgData name="Braidan Duffy" userId="8ec18d3d-6fdf-489b-8ea9-501a0a9031aa" providerId="ADAL" clId="{EBCC66A4-FEE6-4AA0-B201-F5E333081987}" dt="2023-02-27T04:03:10.249" v="3" actId="26606"/>
          <ac:picMkLst>
            <pc:docMk/>
            <pc:sldMk cId="2213269978" sldId="337"/>
            <ac:picMk id="7" creationId="{B1CC30EF-EB0A-44DB-14B9-59D37B47358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1393F-C92B-4776-837E-E513EDD2BA88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B2532-C2E4-48F7-B248-F450F7761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0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2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5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2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895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7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28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9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38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9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7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2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5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196EBA-8A47-4EA5-A4BB-96AD741AB753}" type="datetimeFigureOut">
              <a:rPr lang="en-US" smtClean="0"/>
              <a:t>02/26/2023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C501708-07F4-4A4C-B912-761770F81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14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31CB-A60B-4DA9-9686-CED97327F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Wave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858AC-D709-4C14-818A-30522CCB6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OCE2901 – Surf Engineering Analysis</a:t>
            </a:r>
          </a:p>
        </p:txBody>
      </p:sp>
    </p:spTree>
    <p:extLst>
      <p:ext uri="{BB962C8B-B14F-4D97-AF65-F5344CB8AC3E}">
        <p14:creationId xmlns:p14="http://schemas.microsoft.com/office/powerpoint/2010/main" val="66472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estion marks in a line and one question mark is lit">
            <a:extLst>
              <a:ext uri="{FF2B5EF4-FFF2-40B4-BE49-F238E27FC236}">
                <a16:creationId xmlns:a16="http://schemas.microsoft.com/office/drawing/2014/main" id="{ECC3861D-EF69-65D0-5191-07EE26A76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97" r="56112" b="-1"/>
          <a:stretch/>
        </p:blipFill>
        <p:spPr>
          <a:xfrm>
            <a:off x="8833282" y="10"/>
            <a:ext cx="335871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CA653C-24A3-4593-AAF7-27B67FF5F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33282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B867DA-CE78-A722-3F52-7DFC2A85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4464028"/>
            <a:ext cx="7735824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3810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281C-AE0A-2F67-3343-02860F4E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96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Preamble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D7BD-265A-CE2C-6746-8639BE8A5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32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rPr>
              <a:t>Group 1: How did your first deployment go?</a:t>
            </a:r>
          </a:p>
        </p:txBody>
      </p:sp>
      <p:pic>
        <p:nvPicPr>
          <p:cNvPr id="5" name="Picture 4" descr="Aerial view of surfers at shore">
            <a:extLst>
              <a:ext uri="{FF2B5EF4-FFF2-40B4-BE49-F238E27FC236}">
                <a16:creationId xmlns:a16="http://schemas.microsoft.com/office/drawing/2014/main" id="{FD653C8D-9CC7-A557-028D-2BDA0B353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8" b="22298"/>
          <a:stretch/>
        </p:blipFill>
        <p:spPr>
          <a:xfrm>
            <a:off x="1492368" y="645981"/>
            <a:ext cx="9756477" cy="30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2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op view of a calendar with a red pen on top">
            <a:extLst>
              <a:ext uri="{FF2B5EF4-FFF2-40B4-BE49-F238E27FC236}">
                <a16:creationId xmlns:a16="http://schemas.microsoft.com/office/drawing/2014/main" id="{97FA26F6-A6D1-52A8-CCF4-3A0B46E02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8"/>
          <a:stretch/>
        </p:blipFill>
        <p:spPr>
          <a:xfrm>
            <a:off x="4636008" y="10"/>
            <a:ext cx="7555992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77D416-66F5-413A-9B46-6289471B3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190F-918E-1B16-CC21-7E4496CC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4781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/>
              <a:t>Group 2:</a:t>
            </a:r>
            <a:r>
              <a:rPr lang="en-US" sz="2800" dirty="0"/>
              <a:t> Are you ready for your first deployment?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77449-1108-0492-7E61-E13018F3F940}"/>
              </a:ext>
            </a:extLst>
          </p:cNvPr>
          <p:cNvSpPr txBox="1"/>
          <p:nvPr/>
        </p:nvSpPr>
        <p:spPr>
          <a:xfrm>
            <a:off x="838202" y="1825625"/>
            <a:ext cx="34781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Is this information correct?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Date: 	</a:t>
            </a:r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Wednesday March 1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Time:  	</a:t>
            </a:r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10:00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Place:  	</a:t>
            </a:r>
            <a:r>
              <a:rPr lang="en-US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rPr>
              <a:t>Paradise Beach</a:t>
            </a:r>
            <a:endParaRPr lang="en-US" b="1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6964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5A4A55-4537-E155-2240-87C74EDA55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r="5555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29B61F6-561C-44B1-809D-51A2F295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9D135-9D23-4935-B82C-BA8C328F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74" y="365125"/>
            <a:ext cx="4854676" cy="1325563"/>
          </a:xfrm>
        </p:spPr>
        <p:txBody>
          <a:bodyPr>
            <a:normAutofit/>
          </a:bodyPr>
          <a:lstStyle/>
          <a:p>
            <a:r>
              <a:rPr lang="en-US" sz="4200" b="1" dirty="0"/>
              <a:t>Refresher:</a:t>
            </a:r>
            <a:r>
              <a:rPr lang="en-US" sz="4200" dirty="0"/>
              <a:t> </a:t>
            </a:r>
            <a:r>
              <a:rPr lang="en-US" sz="2800" dirty="0"/>
              <a:t>What do our sensors record?</a:t>
            </a:r>
            <a:endParaRPr lang="en-US" sz="4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BEF250-891B-465D-AB00-D4B549BDB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174" y="1825625"/>
            <a:ext cx="52797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HOBO U20 water level logger records the water pressure (and temperature) around it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b="1" dirty="0"/>
              <a:t>Max Depth: 	</a:t>
            </a:r>
            <a:r>
              <a:rPr lang="en-US" sz="2000" dirty="0"/>
              <a:t>&lt;10-meters</a:t>
            </a:r>
          </a:p>
          <a:p>
            <a:pPr marL="0" indent="0">
              <a:buNone/>
            </a:pPr>
            <a:r>
              <a:rPr lang="en-US" sz="2000" b="1" dirty="0"/>
              <a:t>Typical error: 	</a:t>
            </a:r>
            <a:r>
              <a:rPr lang="en-US" sz="2000" dirty="0"/>
              <a:t>±0.05% FS, 0.5 cm water</a:t>
            </a:r>
          </a:p>
          <a:p>
            <a:pPr marL="0" indent="0">
              <a:buNone/>
            </a:pPr>
            <a:r>
              <a:rPr lang="en-US" sz="2000" b="1" dirty="0"/>
              <a:t>Max error: 	</a:t>
            </a:r>
            <a:r>
              <a:rPr lang="en-US" sz="2000" dirty="0"/>
              <a:t>±0.1% FS, 1.0 cm</a:t>
            </a:r>
            <a:r>
              <a:rPr lang="en-US" sz="2400" dirty="0"/>
              <a:t> </a:t>
            </a:r>
            <a:r>
              <a:rPr lang="en-US" sz="2000" dirty="0"/>
              <a:t>water</a:t>
            </a:r>
          </a:p>
          <a:p>
            <a:pPr marL="0" indent="0">
              <a:buNone/>
            </a:pPr>
            <a:r>
              <a:rPr lang="en-US" sz="2000" b="1" dirty="0"/>
              <a:t>Resolution: 	</a:t>
            </a:r>
            <a:r>
              <a:rPr lang="nl-NL" sz="2000" dirty="0"/>
              <a:t>0.21 cm water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283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D3EC-B2A8-B28B-1B49-72C20E57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Refresher: </a:t>
            </a:r>
            <a:r>
              <a:rPr lang="en-US" sz="4000" dirty="0"/>
              <a:t>Pressure Beneath a Wave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48E5D-8DE0-9576-0EDD-08AEF1F9D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267"/>
            <a:ext cx="12192000" cy="438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8BD096-8523-7F39-5B99-B37665E3FC28}"/>
              </a:ext>
            </a:extLst>
          </p:cNvPr>
          <p:cNvSpPr txBox="1"/>
          <p:nvPr/>
        </p:nvSpPr>
        <p:spPr>
          <a:xfrm>
            <a:off x="3583093" y="6438390"/>
            <a:ext cx="585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What two types of pressure are present at the bottom?</a:t>
            </a:r>
          </a:p>
        </p:txBody>
      </p:sp>
    </p:spTree>
    <p:extLst>
      <p:ext uri="{BB962C8B-B14F-4D97-AF65-F5344CB8AC3E}">
        <p14:creationId xmlns:p14="http://schemas.microsoft.com/office/powerpoint/2010/main" val="22844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44AC-60CF-EB07-B3B7-E8F683A6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Refresher: </a:t>
            </a:r>
            <a:r>
              <a:rPr lang="en-US" sz="4000" dirty="0"/>
              <a:t>Hydromechanical Pressure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FF9BC6-E764-1449-6DA7-E7F18C2E0120}"/>
                  </a:ext>
                </a:extLst>
              </p:cNvPr>
              <p:cNvSpPr txBox="1"/>
              <p:nvPr/>
            </p:nvSpPr>
            <p:spPr>
              <a:xfrm>
                <a:off x="931333" y="1552188"/>
                <a:ext cx="3063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FF9BC6-E764-1449-6DA7-E7F18C2E0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33" y="1552188"/>
                <a:ext cx="3063211" cy="276999"/>
              </a:xfrm>
              <a:prstGeom prst="rect">
                <a:avLst/>
              </a:prstGeom>
              <a:blipFill>
                <a:blip r:embed="rId2"/>
                <a:stretch>
                  <a:fillRect l="-1195" r="-1195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935BE9-6A7D-19A7-B86D-2AEC4AE83E5D}"/>
                  </a:ext>
                </a:extLst>
              </p:cNvPr>
              <p:cNvSpPr txBox="1"/>
              <p:nvPr/>
            </p:nvSpPr>
            <p:spPr>
              <a:xfrm>
                <a:off x="931333" y="1882278"/>
                <a:ext cx="1195493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935BE9-6A7D-19A7-B86D-2AEC4AE83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33" y="1882278"/>
                <a:ext cx="1195493" cy="298415"/>
              </a:xfrm>
              <a:prstGeom prst="rect">
                <a:avLst/>
              </a:prstGeom>
              <a:blipFill>
                <a:blip r:embed="rId3"/>
                <a:stretch>
                  <a:fillRect l="-7143" r="-4592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07FFFD-01B7-6320-8B24-5E9660E4B4AE}"/>
                  </a:ext>
                </a:extLst>
              </p:cNvPr>
              <p:cNvSpPr txBox="1"/>
              <p:nvPr/>
            </p:nvSpPr>
            <p:spPr>
              <a:xfrm>
                <a:off x="931333" y="3371724"/>
                <a:ext cx="249632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Number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07FFFD-01B7-6320-8B24-5E9660E4B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33" y="3371724"/>
                <a:ext cx="2496324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8051C3-2D34-E372-AE50-D2F2FABBF1DD}"/>
                  </a:ext>
                </a:extLst>
              </p:cNvPr>
              <p:cNvSpPr txBox="1"/>
              <p:nvPr/>
            </p:nvSpPr>
            <p:spPr>
              <a:xfrm>
                <a:off x="931333" y="2662662"/>
                <a:ext cx="5266267" cy="70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𝑘h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Pressure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Response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Factor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8051C3-2D34-E372-AE50-D2F2FABBF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33" y="2662662"/>
                <a:ext cx="5266267" cy="703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398B5C-D783-EABE-B389-EC395C4151DA}"/>
                  </a:ext>
                </a:extLst>
              </p:cNvPr>
              <p:cNvSpPr txBox="1"/>
              <p:nvPr/>
            </p:nvSpPr>
            <p:spPr>
              <a:xfrm>
                <a:off x="931333" y="2180693"/>
                <a:ext cx="1913467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398B5C-D783-EABE-B389-EC395C415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33" y="2180693"/>
                <a:ext cx="1913467" cy="298415"/>
              </a:xfrm>
              <a:prstGeom prst="rect">
                <a:avLst/>
              </a:prstGeom>
              <a:blipFill>
                <a:blip r:embed="rId6"/>
                <a:stretch>
                  <a:fillRect l="-1274" t="-2041" r="-2866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0AF644-111B-2602-017F-3CB1422EA324}"/>
                  </a:ext>
                </a:extLst>
              </p:cNvPr>
              <p:cNvSpPr txBox="1"/>
              <p:nvPr/>
            </p:nvSpPr>
            <p:spPr>
              <a:xfrm>
                <a:off x="931333" y="4153917"/>
                <a:ext cx="2909147" cy="519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Zeroth-order: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0AF644-111B-2602-017F-3CB1422EA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33" y="4153917"/>
                <a:ext cx="2909147" cy="519373"/>
              </a:xfrm>
              <a:prstGeom prst="rect">
                <a:avLst/>
              </a:prstGeom>
              <a:blipFill>
                <a:blip r:embed="rId7"/>
                <a:stretch>
                  <a:fillRect l="-1887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720A41-71D4-FA56-1421-60C56194DB7A}"/>
                  </a:ext>
                </a:extLst>
              </p:cNvPr>
              <p:cNvSpPr txBox="1"/>
              <p:nvPr/>
            </p:nvSpPr>
            <p:spPr>
              <a:xfrm>
                <a:off x="3840480" y="4212998"/>
                <a:ext cx="23486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surface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720A41-71D4-FA56-1421-60C56194D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80" y="4212998"/>
                <a:ext cx="23486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CBA663-B205-77AB-4A91-227B45495B32}"/>
              </a:ext>
            </a:extLst>
          </p:cNvPr>
          <p:cNvCxnSpPr/>
          <p:nvPr/>
        </p:nvCxnSpPr>
        <p:spPr>
          <a:xfrm flipV="1">
            <a:off x="3048701" y="4165260"/>
            <a:ext cx="345440" cy="444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AE0B33-F50D-AB42-34AA-441FC7391806}"/>
              </a:ext>
            </a:extLst>
          </p:cNvPr>
          <p:cNvSpPr txBox="1"/>
          <p:nvPr/>
        </p:nvSpPr>
        <p:spPr>
          <a:xfrm>
            <a:off x="3342815" y="3901671"/>
            <a:ext cx="16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F0A8B4-B6B4-056E-67AE-0C15BA609298}"/>
                  </a:ext>
                </a:extLst>
              </p:cNvPr>
              <p:cNvSpPr txBox="1"/>
              <p:nvPr/>
            </p:nvSpPr>
            <p:spPr>
              <a:xfrm>
                <a:off x="2497609" y="4668693"/>
                <a:ext cx="1447623" cy="678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F0A8B4-B6B4-056E-67AE-0C15BA609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609" y="4668693"/>
                <a:ext cx="1447623" cy="6784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784481-1EF7-47FE-C629-1FC7D8D16D0D}"/>
                  </a:ext>
                </a:extLst>
              </p:cNvPr>
              <p:cNvSpPr txBox="1"/>
              <p:nvPr/>
            </p:nvSpPr>
            <p:spPr>
              <a:xfrm>
                <a:off x="931333" y="5618177"/>
                <a:ext cx="2909147" cy="547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First-order: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784481-1EF7-47FE-C629-1FC7D8D16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33" y="5618177"/>
                <a:ext cx="2909147" cy="547201"/>
              </a:xfrm>
              <a:prstGeom prst="rect">
                <a:avLst/>
              </a:prstGeom>
              <a:blipFill>
                <a:blip r:embed="rId10"/>
                <a:stretch>
                  <a:fillRect l="-1887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D5EE31-8D31-8D5F-301B-A2CF91FF76C1}"/>
                  </a:ext>
                </a:extLst>
              </p:cNvPr>
              <p:cNvSpPr txBox="1"/>
              <p:nvPr/>
            </p:nvSpPr>
            <p:spPr>
              <a:xfrm>
                <a:off x="3840480" y="5677258"/>
                <a:ext cx="23486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surface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D5EE31-8D31-8D5F-301B-A2CF91FF7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80" y="5677258"/>
                <a:ext cx="23486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3D4068-10C6-4325-19F9-0680A5B10453}"/>
              </a:ext>
            </a:extLst>
          </p:cNvPr>
          <p:cNvCxnSpPr/>
          <p:nvPr/>
        </p:nvCxnSpPr>
        <p:spPr>
          <a:xfrm flipV="1">
            <a:off x="3048701" y="5629520"/>
            <a:ext cx="345440" cy="444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C3DEF05-52EB-12A3-8EBE-6DC9776F71A8}"/>
              </a:ext>
            </a:extLst>
          </p:cNvPr>
          <p:cNvSpPr txBox="1"/>
          <p:nvPr/>
        </p:nvSpPr>
        <p:spPr>
          <a:xfrm>
            <a:off x="3342815" y="5365931"/>
            <a:ext cx="16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5F8D3F-67F8-41E3-90E0-08605E901CEE}"/>
                  </a:ext>
                </a:extLst>
              </p:cNvPr>
              <p:cNvSpPr txBox="1"/>
              <p:nvPr/>
            </p:nvSpPr>
            <p:spPr>
              <a:xfrm>
                <a:off x="2497609" y="6132953"/>
                <a:ext cx="1447623" cy="707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5F8D3F-67F8-41E3-90E0-08605E901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609" y="6132953"/>
                <a:ext cx="1447623" cy="7071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260F36-8211-FF54-875B-25CC7D295918}"/>
              </a:ext>
            </a:extLst>
          </p:cNvPr>
          <p:cNvCxnSpPr/>
          <p:nvPr/>
        </p:nvCxnSpPr>
        <p:spPr>
          <a:xfrm flipV="1">
            <a:off x="3554628" y="6446218"/>
            <a:ext cx="345440" cy="444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D5F509-75AE-CF78-2C36-15C94E8E7FAC}"/>
              </a:ext>
            </a:extLst>
          </p:cNvPr>
          <p:cNvSpPr txBox="1"/>
          <p:nvPr/>
        </p:nvSpPr>
        <p:spPr>
          <a:xfrm>
            <a:off x="3848742" y="6182629"/>
            <a:ext cx="16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C522E4-835B-328A-81D3-ABB026FBDCF4}"/>
                  </a:ext>
                </a:extLst>
              </p:cNvPr>
              <p:cNvSpPr txBox="1"/>
              <p:nvPr/>
            </p:nvSpPr>
            <p:spPr>
              <a:xfrm>
                <a:off x="4116492" y="6267451"/>
                <a:ext cx="2907454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FF00"/>
                    </a:solidFill>
                  </a:rPr>
                  <a:t>Why can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>
                    <a:solidFill>
                      <a:srgbClr val="FFFF00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C522E4-835B-328A-81D3-ABB026FBD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492" y="6267451"/>
                <a:ext cx="2907454" cy="357534"/>
              </a:xfrm>
              <a:prstGeom prst="rect">
                <a:avLst/>
              </a:prstGeom>
              <a:blipFill>
                <a:blip r:embed="rId13"/>
                <a:stretch>
                  <a:fillRect l="-1048" t="-678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B544C9F7-B736-AEFB-4950-FE6AF21CB8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56714" y="1473968"/>
            <a:ext cx="5698601" cy="471525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81BB357-FFC4-ACB9-3788-772496B55246}"/>
              </a:ext>
            </a:extLst>
          </p:cNvPr>
          <p:cNvSpPr/>
          <p:nvPr/>
        </p:nvSpPr>
        <p:spPr>
          <a:xfrm>
            <a:off x="7074688" y="2106507"/>
            <a:ext cx="944939" cy="318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8" grpId="0"/>
      <p:bldP spid="20" grpId="0"/>
      <p:bldP spid="21" grpId="0"/>
      <p:bldP spid="23" grpId="0"/>
      <p:bldP spid="24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1297B3EE-4207-4F48-AE4A-78CA67188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F0030D9-4988-46AF-ACFC-C21F15B16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09E14-0543-CDB3-A9D0-29024256C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79" y="640316"/>
            <a:ext cx="6847840" cy="55809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D87AD8-8BF4-927A-CAD5-7405975ED0DB}"/>
                  </a:ext>
                </a:extLst>
              </p:cNvPr>
              <p:cNvSpPr txBox="1"/>
              <p:nvPr/>
            </p:nvSpPr>
            <p:spPr>
              <a:xfrm>
                <a:off x="9399692" y="3612305"/>
                <a:ext cx="2148840" cy="1834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For more accuracy, we can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</a:rPr>
                  <a:t> across multiple wavelengths at our mean depth and apply that to our pressure conversion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D87AD8-8BF4-927A-CAD5-7405975ED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692" y="3612305"/>
                <a:ext cx="2148840" cy="1834861"/>
              </a:xfrm>
              <a:prstGeom prst="rect">
                <a:avLst/>
              </a:prstGeom>
              <a:blipFill>
                <a:blip r:embed="rId3"/>
                <a:stretch>
                  <a:fillRect l="-1705" t="-997" b="-3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66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3A76AF-23D8-D1EA-5E0C-30DA519ED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en-US" sz="88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</a:rPr>
              <a:t>Wave Parameters Pt. 1</a:t>
            </a:r>
          </a:p>
        </p:txBody>
      </p:sp>
      <p:pic>
        <p:nvPicPr>
          <p:cNvPr id="7" name="Picture 6" descr="Large ocean wave">
            <a:extLst>
              <a:ext uri="{FF2B5EF4-FFF2-40B4-BE49-F238E27FC236}">
                <a16:creationId xmlns:a16="http://schemas.microsoft.com/office/drawing/2014/main" id="{B1CC30EF-EB0A-44DB-14B9-59D37B4735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33" b="21254"/>
          <a:stretch/>
        </p:blipFill>
        <p:spPr>
          <a:xfrm>
            <a:off x="20" y="10"/>
            <a:ext cx="12191980" cy="344353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DD34F6D-E97E-DBFD-C868-9C25AF1D2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Wave-By-Wave Analysis</a:t>
            </a:r>
          </a:p>
        </p:txBody>
      </p:sp>
    </p:spTree>
    <p:extLst>
      <p:ext uri="{BB962C8B-B14F-4D97-AF65-F5344CB8AC3E}">
        <p14:creationId xmlns:p14="http://schemas.microsoft.com/office/powerpoint/2010/main" val="221326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FE4376-2D18-3A16-F0B2-61752E72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F58DE-D7A5-8884-85E1-5A0FD9A5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7350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aad3ac-2d76-44e0-be38-8061e626423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BDC53E9E417B429B2DC364D97CEA58" ma:contentTypeVersion="16" ma:contentTypeDescription="Create a new document." ma:contentTypeScope="" ma:versionID="de87c321b40b1ac42ff180f0d137d3cf">
  <xsd:schema xmlns:xsd="http://www.w3.org/2001/XMLSchema" xmlns:xs="http://www.w3.org/2001/XMLSchema" xmlns:p="http://schemas.microsoft.com/office/2006/metadata/properties" xmlns:ns3="50aad3ac-2d76-44e0-be38-8061e626423d" xmlns:ns4="35264c6f-537a-4128-9565-85508ff1f0ac" targetNamespace="http://schemas.microsoft.com/office/2006/metadata/properties" ma:root="true" ma:fieldsID="f1b33befb8e5401b783ec0d259109d93" ns3:_="" ns4:_="">
    <xsd:import namespace="50aad3ac-2d76-44e0-be38-8061e626423d"/>
    <xsd:import namespace="35264c6f-537a-4128-9565-85508ff1f0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aad3ac-2d76-44e0-be38-8061e62642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64c6f-537a-4128-9565-85508ff1f0a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962D79-14D2-4BFC-9319-C97288072665}">
  <ds:schemaRefs>
    <ds:schemaRef ds:uri="http://schemas.microsoft.com/office/2006/metadata/properties"/>
    <ds:schemaRef ds:uri="http://schemas.microsoft.com/office/infopath/2007/PartnerControls"/>
    <ds:schemaRef ds:uri="50aad3ac-2d76-44e0-be38-8061e626423d"/>
  </ds:schemaRefs>
</ds:datastoreItem>
</file>

<file path=customXml/itemProps2.xml><?xml version="1.0" encoding="utf-8"?>
<ds:datastoreItem xmlns:ds="http://schemas.openxmlformats.org/officeDocument/2006/customXml" ds:itemID="{040779E5-C8E8-4AD3-BC87-0AE21F5EB1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09C005-EA28-4DE2-A605-87CB14712A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aad3ac-2d76-44e0-be38-8061e626423d"/>
    <ds:schemaRef ds:uri="35264c6f-537a-4128-9565-85508ff1f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248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Tahoma</vt:lpstr>
      <vt:lpstr>Depth</vt:lpstr>
      <vt:lpstr>Wave Data Analysis</vt:lpstr>
      <vt:lpstr>Preamble </vt:lpstr>
      <vt:lpstr>Group 2: Are you ready for your first deployment?</vt:lpstr>
      <vt:lpstr>Refresher: What do our sensors record?</vt:lpstr>
      <vt:lpstr>Refresher: Pressure Beneath a Wave</vt:lpstr>
      <vt:lpstr>Refresher: Hydromechanical Pressure</vt:lpstr>
      <vt:lpstr>PowerPoint Presentation</vt:lpstr>
      <vt:lpstr>Wave Parameters Pt. 1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Surfing</dc:title>
  <dc:creator>Braidan Duffy</dc:creator>
  <cp:lastModifiedBy>Braidan Duffy</cp:lastModifiedBy>
  <cp:revision>5</cp:revision>
  <dcterms:created xsi:type="dcterms:W3CDTF">2023-01-10T18:13:36Z</dcterms:created>
  <dcterms:modified xsi:type="dcterms:W3CDTF">2023-02-27T04:03:19Z</dcterms:modified>
</cp:coreProperties>
</file>