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F755-B375-48DD-9F42-3C96F149F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5134C-4D67-4DFC-8E7A-0BB18A0CA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FE6E-FCEA-43BF-B806-589F3E1C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900-4BF9-42CE-9FFB-DB6BE79C212E}" type="datetimeFigureOut">
              <a:rPr lang="en-US" smtClean="0"/>
              <a:t>01/18/2021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5147-9AA6-40CA-A081-286E2FAE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CA212-E1FD-416A-8B32-D39AAA3B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B442-E2D1-4E9E-9C8E-D01CB3A1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6E988-89CC-4FA9-B1B4-F6DBF8864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C8C0F-E851-4D41-891A-1D33F849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900-4BF9-42CE-9FFB-DB6BE79C212E}" type="datetimeFigureOut">
              <a:rPr lang="en-US" smtClean="0"/>
              <a:t>01/18/2021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FB84-4B3C-4AA2-9B2F-23886ADE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4BE7D-B2D0-42E6-AFC9-E5E0E65C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5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6F0FC-8E0C-4C0E-BDC8-BF16F2AC6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A0802-52AB-4F65-9788-AF54E730C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B8EC1-9EA9-4304-9A53-5F6BB96A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900-4BF9-42CE-9FFB-DB6BE79C212E}" type="datetimeFigureOut">
              <a:rPr lang="en-US" smtClean="0"/>
              <a:t>01/18/2021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D7561-6B16-4DE1-A3AE-401B585D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6E168-3DB6-4EE1-8397-6C611659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58EC-981F-4373-BCD7-279FFA5A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8C86-C14F-49DF-A7D4-0B763AC8C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3F63-2BFD-4D03-988F-33CF11F6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900-4BF9-42CE-9FFB-DB6BE79C212E}" type="datetimeFigureOut">
              <a:rPr lang="en-US" smtClean="0"/>
              <a:t>01/18/2021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8E903-9432-4F3F-BE2D-5E39D8A3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8B5B2-05CE-43BE-8780-CD537B6B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BBE1-84D0-4323-9B7E-B5379283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CBA72-8C48-4572-8090-7901D49CC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B208-A4A7-4F62-9032-26A1D098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900-4BF9-42CE-9FFB-DB6BE79C212E}" type="datetimeFigureOut">
              <a:rPr lang="en-US" smtClean="0"/>
              <a:t>01/18/2021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92068-25FD-44A0-9124-43BB8F85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D0D2B-FD2A-4784-B68C-73E5300D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49C7-C743-4DBC-B80C-F94AF87B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F87F-A81C-4427-A301-A97AF4846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830A0-27C4-4C3A-9E64-E7D8684DB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5A3D1-A2AF-439C-AB32-6E1098EC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900-4BF9-42CE-9FFB-DB6BE79C212E}" type="datetimeFigureOut">
              <a:rPr lang="en-US" smtClean="0"/>
              <a:t>01/18/2021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EF4CE-1501-4278-BD8A-1768CBBB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834E1-CA0C-4593-8879-A326AA14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CF4D-FC27-4AA7-ACA1-CA8F3593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BF325-9E1D-4427-A404-E615784F2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7F992-D90F-4E61-81F6-6FB008A60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0A6DD-1873-450A-994C-EB03CFB0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7B759-E770-4446-A83D-30FD1C3B7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FEE77-6153-4DEB-91B4-A09F94EC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900-4BF9-42CE-9FFB-DB6BE79C212E}" type="datetimeFigureOut">
              <a:rPr lang="en-US" smtClean="0"/>
              <a:t>01/18/2021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AFD37-ABAB-47D8-93C0-B4FE17D7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E6B25-89D0-4122-8F8D-71ED8CF0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629C-F3CF-47DF-8FE7-24DAC3B0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9B198-FB75-4B0A-A887-275C0344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900-4BF9-42CE-9FFB-DB6BE79C212E}" type="datetimeFigureOut">
              <a:rPr lang="en-US" smtClean="0"/>
              <a:t>01/18/2021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FF035-77F9-4DB4-8D9E-0969C04B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8FAF2-3ED6-402C-B347-C463B189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0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8169C-E114-422C-AD04-1AFAC62F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900-4BF9-42CE-9FFB-DB6BE79C212E}" type="datetimeFigureOut">
              <a:rPr lang="en-US" smtClean="0"/>
              <a:t>01/18/2021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EED54-597E-4BD5-82C9-D46832E5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F74DD-9793-4FA3-BF53-7974126A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0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336B-36E6-4039-9309-553F7FA1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D7F25-936B-4EB8-A8AD-47AB56F5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14AA8-76C8-4178-BD3A-0343BAC02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D1664-CBF9-4687-B071-E2426F8C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900-4BF9-42CE-9FFB-DB6BE79C212E}" type="datetimeFigureOut">
              <a:rPr lang="en-US" smtClean="0"/>
              <a:t>01/18/2021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B90B6-407D-4BB6-B5D7-7E5F41FB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B2169-C8F6-47A4-8501-0C58B993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7A0C-3058-4EFA-BD14-D7A9DE3A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B2E4D-7F51-40A0-A444-0CE44689E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9CD5B-DE9A-4554-9A1D-B041396A0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C7608-9E2A-4454-9B0F-E44B1791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900-4BF9-42CE-9FFB-DB6BE79C212E}" type="datetimeFigureOut">
              <a:rPr lang="en-US" smtClean="0"/>
              <a:t>01/18/2021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C0420-63B4-40A8-ACE1-815F3568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A7E83-1590-4994-9B50-6C2184E8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6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B357D-17F1-4267-BF89-BCE256891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14672-2CCB-4F40-BA95-E73036A29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14740-FDB5-4F69-AF33-3DF963E78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8900-4BF9-42CE-9FFB-DB6BE79C212E}" type="datetimeFigureOut">
              <a:rPr lang="en-US" smtClean="0"/>
              <a:t>01/18/2021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02FED-5C6D-4D05-AB5A-BC3857453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DE60C-461D-4CA7-BE34-4A776EA84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69B78-9AEF-48B7-9145-979E881FE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hyperlink" Target="https://media.nationalgeographic.org/assets/photos/000/318/31860.jpg" TargetMode="External"/><Relationship Id="rId4" Type="http://schemas.openxmlformats.org/officeDocument/2006/relationships/hyperlink" Target="https://doi.org/10.1029/2018JC013958" TargetMode="External"/><Relationship Id="rId9" Type="http://schemas.openxmlformats.org/officeDocument/2006/relationships/hyperlink" Target="https://www.esa.int/Applications/Observing_the_Earth/Ship-sinking_monster_waves_revealed_by_ESA_satelli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928A5D-B6CF-46DF-B298-AF5F65CBFB15}"/>
              </a:ext>
            </a:extLst>
          </p:cNvPr>
          <p:cNvCxnSpPr/>
          <p:nvPr/>
        </p:nvCxnSpPr>
        <p:spPr>
          <a:xfrm>
            <a:off x="5963771" y="0"/>
            <a:ext cx="0" cy="6858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DC797B-E7A1-4244-847F-B081CA432D26}"/>
              </a:ext>
            </a:extLst>
          </p:cNvPr>
          <p:cNvCxnSpPr>
            <a:cxnSpLocks/>
          </p:cNvCxnSpPr>
          <p:nvPr/>
        </p:nvCxnSpPr>
        <p:spPr>
          <a:xfrm>
            <a:off x="0" y="3319153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F9A859-1718-4F96-9644-0A34C242D05D}"/>
              </a:ext>
            </a:extLst>
          </p:cNvPr>
          <p:cNvSpPr txBox="1"/>
          <p:nvPr/>
        </p:nvSpPr>
        <p:spPr>
          <a:xfrm>
            <a:off x="231569" y="314696"/>
            <a:ext cx="5522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Rogue Waves</a:t>
            </a:r>
            <a:r>
              <a:rPr lang="en-US" sz="1400" dirty="0"/>
              <a:t> or </a:t>
            </a:r>
            <a:r>
              <a:rPr lang="en-US" sz="1400" b="1" dirty="0"/>
              <a:t>Freak Waves </a:t>
            </a:r>
            <a:r>
              <a:rPr lang="en-US" sz="1400" dirty="0"/>
              <a:t>are waves that are larger than statistically expected for a given sea state. They can be extremely tall and are caused by the constructive interference of multiple different waves. They can be determined by the relationships: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40801A-2999-43D6-8066-B0DA82EA2D17}"/>
                  </a:ext>
                </a:extLst>
              </p:cNvPr>
              <p:cNvSpPr txBox="1"/>
              <p:nvPr/>
            </p:nvSpPr>
            <p:spPr>
              <a:xfrm>
                <a:off x="323602" y="1268803"/>
                <a:ext cx="1013611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40801A-2999-43D6-8066-B0DA82EA2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02" y="1268803"/>
                <a:ext cx="1013611" cy="565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927659-6FE7-4A33-9BDE-9ABCEFC08FA9}"/>
                  </a:ext>
                </a:extLst>
              </p:cNvPr>
              <p:cNvSpPr txBox="1"/>
              <p:nvPr/>
            </p:nvSpPr>
            <p:spPr>
              <a:xfrm>
                <a:off x="1547396" y="1267874"/>
                <a:ext cx="1287725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&gt;1.25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927659-6FE7-4A33-9BDE-9ABCEFC08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96" y="1267874"/>
                <a:ext cx="1287725" cy="567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BF2E607-F523-4AA7-B9E1-B2CEE469A421}"/>
              </a:ext>
            </a:extLst>
          </p:cNvPr>
          <p:cNvSpPr txBox="1"/>
          <p:nvPr/>
        </p:nvSpPr>
        <p:spPr>
          <a:xfrm>
            <a:off x="3045304" y="1267874"/>
            <a:ext cx="261850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Where</a:t>
            </a:r>
            <a:r>
              <a:rPr lang="en-US" sz="1400" dirty="0"/>
              <a:t> </a:t>
            </a:r>
            <a:r>
              <a:rPr lang="en-US" sz="1100" i="1" dirty="0" err="1"/>
              <a:t>H</a:t>
            </a:r>
            <a:r>
              <a:rPr lang="en-US" sz="1100" i="1" baseline="-25000" dirty="0" err="1"/>
              <a:t>max</a:t>
            </a:r>
            <a:r>
              <a:rPr lang="en-US" sz="1100" dirty="0"/>
              <a:t> is the zero-cross wave height, </a:t>
            </a:r>
            <a:r>
              <a:rPr lang="en-US" sz="1100" i="1" dirty="0" err="1"/>
              <a:t>C</a:t>
            </a:r>
            <a:r>
              <a:rPr lang="en-US" sz="1100" i="1" baseline="-25000" dirty="0" err="1"/>
              <a:t>max</a:t>
            </a:r>
            <a:r>
              <a:rPr lang="en-US" sz="1100" dirty="0"/>
              <a:t> is the crest height, and </a:t>
            </a:r>
            <a:r>
              <a:rPr lang="en-US" sz="1100" i="1" dirty="0"/>
              <a:t>H</a:t>
            </a:r>
            <a:r>
              <a:rPr lang="en-US" sz="1100" i="1" baseline="-25000" dirty="0"/>
              <a:t>s</a:t>
            </a:r>
            <a:r>
              <a:rPr lang="en-US" sz="1100" dirty="0"/>
              <a:t> is the significant wave height (estimated by the top 1/3 percentile of wave heights)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28917-D3B1-469F-8D59-98FA73647DB7}"/>
              </a:ext>
            </a:extLst>
          </p:cNvPr>
          <p:cNvSpPr txBox="1"/>
          <p:nvPr/>
        </p:nvSpPr>
        <p:spPr>
          <a:xfrm>
            <a:off x="385665" y="2307771"/>
            <a:ext cx="51318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Cattrell</a:t>
            </a:r>
            <a:r>
              <a:rPr lang="en-US" sz="1100" dirty="0"/>
              <a:t>, A. D., </a:t>
            </a:r>
            <a:r>
              <a:rPr lang="en-US" sz="1100" dirty="0" err="1"/>
              <a:t>Srokosz</a:t>
            </a:r>
            <a:r>
              <a:rPr lang="en-US" sz="1100" dirty="0"/>
              <a:t>, M., Moat, B. I., &amp; Marsh, R. (2018). Can rogue waves be predicted using characteristic wave parameters? </a:t>
            </a:r>
            <a:r>
              <a:rPr lang="en-US" sz="1100" i="1" dirty="0"/>
              <a:t>Journal of Geophysical Research: Oceans</a:t>
            </a:r>
            <a:r>
              <a:rPr lang="en-US" sz="1100" dirty="0"/>
              <a:t>, 123, 5624– 5636. </a:t>
            </a:r>
            <a:r>
              <a:rPr lang="en-US" sz="1100" dirty="0">
                <a:hlinkClick r:id="rId4"/>
              </a:rPr>
              <a:t>https://doi.org/10.1029/2018JC013958</a:t>
            </a:r>
            <a:r>
              <a:rPr lang="en-US" sz="1100" dirty="0"/>
              <a:t> </a:t>
            </a:r>
          </a:p>
          <a:p>
            <a:endParaRPr lang="en-US" dirty="0"/>
          </a:p>
        </p:txBody>
      </p:sp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7F7D0906-DADE-4E7F-B04B-ECDBA2293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60" y="0"/>
            <a:ext cx="2788960" cy="33191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459C65-245B-4003-A916-DEE0DE83AF5B}"/>
              </a:ext>
            </a:extLst>
          </p:cNvPr>
          <p:cNvSpPr txBox="1"/>
          <p:nvPr/>
        </p:nvSpPr>
        <p:spPr>
          <a:xfrm>
            <a:off x="9088016" y="0"/>
            <a:ext cx="303556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 Early 2001 the ERS satellites, part of the </a:t>
            </a:r>
            <a:r>
              <a:rPr lang="en-US" sz="1100" dirty="0" err="1"/>
              <a:t>MaxWave</a:t>
            </a:r>
            <a:r>
              <a:rPr lang="en-US" sz="1100" dirty="0"/>
              <a:t> study funded by the European Space Agency, surveyed a stretch of the Southern Atlantic ocean for three weeks. During that short time span, </a:t>
            </a:r>
            <a:r>
              <a:rPr lang="en-US" sz="1100" dirty="0" err="1"/>
              <a:t>imagettes</a:t>
            </a:r>
            <a:r>
              <a:rPr lang="en-US" sz="1100" dirty="0"/>
              <a:t> from the satellites captured 10 separate instances of rogue waves more than 25m in height. One or two of which struck the cruise liners </a:t>
            </a:r>
            <a:r>
              <a:rPr lang="en-US" sz="1100" i="1" dirty="0"/>
              <a:t>Bremen </a:t>
            </a:r>
            <a:r>
              <a:rPr lang="en-US" sz="1100" dirty="0"/>
              <a:t>and </a:t>
            </a:r>
            <a:r>
              <a:rPr lang="en-US" sz="1100" i="1" dirty="0"/>
              <a:t>Caledonian Star. </a:t>
            </a:r>
            <a:r>
              <a:rPr lang="en-US" sz="1100" dirty="0"/>
              <a:t>To the left, is an example of one such </a:t>
            </a:r>
            <a:r>
              <a:rPr lang="en-US" sz="1100" dirty="0" err="1"/>
              <a:t>imagette</a:t>
            </a:r>
            <a:r>
              <a:rPr lang="en-US" sz="1100" dirty="0"/>
              <a:t> showing a characteristic rogue wave of almost 30m in height along with the recorded wave spectrum. 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https://www.esa.int/Applications/Observing_the_Earth/Ship-sinking_monster_waves_revealed_by_ESA_satellites</a:t>
            </a:r>
          </a:p>
        </p:txBody>
      </p:sp>
      <p:pic>
        <p:nvPicPr>
          <p:cNvPr id="20" name="Picture 19" descr="Damage done to the Wilstar cargo ship by a rogue wave">
            <a:extLst>
              <a:ext uri="{FF2B5EF4-FFF2-40B4-BE49-F238E27FC236}">
                <a16:creationId xmlns:a16="http://schemas.microsoft.com/office/drawing/2014/main" id="{60243D0E-B111-4274-89BE-01A8BCEA44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637" y="3429000"/>
            <a:ext cx="2278266" cy="1583395"/>
          </a:xfrm>
          <a:prstGeom prst="rect">
            <a:avLst/>
          </a:prstGeom>
        </p:spPr>
      </p:pic>
      <p:pic>
        <p:nvPicPr>
          <p:cNvPr id="22" name="Picture 21" descr="A picture containing outdoor, boat, water, watercraft&#10;&#10;Description automatically generated">
            <a:extLst>
              <a:ext uri="{FF2B5EF4-FFF2-40B4-BE49-F238E27FC236}">
                <a16:creationId xmlns:a16="http://schemas.microsoft.com/office/drawing/2014/main" id="{301FD8C4-65F7-4335-B8FC-799DFD7620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322" y="3429000"/>
            <a:ext cx="2942253" cy="1934531"/>
          </a:xfrm>
          <a:prstGeom prst="rect">
            <a:avLst/>
          </a:prstGeom>
        </p:spPr>
      </p:pic>
      <p:pic>
        <p:nvPicPr>
          <p:cNvPr id="24" name="Picture 23" descr="A picture containing smoke, fire, steam, nature&#10;&#10;Description automatically generated">
            <a:extLst>
              <a:ext uri="{FF2B5EF4-FFF2-40B4-BE49-F238E27FC236}">
                <a16:creationId xmlns:a16="http://schemas.microsoft.com/office/drawing/2014/main" id="{0A2E5CFB-BDF5-4349-99D7-901913138F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637" y="5148156"/>
            <a:ext cx="2278258" cy="17098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DFC651A-F20A-4934-8737-0227813F93AE}"/>
              </a:ext>
            </a:extLst>
          </p:cNvPr>
          <p:cNvSpPr txBox="1"/>
          <p:nvPr/>
        </p:nvSpPr>
        <p:spPr>
          <a:xfrm>
            <a:off x="8215796" y="3453372"/>
            <a:ext cx="461665" cy="154781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>
                <a:hlinkClick r:id="rId9"/>
              </a:rPr>
              <a:t>Source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D72EDB-DFE2-4D7D-B603-7AC6DEF91B91}"/>
              </a:ext>
            </a:extLst>
          </p:cNvPr>
          <p:cNvSpPr txBox="1"/>
          <p:nvPr/>
        </p:nvSpPr>
        <p:spPr>
          <a:xfrm rot="16200000">
            <a:off x="10860603" y="4826428"/>
            <a:ext cx="461665" cy="154781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>
                <a:hlinkClick r:id="rId9"/>
              </a:rPr>
              <a:t>Source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EE9DA-A9BB-410B-B3A6-5D69C229A261}"/>
              </a:ext>
            </a:extLst>
          </p:cNvPr>
          <p:cNvSpPr txBox="1"/>
          <p:nvPr/>
        </p:nvSpPr>
        <p:spPr>
          <a:xfrm>
            <a:off x="8238537" y="5600336"/>
            <a:ext cx="461665" cy="74447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>
                <a:hlinkClick r:id="rId10"/>
              </a:rPr>
              <a:t>Source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4655E6-C0AE-40A9-B453-4584F53D5DFA}"/>
              </a:ext>
            </a:extLst>
          </p:cNvPr>
          <p:cNvSpPr txBox="1"/>
          <p:nvPr/>
        </p:nvSpPr>
        <p:spPr>
          <a:xfrm>
            <a:off x="180392" y="3558073"/>
            <a:ext cx="55096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January 1, 1995, a massive 21m rogue wave struck the oil platform </a:t>
            </a:r>
            <a:r>
              <a:rPr lang="en-US" sz="1400" i="1" dirty="0" err="1"/>
              <a:t>Draupner</a:t>
            </a:r>
            <a:r>
              <a:rPr lang="en-US" sz="1400" dirty="0"/>
              <a:t> in what was the first digitally-recorded instance of a freak wave.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Rogue waves commonly occur off the southeast cost of South Africa; it is theorized that they are so common because a large ocean swell hits the Agulhas current. The current acts a focusing lens, reducing the wavelength and therefore increasing wave steepness and height into a rogue wave.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Initially scientists and </a:t>
            </a:r>
            <a:r>
              <a:rPr lang="en-US" sz="1400" dirty="0" err="1"/>
              <a:t>methematicians</a:t>
            </a:r>
            <a:r>
              <a:rPr lang="en-US" sz="1400" dirty="0"/>
              <a:t> believed such 20m rogue waves could only occur once every tens of thousands of years. It wasn’t until the late 1990’s when experiments and observations showed the real numbers were </a:t>
            </a:r>
            <a:r>
              <a:rPr lang="en-US" sz="1400" i="1" dirty="0"/>
              <a:t>far</a:t>
            </a:r>
            <a:r>
              <a:rPr lang="en-US" sz="1400" dirty="0"/>
              <a:t> more common than expected.</a:t>
            </a:r>
          </a:p>
        </p:txBody>
      </p:sp>
    </p:spTree>
    <p:extLst>
      <p:ext uri="{BB962C8B-B14F-4D97-AF65-F5344CB8AC3E}">
        <p14:creationId xmlns:p14="http://schemas.microsoft.com/office/powerpoint/2010/main" val="125793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385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Duffy Duffy</dc:creator>
  <cp:lastModifiedBy>Duffy Duffy</cp:lastModifiedBy>
  <cp:revision>7</cp:revision>
  <dcterms:created xsi:type="dcterms:W3CDTF">2021-01-18T23:33:02Z</dcterms:created>
  <dcterms:modified xsi:type="dcterms:W3CDTF">2021-01-19T02:03:50Z</dcterms:modified>
</cp:coreProperties>
</file>