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0" r:id="rId2"/>
    <p:sldId id="304" r:id="rId3"/>
    <p:sldId id="352" r:id="rId4"/>
    <p:sldId id="348" r:id="rId5"/>
    <p:sldId id="355" r:id="rId6"/>
    <p:sldId id="356" r:id="rId7"/>
    <p:sldId id="359" r:id="rId8"/>
    <p:sldId id="360" r:id="rId9"/>
    <p:sldId id="361" r:id="rId10"/>
    <p:sldId id="358" r:id="rId11"/>
    <p:sldId id="362" r:id="rId12"/>
    <p:sldId id="29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860F"/>
    <a:srgbClr val="FF7B06"/>
    <a:srgbClr val="FFFFFF"/>
    <a:srgbClr val="5F2F05"/>
    <a:srgbClr val="4D92C3"/>
    <a:srgbClr val="CFD5EA"/>
    <a:srgbClr val="AEAFB4"/>
    <a:srgbClr val="4472C4"/>
    <a:srgbClr val="AFABAB"/>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2" autoAdjust="0"/>
    <p:restoredTop sz="93548" autoAdjust="0"/>
  </p:normalViewPr>
  <p:slideViewPr>
    <p:cSldViewPr snapToGrid="0">
      <p:cViewPr>
        <p:scale>
          <a:sx n="100" d="100"/>
          <a:sy n="100" d="100"/>
        </p:scale>
        <p:origin x="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Desktop\test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ch\Desktop\test2\&#32479;&#3574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4889977207946746"/>
          <c:y val="3.252561071710007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1.869447925542574E-2"/>
          <c:y val="2.193994727883402E-2"/>
          <c:w val="0.95711233066551571"/>
          <c:h val="0.89782148569330877"/>
        </c:manualLayout>
      </c:layout>
      <c:scatterChart>
        <c:scatterStyle val="lineMarker"/>
        <c:varyColors val="0"/>
        <c:ser>
          <c:idx val="0"/>
          <c:order val="0"/>
          <c:tx>
            <c:v>deviation</c:v>
          </c:tx>
          <c:spPr>
            <a:ln w="25400" cap="rnd">
              <a:no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Sheet1!$A$2:$A$97</c:f>
              <c:numCache>
                <c:formatCode>General</c:formatCode>
                <c:ptCount val="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numCache>
            </c:numRef>
          </c:xVal>
          <c:yVal>
            <c:numRef>
              <c:f>Sheet1!$D$2:$D$97</c:f>
              <c:numCache>
                <c:formatCode>General</c:formatCode>
                <c:ptCount val="9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3</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-2</c:v>
                </c:pt>
                <c:pt idx="69">
                  <c:v>0</c:v>
                </c:pt>
                <c:pt idx="70">
                  <c:v>0</c:v>
                </c:pt>
                <c:pt idx="71">
                  <c:v>0</c:v>
                </c:pt>
                <c:pt idx="72">
                  <c:v>0</c:v>
                </c:pt>
                <c:pt idx="73">
                  <c:v>0</c:v>
                </c:pt>
                <c:pt idx="74">
                  <c:v>1</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numCache>
            </c:numRef>
          </c:yVal>
          <c:smooth val="0"/>
          <c:extLst>
            <c:ext xmlns:c16="http://schemas.microsoft.com/office/drawing/2014/chart" uri="{C3380CC4-5D6E-409C-BE32-E72D297353CC}">
              <c16:uniqueId val="{00000000-ABF2-4EC8-9EA5-04755F37497C}"/>
            </c:ext>
          </c:extLst>
        </c:ser>
        <c:dLbls>
          <c:dLblPos val="t"/>
          <c:showLegendKey val="0"/>
          <c:showVal val="1"/>
          <c:showCatName val="0"/>
          <c:showSerName val="0"/>
          <c:showPercent val="0"/>
          <c:showBubbleSize val="0"/>
        </c:dLbls>
        <c:axId val="1754774272"/>
        <c:axId val="1754778112"/>
      </c:scatterChart>
      <c:valAx>
        <c:axId val="1754774272"/>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町の個数</a:t>
                </a:r>
                <a:r>
                  <a:rPr lang="en-US" altLang="ja-JP" dirty="0"/>
                  <a:t>(5~100,</a:t>
                </a:r>
                <a:r>
                  <a:rPr lang="ja-JP" altLang="en-US" dirty="0"/>
                  <a:t>総</a:t>
                </a:r>
                <a:r>
                  <a:rPr lang="en-US" altLang="ja-JP" dirty="0"/>
                  <a:t>96</a:t>
                </a:r>
                <a:r>
                  <a:rPr lang="ja-JP" altLang="en-US" dirty="0"/>
                  <a:t>個</a:t>
                </a:r>
                <a:r>
                  <a:rPr lang="en-US" altLang="ja-JP" dirty="0"/>
                  <a:t>)</a:t>
                </a:r>
                <a:endParaRPr lang="zh-CN"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54778112"/>
        <c:crosses val="autoZero"/>
        <c:crossBetween val="midCat"/>
      </c:valAx>
      <c:valAx>
        <c:axId val="1754778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547742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edges of graph</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delaunay_edges</c:v>
          </c:tx>
          <c:spPr>
            <a:ln w="25400" cap="rnd">
              <a:noFill/>
              <a:round/>
            </a:ln>
            <a:effectLst/>
          </c:spPr>
          <c:marker>
            <c:symbol val="circle"/>
            <c:size val="5"/>
            <c:spPr>
              <a:solidFill>
                <a:schemeClr val="accent1"/>
              </a:solidFill>
              <a:ln w="9525">
                <a:solidFill>
                  <a:schemeClr val="accent1"/>
                </a:solidFill>
              </a:ln>
              <a:effectLst/>
            </c:spPr>
          </c:marker>
          <c:xVal>
            <c:numRef>
              <c:f>Sheet1!$A$2:$A$97</c:f>
              <c:numCache>
                <c:formatCode>General</c:formatCode>
                <c:ptCount val="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numCache>
            </c:numRef>
          </c:xVal>
          <c:yVal>
            <c:numRef>
              <c:f>Sheet1!$F$2:$F$97</c:f>
              <c:numCache>
                <c:formatCode>General</c:formatCode>
                <c:ptCount val="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numCache>
            </c:numRef>
          </c:yVal>
          <c:smooth val="0"/>
          <c:extLst>
            <c:ext xmlns:c16="http://schemas.microsoft.com/office/drawing/2014/chart" uri="{C3380CC4-5D6E-409C-BE32-E72D297353CC}">
              <c16:uniqueId val="{00000000-3ED7-40D6-8BEB-D0F9CD173428}"/>
            </c:ext>
          </c:extLst>
        </c:ser>
        <c:ser>
          <c:idx val="1"/>
          <c:order val="1"/>
          <c:tx>
            <c:v>add_edges_based_on_segments</c:v>
          </c:tx>
          <c:spPr>
            <a:ln w="25400" cap="rnd">
              <a:noFill/>
              <a:round/>
            </a:ln>
            <a:effectLst/>
          </c:spPr>
          <c:marker>
            <c:symbol val="circle"/>
            <c:size val="5"/>
            <c:spPr>
              <a:solidFill>
                <a:schemeClr val="accent2"/>
              </a:solidFill>
              <a:ln w="9525">
                <a:solidFill>
                  <a:schemeClr val="accent2"/>
                </a:solidFill>
              </a:ln>
              <a:effectLst/>
            </c:spPr>
          </c:marker>
          <c:xVal>
            <c:numRef>
              <c:f>Sheet1!$A$2:$A$97</c:f>
              <c:numCache>
                <c:formatCode>General</c:formatCode>
                <c:ptCount val="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numCache>
            </c:numRef>
          </c:xVal>
          <c:yVal>
            <c:numRef>
              <c:f>Sheet1!$H$2:$H$97</c:f>
              <c:numCache>
                <c:formatCode>General</c:formatCode>
                <c:ptCount val="96"/>
                <c:pt idx="0">
                  <c:v>10</c:v>
                </c:pt>
                <c:pt idx="1">
                  <c:v>15</c:v>
                </c:pt>
                <c:pt idx="2">
                  <c:v>19</c:v>
                </c:pt>
                <c:pt idx="3">
                  <c:v>24</c:v>
                </c:pt>
                <c:pt idx="4">
                  <c:v>27</c:v>
                </c:pt>
                <c:pt idx="5">
                  <c:v>33</c:v>
                </c:pt>
                <c:pt idx="6">
                  <c:v>33</c:v>
                </c:pt>
                <c:pt idx="7">
                  <c:v>43</c:v>
                </c:pt>
                <c:pt idx="8">
                  <c:v>46</c:v>
                </c:pt>
                <c:pt idx="9">
                  <c:v>54</c:v>
                </c:pt>
                <c:pt idx="10">
                  <c:v>57</c:v>
                </c:pt>
                <c:pt idx="11">
                  <c:v>61</c:v>
                </c:pt>
                <c:pt idx="12">
                  <c:v>72</c:v>
                </c:pt>
                <c:pt idx="13">
                  <c:v>73</c:v>
                </c:pt>
                <c:pt idx="14">
                  <c:v>74</c:v>
                </c:pt>
                <c:pt idx="15">
                  <c:v>83</c:v>
                </c:pt>
                <c:pt idx="16">
                  <c:v>90</c:v>
                </c:pt>
                <c:pt idx="17">
                  <c:v>94</c:v>
                </c:pt>
                <c:pt idx="18">
                  <c:v>100</c:v>
                </c:pt>
                <c:pt idx="19">
                  <c:v>108</c:v>
                </c:pt>
                <c:pt idx="20">
                  <c:v>107</c:v>
                </c:pt>
                <c:pt idx="21">
                  <c:v>119</c:v>
                </c:pt>
                <c:pt idx="22">
                  <c:v>123</c:v>
                </c:pt>
                <c:pt idx="23">
                  <c:v>119</c:v>
                </c:pt>
                <c:pt idx="24">
                  <c:v>138</c:v>
                </c:pt>
                <c:pt idx="25">
                  <c:v>142</c:v>
                </c:pt>
                <c:pt idx="26">
                  <c:v>139</c:v>
                </c:pt>
                <c:pt idx="27">
                  <c:v>144</c:v>
                </c:pt>
                <c:pt idx="28">
                  <c:v>151</c:v>
                </c:pt>
                <c:pt idx="29">
                  <c:v>164</c:v>
                </c:pt>
                <c:pt idx="30">
                  <c:v>162</c:v>
                </c:pt>
                <c:pt idx="31">
                  <c:v>169</c:v>
                </c:pt>
                <c:pt idx="32">
                  <c:v>171</c:v>
                </c:pt>
                <c:pt idx="33">
                  <c:v>184</c:v>
                </c:pt>
                <c:pt idx="34">
                  <c:v>194</c:v>
                </c:pt>
                <c:pt idx="35">
                  <c:v>181</c:v>
                </c:pt>
                <c:pt idx="36">
                  <c:v>205</c:v>
                </c:pt>
                <c:pt idx="37">
                  <c:v>195</c:v>
                </c:pt>
                <c:pt idx="38">
                  <c:v>213</c:v>
                </c:pt>
                <c:pt idx="39">
                  <c:v>215</c:v>
                </c:pt>
                <c:pt idx="40">
                  <c:v>224</c:v>
                </c:pt>
                <c:pt idx="41">
                  <c:v>219</c:v>
                </c:pt>
                <c:pt idx="42">
                  <c:v>225</c:v>
                </c:pt>
                <c:pt idx="43">
                  <c:v>247</c:v>
                </c:pt>
                <c:pt idx="44">
                  <c:v>249</c:v>
                </c:pt>
                <c:pt idx="45">
                  <c:v>244</c:v>
                </c:pt>
                <c:pt idx="46">
                  <c:v>242</c:v>
                </c:pt>
                <c:pt idx="47">
                  <c:v>267</c:v>
                </c:pt>
                <c:pt idx="48">
                  <c:v>257</c:v>
                </c:pt>
                <c:pt idx="49">
                  <c:v>277</c:v>
                </c:pt>
                <c:pt idx="50">
                  <c:v>264</c:v>
                </c:pt>
                <c:pt idx="51">
                  <c:v>280</c:v>
                </c:pt>
                <c:pt idx="52">
                  <c:v>294</c:v>
                </c:pt>
                <c:pt idx="53">
                  <c:v>293</c:v>
                </c:pt>
                <c:pt idx="54">
                  <c:v>300</c:v>
                </c:pt>
                <c:pt idx="55">
                  <c:v>303</c:v>
                </c:pt>
                <c:pt idx="56">
                  <c:v>318</c:v>
                </c:pt>
                <c:pt idx="57">
                  <c:v>301</c:v>
                </c:pt>
                <c:pt idx="58">
                  <c:v>323</c:v>
                </c:pt>
                <c:pt idx="59">
                  <c:v>328</c:v>
                </c:pt>
                <c:pt idx="60">
                  <c:v>331</c:v>
                </c:pt>
                <c:pt idx="61">
                  <c:v>332</c:v>
                </c:pt>
                <c:pt idx="62">
                  <c:v>335</c:v>
                </c:pt>
                <c:pt idx="63">
                  <c:v>352</c:v>
                </c:pt>
                <c:pt idx="64">
                  <c:v>351</c:v>
                </c:pt>
                <c:pt idx="65">
                  <c:v>363</c:v>
                </c:pt>
                <c:pt idx="66">
                  <c:v>361</c:v>
                </c:pt>
                <c:pt idx="67">
                  <c:v>368</c:v>
                </c:pt>
                <c:pt idx="68">
                  <c:v>369</c:v>
                </c:pt>
                <c:pt idx="69">
                  <c:v>392</c:v>
                </c:pt>
                <c:pt idx="70">
                  <c:v>379</c:v>
                </c:pt>
                <c:pt idx="71">
                  <c:v>389</c:v>
                </c:pt>
                <c:pt idx="72">
                  <c:v>401</c:v>
                </c:pt>
                <c:pt idx="73">
                  <c:v>407</c:v>
                </c:pt>
                <c:pt idx="74">
                  <c:v>406</c:v>
                </c:pt>
                <c:pt idx="75">
                  <c:v>414</c:v>
                </c:pt>
                <c:pt idx="76">
                  <c:v>420</c:v>
                </c:pt>
                <c:pt idx="77">
                  <c:v>422</c:v>
                </c:pt>
                <c:pt idx="78">
                  <c:v>427</c:v>
                </c:pt>
                <c:pt idx="79">
                  <c:v>439</c:v>
                </c:pt>
                <c:pt idx="80">
                  <c:v>448</c:v>
                </c:pt>
                <c:pt idx="81">
                  <c:v>458</c:v>
                </c:pt>
                <c:pt idx="82">
                  <c:v>466</c:v>
                </c:pt>
                <c:pt idx="83">
                  <c:v>452</c:v>
                </c:pt>
                <c:pt idx="84">
                  <c:v>466</c:v>
                </c:pt>
                <c:pt idx="85">
                  <c:v>474</c:v>
                </c:pt>
                <c:pt idx="86">
                  <c:v>483</c:v>
                </c:pt>
                <c:pt idx="87">
                  <c:v>487</c:v>
                </c:pt>
                <c:pt idx="88">
                  <c:v>488</c:v>
                </c:pt>
                <c:pt idx="89">
                  <c:v>483</c:v>
                </c:pt>
                <c:pt idx="90">
                  <c:v>498</c:v>
                </c:pt>
                <c:pt idx="91">
                  <c:v>514</c:v>
                </c:pt>
                <c:pt idx="92">
                  <c:v>508</c:v>
                </c:pt>
                <c:pt idx="93">
                  <c:v>517</c:v>
                </c:pt>
                <c:pt idx="94">
                  <c:v>526</c:v>
                </c:pt>
                <c:pt idx="95">
                  <c:v>527</c:v>
                </c:pt>
              </c:numCache>
            </c:numRef>
          </c:yVal>
          <c:smooth val="0"/>
          <c:extLst>
            <c:ext xmlns:c16="http://schemas.microsoft.com/office/drawing/2014/chart" uri="{C3380CC4-5D6E-409C-BE32-E72D297353CC}">
              <c16:uniqueId val="{00000001-3ED7-40D6-8BEB-D0F9CD173428}"/>
            </c:ext>
          </c:extLst>
        </c:ser>
        <c:ser>
          <c:idx val="2"/>
          <c:order val="2"/>
          <c:tx>
            <c:v>add_edges_based_on_segments_and_neighbors</c:v>
          </c:tx>
          <c:spPr>
            <a:ln w="25400" cap="rnd">
              <a:noFill/>
              <a:round/>
            </a:ln>
            <a:effectLst/>
          </c:spPr>
          <c:marker>
            <c:symbol val="circle"/>
            <c:size val="5"/>
            <c:spPr>
              <a:solidFill>
                <a:schemeClr val="accent3"/>
              </a:solidFill>
              <a:ln w="9525">
                <a:solidFill>
                  <a:schemeClr val="accent3"/>
                </a:solidFill>
              </a:ln>
              <a:effectLst/>
            </c:spPr>
          </c:marker>
          <c:xVal>
            <c:numRef>
              <c:f>Sheet1!$A$2:$A$97</c:f>
              <c:numCache>
                <c:formatCode>General</c:formatCode>
                <c:ptCount val="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numCache>
            </c:numRef>
          </c:xVal>
          <c:yVal>
            <c:numRef>
              <c:f>Sheet1!$I$2:$I$97</c:f>
              <c:numCache>
                <c:formatCode>General</c:formatCode>
                <c:ptCount val="96"/>
                <c:pt idx="0">
                  <c:v>10</c:v>
                </c:pt>
                <c:pt idx="1">
                  <c:v>15</c:v>
                </c:pt>
                <c:pt idx="2">
                  <c:v>21</c:v>
                </c:pt>
                <c:pt idx="3">
                  <c:v>28</c:v>
                </c:pt>
                <c:pt idx="4">
                  <c:v>36</c:v>
                </c:pt>
                <c:pt idx="5">
                  <c:v>45</c:v>
                </c:pt>
                <c:pt idx="6">
                  <c:v>55</c:v>
                </c:pt>
                <c:pt idx="7">
                  <c:v>65</c:v>
                </c:pt>
                <c:pt idx="8">
                  <c:v>76</c:v>
                </c:pt>
                <c:pt idx="9">
                  <c:v>86</c:v>
                </c:pt>
                <c:pt idx="10">
                  <c:v>105</c:v>
                </c:pt>
                <c:pt idx="11">
                  <c:v>114</c:v>
                </c:pt>
                <c:pt idx="12">
                  <c:v>121</c:v>
                </c:pt>
                <c:pt idx="13">
                  <c:v>138</c:v>
                </c:pt>
                <c:pt idx="14">
                  <c:v>160</c:v>
                </c:pt>
                <c:pt idx="15">
                  <c:v>171</c:v>
                </c:pt>
                <c:pt idx="16">
                  <c:v>173</c:v>
                </c:pt>
                <c:pt idx="17">
                  <c:v>191</c:v>
                </c:pt>
                <c:pt idx="18">
                  <c:v>186</c:v>
                </c:pt>
                <c:pt idx="19">
                  <c:v>219</c:v>
                </c:pt>
                <c:pt idx="20">
                  <c:v>225</c:v>
                </c:pt>
                <c:pt idx="21">
                  <c:v>234</c:v>
                </c:pt>
                <c:pt idx="22">
                  <c:v>263</c:v>
                </c:pt>
                <c:pt idx="23">
                  <c:v>312</c:v>
                </c:pt>
                <c:pt idx="24">
                  <c:v>253</c:v>
                </c:pt>
                <c:pt idx="25">
                  <c:v>281</c:v>
                </c:pt>
                <c:pt idx="26">
                  <c:v>318</c:v>
                </c:pt>
                <c:pt idx="27">
                  <c:v>372</c:v>
                </c:pt>
                <c:pt idx="28">
                  <c:v>321</c:v>
                </c:pt>
                <c:pt idx="29">
                  <c:v>333</c:v>
                </c:pt>
                <c:pt idx="30">
                  <c:v>350</c:v>
                </c:pt>
                <c:pt idx="31">
                  <c:v>371</c:v>
                </c:pt>
                <c:pt idx="32">
                  <c:v>425</c:v>
                </c:pt>
                <c:pt idx="33">
                  <c:v>367</c:v>
                </c:pt>
                <c:pt idx="34">
                  <c:v>365</c:v>
                </c:pt>
                <c:pt idx="35">
                  <c:v>456</c:v>
                </c:pt>
                <c:pt idx="36">
                  <c:v>425</c:v>
                </c:pt>
                <c:pt idx="37">
                  <c:v>501</c:v>
                </c:pt>
                <c:pt idx="38">
                  <c:v>454</c:v>
                </c:pt>
                <c:pt idx="39">
                  <c:v>483</c:v>
                </c:pt>
                <c:pt idx="40">
                  <c:v>494</c:v>
                </c:pt>
                <c:pt idx="41">
                  <c:v>532</c:v>
                </c:pt>
                <c:pt idx="42">
                  <c:v>538</c:v>
                </c:pt>
                <c:pt idx="43">
                  <c:v>477</c:v>
                </c:pt>
                <c:pt idx="44">
                  <c:v>544</c:v>
                </c:pt>
                <c:pt idx="45">
                  <c:v>588</c:v>
                </c:pt>
                <c:pt idx="46">
                  <c:v>614</c:v>
                </c:pt>
                <c:pt idx="47">
                  <c:v>509</c:v>
                </c:pt>
                <c:pt idx="48">
                  <c:v>600</c:v>
                </c:pt>
                <c:pt idx="49">
                  <c:v>597</c:v>
                </c:pt>
                <c:pt idx="50">
                  <c:v>730</c:v>
                </c:pt>
                <c:pt idx="51">
                  <c:v>622</c:v>
                </c:pt>
                <c:pt idx="52">
                  <c:v>619</c:v>
                </c:pt>
                <c:pt idx="53">
                  <c:v>655</c:v>
                </c:pt>
                <c:pt idx="54">
                  <c:v>665</c:v>
                </c:pt>
                <c:pt idx="55">
                  <c:v>687</c:v>
                </c:pt>
                <c:pt idx="56">
                  <c:v>622</c:v>
                </c:pt>
                <c:pt idx="57">
                  <c:v>840</c:v>
                </c:pt>
                <c:pt idx="58">
                  <c:v>662</c:v>
                </c:pt>
                <c:pt idx="59">
                  <c:v>680</c:v>
                </c:pt>
                <c:pt idx="60">
                  <c:v>731</c:v>
                </c:pt>
                <c:pt idx="61">
                  <c:v>851</c:v>
                </c:pt>
                <c:pt idx="62">
                  <c:v>752</c:v>
                </c:pt>
                <c:pt idx="63">
                  <c:v>726</c:v>
                </c:pt>
                <c:pt idx="64">
                  <c:v>789</c:v>
                </c:pt>
                <c:pt idx="65">
                  <c:v>759</c:v>
                </c:pt>
                <c:pt idx="66">
                  <c:v>881</c:v>
                </c:pt>
                <c:pt idx="67">
                  <c:v>792</c:v>
                </c:pt>
                <c:pt idx="68">
                  <c:v>899</c:v>
                </c:pt>
                <c:pt idx="69">
                  <c:v>813</c:v>
                </c:pt>
                <c:pt idx="70">
                  <c:v>887</c:v>
                </c:pt>
                <c:pt idx="71">
                  <c:v>911</c:v>
                </c:pt>
                <c:pt idx="72">
                  <c:v>789</c:v>
                </c:pt>
                <c:pt idx="73">
                  <c:v>847</c:v>
                </c:pt>
                <c:pt idx="74">
                  <c:v>879</c:v>
                </c:pt>
                <c:pt idx="75">
                  <c:v>988</c:v>
                </c:pt>
                <c:pt idx="76">
                  <c:v>964</c:v>
                </c:pt>
                <c:pt idx="77">
                  <c:v>1017</c:v>
                </c:pt>
                <c:pt idx="78">
                  <c:v>1021</c:v>
                </c:pt>
                <c:pt idx="79">
                  <c:v>987</c:v>
                </c:pt>
                <c:pt idx="80">
                  <c:v>981</c:v>
                </c:pt>
                <c:pt idx="81">
                  <c:v>935</c:v>
                </c:pt>
                <c:pt idx="82">
                  <c:v>981</c:v>
                </c:pt>
                <c:pt idx="83">
                  <c:v>1196</c:v>
                </c:pt>
                <c:pt idx="84">
                  <c:v>1062</c:v>
                </c:pt>
                <c:pt idx="85">
                  <c:v>1026</c:v>
                </c:pt>
                <c:pt idx="86">
                  <c:v>958</c:v>
                </c:pt>
                <c:pt idx="87">
                  <c:v>1008</c:v>
                </c:pt>
                <c:pt idx="88">
                  <c:v>1044</c:v>
                </c:pt>
                <c:pt idx="89">
                  <c:v>1162</c:v>
                </c:pt>
                <c:pt idx="90">
                  <c:v>1136</c:v>
                </c:pt>
                <c:pt idx="91">
                  <c:v>1034</c:v>
                </c:pt>
                <c:pt idx="92">
                  <c:v>1129</c:v>
                </c:pt>
                <c:pt idx="93">
                  <c:v>1083</c:v>
                </c:pt>
                <c:pt idx="94">
                  <c:v>1093</c:v>
                </c:pt>
                <c:pt idx="95">
                  <c:v>1119</c:v>
                </c:pt>
              </c:numCache>
            </c:numRef>
          </c:yVal>
          <c:smooth val="0"/>
          <c:extLst>
            <c:ext xmlns:c16="http://schemas.microsoft.com/office/drawing/2014/chart" uri="{C3380CC4-5D6E-409C-BE32-E72D297353CC}">
              <c16:uniqueId val="{00000002-3ED7-40D6-8BEB-D0F9CD173428}"/>
            </c:ext>
          </c:extLst>
        </c:ser>
        <c:ser>
          <c:idx val="3"/>
          <c:order val="3"/>
          <c:tx>
            <c:v>complete_graph</c:v>
          </c:tx>
          <c:spPr>
            <a:ln w="25400" cap="rnd">
              <a:noFill/>
              <a:round/>
            </a:ln>
            <a:effectLst/>
          </c:spPr>
          <c:marker>
            <c:symbol val="circle"/>
            <c:size val="5"/>
            <c:spPr>
              <a:solidFill>
                <a:schemeClr val="accent4"/>
              </a:solidFill>
              <a:ln w="9525">
                <a:solidFill>
                  <a:schemeClr val="accent4"/>
                </a:solidFill>
              </a:ln>
              <a:effectLst/>
            </c:spPr>
          </c:marker>
          <c:xVal>
            <c:numRef>
              <c:f>Sheet1!$A$2:$A$97</c:f>
              <c:numCache>
                <c:formatCode>General</c:formatCode>
                <c:ptCount val="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numCache>
            </c:numRef>
          </c:xVal>
          <c:yVal>
            <c:numRef>
              <c:f>Sheet1!$J$2:$J$97</c:f>
              <c:numCache>
                <c:formatCode>General</c:formatCode>
                <c:ptCount val="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numCache>
            </c:numRef>
          </c:yVal>
          <c:smooth val="0"/>
          <c:extLst>
            <c:ext xmlns:c16="http://schemas.microsoft.com/office/drawing/2014/chart" uri="{C3380CC4-5D6E-409C-BE32-E72D297353CC}">
              <c16:uniqueId val="{00000003-3ED7-40D6-8BEB-D0F9CD173428}"/>
            </c:ext>
          </c:extLst>
        </c:ser>
        <c:dLbls>
          <c:showLegendKey val="0"/>
          <c:showVal val="0"/>
          <c:showCatName val="0"/>
          <c:showSerName val="0"/>
          <c:showPercent val="0"/>
          <c:showBubbleSize val="0"/>
        </c:dLbls>
        <c:axId val="1279994815"/>
        <c:axId val="1279997215"/>
      </c:scatterChart>
      <c:valAx>
        <c:axId val="1279994815"/>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町の個数</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79997215"/>
        <c:crosses val="autoZero"/>
        <c:crossBetween val="midCat"/>
      </c:valAx>
      <c:valAx>
        <c:axId val="1279997215"/>
        <c:scaling>
          <c:orientation val="minMax"/>
          <c:max val="5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799948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54830-42DA-4404-9F8C-DE9E00A18181}" type="datetimeFigureOut">
              <a:rPr lang="zh-CN" altLang="en-US" smtClean="0"/>
              <a:t>2024/5/19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36B6F-14B4-4120-BEBA-063A15FB1891}" type="slidenum">
              <a:rPr lang="zh-CN" altLang="en-US" smtClean="0"/>
              <a:t>‹#›</a:t>
            </a:fld>
            <a:endParaRPr lang="zh-CN" altLang="en-US"/>
          </a:p>
        </p:txBody>
      </p:sp>
    </p:spTree>
    <p:extLst>
      <p:ext uri="{BB962C8B-B14F-4D97-AF65-F5344CB8AC3E}">
        <p14:creationId xmlns:p14="http://schemas.microsoft.com/office/powerpoint/2010/main" val="410235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a:t>
            </a:fld>
            <a:endParaRPr lang="zh-CN" altLang="en-US"/>
          </a:p>
        </p:txBody>
      </p:sp>
    </p:spTree>
    <p:extLst>
      <p:ext uri="{BB962C8B-B14F-4D97-AF65-F5344CB8AC3E}">
        <p14:creationId xmlns:p14="http://schemas.microsoft.com/office/powerpoint/2010/main" val="167923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5834E-F0B4-FB45-4737-337065E466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BF8C84-3C86-A109-A142-975ED8E1E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CDC88D-BA54-FE6F-573E-AD218903CADE}"/>
              </a:ext>
            </a:extLst>
          </p:cNvPr>
          <p:cNvSpPr>
            <a:spLocks noGrp="1"/>
          </p:cNvSpPr>
          <p:nvPr>
            <p:ph type="dt" sz="half" idx="10"/>
          </p:nvPr>
        </p:nvSpPr>
        <p:spPr/>
        <p:txBody>
          <a:bodyPr/>
          <a:lstStyle/>
          <a:p>
            <a:fld id="{F5930DB7-C5F0-4CA2-914A-8532991C33D9}" type="datetimeFigureOut">
              <a:rPr lang="zh-CN" altLang="en-US" smtClean="0"/>
              <a:t>2024/5/19</a:t>
            </a:fld>
            <a:endParaRPr lang="zh-CN" altLang="en-US"/>
          </a:p>
        </p:txBody>
      </p:sp>
      <p:sp>
        <p:nvSpPr>
          <p:cNvPr id="5" name="页脚占位符 4">
            <a:extLst>
              <a:ext uri="{FF2B5EF4-FFF2-40B4-BE49-F238E27FC236}">
                <a16:creationId xmlns:a16="http://schemas.microsoft.com/office/drawing/2014/main" id="{7EAE599E-E3C4-8EF9-E260-EF1F291E56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CD5478-1AF6-FEB8-FA85-D75D414A426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67247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73594-46B5-ED10-5ED0-3D22FE09FD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CE6681-6C49-1CB0-23F3-144ED2A009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A7D459-8BB8-412A-2030-551B0AA848ED}"/>
              </a:ext>
            </a:extLst>
          </p:cNvPr>
          <p:cNvSpPr>
            <a:spLocks noGrp="1"/>
          </p:cNvSpPr>
          <p:nvPr>
            <p:ph type="dt" sz="half" idx="10"/>
          </p:nvPr>
        </p:nvSpPr>
        <p:spPr/>
        <p:txBody>
          <a:bodyPr/>
          <a:lstStyle/>
          <a:p>
            <a:fld id="{F5930DB7-C5F0-4CA2-914A-8532991C33D9}" type="datetimeFigureOut">
              <a:rPr lang="zh-CN" altLang="en-US" smtClean="0"/>
              <a:t>2024/5/19</a:t>
            </a:fld>
            <a:endParaRPr lang="zh-CN" altLang="en-US"/>
          </a:p>
        </p:txBody>
      </p:sp>
      <p:sp>
        <p:nvSpPr>
          <p:cNvPr id="5" name="页脚占位符 4">
            <a:extLst>
              <a:ext uri="{FF2B5EF4-FFF2-40B4-BE49-F238E27FC236}">
                <a16:creationId xmlns:a16="http://schemas.microsoft.com/office/drawing/2014/main" id="{0A67FC79-4847-7D42-D402-AE92AC20F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122B43-6A6B-5AF1-E3E3-423BF327E94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71197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B3A0E2-CD40-A819-3DFA-A43621797C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FD480A-7162-96FF-4B51-20BF5170CE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56BC05-68E6-93E0-6B3A-C6436B3FC357}"/>
              </a:ext>
            </a:extLst>
          </p:cNvPr>
          <p:cNvSpPr>
            <a:spLocks noGrp="1"/>
          </p:cNvSpPr>
          <p:nvPr>
            <p:ph type="dt" sz="half" idx="10"/>
          </p:nvPr>
        </p:nvSpPr>
        <p:spPr/>
        <p:txBody>
          <a:bodyPr/>
          <a:lstStyle/>
          <a:p>
            <a:fld id="{F5930DB7-C5F0-4CA2-914A-8532991C33D9}" type="datetimeFigureOut">
              <a:rPr lang="zh-CN" altLang="en-US" smtClean="0"/>
              <a:t>2024/5/19</a:t>
            </a:fld>
            <a:endParaRPr lang="zh-CN" altLang="en-US"/>
          </a:p>
        </p:txBody>
      </p:sp>
      <p:sp>
        <p:nvSpPr>
          <p:cNvPr id="5" name="页脚占位符 4">
            <a:extLst>
              <a:ext uri="{FF2B5EF4-FFF2-40B4-BE49-F238E27FC236}">
                <a16:creationId xmlns:a16="http://schemas.microsoft.com/office/drawing/2014/main" id="{D326EBCF-FD2C-8598-7E4F-05C2367087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1AB257-74F6-5B31-4F3D-2B46D4159F9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14250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0FC63-8B8B-A716-61A8-6864B2B937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FD972C-23D5-9D9C-986A-DA54C3EE19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992924-8BD5-9735-1D14-BBA90E50B6DD}"/>
              </a:ext>
            </a:extLst>
          </p:cNvPr>
          <p:cNvSpPr>
            <a:spLocks noGrp="1"/>
          </p:cNvSpPr>
          <p:nvPr>
            <p:ph type="dt" sz="half" idx="10"/>
          </p:nvPr>
        </p:nvSpPr>
        <p:spPr/>
        <p:txBody>
          <a:bodyPr/>
          <a:lstStyle/>
          <a:p>
            <a:fld id="{F5930DB7-C5F0-4CA2-914A-8532991C33D9}" type="datetimeFigureOut">
              <a:rPr lang="zh-CN" altLang="en-US" smtClean="0"/>
              <a:t>2024/5/19</a:t>
            </a:fld>
            <a:endParaRPr lang="zh-CN" altLang="en-US"/>
          </a:p>
        </p:txBody>
      </p:sp>
      <p:sp>
        <p:nvSpPr>
          <p:cNvPr id="5" name="页脚占位符 4">
            <a:extLst>
              <a:ext uri="{FF2B5EF4-FFF2-40B4-BE49-F238E27FC236}">
                <a16:creationId xmlns:a16="http://schemas.microsoft.com/office/drawing/2014/main" id="{C7C1B514-5FBD-5875-2AE4-FA0FFC0C07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985242-7458-5119-9471-1EE631C7646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83711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826F3-5D57-15EE-8978-328FE81330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77B771-9F65-0993-AB13-C5341AE95F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4F730D6-2724-AC7C-3E6D-9F10E672F93E}"/>
              </a:ext>
            </a:extLst>
          </p:cNvPr>
          <p:cNvSpPr>
            <a:spLocks noGrp="1"/>
          </p:cNvSpPr>
          <p:nvPr>
            <p:ph type="dt" sz="half" idx="10"/>
          </p:nvPr>
        </p:nvSpPr>
        <p:spPr/>
        <p:txBody>
          <a:bodyPr/>
          <a:lstStyle/>
          <a:p>
            <a:fld id="{F5930DB7-C5F0-4CA2-914A-8532991C33D9}" type="datetimeFigureOut">
              <a:rPr lang="zh-CN" altLang="en-US" smtClean="0"/>
              <a:t>2024/5/19</a:t>
            </a:fld>
            <a:endParaRPr lang="zh-CN" altLang="en-US"/>
          </a:p>
        </p:txBody>
      </p:sp>
      <p:sp>
        <p:nvSpPr>
          <p:cNvPr id="5" name="页脚占位符 4">
            <a:extLst>
              <a:ext uri="{FF2B5EF4-FFF2-40B4-BE49-F238E27FC236}">
                <a16:creationId xmlns:a16="http://schemas.microsoft.com/office/drawing/2014/main" id="{1CBF9954-5CEB-96C5-A1DA-942BC8287C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ACAF70-7A08-9C22-D6C7-5264E4001066}"/>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4184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DBCB3-2229-8CB0-65F1-78B8CBA039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E2529-9108-AC11-0FA7-2CF333D924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2A2A08-CAB5-54F4-7A47-B389736CB1F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8477C5-AF9C-F343-5F62-40A98388442C}"/>
              </a:ext>
            </a:extLst>
          </p:cNvPr>
          <p:cNvSpPr>
            <a:spLocks noGrp="1"/>
          </p:cNvSpPr>
          <p:nvPr>
            <p:ph type="dt" sz="half" idx="10"/>
          </p:nvPr>
        </p:nvSpPr>
        <p:spPr/>
        <p:txBody>
          <a:bodyPr/>
          <a:lstStyle/>
          <a:p>
            <a:fld id="{F5930DB7-C5F0-4CA2-914A-8532991C33D9}" type="datetimeFigureOut">
              <a:rPr lang="zh-CN" altLang="en-US" smtClean="0"/>
              <a:t>2024/5/19</a:t>
            </a:fld>
            <a:endParaRPr lang="zh-CN" altLang="en-US"/>
          </a:p>
        </p:txBody>
      </p:sp>
      <p:sp>
        <p:nvSpPr>
          <p:cNvPr id="6" name="页脚占位符 5">
            <a:extLst>
              <a:ext uri="{FF2B5EF4-FFF2-40B4-BE49-F238E27FC236}">
                <a16:creationId xmlns:a16="http://schemas.microsoft.com/office/drawing/2014/main" id="{453D2FC7-E765-7B5A-6F68-64F1D6A813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567709-3214-0BB6-9140-F313F427DE9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8603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5A5E7-FFFE-DBCC-F3AD-05B8E4E99B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92BAD7-2127-7558-196C-D2101EE83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1F60B2-6E2B-4EAF-395A-945E104573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F167F7E-D841-634F-7FBB-4E18F6C63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9CF0A8-F6C1-C18F-952F-B8387D74CB8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665213-F585-14E2-1E7D-A7917076DED3}"/>
              </a:ext>
            </a:extLst>
          </p:cNvPr>
          <p:cNvSpPr>
            <a:spLocks noGrp="1"/>
          </p:cNvSpPr>
          <p:nvPr>
            <p:ph type="dt" sz="half" idx="10"/>
          </p:nvPr>
        </p:nvSpPr>
        <p:spPr/>
        <p:txBody>
          <a:bodyPr/>
          <a:lstStyle/>
          <a:p>
            <a:fld id="{F5930DB7-C5F0-4CA2-914A-8532991C33D9}" type="datetimeFigureOut">
              <a:rPr lang="zh-CN" altLang="en-US" smtClean="0"/>
              <a:t>2024/5/19</a:t>
            </a:fld>
            <a:endParaRPr lang="zh-CN" altLang="en-US"/>
          </a:p>
        </p:txBody>
      </p:sp>
      <p:sp>
        <p:nvSpPr>
          <p:cNvPr id="8" name="页脚占位符 7">
            <a:extLst>
              <a:ext uri="{FF2B5EF4-FFF2-40B4-BE49-F238E27FC236}">
                <a16:creationId xmlns:a16="http://schemas.microsoft.com/office/drawing/2014/main" id="{5F63945F-D2B9-AF31-0BB6-432B599ED6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B688E8-D707-CC1C-9F5A-85FEF74DE727}"/>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21218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04B08-7019-F74A-538C-1DFB60FDE7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BE8396-7E60-55D7-2075-978D67D63E00}"/>
              </a:ext>
            </a:extLst>
          </p:cNvPr>
          <p:cNvSpPr>
            <a:spLocks noGrp="1"/>
          </p:cNvSpPr>
          <p:nvPr>
            <p:ph type="dt" sz="half" idx="10"/>
          </p:nvPr>
        </p:nvSpPr>
        <p:spPr/>
        <p:txBody>
          <a:bodyPr/>
          <a:lstStyle/>
          <a:p>
            <a:fld id="{F5930DB7-C5F0-4CA2-914A-8532991C33D9}" type="datetimeFigureOut">
              <a:rPr lang="zh-CN" altLang="en-US" smtClean="0"/>
              <a:t>2024/5/19</a:t>
            </a:fld>
            <a:endParaRPr lang="zh-CN" altLang="en-US"/>
          </a:p>
        </p:txBody>
      </p:sp>
      <p:sp>
        <p:nvSpPr>
          <p:cNvPr id="4" name="页脚占位符 3">
            <a:extLst>
              <a:ext uri="{FF2B5EF4-FFF2-40B4-BE49-F238E27FC236}">
                <a16:creationId xmlns:a16="http://schemas.microsoft.com/office/drawing/2014/main" id="{3CDE669D-D5D9-6B83-F9DA-24ECBF8888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07731FA-EE82-2E9E-2EF4-AA5AF6E88A6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73650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9EF7341-0F36-C46A-1860-21154F005041}"/>
              </a:ext>
            </a:extLst>
          </p:cNvPr>
          <p:cNvSpPr>
            <a:spLocks noGrp="1"/>
          </p:cNvSpPr>
          <p:nvPr>
            <p:ph type="dt" sz="half" idx="10"/>
          </p:nvPr>
        </p:nvSpPr>
        <p:spPr/>
        <p:txBody>
          <a:bodyPr/>
          <a:lstStyle/>
          <a:p>
            <a:fld id="{F5930DB7-C5F0-4CA2-914A-8532991C33D9}" type="datetimeFigureOut">
              <a:rPr lang="zh-CN" altLang="en-US" smtClean="0"/>
              <a:t>2024/5/19</a:t>
            </a:fld>
            <a:endParaRPr lang="zh-CN" altLang="en-US"/>
          </a:p>
        </p:txBody>
      </p:sp>
      <p:sp>
        <p:nvSpPr>
          <p:cNvPr id="3" name="页脚占位符 2">
            <a:extLst>
              <a:ext uri="{FF2B5EF4-FFF2-40B4-BE49-F238E27FC236}">
                <a16:creationId xmlns:a16="http://schemas.microsoft.com/office/drawing/2014/main" id="{94EDEB9C-C9EB-1E78-F5A2-EA231DA9B39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30CC84-9BE1-A6F8-90E5-52B1F5DB6C2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58455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2AB62-7DAB-A83F-34B8-0CE758DC33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1211D9-A68E-80E2-503F-086FCEF93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29144D4-96A1-BC2C-6378-2538AED5F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E46CA6-E1E0-0098-BE6B-F91AA8E60300}"/>
              </a:ext>
            </a:extLst>
          </p:cNvPr>
          <p:cNvSpPr>
            <a:spLocks noGrp="1"/>
          </p:cNvSpPr>
          <p:nvPr>
            <p:ph type="dt" sz="half" idx="10"/>
          </p:nvPr>
        </p:nvSpPr>
        <p:spPr/>
        <p:txBody>
          <a:bodyPr/>
          <a:lstStyle/>
          <a:p>
            <a:fld id="{F5930DB7-C5F0-4CA2-914A-8532991C33D9}" type="datetimeFigureOut">
              <a:rPr lang="zh-CN" altLang="en-US" smtClean="0"/>
              <a:t>2024/5/19</a:t>
            </a:fld>
            <a:endParaRPr lang="zh-CN" altLang="en-US"/>
          </a:p>
        </p:txBody>
      </p:sp>
      <p:sp>
        <p:nvSpPr>
          <p:cNvPr id="6" name="页脚占位符 5">
            <a:extLst>
              <a:ext uri="{FF2B5EF4-FFF2-40B4-BE49-F238E27FC236}">
                <a16:creationId xmlns:a16="http://schemas.microsoft.com/office/drawing/2014/main" id="{12B247D3-E5FB-9264-7A38-A577B57C75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8A5338-6474-6626-F7A1-17C95530C6C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76671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3FF19-EB66-7897-E4A1-9DF6E4514F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236E67-47AF-FA99-7C46-08A654EB8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797825-2590-1ACC-57EE-8194C4EFB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8C3E09-AAF0-9F9E-9DA9-0BA87ABEFEBE}"/>
              </a:ext>
            </a:extLst>
          </p:cNvPr>
          <p:cNvSpPr>
            <a:spLocks noGrp="1"/>
          </p:cNvSpPr>
          <p:nvPr>
            <p:ph type="dt" sz="half" idx="10"/>
          </p:nvPr>
        </p:nvSpPr>
        <p:spPr/>
        <p:txBody>
          <a:bodyPr/>
          <a:lstStyle/>
          <a:p>
            <a:fld id="{F5930DB7-C5F0-4CA2-914A-8532991C33D9}" type="datetimeFigureOut">
              <a:rPr lang="zh-CN" altLang="en-US" smtClean="0"/>
              <a:t>2024/5/19</a:t>
            </a:fld>
            <a:endParaRPr lang="zh-CN" altLang="en-US"/>
          </a:p>
        </p:txBody>
      </p:sp>
      <p:sp>
        <p:nvSpPr>
          <p:cNvPr id="6" name="页脚占位符 5">
            <a:extLst>
              <a:ext uri="{FF2B5EF4-FFF2-40B4-BE49-F238E27FC236}">
                <a16:creationId xmlns:a16="http://schemas.microsoft.com/office/drawing/2014/main" id="{6D0F4E16-67FE-51DE-00BB-896074AF31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B778C0-1481-89E3-FE3B-C967E3E16794}"/>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72696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C76520-6DE2-2D82-8921-091218464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20C813-222E-9AC9-CF03-671181D63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F6CDC6-8971-B871-83CF-61F38A22A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30DB7-C5F0-4CA2-914A-8532991C33D9}" type="datetimeFigureOut">
              <a:rPr lang="zh-CN" altLang="en-US" smtClean="0"/>
              <a:t>2024/5/19</a:t>
            </a:fld>
            <a:endParaRPr lang="zh-CN" altLang="en-US"/>
          </a:p>
        </p:txBody>
      </p:sp>
      <p:sp>
        <p:nvSpPr>
          <p:cNvPr id="5" name="页脚占位符 4">
            <a:extLst>
              <a:ext uri="{FF2B5EF4-FFF2-40B4-BE49-F238E27FC236}">
                <a16:creationId xmlns:a16="http://schemas.microsoft.com/office/drawing/2014/main" id="{6270FCA7-434E-E8AB-50B4-44615CBB2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A986CE-C591-2D36-5781-B31A7457C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593988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524000" y="1468582"/>
            <a:ext cx="9144000" cy="1514908"/>
          </a:xfrm>
        </p:spPr>
        <p:txBody>
          <a:bodyPr>
            <a:normAutofit/>
          </a:bodyPr>
          <a:lstStyle/>
          <a:p>
            <a:r>
              <a:rPr kumimoji="1" lang="en-US" altLang="ja-JP" dirty="0"/>
              <a:t>Group meeting</a:t>
            </a:r>
            <a:endParaRPr kumimoji="1" lang="ja-JP" altLang="en-US"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1524000" y="4105275"/>
            <a:ext cx="9144000" cy="1655762"/>
          </a:xfrm>
        </p:spPr>
        <p:txBody>
          <a:bodyPr/>
          <a:lstStyle/>
          <a:p>
            <a:r>
              <a:rPr lang="en-US" altLang="ja-JP" dirty="0"/>
              <a:t>M230641</a:t>
            </a:r>
            <a:r>
              <a:rPr kumimoji="1" lang="en-US" altLang="ja-JP" dirty="0"/>
              <a:t>	</a:t>
            </a:r>
            <a:r>
              <a:rPr kumimoji="1" lang="ja-JP" altLang="en-US" dirty="0"/>
              <a:t>劉　崇玖</a:t>
            </a:r>
          </a:p>
        </p:txBody>
      </p:sp>
      <p:sp>
        <p:nvSpPr>
          <p:cNvPr id="5" name="日付プレースホルダー 4">
            <a:extLst>
              <a:ext uri="{FF2B5EF4-FFF2-40B4-BE49-F238E27FC236}">
                <a16:creationId xmlns:a16="http://schemas.microsoft.com/office/drawing/2014/main" id="{8A289873-8A47-BBF3-30C9-3A787342CFF9}"/>
              </a:ext>
            </a:extLst>
          </p:cNvPr>
          <p:cNvSpPr>
            <a:spLocks noGrp="1"/>
          </p:cNvSpPr>
          <p:nvPr>
            <p:ph type="dt" sz="half" idx="10"/>
          </p:nvPr>
        </p:nvSpPr>
        <p:spPr/>
        <p:txBody>
          <a:bodyPr/>
          <a:lstStyle/>
          <a:p>
            <a:r>
              <a:rPr kumimoji="1" lang="en-US" altLang="ja-JP" dirty="0">
                <a:latin typeface="Segoe UI Symbol" panose="020B0502040204020203" pitchFamily="34" charset="0"/>
              </a:rPr>
              <a:t>2024/5/20</a:t>
            </a:r>
            <a:endParaRPr kumimoji="1" lang="ja-JP" altLang="en-US" dirty="0">
              <a:latin typeface="Segoe UI Symbol" panose="020B0502040204020203" pitchFamily="34" charset="0"/>
            </a:endParaRPr>
          </a:p>
        </p:txBody>
      </p:sp>
      <p:sp>
        <p:nvSpPr>
          <p:cNvPr id="4" name="矩形: 圆角 3">
            <a:extLst>
              <a:ext uri="{FF2B5EF4-FFF2-40B4-BE49-F238E27FC236}">
                <a16:creationId xmlns:a16="http://schemas.microsoft.com/office/drawing/2014/main" id="{619D484C-F25C-8FE4-9801-8F43039125C7}"/>
              </a:ext>
            </a:extLst>
          </p:cNvPr>
          <p:cNvSpPr/>
          <p:nvPr/>
        </p:nvSpPr>
        <p:spPr>
          <a:xfrm>
            <a:off x="1911928" y="3396673"/>
            <a:ext cx="8525164" cy="64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801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12722" y="73631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12721" y="74387"/>
            <a:ext cx="10532995" cy="598978"/>
          </a:xfrm>
        </p:spPr>
        <p:txBody>
          <a:bodyPr>
            <a:noAutofit/>
          </a:bodyPr>
          <a:lstStyle/>
          <a:p>
            <a:r>
              <a:rPr kumimoji="1" lang="ja-JP" altLang="en-US" sz="3600" b="1" dirty="0"/>
              <a:t>ボロノイー図に基づいて　隣の隣の母点を繋ぐ</a:t>
            </a:r>
          </a:p>
        </p:txBody>
      </p:sp>
      <p:grpSp>
        <p:nvGrpSpPr>
          <p:cNvPr id="19" name="组合 18">
            <a:extLst>
              <a:ext uri="{FF2B5EF4-FFF2-40B4-BE49-F238E27FC236}">
                <a16:creationId xmlns:a16="http://schemas.microsoft.com/office/drawing/2014/main" id="{0640A86F-BC98-26E9-3641-D547FDD52D9C}"/>
              </a:ext>
            </a:extLst>
          </p:cNvPr>
          <p:cNvGrpSpPr/>
          <p:nvPr/>
        </p:nvGrpSpPr>
        <p:grpSpPr>
          <a:xfrm>
            <a:off x="1463564" y="2398439"/>
            <a:ext cx="3647527" cy="2855143"/>
            <a:chOff x="229662" y="1857155"/>
            <a:chExt cx="5003663" cy="3833132"/>
          </a:xfrm>
        </p:grpSpPr>
        <p:pic>
          <p:nvPicPr>
            <p:cNvPr id="3" name="图片 2" descr="图表, 雷达图&#10;&#10;描述已自动生成">
              <a:extLst>
                <a:ext uri="{FF2B5EF4-FFF2-40B4-BE49-F238E27FC236}">
                  <a16:creationId xmlns:a16="http://schemas.microsoft.com/office/drawing/2014/main" id="{FD3AAFB4-2917-E196-6C81-41905CA05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62" y="1857155"/>
              <a:ext cx="5003663" cy="3833132"/>
            </a:xfrm>
            <a:prstGeom prst="rect">
              <a:avLst/>
            </a:prstGeom>
          </p:spPr>
        </p:pic>
        <p:sp>
          <p:nvSpPr>
            <p:cNvPr id="15" name="椭圆 14">
              <a:extLst>
                <a:ext uri="{FF2B5EF4-FFF2-40B4-BE49-F238E27FC236}">
                  <a16:creationId xmlns:a16="http://schemas.microsoft.com/office/drawing/2014/main" id="{BFB67A93-8181-6429-BDA1-E45FECF8B490}"/>
                </a:ext>
              </a:extLst>
            </p:cNvPr>
            <p:cNvSpPr/>
            <p:nvPr/>
          </p:nvSpPr>
          <p:spPr>
            <a:xfrm>
              <a:off x="3736084" y="4964550"/>
              <a:ext cx="238710" cy="243823"/>
            </a:xfrm>
            <a:prstGeom prst="ellipse">
              <a:avLst/>
            </a:prstGeom>
            <a:noFill/>
            <a:ln w="19050">
              <a:solidFill>
                <a:srgbClr val="0F860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D9C60A8-F856-9C7B-7D36-BC94D24D8B5B}"/>
                </a:ext>
              </a:extLst>
            </p:cNvPr>
            <p:cNvSpPr/>
            <p:nvPr/>
          </p:nvSpPr>
          <p:spPr>
            <a:xfrm>
              <a:off x="3344786" y="5011917"/>
              <a:ext cx="238710" cy="24382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BFE19652-6446-4896-DDE0-0B4D6B3EBE3A}"/>
                </a:ext>
              </a:extLst>
            </p:cNvPr>
            <p:cNvSpPr/>
            <p:nvPr/>
          </p:nvSpPr>
          <p:spPr>
            <a:xfrm>
              <a:off x="3344786" y="4646089"/>
              <a:ext cx="238710" cy="24382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B57CE20-2B56-5D3A-A03E-012F544E6C76}"/>
                </a:ext>
              </a:extLst>
            </p:cNvPr>
            <p:cNvSpPr/>
            <p:nvPr/>
          </p:nvSpPr>
          <p:spPr>
            <a:xfrm>
              <a:off x="3888897" y="4720727"/>
              <a:ext cx="238710" cy="24382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a:extLst>
              <a:ext uri="{FF2B5EF4-FFF2-40B4-BE49-F238E27FC236}">
                <a16:creationId xmlns:a16="http://schemas.microsoft.com/office/drawing/2014/main" id="{916E2CE9-ABBD-0E73-2CC4-9C6C8185AC51}"/>
              </a:ext>
            </a:extLst>
          </p:cNvPr>
          <p:cNvGrpSpPr/>
          <p:nvPr/>
        </p:nvGrpSpPr>
        <p:grpSpPr>
          <a:xfrm>
            <a:off x="6087381" y="854677"/>
            <a:ext cx="2622227" cy="2129651"/>
            <a:chOff x="4639204" y="789783"/>
            <a:chExt cx="2622227" cy="2129651"/>
          </a:xfrm>
        </p:grpSpPr>
        <p:grpSp>
          <p:nvGrpSpPr>
            <p:cNvPr id="20" name="组合 19">
              <a:extLst>
                <a:ext uri="{FF2B5EF4-FFF2-40B4-BE49-F238E27FC236}">
                  <a16:creationId xmlns:a16="http://schemas.microsoft.com/office/drawing/2014/main" id="{C4EDD9A6-4DBB-1138-4A38-26B6CC752235}"/>
                </a:ext>
              </a:extLst>
            </p:cNvPr>
            <p:cNvGrpSpPr/>
            <p:nvPr/>
          </p:nvGrpSpPr>
          <p:grpSpPr>
            <a:xfrm>
              <a:off x="4639204" y="789783"/>
              <a:ext cx="2622227" cy="2129651"/>
              <a:chOff x="229662" y="1857155"/>
              <a:chExt cx="5003663" cy="3833132"/>
            </a:xfrm>
          </p:grpSpPr>
          <p:pic>
            <p:nvPicPr>
              <p:cNvPr id="21" name="图片 20" descr="图表, 雷达图&#10;&#10;描述已自动生成">
                <a:extLst>
                  <a:ext uri="{FF2B5EF4-FFF2-40B4-BE49-F238E27FC236}">
                    <a16:creationId xmlns:a16="http://schemas.microsoft.com/office/drawing/2014/main" id="{FE476D55-9BD9-54A9-F26F-6CB6A9E94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62" y="1857155"/>
                <a:ext cx="5003663" cy="3833132"/>
              </a:xfrm>
              <a:prstGeom prst="rect">
                <a:avLst/>
              </a:prstGeom>
            </p:spPr>
          </p:pic>
          <p:sp>
            <p:nvSpPr>
              <p:cNvPr id="23" name="椭圆 22">
                <a:extLst>
                  <a:ext uri="{FF2B5EF4-FFF2-40B4-BE49-F238E27FC236}">
                    <a16:creationId xmlns:a16="http://schemas.microsoft.com/office/drawing/2014/main" id="{E2473F58-2343-D65D-10FC-0904A43965F3}"/>
                  </a:ext>
                </a:extLst>
              </p:cNvPr>
              <p:cNvSpPr/>
              <p:nvPr/>
            </p:nvSpPr>
            <p:spPr>
              <a:xfrm>
                <a:off x="3344786" y="5011917"/>
                <a:ext cx="238710" cy="24382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202A024A-02A3-ECC6-1B48-319D9DEDD2D3}"/>
                  </a:ext>
                </a:extLst>
              </p:cNvPr>
              <p:cNvSpPr/>
              <p:nvPr/>
            </p:nvSpPr>
            <p:spPr>
              <a:xfrm>
                <a:off x="3360352" y="4632157"/>
                <a:ext cx="238711" cy="243824"/>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48EB97D0-9676-7823-AFAF-197AF3D0DD5E}"/>
                  </a:ext>
                </a:extLst>
              </p:cNvPr>
              <p:cNvSpPr/>
              <p:nvPr/>
            </p:nvSpPr>
            <p:spPr>
              <a:xfrm>
                <a:off x="1613950" y="4774628"/>
                <a:ext cx="238711" cy="243824"/>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椭圆 37">
              <a:extLst>
                <a:ext uri="{FF2B5EF4-FFF2-40B4-BE49-F238E27FC236}">
                  <a16:creationId xmlns:a16="http://schemas.microsoft.com/office/drawing/2014/main" id="{54E1DB79-DE32-E716-BE6E-2B02EAE279D1}"/>
                </a:ext>
              </a:extLst>
            </p:cNvPr>
            <p:cNvSpPr/>
            <p:nvPr/>
          </p:nvSpPr>
          <p:spPr>
            <a:xfrm>
              <a:off x="6471984" y="2523874"/>
              <a:ext cx="125099" cy="135466"/>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a:extLst>
              <a:ext uri="{FF2B5EF4-FFF2-40B4-BE49-F238E27FC236}">
                <a16:creationId xmlns:a16="http://schemas.microsoft.com/office/drawing/2014/main" id="{45193CDF-9C88-D406-9BEB-FFCFF426A829}"/>
              </a:ext>
            </a:extLst>
          </p:cNvPr>
          <p:cNvGrpSpPr/>
          <p:nvPr/>
        </p:nvGrpSpPr>
        <p:grpSpPr>
          <a:xfrm>
            <a:off x="6081959" y="2907460"/>
            <a:ext cx="2633069" cy="1837103"/>
            <a:chOff x="4659559" y="2844513"/>
            <a:chExt cx="2633069" cy="1837103"/>
          </a:xfrm>
        </p:grpSpPr>
        <p:grpSp>
          <p:nvGrpSpPr>
            <p:cNvPr id="26" name="组合 25">
              <a:extLst>
                <a:ext uri="{FF2B5EF4-FFF2-40B4-BE49-F238E27FC236}">
                  <a16:creationId xmlns:a16="http://schemas.microsoft.com/office/drawing/2014/main" id="{4B77D90D-778E-E882-2B26-CAEDF5C70E92}"/>
                </a:ext>
              </a:extLst>
            </p:cNvPr>
            <p:cNvGrpSpPr/>
            <p:nvPr/>
          </p:nvGrpSpPr>
          <p:grpSpPr>
            <a:xfrm>
              <a:off x="4659559" y="2844513"/>
              <a:ext cx="2633069" cy="1837103"/>
              <a:chOff x="229662" y="1857155"/>
              <a:chExt cx="5003663" cy="3833132"/>
            </a:xfrm>
          </p:grpSpPr>
          <p:pic>
            <p:nvPicPr>
              <p:cNvPr id="27" name="图片 26" descr="图表, 雷达图&#10;&#10;描述已自动生成">
                <a:extLst>
                  <a:ext uri="{FF2B5EF4-FFF2-40B4-BE49-F238E27FC236}">
                    <a16:creationId xmlns:a16="http://schemas.microsoft.com/office/drawing/2014/main" id="{563936BB-4286-24A0-6B03-0890AAFD9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62" y="1857155"/>
                <a:ext cx="5003663" cy="3833132"/>
              </a:xfrm>
              <a:prstGeom prst="rect">
                <a:avLst/>
              </a:prstGeom>
            </p:spPr>
          </p:pic>
          <p:sp>
            <p:nvSpPr>
              <p:cNvPr id="28" name="椭圆 27">
                <a:extLst>
                  <a:ext uri="{FF2B5EF4-FFF2-40B4-BE49-F238E27FC236}">
                    <a16:creationId xmlns:a16="http://schemas.microsoft.com/office/drawing/2014/main" id="{B382DB4E-B707-F9C3-5A0A-36B4649CF9EE}"/>
                  </a:ext>
                </a:extLst>
              </p:cNvPr>
              <p:cNvSpPr/>
              <p:nvPr/>
            </p:nvSpPr>
            <p:spPr>
              <a:xfrm>
                <a:off x="3712523" y="4980540"/>
                <a:ext cx="238710" cy="243823"/>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4D48349C-AAA3-5AA2-3624-8D6E948F4B2C}"/>
                  </a:ext>
                </a:extLst>
              </p:cNvPr>
              <p:cNvSpPr/>
              <p:nvPr/>
            </p:nvSpPr>
            <p:spPr>
              <a:xfrm>
                <a:off x="3344786" y="5011917"/>
                <a:ext cx="238710" cy="243823"/>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8088CEEE-4705-EB16-FBA8-A79CBF7E6CCB}"/>
                  </a:ext>
                </a:extLst>
              </p:cNvPr>
              <p:cNvSpPr/>
              <p:nvPr/>
            </p:nvSpPr>
            <p:spPr>
              <a:xfrm>
                <a:off x="3344786" y="4646089"/>
                <a:ext cx="238710" cy="24382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41C00071-4D8B-8393-993C-EBCB89673933}"/>
                  </a:ext>
                </a:extLst>
              </p:cNvPr>
              <p:cNvSpPr/>
              <p:nvPr/>
            </p:nvSpPr>
            <p:spPr>
              <a:xfrm>
                <a:off x="3888897" y="4720727"/>
                <a:ext cx="238710" cy="243823"/>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椭圆 39">
              <a:extLst>
                <a:ext uri="{FF2B5EF4-FFF2-40B4-BE49-F238E27FC236}">
                  <a16:creationId xmlns:a16="http://schemas.microsoft.com/office/drawing/2014/main" id="{E7887C2F-471B-1919-3EF9-42D8A8AD898A}"/>
                </a:ext>
              </a:extLst>
            </p:cNvPr>
            <p:cNvSpPr/>
            <p:nvPr/>
          </p:nvSpPr>
          <p:spPr>
            <a:xfrm>
              <a:off x="5390433" y="4244798"/>
              <a:ext cx="125616" cy="116857"/>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A6A1F05A-8792-D69D-E818-FB74070EF881}"/>
                </a:ext>
              </a:extLst>
            </p:cNvPr>
            <p:cNvSpPr/>
            <p:nvPr/>
          </p:nvSpPr>
          <p:spPr>
            <a:xfrm>
              <a:off x="6008811" y="3819763"/>
              <a:ext cx="125616" cy="116857"/>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5" name="组合 44">
            <a:extLst>
              <a:ext uri="{FF2B5EF4-FFF2-40B4-BE49-F238E27FC236}">
                <a16:creationId xmlns:a16="http://schemas.microsoft.com/office/drawing/2014/main" id="{29D496D6-AA9C-A67D-D7A1-81A7F1D14E5A}"/>
              </a:ext>
            </a:extLst>
          </p:cNvPr>
          <p:cNvGrpSpPr/>
          <p:nvPr/>
        </p:nvGrpSpPr>
        <p:grpSpPr>
          <a:xfrm>
            <a:off x="6158750" y="4781910"/>
            <a:ext cx="2576869" cy="2019564"/>
            <a:chOff x="4736350" y="4718963"/>
            <a:chExt cx="2576869" cy="2019564"/>
          </a:xfrm>
        </p:grpSpPr>
        <p:grpSp>
          <p:nvGrpSpPr>
            <p:cNvPr id="32" name="组合 31">
              <a:extLst>
                <a:ext uri="{FF2B5EF4-FFF2-40B4-BE49-F238E27FC236}">
                  <a16:creationId xmlns:a16="http://schemas.microsoft.com/office/drawing/2014/main" id="{2D42A6CB-698E-073B-84CD-B9E2BEF804B4}"/>
                </a:ext>
              </a:extLst>
            </p:cNvPr>
            <p:cNvGrpSpPr/>
            <p:nvPr/>
          </p:nvGrpSpPr>
          <p:grpSpPr>
            <a:xfrm>
              <a:off x="4736350" y="4718963"/>
              <a:ext cx="2576869" cy="2019564"/>
              <a:chOff x="229662" y="1857155"/>
              <a:chExt cx="5003663" cy="3833132"/>
            </a:xfrm>
          </p:grpSpPr>
          <p:pic>
            <p:nvPicPr>
              <p:cNvPr id="33" name="图片 32" descr="图表, 雷达图&#10;&#10;描述已自动生成">
                <a:extLst>
                  <a:ext uri="{FF2B5EF4-FFF2-40B4-BE49-F238E27FC236}">
                    <a16:creationId xmlns:a16="http://schemas.microsoft.com/office/drawing/2014/main" id="{A6AC850A-E1B7-14AD-63A8-3EF2C3634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62" y="1857155"/>
                <a:ext cx="5003663" cy="3833132"/>
              </a:xfrm>
              <a:prstGeom prst="rect">
                <a:avLst/>
              </a:prstGeom>
            </p:spPr>
          </p:pic>
          <p:sp>
            <p:nvSpPr>
              <p:cNvPr id="34" name="椭圆 33">
                <a:extLst>
                  <a:ext uri="{FF2B5EF4-FFF2-40B4-BE49-F238E27FC236}">
                    <a16:creationId xmlns:a16="http://schemas.microsoft.com/office/drawing/2014/main" id="{EFD112EB-1117-4276-871E-74D8D41788C2}"/>
                  </a:ext>
                </a:extLst>
              </p:cNvPr>
              <p:cNvSpPr/>
              <p:nvPr/>
            </p:nvSpPr>
            <p:spPr>
              <a:xfrm>
                <a:off x="3736084" y="4964550"/>
                <a:ext cx="238710" cy="243823"/>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4F1547CE-3057-05E8-6331-7FE457AC66B6}"/>
                  </a:ext>
                </a:extLst>
              </p:cNvPr>
              <p:cNvSpPr/>
              <p:nvPr/>
            </p:nvSpPr>
            <p:spPr>
              <a:xfrm>
                <a:off x="2750421" y="3891053"/>
                <a:ext cx="238710" cy="243823"/>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8A7A74C7-FCEE-B0DA-D209-FF6637A229EB}"/>
                  </a:ext>
                </a:extLst>
              </p:cNvPr>
              <p:cNvSpPr/>
              <p:nvPr/>
            </p:nvSpPr>
            <p:spPr>
              <a:xfrm>
                <a:off x="3344786" y="4646089"/>
                <a:ext cx="238710" cy="243823"/>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椭圆 36">
                <a:extLst>
                  <a:ext uri="{FF2B5EF4-FFF2-40B4-BE49-F238E27FC236}">
                    <a16:creationId xmlns:a16="http://schemas.microsoft.com/office/drawing/2014/main" id="{2D4CD176-8B91-64A5-7FEA-677589418659}"/>
                  </a:ext>
                </a:extLst>
              </p:cNvPr>
              <p:cNvSpPr/>
              <p:nvPr/>
            </p:nvSpPr>
            <p:spPr>
              <a:xfrm>
                <a:off x="3888897" y="4720727"/>
                <a:ext cx="238710" cy="24382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椭圆 43">
              <a:extLst>
                <a:ext uri="{FF2B5EF4-FFF2-40B4-BE49-F238E27FC236}">
                  <a16:creationId xmlns:a16="http://schemas.microsoft.com/office/drawing/2014/main" id="{098ABEEB-DA3E-8631-0D20-4F39D2842235}"/>
                </a:ext>
              </a:extLst>
            </p:cNvPr>
            <p:cNvSpPr/>
            <p:nvPr/>
          </p:nvSpPr>
          <p:spPr>
            <a:xfrm>
              <a:off x="6603612" y="5328904"/>
              <a:ext cx="122935" cy="128463"/>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47" name="直接箭头连接符 46">
            <a:extLst>
              <a:ext uri="{FF2B5EF4-FFF2-40B4-BE49-F238E27FC236}">
                <a16:creationId xmlns:a16="http://schemas.microsoft.com/office/drawing/2014/main" id="{A1167724-1A76-2D67-5A32-B636666B10E2}"/>
              </a:ext>
            </a:extLst>
          </p:cNvPr>
          <p:cNvCxnSpPr>
            <a:stCxn id="3" idx="3"/>
            <a:endCxn id="21" idx="1"/>
          </p:cNvCxnSpPr>
          <p:nvPr/>
        </p:nvCxnSpPr>
        <p:spPr>
          <a:xfrm flipV="1">
            <a:off x="5111091" y="1919503"/>
            <a:ext cx="976290" cy="190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8F849503-5805-C736-C057-2D92A91B5064}"/>
              </a:ext>
            </a:extLst>
          </p:cNvPr>
          <p:cNvCxnSpPr>
            <a:cxnSpLocks/>
            <a:stCxn id="3" idx="3"/>
            <a:endCxn id="27" idx="1"/>
          </p:cNvCxnSpPr>
          <p:nvPr/>
        </p:nvCxnSpPr>
        <p:spPr>
          <a:xfrm>
            <a:off x="5111091" y="3826011"/>
            <a:ext cx="9708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FAAF4B66-D840-A286-2048-3911450695DB}"/>
              </a:ext>
            </a:extLst>
          </p:cNvPr>
          <p:cNvCxnSpPr>
            <a:cxnSpLocks/>
            <a:stCxn id="3" idx="3"/>
            <a:endCxn id="33" idx="1"/>
          </p:cNvCxnSpPr>
          <p:nvPr/>
        </p:nvCxnSpPr>
        <p:spPr>
          <a:xfrm>
            <a:off x="5111091" y="3826011"/>
            <a:ext cx="1047659" cy="1965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413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12722" y="73631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12721" y="74387"/>
            <a:ext cx="10532995" cy="598978"/>
          </a:xfrm>
        </p:spPr>
        <p:txBody>
          <a:bodyPr>
            <a:noAutofit/>
          </a:bodyPr>
          <a:lstStyle/>
          <a:p>
            <a:r>
              <a:rPr kumimoji="1" lang="ja-JP" altLang="en-US" sz="3600" b="1" dirty="0"/>
              <a:t>ボロノイー図に基づいて　隣の隣の母点を繋ぐ</a:t>
            </a:r>
          </a:p>
        </p:txBody>
      </p:sp>
      <p:graphicFrame>
        <p:nvGraphicFramePr>
          <p:cNvPr id="2" name="图表 1">
            <a:extLst>
              <a:ext uri="{FF2B5EF4-FFF2-40B4-BE49-F238E27FC236}">
                <a16:creationId xmlns:a16="http://schemas.microsoft.com/office/drawing/2014/main" id="{58CA02CD-8660-7001-4631-D39C66AA211D}"/>
              </a:ext>
            </a:extLst>
          </p:cNvPr>
          <p:cNvGraphicFramePr>
            <a:graphicFrameLocks/>
          </p:cNvGraphicFramePr>
          <p:nvPr>
            <p:extLst>
              <p:ext uri="{D42A27DB-BD31-4B8C-83A1-F6EECF244321}">
                <p14:modId xmlns:p14="http://schemas.microsoft.com/office/powerpoint/2010/main" val="3339919736"/>
              </p:ext>
            </p:extLst>
          </p:nvPr>
        </p:nvGraphicFramePr>
        <p:xfrm>
          <a:off x="603745" y="854677"/>
          <a:ext cx="10550945" cy="5231102"/>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80E6661E-0215-06EC-2530-2440137AFD2F}"/>
              </a:ext>
            </a:extLst>
          </p:cNvPr>
          <p:cNvSpPr txBox="1"/>
          <p:nvPr/>
        </p:nvSpPr>
        <p:spPr>
          <a:xfrm>
            <a:off x="603745" y="5993148"/>
            <a:ext cx="4817344" cy="338554"/>
          </a:xfrm>
          <a:prstGeom prst="rect">
            <a:avLst/>
          </a:prstGeom>
          <a:noFill/>
        </p:spPr>
        <p:txBody>
          <a:bodyPr wrap="none" rtlCol="0">
            <a:spAutoFit/>
          </a:bodyPr>
          <a:lstStyle/>
          <a:p>
            <a:r>
              <a:rPr lang="ja-JP" altLang="en-US" sz="1600" dirty="0"/>
              <a:t>サイズ</a:t>
            </a:r>
            <a:r>
              <a:rPr lang="en-US" altLang="ja-JP" sz="1600" dirty="0"/>
              <a:t>(</a:t>
            </a:r>
            <a:r>
              <a:rPr lang="ja-JP" altLang="en-US" sz="1600" dirty="0"/>
              <a:t>町の個数</a:t>
            </a:r>
            <a:r>
              <a:rPr lang="en-US" altLang="ja-JP" sz="1600" dirty="0"/>
              <a:t>)</a:t>
            </a:r>
            <a:r>
              <a:rPr lang="ja-JP" altLang="en-US" sz="1600" dirty="0"/>
              <a:t>が大きくなると割合は小さくなる</a:t>
            </a:r>
            <a:endParaRPr lang="zh-CN" altLang="en-US" sz="1600" dirty="0"/>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7AADACB2-C27E-BD84-7BE9-C6163375A0EC}"/>
                  </a:ext>
                </a:extLst>
              </p:cNvPr>
              <p:cNvSpPr txBox="1"/>
              <p:nvPr/>
            </p:nvSpPr>
            <p:spPr>
              <a:xfrm>
                <a:off x="6165850" y="6082425"/>
                <a:ext cx="6096000" cy="495200"/>
              </a:xfrm>
              <a:prstGeom prst="rect">
                <a:avLst/>
              </a:prstGeom>
              <a:noFill/>
            </p:spPr>
            <p:txBody>
              <a:bodyPr wrap="square">
                <a:spAutoFit/>
              </a:bodyPr>
              <a:lstStyle/>
              <a:p>
                <a:r>
                  <a:rPr lang="ja-JP" altLang="en-US" sz="1600" dirty="0"/>
                  <a:t>割合 </a:t>
                </a:r>
                <a14:m>
                  <m:oMath xmlns:m="http://schemas.openxmlformats.org/officeDocument/2006/math">
                    <m:f>
                      <m:fPr>
                        <m:ctrlPr>
                          <a:rPr lang="en-US" altLang="ja-JP" sz="1600" b="0" i="1" smtClean="0">
                            <a:latin typeface="Cambria Math" panose="02040503050406030204" pitchFamily="18" charset="0"/>
                          </a:rPr>
                        </m:ctrlPr>
                      </m:fPr>
                      <m:num>
                        <m:r>
                          <a:rPr lang="en-US" altLang="ja-JP" sz="1600" i="1">
                            <a:latin typeface="Cambria Math" panose="02040503050406030204" pitchFamily="18" charset="0"/>
                          </a:rPr>
                          <m:t>𝑎𝑑𝑑</m:t>
                        </m:r>
                        <m:r>
                          <a:rPr lang="en-US" altLang="ja-JP" sz="1600" i="1" smtClean="0">
                            <a:latin typeface="Cambria Math" panose="02040503050406030204" pitchFamily="18" charset="0"/>
                          </a:rPr>
                          <m:t>_</m:t>
                        </m:r>
                        <m:r>
                          <a:rPr lang="en-US" altLang="ja-JP" sz="1600" i="1">
                            <a:latin typeface="Cambria Math" panose="02040503050406030204" pitchFamily="18" charset="0"/>
                          </a:rPr>
                          <m:t>𝑒𝑑𝑔𝑒𝑠</m:t>
                        </m:r>
                        <m:r>
                          <a:rPr lang="en-US" altLang="ja-JP" sz="1600" i="1">
                            <a:latin typeface="Cambria Math" panose="02040503050406030204" pitchFamily="18" charset="0"/>
                          </a:rPr>
                          <m:t>_</m:t>
                        </m:r>
                        <m:r>
                          <a:rPr lang="en-US" altLang="ja-JP" sz="1600" i="1">
                            <a:latin typeface="Cambria Math" panose="02040503050406030204" pitchFamily="18" charset="0"/>
                          </a:rPr>
                          <m:t>𝑏𝑎𝑠𝑒𝑑</m:t>
                        </m:r>
                        <m:r>
                          <a:rPr lang="en-US" altLang="ja-JP" sz="1600" i="1">
                            <a:latin typeface="Cambria Math" panose="02040503050406030204" pitchFamily="18" charset="0"/>
                          </a:rPr>
                          <m:t>_</m:t>
                        </m:r>
                        <m:r>
                          <a:rPr lang="en-US" altLang="ja-JP" sz="1600" i="1">
                            <a:latin typeface="Cambria Math" panose="02040503050406030204" pitchFamily="18" charset="0"/>
                          </a:rPr>
                          <m:t>𝑜𝑛</m:t>
                        </m:r>
                        <m:r>
                          <a:rPr lang="en-US" altLang="ja-JP" sz="1600" i="1">
                            <a:latin typeface="Cambria Math" panose="02040503050406030204" pitchFamily="18" charset="0"/>
                          </a:rPr>
                          <m:t>_</m:t>
                        </m:r>
                        <m:r>
                          <a:rPr lang="en-US" altLang="ja-JP" sz="1600" i="1">
                            <a:latin typeface="Cambria Math" panose="02040503050406030204" pitchFamily="18" charset="0"/>
                          </a:rPr>
                          <m:t>𝑠𝑒𝑔𝑚𝑒𝑛𝑡𝑠</m:t>
                        </m:r>
                        <m:r>
                          <a:rPr lang="en-US" altLang="ja-JP" sz="1600" i="1">
                            <a:latin typeface="Cambria Math" panose="02040503050406030204" pitchFamily="18" charset="0"/>
                          </a:rPr>
                          <m:t>_</m:t>
                        </m:r>
                        <m:r>
                          <a:rPr lang="en-US" altLang="ja-JP" sz="1600" i="1">
                            <a:latin typeface="Cambria Math" panose="02040503050406030204" pitchFamily="18" charset="0"/>
                          </a:rPr>
                          <m:t>𝑎𝑛𝑑</m:t>
                        </m:r>
                        <m:r>
                          <a:rPr lang="en-US" altLang="ja-JP" sz="1600" i="1">
                            <a:latin typeface="Cambria Math" panose="02040503050406030204" pitchFamily="18" charset="0"/>
                          </a:rPr>
                          <m:t>_</m:t>
                        </m:r>
                        <m:r>
                          <a:rPr lang="en-US" altLang="ja-JP" sz="1600" i="1">
                            <a:latin typeface="Cambria Math" panose="02040503050406030204" pitchFamily="18" charset="0"/>
                          </a:rPr>
                          <m:t>𝑛𝑒𝑖𝑔h𝑏𝑜𝑟𝑠</m:t>
                        </m:r>
                      </m:num>
                      <m:den>
                        <m:r>
                          <a:rPr lang="en-US" altLang="ja-JP" sz="1600" b="0" i="1" smtClean="0">
                            <a:latin typeface="Cambria Math" panose="02040503050406030204" pitchFamily="18" charset="0"/>
                          </a:rPr>
                          <m:t>𝑐𝑜𝑚𝑝𝑙𝑒𝑡𝑒</m:t>
                        </m:r>
                        <m:r>
                          <a:rPr lang="en-US" altLang="ja-JP" sz="1600" b="0" i="1" smtClean="0">
                            <a:latin typeface="Cambria Math" panose="02040503050406030204" pitchFamily="18" charset="0"/>
                          </a:rPr>
                          <m:t>_</m:t>
                        </m:r>
                        <m:r>
                          <a:rPr lang="en-US" altLang="ja-JP" sz="1600" b="0" i="1" smtClean="0">
                            <a:latin typeface="Cambria Math" panose="02040503050406030204" pitchFamily="18" charset="0"/>
                          </a:rPr>
                          <m:t>𝑔𝑟𝑎𝑝h</m:t>
                        </m:r>
                      </m:den>
                    </m:f>
                  </m:oMath>
                </a14:m>
                <a:endParaRPr lang="zh-CN" altLang="en-US" sz="1600" dirty="0"/>
              </a:p>
            </p:txBody>
          </p:sp>
        </mc:Choice>
        <mc:Fallback>
          <p:sp>
            <p:nvSpPr>
              <p:cNvPr id="8" name="文本框 7">
                <a:extLst>
                  <a:ext uri="{FF2B5EF4-FFF2-40B4-BE49-F238E27FC236}">
                    <a16:creationId xmlns:a16="http://schemas.microsoft.com/office/drawing/2014/main" id="{7AADACB2-C27E-BD84-7BE9-C6163375A0EC}"/>
                  </a:ext>
                </a:extLst>
              </p:cNvPr>
              <p:cNvSpPr txBox="1">
                <a:spLocks noRot="1" noChangeAspect="1" noMove="1" noResize="1" noEditPoints="1" noAdjustHandles="1" noChangeArrowheads="1" noChangeShapeType="1" noTextEdit="1"/>
              </p:cNvSpPr>
              <p:nvPr/>
            </p:nvSpPr>
            <p:spPr>
              <a:xfrm>
                <a:off x="6165850" y="6082425"/>
                <a:ext cx="6096000" cy="495200"/>
              </a:xfrm>
              <a:prstGeom prst="rect">
                <a:avLst/>
              </a:prstGeom>
              <a:blipFill>
                <a:blip r:embed="rId3"/>
                <a:stretch>
                  <a:fillRect l="-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593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524000" y="1468582"/>
            <a:ext cx="9144000" cy="1514908"/>
          </a:xfrm>
        </p:spPr>
        <p:txBody>
          <a:bodyPr>
            <a:normAutofit/>
          </a:bodyPr>
          <a:lstStyle/>
          <a:p>
            <a:r>
              <a:rPr kumimoji="1" lang="en-US" altLang="zh-CN" dirty="0"/>
              <a:t>Thanks</a:t>
            </a:r>
            <a:endParaRPr kumimoji="1" lang="ja-JP" altLang="en-US"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1524000" y="4105275"/>
            <a:ext cx="9144000" cy="1655762"/>
          </a:xfrm>
        </p:spPr>
        <p:txBody>
          <a:bodyPr/>
          <a:lstStyle/>
          <a:p>
            <a:r>
              <a:rPr lang="en-US" altLang="ja-JP" dirty="0"/>
              <a:t>M230641</a:t>
            </a:r>
            <a:r>
              <a:rPr kumimoji="1" lang="en-US" altLang="ja-JP" dirty="0"/>
              <a:t>	</a:t>
            </a:r>
            <a:r>
              <a:rPr kumimoji="1" lang="ja-JP" altLang="en-US" dirty="0"/>
              <a:t>劉　崇玖</a:t>
            </a:r>
          </a:p>
        </p:txBody>
      </p:sp>
      <p:sp>
        <p:nvSpPr>
          <p:cNvPr id="5" name="日付プレースホルダー 4">
            <a:extLst>
              <a:ext uri="{FF2B5EF4-FFF2-40B4-BE49-F238E27FC236}">
                <a16:creationId xmlns:a16="http://schemas.microsoft.com/office/drawing/2014/main" id="{8A289873-8A47-BBF3-30C9-3A787342CFF9}"/>
              </a:ext>
            </a:extLst>
          </p:cNvPr>
          <p:cNvSpPr>
            <a:spLocks noGrp="1"/>
          </p:cNvSpPr>
          <p:nvPr>
            <p:ph type="dt" sz="half" idx="10"/>
          </p:nvPr>
        </p:nvSpPr>
        <p:spPr/>
        <p:txBody>
          <a:bodyPr/>
          <a:lstStyle/>
          <a:p>
            <a:r>
              <a:rPr kumimoji="1" lang="en-US" altLang="ja-JP" dirty="0">
                <a:latin typeface="Segoe UI Symbol" panose="020B0502040204020203" pitchFamily="34" charset="0"/>
              </a:rPr>
              <a:t>2024/5/20</a:t>
            </a:r>
            <a:endParaRPr kumimoji="1" lang="ja-JP" altLang="en-US" dirty="0">
              <a:latin typeface="Segoe UI Symbol" panose="020B0502040204020203" pitchFamily="34" charset="0"/>
            </a:endParaRPr>
          </a:p>
        </p:txBody>
      </p:sp>
      <p:sp>
        <p:nvSpPr>
          <p:cNvPr id="4" name="矩形: 圆角 3">
            <a:extLst>
              <a:ext uri="{FF2B5EF4-FFF2-40B4-BE49-F238E27FC236}">
                <a16:creationId xmlns:a16="http://schemas.microsoft.com/office/drawing/2014/main" id="{619D484C-F25C-8FE4-9801-8F43039125C7}"/>
              </a:ext>
            </a:extLst>
          </p:cNvPr>
          <p:cNvSpPr/>
          <p:nvPr/>
        </p:nvSpPr>
        <p:spPr>
          <a:xfrm>
            <a:off x="1911928" y="3396673"/>
            <a:ext cx="8525164" cy="64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7212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159789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5" y="817534"/>
            <a:ext cx="10532995" cy="598978"/>
          </a:xfrm>
        </p:spPr>
        <p:txBody>
          <a:bodyPr>
            <a:normAutofit fontScale="90000"/>
          </a:bodyPr>
          <a:lstStyle/>
          <a:p>
            <a:r>
              <a:rPr kumimoji="1" lang="ja-JP" altLang="en-US" b="1" dirty="0"/>
              <a:t>今回の内容</a:t>
            </a:r>
          </a:p>
        </p:txBody>
      </p:sp>
      <p:sp>
        <p:nvSpPr>
          <p:cNvPr id="7" name="文本框 6">
            <a:extLst>
              <a:ext uri="{FF2B5EF4-FFF2-40B4-BE49-F238E27FC236}">
                <a16:creationId xmlns:a16="http://schemas.microsoft.com/office/drawing/2014/main" id="{59DEEED9-6F6D-E15D-AE56-CEC7692BC584}"/>
              </a:ext>
            </a:extLst>
          </p:cNvPr>
          <p:cNvSpPr txBox="1"/>
          <p:nvPr/>
        </p:nvSpPr>
        <p:spPr>
          <a:xfrm>
            <a:off x="241965" y="2511068"/>
            <a:ext cx="12317844" cy="1598771"/>
          </a:xfrm>
          <a:prstGeom prst="rect">
            <a:avLst/>
          </a:prstGeom>
          <a:noFill/>
        </p:spPr>
        <p:txBody>
          <a:bodyPr wrap="square" rtlCol="0">
            <a:spAutoFit/>
          </a:bodyPr>
          <a:lstStyle/>
          <a:p>
            <a:pPr lvl="1">
              <a:lnSpc>
                <a:spcPts val="3000"/>
              </a:lnSpc>
            </a:pPr>
            <a:r>
              <a:rPr lang="ja-JP" altLang="en-US" b="1" dirty="0"/>
              <a:t>制限した</a:t>
            </a:r>
            <a:r>
              <a:rPr lang="en-US" altLang="ja-JP" b="1" dirty="0"/>
              <a:t>TSP</a:t>
            </a:r>
            <a:r>
              <a:rPr lang="ja-JP" altLang="en-US" b="1" dirty="0"/>
              <a:t>　と　制限なしの</a:t>
            </a:r>
            <a:r>
              <a:rPr lang="en-US" altLang="ja-JP" b="1" dirty="0"/>
              <a:t>TSP</a:t>
            </a:r>
            <a:r>
              <a:rPr lang="ja-JP" altLang="en-US" b="1" dirty="0"/>
              <a:t>　の最適解を比較する</a:t>
            </a:r>
            <a:endParaRPr lang="en-US" altLang="ja-JP" b="1" dirty="0"/>
          </a:p>
          <a:p>
            <a:pPr lvl="1">
              <a:lnSpc>
                <a:spcPts val="3000"/>
              </a:lnSpc>
            </a:pPr>
            <a:endParaRPr lang="en-US" altLang="ja-JP" b="1" dirty="0"/>
          </a:p>
          <a:p>
            <a:pPr lvl="1">
              <a:lnSpc>
                <a:spcPts val="3000"/>
              </a:lnSpc>
            </a:pPr>
            <a:endParaRPr lang="en-US" altLang="ja-JP" b="1" dirty="0"/>
          </a:p>
          <a:p>
            <a:pPr lvl="1">
              <a:lnSpc>
                <a:spcPts val="3000"/>
              </a:lnSpc>
            </a:pPr>
            <a:r>
              <a:rPr lang="ja-JP" altLang="en-US" b="1" dirty="0"/>
              <a:t>ボロノイー図に基づいて　隣の隣の母点を繋ぐ</a:t>
            </a:r>
            <a:endParaRPr lang="en-US" altLang="ja-JP" b="1" dirty="0"/>
          </a:p>
        </p:txBody>
      </p:sp>
    </p:spTree>
    <p:extLst>
      <p:ext uri="{BB962C8B-B14F-4D97-AF65-F5344CB8AC3E}">
        <p14:creationId xmlns:p14="http://schemas.microsoft.com/office/powerpoint/2010/main" val="110313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00365" y="91149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00364" y="249565"/>
            <a:ext cx="10532995" cy="598978"/>
          </a:xfrm>
        </p:spPr>
        <p:txBody>
          <a:bodyPr>
            <a:noAutofit/>
          </a:bodyPr>
          <a:lstStyle/>
          <a:p>
            <a:r>
              <a:rPr kumimoji="1" lang="en-US" altLang="ja-JP" sz="3600" b="1" dirty="0"/>
              <a:t>TSP</a:t>
            </a:r>
            <a:r>
              <a:rPr kumimoji="1" lang="ja-JP" altLang="en-US" sz="3600" b="1" dirty="0"/>
              <a:t>のグラフ</a:t>
            </a:r>
          </a:p>
        </p:txBody>
      </p:sp>
      <p:sp>
        <p:nvSpPr>
          <p:cNvPr id="2" name="文本框 1">
            <a:extLst>
              <a:ext uri="{FF2B5EF4-FFF2-40B4-BE49-F238E27FC236}">
                <a16:creationId xmlns:a16="http://schemas.microsoft.com/office/drawing/2014/main" id="{70AB2D2A-7D8D-7B63-8D89-8E49D7E800A5}"/>
              </a:ext>
            </a:extLst>
          </p:cNvPr>
          <p:cNvSpPr txBox="1"/>
          <p:nvPr/>
        </p:nvSpPr>
        <p:spPr>
          <a:xfrm>
            <a:off x="466530" y="1029855"/>
            <a:ext cx="3177473" cy="338554"/>
          </a:xfrm>
          <a:prstGeom prst="rect">
            <a:avLst/>
          </a:prstGeom>
          <a:noFill/>
        </p:spPr>
        <p:txBody>
          <a:bodyPr wrap="square" rtlCol="0">
            <a:spAutoFit/>
          </a:bodyPr>
          <a:lstStyle/>
          <a:p>
            <a:r>
              <a:rPr lang="ja-JP" altLang="en-US" sz="1600" b="1" dirty="0"/>
              <a:t>制限した</a:t>
            </a:r>
            <a:r>
              <a:rPr lang="en-US" altLang="ja-JP" sz="1600" b="1" dirty="0"/>
              <a:t>TSP</a:t>
            </a:r>
            <a:r>
              <a:rPr lang="ja-JP" altLang="en-US" sz="1600" b="1" dirty="0"/>
              <a:t>のグラフの作り方：</a:t>
            </a:r>
            <a:endParaRPr lang="zh-CN" altLang="en-US" sz="1600" b="1" dirty="0"/>
          </a:p>
        </p:txBody>
      </p:sp>
      <p:pic>
        <p:nvPicPr>
          <p:cNvPr id="3" name="图片 2" descr="图表, 雷达图&#10;&#10;描述已自动生成">
            <a:extLst>
              <a:ext uri="{FF2B5EF4-FFF2-40B4-BE49-F238E27FC236}">
                <a16:creationId xmlns:a16="http://schemas.microsoft.com/office/drawing/2014/main" id="{4520D9CE-F4BE-9F12-CB87-62C8AC924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865" y="1974133"/>
            <a:ext cx="1953823" cy="1465367"/>
          </a:xfrm>
          <a:prstGeom prst="rect">
            <a:avLst/>
          </a:prstGeom>
        </p:spPr>
      </p:pic>
      <p:sp>
        <p:nvSpPr>
          <p:cNvPr id="5" name="文本框 4">
            <a:extLst>
              <a:ext uri="{FF2B5EF4-FFF2-40B4-BE49-F238E27FC236}">
                <a16:creationId xmlns:a16="http://schemas.microsoft.com/office/drawing/2014/main" id="{D6773879-B0E4-A82D-F955-24C2FB056855}"/>
              </a:ext>
            </a:extLst>
          </p:cNvPr>
          <p:cNvSpPr txBox="1"/>
          <p:nvPr/>
        </p:nvSpPr>
        <p:spPr>
          <a:xfrm>
            <a:off x="466530" y="1527488"/>
            <a:ext cx="2031325" cy="338554"/>
          </a:xfrm>
          <a:prstGeom prst="rect">
            <a:avLst/>
          </a:prstGeom>
          <a:noFill/>
        </p:spPr>
        <p:txBody>
          <a:bodyPr wrap="none" rtlCol="0">
            <a:spAutoFit/>
          </a:bodyPr>
          <a:lstStyle/>
          <a:p>
            <a:r>
              <a:rPr lang="ja-JP" altLang="en-US" sz="1600" dirty="0"/>
              <a:t>①ドロネー図を作る</a:t>
            </a:r>
            <a:endParaRPr lang="zh-CN" altLang="en-US" sz="1600" dirty="0"/>
          </a:p>
        </p:txBody>
      </p:sp>
      <p:sp>
        <p:nvSpPr>
          <p:cNvPr id="7" name="箭头: 右 6">
            <a:extLst>
              <a:ext uri="{FF2B5EF4-FFF2-40B4-BE49-F238E27FC236}">
                <a16:creationId xmlns:a16="http://schemas.microsoft.com/office/drawing/2014/main" id="{271E3635-E0C9-FF9C-EC8B-42DF626BFEFC}"/>
              </a:ext>
            </a:extLst>
          </p:cNvPr>
          <p:cNvSpPr/>
          <p:nvPr/>
        </p:nvSpPr>
        <p:spPr>
          <a:xfrm>
            <a:off x="3431092" y="2190096"/>
            <a:ext cx="3126635" cy="1183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05BB1DF-4058-1629-4FFB-AD31F0F5AEE5}"/>
              </a:ext>
            </a:extLst>
          </p:cNvPr>
          <p:cNvSpPr txBox="1"/>
          <p:nvPr/>
        </p:nvSpPr>
        <p:spPr>
          <a:xfrm>
            <a:off x="3679724" y="1549721"/>
            <a:ext cx="2646878" cy="584775"/>
          </a:xfrm>
          <a:prstGeom prst="rect">
            <a:avLst/>
          </a:prstGeom>
          <a:noFill/>
        </p:spPr>
        <p:txBody>
          <a:bodyPr wrap="none" rtlCol="0">
            <a:spAutoFit/>
          </a:bodyPr>
          <a:lstStyle/>
          <a:p>
            <a:r>
              <a:rPr lang="ja-JP" altLang="en-US" sz="1600" dirty="0"/>
              <a:t>②ボロノイー図に基づいて</a:t>
            </a:r>
            <a:endParaRPr lang="en-US" altLang="ja-JP" sz="1600" dirty="0"/>
          </a:p>
          <a:p>
            <a:r>
              <a:rPr lang="ja-JP" altLang="en-US" sz="1600" dirty="0"/>
              <a:t>辺を加える</a:t>
            </a:r>
            <a:endParaRPr lang="zh-CN" altLang="en-US" sz="1600" dirty="0"/>
          </a:p>
        </p:txBody>
      </p:sp>
      <p:pic>
        <p:nvPicPr>
          <p:cNvPr id="10" name="图片 9" descr="图表, 雷达图&#10;&#10;描述已自动生成">
            <a:extLst>
              <a:ext uri="{FF2B5EF4-FFF2-40B4-BE49-F238E27FC236}">
                <a16:creationId xmlns:a16="http://schemas.microsoft.com/office/drawing/2014/main" id="{D781FF6A-CBFB-6C0F-6339-9FC5D2875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724" y="2364070"/>
            <a:ext cx="2664908" cy="2005262"/>
          </a:xfrm>
          <a:prstGeom prst="rect">
            <a:avLst/>
          </a:prstGeom>
        </p:spPr>
      </p:pic>
      <p:pic>
        <p:nvPicPr>
          <p:cNvPr id="12" name="图片 11" descr="图表, 雷达图&#10;&#10;描述已自动生成">
            <a:extLst>
              <a:ext uri="{FF2B5EF4-FFF2-40B4-BE49-F238E27FC236}">
                <a16:creationId xmlns:a16="http://schemas.microsoft.com/office/drawing/2014/main" id="{70A31B9C-D61E-1574-9761-E53100ACEB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0132" y="2091884"/>
            <a:ext cx="2301132" cy="1725849"/>
          </a:xfrm>
          <a:prstGeom prst="rect">
            <a:avLst/>
          </a:prstGeom>
        </p:spPr>
      </p:pic>
      <p:sp>
        <p:nvSpPr>
          <p:cNvPr id="16" name="文本框 15">
            <a:extLst>
              <a:ext uri="{FF2B5EF4-FFF2-40B4-BE49-F238E27FC236}">
                <a16:creationId xmlns:a16="http://schemas.microsoft.com/office/drawing/2014/main" id="{E932A3ED-A662-70BB-C935-461B496204D5}"/>
              </a:ext>
            </a:extLst>
          </p:cNvPr>
          <p:cNvSpPr txBox="1"/>
          <p:nvPr/>
        </p:nvSpPr>
        <p:spPr>
          <a:xfrm>
            <a:off x="7260132" y="1573654"/>
            <a:ext cx="2356735" cy="338554"/>
          </a:xfrm>
          <a:prstGeom prst="rect">
            <a:avLst/>
          </a:prstGeom>
          <a:noFill/>
        </p:spPr>
        <p:txBody>
          <a:bodyPr wrap="none" rtlCol="0">
            <a:spAutoFit/>
          </a:bodyPr>
          <a:lstStyle/>
          <a:p>
            <a:r>
              <a:rPr lang="ja-JP" altLang="en-US" sz="1600" dirty="0"/>
              <a:t>③制限した</a:t>
            </a:r>
            <a:r>
              <a:rPr lang="en-US" altLang="ja-JP" sz="1600" dirty="0"/>
              <a:t>TSP</a:t>
            </a:r>
            <a:r>
              <a:rPr lang="ja-JP" altLang="en-US" sz="1600" dirty="0"/>
              <a:t>のグラフ</a:t>
            </a:r>
            <a:endParaRPr lang="zh-CN" altLang="en-US" sz="1600" dirty="0"/>
          </a:p>
        </p:txBody>
      </p:sp>
      <p:sp>
        <p:nvSpPr>
          <p:cNvPr id="17" name="文本框 16">
            <a:extLst>
              <a:ext uri="{FF2B5EF4-FFF2-40B4-BE49-F238E27FC236}">
                <a16:creationId xmlns:a16="http://schemas.microsoft.com/office/drawing/2014/main" id="{B2265D21-E841-B99E-BEC2-DC90160BEA3E}"/>
              </a:ext>
            </a:extLst>
          </p:cNvPr>
          <p:cNvSpPr txBox="1"/>
          <p:nvPr/>
        </p:nvSpPr>
        <p:spPr>
          <a:xfrm>
            <a:off x="600364" y="5161235"/>
            <a:ext cx="3999628" cy="338554"/>
          </a:xfrm>
          <a:prstGeom prst="rect">
            <a:avLst/>
          </a:prstGeom>
          <a:noFill/>
        </p:spPr>
        <p:txBody>
          <a:bodyPr wrap="square" rtlCol="0">
            <a:spAutoFit/>
          </a:bodyPr>
          <a:lstStyle/>
          <a:p>
            <a:r>
              <a:rPr lang="ja-JP" altLang="en-US" sz="1600" b="1" dirty="0"/>
              <a:t>制限なしの</a:t>
            </a:r>
            <a:r>
              <a:rPr lang="en-US" altLang="ja-JP" sz="1600" b="1" dirty="0"/>
              <a:t>TSP</a:t>
            </a:r>
            <a:r>
              <a:rPr lang="ja-JP" altLang="en-US" sz="1600" b="1" dirty="0"/>
              <a:t>のグラフ：</a:t>
            </a:r>
            <a:r>
              <a:rPr lang="ja-JP" altLang="en-US" sz="1600" dirty="0"/>
              <a:t>完全グラフ</a:t>
            </a:r>
            <a:endParaRPr lang="zh-CN" altLang="en-US" sz="1600" dirty="0"/>
          </a:p>
        </p:txBody>
      </p:sp>
    </p:spTree>
    <p:extLst>
      <p:ext uri="{BB962C8B-B14F-4D97-AF65-F5344CB8AC3E}">
        <p14:creationId xmlns:p14="http://schemas.microsoft.com/office/powerpoint/2010/main" val="274081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350417" y="717811"/>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350416" y="55886"/>
            <a:ext cx="10532995" cy="598978"/>
          </a:xfrm>
        </p:spPr>
        <p:txBody>
          <a:bodyPr>
            <a:noAutofit/>
          </a:bodyPr>
          <a:lstStyle/>
          <a:p>
            <a:r>
              <a:rPr kumimoji="1" lang="ja-JP" altLang="en-US" sz="3600" b="1" dirty="0"/>
              <a:t>辺を加える</a:t>
            </a:r>
          </a:p>
        </p:txBody>
      </p:sp>
      <p:grpSp>
        <p:nvGrpSpPr>
          <p:cNvPr id="14" name="组合 13">
            <a:extLst>
              <a:ext uri="{FF2B5EF4-FFF2-40B4-BE49-F238E27FC236}">
                <a16:creationId xmlns:a16="http://schemas.microsoft.com/office/drawing/2014/main" id="{F638C900-A18C-D528-1817-E84E590EF53C}"/>
              </a:ext>
            </a:extLst>
          </p:cNvPr>
          <p:cNvGrpSpPr/>
          <p:nvPr/>
        </p:nvGrpSpPr>
        <p:grpSpPr>
          <a:xfrm>
            <a:off x="240162" y="2257875"/>
            <a:ext cx="3881088" cy="2973166"/>
            <a:chOff x="64097" y="1034738"/>
            <a:chExt cx="4096636" cy="3072477"/>
          </a:xfrm>
        </p:grpSpPr>
        <p:pic>
          <p:nvPicPr>
            <p:cNvPr id="7" name="图片 6" descr="图表, 雷达图&#10;&#10;描述已自动生成">
              <a:extLst>
                <a:ext uri="{FF2B5EF4-FFF2-40B4-BE49-F238E27FC236}">
                  <a16:creationId xmlns:a16="http://schemas.microsoft.com/office/drawing/2014/main" id="{42055938-F57E-13AB-08FB-8DE81D449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7" y="1034738"/>
              <a:ext cx="4096636" cy="3072477"/>
            </a:xfrm>
            <a:prstGeom prst="rect">
              <a:avLst/>
            </a:prstGeom>
          </p:spPr>
        </p:pic>
        <p:sp>
          <p:nvSpPr>
            <p:cNvPr id="2" name="椭圆 1">
              <a:extLst>
                <a:ext uri="{FF2B5EF4-FFF2-40B4-BE49-F238E27FC236}">
                  <a16:creationId xmlns:a16="http://schemas.microsoft.com/office/drawing/2014/main" id="{7E8B3978-2BDC-3325-8BDC-A553646A2FB9}"/>
                </a:ext>
              </a:extLst>
            </p:cNvPr>
            <p:cNvSpPr/>
            <p:nvPr/>
          </p:nvSpPr>
          <p:spPr>
            <a:xfrm>
              <a:off x="2612910" y="3186963"/>
              <a:ext cx="624812" cy="624812"/>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a:extLst>
              <a:ext uri="{FF2B5EF4-FFF2-40B4-BE49-F238E27FC236}">
                <a16:creationId xmlns:a16="http://schemas.microsoft.com/office/drawing/2014/main" id="{E33AF4A3-A3E5-1886-7D4B-3D6C47FD6C62}"/>
              </a:ext>
            </a:extLst>
          </p:cNvPr>
          <p:cNvGrpSpPr/>
          <p:nvPr/>
        </p:nvGrpSpPr>
        <p:grpSpPr>
          <a:xfrm>
            <a:off x="7243279" y="994353"/>
            <a:ext cx="2533245" cy="1868257"/>
            <a:chOff x="8122312" y="1034130"/>
            <a:chExt cx="2533245" cy="1868257"/>
          </a:xfrm>
        </p:grpSpPr>
        <p:grpSp>
          <p:nvGrpSpPr>
            <p:cNvPr id="23" name="组合 22">
              <a:extLst>
                <a:ext uri="{FF2B5EF4-FFF2-40B4-BE49-F238E27FC236}">
                  <a16:creationId xmlns:a16="http://schemas.microsoft.com/office/drawing/2014/main" id="{97448372-4E27-C846-9C60-5D2EDB9F3C47}"/>
                </a:ext>
              </a:extLst>
            </p:cNvPr>
            <p:cNvGrpSpPr/>
            <p:nvPr/>
          </p:nvGrpSpPr>
          <p:grpSpPr>
            <a:xfrm>
              <a:off x="8122312" y="1034130"/>
              <a:ext cx="2533245" cy="1868257"/>
              <a:chOff x="7375863" y="1430233"/>
              <a:chExt cx="2533247" cy="1862114"/>
            </a:xfrm>
          </p:grpSpPr>
          <p:pic>
            <p:nvPicPr>
              <p:cNvPr id="18" name="图片 17">
                <a:extLst>
                  <a:ext uri="{FF2B5EF4-FFF2-40B4-BE49-F238E27FC236}">
                    <a16:creationId xmlns:a16="http://schemas.microsoft.com/office/drawing/2014/main" id="{AF7E56E0-6299-4C19-4CDE-028E7952848C}"/>
                  </a:ext>
                </a:extLst>
              </p:cNvPr>
              <p:cNvPicPr>
                <a:picLocks noChangeAspect="1"/>
              </p:cNvPicPr>
              <p:nvPr/>
            </p:nvPicPr>
            <p:blipFill>
              <a:blip r:embed="rId3"/>
              <a:stretch>
                <a:fillRect/>
              </a:stretch>
            </p:blipFill>
            <p:spPr>
              <a:xfrm>
                <a:off x="7375863" y="1500309"/>
                <a:ext cx="2533247" cy="1792038"/>
              </a:xfrm>
              <a:prstGeom prst="rect">
                <a:avLst/>
              </a:prstGeom>
            </p:spPr>
          </p:pic>
          <p:sp>
            <p:nvSpPr>
              <p:cNvPr id="19" name="文本框 18">
                <a:extLst>
                  <a:ext uri="{FF2B5EF4-FFF2-40B4-BE49-F238E27FC236}">
                    <a16:creationId xmlns:a16="http://schemas.microsoft.com/office/drawing/2014/main" id="{9104614A-5553-0AC0-1A63-3C1C0CC214D9}"/>
                  </a:ext>
                </a:extLst>
              </p:cNvPr>
              <p:cNvSpPr txBox="1"/>
              <p:nvPr/>
            </p:nvSpPr>
            <p:spPr>
              <a:xfrm>
                <a:off x="7589749" y="2917870"/>
                <a:ext cx="428322" cy="369332"/>
              </a:xfrm>
              <a:prstGeom prst="rect">
                <a:avLst/>
              </a:prstGeom>
              <a:noFill/>
            </p:spPr>
            <p:txBody>
              <a:bodyPr wrap="none" rtlCol="0">
                <a:spAutoFit/>
              </a:bodyPr>
              <a:lstStyle/>
              <a:p>
                <a:r>
                  <a:rPr lang="en-US" altLang="zh-CN" dirty="0"/>
                  <a:t>10</a:t>
                </a:r>
                <a:endParaRPr lang="zh-CN" altLang="en-US" dirty="0"/>
              </a:p>
            </p:txBody>
          </p:sp>
          <p:sp>
            <p:nvSpPr>
              <p:cNvPr id="20" name="文本框 19">
                <a:extLst>
                  <a:ext uri="{FF2B5EF4-FFF2-40B4-BE49-F238E27FC236}">
                    <a16:creationId xmlns:a16="http://schemas.microsoft.com/office/drawing/2014/main" id="{BE45CFD9-DD04-4CD1-2504-BEF766229456}"/>
                  </a:ext>
                </a:extLst>
              </p:cNvPr>
              <p:cNvSpPr txBox="1"/>
              <p:nvPr/>
            </p:nvSpPr>
            <p:spPr>
              <a:xfrm>
                <a:off x="7618805" y="1430233"/>
                <a:ext cx="306494" cy="369332"/>
              </a:xfrm>
              <a:prstGeom prst="rect">
                <a:avLst/>
              </a:prstGeom>
              <a:noFill/>
            </p:spPr>
            <p:txBody>
              <a:bodyPr wrap="none" rtlCol="0">
                <a:spAutoFit/>
              </a:bodyPr>
              <a:lstStyle/>
              <a:p>
                <a:r>
                  <a:rPr lang="en-US" altLang="zh-CN" dirty="0"/>
                  <a:t>9</a:t>
                </a:r>
                <a:endParaRPr lang="zh-CN" altLang="en-US" dirty="0"/>
              </a:p>
            </p:txBody>
          </p:sp>
          <p:sp>
            <p:nvSpPr>
              <p:cNvPr id="21" name="文本框 20">
                <a:extLst>
                  <a:ext uri="{FF2B5EF4-FFF2-40B4-BE49-F238E27FC236}">
                    <a16:creationId xmlns:a16="http://schemas.microsoft.com/office/drawing/2014/main" id="{017A778F-A939-8E69-E2A0-EDF155F02D31}"/>
                  </a:ext>
                </a:extLst>
              </p:cNvPr>
              <p:cNvSpPr txBox="1"/>
              <p:nvPr/>
            </p:nvSpPr>
            <p:spPr>
              <a:xfrm>
                <a:off x="9438642" y="1809648"/>
                <a:ext cx="306494" cy="369332"/>
              </a:xfrm>
              <a:prstGeom prst="rect">
                <a:avLst/>
              </a:prstGeom>
              <a:noFill/>
            </p:spPr>
            <p:txBody>
              <a:bodyPr wrap="none" rtlCol="0">
                <a:spAutoFit/>
              </a:bodyPr>
              <a:lstStyle/>
              <a:p>
                <a:r>
                  <a:rPr lang="en-US" altLang="zh-CN" dirty="0"/>
                  <a:t>3</a:t>
                </a:r>
                <a:endParaRPr lang="zh-CN" altLang="en-US" dirty="0"/>
              </a:p>
            </p:txBody>
          </p:sp>
          <p:sp>
            <p:nvSpPr>
              <p:cNvPr id="22" name="文本框 21">
                <a:extLst>
                  <a:ext uri="{FF2B5EF4-FFF2-40B4-BE49-F238E27FC236}">
                    <a16:creationId xmlns:a16="http://schemas.microsoft.com/office/drawing/2014/main" id="{28AFD7E8-1296-8D11-703B-3306014BC2DA}"/>
                  </a:ext>
                </a:extLst>
              </p:cNvPr>
              <p:cNvSpPr txBox="1"/>
              <p:nvPr/>
            </p:nvSpPr>
            <p:spPr>
              <a:xfrm>
                <a:off x="8824522" y="2755878"/>
                <a:ext cx="306494" cy="369332"/>
              </a:xfrm>
              <a:prstGeom prst="rect">
                <a:avLst/>
              </a:prstGeom>
              <a:noFill/>
            </p:spPr>
            <p:txBody>
              <a:bodyPr wrap="none" rtlCol="0">
                <a:spAutoFit/>
              </a:bodyPr>
              <a:lstStyle/>
              <a:p>
                <a:r>
                  <a:rPr lang="en-US" altLang="zh-CN" dirty="0"/>
                  <a:t>4</a:t>
                </a:r>
                <a:endParaRPr lang="zh-CN" altLang="en-US" dirty="0"/>
              </a:p>
            </p:txBody>
          </p:sp>
        </p:grpSp>
        <p:cxnSp>
          <p:nvCxnSpPr>
            <p:cNvPr id="25" name="直接连接符 24">
              <a:extLst>
                <a:ext uri="{FF2B5EF4-FFF2-40B4-BE49-F238E27FC236}">
                  <a16:creationId xmlns:a16="http://schemas.microsoft.com/office/drawing/2014/main" id="{41AB8D6E-C470-0389-0B3B-7C5E9F446DA5}"/>
                </a:ext>
              </a:extLst>
            </p:cNvPr>
            <p:cNvCxnSpPr>
              <a:cxnSpLocks/>
            </p:cNvCxnSpPr>
            <p:nvPr/>
          </p:nvCxnSpPr>
          <p:spPr>
            <a:xfrm flipH="1">
              <a:off x="8671748" y="1424203"/>
              <a:ext cx="41246" cy="10973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A9EA30F8-558B-C9B4-6906-1B95B43FBD05}"/>
                </a:ext>
              </a:extLst>
            </p:cNvPr>
            <p:cNvCxnSpPr>
              <a:cxnSpLocks/>
            </p:cNvCxnSpPr>
            <p:nvPr/>
          </p:nvCxnSpPr>
          <p:spPr>
            <a:xfrm flipV="1">
              <a:off x="8692371" y="2403898"/>
              <a:ext cx="1011223" cy="1176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1AFC773D-FDC0-219D-4BBD-E4687F215F22}"/>
                </a:ext>
              </a:extLst>
            </p:cNvPr>
            <p:cNvCxnSpPr>
              <a:cxnSpLocks/>
            </p:cNvCxnSpPr>
            <p:nvPr/>
          </p:nvCxnSpPr>
          <p:spPr>
            <a:xfrm flipV="1">
              <a:off x="9703594" y="1600072"/>
              <a:ext cx="414337" cy="81689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2B8906D-9EF1-646E-71D5-35C3CD1C4CFB}"/>
                </a:ext>
              </a:extLst>
            </p:cNvPr>
            <p:cNvCxnSpPr>
              <a:cxnSpLocks/>
            </p:cNvCxnSpPr>
            <p:nvPr/>
          </p:nvCxnSpPr>
          <p:spPr>
            <a:xfrm flipH="1" flipV="1">
              <a:off x="8712994" y="1424203"/>
              <a:ext cx="1418441" cy="1758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85F50B78-F6B4-F296-02E6-563D6AD5210B}"/>
                </a:ext>
              </a:extLst>
            </p:cNvPr>
            <p:cNvCxnSpPr>
              <a:cxnSpLocks/>
            </p:cNvCxnSpPr>
            <p:nvPr/>
          </p:nvCxnSpPr>
          <p:spPr>
            <a:xfrm flipH="1" flipV="1">
              <a:off x="8712994" y="1424203"/>
              <a:ext cx="990600" cy="990729"/>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62" name="组合 61">
            <a:extLst>
              <a:ext uri="{FF2B5EF4-FFF2-40B4-BE49-F238E27FC236}">
                <a16:creationId xmlns:a16="http://schemas.microsoft.com/office/drawing/2014/main" id="{B03FD94B-2F4E-A6BB-B531-C2D0F7A11890}"/>
              </a:ext>
            </a:extLst>
          </p:cNvPr>
          <p:cNvGrpSpPr/>
          <p:nvPr/>
        </p:nvGrpSpPr>
        <p:grpSpPr>
          <a:xfrm>
            <a:off x="7457165" y="4759784"/>
            <a:ext cx="2533245" cy="1868257"/>
            <a:chOff x="7380421" y="4589084"/>
            <a:chExt cx="2533245" cy="1868257"/>
          </a:xfrm>
        </p:grpSpPr>
        <p:grpSp>
          <p:nvGrpSpPr>
            <p:cNvPr id="47" name="组合 46">
              <a:extLst>
                <a:ext uri="{FF2B5EF4-FFF2-40B4-BE49-F238E27FC236}">
                  <a16:creationId xmlns:a16="http://schemas.microsoft.com/office/drawing/2014/main" id="{82EF6ECF-1D62-033D-1E36-870A72D70C46}"/>
                </a:ext>
              </a:extLst>
            </p:cNvPr>
            <p:cNvGrpSpPr/>
            <p:nvPr/>
          </p:nvGrpSpPr>
          <p:grpSpPr>
            <a:xfrm>
              <a:off x="7380421" y="4589084"/>
              <a:ext cx="2533245" cy="1868257"/>
              <a:chOff x="8122311" y="1034130"/>
              <a:chExt cx="2533245" cy="1868257"/>
            </a:xfrm>
          </p:grpSpPr>
          <p:grpSp>
            <p:nvGrpSpPr>
              <p:cNvPr id="48" name="组合 47">
                <a:extLst>
                  <a:ext uri="{FF2B5EF4-FFF2-40B4-BE49-F238E27FC236}">
                    <a16:creationId xmlns:a16="http://schemas.microsoft.com/office/drawing/2014/main" id="{9E315BAC-85A1-42B8-102E-01645B897C0F}"/>
                  </a:ext>
                </a:extLst>
              </p:cNvPr>
              <p:cNvGrpSpPr/>
              <p:nvPr/>
            </p:nvGrpSpPr>
            <p:grpSpPr>
              <a:xfrm>
                <a:off x="8122311" y="1034130"/>
                <a:ext cx="2533245" cy="1868257"/>
                <a:chOff x="7375862" y="1430233"/>
                <a:chExt cx="2533247" cy="1862114"/>
              </a:xfrm>
            </p:grpSpPr>
            <p:pic>
              <p:nvPicPr>
                <p:cNvPr id="54" name="图片 53">
                  <a:extLst>
                    <a:ext uri="{FF2B5EF4-FFF2-40B4-BE49-F238E27FC236}">
                      <a16:creationId xmlns:a16="http://schemas.microsoft.com/office/drawing/2014/main" id="{CE8DE3E4-2199-8AC6-F918-3EA93903424B}"/>
                    </a:ext>
                  </a:extLst>
                </p:cNvPr>
                <p:cNvPicPr>
                  <a:picLocks noChangeAspect="1"/>
                </p:cNvPicPr>
                <p:nvPr/>
              </p:nvPicPr>
              <p:blipFill>
                <a:blip r:embed="rId3"/>
                <a:stretch>
                  <a:fillRect/>
                </a:stretch>
              </p:blipFill>
              <p:spPr>
                <a:xfrm>
                  <a:off x="7375862" y="1500309"/>
                  <a:ext cx="2533247" cy="1792038"/>
                </a:xfrm>
                <a:prstGeom prst="rect">
                  <a:avLst/>
                </a:prstGeom>
              </p:spPr>
            </p:pic>
            <p:sp>
              <p:nvSpPr>
                <p:cNvPr id="55" name="文本框 54">
                  <a:extLst>
                    <a:ext uri="{FF2B5EF4-FFF2-40B4-BE49-F238E27FC236}">
                      <a16:creationId xmlns:a16="http://schemas.microsoft.com/office/drawing/2014/main" id="{F9FC3649-AEB8-AF31-D0A0-13FEB9CD6412}"/>
                    </a:ext>
                  </a:extLst>
                </p:cNvPr>
                <p:cNvSpPr txBox="1"/>
                <p:nvPr/>
              </p:nvSpPr>
              <p:spPr>
                <a:xfrm>
                  <a:off x="7589749" y="2917870"/>
                  <a:ext cx="428322" cy="369332"/>
                </a:xfrm>
                <a:prstGeom prst="rect">
                  <a:avLst/>
                </a:prstGeom>
                <a:noFill/>
              </p:spPr>
              <p:txBody>
                <a:bodyPr wrap="none" rtlCol="0">
                  <a:spAutoFit/>
                </a:bodyPr>
                <a:lstStyle/>
                <a:p>
                  <a:r>
                    <a:rPr lang="en-US" altLang="zh-CN" dirty="0"/>
                    <a:t>10</a:t>
                  </a:r>
                  <a:endParaRPr lang="zh-CN" altLang="en-US" dirty="0"/>
                </a:p>
              </p:txBody>
            </p:sp>
            <p:sp>
              <p:nvSpPr>
                <p:cNvPr id="56" name="文本框 55">
                  <a:extLst>
                    <a:ext uri="{FF2B5EF4-FFF2-40B4-BE49-F238E27FC236}">
                      <a16:creationId xmlns:a16="http://schemas.microsoft.com/office/drawing/2014/main" id="{3D558BCC-1DAB-F396-6DB8-1DBB08B6294D}"/>
                    </a:ext>
                  </a:extLst>
                </p:cNvPr>
                <p:cNvSpPr txBox="1"/>
                <p:nvPr/>
              </p:nvSpPr>
              <p:spPr>
                <a:xfrm>
                  <a:off x="7618805" y="1430233"/>
                  <a:ext cx="306494" cy="369332"/>
                </a:xfrm>
                <a:prstGeom prst="rect">
                  <a:avLst/>
                </a:prstGeom>
                <a:noFill/>
              </p:spPr>
              <p:txBody>
                <a:bodyPr wrap="none" rtlCol="0">
                  <a:spAutoFit/>
                </a:bodyPr>
                <a:lstStyle/>
                <a:p>
                  <a:r>
                    <a:rPr lang="en-US" altLang="zh-CN" dirty="0"/>
                    <a:t>9</a:t>
                  </a:r>
                  <a:endParaRPr lang="zh-CN" altLang="en-US" dirty="0"/>
                </a:p>
              </p:txBody>
            </p:sp>
            <p:sp>
              <p:nvSpPr>
                <p:cNvPr id="57" name="文本框 56">
                  <a:extLst>
                    <a:ext uri="{FF2B5EF4-FFF2-40B4-BE49-F238E27FC236}">
                      <a16:creationId xmlns:a16="http://schemas.microsoft.com/office/drawing/2014/main" id="{3996A076-67C7-C49F-E7EE-38F7FA04C9C8}"/>
                    </a:ext>
                  </a:extLst>
                </p:cNvPr>
                <p:cNvSpPr txBox="1"/>
                <p:nvPr/>
              </p:nvSpPr>
              <p:spPr>
                <a:xfrm>
                  <a:off x="9438642" y="1809648"/>
                  <a:ext cx="306494" cy="369332"/>
                </a:xfrm>
                <a:prstGeom prst="rect">
                  <a:avLst/>
                </a:prstGeom>
                <a:noFill/>
              </p:spPr>
              <p:txBody>
                <a:bodyPr wrap="none" rtlCol="0">
                  <a:spAutoFit/>
                </a:bodyPr>
                <a:lstStyle/>
                <a:p>
                  <a:r>
                    <a:rPr lang="en-US" altLang="zh-CN" dirty="0"/>
                    <a:t>3</a:t>
                  </a:r>
                  <a:endParaRPr lang="zh-CN" altLang="en-US" dirty="0"/>
                </a:p>
              </p:txBody>
            </p:sp>
            <p:sp>
              <p:nvSpPr>
                <p:cNvPr id="58" name="文本框 57">
                  <a:extLst>
                    <a:ext uri="{FF2B5EF4-FFF2-40B4-BE49-F238E27FC236}">
                      <a16:creationId xmlns:a16="http://schemas.microsoft.com/office/drawing/2014/main" id="{A96E8903-51AB-32AE-F9BE-A79B8ED4573E}"/>
                    </a:ext>
                  </a:extLst>
                </p:cNvPr>
                <p:cNvSpPr txBox="1"/>
                <p:nvPr/>
              </p:nvSpPr>
              <p:spPr>
                <a:xfrm>
                  <a:off x="8824522" y="2755878"/>
                  <a:ext cx="306494" cy="369332"/>
                </a:xfrm>
                <a:prstGeom prst="rect">
                  <a:avLst/>
                </a:prstGeom>
                <a:noFill/>
              </p:spPr>
              <p:txBody>
                <a:bodyPr wrap="none" rtlCol="0">
                  <a:spAutoFit/>
                </a:bodyPr>
                <a:lstStyle/>
                <a:p>
                  <a:r>
                    <a:rPr lang="en-US" altLang="zh-CN" dirty="0"/>
                    <a:t>4</a:t>
                  </a:r>
                  <a:endParaRPr lang="zh-CN" altLang="en-US" dirty="0"/>
                </a:p>
              </p:txBody>
            </p:sp>
          </p:grpSp>
          <p:cxnSp>
            <p:nvCxnSpPr>
              <p:cNvPr id="49" name="直接连接符 48">
                <a:extLst>
                  <a:ext uri="{FF2B5EF4-FFF2-40B4-BE49-F238E27FC236}">
                    <a16:creationId xmlns:a16="http://schemas.microsoft.com/office/drawing/2014/main" id="{27618E6D-AA11-21C7-49DE-B7DE953937F0}"/>
                  </a:ext>
                </a:extLst>
              </p:cNvPr>
              <p:cNvCxnSpPr>
                <a:cxnSpLocks/>
              </p:cNvCxnSpPr>
              <p:nvPr/>
            </p:nvCxnSpPr>
            <p:spPr>
              <a:xfrm flipH="1">
                <a:off x="8671748" y="1424203"/>
                <a:ext cx="41246" cy="10973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D9762DA3-06BF-CECA-D044-D8D0F0CFB4A4}"/>
                  </a:ext>
                </a:extLst>
              </p:cNvPr>
              <p:cNvCxnSpPr>
                <a:cxnSpLocks/>
              </p:cNvCxnSpPr>
              <p:nvPr/>
            </p:nvCxnSpPr>
            <p:spPr>
              <a:xfrm flipV="1">
                <a:off x="8692371" y="2403898"/>
                <a:ext cx="1011223" cy="1176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A991B40E-F0F8-95B8-FC85-8B3F2CE905C5}"/>
                  </a:ext>
                </a:extLst>
              </p:cNvPr>
              <p:cNvCxnSpPr>
                <a:cxnSpLocks/>
              </p:cNvCxnSpPr>
              <p:nvPr/>
            </p:nvCxnSpPr>
            <p:spPr>
              <a:xfrm flipV="1">
                <a:off x="9703594" y="1600072"/>
                <a:ext cx="414337" cy="81689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FD735A30-E37E-6870-9194-E5B49C1BF77F}"/>
                  </a:ext>
                </a:extLst>
              </p:cNvPr>
              <p:cNvCxnSpPr>
                <a:cxnSpLocks/>
              </p:cNvCxnSpPr>
              <p:nvPr/>
            </p:nvCxnSpPr>
            <p:spPr>
              <a:xfrm flipH="1" flipV="1">
                <a:off x="8712994" y="1424203"/>
                <a:ext cx="1418441" cy="1758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9377A85A-E4D0-B6B7-9874-C319CD853165}"/>
                  </a:ext>
                </a:extLst>
              </p:cNvPr>
              <p:cNvCxnSpPr>
                <a:cxnSpLocks/>
              </p:cNvCxnSpPr>
              <p:nvPr/>
            </p:nvCxnSpPr>
            <p:spPr>
              <a:xfrm flipH="1" flipV="1">
                <a:off x="8712994" y="1424203"/>
                <a:ext cx="990600" cy="990729"/>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59" name="直接连接符 58">
              <a:extLst>
                <a:ext uri="{FF2B5EF4-FFF2-40B4-BE49-F238E27FC236}">
                  <a16:creationId xmlns:a16="http://schemas.microsoft.com/office/drawing/2014/main" id="{D4BBA4A9-7F6C-67A4-3CF8-159402427C4D}"/>
                </a:ext>
              </a:extLst>
            </p:cNvPr>
            <p:cNvCxnSpPr>
              <a:cxnSpLocks/>
            </p:cNvCxnSpPr>
            <p:nvPr/>
          </p:nvCxnSpPr>
          <p:spPr>
            <a:xfrm flipH="1">
              <a:off x="7950481" y="5155026"/>
              <a:ext cx="1425560" cy="921441"/>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grpSp>
      <p:sp>
        <p:nvSpPr>
          <p:cNvPr id="9" name="文本框 8">
            <a:extLst>
              <a:ext uri="{FF2B5EF4-FFF2-40B4-BE49-F238E27FC236}">
                <a16:creationId xmlns:a16="http://schemas.microsoft.com/office/drawing/2014/main" id="{3CDA4EF5-5B51-9FF7-3B75-7CBE0D118929}"/>
              </a:ext>
            </a:extLst>
          </p:cNvPr>
          <p:cNvSpPr txBox="1"/>
          <p:nvPr/>
        </p:nvSpPr>
        <p:spPr>
          <a:xfrm>
            <a:off x="350416" y="1151780"/>
            <a:ext cx="3416320" cy="923330"/>
          </a:xfrm>
          <a:prstGeom prst="rect">
            <a:avLst/>
          </a:prstGeom>
          <a:noFill/>
        </p:spPr>
        <p:txBody>
          <a:bodyPr wrap="none" rtlCol="0">
            <a:spAutoFit/>
          </a:bodyPr>
          <a:lstStyle/>
          <a:p>
            <a:r>
              <a:rPr lang="ja-JP" altLang="en-US" dirty="0"/>
              <a:t>ボロノイ図：</a:t>
            </a:r>
            <a:endParaRPr lang="en-US" altLang="ja-JP" dirty="0"/>
          </a:p>
          <a:p>
            <a:r>
              <a:rPr lang="ja-JP" altLang="en-US" b="1" dirty="0">
                <a:solidFill>
                  <a:srgbClr val="4D92C3"/>
                </a:solidFill>
              </a:rPr>
              <a:t>青い点</a:t>
            </a:r>
            <a:r>
              <a:rPr lang="ja-JP" altLang="en-US" dirty="0"/>
              <a:t>：母点（町）</a:t>
            </a:r>
            <a:endParaRPr lang="en-US" altLang="ja-JP" dirty="0"/>
          </a:p>
          <a:p>
            <a:r>
              <a:rPr lang="ja-JP" altLang="en-US" b="1" dirty="0">
                <a:solidFill>
                  <a:srgbClr val="FF7B06"/>
                </a:solidFill>
              </a:rPr>
              <a:t>オレンジ色の点</a:t>
            </a:r>
            <a:r>
              <a:rPr lang="ja-JP" altLang="en-US" dirty="0"/>
              <a:t>：ボロノイ頂点</a:t>
            </a:r>
            <a:endParaRPr lang="en-US" altLang="ja-JP" dirty="0"/>
          </a:p>
        </p:txBody>
      </p:sp>
      <p:sp>
        <p:nvSpPr>
          <p:cNvPr id="10" name="箭头: 右 9">
            <a:extLst>
              <a:ext uri="{FF2B5EF4-FFF2-40B4-BE49-F238E27FC236}">
                <a16:creationId xmlns:a16="http://schemas.microsoft.com/office/drawing/2014/main" id="{08C41F4A-EDF4-2E8C-2EF2-4CF60EB986A1}"/>
              </a:ext>
            </a:extLst>
          </p:cNvPr>
          <p:cNvSpPr/>
          <p:nvPr/>
        </p:nvSpPr>
        <p:spPr>
          <a:xfrm>
            <a:off x="4049486" y="3772491"/>
            <a:ext cx="3126635" cy="1183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897945A7-3B27-CF63-0B19-16C73C1B4530}"/>
              </a:ext>
            </a:extLst>
          </p:cNvPr>
          <p:cNvSpPr/>
          <p:nvPr/>
        </p:nvSpPr>
        <p:spPr>
          <a:xfrm rot="19945822">
            <a:off x="3827485" y="2808471"/>
            <a:ext cx="3504706" cy="1021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2DC195C-E29D-BBAD-5428-F2C156A056F8}"/>
              </a:ext>
            </a:extLst>
          </p:cNvPr>
          <p:cNvSpPr txBox="1"/>
          <p:nvPr/>
        </p:nvSpPr>
        <p:spPr>
          <a:xfrm>
            <a:off x="4658876" y="1745570"/>
            <a:ext cx="1826141" cy="830997"/>
          </a:xfrm>
          <a:prstGeom prst="rect">
            <a:avLst/>
          </a:prstGeom>
          <a:noFill/>
        </p:spPr>
        <p:txBody>
          <a:bodyPr wrap="none" rtlCol="0">
            <a:spAutoFit/>
          </a:bodyPr>
          <a:lstStyle/>
          <a:p>
            <a:r>
              <a:rPr lang="ja-JP" altLang="en-US" sz="1600" dirty="0"/>
              <a:t>隣接する領域なら</a:t>
            </a:r>
            <a:endParaRPr lang="en-US" altLang="ja-JP" sz="1600" dirty="0"/>
          </a:p>
          <a:p>
            <a:r>
              <a:rPr lang="ja-JP" altLang="en-US" sz="1600" dirty="0"/>
              <a:t>所属する町を繋ぐ</a:t>
            </a:r>
            <a:endParaRPr lang="en-US" altLang="ja-JP" sz="1600" dirty="0"/>
          </a:p>
          <a:p>
            <a:r>
              <a:rPr lang="ja-JP" altLang="en-US" sz="1600" dirty="0"/>
              <a:t>　ドロネー図</a:t>
            </a:r>
            <a:endParaRPr lang="zh-CN" altLang="en-US" sz="1600" dirty="0"/>
          </a:p>
        </p:txBody>
      </p:sp>
      <p:sp>
        <p:nvSpPr>
          <p:cNvPr id="16" name="文本框 15">
            <a:extLst>
              <a:ext uri="{FF2B5EF4-FFF2-40B4-BE49-F238E27FC236}">
                <a16:creationId xmlns:a16="http://schemas.microsoft.com/office/drawing/2014/main" id="{C3550580-33C4-3376-6B3E-32786F60BD9F}"/>
              </a:ext>
            </a:extLst>
          </p:cNvPr>
          <p:cNvSpPr txBox="1"/>
          <p:nvPr/>
        </p:nvSpPr>
        <p:spPr>
          <a:xfrm>
            <a:off x="7345975" y="3624223"/>
            <a:ext cx="2954655" cy="369332"/>
          </a:xfrm>
          <a:prstGeom prst="rect">
            <a:avLst/>
          </a:prstGeom>
          <a:noFill/>
        </p:spPr>
        <p:txBody>
          <a:bodyPr wrap="none" rtlCol="0">
            <a:spAutoFit/>
          </a:bodyPr>
          <a:lstStyle/>
          <a:p>
            <a:r>
              <a:rPr lang="ja-JP" altLang="en-US" dirty="0"/>
              <a:t>線分に対応する辺を加える</a:t>
            </a:r>
            <a:endParaRPr lang="zh-CN" altLang="en-US" dirty="0"/>
          </a:p>
        </p:txBody>
      </p:sp>
      <p:sp>
        <p:nvSpPr>
          <p:cNvPr id="17" name="箭头: 右 16">
            <a:extLst>
              <a:ext uri="{FF2B5EF4-FFF2-40B4-BE49-F238E27FC236}">
                <a16:creationId xmlns:a16="http://schemas.microsoft.com/office/drawing/2014/main" id="{CB7FB458-FCFC-D7FF-8C46-8042E1601563}"/>
              </a:ext>
            </a:extLst>
          </p:cNvPr>
          <p:cNvSpPr/>
          <p:nvPr/>
        </p:nvSpPr>
        <p:spPr>
          <a:xfrm rot="5400000">
            <a:off x="8220763" y="3176594"/>
            <a:ext cx="644769" cy="1361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099FCF4A-3EFB-3B55-2619-7039EE501128}"/>
              </a:ext>
            </a:extLst>
          </p:cNvPr>
          <p:cNvSpPr/>
          <p:nvPr/>
        </p:nvSpPr>
        <p:spPr>
          <a:xfrm rot="5400000">
            <a:off x="8210451" y="4382524"/>
            <a:ext cx="644769" cy="1361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784E36CB-E242-3DCF-5796-813BFD2FD7C3}"/>
              </a:ext>
            </a:extLst>
          </p:cNvPr>
          <p:cNvSpPr txBox="1"/>
          <p:nvPr/>
        </p:nvSpPr>
        <p:spPr>
          <a:xfrm>
            <a:off x="456733" y="5362520"/>
            <a:ext cx="4622747" cy="584775"/>
          </a:xfrm>
          <a:prstGeom prst="rect">
            <a:avLst/>
          </a:prstGeom>
          <a:noFill/>
        </p:spPr>
        <p:txBody>
          <a:bodyPr wrap="square">
            <a:spAutoFit/>
          </a:bodyPr>
          <a:lstStyle/>
          <a:p>
            <a:r>
              <a:rPr lang="ja-JP" altLang="en-US" sz="1600" dirty="0"/>
              <a:t>全ての線分に対応する辺を加える</a:t>
            </a:r>
            <a:endParaRPr lang="en-US" altLang="ja-JP" sz="1600" dirty="0"/>
          </a:p>
          <a:p>
            <a:endParaRPr lang="en-US" altLang="zh-CN" sz="1600" dirty="0"/>
          </a:p>
        </p:txBody>
      </p:sp>
    </p:spTree>
    <p:extLst>
      <p:ext uri="{BB962C8B-B14F-4D97-AF65-F5344CB8AC3E}">
        <p14:creationId xmlns:p14="http://schemas.microsoft.com/office/powerpoint/2010/main" val="1583977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00365" y="91149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00364" y="249565"/>
            <a:ext cx="10532995" cy="598978"/>
          </a:xfrm>
        </p:spPr>
        <p:txBody>
          <a:bodyPr>
            <a:noAutofit/>
          </a:bodyPr>
          <a:lstStyle/>
          <a:p>
            <a:r>
              <a:rPr kumimoji="1" lang="en-US" altLang="ja-JP" sz="3600" b="1" dirty="0"/>
              <a:t>LKH</a:t>
            </a:r>
            <a:r>
              <a:rPr kumimoji="1" lang="ja-JP" altLang="en-US" sz="3600" b="1" dirty="0"/>
              <a:t>で最適化する</a:t>
            </a:r>
          </a:p>
        </p:txBody>
      </p:sp>
      <p:sp>
        <p:nvSpPr>
          <p:cNvPr id="2" name="文本框 1">
            <a:extLst>
              <a:ext uri="{FF2B5EF4-FFF2-40B4-BE49-F238E27FC236}">
                <a16:creationId xmlns:a16="http://schemas.microsoft.com/office/drawing/2014/main" id="{025C2D37-2308-4F90-4C73-B8E84DBFB4FC}"/>
              </a:ext>
            </a:extLst>
          </p:cNvPr>
          <p:cNvSpPr txBox="1"/>
          <p:nvPr/>
        </p:nvSpPr>
        <p:spPr>
          <a:xfrm>
            <a:off x="466530" y="1092802"/>
            <a:ext cx="3177473" cy="338554"/>
          </a:xfrm>
          <a:prstGeom prst="rect">
            <a:avLst/>
          </a:prstGeom>
          <a:noFill/>
        </p:spPr>
        <p:txBody>
          <a:bodyPr wrap="square" rtlCol="0">
            <a:spAutoFit/>
          </a:bodyPr>
          <a:lstStyle/>
          <a:p>
            <a:r>
              <a:rPr lang="ja-JP" altLang="en-US" sz="1600" b="1" dirty="0"/>
              <a:t>制限した</a:t>
            </a:r>
            <a:r>
              <a:rPr lang="en-US" altLang="ja-JP" sz="1600" b="1" dirty="0"/>
              <a:t>TSP</a:t>
            </a:r>
            <a:r>
              <a:rPr lang="ja-JP" altLang="en-US" sz="1600" b="1" dirty="0"/>
              <a:t>：</a:t>
            </a:r>
            <a:endParaRPr lang="zh-CN" altLang="en-US" sz="1600" b="1" dirty="0"/>
          </a:p>
        </p:txBody>
      </p:sp>
      <p:pic>
        <p:nvPicPr>
          <p:cNvPr id="3" name="图片 2" descr="图表, 雷达图&#10;&#10;描述已自动生成">
            <a:extLst>
              <a:ext uri="{FF2B5EF4-FFF2-40B4-BE49-F238E27FC236}">
                <a16:creationId xmlns:a16="http://schemas.microsoft.com/office/drawing/2014/main" id="{05349991-CAFE-265D-C0F1-FA75457FF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30" y="1549721"/>
            <a:ext cx="2301132" cy="1725849"/>
          </a:xfrm>
          <a:prstGeom prst="rect">
            <a:avLst/>
          </a:prstGeom>
        </p:spPr>
      </p:pic>
      <p:sp>
        <p:nvSpPr>
          <p:cNvPr id="5" name="文本框 4">
            <a:extLst>
              <a:ext uri="{FF2B5EF4-FFF2-40B4-BE49-F238E27FC236}">
                <a16:creationId xmlns:a16="http://schemas.microsoft.com/office/drawing/2014/main" id="{833C26D6-8532-B8DA-7471-4F84A357FF88}"/>
              </a:ext>
            </a:extLst>
          </p:cNvPr>
          <p:cNvSpPr txBox="1"/>
          <p:nvPr/>
        </p:nvSpPr>
        <p:spPr>
          <a:xfrm>
            <a:off x="3130819" y="1922107"/>
            <a:ext cx="7600157" cy="830997"/>
          </a:xfrm>
          <a:prstGeom prst="rect">
            <a:avLst/>
          </a:prstGeom>
          <a:noFill/>
        </p:spPr>
        <p:txBody>
          <a:bodyPr wrap="none" rtlCol="0">
            <a:spAutoFit/>
          </a:bodyPr>
          <a:lstStyle/>
          <a:p>
            <a:r>
              <a:rPr lang="ja-JP" altLang="en-US" sz="1600" dirty="0"/>
              <a:t>距離行列に</a:t>
            </a:r>
            <a:endParaRPr lang="en-US" altLang="ja-JP" sz="1600" dirty="0"/>
          </a:p>
          <a:p>
            <a:r>
              <a:rPr lang="zh-CN" altLang="en-US" sz="1600" dirty="0"/>
              <a:t>制限</a:t>
            </a:r>
            <a:r>
              <a:rPr lang="ja-JP" altLang="en-US" sz="1600" dirty="0"/>
              <a:t>した</a:t>
            </a:r>
            <a:r>
              <a:rPr lang="en-US" altLang="zh-CN" sz="1600" dirty="0"/>
              <a:t>TSP</a:t>
            </a:r>
            <a:r>
              <a:rPr lang="ja-JP" altLang="en-US" sz="1600" dirty="0"/>
              <a:t>のグラフに存在しない辺のところで</a:t>
            </a:r>
            <a:endParaRPr lang="en-US" altLang="ja-JP" sz="1600" dirty="0"/>
          </a:p>
          <a:p>
            <a:r>
              <a:rPr lang="en-US" altLang="zh-CN" sz="1600" dirty="0"/>
              <a:t>999999</a:t>
            </a:r>
            <a:r>
              <a:rPr lang="ja-JP" altLang="en-US" sz="1600" dirty="0"/>
              <a:t>で書き換える（この辺を選んだら総距離がすごく大きくなるという意味）</a:t>
            </a:r>
            <a:endParaRPr lang="en-US" altLang="ja-JP" sz="1600" dirty="0"/>
          </a:p>
        </p:txBody>
      </p:sp>
      <p:sp>
        <p:nvSpPr>
          <p:cNvPr id="7" name="文本框 6">
            <a:extLst>
              <a:ext uri="{FF2B5EF4-FFF2-40B4-BE49-F238E27FC236}">
                <a16:creationId xmlns:a16="http://schemas.microsoft.com/office/drawing/2014/main" id="{0DEEE1E9-9E09-C6C6-6FE2-6422DB7E4DDF}"/>
              </a:ext>
            </a:extLst>
          </p:cNvPr>
          <p:cNvSpPr txBox="1"/>
          <p:nvPr/>
        </p:nvSpPr>
        <p:spPr>
          <a:xfrm>
            <a:off x="466530" y="4369766"/>
            <a:ext cx="4674637" cy="830997"/>
          </a:xfrm>
          <a:prstGeom prst="rect">
            <a:avLst/>
          </a:prstGeom>
          <a:noFill/>
        </p:spPr>
        <p:txBody>
          <a:bodyPr wrap="square" rtlCol="0">
            <a:spAutoFit/>
          </a:bodyPr>
          <a:lstStyle/>
          <a:p>
            <a:r>
              <a:rPr lang="ja-JP" altLang="en-US" sz="1600" b="1" dirty="0"/>
              <a:t>制限なしの</a:t>
            </a:r>
            <a:r>
              <a:rPr lang="en-US" altLang="ja-JP" sz="1600" b="1" dirty="0"/>
              <a:t>TSP</a:t>
            </a:r>
            <a:r>
              <a:rPr lang="ja-JP" altLang="en-US" sz="1600" b="1" dirty="0"/>
              <a:t>：</a:t>
            </a:r>
            <a:endParaRPr lang="en-US" altLang="ja-JP" sz="1600" b="1" dirty="0"/>
          </a:p>
          <a:p>
            <a:endParaRPr lang="en-US" altLang="ja-JP" sz="1600" b="1" dirty="0"/>
          </a:p>
          <a:p>
            <a:r>
              <a:rPr lang="ja-JP" altLang="en-US" sz="1600" dirty="0"/>
              <a:t>通常の四捨五入してからの距離行列</a:t>
            </a:r>
            <a:endParaRPr lang="en-US" altLang="ja-JP" sz="1600" dirty="0"/>
          </a:p>
        </p:txBody>
      </p:sp>
    </p:spTree>
    <p:extLst>
      <p:ext uri="{BB962C8B-B14F-4D97-AF65-F5344CB8AC3E}">
        <p14:creationId xmlns:p14="http://schemas.microsoft.com/office/powerpoint/2010/main" val="843531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00365" y="91149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00364" y="249565"/>
            <a:ext cx="10532995" cy="598978"/>
          </a:xfrm>
        </p:spPr>
        <p:txBody>
          <a:bodyPr>
            <a:noAutofit/>
          </a:bodyPr>
          <a:lstStyle/>
          <a:p>
            <a:r>
              <a:rPr kumimoji="1" lang="en-US" altLang="ja-JP" sz="3600" b="1" dirty="0"/>
              <a:t>LKH</a:t>
            </a:r>
            <a:r>
              <a:rPr kumimoji="1" lang="ja-JP" altLang="en-US" sz="3600" b="1" dirty="0"/>
              <a:t>で最適化結果</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6D26382-A9B0-6BC9-8562-FE4567FCEB89}"/>
                  </a:ext>
                </a:extLst>
              </p:cNvPr>
              <p:cNvSpPr txBox="1"/>
              <p:nvPr/>
            </p:nvSpPr>
            <p:spPr>
              <a:xfrm>
                <a:off x="304989" y="1102132"/>
                <a:ext cx="3177473" cy="2070375"/>
              </a:xfrm>
              <a:prstGeom prst="rect">
                <a:avLst/>
              </a:prstGeom>
              <a:noFill/>
            </p:spPr>
            <p:txBody>
              <a:bodyPr wrap="square" rtlCol="0">
                <a:spAutoFit/>
              </a:bodyPr>
              <a:lstStyle/>
              <a:p>
                <a:r>
                  <a:rPr lang="ja-JP" altLang="en-US" sz="1600" b="1" dirty="0"/>
                  <a:t>制限した</a:t>
                </a:r>
                <a:r>
                  <a:rPr lang="en-US" altLang="ja-JP" sz="1600" b="1" dirty="0"/>
                  <a:t>TSP</a:t>
                </a:r>
                <a:r>
                  <a:rPr lang="ja-JP" altLang="en-US" sz="1600" b="1" dirty="0"/>
                  <a:t>の最適解の距離：</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𝑑</m:t>
                        </m:r>
                      </m:e>
                      <m:sub>
                        <m:r>
                          <a:rPr lang="en-US" altLang="ja-JP" sz="1600" b="0" i="1" smtClean="0">
                            <a:latin typeface="Cambria Math" panose="02040503050406030204" pitchFamily="18" charset="0"/>
                          </a:rPr>
                          <m:t>𝑐𝑜𝑛𝑠</m:t>
                        </m:r>
                      </m:sub>
                    </m:sSub>
                  </m:oMath>
                </a14:m>
                <a:endParaRPr lang="en-US" altLang="zh-CN" sz="1600" dirty="0"/>
              </a:p>
              <a:p>
                <a:endParaRPr lang="en-US" altLang="zh-CN" sz="1600" dirty="0"/>
              </a:p>
              <a:p>
                <a:r>
                  <a:rPr lang="ja-JP" altLang="en-US" sz="1600" b="1" dirty="0"/>
                  <a:t>制限なしの</a:t>
                </a:r>
                <a:r>
                  <a:rPr lang="en-US" altLang="ja-JP" sz="1600" b="1" dirty="0"/>
                  <a:t>TSP</a:t>
                </a:r>
                <a:r>
                  <a:rPr lang="ja-JP" altLang="en-US" sz="1600" b="1" dirty="0"/>
                  <a:t>の最適解の距離：</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𝑛𝑜</m:t>
                        </m:r>
                        <m:r>
                          <a:rPr lang="en-US" altLang="zh-CN" sz="1600" b="0" i="1" smtClean="0">
                            <a:latin typeface="Cambria Math" panose="02040503050406030204" pitchFamily="18" charset="0"/>
                          </a:rPr>
                          <m:t>_</m:t>
                        </m:r>
                        <m:r>
                          <a:rPr lang="en-US" altLang="zh-CN" sz="1600" b="0" i="1" smtClean="0">
                            <a:latin typeface="Cambria Math" panose="02040503050406030204" pitchFamily="18" charset="0"/>
                          </a:rPr>
                          <m:t>𝑐𝑜𝑛𝑠</m:t>
                        </m:r>
                      </m:sub>
                    </m:sSub>
                  </m:oMath>
                </a14:m>
                <a:endParaRPr lang="en-US" altLang="zh-CN" sz="1600" dirty="0"/>
              </a:p>
              <a:p>
                <a:endParaRPr lang="en-US" altLang="zh-CN" sz="1600" dirty="0"/>
              </a:p>
              <a:p>
                <a:r>
                  <a:rPr lang="ja-JP" altLang="en-US" sz="1600" b="1" dirty="0"/>
                  <a:t>差：</a:t>
                </a:r>
                <a:endParaRPr lang="en-US" altLang="ja-JP" sz="1600" b="1"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𝑑𝑒𝑣𝑖𝑎𝑡𝑖𝑜𝑛</m:t>
                      </m:r>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𝑐𝑜𝑛𝑠</m:t>
                          </m:r>
                        </m:sub>
                      </m:sSub>
                      <m:r>
                        <a:rPr lang="en-US" altLang="zh-CN"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𝑑</m:t>
                          </m:r>
                        </m:e>
                        <m:sub>
                          <m:r>
                            <a:rPr lang="en-US" altLang="ja-JP" sz="1600" b="0" i="1" smtClean="0">
                              <a:latin typeface="Cambria Math" panose="02040503050406030204" pitchFamily="18" charset="0"/>
                            </a:rPr>
                            <m:t>𝑛𝑜</m:t>
                          </m:r>
                          <m:r>
                            <a:rPr lang="en-US" altLang="ja-JP" sz="1600" b="0" i="1" smtClean="0">
                              <a:latin typeface="Cambria Math" panose="02040503050406030204" pitchFamily="18" charset="0"/>
                            </a:rPr>
                            <m:t>_</m:t>
                          </m:r>
                          <m:r>
                            <a:rPr lang="en-US" altLang="ja-JP" sz="1600" i="1">
                              <a:latin typeface="Cambria Math" panose="02040503050406030204" pitchFamily="18" charset="0"/>
                            </a:rPr>
                            <m:t>𝑐𝑜𝑛𝑠</m:t>
                          </m:r>
                        </m:sub>
                      </m:sSub>
                    </m:oMath>
                  </m:oMathPara>
                </a14:m>
                <a:endParaRPr lang="zh-CN" altLang="en-US" sz="1600" dirty="0"/>
              </a:p>
            </p:txBody>
          </p:sp>
        </mc:Choice>
        <mc:Fallback xmlns="">
          <p:sp>
            <p:nvSpPr>
              <p:cNvPr id="8" name="文本框 7">
                <a:extLst>
                  <a:ext uri="{FF2B5EF4-FFF2-40B4-BE49-F238E27FC236}">
                    <a16:creationId xmlns:a16="http://schemas.microsoft.com/office/drawing/2014/main" id="{C6D26382-A9B0-6BC9-8562-FE4567FCEB89}"/>
                  </a:ext>
                </a:extLst>
              </p:cNvPr>
              <p:cNvSpPr txBox="1">
                <a:spLocks noRot="1" noChangeAspect="1" noMove="1" noResize="1" noEditPoints="1" noAdjustHandles="1" noChangeArrowheads="1" noChangeShapeType="1" noTextEdit="1"/>
              </p:cNvSpPr>
              <p:nvPr/>
            </p:nvSpPr>
            <p:spPr>
              <a:xfrm>
                <a:off x="304989" y="1102132"/>
                <a:ext cx="3177473" cy="2070375"/>
              </a:xfrm>
              <a:prstGeom prst="rect">
                <a:avLst/>
              </a:prstGeom>
              <a:blipFill>
                <a:blip r:embed="rId2"/>
                <a:stretch>
                  <a:fillRect l="-960" t="-885"/>
                </a:stretch>
              </a:blipFill>
            </p:spPr>
            <p:txBody>
              <a:bodyPr/>
              <a:lstStyle/>
              <a:p>
                <a:r>
                  <a:rPr lang="zh-CN" altLang="en-US">
                    <a:noFill/>
                  </a:rPr>
                  <a:t> </a:t>
                </a:r>
              </a:p>
            </p:txBody>
          </p:sp>
        </mc:Fallback>
      </mc:AlternateContent>
      <p:graphicFrame>
        <p:nvGraphicFramePr>
          <p:cNvPr id="9" name="图表 8">
            <a:extLst>
              <a:ext uri="{FF2B5EF4-FFF2-40B4-BE49-F238E27FC236}">
                <a16:creationId xmlns:a16="http://schemas.microsoft.com/office/drawing/2014/main" id="{361DE69B-C12B-828B-7FE1-EB26479D0364}"/>
              </a:ext>
            </a:extLst>
          </p:cNvPr>
          <p:cNvGraphicFramePr>
            <a:graphicFrameLocks noChangeAspect="1"/>
          </p:cNvGraphicFramePr>
          <p:nvPr>
            <p:extLst>
              <p:ext uri="{D42A27DB-BD31-4B8C-83A1-F6EECF244321}">
                <p14:modId xmlns:p14="http://schemas.microsoft.com/office/powerpoint/2010/main" val="1718554127"/>
              </p:ext>
            </p:extLst>
          </p:nvPr>
        </p:nvGraphicFramePr>
        <p:xfrm>
          <a:off x="4247741" y="1358641"/>
          <a:ext cx="7108618" cy="50760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36C6A3F6-3F37-EFFB-535F-118486D5677E}"/>
                  </a:ext>
                </a:extLst>
              </p:cNvPr>
              <p:cNvSpPr txBox="1"/>
              <p:nvPr/>
            </p:nvSpPr>
            <p:spPr>
              <a:xfrm>
                <a:off x="304989" y="4418225"/>
                <a:ext cx="2747130" cy="923330"/>
              </a:xfrm>
              <a:prstGeom prst="rect">
                <a:avLst/>
              </a:prstGeom>
              <a:noFill/>
            </p:spPr>
            <p:txBody>
              <a:bodyPr wrap="square">
                <a:spAutoFit/>
              </a:bodyPr>
              <a:lstStyle/>
              <a:p>
                <a:pPr/>
                <a14:m>
                  <m:oMath xmlns:m="http://schemas.openxmlformats.org/officeDocument/2006/math">
                    <m:r>
                      <a:rPr lang="en-US" altLang="zh-CN" sz="1800" b="0" i="1" smtClean="0">
                        <a:latin typeface="Cambria Math" panose="02040503050406030204" pitchFamily="18" charset="0"/>
                      </a:rPr>
                      <m:t>𝑑𝑒𝑣𝑖𝑎𝑡𝑖𝑜𝑛</m:t>
                    </m:r>
                    <m:r>
                      <a:rPr lang="en-US" altLang="zh-CN" sz="1800" b="0" i="1" smtClean="0">
                        <a:latin typeface="Cambria Math" panose="02040503050406030204" pitchFamily="18" charset="0"/>
                      </a:rPr>
                      <m:t>=0</m:t>
                    </m:r>
                  </m:oMath>
                </a14:m>
                <a:r>
                  <a:rPr lang="en-US" altLang="zh-CN" sz="1800" b="0" dirty="0"/>
                  <a:t>    </a:t>
                </a:r>
                <a:r>
                  <a:rPr lang="en-US" altLang="ja-JP" sz="1800" b="0" dirty="0"/>
                  <a:t>93</a:t>
                </a:r>
                <a:r>
                  <a:rPr lang="ja-JP" altLang="en-US" sz="1800" b="0" dirty="0"/>
                  <a:t>個</a:t>
                </a:r>
                <a:endParaRPr lang="en-US" altLang="zh-CN" sz="1800" b="0" dirty="0"/>
              </a:p>
              <a:p>
                <a:pPr/>
                <a14:m>
                  <m:oMath xmlns:m="http://schemas.openxmlformats.org/officeDocument/2006/math">
                    <m:r>
                      <a:rPr lang="en-US" altLang="zh-CN" sz="1800" b="0" i="1" smtClean="0">
                        <a:latin typeface="Cambria Math" panose="02040503050406030204" pitchFamily="18" charset="0"/>
                      </a:rPr>
                      <m:t>𝑑𝑒𝑣𝑖𝑎𝑡𝑖𝑜𝑛</m:t>
                    </m:r>
                    <m:r>
                      <a:rPr lang="en-US" altLang="zh-CN" sz="1800" b="0" i="1" smtClean="0">
                        <a:latin typeface="Cambria Math" panose="02040503050406030204" pitchFamily="18" charset="0"/>
                      </a:rPr>
                      <m:t>&gt;0</m:t>
                    </m:r>
                  </m:oMath>
                </a14:m>
                <a:r>
                  <a:rPr lang="en-US" altLang="zh-CN" dirty="0"/>
                  <a:t>    2</a:t>
                </a:r>
                <a:r>
                  <a:rPr lang="ja-JP" altLang="en-US" dirty="0"/>
                  <a:t>個</a:t>
                </a:r>
                <a:endParaRPr lang="en-US" altLang="zh-CN" dirty="0"/>
              </a:p>
              <a:p>
                <a:pPr/>
                <a14:m>
                  <m:oMath xmlns:m="http://schemas.openxmlformats.org/officeDocument/2006/math">
                    <m:r>
                      <a:rPr lang="en-US" altLang="zh-CN" sz="1800" b="0" i="1" smtClean="0">
                        <a:latin typeface="Cambria Math" panose="02040503050406030204" pitchFamily="18" charset="0"/>
                      </a:rPr>
                      <m:t>𝑑𝑒𝑣𝑖𝑎𝑡𝑖𝑜𝑛</m:t>
                    </m:r>
                    <m:r>
                      <a:rPr lang="en-US" altLang="zh-CN" sz="1800" b="0" i="1" smtClean="0">
                        <a:latin typeface="Cambria Math" panose="02040503050406030204" pitchFamily="18" charset="0"/>
                      </a:rPr>
                      <m:t>&lt;0</m:t>
                    </m:r>
                  </m:oMath>
                </a14:m>
                <a:r>
                  <a:rPr lang="zh-CN" altLang="en-US" dirty="0"/>
                  <a:t>    </a:t>
                </a:r>
                <a:r>
                  <a:rPr lang="en-US" altLang="zh-CN" dirty="0"/>
                  <a:t>1</a:t>
                </a:r>
                <a:r>
                  <a:rPr lang="ja-JP" altLang="en-US" dirty="0"/>
                  <a:t>個</a:t>
                </a:r>
                <a:endParaRPr lang="zh-CN" altLang="en-US" dirty="0"/>
              </a:p>
            </p:txBody>
          </p:sp>
        </mc:Choice>
        <mc:Fallback>
          <p:sp>
            <p:nvSpPr>
              <p:cNvPr id="3" name="文本框 2">
                <a:extLst>
                  <a:ext uri="{FF2B5EF4-FFF2-40B4-BE49-F238E27FC236}">
                    <a16:creationId xmlns:a16="http://schemas.microsoft.com/office/drawing/2014/main" id="{36C6A3F6-3F37-EFFB-535F-118486D5677E}"/>
                  </a:ext>
                </a:extLst>
              </p:cNvPr>
              <p:cNvSpPr txBox="1">
                <a:spLocks noRot="1" noChangeAspect="1" noMove="1" noResize="1" noEditPoints="1" noAdjustHandles="1" noChangeArrowheads="1" noChangeShapeType="1" noTextEdit="1"/>
              </p:cNvSpPr>
              <p:nvPr/>
            </p:nvSpPr>
            <p:spPr>
              <a:xfrm>
                <a:off x="304989" y="4418225"/>
                <a:ext cx="2747130" cy="923330"/>
              </a:xfrm>
              <a:prstGeom prst="rect">
                <a:avLst/>
              </a:prstGeom>
              <a:blipFill>
                <a:blip r:embed="rId4"/>
                <a:stretch>
                  <a:fillRect t="-3974"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4414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00365" y="91149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00364" y="249565"/>
            <a:ext cx="10532995" cy="598978"/>
          </a:xfrm>
        </p:spPr>
        <p:txBody>
          <a:bodyPr>
            <a:noAutofit/>
          </a:bodyPr>
          <a:lstStyle/>
          <a:p>
            <a:r>
              <a:rPr kumimoji="1" lang="en-US" altLang="ja-JP" sz="3600" b="1" dirty="0"/>
              <a:t>LKH</a:t>
            </a:r>
            <a:r>
              <a:rPr kumimoji="1" lang="ja-JP" altLang="en-US" sz="3600" b="1" dirty="0"/>
              <a:t>で最適化結果</a:t>
            </a: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C6D26382-A9B0-6BC9-8562-FE4567FCEB89}"/>
                  </a:ext>
                </a:extLst>
              </p:cNvPr>
              <p:cNvSpPr txBox="1"/>
              <p:nvPr/>
            </p:nvSpPr>
            <p:spPr>
              <a:xfrm>
                <a:off x="366772" y="1163916"/>
                <a:ext cx="10532994" cy="5025030"/>
              </a:xfrm>
              <a:prstGeom prst="rect">
                <a:avLst/>
              </a:prstGeom>
              <a:noFill/>
            </p:spPr>
            <p:txBody>
              <a:bodyPr wrap="square" rtlCol="0">
                <a:spAutoFit/>
              </a:bodyPr>
              <a:lstStyle/>
              <a:p>
                <a:pPr/>
                <a14:m>
                  <m:oMath xmlns:m="http://schemas.openxmlformats.org/officeDocument/2006/math">
                    <m:r>
                      <a:rPr lang="en-US" altLang="zh-CN" sz="1600" b="0" i="1" smtClean="0">
                        <a:latin typeface="Cambria Math" panose="02040503050406030204" pitchFamily="18" charset="0"/>
                      </a:rPr>
                      <m:t>𝑑𝑒𝑣𝑖𝑎𝑡𝑖𝑜𝑛</m:t>
                    </m:r>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𝑐𝑜𝑛𝑠</m:t>
                        </m:r>
                      </m:sub>
                    </m:sSub>
                    <m:r>
                      <a:rPr lang="en-US" altLang="zh-CN"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𝑑</m:t>
                        </m:r>
                      </m:e>
                      <m:sub>
                        <m:r>
                          <a:rPr lang="en-US" altLang="ja-JP" sz="1600" b="0" i="1" smtClean="0">
                            <a:latin typeface="Cambria Math" panose="02040503050406030204" pitchFamily="18" charset="0"/>
                          </a:rPr>
                          <m:t>𝑛</m:t>
                        </m:r>
                        <m:r>
                          <a:rPr lang="en-US" altLang="ja-JP" sz="1600" b="0" i="1" smtClean="0">
                            <a:latin typeface="Cambria Math" panose="02040503050406030204" pitchFamily="18" charset="0"/>
                          </a:rPr>
                          <m:t>𝑜</m:t>
                        </m:r>
                        <m:r>
                          <a:rPr lang="en-US" altLang="ja-JP" sz="1600" b="0" i="1" smtClean="0">
                            <a:latin typeface="Cambria Math" panose="02040503050406030204" pitchFamily="18" charset="0"/>
                          </a:rPr>
                          <m:t>_</m:t>
                        </m:r>
                        <m:r>
                          <a:rPr lang="en-US" altLang="ja-JP" sz="1600" b="0" i="1" smtClean="0">
                            <a:latin typeface="Cambria Math" panose="02040503050406030204" pitchFamily="18" charset="0"/>
                          </a:rPr>
                          <m:t>𝑐𝑜𝑛𝑠</m:t>
                        </m:r>
                      </m:sub>
                    </m:sSub>
                    <m:r>
                      <a:rPr lang="en-US" altLang="ja-JP" sz="1600" b="0" i="1" smtClean="0">
                        <a:latin typeface="Cambria Math" panose="02040503050406030204" pitchFamily="18" charset="0"/>
                      </a:rPr>
                      <m:t>=0</m:t>
                    </m:r>
                  </m:oMath>
                </a14:m>
                <a:r>
                  <a:rPr lang="ja-JP" altLang="en-US" sz="1600" dirty="0"/>
                  <a:t>　</a:t>
                </a:r>
                <a:endParaRPr lang="en-US" altLang="ja-JP" sz="1600" dirty="0"/>
              </a:p>
              <a:p>
                <a:pPr/>
                <a:r>
                  <a:rPr lang="ja-JP" altLang="en-US" sz="1600" b="1" dirty="0"/>
                  <a:t>制限した</a:t>
                </a:r>
                <a:r>
                  <a:rPr lang="en-US" altLang="ja-JP" sz="1600" b="1" dirty="0"/>
                  <a:t>TSP</a:t>
                </a:r>
                <a:r>
                  <a:rPr lang="ja-JP" altLang="en-US" sz="1600" b="1" dirty="0"/>
                  <a:t>　</a:t>
                </a:r>
                <a:r>
                  <a:rPr lang="ja-JP" altLang="en-US" sz="1600" dirty="0"/>
                  <a:t>と　</a:t>
                </a:r>
                <a:r>
                  <a:rPr lang="ja-JP" altLang="en-US" sz="1600" b="1" dirty="0"/>
                  <a:t>制限なしの</a:t>
                </a:r>
                <a:r>
                  <a:rPr lang="en-US" altLang="ja-JP" sz="1600" b="1" dirty="0"/>
                  <a:t>TSP</a:t>
                </a:r>
                <a:r>
                  <a:rPr lang="ja-JP" altLang="en-US" sz="1600" b="1" dirty="0"/>
                  <a:t>　</a:t>
                </a:r>
                <a:r>
                  <a:rPr lang="ja-JP" altLang="en-US" sz="1600" dirty="0"/>
                  <a:t>の最適解の総距離が</a:t>
                </a:r>
                <a:r>
                  <a:rPr lang="ja-JP" altLang="en-US" sz="1600" b="1" dirty="0"/>
                  <a:t>一致</a:t>
                </a:r>
                <a:r>
                  <a:rPr lang="ja-JP" altLang="en-US" sz="1600" dirty="0"/>
                  <a:t>する</a:t>
                </a:r>
                <a:endParaRPr lang="en-US" altLang="ja-JP" sz="1600" dirty="0"/>
              </a:p>
              <a:p>
                <a:pPr/>
                <a:r>
                  <a:rPr lang="ja-JP" altLang="en-US" sz="1600" dirty="0"/>
                  <a:t>インスタンス　</a:t>
                </a:r>
                <a:r>
                  <a:rPr lang="en-US" altLang="ja-JP" sz="1600" dirty="0"/>
                  <a:t>93</a:t>
                </a:r>
                <a:r>
                  <a:rPr lang="ja-JP" altLang="en-US" sz="1600" dirty="0"/>
                  <a:t>個</a:t>
                </a:r>
                <a:r>
                  <a:rPr lang="en-US" altLang="ja-JP" sz="1600" dirty="0"/>
                  <a:t>(</a:t>
                </a:r>
                <a:r>
                  <a:rPr lang="ja-JP" altLang="en-US" sz="1600" dirty="0"/>
                  <a:t>総</a:t>
                </a:r>
                <a:r>
                  <a:rPr lang="en-US" altLang="ja-JP" sz="1600" dirty="0"/>
                  <a:t>96</a:t>
                </a:r>
                <a:r>
                  <a:rPr lang="ja-JP" altLang="en-US" sz="1600" dirty="0"/>
                  <a:t>個</a:t>
                </a:r>
                <a:r>
                  <a:rPr lang="en-US" altLang="ja-JP" sz="1600" dirty="0"/>
                  <a:t>)</a:t>
                </a:r>
              </a:p>
              <a:p>
                <a:pPr/>
                <a:endParaRPr lang="en-US" altLang="zh-CN" sz="1600" dirty="0"/>
              </a:p>
              <a:p>
                <a:pPr/>
                <a:endParaRPr lang="en-US" altLang="zh-CN" sz="1600" dirty="0"/>
              </a:p>
              <a:p>
                <a:pPr/>
                <a:endParaRPr lang="en-US" altLang="zh-CN" sz="1600" dirty="0"/>
              </a:p>
              <a:p>
                <a:pPr/>
                <a:r>
                  <a:rPr lang="ja-JP" altLang="en-US" sz="1600" b="1" dirty="0"/>
                  <a:t>制限した</a:t>
                </a:r>
                <a:r>
                  <a:rPr lang="en-US" altLang="ja-JP" sz="1600" b="1" dirty="0"/>
                  <a:t>TSP</a:t>
                </a:r>
                <a:r>
                  <a:rPr lang="ja-JP" altLang="en-US" sz="1600" b="1" dirty="0"/>
                  <a:t>の最適順路　</a:t>
                </a:r>
                <a:r>
                  <a:rPr lang="ja-JP" altLang="en-US" sz="1600" dirty="0"/>
                  <a:t>と　</a:t>
                </a:r>
                <a:r>
                  <a:rPr lang="ja-JP" altLang="en-US" sz="1600" b="1" dirty="0"/>
                  <a:t>制限なしの</a:t>
                </a:r>
                <a:r>
                  <a:rPr lang="en-US" altLang="ja-JP" sz="1600" b="1" dirty="0"/>
                  <a:t>TSP</a:t>
                </a:r>
                <a:r>
                  <a:rPr lang="ja-JP" altLang="en-US" sz="1600" b="1" dirty="0"/>
                  <a:t>の最適順路　</a:t>
                </a:r>
                <a:r>
                  <a:rPr lang="ja-JP" altLang="en-US" sz="1600" dirty="0"/>
                  <a:t>　を比較すると</a:t>
                </a:r>
                <a:endParaRPr lang="en-US" altLang="ja-JP" sz="1600" dirty="0"/>
              </a:p>
              <a:p>
                <a:pPr/>
                <a:endParaRPr lang="en-US" altLang="zh-CN" sz="1600" dirty="0"/>
              </a:p>
              <a:p>
                <a:pPr/>
                <a:r>
                  <a:rPr lang="ja-JP" altLang="en-US" sz="1600" dirty="0"/>
                  <a:t>最適順路が</a:t>
                </a:r>
                <a:r>
                  <a:rPr lang="ja-JP" altLang="en-US" sz="1600" b="1" dirty="0"/>
                  <a:t>同じ</a:t>
                </a:r>
                <a:r>
                  <a:rPr lang="ja-JP" altLang="en-US" sz="1600" dirty="0"/>
                  <a:t>インスタンス　　</a:t>
                </a:r>
                <a:r>
                  <a:rPr lang="en-US" altLang="ja-JP" sz="1600" dirty="0"/>
                  <a:t>49</a:t>
                </a:r>
                <a:r>
                  <a:rPr lang="ja-JP" altLang="en-US" sz="1600" dirty="0"/>
                  <a:t>個</a:t>
                </a:r>
                <a:endParaRPr lang="en-US" altLang="ja-JP" sz="1600" dirty="0"/>
              </a:p>
              <a:p>
                <a:r>
                  <a:rPr lang="ja-JP" altLang="en-US" sz="1600" dirty="0"/>
                  <a:t>最適順路が</a:t>
                </a:r>
                <a:r>
                  <a:rPr lang="ja-JP" altLang="en-US" sz="1600" b="1" dirty="0"/>
                  <a:t>異なる</a:t>
                </a:r>
                <a:r>
                  <a:rPr lang="ja-JP" altLang="en-US" sz="1600" dirty="0"/>
                  <a:t>インスタンス　　</a:t>
                </a:r>
                <a:r>
                  <a:rPr lang="en-US" altLang="ja-JP" sz="1600" dirty="0"/>
                  <a:t>44</a:t>
                </a:r>
                <a:r>
                  <a:rPr lang="ja-JP" altLang="en-US" sz="1600" dirty="0"/>
                  <a:t>個</a:t>
                </a:r>
                <a:endParaRPr lang="en-US" altLang="ja-JP" sz="1600" dirty="0"/>
              </a:p>
              <a:p>
                <a:endParaRPr lang="en-US" altLang="ja-JP" sz="1600" dirty="0"/>
              </a:p>
              <a:p>
                <a:endParaRPr lang="en-US" altLang="ja-JP" sz="1600" dirty="0"/>
              </a:p>
              <a:p>
                <a:endParaRPr lang="en-US" altLang="ja-JP" sz="1600" dirty="0"/>
              </a:p>
              <a:p>
                <a:r>
                  <a:rPr lang="ja-JP" altLang="en-US" sz="1600" dirty="0"/>
                  <a:t>なので、</a:t>
                </a:r>
                <a:r>
                  <a:rPr lang="en-US" altLang="ja-JP" sz="1600" dirty="0"/>
                  <a:t>44</a:t>
                </a:r>
                <a:r>
                  <a:rPr lang="ja-JP" altLang="en-US" sz="1600" dirty="0"/>
                  <a:t>個のインスタンスに対して</a:t>
                </a:r>
                <a:r>
                  <a:rPr lang="ja-JP" altLang="en-US" sz="1600" b="1" dirty="0"/>
                  <a:t>複数</a:t>
                </a:r>
                <a:r>
                  <a:rPr lang="en-US" altLang="ja-JP" sz="1600" b="1" dirty="0"/>
                  <a:t>(</a:t>
                </a:r>
                <a:r>
                  <a:rPr lang="ja-JP" altLang="en-US" sz="1600" b="1" dirty="0"/>
                  <a:t>この実験で少なくとも二つ</a:t>
                </a:r>
                <a:r>
                  <a:rPr lang="en-US" altLang="ja-JP" sz="1600" b="1" dirty="0"/>
                  <a:t>)</a:t>
                </a:r>
                <a:r>
                  <a:rPr lang="ja-JP" altLang="en-US" sz="1600" b="1" dirty="0"/>
                  <a:t>の最適解が存在すること</a:t>
                </a:r>
                <a:r>
                  <a:rPr lang="ja-JP" altLang="en-US" sz="1600" dirty="0"/>
                  <a:t>が分かりました</a:t>
                </a:r>
                <a:endParaRPr lang="en-US" altLang="ja-JP" sz="1600" dirty="0"/>
              </a:p>
              <a:p>
                <a:pPr/>
                <a:endParaRPr lang="en-US" altLang="ja-JP" sz="1600" dirty="0"/>
              </a:p>
              <a:p>
                <a:pPr/>
                <a:r>
                  <a:rPr lang="ja-JP" altLang="en-US" sz="1600" dirty="0"/>
                  <a:t>その他の</a:t>
                </a:r>
                <a:r>
                  <a:rPr lang="en-US" altLang="ja-JP" sz="1600" dirty="0"/>
                  <a:t>49</a:t>
                </a:r>
                <a:r>
                  <a:rPr lang="ja-JP" altLang="en-US" sz="1600" dirty="0"/>
                  <a:t>個のインスタンスは</a:t>
                </a:r>
                <a:endParaRPr lang="en-US" altLang="ja-JP" sz="1600" dirty="0"/>
              </a:p>
              <a:p>
                <a:pPr/>
                <a:r>
                  <a:rPr lang="ja-JP" altLang="en-US" sz="1600" dirty="0"/>
                  <a:t>今回の</a:t>
                </a:r>
                <a:r>
                  <a:rPr lang="ja-JP" altLang="en-US" sz="1600" b="1" dirty="0"/>
                  <a:t>制限したグラフ</a:t>
                </a:r>
                <a:r>
                  <a:rPr lang="ja-JP" altLang="en-US" sz="1600" dirty="0"/>
                  <a:t>で異なる最適解が得られないが</a:t>
                </a:r>
                <a:endParaRPr lang="en-US" altLang="ja-JP" sz="1600" dirty="0"/>
              </a:p>
              <a:p>
                <a:pPr/>
                <a:r>
                  <a:rPr lang="ja-JP" altLang="en-US" sz="1600" dirty="0"/>
                  <a:t>最適解が一つだけ存在するということはまだ言えない</a:t>
                </a:r>
                <a:endParaRPr lang="en-US" altLang="ja-JP" sz="1600" dirty="0"/>
              </a:p>
              <a:p>
                <a:pPr/>
                <a:r>
                  <a:rPr lang="ja-JP" altLang="en-US" sz="1600" dirty="0"/>
                  <a:t>制限する方法を変えて</a:t>
                </a:r>
                <a:r>
                  <a:rPr lang="en-US" altLang="ja-JP" sz="1600" dirty="0"/>
                  <a:t>(</a:t>
                </a:r>
                <a:r>
                  <a:rPr lang="ja-JP" altLang="en-US" sz="1600" dirty="0"/>
                  <a:t>別の制限したグラフ</a:t>
                </a:r>
                <a:r>
                  <a:rPr lang="en-US" altLang="ja-JP" sz="1600" dirty="0"/>
                  <a:t>)</a:t>
                </a:r>
                <a:r>
                  <a:rPr lang="ja-JP" altLang="en-US" sz="1600" dirty="0"/>
                  <a:t>異なる最適解が得られる可能性があると思う</a:t>
                </a:r>
                <a:endParaRPr lang="en-US" altLang="zh-CN" sz="1600" dirty="0"/>
              </a:p>
              <a:p>
                <a:pPr/>
                <a:endParaRPr lang="zh-CN" altLang="en-US" sz="1600" dirty="0"/>
              </a:p>
            </p:txBody>
          </p:sp>
        </mc:Choice>
        <mc:Fallback>
          <p:sp>
            <p:nvSpPr>
              <p:cNvPr id="8" name="文本框 7">
                <a:extLst>
                  <a:ext uri="{FF2B5EF4-FFF2-40B4-BE49-F238E27FC236}">
                    <a16:creationId xmlns:a16="http://schemas.microsoft.com/office/drawing/2014/main" id="{C6D26382-A9B0-6BC9-8562-FE4567FCEB89}"/>
                  </a:ext>
                </a:extLst>
              </p:cNvPr>
              <p:cNvSpPr txBox="1">
                <a:spLocks noRot="1" noChangeAspect="1" noMove="1" noResize="1" noEditPoints="1" noAdjustHandles="1" noChangeArrowheads="1" noChangeShapeType="1" noTextEdit="1"/>
              </p:cNvSpPr>
              <p:nvPr/>
            </p:nvSpPr>
            <p:spPr>
              <a:xfrm>
                <a:off x="366772" y="1163916"/>
                <a:ext cx="10532994" cy="5025030"/>
              </a:xfrm>
              <a:prstGeom prst="rect">
                <a:avLst/>
              </a:prstGeom>
              <a:blipFill>
                <a:blip r:embed="rId2"/>
                <a:stretch>
                  <a:fillRect l="-2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919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00365" y="91149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00364" y="249565"/>
            <a:ext cx="10532995" cy="598978"/>
          </a:xfrm>
        </p:spPr>
        <p:txBody>
          <a:bodyPr>
            <a:noAutofit/>
          </a:bodyPr>
          <a:lstStyle/>
          <a:p>
            <a:r>
              <a:rPr kumimoji="1" lang="en-US" altLang="ja-JP" sz="3600" b="1" dirty="0"/>
              <a:t>LKH</a:t>
            </a:r>
            <a:r>
              <a:rPr kumimoji="1" lang="ja-JP" altLang="en-US" sz="3600" b="1" dirty="0"/>
              <a:t>で最適化結果</a:t>
            </a: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C6D26382-A9B0-6BC9-8562-FE4567FCEB89}"/>
                  </a:ext>
                </a:extLst>
              </p:cNvPr>
              <p:cNvSpPr txBox="1"/>
              <p:nvPr/>
            </p:nvSpPr>
            <p:spPr>
              <a:xfrm>
                <a:off x="366772" y="1163916"/>
                <a:ext cx="10532994" cy="4787080"/>
              </a:xfrm>
              <a:prstGeom prst="rect">
                <a:avLst/>
              </a:prstGeom>
              <a:noFill/>
            </p:spPr>
            <p:txBody>
              <a:bodyPr wrap="square" rtlCol="0">
                <a:spAutoFit/>
              </a:bodyPr>
              <a:lstStyle/>
              <a:p>
                <a:pPr/>
                <a14:m>
                  <m:oMath xmlns:m="http://schemas.openxmlformats.org/officeDocument/2006/math">
                    <m:r>
                      <a:rPr lang="en-US" altLang="zh-CN" sz="1600" b="0" i="1" smtClean="0">
                        <a:latin typeface="Cambria Math" panose="02040503050406030204" pitchFamily="18" charset="0"/>
                      </a:rPr>
                      <m:t>𝑑𝑒𝑣𝑖𝑎𝑡𝑖𝑜𝑛</m:t>
                    </m:r>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𝑐𝑜𝑛𝑠</m:t>
                        </m:r>
                      </m:sub>
                    </m:sSub>
                    <m:r>
                      <a:rPr lang="en-US" altLang="zh-CN"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𝑑</m:t>
                        </m:r>
                      </m:e>
                      <m:sub>
                        <m:r>
                          <a:rPr lang="en-US" altLang="ja-JP" sz="1600" b="0" i="1" smtClean="0">
                            <a:latin typeface="Cambria Math" panose="02040503050406030204" pitchFamily="18" charset="0"/>
                          </a:rPr>
                          <m:t>𝑛</m:t>
                        </m:r>
                        <m:r>
                          <a:rPr lang="en-US" altLang="ja-JP" sz="1600" b="0" i="1" smtClean="0">
                            <a:latin typeface="Cambria Math" panose="02040503050406030204" pitchFamily="18" charset="0"/>
                          </a:rPr>
                          <m:t>𝑜</m:t>
                        </m:r>
                        <m:r>
                          <a:rPr lang="en-US" altLang="ja-JP" sz="1600" b="0" i="1" smtClean="0">
                            <a:latin typeface="Cambria Math" panose="02040503050406030204" pitchFamily="18" charset="0"/>
                          </a:rPr>
                          <m:t>_</m:t>
                        </m:r>
                        <m:r>
                          <a:rPr lang="en-US" altLang="ja-JP" sz="1600" b="0" i="1" smtClean="0">
                            <a:latin typeface="Cambria Math" panose="02040503050406030204" pitchFamily="18" charset="0"/>
                          </a:rPr>
                          <m:t>𝑐𝑜𝑛𝑠</m:t>
                        </m:r>
                      </m:sub>
                    </m:sSub>
                    <m:r>
                      <a:rPr lang="en-US" altLang="ja-JP" sz="1600" b="0" i="1" smtClean="0">
                        <a:latin typeface="Cambria Math" panose="02040503050406030204" pitchFamily="18" charset="0"/>
                      </a:rPr>
                      <m:t>&gt;0</m:t>
                    </m:r>
                  </m:oMath>
                </a14:m>
                <a:r>
                  <a:rPr lang="ja-JP" altLang="en-US" sz="1600" dirty="0"/>
                  <a:t>　</a:t>
                </a:r>
                <a:endParaRPr lang="en-US" altLang="ja-JP" sz="1600" dirty="0"/>
              </a:p>
              <a:p>
                <a:pPr/>
                <a:r>
                  <a:rPr lang="ja-JP" altLang="en-US" sz="1600" b="1" dirty="0"/>
                  <a:t>制限した</a:t>
                </a:r>
                <a:r>
                  <a:rPr lang="en-US" altLang="ja-JP" sz="1600" b="1" dirty="0"/>
                  <a:t>TSP</a:t>
                </a:r>
                <a:r>
                  <a:rPr lang="ja-JP" altLang="en-US" sz="1600" dirty="0"/>
                  <a:t>の最適解の総距離の方が</a:t>
                </a:r>
                <a:r>
                  <a:rPr lang="ja-JP" altLang="en-US" sz="1600" b="1" dirty="0"/>
                  <a:t>大きい</a:t>
                </a:r>
                <a:endParaRPr lang="en-US" altLang="ja-JP" sz="1600" dirty="0"/>
              </a:p>
              <a:p>
                <a:pPr/>
                <a:r>
                  <a:rPr lang="ja-JP" altLang="en-US" sz="1600" dirty="0"/>
                  <a:t>インスタンス　</a:t>
                </a:r>
                <a:r>
                  <a:rPr lang="en-US" altLang="ja-JP" sz="1600" dirty="0"/>
                  <a:t>2</a:t>
                </a:r>
                <a:r>
                  <a:rPr lang="ja-JP" altLang="en-US" sz="1600" dirty="0"/>
                  <a:t>個</a:t>
                </a:r>
                <a:r>
                  <a:rPr lang="en-US" altLang="ja-JP" sz="1600" dirty="0"/>
                  <a:t>(</a:t>
                </a:r>
                <a:r>
                  <a:rPr lang="ja-JP" altLang="en-US" sz="1600" dirty="0"/>
                  <a:t>総</a:t>
                </a:r>
                <a:r>
                  <a:rPr lang="en-US" altLang="ja-JP" sz="1600" dirty="0"/>
                  <a:t>96</a:t>
                </a:r>
                <a:r>
                  <a:rPr lang="ja-JP" altLang="en-US" sz="1600" dirty="0"/>
                  <a:t>個</a:t>
                </a:r>
                <a:r>
                  <a:rPr lang="en-US" altLang="ja-JP" sz="1600" dirty="0"/>
                  <a:t>)</a:t>
                </a:r>
              </a:p>
              <a:p>
                <a:pPr/>
                <a:endParaRPr lang="en-US" altLang="ja-JP" sz="1600" dirty="0"/>
              </a:p>
              <a:p>
                <a:pPr/>
                <a:r>
                  <a:rPr lang="ja-JP" altLang="en-US" sz="1600" dirty="0"/>
                  <a:t>今回の実験で</a:t>
                </a:r>
                <a:r>
                  <a:rPr lang="en-US" altLang="ja-JP" sz="1600" dirty="0"/>
                  <a:t>(</a:t>
                </a:r>
                <a:r>
                  <a:rPr lang="ja-JP" altLang="en-US" sz="1600" dirty="0"/>
                  <a:t>今回の制限する方法で</a:t>
                </a:r>
                <a:r>
                  <a:rPr lang="en-US" altLang="ja-JP" sz="1600" dirty="0"/>
                  <a:t>)</a:t>
                </a:r>
              </a:p>
              <a:p>
                <a:pPr/>
                <a:r>
                  <a:rPr lang="ja-JP" altLang="en-US" sz="1600" dirty="0"/>
                  <a:t>この二つのインスタンスに対して他の最適解がないということがわかりました</a:t>
                </a:r>
                <a:endParaRPr lang="en-US" altLang="zh-CN" sz="1600" dirty="0"/>
              </a:p>
              <a:p>
                <a:pPr/>
                <a:endParaRPr lang="en-US" altLang="zh-CN" sz="1600" dirty="0"/>
              </a:p>
              <a:p>
                <a:pPr/>
                <a:endParaRPr lang="en-US" altLang="zh-CN" sz="1600" dirty="0"/>
              </a:p>
              <a:p>
                <a:pPr/>
                <a:endParaRPr lang="en-US" altLang="zh-CN" sz="1600" dirty="0"/>
              </a:p>
              <a:p>
                <a:pPr/>
                <a:endParaRPr lang="en-US" altLang="zh-CN" sz="1600" dirty="0"/>
              </a:p>
              <a:p>
                <a14:m>
                  <m:oMath xmlns:m="http://schemas.openxmlformats.org/officeDocument/2006/math">
                    <m:r>
                      <a:rPr lang="en-US" altLang="zh-CN" sz="1600" b="0" i="1" smtClean="0">
                        <a:latin typeface="Cambria Math" panose="02040503050406030204" pitchFamily="18" charset="0"/>
                      </a:rPr>
                      <m:t>𝑑𝑒𝑣𝑖𝑎𝑡𝑖𝑜𝑛</m:t>
                    </m:r>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𝑐𝑜𝑛𝑠</m:t>
                        </m:r>
                      </m:sub>
                    </m:sSub>
                    <m:r>
                      <a:rPr lang="en-US" altLang="zh-CN"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𝑑</m:t>
                        </m:r>
                      </m:e>
                      <m:sub>
                        <m:r>
                          <a:rPr lang="en-US" altLang="ja-JP" sz="1600" b="0" i="1" smtClean="0">
                            <a:latin typeface="Cambria Math" panose="02040503050406030204" pitchFamily="18" charset="0"/>
                          </a:rPr>
                          <m:t>𝑛</m:t>
                        </m:r>
                        <m:r>
                          <a:rPr lang="en-US" altLang="ja-JP" sz="1600" b="0" i="1" smtClean="0">
                            <a:latin typeface="Cambria Math" panose="02040503050406030204" pitchFamily="18" charset="0"/>
                          </a:rPr>
                          <m:t>𝑜</m:t>
                        </m:r>
                        <m:r>
                          <a:rPr lang="en-US" altLang="ja-JP" sz="1600" b="0" i="1" smtClean="0">
                            <a:latin typeface="Cambria Math" panose="02040503050406030204" pitchFamily="18" charset="0"/>
                          </a:rPr>
                          <m:t>_</m:t>
                        </m:r>
                        <m:r>
                          <a:rPr lang="en-US" altLang="ja-JP" sz="1600" b="0" i="1" smtClean="0">
                            <a:latin typeface="Cambria Math" panose="02040503050406030204" pitchFamily="18" charset="0"/>
                          </a:rPr>
                          <m:t>𝑐𝑜𝑛𝑠</m:t>
                        </m:r>
                      </m:sub>
                    </m:sSub>
                    <m:r>
                      <a:rPr lang="en-US" altLang="ja-JP" sz="1600" b="0" i="1" smtClean="0">
                        <a:latin typeface="Cambria Math" panose="02040503050406030204" pitchFamily="18" charset="0"/>
                      </a:rPr>
                      <m:t>&lt;</m:t>
                    </m:r>
                    <m:r>
                      <a:rPr lang="en-US" altLang="ja-JP" sz="1600" b="0" i="1" smtClean="0">
                        <a:latin typeface="Cambria Math" panose="02040503050406030204" pitchFamily="18" charset="0"/>
                      </a:rPr>
                      <m:t>0</m:t>
                    </m:r>
                  </m:oMath>
                </a14:m>
                <a:r>
                  <a:rPr lang="ja-JP" altLang="en-US" sz="1600" dirty="0"/>
                  <a:t>　</a:t>
                </a:r>
                <a:endParaRPr lang="en-US" altLang="zh-CN" sz="1600" dirty="0"/>
              </a:p>
              <a:p>
                <a:r>
                  <a:rPr lang="ja-JP" altLang="en-US" sz="1600" b="1" dirty="0"/>
                  <a:t>制限なしの</a:t>
                </a:r>
                <a:r>
                  <a:rPr lang="en-US" altLang="ja-JP" sz="1600" b="1" dirty="0"/>
                  <a:t>TSP</a:t>
                </a:r>
                <a:r>
                  <a:rPr lang="ja-JP" altLang="en-US" sz="1600" dirty="0"/>
                  <a:t>の最適解の方が</a:t>
                </a:r>
                <a:r>
                  <a:rPr lang="ja-JP" altLang="en-US" sz="1600" b="1" dirty="0"/>
                  <a:t>大きい</a:t>
                </a:r>
                <a:endParaRPr lang="en-US" altLang="ja-JP" sz="1600" b="1" dirty="0"/>
              </a:p>
              <a:p>
                <a:r>
                  <a:rPr lang="ja-JP" altLang="en-US" sz="1600" b="1" dirty="0"/>
                  <a:t>制限なしの</a:t>
                </a:r>
                <a:r>
                  <a:rPr lang="en-US" altLang="ja-JP" sz="1600" b="1" dirty="0"/>
                  <a:t>TSP</a:t>
                </a:r>
                <a:r>
                  <a:rPr lang="ja-JP" altLang="en-US" sz="1600" dirty="0"/>
                  <a:t>の最適解より良い解が見つかりました</a:t>
                </a:r>
                <a:endParaRPr lang="en-US" altLang="ja-JP" sz="1600" dirty="0"/>
              </a:p>
              <a:p>
                <a:r>
                  <a:rPr lang="ja-JP" altLang="en-US" sz="1600" dirty="0"/>
                  <a:t>インスタンス　</a:t>
                </a:r>
                <a:r>
                  <a:rPr lang="en-US" altLang="ja-JP" sz="1600" dirty="0"/>
                  <a:t>1</a:t>
                </a:r>
                <a:r>
                  <a:rPr lang="ja-JP" altLang="en-US" sz="1600" dirty="0"/>
                  <a:t>個</a:t>
                </a:r>
                <a:r>
                  <a:rPr lang="en-US" altLang="ja-JP" sz="1600" dirty="0"/>
                  <a:t>(</a:t>
                </a:r>
                <a:r>
                  <a:rPr lang="ja-JP" altLang="en-US" sz="1600" dirty="0"/>
                  <a:t>総</a:t>
                </a:r>
                <a:r>
                  <a:rPr lang="en-US" altLang="ja-JP" sz="1600" dirty="0"/>
                  <a:t>96</a:t>
                </a:r>
                <a:r>
                  <a:rPr lang="ja-JP" altLang="en-US" sz="1600" dirty="0"/>
                  <a:t>個</a:t>
                </a:r>
                <a:r>
                  <a:rPr lang="en-US" altLang="ja-JP" sz="1600" dirty="0"/>
                  <a:t>)</a:t>
                </a:r>
              </a:p>
              <a:p>
                <a:endParaRPr lang="en-US" altLang="zh-CN" sz="1600" dirty="0"/>
              </a:p>
              <a:p>
                <a:r>
                  <a:rPr lang="ja-JP" altLang="en-US" sz="1600" dirty="0"/>
                  <a:t>つまり、</a:t>
                </a:r>
                <a:r>
                  <a:rPr lang="en-US" altLang="ja-JP" sz="1600" dirty="0"/>
                  <a:t>LKH</a:t>
                </a:r>
                <a:r>
                  <a:rPr lang="ja-JP" altLang="en-US" sz="1600" dirty="0"/>
                  <a:t>で得られた制限なしの</a:t>
                </a:r>
                <a:r>
                  <a:rPr lang="en-US" altLang="ja-JP" sz="1600" dirty="0"/>
                  <a:t>TSP</a:t>
                </a:r>
                <a:r>
                  <a:rPr lang="ja-JP" altLang="en-US" sz="1600" dirty="0"/>
                  <a:t>の最適解が本当の最適解ではない</a:t>
                </a:r>
                <a:endParaRPr lang="en-US" altLang="ja-JP" sz="1600" dirty="0"/>
              </a:p>
              <a:p>
                <a:r>
                  <a:rPr lang="en-US" altLang="ja-JP" sz="1600" dirty="0" err="1"/>
                  <a:t>Gurobi</a:t>
                </a:r>
                <a:r>
                  <a:rPr lang="ja-JP" altLang="en-US" sz="1600" dirty="0"/>
                  <a:t>で解いてみましたが、２時間以内に最適解が得られない </a:t>
                </a:r>
                <a:r>
                  <a:rPr lang="en-US" altLang="ja-JP" sz="1600" dirty="0"/>
                  <a:t>(Incumbent=1015  </a:t>
                </a:r>
                <a:r>
                  <a:rPr lang="en-US" altLang="ja-JP" sz="1600" dirty="0" err="1"/>
                  <a:t>BestBd</a:t>
                </a:r>
                <a:r>
                  <a:rPr lang="en-US" altLang="ja-JP" sz="1600" dirty="0"/>
                  <a:t>=28  gap=97.2%)</a:t>
                </a:r>
              </a:p>
              <a:p>
                <a:endParaRPr lang="en-US" altLang="ja-JP" sz="1600" dirty="0"/>
              </a:p>
              <a:p>
                <a:r>
                  <a:rPr lang="ja-JP" altLang="en-US" sz="1600" dirty="0"/>
                  <a:t>原因はよく分からない</a:t>
                </a:r>
                <a:endParaRPr lang="zh-CN" altLang="en-US" sz="1600" dirty="0"/>
              </a:p>
            </p:txBody>
          </p:sp>
        </mc:Choice>
        <mc:Fallback>
          <p:sp>
            <p:nvSpPr>
              <p:cNvPr id="8" name="文本框 7">
                <a:extLst>
                  <a:ext uri="{FF2B5EF4-FFF2-40B4-BE49-F238E27FC236}">
                    <a16:creationId xmlns:a16="http://schemas.microsoft.com/office/drawing/2014/main" id="{C6D26382-A9B0-6BC9-8562-FE4567FCEB89}"/>
                  </a:ext>
                </a:extLst>
              </p:cNvPr>
              <p:cNvSpPr txBox="1">
                <a:spLocks noRot="1" noChangeAspect="1" noMove="1" noResize="1" noEditPoints="1" noAdjustHandles="1" noChangeArrowheads="1" noChangeShapeType="1" noTextEdit="1"/>
              </p:cNvSpPr>
              <p:nvPr/>
            </p:nvSpPr>
            <p:spPr>
              <a:xfrm>
                <a:off x="366772" y="1163916"/>
                <a:ext cx="10532994" cy="4787080"/>
              </a:xfrm>
              <a:prstGeom prst="rect">
                <a:avLst/>
              </a:prstGeom>
              <a:blipFill>
                <a:blip r:embed="rId2"/>
                <a:stretch>
                  <a:fillRect l="-289" b="-6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7572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605D8D0A-3D91-3184-4515-AC2C73F66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618660" cy="3361038"/>
          </a:xfrm>
          <a:prstGeom prst="rect">
            <a:avLst/>
          </a:prstGeom>
        </p:spPr>
      </p:pic>
      <p:pic>
        <p:nvPicPr>
          <p:cNvPr id="7" name="图片 6">
            <a:extLst>
              <a:ext uri="{FF2B5EF4-FFF2-40B4-BE49-F238E27FC236}">
                <a16:creationId xmlns:a16="http://schemas.microsoft.com/office/drawing/2014/main" id="{CC4A288D-2B7C-1719-3C70-D5DB53A0D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46" y="3589638"/>
            <a:ext cx="6436160" cy="3268362"/>
          </a:xfrm>
          <a:prstGeom prst="rect">
            <a:avLst/>
          </a:prstGeom>
        </p:spPr>
      </p:pic>
      <p:sp>
        <p:nvSpPr>
          <p:cNvPr id="11" name="矩形: 圆角 10">
            <a:extLst>
              <a:ext uri="{FF2B5EF4-FFF2-40B4-BE49-F238E27FC236}">
                <a16:creationId xmlns:a16="http://schemas.microsoft.com/office/drawing/2014/main" id="{7A36A683-51A5-8A47-E5B9-50EB017DC56B}"/>
              </a:ext>
            </a:extLst>
          </p:cNvPr>
          <p:cNvSpPr/>
          <p:nvPr/>
        </p:nvSpPr>
        <p:spPr>
          <a:xfrm flipV="1">
            <a:off x="47898" y="3451244"/>
            <a:ext cx="12096203"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605C3FB-24F5-6140-FAA1-D05CCE44B353}"/>
              </a:ext>
            </a:extLst>
          </p:cNvPr>
          <p:cNvSpPr txBox="1"/>
          <p:nvPr/>
        </p:nvSpPr>
        <p:spPr>
          <a:xfrm>
            <a:off x="7532988" y="284890"/>
            <a:ext cx="4255358" cy="646331"/>
          </a:xfrm>
          <a:prstGeom prst="rect">
            <a:avLst/>
          </a:prstGeom>
          <a:noFill/>
        </p:spPr>
        <p:txBody>
          <a:bodyPr wrap="square">
            <a:spAutoFit/>
          </a:bodyPr>
          <a:lstStyle/>
          <a:p>
            <a:r>
              <a:rPr lang="ja-JP" altLang="en-US" sz="1800" b="1" dirty="0"/>
              <a:t>制限なしの</a:t>
            </a:r>
            <a:r>
              <a:rPr lang="en-US" altLang="ja-JP" sz="1800" b="1" dirty="0"/>
              <a:t>TSP</a:t>
            </a:r>
          </a:p>
          <a:p>
            <a:r>
              <a:rPr lang="en-US" altLang="ja-JP" b="1" dirty="0"/>
              <a:t>LKH</a:t>
            </a:r>
            <a:r>
              <a:rPr lang="ja-JP" altLang="en-US" b="1" dirty="0"/>
              <a:t>で得られた最適解：</a:t>
            </a:r>
            <a:r>
              <a:rPr lang="en-US" altLang="ja-JP" b="1" dirty="0"/>
              <a:t>729</a:t>
            </a:r>
            <a:endParaRPr lang="zh-CN" altLang="en-US" dirty="0"/>
          </a:p>
        </p:txBody>
      </p:sp>
      <p:sp>
        <p:nvSpPr>
          <p:cNvPr id="16" name="文本框 15">
            <a:extLst>
              <a:ext uri="{FF2B5EF4-FFF2-40B4-BE49-F238E27FC236}">
                <a16:creationId xmlns:a16="http://schemas.microsoft.com/office/drawing/2014/main" id="{00C31496-9BCD-B1D7-AB90-599A73CB25F9}"/>
              </a:ext>
            </a:extLst>
          </p:cNvPr>
          <p:cNvSpPr txBox="1"/>
          <p:nvPr/>
        </p:nvSpPr>
        <p:spPr>
          <a:xfrm>
            <a:off x="7687447" y="3847345"/>
            <a:ext cx="3804337" cy="646331"/>
          </a:xfrm>
          <a:prstGeom prst="rect">
            <a:avLst/>
          </a:prstGeom>
          <a:noFill/>
        </p:spPr>
        <p:txBody>
          <a:bodyPr wrap="square">
            <a:spAutoFit/>
          </a:bodyPr>
          <a:lstStyle/>
          <a:p>
            <a:r>
              <a:rPr lang="ja-JP" altLang="en-US" sz="1800" b="1" dirty="0"/>
              <a:t>制限した</a:t>
            </a:r>
            <a:r>
              <a:rPr lang="en-US" altLang="ja-JP" sz="1800" b="1" dirty="0"/>
              <a:t>TSP</a:t>
            </a:r>
          </a:p>
          <a:p>
            <a:r>
              <a:rPr lang="en-US" altLang="ja-JP" b="1" dirty="0"/>
              <a:t>LKH</a:t>
            </a:r>
            <a:r>
              <a:rPr lang="ja-JP" altLang="en-US" b="1" dirty="0"/>
              <a:t>で得られた最適解：</a:t>
            </a:r>
            <a:r>
              <a:rPr lang="en-US" altLang="ja-JP" b="1" dirty="0"/>
              <a:t>727</a:t>
            </a:r>
            <a:endParaRPr lang="zh-CN" altLang="en-US" dirty="0"/>
          </a:p>
        </p:txBody>
      </p:sp>
    </p:spTree>
    <p:extLst>
      <p:ext uri="{BB962C8B-B14F-4D97-AF65-F5344CB8AC3E}">
        <p14:creationId xmlns:p14="http://schemas.microsoft.com/office/powerpoint/2010/main" val="17373199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11752</TotalTime>
  <Words>700</Words>
  <Application>Microsoft Office PowerPoint</Application>
  <PresentationFormat>宽屏</PresentationFormat>
  <Paragraphs>106</Paragraphs>
  <Slides>12</Slides>
  <Notes>1</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等线 Light</vt:lpstr>
      <vt:lpstr>Arial</vt:lpstr>
      <vt:lpstr>Cambria Math</vt:lpstr>
      <vt:lpstr>Segoe UI Symbol</vt:lpstr>
      <vt:lpstr>Office 主题​​</vt:lpstr>
      <vt:lpstr>Group meeting</vt:lpstr>
      <vt:lpstr>今回の内容</vt:lpstr>
      <vt:lpstr>TSPのグラフ</vt:lpstr>
      <vt:lpstr>辺を加える</vt:lpstr>
      <vt:lpstr>LKHで最適化する</vt:lpstr>
      <vt:lpstr>LKHで最適化結果</vt:lpstr>
      <vt:lpstr>LKHで最適化結果</vt:lpstr>
      <vt:lpstr>LKHで最適化結果</vt:lpstr>
      <vt:lpstr>PowerPoint 演示文稿</vt:lpstr>
      <vt:lpstr>ボロノイー図に基づいて　隣の隣の母点を繋ぐ</vt:lpstr>
      <vt:lpstr>ボロノイー図に基づいて　隣の隣の母点を繋ぐ</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meeting</dc:title>
  <dc:creator>劉　崇玖</dc:creator>
  <cp:lastModifiedBy>崇玖 刘</cp:lastModifiedBy>
  <cp:revision>539</cp:revision>
  <dcterms:created xsi:type="dcterms:W3CDTF">2023-04-18T06:26:34Z</dcterms:created>
  <dcterms:modified xsi:type="dcterms:W3CDTF">2024-05-19T14:13:51Z</dcterms:modified>
</cp:coreProperties>
</file>