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304" r:id="rId3"/>
    <p:sldId id="367" r:id="rId4"/>
    <p:sldId id="368" r:id="rId5"/>
    <p:sldId id="369" r:id="rId6"/>
    <p:sldId id="366" r:id="rId7"/>
    <p:sldId id="29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60F"/>
    <a:srgbClr val="FF7B06"/>
    <a:srgbClr val="FFFFFF"/>
    <a:srgbClr val="5F2F05"/>
    <a:srgbClr val="4D92C3"/>
    <a:srgbClr val="CFD5EA"/>
    <a:srgbClr val="AEAFB4"/>
    <a:srgbClr val="4472C4"/>
    <a:srgbClr val="AFABA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17" autoAdjust="0"/>
    <p:restoredTop sz="93548" autoAdjust="0"/>
  </p:normalViewPr>
  <p:slideViewPr>
    <p:cSldViewPr snapToGrid="0">
      <p:cViewPr varScale="1">
        <p:scale>
          <a:sx n="97" d="100"/>
          <a:sy n="97" d="100"/>
        </p:scale>
        <p:origin x="80" y="20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edges of graph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4"/>
          <c:order val="0"/>
          <c:tx>
            <c:v>complete</c:v>
          </c:tx>
          <c:spPr>
            <a:ln w="2540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0-50E5-4305-AD75-CA9A1F936BF4}"/>
            </c:ext>
          </c:extLst>
        </c:ser>
        <c:ser>
          <c:idx val="2"/>
          <c:order val="1"/>
          <c:tx>
            <c:v>de_nei2_nei3</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119</c:v>
                </c:pt>
                <c:pt idx="12">
                  <c:v>135</c:v>
                </c:pt>
                <c:pt idx="13">
                  <c:v>152</c:v>
                </c:pt>
                <c:pt idx="14">
                  <c:v>171</c:v>
                </c:pt>
                <c:pt idx="15">
                  <c:v>189</c:v>
                </c:pt>
                <c:pt idx="16">
                  <c:v>202</c:v>
                </c:pt>
                <c:pt idx="17">
                  <c:v>228</c:v>
                </c:pt>
                <c:pt idx="18">
                  <c:v>241</c:v>
                </c:pt>
                <c:pt idx="19">
                  <c:v>264</c:v>
                </c:pt>
                <c:pt idx="20">
                  <c:v>289</c:v>
                </c:pt>
                <c:pt idx="21">
                  <c:v>300</c:v>
                </c:pt>
                <c:pt idx="22">
                  <c:v>326</c:v>
                </c:pt>
                <c:pt idx="23">
                  <c:v>354</c:v>
                </c:pt>
                <c:pt idx="24">
                  <c:v>357</c:v>
                </c:pt>
                <c:pt idx="25">
                  <c:v>391</c:v>
                </c:pt>
                <c:pt idx="26">
                  <c:v>414</c:v>
                </c:pt>
                <c:pt idx="27">
                  <c:v>452</c:v>
                </c:pt>
                <c:pt idx="28">
                  <c:v>453</c:v>
                </c:pt>
                <c:pt idx="29">
                  <c:v>468</c:v>
                </c:pt>
                <c:pt idx="30">
                  <c:v>481</c:v>
                </c:pt>
                <c:pt idx="31">
                  <c:v>525</c:v>
                </c:pt>
                <c:pt idx="32">
                  <c:v>564</c:v>
                </c:pt>
                <c:pt idx="33">
                  <c:v>532</c:v>
                </c:pt>
                <c:pt idx="34">
                  <c:v>559</c:v>
                </c:pt>
                <c:pt idx="35">
                  <c:v>621</c:v>
                </c:pt>
                <c:pt idx="36">
                  <c:v>613</c:v>
                </c:pt>
                <c:pt idx="37">
                  <c:v>671</c:v>
                </c:pt>
                <c:pt idx="38">
                  <c:v>663</c:v>
                </c:pt>
                <c:pt idx="39">
                  <c:v>683</c:v>
                </c:pt>
                <c:pt idx="40">
                  <c:v>688</c:v>
                </c:pt>
                <c:pt idx="41">
                  <c:v>753</c:v>
                </c:pt>
                <c:pt idx="42">
                  <c:v>771</c:v>
                </c:pt>
                <c:pt idx="43">
                  <c:v>772</c:v>
                </c:pt>
                <c:pt idx="44">
                  <c:v>792</c:v>
                </c:pt>
                <c:pt idx="45">
                  <c:v>833</c:v>
                </c:pt>
                <c:pt idx="46">
                  <c:v>885</c:v>
                </c:pt>
                <c:pt idx="47">
                  <c:v>846</c:v>
                </c:pt>
                <c:pt idx="48">
                  <c:v>902</c:v>
                </c:pt>
                <c:pt idx="49">
                  <c:v>929</c:v>
                </c:pt>
                <c:pt idx="50">
                  <c:v>1008</c:v>
                </c:pt>
                <c:pt idx="51">
                  <c:v>940</c:v>
                </c:pt>
                <c:pt idx="52">
                  <c:v>952</c:v>
                </c:pt>
                <c:pt idx="53">
                  <c:v>982</c:v>
                </c:pt>
                <c:pt idx="54">
                  <c:v>1000</c:v>
                </c:pt>
                <c:pt idx="55">
                  <c:v>1024</c:v>
                </c:pt>
                <c:pt idx="56">
                  <c:v>1045</c:v>
                </c:pt>
                <c:pt idx="57">
                  <c:v>1220</c:v>
                </c:pt>
                <c:pt idx="58">
                  <c:v>1099</c:v>
                </c:pt>
                <c:pt idx="59">
                  <c:v>1088</c:v>
                </c:pt>
                <c:pt idx="60">
                  <c:v>1182</c:v>
                </c:pt>
                <c:pt idx="61">
                  <c:v>1224</c:v>
                </c:pt>
                <c:pt idx="62">
                  <c:v>1202</c:v>
                </c:pt>
                <c:pt idx="63">
                  <c:v>1197</c:v>
                </c:pt>
                <c:pt idx="64">
                  <c:v>1247</c:v>
                </c:pt>
                <c:pt idx="65">
                  <c:v>1240</c:v>
                </c:pt>
                <c:pt idx="66">
                  <c:v>1334</c:v>
                </c:pt>
                <c:pt idx="67">
                  <c:v>1286</c:v>
                </c:pt>
                <c:pt idx="68">
                  <c:v>1358</c:v>
                </c:pt>
                <c:pt idx="69">
                  <c:v>1318</c:v>
                </c:pt>
                <c:pt idx="70">
                  <c:v>1427</c:v>
                </c:pt>
                <c:pt idx="71">
                  <c:v>1416</c:v>
                </c:pt>
                <c:pt idx="72">
                  <c:v>1372</c:v>
                </c:pt>
                <c:pt idx="73">
                  <c:v>1402</c:v>
                </c:pt>
                <c:pt idx="74">
                  <c:v>1433</c:v>
                </c:pt>
                <c:pt idx="75">
                  <c:v>1508</c:v>
                </c:pt>
                <c:pt idx="76">
                  <c:v>1525</c:v>
                </c:pt>
                <c:pt idx="77">
                  <c:v>1561</c:v>
                </c:pt>
                <c:pt idx="78">
                  <c:v>1562</c:v>
                </c:pt>
                <c:pt idx="79">
                  <c:v>1556</c:v>
                </c:pt>
                <c:pt idx="80">
                  <c:v>1599</c:v>
                </c:pt>
                <c:pt idx="81">
                  <c:v>1599</c:v>
                </c:pt>
                <c:pt idx="82">
                  <c:v>1634</c:v>
                </c:pt>
                <c:pt idx="83">
                  <c:v>1789</c:v>
                </c:pt>
                <c:pt idx="84">
                  <c:v>1679</c:v>
                </c:pt>
                <c:pt idx="85">
                  <c:v>1682</c:v>
                </c:pt>
                <c:pt idx="86">
                  <c:v>1675</c:v>
                </c:pt>
                <c:pt idx="87">
                  <c:v>1776</c:v>
                </c:pt>
                <c:pt idx="88">
                  <c:v>1771</c:v>
                </c:pt>
                <c:pt idx="89">
                  <c:v>1835</c:v>
                </c:pt>
                <c:pt idx="90">
                  <c:v>1854</c:v>
                </c:pt>
                <c:pt idx="91">
                  <c:v>1777</c:v>
                </c:pt>
                <c:pt idx="92">
                  <c:v>1874</c:v>
                </c:pt>
                <c:pt idx="93">
                  <c:v>1854</c:v>
                </c:pt>
                <c:pt idx="94">
                  <c:v>1831</c:v>
                </c:pt>
                <c:pt idx="95">
                  <c:v>1921</c:v>
                </c:pt>
                <c:pt idx="96">
                  <c:v>1984</c:v>
                </c:pt>
                <c:pt idx="97">
                  <c:v>2014</c:v>
                </c:pt>
                <c:pt idx="98">
                  <c:v>2067</c:v>
                </c:pt>
                <c:pt idx="99">
                  <c:v>2063</c:v>
                </c:pt>
                <c:pt idx="100">
                  <c:v>2018</c:v>
                </c:pt>
                <c:pt idx="101">
                  <c:v>2127</c:v>
                </c:pt>
                <c:pt idx="102">
                  <c:v>2065</c:v>
                </c:pt>
                <c:pt idx="103">
                  <c:v>2086</c:v>
                </c:pt>
                <c:pt idx="104">
                  <c:v>2090</c:v>
                </c:pt>
                <c:pt idx="105">
                  <c:v>2107</c:v>
                </c:pt>
                <c:pt idx="106">
                  <c:v>2250</c:v>
                </c:pt>
                <c:pt idx="107">
                  <c:v>2161</c:v>
                </c:pt>
                <c:pt idx="108">
                  <c:v>2162</c:v>
                </c:pt>
                <c:pt idx="109">
                  <c:v>2210</c:v>
                </c:pt>
                <c:pt idx="110">
                  <c:v>2319</c:v>
                </c:pt>
                <c:pt idx="111">
                  <c:v>2290</c:v>
                </c:pt>
                <c:pt idx="112">
                  <c:v>2248</c:v>
                </c:pt>
                <c:pt idx="113">
                  <c:v>2371</c:v>
                </c:pt>
                <c:pt idx="114">
                  <c:v>2406</c:v>
                </c:pt>
                <c:pt idx="115">
                  <c:v>2323</c:v>
                </c:pt>
                <c:pt idx="116">
                  <c:v>2389</c:v>
                </c:pt>
                <c:pt idx="117">
                  <c:v>2321</c:v>
                </c:pt>
                <c:pt idx="118">
                  <c:v>2417</c:v>
                </c:pt>
                <c:pt idx="119">
                  <c:v>2492</c:v>
                </c:pt>
                <c:pt idx="120">
                  <c:v>2664</c:v>
                </c:pt>
                <c:pt idx="121">
                  <c:v>2471</c:v>
                </c:pt>
                <c:pt idx="122">
                  <c:v>2740</c:v>
                </c:pt>
                <c:pt idx="123">
                  <c:v>2673</c:v>
                </c:pt>
                <c:pt idx="124">
                  <c:v>2646</c:v>
                </c:pt>
                <c:pt idx="125">
                  <c:v>2681</c:v>
                </c:pt>
                <c:pt idx="126">
                  <c:v>2620</c:v>
                </c:pt>
                <c:pt idx="127">
                  <c:v>2660</c:v>
                </c:pt>
                <c:pt idx="128">
                  <c:v>2565</c:v>
                </c:pt>
                <c:pt idx="129">
                  <c:v>2781</c:v>
                </c:pt>
                <c:pt idx="130">
                  <c:v>2724</c:v>
                </c:pt>
                <c:pt idx="131">
                  <c:v>2621</c:v>
                </c:pt>
                <c:pt idx="132">
                  <c:v>2836</c:v>
                </c:pt>
                <c:pt idx="133">
                  <c:v>2890</c:v>
                </c:pt>
                <c:pt idx="134">
                  <c:v>2837</c:v>
                </c:pt>
                <c:pt idx="135">
                  <c:v>2757</c:v>
                </c:pt>
                <c:pt idx="136">
                  <c:v>2928</c:v>
                </c:pt>
                <c:pt idx="137">
                  <c:v>2776</c:v>
                </c:pt>
                <c:pt idx="138">
                  <c:v>2995</c:v>
                </c:pt>
                <c:pt idx="139">
                  <c:v>3016</c:v>
                </c:pt>
                <c:pt idx="140">
                  <c:v>3040</c:v>
                </c:pt>
                <c:pt idx="141">
                  <c:v>3144</c:v>
                </c:pt>
                <c:pt idx="142">
                  <c:v>3212</c:v>
                </c:pt>
                <c:pt idx="143">
                  <c:v>3043</c:v>
                </c:pt>
                <c:pt idx="144">
                  <c:v>3141</c:v>
                </c:pt>
                <c:pt idx="145">
                  <c:v>2985</c:v>
                </c:pt>
                <c:pt idx="146">
                  <c:v>3132</c:v>
                </c:pt>
                <c:pt idx="147">
                  <c:v>3095</c:v>
                </c:pt>
                <c:pt idx="148">
                  <c:v>3217</c:v>
                </c:pt>
                <c:pt idx="149">
                  <c:v>3152</c:v>
                </c:pt>
                <c:pt idx="150">
                  <c:v>3147</c:v>
                </c:pt>
                <c:pt idx="151">
                  <c:v>3218</c:v>
                </c:pt>
                <c:pt idx="152">
                  <c:v>3203</c:v>
                </c:pt>
                <c:pt idx="153">
                  <c:v>3150</c:v>
                </c:pt>
                <c:pt idx="154">
                  <c:v>3269</c:v>
                </c:pt>
                <c:pt idx="155">
                  <c:v>3281</c:v>
                </c:pt>
                <c:pt idx="156">
                  <c:v>3662</c:v>
                </c:pt>
                <c:pt idx="157">
                  <c:v>3311</c:v>
                </c:pt>
                <c:pt idx="158">
                  <c:v>3378</c:v>
                </c:pt>
                <c:pt idx="159">
                  <c:v>3430</c:v>
                </c:pt>
                <c:pt idx="160">
                  <c:v>3554</c:v>
                </c:pt>
                <c:pt idx="161">
                  <c:v>3390</c:v>
                </c:pt>
                <c:pt idx="162">
                  <c:v>3298</c:v>
                </c:pt>
                <c:pt idx="163">
                  <c:v>3401</c:v>
                </c:pt>
                <c:pt idx="164">
                  <c:v>3386</c:v>
                </c:pt>
                <c:pt idx="165">
                  <c:v>3659</c:v>
                </c:pt>
                <c:pt idx="166">
                  <c:v>3536</c:v>
                </c:pt>
                <c:pt idx="167">
                  <c:v>3585</c:v>
                </c:pt>
                <c:pt idx="168">
                  <c:v>3767</c:v>
                </c:pt>
                <c:pt idx="169">
                  <c:v>3747</c:v>
                </c:pt>
                <c:pt idx="170">
                  <c:v>3693</c:v>
                </c:pt>
                <c:pt idx="171">
                  <c:v>3683</c:v>
                </c:pt>
                <c:pt idx="172">
                  <c:v>3612</c:v>
                </c:pt>
                <c:pt idx="173">
                  <c:v>3772</c:v>
                </c:pt>
                <c:pt idx="174">
                  <c:v>3898</c:v>
                </c:pt>
                <c:pt idx="175">
                  <c:v>3720</c:v>
                </c:pt>
                <c:pt idx="176">
                  <c:v>3784</c:v>
                </c:pt>
                <c:pt idx="177">
                  <c:v>3774</c:v>
                </c:pt>
                <c:pt idx="178">
                  <c:v>3954</c:v>
                </c:pt>
                <c:pt idx="179">
                  <c:v>3790</c:v>
                </c:pt>
                <c:pt idx="180">
                  <c:v>3740</c:v>
                </c:pt>
                <c:pt idx="181">
                  <c:v>3973</c:v>
                </c:pt>
                <c:pt idx="182">
                  <c:v>3902</c:v>
                </c:pt>
                <c:pt idx="183">
                  <c:v>3962</c:v>
                </c:pt>
                <c:pt idx="184">
                  <c:v>3860</c:v>
                </c:pt>
                <c:pt idx="185">
                  <c:v>3997</c:v>
                </c:pt>
                <c:pt idx="186">
                  <c:v>4077</c:v>
                </c:pt>
                <c:pt idx="187">
                  <c:v>4069</c:v>
                </c:pt>
                <c:pt idx="188">
                  <c:v>4023</c:v>
                </c:pt>
                <c:pt idx="189">
                  <c:v>4036</c:v>
                </c:pt>
                <c:pt idx="190">
                  <c:v>4033</c:v>
                </c:pt>
                <c:pt idx="191">
                  <c:v>4197</c:v>
                </c:pt>
                <c:pt idx="192">
                  <c:v>3978</c:v>
                </c:pt>
                <c:pt idx="193">
                  <c:v>4171</c:v>
                </c:pt>
                <c:pt idx="194">
                  <c:v>4198</c:v>
                </c:pt>
                <c:pt idx="195">
                  <c:v>4312</c:v>
                </c:pt>
              </c:numCache>
            </c:numRef>
          </c:yVal>
          <c:smooth val="0"/>
          <c:extLst>
            <c:ext xmlns:c16="http://schemas.microsoft.com/office/drawing/2014/chart" uri="{C3380CC4-5D6E-409C-BE32-E72D297353CC}">
              <c16:uniqueId val="{00000001-50E5-4305-AD75-CA9A1F936BF4}"/>
            </c:ext>
          </c:extLst>
        </c:ser>
        <c:ser>
          <c:idx val="1"/>
          <c:order val="2"/>
          <c:tx>
            <c:v>de_seg1_seg2_seg3</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Sheet1!$G$2:$G$197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2-50E5-4305-AD75-CA9A1F936BF4}"/>
            </c:ext>
          </c:extLst>
        </c:ser>
        <c:ser>
          <c:idx val="0"/>
          <c:order val="3"/>
          <c:tx>
            <c:v>delaunay</c:v>
          </c:tx>
          <c:spPr>
            <a:ln w="19050" cap="rnd">
              <a:noFill/>
              <a:round/>
            </a:ln>
            <a:effectLst/>
          </c:spPr>
          <c:marker>
            <c:symbol val="circle"/>
            <c:size val="5"/>
            <c:spPr>
              <a:solidFill>
                <a:schemeClr val="accent4"/>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3-50E5-4305-AD75-CA9A1F936BF4}"/>
            </c:ext>
          </c:extLst>
        </c:ser>
        <c:dLbls>
          <c:showLegendKey val="0"/>
          <c:showVal val="0"/>
          <c:showCatName val="0"/>
          <c:showSerName val="0"/>
          <c:showPercent val="0"/>
          <c:showBubbleSize val="0"/>
        </c:dLbls>
        <c:axId val="1279994815"/>
        <c:axId val="1279997215"/>
      </c:scatterChart>
      <c:valAx>
        <c:axId val="1279994815"/>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町の個数</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79997215"/>
        <c:crosses val="autoZero"/>
        <c:crossBetween val="midCat"/>
      </c:valAx>
      <c:valAx>
        <c:axId val="1279997215"/>
        <c:scaling>
          <c:orientation val="minMax"/>
          <c:max val="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79994815"/>
        <c:crosses val="autoZero"/>
        <c:crossBetween val="midCat"/>
      </c:valAx>
      <c:spPr>
        <a:noFill/>
        <a:ln>
          <a:noFill/>
        </a:ln>
        <a:effectLst/>
      </c:spPr>
    </c:plotArea>
    <c:legend>
      <c:legendPos val="r"/>
      <c:layout>
        <c:manualLayout>
          <c:xMode val="edge"/>
          <c:yMode val="edge"/>
          <c:x val="0.86574938354581155"/>
          <c:y val="0.6896602343586643"/>
          <c:w val="0.12204698558039048"/>
          <c:h val="0.1389703628807039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a:t>
            </a:fld>
            <a:endParaRPr lang="zh-CN" altLang="en-US"/>
          </a:p>
        </p:txBody>
      </p:sp>
    </p:spTree>
    <p:extLst>
      <p:ext uri="{BB962C8B-B14F-4D97-AF65-F5344CB8AC3E}">
        <p14:creationId xmlns:p14="http://schemas.microsoft.com/office/powerpoint/2010/main" val="167923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ja-JP" dirty="0"/>
              <a:t>Group meeting</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2024/7/2</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01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15978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817534"/>
            <a:ext cx="10532995" cy="598978"/>
          </a:xfrm>
        </p:spPr>
        <p:txBody>
          <a:bodyPr>
            <a:normAutofit fontScale="90000"/>
          </a:bodyPr>
          <a:lstStyle/>
          <a:p>
            <a:r>
              <a:rPr kumimoji="1" lang="ja-JP" altLang="en-US" b="1" dirty="0"/>
              <a:t>今回の内容</a:t>
            </a:r>
          </a:p>
        </p:txBody>
      </p:sp>
      <p:sp>
        <p:nvSpPr>
          <p:cNvPr id="7" name="文本框 6">
            <a:extLst>
              <a:ext uri="{FF2B5EF4-FFF2-40B4-BE49-F238E27FC236}">
                <a16:creationId xmlns:a16="http://schemas.microsoft.com/office/drawing/2014/main" id="{59DEEED9-6F6D-E15D-AE56-CEC7692BC584}"/>
              </a:ext>
            </a:extLst>
          </p:cNvPr>
          <p:cNvSpPr txBox="1"/>
          <p:nvPr/>
        </p:nvSpPr>
        <p:spPr>
          <a:xfrm>
            <a:off x="241965" y="2511068"/>
            <a:ext cx="12317844" cy="1596719"/>
          </a:xfrm>
          <a:prstGeom prst="rect">
            <a:avLst/>
          </a:prstGeom>
          <a:noFill/>
        </p:spPr>
        <p:txBody>
          <a:bodyPr wrap="square" rtlCol="0">
            <a:spAutoFit/>
          </a:bodyPr>
          <a:lstStyle/>
          <a:p>
            <a:pPr lvl="1">
              <a:lnSpc>
                <a:spcPts val="3000"/>
              </a:lnSpc>
            </a:pPr>
            <a:r>
              <a:rPr lang="en-US" altLang="ja-JP" b="1" dirty="0"/>
              <a:t>Nei3</a:t>
            </a:r>
            <a:r>
              <a:rPr lang="ja-JP" altLang="en-US" b="1" dirty="0"/>
              <a:t>方法を作って</a:t>
            </a:r>
            <a:endParaRPr lang="en-US" altLang="ja-JP" b="1" dirty="0"/>
          </a:p>
          <a:p>
            <a:pPr lvl="1">
              <a:lnSpc>
                <a:spcPts val="3000"/>
              </a:lnSpc>
            </a:pPr>
            <a:r>
              <a:rPr lang="ja-JP" altLang="en-US" b="1" dirty="0"/>
              <a:t>線分による方法</a:t>
            </a:r>
            <a:r>
              <a:rPr lang="en-US" altLang="ja-JP" b="1" dirty="0"/>
              <a:t>(seg)</a:t>
            </a:r>
            <a:r>
              <a:rPr lang="ja-JP" altLang="en-US" b="1" dirty="0"/>
              <a:t>　と　隣による方法</a:t>
            </a:r>
            <a:r>
              <a:rPr lang="en-US" altLang="ja-JP" b="1" dirty="0"/>
              <a:t>(</a:t>
            </a:r>
            <a:r>
              <a:rPr lang="en-US" altLang="ja-JP" b="1" dirty="0" err="1"/>
              <a:t>nei</a:t>
            </a:r>
            <a:r>
              <a:rPr lang="en-US" altLang="ja-JP" b="1" dirty="0"/>
              <a:t>)</a:t>
            </a:r>
            <a:r>
              <a:rPr lang="ja-JP" altLang="en-US" b="1" dirty="0"/>
              <a:t>の比べ</a:t>
            </a:r>
            <a:endParaRPr lang="en-US" altLang="ja-JP" b="1" dirty="0"/>
          </a:p>
          <a:p>
            <a:pPr lvl="1">
              <a:lnSpc>
                <a:spcPts val="3000"/>
              </a:lnSpc>
            </a:pPr>
            <a:endParaRPr lang="en-US" altLang="ja-JP" b="1" dirty="0"/>
          </a:p>
          <a:p>
            <a:pPr lvl="1">
              <a:lnSpc>
                <a:spcPts val="3000"/>
              </a:lnSpc>
            </a:pPr>
            <a:r>
              <a:rPr lang="ja-JP" altLang="en-US" b="1" dirty="0"/>
              <a:t>町の分布について</a:t>
            </a:r>
            <a:endParaRPr lang="en-US" altLang="ja-JP" b="1" dirty="0"/>
          </a:p>
        </p:txBody>
      </p:sp>
    </p:spTree>
    <p:extLst>
      <p:ext uri="{BB962C8B-B14F-4D97-AF65-F5344CB8AC3E}">
        <p14:creationId xmlns:p14="http://schemas.microsoft.com/office/powerpoint/2010/main" val="110313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Seg</a:t>
            </a:r>
            <a:r>
              <a:rPr kumimoji="1" lang="ja-JP" altLang="en-US" sz="3600" b="1" dirty="0"/>
              <a:t>方法</a:t>
            </a:r>
          </a:p>
        </p:txBody>
      </p:sp>
      <p:sp>
        <p:nvSpPr>
          <p:cNvPr id="9" name="文本框 8">
            <a:extLst>
              <a:ext uri="{FF2B5EF4-FFF2-40B4-BE49-F238E27FC236}">
                <a16:creationId xmlns:a16="http://schemas.microsoft.com/office/drawing/2014/main" id="{DD361B72-A7B6-12BA-DB56-C4F62FD8BD04}"/>
              </a:ext>
            </a:extLst>
          </p:cNvPr>
          <p:cNvSpPr txBox="1"/>
          <p:nvPr/>
        </p:nvSpPr>
        <p:spPr>
          <a:xfrm>
            <a:off x="1013255" y="1185291"/>
            <a:ext cx="5525872"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rgbClr val="FF0000"/>
                </a:solidFill>
              </a:rPr>
              <a:t>Seg1</a:t>
            </a:r>
            <a:r>
              <a:rPr lang="en-US" altLang="zh-CN" sz="1600" dirty="0"/>
              <a:t>: </a:t>
            </a:r>
            <a:r>
              <a:rPr lang="ja-JP" altLang="en-US" sz="1600" dirty="0"/>
              <a:t>一つの線分に対応する両端の母点をつなぐ</a:t>
            </a:r>
            <a:endParaRPr lang="en-US" altLang="ja-JP" sz="1600" dirty="0"/>
          </a:p>
          <a:p>
            <a:pPr marL="285750" indent="-285750">
              <a:buFont typeface="Arial" panose="020B0604020202020204" pitchFamily="34" charset="0"/>
              <a:buChar char="•"/>
            </a:pPr>
            <a:r>
              <a:rPr lang="en-US" altLang="zh-CN" sz="1600" dirty="0">
                <a:solidFill>
                  <a:srgbClr val="00B050"/>
                </a:solidFill>
              </a:rPr>
              <a:t>Seg2: </a:t>
            </a:r>
            <a:r>
              <a:rPr lang="ja-JP" altLang="en-US" sz="1600" dirty="0"/>
              <a:t>二つ連続する線分に対応する両端の母点をつなぐ</a:t>
            </a:r>
            <a:endParaRPr lang="en-US" altLang="ja-JP" sz="1600" dirty="0"/>
          </a:p>
          <a:p>
            <a:pPr marL="285750" indent="-285750">
              <a:buFont typeface="Arial" panose="020B0604020202020204" pitchFamily="34" charset="0"/>
              <a:buChar char="•"/>
            </a:pPr>
            <a:r>
              <a:rPr lang="en-US" altLang="ja-JP" sz="1600" dirty="0">
                <a:solidFill>
                  <a:srgbClr val="00B0F0"/>
                </a:solidFill>
              </a:rPr>
              <a:t>Seg3: </a:t>
            </a:r>
            <a:r>
              <a:rPr lang="ja-JP" altLang="en-US" sz="1600" dirty="0"/>
              <a:t>三つ連続する線分に対応する両端の母点をつなぐ</a:t>
            </a:r>
            <a:endParaRPr lang="zh-CN" altLang="en-US" sz="1600" dirty="0"/>
          </a:p>
        </p:txBody>
      </p:sp>
      <p:sp>
        <p:nvSpPr>
          <p:cNvPr id="15" name="文本框 14">
            <a:extLst>
              <a:ext uri="{FF2B5EF4-FFF2-40B4-BE49-F238E27FC236}">
                <a16:creationId xmlns:a16="http://schemas.microsoft.com/office/drawing/2014/main" id="{39CFCE1B-56F7-9072-EFD9-51C930E1A4F5}"/>
              </a:ext>
            </a:extLst>
          </p:cNvPr>
          <p:cNvSpPr txBox="1"/>
          <p:nvPr/>
        </p:nvSpPr>
        <p:spPr>
          <a:xfrm>
            <a:off x="778476" y="2835780"/>
            <a:ext cx="3595856" cy="523220"/>
          </a:xfrm>
          <a:prstGeom prst="rect">
            <a:avLst/>
          </a:prstGeom>
          <a:noFill/>
        </p:spPr>
        <p:txBody>
          <a:bodyPr wrap="none" rtlCol="0">
            <a:spAutoFit/>
          </a:bodyPr>
          <a:lstStyle/>
          <a:p>
            <a:r>
              <a:rPr lang="ja-JP" altLang="en-US" sz="1400" dirty="0"/>
              <a:t>例：</a:t>
            </a:r>
            <a:endParaRPr lang="en-US" altLang="ja-JP" sz="1400" dirty="0"/>
          </a:p>
          <a:p>
            <a:r>
              <a:rPr lang="ja-JP" altLang="en-US" sz="1400" dirty="0"/>
              <a:t>あるインスタンスのボロノイー図の一部：</a:t>
            </a:r>
            <a:endParaRPr lang="zh-CN" altLang="en-US" sz="1400" dirty="0"/>
          </a:p>
        </p:txBody>
      </p:sp>
      <p:grpSp>
        <p:nvGrpSpPr>
          <p:cNvPr id="50" name="组合 49">
            <a:extLst>
              <a:ext uri="{FF2B5EF4-FFF2-40B4-BE49-F238E27FC236}">
                <a16:creationId xmlns:a16="http://schemas.microsoft.com/office/drawing/2014/main" id="{06ACDCA7-1154-1F98-F9DC-01A94CD54179}"/>
              </a:ext>
            </a:extLst>
          </p:cNvPr>
          <p:cNvGrpSpPr/>
          <p:nvPr/>
        </p:nvGrpSpPr>
        <p:grpSpPr>
          <a:xfrm>
            <a:off x="4426853" y="2140744"/>
            <a:ext cx="5999257" cy="4514258"/>
            <a:chOff x="4426853" y="2140744"/>
            <a:chExt cx="5999257" cy="4514258"/>
          </a:xfrm>
        </p:grpSpPr>
        <p:grpSp>
          <p:nvGrpSpPr>
            <p:cNvPr id="37" name="组合 36">
              <a:extLst>
                <a:ext uri="{FF2B5EF4-FFF2-40B4-BE49-F238E27FC236}">
                  <a16:creationId xmlns:a16="http://schemas.microsoft.com/office/drawing/2014/main" id="{A27167A5-1661-7604-66A3-974217C5D47F}"/>
                </a:ext>
              </a:extLst>
            </p:cNvPr>
            <p:cNvGrpSpPr/>
            <p:nvPr/>
          </p:nvGrpSpPr>
          <p:grpSpPr>
            <a:xfrm>
              <a:off x="4426853" y="2140744"/>
              <a:ext cx="5999257" cy="4514258"/>
              <a:chOff x="4079719" y="2144977"/>
              <a:chExt cx="5999257" cy="4514258"/>
            </a:xfrm>
          </p:grpSpPr>
          <p:grpSp>
            <p:nvGrpSpPr>
              <p:cNvPr id="26" name="组合 25">
                <a:extLst>
                  <a:ext uri="{FF2B5EF4-FFF2-40B4-BE49-F238E27FC236}">
                    <a16:creationId xmlns:a16="http://schemas.microsoft.com/office/drawing/2014/main" id="{DB3856F7-A214-8C72-B0A0-1EAC8D20E9B1}"/>
                  </a:ext>
                </a:extLst>
              </p:cNvPr>
              <p:cNvGrpSpPr/>
              <p:nvPr/>
            </p:nvGrpSpPr>
            <p:grpSpPr>
              <a:xfrm>
                <a:off x="4079719" y="2144977"/>
                <a:ext cx="5999257" cy="4514258"/>
                <a:chOff x="3592039" y="2094177"/>
                <a:chExt cx="5999257" cy="4514258"/>
              </a:xfrm>
            </p:grpSpPr>
            <p:grpSp>
              <p:nvGrpSpPr>
                <p:cNvPr id="19" name="组合 18">
                  <a:extLst>
                    <a:ext uri="{FF2B5EF4-FFF2-40B4-BE49-F238E27FC236}">
                      <a16:creationId xmlns:a16="http://schemas.microsoft.com/office/drawing/2014/main" id="{904754EA-93AE-2E68-7855-E6C07E60D7AA}"/>
                    </a:ext>
                  </a:extLst>
                </p:cNvPr>
                <p:cNvGrpSpPr/>
                <p:nvPr/>
              </p:nvGrpSpPr>
              <p:grpSpPr>
                <a:xfrm>
                  <a:off x="3592039" y="2094177"/>
                  <a:ext cx="5999257" cy="4514258"/>
                  <a:chOff x="3592039" y="2094177"/>
                  <a:chExt cx="5999257" cy="4514258"/>
                </a:xfrm>
              </p:grpSpPr>
              <p:pic>
                <p:nvPicPr>
                  <p:cNvPr id="11" name="图片 10" descr="图表, 雷达图&#10;&#10;描述已自动生成">
                    <a:extLst>
                      <a:ext uri="{FF2B5EF4-FFF2-40B4-BE49-F238E27FC236}">
                        <a16:creationId xmlns:a16="http://schemas.microsoft.com/office/drawing/2014/main" id="{6C6B47D9-EFD2-BEC8-4CB7-4EED9AD0D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039" y="2094177"/>
                    <a:ext cx="5999257" cy="4514258"/>
                  </a:xfrm>
                  <a:prstGeom prst="rect">
                    <a:avLst/>
                  </a:prstGeom>
                </p:spPr>
              </p:pic>
              <p:cxnSp>
                <p:nvCxnSpPr>
                  <p:cNvPr id="14" name="直接连接符 13">
                    <a:extLst>
                      <a:ext uri="{FF2B5EF4-FFF2-40B4-BE49-F238E27FC236}">
                        <a16:creationId xmlns:a16="http://schemas.microsoft.com/office/drawing/2014/main" id="{8017DC07-1DA1-03B2-B3FC-6BF62F22D78C}"/>
                      </a:ext>
                    </a:extLst>
                  </p:cNvPr>
                  <p:cNvCxnSpPr>
                    <a:cxnSpLocks/>
                  </p:cNvCxnSpPr>
                  <p:nvPr/>
                </p:nvCxnSpPr>
                <p:spPr>
                  <a:xfrm flipV="1">
                    <a:off x="7691438" y="5653088"/>
                    <a:ext cx="107950" cy="92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26B549B6-8791-0520-D270-FB4F13762045}"/>
                    </a:ext>
                  </a:extLst>
                </p:cNvPr>
                <p:cNvGrpSpPr/>
                <p:nvPr/>
              </p:nvGrpSpPr>
              <p:grpSpPr>
                <a:xfrm>
                  <a:off x="7442201" y="5563923"/>
                  <a:ext cx="742949" cy="422274"/>
                  <a:chOff x="7442201" y="5563923"/>
                  <a:chExt cx="742949" cy="422274"/>
                </a:xfrm>
              </p:grpSpPr>
              <p:sp>
                <p:nvSpPr>
                  <p:cNvPr id="23" name="椭圆 22">
                    <a:extLst>
                      <a:ext uri="{FF2B5EF4-FFF2-40B4-BE49-F238E27FC236}">
                        <a16:creationId xmlns:a16="http://schemas.microsoft.com/office/drawing/2014/main" id="{3F0AAE59-DDEF-40AD-D7A2-176985C01B0C}"/>
                      </a:ext>
                    </a:extLst>
                  </p:cNvPr>
                  <p:cNvSpPr/>
                  <p:nvPr/>
                </p:nvSpPr>
                <p:spPr>
                  <a:xfrm>
                    <a:off x="7442201" y="58814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B0123DD-A306-6535-AFC1-9E4ED2787E0B}"/>
                      </a:ext>
                    </a:extLst>
                  </p:cNvPr>
                  <p:cNvSpPr/>
                  <p:nvPr/>
                </p:nvSpPr>
                <p:spPr>
                  <a:xfrm>
                    <a:off x="8080376" y="55639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27" name="直接连接符 26">
                <a:extLst>
                  <a:ext uri="{FF2B5EF4-FFF2-40B4-BE49-F238E27FC236}">
                    <a16:creationId xmlns:a16="http://schemas.microsoft.com/office/drawing/2014/main" id="{EFDBA317-B036-789A-955D-E4FBD31CB682}"/>
                  </a:ext>
                </a:extLst>
              </p:cNvPr>
              <p:cNvCxnSpPr>
                <a:cxnSpLocks/>
              </p:cNvCxnSpPr>
              <p:nvPr/>
            </p:nvCxnSpPr>
            <p:spPr>
              <a:xfrm flipV="1">
                <a:off x="5257800" y="2849563"/>
                <a:ext cx="1841500" cy="1193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20EF374-F01E-1A92-E607-BEFC6B77A01F}"/>
                  </a:ext>
                </a:extLst>
              </p:cNvPr>
              <p:cNvCxnSpPr>
                <a:cxnSpLocks/>
              </p:cNvCxnSpPr>
              <p:nvPr/>
            </p:nvCxnSpPr>
            <p:spPr>
              <a:xfrm flipH="1" flipV="1">
                <a:off x="7099300" y="2849563"/>
                <a:ext cx="77788" cy="5191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E1070D50-4B58-6B79-3A31-2DFE822F696D}"/>
                  </a:ext>
                </a:extLst>
              </p:cNvPr>
              <p:cNvSpPr/>
              <p:nvPr/>
            </p:nvSpPr>
            <p:spPr>
              <a:xfrm>
                <a:off x="5390093" y="4545806"/>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EEAC9C70-10CA-32DF-A14D-FDA8DCA81E8E}"/>
                  </a:ext>
                </a:extLst>
              </p:cNvPr>
              <p:cNvSpPr/>
              <p:nvPr/>
            </p:nvSpPr>
            <p:spPr>
              <a:xfrm>
                <a:off x="6325660" y="4315089"/>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7">
              <a:extLst>
                <a:ext uri="{FF2B5EF4-FFF2-40B4-BE49-F238E27FC236}">
                  <a16:creationId xmlns:a16="http://schemas.microsoft.com/office/drawing/2014/main" id="{3EB4CE63-D62B-2B8A-088B-BF03794C7634}"/>
                </a:ext>
              </a:extLst>
            </p:cNvPr>
            <p:cNvCxnSpPr>
              <a:cxnSpLocks/>
            </p:cNvCxnSpPr>
            <p:nvPr/>
          </p:nvCxnSpPr>
          <p:spPr>
            <a:xfrm flipH="1" flipV="1">
              <a:off x="7002463" y="5273675"/>
              <a:ext cx="269875" cy="254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8D2A0AB-37C4-8E14-EFA8-311A57F5CC61}"/>
                </a:ext>
              </a:extLst>
            </p:cNvPr>
            <p:cNvCxnSpPr>
              <a:cxnSpLocks/>
            </p:cNvCxnSpPr>
            <p:nvPr/>
          </p:nvCxnSpPr>
          <p:spPr>
            <a:xfrm flipH="1">
              <a:off x="7002463" y="4555962"/>
              <a:ext cx="150812" cy="7177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90F6CF6-03C5-4130-07D3-998CDEE2EA2B}"/>
                </a:ext>
              </a:extLst>
            </p:cNvPr>
            <p:cNvCxnSpPr>
              <a:cxnSpLocks/>
            </p:cNvCxnSpPr>
            <p:nvPr/>
          </p:nvCxnSpPr>
          <p:spPr>
            <a:xfrm flipV="1">
              <a:off x="7153275" y="3638550"/>
              <a:ext cx="504825" cy="9174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A4AA06F-2F8E-F8B5-1813-30A23EA5A55E}"/>
                </a:ext>
              </a:extLst>
            </p:cNvPr>
            <p:cNvSpPr/>
            <p:nvPr/>
          </p:nvSpPr>
          <p:spPr>
            <a:xfrm>
              <a:off x="8288128" y="5540640"/>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7FB669A5-65AC-CBA3-FCFC-247F89419D96}"/>
                </a:ext>
              </a:extLst>
            </p:cNvPr>
            <p:cNvSpPr/>
            <p:nvPr/>
          </p:nvSpPr>
          <p:spPr>
            <a:xfrm>
              <a:off x="8873621" y="3622675"/>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a:extLst>
              <a:ext uri="{FF2B5EF4-FFF2-40B4-BE49-F238E27FC236}">
                <a16:creationId xmlns:a16="http://schemas.microsoft.com/office/drawing/2014/main" id="{F242D59B-E0B9-5549-72A6-B48F0D944F62}"/>
              </a:ext>
            </a:extLst>
          </p:cNvPr>
          <p:cNvSpPr txBox="1"/>
          <p:nvPr/>
        </p:nvSpPr>
        <p:spPr>
          <a:xfrm>
            <a:off x="366307" y="4323181"/>
            <a:ext cx="3345788" cy="646331"/>
          </a:xfrm>
          <a:prstGeom prst="rect">
            <a:avLst/>
          </a:prstGeom>
          <a:noFill/>
        </p:spPr>
        <p:txBody>
          <a:bodyPr wrap="none" rtlCol="0">
            <a:spAutoFit/>
          </a:bodyPr>
          <a:lstStyle/>
          <a:p>
            <a:r>
              <a:rPr lang="ja-JP" altLang="en-US" dirty="0"/>
              <a:t>今回の実験で</a:t>
            </a:r>
            <a:endParaRPr lang="en-US" altLang="ja-JP" dirty="0"/>
          </a:p>
          <a:p>
            <a:r>
              <a:rPr lang="en-US" altLang="zh-CN" dirty="0"/>
              <a:t>Delaunay + seg1 + seg2 + seg3</a:t>
            </a:r>
            <a:endParaRPr lang="zh-CN" altLang="en-US" dirty="0"/>
          </a:p>
        </p:txBody>
      </p:sp>
    </p:spTree>
    <p:extLst>
      <p:ext uri="{BB962C8B-B14F-4D97-AF65-F5344CB8AC3E}">
        <p14:creationId xmlns:p14="http://schemas.microsoft.com/office/powerpoint/2010/main" val="31755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err="1"/>
              <a:t>nei</a:t>
            </a:r>
            <a:r>
              <a:rPr kumimoji="1" lang="ja-JP" altLang="en-US" sz="3600" b="1" dirty="0"/>
              <a:t>方法</a:t>
            </a:r>
          </a:p>
        </p:txBody>
      </p:sp>
      <p:sp>
        <p:nvSpPr>
          <p:cNvPr id="9" name="文本框 8">
            <a:extLst>
              <a:ext uri="{FF2B5EF4-FFF2-40B4-BE49-F238E27FC236}">
                <a16:creationId xmlns:a16="http://schemas.microsoft.com/office/drawing/2014/main" id="{DD361B72-A7B6-12BA-DB56-C4F62FD8BD04}"/>
              </a:ext>
            </a:extLst>
          </p:cNvPr>
          <p:cNvSpPr txBox="1"/>
          <p:nvPr/>
        </p:nvSpPr>
        <p:spPr>
          <a:xfrm>
            <a:off x="83801" y="1029029"/>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rgbClr val="FF0000"/>
                </a:solidFill>
              </a:rPr>
              <a:t>nei1</a:t>
            </a:r>
            <a:r>
              <a:rPr lang="en-US" altLang="zh-CN" sz="1600" dirty="0"/>
              <a:t>:</a:t>
            </a:r>
            <a:r>
              <a:rPr lang="ja-JP" altLang="en-US" sz="1600" dirty="0"/>
              <a:t>ドロネー図自身</a:t>
            </a:r>
            <a:endParaRPr lang="en-US" altLang="ja-JP" sz="1600" dirty="0"/>
          </a:p>
          <a:p>
            <a:pPr marL="285750" indent="-285750">
              <a:buFont typeface="Arial" panose="020B0604020202020204" pitchFamily="34" charset="0"/>
              <a:buChar char="•"/>
            </a:pPr>
            <a:r>
              <a:rPr lang="en-US" altLang="zh-CN" sz="1600" dirty="0">
                <a:solidFill>
                  <a:srgbClr val="00B050"/>
                </a:solidFill>
              </a:rPr>
              <a:t>nei2:</a:t>
            </a:r>
            <a:r>
              <a:rPr lang="ja-JP" altLang="en-US" sz="1600" dirty="0"/>
              <a:t>ある領域に対して　</a:t>
            </a:r>
            <a:r>
              <a:rPr lang="ja-JP" altLang="en-US" sz="1600" b="1" dirty="0"/>
              <a:t>隣の隣</a:t>
            </a:r>
            <a:r>
              <a:rPr lang="ja-JP" altLang="en-US" sz="1600" dirty="0"/>
              <a:t>　の領域と繋ぐ</a:t>
            </a:r>
            <a:endParaRPr lang="en-US" altLang="ja-JP" sz="1600" dirty="0"/>
          </a:p>
          <a:p>
            <a:pPr marL="285750" indent="-285750">
              <a:buFont typeface="Arial" panose="020B0604020202020204" pitchFamily="34" charset="0"/>
              <a:buChar char="•"/>
            </a:pPr>
            <a:r>
              <a:rPr lang="en-US" altLang="ja-JP" sz="1600" dirty="0">
                <a:solidFill>
                  <a:srgbClr val="00B0F0"/>
                </a:solidFill>
              </a:rPr>
              <a:t>nei3:</a:t>
            </a:r>
            <a:r>
              <a:rPr lang="ja-JP" altLang="en-US" sz="1600" dirty="0"/>
              <a:t>ある領域に対して　</a:t>
            </a:r>
            <a:r>
              <a:rPr lang="ja-JP" altLang="en-US" sz="1600" b="1" dirty="0"/>
              <a:t>隣の隣の隣</a:t>
            </a:r>
            <a:r>
              <a:rPr lang="ja-JP" altLang="en-US" sz="1600" dirty="0"/>
              <a:t>　の領域と繋ぐ</a:t>
            </a:r>
            <a:endParaRPr lang="en-US" altLang="ja-JP" sz="1600" dirty="0"/>
          </a:p>
        </p:txBody>
      </p:sp>
      <p:sp>
        <p:nvSpPr>
          <p:cNvPr id="2" name="文本框 1">
            <a:extLst>
              <a:ext uri="{FF2B5EF4-FFF2-40B4-BE49-F238E27FC236}">
                <a16:creationId xmlns:a16="http://schemas.microsoft.com/office/drawing/2014/main" id="{7529157A-5BD5-DC7E-D631-1D26CD329E27}"/>
              </a:ext>
            </a:extLst>
          </p:cNvPr>
          <p:cNvSpPr txBox="1"/>
          <p:nvPr/>
        </p:nvSpPr>
        <p:spPr>
          <a:xfrm>
            <a:off x="286783" y="2331480"/>
            <a:ext cx="3595856" cy="523220"/>
          </a:xfrm>
          <a:prstGeom prst="rect">
            <a:avLst/>
          </a:prstGeom>
          <a:noFill/>
        </p:spPr>
        <p:txBody>
          <a:bodyPr wrap="none" rtlCol="0">
            <a:spAutoFit/>
          </a:bodyPr>
          <a:lstStyle/>
          <a:p>
            <a:r>
              <a:rPr lang="ja-JP" altLang="en-US" sz="1400" dirty="0"/>
              <a:t>例：</a:t>
            </a:r>
            <a:endParaRPr lang="en-US" altLang="ja-JP" sz="1400" dirty="0"/>
          </a:p>
          <a:p>
            <a:r>
              <a:rPr lang="ja-JP" altLang="en-US" sz="1400" dirty="0"/>
              <a:t>あるインスタンスのボロノイー図の一部：</a:t>
            </a:r>
            <a:endParaRPr lang="zh-CN" altLang="en-US" sz="1400" dirty="0"/>
          </a:p>
        </p:txBody>
      </p:sp>
      <p:grpSp>
        <p:nvGrpSpPr>
          <p:cNvPr id="113" name="组合 112">
            <a:extLst>
              <a:ext uri="{FF2B5EF4-FFF2-40B4-BE49-F238E27FC236}">
                <a16:creationId xmlns:a16="http://schemas.microsoft.com/office/drawing/2014/main" id="{A65E087E-3F9E-9F31-7EB1-31B3D948C3DF}"/>
              </a:ext>
            </a:extLst>
          </p:cNvPr>
          <p:cNvGrpSpPr/>
          <p:nvPr/>
        </p:nvGrpSpPr>
        <p:grpSpPr>
          <a:xfrm>
            <a:off x="4956352" y="1444527"/>
            <a:ext cx="7018560" cy="4777631"/>
            <a:chOff x="5173440" y="1376047"/>
            <a:chExt cx="7018560" cy="4777631"/>
          </a:xfrm>
        </p:grpSpPr>
        <p:grpSp>
          <p:nvGrpSpPr>
            <p:cNvPr id="111" name="组合 110">
              <a:extLst>
                <a:ext uri="{FF2B5EF4-FFF2-40B4-BE49-F238E27FC236}">
                  <a16:creationId xmlns:a16="http://schemas.microsoft.com/office/drawing/2014/main" id="{11DDE6DA-677A-E277-91D8-0785A27712A2}"/>
                </a:ext>
              </a:extLst>
            </p:cNvPr>
            <p:cNvGrpSpPr/>
            <p:nvPr/>
          </p:nvGrpSpPr>
          <p:grpSpPr>
            <a:xfrm>
              <a:off x="5173440" y="1376047"/>
              <a:ext cx="7018560" cy="4777631"/>
              <a:chOff x="4457459" y="1922147"/>
              <a:chExt cx="7018560" cy="4777631"/>
            </a:xfrm>
          </p:grpSpPr>
          <p:grpSp>
            <p:nvGrpSpPr>
              <p:cNvPr id="55" name="组合 54">
                <a:extLst>
                  <a:ext uri="{FF2B5EF4-FFF2-40B4-BE49-F238E27FC236}">
                    <a16:creationId xmlns:a16="http://schemas.microsoft.com/office/drawing/2014/main" id="{A4F12949-E259-B3F4-6C3C-5E710910219F}"/>
                  </a:ext>
                </a:extLst>
              </p:cNvPr>
              <p:cNvGrpSpPr/>
              <p:nvPr/>
            </p:nvGrpSpPr>
            <p:grpSpPr>
              <a:xfrm>
                <a:off x="4457459" y="1922147"/>
                <a:ext cx="7018560" cy="4777631"/>
                <a:chOff x="3941845" y="2080369"/>
                <a:chExt cx="7018560" cy="4777631"/>
              </a:xfrm>
            </p:grpSpPr>
            <p:grpSp>
              <p:nvGrpSpPr>
                <p:cNvPr id="22" name="组合 21">
                  <a:extLst>
                    <a:ext uri="{FF2B5EF4-FFF2-40B4-BE49-F238E27FC236}">
                      <a16:creationId xmlns:a16="http://schemas.microsoft.com/office/drawing/2014/main" id="{C74259E5-A7C4-A284-9BEF-13C88DCAA420}"/>
                    </a:ext>
                  </a:extLst>
                </p:cNvPr>
                <p:cNvGrpSpPr/>
                <p:nvPr/>
              </p:nvGrpSpPr>
              <p:grpSpPr>
                <a:xfrm>
                  <a:off x="3941845" y="2080369"/>
                  <a:ext cx="7018560" cy="4777631"/>
                  <a:chOff x="3824760" y="2160802"/>
                  <a:chExt cx="7018560" cy="4777631"/>
                </a:xfrm>
              </p:grpSpPr>
              <p:grpSp>
                <p:nvGrpSpPr>
                  <p:cNvPr id="10" name="组合 9">
                    <a:extLst>
                      <a:ext uri="{FF2B5EF4-FFF2-40B4-BE49-F238E27FC236}">
                        <a16:creationId xmlns:a16="http://schemas.microsoft.com/office/drawing/2014/main" id="{9879160E-759A-3C93-C69B-D05A8CA15205}"/>
                      </a:ext>
                    </a:extLst>
                  </p:cNvPr>
                  <p:cNvGrpSpPr/>
                  <p:nvPr/>
                </p:nvGrpSpPr>
                <p:grpSpPr>
                  <a:xfrm>
                    <a:off x="3824760" y="2160802"/>
                    <a:ext cx="7018560" cy="4777631"/>
                    <a:chOff x="3812060" y="2080369"/>
                    <a:chExt cx="7018560" cy="4777631"/>
                  </a:xfrm>
                </p:grpSpPr>
                <p:pic>
                  <p:nvPicPr>
                    <p:cNvPr id="5" name="图片 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8581" r="8581"/>
                    <a:stretch/>
                  </p:blipFill>
                  <p:spPr>
                    <a:xfrm>
                      <a:off x="3812060" y="2080369"/>
                      <a:ext cx="7018560" cy="4777631"/>
                    </a:xfrm>
                    <a:prstGeom prst="rect">
                      <a:avLst/>
                    </a:prstGeom>
                  </p:spPr>
                </p:pic>
                <p:sp>
                  <p:nvSpPr>
                    <p:cNvPr id="8" name="任意多边形: 形状 7">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任意多边形: 形状 11">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形状 27">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任意多边形: 形状 7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形状 72">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任意多边形: 形状 10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任意多边形: 形状 111">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4" name="文本框 113">
            <a:extLst>
              <a:ext uri="{FF2B5EF4-FFF2-40B4-BE49-F238E27FC236}">
                <a16:creationId xmlns:a16="http://schemas.microsoft.com/office/drawing/2014/main" id="{8A5D9D23-380E-8E27-9092-36C551DD3595}"/>
              </a:ext>
            </a:extLst>
          </p:cNvPr>
          <p:cNvSpPr txBox="1"/>
          <p:nvPr/>
        </p:nvSpPr>
        <p:spPr>
          <a:xfrm>
            <a:off x="385357" y="4314335"/>
            <a:ext cx="3052439" cy="646331"/>
          </a:xfrm>
          <a:prstGeom prst="rect">
            <a:avLst/>
          </a:prstGeom>
          <a:noFill/>
        </p:spPr>
        <p:txBody>
          <a:bodyPr wrap="none" rtlCol="0">
            <a:spAutoFit/>
          </a:bodyPr>
          <a:lstStyle/>
          <a:p>
            <a:r>
              <a:rPr lang="ja-JP" altLang="en-US" dirty="0"/>
              <a:t>今回の実験で</a:t>
            </a:r>
            <a:endParaRPr lang="en-US" altLang="ja-JP" dirty="0"/>
          </a:p>
          <a:p>
            <a:r>
              <a:rPr lang="en-US" altLang="zh-CN" dirty="0"/>
              <a:t>Delaunay(nei1) + nei2 + nei3</a:t>
            </a:r>
            <a:endParaRPr lang="zh-CN" altLang="en-US" dirty="0"/>
          </a:p>
        </p:txBody>
      </p:sp>
    </p:spTree>
    <p:extLst>
      <p:ext uri="{BB962C8B-B14F-4D97-AF65-F5344CB8AC3E}">
        <p14:creationId xmlns:p14="http://schemas.microsoft.com/office/powerpoint/2010/main" val="166660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7971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135265"/>
            <a:ext cx="10532995" cy="598978"/>
          </a:xfrm>
        </p:spPr>
        <p:txBody>
          <a:bodyPr>
            <a:noAutofit/>
          </a:bodyPr>
          <a:lstStyle/>
          <a:p>
            <a:r>
              <a:rPr kumimoji="1" lang="ja-JP" altLang="en-US" sz="3600" b="1" dirty="0"/>
              <a:t>実験結果</a:t>
            </a:r>
          </a:p>
        </p:txBody>
      </p:sp>
      <p:sp>
        <p:nvSpPr>
          <p:cNvPr id="19" name="文本框 18">
            <a:extLst>
              <a:ext uri="{FF2B5EF4-FFF2-40B4-BE49-F238E27FC236}">
                <a16:creationId xmlns:a16="http://schemas.microsoft.com/office/drawing/2014/main" id="{9784C501-7420-8C7F-EB70-50E21DA66E99}"/>
              </a:ext>
            </a:extLst>
          </p:cNvPr>
          <p:cNvSpPr txBox="1"/>
          <p:nvPr/>
        </p:nvSpPr>
        <p:spPr>
          <a:xfrm>
            <a:off x="8173547" y="1910948"/>
            <a:ext cx="6096000" cy="2462213"/>
          </a:xfrm>
          <a:prstGeom prst="rect">
            <a:avLst/>
          </a:prstGeom>
          <a:noFill/>
        </p:spPr>
        <p:txBody>
          <a:bodyPr wrap="square">
            <a:spAutoFit/>
          </a:bodyPr>
          <a:lstStyle/>
          <a:p>
            <a:pPr marL="285750" indent="-285750">
              <a:buFont typeface="Arial" panose="020B0604020202020204" pitchFamily="34" charset="0"/>
              <a:buChar char="•"/>
            </a:pPr>
            <a:r>
              <a:rPr lang="en-US" altLang="zh-CN" sz="1400" dirty="0"/>
              <a:t>Delaunay + seg1 + seg2 + seg3</a:t>
            </a:r>
          </a:p>
          <a:p>
            <a:pPr marL="285750" indent="-285750">
              <a:buFont typeface="Arial" panose="020B0604020202020204" pitchFamily="34" charset="0"/>
              <a:buChar char="•"/>
            </a:pPr>
            <a:r>
              <a:rPr lang="en-US" altLang="zh-CN" sz="1400" dirty="0"/>
              <a:t>Delaunay(nei1) + nei2 + nei3</a:t>
            </a:r>
          </a:p>
          <a:p>
            <a:pPr marL="285750" indent="-285750">
              <a:buFont typeface="Arial" panose="020B0604020202020204" pitchFamily="34" charset="0"/>
              <a:buChar char="•"/>
            </a:pPr>
            <a:endParaRPr lang="en-US" altLang="zh-CN" sz="1400" dirty="0"/>
          </a:p>
          <a:p>
            <a:r>
              <a:rPr lang="ja-JP" altLang="en-US" sz="1400" dirty="0"/>
              <a:t>インスタンス：</a:t>
            </a:r>
            <a:r>
              <a:rPr lang="en-US" altLang="ja-JP" sz="1400" dirty="0"/>
              <a:t>5</a:t>
            </a:r>
            <a:r>
              <a:rPr lang="ja-JP" altLang="en-US" sz="1400" dirty="0"/>
              <a:t>から</a:t>
            </a:r>
            <a:r>
              <a:rPr lang="en-US" altLang="ja-JP" sz="1400" dirty="0"/>
              <a:t>200</a:t>
            </a:r>
            <a:endParaRPr lang="zh-CN" altLang="en-US" sz="1400" dirty="0"/>
          </a:p>
          <a:p>
            <a:endParaRPr lang="en-US" altLang="zh-CN" sz="1400" dirty="0"/>
          </a:p>
          <a:p>
            <a:r>
              <a:rPr lang="ja-JP" altLang="en-US" sz="1400" dirty="0"/>
              <a:t>二つの方法で得られたグラフで</a:t>
            </a:r>
            <a:endParaRPr lang="en-US" altLang="ja-JP" sz="1400" dirty="0"/>
          </a:p>
          <a:p>
            <a:r>
              <a:rPr lang="ja-JP" altLang="en-US" sz="1400" dirty="0"/>
              <a:t>最適順路が含まれている</a:t>
            </a:r>
            <a:endParaRPr lang="en-US" altLang="ja-JP" sz="1400" dirty="0"/>
          </a:p>
          <a:p>
            <a:endParaRPr lang="en-US" altLang="zh-CN" sz="1400" dirty="0"/>
          </a:p>
          <a:p>
            <a:r>
              <a:rPr lang="en-US" altLang="ja-JP" sz="1400" dirty="0" err="1"/>
              <a:t>Nei</a:t>
            </a:r>
            <a:r>
              <a:rPr lang="ja-JP" altLang="en-US" sz="1400" dirty="0"/>
              <a:t>による方法で得られたグラフの辺の個数は</a:t>
            </a:r>
            <a:endParaRPr lang="en-US" altLang="ja-JP" sz="1400" dirty="0"/>
          </a:p>
          <a:p>
            <a:r>
              <a:rPr lang="ja-JP" altLang="en-US" sz="1400" dirty="0"/>
              <a:t>大体</a:t>
            </a:r>
            <a:r>
              <a:rPr lang="en-US" altLang="ja-JP" sz="1400" dirty="0"/>
              <a:t>seg</a:t>
            </a:r>
            <a:r>
              <a:rPr lang="ja-JP" altLang="en-US" sz="1400" dirty="0"/>
              <a:t>方法の二倍になる</a:t>
            </a:r>
            <a:endParaRPr lang="en-US" altLang="ja-JP" sz="1400" dirty="0"/>
          </a:p>
          <a:p>
            <a:endParaRPr lang="zh-CN" altLang="en-US" sz="1400" dirty="0"/>
          </a:p>
        </p:txBody>
      </p:sp>
      <p:graphicFrame>
        <p:nvGraphicFramePr>
          <p:cNvPr id="20" name="图表 19">
            <a:extLst>
              <a:ext uri="{FF2B5EF4-FFF2-40B4-BE49-F238E27FC236}">
                <a16:creationId xmlns:a16="http://schemas.microsoft.com/office/drawing/2014/main" id="{58CA02CD-8660-7001-4631-D39C66AA211D}"/>
              </a:ext>
            </a:extLst>
          </p:cNvPr>
          <p:cNvGraphicFramePr>
            <a:graphicFrameLocks/>
          </p:cNvGraphicFramePr>
          <p:nvPr>
            <p:extLst>
              <p:ext uri="{D42A27DB-BD31-4B8C-83A1-F6EECF244321}">
                <p14:modId xmlns:p14="http://schemas.microsoft.com/office/powerpoint/2010/main" val="1814550206"/>
              </p:ext>
            </p:extLst>
          </p:nvPr>
        </p:nvGraphicFramePr>
        <p:xfrm>
          <a:off x="0" y="1079823"/>
          <a:ext cx="9366065" cy="55859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775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600" b="1" dirty="0"/>
              <a:t>町の分布</a:t>
            </a:r>
          </a:p>
        </p:txBody>
      </p:sp>
      <p:sp>
        <p:nvSpPr>
          <p:cNvPr id="3" name="文本框 2">
            <a:extLst>
              <a:ext uri="{FF2B5EF4-FFF2-40B4-BE49-F238E27FC236}">
                <a16:creationId xmlns:a16="http://schemas.microsoft.com/office/drawing/2014/main" id="{E091A021-4A9C-94EE-0E10-BCDA10D2A216}"/>
              </a:ext>
            </a:extLst>
          </p:cNvPr>
          <p:cNvSpPr txBox="1"/>
          <p:nvPr/>
        </p:nvSpPr>
        <p:spPr>
          <a:xfrm>
            <a:off x="612720" y="1132917"/>
            <a:ext cx="9656189" cy="4770537"/>
          </a:xfrm>
          <a:prstGeom prst="rect">
            <a:avLst/>
          </a:prstGeom>
          <a:noFill/>
        </p:spPr>
        <p:txBody>
          <a:bodyPr wrap="square">
            <a:spAutoFit/>
          </a:bodyPr>
          <a:lstStyle/>
          <a:p>
            <a:r>
              <a:rPr lang="ja-JP" altLang="en-US" sz="1600" dirty="0"/>
              <a:t>今町の座標をランダムに生成するコード</a:t>
            </a:r>
            <a:endParaRPr lang="en-US" altLang="zh-CN" sz="1600" dirty="0"/>
          </a:p>
          <a:p>
            <a:endParaRPr lang="en-US" altLang="zh-CN" sz="1600" dirty="0">
              <a:solidFill>
                <a:srgbClr val="9CDCFE"/>
              </a:solidFill>
              <a:highlight>
                <a:srgbClr val="1F1F1F"/>
              </a:highlight>
              <a:latin typeface="Consolas" panose="020B0609020204030204" pitchFamily="49" charset="0"/>
            </a:endParaRPr>
          </a:p>
          <a:p>
            <a:r>
              <a:rPr lang="en-US" altLang="zh-CN" sz="1600" b="0" dirty="0" err="1">
                <a:solidFill>
                  <a:srgbClr val="9CDCFE"/>
                </a:solidFill>
                <a:effectLst/>
                <a:highlight>
                  <a:srgbClr val="1F1F1F"/>
                </a:highlight>
                <a:latin typeface="Consolas" panose="020B0609020204030204" pitchFamily="49" charset="0"/>
              </a:rPr>
              <a:t>self</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coord</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D4D4D4"/>
                </a:solidFill>
                <a:effectLst/>
                <a:highlight>
                  <a:srgbClr val="1F1F1F"/>
                </a:highlight>
                <a:latin typeface="Consolas" panose="020B0609020204030204" pitchFamily="49" charset="0"/>
              </a:rPr>
              <a:t>=</a:t>
            </a:r>
            <a:r>
              <a:rPr lang="en-US" altLang="zh-CN" sz="1600" b="0" dirty="0">
                <a:solidFill>
                  <a:srgbClr val="CCCCCC"/>
                </a:solidFill>
                <a:effectLst/>
                <a:highlight>
                  <a:srgbClr val="1F1F1F"/>
                </a:highlight>
                <a:latin typeface="Consolas" panose="020B0609020204030204" pitchFamily="49" charset="0"/>
              </a:rPr>
              <a:t> </a:t>
            </a:r>
            <a:r>
              <a:rPr lang="en-US" altLang="zh-CN" sz="1600" b="0" dirty="0" err="1">
                <a:solidFill>
                  <a:srgbClr val="4EC9B0"/>
                </a:solidFill>
                <a:effectLst/>
                <a:highlight>
                  <a:srgbClr val="1F1F1F"/>
                </a:highlight>
                <a:latin typeface="Consolas" panose="020B0609020204030204" pitchFamily="49" charset="0"/>
              </a:rPr>
              <a:t>np</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4EC9B0"/>
                </a:solidFill>
                <a:effectLst/>
                <a:highlight>
                  <a:srgbClr val="1F1F1F"/>
                </a:highlight>
                <a:latin typeface="Consolas" panose="020B0609020204030204" pitchFamily="49" charset="0"/>
              </a:rPr>
              <a:t>random</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random</a:t>
            </a:r>
            <a:r>
              <a:rPr lang="en-US" altLang="zh-CN" sz="1600" b="0" dirty="0">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self</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n</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B5CEA8"/>
                </a:solidFill>
                <a:effectLst/>
                <a:highlight>
                  <a:srgbClr val="1F1F1F"/>
                </a:highlight>
                <a:latin typeface="Consolas" panose="020B0609020204030204" pitchFamily="49" charset="0"/>
              </a:rPr>
              <a:t>2</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DCDCAA"/>
                </a:solidFill>
                <a:effectLst/>
                <a:highlight>
                  <a:srgbClr val="1F1F1F"/>
                </a:highlight>
                <a:latin typeface="Consolas" panose="020B0609020204030204" pitchFamily="49" charset="0"/>
              </a:rPr>
              <a:t>*</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B5CEA8"/>
                </a:solidFill>
                <a:effectLst/>
                <a:highlight>
                  <a:srgbClr val="1F1F1F"/>
                </a:highlight>
                <a:latin typeface="Consolas" panose="020B0609020204030204" pitchFamily="49" charset="0"/>
              </a:rPr>
              <a:t>100</a:t>
            </a:r>
          </a:p>
          <a:p>
            <a:endParaRPr lang="en-US" altLang="zh-CN" sz="1600" dirty="0">
              <a:solidFill>
                <a:srgbClr val="B5CEA8"/>
              </a:solidFill>
              <a:highlight>
                <a:srgbClr val="1F1F1F"/>
              </a:highlight>
              <a:latin typeface="Consolas" panose="020B0609020204030204" pitchFamily="49" charset="0"/>
            </a:endParaRPr>
          </a:p>
          <a:p>
            <a:r>
              <a:rPr lang="ja-JP" altLang="en-US" sz="1600" dirty="0"/>
              <a:t>生成された座標は</a:t>
            </a:r>
            <a:r>
              <a:rPr lang="en-US" altLang="ja-JP" sz="1600" dirty="0"/>
              <a:t>100</a:t>
            </a:r>
            <a:r>
              <a:rPr lang="ja-JP" altLang="en-US" sz="1600" dirty="0"/>
              <a:t>の範囲で一様分布である</a:t>
            </a:r>
            <a:r>
              <a:rPr lang="en-US" altLang="ja-JP" sz="1600" dirty="0"/>
              <a:t>(</a:t>
            </a:r>
            <a:r>
              <a:rPr lang="en-US" altLang="zh-CN" sz="1600" dirty="0"/>
              <a:t>uniform distribution</a:t>
            </a:r>
            <a:r>
              <a:rPr lang="en-US" altLang="ja-JP" sz="1600" dirty="0"/>
              <a:t>)</a:t>
            </a:r>
          </a:p>
          <a:p>
            <a:endParaRPr lang="en-US" altLang="zh-CN" sz="1600" dirty="0"/>
          </a:p>
          <a:p>
            <a:endParaRPr lang="en-US" altLang="zh-CN" sz="1600" dirty="0"/>
          </a:p>
          <a:p>
            <a:endParaRPr lang="en-US" altLang="zh-CN" sz="1600" dirty="0"/>
          </a:p>
          <a:p>
            <a:r>
              <a:rPr lang="ja-JP" altLang="en-US" sz="1600" dirty="0"/>
              <a:t>もっと現実的な町を生成するために：</a:t>
            </a:r>
            <a:endParaRPr lang="en-US" altLang="ja-JP" sz="1600" dirty="0"/>
          </a:p>
          <a:p>
            <a:pPr marL="285750" indent="-285750">
              <a:buFont typeface="Arial" panose="020B0604020202020204" pitchFamily="34" charset="0"/>
              <a:buChar char="•"/>
            </a:pPr>
            <a:r>
              <a:rPr lang="ja-JP" altLang="en-US" sz="1600" dirty="0"/>
              <a:t>ガウス</a:t>
            </a:r>
            <a:r>
              <a:rPr lang="zh-CN" altLang="en-US" sz="1600" dirty="0"/>
              <a:t>分布，</a:t>
            </a:r>
            <a:endParaRPr lang="en-US" altLang="zh-CN" sz="1600" dirty="0"/>
          </a:p>
          <a:p>
            <a:pPr marL="285750" indent="-285750">
              <a:buFont typeface="Arial" panose="020B0604020202020204" pitchFamily="34" charset="0"/>
              <a:buChar char="•"/>
            </a:pPr>
            <a:r>
              <a:rPr lang="ja-JP" altLang="en-US" sz="1600" dirty="0"/>
              <a:t>指数分布</a:t>
            </a:r>
            <a:endParaRPr lang="en-US" altLang="zh-CN" sz="1600" dirty="0"/>
          </a:p>
          <a:p>
            <a:pPr lvl="1"/>
            <a:r>
              <a:rPr lang="ja-JP" altLang="en-US" sz="1600" dirty="0"/>
              <a:t>都市が一つの中心地域に集中し、徐々に外側に拡張している</a:t>
            </a:r>
            <a:endParaRPr lang="en-US" altLang="ja-JP" sz="1600" dirty="0"/>
          </a:p>
          <a:p>
            <a:pPr lvl="1"/>
            <a:endParaRPr lang="en-US" altLang="zh-CN" sz="1600" dirty="0"/>
          </a:p>
          <a:p>
            <a:pPr lvl="1"/>
            <a:endParaRPr lang="en-US" altLang="zh-CN" sz="1600" dirty="0"/>
          </a:p>
          <a:p>
            <a:r>
              <a:rPr lang="ja-JP" altLang="en-US" sz="1600" dirty="0"/>
              <a:t>次回はガウス分布で座標生成してから新しいインスタンスを作って</a:t>
            </a:r>
            <a:endParaRPr lang="en-US" altLang="ja-JP" sz="1600" dirty="0"/>
          </a:p>
          <a:p>
            <a:pPr marL="285750" indent="-285750">
              <a:buFont typeface="Arial" panose="020B0604020202020204" pitchFamily="34" charset="0"/>
              <a:buChar char="•"/>
            </a:pPr>
            <a:r>
              <a:rPr lang="en-US" altLang="zh-CN" sz="1600" dirty="0"/>
              <a:t>Delaunay + seg1 + seg2 + seg3</a:t>
            </a:r>
          </a:p>
          <a:p>
            <a:pPr marL="285750" indent="-285750">
              <a:buFont typeface="Arial" panose="020B0604020202020204" pitchFamily="34" charset="0"/>
              <a:buChar char="•"/>
            </a:pPr>
            <a:r>
              <a:rPr lang="en-US" altLang="zh-CN" sz="1600" dirty="0"/>
              <a:t>Delaunay(nei1) + nei2 + nei3</a:t>
            </a:r>
          </a:p>
          <a:p>
            <a:r>
              <a:rPr lang="ja-JP" altLang="en-US" sz="1600" dirty="0"/>
              <a:t>二つの方法で得られたグラフは最適順路は含まれるかどうかを確認する予定です</a:t>
            </a:r>
            <a:endParaRPr lang="zh-CN" altLang="en-US" sz="1600" dirty="0"/>
          </a:p>
          <a:p>
            <a:pPr lvl="1"/>
            <a:endParaRPr lang="en-US" altLang="zh-CN" sz="1600" dirty="0"/>
          </a:p>
        </p:txBody>
      </p:sp>
    </p:spTree>
    <p:extLst>
      <p:ext uri="{BB962C8B-B14F-4D97-AF65-F5344CB8AC3E}">
        <p14:creationId xmlns:p14="http://schemas.microsoft.com/office/powerpoint/2010/main" val="292788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2024/7/2</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12460</TotalTime>
  <Words>381</Words>
  <Application>Microsoft Office PowerPoint</Application>
  <PresentationFormat>宽屏</PresentationFormat>
  <Paragraphs>60</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Arial</vt:lpstr>
      <vt:lpstr>Consolas</vt:lpstr>
      <vt:lpstr>Segoe UI Symbol</vt:lpstr>
      <vt:lpstr>Office 主题​​</vt:lpstr>
      <vt:lpstr>Group meeting</vt:lpstr>
      <vt:lpstr>今回の内容</vt:lpstr>
      <vt:lpstr>Seg方法</vt:lpstr>
      <vt:lpstr>nei方法</vt:lpstr>
      <vt:lpstr>実験結果</vt:lpstr>
      <vt:lpstr>町の分布</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568</cp:revision>
  <dcterms:created xsi:type="dcterms:W3CDTF">2023-04-18T06:26:34Z</dcterms:created>
  <dcterms:modified xsi:type="dcterms:W3CDTF">2024-07-01T09:27:56Z</dcterms:modified>
</cp:coreProperties>
</file>