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0" r:id="rId2"/>
    <p:sldId id="304" r:id="rId3"/>
    <p:sldId id="370" r:id="rId4"/>
    <p:sldId id="367" r:id="rId5"/>
    <p:sldId id="368" r:id="rId6"/>
    <p:sldId id="369" r:id="rId7"/>
    <p:sldId id="366" r:id="rId8"/>
    <p:sldId id="29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860F"/>
    <a:srgbClr val="FF7B06"/>
    <a:srgbClr val="FFFFFF"/>
    <a:srgbClr val="5F2F05"/>
    <a:srgbClr val="4D92C3"/>
    <a:srgbClr val="CFD5EA"/>
    <a:srgbClr val="AEAFB4"/>
    <a:srgbClr val="4472C4"/>
    <a:srgbClr val="AFABAB"/>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17" autoAdjust="0"/>
    <p:restoredTop sz="93548" autoAdjust="0"/>
  </p:normalViewPr>
  <p:slideViewPr>
    <p:cSldViewPr snapToGrid="0">
      <p:cViewPr varScale="1">
        <p:scale>
          <a:sx n="96" d="100"/>
          <a:sy n="96" d="100"/>
        </p:scale>
        <p:origin x="48" y="164"/>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edges of</a:t>
            </a:r>
            <a:r>
              <a:rPr lang="en-US" altLang="zh-CN" baseline="0"/>
              <a:t> graph</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delaunay_edges</c:v>
          </c:tx>
          <c:spPr>
            <a:ln w="1905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09D0-430B-99BD-42F6E26B38C1}"/>
            </c:ext>
          </c:extLst>
        </c:ser>
        <c:ser>
          <c:idx val="1"/>
          <c:order val="1"/>
          <c:tx>
            <c:v>complete_graph_edges</c:v>
          </c:tx>
          <c:spPr>
            <a:ln w="1905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Sheet1!$O$2:$O$197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1-09D0-430B-99BD-42F6E26B38C1}"/>
            </c:ext>
          </c:extLst>
        </c:ser>
        <c:ser>
          <c:idx val="2"/>
          <c:order val="2"/>
          <c:tx>
            <c:v>de_seg1_seg2_seg3_guassian</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Sheet1!$G$2:$G$197</c:f>
              <c:numCache>
                <c:formatCode>General</c:formatCode>
                <c:ptCount val="196"/>
                <c:pt idx="0">
                  <c:v>10</c:v>
                </c:pt>
                <c:pt idx="1">
                  <c:v>15</c:v>
                </c:pt>
                <c:pt idx="2">
                  <c:v>21</c:v>
                </c:pt>
                <c:pt idx="3">
                  <c:v>25</c:v>
                </c:pt>
                <c:pt idx="4">
                  <c:v>35</c:v>
                </c:pt>
                <c:pt idx="5">
                  <c:v>45</c:v>
                </c:pt>
                <c:pt idx="6">
                  <c:v>47</c:v>
                </c:pt>
                <c:pt idx="7">
                  <c:v>61</c:v>
                </c:pt>
                <c:pt idx="8">
                  <c:v>76</c:v>
                </c:pt>
                <c:pt idx="9">
                  <c:v>85</c:v>
                </c:pt>
                <c:pt idx="10">
                  <c:v>96</c:v>
                </c:pt>
                <c:pt idx="11">
                  <c:v>101</c:v>
                </c:pt>
                <c:pt idx="12">
                  <c:v>109</c:v>
                </c:pt>
                <c:pt idx="13">
                  <c:v>127</c:v>
                </c:pt>
                <c:pt idx="14">
                  <c:v>137</c:v>
                </c:pt>
                <c:pt idx="15">
                  <c:v>147</c:v>
                </c:pt>
                <c:pt idx="16">
                  <c:v>165</c:v>
                </c:pt>
                <c:pt idx="17">
                  <c:v>170</c:v>
                </c:pt>
                <c:pt idx="18">
                  <c:v>191</c:v>
                </c:pt>
                <c:pt idx="19">
                  <c:v>189</c:v>
                </c:pt>
                <c:pt idx="20">
                  <c:v>189</c:v>
                </c:pt>
                <c:pt idx="21">
                  <c:v>205</c:v>
                </c:pt>
                <c:pt idx="22">
                  <c:v>239</c:v>
                </c:pt>
                <c:pt idx="23">
                  <c:v>262</c:v>
                </c:pt>
                <c:pt idx="24">
                  <c:v>256</c:v>
                </c:pt>
                <c:pt idx="25">
                  <c:v>261</c:v>
                </c:pt>
                <c:pt idx="26">
                  <c:v>270</c:v>
                </c:pt>
                <c:pt idx="27">
                  <c:v>284</c:v>
                </c:pt>
                <c:pt idx="28">
                  <c:v>294</c:v>
                </c:pt>
                <c:pt idx="29">
                  <c:v>306</c:v>
                </c:pt>
                <c:pt idx="30">
                  <c:v>335</c:v>
                </c:pt>
                <c:pt idx="31">
                  <c:v>328</c:v>
                </c:pt>
                <c:pt idx="32">
                  <c:v>343</c:v>
                </c:pt>
                <c:pt idx="33">
                  <c:v>356</c:v>
                </c:pt>
                <c:pt idx="34">
                  <c:v>388</c:v>
                </c:pt>
                <c:pt idx="35">
                  <c:v>368</c:v>
                </c:pt>
                <c:pt idx="36">
                  <c:v>382</c:v>
                </c:pt>
                <c:pt idx="37">
                  <c:v>421</c:v>
                </c:pt>
                <c:pt idx="38">
                  <c:v>437</c:v>
                </c:pt>
                <c:pt idx="39">
                  <c:v>418</c:v>
                </c:pt>
                <c:pt idx="40">
                  <c:v>447</c:v>
                </c:pt>
                <c:pt idx="41">
                  <c:v>462</c:v>
                </c:pt>
                <c:pt idx="42">
                  <c:v>453</c:v>
                </c:pt>
                <c:pt idx="43">
                  <c:v>502</c:v>
                </c:pt>
                <c:pt idx="44">
                  <c:v>465</c:v>
                </c:pt>
                <c:pt idx="45">
                  <c:v>513</c:v>
                </c:pt>
                <c:pt idx="46">
                  <c:v>493</c:v>
                </c:pt>
                <c:pt idx="47">
                  <c:v>516</c:v>
                </c:pt>
                <c:pt idx="48">
                  <c:v>546</c:v>
                </c:pt>
                <c:pt idx="49">
                  <c:v>571</c:v>
                </c:pt>
                <c:pt idx="50">
                  <c:v>568</c:v>
                </c:pt>
                <c:pt idx="51">
                  <c:v>543</c:v>
                </c:pt>
                <c:pt idx="52">
                  <c:v>607</c:v>
                </c:pt>
                <c:pt idx="53">
                  <c:v>611</c:v>
                </c:pt>
                <c:pt idx="54">
                  <c:v>593</c:v>
                </c:pt>
                <c:pt idx="55">
                  <c:v>631</c:v>
                </c:pt>
                <c:pt idx="56">
                  <c:v>630</c:v>
                </c:pt>
                <c:pt idx="57">
                  <c:v>646</c:v>
                </c:pt>
                <c:pt idx="58">
                  <c:v>659</c:v>
                </c:pt>
                <c:pt idx="59">
                  <c:v>691</c:v>
                </c:pt>
                <c:pt idx="60">
                  <c:v>690</c:v>
                </c:pt>
                <c:pt idx="61">
                  <c:v>690</c:v>
                </c:pt>
                <c:pt idx="62">
                  <c:v>685</c:v>
                </c:pt>
                <c:pt idx="63">
                  <c:v>730</c:v>
                </c:pt>
                <c:pt idx="64">
                  <c:v>727</c:v>
                </c:pt>
                <c:pt idx="65">
                  <c:v>773</c:v>
                </c:pt>
                <c:pt idx="66">
                  <c:v>767</c:v>
                </c:pt>
                <c:pt idx="67">
                  <c:v>819</c:v>
                </c:pt>
                <c:pt idx="68">
                  <c:v>804</c:v>
                </c:pt>
                <c:pt idx="69">
                  <c:v>825</c:v>
                </c:pt>
                <c:pt idx="70">
                  <c:v>790</c:v>
                </c:pt>
                <c:pt idx="71">
                  <c:v>851</c:v>
                </c:pt>
                <c:pt idx="72">
                  <c:v>845</c:v>
                </c:pt>
                <c:pt idx="73">
                  <c:v>863</c:v>
                </c:pt>
                <c:pt idx="74">
                  <c:v>895</c:v>
                </c:pt>
                <c:pt idx="75">
                  <c:v>868</c:v>
                </c:pt>
                <c:pt idx="76">
                  <c:v>911</c:v>
                </c:pt>
                <c:pt idx="77">
                  <c:v>899</c:v>
                </c:pt>
                <c:pt idx="78">
                  <c:v>910</c:v>
                </c:pt>
                <c:pt idx="79">
                  <c:v>902</c:v>
                </c:pt>
                <c:pt idx="80">
                  <c:v>953</c:v>
                </c:pt>
                <c:pt idx="81">
                  <c:v>941</c:v>
                </c:pt>
                <c:pt idx="82">
                  <c:v>961</c:v>
                </c:pt>
                <c:pt idx="83">
                  <c:v>999</c:v>
                </c:pt>
                <c:pt idx="84">
                  <c:v>987</c:v>
                </c:pt>
                <c:pt idx="85">
                  <c:v>963</c:v>
                </c:pt>
                <c:pt idx="86">
                  <c:v>1034</c:v>
                </c:pt>
                <c:pt idx="87">
                  <c:v>1043</c:v>
                </c:pt>
                <c:pt idx="88">
                  <c:v>1022</c:v>
                </c:pt>
                <c:pt idx="89">
                  <c:v>1037</c:v>
                </c:pt>
                <c:pt idx="90">
                  <c:v>1064</c:v>
                </c:pt>
                <c:pt idx="91">
                  <c:v>1057</c:v>
                </c:pt>
                <c:pt idx="92">
                  <c:v>1065</c:v>
                </c:pt>
                <c:pt idx="93">
                  <c:v>1072</c:v>
                </c:pt>
                <c:pt idx="94">
                  <c:v>1144</c:v>
                </c:pt>
                <c:pt idx="95">
                  <c:v>1129</c:v>
                </c:pt>
                <c:pt idx="96">
                  <c:v>1135</c:v>
                </c:pt>
                <c:pt idx="97">
                  <c:v>1180</c:v>
                </c:pt>
                <c:pt idx="98">
                  <c:v>1181</c:v>
                </c:pt>
                <c:pt idx="99">
                  <c:v>1184</c:v>
                </c:pt>
                <c:pt idx="100">
                  <c:v>1209</c:v>
                </c:pt>
                <c:pt idx="101">
                  <c:v>1207</c:v>
                </c:pt>
                <c:pt idx="102">
                  <c:v>1216</c:v>
                </c:pt>
                <c:pt idx="103">
                  <c:v>1261</c:v>
                </c:pt>
                <c:pt idx="104">
                  <c:v>1258</c:v>
                </c:pt>
                <c:pt idx="105">
                  <c:v>1238</c:v>
                </c:pt>
                <c:pt idx="106">
                  <c:v>1290</c:v>
                </c:pt>
                <c:pt idx="107">
                  <c:v>1297</c:v>
                </c:pt>
                <c:pt idx="108">
                  <c:v>1294</c:v>
                </c:pt>
                <c:pt idx="109">
                  <c:v>1350</c:v>
                </c:pt>
                <c:pt idx="110">
                  <c:v>1295</c:v>
                </c:pt>
                <c:pt idx="111">
                  <c:v>1329</c:v>
                </c:pt>
                <c:pt idx="112">
                  <c:v>1342</c:v>
                </c:pt>
                <c:pt idx="113">
                  <c:v>1371</c:v>
                </c:pt>
                <c:pt idx="114">
                  <c:v>1379</c:v>
                </c:pt>
                <c:pt idx="115">
                  <c:v>1420</c:v>
                </c:pt>
                <c:pt idx="116">
                  <c:v>1435</c:v>
                </c:pt>
                <c:pt idx="117">
                  <c:v>1412</c:v>
                </c:pt>
                <c:pt idx="118">
                  <c:v>1437</c:v>
                </c:pt>
                <c:pt idx="119">
                  <c:v>1449</c:v>
                </c:pt>
                <c:pt idx="120">
                  <c:v>1489</c:v>
                </c:pt>
                <c:pt idx="121">
                  <c:v>1428</c:v>
                </c:pt>
                <c:pt idx="122">
                  <c:v>1435</c:v>
                </c:pt>
                <c:pt idx="123">
                  <c:v>1480</c:v>
                </c:pt>
                <c:pt idx="124">
                  <c:v>1523</c:v>
                </c:pt>
                <c:pt idx="125">
                  <c:v>1505</c:v>
                </c:pt>
                <c:pt idx="126">
                  <c:v>1532</c:v>
                </c:pt>
                <c:pt idx="127">
                  <c:v>1564</c:v>
                </c:pt>
                <c:pt idx="128">
                  <c:v>1589</c:v>
                </c:pt>
                <c:pt idx="129">
                  <c:v>1555</c:v>
                </c:pt>
                <c:pt idx="130">
                  <c:v>1619</c:v>
                </c:pt>
                <c:pt idx="131">
                  <c:v>1619</c:v>
                </c:pt>
                <c:pt idx="132">
                  <c:v>1608</c:v>
                </c:pt>
                <c:pt idx="133">
                  <c:v>1603</c:v>
                </c:pt>
                <c:pt idx="134">
                  <c:v>1669</c:v>
                </c:pt>
                <c:pt idx="135">
                  <c:v>1653</c:v>
                </c:pt>
                <c:pt idx="136">
                  <c:v>1651</c:v>
                </c:pt>
                <c:pt idx="137">
                  <c:v>1694</c:v>
                </c:pt>
                <c:pt idx="138">
                  <c:v>1695</c:v>
                </c:pt>
                <c:pt idx="139">
                  <c:v>1733</c:v>
                </c:pt>
                <c:pt idx="140">
                  <c:v>1697</c:v>
                </c:pt>
                <c:pt idx="141">
                  <c:v>1718</c:v>
                </c:pt>
                <c:pt idx="142">
                  <c:v>1751</c:v>
                </c:pt>
                <c:pt idx="143">
                  <c:v>1737</c:v>
                </c:pt>
                <c:pt idx="144">
                  <c:v>1770</c:v>
                </c:pt>
                <c:pt idx="145">
                  <c:v>1770</c:v>
                </c:pt>
                <c:pt idx="146">
                  <c:v>1767</c:v>
                </c:pt>
                <c:pt idx="147">
                  <c:v>1773</c:v>
                </c:pt>
                <c:pt idx="148">
                  <c:v>1809</c:v>
                </c:pt>
                <c:pt idx="149">
                  <c:v>1786</c:v>
                </c:pt>
                <c:pt idx="150">
                  <c:v>1869</c:v>
                </c:pt>
                <c:pt idx="151">
                  <c:v>1844</c:v>
                </c:pt>
                <c:pt idx="152">
                  <c:v>1860</c:v>
                </c:pt>
                <c:pt idx="153">
                  <c:v>1874</c:v>
                </c:pt>
                <c:pt idx="154">
                  <c:v>1925</c:v>
                </c:pt>
                <c:pt idx="155">
                  <c:v>1864</c:v>
                </c:pt>
                <c:pt idx="156">
                  <c:v>1920</c:v>
                </c:pt>
                <c:pt idx="157">
                  <c:v>1960</c:v>
                </c:pt>
                <c:pt idx="158">
                  <c:v>1923</c:v>
                </c:pt>
                <c:pt idx="159">
                  <c:v>1936</c:v>
                </c:pt>
                <c:pt idx="160">
                  <c:v>1925</c:v>
                </c:pt>
                <c:pt idx="161">
                  <c:v>2029</c:v>
                </c:pt>
                <c:pt idx="162">
                  <c:v>1969</c:v>
                </c:pt>
                <c:pt idx="163">
                  <c:v>2039</c:v>
                </c:pt>
                <c:pt idx="164">
                  <c:v>1986</c:v>
                </c:pt>
                <c:pt idx="165">
                  <c:v>2025</c:v>
                </c:pt>
                <c:pt idx="166">
                  <c:v>2053</c:v>
                </c:pt>
                <c:pt idx="167">
                  <c:v>2048</c:v>
                </c:pt>
                <c:pt idx="168">
                  <c:v>2094</c:v>
                </c:pt>
                <c:pt idx="169">
                  <c:v>2087</c:v>
                </c:pt>
                <c:pt idx="170">
                  <c:v>2151</c:v>
                </c:pt>
                <c:pt idx="171">
                  <c:v>2107</c:v>
                </c:pt>
                <c:pt idx="172">
                  <c:v>2149</c:v>
                </c:pt>
                <c:pt idx="173">
                  <c:v>2155</c:v>
                </c:pt>
                <c:pt idx="174">
                  <c:v>2173</c:v>
                </c:pt>
                <c:pt idx="175">
                  <c:v>2190</c:v>
                </c:pt>
                <c:pt idx="176">
                  <c:v>2187</c:v>
                </c:pt>
                <c:pt idx="177">
                  <c:v>2232</c:v>
                </c:pt>
                <c:pt idx="178">
                  <c:v>2176</c:v>
                </c:pt>
                <c:pt idx="179">
                  <c:v>2224</c:v>
                </c:pt>
                <c:pt idx="180">
                  <c:v>2198</c:v>
                </c:pt>
                <c:pt idx="181">
                  <c:v>2254</c:v>
                </c:pt>
                <c:pt idx="182">
                  <c:v>2281</c:v>
                </c:pt>
                <c:pt idx="183">
                  <c:v>2291</c:v>
                </c:pt>
                <c:pt idx="184">
                  <c:v>2261</c:v>
                </c:pt>
                <c:pt idx="185">
                  <c:v>2292</c:v>
                </c:pt>
                <c:pt idx="186">
                  <c:v>2323</c:v>
                </c:pt>
                <c:pt idx="187">
                  <c:v>2277</c:v>
                </c:pt>
                <c:pt idx="188">
                  <c:v>2347</c:v>
                </c:pt>
                <c:pt idx="189">
                  <c:v>2368</c:v>
                </c:pt>
                <c:pt idx="190">
                  <c:v>2360</c:v>
                </c:pt>
                <c:pt idx="191">
                  <c:v>2375</c:v>
                </c:pt>
                <c:pt idx="192">
                  <c:v>2369</c:v>
                </c:pt>
                <c:pt idx="193">
                  <c:v>2435</c:v>
                </c:pt>
                <c:pt idx="194">
                  <c:v>2424</c:v>
                </c:pt>
                <c:pt idx="195">
                  <c:v>2414</c:v>
                </c:pt>
              </c:numCache>
            </c:numRef>
          </c:yVal>
          <c:smooth val="0"/>
          <c:extLst>
            <c:ext xmlns:c16="http://schemas.microsoft.com/office/drawing/2014/chart" uri="{C3380CC4-5D6E-409C-BE32-E72D297353CC}">
              <c16:uniqueId val="{00000002-09D0-430B-99BD-42F6E26B38C1}"/>
            </c:ext>
          </c:extLst>
        </c:ser>
        <c:ser>
          <c:idx val="3"/>
          <c:order val="3"/>
          <c:tx>
            <c:v>de_nei2_nei3_gaussian</c:v>
          </c:tx>
          <c:spPr>
            <a:ln w="19050" cap="rnd">
              <a:noFill/>
              <a:round/>
            </a:ln>
            <a:effectLst/>
          </c:spPr>
          <c:marker>
            <c:symbol val="circle"/>
            <c:size val="5"/>
            <c:spPr>
              <a:solidFill>
                <a:schemeClr val="accent4"/>
              </a:solidFill>
              <a:ln w="9525">
                <a:solidFill>
                  <a:schemeClr val="accent4"/>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Sheet1!$H$2:$H$197</c:f>
              <c:numCache>
                <c:formatCode>General</c:formatCode>
                <c:ptCount val="196"/>
                <c:pt idx="0">
                  <c:v>10</c:v>
                </c:pt>
                <c:pt idx="1">
                  <c:v>15</c:v>
                </c:pt>
                <c:pt idx="2">
                  <c:v>21</c:v>
                </c:pt>
                <c:pt idx="3">
                  <c:v>28</c:v>
                </c:pt>
                <c:pt idx="4">
                  <c:v>36</c:v>
                </c:pt>
                <c:pt idx="5">
                  <c:v>45</c:v>
                </c:pt>
                <c:pt idx="6">
                  <c:v>55</c:v>
                </c:pt>
                <c:pt idx="7">
                  <c:v>66</c:v>
                </c:pt>
                <c:pt idx="8">
                  <c:v>78</c:v>
                </c:pt>
                <c:pt idx="9">
                  <c:v>90</c:v>
                </c:pt>
                <c:pt idx="10">
                  <c:v>105</c:v>
                </c:pt>
                <c:pt idx="11">
                  <c:v>120</c:v>
                </c:pt>
                <c:pt idx="12">
                  <c:v>135</c:v>
                </c:pt>
                <c:pt idx="13">
                  <c:v>152</c:v>
                </c:pt>
                <c:pt idx="14">
                  <c:v>171</c:v>
                </c:pt>
                <c:pt idx="15">
                  <c:v>187</c:v>
                </c:pt>
                <c:pt idx="16">
                  <c:v>205</c:v>
                </c:pt>
                <c:pt idx="17">
                  <c:v>221</c:v>
                </c:pt>
                <c:pt idx="18">
                  <c:v>242</c:v>
                </c:pt>
                <c:pt idx="19">
                  <c:v>267</c:v>
                </c:pt>
                <c:pt idx="20">
                  <c:v>279</c:v>
                </c:pt>
                <c:pt idx="21">
                  <c:v>309</c:v>
                </c:pt>
                <c:pt idx="22">
                  <c:v>329</c:v>
                </c:pt>
                <c:pt idx="23">
                  <c:v>330</c:v>
                </c:pt>
                <c:pt idx="24">
                  <c:v>355</c:v>
                </c:pt>
                <c:pt idx="25">
                  <c:v>393</c:v>
                </c:pt>
                <c:pt idx="26">
                  <c:v>410</c:v>
                </c:pt>
                <c:pt idx="27">
                  <c:v>412</c:v>
                </c:pt>
                <c:pt idx="28">
                  <c:v>452</c:v>
                </c:pt>
                <c:pt idx="29">
                  <c:v>467</c:v>
                </c:pt>
                <c:pt idx="30">
                  <c:v>477</c:v>
                </c:pt>
                <c:pt idx="31">
                  <c:v>509</c:v>
                </c:pt>
                <c:pt idx="32">
                  <c:v>538</c:v>
                </c:pt>
                <c:pt idx="33">
                  <c:v>566</c:v>
                </c:pt>
                <c:pt idx="34">
                  <c:v>547</c:v>
                </c:pt>
                <c:pt idx="35">
                  <c:v>613</c:v>
                </c:pt>
                <c:pt idx="36">
                  <c:v>651</c:v>
                </c:pt>
                <c:pt idx="37">
                  <c:v>637</c:v>
                </c:pt>
                <c:pt idx="38">
                  <c:v>639</c:v>
                </c:pt>
                <c:pt idx="39">
                  <c:v>691</c:v>
                </c:pt>
                <c:pt idx="40">
                  <c:v>717</c:v>
                </c:pt>
                <c:pt idx="41">
                  <c:v>711</c:v>
                </c:pt>
                <c:pt idx="42">
                  <c:v>768</c:v>
                </c:pt>
                <c:pt idx="43">
                  <c:v>751</c:v>
                </c:pt>
                <c:pt idx="44">
                  <c:v>829</c:v>
                </c:pt>
                <c:pt idx="45">
                  <c:v>809</c:v>
                </c:pt>
                <c:pt idx="46">
                  <c:v>898</c:v>
                </c:pt>
                <c:pt idx="47">
                  <c:v>866</c:v>
                </c:pt>
                <c:pt idx="48">
                  <c:v>887</c:v>
                </c:pt>
                <c:pt idx="49">
                  <c:v>892</c:v>
                </c:pt>
                <c:pt idx="50">
                  <c:v>939</c:v>
                </c:pt>
                <c:pt idx="51">
                  <c:v>1018</c:v>
                </c:pt>
                <c:pt idx="52">
                  <c:v>968</c:v>
                </c:pt>
                <c:pt idx="53">
                  <c:v>963</c:v>
                </c:pt>
                <c:pt idx="54">
                  <c:v>1047</c:v>
                </c:pt>
                <c:pt idx="55">
                  <c:v>1003</c:v>
                </c:pt>
                <c:pt idx="56">
                  <c:v>1080</c:v>
                </c:pt>
                <c:pt idx="57">
                  <c:v>1080</c:v>
                </c:pt>
                <c:pt idx="58">
                  <c:v>1100</c:v>
                </c:pt>
                <c:pt idx="59">
                  <c:v>1096</c:v>
                </c:pt>
                <c:pt idx="60">
                  <c:v>1135</c:v>
                </c:pt>
                <c:pt idx="61">
                  <c:v>1177</c:v>
                </c:pt>
                <c:pt idx="62">
                  <c:v>1242</c:v>
                </c:pt>
                <c:pt idx="63">
                  <c:v>1194</c:v>
                </c:pt>
                <c:pt idx="64">
                  <c:v>1256</c:v>
                </c:pt>
                <c:pt idx="65">
                  <c:v>1223</c:v>
                </c:pt>
                <c:pt idx="66">
                  <c:v>1261</c:v>
                </c:pt>
                <c:pt idx="67">
                  <c:v>1224</c:v>
                </c:pt>
                <c:pt idx="68">
                  <c:v>1279</c:v>
                </c:pt>
                <c:pt idx="69">
                  <c:v>1285</c:v>
                </c:pt>
                <c:pt idx="70">
                  <c:v>1411</c:v>
                </c:pt>
                <c:pt idx="71">
                  <c:v>1327</c:v>
                </c:pt>
                <c:pt idx="72">
                  <c:v>1418</c:v>
                </c:pt>
                <c:pt idx="73">
                  <c:v>1387</c:v>
                </c:pt>
                <c:pt idx="74">
                  <c:v>1386</c:v>
                </c:pt>
                <c:pt idx="75">
                  <c:v>1516</c:v>
                </c:pt>
                <c:pt idx="76">
                  <c:v>1494</c:v>
                </c:pt>
                <c:pt idx="77">
                  <c:v>1505</c:v>
                </c:pt>
                <c:pt idx="78">
                  <c:v>1581</c:v>
                </c:pt>
                <c:pt idx="79">
                  <c:v>1600</c:v>
                </c:pt>
                <c:pt idx="80">
                  <c:v>1511</c:v>
                </c:pt>
                <c:pt idx="81">
                  <c:v>1608</c:v>
                </c:pt>
                <c:pt idx="82">
                  <c:v>1655</c:v>
                </c:pt>
                <c:pt idx="83">
                  <c:v>1580</c:v>
                </c:pt>
                <c:pt idx="84">
                  <c:v>1678</c:v>
                </c:pt>
                <c:pt idx="85">
                  <c:v>1761</c:v>
                </c:pt>
                <c:pt idx="86">
                  <c:v>1689</c:v>
                </c:pt>
                <c:pt idx="87">
                  <c:v>1700</c:v>
                </c:pt>
                <c:pt idx="88">
                  <c:v>1817</c:v>
                </c:pt>
                <c:pt idx="89">
                  <c:v>1871</c:v>
                </c:pt>
                <c:pt idx="90">
                  <c:v>1764</c:v>
                </c:pt>
                <c:pt idx="91">
                  <c:v>1893</c:v>
                </c:pt>
                <c:pt idx="92">
                  <c:v>1972</c:v>
                </c:pt>
                <c:pt idx="93">
                  <c:v>1930</c:v>
                </c:pt>
                <c:pt idx="94">
                  <c:v>1835</c:v>
                </c:pt>
                <c:pt idx="95">
                  <c:v>1960</c:v>
                </c:pt>
                <c:pt idx="96">
                  <c:v>1948</c:v>
                </c:pt>
                <c:pt idx="97">
                  <c:v>1889</c:v>
                </c:pt>
                <c:pt idx="98">
                  <c:v>1936</c:v>
                </c:pt>
                <c:pt idx="99">
                  <c:v>1974</c:v>
                </c:pt>
                <c:pt idx="100">
                  <c:v>1957</c:v>
                </c:pt>
                <c:pt idx="101">
                  <c:v>2043</c:v>
                </c:pt>
                <c:pt idx="102">
                  <c:v>2094</c:v>
                </c:pt>
                <c:pt idx="103">
                  <c:v>2018</c:v>
                </c:pt>
                <c:pt idx="104">
                  <c:v>2103</c:v>
                </c:pt>
                <c:pt idx="105">
                  <c:v>2200</c:v>
                </c:pt>
                <c:pt idx="106">
                  <c:v>2098</c:v>
                </c:pt>
                <c:pt idx="107">
                  <c:v>2140</c:v>
                </c:pt>
                <c:pt idx="108">
                  <c:v>2180</c:v>
                </c:pt>
                <c:pt idx="109">
                  <c:v>2128</c:v>
                </c:pt>
                <c:pt idx="110">
                  <c:v>2327</c:v>
                </c:pt>
                <c:pt idx="111">
                  <c:v>2266</c:v>
                </c:pt>
                <c:pt idx="112">
                  <c:v>2241</c:v>
                </c:pt>
                <c:pt idx="113">
                  <c:v>2296</c:v>
                </c:pt>
                <c:pt idx="114">
                  <c:v>2322</c:v>
                </c:pt>
                <c:pt idx="115">
                  <c:v>2226</c:v>
                </c:pt>
                <c:pt idx="116">
                  <c:v>2274</c:v>
                </c:pt>
                <c:pt idx="117">
                  <c:v>2335</c:v>
                </c:pt>
                <c:pt idx="118">
                  <c:v>2376</c:v>
                </c:pt>
                <c:pt idx="119">
                  <c:v>2388</c:v>
                </c:pt>
                <c:pt idx="120">
                  <c:v>2397</c:v>
                </c:pt>
                <c:pt idx="121">
                  <c:v>2607</c:v>
                </c:pt>
                <c:pt idx="122">
                  <c:v>2650</c:v>
                </c:pt>
                <c:pt idx="123">
                  <c:v>2537</c:v>
                </c:pt>
                <c:pt idx="124">
                  <c:v>2600</c:v>
                </c:pt>
                <c:pt idx="125">
                  <c:v>2591</c:v>
                </c:pt>
                <c:pt idx="126">
                  <c:v>2572</c:v>
                </c:pt>
                <c:pt idx="127">
                  <c:v>2570</c:v>
                </c:pt>
                <c:pt idx="128">
                  <c:v>2550</c:v>
                </c:pt>
                <c:pt idx="129">
                  <c:v>2701</c:v>
                </c:pt>
                <c:pt idx="130">
                  <c:v>2626</c:v>
                </c:pt>
                <c:pt idx="131">
                  <c:v>2646</c:v>
                </c:pt>
                <c:pt idx="132">
                  <c:v>2761</c:v>
                </c:pt>
                <c:pt idx="133">
                  <c:v>2760</c:v>
                </c:pt>
                <c:pt idx="134">
                  <c:v>2702</c:v>
                </c:pt>
                <c:pt idx="135">
                  <c:v>2807</c:v>
                </c:pt>
                <c:pt idx="136">
                  <c:v>2831</c:v>
                </c:pt>
                <c:pt idx="137">
                  <c:v>2803</c:v>
                </c:pt>
                <c:pt idx="138">
                  <c:v>2808</c:v>
                </c:pt>
                <c:pt idx="139">
                  <c:v>2747</c:v>
                </c:pt>
                <c:pt idx="140">
                  <c:v>3012</c:v>
                </c:pt>
                <c:pt idx="141">
                  <c:v>2965</c:v>
                </c:pt>
                <c:pt idx="142">
                  <c:v>2942</c:v>
                </c:pt>
                <c:pt idx="143">
                  <c:v>2962</c:v>
                </c:pt>
                <c:pt idx="144">
                  <c:v>2933</c:v>
                </c:pt>
                <c:pt idx="145">
                  <c:v>3038</c:v>
                </c:pt>
                <c:pt idx="146">
                  <c:v>3118</c:v>
                </c:pt>
                <c:pt idx="147">
                  <c:v>3150</c:v>
                </c:pt>
                <c:pt idx="148">
                  <c:v>3201</c:v>
                </c:pt>
                <c:pt idx="149">
                  <c:v>3270</c:v>
                </c:pt>
                <c:pt idx="150">
                  <c:v>3044</c:v>
                </c:pt>
                <c:pt idx="151">
                  <c:v>3182</c:v>
                </c:pt>
                <c:pt idx="152">
                  <c:v>3255</c:v>
                </c:pt>
                <c:pt idx="153">
                  <c:v>3190</c:v>
                </c:pt>
                <c:pt idx="154">
                  <c:v>3125</c:v>
                </c:pt>
                <c:pt idx="155">
                  <c:v>3397</c:v>
                </c:pt>
                <c:pt idx="156">
                  <c:v>3272</c:v>
                </c:pt>
                <c:pt idx="157">
                  <c:v>3245</c:v>
                </c:pt>
                <c:pt idx="158">
                  <c:v>3346</c:v>
                </c:pt>
                <c:pt idx="159">
                  <c:v>3338</c:v>
                </c:pt>
                <c:pt idx="160">
                  <c:v>3488</c:v>
                </c:pt>
                <c:pt idx="161">
                  <c:v>3215</c:v>
                </c:pt>
                <c:pt idx="162">
                  <c:v>3400</c:v>
                </c:pt>
                <c:pt idx="163">
                  <c:v>3406</c:v>
                </c:pt>
                <c:pt idx="164">
                  <c:v>3567</c:v>
                </c:pt>
                <c:pt idx="165">
                  <c:v>3466</c:v>
                </c:pt>
                <c:pt idx="166">
                  <c:v>3534</c:v>
                </c:pt>
                <c:pt idx="167">
                  <c:v>3559</c:v>
                </c:pt>
                <c:pt idx="168">
                  <c:v>3480</c:v>
                </c:pt>
                <c:pt idx="169">
                  <c:v>3552</c:v>
                </c:pt>
                <c:pt idx="170">
                  <c:v>3419</c:v>
                </c:pt>
                <c:pt idx="171">
                  <c:v>3595</c:v>
                </c:pt>
                <c:pt idx="172">
                  <c:v>3499</c:v>
                </c:pt>
                <c:pt idx="173">
                  <c:v>3667</c:v>
                </c:pt>
                <c:pt idx="174">
                  <c:v>3641</c:v>
                </c:pt>
                <c:pt idx="175">
                  <c:v>3648</c:v>
                </c:pt>
                <c:pt idx="176">
                  <c:v>3787</c:v>
                </c:pt>
                <c:pt idx="177">
                  <c:v>3626</c:v>
                </c:pt>
                <c:pt idx="178">
                  <c:v>3852</c:v>
                </c:pt>
                <c:pt idx="179">
                  <c:v>3763</c:v>
                </c:pt>
                <c:pt idx="180">
                  <c:v>3933</c:v>
                </c:pt>
                <c:pt idx="181">
                  <c:v>3815</c:v>
                </c:pt>
                <c:pt idx="182">
                  <c:v>3764</c:v>
                </c:pt>
                <c:pt idx="183">
                  <c:v>3875</c:v>
                </c:pt>
                <c:pt idx="184">
                  <c:v>3967</c:v>
                </c:pt>
                <c:pt idx="185">
                  <c:v>3913</c:v>
                </c:pt>
                <c:pt idx="186">
                  <c:v>3905</c:v>
                </c:pt>
                <c:pt idx="187">
                  <c:v>4127</c:v>
                </c:pt>
                <c:pt idx="188">
                  <c:v>3964</c:v>
                </c:pt>
                <c:pt idx="189">
                  <c:v>3955</c:v>
                </c:pt>
                <c:pt idx="190">
                  <c:v>4079</c:v>
                </c:pt>
                <c:pt idx="191">
                  <c:v>4096</c:v>
                </c:pt>
                <c:pt idx="192">
                  <c:v>4095</c:v>
                </c:pt>
                <c:pt idx="193">
                  <c:v>3949</c:v>
                </c:pt>
                <c:pt idx="194">
                  <c:v>4061</c:v>
                </c:pt>
                <c:pt idx="195">
                  <c:v>4225</c:v>
                </c:pt>
              </c:numCache>
            </c:numRef>
          </c:yVal>
          <c:smooth val="0"/>
          <c:extLst>
            <c:ext xmlns:c16="http://schemas.microsoft.com/office/drawing/2014/chart" uri="{C3380CC4-5D6E-409C-BE32-E72D297353CC}">
              <c16:uniqueId val="{00000003-09D0-430B-99BD-42F6E26B38C1}"/>
            </c:ext>
          </c:extLst>
        </c:ser>
        <c:dLbls>
          <c:showLegendKey val="0"/>
          <c:showVal val="0"/>
          <c:showCatName val="0"/>
          <c:showSerName val="0"/>
          <c:showPercent val="0"/>
          <c:showBubbleSize val="0"/>
        </c:dLbls>
        <c:axId val="2032956480"/>
        <c:axId val="2032955040"/>
      </c:scatterChart>
      <c:valAx>
        <c:axId val="2032956480"/>
        <c:scaling>
          <c:orientation val="minMax"/>
          <c:max val="2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2955040"/>
        <c:crosses val="autoZero"/>
        <c:crossBetween val="midCat"/>
      </c:valAx>
      <c:valAx>
        <c:axId val="2032955040"/>
        <c:scaling>
          <c:orientation val="minMax"/>
          <c:max val="20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2956480"/>
        <c:crosses val="autoZero"/>
        <c:crossBetween val="midCat"/>
      </c:valAx>
      <c:spPr>
        <a:noFill/>
        <a:ln>
          <a:noFill/>
        </a:ln>
        <a:effectLst/>
      </c:spPr>
    </c:plotArea>
    <c:legend>
      <c:legendPos val="r"/>
      <c:layout>
        <c:manualLayout>
          <c:xMode val="edge"/>
          <c:yMode val="edge"/>
          <c:x val="0.80894976686198283"/>
          <c:y val="0.65181826635303197"/>
          <c:w val="0.17712205166719236"/>
          <c:h val="0.13367658657041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54830-42DA-4404-9F8C-DE9E00A18181}" type="datetimeFigureOut">
              <a:rPr lang="zh-CN" altLang="en-US" smtClean="0"/>
              <a:t>2024/7/13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836B6F-14B4-4120-BEBA-063A15FB1891}" type="slidenum">
              <a:rPr lang="zh-CN" altLang="en-US" smtClean="0"/>
              <a:t>‹#›</a:t>
            </a:fld>
            <a:endParaRPr lang="zh-CN" altLang="en-US"/>
          </a:p>
        </p:txBody>
      </p:sp>
    </p:spTree>
    <p:extLst>
      <p:ext uri="{BB962C8B-B14F-4D97-AF65-F5344CB8AC3E}">
        <p14:creationId xmlns:p14="http://schemas.microsoft.com/office/powerpoint/2010/main" val="4102353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D836B6F-14B4-4120-BEBA-063A15FB1891}" type="slidenum">
              <a:rPr lang="zh-CN" altLang="en-US" smtClean="0"/>
              <a:t>2</a:t>
            </a:fld>
            <a:endParaRPr lang="zh-CN" altLang="en-US"/>
          </a:p>
        </p:txBody>
      </p:sp>
    </p:spTree>
    <p:extLst>
      <p:ext uri="{BB962C8B-B14F-4D97-AF65-F5344CB8AC3E}">
        <p14:creationId xmlns:p14="http://schemas.microsoft.com/office/powerpoint/2010/main" val="167923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5834E-F0B4-FB45-4737-337065E466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DBF8C84-3C86-A109-A142-975ED8E1E8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CDC88D-BA54-FE6F-573E-AD218903CADE}"/>
              </a:ext>
            </a:extLst>
          </p:cNvPr>
          <p:cNvSpPr>
            <a:spLocks noGrp="1"/>
          </p:cNvSpPr>
          <p:nvPr>
            <p:ph type="dt" sz="half" idx="10"/>
          </p:nvPr>
        </p:nvSpPr>
        <p:spPr/>
        <p:txBody>
          <a:bodyPr/>
          <a:lstStyle/>
          <a:p>
            <a:fld id="{F5930DB7-C5F0-4CA2-914A-8532991C33D9}" type="datetimeFigureOut">
              <a:rPr lang="zh-CN" altLang="en-US" smtClean="0"/>
              <a:t>2024/7/13</a:t>
            </a:fld>
            <a:endParaRPr lang="zh-CN" altLang="en-US"/>
          </a:p>
        </p:txBody>
      </p:sp>
      <p:sp>
        <p:nvSpPr>
          <p:cNvPr id="5" name="页脚占位符 4">
            <a:extLst>
              <a:ext uri="{FF2B5EF4-FFF2-40B4-BE49-F238E27FC236}">
                <a16:creationId xmlns:a16="http://schemas.microsoft.com/office/drawing/2014/main" id="{7EAE599E-E3C4-8EF9-E260-EF1F291E56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CD5478-1AF6-FEB8-FA85-D75D414A426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672474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73594-46B5-ED10-5ED0-3D22FE09FD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ACE6681-6C49-1CB0-23F3-144ED2A009B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A7D459-8BB8-412A-2030-551B0AA848ED}"/>
              </a:ext>
            </a:extLst>
          </p:cNvPr>
          <p:cNvSpPr>
            <a:spLocks noGrp="1"/>
          </p:cNvSpPr>
          <p:nvPr>
            <p:ph type="dt" sz="half" idx="10"/>
          </p:nvPr>
        </p:nvSpPr>
        <p:spPr/>
        <p:txBody>
          <a:bodyPr/>
          <a:lstStyle/>
          <a:p>
            <a:fld id="{F5930DB7-C5F0-4CA2-914A-8532991C33D9}" type="datetimeFigureOut">
              <a:rPr lang="zh-CN" altLang="en-US" smtClean="0"/>
              <a:t>2024/7/13</a:t>
            </a:fld>
            <a:endParaRPr lang="zh-CN" altLang="en-US"/>
          </a:p>
        </p:txBody>
      </p:sp>
      <p:sp>
        <p:nvSpPr>
          <p:cNvPr id="5" name="页脚占位符 4">
            <a:extLst>
              <a:ext uri="{FF2B5EF4-FFF2-40B4-BE49-F238E27FC236}">
                <a16:creationId xmlns:a16="http://schemas.microsoft.com/office/drawing/2014/main" id="{0A67FC79-4847-7D42-D402-AE92AC20FC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122B43-6A6B-5AF1-E3E3-423BF327E94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71197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B3A0E2-CD40-A819-3DFA-A43621797C9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DFD480A-7162-96FF-4B51-20BF5170CEA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56BC05-68E6-93E0-6B3A-C6436B3FC357}"/>
              </a:ext>
            </a:extLst>
          </p:cNvPr>
          <p:cNvSpPr>
            <a:spLocks noGrp="1"/>
          </p:cNvSpPr>
          <p:nvPr>
            <p:ph type="dt" sz="half" idx="10"/>
          </p:nvPr>
        </p:nvSpPr>
        <p:spPr/>
        <p:txBody>
          <a:bodyPr/>
          <a:lstStyle/>
          <a:p>
            <a:fld id="{F5930DB7-C5F0-4CA2-914A-8532991C33D9}" type="datetimeFigureOut">
              <a:rPr lang="zh-CN" altLang="en-US" smtClean="0"/>
              <a:t>2024/7/13</a:t>
            </a:fld>
            <a:endParaRPr lang="zh-CN" altLang="en-US"/>
          </a:p>
        </p:txBody>
      </p:sp>
      <p:sp>
        <p:nvSpPr>
          <p:cNvPr id="5" name="页脚占位符 4">
            <a:extLst>
              <a:ext uri="{FF2B5EF4-FFF2-40B4-BE49-F238E27FC236}">
                <a16:creationId xmlns:a16="http://schemas.microsoft.com/office/drawing/2014/main" id="{D326EBCF-FD2C-8598-7E4F-05C2367087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1AB257-74F6-5B31-4F3D-2B46D4159F9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142508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0FC63-8B8B-A716-61A8-6864B2B937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FD972C-23D5-9D9C-986A-DA54C3EE191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992924-8BD5-9735-1D14-BBA90E50B6DD}"/>
              </a:ext>
            </a:extLst>
          </p:cNvPr>
          <p:cNvSpPr>
            <a:spLocks noGrp="1"/>
          </p:cNvSpPr>
          <p:nvPr>
            <p:ph type="dt" sz="half" idx="10"/>
          </p:nvPr>
        </p:nvSpPr>
        <p:spPr/>
        <p:txBody>
          <a:bodyPr/>
          <a:lstStyle/>
          <a:p>
            <a:fld id="{F5930DB7-C5F0-4CA2-914A-8532991C33D9}" type="datetimeFigureOut">
              <a:rPr lang="zh-CN" altLang="en-US" smtClean="0"/>
              <a:t>2024/7/13</a:t>
            </a:fld>
            <a:endParaRPr lang="zh-CN" altLang="en-US"/>
          </a:p>
        </p:txBody>
      </p:sp>
      <p:sp>
        <p:nvSpPr>
          <p:cNvPr id="5" name="页脚占位符 4">
            <a:extLst>
              <a:ext uri="{FF2B5EF4-FFF2-40B4-BE49-F238E27FC236}">
                <a16:creationId xmlns:a16="http://schemas.microsoft.com/office/drawing/2014/main" id="{C7C1B514-5FBD-5875-2AE4-FA0FFC0C07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985242-7458-5119-9471-1EE631C76469}"/>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83711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826F3-5D57-15EE-8978-328FE81330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77B771-9F65-0993-AB13-C5341AE95F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4F730D6-2724-AC7C-3E6D-9F10E672F93E}"/>
              </a:ext>
            </a:extLst>
          </p:cNvPr>
          <p:cNvSpPr>
            <a:spLocks noGrp="1"/>
          </p:cNvSpPr>
          <p:nvPr>
            <p:ph type="dt" sz="half" idx="10"/>
          </p:nvPr>
        </p:nvSpPr>
        <p:spPr/>
        <p:txBody>
          <a:bodyPr/>
          <a:lstStyle/>
          <a:p>
            <a:fld id="{F5930DB7-C5F0-4CA2-914A-8532991C33D9}" type="datetimeFigureOut">
              <a:rPr lang="zh-CN" altLang="en-US" smtClean="0"/>
              <a:t>2024/7/13</a:t>
            </a:fld>
            <a:endParaRPr lang="zh-CN" altLang="en-US"/>
          </a:p>
        </p:txBody>
      </p:sp>
      <p:sp>
        <p:nvSpPr>
          <p:cNvPr id="5" name="页脚占位符 4">
            <a:extLst>
              <a:ext uri="{FF2B5EF4-FFF2-40B4-BE49-F238E27FC236}">
                <a16:creationId xmlns:a16="http://schemas.microsoft.com/office/drawing/2014/main" id="{1CBF9954-5CEB-96C5-A1DA-942BC8287C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ACAF70-7A08-9C22-D6C7-5264E4001066}"/>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4184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DBCB3-2229-8CB0-65F1-78B8CBA039D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EE2529-9108-AC11-0FA7-2CF333D924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2A2A08-CAB5-54F4-7A47-B389736CB1F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38477C5-AF9C-F343-5F62-40A98388442C}"/>
              </a:ext>
            </a:extLst>
          </p:cNvPr>
          <p:cNvSpPr>
            <a:spLocks noGrp="1"/>
          </p:cNvSpPr>
          <p:nvPr>
            <p:ph type="dt" sz="half" idx="10"/>
          </p:nvPr>
        </p:nvSpPr>
        <p:spPr/>
        <p:txBody>
          <a:bodyPr/>
          <a:lstStyle/>
          <a:p>
            <a:fld id="{F5930DB7-C5F0-4CA2-914A-8532991C33D9}" type="datetimeFigureOut">
              <a:rPr lang="zh-CN" altLang="en-US" smtClean="0"/>
              <a:t>2024/7/13</a:t>
            </a:fld>
            <a:endParaRPr lang="zh-CN" altLang="en-US"/>
          </a:p>
        </p:txBody>
      </p:sp>
      <p:sp>
        <p:nvSpPr>
          <p:cNvPr id="6" name="页脚占位符 5">
            <a:extLst>
              <a:ext uri="{FF2B5EF4-FFF2-40B4-BE49-F238E27FC236}">
                <a16:creationId xmlns:a16="http://schemas.microsoft.com/office/drawing/2014/main" id="{453D2FC7-E765-7B5A-6F68-64F1D6A813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567709-3214-0BB6-9140-F313F427DE9B}"/>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18603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D5A5E7-FFFE-DBCC-F3AD-05B8E4E99BB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592BAD7-2127-7558-196C-D2101EE83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31F60B2-6E2B-4EAF-395A-945E104573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F167F7E-D841-634F-7FBB-4E18F6C63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9CF0A8-F6C1-C18F-952F-B8387D74CB8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665213-F585-14E2-1E7D-A7917076DED3}"/>
              </a:ext>
            </a:extLst>
          </p:cNvPr>
          <p:cNvSpPr>
            <a:spLocks noGrp="1"/>
          </p:cNvSpPr>
          <p:nvPr>
            <p:ph type="dt" sz="half" idx="10"/>
          </p:nvPr>
        </p:nvSpPr>
        <p:spPr/>
        <p:txBody>
          <a:bodyPr/>
          <a:lstStyle/>
          <a:p>
            <a:fld id="{F5930DB7-C5F0-4CA2-914A-8532991C33D9}" type="datetimeFigureOut">
              <a:rPr lang="zh-CN" altLang="en-US" smtClean="0"/>
              <a:t>2024/7/13</a:t>
            </a:fld>
            <a:endParaRPr lang="zh-CN" altLang="en-US"/>
          </a:p>
        </p:txBody>
      </p:sp>
      <p:sp>
        <p:nvSpPr>
          <p:cNvPr id="8" name="页脚占位符 7">
            <a:extLst>
              <a:ext uri="{FF2B5EF4-FFF2-40B4-BE49-F238E27FC236}">
                <a16:creationId xmlns:a16="http://schemas.microsoft.com/office/drawing/2014/main" id="{5F63945F-D2B9-AF31-0BB6-432B599ED62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B688E8-D707-CC1C-9F5A-85FEF74DE727}"/>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21218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04B08-7019-F74A-538C-1DFB60FDE7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4BE8396-7E60-55D7-2075-978D67D63E00}"/>
              </a:ext>
            </a:extLst>
          </p:cNvPr>
          <p:cNvSpPr>
            <a:spLocks noGrp="1"/>
          </p:cNvSpPr>
          <p:nvPr>
            <p:ph type="dt" sz="half" idx="10"/>
          </p:nvPr>
        </p:nvSpPr>
        <p:spPr/>
        <p:txBody>
          <a:bodyPr/>
          <a:lstStyle/>
          <a:p>
            <a:fld id="{F5930DB7-C5F0-4CA2-914A-8532991C33D9}" type="datetimeFigureOut">
              <a:rPr lang="zh-CN" altLang="en-US" smtClean="0"/>
              <a:t>2024/7/13</a:t>
            </a:fld>
            <a:endParaRPr lang="zh-CN" altLang="en-US"/>
          </a:p>
        </p:txBody>
      </p:sp>
      <p:sp>
        <p:nvSpPr>
          <p:cNvPr id="4" name="页脚占位符 3">
            <a:extLst>
              <a:ext uri="{FF2B5EF4-FFF2-40B4-BE49-F238E27FC236}">
                <a16:creationId xmlns:a16="http://schemas.microsoft.com/office/drawing/2014/main" id="{3CDE669D-D5D9-6B83-F9DA-24ECBF8888B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07731FA-EE82-2E9E-2EF4-AA5AF6E88A6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2736502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9EF7341-0F36-C46A-1860-21154F005041}"/>
              </a:ext>
            </a:extLst>
          </p:cNvPr>
          <p:cNvSpPr>
            <a:spLocks noGrp="1"/>
          </p:cNvSpPr>
          <p:nvPr>
            <p:ph type="dt" sz="half" idx="10"/>
          </p:nvPr>
        </p:nvSpPr>
        <p:spPr/>
        <p:txBody>
          <a:bodyPr/>
          <a:lstStyle/>
          <a:p>
            <a:fld id="{F5930DB7-C5F0-4CA2-914A-8532991C33D9}" type="datetimeFigureOut">
              <a:rPr lang="zh-CN" altLang="en-US" smtClean="0"/>
              <a:t>2024/7/13</a:t>
            </a:fld>
            <a:endParaRPr lang="zh-CN" altLang="en-US"/>
          </a:p>
        </p:txBody>
      </p:sp>
      <p:sp>
        <p:nvSpPr>
          <p:cNvPr id="3" name="页脚占位符 2">
            <a:extLst>
              <a:ext uri="{FF2B5EF4-FFF2-40B4-BE49-F238E27FC236}">
                <a16:creationId xmlns:a16="http://schemas.microsoft.com/office/drawing/2014/main" id="{94EDEB9C-C9EB-1E78-F5A2-EA231DA9B39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30CC84-9BE1-A6F8-90E5-52B1F5DB6C23}"/>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584555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2AB62-7DAB-A83F-34B8-0CE758DC336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1211D9-A68E-80E2-503F-086FCEF93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29144D4-96A1-BC2C-6378-2538AED5F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E46CA6-E1E0-0098-BE6B-F91AA8E60300}"/>
              </a:ext>
            </a:extLst>
          </p:cNvPr>
          <p:cNvSpPr>
            <a:spLocks noGrp="1"/>
          </p:cNvSpPr>
          <p:nvPr>
            <p:ph type="dt" sz="half" idx="10"/>
          </p:nvPr>
        </p:nvSpPr>
        <p:spPr/>
        <p:txBody>
          <a:bodyPr/>
          <a:lstStyle/>
          <a:p>
            <a:fld id="{F5930DB7-C5F0-4CA2-914A-8532991C33D9}" type="datetimeFigureOut">
              <a:rPr lang="zh-CN" altLang="en-US" smtClean="0"/>
              <a:t>2024/7/13</a:t>
            </a:fld>
            <a:endParaRPr lang="zh-CN" altLang="en-US"/>
          </a:p>
        </p:txBody>
      </p:sp>
      <p:sp>
        <p:nvSpPr>
          <p:cNvPr id="6" name="页脚占位符 5">
            <a:extLst>
              <a:ext uri="{FF2B5EF4-FFF2-40B4-BE49-F238E27FC236}">
                <a16:creationId xmlns:a16="http://schemas.microsoft.com/office/drawing/2014/main" id="{12B247D3-E5FB-9264-7A38-A577B57C75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C8A5338-6474-6626-F7A1-17C95530C6C5}"/>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176671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33FF19-EB66-7897-E4A1-9DF6E4514F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0236E67-47AF-FA99-7C46-08A654EB8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5797825-2590-1ACC-57EE-8194C4EFB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8C3E09-AAF0-9F9E-9DA9-0BA87ABEFEBE}"/>
              </a:ext>
            </a:extLst>
          </p:cNvPr>
          <p:cNvSpPr>
            <a:spLocks noGrp="1"/>
          </p:cNvSpPr>
          <p:nvPr>
            <p:ph type="dt" sz="half" idx="10"/>
          </p:nvPr>
        </p:nvSpPr>
        <p:spPr/>
        <p:txBody>
          <a:bodyPr/>
          <a:lstStyle/>
          <a:p>
            <a:fld id="{F5930DB7-C5F0-4CA2-914A-8532991C33D9}" type="datetimeFigureOut">
              <a:rPr lang="zh-CN" altLang="en-US" smtClean="0"/>
              <a:t>2024/7/13</a:t>
            </a:fld>
            <a:endParaRPr lang="zh-CN" altLang="en-US"/>
          </a:p>
        </p:txBody>
      </p:sp>
      <p:sp>
        <p:nvSpPr>
          <p:cNvPr id="6" name="页脚占位符 5">
            <a:extLst>
              <a:ext uri="{FF2B5EF4-FFF2-40B4-BE49-F238E27FC236}">
                <a16:creationId xmlns:a16="http://schemas.microsoft.com/office/drawing/2014/main" id="{6D0F4E16-67FE-51DE-00BB-896074AF31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B778C0-1481-89E3-FE3B-C967E3E16794}"/>
              </a:ext>
            </a:extLst>
          </p:cNvPr>
          <p:cNvSpPr>
            <a:spLocks noGrp="1"/>
          </p:cNvSpPr>
          <p:nvPr>
            <p:ph type="sldNum" sz="quarter" idx="12"/>
          </p:nvPr>
        </p:nvSpPr>
        <p:spPr/>
        <p:txBody>
          <a:body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72696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C76520-6DE2-2D82-8921-0912184647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E20C813-222E-9AC9-CF03-671181D63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F6CDC6-8971-B871-83CF-61F38A22A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930DB7-C5F0-4CA2-914A-8532991C33D9}" type="datetimeFigureOut">
              <a:rPr lang="zh-CN" altLang="en-US" smtClean="0"/>
              <a:t>2024/7/13</a:t>
            </a:fld>
            <a:endParaRPr lang="zh-CN" altLang="en-US"/>
          </a:p>
        </p:txBody>
      </p:sp>
      <p:sp>
        <p:nvSpPr>
          <p:cNvPr id="5" name="页脚占位符 4">
            <a:extLst>
              <a:ext uri="{FF2B5EF4-FFF2-40B4-BE49-F238E27FC236}">
                <a16:creationId xmlns:a16="http://schemas.microsoft.com/office/drawing/2014/main" id="{6270FCA7-434E-E8AB-50B4-44615CBB21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9A986CE-C591-2D36-5781-B31A7457C2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1748F-ED53-4EAC-B15C-443EC795F955}" type="slidenum">
              <a:rPr lang="zh-CN" altLang="en-US" smtClean="0"/>
              <a:t>‹#›</a:t>
            </a:fld>
            <a:endParaRPr lang="zh-CN" altLang="en-US"/>
          </a:p>
        </p:txBody>
      </p:sp>
    </p:spTree>
    <p:extLst>
      <p:ext uri="{BB962C8B-B14F-4D97-AF65-F5344CB8AC3E}">
        <p14:creationId xmlns:p14="http://schemas.microsoft.com/office/powerpoint/2010/main" val="3593988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524000" y="1468582"/>
            <a:ext cx="9144000" cy="1514908"/>
          </a:xfrm>
        </p:spPr>
        <p:txBody>
          <a:bodyPr>
            <a:normAutofit/>
          </a:bodyPr>
          <a:lstStyle/>
          <a:p>
            <a:r>
              <a:rPr kumimoji="1" lang="en-US" altLang="ja-JP" dirty="0"/>
              <a:t>Group meeting</a:t>
            </a:r>
            <a:endParaRPr kumimoji="1" lang="ja-JP" altLang="en-US"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1524000" y="4105275"/>
            <a:ext cx="9144000" cy="1655762"/>
          </a:xfrm>
        </p:spPr>
        <p:txBody>
          <a:bodyPr/>
          <a:lstStyle/>
          <a:p>
            <a:r>
              <a:rPr lang="en-US" altLang="ja-JP" dirty="0"/>
              <a:t>M230641</a:t>
            </a:r>
            <a:r>
              <a:rPr kumimoji="1" lang="en-US" altLang="ja-JP" dirty="0"/>
              <a:t>	</a:t>
            </a:r>
            <a:r>
              <a:rPr kumimoji="1" lang="ja-JP" altLang="en-US" dirty="0"/>
              <a:t>劉　崇玖</a:t>
            </a:r>
          </a:p>
        </p:txBody>
      </p:sp>
      <p:sp>
        <p:nvSpPr>
          <p:cNvPr id="5" name="日付プレースホルダー 4">
            <a:extLst>
              <a:ext uri="{FF2B5EF4-FFF2-40B4-BE49-F238E27FC236}">
                <a16:creationId xmlns:a16="http://schemas.microsoft.com/office/drawing/2014/main" id="{8A289873-8A47-BBF3-30C9-3A787342CFF9}"/>
              </a:ext>
            </a:extLst>
          </p:cNvPr>
          <p:cNvSpPr>
            <a:spLocks noGrp="1"/>
          </p:cNvSpPr>
          <p:nvPr>
            <p:ph type="dt" sz="half" idx="10"/>
          </p:nvPr>
        </p:nvSpPr>
        <p:spPr/>
        <p:txBody>
          <a:bodyPr/>
          <a:lstStyle/>
          <a:p>
            <a:r>
              <a:rPr kumimoji="1" lang="en-US" altLang="ja-JP" dirty="0">
                <a:latin typeface="Segoe UI Symbol" panose="020B0502040204020203" pitchFamily="34" charset="0"/>
              </a:rPr>
              <a:t>2024/7/2</a:t>
            </a:r>
            <a:endParaRPr kumimoji="1" lang="ja-JP" altLang="en-US" dirty="0">
              <a:latin typeface="Segoe UI Symbol" panose="020B0502040204020203" pitchFamily="34" charset="0"/>
            </a:endParaRPr>
          </a:p>
        </p:txBody>
      </p:sp>
      <p:sp>
        <p:nvSpPr>
          <p:cNvPr id="4" name="矩形: 圆角 3">
            <a:extLst>
              <a:ext uri="{FF2B5EF4-FFF2-40B4-BE49-F238E27FC236}">
                <a16:creationId xmlns:a16="http://schemas.microsoft.com/office/drawing/2014/main" id="{619D484C-F25C-8FE4-9801-8F43039125C7}"/>
              </a:ext>
            </a:extLst>
          </p:cNvPr>
          <p:cNvSpPr/>
          <p:nvPr/>
        </p:nvSpPr>
        <p:spPr>
          <a:xfrm>
            <a:off x="1911928" y="3396673"/>
            <a:ext cx="8525164" cy="64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8012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B6E63BE0-41B0-D57E-83CC-FD72E86CDDD2}"/>
              </a:ext>
            </a:extLst>
          </p:cNvPr>
          <p:cNvSpPr/>
          <p:nvPr/>
        </p:nvSpPr>
        <p:spPr>
          <a:xfrm>
            <a:off x="600365" y="159789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63F05CBC-F035-ABE3-FD33-789197C7B356}"/>
              </a:ext>
            </a:extLst>
          </p:cNvPr>
          <p:cNvSpPr>
            <a:spLocks noGrp="1"/>
          </p:cNvSpPr>
          <p:nvPr>
            <p:ph type="title"/>
          </p:nvPr>
        </p:nvSpPr>
        <p:spPr>
          <a:xfrm>
            <a:off x="600365" y="817534"/>
            <a:ext cx="10532995" cy="598978"/>
          </a:xfrm>
        </p:spPr>
        <p:txBody>
          <a:bodyPr>
            <a:normAutofit fontScale="90000"/>
          </a:bodyPr>
          <a:lstStyle/>
          <a:p>
            <a:r>
              <a:rPr kumimoji="1" lang="ja-JP" altLang="en-US" b="1" dirty="0"/>
              <a:t>今回の内容</a:t>
            </a:r>
          </a:p>
        </p:txBody>
      </p:sp>
      <p:sp>
        <p:nvSpPr>
          <p:cNvPr id="7" name="文本框 6">
            <a:extLst>
              <a:ext uri="{FF2B5EF4-FFF2-40B4-BE49-F238E27FC236}">
                <a16:creationId xmlns:a16="http://schemas.microsoft.com/office/drawing/2014/main" id="{59DEEED9-6F6D-E15D-AE56-CEC7692BC584}"/>
              </a:ext>
            </a:extLst>
          </p:cNvPr>
          <p:cNvSpPr txBox="1"/>
          <p:nvPr/>
        </p:nvSpPr>
        <p:spPr>
          <a:xfrm>
            <a:off x="241965" y="2511068"/>
            <a:ext cx="12317844" cy="1596719"/>
          </a:xfrm>
          <a:prstGeom prst="rect">
            <a:avLst/>
          </a:prstGeom>
          <a:noFill/>
        </p:spPr>
        <p:txBody>
          <a:bodyPr wrap="square" rtlCol="0">
            <a:spAutoFit/>
          </a:bodyPr>
          <a:lstStyle/>
          <a:p>
            <a:pPr lvl="1">
              <a:lnSpc>
                <a:spcPts val="3000"/>
              </a:lnSpc>
            </a:pPr>
            <a:r>
              <a:rPr lang="en-US" altLang="ja-JP" b="1" dirty="0"/>
              <a:t>Nei3</a:t>
            </a:r>
            <a:r>
              <a:rPr lang="ja-JP" altLang="en-US" b="1" dirty="0"/>
              <a:t>方法を作って</a:t>
            </a:r>
            <a:endParaRPr lang="en-US" altLang="ja-JP" b="1" dirty="0"/>
          </a:p>
          <a:p>
            <a:pPr lvl="1">
              <a:lnSpc>
                <a:spcPts val="3000"/>
              </a:lnSpc>
            </a:pPr>
            <a:r>
              <a:rPr lang="ja-JP" altLang="en-US" b="1" dirty="0"/>
              <a:t>線分による方法</a:t>
            </a:r>
            <a:r>
              <a:rPr lang="en-US" altLang="ja-JP" b="1" dirty="0"/>
              <a:t>(seg)</a:t>
            </a:r>
            <a:r>
              <a:rPr lang="ja-JP" altLang="en-US" b="1" dirty="0"/>
              <a:t>　と　隣による方法</a:t>
            </a:r>
            <a:r>
              <a:rPr lang="en-US" altLang="ja-JP" b="1" dirty="0"/>
              <a:t>(</a:t>
            </a:r>
            <a:r>
              <a:rPr lang="en-US" altLang="ja-JP" b="1" dirty="0" err="1"/>
              <a:t>nei</a:t>
            </a:r>
            <a:r>
              <a:rPr lang="en-US" altLang="ja-JP" b="1" dirty="0"/>
              <a:t>)</a:t>
            </a:r>
            <a:r>
              <a:rPr lang="ja-JP" altLang="en-US" b="1" dirty="0"/>
              <a:t>の比べ</a:t>
            </a:r>
            <a:endParaRPr lang="en-US" altLang="ja-JP" b="1" dirty="0"/>
          </a:p>
          <a:p>
            <a:pPr lvl="1">
              <a:lnSpc>
                <a:spcPts val="3000"/>
              </a:lnSpc>
            </a:pPr>
            <a:endParaRPr lang="en-US" altLang="ja-JP" b="1" dirty="0"/>
          </a:p>
          <a:p>
            <a:pPr lvl="1">
              <a:lnSpc>
                <a:spcPts val="3000"/>
              </a:lnSpc>
            </a:pPr>
            <a:r>
              <a:rPr lang="ja-JP" altLang="en-US" b="1" dirty="0"/>
              <a:t>町の分布について</a:t>
            </a:r>
            <a:endParaRPr lang="en-US" altLang="ja-JP" b="1" dirty="0"/>
          </a:p>
        </p:txBody>
      </p:sp>
    </p:spTree>
    <p:extLst>
      <p:ext uri="{BB962C8B-B14F-4D97-AF65-F5344CB8AC3E}">
        <p14:creationId xmlns:p14="http://schemas.microsoft.com/office/powerpoint/2010/main" val="110313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612720" y="800658"/>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612720" y="138733"/>
            <a:ext cx="11237157" cy="598978"/>
          </a:xfrm>
        </p:spPr>
        <p:txBody>
          <a:bodyPr>
            <a:noAutofit/>
          </a:bodyPr>
          <a:lstStyle/>
          <a:p>
            <a:r>
              <a:rPr kumimoji="1" lang="ja-JP" altLang="en-US" sz="3600" b="1" dirty="0"/>
              <a:t>ガウス分布の町</a:t>
            </a:r>
          </a:p>
        </p:txBody>
      </p:sp>
      <p:sp>
        <p:nvSpPr>
          <p:cNvPr id="3" name="文本框 2">
            <a:extLst>
              <a:ext uri="{FF2B5EF4-FFF2-40B4-BE49-F238E27FC236}">
                <a16:creationId xmlns:a16="http://schemas.microsoft.com/office/drawing/2014/main" id="{E091A021-4A9C-94EE-0E10-BCDA10D2A216}"/>
              </a:ext>
            </a:extLst>
          </p:cNvPr>
          <p:cNvSpPr txBox="1"/>
          <p:nvPr/>
        </p:nvSpPr>
        <p:spPr>
          <a:xfrm>
            <a:off x="360474" y="1905506"/>
            <a:ext cx="9656189" cy="3539430"/>
          </a:xfrm>
          <a:prstGeom prst="rect">
            <a:avLst/>
          </a:prstGeom>
          <a:noFill/>
        </p:spPr>
        <p:txBody>
          <a:bodyPr wrap="square">
            <a:spAutoFit/>
          </a:bodyPr>
          <a:lstStyle/>
          <a:p>
            <a:pPr lvl="1"/>
            <a:r>
              <a:rPr lang="ja-JP" altLang="en-US" sz="1600" dirty="0"/>
              <a:t>今回の実験で</a:t>
            </a:r>
            <a:endParaRPr lang="en-US" altLang="ja-JP" sz="1600" dirty="0"/>
          </a:p>
          <a:p>
            <a:pPr lvl="1"/>
            <a:endParaRPr lang="en-US" altLang="zh-CN" sz="1600" dirty="0"/>
          </a:p>
          <a:p>
            <a:pPr lvl="1"/>
            <a:r>
              <a:rPr lang="ja-JP" altLang="en-US" sz="1600" dirty="0"/>
              <a:t>ガウス分布のインスタンスに対して</a:t>
            </a:r>
            <a:endParaRPr lang="en-US" altLang="ja-JP" sz="1600" dirty="0"/>
          </a:p>
          <a:p>
            <a:pPr lvl="1"/>
            <a:r>
              <a:rPr lang="en-US" altLang="zh-CN" sz="1600" b="1" dirty="0"/>
              <a:t>seg</a:t>
            </a:r>
            <a:r>
              <a:rPr lang="ja-JP" altLang="en-US" sz="1600" b="1" dirty="0"/>
              <a:t>方法</a:t>
            </a:r>
            <a:r>
              <a:rPr lang="en-US" altLang="ja-JP" sz="1600" dirty="0"/>
              <a:t>(</a:t>
            </a:r>
            <a:r>
              <a:rPr lang="ja-JP" altLang="en-US" sz="1600" dirty="0"/>
              <a:t>線分による</a:t>
            </a:r>
            <a:r>
              <a:rPr lang="en-US" altLang="ja-JP" sz="1600" dirty="0"/>
              <a:t>)</a:t>
            </a:r>
            <a:r>
              <a:rPr lang="ja-JP" altLang="en-US" sz="1600" dirty="0"/>
              <a:t>と</a:t>
            </a:r>
            <a:r>
              <a:rPr lang="en-US" altLang="ja-JP" sz="1600" b="1" dirty="0" err="1"/>
              <a:t>nei</a:t>
            </a:r>
            <a:r>
              <a:rPr lang="ja-JP" altLang="en-US" sz="1600" b="1" dirty="0"/>
              <a:t>方法</a:t>
            </a:r>
            <a:r>
              <a:rPr lang="en-US" altLang="ja-JP" sz="1600" dirty="0"/>
              <a:t>(</a:t>
            </a:r>
            <a:r>
              <a:rPr lang="ja-JP" altLang="en-US" sz="1600" dirty="0"/>
              <a:t>隣接関係による</a:t>
            </a:r>
            <a:r>
              <a:rPr lang="en-US" altLang="ja-JP" sz="1600" dirty="0"/>
              <a:t>)</a:t>
            </a:r>
            <a:r>
              <a:rPr lang="ja-JP" altLang="en-US" sz="1600" dirty="0"/>
              <a:t>で得られたグラフで</a:t>
            </a:r>
            <a:endParaRPr lang="en-US" altLang="ja-JP" sz="1600" dirty="0"/>
          </a:p>
          <a:p>
            <a:pPr lvl="1"/>
            <a:r>
              <a:rPr lang="ja-JP" altLang="en-US" sz="1600" dirty="0"/>
              <a:t>最適順路</a:t>
            </a:r>
            <a:r>
              <a:rPr lang="en-US" altLang="ja-JP" sz="1600" dirty="0"/>
              <a:t>(LKH)</a:t>
            </a:r>
            <a:r>
              <a:rPr lang="ja-JP" altLang="en-US" sz="1600" dirty="0"/>
              <a:t>を含まれるかどうかを確認した。</a:t>
            </a:r>
            <a:endParaRPr lang="en-US" altLang="ja-JP" sz="1600" dirty="0"/>
          </a:p>
          <a:p>
            <a:pPr lvl="1"/>
            <a:endParaRPr lang="en-US" altLang="zh-CN" sz="1600" dirty="0"/>
          </a:p>
          <a:p>
            <a:pPr lvl="1"/>
            <a:endParaRPr lang="en-US" altLang="zh-CN" sz="1600" dirty="0"/>
          </a:p>
          <a:p>
            <a:pPr lvl="1"/>
            <a:endParaRPr lang="en-US" altLang="zh-CN" sz="1600" dirty="0"/>
          </a:p>
          <a:p>
            <a:pPr lvl="1"/>
            <a:r>
              <a:rPr lang="ja-JP" altLang="en-US" sz="1600" dirty="0"/>
              <a:t>新しいインスタンスを作る</a:t>
            </a:r>
            <a:endParaRPr lang="en-US" altLang="ja-JP" sz="1600" dirty="0"/>
          </a:p>
          <a:p>
            <a:pPr lvl="1"/>
            <a:r>
              <a:rPr lang="ja-JP" altLang="en-US" sz="1600" dirty="0"/>
              <a:t>生成された町の座標</a:t>
            </a:r>
            <a:r>
              <a:rPr lang="en-US" altLang="ja-JP" sz="1600" dirty="0"/>
              <a:t>(</a:t>
            </a:r>
            <a:r>
              <a:rPr lang="ja-JP" altLang="en-US" sz="1600" dirty="0"/>
              <a:t>ｘとｙ</a:t>
            </a:r>
            <a:r>
              <a:rPr lang="en-US" altLang="ja-JP" sz="1600" dirty="0"/>
              <a:t>)</a:t>
            </a:r>
            <a:r>
              <a:rPr lang="ja-JP" altLang="en-US" sz="1600" dirty="0"/>
              <a:t>はガウス分布に従う</a:t>
            </a:r>
            <a:endParaRPr lang="en-US" altLang="ja-JP" sz="1600" dirty="0"/>
          </a:p>
          <a:p>
            <a:pPr lvl="1"/>
            <a:endParaRPr lang="en-US" altLang="ja-JP" sz="1600" dirty="0"/>
          </a:p>
          <a:p>
            <a:pPr lvl="1"/>
            <a:r>
              <a:rPr lang="ja-JP" altLang="en-US" sz="1600" dirty="0"/>
              <a:t>町が一つの中心地域に集中し、徐々に外側に拡張しているの形で</a:t>
            </a:r>
            <a:endParaRPr lang="en-US" altLang="ja-JP" sz="1600" dirty="0"/>
          </a:p>
          <a:p>
            <a:pPr lvl="1"/>
            <a:r>
              <a:rPr lang="ja-JP" altLang="en-US" sz="1600" dirty="0"/>
              <a:t>インスタンスの個数：</a:t>
            </a:r>
            <a:r>
              <a:rPr lang="en-US" altLang="ja-JP" sz="1600" dirty="0"/>
              <a:t>196 (5-200)</a:t>
            </a:r>
            <a:endParaRPr lang="en-US" altLang="zh-CN" sz="1600" dirty="0"/>
          </a:p>
          <a:p>
            <a:pPr lvl="1"/>
            <a:endParaRPr lang="en-US" altLang="zh-CN" sz="1600" dirty="0"/>
          </a:p>
        </p:txBody>
      </p:sp>
      <p:sp>
        <p:nvSpPr>
          <p:cNvPr id="5" name="文本框 4">
            <a:extLst>
              <a:ext uri="{FF2B5EF4-FFF2-40B4-BE49-F238E27FC236}">
                <a16:creationId xmlns:a16="http://schemas.microsoft.com/office/drawing/2014/main" id="{00DB79DE-4A16-94B3-AB98-540CBC923753}"/>
              </a:ext>
            </a:extLst>
          </p:cNvPr>
          <p:cNvSpPr txBox="1"/>
          <p:nvPr/>
        </p:nvSpPr>
        <p:spPr>
          <a:xfrm>
            <a:off x="7541669" y="1366247"/>
            <a:ext cx="4037611" cy="646331"/>
          </a:xfrm>
          <a:prstGeom prst="rect">
            <a:avLst/>
          </a:prstGeom>
          <a:noFill/>
        </p:spPr>
        <p:txBody>
          <a:bodyPr wrap="square">
            <a:spAutoFit/>
          </a:bodyPr>
          <a:lstStyle/>
          <a:p>
            <a:pPr marL="285750" indent="-285750">
              <a:buFont typeface="Arial" panose="020B0604020202020204" pitchFamily="34" charset="0"/>
              <a:buChar char="•"/>
            </a:pPr>
            <a:r>
              <a:rPr lang="en-US" altLang="zh-CN" sz="1800" dirty="0"/>
              <a:t>Delaunay + seg1 + seg2 + seg3</a:t>
            </a:r>
          </a:p>
          <a:p>
            <a:pPr marL="285750" indent="-285750">
              <a:buFont typeface="Arial" panose="020B0604020202020204" pitchFamily="34" charset="0"/>
              <a:buChar char="•"/>
            </a:pPr>
            <a:r>
              <a:rPr lang="en-US" altLang="zh-CN" sz="1800" dirty="0"/>
              <a:t>Delaunay(nei1) + nei2 + nei3</a:t>
            </a:r>
          </a:p>
        </p:txBody>
      </p:sp>
    </p:spTree>
    <p:extLst>
      <p:ext uri="{BB962C8B-B14F-4D97-AF65-F5344CB8AC3E}">
        <p14:creationId xmlns:p14="http://schemas.microsoft.com/office/powerpoint/2010/main" val="81455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600365" y="91149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600364" y="249565"/>
            <a:ext cx="10532995" cy="598978"/>
          </a:xfrm>
        </p:spPr>
        <p:txBody>
          <a:bodyPr>
            <a:noAutofit/>
          </a:bodyPr>
          <a:lstStyle/>
          <a:p>
            <a:r>
              <a:rPr kumimoji="1" lang="en-US" altLang="ja-JP" sz="3600" b="1" dirty="0"/>
              <a:t>Seg</a:t>
            </a:r>
            <a:r>
              <a:rPr kumimoji="1" lang="ja-JP" altLang="en-US" sz="3600" b="1" dirty="0"/>
              <a:t>方法</a:t>
            </a:r>
          </a:p>
        </p:txBody>
      </p:sp>
      <p:sp>
        <p:nvSpPr>
          <p:cNvPr id="9" name="文本框 8">
            <a:extLst>
              <a:ext uri="{FF2B5EF4-FFF2-40B4-BE49-F238E27FC236}">
                <a16:creationId xmlns:a16="http://schemas.microsoft.com/office/drawing/2014/main" id="{DD361B72-A7B6-12BA-DB56-C4F62FD8BD04}"/>
              </a:ext>
            </a:extLst>
          </p:cNvPr>
          <p:cNvSpPr txBox="1"/>
          <p:nvPr/>
        </p:nvSpPr>
        <p:spPr>
          <a:xfrm>
            <a:off x="1013255" y="1185291"/>
            <a:ext cx="5525872" cy="830997"/>
          </a:xfrm>
          <a:prstGeom prst="rect">
            <a:avLst/>
          </a:prstGeom>
          <a:noFill/>
        </p:spPr>
        <p:txBody>
          <a:bodyPr wrap="none" rtlCol="0">
            <a:spAutoFit/>
          </a:bodyPr>
          <a:lstStyle/>
          <a:p>
            <a:pPr marL="285750" indent="-285750">
              <a:buFont typeface="Arial" panose="020B0604020202020204" pitchFamily="34" charset="0"/>
              <a:buChar char="•"/>
            </a:pPr>
            <a:r>
              <a:rPr lang="en-US" altLang="zh-CN" sz="1600" dirty="0">
                <a:solidFill>
                  <a:srgbClr val="FF0000"/>
                </a:solidFill>
              </a:rPr>
              <a:t>Seg1</a:t>
            </a:r>
            <a:r>
              <a:rPr lang="en-US" altLang="zh-CN" sz="1600" dirty="0"/>
              <a:t>: </a:t>
            </a:r>
            <a:r>
              <a:rPr lang="ja-JP" altLang="en-US" sz="1600" dirty="0"/>
              <a:t>一つの線分に対応する両端の母点をつなぐ</a:t>
            </a:r>
            <a:endParaRPr lang="en-US" altLang="ja-JP" sz="1600" dirty="0"/>
          </a:p>
          <a:p>
            <a:pPr marL="285750" indent="-285750">
              <a:buFont typeface="Arial" panose="020B0604020202020204" pitchFamily="34" charset="0"/>
              <a:buChar char="•"/>
            </a:pPr>
            <a:r>
              <a:rPr lang="en-US" altLang="zh-CN" sz="1600" dirty="0">
                <a:solidFill>
                  <a:srgbClr val="00B050"/>
                </a:solidFill>
              </a:rPr>
              <a:t>Seg2: </a:t>
            </a:r>
            <a:r>
              <a:rPr lang="ja-JP" altLang="en-US" sz="1600" dirty="0"/>
              <a:t>二つ連続する線分に対応する両端の母点をつなぐ</a:t>
            </a:r>
            <a:endParaRPr lang="en-US" altLang="ja-JP" sz="1600" dirty="0"/>
          </a:p>
          <a:p>
            <a:pPr marL="285750" indent="-285750">
              <a:buFont typeface="Arial" panose="020B0604020202020204" pitchFamily="34" charset="0"/>
              <a:buChar char="•"/>
            </a:pPr>
            <a:r>
              <a:rPr lang="en-US" altLang="ja-JP" sz="1600" dirty="0">
                <a:solidFill>
                  <a:srgbClr val="00B0F0"/>
                </a:solidFill>
              </a:rPr>
              <a:t>Seg3: </a:t>
            </a:r>
            <a:r>
              <a:rPr lang="ja-JP" altLang="en-US" sz="1600" dirty="0"/>
              <a:t>三つ連続する線分に対応する両端の母点をつなぐ</a:t>
            </a:r>
            <a:endParaRPr lang="zh-CN" altLang="en-US" sz="1600" dirty="0"/>
          </a:p>
        </p:txBody>
      </p:sp>
      <p:sp>
        <p:nvSpPr>
          <p:cNvPr id="15" name="文本框 14">
            <a:extLst>
              <a:ext uri="{FF2B5EF4-FFF2-40B4-BE49-F238E27FC236}">
                <a16:creationId xmlns:a16="http://schemas.microsoft.com/office/drawing/2014/main" id="{39CFCE1B-56F7-9072-EFD9-51C930E1A4F5}"/>
              </a:ext>
            </a:extLst>
          </p:cNvPr>
          <p:cNvSpPr txBox="1"/>
          <p:nvPr/>
        </p:nvSpPr>
        <p:spPr>
          <a:xfrm>
            <a:off x="778476" y="2835780"/>
            <a:ext cx="3595856" cy="523220"/>
          </a:xfrm>
          <a:prstGeom prst="rect">
            <a:avLst/>
          </a:prstGeom>
          <a:noFill/>
        </p:spPr>
        <p:txBody>
          <a:bodyPr wrap="none" rtlCol="0">
            <a:spAutoFit/>
          </a:bodyPr>
          <a:lstStyle/>
          <a:p>
            <a:r>
              <a:rPr lang="ja-JP" altLang="en-US" sz="1400" dirty="0"/>
              <a:t>例：</a:t>
            </a:r>
            <a:endParaRPr lang="en-US" altLang="ja-JP" sz="1400" dirty="0"/>
          </a:p>
          <a:p>
            <a:r>
              <a:rPr lang="ja-JP" altLang="en-US" sz="1400" dirty="0"/>
              <a:t>あるインスタンスのボロノイー図の一部：</a:t>
            </a:r>
            <a:endParaRPr lang="zh-CN" altLang="en-US" sz="1400" dirty="0"/>
          </a:p>
        </p:txBody>
      </p:sp>
      <p:grpSp>
        <p:nvGrpSpPr>
          <p:cNvPr id="50" name="组合 49">
            <a:extLst>
              <a:ext uri="{FF2B5EF4-FFF2-40B4-BE49-F238E27FC236}">
                <a16:creationId xmlns:a16="http://schemas.microsoft.com/office/drawing/2014/main" id="{06ACDCA7-1154-1F98-F9DC-01A94CD54179}"/>
              </a:ext>
            </a:extLst>
          </p:cNvPr>
          <p:cNvGrpSpPr/>
          <p:nvPr/>
        </p:nvGrpSpPr>
        <p:grpSpPr>
          <a:xfrm>
            <a:off x="4426853" y="2140744"/>
            <a:ext cx="5999257" cy="4514258"/>
            <a:chOff x="4426853" y="2140744"/>
            <a:chExt cx="5999257" cy="4514258"/>
          </a:xfrm>
        </p:grpSpPr>
        <p:grpSp>
          <p:nvGrpSpPr>
            <p:cNvPr id="37" name="组合 36">
              <a:extLst>
                <a:ext uri="{FF2B5EF4-FFF2-40B4-BE49-F238E27FC236}">
                  <a16:creationId xmlns:a16="http://schemas.microsoft.com/office/drawing/2014/main" id="{A27167A5-1661-7604-66A3-974217C5D47F}"/>
                </a:ext>
              </a:extLst>
            </p:cNvPr>
            <p:cNvGrpSpPr/>
            <p:nvPr/>
          </p:nvGrpSpPr>
          <p:grpSpPr>
            <a:xfrm>
              <a:off x="4426853" y="2140744"/>
              <a:ext cx="5999257" cy="4514258"/>
              <a:chOff x="4079719" y="2144977"/>
              <a:chExt cx="5999257" cy="4514258"/>
            </a:xfrm>
          </p:grpSpPr>
          <p:grpSp>
            <p:nvGrpSpPr>
              <p:cNvPr id="26" name="组合 25">
                <a:extLst>
                  <a:ext uri="{FF2B5EF4-FFF2-40B4-BE49-F238E27FC236}">
                    <a16:creationId xmlns:a16="http://schemas.microsoft.com/office/drawing/2014/main" id="{DB3856F7-A214-8C72-B0A0-1EAC8D20E9B1}"/>
                  </a:ext>
                </a:extLst>
              </p:cNvPr>
              <p:cNvGrpSpPr/>
              <p:nvPr/>
            </p:nvGrpSpPr>
            <p:grpSpPr>
              <a:xfrm>
                <a:off x="4079719" y="2144977"/>
                <a:ext cx="5999257" cy="4514258"/>
                <a:chOff x="3592039" y="2094177"/>
                <a:chExt cx="5999257" cy="4514258"/>
              </a:xfrm>
            </p:grpSpPr>
            <p:grpSp>
              <p:nvGrpSpPr>
                <p:cNvPr id="19" name="组合 18">
                  <a:extLst>
                    <a:ext uri="{FF2B5EF4-FFF2-40B4-BE49-F238E27FC236}">
                      <a16:creationId xmlns:a16="http://schemas.microsoft.com/office/drawing/2014/main" id="{904754EA-93AE-2E68-7855-E6C07E60D7AA}"/>
                    </a:ext>
                  </a:extLst>
                </p:cNvPr>
                <p:cNvGrpSpPr/>
                <p:nvPr/>
              </p:nvGrpSpPr>
              <p:grpSpPr>
                <a:xfrm>
                  <a:off x="3592039" y="2094177"/>
                  <a:ext cx="5999257" cy="4514258"/>
                  <a:chOff x="3592039" y="2094177"/>
                  <a:chExt cx="5999257" cy="4514258"/>
                </a:xfrm>
              </p:grpSpPr>
              <p:pic>
                <p:nvPicPr>
                  <p:cNvPr id="11" name="图片 10" descr="图表, 雷达图&#10;&#10;描述已自动生成">
                    <a:extLst>
                      <a:ext uri="{FF2B5EF4-FFF2-40B4-BE49-F238E27FC236}">
                        <a16:creationId xmlns:a16="http://schemas.microsoft.com/office/drawing/2014/main" id="{6C6B47D9-EFD2-BEC8-4CB7-4EED9AD0D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2039" y="2094177"/>
                    <a:ext cx="5999257" cy="4514258"/>
                  </a:xfrm>
                  <a:prstGeom prst="rect">
                    <a:avLst/>
                  </a:prstGeom>
                </p:spPr>
              </p:pic>
              <p:cxnSp>
                <p:nvCxnSpPr>
                  <p:cNvPr id="14" name="直接连接符 13">
                    <a:extLst>
                      <a:ext uri="{FF2B5EF4-FFF2-40B4-BE49-F238E27FC236}">
                        <a16:creationId xmlns:a16="http://schemas.microsoft.com/office/drawing/2014/main" id="{8017DC07-1DA1-03B2-B3FC-6BF62F22D78C}"/>
                      </a:ext>
                    </a:extLst>
                  </p:cNvPr>
                  <p:cNvCxnSpPr>
                    <a:cxnSpLocks/>
                  </p:cNvCxnSpPr>
                  <p:nvPr/>
                </p:nvCxnSpPr>
                <p:spPr>
                  <a:xfrm flipV="1">
                    <a:off x="7691438" y="5653088"/>
                    <a:ext cx="107950" cy="920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5" name="组合 24">
                  <a:extLst>
                    <a:ext uri="{FF2B5EF4-FFF2-40B4-BE49-F238E27FC236}">
                      <a16:creationId xmlns:a16="http://schemas.microsoft.com/office/drawing/2014/main" id="{26B549B6-8791-0520-D270-FB4F13762045}"/>
                    </a:ext>
                  </a:extLst>
                </p:cNvPr>
                <p:cNvGrpSpPr/>
                <p:nvPr/>
              </p:nvGrpSpPr>
              <p:grpSpPr>
                <a:xfrm>
                  <a:off x="7442201" y="5563923"/>
                  <a:ext cx="742949" cy="422274"/>
                  <a:chOff x="7442201" y="5563923"/>
                  <a:chExt cx="742949" cy="422274"/>
                </a:xfrm>
              </p:grpSpPr>
              <p:sp>
                <p:nvSpPr>
                  <p:cNvPr id="23" name="椭圆 22">
                    <a:extLst>
                      <a:ext uri="{FF2B5EF4-FFF2-40B4-BE49-F238E27FC236}">
                        <a16:creationId xmlns:a16="http://schemas.microsoft.com/office/drawing/2014/main" id="{3F0AAE59-DDEF-40AD-D7A2-176985C01B0C}"/>
                      </a:ext>
                    </a:extLst>
                  </p:cNvPr>
                  <p:cNvSpPr/>
                  <p:nvPr/>
                </p:nvSpPr>
                <p:spPr>
                  <a:xfrm>
                    <a:off x="7442201" y="5881423"/>
                    <a:ext cx="104774" cy="10477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AB0123DD-A306-6535-AFC1-9E4ED2787E0B}"/>
                      </a:ext>
                    </a:extLst>
                  </p:cNvPr>
                  <p:cNvSpPr/>
                  <p:nvPr/>
                </p:nvSpPr>
                <p:spPr>
                  <a:xfrm>
                    <a:off x="8080376" y="5563923"/>
                    <a:ext cx="104774" cy="10477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27" name="直接连接符 26">
                <a:extLst>
                  <a:ext uri="{FF2B5EF4-FFF2-40B4-BE49-F238E27FC236}">
                    <a16:creationId xmlns:a16="http://schemas.microsoft.com/office/drawing/2014/main" id="{EFDBA317-B036-789A-955D-E4FBD31CB682}"/>
                  </a:ext>
                </a:extLst>
              </p:cNvPr>
              <p:cNvCxnSpPr>
                <a:cxnSpLocks/>
              </p:cNvCxnSpPr>
              <p:nvPr/>
            </p:nvCxnSpPr>
            <p:spPr>
              <a:xfrm flipV="1">
                <a:off x="5257800" y="2849563"/>
                <a:ext cx="1841500" cy="1193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20EF374-F01E-1A92-E607-BEFC6B77A01F}"/>
                  </a:ext>
                </a:extLst>
              </p:cNvPr>
              <p:cNvCxnSpPr>
                <a:cxnSpLocks/>
              </p:cNvCxnSpPr>
              <p:nvPr/>
            </p:nvCxnSpPr>
            <p:spPr>
              <a:xfrm flipH="1" flipV="1">
                <a:off x="7099300" y="2849563"/>
                <a:ext cx="77788" cy="519112"/>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E1070D50-4B58-6B79-3A31-2DFE822F696D}"/>
                  </a:ext>
                </a:extLst>
              </p:cNvPr>
              <p:cNvSpPr/>
              <p:nvPr/>
            </p:nvSpPr>
            <p:spPr>
              <a:xfrm>
                <a:off x="5390093" y="4545806"/>
                <a:ext cx="104774" cy="104774"/>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EEAC9C70-10CA-32DF-A14D-FDA8DCA81E8E}"/>
                  </a:ext>
                </a:extLst>
              </p:cNvPr>
              <p:cNvSpPr/>
              <p:nvPr/>
            </p:nvSpPr>
            <p:spPr>
              <a:xfrm>
                <a:off x="6325660" y="4315089"/>
                <a:ext cx="104774" cy="104774"/>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8" name="直接连接符 37">
              <a:extLst>
                <a:ext uri="{FF2B5EF4-FFF2-40B4-BE49-F238E27FC236}">
                  <a16:creationId xmlns:a16="http://schemas.microsoft.com/office/drawing/2014/main" id="{3EB4CE63-D62B-2B8A-088B-BF03794C7634}"/>
                </a:ext>
              </a:extLst>
            </p:cNvPr>
            <p:cNvCxnSpPr>
              <a:cxnSpLocks/>
            </p:cNvCxnSpPr>
            <p:nvPr/>
          </p:nvCxnSpPr>
          <p:spPr>
            <a:xfrm flipH="1" flipV="1">
              <a:off x="7002463" y="5273675"/>
              <a:ext cx="269875" cy="25400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58D2A0AB-37C4-8E14-EFA8-311A57F5CC61}"/>
                </a:ext>
              </a:extLst>
            </p:cNvPr>
            <p:cNvCxnSpPr>
              <a:cxnSpLocks/>
            </p:cNvCxnSpPr>
            <p:nvPr/>
          </p:nvCxnSpPr>
          <p:spPr>
            <a:xfrm flipH="1">
              <a:off x="7002463" y="4555962"/>
              <a:ext cx="150812" cy="71771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390F6CF6-03C5-4130-07D3-998CDEE2EA2B}"/>
                </a:ext>
              </a:extLst>
            </p:cNvPr>
            <p:cNvCxnSpPr>
              <a:cxnSpLocks/>
            </p:cNvCxnSpPr>
            <p:nvPr/>
          </p:nvCxnSpPr>
          <p:spPr>
            <a:xfrm flipV="1">
              <a:off x="7153275" y="3638550"/>
              <a:ext cx="504825" cy="91741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48" name="椭圆 47">
              <a:extLst>
                <a:ext uri="{FF2B5EF4-FFF2-40B4-BE49-F238E27FC236}">
                  <a16:creationId xmlns:a16="http://schemas.microsoft.com/office/drawing/2014/main" id="{EA4AA06F-2F8E-F8B5-1813-30A23EA5A55E}"/>
                </a:ext>
              </a:extLst>
            </p:cNvPr>
            <p:cNvSpPr/>
            <p:nvPr/>
          </p:nvSpPr>
          <p:spPr>
            <a:xfrm>
              <a:off x="8288128" y="5540640"/>
              <a:ext cx="104774" cy="10477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7FB669A5-65AC-CBA3-FCFC-247F89419D96}"/>
                </a:ext>
              </a:extLst>
            </p:cNvPr>
            <p:cNvSpPr/>
            <p:nvPr/>
          </p:nvSpPr>
          <p:spPr>
            <a:xfrm>
              <a:off x="8873621" y="3622675"/>
              <a:ext cx="104774" cy="104774"/>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1" name="文本框 50">
            <a:extLst>
              <a:ext uri="{FF2B5EF4-FFF2-40B4-BE49-F238E27FC236}">
                <a16:creationId xmlns:a16="http://schemas.microsoft.com/office/drawing/2014/main" id="{F242D59B-E0B9-5549-72A6-B48F0D944F62}"/>
              </a:ext>
            </a:extLst>
          </p:cNvPr>
          <p:cNvSpPr txBox="1"/>
          <p:nvPr/>
        </p:nvSpPr>
        <p:spPr>
          <a:xfrm>
            <a:off x="366307" y="4323181"/>
            <a:ext cx="3345788" cy="646331"/>
          </a:xfrm>
          <a:prstGeom prst="rect">
            <a:avLst/>
          </a:prstGeom>
          <a:noFill/>
        </p:spPr>
        <p:txBody>
          <a:bodyPr wrap="none" rtlCol="0">
            <a:spAutoFit/>
          </a:bodyPr>
          <a:lstStyle/>
          <a:p>
            <a:r>
              <a:rPr lang="ja-JP" altLang="en-US" dirty="0"/>
              <a:t>今回の実験で</a:t>
            </a:r>
            <a:endParaRPr lang="en-US" altLang="ja-JP" dirty="0"/>
          </a:p>
          <a:p>
            <a:r>
              <a:rPr lang="en-US" altLang="zh-CN" dirty="0"/>
              <a:t>Delaunay + seg1 + seg2 + seg3</a:t>
            </a:r>
            <a:endParaRPr lang="zh-CN" altLang="en-US" dirty="0"/>
          </a:p>
        </p:txBody>
      </p:sp>
    </p:spTree>
    <p:extLst>
      <p:ext uri="{BB962C8B-B14F-4D97-AF65-F5344CB8AC3E}">
        <p14:creationId xmlns:p14="http://schemas.microsoft.com/office/powerpoint/2010/main" val="317557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600365" y="91149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600364" y="249565"/>
            <a:ext cx="10532995" cy="598978"/>
          </a:xfrm>
        </p:spPr>
        <p:txBody>
          <a:bodyPr>
            <a:noAutofit/>
          </a:bodyPr>
          <a:lstStyle/>
          <a:p>
            <a:r>
              <a:rPr kumimoji="1" lang="en-US" altLang="ja-JP" sz="3600" b="1" dirty="0" err="1"/>
              <a:t>nei</a:t>
            </a:r>
            <a:r>
              <a:rPr kumimoji="1" lang="ja-JP" altLang="en-US" sz="3600" b="1" dirty="0"/>
              <a:t>方法</a:t>
            </a:r>
          </a:p>
        </p:txBody>
      </p:sp>
      <p:sp>
        <p:nvSpPr>
          <p:cNvPr id="9" name="文本框 8">
            <a:extLst>
              <a:ext uri="{FF2B5EF4-FFF2-40B4-BE49-F238E27FC236}">
                <a16:creationId xmlns:a16="http://schemas.microsoft.com/office/drawing/2014/main" id="{DD361B72-A7B6-12BA-DB56-C4F62FD8BD04}"/>
              </a:ext>
            </a:extLst>
          </p:cNvPr>
          <p:cNvSpPr txBox="1"/>
          <p:nvPr/>
        </p:nvSpPr>
        <p:spPr>
          <a:xfrm>
            <a:off x="83801" y="1029029"/>
            <a:ext cx="5198859" cy="830997"/>
          </a:xfrm>
          <a:prstGeom prst="rect">
            <a:avLst/>
          </a:prstGeom>
          <a:noFill/>
        </p:spPr>
        <p:txBody>
          <a:bodyPr wrap="none" rtlCol="0">
            <a:spAutoFit/>
          </a:bodyPr>
          <a:lstStyle/>
          <a:p>
            <a:pPr marL="285750" indent="-285750">
              <a:buFont typeface="Arial" panose="020B0604020202020204" pitchFamily="34" charset="0"/>
              <a:buChar char="•"/>
            </a:pPr>
            <a:r>
              <a:rPr lang="en-US" altLang="zh-CN" sz="1600" dirty="0">
                <a:solidFill>
                  <a:srgbClr val="FF0000"/>
                </a:solidFill>
              </a:rPr>
              <a:t>nei1</a:t>
            </a:r>
            <a:r>
              <a:rPr lang="en-US" altLang="zh-CN" sz="1600" dirty="0"/>
              <a:t>:</a:t>
            </a:r>
            <a:r>
              <a:rPr lang="ja-JP" altLang="en-US" sz="1600" dirty="0"/>
              <a:t>ドロネー図自身</a:t>
            </a:r>
            <a:endParaRPr lang="en-US" altLang="ja-JP" sz="1600" dirty="0"/>
          </a:p>
          <a:p>
            <a:pPr marL="285750" indent="-285750">
              <a:buFont typeface="Arial" panose="020B0604020202020204" pitchFamily="34" charset="0"/>
              <a:buChar char="•"/>
            </a:pPr>
            <a:r>
              <a:rPr lang="en-US" altLang="zh-CN" sz="1600" dirty="0">
                <a:solidFill>
                  <a:srgbClr val="00B050"/>
                </a:solidFill>
              </a:rPr>
              <a:t>nei2:</a:t>
            </a:r>
            <a:r>
              <a:rPr lang="ja-JP" altLang="en-US" sz="1600" dirty="0"/>
              <a:t>ある領域に対して　</a:t>
            </a:r>
            <a:r>
              <a:rPr lang="ja-JP" altLang="en-US" sz="1600" b="1" dirty="0"/>
              <a:t>隣の隣</a:t>
            </a:r>
            <a:r>
              <a:rPr lang="ja-JP" altLang="en-US" sz="1600" dirty="0"/>
              <a:t>　の領域と繋ぐ</a:t>
            </a:r>
            <a:endParaRPr lang="en-US" altLang="ja-JP" sz="1600" dirty="0"/>
          </a:p>
          <a:p>
            <a:pPr marL="285750" indent="-285750">
              <a:buFont typeface="Arial" panose="020B0604020202020204" pitchFamily="34" charset="0"/>
              <a:buChar char="•"/>
            </a:pPr>
            <a:r>
              <a:rPr lang="en-US" altLang="ja-JP" sz="1600" dirty="0">
                <a:solidFill>
                  <a:srgbClr val="00B0F0"/>
                </a:solidFill>
              </a:rPr>
              <a:t>nei3:</a:t>
            </a:r>
            <a:r>
              <a:rPr lang="ja-JP" altLang="en-US" sz="1600" dirty="0"/>
              <a:t>ある領域に対して　</a:t>
            </a:r>
            <a:r>
              <a:rPr lang="ja-JP" altLang="en-US" sz="1600" b="1" dirty="0"/>
              <a:t>隣の隣の隣</a:t>
            </a:r>
            <a:r>
              <a:rPr lang="ja-JP" altLang="en-US" sz="1600" dirty="0"/>
              <a:t>　の領域と繋ぐ</a:t>
            </a:r>
            <a:endParaRPr lang="en-US" altLang="ja-JP" sz="1600" dirty="0"/>
          </a:p>
        </p:txBody>
      </p:sp>
      <p:sp>
        <p:nvSpPr>
          <p:cNvPr id="2" name="文本框 1">
            <a:extLst>
              <a:ext uri="{FF2B5EF4-FFF2-40B4-BE49-F238E27FC236}">
                <a16:creationId xmlns:a16="http://schemas.microsoft.com/office/drawing/2014/main" id="{7529157A-5BD5-DC7E-D631-1D26CD329E27}"/>
              </a:ext>
            </a:extLst>
          </p:cNvPr>
          <p:cNvSpPr txBox="1"/>
          <p:nvPr/>
        </p:nvSpPr>
        <p:spPr>
          <a:xfrm>
            <a:off x="286783" y="2331480"/>
            <a:ext cx="3595856" cy="523220"/>
          </a:xfrm>
          <a:prstGeom prst="rect">
            <a:avLst/>
          </a:prstGeom>
          <a:noFill/>
        </p:spPr>
        <p:txBody>
          <a:bodyPr wrap="none" rtlCol="0">
            <a:spAutoFit/>
          </a:bodyPr>
          <a:lstStyle/>
          <a:p>
            <a:r>
              <a:rPr lang="ja-JP" altLang="en-US" sz="1400" dirty="0"/>
              <a:t>例：</a:t>
            </a:r>
            <a:endParaRPr lang="en-US" altLang="ja-JP" sz="1400" dirty="0"/>
          </a:p>
          <a:p>
            <a:r>
              <a:rPr lang="ja-JP" altLang="en-US" sz="1400" dirty="0"/>
              <a:t>あるインスタンスのボロノイー図の一部：</a:t>
            </a:r>
            <a:endParaRPr lang="zh-CN" altLang="en-US" sz="1400" dirty="0"/>
          </a:p>
        </p:txBody>
      </p:sp>
      <p:grpSp>
        <p:nvGrpSpPr>
          <p:cNvPr id="113" name="组合 112">
            <a:extLst>
              <a:ext uri="{FF2B5EF4-FFF2-40B4-BE49-F238E27FC236}">
                <a16:creationId xmlns:a16="http://schemas.microsoft.com/office/drawing/2014/main" id="{A65E087E-3F9E-9F31-7EB1-31B3D948C3DF}"/>
              </a:ext>
            </a:extLst>
          </p:cNvPr>
          <p:cNvGrpSpPr/>
          <p:nvPr/>
        </p:nvGrpSpPr>
        <p:grpSpPr>
          <a:xfrm>
            <a:off x="4956352" y="1444527"/>
            <a:ext cx="7018560" cy="4777631"/>
            <a:chOff x="5173440" y="1376047"/>
            <a:chExt cx="7018560" cy="4777631"/>
          </a:xfrm>
        </p:grpSpPr>
        <p:grpSp>
          <p:nvGrpSpPr>
            <p:cNvPr id="111" name="组合 110">
              <a:extLst>
                <a:ext uri="{FF2B5EF4-FFF2-40B4-BE49-F238E27FC236}">
                  <a16:creationId xmlns:a16="http://schemas.microsoft.com/office/drawing/2014/main" id="{11DDE6DA-677A-E277-91D8-0785A27712A2}"/>
                </a:ext>
              </a:extLst>
            </p:cNvPr>
            <p:cNvGrpSpPr/>
            <p:nvPr/>
          </p:nvGrpSpPr>
          <p:grpSpPr>
            <a:xfrm>
              <a:off x="5173440" y="1376047"/>
              <a:ext cx="7018560" cy="4777631"/>
              <a:chOff x="4457459" y="1922147"/>
              <a:chExt cx="7018560" cy="4777631"/>
            </a:xfrm>
          </p:grpSpPr>
          <p:grpSp>
            <p:nvGrpSpPr>
              <p:cNvPr id="55" name="组合 54">
                <a:extLst>
                  <a:ext uri="{FF2B5EF4-FFF2-40B4-BE49-F238E27FC236}">
                    <a16:creationId xmlns:a16="http://schemas.microsoft.com/office/drawing/2014/main" id="{A4F12949-E259-B3F4-6C3C-5E710910219F}"/>
                  </a:ext>
                </a:extLst>
              </p:cNvPr>
              <p:cNvGrpSpPr/>
              <p:nvPr/>
            </p:nvGrpSpPr>
            <p:grpSpPr>
              <a:xfrm>
                <a:off x="4457459" y="1922147"/>
                <a:ext cx="7018560" cy="4777631"/>
                <a:chOff x="3941845" y="2080369"/>
                <a:chExt cx="7018560" cy="4777631"/>
              </a:xfrm>
            </p:grpSpPr>
            <p:grpSp>
              <p:nvGrpSpPr>
                <p:cNvPr id="22" name="组合 21">
                  <a:extLst>
                    <a:ext uri="{FF2B5EF4-FFF2-40B4-BE49-F238E27FC236}">
                      <a16:creationId xmlns:a16="http://schemas.microsoft.com/office/drawing/2014/main" id="{C74259E5-A7C4-A284-9BEF-13C88DCAA420}"/>
                    </a:ext>
                  </a:extLst>
                </p:cNvPr>
                <p:cNvGrpSpPr/>
                <p:nvPr/>
              </p:nvGrpSpPr>
              <p:grpSpPr>
                <a:xfrm>
                  <a:off x="3941845" y="2080369"/>
                  <a:ext cx="7018560" cy="4777631"/>
                  <a:chOff x="3824760" y="2160802"/>
                  <a:chExt cx="7018560" cy="4777631"/>
                </a:xfrm>
              </p:grpSpPr>
              <p:grpSp>
                <p:nvGrpSpPr>
                  <p:cNvPr id="10" name="组合 9">
                    <a:extLst>
                      <a:ext uri="{FF2B5EF4-FFF2-40B4-BE49-F238E27FC236}">
                        <a16:creationId xmlns:a16="http://schemas.microsoft.com/office/drawing/2014/main" id="{9879160E-759A-3C93-C69B-D05A8CA15205}"/>
                      </a:ext>
                    </a:extLst>
                  </p:cNvPr>
                  <p:cNvGrpSpPr/>
                  <p:nvPr/>
                </p:nvGrpSpPr>
                <p:grpSpPr>
                  <a:xfrm>
                    <a:off x="3824760" y="2160802"/>
                    <a:ext cx="7018560" cy="4777631"/>
                    <a:chOff x="3812060" y="2080369"/>
                    <a:chExt cx="7018560" cy="4777631"/>
                  </a:xfrm>
                </p:grpSpPr>
                <p:pic>
                  <p:nvPicPr>
                    <p:cNvPr id="5" name="图片 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8581" r="8581"/>
                    <a:stretch/>
                  </p:blipFill>
                  <p:spPr>
                    <a:xfrm>
                      <a:off x="3812060" y="2080369"/>
                      <a:ext cx="7018560" cy="4777631"/>
                    </a:xfrm>
                    <a:prstGeom prst="rect">
                      <a:avLst/>
                    </a:prstGeom>
                  </p:spPr>
                </p:pic>
                <p:sp>
                  <p:nvSpPr>
                    <p:cNvPr id="8" name="任意多边形: 形状 7">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任意多边形: 形状 11">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任意多边形: 形状 27">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形状 61">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形状 62">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任意多边形: 形状 63">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任意多边形: 形状 64">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任意多边形: 形状 65">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任意多边形: 形状 66">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任意多边形: 形状 67">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形状 68">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1" name="任意多边形: 形状 7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任意多边形: 形状 7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形状 72">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任意多边形: 形状 73">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形状 74">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形状 93">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任意多边形: 形状 94">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形状 95">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形状 96">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形状 97">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任意多边形: 形状 98">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形状 99">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形状 100">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任意多边形: 形状 10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形状 10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形状 10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形状 10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形状 10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形状 10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任意多边形: 形状 10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任意多边形: 形状 10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0" name="任意多边形: 形状 10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任意多边形: 形状 111">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4" name="文本框 113">
            <a:extLst>
              <a:ext uri="{FF2B5EF4-FFF2-40B4-BE49-F238E27FC236}">
                <a16:creationId xmlns:a16="http://schemas.microsoft.com/office/drawing/2014/main" id="{8A5D9D23-380E-8E27-9092-36C551DD3595}"/>
              </a:ext>
            </a:extLst>
          </p:cNvPr>
          <p:cNvSpPr txBox="1"/>
          <p:nvPr/>
        </p:nvSpPr>
        <p:spPr>
          <a:xfrm>
            <a:off x="385357" y="4314335"/>
            <a:ext cx="3052439" cy="646331"/>
          </a:xfrm>
          <a:prstGeom prst="rect">
            <a:avLst/>
          </a:prstGeom>
          <a:noFill/>
        </p:spPr>
        <p:txBody>
          <a:bodyPr wrap="none" rtlCol="0">
            <a:spAutoFit/>
          </a:bodyPr>
          <a:lstStyle/>
          <a:p>
            <a:r>
              <a:rPr lang="ja-JP" altLang="en-US" dirty="0"/>
              <a:t>今回の実験で</a:t>
            </a:r>
            <a:endParaRPr lang="en-US" altLang="ja-JP" dirty="0"/>
          </a:p>
          <a:p>
            <a:r>
              <a:rPr lang="en-US" altLang="zh-CN" dirty="0"/>
              <a:t>Delaunay(nei1) + nei2 + nei3</a:t>
            </a:r>
            <a:endParaRPr lang="zh-CN" altLang="en-US" dirty="0"/>
          </a:p>
        </p:txBody>
      </p:sp>
    </p:spTree>
    <p:extLst>
      <p:ext uri="{BB962C8B-B14F-4D97-AF65-F5344CB8AC3E}">
        <p14:creationId xmlns:p14="http://schemas.microsoft.com/office/powerpoint/2010/main" val="1666608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600365" y="797190"/>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600364" y="135265"/>
            <a:ext cx="10532995" cy="598978"/>
          </a:xfrm>
        </p:spPr>
        <p:txBody>
          <a:bodyPr>
            <a:noAutofit/>
          </a:bodyPr>
          <a:lstStyle/>
          <a:p>
            <a:r>
              <a:rPr kumimoji="1" lang="ja-JP" altLang="en-US" sz="3600" b="1" dirty="0"/>
              <a:t>実験結果</a:t>
            </a:r>
          </a:p>
        </p:txBody>
      </p:sp>
      <p:sp>
        <p:nvSpPr>
          <p:cNvPr id="19" name="文本框 18">
            <a:extLst>
              <a:ext uri="{FF2B5EF4-FFF2-40B4-BE49-F238E27FC236}">
                <a16:creationId xmlns:a16="http://schemas.microsoft.com/office/drawing/2014/main" id="{9784C501-7420-8C7F-EB70-50E21DA66E99}"/>
              </a:ext>
            </a:extLst>
          </p:cNvPr>
          <p:cNvSpPr txBox="1"/>
          <p:nvPr/>
        </p:nvSpPr>
        <p:spPr>
          <a:xfrm>
            <a:off x="7851930" y="1356932"/>
            <a:ext cx="6096000" cy="2462213"/>
          </a:xfrm>
          <a:prstGeom prst="rect">
            <a:avLst/>
          </a:prstGeom>
          <a:noFill/>
        </p:spPr>
        <p:txBody>
          <a:bodyPr wrap="square">
            <a:spAutoFit/>
          </a:bodyPr>
          <a:lstStyle/>
          <a:p>
            <a:pPr marL="285750" indent="-285750">
              <a:buFont typeface="Arial" panose="020B0604020202020204" pitchFamily="34" charset="0"/>
              <a:buChar char="•"/>
            </a:pPr>
            <a:r>
              <a:rPr lang="en-US" altLang="zh-CN" sz="1400" dirty="0"/>
              <a:t>Delaunay + seg1 + seg2 + seg3</a:t>
            </a:r>
          </a:p>
          <a:p>
            <a:pPr marL="285750" indent="-285750">
              <a:buFont typeface="Arial" panose="020B0604020202020204" pitchFamily="34" charset="0"/>
              <a:buChar char="•"/>
            </a:pPr>
            <a:r>
              <a:rPr lang="en-US" altLang="zh-CN" sz="1400" dirty="0"/>
              <a:t>Delaunay(nei1) + nei2 + nei3</a:t>
            </a:r>
          </a:p>
          <a:p>
            <a:pPr marL="285750" indent="-285750">
              <a:buFont typeface="Arial" panose="020B0604020202020204" pitchFamily="34" charset="0"/>
              <a:buChar char="•"/>
            </a:pPr>
            <a:endParaRPr lang="en-US" altLang="zh-CN" sz="1400" dirty="0"/>
          </a:p>
          <a:p>
            <a:r>
              <a:rPr lang="ja-JP" altLang="en-US" sz="1400" dirty="0"/>
              <a:t>インスタンス：</a:t>
            </a:r>
            <a:r>
              <a:rPr lang="en-US" altLang="ja-JP" sz="1400" dirty="0"/>
              <a:t>5</a:t>
            </a:r>
            <a:r>
              <a:rPr lang="ja-JP" altLang="en-US" sz="1400" dirty="0"/>
              <a:t>から</a:t>
            </a:r>
            <a:r>
              <a:rPr lang="en-US" altLang="ja-JP" sz="1400" dirty="0"/>
              <a:t>200</a:t>
            </a:r>
            <a:endParaRPr lang="zh-CN" altLang="en-US" sz="1400" dirty="0"/>
          </a:p>
          <a:p>
            <a:endParaRPr lang="en-US" altLang="zh-CN" sz="1400" dirty="0"/>
          </a:p>
          <a:p>
            <a:r>
              <a:rPr lang="ja-JP" altLang="en-US" sz="1400" dirty="0"/>
              <a:t>二つの方法で得られたグラフで</a:t>
            </a:r>
            <a:endParaRPr lang="en-US" altLang="ja-JP" sz="1400" dirty="0"/>
          </a:p>
          <a:p>
            <a:r>
              <a:rPr lang="ja-JP" altLang="en-US" sz="1400" dirty="0"/>
              <a:t>最適順路が含まれている</a:t>
            </a:r>
            <a:endParaRPr lang="en-US" altLang="ja-JP" sz="1400" dirty="0"/>
          </a:p>
          <a:p>
            <a:endParaRPr lang="en-US" altLang="zh-CN" sz="1400" dirty="0"/>
          </a:p>
          <a:p>
            <a:r>
              <a:rPr lang="en-US" altLang="ja-JP" sz="1400" dirty="0" err="1"/>
              <a:t>Nei</a:t>
            </a:r>
            <a:r>
              <a:rPr lang="ja-JP" altLang="en-US" sz="1400" dirty="0"/>
              <a:t>による方法で得られたグラフの辺の個数は</a:t>
            </a:r>
            <a:endParaRPr lang="en-US" altLang="ja-JP" sz="1400" dirty="0"/>
          </a:p>
          <a:p>
            <a:r>
              <a:rPr lang="ja-JP" altLang="en-US" sz="1400" dirty="0"/>
              <a:t>大体</a:t>
            </a:r>
            <a:r>
              <a:rPr lang="en-US" altLang="ja-JP" sz="1400" dirty="0"/>
              <a:t>seg</a:t>
            </a:r>
            <a:r>
              <a:rPr lang="ja-JP" altLang="en-US" sz="1400" dirty="0"/>
              <a:t>方法の二倍になる</a:t>
            </a:r>
            <a:endParaRPr lang="en-US" altLang="ja-JP" sz="1400" dirty="0"/>
          </a:p>
          <a:p>
            <a:endParaRPr lang="zh-CN" altLang="en-US" sz="1400" dirty="0"/>
          </a:p>
        </p:txBody>
      </p:sp>
      <p:graphicFrame>
        <p:nvGraphicFramePr>
          <p:cNvPr id="2" name="图表 1">
            <a:extLst>
              <a:ext uri="{FF2B5EF4-FFF2-40B4-BE49-F238E27FC236}">
                <a16:creationId xmlns:a16="http://schemas.microsoft.com/office/drawing/2014/main" id="{7C6D781B-DF28-1F69-B593-90D91DF62EB1}"/>
              </a:ext>
            </a:extLst>
          </p:cNvPr>
          <p:cNvGraphicFramePr>
            <a:graphicFrameLocks/>
          </p:cNvGraphicFramePr>
          <p:nvPr>
            <p:extLst>
              <p:ext uri="{D42A27DB-BD31-4B8C-83A1-F6EECF244321}">
                <p14:modId xmlns:p14="http://schemas.microsoft.com/office/powerpoint/2010/main" val="2107772015"/>
              </p:ext>
            </p:extLst>
          </p:nvPr>
        </p:nvGraphicFramePr>
        <p:xfrm>
          <a:off x="303269" y="915555"/>
          <a:ext cx="9118204" cy="58071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87758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74C7-EF85-FD66-130C-4B3C5A39B217}"/>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3A169094-7FEB-01C1-8E66-4B5FFCBAF8B2}"/>
              </a:ext>
            </a:extLst>
          </p:cNvPr>
          <p:cNvSpPr/>
          <p:nvPr/>
        </p:nvSpPr>
        <p:spPr>
          <a:xfrm>
            <a:off x="612720" y="800658"/>
            <a:ext cx="10532994" cy="554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タイトル 1">
            <a:extLst>
              <a:ext uri="{FF2B5EF4-FFF2-40B4-BE49-F238E27FC236}">
                <a16:creationId xmlns:a16="http://schemas.microsoft.com/office/drawing/2014/main" id="{91B3789A-7F6E-13CE-BB0A-8C923F88CE6F}"/>
              </a:ext>
            </a:extLst>
          </p:cNvPr>
          <p:cNvSpPr>
            <a:spLocks noGrp="1"/>
          </p:cNvSpPr>
          <p:nvPr>
            <p:ph type="title"/>
          </p:nvPr>
        </p:nvSpPr>
        <p:spPr>
          <a:xfrm>
            <a:off x="612720" y="138733"/>
            <a:ext cx="11237157" cy="598978"/>
          </a:xfrm>
        </p:spPr>
        <p:txBody>
          <a:bodyPr>
            <a:noAutofit/>
          </a:bodyPr>
          <a:lstStyle/>
          <a:p>
            <a:r>
              <a:rPr kumimoji="1" lang="ja-JP" altLang="en-US" sz="3600" b="1" dirty="0"/>
              <a:t>町の分布</a:t>
            </a:r>
          </a:p>
        </p:txBody>
      </p:sp>
      <p:sp>
        <p:nvSpPr>
          <p:cNvPr id="3" name="文本框 2">
            <a:extLst>
              <a:ext uri="{FF2B5EF4-FFF2-40B4-BE49-F238E27FC236}">
                <a16:creationId xmlns:a16="http://schemas.microsoft.com/office/drawing/2014/main" id="{E091A021-4A9C-94EE-0E10-BCDA10D2A216}"/>
              </a:ext>
            </a:extLst>
          </p:cNvPr>
          <p:cNvSpPr txBox="1"/>
          <p:nvPr/>
        </p:nvSpPr>
        <p:spPr>
          <a:xfrm>
            <a:off x="612720" y="1132917"/>
            <a:ext cx="9656189" cy="4770537"/>
          </a:xfrm>
          <a:prstGeom prst="rect">
            <a:avLst/>
          </a:prstGeom>
          <a:noFill/>
        </p:spPr>
        <p:txBody>
          <a:bodyPr wrap="square">
            <a:spAutoFit/>
          </a:bodyPr>
          <a:lstStyle/>
          <a:p>
            <a:r>
              <a:rPr lang="ja-JP" altLang="en-US" sz="1600" dirty="0"/>
              <a:t>今町の座標をランダムに生成するコード</a:t>
            </a:r>
            <a:endParaRPr lang="en-US" altLang="zh-CN" sz="1600" dirty="0"/>
          </a:p>
          <a:p>
            <a:endParaRPr lang="en-US" altLang="zh-CN" sz="1600" dirty="0">
              <a:solidFill>
                <a:srgbClr val="9CDCFE"/>
              </a:solidFill>
              <a:highlight>
                <a:srgbClr val="1F1F1F"/>
              </a:highlight>
              <a:latin typeface="Consolas" panose="020B0609020204030204" pitchFamily="49" charset="0"/>
            </a:endParaRPr>
          </a:p>
          <a:p>
            <a:r>
              <a:rPr lang="en-US" altLang="zh-CN" sz="1600" b="0" dirty="0" err="1">
                <a:solidFill>
                  <a:srgbClr val="9CDCFE"/>
                </a:solidFill>
                <a:effectLst/>
                <a:highlight>
                  <a:srgbClr val="1F1F1F"/>
                </a:highlight>
                <a:latin typeface="Consolas" panose="020B0609020204030204" pitchFamily="49" charset="0"/>
              </a:rPr>
              <a:t>self</a:t>
            </a:r>
            <a:r>
              <a:rPr lang="en-US" altLang="zh-CN" sz="1600" b="0" dirty="0" err="1">
                <a:solidFill>
                  <a:srgbClr val="CCCCCC"/>
                </a:solidFill>
                <a:effectLst/>
                <a:highlight>
                  <a:srgbClr val="1F1F1F"/>
                </a:highlight>
                <a:latin typeface="Consolas" panose="020B0609020204030204" pitchFamily="49" charset="0"/>
              </a:rPr>
              <a:t>.</a:t>
            </a:r>
            <a:r>
              <a:rPr lang="en-US" altLang="zh-CN" sz="1600" b="0" dirty="0" err="1">
                <a:solidFill>
                  <a:srgbClr val="9CDCFE"/>
                </a:solidFill>
                <a:effectLst/>
                <a:highlight>
                  <a:srgbClr val="1F1F1F"/>
                </a:highlight>
                <a:latin typeface="Consolas" panose="020B0609020204030204" pitchFamily="49" charset="0"/>
              </a:rPr>
              <a:t>coord</a:t>
            </a:r>
            <a:r>
              <a:rPr lang="en-US" altLang="zh-CN" sz="1600" b="0" dirty="0">
                <a:solidFill>
                  <a:srgbClr val="CCCCCC"/>
                </a:solidFill>
                <a:effectLst/>
                <a:highlight>
                  <a:srgbClr val="1F1F1F"/>
                </a:highlight>
                <a:latin typeface="Consolas" panose="020B0609020204030204" pitchFamily="49" charset="0"/>
              </a:rPr>
              <a:t> </a:t>
            </a:r>
            <a:r>
              <a:rPr lang="en-US" altLang="zh-CN" sz="1600" b="0" dirty="0">
                <a:solidFill>
                  <a:srgbClr val="D4D4D4"/>
                </a:solidFill>
                <a:effectLst/>
                <a:highlight>
                  <a:srgbClr val="1F1F1F"/>
                </a:highlight>
                <a:latin typeface="Consolas" panose="020B0609020204030204" pitchFamily="49" charset="0"/>
              </a:rPr>
              <a:t>=</a:t>
            </a:r>
            <a:r>
              <a:rPr lang="en-US" altLang="zh-CN" sz="1600" b="0" dirty="0">
                <a:solidFill>
                  <a:srgbClr val="CCCCCC"/>
                </a:solidFill>
                <a:effectLst/>
                <a:highlight>
                  <a:srgbClr val="1F1F1F"/>
                </a:highlight>
                <a:latin typeface="Consolas" panose="020B0609020204030204" pitchFamily="49" charset="0"/>
              </a:rPr>
              <a:t> </a:t>
            </a:r>
            <a:r>
              <a:rPr lang="en-US" altLang="zh-CN" sz="1600" b="0" dirty="0" err="1">
                <a:solidFill>
                  <a:srgbClr val="4EC9B0"/>
                </a:solidFill>
                <a:effectLst/>
                <a:highlight>
                  <a:srgbClr val="1F1F1F"/>
                </a:highlight>
                <a:latin typeface="Consolas" panose="020B0609020204030204" pitchFamily="49" charset="0"/>
              </a:rPr>
              <a:t>np</a:t>
            </a:r>
            <a:r>
              <a:rPr lang="en-US" altLang="zh-CN" sz="1600" b="0" dirty="0" err="1">
                <a:solidFill>
                  <a:srgbClr val="CCCCCC"/>
                </a:solidFill>
                <a:effectLst/>
                <a:highlight>
                  <a:srgbClr val="1F1F1F"/>
                </a:highlight>
                <a:latin typeface="Consolas" panose="020B0609020204030204" pitchFamily="49" charset="0"/>
              </a:rPr>
              <a:t>.</a:t>
            </a:r>
            <a:r>
              <a:rPr lang="en-US" altLang="zh-CN" sz="1600" b="0" dirty="0" err="1">
                <a:solidFill>
                  <a:srgbClr val="4EC9B0"/>
                </a:solidFill>
                <a:effectLst/>
                <a:highlight>
                  <a:srgbClr val="1F1F1F"/>
                </a:highlight>
                <a:latin typeface="Consolas" panose="020B0609020204030204" pitchFamily="49" charset="0"/>
              </a:rPr>
              <a:t>random</a:t>
            </a:r>
            <a:r>
              <a:rPr lang="en-US" altLang="zh-CN" sz="1600" b="0" dirty="0" err="1">
                <a:solidFill>
                  <a:srgbClr val="CCCCCC"/>
                </a:solidFill>
                <a:effectLst/>
                <a:highlight>
                  <a:srgbClr val="1F1F1F"/>
                </a:highlight>
                <a:latin typeface="Consolas" panose="020B0609020204030204" pitchFamily="49" charset="0"/>
              </a:rPr>
              <a:t>.</a:t>
            </a:r>
            <a:r>
              <a:rPr lang="en-US" altLang="zh-CN" sz="1600" b="0" dirty="0" err="1">
                <a:solidFill>
                  <a:srgbClr val="9CDCFE"/>
                </a:solidFill>
                <a:effectLst/>
                <a:highlight>
                  <a:srgbClr val="1F1F1F"/>
                </a:highlight>
                <a:latin typeface="Consolas" panose="020B0609020204030204" pitchFamily="49" charset="0"/>
              </a:rPr>
              <a:t>random</a:t>
            </a:r>
            <a:r>
              <a:rPr lang="en-US" altLang="zh-CN" sz="1600" b="0" dirty="0">
                <a:solidFill>
                  <a:srgbClr val="CCCCCC"/>
                </a:solidFill>
                <a:effectLst/>
                <a:highlight>
                  <a:srgbClr val="1F1F1F"/>
                </a:highlight>
                <a:latin typeface="Consolas" panose="020B0609020204030204" pitchFamily="49" charset="0"/>
              </a:rPr>
              <a:t>((</a:t>
            </a:r>
            <a:r>
              <a:rPr lang="en-US" altLang="zh-CN" sz="1600" b="0" dirty="0" err="1">
                <a:solidFill>
                  <a:srgbClr val="9CDCFE"/>
                </a:solidFill>
                <a:effectLst/>
                <a:highlight>
                  <a:srgbClr val="1F1F1F"/>
                </a:highlight>
                <a:latin typeface="Consolas" panose="020B0609020204030204" pitchFamily="49" charset="0"/>
              </a:rPr>
              <a:t>self</a:t>
            </a:r>
            <a:r>
              <a:rPr lang="en-US" altLang="zh-CN" sz="1600" b="0" dirty="0" err="1">
                <a:solidFill>
                  <a:srgbClr val="CCCCCC"/>
                </a:solidFill>
                <a:effectLst/>
                <a:highlight>
                  <a:srgbClr val="1F1F1F"/>
                </a:highlight>
                <a:latin typeface="Consolas" panose="020B0609020204030204" pitchFamily="49" charset="0"/>
              </a:rPr>
              <a:t>.</a:t>
            </a:r>
            <a:r>
              <a:rPr lang="en-US" altLang="zh-CN" sz="1600" b="0" dirty="0" err="1">
                <a:solidFill>
                  <a:srgbClr val="9CDCFE"/>
                </a:solidFill>
                <a:effectLst/>
                <a:highlight>
                  <a:srgbClr val="1F1F1F"/>
                </a:highlight>
                <a:latin typeface="Consolas" panose="020B0609020204030204" pitchFamily="49" charset="0"/>
              </a:rPr>
              <a:t>n</a:t>
            </a:r>
            <a:r>
              <a:rPr lang="en-US" altLang="zh-CN" sz="1600" b="0" dirty="0">
                <a:solidFill>
                  <a:srgbClr val="CCCCCC"/>
                </a:solidFill>
                <a:effectLst/>
                <a:highlight>
                  <a:srgbClr val="1F1F1F"/>
                </a:highlight>
                <a:latin typeface="Consolas" panose="020B0609020204030204" pitchFamily="49" charset="0"/>
              </a:rPr>
              <a:t>, </a:t>
            </a:r>
            <a:r>
              <a:rPr lang="en-US" altLang="zh-CN" sz="1600" b="0" dirty="0">
                <a:solidFill>
                  <a:srgbClr val="B5CEA8"/>
                </a:solidFill>
                <a:effectLst/>
                <a:highlight>
                  <a:srgbClr val="1F1F1F"/>
                </a:highlight>
                <a:latin typeface="Consolas" panose="020B0609020204030204" pitchFamily="49" charset="0"/>
              </a:rPr>
              <a:t>2</a:t>
            </a:r>
            <a:r>
              <a:rPr lang="en-US" altLang="zh-CN" sz="1600" b="0" dirty="0">
                <a:solidFill>
                  <a:srgbClr val="CCCCCC"/>
                </a:solidFill>
                <a:effectLst/>
                <a:highlight>
                  <a:srgbClr val="1F1F1F"/>
                </a:highlight>
                <a:latin typeface="Consolas" panose="020B0609020204030204" pitchFamily="49" charset="0"/>
              </a:rPr>
              <a:t>)) </a:t>
            </a:r>
            <a:r>
              <a:rPr lang="en-US" altLang="zh-CN" sz="1600" b="0" dirty="0">
                <a:solidFill>
                  <a:srgbClr val="DCDCAA"/>
                </a:solidFill>
                <a:effectLst/>
                <a:highlight>
                  <a:srgbClr val="1F1F1F"/>
                </a:highlight>
                <a:latin typeface="Consolas" panose="020B0609020204030204" pitchFamily="49" charset="0"/>
              </a:rPr>
              <a:t>*</a:t>
            </a:r>
            <a:r>
              <a:rPr lang="en-US" altLang="zh-CN" sz="1600" b="0" dirty="0">
                <a:solidFill>
                  <a:srgbClr val="CCCCCC"/>
                </a:solidFill>
                <a:effectLst/>
                <a:highlight>
                  <a:srgbClr val="1F1F1F"/>
                </a:highlight>
                <a:latin typeface="Consolas" panose="020B0609020204030204" pitchFamily="49" charset="0"/>
              </a:rPr>
              <a:t> </a:t>
            </a:r>
            <a:r>
              <a:rPr lang="en-US" altLang="zh-CN" sz="1600" b="0" dirty="0">
                <a:solidFill>
                  <a:srgbClr val="B5CEA8"/>
                </a:solidFill>
                <a:effectLst/>
                <a:highlight>
                  <a:srgbClr val="1F1F1F"/>
                </a:highlight>
                <a:latin typeface="Consolas" panose="020B0609020204030204" pitchFamily="49" charset="0"/>
              </a:rPr>
              <a:t>100</a:t>
            </a:r>
          </a:p>
          <a:p>
            <a:endParaRPr lang="en-US" altLang="zh-CN" sz="1600" dirty="0">
              <a:solidFill>
                <a:srgbClr val="B5CEA8"/>
              </a:solidFill>
              <a:highlight>
                <a:srgbClr val="1F1F1F"/>
              </a:highlight>
              <a:latin typeface="Consolas" panose="020B0609020204030204" pitchFamily="49" charset="0"/>
            </a:endParaRPr>
          </a:p>
          <a:p>
            <a:r>
              <a:rPr lang="ja-JP" altLang="en-US" sz="1600" dirty="0"/>
              <a:t>生成された座標は</a:t>
            </a:r>
            <a:r>
              <a:rPr lang="en-US" altLang="ja-JP" sz="1600" dirty="0"/>
              <a:t>100</a:t>
            </a:r>
            <a:r>
              <a:rPr lang="ja-JP" altLang="en-US" sz="1600" dirty="0"/>
              <a:t>の範囲で一様分布である</a:t>
            </a:r>
            <a:r>
              <a:rPr lang="en-US" altLang="ja-JP" sz="1600" dirty="0"/>
              <a:t>(</a:t>
            </a:r>
            <a:r>
              <a:rPr lang="en-US" altLang="zh-CN" sz="1600" dirty="0"/>
              <a:t>uniform distribution</a:t>
            </a:r>
            <a:r>
              <a:rPr lang="en-US" altLang="ja-JP" sz="1600" dirty="0"/>
              <a:t>)</a:t>
            </a:r>
          </a:p>
          <a:p>
            <a:endParaRPr lang="en-US" altLang="zh-CN" sz="1600" dirty="0"/>
          </a:p>
          <a:p>
            <a:endParaRPr lang="en-US" altLang="zh-CN" sz="1600" dirty="0"/>
          </a:p>
          <a:p>
            <a:endParaRPr lang="en-US" altLang="zh-CN" sz="1600" dirty="0"/>
          </a:p>
          <a:p>
            <a:r>
              <a:rPr lang="ja-JP" altLang="en-US" sz="1600" dirty="0"/>
              <a:t>もっと現実的な町を生成するために：</a:t>
            </a:r>
            <a:endParaRPr lang="en-US" altLang="ja-JP" sz="1600" dirty="0"/>
          </a:p>
          <a:p>
            <a:pPr marL="285750" indent="-285750">
              <a:buFont typeface="Arial" panose="020B0604020202020204" pitchFamily="34" charset="0"/>
              <a:buChar char="•"/>
            </a:pPr>
            <a:r>
              <a:rPr lang="ja-JP" altLang="en-US" sz="1600" dirty="0"/>
              <a:t>ガウス</a:t>
            </a:r>
            <a:r>
              <a:rPr lang="zh-CN" altLang="en-US" sz="1600" dirty="0"/>
              <a:t>分布，</a:t>
            </a:r>
            <a:endParaRPr lang="en-US" altLang="zh-CN" sz="1600" dirty="0"/>
          </a:p>
          <a:p>
            <a:pPr marL="285750" indent="-285750">
              <a:buFont typeface="Arial" panose="020B0604020202020204" pitchFamily="34" charset="0"/>
              <a:buChar char="•"/>
            </a:pPr>
            <a:r>
              <a:rPr lang="ja-JP" altLang="en-US" sz="1600" dirty="0"/>
              <a:t>指数分布</a:t>
            </a:r>
            <a:endParaRPr lang="en-US" altLang="zh-CN" sz="1600" dirty="0"/>
          </a:p>
          <a:p>
            <a:pPr lvl="1"/>
            <a:r>
              <a:rPr lang="ja-JP" altLang="en-US" sz="1600" dirty="0"/>
              <a:t>都市が一つの中心地域に集中し、徐々に外側に拡張している</a:t>
            </a:r>
            <a:endParaRPr lang="en-US" altLang="ja-JP" sz="1600" dirty="0"/>
          </a:p>
          <a:p>
            <a:pPr lvl="1"/>
            <a:endParaRPr lang="en-US" altLang="zh-CN" sz="1600" dirty="0"/>
          </a:p>
          <a:p>
            <a:pPr lvl="1"/>
            <a:endParaRPr lang="en-US" altLang="zh-CN" sz="1600" dirty="0"/>
          </a:p>
          <a:p>
            <a:r>
              <a:rPr lang="ja-JP" altLang="en-US" sz="1600" dirty="0"/>
              <a:t>次回はガウス分布で座標生成してから新しいインスタンスを作って</a:t>
            </a:r>
            <a:endParaRPr lang="en-US" altLang="ja-JP" sz="1600" dirty="0"/>
          </a:p>
          <a:p>
            <a:pPr marL="285750" indent="-285750">
              <a:buFont typeface="Arial" panose="020B0604020202020204" pitchFamily="34" charset="0"/>
              <a:buChar char="•"/>
            </a:pPr>
            <a:r>
              <a:rPr lang="en-US" altLang="zh-CN" sz="1600" dirty="0"/>
              <a:t>Delaunay + seg1 + seg2 + seg3</a:t>
            </a:r>
          </a:p>
          <a:p>
            <a:pPr marL="285750" indent="-285750">
              <a:buFont typeface="Arial" panose="020B0604020202020204" pitchFamily="34" charset="0"/>
              <a:buChar char="•"/>
            </a:pPr>
            <a:r>
              <a:rPr lang="en-US" altLang="zh-CN" sz="1600" dirty="0"/>
              <a:t>Delaunay(nei1) + nei2 + nei3</a:t>
            </a:r>
          </a:p>
          <a:p>
            <a:r>
              <a:rPr lang="ja-JP" altLang="en-US" sz="1600" dirty="0"/>
              <a:t>二つの方法で得られたグラフは最適順路は含まれるかどうかを確認する予定です</a:t>
            </a:r>
            <a:endParaRPr lang="zh-CN" altLang="en-US" sz="1600" dirty="0"/>
          </a:p>
          <a:p>
            <a:pPr lvl="1"/>
            <a:endParaRPr lang="en-US" altLang="zh-CN" sz="1600" dirty="0"/>
          </a:p>
        </p:txBody>
      </p:sp>
    </p:spTree>
    <p:extLst>
      <p:ext uri="{BB962C8B-B14F-4D97-AF65-F5344CB8AC3E}">
        <p14:creationId xmlns:p14="http://schemas.microsoft.com/office/powerpoint/2010/main" val="2927889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505-9741-574E-9738-17282F80B4C0}"/>
              </a:ext>
            </a:extLst>
          </p:cNvPr>
          <p:cNvSpPr>
            <a:spLocks noGrp="1"/>
          </p:cNvSpPr>
          <p:nvPr>
            <p:ph type="ctrTitle"/>
          </p:nvPr>
        </p:nvSpPr>
        <p:spPr>
          <a:xfrm>
            <a:off x="1524000" y="1468582"/>
            <a:ext cx="9144000" cy="1514908"/>
          </a:xfrm>
        </p:spPr>
        <p:txBody>
          <a:bodyPr>
            <a:normAutofit/>
          </a:bodyPr>
          <a:lstStyle/>
          <a:p>
            <a:r>
              <a:rPr kumimoji="1" lang="en-US" altLang="zh-CN" dirty="0"/>
              <a:t>Thanks</a:t>
            </a:r>
            <a:endParaRPr kumimoji="1" lang="ja-JP" altLang="en-US" dirty="0"/>
          </a:p>
        </p:txBody>
      </p:sp>
      <p:sp>
        <p:nvSpPr>
          <p:cNvPr id="3" name="字幕 2">
            <a:extLst>
              <a:ext uri="{FF2B5EF4-FFF2-40B4-BE49-F238E27FC236}">
                <a16:creationId xmlns:a16="http://schemas.microsoft.com/office/drawing/2014/main" id="{3EA3BA17-AE87-314A-9817-A038BCA7C7E0}"/>
              </a:ext>
            </a:extLst>
          </p:cNvPr>
          <p:cNvSpPr>
            <a:spLocks noGrp="1"/>
          </p:cNvSpPr>
          <p:nvPr>
            <p:ph type="subTitle" idx="1"/>
          </p:nvPr>
        </p:nvSpPr>
        <p:spPr>
          <a:xfrm>
            <a:off x="1524000" y="4105275"/>
            <a:ext cx="9144000" cy="1655762"/>
          </a:xfrm>
        </p:spPr>
        <p:txBody>
          <a:bodyPr/>
          <a:lstStyle/>
          <a:p>
            <a:r>
              <a:rPr lang="en-US" altLang="ja-JP" dirty="0"/>
              <a:t>M230641</a:t>
            </a:r>
            <a:r>
              <a:rPr kumimoji="1" lang="en-US" altLang="ja-JP" dirty="0"/>
              <a:t>	</a:t>
            </a:r>
            <a:r>
              <a:rPr kumimoji="1" lang="ja-JP" altLang="en-US" dirty="0"/>
              <a:t>劉　崇玖</a:t>
            </a:r>
          </a:p>
        </p:txBody>
      </p:sp>
      <p:sp>
        <p:nvSpPr>
          <p:cNvPr id="5" name="日付プレースホルダー 4">
            <a:extLst>
              <a:ext uri="{FF2B5EF4-FFF2-40B4-BE49-F238E27FC236}">
                <a16:creationId xmlns:a16="http://schemas.microsoft.com/office/drawing/2014/main" id="{8A289873-8A47-BBF3-30C9-3A787342CFF9}"/>
              </a:ext>
            </a:extLst>
          </p:cNvPr>
          <p:cNvSpPr>
            <a:spLocks noGrp="1"/>
          </p:cNvSpPr>
          <p:nvPr>
            <p:ph type="dt" sz="half" idx="10"/>
          </p:nvPr>
        </p:nvSpPr>
        <p:spPr/>
        <p:txBody>
          <a:bodyPr/>
          <a:lstStyle/>
          <a:p>
            <a:r>
              <a:rPr kumimoji="1" lang="en-US" altLang="ja-JP" dirty="0">
                <a:latin typeface="Segoe UI Symbol" panose="020B0502040204020203" pitchFamily="34" charset="0"/>
              </a:rPr>
              <a:t>2024/7/2</a:t>
            </a:r>
            <a:endParaRPr kumimoji="1" lang="ja-JP" altLang="en-US" dirty="0">
              <a:latin typeface="Segoe UI Symbol" panose="020B0502040204020203" pitchFamily="34" charset="0"/>
            </a:endParaRPr>
          </a:p>
        </p:txBody>
      </p:sp>
      <p:sp>
        <p:nvSpPr>
          <p:cNvPr id="4" name="矩形: 圆角 3">
            <a:extLst>
              <a:ext uri="{FF2B5EF4-FFF2-40B4-BE49-F238E27FC236}">
                <a16:creationId xmlns:a16="http://schemas.microsoft.com/office/drawing/2014/main" id="{619D484C-F25C-8FE4-9801-8F43039125C7}"/>
              </a:ext>
            </a:extLst>
          </p:cNvPr>
          <p:cNvSpPr/>
          <p:nvPr/>
        </p:nvSpPr>
        <p:spPr>
          <a:xfrm>
            <a:off x="1911928" y="3396673"/>
            <a:ext cx="8525164" cy="646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72129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12557</TotalTime>
  <Words>488</Words>
  <Application>Microsoft Office PowerPoint</Application>
  <PresentationFormat>宽屏</PresentationFormat>
  <Paragraphs>75</Paragraphs>
  <Slides>8</Slides>
  <Notes>1</Notes>
  <HiddenSlides>2</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Arial</vt:lpstr>
      <vt:lpstr>Consolas</vt:lpstr>
      <vt:lpstr>Segoe UI Symbol</vt:lpstr>
      <vt:lpstr>Office 主题​​</vt:lpstr>
      <vt:lpstr>Group meeting</vt:lpstr>
      <vt:lpstr>今回の内容</vt:lpstr>
      <vt:lpstr>ガウス分布の町</vt:lpstr>
      <vt:lpstr>Seg方法</vt:lpstr>
      <vt:lpstr>nei方法</vt:lpstr>
      <vt:lpstr>実験結果</vt:lpstr>
      <vt:lpstr>町の分布</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meeting</dc:title>
  <dc:creator>劉　崇玖</dc:creator>
  <cp:lastModifiedBy>崇玖 刘</cp:lastModifiedBy>
  <cp:revision>570</cp:revision>
  <dcterms:created xsi:type="dcterms:W3CDTF">2023-04-18T06:26:34Z</dcterms:created>
  <dcterms:modified xsi:type="dcterms:W3CDTF">2024-07-13T10:08:06Z</dcterms:modified>
</cp:coreProperties>
</file>