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304" r:id="rId3"/>
    <p:sldId id="370" r:id="rId4"/>
    <p:sldId id="371" r:id="rId5"/>
    <p:sldId id="372" r:id="rId6"/>
    <p:sldId id="310" r:id="rId7"/>
    <p:sldId id="335" r:id="rId8"/>
    <p:sldId id="373" r:id="rId9"/>
    <p:sldId id="29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860F"/>
    <a:srgbClr val="FF7B06"/>
    <a:srgbClr val="FFFFFF"/>
    <a:srgbClr val="5F2F05"/>
    <a:srgbClr val="4D92C3"/>
    <a:srgbClr val="CFD5EA"/>
    <a:srgbClr val="AEAFB4"/>
    <a:srgbClr val="4472C4"/>
    <a:srgbClr val="AFABAB"/>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17" autoAdjust="0"/>
    <p:restoredTop sz="93548" autoAdjust="0"/>
  </p:normalViewPr>
  <p:slideViewPr>
    <p:cSldViewPr snapToGrid="0">
      <p:cViewPr varScale="1">
        <p:scale>
          <a:sx n="103" d="100"/>
          <a:sy n="103" d="100"/>
        </p:scale>
        <p:origin x="392" y="64"/>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54830-42DA-4404-9F8C-DE9E00A18181}" type="datetimeFigureOut">
              <a:rPr lang="zh-CN" altLang="en-US" smtClean="0"/>
              <a:t>2024/7/30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36B6F-14B4-4120-BEBA-063A15FB1891}" type="slidenum">
              <a:rPr lang="zh-CN" altLang="en-US" smtClean="0"/>
              <a:t>‹#›</a:t>
            </a:fld>
            <a:endParaRPr lang="zh-CN" altLang="en-US"/>
          </a:p>
        </p:txBody>
      </p:sp>
    </p:spTree>
    <p:extLst>
      <p:ext uri="{BB962C8B-B14F-4D97-AF65-F5344CB8AC3E}">
        <p14:creationId xmlns:p14="http://schemas.microsoft.com/office/powerpoint/2010/main" val="4102353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a:t>
            </a:fld>
            <a:endParaRPr lang="zh-CN" altLang="en-US"/>
          </a:p>
        </p:txBody>
      </p:sp>
    </p:spTree>
    <p:extLst>
      <p:ext uri="{BB962C8B-B14F-4D97-AF65-F5344CB8AC3E}">
        <p14:creationId xmlns:p14="http://schemas.microsoft.com/office/powerpoint/2010/main" val="1679239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5834E-F0B4-FB45-4737-337065E466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DBF8C84-3C86-A109-A142-975ED8E1E8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CDC88D-BA54-FE6F-573E-AD218903CADE}"/>
              </a:ext>
            </a:extLst>
          </p:cNvPr>
          <p:cNvSpPr>
            <a:spLocks noGrp="1"/>
          </p:cNvSpPr>
          <p:nvPr>
            <p:ph type="dt" sz="half" idx="10"/>
          </p:nvPr>
        </p:nvSpPr>
        <p:spPr/>
        <p:txBody>
          <a:bodyPr/>
          <a:lstStyle/>
          <a:p>
            <a:fld id="{F5930DB7-C5F0-4CA2-914A-8532991C33D9}" type="datetimeFigureOut">
              <a:rPr lang="zh-CN" altLang="en-US" smtClean="0"/>
              <a:t>2024/7/30</a:t>
            </a:fld>
            <a:endParaRPr lang="zh-CN" altLang="en-US"/>
          </a:p>
        </p:txBody>
      </p:sp>
      <p:sp>
        <p:nvSpPr>
          <p:cNvPr id="5" name="页脚占位符 4">
            <a:extLst>
              <a:ext uri="{FF2B5EF4-FFF2-40B4-BE49-F238E27FC236}">
                <a16:creationId xmlns:a16="http://schemas.microsoft.com/office/drawing/2014/main" id="{7EAE599E-E3C4-8EF9-E260-EF1F291E56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CD5478-1AF6-FEB8-FA85-D75D414A426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672474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73594-46B5-ED10-5ED0-3D22FE09FD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ACE6681-6C49-1CB0-23F3-144ED2A009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A7D459-8BB8-412A-2030-551B0AA848ED}"/>
              </a:ext>
            </a:extLst>
          </p:cNvPr>
          <p:cNvSpPr>
            <a:spLocks noGrp="1"/>
          </p:cNvSpPr>
          <p:nvPr>
            <p:ph type="dt" sz="half" idx="10"/>
          </p:nvPr>
        </p:nvSpPr>
        <p:spPr/>
        <p:txBody>
          <a:bodyPr/>
          <a:lstStyle/>
          <a:p>
            <a:fld id="{F5930DB7-C5F0-4CA2-914A-8532991C33D9}" type="datetimeFigureOut">
              <a:rPr lang="zh-CN" altLang="en-US" smtClean="0"/>
              <a:t>2024/7/30</a:t>
            </a:fld>
            <a:endParaRPr lang="zh-CN" altLang="en-US"/>
          </a:p>
        </p:txBody>
      </p:sp>
      <p:sp>
        <p:nvSpPr>
          <p:cNvPr id="5" name="页脚占位符 4">
            <a:extLst>
              <a:ext uri="{FF2B5EF4-FFF2-40B4-BE49-F238E27FC236}">
                <a16:creationId xmlns:a16="http://schemas.microsoft.com/office/drawing/2014/main" id="{0A67FC79-4847-7D42-D402-AE92AC20FC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122B43-6A6B-5AF1-E3E3-423BF327E94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71197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1B3A0E2-CD40-A819-3DFA-A43621797C9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DFD480A-7162-96FF-4B51-20BF5170CEA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56BC05-68E6-93E0-6B3A-C6436B3FC357}"/>
              </a:ext>
            </a:extLst>
          </p:cNvPr>
          <p:cNvSpPr>
            <a:spLocks noGrp="1"/>
          </p:cNvSpPr>
          <p:nvPr>
            <p:ph type="dt" sz="half" idx="10"/>
          </p:nvPr>
        </p:nvSpPr>
        <p:spPr/>
        <p:txBody>
          <a:bodyPr/>
          <a:lstStyle/>
          <a:p>
            <a:fld id="{F5930DB7-C5F0-4CA2-914A-8532991C33D9}" type="datetimeFigureOut">
              <a:rPr lang="zh-CN" altLang="en-US" smtClean="0"/>
              <a:t>2024/7/30</a:t>
            </a:fld>
            <a:endParaRPr lang="zh-CN" altLang="en-US"/>
          </a:p>
        </p:txBody>
      </p:sp>
      <p:sp>
        <p:nvSpPr>
          <p:cNvPr id="5" name="页脚占位符 4">
            <a:extLst>
              <a:ext uri="{FF2B5EF4-FFF2-40B4-BE49-F238E27FC236}">
                <a16:creationId xmlns:a16="http://schemas.microsoft.com/office/drawing/2014/main" id="{D326EBCF-FD2C-8598-7E4F-05C2367087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1AB257-74F6-5B31-4F3D-2B46D4159F9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14250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0FC63-8B8B-A716-61A8-6864B2B937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FD972C-23D5-9D9C-986A-DA54C3EE19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992924-8BD5-9735-1D14-BBA90E50B6DD}"/>
              </a:ext>
            </a:extLst>
          </p:cNvPr>
          <p:cNvSpPr>
            <a:spLocks noGrp="1"/>
          </p:cNvSpPr>
          <p:nvPr>
            <p:ph type="dt" sz="half" idx="10"/>
          </p:nvPr>
        </p:nvSpPr>
        <p:spPr/>
        <p:txBody>
          <a:bodyPr/>
          <a:lstStyle/>
          <a:p>
            <a:fld id="{F5930DB7-C5F0-4CA2-914A-8532991C33D9}" type="datetimeFigureOut">
              <a:rPr lang="zh-CN" altLang="en-US" smtClean="0"/>
              <a:t>2024/7/30</a:t>
            </a:fld>
            <a:endParaRPr lang="zh-CN" altLang="en-US"/>
          </a:p>
        </p:txBody>
      </p:sp>
      <p:sp>
        <p:nvSpPr>
          <p:cNvPr id="5" name="页脚占位符 4">
            <a:extLst>
              <a:ext uri="{FF2B5EF4-FFF2-40B4-BE49-F238E27FC236}">
                <a16:creationId xmlns:a16="http://schemas.microsoft.com/office/drawing/2014/main" id="{C7C1B514-5FBD-5875-2AE4-FA0FFC0C07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985242-7458-5119-9471-1EE631C7646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83711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826F3-5D57-15EE-8978-328FE81330E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77B771-9F65-0993-AB13-C5341AE95F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4F730D6-2724-AC7C-3E6D-9F10E672F93E}"/>
              </a:ext>
            </a:extLst>
          </p:cNvPr>
          <p:cNvSpPr>
            <a:spLocks noGrp="1"/>
          </p:cNvSpPr>
          <p:nvPr>
            <p:ph type="dt" sz="half" idx="10"/>
          </p:nvPr>
        </p:nvSpPr>
        <p:spPr/>
        <p:txBody>
          <a:bodyPr/>
          <a:lstStyle/>
          <a:p>
            <a:fld id="{F5930DB7-C5F0-4CA2-914A-8532991C33D9}" type="datetimeFigureOut">
              <a:rPr lang="zh-CN" altLang="en-US" smtClean="0"/>
              <a:t>2024/7/30</a:t>
            </a:fld>
            <a:endParaRPr lang="zh-CN" altLang="en-US"/>
          </a:p>
        </p:txBody>
      </p:sp>
      <p:sp>
        <p:nvSpPr>
          <p:cNvPr id="5" name="页脚占位符 4">
            <a:extLst>
              <a:ext uri="{FF2B5EF4-FFF2-40B4-BE49-F238E27FC236}">
                <a16:creationId xmlns:a16="http://schemas.microsoft.com/office/drawing/2014/main" id="{1CBF9954-5CEB-96C5-A1DA-942BC8287C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ACAF70-7A08-9C22-D6C7-5264E4001066}"/>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4184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DBCB3-2229-8CB0-65F1-78B8CBA039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EE2529-9108-AC11-0FA7-2CF333D924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82A2A08-CAB5-54F4-7A47-B389736CB1F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38477C5-AF9C-F343-5F62-40A98388442C}"/>
              </a:ext>
            </a:extLst>
          </p:cNvPr>
          <p:cNvSpPr>
            <a:spLocks noGrp="1"/>
          </p:cNvSpPr>
          <p:nvPr>
            <p:ph type="dt" sz="half" idx="10"/>
          </p:nvPr>
        </p:nvSpPr>
        <p:spPr/>
        <p:txBody>
          <a:bodyPr/>
          <a:lstStyle/>
          <a:p>
            <a:fld id="{F5930DB7-C5F0-4CA2-914A-8532991C33D9}" type="datetimeFigureOut">
              <a:rPr lang="zh-CN" altLang="en-US" smtClean="0"/>
              <a:t>2024/7/30</a:t>
            </a:fld>
            <a:endParaRPr lang="zh-CN" altLang="en-US"/>
          </a:p>
        </p:txBody>
      </p:sp>
      <p:sp>
        <p:nvSpPr>
          <p:cNvPr id="6" name="页脚占位符 5">
            <a:extLst>
              <a:ext uri="{FF2B5EF4-FFF2-40B4-BE49-F238E27FC236}">
                <a16:creationId xmlns:a16="http://schemas.microsoft.com/office/drawing/2014/main" id="{453D2FC7-E765-7B5A-6F68-64F1D6A813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567709-3214-0BB6-9140-F313F427DE9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8603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5A5E7-FFFE-DBCC-F3AD-05B8E4E99B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592BAD7-2127-7558-196C-D2101EE83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1F60B2-6E2B-4EAF-395A-945E104573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F167F7E-D841-634F-7FBB-4E18F6C63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F9CF0A8-F6C1-C18F-952F-B8387D74CB8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665213-F585-14E2-1E7D-A7917076DED3}"/>
              </a:ext>
            </a:extLst>
          </p:cNvPr>
          <p:cNvSpPr>
            <a:spLocks noGrp="1"/>
          </p:cNvSpPr>
          <p:nvPr>
            <p:ph type="dt" sz="half" idx="10"/>
          </p:nvPr>
        </p:nvSpPr>
        <p:spPr/>
        <p:txBody>
          <a:bodyPr/>
          <a:lstStyle/>
          <a:p>
            <a:fld id="{F5930DB7-C5F0-4CA2-914A-8532991C33D9}" type="datetimeFigureOut">
              <a:rPr lang="zh-CN" altLang="en-US" smtClean="0"/>
              <a:t>2024/7/30</a:t>
            </a:fld>
            <a:endParaRPr lang="zh-CN" altLang="en-US"/>
          </a:p>
        </p:txBody>
      </p:sp>
      <p:sp>
        <p:nvSpPr>
          <p:cNvPr id="8" name="页脚占位符 7">
            <a:extLst>
              <a:ext uri="{FF2B5EF4-FFF2-40B4-BE49-F238E27FC236}">
                <a16:creationId xmlns:a16="http://schemas.microsoft.com/office/drawing/2014/main" id="{5F63945F-D2B9-AF31-0BB6-432B599ED62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B688E8-D707-CC1C-9F5A-85FEF74DE727}"/>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21218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04B08-7019-F74A-538C-1DFB60FDE7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4BE8396-7E60-55D7-2075-978D67D63E00}"/>
              </a:ext>
            </a:extLst>
          </p:cNvPr>
          <p:cNvSpPr>
            <a:spLocks noGrp="1"/>
          </p:cNvSpPr>
          <p:nvPr>
            <p:ph type="dt" sz="half" idx="10"/>
          </p:nvPr>
        </p:nvSpPr>
        <p:spPr/>
        <p:txBody>
          <a:bodyPr/>
          <a:lstStyle/>
          <a:p>
            <a:fld id="{F5930DB7-C5F0-4CA2-914A-8532991C33D9}" type="datetimeFigureOut">
              <a:rPr lang="zh-CN" altLang="en-US" smtClean="0"/>
              <a:t>2024/7/30</a:t>
            </a:fld>
            <a:endParaRPr lang="zh-CN" altLang="en-US"/>
          </a:p>
        </p:txBody>
      </p:sp>
      <p:sp>
        <p:nvSpPr>
          <p:cNvPr id="4" name="页脚占位符 3">
            <a:extLst>
              <a:ext uri="{FF2B5EF4-FFF2-40B4-BE49-F238E27FC236}">
                <a16:creationId xmlns:a16="http://schemas.microsoft.com/office/drawing/2014/main" id="{3CDE669D-D5D9-6B83-F9DA-24ECBF8888B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07731FA-EE82-2E9E-2EF4-AA5AF6E88A6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73650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9EF7341-0F36-C46A-1860-21154F005041}"/>
              </a:ext>
            </a:extLst>
          </p:cNvPr>
          <p:cNvSpPr>
            <a:spLocks noGrp="1"/>
          </p:cNvSpPr>
          <p:nvPr>
            <p:ph type="dt" sz="half" idx="10"/>
          </p:nvPr>
        </p:nvSpPr>
        <p:spPr/>
        <p:txBody>
          <a:bodyPr/>
          <a:lstStyle/>
          <a:p>
            <a:fld id="{F5930DB7-C5F0-4CA2-914A-8532991C33D9}" type="datetimeFigureOut">
              <a:rPr lang="zh-CN" altLang="en-US" smtClean="0"/>
              <a:t>2024/7/30</a:t>
            </a:fld>
            <a:endParaRPr lang="zh-CN" altLang="en-US"/>
          </a:p>
        </p:txBody>
      </p:sp>
      <p:sp>
        <p:nvSpPr>
          <p:cNvPr id="3" name="页脚占位符 2">
            <a:extLst>
              <a:ext uri="{FF2B5EF4-FFF2-40B4-BE49-F238E27FC236}">
                <a16:creationId xmlns:a16="http://schemas.microsoft.com/office/drawing/2014/main" id="{94EDEB9C-C9EB-1E78-F5A2-EA231DA9B39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630CC84-9BE1-A6F8-90E5-52B1F5DB6C2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58455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2AB62-7DAB-A83F-34B8-0CE758DC33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1211D9-A68E-80E2-503F-086FCEF93D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29144D4-96A1-BC2C-6378-2538AED5F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E46CA6-E1E0-0098-BE6B-F91AA8E60300}"/>
              </a:ext>
            </a:extLst>
          </p:cNvPr>
          <p:cNvSpPr>
            <a:spLocks noGrp="1"/>
          </p:cNvSpPr>
          <p:nvPr>
            <p:ph type="dt" sz="half" idx="10"/>
          </p:nvPr>
        </p:nvSpPr>
        <p:spPr/>
        <p:txBody>
          <a:bodyPr/>
          <a:lstStyle/>
          <a:p>
            <a:fld id="{F5930DB7-C5F0-4CA2-914A-8532991C33D9}" type="datetimeFigureOut">
              <a:rPr lang="zh-CN" altLang="en-US" smtClean="0"/>
              <a:t>2024/7/30</a:t>
            </a:fld>
            <a:endParaRPr lang="zh-CN" altLang="en-US"/>
          </a:p>
        </p:txBody>
      </p:sp>
      <p:sp>
        <p:nvSpPr>
          <p:cNvPr id="6" name="页脚占位符 5">
            <a:extLst>
              <a:ext uri="{FF2B5EF4-FFF2-40B4-BE49-F238E27FC236}">
                <a16:creationId xmlns:a16="http://schemas.microsoft.com/office/drawing/2014/main" id="{12B247D3-E5FB-9264-7A38-A577B57C75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8A5338-6474-6626-F7A1-17C95530C6C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76671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3FF19-EB66-7897-E4A1-9DF6E4514F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0236E67-47AF-FA99-7C46-08A654EB8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797825-2590-1ACC-57EE-8194C4EFB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8C3E09-AAF0-9F9E-9DA9-0BA87ABEFEBE}"/>
              </a:ext>
            </a:extLst>
          </p:cNvPr>
          <p:cNvSpPr>
            <a:spLocks noGrp="1"/>
          </p:cNvSpPr>
          <p:nvPr>
            <p:ph type="dt" sz="half" idx="10"/>
          </p:nvPr>
        </p:nvSpPr>
        <p:spPr/>
        <p:txBody>
          <a:bodyPr/>
          <a:lstStyle/>
          <a:p>
            <a:fld id="{F5930DB7-C5F0-4CA2-914A-8532991C33D9}" type="datetimeFigureOut">
              <a:rPr lang="zh-CN" altLang="en-US" smtClean="0"/>
              <a:t>2024/7/30</a:t>
            </a:fld>
            <a:endParaRPr lang="zh-CN" altLang="en-US"/>
          </a:p>
        </p:txBody>
      </p:sp>
      <p:sp>
        <p:nvSpPr>
          <p:cNvPr id="6" name="页脚占位符 5">
            <a:extLst>
              <a:ext uri="{FF2B5EF4-FFF2-40B4-BE49-F238E27FC236}">
                <a16:creationId xmlns:a16="http://schemas.microsoft.com/office/drawing/2014/main" id="{6D0F4E16-67FE-51DE-00BB-896074AF31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B778C0-1481-89E3-FE3B-C967E3E16794}"/>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72696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C76520-6DE2-2D82-8921-0912184647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E20C813-222E-9AC9-CF03-671181D63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F6CDC6-8971-B871-83CF-61F38A22A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30DB7-C5F0-4CA2-914A-8532991C33D9}" type="datetimeFigureOut">
              <a:rPr lang="zh-CN" altLang="en-US" smtClean="0"/>
              <a:t>2024/7/30</a:t>
            </a:fld>
            <a:endParaRPr lang="zh-CN" altLang="en-US"/>
          </a:p>
        </p:txBody>
      </p:sp>
      <p:sp>
        <p:nvSpPr>
          <p:cNvPr id="5" name="页脚占位符 4">
            <a:extLst>
              <a:ext uri="{FF2B5EF4-FFF2-40B4-BE49-F238E27FC236}">
                <a16:creationId xmlns:a16="http://schemas.microsoft.com/office/drawing/2014/main" id="{6270FCA7-434E-E8AB-50B4-44615CBB2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9A986CE-C591-2D36-5781-B31A7457C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593988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8.png"/><Relationship Id="rId7"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0.png"/><Relationship Id="rId10"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9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1524000" y="1468582"/>
            <a:ext cx="9144000" cy="1514908"/>
          </a:xfrm>
        </p:spPr>
        <p:txBody>
          <a:bodyPr>
            <a:normAutofit/>
          </a:bodyPr>
          <a:lstStyle/>
          <a:p>
            <a:r>
              <a:rPr kumimoji="1" lang="en-US" altLang="ja-JP" dirty="0"/>
              <a:t>Group meeting</a:t>
            </a:r>
            <a:endParaRPr kumimoji="1" lang="ja-JP" altLang="en-US"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1524000" y="4105275"/>
            <a:ext cx="9144000" cy="1655762"/>
          </a:xfrm>
        </p:spPr>
        <p:txBody>
          <a:bodyPr/>
          <a:lstStyle/>
          <a:p>
            <a:r>
              <a:rPr lang="en-US" altLang="ja-JP" dirty="0"/>
              <a:t>M230641</a:t>
            </a:r>
            <a:r>
              <a:rPr kumimoji="1" lang="en-US" altLang="ja-JP" dirty="0"/>
              <a:t>	</a:t>
            </a:r>
            <a:r>
              <a:rPr kumimoji="1" lang="ja-JP" altLang="en-US" dirty="0"/>
              <a:t>劉　崇玖</a:t>
            </a:r>
          </a:p>
        </p:txBody>
      </p:sp>
      <p:sp>
        <p:nvSpPr>
          <p:cNvPr id="5" name="日付プレースホルダー 4">
            <a:extLst>
              <a:ext uri="{FF2B5EF4-FFF2-40B4-BE49-F238E27FC236}">
                <a16:creationId xmlns:a16="http://schemas.microsoft.com/office/drawing/2014/main" id="{8A289873-8A47-BBF3-30C9-3A787342CFF9}"/>
              </a:ext>
            </a:extLst>
          </p:cNvPr>
          <p:cNvSpPr>
            <a:spLocks noGrp="1"/>
          </p:cNvSpPr>
          <p:nvPr>
            <p:ph type="dt" sz="half" idx="10"/>
          </p:nvPr>
        </p:nvSpPr>
        <p:spPr/>
        <p:txBody>
          <a:bodyPr/>
          <a:lstStyle/>
          <a:p>
            <a:r>
              <a:rPr kumimoji="1" lang="en-US" altLang="ja-JP" dirty="0">
                <a:latin typeface="Segoe UI Symbol" panose="020B0502040204020203" pitchFamily="34" charset="0"/>
              </a:rPr>
              <a:t>2024/7/30</a:t>
            </a:r>
            <a:endParaRPr kumimoji="1" lang="ja-JP" altLang="en-US" dirty="0">
              <a:latin typeface="Segoe UI Symbol" panose="020B0502040204020203" pitchFamily="34" charset="0"/>
            </a:endParaRPr>
          </a:p>
        </p:txBody>
      </p:sp>
      <p:sp>
        <p:nvSpPr>
          <p:cNvPr id="4" name="矩形: 圆角 3">
            <a:extLst>
              <a:ext uri="{FF2B5EF4-FFF2-40B4-BE49-F238E27FC236}">
                <a16:creationId xmlns:a16="http://schemas.microsoft.com/office/drawing/2014/main" id="{619D484C-F25C-8FE4-9801-8F43039125C7}"/>
              </a:ext>
            </a:extLst>
          </p:cNvPr>
          <p:cNvSpPr/>
          <p:nvPr/>
        </p:nvSpPr>
        <p:spPr>
          <a:xfrm>
            <a:off x="1911928" y="3396673"/>
            <a:ext cx="8525164" cy="64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8012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159789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5" y="817534"/>
            <a:ext cx="10532995" cy="598978"/>
          </a:xfrm>
        </p:spPr>
        <p:txBody>
          <a:bodyPr>
            <a:normAutofit fontScale="90000"/>
          </a:bodyPr>
          <a:lstStyle/>
          <a:p>
            <a:r>
              <a:rPr kumimoji="1" lang="ja-JP" altLang="en-US" b="1" dirty="0"/>
              <a:t>今回の内容</a:t>
            </a:r>
          </a:p>
        </p:txBody>
      </p:sp>
      <p:sp>
        <p:nvSpPr>
          <p:cNvPr id="7" name="文本框 6">
            <a:extLst>
              <a:ext uri="{FF2B5EF4-FFF2-40B4-BE49-F238E27FC236}">
                <a16:creationId xmlns:a16="http://schemas.microsoft.com/office/drawing/2014/main" id="{59DEEED9-6F6D-E15D-AE56-CEC7692BC584}"/>
              </a:ext>
            </a:extLst>
          </p:cNvPr>
          <p:cNvSpPr txBox="1"/>
          <p:nvPr/>
        </p:nvSpPr>
        <p:spPr>
          <a:xfrm>
            <a:off x="241965" y="2511068"/>
            <a:ext cx="12317844" cy="444609"/>
          </a:xfrm>
          <a:prstGeom prst="rect">
            <a:avLst/>
          </a:prstGeom>
          <a:noFill/>
        </p:spPr>
        <p:txBody>
          <a:bodyPr wrap="square" rtlCol="0">
            <a:spAutoFit/>
          </a:bodyPr>
          <a:lstStyle/>
          <a:p>
            <a:pPr lvl="1">
              <a:lnSpc>
                <a:spcPts val="3000"/>
              </a:lnSpc>
            </a:pPr>
            <a:r>
              <a:rPr lang="ja-JP" altLang="en-US" b="1" dirty="0"/>
              <a:t>辺を加えたグラフで最適順路を含まれるかどうか問題について</a:t>
            </a:r>
            <a:endParaRPr lang="en-US" altLang="ja-JP" b="1" dirty="0"/>
          </a:p>
        </p:txBody>
      </p:sp>
    </p:spTree>
    <p:extLst>
      <p:ext uri="{BB962C8B-B14F-4D97-AF65-F5344CB8AC3E}">
        <p14:creationId xmlns:p14="http://schemas.microsoft.com/office/powerpoint/2010/main" val="1103137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74C7-EF85-FD66-130C-4B3C5A39B217}"/>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A169094-7FEB-01C1-8E66-4B5FFCBAF8B2}"/>
              </a:ext>
            </a:extLst>
          </p:cNvPr>
          <p:cNvSpPr/>
          <p:nvPr/>
        </p:nvSpPr>
        <p:spPr>
          <a:xfrm>
            <a:off x="612720" y="800658"/>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91B3789A-7F6E-13CE-BB0A-8C923F88CE6F}"/>
              </a:ext>
            </a:extLst>
          </p:cNvPr>
          <p:cNvSpPr>
            <a:spLocks noGrp="1"/>
          </p:cNvSpPr>
          <p:nvPr>
            <p:ph type="title"/>
          </p:nvPr>
        </p:nvSpPr>
        <p:spPr>
          <a:xfrm>
            <a:off x="612720" y="138733"/>
            <a:ext cx="11237157" cy="598978"/>
          </a:xfrm>
        </p:spPr>
        <p:txBody>
          <a:bodyPr>
            <a:noAutofit/>
          </a:bodyPr>
          <a:lstStyle/>
          <a:p>
            <a:r>
              <a:rPr kumimoji="1" lang="ja-JP" altLang="en-US" sz="3600" b="1" dirty="0"/>
              <a:t>最適順路が含まれるか？</a:t>
            </a:r>
          </a:p>
        </p:txBody>
      </p:sp>
      <p:sp>
        <p:nvSpPr>
          <p:cNvPr id="2" name="文本框 1">
            <a:extLst>
              <a:ext uri="{FF2B5EF4-FFF2-40B4-BE49-F238E27FC236}">
                <a16:creationId xmlns:a16="http://schemas.microsoft.com/office/drawing/2014/main" id="{290852EA-253C-47B2-0642-83C6D241926F}"/>
              </a:ext>
            </a:extLst>
          </p:cNvPr>
          <p:cNvSpPr txBox="1"/>
          <p:nvPr/>
        </p:nvSpPr>
        <p:spPr>
          <a:xfrm>
            <a:off x="495331" y="919023"/>
            <a:ext cx="1016625" cy="369332"/>
          </a:xfrm>
          <a:prstGeom prst="rect">
            <a:avLst/>
          </a:prstGeom>
          <a:noFill/>
        </p:spPr>
        <p:txBody>
          <a:bodyPr wrap="none" rtlCol="0">
            <a:spAutoFit/>
          </a:bodyPr>
          <a:lstStyle/>
          <a:p>
            <a:r>
              <a:rPr lang="en-US" altLang="ja-JP" dirty="0"/>
              <a:t>Seg</a:t>
            </a:r>
            <a:r>
              <a:rPr lang="ja-JP" altLang="en-US" dirty="0"/>
              <a:t>方法</a:t>
            </a:r>
            <a:endParaRPr lang="zh-CN" altLang="en-US" dirty="0"/>
          </a:p>
        </p:txBody>
      </p:sp>
      <p:sp>
        <p:nvSpPr>
          <p:cNvPr id="7" name="文本框 6">
            <a:extLst>
              <a:ext uri="{FF2B5EF4-FFF2-40B4-BE49-F238E27FC236}">
                <a16:creationId xmlns:a16="http://schemas.microsoft.com/office/drawing/2014/main" id="{BDD50D0B-F948-3C3A-1D19-2524E303FCF5}"/>
              </a:ext>
            </a:extLst>
          </p:cNvPr>
          <p:cNvSpPr txBox="1"/>
          <p:nvPr/>
        </p:nvSpPr>
        <p:spPr>
          <a:xfrm>
            <a:off x="495331" y="1341524"/>
            <a:ext cx="4261103" cy="646331"/>
          </a:xfrm>
          <a:prstGeom prst="rect">
            <a:avLst/>
          </a:prstGeom>
          <a:noFill/>
        </p:spPr>
        <p:txBody>
          <a:bodyPr wrap="none" rtlCol="0">
            <a:spAutoFit/>
          </a:bodyPr>
          <a:lstStyle/>
          <a:p>
            <a:pPr marL="285750" indent="-285750">
              <a:buFont typeface="Arial" panose="020B0604020202020204" pitchFamily="34" charset="0"/>
              <a:buChar char="•"/>
            </a:pPr>
            <a:r>
              <a:rPr lang="en-US" altLang="zh-CN" sz="1200" dirty="0">
                <a:solidFill>
                  <a:srgbClr val="FF0000"/>
                </a:solidFill>
              </a:rPr>
              <a:t>Seg1</a:t>
            </a:r>
            <a:r>
              <a:rPr lang="en-US" altLang="zh-CN" sz="1200" dirty="0"/>
              <a:t>: </a:t>
            </a:r>
            <a:r>
              <a:rPr lang="ja-JP" altLang="en-US" sz="1200" dirty="0"/>
              <a:t>一つの線分に対応する両端の母点をつなぐ</a:t>
            </a:r>
            <a:endParaRPr lang="en-US" altLang="ja-JP" sz="1200" dirty="0"/>
          </a:p>
          <a:p>
            <a:pPr marL="285750" indent="-285750">
              <a:buFont typeface="Arial" panose="020B0604020202020204" pitchFamily="34" charset="0"/>
              <a:buChar char="•"/>
            </a:pPr>
            <a:r>
              <a:rPr lang="en-US" altLang="zh-CN" sz="1200" dirty="0">
                <a:solidFill>
                  <a:srgbClr val="00B050"/>
                </a:solidFill>
              </a:rPr>
              <a:t>Seg2: </a:t>
            </a:r>
            <a:r>
              <a:rPr lang="ja-JP" altLang="en-US" sz="1200" dirty="0"/>
              <a:t>二つ連続する線分に対応する両端の母点をつなぐ</a:t>
            </a:r>
            <a:endParaRPr lang="en-US" altLang="ja-JP" sz="1200" dirty="0"/>
          </a:p>
          <a:p>
            <a:pPr marL="285750" indent="-285750">
              <a:buFont typeface="Arial" panose="020B0604020202020204" pitchFamily="34" charset="0"/>
              <a:buChar char="•"/>
            </a:pPr>
            <a:r>
              <a:rPr lang="en-US" altLang="ja-JP" sz="1200" dirty="0">
                <a:solidFill>
                  <a:srgbClr val="00B0F0"/>
                </a:solidFill>
              </a:rPr>
              <a:t>Seg3: </a:t>
            </a:r>
            <a:r>
              <a:rPr lang="ja-JP" altLang="en-US" sz="1200" dirty="0"/>
              <a:t>三つ連続する線分に対応する両端の母点をつなぐ</a:t>
            </a:r>
            <a:endParaRPr lang="zh-CN" altLang="en-US" sz="1200" dirty="0"/>
          </a:p>
        </p:txBody>
      </p:sp>
      <p:grpSp>
        <p:nvGrpSpPr>
          <p:cNvPr id="8" name="组合 7">
            <a:extLst>
              <a:ext uri="{FF2B5EF4-FFF2-40B4-BE49-F238E27FC236}">
                <a16:creationId xmlns:a16="http://schemas.microsoft.com/office/drawing/2014/main" id="{B32A049F-0F39-8535-B498-E92621E636A0}"/>
              </a:ext>
            </a:extLst>
          </p:cNvPr>
          <p:cNvGrpSpPr/>
          <p:nvPr/>
        </p:nvGrpSpPr>
        <p:grpSpPr>
          <a:xfrm>
            <a:off x="290776" y="2012471"/>
            <a:ext cx="4054562" cy="3050934"/>
            <a:chOff x="4426853" y="2140744"/>
            <a:chExt cx="5999257" cy="4514258"/>
          </a:xfrm>
        </p:grpSpPr>
        <p:grpSp>
          <p:nvGrpSpPr>
            <p:cNvPr id="9" name="组合 8">
              <a:extLst>
                <a:ext uri="{FF2B5EF4-FFF2-40B4-BE49-F238E27FC236}">
                  <a16:creationId xmlns:a16="http://schemas.microsoft.com/office/drawing/2014/main" id="{E7C46DA3-F63A-25FA-A4DB-A918F98566B1}"/>
                </a:ext>
              </a:extLst>
            </p:cNvPr>
            <p:cNvGrpSpPr/>
            <p:nvPr/>
          </p:nvGrpSpPr>
          <p:grpSpPr>
            <a:xfrm>
              <a:off x="4426853" y="2140744"/>
              <a:ext cx="5999257" cy="4514258"/>
              <a:chOff x="4079719" y="2144977"/>
              <a:chExt cx="5999257" cy="4514258"/>
            </a:xfrm>
          </p:grpSpPr>
          <p:grpSp>
            <p:nvGrpSpPr>
              <p:cNvPr id="15" name="组合 14">
                <a:extLst>
                  <a:ext uri="{FF2B5EF4-FFF2-40B4-BE49-F238E27FC236}">
                    <a16:creationId xmlns:a16="http://schemas.microsoft.com/office/drawing/2014/main" id="{4C4EA420-B239-F382-3C50-A5D499441938}"/>
                  </a:ext>
                </a:extLst>
              </p:cNvPr>
              <p:cNvGrpSpPr/>
              <p:nvPr/>
            </p:nvGrpSpPr>
            <p:grpSpPr>
              <a:xfrm>
                <a:off x="4079719" y="2144977"/>
                <a:ext cx="5999257" cy="4514258"/>
                <a:chOff x="3592039" y="2094177"/>
                <a:chExt cx="5999257" cy="4514258"/>
              </a:xfrm>
            </p:grpSpPr>
            <p:grpSp>
              <p:nvGrpSpPr>
                <p:cNvPr id="20" name="组合 19">
                  <a:extLst>
                    <a:ext uri="{FF2B5EF4-FFF2-40B4-BE49-F238E27FC236}">
                      <a16:creationId xmlns:a16="http://schemas.microsoft.com/office/drawing/2014/main" id="{94EEE0F6-7C79-DF45-B128-7BB1EB516046}"/>
                    </a:ext>
                  </a:extLst>
                </p:cNvPr>
                <p:cNvGrpSpPr/>
                <p:nvPr/>
              </p:nvGrpSpPr>
              <p:grpSpPr>
                <a:xfrm>
                  <a:off x="3592039" y="2094177"/>
                  <a:ext cx="5999257" cy="4514258"/>
                  <a:chOff x="3592039" y="2094177"/>
                  <a:chExt cx="5999257" cy="4514258"/>
                </a:xfrm>
              </p:grpSpPr>
              <p:pic>
                <p:nvPicPr>
                  <p:cNvPr id="24" name="图片 23" descr="图表, 雷达图&#10;&#10;描述已自动生成">
                    <a:extLst>
                      <a:ext uri="{FF2B5EF4-FFF2-40B4-BE49-F238E27FC236}">
                        <a16:creationId xmlns:a16="http://schemas.microsoft.com/office/drawing/2014/main" id="{2AEC1B2D-76BE-A2EB-3BCE-082913C6F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039" y="2094177"/>
                    <a:ext cx="5999257" cy="4514258"/>
                  </a:xfrm>
                  <a:prstGeom prst="rect">
                    <a:avLst/>
                  </a:prstGeom>
                </p:spPr>
              </p:pic>
              <p:cxnSp>
                <p:nvCxnSpPr>
                  <p:cNvPr id="25" name="直接连接符 24">
                    <a:extLst>
                      <a:ext uri="{FF2B5EF4-FFF2-40B4-BE49-F238E27FC236}">
                        <a16:creationId xmlns:a16="http://schemas.microsoft.com/office/drawing/2014/main" id="{EA61A3F2-B7C1-C276-4A64-59967EDE69B1}"/>
                      </a:ext>
                    </a:extLst>
                  </p:cNvPr>
                  <p:cNvCxnSpPr>
                    <a:cxnSpLocks/>
                  </p:cNvCxnSpPr>
                  <p:nvPr/>
                </p:nvCxnSpPr>
                <p:spPr>
                  <a:xfrm flipV="1">
                    <a:off x="7691438" y="5653088"/>
                    <a:ext cx="107950" cy="920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09B2D4E9-AA45-6569-6D48-FA04E98827E6}"/>
                    </a:ext>
                  </a:extLst>
                </p:cNvPr>
                <p:cNvGrpSpPr/>
                <p:nvPr/>
              </p:nvGrpSpPr>
              <p:grpSpPr>
                <a:xfrm>
                  <a:off x="7442201" y="5563923"/>
                  <a:ext cx="742949" cy="422274"/>
                  <a:chOff x="7442201" y="5563923"/>
                  <a:chExt cx="742949" cy="422274"/>
                </a:xfrm>
              </p:grpSpPr>
              <p:sp>
                <p:nvSpPr>
                  <p:cNvPr id="22" name="椭圆 21">
                    <a:extLst>
                      <a:ext uri="{FF2B5EF4-FFF2-40B4-BE49-F238E27FC236}">
                        <a16:creationId xmlns:a16="http://schemas.microsoft.com/office/drawing/2014/main" id="{9BD80BCC-DDAE-72EC-F010-1139CE63AE51}"/>
                      </a:ext>
                    </a:extLst>
                  </p:cNvPr>
                  <p:cNvSpPr/>
                  <p:nvPr/>
                </p:nvSpPr>
                <p:spPr>
                  <a:xfrm>
                    <a:off x="7442201" y="5881423"/>
                    <a:ext cx="104774" cy="10477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3" name="椭圆 22">
                    <a:extLst>
                      <a:ext uri="{FF2B5EF4-FFF2-40B4-BE49-F238E27FC236}">
                        <a16:creationId xmlns:a16="http://schemas.microsoft.com/office/drawing/2014/main" id="{77669BD2-17BB-4687-C677-2C572259F54C}"/>
                      </a:ext>
                    </a:extLst>
                  </p:cNvPr>
                  <p:cNvSpPr/>
                  <p:nvPr/>
                </p:nvSpPr>
                <p:spPr>
                  <a:xfrm>
                    <a:off x="8080376" y="5563923"/>
                    <a:ext cx="104774" cy="10477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cxnSp>
            <p:nvCxnSpPr>
              <p:cNvPr id="16" name="直接连接符 15">
                <a:extLst>
                  <a:ext uri="{FF2B5EF4-FFF2-40B4-BE49-F238E27FC236}">
                    <a16:creationId xmlns:a16="http://schemas.microsoft.com/office/drawing/2014/main" id="{9F29699E-2049-1662-5B8C-CA249CCF098F}"/>
                  </a:ext>
                </a:extLst>
              </p:cNvPr>
              <p:cNvCxnSpPr>
                <a:cxnSpLocks/>
              </p:cNvCxnSpPr>
              <p:nvPr/>
            </p:nvCxnSpPr>
            <p:spPr>
              <a:xfrm flipV="1">
                <a:off x="5257800" y="2849563"/>
                <a:ext cx="1841500" cy="1193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9D0FA13-5624-C96A-C80C-5F276359BC31}"/>
                  </a:ext>
                </a:extLst>
              </p:cNvPr>
              <p:cNvCxnSpPr>
                <a:cxnSpLocks/>
              </p:cNvCxnSpPr>
              <p:nvPr/>
            </p:nvCxnSpPr>
            <p:spPr>
              <a:xfrm flipH="1" flipV="1">
                <a:off x="7099300" y="2849563"/>
                <a:ext cx="77788" cy="51911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02536F4A-82E2-39C1-7131-6894E7F63F79}"/>
                  </a:ext>
                </a:extLst>
              </p:cNvPr>
              <p:cNvSpPr/>
              <p:nvPr/>
            </p:nvSpPr>
            <p:spPr>
              <a:xfrm>
                <a:off x="5390093" y="4545806"/>
                <a:ext cx="104774" cy="104774"/>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椭圆 18">
                <a:extLst>
                  <a:ext uri="{FF2B5EF4-FFF2-40B4-BE49-F238E27FC236}">
                    <a16:creationId xmlns:a16="http://schemas.microsoft.com/office/drawing/2014/main" id="{3D7817CF-89C7-0334-B229-B619FF6AAB0D}"/>
                  </a:ext>
                </a:extLst>
              </p:cNvPr>
              <p:cNvSpPr/>
              <p:nvPr/>
            </p:nvSpPr>
            <p:spPr>
              <a:xfrm>
                <a:off x="6325660" y="4315089"/>
                <a:ext cx="104774" cy="104774"/>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cxnSp>
          <p:nvCxnSpPr>
            <p:cNvPr id="10" name="直接连接符 9">
              <a:extLst>
                <a:ext uri="{FF2B5EF4-FFF2-40B4-BE49-F238E27FC236}">
                  <a16:creationId xmlns:a16="http://schemas.microsoft.com/office/drawing/2014/main" id="{EA432AC6-A77E-4854-E690-2D46E2FB8E14}"/>
                </a:ext>
              </a:extLst>
            </p:cNvPr>
            <p:cNvCxnSpPr>
              <a:cxnSpLocks/>
            </p:cNvCxnSpPr>
            <p:nvPr/>
          </p:nvCxnSpPr>
          <p:spPr>
            <a:xfrm flipH="1" flipV="1">
              <a:off x="7002463" y="5273675"/>
              <a:ext cx="269875" cy="2540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48699A6-811C-8FF9-B6AF-F7E47AC3DE03}"/>
                </a:ext>
              </a:extLst>
            </p:cNvPr>
            <p:cNvCxnSpPr>
              <a:cxnSpLocks/>
            </p:cNvCxnSpPr>
            <p:nvPr/>
          </p:nvCxnSpPr>
          <p:spPr>
            <a:xfrm flipH="1">
              <a:off x="7002463" y="4555962"/>
              <a:ext cx="150812" cy="71771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D63CF1B-55AF-D000-5187-E496D3B5755D}"/>
                </a:ext>
              </a:extLst>
            </p:cNvPr>
            <p:cNvCxnSpPr>
              <a:cxnSpLocks/>
            </p:cNvCxnSpPr>
            <p:nvPr/>
          </p:nvCxnSpPr>
          <p:spPr>
            <a:xfrm flipV="1">
              <a:off x="7153275" y="3638550"/>
              <a:ext cx="504825" cy="91741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79BBEA87-73BC-80FD-6651-B606BEEDEBEC}"/>
                </a:ext>
              </a:extLst>
            </p:cNvPr>
            <p:cNvSpPr/>
            <p:nvPr/>
          </p:nvSpPr>
          <p:spPr>
            <a:xfrm>
              <a:off x="8288128" y="5540640"/>
              <a:ext cx="104774" cy="10477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 name="椭圆 13">
              <a:extLst>
                <a:ext uri="{FF2B5EF4-FFF2-40B4-BE49-F238E27FC236}">
                  <a16:creationId xmlns:a16="http://schemas.microsoft.com/office/drawing/2014/main" id="{DED0B0A6-1B32-3F2F-EF4F-661EC1452342}"/>
                </a:ext>
              </a:extLst>
            </p:cNvPr>
            <p:cNvSpPr/>
            <p:nvPr/>
          </p:nvSpPr>
          <p:spPr>
            <a:xfrm>
              <a:off x="8873621" y="3622675"/>
              <a:ext cx="104774" cy="10477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26" name="文本框 25">
            <a:extLst>
              <a:ext uri="{FF2B5EF4-FFF2-40B4-BE49-F238E27FC236}">
                <a16:creationId xmlns:a16="http://schemas.microsoft.com/office/drawing/2014/main" id="{7CED719B-43C1-637F-F43F-801B8EC8240F}"/>
              </a:ext>
            </a:extLst>
          </p:cNvPr>
          <p:cNvSpPr txBox="1"/>
          <p:nvPr/>
        </p:nvSpPr>
        <p:spPr>
          <a:xfrm>
            <a:off x="5909397" y="892510"/>
            <a:ext cx="984565" cy="369332"/>
          </a:xfrm>
          <a:prstGeom prst="rect">
            <a:avLst/>
          </a:prstGeom>
          <a:noFill/>
        </p:spPr>
        <p:txBody>
          <a:bodyPr wrap="none" rtlCol="0">
            <a:spAutoFit/>
          </a:bodyPr>
          <a:lstStyle/>
          <a:p>
            <a:r>
              <a:rPr lang="en-US" altLang="ja-JP" dirty="0" err="1"/>
              <a:t>Nei</a:t>
            </a:r>
            <a:r>
              <a:rPr lang="ja-JP" altLang="en-US" dirty="0"/>
              <a:t>方法</a:t>
            </a:r>
            <a:endParaRPr lang="zh-CN" altLang="en-US" dirty="0"/>
          </a:p>
        </p:txBody>
      </p:sp>
      <p:sp>
        <p:nvSpPr>
          <p:cNvPr id="27" name="文本框 26">
            <a:extLst>
              <a:ext uri="{FF2B5EF4-FFF2-40B4-BE49-F238E27FC236}">
                <a16:creationId xmlns:a16="http://schemas.microsoft.com/office/drawing/2014/main" id="{118E53EC-78CA-D422-A754-294608536420}"/>
              </a:ext>
            </a:extLst>
          </p:cNvPr>
          <p:cNvSpPr txBox="1"/>
          <p:nvPr/>
        </p:nvSpPr>
        <p:spPr>
          <a:xfrm>
            <a:off x="5892827" y="1319788"/>
            <a:ext cx="4466247"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sz="1200" dirty="0">
                <a:solidFill>
                  <a:srgbClr val="FF0000"/>
                </a:solidFill>
              </a:rPr>
              <a:t>nei1</a:t>
            </a:r>
            <a:r>
              <a:rPr lang="en-US" altLang="zh-CN" sz="1200" dirty="0"/>
              <a:t>:</a:t>
            </a:r>
            <a:r>
              <a:rPr lang="ja-JP" altLang="en-US" sz="1200" dirty="0"/>
              <a:t>ドロネー図自身</a:t>
            </a:r>
            <a:endParaRPr lang="en-US" altLang="ja-JP" sz="1200" dirty="0"/>
          </a:p>
          <a:p>
            <a:pPr marL="285750" indent="-285750">
              <a:buFont typeface="Arial" panose="020B0604020202020204" pitchFamily="34" charset="0"/>
              <a:buChar char="•"/>
            </a:pPr>
            <a:r>
              <a:rPr lang="en-US" altLang="zh-CN" sz="1200" dirty="0">
                <a:solidFill>
                  <a:srgbClr val="00B050"/>
                </a:solidFill>
              </a:rPr>
              <a:t>nei2:</a:t>
            </a:r>
            <a:r>
              <a:rPr lang="ja-JP" altLang="en-US" sz="1200" dirty="0"/>
              <a:t>ある領域に対して　</a:t>
            </a:r>
            <a:r>
              <a:rPr lang="ja-JP" altLang="en-US" sz="1200" b="1" dirty="0"/>
              <a:t>隣の隣</a:t>
            </a:r>
            <a:r>
              <a:rPr lang="ja-JP" altLang="en-US" sz="1200" dirty="0"/>
              <a:t>　の領域と繋ぐ</a:t>
            </a:r>
            <a:endParaRPr lang="en-US" altLang="ja-JP" sz="1200" dirty="0"/>
          </a:p>
          <a:p>
            <a:pPr marL="285750" indent="-285750">
              <a:buFont typeface="Arial" panose="020B0604020202020204" pitchFamily="34" charset="0"/>
              <a:buChar char="•"/>
            </a:pPr>
            <a:r>
              <a:rPr lang="en-US" altLang="ja-JP" sz="1200" dirty="0">
                <a:solidFill>
                  <a:srgbClr val="00B0F0"/>
                </a:solidFill>
              </a:rPr>
              <a:t>nei3:</a:t>
            </a:r>
            <a:r>
              <a:rPr lang="ja-JP" altLang="en-US" sz="1200" dirty="0"/>
              <a:t>ある領域に対して　</a:t>
            </a:r>
            <a:r>
              <a:rPr lang="ja-JP" altLang="en-US" sz="1200" b="1" dirty="0"/>
              <a:t>隣の隣の隣</a:t>
            </a:r>
            <a:r>
              <a:rPr lang="ja-JP" altLang="en-US" sz="1200" dirty="0"/>
              <a:t>　の領域と繋ぐ</a:t>
            </a:r>
            <a:endParaRPr lang="en-US" altLang="ja-JP" sz="1200" dirty="0"/>
          </a:p>
        </p:txBody>
      </p:sp>
      <p:grpSp>
        <p:nvGrpSpPr>
          <p:cNvPr id="28" name="组合 27">
            <a:extLst>
              <a:ext uri="{FF2B5EF4-FFF2-40B4-BE49-F238E27FC236}">
                <a16:creationId xmlns:a16="http://schemas.microsoft.com/office/drawing/2014/main" id="{9B014F56-0110-BCB7-FCE7-39CFFB7B7733}"/>
              </a:ext>
            </a:extLst>
          </p:cNvPr>
          <p:cNvGrpSpPr/>
          <p:nvPr/>
        </p:nvGrpSpPr>
        <p:grpSpPr>
          <a:xfrm>
            <a:off x="5720990" y="2272073"/>
            <a:ext cx="4148066" cy="2823646"/>
            <a:chOff x="5173440" y="1376047"/>
            <a:chExt cx="7018560" cy="4777631"/>
          </a:xfrm>
        </p:grpSpPr>
        <p:grpSp>
          <p:nvGrpSpPr>
            <p:cNvPr id="29" name="组合 28">
              <a:extLst>
                <a:ext uri="{FF2B5EF4-FFF2-40B4-BE49-F238E27FC236}">
                  <a16:creationId xmlns:a16="http://schemas.microsoft.com/office/drawing/2014/main" id="{089965A5-4DC0-52A6-8186-AB13226DFABA}"/>
                </a:ext>
              </a:extLst>
            </p:cNvPr>
            <p:cNvGrpSpPr/>
            <p:nvPr/>
          </p:nvGrpSpPr>
          <p:grpSpPr>
            <a:xfrm>
              <a:off x="5173440" y="1376047"/>
              <a:ext cx="7018560" cy="4777631"/>
              <a:chOff x="4457459" y="1922147"/>
              <a:chExt cx="7018560" cy="4777631"/>
            </a:xfrm>
          </p:grpSpPr>
          <p:grpSp>
            <p:nvGrpSpPr>
              <p:cNvPr id="31" name="组合 30">
                <a:extLst>
                  <a:ext uri="{FF2B5EF4-FFF2-40B4-BE49-F238E27FC236}">
                    <a16:creationId xmlns:a16="http://schemas.microsoft.com/office/drawing/2014/main" id="{C68BB400-4F39-C6F1-F978-1A38C022B3E8}"/>
                  </a:ext>
                </a:extLst>
              </p:cNvPr>
              <p:cNvGrpSpPr/>
              <p:nvPr/>
            </p:nvGrpSpPr>
            <p:grpSpPr>
              <a:xfrm>
                <a:off x="4457459" y="1922147"/>
                <a:ext cx="7018560" cy="4777631"/>
                <a:chOff x="3941845" y="2080369"/>
                <a:chExt cx="7018560" cy="4777631"/>
              </a:xfrm>
            </p:grpSpPr>
            <p:grpSp>
              <p:nvGrpSpPr>
                <p:cNvPr id="54" name="组合 53">
                  <a:extLst>
                    <a:ext uri="{FF2B5EF4-FFF2-40B4-BE49-F238E27FC236}">
                      <a16:creationId xmlns:a16="http://schemas.microsoft.com/office/drawing/2014/main" id="{FAB12CE5-597C-C2C3-AC12-6CF7996D8D07}"/>
                    </a:ext>
                  </a:extLst>
                </p:cNvPr>
                <p:cNvGrpSpPr/>
                <p:nvPr/>
              </p:nvGrpSpPr>
              <p:grpSpPr>
                <a:xfrm>
                  <a:off x="3941845" y="2080369"/>
                  <a:ext cx="7018560" cy="4777631"/>
                  <a:chOff x="3824760" y="2160802"/>
                  <a:chExt cx="7018560" cy="4777631"/>
                </a:xfrm>
              </p:grpSpPr>
              <p:grpSp>
                <p:nvGrpSpPr>
                  <p:cNvPr id="70" name="组合 69">
                    <a:extLst>
                      <a:ext uri="{FF2B5EF4-FFF2-40B4-BE49-F238E27FC236}">
                        <a16:creationId xmlns:a16="http://schemas.microsoft.com/office/drawing/2014/main" id="{59F4BA07-21A1-5AAB-C324-26A9018B7473}"/>
                      </a:ext>
                    </a:extLst>
                  </p:cNvPr>
                  <p:cNvGrpSpPr/>
                  <p:nvPr/>
                </p:nvGrpSpPr>
                <p:grpSpPr>
                  <a:xfrm>
                    <a:off x="3824760" y="2160802"/>
                    <a:ext cx="7018560" cy="4777631"/>
                    <a:chOff x="3812060" y="2080369"/>
                    <a:chExt cx="7018560" cy="4777631"/>
                  </a:xfrm>
                </p:grpSpPr>
                <p:pic>
                  <p:nvPicPr>
                    <p:cNvPr id="78" name="图片 77">
                      <a:extLst>
                        <a:ext uri="{FF2B5EF4-FFF2-40B4-BE49-F238E27FC236}">
                          <a16:creationId xmlns:a16="http://schemas.microsoft.com/office/drawing/2014/main" id="{09F587C7-750C-7A2B-8F12-D583F92126ED}"/>
                        </a:ext>
                      </a:extLst>
                    </p:cNvPr>
                    <p:cNvPicPr>
                      <a:picLocks noChangeAspect="1"/>
                    </p:cNvPicPr>
                    <p:nvPr/>
                  </p:nvPicPr>
                  <p:blipFill rotWithShape="1">
                    <a:blip r:embed="rId3">
                      <a:extLst>
                        <a:ext uri="{28A0092B-C50C-407E-A947-70E740481C1C}">
                          <a14:useLocalDpi xmlns:a14="http://schemas.microsoft.com/office/drawing/2010/main" val="0"/>
                        </a:ext>
                      </a:extLst>
                    </a:blip>
                    <a:srcRect l="8581" r="8581"/>
                    <a:stretch/>
                  </p:blipFill>
                  <p:spPr>
                    <a:xfrm>
                      <a:off x="3812060" y="2080369"/>
                      <a:ext cx="7018560" cy="4777631"/>
                    </a:xfrm>
                    <a:prstGeom prst="rect">
                      <a:avLst/>
                    </a:prstGeom>
                  </p:spPr>
                </p:pic>
                <p:sp>
                  <p:nvSpPr>
                    <p:cNvPr id="79" name="任意多边形: 形状 78">
                      <a:extLst>
                        <a:ext uri="{FF2B5EF4-FFF2-40B4-BE49-F238E27FC236}">
                          <a16:creationId xmlns:a16="http://schemas.microsoft.com/office/drawing/2014/main" id="{D41576A0-F1F2-CB06-4E25-4C38C2EBC493}"/>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任意多边形: 形状 70">
                    <a:extLst>
                      <a:ext uri="{FF2B5EF4-FFF2-40B4-BE49-F238E27FC236}">
                        <a16:creationId xmlns:a16="http://schemas.microsoft.com/office/drawing/2014/main" id="{9E610DD6-A8F7-1511-643D-14A5DCE689B8}"/>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形状 71">
                    <a:extLst>
                      <a:ext uri="{FF2B5EF4-FFF2-40B4-BE49-F238E27FC236}">
                        <a16:creationId xmlns:a16="http://schemas.microsoft.com/office/drawing/2014/main" id="{167CA8C8-C078-E5F6-F3CF-F1BD938139B7}"/>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形状 72">
                    <a:extLst>
                      <a:ext uri="{FF2B5EF4-FFF2-40B4-BE49-F238E27FC236}">
                        <a16:creationId xmlns:a16="http://schemas.microsoft.com/office/drawing/2014/main" id="{694C5CC0-8429-8037-AC4D-258345D1B59A}"/>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任意多边形: 形状 73">
                    <a:extLst>
                      <a:ext uri="{FF2B5EF4-FFF2-40B4-BE49-F238E27FC236}">
                        <a16:creationId xmlns:a16="http://schemas.microsoft.com/office/drawing/2014/main" id="{FE500D8B-304F-692E-C219-23C12BFD3ED3}"/>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形状 74">
                    <a:extLst>
                      <a:ext uri="{FF2B5EF4-FFF2-40B4-BE49-F238E27FC236}">
                        <a16:creationId xmlns:a16="http://schemas.microsoft.com/office/drawing/2014/main" id="{27CA5CDA-5CB0-6484-16EC-41642C7B78B6}"/>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形状 75">
                    <a:extLst>
                      <a:ext uri="{FF2B5EF4-FFF2-40B4-BE49-F238E27FC236}">
                        <a16:creationId xmlns:a16="http://schemas.microsoft.com/office/drawing/2014/main" id="{684AB447-6D8B-C488-3530-7B606C0C4A97}"/>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形状 76">
                    <a:extLst>
                      <a:ext uri="{FF2B5EF4-FFF2-40B4-BE49-F238E27FC236}">
                        <a16:creationId xmlns:a16="http://schemas.microsoft.com/office/drawing/2014/main" id="{8D19CDC8-6360-064E-B78B-07EA34C05F3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任意多边形: 形状 54">
                  <a:extLst>
                    <a:ext uri="{FF2B5EF4-FFF2-40B4-BE49-F238E27FC236}">
                      <a16:creationId xmlns:a16="http://schemas.microsoft.com/office/drawing/2014/main" id="{F5485AF4-3341-8314-1924-23BCBDD7C2D2}"/>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形状 55">
                  <a:extLst>
                    <a:ext uri="{FF2B5EF4-FFF2-40B4-BE49-F238E27FC236}">
                      <a16:creationId xmlns:a16="http://schemas.microsoft.com/office/drawing/2014/main" id="{EFB8E25C-2244-3D52-7F03-1EE1E1BD82AD}"/>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形状 56">
                  <a:extLst>
                    <a:ext uri="{FF2B5EF4-FFF2-40B4-BE49-F238E27FC236}">
                      <a16:creationId xmlns:a16="http://schemas.microsoft.com/office/drawing/2014/main" id="{68B94F2C-AAE0-1778-52E5-12DF3CCBEB97}"/>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形状 57">
                  <a:extLst>
                    <a:ext uri="{FF2B5EF4-FFF2-40B4-BE49-F238E27FC236}">
                      <a16:creationId xmlns:a16="http://schemas.microsoft.com/office/drawing/2014/main" id="{A70BDC72-B62A-7D03-17DE-2B6C20BF0E90}"/>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形状 58">
                  <a:extLst>
                    <a:ext uri="{FF2B5EF4-FFF2-40B4-BE49-F238E27FC236}">
                      <a16:creationId xmlns:a16="http://schemas.microsoft.com/office/drawing/2014/main" id="{715D44AA-9AA6-2339-004D-2D7A3FDA5ED8}"/>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形状 59">
                  <a:extLst>
                    <a:ext uri="{FF2B5EF4-FFF2-40B4-BE49-F238E27FC236}">
                      <a16:creationId xmlns:a16="http://schemas.microsoft.com/office/drawing/2014/main" id="{44F26723-9195-D96B-C3CA-454B876DC336}"/>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形状 60">
                  <a:extLst>
                    <a:ext uri="{FF2B5EF4-FFF2-40B4-BE49-F238E27FC236}">
                      <a16:creationId xmlns:a16="http://schemas.microsoft.com/office/drawing/2014/main" id="{2F0CD1F3-C080-9530-96C0-F34132D80983}"/>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形状 61">
                  <a:extLst>
                    <a:ext uri="{FF2B5EF4-FFF2-40B4-BE49-F238E27FC236}">
                      <a16:creationId xmlns:a16="http://schemas.microsoft.com/office/drawing/2014/main" id="{2E13BD1E-83C1-9BD7-C7EF-D7C0D4E7D85A}"/>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形状 62">
                  <a:extLst>
                    <a:ext uri="{FF2B5EF4-FFF2-40B4-BE49-F238E27FC236}">
                      <a16:creationId xmlns:a16="http://schemas.microsoft.com/office/drawing/2014/main" id="{0D62EB1E-56BF-E5D5-1A5A-1596634F652A}"/>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形状 63">
                  <a:extLst>
                    <a:ext uri="{FF2B5EF4-FFF2-40B4-BE49-F238E27FC236}">
                      <a16:creationId xmlns:a16="http://schemas.microsoft.com/office/drawing/2014/main" id="{E49468D3-AF84-3DE8-F4C3-336AFD4D3CDD}"/>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a:extLst>
                    <a:ext uri="{FF2B5EF4-FFF2-40B4-BE49-F238E27FC236}">
                      <a16:creationId xmlns:a16="http://schemas.microsoft.com/office/drawing/2014/main" id="{770FF5E7-6EA9-FECF-4367-210ACA8D6AC6}"/>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a:extLst>
                    <a:ext uri="{FF2B5EF4-FFF2-40B4-BE49-F238E27FC236}">
                      <a16:creationId xmlns:a16="http://schemas.microsoft.com/office/drawing/2014/main" id="{3A8B49FF-56BC-8666-ED97-E659FD446915}"/>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形状 66">
                  <a:extLst>
                    <a:ext uri="{FF2B5EF4-FFF2-40B4-BE49-F238E27FC236}">
                      <a16:creationId xmlns:a16="http://schemas.microsoft.com/office/drawing/2014/main" id="{ACABE05C-A23A-B61A-EB58-B307B39BF10A}"/>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形状 67">
                  <a:extLst>
                    <a:ext uri="{FF2B5EF4-FFF2-40B4-BE49-F238E27FC236}">
                      <a16:creationId xmlns:a16="http://schemas.microsoft.com/office/drawing/2014/main" id="{B08D4786-F3A6-295A-1C3D-F8176806DFFC}"/>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形状 68">
                  <a:extLst>
                    <a:ext uri="{FF2B5EF4-FFF2-40B4-BE49-F238E27FC236}">
                      <a16:creationId xmlns:a16="http://schemas.microsoft.com/office/drawing/2014/main" id="{2B383FBE-F48D-7B8E-DD21-A6325E80B917}"/>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任意多边形: 形状 31">
                <a:extLst>
                  <a:ext uri="{FF2B5EF4-FFF2-40B4-BE49-F238E27FC236}">
                    <a16:creationId xmlns:a16="http://schemas.microsoft.com/office/drawing/2014/main" id="{9FFC1CD9-311C-50C7-1EA4-AE84CB863BBF}"/>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a:extLst>
                  <a:ext uri="{FF2B5EF4-FFF2-40B4-BE49-F238E27FC236}">
                    <a16:creationId xmlns:a16="http://schemas.microsoft.com/office/drawing/2014/main" id="{BA19DFD3-9885-F1C9-DF57-9CB01EE00A1B}"/>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形状 33">
                <a:extLst>
                  <a:ext uri="{FF2B5EF4-FFF2-40B4-BE49-F238E27FC236}">
                    <a16:creationId xmlns:a16="http://schemas.microsoft.com/office/drawing/2014/main" id="{5EF3A0D6-B3FE-34B8-01E5-3D757E789ED0}"/>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a:extLst>
                  <a:ext uri="{FF2B5EF4-FFF2-40B4-BE49-F238E27FC236}">
                    <a16:creationId xmlns:a16="http://schemas.microsoft.com/office/drawing/2014/main" id="{79CEE976-85D7-BAB2-AA08-586A206AC356}"/>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49547805-C122-EADF-9572-F276239E381D}"/>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a:extLst>
                  <a:ext uri="{FF2B5EF4-FFF2-40B4-BE49-F238E27FC236}">
                    <a16:creationId xmlns:a16="http://schemas.microsoft.com/office/drawing/2014/main" id="{BC5BC3EF-D1A6-B84E-B376-E4E2341A82B4}"/>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9DD58FF6-AB4F-E92F-2D86-D95B88994ED7}"/>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0E552A3B-5E54-9891-A045-61B4A524ABD7}"/>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id="{EADFDEC1-7657-C619-FF08-BF3064C5FFCA}"/>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a:extLst>
                  <a:ext uri="{FF2B5EF4-FFF2-40B4-BE49-F238E27FC236}">
                    <a16:creationId xmlns:a16="http://schemas.microsoft.com/office/drawing/2014/main" id="{D4C41CFC-A962-13B6-E32D-B000E6C99567}"/>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
                <a:extLst>
                  <a:ext uri="{FF2B5EF4-FFF2-40B4-BE49-F238E27FC236}">
                    <a16:creationId xmlns:a16="http://schemas.microsoft.com/office/drawing/2014/main" id="{A5DEAE52-4D14-8DB0-BE3A-132EE17F87A6}"/>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16D4F1F2-E82C-3E24-0000-EC844D90B139}"/>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9CC207B5-76C3-0005-530E-05D0F0E4E957}"/>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D05055FF-A213-09FC-32DA-77E62458B44E}"/>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形状 45">
                <a:extLst>
                  <a:ext uri="{FF2B5EF4-FFF2-40B4-BE49-F238E27FC236}">
                    <a16:creationId xmlns:a16="http://schemas.microsoft.com/office/drawing/2014/main" id="{417C3105-4674-D445-4125-86F5F2DDA626}"/>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形状 46">
                <a:extLst>
                  <a:ext uri="{FF2B5EF4-FFF2-40B4-BE49-F238E27FC236}">
                    <a16:creationId xmlns:a16="http://schemas.microsoft.com/office/drawing/2014/main" id="{A2446AEF-DC78-16F3-57F0-8882063903AA}"/>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形状 47">
                <a:extLst>
                  <a:ext uri="{FF2B5EF4-FFF2-40B4-BE49-F238E27FC236}">
                    <a16:creationId xmlns:a16="http://schemas.microsoft.com/office/drawing/2014/main" id="{23A9CC90-AFB9-8A86-D68F-86D2ED648224}"/>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a:extLst>
                  <a:ext uri="{FF2B5EF4-FFF2-40B4-BE49-F238E27FC236}">
                    <a16:creationId xmlns:a16="http://schemas.microsoft.com/office/drawing/2014/main" id="{DC6C6D26-58EE-46BE-CB70-CBC996240DDF}"/>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形状 49">
                <a:extLst>
                  <a:ext uri="{FF2B5EF4-FFF2-40B4-BE49-F238E27FC236}">
                    <a16:creationId xmlns:a16="http://schemas.microsoft.com/office/drawing/2014/main" id="{FE030C42-BD3F-7436-1189-A9041FDFA3C5}"/>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50">
                <a:extLst>
                  <a:ext uri="{FF2B5EF4-FFF2-40B4-BE49-F238E27FC236}">
                    <a16:creationId xmlns:a16="http://schemas.microsoft.com/office/drawing/2014/main" id="{ECBE1D73-06DA-5036-BE11-5781AB9D6ADA}"/>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F5D7776D-D3AE-EA22-74A3-85D4BCF6ECBF}"/>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任意多边形: 形状 52">
                <a:extLst>
                  <a:ext uri="{FF2B5EF4-FFF2-40B4-BE49-F238E27FC236}">
                    <a16:creationId xmlns:a16="http://schemas.microsoft.com/office/drawing/2014/main" id="{74FD5FB1-0380-6C7F-CC8D-F40771AB197C}"/>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形状 29">
              <a:extLst>
                <a:ext uri="{FF2B5EF4-FFF2-40B4-BE49-F238E27FC236}">
                  <a16:creationId xmlns:a16="http://schemas.microsoft.com/office/drawing/2014/main" id="{4309ADB0-9BAF-6AFE-F3DD-CADB9C2BBBF0}"/>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a:extLst>
              <a:ext uri="{FF2B5EF4-FFF2-40B4-BE49-F238E27FC236}">
                <a16:creationId xmlns:a16="http://schemas.microsoft.com/office/drawing/2014/main" id="{C4348FF4-AA3C-5F4E-18AB-1AB3189160BF}"/>
              </a:ext>
            </a:extLst>
          </p:cNvPr>
          <p:cNvSpPr txBox="1"/>
          <p:nvPr/>
        </p:nvSpPr>
        <p:spPr>
          <a:xfrm>
            <a:off x="447188" y="5192269"/>
            <a:ext cx="9341019" cy="1169551"/>
          </a:xfrm>
          <a:prstGeom prst="rect">
            <a:avLst/>
          </a:prstGeom>
          <a:noFill/>
        </p:spPr>
        <p:txBody>
          <a:bodyPr wrap="none" rtlCol="0">
            <a:spAutoFit/>
          </a:bodyPr>
          <a:lstStyle/>
          <a:p>
            <a:r>
              <a:rPr lang="ja-JP" altLang="en-US" sz="1400" dirty="0"/>
              <a:t>今までの実験結果から見ると、二つの方法で得られたグラフには　最適順路が含まれる</a:t>
            </a:r>
            <a:endParaRPr lang="en-US" altLang="ja-JP" sz="1400" dirty="0"/>
          </a:p>
          <a:p>
            <a:r>
              <a:rPr lang="ja-JP" altLang="en-US" sz="1400" dirty="0"/>
              <a:t>でも、それ（新しい図には必ず最適順路が含まれる）を証明する方法について考えたところ心当たりがありません</a:t>
            </a:r>
            <a:endParaRPr lang="en-US" altLang="ja-JP" sz="1400" dirty="0"/>
          </a:p>
          <a:p>
            <a:endParaRPr lang="en-US" altLang="ja-JP" sz="1400" dirty="0"/>
          </a:p>
          <a:p>
            <a:r>
              <a:rPr lang="ja-JP" altLang="en-US" sz="1400" dirty="0"/>
              <a:t>証明するには　少なくとも　どのような辺が必ず最適解ではないなどの情報が必要で</a:t>
            </a:r>
            <a:endParaRPr lang="en-US" altLang="ja-JP" sz="1400" dirty="0"/>
          </a:p>
          <a:p>
            <a:r>
              <a:rPr lang="ja-JP" altLang="en-US" sz="1400" dirty="0"/>
              <a:t>その結論を証明すること　と　その</a:t>
            </a:r>
            <a:r>
              <a:rPr lang="en-US" altLang="ja-JP" sz="1400" dirty="0"/>
              <a:t>TSP</a:t>
            </a:r>
            <a:r>
              <a:rPr lang="ja-JP" altLang="en-US" sz="1400" dirty="0"/>
              <a:t>問題自身を解くこと　が同じかなと思います</a:t>
            </a:r>
            <a:endParaRPr lang="en-US" altLang="ja-JP" sz="1400" dirty="0"/>
          </a:p>
        </p:txBody>
      </p:sp>
    </p:spTree>
    <p:extLst>
      <p:ext uri="{BB962C8B-B14F-4D97-AF65-F5344CB8AC3E}">
        <p14:creationId xmlns:p14="http://schemas.microsoft.com/office/powerpoint/2010/main" val="81455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74C7-EF85-FD66-130C-4B3C5A39B217}"/>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A169094-7FEB-01C1-8E66-4B5FFCBAF8B2}"/>
              </a:ext>
            </a:extLst>
          </p:cNvPr>
          <p:cNvSpPr/>
          <p:nvPr/>
        </p:nvSpPr>
        <p:spPr>
          <a:xfrm>
            <a:off x="612720" y="800658"/>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91B3789A-7F6E-13CE-BB0A-8C923F88CE6F}"/>
              </a:ext>
            </a:extLst>
          </p:cNvPr>
          <p:cNvSpPr>
            <a:spLocks noGrp="1"/>
          </p:cNvSpPr>
          <p:nvPr>
            <p:ph type="title"/>
          </p:nvPr>
        </p:nvSpPr>
        <p:spPr>
          <a:xfrm>
            <a:off x="612720" y="138733"/>
            <a:ext cx="11237157" cy="598978"/>
          </a:xfrm>
        </p:spPr>
        <p:txBody>
          <a:bodyPr>
            <a:noAutofit/>
          </a:bodyPr>
          <a:lstStyle/>
          <a:p>
            <a:r>
              <a:rPr kumimoji="1" lang="ja-JP" altLang="en-US" sz="3600" b="1" dirty="0"/>
              <a:t>最適順路が含まれるか？</a:t>
            </a:r>
          </a:p>
        </p:txBody>
      </p:sp>
      <p:sp>
        <p:nvSpPr>
          <p:cNvPr id="3" name="文本框 2">
            <a:extLst>
              <a:ext uri="{FF2B5EF4-FFF2-40B4-BE49-F238E27FC236}">
                <a16:creationId xmlns:a16="http://schemas.microsoft.com/office/drawing/2014/main" id="{8BA5F9E8-F8B4-BC02-4372-7DB724479443}"/>
              </a:ext>
            </a:extLst>
          </p:cNvPr>
          <p:cNvSpPr txBox="1"/>
          <p:nvPr/>
        </p:nvSpPr>
        <p:spPr>
          <a:xfrm>
            <a:off x="470618" y="1037967"/>
            <a:ext cx="9458036" cy="5262979"/>
          </a:xfrm>
          <a:prstGeom prst="rect">
            <a:avLst/>
          </a:prstGeom>
          <a:noFill/>
        </p:spPr>
        <p:txBody>
          <a:bodyPr wrap="square" rtlCol="0">
            <a:spAutoFit/>
          </a:bodyPr>
          <a:lstStyle/>
          <a:p>
            <a:r>
              <a:rPr lang="ja-JP" altLang="en-US" sz="1400" dirty="0"/>
              <a:t>数学的な証明ができないが、</a:t>
            </a:r>
            <a:endParaRPr lang="en-US" altLang="ja-JP" sz="1400" dirty="0"/>
          </a:p>
          <a:p>
            <a:r>
              <a:rPr lang="ja-JP" altLang="en-US" sz="1400" dirty="0"/>
              <a:t>今までの実験で</a:t>
            </a:r>
            <a:r>
              <a:rPr lang="en-US" altLang="ja-JP" sz="1400" dirty="0"/>
              <a:t>seg</a:t>
            </a:r>
            <a:r>
              <a:rPr lang="ja-JP" altLang="en-US" sz="1400" dirty="0"/>
              <a:t>方法と</a:t>
            </a:r>
            <a:r>
              <a:rPr lang="en-US" altLang="ja-JP" sz="1400" dirty="0" err="1"/>
              <a:t>nei</a:t>
            </a:r>
            <a:r>
              <a:rPr lang="ja-JP" altLang="en-US" sz="1400" dirty="0"/>
              <a:t>方法いつも効くこと（辺を加えたグラフにはいつも最適順路が含まれること）の原因は直感的に分かると思います</a:t>
            </a:r>
            <a:endParaRPr lang="en-US" altLang="ja-JP" sz="1400" dirty="0"/>
          </a:p>
          <a:p>
            <a:endParaRPr lang="en-US" altLang="zh-CN" sz="1400" dirty="0"/>
          </a:p>
          <a:p>
            <a:endParaRPr lang="en-US" altLang="zh-CN" sz="1400" dirty="0"/>
          </a:p>
          <a:p>
            <a:r>
              <a:rPr lang="en-US" altLang="zh-CN" sz="1400" dirty="0"/>
              <a:t>Seg</a:t>
            </a:r>
            <a:r>
              <a:rPr lang="ja-JP" altLang="en-US" sz="1400" dirty="0"/>
              <a:t>方法と</a:t>
            </a:r>
            <a:r>
              <a:rPr lang="en-US" altLang="ja-JP" sz="1400" dirty="0" err="1"/>
              <a:t>nei</a:t>
            </a:r>
            <a:r>
              <a:rPr lang="ja-JP" altLang="en-US" sz="1400" dirty="0"/>
              <a:t>方法は同じく　ある領域（</a:t>
            </a:r>
            <a:r>
              <a:rPr lang="en-US" altLang="ja-JP" sz="1400" dirty="0"/>
              <a:t>Voronoi</a:t>
            </a:r>
            <a:r>
              <a:rPr lang="ja-JP" altLang="en-US" sz="1400" dirty="0"/>
              <a:t>領域）に対して</a:t>
            </a:r>
            <a:endParaRPr lang="en-US" altLang="ja-JP" sz="1400" dirty="0"/>
          </a:p>
          <a:p>
            <a:r>
              <a:rPr lang="ja-JP" altLang="en-US" sz="1400" dirty="0"/>
              <a:t>もともと繋がるはずのない辺を繋いだ、</a:t>
            </a:r>
            <a:endParaRPr lang="en-US" altLang="ja-JP" sz="1400" dirty="0"/>
          </a:p>
          <a:p>
            <a:r>
              <a:rPr lang="ja-JP" altLang="en-US" sz="1400" dirty="0"/>
              <a:t>そして、その領域を中心に拡張する様子をしている</a:t>
            </a:r>
            <a:endParaRPr lang="en-US" altLang="ja-JP" sz="1400" dirty="0"/>
          </a:p>
          <a:p>
            <a:r>
              <a:rPr lang="ja-JP" altLang="en-US" sz="1400" dirty="0"/>
              <a:t>その領域一周の母点をほとんど繋いだ</a:t>
            </a:r>
            <a:endParaRPr lang="en-US" altLang="ja-JP" sz="1400" dirty="0"/>
          </a:p>
          <a:p>
            <a:endParaRPr lang="en-US" altLang="ja-JP" sz="1400" dirty="0"/>
          </a:p>
          <a:p>
            <a:endParaRPr lang="en-US" altLang="ja-JP" sz="1400" dirty="0"/>
          </a:p>
          <a:p>
            <a:r>
              <a:rPr lang="ja-JP" altLang="en-US" sz="1400" dirty="0"/>
              <a:t>なので、</a:t>
            </a:r>
            <a:endParaRPr lang="en-US" altLang="ja-JP" sz="1400" dirty="0"/>
          </a:p>
          <a:p>
            <a:r>
              <a:rPr lang="en-US" altLang="zh-CN" sz="1400" dirty="0"/>
              <a:t>Seg</a:t>
            </a:r>
            <a:r>
              <a:rPr lang="ja-JP" altLang="en-US" sz="1400" dirty="0"/>
              <a:t>方法と</a:t>
            </a:r>
            <a:r>
              <a:rPr lang="en-US" altLang="ja-JP" sz="1400" dirty="0" err="1"/>
              <a:t>nei</a:t>
            </a:r>
            <a:r>
              <a:rPr lang="ja-JP" altLang="en-US" sz="1400" dirty="0"/>
              <a:t>方法は　</a:t>
            </a:r>
            <a:endParaRPr lang="en-US" altLang="ja-JP" sz="1400" dirty="0"/>
          </a:p>
          <a:p>
            <a:r>
              <a:rPr lang="ja-JP" altLang="en-US" sz="1400" dirty="0"/>
              <a:t>最適解になる可能性が高い辺（距離が近い母点との辺、内側）</a:t>
            </a:r>
            <a:endParaRPr lang="en-US" altLang="ja-JP" sz="1400" dirty="0"/>
          </a:p>
          <a:p>
            <a:r>
              <a:rPr lang="ja-JP" altLang="en-US" sz="1400" dirty="0"/>
              <a:t>と</a:t>
            </a:r>
            <a:endParaRPr lang="en-US" altLang="ja-JP" sz="1400" dirty="0"/>
          </a:p>
          <a:p>
            <a:r>
              <a:rPr lang="ja-JP" altLang="en-US" sz="1400" dirty="0"/>
              <a:t>最適解になる可能性が低い辺（距離が遠い母点との辺、外側）</a:t>
            </a:r>
            <a:endParaRPr lang="en-US" altLang="ja-JP" sz="1400" dirty="0"/>
          </a:p>
          <a:p>
            <a:r>
              <a:rPr lang="ja-JP" altLang="en-US" sz="1400" dirty="0"/>
              <a:t>を繋いだ</a:t>
            </a:r>
            <a:endParaRPr lang="en-US" altLang="ja-JP" sz="1400" dirty="0"/>
          </a:p>
          <a:p>
            <a:endParaRPr lang="en-US" altLang="ja-JP" sz="1400" dirty="0"/>
          </a:p>
          <a:p>
            <a:endParaRPr lang="en-US" altLang="ja-JP" sz="1400" dirty="0"/>
          </a:p>
          <a:p>
            <a:r>
              <a:rPr lang="ja-JP" altLang="en-US" sz="1400" dirty="0"/>
              <a:t>もちろん、必ず最適解が含まれることは言えない、最適順路が含まれないインスタンスもあるかもしれません</a:t>
            </a:r>
            <a:endParaRPr lang="en-US" altLang="ja-JP" sz="1400" dirty="0"/>
          </a:p>
          <a:p>
            <a:r>
              <a:rPr lang="ja-JP" altLang="en-US" sz="1400" dirty="0"/>
              <a:t>今の方法はできるだけ周辺の母点を全部繋ぐことをしました</a:t>
            </a:r>
            <a:endParaRPr lang="en-US" altLang="ja-JP" sz="1400" dirty="0"/>
          </a:p>
          <a:p>
            <a:endParaRPr lang="en-US" altLang="ja-JP" sz="1400" dirty="0"/>
          </a:p>
          <a:p>
            <a:endParaRPr lang="en-US" altLang="ja-JP" sz="1400" dirty="0"/>
          </a:p>
          <a:p>
            <a:r>
              <a:rPr lang="ja-JP" altLang="en-US" sz="1400" dirty="0"/>
              <a:t>今回は</a:t>
            </a:r>
            <a:r>
              <a:rPr lang="en-US" altLang="ja-JP" sz="1400" dirty="0"/>
              <a:t>10000</a:t>
            </a:r>
            <a:r>
              <a:rPr lang="ja-JP" altLang="en-US" sz="1400" dirty="0"/>
              <a:t>個町あるインスタンスを作って実験して、結果は最適順路が含まれる</a:t>
            </a:r>
            <a:endParaRPr lang="en-US" altLang="ja-JP" sz="1400" dirty="0"/>
          </a:p>
        </p:txBody>
      </p:sp>
      <p:grpSp>
        <p:nvGrpSpPr>
          <p:cNvPr id="5" name="组合 4">
            <a:extLst>
              <a:ext uri="{FF2B5EF4-FFF2-40B4-BE49-F238E27FC236}">
                <a16:creationId xmlns:a16="http://schemas.microsoft.com/office/drawing/2014/main" id="{43EF35FE-5FA9-204F-0324-67F3C88513BA}"/>
              </a:ext>
            </a:extLst>
          </p:cNvPr>
          <p:cNvGrpSpPr/>
          <p:nvPr/>
        </p:nvGrpSpPr>
        <p:grpSpPr>
          <a:xfrm>
            <a:off x="7420044" y="1728376"/>
            <a:ext cx="4148066" cy="2823646"/>
            <a:chOff x="5173440" y="1376047"/>
            <a:chExt cx="7018560" cy="4777631"/>
          </a:xfrm>
        </p:grpSpPr>
        <p:grpSp>
          <p:nvGrpSpPr>
            <p:cNvPr id="81" name="组合 80">
              <a:extLst>
                <a:ext uri="{FF2B5EF4-FFF2-40B4-BE49-F238E27FC236}">
                  <a16:creationId xmlns:a16="http://schemas.microsoft.com/office/drawing/2014/main" id="{1FA5E82C-0A3B-FB03-C08D-8C37F2526E32}"/>
                </a:ext>
              </a:extLst>
            </p:cNvPr>
            <p:cNvGrpSpPr/>
            <p:nvPr/>
          </p:nvGrpSpPr>
          <p:grpSpPr>
            <a:xfrm>
              <a:off x="5173440" y="1376047"/>
              <a:ext cx="7018560" cy="4777631"/>
              <a:chOff x="4457459" y="1922147"/>
              <a:chExt cx="7018560" cy="4777631"/>
            </a:xfrm>
          </p:grpSpPr>
          <p:grpSp>
            <p:nvGrpSpPr>
              <p:cNvPr id="83" name="组合 82">
                <a:extLst>
                  <a:ext uri="{FF2B5EF4-FFF2-40B4-BE49-F238E27FC236}">
                    <a16:creationId xmlns:a16="http://schemas.microsoft.com/office/drawing/2014/main" id="{59176875-1AE1-67F5-0F4F-76D36B1D2851}"/>
                  </a:ext>
                </a:extLst>
              </p:cNvPr>
              <p:cNvGrpSpPr/>
              <p:nvPr/>
            </p:nvGrpSpPr>
            <p:grpSpPr>
              <a:xfrm>
                <a:off x="4457459" y="1922147"/>
                <a:ext cx="7018560" cy="4777631"/>
                <a:chOff x="3941845" y="2080369"/>
                <a:chExt cx="7018560" cy="4777631"/>
              </a:xfrm>
            </p:grpSpPr>
            <p:grpSp>
              <p:nvGrpSpPr>
                <p:cNvPr id="106" name="组合 105">
                  <a:extLst>
                    <a:ext uri="{FF2B5EF4-FFF2-40B4-BE49-F238E27FC236}">
                      <a16:creationId xmlns:a16="http://schemas.microsoft.com/office/drawing/2014/main" id="{8D28820A-889F-340B-BE99-533DBB7425D7}"/>
                    </a:ext>
                  </a:extLst>
                </p:cNvPr>
                <p:cNvGrpSpPr/>
                <p:nvPr/>
              </p:nvGrpSpPr>
              <p:grpSpPr>
                <a:xfrm>
                  <a:off x="3941845" y="2080369"/>
                  <a:ext cx="7018560" cy="4777631"/>
                  <a:chOff x="3824760" y="2160802"/>
                  <a:chExt cx="7018560" cy="4777631"/>
                </a:xfrm>
              </p:grpSpPr>
              <p:grpSp>
                <p:nvGrpSpPr>
                  <p:cNvPr id="122" name="组合 121">
                    <a:extLst>
                      <a:ext uri="{FF2B5EF4-FFF2-40B4-BE49-F238E27FC236}">
                        <a16:creationId xmlns:a16="http://schemas.microsoft.com/office/drawing/2014/main" id="{3E41604C-03ED-35E2-C6A0-273C63E8623E}"/>
                      </a:ext>
                    </a:extLst>
                  </p:cNvPr>
                  <p:cNvGrpSpPr/>
                  <p:nvPr/>
                </p:nvGrpSpPr>
                <p:grpSpPr>
                  <a:xfrm>
                    <a:off x="3824760" y="2160802"/>
                    <a:ext cx="7018560" cy="4777631"/>
                    <a:chOff x="3812060" y="2080369"/>
                    <a:chExt cx="7018560" cy="4777631"/>
                  </a:xfrm>
                </p:grpSpPr>
                <p:pic>
                  <p:nvPicPr>
                    <p:cNvPr id="130" name="图片 129">
                      <a:extLst>
                        <a:ext uri="{FF2B5EF4-FFF2-40B4-BE49-F238E27FC236}">
                          <a16:creationId xmlns:a16="http://schemas.microsoft.com/office/drawing/2014/main" id="{461F419D-D99D-9CA7-53E8-65FAB27ECADE}"/>
                        </a:ext>
                      </a:extLst>
                    </p:cNvPr>
                    <p:cNvPicPr>
                      <a:picLocks noChangeAspect="1"/>
                    </p:cNvPicPr>
                    <p:nvPr/>
                  </p:nvPicPr>
                  <p:blipFill rotWithShape="1">
                    <a:blip r:embed="rId2">
                      <a:extLst>
                        <a:ext uri="{28A0092B-C50C-407E-A947-70E740481C1C}">
                          <a14:useLocalDpi xmlns:a14="http://schemas.microsoft.com/office/drawing/2010/main" val="0"/>
                        </a:ext>
                      </a:extLst>
                    </a:blip>
                    <a:srcRect l="8581" r="8581"/>
                    <a:stretch/>
                  </p:blipFill>
                  <p:spPr>
                    <a:xfrm>
                      <a:off x="3812060" y="2080369"/>
                      <a:ext cx="7018560" cy="4777631"/>
                    </a:xfrm>
                    <a:prstGeom prst="rect">
                      <a:avLst/>
                    </a:prstGeom>
                  </p:spPr>
                </p:pic>
                <p:sp>
                  <p:nvSpPr>
                    <p:cNvPr id="131" name="任意多边形: 形状 130">
                      <a:extLst>
                        <a:ext uri="{FF2B5EF4-FFF2-40B4-BE49-F238E27FC236}">
                          <a16:creationId xmlns:a16="http://schemas.microsoft.com/office/drawing/2014/main" id="{581FD8F1-9E96-54F2-AB35-F2957E3F49D4}"/>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3" name="任意多边形: 形状 122">
                    <a:extLst>
                      <a:ext uri="{FF2B5EF4-FFF2-40B4-BE49-F238E27FC236}">
                        <a16:creationId xmlns:a16="http://schemas.microsoft.com/office/drawing/2014/main" id="{034540F3-E1B3-6DD7-9210-86B0CC28E469}"/>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任意多边形: 形状 123">
                    <a:extLst>
                      <a:ext uri="{FF2B5EF4-FFF2-40B4-BE49-F238E27FC236}">
                        <a16:creationId xmlns:a16="http://schemas.microsoft.com/office/drawing/2014/main" id="{349F7707-6A67-F95D-AF96-2C142C9CB4CD}"/>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形状 124">
                    <a:extLst>
                      <a:ext uri="{FF2B5EF4-FFF2-40B4-BE49-F238E27FC236}">
                        <a16:creationId xmlns:a16="http://schemas.microsoft.com/office/drawing/2014/main" id="{0BDC413B-314F-4E65-2998-E9B724378BC0}"/>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6" name="任意多边形: 形状 125">
                    <a:extLst>
                      <a:ext uri="{FF2B5EF4-FFF2-40B4-BE49-F238E27FC236}">
                        <a16:creationId xmlns:a16="http://schemas.microsoft.com/office/drawing/2014/main" id="{452A057D-9F45-2220-5209-880C1EA02AB6}"/>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形状 126">
                    <a:extLst>
                      <a:ext uri="{FF2B5EF4-FFF2-40B4-BE49-F238E27FC236}">
                        <a16:creationId xmlns:a16="http://schemas.microsoft.com/office/drawing/2014/main" id="{A864DCDC-C89B-EA45-3EB2-71C54E7B3014}"/>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任意多边形: 形状 127">
                    <a:extLst>
                      <a:ext uri="{FF2B5EF4-FFF2-40B4-BE49-F238E27FC236}">
                        <a16:creationId xmlns:a16="http://schemas.microsoft.com/office/drawing/2014/main" id="{56AD34C4-1CB9-0509-FBE8-6F30DE55F0AC}"/>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任意多边形: 形状 128">
                    <a:extLst>
                      <a:ext uri="{FF2B5EF4-FFF2-40B4-BE49-F238E27FC236}">
                        <a16:creationId xmlns:a16="http://schemas.microsoft.com/office/drawing/2014/main" id="{EAB1BF72-79DA-756B-05E0-A5233F6D9001}"/>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任意多边形: 形状 106">
                  <a:extLst>
                    <a:ext uri="{FF2B5EF4-FFF2-40B4-BE49-F238E27FC236}">
                      <a16:creationId xmlns:a16="http://schemas.microsoft.com/office/drawing/2014/main" id="{51EAF11B-8436-0677-430E-FF40F6171B64}"/>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任意多边形: 形状 107">
                  <a:extLst>
                    <a:ext uri="{FF2B5EF4-FFF2-40B4-BE49-F238E27FC236}">
                      <a16:creationId xmlns:a16="http://schemas.microsoft.com/office/drawing/2014/main" id="{F486A6D1-4F07-205E-0E9B-D87A467D34CC}"/>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任意多边形: 形状 108">
                  <a:extLst>
                    <a:ext uri="{FF2B5EF4-FFF2-40B4-BE49-F238E27FC236}">
                      <a16:creationId xmlns:a16="http://schemas.microsoft.com/office/drawing/2014/main" id="{28C34766-6882-6FF5-B5FD-A1AD2046B42E}"/>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任意多边形: 形状 109">
                  <a:extLst>
                    <a:ext uri="{FF2B5EF4-FFF2-40B4-BE49-F238E27FC236}">
                      <a16:creationId xmlns:a16="http://schemas.microsoft.com/office/drawing/2014/main" id="{46A4A346-242F-C878-614A-D85BBF6C12FA}"/>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任意多边形: 形状 110">
                  <a:extLst>
                    <a:ext uri="{FF2B5EF4-FFF2-40B4-BE49-F238E27FC236}">
                      <a16:creationId xmlns:a16="http://schemas.microsoft.com/office/drawing/2014/main" id="{E5C4DBB0-070F-EFF6-0621-CF5F12A8CED8}"/>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任意多边形: 形状 111">
                  <a:extLst>
                    <a:ext uri="{FF2B5EF4-FFF2-40B4-BE49-F238E27FC236}">
                      <a16:creationId xmlns:a16="http://schemas.microsoft.com/office/drawing/2014/main" id="{5D3D7C26-343D-4302-33E0-4D8581117453}"/>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任意多边形: 形状 112">
                  <a:extLst>
                    <a:ext uri="{FF2B5EF4-FFF2-40B4-BE49-F238E27FC236}">
                      <a16:creationId xmlns:a16="http://schemas.microsoft.com/office/drawing/2014/main" id="{29D6BDCD-9E37-44FF-05DB-7DFE80EC3785}"/>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任意多边形: 形状 113">
                  <a:extLst>
                    <a:ext uri="{FF2B5EF4-FFF2-40B4-BE49-F238E27FC236}">
                      <a16:creationId xmlns:a16="http://schemas.microsoft.com/office/drawing/2014/main" id="{9FF4E54D-D8B9-3FEC-0DAC-398D2C5021A2}"/>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形状 114">
                  <a:extLst>
                    <a:ext uri="{FF2B5EF4-FFF2-40B4-BE49-F238E27FC236}">
                      <a16:creationId xmlns:a16="http://schemas.microsoft.com/office/drawing/2014/main" id="{56328D10-27F0-CC32-AE08-07094F5EB374}"/>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形状 115">
                  <a:extLst>
                    <a:ext uri="{FF2B5EF4-FFF2-40B4-BE49-F238E27FC236}">
                      <a16:creationId xmlns:a16="http://schemas.microsoft.com/office/drawing/2014/main" id="{6F5E8049-1FD8-4DA9-A170-3BFDC81914F5}"/>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形状 116">
                  <a:extLst>
                    <a:ext uri="{FF2B5EF4-FFF2-40B4-BE49-F238E27FC236}">
                      <a16:creationId xmlns:a16="http://schemas.microsoft.com/office/drawing/2014/main" id="{C2E1B6C8-3AF3-1F37-3350-CBB25CA1D81C}"/>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任意多边形: 形状 117">
                  <a:extLst>
                    <a:ext uri="{FF2B5EF4-FFF2-40B4-BE49-F238E27FC236}">
                      <a16:creationId xmlns:a16="http://schemas.microsoft.com/office/drawing/2014/main" id="{D91B196B-5723-400B-F79B-020C3E9E90C5}"/>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形状 118">
                  <a:extLst>
                    <a:ext uri="{FF2B5EF4-FFF2-40B4-BE49-F238E27FC236}">
                      <a16:creationId xmlns:a16="http://schemas.microsoft.com/office/drawing/2014/main" id="{7CCB0A0E-95A2-30E9-7A13-4FE1DAE9C2BD}"/>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形状 119">
                  <a:extLst>
                    <a:ext uri="{FF2B5EF4-FFF2-40B4-BE49-F238E27FC236}">
                      <a16:creationId xmlns:a16="http://schemas.microsoft.com/office/drawing/2014/main" id="{41E79D21-B84E-C4B1-B231-75F937E0DC17}"/>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形状 120">
                  <a:extLst>
                    <a:ext uri="{FF2B5EF4-FFF2-40B4-BE49-F238E27FC236}">
                      <a16:creationId xmlns:a16="http://schemas.microsoft.com/office/drawing/2014/main" id="{A4CB64D4-528F-EB11-A5F5-BCFED5BF5CAF}"/>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4" name="任意多边形: 形状 83">
                <a:extLst>
                  <a:ext uri="{FF2B5EF4-FFF2-40B4-BE49-F238E27FC236}">
                    <a16:creationId xmlns:a16="http://schemas.microsoft.com/office/drawing/2014/main" id="{47ACF8FA-3145-E49B-7E0F-285F590329F7}"/>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任意多边形: 形状 84">
                <a:extLst>
                  <a:ext uri="{FF2B5EF4-FFF2-40B4-BE49-F238E27FC236}">
                    <a16:creationId xmlns:a16="http://schemas.microsoft.com/office/drawing/2014/main" id="{AA0D6859-BD1F-CD77-F1CC-EC72B8135B91}"/>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85">
                <a:extLst>
                  <a:ext uri="{FF2B5EF4-FFF2-40B4-BE49-F238E27FC236}">
                    <a16:creationId xmlns:a16="http://schemas.microsoft.com/office/drawing/2014/main" id="{4490D2D3-5078-173B-D913-1C3262659F58}"/>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任意多边形: 形状 86">
                <a:extLst>
                  <a:ext uri="{FF2B5EF4-FFF2-40B4-BE49-F238E27FC236}">
                    <a16:creationId xmlns:a16="http://schemas.microsoft.com/office/drawing/2014/main" id="{BF4DDC68-2CE3-CE34-79A1-84A29A4B5395}"/>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形状 87">
                <a:extLst>
                  <a:ext uri="{FF2B5EF4-FFF2-40B4-BE49-F238E27FC236}">
                    <a16:creationId xmlns:a16="http://schemas.microsoft.com/office/drawing/2014/main" id="{250B77F7-63EF-EE29-26FD-A61253C4F5CA}"/>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任意多边形: 形状 88">
                <a:extLst>
                  <a:ext uri="{FF2B5EF4-FFF2-40B4-BE49-F238E27FC236}">
                    <a16:creationId xmlns:a16="http://schemas.microsoft.com/office/drawing/2014/main" id="{7C3BE648-7F0B-72B8-3BF5-F9A1AB84BAC6}"/>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形状 89">
                <a:extLst>
                  <a:ext uri="{FF2B5EF4-FFF2-40B4-BE49-F238E27FC236}">
                    <a16:creationId xmlns:a16="http://schemas.microsoft.com/office/drawing/2014/main" id="{39CFF863-837F-1CCB-491F-2D841AB98B28}"/>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形状 90">
                <a:extLst>
                  <a:ext uri="{FF2B5EF4-FFF2-40B4-BE49-F238E27FC236}">
                    <a16:creationId xmlns:a16="http://schemas.microsoft.com/office/drawing/2014/main" id="{77AD735B-8314-BD57-8F59-3BCD6B5089CF}"/>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形状 91">
                <a:extLst>
                  <a:ext uri="{FF2B5EF4-FFF2-40B4-BE49-F238E27FC236}">
                    <a16:creationId xmlns:a16="http://schemas.microsoft.com/office/drawing/2014/main" id="{656FFC66-8A30-AC6A-467D-C8E3BF5D2FC2}"/>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形状 92">
                <a:extLst>
                  <a:ext uri="{FF2B5EF4-FFF2-40B4-BE49-F238E27FC236}">
                    <a16:creationId xmlns:a16="http://schemas.microsoft.com/office/drawing/2014/main" id="{3D6E8CBE-38EA-9582-2A2A-96B0DF6B38CF}"/>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形状 93">
                <a:extLst>
                  <a:ext uri="{FF2B5EF4-FFF2-40B4-BE49-F238E27FC236}">
                    <a16:creationId xmlns:a16="http://schemas.microsoft.com/office/drawing/2014/main" id="{AB255B90-6958-E082-66DC-5AC02F2919B4}"/>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形状 94">
                <a:extLst>
                  <a:ext uri="{FF2B5EF4-FFF2-40B4-BE49-F238E27FC236}">
                    <a16:creationId xmlns:a16="http://schemas.microsoft.com/office/drawing/2014/main" id="{3C61FB09-2E6B-DD49-B790-50A99441544C}"/>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形状 95">
                <a:extLst>
                  <a:ext uri="{FF2B5EF4-FFF2-40B4-BE49-F238E27FC236}">
                    <a16:creationId xmlns:a16="http://schemas.microsoft.com/office/drawing/2014/main" id="{B6BA0B24-C9E6-47A3-C0C2-164E12B4E9CA}"/>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形状 96">
                <a:extLst>
                  <a:ext uri="{FF2B5EF4-FFF2-40B4-BE49-F238E27FC236}">
                    <a16:creationId xmlns:a16="http://schemas.microsoft.com/office/drawing/2014/main" id="{DBABA84C-1496-3C74-6481-152D70B9B752}"/>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任意多边形: 形状 97">
                <a:extLst>
                  <a:ext uri="{FF2B5EF4-FFF2-40B4-BE49-F238E27FC236}">
                    <a16:creationId xmlns:a16="http://schemas.microsoft.com/office/drawing/2014/main" id="{2FB98AFC-7F8C-8765-FAE6-25414EBF4605}"/>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任意多边形: 形状 98">
                <a:extLst>
                  <a:ext uri="{FF2B5EF4-FFF2-40B4-BE49-F238E27FC236}">
                    <a16:creationId xmlns:a16="http://schemas.microsoft.com/office/drawing/2014/main" id="{9EA6900C-6896-C873-D6CF-32B9742D5C65}"/>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形状 99">
                <a:extLst>
                  <a:ext uri="{FF2B5EF4-FFF2-40B4-BE49-F238E27FC236}">
                    <a16:creationId xmlns:a16="http://schemas.microsoft.com/office/drawing/2014/main" id="{E3E4FA90-21D1-25C2-23CD-CF2264F69546}"/>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形状 100">
                <a:extLst>
                  <a:ext uri="{FF2B5EF4-FFF2-40B4-BE49-F238E27FC236}">
                    <a16:creationId xmlns:a16="http://schemas.microsoft.com/office/drawing/2014/main" id="{55F712BC-485E-94BD-FC98-B10880E14B88}"/>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任意多边形: 形状 101">
                <a:extLst>
                  <a:ext uri="{FF2B5EF4-FFF2-40B4-BE49-F238E27FC236}">
                    <a16:creationId xmlns:a16="http://schemas.microsoft.com/office/drawing/2014/main" id="{88FEC643-A867-2DFD-3E10-4D43D138D48B}"/>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形状 102">
                <a:extLst>
                  <a:ext uri="{FF2B5EF4-FFF2-40B4-BE49-F238E27FC236}">
                    <a16:creationId xmlns:a16="http://schemas.microsoft.com/office/drawing/2014/main" id="{61DF112F-A544-9838-827E-840CF26F1F20}"/>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形状 103">
                <a:extLst>
                  <a:ext uri="{FF2B5EF4-FFF2-40B4-BE49-F238E27FC236}">
                    <a16:creationId xmlns:a16="http://schemas.microsoft.com/office/drawing/2014/main" id="{6C9B56B2-5792-EF63-F52E-9D087E00706A}"/>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5" name="任意多边形: 形状 104">
                <a:extLst>
                  <a:ext uri="{FF2B5EF4-FFF2-40B4-BE49-F238E27FC236}">
                    <a16:creationId xmlns:a16="http://schemas.microsoft.com/office/drawing/2014/main" id="{3E3E7FDF-09D0-5F08-4FD3-0D29C18A07FC}"/>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任意多边形: 形状 81">
              <a:extLst>
                <a:ext uri="{FF2B5EF4-FFF2-40B4-BE49-F238E27FC236}">
                  <a16:creationId xmlns:a16="http://schemas.microsoft.com/office/drawing/2014/main" id="{F504E817-8BEC-A0AB-0091-234178F8BED8}"/>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0640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74C7-EF85-FD66-130C-4B3C5A39B217}"/>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A169094-7FEB-01C1-8E66-4B5FFCBAF8B2}"/>
              </a:ext>
            </a:extLst>
          </p:cNvPr>
          <p:cNvSpPr/>
          <p:nvPr/>
        </p:nvSpPr>
        <p:spPr>
          <a:xfrm>
            <a:off x="612720" y="800658"/>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91B3789A-7F6E-13CE-BB0A-8C923F88CE6F}"/>
              </a:ext>
            </a:extLst>
          </p:cNvPr>
          <p:cNvSpPr>
            <a:spLocks noGrp="1"/>
          </p:cNvSpPr>
          <p:nvPr>
            <p:ph type="title"/>
          </p:nvPr>
        </p:nvSpPr>
        <p:spPr>
          <a:xfrm>
            <a:off x="612720" y="138733"/>
            <a:ext cx="11237157" cy="598978"/>
          </a:xfrm>
        </p:spPr>
        <p:txBody>
          <a:bodyPr>
            <a:noAutofit/>
          </a:bodyPr>
          <a:lstStyle/>
          <a:p>
            <a:r>
              <a:rPr kumimoji="1" lang="ja-JP" altLang="en-US" sz="3200" b="1" dirty="0"/>
              <a:t>必ず最適順路が含まれる必要がある？</a:t>
            </a:r>
          </a:p>
        </p:txBody>
      </p:sp>
      <p:grpSp>
        <p:nvGrpSpPr>
          <p:cNvPr id="5" name="组合 4">
            <a:extLst>
              <a:ext uri="{FF2B5EF4-FFF2-40B4-BE49-F238E27FC236}">
                <a16:creationId xmlns:a16="http://schemas.microsoft.com/office/drawing/2014/main" id="{43EF35FE-5FA9-204F-0324-67F3C88513BA}"/>
              </a:ext>
            </a:extLst>
          </p:cNvPr>
          <p:cNvGrpSpPr/>
          <p:nvPr/>
        </p:nvGrpSpPr>
        <p:grpSpPr>
          <a:xfrm>
            <a:off x="7420044" y="1728376"/>
            <a:ext cx="4148066" cy="2823646"/>
            <a:chOff x="5173440" y="1376047"/>
            <a:chExt cx="7018560" cy="4777631"/>
          </a:xfrm>
        </p:grpSpPr>
        <p:grpSp>
          <p:nvGrpSpPr>
            <p:cNvPr id="81" name="组合 80">
              <a:extLst>
                <a:ext uri="{FF2B5EF4-FFF2-40B4-BE49-F238E27FC236}">
                  <a16:creationId xmlns:a16="http://schemas.microsoft.com/office/drawing/2014/main" id="{1FA5E82C-0A3B-FB03-C08D-8C37F2526E32}"/>
                </a:ext>
              </a:extLst>
            </p:cNvPr>
            <p:cNvGrpSpPr/>
            <p:nvPr/>
          </p:nvGrpSpPr>
          <p:grpSpPr>
            <a:xfrm>
              <a:off x="5173440" y="1376047"/>
              <a:ext cx="7018560" cy="4777631"/>
              <a:chOff x="4457459" y="1922147"/>
              <a:chExt cx="7018560" cy="4777631"/>
            </a:xfrm>
          </p:grpSpPr>
          <p:grpSp>
            <p:nvGrpSpPr>
              <p:cNvPr id="83" name="组合 82">
                <a:extLst>
                  <a:ext uri="{FF2B5EF4-FFF2-40B4-BE49-F238E27FC236}">
                    <a16:creationId xmlns:a16="http://schemas.microsoft.com/office/drawing/2014/main" id="{59176875-1AE1-67F5-0F4F-76D36B1D2851}"/>
                  </a:ext>
                </a:extLst>
              </p:cNvPr>
              <p:cNvGrpSpPr/>
              <p:nvPr/>
            </p:nvGrpSpPr>
            <p:grpSpPr>
              <a:xfrm>
                <a:off x="4457459" y="1922147"/>
                <a:ext cx="7018560" cy="4777631"/>
                <a:chOff x="3941845" y="2080369"/>
                <a:chExt cx="7018560" cy="4777631"/>
              </a:xfrm>
            </p:grpSpPr>
            <p:grpSp>
              <p:nvGrpSpPr>
                <p:cNvPr id="106" name="组合 105">
                  <a:extLst>
                    <a:ext uri="{FF2B5EF4-FFF2-40B4-BE49-F238E27FC236}">
                      <a16:creationId xmlns:a16="http://schemas.microsoft.com/office/drawing/2014/main" id="{8D28820A-889F-340B-BE99-533DBB7425D7}"/>
                    </a:ext>
                  </a:extLst>
                </p:cNvPr>
                <p:cNvGrpSpPr/>
                <p:nvPr/>
              </p:nvGrpSpPr>
              <p:grpSpPr>
                <a:xfrm>
                  <a:off x="3941845" y="2080369"/>
                  <a:ext cx="7018560" cy="4777631"/>
                  <a:chOff x="3824760" y="2160802"/>
                  <a:chExt cx="7018560" cy="4777631"/>
                </a:xfrm>
              </p:grpSpPr>
              <p:grpSp>
                <p:nvGrpSpPr>
                  <p:cNvPr id="122" name="组合 121">
                    <a:extLst>
                      <a:ext uri="{FF2B5EF4-FFF2-40B4-BE49-F238E27FC236}">
                        <a16:creationId xmlns:a16="http://schemas.microsoft.com/office/drawing/2014/main" id="{3E41604C-03ED-35E2-C6A0-273C63E8623E}"/>
                      </a:ext>
                    </a:extLst>
                  </p:cNvPr>
                  <p:cNvGrpSpPr/>
                  <p:nvPr/>
                </p:nvGrpSpPr>
                <p:grpSpPr>
                  <a:xfrm>
                    <a:off x="3824760" y="2160802"/>
                    <a:ext cx="7018560" cy="4777631"/>
                    <a:chOff x="3812060" y="2080369"/>
                    <a:chExt cx="7018560" cy="4777631"/>
                  </a:xfrm>
                </p:grpSpPr>
                <p:pic>
                  <p:nvPicPr>
                    <p:cNvPr id="130" name="图片 129">
                      <a:extLst>
                        <a:ext uri="{FF2B5EF4-FFF2-40B4-BE49-F238E27FC236}">
                          <a16:creationId xmlns:a16="http://schemas.microsoft.com/office/drawing/2014/main" id="{461F419D-D99D-9CA7-53E8-65FAB27ECADE}"/>
                        </a:ext>
                      </a:extLst>
                    </p:cNvPr>
                    <p:cNvPicPr>
                      <a:picLocks noChangeAspect="1"/>
                    </p:cNvPicPr>
                    <p:nvPr/>
                  </p:nvPicPr>
                  <p:blipFill rotWithShape="1">
                    <a:blip r:embed="rId2">
                      <a:extLst>
                        <a:ext uri="{28A0092B-C50C-407E-A947-70E740481C1C}">
                          <a14:useLocalDpi xmlns:a14="http://schemas.microsoft.com/office/drawing/2010/main" val="0"/>
                        </a:ext>
                      </a:extLst>
                    </a:blip>
                    <a:srcRect l="8581" r="8581"/>
                    <a:stretch/>
                  </p:blipFill>
                  <p:spPr>
                    <a:xfrm>
                      <a:off x="3812060" y="2080369"/>
                      <a:ext cx="7018560" cy="4777631"/>
                    </a:xfrm>
                    <a:prstGeom prst="rect">
                      <a:avLst/>
                    </a:prstGeom>
                  </p:spPr>
                </p:pic>
                <p:sp>
                  <p:nvSpPr>
                    <p:cNvPr id="131" name="任意多边形: 形状 130">
                      <a:extLst>
                        <a:ext uri="{FF2B5EF4-FFF2-40B4-BE49-F238E27FC236}">
                          <a16:creationId xmlns:a16="http://schemas.microsoft.com/office/drawing/2014/main" id="{581FD8F1-9E96-54F2-AB35-F2957E3F49D4}"/>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3" name="任意多边形: 形状 122">
                    <a:extLst>
                      <a:ext uri="{FF2B5EF4-FFF2-40B4-BE49-F238E27FC236}">
                        <a16:creationId xmlns:a16="http://schemas.microsoft.com/office/drawing/2014/main" id="{034540F3-E1B3-6DD7-9210-86B0CC28E469}"/>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任意多边形: 形状 123">
                    <a:extLst>
                      <a:ext uri="{FF2B5EF4-FFF2-40B4-BE49-F238E27FC236}">
                        <a16:creationId xmlns:a16="http://schemas.microsoft.com/office/drawing/2014/main" id="{349F7707-6A67-F95D-AF96-2C142C9CB4CD}"/>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形状 124">
                    <a:extLst>
                      <a:ext uri="{FF2B5EF4-FFF2-40B4-BE49-F238E27FC236}">
                        <a16:creationId xmlns:a16="http://schemas.microsoft.com/office/drawing/2014/main" id="{0BDC413B-314F-4E65-2998-E9B724378BC0}"/>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6" name="任意多边形: 形状 125">
                    <a:extLst>
                      <a:ext uri="{FF2B5EF4-FFF2-40B4-BE49-F238E27FC236}">
                        <a16:creationId xmlns:a16="http://schemas.microsoft.com/office/drawing/2014/main" id="{452A057D-9F45-2220-5209-880C1EA02AB6}"/>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形状 126">
                    <a:extLst>
                      <a:ext uri="{FF2B5EF4-FFF2-40B4-BE49-F238E27FC236}">
                        <a16:creationId xmlns:a16="http://schemas.microsoft.com/office/drawing/2014/main" id="{A864DCDC-C89B-EA45-3EB2-71C54E7B3014}"/>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任意多边形: 形状 127">
                    <a:extLst>
                      <a:ext uri="{FF2B5EF4-FFF2-40B4-BE49-F238E27FC236}">
                        <a16:creationId xmlns:a16="http://schemas.microsoft.com/office/drawing/2014/main" id="{56AD34C4-1CB9-0509-FBE8-6F30DE55F0AC}"/>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任意多边形: 形状 128">
                    <a:extLst>
                      <a:ext uri="{FF2B5EF4-FFF2-40B4-BE49-F238E27FC236}">
                        <a16:creationId xmlns:a16="http://schemas.microsoft.com/office/drawing/2014/main" id="{EAB1BF72-79DA-756B-05E0-A5233F6D9001}"/>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任意多边形: 形状 106">
                  <a:extLst>
                    <a:ext uri="{FF2B5EF4-FFF2-40B4-BE49-F238E27FC236}">
                      <a16:creationId xmlns:a16="http://schemas.microsoft.com/office/drawing/2014/main" id="{51EAF11B-8436-0677-430E-FF40F6171B64}"/>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任意多边形: 形状 107">
                  <a:extLst>
                    <a:ext uri="{FF2B5EF4-FFF2-40B4-BE49-F238E27FC236}">
                      <a16:creationId xmlns:a16="http://schemas.microsoft.com/office/drawing/2014/main" id="{F486A6D1-4F07-205E-0E9B-D87A467D34CC}"/>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任意多边形: 形状 108">
                  <a:extLst>
                    <a:ext uri="{FF2B5EF4-FFF2-40B4-BE49-F238E27FC236}">
                      <a16:creationId xmlns:a16="http://schemas.microsoft.com/office/drawing/2014/main" id="{28C34766-6882-6FF5-B5FD-A1AD2046B42E}"/>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任意多边形: 形状 109">
                  <a:extLst>
                    <a:ext uri="{FF2B5EF4-FFF2-40B4-BE49-F238E27FC236}">
                      <a16:creationId xmlns:a16="http://schemas.microsoft.com/office/drawing/2014/main" id="{46A4A346-242F-C878-614A-D85BBF6C12FA}"/>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任意多边形: 形状 110">
                  <a:extLst>
                    <a:ext uri="{FF2B5EF4-FFF2-40B4-BE49-F238E27FC236}">
                      <a16:creationId xmlns:a16="http://schemas.microsoft.com/office/drawing/2014/main" id="{E5C4DBB0-070F-EFF6-0621-CF5F12A8CED8}"/>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任意多边形: 形状 111">
                  <a:extLst>
                    <a:ext uri="{FF2B5EF4-FFF2-40B4-BE49-F238E27FC236}">
                      <a16:creationId xmlns:a16="http://schemas.microsoft.com/office/drawing/2014/main" id="{5D3D7C26-343D-4302-33E0-4D8581117453}"/>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任意多边形: 形状 112">
                  <a:extLst>
                    <a:ext uri="{FF2B5EF4-FFF2-40B4-BE49-F238E27FC236}">
                      <a16:creationId xmlns:a16="http://schemas.microsoft.com/office/drawing/2014/main" id="{29D6BDCD-9E37-44FF-05DB-7DFE80EC3785}"/>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任意多边形: 形状 113">
                  <a:extLst>
                    <a:ext uri="{FF2B5EF4-FFF2-40B4-BE49-F238E27FC236}">
                      <a16:creationId xmlns:a16="http://schemas.microsoft.com/office/drawing/2014/main" id="{9FF4E54D-D8B9-3FEC-0DAC-398D2C5021A2}"/>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形状 114">
                  <a:extLst>
                    <a:ext uri="{FF2B5EF4-FFF2-40B4-BE49-F238E27FC236}">
                      <a16:creationId xmlns:a16="http://schemas.microsoft.com/office/drawing/2014/main" id="{56328D10-27F0-CC32-AE08-07094F5EB374}"/>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形状 115">
                  <a:extLst>
                    <a:ext uri="{FF2B5EF4-FFF2-40B4-BE49-F238E27FC236}">
                      <a16:creationId xmlns:a16="http://schemas.microsoft.com/office/drawing/2014/main" id="{6F5E8049-1FD8-4DA9-A170-3BFDC81914F5}"/>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形状 116">
                  <a:extLst>
                    <a:ext uri="{FF2B5EF4-FFF2-40B4-BE49-F238E27FC236}">
                      <a16:creationId xmlns:a16="http://schemas.microsoft.com/office/drawing/2014/main" id="{C2E1B6C8-3AF3-1F37-3350-CBB25CA1D81C}"/>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任意多边形: 形状 117">
                  <a:extLst>
                    <a:ext uri="{FF2B5EF4-FFF2-40B4-BE49-F238E27FC236}">
                      <a16:creationId xmlns:a16="http://schemas.microsoft.com/office/drawing/2014/main" id="{D91B196B-5723-400B-F79B-020C3E9E90C5}"/>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形状 118">
                  <a:extLst>
                    <a:ext uri="{FF2B5EF4-FFF2-40B4-BE49-F238E27FC236}">
                      <a16:creationId xmlns:a16="http://schemas.microsoft.com/office/drawing/2014/main" id="{7CCB0A0E-95A2-30E9-7A13-4FE1DAE9C2BD}"/>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形状 119">
                  <a:extLst>
                    <a:ext uri="{FF2B5EF4-FFF2-40B4-BE49-F238E27FC236}">
                      <a16:creationId xmlns:a16="http://schemas.microsoft.com/office/drawing/2014/main" id="{41E79D21-B84E-C4B1-B231-75F937E0DC17}"/>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形状 120">
                  <a:extLst>
                    <a:ext uri="{FF2B5EF4-FFF2-40B4-BE49-F238E27FC236}">
                      <a16:creationId xmlns:a16="http://schemas.microsoft.com/office/drawing/2014/main" id="{A4CB64D4-528F-EB11-A5F5-BCFED5BF5CAF}"/>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4" name="任意多边形: 形状 83">
                <a:extLst>
                  <a:ext uri="{FF2B5EF4-FFF2-40B4-BE49-F238E27FC236}">
                    <a16:creationId xmlns:a16="http://schemas.microsoft.com/office/drawing/2014/main" id="{47ACF8FA-3145-E49B-7E0F-285F590329F7}"/>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任意多边形: 形状 84">
                <a:extLst>
                  <a:ext uri="{FF2B5EF4-FFF2-40B4-BE49-F238E27FC236}">
                    <a16:creationId xmlns:a16="http://schemas.microsoft.com/office/drawing/2014/main" id="{AA0D6859-BD1F-CD77-F1CC-EC72B8135B91}"/>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85">
                <a:extLst>
                  <a:ext uri="{FF2B5EF4-FFF2-40B4-BE49-F238E27FC236}">
                    <a16:creationId xmlns:a16="http://schemas.microsoft.com/office/drawing/2014/main" id="{4490D2D3-5078-173B-D913-1C3262659F58}"/>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任意多边形: 形状 86">
                <a:extLst>
                  <a:ext uri="{FF2B5EF4-FFF2-40B4-BE49-F238E27FC236}">
                    <a16:creationId xmlns:a16="http://schemas.microsoft.com/office/drawing/2014/main" id="{BF4DDC68-2CE3-CE34-79A1-84A29A4B5395}"/>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形状 87">
                <a:extLst>
                  <a:ext uri="{FF2B5EF4-FFF2-40B4-BE49-F238E27FC236}">
                    <a16:creationId xmlns:a16="http://schemas.microsoft.com/office/drawing/2014/main" id="{250B77F7-63EF-EE29-26FD-A61253C4F5CA}"/>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任意多边形: 形状 88">
                <a:extLst>
                  <a:ext uri="{FF2B5EF4-FFF2-40B4-BE49-F238E27FC236}">
                    <a16:creationId xmlns:a16="http://schemas.microsoft.com/office/drawing/2014/main" id="{7C3BE648-7F0B-72B8-3BF5-F9A1AB84BAC6}"/>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形状 89">
                <a:extLst>
                  <a:ext uri="{FF2B5EF4-FFF2-40B4-BE49-F238E27FC236}">
                    <a16:creationId xmlns:a16="http://schemas.microsoft.com/office/drawing/2014/main" id="{39CFF863-837F-1CCB-491F-2D841AB98B28}"/>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形状 90">
                <a:extLst>
                  <a:ext uri="{FF2B5EF4-FFF2-40B4-BE49-F238E27FC236}">
                    <a16:creationId xmlns:a16="http://schemas.microsoft.com/office/drawing/2014/main" id="{77AD735B-8314-BD57-8F59-3BCD6B5089CF}"/>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形状 91">
                <a:extLst>
                  <a:ext uri="{FF2B5EF4-FFF2-40B4-BE49-F238E27FC236}">
                    <a16:creationId xmlns:a16="http://schemas.microsoft.com/office/drawing/2014/main" id="{656FFC66-8A30-AC6A-467D-C8E3BF5D2FC2}"/>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形状 92">
                <a:extLst>
                  <a:ext uri="{FF2B5EF4-FFF2-40B4-BE49-F238E27FC236}">
                    <a16:creationId xmlns:a16="http://schemas.microsoft.com/office/drawing/2014/main" id="{3D6E8CBE-38EA-9582-2A2A-96B0DF6B38CF}"/>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形状 93">
                <a:extLst>
                  <a:ext uri="{FF2B5EF4-FFF2-40B4-BE49-F238E27FC236}">
                    <a16:creationId xmlns:a16="http://schemas.microsoft.com/office/drawing/2014/main" id="{AB255B90-6958-E082-66DC-5AC02F2919B4}"/>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形状 94">
                <a:extLst>
                  <a:ext uri="{FF2B5EF4-FFF2-40B4-BE49-F238E27FC236}">
                    <a16:creationId xmlns:a16="http://schemas.microsoft.com/office/drawing/2014/main" id="{3C61FB09-2E6B-DD49-B790-50A99441544C}"/>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形状 95">
                <a:extLst>
                  <a:ext uri="{FF2B5EF4-FFF2-40B4-BE49-F238E27FC236}">
                    <a16:creationId xmlns:a16="http://schemas.microsoft.com/office/drawing/2014/main" id="{B6BA0B24-C9E6-47A3-C0C2-164E12B4E9CA}"/>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形状 96">
                <a:extLst>
                  <a:ext uri="{FF2B5EF4-FFF2-40B4-BE49-F238E27FC236}">
                    <a16:creationId xmlns:a16="http://schemas.microsoft.com/office/drawing/2014/main" id="{DBABA84C-1496-3C74-6481-152D70B9B752}"/>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任意多边形: 形状 97">
                <a:extLst>
                  <a:ext uri="{FF2B5EF4-FFF2-40B4-BE49-F238E27FC236}">
                    <a16:creationId xmlns:a16="http://schemas.microsoft.com/office/drawing/2014/main" id="{2FB98AFC-7F8C-8765-FAE6-25414EBF4605}"/>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任意多边形: 形状 98">
                <a:extLst>
                  <a:ext uri="{FF2B5EF4-FFF2-40B4-BE49-F238E27FC236}">
                    <a16:creationId xmlns:a16="http://schemas.microsoft.com/office/drawing/2014/main" id="{9EA6900C-6896-C873-D6CF-32B9742D5C65}"/>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形状 99">
                <a:extLst>
                  <a:ext uri="{FF2B5EF4-FFF2-40B4-BE49-F238E27FC236}">
                    <a16:creationId xmlns:a16="http://schemas.microsoft.com/office/drawing/2014/main" id="{E3E4FA90-21D1-25C2-23CD-CF2264F69546}"/>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形状 100">
                <a:extLst>
                  <a:ext uri="{FF2B5EF4-FFF2-40B4-BE49-F238E27FC236}">
                    <a16:creationId xmlns:a16="http://schemas.microsoft.com/office/drawing/2014/main" id="{55F712BC-485E-94BD-FC98-B10880E14B88}"/>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任意多边形: 形状 101">
                <a:extLst>
                  <a:ext uri="{FF2B5EF4-FFF2-40B4-BE49-F238E27FC236}">
                    <a16:creationId xmlns:a16="http://schemas.microsoft.com/office/drawing/2014/main" id="{88FEC643-A867-2DFD-3E10-4D43D138D48B}"/>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形状 102">
                <a:extLst>
                  <a:ext uri="{FF2B5EF4-FFF2-40B4-BE49-F238E27FC236}">
                    <a16:creationId xmlns:a16="http://schemas.microsoft.com/office/drawing/2014/main" id="{61DF112F-A544-9838-827E-840CF26F1F20}"/>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形状 103">
                <a:extLst>
                  <a:ext uri="{FF2B5EF4-FFF2-40B4-BE49-F238E27FC236}">
                    <a16:creationId xmlns:a16="http://schemas.microsoft.com/office/drawing/2014/main" id="{6C9B56B2-5792-EF63-F52E-9D087E00706A}"/>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5" name="任意多边形: 形状 104">
                <a:extLst>
                  <a:ext uri="{FF2B5EF4-FFF2-40B4-BE49-F238E27FC236}">
                    <a16:creationId xmlns:a16="http://schemas.microsoft.com/office/drawing/2014/main" id="{3E3E7FDF-09D0-5F08-4FD3-0D29C18A07FC}"/>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任意多边形: 形状 81">
              <a:extLst>
                <a:ext uri="{FF2B5EF4-FFF2-40B4-BE49-F238E27FC236}">
                  <a16:creationId xmlns:a16="http://schemas.microsoft.com/office/drawing/2014/main" id="{F504E817-8BEC-A0AB-0091-234178F8BED8}"/>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FFCB8950-8133-8D13-1684-1557F0C432DA}"/>
              </a:ext>
            </a:extLst>
          </p:cNvPr>
          <p:cNvSpPr txBox="1"/>
          <p:nvPr/>
        </p:nvSpPr>
        <p:spPr>
          <a:xfrm>
            <a:off x="174874" y="1752671"/>
            <a:ext cx="7148111" cy="2308324"/>
          </a:xfrm>
          <a:prstGeom prst="rect">
            <a:avLst/>
          </a:prstGeom>
          <a:noFill/>
        </p:spPr>
        <p:txBody>
          <a:bodyPr wrap="none" rtlCol="0">
            <a:spAutoFit/>
          </a:bodyPr>
          <a:lstStyle/>
          <a:p>
            <a:r>
              <a:rPr lang="ja-JP" altLang="en-US" dirty="0"/>
              <a:t>今の方法で新しいグラフを作る本来の目的は</a:t>
            </a:r>
            <a:endParaRPr lang="en-US" altLang="ja-JP" dirty="0"/>
          </a:p>
          <a:p>
            <a:r>
              <a:rPr lang="en-US" altLang="ja-JP" dirty="0"/>
              <a:t>TSP</a:t>
            </a:r>
            <a:r>
              <a:rPr lang="ja-JP" altLang="en-US" dirty="0"/>
              <a:t>の</a:t>
            </a:r>
            <a:r>
              <a:rPr lang="en-US" altLang="ja-JP" dirty="0"/>
              <a:t>QUBO</a:t>
            </a:r>
            <a:r>
              <a:rPr lang="ja-JP" altLang="en-US" dirty="0"/>
              <a:t>モデルのペナルティー係数の算出である</a:t>
            </a:r>
            <a:endParaRPr lang="en-US" altLang="ja-JP" dirty="0"/>
          </a:p>
          <a:p>
            <a:endParaRPr lang="en-US" altLang="zh-CN" dirty="0"/>
          </a:p>
          <a:p>
            <a:r>
              <a:rPr lang="ja-JP" altLang="en-US" dirty="0"/>
              <a:t>最適順路が含まれば本来の</a:t>
            </a:r>
            <a:r>
              <a:rPr lang="en-US" altLang="ja-JP" dirty="0"/>
              <a:t>TSP</a:t>
            </a:r>
            <a:r>
              <a:rPr lang="ja-JP" altLang="en-US" dirty="0"/>
              <a:t>問題が制限する</a:t>
            </a:r>
            <a:r>
              <a:rPr lang="en-US" altLang="ja-JP" dirty="0"/>
              <a:t>TSP</a:t>
            </a:r>
            <a:r>
              <a:rPr lang="ja-JP" altLang="en-US" dirty="0"/>
              <a:t>問題に変換できる</a:t>
            </a:r>
            <a:endParaRPr lang="en-US" altLang="ja-JP" dirty="0"/>
          </a:p>
          <a:p>
            <a:r>
              <a:rPr lang="ja-JP" altLang="en-US" dirty="0"/>
              <a:t>問題自身も易しくなれる</a:t>
            </a:r>
            <a:endParaRPr lang="en-US" altLang="ja-JP" dirty="0"/>
          </a:p>
          <a:p>
            <a:endParaRPr lang="en-US" altLang="ja-JP" dirty="0"/>
          </a:p>
          <a:p>
            <a:r>
              <a:rPr lang="ja-JP" altLang="en-US" dirty="0"/>
              <a:t>ペナルティー係数の算出に対して</a:t>
            </a:r>
            <a:endParaRPr lang="en-US" altLang="ja-JP" dirty="0"/>
          </a:p>
          <a:p>
            <a:r>
              <a:rPr lang="ja-JP" altLang="en-US" dirty="0"/>
              <a:t>含まれなくても大丈夫かなと思います</a:t>
            </a:r>
            <a:endParaRPr lang="zh-CN" altLang="en-US" dirty="0"/>
          </a:p>
        </p:txBody>
      </p:sp>
    </p:spTree>
    <p:extLst>
      <p:ext uri="{BB962C8B-B14F-4D97-AF65-F5344CB8AC3E}">
        <p14:creationId xmlns:p14="http://schemas.microsoft.com/office/powerpoint/2010/main" val="168137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501515" y="722406"/>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427374" y="108893"/>
            <a:ext cx="10532995" cy="598978"/>
          </a:xfrm>
        </p:spPr>
        <p:txBody>
          <a:bodyPr>
            <a:noAutofit/>
          </a:bodyPr>
          <a:lstStyle/>
          <a:p>
            <a:r>
              <a:rPr kumimoji="1" lang="ja-JP" altLang="en-US" sz="3200" b="1" dirty="0"/>
              <a:t>制約</a:t>
            </a:r>
          </a:p>
        </p:txBody>
      </p:sp>
      <p:sp>
        <p:nvSpPr>
          <p:cNvPr id="2" name="文本框 1">
            <a:extLst>
              <a:ext uri="{FF2B5EF4-FFF2-40B4-BE49-F238E27FC236}">
                <a16:creationId xmlns:a16="http://schemas.microsoft.com/office/drawing/2014/main" id="{41E3AEDA-6D29-C282-F008-1D1A3624274B}"/>
              </a:ext>
            </a:extLst>
          </p:cNvPr>
          <p:cNvSpPr txBox="1"/>
          <p:nvPr/>
        </p:nvSpPr>
        <p:spPr>
          <a:xfrm>
            <a:off x="676750" y="895572"/>
            <a:ext cx="11220160" cy="307777"/>
          </a:xfrm>
          <a:prstGeom prst="rect">
            <a:avLst/>
          </a:prstGeom>
          <a:noFill/>
        </p:spPr>
        <p:txBody>
          <a:bodyPr wrap="square" rtlCol="0">
            <a:spAutoFit/>
          </a:bodyPr>
          <a:lstStyle/>
          <a:p>
            <a:r>
              <a:rPr lang="ja-JP" altLang="en-US" sz="1400" dirty="0"/>
              <a:t>もし、どれか一つの町を訪れないと、同時に二つの制約が破られる</a:t>
            </a:r>
            <a:endParaRPr lang="en-US" altLang="ja-JP" sz="1400" dirty="0"/>
          </a:p>
        </p:txBody>
      </p:sp>
      <p:sp>
        <p:nvSpPr>
          <p:cNvPr id="11" name="文本框 1">
            <a:extLst>
              <a:ext uri="{FF2B5EF4-FFF2-40B4-BE49-F238E27FC236}">
                <a16:creationId xmlns:a16="http://schemas.microsoft.com/office/drawing/2014/main" id="{429A97D2-1CD5-C382-9E83-552142D0A923}"/>
              </a:ext>
            </a:extLst>
          </p:cNvPr>
          <p:cNvSpPr txBox="1"/>
          <p:nvPr/>
        </p:nvSpPr>
        <p:spPr>
          <a:xfrm>
            <a:off x="2307734" y="1677818"/>
            <a:ext cx="184731"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dirty="0"/>
          </a:p>
          <a:p>
            <a:endParaRPr lang="zh-CN" altLang="en-US" dirty="0"/>
          </a:p>
        </p:txBody>
      </p:sp>
      <p:sp>
        <p:nvSpPr>
          <p:cNvPr id="7" name="箭头: 右 6">
            <a:extLst>
              <a:ext uri="{FF2B5EF4-FFF2-40B4-BE49-F238E27FC236}">
                <a16:creationId xmlns:a16="http://schemas.microsoft.com/office/drawing/2014/main" id="{00A5A875-E511-CEF1-860A-F8D008368E6C}"/>
              </a:ext>
            </a:extLst>
          </p:cNvPr>
          <p:cNvSpPr/>
          <p:nvPr/>
        </p:nvSpPr>
        <p:spPr>
          <a:xfrm>
            <a:off x="4893331" y="2390488"/>
            <a:ext cx="1045028" cy="2878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a:extLst>
              <a:ext uri="{FF2B5EF4-FFF2-40B4-BE49-F238E27FC236}">
                <a16:creationId xmlns:a16="http://schemas.microsoft.com/office/drawing/2014/main" id="{A2042B8D-A82E-A628-9950-D19D5EE81E84}"/>
              </a:ext>
            </a:extLst>
          </p:cNvPr>
          <p:cNvGraphicFramePr>
            <a:graphicFrameLocks noGrp="1"/>
          </p:cNvGraphicFramePr>
          <p:nvPr>
            <p:extLst>
              <p:ext uri="{D42A27DB-BD31-4B8C-83A1-F6EECF244321}">
                <p14:modId xmlns:p14="http://schemas.microsoft.com/office/powerpoint/2010/main" val="3872890464"/>
              </p:ext>
            </p:extLst>
          </p:nvPr>
        </p:nvGraphicFramePr>
        <p:xfrm>
          <a:off x="803628" y="1424631"/>
          <a:ext cx="3708885" cy="1913225"/>
        </p:xfrm>
        <a:graphic>
          <a:graphicData uri="http://schemas.openxmlformats.org/drawingml/2006/table">
            <a:tbl>
              <a:tblPr firstRow="1" bandRow="1">
                <a:tableStyleId>{5C22544A-7EE6-4342-B048-85BDC9FD1C3A}</a:tableStyleId>
              </a:tblPr>
              <a:tblGrid>
                <a:gridCol w="741777">
                  <a:extLst>
                    <a:ext uri="{9D8B030D-6E8A-4147-A177-3AD203B41FA5}">
                      <a16:colId xmlns:a16="http://schemas.microsoft.com/office/drawing/2014/main" val="24688870"/>
                    </a:ext>
                  </a:extLst>
                </a:gridCol>
                <a:gridCol w="741777">
                  <a:extLst>
                    <a:ext uri="{9D8B030D-6E8A-4147-A177-3AD203B41FA5}">
                      <a16:colId xmlns:a16="http://schemas.microsoft.com/office/drawing/2014/main" val="73560250"/>
                    </a:ext>
                  </a:extLst>
                </a:gridCol>
                <a:gridCol w="741777">
                  <a:extLst>
                    <a:ext uri="{9D8B030D-6E8A-4147-A177-3AD203B41FA5}">
                      <a16:colId xmlns:a16="http://schemas.microsoft.com/office/drawing/2014/main" val="96555565"/>
                    </a:ext>
                  </a:extLst>
                </a:gridCol>
                <a:gridCol w="741777">
                  <a:extLst>
                    <a:ext uri="{9D8B030D-6E8A-4147-A177-3AD203B41FA5}">
                      <a16:colId xmlns:a16="http://schemas.microsoft.com/office/drawing/2014/main" val="291535160"/>
                    </a:ext>
                  </a:extLst>
                </a:gridCol>
                <a:gridCol w="741777">
                  <a:extLst>
                    <a:ext uri="{9D8B030D-6E8A-4147-A177-3AD203B41FA5}">
                      <a16:colId xmlns:a16="http://schemas.microsoft.com/office/drawing/2014/main" val="683000292"/>
                    </a:ext>
                  </a:extLst>
                </a:gridCol>
              </a:tblGrid>
              <a:tr h="382645">
                <a:tc>
                  <a:txBody>
                    <a:bodyPr/>
                    <a:lstStyle/>
                    <a:p>
                      <a:pPr algn="ctr"/>
                      <a:endParaRPr lang="zh-CN" altLang="en-US" sz="1400" b="1" dirty="0">
                        <a:solidFill>
                          <a:schemeClr val="bg1"/>
                        </a:solidFill>
                      </a:endParaRPr>
                    </a:p>
                  </a:txBody>
                  <a:tcPr>
                    <a:solidFill>
                      <a:srgbClr val="4472C4"/>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82645">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rgbClr val="4472C4"/>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82645">
                <a:tc>
                  <a:txBody>
                    <a:bodyPr/>
                    <a:lstStyle/>
                    <a:p>
                      <a:pPr algn="ctr"/>
                      <a:r>
                        <a:rPr lang="en-US" altLang="zh-CN" sz="1400" b="1" dirty="0">
                          <a:solidFill>
                            <a:schemeClr val="bg1"/>
                          </a:solidFill>
                        </a:rPr>
                        <a:t>city2</a:t>
                      </a:r>
                    </a:p>
                  </a:txBody>
                  <a:tcPr>
                    <a:solidFill>
                      <a:srgbClr val="4472C4"/>
                    </a:solidFill>
                  </a:tcPr>
                </a:tc>
                <a:tc>
                  <a:txBody>
                    <a:bodyPr/>
                    <a:lstStyle/>
                    <a:p>
                      <a:pPr algn="ctr"/>
                      <a:r>
                        <a:rPr lang="en-US" altLang="zh-CN" sz="1400" b="1" dirty="0"/>
                        <a:t>1</a:t>
                      </a:r>
                      <a:endParaRPr lang="zh-CN" altLang="en-US" sz="1400" b="1" dirty="0"/>
                    </a:p>
                  </a:txBody>
                  <a:tcPr anchor="ctr">
                    <a:solidFill>
                      <a:srgbClr val="CFD5EA"/>
                    </a:solidFill>
                  </a:tcPr>
                </a:tc>
                <a:tc>
                  <a:txBody>
                    <a:bodyPr/>
                    <a:lstStyle/>
                    <a:p>
                      <a:pPr algn="ctr"/>
                      <a:r>
                        <a:rPr lang="en-US" altLang="zh-CN" sz="1400" b="1" dirty="0"/>
                        <a:t>0</a:t>
                      </a:r>
                      <a:endParaRPr lang="zh-CN" altLang="en-US" sz="1400" b="1" dirty="0"/>
                    </a:p>
                  </a:txBody>
                  <a:tcPr anchor="ctr">
                    <a:solidFill>
                      <a:srgbClr val="CFD5EA"/>
                    </a:solidFill>
                  </a:tcPr>
                </a:tc>
                <a:tc>
                  <a:txBody>
                    <a:bodyPr/>
                    <a:lstStyle/>
                    <a:p>
                      <a:pPr algn="ctr"/>
                      <a:r>
                        <a:rPr lang="en-US" altLang="zh-CN" sz="1400" b="1" dirty="0"/>
                        <a:t>0</a:t>
                      </a:r>
                      <a:endParaRPr lang="zh-CN" altLang="en-US" sz="1400" b="1" dirty="0"/>
                    </a:p>
                  </a:txBody>
                  <a:tcPr anchor="ctr">
                    <a:solidFill>
                      <a:srgbClr val="CFD5EA"/>
                    </a:solidFill>
                  </a:tcPr>
                </a:tc>
                <a:tc>
                  <a:txBody>
                    <a:bodyPr/>
                    <a:lstStyle/>
                    <a:p>
                      <a:pPr algn="ctr"/>
                      <a:r>
                        <a:rPr lang="en-US" altLang="zh-CN" sz="1400" b="1" dirty="0"/>
                        <a:t>0</a:t>
                      </a:r>
                      <a:endParaRPr lang="zh-CN" altLang="en-US" sz="1400" b="1" dirty="0"/>
                    </a:p>
                  </a:txBody>
                  <a:tcPr anchor="ctr">
                    <a:solidFill>
                      <a:srgbClr val="CFD5EA"/>
                    </a:solidFill>
                  </a:tcPr>
                </a:tc>
                <a:extLst>
                  <a:ext uri="{0D108BD9-81ED-4DB2-BD59-A6C34878D82A}">
                    <a16:rowId xmlns:a16="http://schemas.microsoft.com/office/drawing/2014/main" val="484165517"/>
                  </a:ext>
                </a:extLst>
              </a:tr>
              <a:tr h="382645">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rgbClr val="4472C4"/>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82645">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rgbClr val="4472C4"/>
                    </a:solidFill>
                  </a:tcPr>
                </a:tc>
                <a:tc>
                  <a:txBody>
                    <a:bodyPr/>
                    <a:lstStyle/>
                    <a:p>
                      <a:pPr algn="ctr"/>
                      <a:r>
                        <a:rPr lang="en-US" altLang="zh-CN" sz="1400" b="1" dirty="0"/>
                        <a:t>0</a:t>
                      </a:r>
                      <a:endParaRPr lang="zh-CN" altLang="en-US" sz="1400" b="1" dirty="0"/>
                    </a:p>
                  </a:txBody>
                  <a:tcPr anchor="ctr">
                    <a:solidFill>
                      <a:srgbClr val="CFD5EA"/>
                    </a:solidFill>
                  </a:tcPr>
                </a:tc>
                <a:tc>
                  <a:txBody>
                    <a:bodyPr/>
                    <a:lstStyle/>
                    <a:p>
                      <a:pPr algn="ctr"/>
                      <a:r>
                        <a:rPr lang="en-US" altLang="zh-CN" sz="1400" b="1" dirty="0"/>
                        <a:t>0</a:t>
                      </a:r>
                      <a:endParaRPr lang="zh-CN" altLang="en-US" sz="1400" b="1" dirty="0"/>
                    </a:p>
                  </a:txBody>
                  <a:tcPr anchor="ctr">
                    <a:solidFill>
                      <a:srgbClr val="CFD5EA"/>
                    </a:solidFill>
                  </a:tcPr>
                </a:tc>
                <a:tc>
                  <a:txBody>
                    <a:bodyPr/>
                    <a:lstStyle/>
                    <a:p>
                      <a:pPr algn="ctr"/>
                      <a:r>
                        <a:rPr lang="en-US" altLang="zh-CN" sz="1400" b="1" dirty="0">
                          <a:solidFill>
                            <a:srgbClr val="FF0000"/>
                          </a:solidFill>
                        </a:rPr>
                        <a:t>1</a:t>
                      </a:r>
                      <a:endParaRPr lang="zh-CN" altLang="en-US" sz="1400" b="1" dirty="0">
                        <a:solidFill>
                          <a:srgbClr val="FF0000"/>
                        </a:solidFill>
                      </a:endParaRPr>
                    </a:p>
                  </a:txBody>
                  <a:tcPr anchor="ctr">
                    <a:solidFill>
                      <a:srgbClr val="CFD5EA"/>
                    </a:solidFill>
                  </a:tcPr>
                </a:tc>
                <a:tc>
                  <a:txBody>
                    <a:bodyPr/>
                    <a:lstStyle/>
                    <a:p>
                      <a:pPr algn="ctr"/>
                      <a:r>
                        <a:rPr lang="en-US" altLang="zh-CN" sz="1400" b="1" dirty="0"/>
                        <a:t>0</a:t>
                      </a:r>
                      <a:endParaRPr lang="zh-CN" altLang="en-US" sz="1400" b="1" dirty="0"/>
                    </a:p>
                  </a:txBody>
                  <a:tcPr anchor="ctr">
                    <a:solidFill>
                      <a:srgbClr val="CFD5EA"/>
                    </a:solidFill>
                  </a:tcPr>
                </a:tc>
                <a:extLst>
                  <a:ext uri="{0D108BD9-81ED-4DB2-BD59-A6C34878D82A}">
                    <a16:rowId xmlns:a16="http://schemas.microsoft.com/office/drawing/2014/main" val="670813569"/>
                  </a:ext>
                </a:extLst>
              </a:tr>
            </a:tbl>
          </a:graphicData>
        </a:graphic>
      </p:graphicFrame>
      <p:graphicFrame>
        <p:nvGraphicFramePr>
          <p:cNvPr id="10" name="表格 9">
            <a:extLst>
              <a:ext uri="{FF2B5EF4-FFF2-40B4-BE49-F238E27FC236}">
                <a16:creationId xmlns:a16="http://schemas.microsoft.com/office/drawing/2014/main" id="{2B244AA0-8E58-3908-35DA-D16CCFE13EB6}"/>
              </a:ext>
            </a:extLst>
          </p:cNvPr>
          <p:cNvGraphicFramePr>
            <a:graphicFrameLocks noGrp="1"/>
          </p:cNvGraphicFramePr>
          <p:nvPr>
            <p:extLst>
              <p:ext uri="{D42A27DB-BD31-4B8C-83A1-F6EECF244321}">
                <p14:modId xmlns:p14="http://schemas.microsoft.com/office/powerpoint/2010/main" val="1264916305"/>
              </p:ext>
            </p:extLst>
          </p:nvPr>
        </p:nvGraphicFramePr>
        <p:xfrm>
          <a:off x="6712444" y="1466615"/>
          <a:ext cx="3531310" cy="1959370"/>
        </p:xfrm>
        <a:graphic>
          <a:graphicData uri="http://schemas.openxmlformats.org/drawingml/2006/table">
            <a:tbl>
              <a:tblPr firstRow="1" bandRow="1">
                <a:tableStyleId>{5C22544A-7EE6-4342-B048-85BDC9FD1C3A}</a:tableStyleId>
              </a:tblPr>
              <a:tblGrid>
                <a:gridCol w="706262">
                  <a:extLst>
                    <a:ext uri="{9D8B030D-6E8A-4147-A177-3AD203B41FA5}">
                      <a16:colId xmlns:a16="http://schemas.microsoft.com/office/drawing/2014/main" val="24688870"/>
                    </a:ext>
                  </a:extLst>
                </a:gridCol>
                <a:gridCol w="706262">
                  <a:extLst>
                    <a:ext uri="{9D8B030D-6E8A-4147-A177-3AD203B41FA5}">
                      <a16:colId xmlns:a16="http://schemas.microsoft.com/office/drawing/2014/main" val="73560250"/>
                    </a:ext>
                  </a:extLst>
                </a:gridCol>
                <a:gridCol w="706262">
                  <a:extLst>
                    <a:ext uri="{9D8B030D-6E8A-4147-A177-3AD203B41FA5}">
                      <a16:colId xmlns:a16="http://schemas.microsoft.com/office/drawing/2014/main" val="96555565"/>
                    </a:ext>
                  </a:extLst>
                </a:gridCol>
                <a:gridCol w="706262">
                  <a:extLst>
                    <a:ext uri="{9D8B030D-6E8A-4147-A177-3AD203B41FA5}">
                      <a16:colId xmlns:a16="http://schemas.microsoft.com/office/drawing/2014/main" val="291535160"/>
                    </a:ext>
                  </a:extLst>
                </a:gridCol>
                <a:gridCol w="706262">
                  <a:extLst>
                    <a:ext uri="{9D8B030D-6E8A-4147-A177-3AD203B41FA5}">
                      <a16:colId xmlns:a16="http://schemas.microsoft.com/office/drawing/2014/main" val="683000292"/>
                    </a:ext>
                  </a:extLst>
                </a:gridCol>
              </a:tblGrid>
              <a:tr h="391874">
                <a:tc>
                  <a:txBody>
                    <a:bodyPr/>
                    <a:lstStyle/>
                    <a:p>
                      <a:pPr algn="ctr"/>
                      <a:endParaRPr lang="zh-CN" altLang="en-US" sz="1400" b="1" dirty="0">
                        <a:solidFill>
                          <a:schemeClr val="bg1"/>
                        </a:solidFill>
                      </a:endParaRPr>
                    </a:p>
                  </a:txBody>
                  <a:tcPr>
                    <a:solidFill>
                      <a:srgbClr val="4472C4"/>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91874">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rgbClr val="4472C4"/>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solidFill>
                      <a:schemeClr val="accent2">
                        <a:lumMod val="40000"/>
                        <a:lumOff val="60000"/>
                      </a:schemeClr>
                    </a:solidFill>
                  </a:tcP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91874">
                <a:tc>
                  <a:txBody>
                    <a:bodyPr/>
                    <a:lstStyle/>
                    <a:p>
                      <a:pPr algn="ctr"/>
                      <a:r>
                        <a:rPr lang="en-US" altLang="zh-CN" sz="1400" b="1" dirty="0">
                          <a:solidFill>
                            <a:schemeClr val="bg1"/>
                          </a:solidFill>
                        </a:rPr>
                        <a:t>city2</a:t>
                      </a:r>
                    </a:p>
                  </a:txBody>
                  <a:tcPr>
                    <a:solidFill>
                      <a:srgbClr val="4472C4"/>
                    </a:solidFill>
                  </a:tcPr>
                </a:tc>
                <a:tc>
                  <a:txBody>
                    <a:bodyPr/>
                    <a:lstStyle/>
                    <a:p>
                      <a:pPr algn="ctr"/>
                      <a:r>
                        <a:rPr lang="en-US" altLang="zh-CN" sz="1400" b="1" dirty="0"/>
                        <a:t>1</a:t>
                      </a:r>
                      <a:endParaRPr lang="zh-CN" altLang="en-US" sz="1400" b="1" dirty="0"/>
                    </a:p>
                  </a:txBody>
                  <a:tcPr anchor="ctr">
                    <a:solidFill>
                      <a:srgbClr val="CFD5EA"/>
                    </a:solidFill>
                  </a:tcPr>
                </a:tc>
                <a:tc>
                  <a:txBody>
                    <a:bodyPr/>
                    <a:lstStyle/>
                    <a:p>
                      <a:pPr algn="ctr"/>
                      <a:r>
                        <a:rPr lang="en-US" altLang="zh-CN" sz="1400" b="1" dirty="0"/>
                        <a:t>0</a:t>
                      </a:r>
                      <a:endParaRPr lang="zh-CN" altLang="en-US" sz="1400" b="1" dirty="0"/>
                    </a:p>
                  </a:txBody>
                  <a:tcPr anchor="ctr">
                    <a:solidFill>
                      <a:srgbClr val="CFD5EA"/>
                    </a:solidFill>
                  </a:tcPr>
                </a:tc>
                <a:tc>
                  <a:txBody>
                    <a:bodyPr/>
                    <a:lstStyle/>
                    <a:p>
                      <a:pPr algn="ctr"/>
                      <a:r>
                        <a:rPr lang="en-US" altLang="zh-CN" sz="1400" b="1" dirty="0"/>
                        <a:t>0</a:t>
                      </a:r>
                      <a:endParaRPr lang="zh-CN" altLang="en-US" sz="1400" b="1" dirty="0"/>
                    </a:p>
                  </a:txBody>
                  <a:tcPr anchor="ctr">
                    <a:solidFill>
                      <a:schemeClr val="accent2">
                        <a:lumMod val="40000"/>
                        <a:lumOff val="60000"/>
                      </a:schemeClr>
                    </a:solidFill>
                  </a:tcPr>
                </a:tc>
                <a:tc>
                  <a:txBody>
                    <a:bodyPr/>
                    <a:lstStyle/>
                    <a:p>
                      <a:pPr algn="ctr"/>
                      <a:r>
                        <a:rPr lang="en-US" altLang="zh-CN" sz="1400" b="1" dirty="0"/>
                        <a:t>0</a:t>
                      </a:r>
                      <a:endParaRPr lang="zh-CN" altLang="en-US" sz="1400" b="1" dirty="0"/>
                    </a:p>
                  </a:txBody>
                  <a:tcPr anchor="ctr">
                    <a:solidFill>
                      <a:srgbClr val="CFD5EA"/>
                    </a:solidFill>
                  </a:tcPr>
                </a:tc>
                <a:extLst>
                  <a:ext uri="{0D108BD9-81ED-4DB2-BD59-A6C34878D82A}">
                    <a16:rowId xmlns:a16="http://schemas.microsoft.com/office/drawing/2014/main" val="484165517"/>
                  </a:ext>
                </a:extLst>
              </a:tr>
              <a:tr h="391874">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rgbClr val="4472C4"/>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solidFill>
                      <a:schemeClr val="accent2">
                        <a:lumMod val="40000"/>
                        <a:lumOff val="60000"/>
                      </a:schemeClr>
                    </a:solidFill>
                  </a:tcP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91874">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rgbClr val="4472C4"/>
                    </a:solidFill>
                  </a:tcPr>
                </a:tc>
                <a:tc>
                  <a:txBody>
                    <a:bodyPr/>
                    <a:lstStyle/>
                    <a:p>
                      <a:pPr algn="ctr"/>
                      <a:r>
                        <a:rPr lang="en-US" altLang="zh-CN" sz="1400" b="1" dirty="0"/>
                        <a:t>0</a:t>
                      </a:r>
                      <a:endParaRPr lang="zh-CN" altLang="en-US" sz="1400" b="1" dirty="0"/>
                    </a:p>
                  </a:txBody>
                  <a:tcPr anchor="ctr">
                    <a:solidFill>
                      <a:schemeClr val="accent2">
                        <a:lumMod val="40000"/>
                        <a:lumOff val="60000"/>
                      </a:schemeClr>
                    </a:solidFill>
                  </a:tcPr>
                </a:tc>
                <a:tc>
                  <a:txBody>
                    <a:bodyPr/>
                    <a:lstStyle/>
                    <a:p>
                      <a:pPr algn="ctr"/>
                      <a:r>
                        <a:rPr lang="en-US" altLang="zh-CN" sz="1400" b="1" dirty="0"/>
                        <a:t>0</a:t>
                      </a:r>
                      <a:endParaRPr lang="zh-CN" altLang="en-US" sz="1400" b="1" dirty="0"/>
                    </a:p>
                  </a:txBody>
                  <a:tcPr anchor="ctr">
                    <a:solidFill>
                      <a:schemeClr val="accent2">
                        <a:lumMod val="40000"/>
                        <a:lumOff val="60000"/>
                      </a:schemeClr>
                    </a:solidFill>
                  </a:tcPr>
                </a:tc>
                <a:tc>
                  <a:txBody>
                    <a:bodyPr/>
                    <a:lstStyle/>
                    <a:p>
                      <a:pPr algn="ctr"/>
                      <a:r>
                        <a:rPr lang="en-US" altLang="zh-CN" sz="1400" b="1" dirty="0">
                          <a:solidFill>
                            <a:srgbClr val="FF0000"/>
                          </a:solidFill>
                        </a:rPr>
                        <a:t>0</a:t>
                      </a:r>
                      <a:endParaRPr lang="zh-CN" altLang="en-US" sz="1400" b="1" dirty="0">
                        <a:solidFill>
                          <a:srgbClr val="FF0000"/>
                        </a:solidFill>
                      </a:endParaRPr>
                    </a:p>
                  </a:txBody>
                  <a:tcPr anchor="ctr">
                    <a:solidFill>
                      <a:schemeClr val="accent2">
                        <a:lumMod val="40000"/>
                        <a:lumOff val="60000"/>
                      </a:schemeClr>
                    </a:solidFill>
                  </a:tcPr>
                </a:tc>
                <a:tc>
                  <a:txBody>
                    <a:bodyPr/>
                    <a:lstStyle/>
                    <a:p>
                      <a:pPr algn="ctr"/>
                      <a:r>
                        <a:rPr lang="en-US" altLang="zh-CN" sz="1400" b="1" dirty="0"/>
                        <a:t>0</a:t>
                      </a:r>
                      <a:endParaRPr lang="zh-CN" altLang="en-US" sz="1400" b="1" dirty="0"/>
                    </a:p>
                  </a:txBody>
                  <a:tcPr anchor="ctr">
                    <a:solidFill>
                      <a:schemeClr val="accent2">
                        <a:lumMod val="40000"/>
                        <a:lumOff val="60000"/>
                      </a:schemeClr>
                    </a:solidFill>
                  </a:tcPr>
                </a:tc>
                <a:extLst>
                  <a:ext uri="{0D108BD9-81ED-4DB2-BD59-A6C34878D82A}">
                    <a16:rowId xmlns:a16="http://schemas.microsoft.com/office/drawing/2014/main" val="670813569"/>
                  </a:ext>
                </a:extLst>
              </a:tr>
            </a:tbl>
          </a:graphicData>
        </a:graphic>
      </p:graphicFrame>
      <p:grpSp>
        <p:nvGrpSpPr>
          <p:cNvPr id="32" name="组合 31">
            <a:extLst>
              <a:ext uri="{FF2B5EF4-FFF2-40B4-BE49-F238E27FC236}">
                <a16:creationId xmlns:a16="http://schemas.microsoft.com/office/drawing/2014/main" id="{9CF9D69B-D807-65C7-306A-2BA528CCB7A1}"/>
              </a:ext>
            </a:extLst>
          </p:cNvPr>
          <p:cNvGrpSpPr/>
          <p:nvPr/>
        </p:nvGrpSpPr>
        <p:grpSpPr>
          <a:xfrm>
            <a:off x="3124570" y="3532915"/>
            <a:ext cx="1290913" cy="1019892"/>
            <a:chOff x="1730829" y="5099404"/>
            <a:chExt cx="1954809" cy="1386271"/>
          </a:xfrm>
        </p:grpSpPr>
        <p:sp>
          <p:nvSpPr>
            <p:cNvPr id="12" name="椭圆 11">
              <a:extLst>
                <a:ext uri="{FF2B5EF4-FFF2-40B4-BE49-F238E27FC236}">
                  <a16:creationId xmlns:a16="http://schemas.microsoft.com/office/drawing/2014/main" id="{B017F194-685D-F9CF-D636-A0BBBB1BACDC}"/>
                </a:ext>
              </a:extLst>
            </p:cNvPr>
            <p:cNvSpPr/>
            <p:nvPr/>
          </p:nvSpPr>
          <p:spPr>
            <a:xfrm>
              <a:off x="1730829" y="5192486"/>
              <a:ext cx="413657" cy="4136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3" name="椭圆 12">
              <a:extLst>
                <a:ext uri="{FF2B5EF4-FFF2-40B4-BE49-F238E27FC236}">
                  <a16:creationId xmlns:a16="http://schemas.microsoft.com/office/drawing/2014/main" id="{40C12C3B-6058-66E3-41B7-AFEE53FF9B53}"/>
                </a:ext>
              </a:extLst>
            </p:cNvPr>
            <p:cNvSpPr/>
            <p:nvPr/>
          </p:nvSpPr>
          <p:spPr>
            <a:xfrm>
              <a:off x="1741715" y="6040466"/>
              <a:ext cx="413657" cy="4136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4" name="椭圆 13">
              <a:extLst>
                <a:ext uri="{FF2B5EF4-FFF2-40B4-BE49-F238E27FC236}">
                  <a16:creationId xmlns:a16="http://schemas.microsoft.com/office/drawing/2014/main" id="{D467F9F2-623C-D3DC-3131-34FF540AF5C5}"/>
                </a:ext>
              </a:extLst>
            </p:cNvPr>
            <p:cNvSpPr/>
            <p:nvPr/>
          </p:nvSpPr>
          <p:spPr>
            <a:xfrm>
              <a:off x="3271981" y="6072018"/>
              <a:ext cx="413657" cy="4136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1A9F805C-6CF3-4B30-913E-6C176456CE4E}"/>
                </a:ext>
              </a:extLst>
            </p:cNvPr>
            <p:cNvSpPr/>
            <p:nvPr/>
          </p:nvSpPr>
          <p:spPr>
            <a:xfrm>
              <a:off x="3065152" y="5099404"/>
              <a:ext cx="413657" cy="4136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17" name="直接连接符 16">
              <a:extLst>
                <a:ext uri="{FF2B5EF4-FFF2-40B4-BE49-F238E27FC236}">
                  <a16:creationId xmlns:a16="http://schemas.microsoft.com/office/drawing/2014/main" id="{054EBDDD-106C-8E41-8656-1055A77FA6DF}"/>
                </a:ext>
              </a:extLst>
            </p:cNvPr>
            <p:cNvCxnSpPr>
              <a:cxnSpLocks/>
              <a:stCxn id="12" idx="6"/>
              <a:endCxn id="15" idx="2"/>
            </p:cNvCxnSpPr>
            <p:nvPr/>
          </p:nvCxnSpPr>
          <p:spPr>
            <a:xfrm flipV="1">
              <a:off x="2144486" y="5306233"/>
              <a:ext cx="920666" cy="930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4AF3CD5E-4385-9039-6ABD-FEA4C38D281B}"/>
                </a:ext>
              </a:extLst>
            </p:cNvPr>
            <p:cNvCxnSpPr>
              <a:stCxn id="15" idx="4"/>
              <a:endCxn id="14" idx="0"/>
            </p:cNvCxnSpPr>
            <p:nvPr/>
          </p:nvCxnSpPr>
          <p:spPr>
            <a:xfrm>
              <a:off x="3271981" y="5513061"/>
              <a:ext cx="206829" cy="5589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66C77FD-1352-356D-5674-9D934E2FD4CE}"/>
                </a:ext>
              </a:extLst>
            </p:cNvPr>
            <p:cNvCxnSpPr>
              <a:stCxn id="14" idx="2"/>
              <a:endCxn id="13" idx="6"/>
            </p:cNvCxnSpPr>
            <p:nvPr/>
          </p:nvCxnSpPr>
          <p:spPr>
            <a:xfrm flipH="1" flipV="1">
              <a:off x="2155372" y="6247295"/>
              <a:ext cx="1116609" cy="315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219F9E7-41D4-245D-C4BA-71DD36417270}"/>
                </a:ext>
              </a:extLst>
            </p:cNvPr>
            <p:cNvCxnSpPr>
              <a:stCxn id="13" idx="0"/>
              <a:endCxn id="12" idx="4"/>
            </p:cNvCxnSpPr>
            <p:nvPr/>
          </p:nvCxnSpPr>
          <p:spPr>
            <a:xfrm flipH="1" flipV="1">
              <a:off x="1937658" y="5606143"/>
              <a:ext cx="10886" cy="434323"/>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3" name="组合 32">
            <a:extLst>
              <a:ext uri="{FF2B5EF4-FFF2-40B4-BE49-F238E27FC236}">
                <a16:creationId xmlns:a16="http://schemas.microsoft.com/office/drawing/2014/main" id="{A3CE3979-DC55-9704-012D-0B53A41FD6FB}"/>
              </a:ext>
            </a:extLst>
          </p:cNvPr>
          <p:cNvGrpSpPr/>
          <p:nvPr/>
        </p:nvGrpSpPr>
        <p:grpSpPr>
          <a:xfrm>
            <a:off x="6768649" y="3715057"/>
            <a:ext cx="1138325" cy="807254"/>
            <a:chOff x="1730829" y="5099404"/>
            <a:chExt cx="1954809" cy="1386271"/>
          </a:xfrm>
        </p:grpSpPr>
        <p:sp>
          <p:nvSpPr>
            <p:cNvPr id="34" name="椭圆 33">
              <a:extLst>
                <a:ext uri="{FF2B5EF4-FFF2-40B4-BE49-F238E27FC236}">
                  <a16:creationId xmlns:a16="http://schemas.microsoft.com/office/drawing/2014/main" id="{062BD297-44E3-03CF-7579-7178115467F0}"/>
                </a:ext>
              </a:extLst>
            </p:cNvPr>
            <p:cNvSpPr/>
            <p:nvPr/>
          </p:nvSpPr>
          <p:spPr>
            <a:xfrm>
              <a:off x="1730829" y="5192486"/>
              <a:ext cx="413657" cy="4136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5" name="椭圆 34">
              <a:extLst>
                <a:ext uri="{FF2B5EF4-FFF2-40B4-BE49-F238E27FC236}">
                  <a16:creationId xmlns:a16="http://schemas.microsoft.com/office/drawing/2014/main" id="{1665EABC-41D2-BE33-5D44-0B353AAF96EF}"/>
                </a:ext>
              </a:extLst>
            </p:cNvPr>
            <p:cNvSpPr/>
            <p:nvPr/>
          </p:nvSpPr>
          <p:spPr>
            <a:xfrm>
              <a:off x="1741715" y="6040466"/>
              <a:ext cx="413657" cy="4136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6" name="椭圆 35">
              <a:extLst>
                <a:ext uri="{FF2B5EF4-FFF2-40B4-BE49-F238E27FC236}">
                  <a16:creationId xmlns:a16="http://schemas.microsoft.com/office/drawing/2014/main" id="{F0D08A86-B882-4890-8C7F-F6FE4E9AF1DF}"/>
                </a:ext>
              </a:extLst>
            </p:cNvPr>
            <p:cNvSpPr/>
            <p:nvPr/>
          </p:nvSpPr>
          <p:spPr>
            <a:xfrm>
              <a:off x="3271981" y="6072018"/>
              <a:ext cx="413657" cy="4136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7" name="椭圆 36">
              <a:extLst>
                <a:ext uri="{FF2B5EF4-FFF2-40B4-BE49-F238E27FC236}">
                  <a16:creationId xmlns:a16="http://schemas.microsoft.com/office/drawing/2014/main" id="{3938D0F7-FC72-6E17-FF2E-F25B6B2F77B1}"/>
                </a:ext>
              </a:extLst>
            </p:cNvPr>
            <p:cNvSpPr/>
            <p:nvPr/>
          </p:nvSpPr>
          <p:spPr>
            <a:xfrm>
              <a:off x="3065152" y="5099404"/>
              <a:ext cx="413657" cy="4136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38" name="直接连接符 37">
              <a:extLst>
                <a:ext uri="{FF2B5EF4-FFF2-40B4-BE49-F238E27FC236}">
                  <a16:creationId xmlns:a16="http://schemas.microsoft.com/office/drawing/2014/main" id="{F99067F6-E757-37E3-1FC3-5BAD356A3387}"/>
                </a:ext>
              </a:extLst>
            </p:cNvPr>
            <p:cNvCxnSpPr>
              <a:cxnSpLocks/>
              <a:stCxn id="34" idx="6"/>
              <a:endCxn id="37" idx="2"/>
            </p:cNvCxnSpPr>
            <p:nvPr/>
          </p:nvCxnSpPr>
          <p:spPr>
            <a:xfrm flipV="1">
              <a:off x="2144486" y="5306233"/>
              <a:ext cx="920666" cy="930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E45BC323-A38C-9CBD-BF00-3370D2EB9B99}"/>
                </a:ext>
              </a:extLst>
            </p:cNvPr>
            <p:cNvCxnSpPr>
              <a:cxnSpLocks/>
            </p:cNvCxnSpPr>
            <p:nvPr/>
          </p:nvCxnSpPr>
          <p:spPr>
            <a:xfrm>
              <a:off x="3271979" y="5526995"/>
              <a:ext cx="206829" cy="55895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DDB1F3FB-F70E-BCFC-013F-05A8EF589B01}"/>
                </a:ext>
              </a:extLst>
            </p:cNvPr>
            <p:cNvCxnSpPr>
              <a:cxnSpLocks/>
            </p:cNvCxnSpPr>
            <p:nvPr/>
          </p:nvCxnSpPr>
          <p:spPr>
            <a:xfrm flipH="1" flipV="1">
              <a:off x="2144486" y="6245184"/>
              <a:ext cx="1116609" cy="3155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A566839A-01D0-0947-4864-C4329C115803}"/>
                </a:ext>
              </a:extLst>
            </p:cNvPr>
            <p:cNvCxnSpPr>
              <a:stCxn id="35" idx="0"/>
              <a:endCxn id="34" idx="4"/>
            </p:cNvCxnSpPr>
            <p:nvPr/>
          </p:nvCxnSpPr>
          <p:spPr>
            <a:xfrm flipH="1" flipV="1">
              <a:off x="1937658" y="5606143"/>
              <a:ext cx="10886" cy="43432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2" name="文本框 41">
            <a:extLst>
              <a:ext uri="{FF2B5EF4-FFF2-40B4-BE49-F238E27FC236}">
                <a16:creationId xmlns:a16="http://schemas.microsoft.com/office/drawing/2014/main" id="{0F69B541-3462-BC13-7EC1-DE9B71DDCB2B}"/>
              </a:ext>
            </a:extLst>
          </p:cNvPr>
          <p:cNvSpPr txBox="1"/>
          <p:nvPr/>
        </p:nvSpPr>
        <p:spPr>
          <a:xfrm>
            <a:off x="4755021" y="1976684"/>
            <a:ext cx="2013628" cy="307777"/>
          </a:xfrm>
          <a:prstGeom prst="rect">
            <a:avLst/>
          </a:prstGeom>
          <a:noFill/>
        </p:spPr>
        <p:txBody>
          <a:bodyPr wrap="square" rtlCol="0">
            <a:spAutoFit/>
          </a:bodyPr>
          <a:lstStyle/>
          <a:p>
            <a:r>
              <a:rPr lang="en-US" altLang="zh-CN" sz="1400" dirty="0"/>
              <a:t>city4</a:t>
            </a:r>
            <a:r>
              <a:rPr lang="ja-JP" altLang="en-US" sz="1400" dirty="0"/>
              <a:t>を訪れない</a:t>
            </a:r>
            <a:endParaRPr lang="en-US" altLang="ja-JP" sz="1400" dirty="0"/>
          </a:p>
        </p:txBody>
      </p:sp>
      <p:sp>
        <p:nvSpPr>
          <p:cNvPr id="3" name="文本框 2">
            <a:extLst>
              <a:ext uri="{FF2B5EF4-FFF2-40B4-BE49-F238E27FC236}">
                <a16:creationId xmlns:a16="http://schemas.microsoft.com/office/drawing/2014/main" id="{537A54CC-2CC2-137C-781E-046B12D89B01}"/>
              </a:ext>
            </a:extLst>
          </p:cNvPr>
          <p:cNvSpPr txBox="1"/>
          <p:nvPr/>
        </p:nvSpPr>
        <p:spPr>
          <a:xfrm>
            <a:off x="1230581" y="5059031"/>
            <a:ext cx="1261884"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エネルギー：</a:t>
            </a:r>
            <a:endParaRPr lang="zh-CN" altLang="en-US" sz="1400" dirty="0"/>
          </a:p>
        </p:txBody>
      </p:sp>
      <mc:AlternateContent xmlns:mc="http://schemas.openxmlformats.org/markup-compatibility/2006" xmlns:a14="http://schemas.microsoft.com/office/drawing/2010/main">
        <mc:Choice Requires="a14">
          <p:sp>
            <p:nvSpPr>
              <p:cNvPr id="5" name="文本框 27">
                <a:extLst>
                  <a:ext uri="{FF2B5EF4-FFF2-40B4-BE49-F238E27FC236}">
                    <a16:creationId xmlns:a16="http://schemas.microsoft.com/office/drawing/2014/main" id="{CCDD47DA-FFEE-4CA8-54D2-AE65AC6B67FF}"/>
                  </a:ext>
                </a:extLst>
              </p:cNvPr>
              <p:cNvSpPr txBox="1"/>
              <p:nvPr/>
            </p:nvSpPr>
            <p:spPr>
              <a:xfrm>
                <a:off x="3240028" y="5100485"/>
                <a:ext cx="4787786" cy="224870"/>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1,2</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2,3</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3,4</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1,4</m:t>
                        </m:r>
                      </m:sub>
                    </m:sSub>
                  </m:oMath>
                </a14:m>
                <a:r>
                  <a:rPr lang="ja-JP" altLang="en-US" sz="1400" dirty="0"/>
                  <a:t>　　　　＜　　　　　</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1,2</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2,3</m:t>
                        </m:r>
                      </m:sub>
                    </m:sSub>
                    <m:r>
                      <a:rPr lang="en-US" altLang="zh-CN" sz="1400" i="1">
                        <a:latin typeface="Cambria Math" panose="02040503050406030204" pitchFamily="18" charset="0"/>
                      </a:rPr>
                      <m:t>+2</m:t>
                    </m:r>
                    <m:r>
                      <a:rPr lang="zh-CN" altLang="en-US" sz="1400" i="1">
                        <a:latin typeface="Cambria Math" panose="02040503050406030204" pitchFamily="18" charset="0"/>
                      </a:rPr>
                      <m:t>𝜆</m:t>
                    </m:r>
                  </m:oMath>
                </a14:m>
                <a:endParaRPr lang="zh-CN" altLang="en-US" sz="1400" dirty="0"/>
              </a:p>
            </p:txBody>
          </p:sp>
        </mc:Choice>
        <mc:Fallback xmlns="">
          <p:sp>
            <p:nvSpPr>
              <p:cNvPr id="5" name="文本框 27">
                <a:extLst>
                  <a:ext uri="{FF2B5EF4-FFF2-40B4-BE49-F238E27FC236}">
                    <a16:creationId xmlns:a16="http://schemas.microsoft.com/office/drawing/2014/main" id="{CCDD47DA-FFEE-4CA8-54D2-AE65AC6B67FF}"/>
                  </a:ext>
                </a:extLst>
              </p:cNvPr>
              <p:cNvSpPr txBox="1">
                <a:spLocks noRot="1" noChangeAspect="1" noMove="1" noResize="1" noEditPoints="1" noAdjustHandles="1" noChangeArrowheads="1" noChangeShapeType="1" noTextEdit="1"/>
              </p:cNvSpPr>
              <p:nvPr/>
            </p:nvSpPr>
            <p:spPr>
              <a:xfrm>
                <a:off x="3240028" y="5100485"/>
                <a:ext cx="4787786" cy="224870"/>
              </a:xfrm>
              <a:prstGeom prst="rect">
                <a:avLst/>
              </a:prstGeom>
              <a:blipFill>
                <a:blip r:embed="rId2"/>
                <a:stretch>
                  <a:fillRect l="-1401" t="-24324" r="-255" b="-45946"/>
                </a:stretch>
              </a:blipFill>
            </p:spPr>
            <p:txBody>
              <a:bodyPr/>
              <a:lstStyle/>
              <a:p>
                <a:r>
                  <a:rPr lang="zh-CN" altLang="en-US">
                    <a:noFill/>
                  </a:rPr>
                  <a:t> </a:t>
                </a:r>
              </a:p>
            </p:txBody>
          </p:sp>
        </mc:Fallback>
      </mc:AlternateContent>
      <p:sp>
        <p:nvSpPr>
          <p:cNvPr id="8" name="文本框 29">
            <a:extLst>
              <a:ext uri="{FF2B5EF4-FFF2-40B4-BE49-F238E27FC236}">
                <a16:creationId xmlns:a16="http://schemas.microsoft.com/office/drawing/2014/main" id="{4ECAC7A1-8648-6DC8-27E7-0F0F84795696}"/>
              </a:ext>
            </a:extLst>
          </p:cNvPr>
          <p:cNvSpPr txBox="1"/>
          <p:nvPr/>
        </p:nvSpPr>
        <p:spPr>
          <a:xfrm>
            <a:off x="3333135" y="4712690"/>
            <a:ext cx="1082348"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実行可能解</a:t>
            </a:r>
            <a:endParaRPr lang="zh-CN" altLang="en-US" sz="1400" dirty="0"/>
          </a:p>
        </p:txBody>
      </p:sp>
      <p:sp>
        <p:nvSpPr>
          <p:cNvPr id="16" name="文本框 30">
            <a:extLst>
              <a:ext uri="{FF2B5EF4-FFF2-40B4-BE49-F238E27FC236}">
                <a16:creationId xmlns:a16="http://schemas.microsoft.com/office/drawing/2014/main" id="{241D43F3-7FD6-8A0E-0DDB-00200FF560D9}"/>
              </a:ext>
            </a:extLst>
          </p:cNvPr>
          <p:cNvSpPr txBox="1"/>
          <p:nvPr/>
        </p:nvSpPr>
        <p:spPr>
          <a:xfrm>
            <a:off x="6914710" y="4684111"/>
            <a:ext cx="1261884"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実行不可能解</a:t>
            </a:r>
            <a:endParaRPr lang="zh-CN" altLang="en-US" sz="1400" dirty="0"/>
          </a:p>
        </p:txBody>
      </p:sp>
      <mc:AlternateContent xmlns:mc="http://schemas.openxmlformats.org/markup-compatibility/2006" xmlns:a14="http://schemas.microsoft.com/office/drawing/2010/main">
        <mc:Choice Requires="a14">
          <p:sp>
            <p:nvSpPr>
              <p:cNvPr id="18" name="文本框 42">
                <a:extLst>
                  <a:ext uri="{FF2B5EF4-FFF2-40B4-BE49-F238E27FC236}">
                    <a16:creationId xmlns:a16="http://schemas.microsoft.com/office/drawing/2014/main" id="{3C7499DD-903C-DEF9-3710-88D041695DD2}"/>
                  </a:ext>
                </a:extLst>
              </p:cNvPr>
              <p:cNvSpPr txBox="1"/>
              <p:nvPr/>
            </p:nvSpPr>
            <p:spPr>
              <a:xfrm>
                <a:off x="4785153" y="5502628"/>
                <a:ext cx="1523430" cy="241733"/>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3,4</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1,4</m:t>
                        </m:r>
                      </m:sub>
                    </m:sSub>
                  </m:oMath>
                </a14:m>
                <a:r>
                  <a:rPr lang="ja-JP" altLang="en-US" sz="1400" dirty="0"/>
                  <a:t>　＜</a:t>
                </a:r>
                <a14:m>
                  <m:oMath xmlns:m="http://schemas.openxmlformats.org/officeDocument/2006/math">
                    <m:r>
                      <a:rPr lang="ja-JP" altLang="en-US" sz="1400" i="1" dirty="0">
                        <a:latin typeface="Cambria Math" panose="02040503050406030204" pitchFamily="18" charset="0"/>
                      </a:rPr>
                      <m:t>　</m:t>
                    </m:r>
                    <m:r>
                      <a:rPr lang="en-US" altLang="zh-CN" sz="1400" i="1">
                        <a:latin typeface="Cambria Math" panose="02040503050406030204" pitchFamily="18" charset="0"/>
                      </a:rPr>
                      <m:t>2</m:t>
                    </m:r>
                    <m:r>
                      <a:rPr lang="zh-CN" altLang="en-US" sz="1400" i="1">
                        <a:latin typeface="Cambria Math" panose="02040503050406030204" pitchFamily="18" charset="0"/>
                      </a:rPr>
                      <m:t>𝜆</m:t>
                    </m:r>
                  </m:oMath>
                </a14:m>
                <a:endParaRPr lang="zh-CN" altLang="en-US" sz="1400" dirty="0"/>
              </a:p>
            </p:txBody>
          </p:sp>
        </mc:Choice>
        <mc:Fallback xmlns="">
          <p:sp>
            <p:nvSpPr>
              <p:cNvPr id="18" name="文本框 42">
                <a:extLst>
                  <a:ext uri="{FF2B5EF4-FFF2-40B4-BE49-F238E27FC236}">
                    <a16:creationId xmlns:a16="http://schemas.microsoft.com/office/drawing/2014/main" id="{3C7499DD-903C-DEF9-3710-88D041695DD2}"/>
                  </a:ext>
                </a:extLst>
              </p:cNvPr>
              <p:cNvSpPr txBox="1">
                <a:spLocks noRot="1" noChangeAspect="1" noMove="1" noResize="1" noEditPoints="1" noAdjustHandles="1" noChangeArrowheads="1" noChangeShapeType="1" noTextEdit="1"/>
              </p:cNvSpPr>
              <p:nvPr/>
            </p:nvSpPr>
            <p:spPr>
              <a:xfrm>
                <a:off x="4785153" y="5502628"/>
                <a:ext cx="1523430" cy="241733"/>
              </a:xfrm>
              <a:prstGeom prst="rect">
                <a:avLst/>
              </a:prstGeom>
              <a:blipFill>
                <a:blip r:embed="rId3"/>
                <a:stretch>
                  <a:fillRect l="-4400" t="-15385" r="-2400" b="-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43">
                <a:extLst>
                  <a:ext uri="{FF2B5EF4-FFF2-40B4-BE49-F238E27FC236}">
                    <a16:creationId xmlns:a16="http://schemas.microsoft.com/office/drawing/2014/main" id="{F595ED2B-9FB9-936F-6D65-6B93A86CACF3}"/>
                  </a:ext>
                </a:extLst>
              </p:cNvPr>
              <p:cNvSpPr txBox="1"/>
              <p:nvPr/>
            </p:nvSpPr>
            <p:spPr>
              <a:xfrm>
                <a:off x="5485216" y="5921634"/>
                <a:ext cx="1646733" cy="403316"/>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𝜆</m:t>
                      </m:r>
                      <m:r>
                        <a:rPr lang="en-US" altLang="zh-CN" sz="1400" b="0" i="1" smtClean="0">
                          <a:latin typeface="Cambria Math" panose="02040503050406030204" pitchFamily="18" charset="0"/>
                        </a:rPr>
                        <m:t>   &gt;  </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2</m:t>
                          </m:r>
                        </m:den>
                      </m:f>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3,4</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1,4</m:t>
                          </m:r>
                        </m:sub>
                      </m:sSub>
                      <m:r>
                        <a:rPr lang="en-US" altLang="zh-CN" sz="1400" b="0" i="1" smtClean="0">
                          <a:latin typeface="Cambria Math" panose="02040503050406030204" pitchFamily="18" charset="0"/>
                        </a:rPr>
                        <m:t>)</m:t>
                      </m:r>
                    </m:oMath>
                  </m:oMathPara>
                </a14:m>
                <a:endParaRPr lang="zh-CN" altLang="en-US" sz="1400" dirty="0"/>
              </a:p>
            </p:txBody>
          </p:sp>
        </mc:Choice>
        <mc:Fallback xmlns="">
          <p:sp>
            <p:nvSpPr>
              <p:cNvPr id="20" name="文本框 43">
                <a:extLst>
                  <a:ext uri="{FF2B5EF4-FFF2-40B4-BE49-F238E27FC236}">
                    <a16:creationId xmlns:a16="http://schemas.microsoft.com/office/drawing/2014/main" id="{F595ED2B-9FB9-936F-6D65-6B93A86CACF3}"/>
                  </a:ext>
                </a:extLst>
              </p:cNvPr>
              <p:cNvSpPr txBox="1">
                <a:spLocks noRot="1" noChangeAspect="1" noMove="1" noResize="1" noEditPoints="1" noAdjustHandles="1" noChangeArrowheads="1" noChangeShapeType="1" noTextEdit="1"/>
              </p:cNvSpPr>
              <p:nvPr/>
            </p:nvSpPr>
            <p:spPr>
              <a:xfrm>
                <a:off x="5485216" y="5921634"/>
                <a:ext cx="1646733" cy="403316"/>
              </a:xfrm>
              <a:prstGeom prst="rect">
                <a:avLst/>
              </a:prstGeom>
              <a:blipFill>
                <a:blip r:embed="rId4"/>
                <a:stretch>
                  <a:fillRect l="-2222" r="-2963" b="-119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45">
                <a:extLst>
                  <a:ext uri="{FF2B5EF4-FFF2-40B4-BE49-F238E27FC236}">
                    <a16:creationId xmlns:a16="http://schemas.microsoft.com/office/drawing/2014/main" id="{CFAFA613-C58E-E000-EAF6-25E9F1FD95D3}"/>
                  </a:ext>
                </a:extLst>
              </p:cNvPr>
              <p:cNvSpPr txBox="1"/>
              <p:nvPr/>
            </p:nvSpPr>
            <p:spPr>
              <a:xfrm>
                <a:off x="8176594" y="5884857"/>
                <a:ext cx="4231552" cy="53264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3,4</m:t>
                        </m:r>
                      </m:sub>
                    </m:sSub>
                    <m:r>
                      <a:rPr lang="ja-JP" altLang="en-US" sz="1400" i="1">
                        <a:latin typeface="Cambria Math" panose="02040503050406030204" pitchFamily="18" charset="0"/>
                      </a:rPr>
                      <m:t>と</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1,4</m:t>
                        </m:r>
                      </m:sub>
                    </m:sSub>
                  </m:oMath>
                </a14:m>
                <a:r>
                  <a:rPr lang="ja-JP" altLang="en-US" sz="1400" dirty="0"/>
                  <a:t>　は訪れない町</a:t>
                </a:r>
                <a:r>
                  <a:rPr lang="en-US" altLang="ja-JP" sz="1400" dirty="0"/>
                  <a:t>city4</a:t>
                </a:r>
                <a:r>
                  <a:rPr lang="ja-JP" altLang="en-US" sz="1400" dirty="0"/>
                  <a:t>による</a:t>
                </a:r>
                <a:endParaRPr lang="en-US" altLang="ja-JP" sz="1400" dirty="0"/>
              </a:p>
              <a:p>
                <a:r>
                  <a:rPr lang="ja-JP" altLang="en-US" sz="1400" dirty="0"/>
                  <a:t>消えた二つのエッジ</a:t>
                </a:r>
                <a:endParaRPr lang="zh-CN" altLang="en-US" sz="1400" dirty="0"/>
              </a:p>
            </p:txBody>
          </p:sp>
        </mc:Choice>
        <mc:Fallback xmlns="">
          <p:sp>
            <p:nvSpPr>
              <p:cNvPr id="22" name="文本框 45">
                <a:extLst>
                  <a:ext uri="{FF2B5EF4-FFF2-40B4-BE49-F238E27FC236}">
                    <a16:creationId xmlns:a16="http://schemas.microsoft.com/office/drawing/2014/main" id="{CFAFA613-C58E-E000-EAF6-25E9F1FD95D3}"/>
                  </a:ext>
                </a:extLst>
              </p:cNvPr>
              <p:cNvSpPr txBox="1">
                <a:spLocks noRot="1" noChangeAspect="1" noMove="1" noResize="1" noEditPoints="1" noAdjustHandles="1" noChangeArrowheads="1" noChangeShapeType="1" noTextEdit="1"/>
              </p:cNvSpPr>
              <p:nvPr/>
            </p:nvSpPr>
            <p:spPr>
              <a:xfrm>
                <a:off x="8176594" y="5884857"/>
                <a:ext cx="4231552" cy="532646"/>
              </a:xfrm>
              <a:prstGeom prst="rect">
                <a:avLst/>
              </a:prstGeom>
              <a:blipFill>
                <a:blip r:embed="rId5"/>
                <a:stretch>
                  <a:fillRect l="-432" b="-102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099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74C7-EF85-FD66-130C-4B3C5A39B217}"/>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A169094-7FEB-01C1-8E66-4B5FFCBAF8B2}"/>
              </a:ext>
            </a:extLst>
          </p:cNvPr>
          <p:cNvSpPr/>
          <p:nvPr/>
        </p:nvSpPr>
        <p:spPr>
          <a:xfrm>
            <a:off x="653024" y="669066"/>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タイトル 1">
                <a:extLst>
                  <a:ext uri="{FF2B5EF4-FFF2-40B4-BE49-F238E27FC236}">
                    <a16:creationId xmlns:a16="http://schemas.microsoft.com/office/drawing/2014/main" id="{91B3789A-7F6E-13CE-BB0A-8C923F88CE6F}"/>
                  </a:ext>
                </a:extLst>
              </p:cNvPr>
              <p:cNvSpPr>
                <a:spLocks noGrp="1"/>
              </p:cNvSpPr>
              <p:nvPr>
                <p:ph type="title"/>
              </p:nvPr>
            </p:nvSpPr>
            <p:spPr>
              <a:xfrm>
                <a:off x="653023" y="35839"/>
                <a:ext cx="10532995" cy="598978"/>
              </a:xfrm>
            </p:spPr>
            <p:txBody>
              <a:bodyPr>
                <a:normAutofit fontScale="90000"/>
              </a:bodyPr>
              <a:lstStyle/>
              <a:p>
                <a:r>
                  <a:rPr kumimoji="1" lang="ja-JP" altLang="en-US" b="1" dirty="0"/>
                  <a:t>ペナルティー係数</a:t>
                </a:r>
                <a14:m>
                  <m:oMath xmlns:m="http://schemas.openxmlformats.org/officeDocument/2006/math">
                    <m:r>
                      <a:rPr kumimoji="1" lang="ja-JP" altLang="en-US" b="0" i="1" smtClean="0">
                        <a:latin typeface="Cambria Math" panose="02040503050406030204" pitchFamily="18" charset="0"/>
                      </a:rPr>
                      <m:t>𝜆</m:t>
                    </m:r>
                  </m:oMath>
                </a14:m>
                <a:r>
                  <a:rPr kumimoji="1" lang="ja-JP" altLang="en-US" b="1" dirty="0"/>
                  <a:t>の算出</a:t>
                </a:r>
              </a:p>
            </p:txBody>
          </p:sp>
        </mc:Choice>
        <mc:Fallback xmlns="">
          <p:sp>
            <p:nvSpPr>
              <p:cNvPr id="6" name="タイトル 1">
                <a:extLst>
                  <a:ext uri="{FF2B5EF4-FFF2-40B4-BE49-F238E27FC236}">
                    <a16:creationId xmlns:a16="http://schemas.microsoft.com/office/drawing/2014/main" id="{91B3789A-7F6E-13CE-BB0A-8C923F88CE6F}"/>
                  </a:ext>
                </a:extLst>
              </p:cNvPr>
              <p:cNvSpPr>
                <a:spLocks noGrp="1" noRot="1" noChangeAspect="1" noMove="1" noResize="1" noEditPoints="1" noAdjustHandles="1" noChangeArrowheads="1" noChangeShapeType="1" noTextEdit="1"/>
              </p:cNvSpPr>
              <p:nvPr>
                <p:ph type="title"/>
              </p:nvPr>
            </p:nvSpPr>
            <p:spPr>
              <a:xfrm>
                <a:off x="653023" y="35839"/>
                <a:ext cx="10532995" cy="598978"/>
              </a:xfrm>
              <a:blipFill>
                <a:blip r:embed="rId2"/>
                <a:stretch>
                  <a:fillRect l="-2025" t="-31633" b="-47959"/>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2A46E16F-142E-1433-9FDF-D1CAD12CB977}"/>
              </a:ext>
            </a:extLst>
          </p:cNvPr>
          <p:cNvSpPr txBox="1"/>
          <p:nvPr/>
        </p:nvSpPr>
        <p:spPr>
          <a:xfrm>
            <a:off x="159238" y="976578"/>
            <a:ext cx="3236784" cy="307777"/>
          </a:xfrm>
          <a:prstGeom prst="rect">
            <a:avLst/>
          </a:prstGeom>
          <a:noFill/>
        </p:spPr>
        <p:txBody>
          <a:bodyPr wrap="none" rtlCol="0">
            <a:spAutoFit/>
          </a:bodyPr>
          <a:lstStyle/>
          <a:p>
            <a:r>
              <a:rPr lang="ja-JP" altLang="en-US" sz="1400" dirty="0"/>
              <a:t>①：座標に基づいてあるグラフを生成</a:t>
            </a:r>
            <a:endParaRPr lang="zh-CN" altLang="en-US" sz="1400" dirty="0"/>
          </a:p>
        </p:txBody>
      </p:sp>
      <p:pic>
        <p:nvPicPr>
          <p:cNvPr id="16" name="图片 15" descr="图片包含 户外, 滑雪, 雪, 线&#10;&#10;描述已自动生成">
            <a:extLst>
              <a:ext uri="{FF2B5EF4-FFF2-40B4-BE49-F238E27FC236}">
                <a16:creationId xmlns:a16="http://schemas.microsoft.com/office/drawing/2014/main" id="{6FC71484-4455-2E67-ABCC-5521B5B60B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6938" y="911539"/>
            <a:ext cx="2349553" cy="1762164"/>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17B5F18-B87D-C8AE-4973-4814755E3BBD}"/>
                  </a:ext>
                </a:extLst>
              </p:cNvPr>
              <p:cNvSpPr txBox="1"/>
              <p:nvPr/>
            </p:nvSpPr>
            <p:spPr>
              <a:xfrm>
                <a:off x="159238" y="2670546"/>
                <a:ext cx="6793719" cy="307777"/>
              </a:xfrm>
              <a:prstGeom prst="rect">
                <a:avLst/>
              </a:prstGeom>
              <a:noFill/>
            </p:spPr>
            <p:txBody>
              <a:bodyPr wrap="none" rtlCol="0">
                <a:spAutoFit/>
              </a:bodyPr>
              <a:lstStyle/>
              <a:p>
                <a:r>
                  <a:rPr lang="ja-JP" altLang="en-US" sz="1400" dirty="0"/>
                  <a:t>②</a:t>
                </a:r>
                <a14:m>
                  <m:oMath xmlns:m="http://schemas.openxmlformats.org/officeDocument/2006/math">
                    <m:r>
                      <a:rPr kumimoji="1" lang="ja-JP" altLang="en-US" sz="1400" b="0" i="1" smtClean="0">
                        <a:latin typeface="Cambria Math" panose="02040503050406030204" pitchFamily="18" charset="0"/>
                      </a:rPr>
                      <m:t>𝜆</m:t>
                    </m:r>
                  </m:oMath>
                </a14:m>
                <a:r>
                  <a:rPr lang="ja-JP" altLang="en-US" sz="1400" dirty="0"/>
                  <a:t>を計算（小数</a:t>
                </a:r>
                <a:r>
                  <a:rPr lang="en-US" altLang="ja-JP" sz="1400" dirty="0"/>
                  <a:t>0.5</a:t>
                </a:r>
                <a:r>
                  <a:rPr lang="ja-JP" altLang="en-US" sz="1400" dirty="0"/>
                  <a:t>が生じる場合、</a:t>
                </a:r>
                <a:r>
                  <a:rPr lang="en-US" altLang="ja-JP" sz="1400" dirty="0"/>
                  <a:t>floor</a:t>
                </a:r>
                <a:r>
                  <a:rPr lang="ja-JP" altLang="en-US" sz="1400" dirty="0"/>
                  <a:t>で小数部分を切り捨てて、整数になる）</a:t>
                </a:r>
                <a:endParaRPr lang="zh-CN" altLang="en-US" sz="1400" dirty="0"/>
              </a:p>
            </p:txBody>
          </p:sp>
        </mc:Choice>
        <mc:Fallback xmlns="">
          <p:sp>
            <p:nvSpPr>
              <p:cNvPr id="17" name="文本框 16">
                <a:extLst>
                  <a:ext uri="{FF2B5EF4-FFF2-40B4-BE49-F238E27FC236}">
                    <a16:creationId xmlns:a16="http://schemas.microsoft.com/office/drawing/2014/main" id="{417B5F18-B87D-C8AE-4973-4814755E3BBD}"/>
                  </a:ext>
                </a:extLst>
              </p:cNvPr>
              <p:cNvSpPr txBox="1">
                <a:spLocks noRot="1" noChangeAspect="1" noMove="1" noResize="1" noEditPoints="1" noAdjustHandles="1" noChangeArrowheads="1" noChangeShapeType="1" noTextEdit="1"/>
              </p:cNvSpPr>
              <p:nvPr/>
            </p:nvSpPr>
            <p:spPr>
              <a:xfrm>
                <a:off x="159238" y="2670546"/>
                <a:ext cx="6793719" cy="307777"/>
              </a:xfrm>
              <a:prstGeom prst="rect">
                <a:avLst/>
              </a:prstGeom>
              <a:blipFill>
                <a:blip r:embed="rId4"/>
                <a:stretch>
                  <a:fillRect l="-269" t="-3922" b="-19608"/>
                </a:stretch>
              </a:blipFill>
            </p:spPr>
            <p:txBody>
              <a:bodyPr/>
              <a:lstStyle/>
              <a:p>
                <a:r>
                  <a:rPr lang="zh-CN" altLang="en-US">
                    <a:noFill/>
                  </a:rPr>
                  <a:t> </a:t>
                </a:r>
              </a:p>
            </p:txBody>
          </p:sp>
        </mc:Fallback>
      </mc:AlternateContent>
      <p:grpSp>
        <p:nvGrpSpPr>
          <p:cNvPr id="18" name="组合 17">
            <a:extLst>
              <a:ext uri="{FF2B5EF4-FFF2-40B4-BE49-F238E27FC236}">
                <a16:creationId xmlns:a16="http://schemas.microsoft.com/office/drawing/2014/main" id="{71456CF6-95FE-73B3-7033-CEAD22CC3354}"/>
              </a:ext>
            </a:extLst>
          </p:cNvPr>
          <p:cNvGrpSpPr/>
          <p:nvPr/>
        </p:nvGrpSpPr>
        <p:grpSpPr>
          <a:xfrm>
            <a:off x="279279" y="2952456"/>
            <a:ext cx="2349554" cy="3159326"/>
            <a:chOff x="6771755" y="1209843"/>
            <a:chExt cx="2349554" cy="3159326"/>
          </a:xfrm>
        </p:grpSpPr>
        <mc:AlternateContent xmlns:mc="http://schemas.openxmlformats.org/markup-compatibility/2006" xmlns:a14="http://schemas.microsoft.com/office/drawing/2010/main">
          <mc:Choice Requires="a14">
            <p:sp>
              <p:nvSpPr>
                <p:cNvPr id="19" name="文本框 2">
                  <a:extLst>
                    <a:ext uri="{FF2B5EF4-FFF2-40B4-BE49-F238E27FC236}">
                      <a16:creationId xmlns:a16="http://schemas.microsoft.com/office/drawing/2014/main" id="{02C8A723-8C18-26BA-3E25-522B37EC9044}"/>
                    </a:ext>
                  </a:extLst>
                </p:cNvPr>
                <p:cNvSpPr txBox="1"/>
                <p:nvPr/>
              </p:nvSpPr>
              <p:spPr>
                <a:xfrm>
                  <a:off x="6771755" y="1209843"/>
                  <a:ext cx="2349554" cy="315932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b="1" dirty="0"/>
                    <a:t>町</a:t>
                  </a:r>
                  <a:r>
                    <a:rPr lang="en-US" altLang="ja-JP" sz="1400" b="1" dirty="0"/>
                    <a:t>0</a:t>
                  </a:r>
                  <a:r>
                    <a:rPr lang="ja-JP" altLang="en-US" sz="1400" b="1" dirty="0"/>
                    <a:t>を訪れない</a:t>
                  </a:r>
                  <a:endParaRPr lang="en-US" altLang="ja-JP" sz="1400" b="1" dirty="0"/>
                </a:p>
                <a:p>
                  <a:r>
                    <a:rPr lang="en-US" altLang="zh-CN" sz="1400" dirty="0"/>
                    <a:t>1 </a:t>
                  </a:r>
                  <a:r>
                    <a:rPr lang="en-US" altLang="zh-CN" sz="1400" dirty="0">
                      <a:solidFill>
                        <a:srgbClr val="FF0000"/>
                      </a:solidFill>
                    </a:rPr>
                    <a:t>0</a:t>
                  </a:r>
                  <a:r>
                    <a:rPr lang="en-US" altLang="zh-CN" sz="1400" dirty="0"/>
                    <a:t> 2  </a:t>
                  </a:r>
                  <a:r>
                    <a:rPr lang="zh-CN" altLang="en-US" sz="1400" dirty="0"/>
                    <a:t>→</a:t>
                  </a:r>
                  <a:r>
                    <a:rPr lang="en-US" altLang="zh-CN" sz="1400" dirty="0"/>
                    <a:t>	</a:t>
                  </a:r>
                  <a:r>
                    <a:rPr lang="en-US" altLang="zh-CN" sz="1400" b="0" dirty="0"/>
                    <a:t> </a:t>
                  </a:r>
                  <a14:m>
                    <m:oMath xmlns:m="http://schemas.openxmlformats.org/officeDocument/2006/math">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2</m:t>
                          </m:r>
                        </m:den>
                      </m:f>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1</m:t>
                          </m:r>
                          <m:r>
                            <a:rPr lang="en-US" altLang="zh-CN" sz="1400" i="1">
                              <a:latin typeface="Cambria Math" panose="02040503050406030204" pitchFamily="18" charset="0"/>
                            </a:rPr>
                            <m:t>,</m:t>
                          </m:r>
                          <m:r>
                            <a:rPr lang="en-US" altLang="zh-CN" sz="1400" b="0" i="1" smtClean="0">
                              <a:latin typeface="Cambria Math" panose="02040503050406030204" pitchFamily="18" charset="0"/>
                            </a:rPr>
                            <m:t>0</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0</m:t>
                          </m:r>
                          <m:r>
                            <a:rPr lang="en-US" altLang="zh-CN" sz="1400" i="1">
                              <a:latin typeface="Cambria Math" panose="02040503050406030204" pitchFamily="18" charset="0"/>
                            </a:rPr>
                            <m:t>,</m:t>
                          </m:r>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oMath>
                  </a14:m>
                  <a:endParaRPr lang="en-US" altLang="zh-CN" sz="1400" dirty="0"/>
                </a:p>
                <a:p>
                  <a:endParaRPr lang="en-US" altLang="zh-CN" sz="1400" dirty="0"/>
                </a:p>
                <a:p>
                  <a:r>
                    <a:rPr lang="en-US" altLang="zh-CN" sz="1400" dirty="0"/>
                    <a:t>1 </a:t>
                  </a:r>
                  <a:r>
                    <a:rPr lang="en-US" altLang="zh-CN" sz="1400" dirty="0">
                      <a:solidFill>
                        <a:srgbClr val="FF0000"/>
                      </a:solidFill>
                    </a:rPr>
                    <a:t>0</a:t>
                  </a:r>
                  <a:r>
                    <a:rPr lang="en-US" altLang="zh-CN" sz="1400" dirty="0"/>
                    <a:t> 4  </a:t>
                  </a:r>
                  <a:r>
                    <a:rPr lang="zh-CN" altLang="en-US" sz="1400" dirty="0"/>
                    <a:t>→ </a:t>
                  </a:r>
                  <a:r>
                    <a:rPr lang="en-US" altLang="zh-CN" sz="1400" dirty="0"/>
                    <a:t>	</a:t>
                  </a:r>
                  <a:r>
                    <a:rPr lang="en-US" altLang="zh-CN" sz="1400" b="0" dirty="0"/>
                    <a:t> </a:t>
                  </a:r>
                  <a14:m>
                    <m:oMath xmlns:m="http://schemas.openxmlformats.org/officeDocument/2006/math">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2</m:t>
                          </m:r>
                        </m:den>
                      </m:f>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1</m:t>
                          </m:r>
                          <m:r>
                            <a:rPr lang="en-US" altLang="zh-CN" sz="1400" i="1">
                              <a:latin typeface="Cambria Math" panose="02040503050406030204" pitchFamily="18" charset="0"/>
                            </a:rPr>
                            <m:t>,</m:t>
                          </m:r>
                          <m:r>
                            <a:rPr lang="en-US" altLang="zh-CN" sz="1400" b="0" i="1" smtClean="0">
                              <a:latin typeface="Cambria Math" panose="02040503050406030204" pitchFamily="18" charset="0"/>
                            </a:rPr>
                            <m:t>0</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0</m:t>
                          </m:r>
                          <m:r>
                            <a:rPr lang="en-US" altLang="zh-CN" sz="1400" i="1">
                              <a:latin typeface="Cambria Math" panose="02040503050406030204" pitchFamily="18" charset="0"/>
                            </a:rPr>
                            <m:t>,</m:t>
                          </m:r>
                          <m:r>
                            <a:rPr lang="en-US" altLang="zh-CN" sz="1400" b="0" i="1" smtClean="0">
                              <a:latin typeface="Cambria Math" panose="02040503050406030204" pitchFamily="18" charset="0"/>
                            </a:rPr>
                            <m:t>4</m:t>
                          </m:r>
                        </m:sub>
                      </m:sSub>
                      <m:r>
                        <a:rPr lang="en-US" altLang="zh-CN" sz="1400" b="0" i="1" smtClean="0">
                          <a:latin typeface="Cambria Math" panose="02040503050406030204" pitchFamily="18" charset="0"/>
                        </a:rPr>
                        <m:t>)</m:t>
                      </m:r>
                    </m:oMath>
                  </a14:m>
                  <a:endParaRPr lang="en-US" altLang="ja-JP" sz="1400" dirty="0"/>
                </a:p>
                <a:p>
                  <a:endParaRPr lang="en-US" altLang="ja-JP" sz="1400" dirty="0"/>
                </a:p>
                <a:p>
                  <a:r>
                    <a:rPr lang="en-US" altLang="ja-JP" sz="1400" dirty="0"/>
                    <a:t>2 </a:t>
                  </a:r>
                  <a:r>
                    <a:rPr lang="en-US" altLang="ja-JP" sz="1400" dirty="0">
                      <a:solidFill>
                        <a:srgbClr val="FF0000"/>
                      </a:solidFill>
                    </a:rPr>
                    <a:t>0</a:t>
                  </a:r>
                  <a:r>
                    <a:rPr lang="en-US" altLang="ja-JP" sz="1400" dirty="0"/>
                    <a:t> 4</a:t>
                  </a:r>
                  <a:r>
                    <a:rPr lang="zh-CN" altLang="en-US" sz="1400" dirty="0"/>
                    <a:t>  → </a:t>
                  </a:r>
                  <a:r>
                    <a:rPr lang="en-US" altLang="ja-JP" sz="1400" dirty="0"/>
                    <a:t>	</a:t>
                  </a:r>
                  <a:r>
                    <a:rPr lang="en-US" altLang="zh-CN" sz="1400" b="0" dirty="0"/>
                    <a:t> </a:t>
                  </a:r>
                  <a14:m>
                    <m:oMath xmlns:m="http://schemas.openxmlformats.org/officeDocument/2006/math">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2</m:t>
                          </m:r>
                        </m:den>
                      </m:f>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2</m:t>
                          </m:r>
                          <m:r>
                            <a:rPr lang="en-US" altLang="zh-CN" sz="1400" i="1">
                              <a:latin typeface="Cambria Math" panose="02040503050406030204" pitchFamily="18" charset="0"/>
                            </a:rPr>
                            <m:t>,</m:t>
                          </m:r>
                          <m:r>
                            <a:rPr lang="en-US" altLang="zh-CN" sz="1400" b="0" i="1" smtClean="0">
                              <a:latin typeface="Cambria Math" panose="02040503050406030204" pitchFamily="18" charset="0"/>
                            </a:rPr>
                            <m:t>0</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0</m:t>
                          </m:r>
                          <m:r>
                            <a:rPr lang="en-US" altLang="zh-CN" sz="1400" i="1">
                              <a:latin typeface="Cambria Math" panose="02040503050406030204" pitchFamily="18" charset="0"/>
                            </a:rPr>
                            <m:t>,</m:t>
                          </m:r>
                          <m:r>
                            <a:rPr lang="en-US" altLang="zh-CN" sz="1400" b="0" i="1" smtClean="0">
                              <a:latin typeface="Cambria Math" panose="02040503050406030204" pitchFamily="18" charset="0"/>
                            </a:rPr>
                            <m:t>4</m:t>
                          </m:r>
                        </m:sub>
                      </m:sSub>
                      <m:r>
                        <a:rPr lang="en-US" altLang="zh-CN" sz="1400" b="0" i="1" smtClean="0">
                          <a:latin typeface="Cambria Math" panose="02040503050406030204" pitchFamily="18" charset="0"/>
                        </a:rPr>
                        <m:t>)</m:t>
                      </m:r>
                    </m:oMath>
                  </a14:m>
                  <a:endParaRPr lang="en-US" altLang="ja-JP" sz="1400" dirty="0"/>
                </a:p>
                <a:p>
                  <a:endParaRPr lang="en-US" altLang="ja-JP" sz="1400" dirty="0"/>
                </a:p>
                <a:p>
                  <a:endParaRPr lang="en-US" altLang="ja-JP" sz="1400" dirty="0"/>
                </a:p>
                <a:p>
                  <a:endParaRPr lang="en-US" altLang="ja-JP" sz="1400" dirty="0"/>
                </a:p>
                <a:p>
                  <a:endParaRPr lang="en-US" altLang="ja-JP" sz="1400" dirty="0"/>
                </a:p>
                <a:p>
                  <a:endParaRPr lang="en-US" altLang="ja-JP" sz="1400" dirty="0"/>
                </a:p>
                <a:p>
                  <a:endParaRPr lang="en-US" altLang="ja-JP" sz="1400" dirty="0"/>
                </a:p>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0</m:t>
                            </m:r>
                          </m:sub>
                        </m:sSub>
                      </m:oMath>
                    </m:oMathPara>
                  </a14:m>
                  <a:endParaRPr lang="en-US" altLang="ja-JP" sz="1400" dirty="0"/>
                </a:p>
              </p:txBody>
            </p:sp>
          </mc:Choice>
          <mc:Fallback xmlns="">
            <p:sp>
              <p:nvSpPr>
                <p:cNvPr id="19" name="文本框 2">
                  <a:extLst>
                    <a:ext uri="{FF2B5EF4-FFF2-40B4-BE49-F238E27FC236}">
                      <a16:creationId xmlns:a16="http://schemas.microsoft.com/office/drawing/2014/main" id="{02C8A723-8C18-26BA-3E25-522B37EC9044}"/>
                    </a:ext>
                  </a:extLst>
                </p:cNvPr>
                <p:cNvSpPr txBox="1">
                  <a:spLocks noRot="1" noChangeAspect="1" noMove="1" noResize="1" noEditPoints="1" noAdjustHandles="1" noChangeArrowheads="1" noChangeShapeType="1" noTextEdit="1"/>
                </p:cNvSpPr>
                <p:nvPr/>
              </p:nvSpPr>
              <p:spPr>
                <a:xfrm>
                  <a:off x="6771755" y="1209843"/>
                  <a:ext cx="2349554" cy="3159326"/>
                </a:xfrm>
                <a:prstGeom prst="rect">
                  <a:avLst/>
                </a:prstGeom>
                <a:blipFill>
                  <a:blip r:embed="rId5"/>
                  <a:stretch>
                    <a:fillRect l="-779" t="-193"/>
                  </a:stretch>
                </a:blipFill>
              </p:spPr>
              <p:txBody>
                <a:bodyPr/>
                <a:lstStyle/>
                <a:p>
                  <a:r>
                    <a:rPr lang="zh-CN" altLang="en-US">
                      <a:noFill/>
                    </a:rPr>
                    <a:t> </a:t>
                  </a:r>
                </a:p>
              </p:txBody>
            </p:sp>
          </mc:Fallback>
        </mc:AlternateContent>
        <p:sp>
          <p:nvSpPr>
            <p:cNvPr id="20" name="箭头: 右 19">
              <a:extLst>
                <a:ext uri="{FF2B5EF4-FFF2-40B4-BE49-F238E27FC236}">
                  <a16:creationId xmlns:a16="http://schemas.microsoft.com/office/drawing/2014/main" id="{0C2889E3-5F08-7C87-673B-F427EB37D4B2}"/>
                </a:ext>
              </a:extLst>
            </p:cNvPr>
            <p:cNvSpPr/>
            <p:nvPr/>
          </p:nvSpPr>
          <p:spPr>
            <a:xfrm rot="5400000">
              <a:off x="7294796" y="3446647"/>
              <a:ext cx="1126186" cy="1036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文本框 12">
              <a:extLst>
                <a:ext uri="{FF2B5EF4-FFF2-40B4-BE49-F238E27FC236}">
                  <a16:creationId xmlns:a16="http://schemas.microsoft.com/office/drawing/2014/main" id="{CF99A8AE-14D2-AC19-B3CA-EFC173251787}"/>
                </a:ext>
              </a:extLst>
            </p:cNvPr>
            <p:cNvSpPr txBox="1"/>
            <p:nvPr/>
          </p:nvSpPr>
          <p:spPr>
            <a:xfrm>
              <a:off x="7973362" y="3109101"/>
              <a:ext cx="59503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t>max</a:t>
              </a:r>
              <a:endParaRPr lang="zh-CN" altLang="en-US" sz="1600" dirty="0"/>
            </a:p>
          </p:txBody>
        </p:sp>
      </p:grpSp>
      <p:grpSp>
        <p:nvGrpSpPr>
          <p:cNvPr id="22" name="组合 21">
            <a:extLst>
              <a:ext uri="{FF2B5EF4-FFF2-40B4-BE49-F238E27FC236}">
                <a16:creationId xmlns:a16="http://schemas.microsoft.com/office/drawing/2014/main" id="{E634C33A-2F17-C2F6-B119-916196783268}"/>
              </a:ext>
            </a:extLst>
          </p:cNvPr>
          <p:cNvGrpSpPr/>
          <p:nvPr/>
        </p:nvGrpSpPr>
        <p:grpSpPr>
          <a:xfrm>
            <a:off x="2628832" y="2978244"/>
            <a:ext cx="2349554" cy="3210110"/>
            <a:chOff x="6771755" y="1209843"/>
            <a:chExt cx="2349554" cy="3210110"/>
          </a:xfrm>
        </p:grpSpPr>
        <mc:AlternateContent xmlns:mc="http://schemas.openxmlformats.org/markup-compatibility/2006" xmlns:a14="http://schemas.microsoft.com/office/drawing/2010/main">
          <mc:Choice Requires="a14">
            <p:sp>
              <p:nvSpPr>
                <p:cNvPr id="23" name="文本框 2">
                  <a:extLst>
                    <a:ext uri="{FF2B5EF4-FFF2-40B4-BE49-F238E27FC236}">
                      <a16:creationId xmlns:a16="http://schemas.microsoft.com/office/drawing/2014/main" id="{E2BEA1BF-4C8E-21D2-6D24-CAA82FB8466F}"/>
                    </a:ext>
                  </a:extLst>
                </p:cNvPr>
                <p:cNvSpPr txBox="1"/>
                <p:nvPr/>
              </p:nvSpPr>
              <p:spPr>
                <a:xfrm>
                  <a:off x="6771755" y="1209843"/>
                  <a:ext cx="2349554" cy="321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b="1" dirty="0"/>
                    <a:t>町</a:t>
                  </a:r>
                  <a:r>
                    <a:rPr lang="en-US" altLang="ja-JP" sz="1400" b="1" dirty="0"/>
                    <a:t>1</a:t>
                  </a:r>
                  <a:r>
                    <a:rPr lang="ja-JP" altLang="en-US" sz="1400" b="1" dirty="0"/>
                    <a:t>を訪れない</a:t>
                  </a:r>
                  <a:endParaRPr lang="en-US" altLang="ja-JP" sz="1400" b="1" dirty="0"/>
                </a:p>
                <a:p>
                  <a:r>
                    <a:rPr lang="en-US" altLang="zh-CN" sz="1400" dirty="0"/>
                    <a:t>0 </a:t>
                  </a:r>
                  <a:r>
                    <a:rPr lang="en-US" altLang="zh-CN" sz="1400" dirty="0">
                      <a:solidFill>
                        <a:srgbClr val="FF0000"/>
                      </a:solidFill>
                    </a:rPr>
                    <a:t>1</a:t>
                  </a:r>
                  <a:r>
                    <a:rPr lang="en-US" altLang="zh-CN" sz="1400" dirty="0"/>
                    <a:t> 2  </a:t>
                  </a:r>
                  <a:r>
                    <a:rPr lang="zh-CN" altLang="en-US" sz="1400" dirty="0"/>
                    <a:t>→</a:t>
                  </a:r>
                  <a:r>
                    <a:rPr lang="en-US" altLang="zh-CN" sz="1400" dirty="0"/>
                    <a:t>	</a:t>
                  </a:r>
                  <a:r>
                    <a:rPr lang="en-US" altLang="zh-CN" sz="1400" b="0" dirty="0"/>
                    <a:t> </a:t>
                  </a:r>
                  <a14:m>
                    <m:oMath xmlns:m="http://schemas.openxmlformats.org/officeDocument/2006/math">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2</m:t>
                          </m:r>
                        </m:den>
                      </m:f>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1</m:t>
                          </m:r>
                          <m:r>
                            <a:rPr lang="en-US" altLang="zh-CN" sz="1400" i="1">
                              <a:latin typeface="Cambria Math" panose="02040503050406030204" pitchFamily="18" charset="0"/>
                            </a:rPr>
                            <m:t>,</m:t>
                          </m:r>
                          <m:r>
                            <a:rPr lang="en-US" altLang="zh-CN" sz="1400" b="0" i="1" smtClean="0">
                              <a:latin typeface="Cambria Math" panose="02040503050406030204" pitchFamily="18" charset="0"/>
                            </a:rPr>
                            <m:t>0</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1</m:t>
                          </m:r>
                          <m:r>
                            <a:rPr lang="en-US" altLang="zh-CN" sz="1400" i="1">
                              <a:latin typeface="Cambria Math" panose="02040503050406030204" pitchFamily="18" charset="0"/>
                            </a:rPr>
                            <m:t>,</m:t>
                          </m:r>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oMath>
                  </a14:m>
                  <a:endParaRPr lang="en-US" altLang="zh-CN" sz="1400" dirty="0"/>
                </a:p>
                <a:p>
                  <a:r>
                    <a:rPr lang="en-US" altLang="zh-CN" sz="1400" dirty="0"/>
                    <a:t>0 </a:t>
                  </a:r>
                  <a:r>
                    <a:rPr lang="en-US" altLang="zh-CN" sz="1400" dirty="0">
                      <a:solidFill>
                        <a:srgbClr val="FF0000"/>
                      </a:solidFill>
                    </a:rPr>
                    <a:t>1</a:t>
                  </a:r>
                  <a:r>
                    <a:rPr lang="en-US" altLang="zh-CN" sz="1400" dirty="0"/>
                    <a:t> 3  </a:t>
                  </a:r>
                  <a:r>
                    <a:rPr lang="zh-CN" altLang="en-US" sz="1400" dirty="0"/>
                    <a:t>→ </a:t>
                  </a:r>
                  <a:r>
                    <a:rPr lang="en-US" altLang="zh-CN" sz="1400" dirty="0"/>
                    <a:t>	</a:t>
                  </a:r>
                  <a:r>
                    <a:rPr lang="en-US" altLang="zh-CN" sz="1400" b="0" dirty="0"/>
                    <a:t> </a:t>
                  </a:r>
                  <a14:m>
                    <m:oMath xmlns:m="http://schemas.openxmlformats.org/officeDocument/2006/math">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2</m:t>
                          </m:r>
                        </m:den>
                      </m:f>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1</m:t>
                          </m:r>
                          <m:r>
                            <a:rPr lang="en-US" altLang="zh-CN" sz="1400" i="1">
                              <a:latin typeface="Cambria Math" panose="02040503050406030204" pitchFamily="18" charset="0"/>
                            </a:rPr>
                            <m:t>,</m:t>
                          </m:r>
                          <m:r>
                            <a:rPr lang="en-US" altLang="zh-CN" sz="1400" b="0" i="1" smtClean="0">
                              <a:latin typeface="Cambria Math" panose="02040503050406030204" pitchFamily="18" charset="0"/>
                            </a:rPr>
                            <m:t>0</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1</m:t>
                          </m:r>
                          <m:r>
                            <a:rPr lang="en-US" altLang="zh-CN" sz="1400" i="1">
                              <a:latin typeface="Cambria Math" panose="02040503050406030204" pitchFamily="18" charset="0"/>
                            </a:rPr>
                            <m:t>,</m:t>
                          </m:r>
                          <m:r>
                            <a:rPr lang="en-US" altLang="zh-CN" sz="1400" b="0" i="1" smtClean="0">
                              <a:latin typeface="Cambria Math" panose="02040503050406030204" pitchFamily="18" charset="0"/>
                            </a:rPr>
                            <m:t>3</m:t>
                          </m:r>
                        </m:sub>
                      </m:sSub>
                      <m:r>
                        <a:rPr lang="en-US" altLang="zh-CN" sz="1400" b="0" i="1" smtClean="0">
                          <a:latin typeface="Cambria Math" panose="02040503050406030204" pitchFamily="18" charset="0"/>
                        </a:rPr>
                        <m:t>)</m:t>
                      </m:r>
                    </m:oMath>
                  </a14:m>
                  <a:endParaRPr lang="en-US" altLang="ja-JP" sz="1400" dirty="0"/>
                </a:p>
                <a:p>
                  <a:r>
                    <a:rPr lang="en-US" altLang="ja-JP" sz="1400" dirty="0"/>
                    <a:t>0 </a:t>
                  </a:r>
                  <a:r>
                    <a:rPr lang="en-US" altLang="ja-JP" sz="1400" dirty="0">
                      <a:solidFill>
                        <a:srgbClr val="FF0000"/>
                      </a:solidFill>
                    </a:rPr>
                    <a:t>1</a:t>
                  </a:r>
                  <a:r>
                    <a:rPr lang="en-US" altLang="ja-JP" sz="1400" dirty="0"/>
                    <a:t> 4</a:t>
                  </a:r>
                  <a:r>
                    <a:rPr lang="zh-CN" altLang="en-US" sz="1400" dirty="0"/>
                    <a:t>  → </a:t>
                  </a:r>
                  <a:r>
                    <a:rPr lang="en-US" altLang="ja-JP" sz="1400" dirty="0"/>
                    <a:t>	</a:t>
                  </a:r>
                  <a:r>
                    <a:rPr lang="en-US" altLang="zh-CN" sz="1400" b="0" dirty="0"/>
                    <a:t> </a:t>
                  </a:r>
                  <a14:m>
                    <m:oMath xmlns:m="http://schemas.openxmlformats.org/officeDocument/2006/math">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2</m:t>
                          </m:r>
                        </m:den>
                      </m:f>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1</m:t>
                          </m:r>
                          <m:r>
                            <a:rPr lang="en-US" altLang="zh-CN" sz="1400" i="1">
                              <a:latin typeface="Cambria Math" panose="02040503050406030204" pitchFamily="18" charset="0"/>
                            </a:rPr>
                            <m:t>,</m:t>
                          </m:r>
                          <m:r>
                            <a:rPr lang="en-US" altLang="zh-CN" sz="1400" b="0" i="1" smtClean="0">
                              <a:latin typeface="Cambria Math" panose="02040503050406030204" pitchFamily="18" charset="0"/>
                            </a:rPr>
                            <m:t>0</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1</m:t>
                          </m:r>
                          <m:r>
                            <a:rPr lang="en-US" altLang="zh-CN" sz="1400" i="1">
                              <a:latin typeface="Cambria Math" panose="02040503050406030204" pitchFamily="18" charset="0"/>
                            </a:rPr>
                            <m:t>,</m:t>
                          </m:r>
                          <m:r>
                            <a:rPr lang="en-US" altLang="zh-CN" sz="1400" b="0" i="1" smtClean="0">
                              <a:latin typeface="Cambria Math" panose="02040503050406030204" pitchFamily="18" charset="0"/>
                            </a:rPr>
                            <m:t>4</m:t>
                          </m:r>
                        </m:sub>
                      </m:sSub>
                      <m:r>
                        <a:rPr lang="en-US" altLang="zh-CN" sz="1400" b="0" i="1" smtClean="0">
                          <a:latin typeface="Cambria Math" panose="02040503050406030204" pitchFamily="18" charset="0"/>
                        </a:rPr>
                        <m:t>)</m:t>
                      </m:r>
                    </m:oMath>
                  </a14:m>
                  <a:endParaRPr lang="en-US" altLang="ja-JP" sz="1400" dirty="0"/>
                </a:p>
                <a:p>
                  <a:r>
                    <a:rPr lang="en-US" altLang="ja-JP" sz="1400" dirty="0"/>
                    <a:t>2 </a:t>
                  </a:r>
                  <a:r>
                    <a:rPr lang="en-US" altLang="ja-JP" sz="1400" dirty="0">
                      <a:solidFill>
                        <a:srgbClr val="FF0000"/>
                      </a:solidFill>
                    </a:rPr>
                    <a:t>1</a:t>
                  </a:r>
                  <a:r>
                    <a:rPr lang="en-US" altLang="ja-JP" sz="1400" dirty="0"/>
                    <a:t> 3</a:t>
                  </a:r>
                  <a:r>
                    <a:rPr lang="zh-CN" altLang="en-US" sz="1400" dirty="0"/>
                    <a:t>  → </a:t>
                  </a:r>
                  <a:r>
                    <a:rPr lang="en-US" altLang="ja-JP" sz="1400" dirty="0"/>
                    <a:t>	</a:t>
                  </a:r>
                  <a:r>
                    <a:rPr lang="en-US" altLang="zh-CN" sz="1400" b="0" dirty="0"/>
                    <a:t> </a:t>
                  </a:r>
                  <a14:m>
                    <m:oMath xmlns:m="http://schemas.openxmlformats.org/officeDocument/2006/math">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2</m:t>
                          </m:r>
                        </m:den>
                      </m:f>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2</m:t>
                          </m:r>
                          <m:r>
                            <a:rPr lang="en-US" altLang="zh-CN" sz="1400" i="1">
                              <a:latin typeface="Cambria Math" panose="02040503050406030204" pitchFamily="18" charset="0"/>
                            </a:rPr>
                            <m:t>,</m:t>
                          </m:r>
                          <m:r>
                            <a:rPr lang="en-US" altLang="zh-CN" sz="1400" b="0" i="1" smtClean="0">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1</m:t>
                          </m:r>
                          <m:r>
                            <a:rPr lang="en-US" altLang="zh-CN" sz="1400" i="1">
                              <a:latin typeface="Cambria Math" panose="02040503050406030204" pitchFamily="18" charset="0"/>
                            </a:rPr>
                            <m:t>,</m:t>
                          </m:r>
                          <m:r>
                            <a:rPr lang="en-US" altLang="zh-CN" sz="1400" b="0" i="1" smtClean="0">
                              <a:latin typeface="Cambria Math" panose="02040503050406030204" pitchFamily="18" charset="0"/>
                            </a:rPr>
                            <m:t>3</m:t>
                          </m:r>
                        </m:sub>
                      </m:sSub>
                      <m:r>
                        <a:rPr lang="en-US" altLang="zh-CN" sz="1400" b="0" i="1" smtClean="0">
                          <a:latin typeface="Cambria Math" panose="02040503050406030204" pitchFamily="18" charset="0"/>
                        </a:rPr>
                        <m:t>)</m:t>
                      </m:r>
                    </m:oMath>
                  </a14:m>
                  <a:endParaRPr lang="en-US" altLang="ja-JP" sz="1400" dirty="0"/>
                </a:p>
                <a:p>
                  <a:r>
                    <a:rPr lang="en-US" altLang="ja-JP" sz="1400" dirty="0"/>
                    <a:t>2 </a:t>
                  </a:r>
                  <a:r>
                    <a:rPr lang="en-US" altLang="ja-JP" sz="1400" dirty="0">
                      <a:solidFill>
                        <a:srgbClr val="FF0000"/>
                      </a:solidFill>
                    </a:rPr>
                    <a:t>1</a:t>
                  </a:r>
                  <a:r>
                    <a:rPr lang="en-US" altLang="ja-JP" sz="1400" dirty="0"/>
                    <a:t> 4</a:t>
                  </a:r>
                  <a:r>
                    <a:rPr lang="zh-CN" altLang="en-US" sz="1400" dirty="0"/>
                    <a:t>  → </a:t>
                  </a:r>
                  <a:r>
                    <a:rPr lang="en-US" altLang="ja-JP" sz="1400" dirty="0"/>
                    <a:t>	</a:t>
                  </a:r>
                  <a:r>
                    <a:rPr lang="en-US" altLang="zh-CN" sz="1400" b="0" dirty="0"/>
                    <a:t> </a:t>
                  </a:r>
                  <a14:m>
                    <m:oMath xmlns:m="http://schemas.openxmlformats.org/officeDocument/2006/math">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2</m:t>
                          </m:r>
                        </m:den>
                      </m:f>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2</m:t>
                          </m:r>
                          <m:r>
                            <a:rPr lang="en-US" altLang="zh-CN" sz="1400" i="1">
                              <a:latin typeface="Cambria Math" panose="02040503050406030204" pitchFamily="18" charset="0"/>
                            </a:rPr>
                            <m:t>,</m:t>
                          </m:r>
                          <m:r>
                            <a:rPr lang="en-US" altLang="zh-CN" sz="1400" b="0" i="1" smtClean="0">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1</m:t>
                          </m:r>
                          <m:r>
                            <a:rPr lang="en-US" altLang="zh-CN" sz="1400" i="1">
                              <a:latin typeface="Cambria Math" panose="02040503050406030204" pitchFamily="18" charset="0"/>
                            </a:rPr>
                            <m:t>,</m:t>
                          </m:r>
                          <m:r>
                            <a:rPr lang="en-US" altLang="zh-CN" sz="1400" b="0" i="1" smtClean="0">
                              <a:latin typeface="Cambria Math" panose="02040503050406030204" pitchFamily="18" charset="0"/>
                            </a:rPr>
                            <m:t>4</m:t>
                          </m:r>
                        </m:sub>
                      </m:sSub>
                      <m:r>
                        <a:rPr lang="en-US" altLang="zh-CN" sz="1400" b="0" i="1" smtClean="0">
                          <a:latin typeface="Cambria Math" panose="02040503050406030204" pitchFamily="18" charset="0"/>
                        </a:rPr>
                        <m:t>)</m:t>
                      </m:r>
                    </m:oMath>
                  </a14:m>
                  <a:endParaRPr lang="en-US" altLang="ja-JP" sz="1400" dirty="0"/>
                </a:p>
                <a:p>
                  <a:r>
                    <a:rPr lang="en-US" altLang="ja-JP" sz="1400" dirty="0"/>
                    <a:t>3 </a:t>
                  </a:r>
                  <a:r>
                    <a:rPr lang="en-US" altLang="ja-JP" sz="1400" dirty="0">
                      <a:solidFill>
                        <a:srgbClr val="FF0000"/>
                      </a:solidFill>
                    </a:rPr>
                    <a:t>1</a:t>
                  </a:r>
                  <a:r>
                    <a:rPr lang="en-US" altLang="ja-JP" sz="1400" dirty="0"/>
                    <a:t> 4</a:t>
                  </a:r>
                  <a:r>
                    <a:rPr lang="zh-CN" altLang="en-US" sz="1400" dirty="0"/>
                    <a:t>  → </a:t>
                  </a:r>
                  <a:r>
                    <a:rPr lang="en-US" altLang="ja-JP" sz="1400" dirty="0"/>
                    <a:t>	</a:t>
                  </a:r>
                  <a:r>
                    <a:rPr lang="en-US" altLang="zh-CN" sz="1400" b="0" dirty="0"/>
                    <a:t> </a:t>
                  </a:r>
                  <a14:m>
                    <m:oMath xmlns:m="http://schemas.openxmlformats.org/officeDocument/2006/math">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2</m:t>
                          </m:r>
                        </m:den>
                      </m:f>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3</m:t>
                          </m:r>
                          <m:r>
                            <a:rPr lang="en-US" altLang="zh-CN" sz="1400" i="1">
                              <a:latin typeface="Cambria Math" panose="02040503050406030204" pitchFamily="18" charset="0"/>
                            </a:rPr>
                            <m:t>,</m:t>
                          </m:r>
                          <m:r>
                            <a:rPr lang="en-US" altLang="zh-CN" sz="1400" b="0" i="1" smtClean="0">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1</m:t>
                          </m:r>
                          <m:r>
                            <a:rPr lang="en-US" altLang="zh-CN" sz="1400" i="1">
                              <a:latin typeface="Cambria Math" panose="02040503050406030204" pitchFamily="18" charset="0"/>
                            </a:rPr>
                            <m:t>,</m:t>
                          </m:r>
                          <m:r>
                            <a:rPr lang="en-US" altLang="zh-CN" sz="1400" b="0" i="1" smtClean="0">
                              <a:latin typeface="Cambria Math" panose="02040503050406030204" pitchFamily="18" charset="0"/>
                            </a:rPr>
                            <m:t>4</m:t>
                          </m:r>
                        </m:sub>
                      </m:sSub>
                      <m:r>
                        <a:rPr lang="en-US" altLang="zh-CN" sz="1400" b="0" i="1" smtClean="0">
                          <a:latin typeface="Cambria Math" panose="02040503050406030204" pitchFamily="18" charset="0"/>
                        </a:rPr>
                        <m:t>)</m:t>
                      </m:r>
                    </m:oMath>
                  </a14:m>
                  <a:endParaRPr lang="en-US" altLang="ja-JP" sz="1400" dirty="0"/>
                </a:p>
                <a:p>
                  <a:endParaRPr lang="en-US" altLang="ja-JP" sz="1400" dirty="0"/>
                </a:p>
                <a:p>
                  <a:endParaRPr lang="en-US" altLang="ja-JP" sz="1400" dirty="0"/>
                </a:p>
                <a:p>
                  <a:endParaRPr lang="en-US" altLang="ja-JP" sz="1400" dirty="0"/>
                </a:p>
                <a:p>
                  <a:endParaRPr lang="en-US" altLang="ja-JP" sz="1400" dirty="0"/>
                </a:p>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1</m:t>
                            </m:r>
                          </m:sub>
                        </m:sSub>
                      </m:oMath>
                    </m:oMathPara>
                  </a14:m>
                  <a:endParaRPr lang="en-US" altLang="ja-JP" sz="1400" dirty="0"/>
                </a:p>
              </p:txBody>
            </p:sp>
          </mc:Choice>
          <mc:Fallback xmlns="">
            <p:sp>
              <p:nvSpPr>
                <p:cNvPr id="23" name="文本框 2">
                  <a:extLst>
                    <a:ext uri="{FF2B5EF4-FFF2-40B4-BE49-F238E27FC236}">
                      <a16:creationId xmlns:a16="http://schemas.microsoft.com/office/drawing/2014/main" id="{E2BEA1BF-4C8E-21D2-6D24-CAA82FB8466F}"/>
                    </a:ext>
                  </a:extLst>
                </p:cNvPr>
                <p:cNvSpPr txBox="1">
                  <a:spLocks noRot="1" noChangeAspect="1" noMove="1" noResize="1" noEditPoints="1" noAdjustHandles="1" noChangeArrowheads="1" noChangeShapeType="1" noTextEdit="1"/>
                </p:cNvSpPr>
                <p:nvPr/>
              </p:nvSpPr>
              <p:spPr>
                <a:xfrm>
                  <a:off x="6771755" y="1209843"/>
                  <a:ext cx="2349554" cy="3210110"/>
                </a:xfrm>
                <a:prstGeom prst="rect">
                  <a:avLst/>
                </a:prstGeom>
                <a:blipFill>
                  <a:blip r:embed="rId6"/>
                  <a:stretch>
                    <a:fillRect l="-777" t="-380"/>
                  </a:stretch>
                </a:blipFill>
              </p:spPr>
              <p:txBody>
                <a:bodyPr/>
                <a:lstStyle/>
                <a:p>
                  <a:r>
                    <a:rPr lang="zh-CN" altLang="en-US">
                      <a:noFill/>
                    </a:rPr>
                    <a:t> </a:t>
                  </a:r>
                </a:p>
              </p:txBody>
            </p:sp>
          </mc:Fallback>
        </mc:AlternateContent>
        <p:sp>
          <p:nvSpPr>
            <p:cNvPr id="24" name="箭头: 右 23">
              <a:extLst>
                <a:ext uri="{FF2B5EF4-FFF2-40B4-BE49-F238E27FC236}">
                  <a16:creationId xmlns:a16="http://schemas.microsoft.com/office/drawing/2014/main" id="{E0C860BD-3271-B2C7-8B24-4DB57B834B80}"/>
                </a:ext>
              </a:extLst>
            </p:cNvPr>
            <p:cNvSpPr/>
            <p:nvPr/>
          </p:nvSpPr>
          <p:spPr>
            <a:xfrm rot="5400000">
              <a:off x="7561618" y="3674800"/>
              <a:ext cx="605421" cy="1164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文本框 12">
              <a:extLst>
                <a:ext uri="{FF2B5EF4-FFF2-40B4-BE49-F238E27FC236}">
                  <a16:creationId xmlns:a16="http://schemas.microsoft.com/office/drawing/2014/main" id="{1B68CDC4-D93C-A1C7-7ED9-C0E6FEDD0896}"/>
                </a:ext>
              </a:extLst>
            </p:cNvPr>
            <p:cNvSpPr txBox="1"/>
            <p:nvPr/>
          </p:nvSpPr>
          <p:spPr>
            <a:xfrm>
              <a:off x="7974064" y="3478432"/>
              <a:ext cx="59503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t>max</a:t>
              </a:r>
              <a:endParaRPr lang="zh-CN" altLang="en-US" sz="1600" dirty="0"/>
            </a:p>
          </p:txBody>
        </p:sp>
      </p:grpSp>
      <p:grpSp>
        <p:nvGrpSpPr>
          <p:cNvPr id="26" name="组合 25">
            <a:extLst>
              <a:ext uri="{FF2B5EF4-FFF2-40B4-BE49-F238E27FC236}">
                <a16:creationId xmlns:a16="http://schemas.microsoft.com/office/drawing/2014/main" id="{F4D8DCB1-D4A9-E912-D604-51D60B3B9263}"/>
              </a:ext>
            </a:extLst>
          </p:cNvPr>
          <p:cNvGrpSpPr/>
          <p:nvPr/>
        </p:nvGrpSpPr>
        <p:grpSpPr>
          <a:xfrm>
            <a:off x="4991265" y="2978323"/>
            <a:ext cx="2349554" cy="3210110"/>
            <a:chOff x="6771755" y="1209843"/>
            <a:chExt cx="2349554" cy="3210110"/>
          </a:xfrm>
        </p:grpSpPr>
        <mc:AlternateContent xmlns:mc="http://schemas.openxmlformats.org/markup-compatibility/2006" xmlns:a14="http://schemas.microsoft.com/office/drawing/2010/main">
          <mc:Choice Requires="a14">
            <p:sp>
              <p:nvSpPr>
                <p:cNvPr id="27" name="文本框 2">
                  <a:extLst>
                    <a:ext uri="{FF2B5EF4-FFF2-40B4-BE49-F238E27FC236}">
                      <a16:creationId xmlns:a16="http://schemas.microsoft.com/office/drawing/2014/main" id="{8D431A83-F8BA-7286-AFD9-321745710243}"/>
                    </a:ext>
                  </a:extLst>
                </p:cNvPr>
                <p:cNvSpPr txBox="1"/>
                <p:nvPr/>
              </p:nvSpPr>
              <p:spPr>
                <a:xfrm>
                  <a:off x="6771755" y="1209843"/>
                  <a:ext cx="2349554" cy="321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b="1" dirty="0"/>
                    <a:t>町</a:t>
                  </a:r>
                  <a:r>
                    <a:rPr lang="en-US" altLang="ja-JP" sz="1400" b="1" dirty="0"/>
                    <a:t>2</a:t>
                  </a:r>
                  <a:r>
                    <a:rPr lang="ja-JP" altLang="en-US" sz="1400" b="1" dirty="0"/>
                    <a:t>を訪れない</a:t>
                  </a:r>
                  <a:endParaRPr lang="en-US" altLang="ja-JP" sz="1400" b="1" dirty="0"/>
                </a:p>
                <a:p>
                  <a:r>
                    <a:rPr lang="en-US" altLang="zh-CN" sz="1400" dirty="0"/>
                    <a:t>0 </a:t>
                  </a:r>
                  <a:r>
                    <a:rPr lang="en-US" altLang="zh-CN" sz="1400" dirty="0">
                      <a:solidFill>
                        <a:srgbClr val="FF0000"/>
                      </a:solidFill>
                    </a:rPr>
                    <a:t>2</a:t>
                  </a:r>
                  <a:r>
                    <a:rPr lang="en-US" altLang="zh-CN" sz="1400" dirty="0"/>
                    <a:t> 1  </a:t>
                  </a:r>
                  <a:r>
                    <a:rPr lang="zh-CN" altLang="en-US" sz="1400" dirty="0"/>
                    <a:t>→</a:t>
                  </a:r>
                  <a:r>
                    <a:rPr lang="en-US" altLang="zh-CN" sz="1400" dirty="0"/>
                    <a:t>	 </a:t>
                  </a:r>
                  <a14:m>
                    <m:oMath xmlns:m="http://schemas.openxmlformats.org/officeDocument/2006/math">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2</m:t>
                          </m:r>
                        </m:den>
                      </m:f>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2</m:t>
                          </m:r>
                          <m:r>
                            <a:rPr lang="en-US" altLang="zh-CN" sz="1400" i="1">
                              <a:latin typeface="Cambria Math" panose="02040503050406030204" pitchFamily="18" charset="0"/>
                            </a:rPr>
                            <m:t>,0</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1,2</m:t>
                          </m:r>
                        </m:sub>
                      </m:sSub>
                      <m:r>
                        <a:rPr lang="en-US" altLang="zh-CN" sz="1400" i="1">
                          <a:latin typeface="Cambria Math" panose="02040503050406030204" pitchFamily="18" charset="0"/>
                        </a:rPr>
                        <m:t>)</m:t>
                      </m:r>
                    </m:oMath>
                  </a14:m>
                  <a:endParaRPr lang="en-US" altLang="zh-CN" sz="1400" dirty="0"/>
                </a:p>
                <a:p>
                  <a:r>
                    <a:rPr lang="en-US" altLang="zh-CN" sz="1400" dirty="0"/>
                    <a:t>0 </a:t>
                  </a:r>
                  <a:r>
                    <a:rPr lang="en-US" altLang="zh-CN" sz="1400" dirty="0">
                      <a:solidFill>
                        <a:srgbClr val="FF0000"/>
                      </a:solidFill>
                    </a:rPr>
                    <a:t>2</a:t>
                  </a:r>
                  <a:r>
                    <a:rPr lang="en-US" altLang="zh-CN" sz="1400" dirty="0"/>
                    <a:t> 3  </a:t>
                  </a:r>
                  <a:r>
                    <a:rPr lang="zh-CN" altLang="en-US" sz="1400" dirty="0"/>
                    <a:t>→ </a:t>
                  </a:r>
                  <a:r>
                    <a:rPr lang="en-US" altLang="zh-CN" sz="1400" dirty="0"/>
                    <a:t>	 </a:t>
                  </a:r>
                  <a14:m>
                    <m:oMath xmlns:m="http://schemas.openxmlformats.org/officeDocument/2006/math">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2</m:t>
                          </m:r>
                        </m:den>
                      </m:f>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2</m:t>
                          </m:r>
                          <m:r>
                            <a:rPr lang="en-US" altLang="zh-CN" sz="1400" i="1">
                              <a:latin typeface="Cambria Math" panose="02040503050406030204" pitchFamily="18" charset="0"/>
                            </a:rPr>
                            <m:t>,0</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2</m:t>
                          </m:r>
                          <m:r>
                            <a:rPr lang="en-US" altLang="zh-CN" sz="1400" i="1">
                              <a:latin typeface="Cambria Math" panose="02040503050406030204" pitchFamily="18" charset="0"/>
                            </a:rPr>
                            <m:t>,3</m:t>
                          </m:r>
                        </m:sub>
                      </m:sSub>
                      <m:r>
                        <a:rPr lang="en-US" altLang="zh-CN" sz="1400" i="1">
                          <a:latin typeface="Cambria Math" panose="02040503050406030204" pitchFamily="18" charset="0"/>
                        </a:rPr>
                        <m:t>)</m:t>
                      </m:r>
                    </m:oMath>
                  </a14:m>
                  <a:endParaRPr lang="en-US" altLang="ja-JP" sz="1400" dirty="0"/>
                </a:p>
                <a:p>
                  <a:r>
                    <a:rPr lang="en-US" altLang="ja-JP" sz="1400" dirty="0"/>
                    <a:t>0 </a:t>
                  </a:r>
                  <a:r>
                    <a:rPr lang="en-US" altLang="ja-JP" sz="1400" dirty="0">
                      <a:solidFill>
                        <a:srgbClr val="FF0000"/>
                      </a:solidFill>
                    </a:rPr>
                    <a:t>2</a:t>
                  </a:r>
                  <a:r>
                    <a:rPr lang="en-US" altLang="ja-JP" sz="1400" dirty="0"/>
                    <a:t> 4</a:t>
                  </a:r>
                  <a:r>
                    <a:rPr lang="zh-CN" altLang="en-US" sz="1400" dirty="0"/>
                    <a:t>  → </a:t>
                  </a:r>
                  <a:r>
                    <a:rPr lang="en-US" altLang="ja-JP" sz="1400" dirty="0"/>
                    <a:t>	</a:t>
                  </a:r>
                  <a:r>
                    <a:rPr lang="en-US" altLang="zh-CN" sz="1400" dirty="0"/>
                    <a:t> </a:t>
                  </a:r>
                  <a14:m>
                    <m:oMath xmlns:m="http://schemas.openxmlformats.org/officeDocument/2006/math">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2</m:t>
                          </m:r>
                        </m:den>
                      </m:f>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2</m:t>
                          </m:r>
                          <m:r>
                            <a:rPr lang="en-US" altLang="zh-CN" sz="1400" i="1">
                              <a:latin typeface="Cambria Math" panose="02040503050406030204" pitchFamily="18" charset="0"/>
                            </a:rPr>
                            <m:t>,0</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2</m:t>
                          </m:r>
                          <m:r>
                            <a:rPr lang="en-US" altLang="zh-CN" sz="1400" i="1">
                              <a:latin typeface="Cambria Math" panose="02040503050406030204" pitchFamily="18" charset="0"/>
                            </a:rPr>
                            <m:t>,4</m:t>
                          </m:r>
                        </m:sub>
                      </m:sSub>
                      <m:r>
                        <a:rPr lang="en-US" altLang="zh-CN" sz="1400" i="1">
                          <a:latin typeface="Cambria Math" panose="02040503050406030204" pitchFamily="18" charset="0"/>
                        </a:rPr>
                        <m:t>)</m:t>
                      </m:r>
                    </m:oMath>
                  </a14:m>
                  <a:endParaRPr lang="en-US" altLang="ja-JP" sz="1400" dirty="0"/>
                </a:p>
                <a:p>
                  <a:r>
                    <a:rPr lang="en-US" altLang="ja-JP" sz="1400" dirty="0"/>
                    <a:t>1 </a:t>
                  </a:r>
                  <a:r>
                    <a:rPr lang="en-US" altLang="ja-JP" sz="1400" dirty="0">
                      <a:solidFill>
                        <a:srgbClr val="FF0000"/>
                      </a:solidFill>
                    </a:rPr>
                    <a:t>2</a:t>
                  </a:r>
                  <a:r>
                    <a:rPr lang="en-US" altLang="ja-JP" sz="1400" dirty="0"/>
                    <a:t> 3</a:t>
                  </a:r>
                  <a:r>
                    <a:rPr lang="zh-CN" altLang="en-US" sz="1400" dirty="0"/>
                    <a:t>  → </a:t>
                  </a:r>
                  <a:r>
                    <a:rPr lang="en-US" altLang="ja-JP" sz="1400" dirty="0"/>
                    <a:t>	</a:t>
                  </a:r>
                  <a:r>
                    <a:rPr lang="en-US" altLang="zh-CN" sz="1400" dirty="0"/>
                    <a:t> </a:t>
                  </a:r>
                  <a14:m>
                    <m:oMath xmlns:m="http://schemas.openxmlformats.org/officeDocument/2006/math">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2</m:t>
                          </m:r>
                        </m:den>
                      </m:f>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2,1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2</m:t>
                          </m:r>
                          <m:r>
                            <a:rPr lang="en-US" altLang="zh-CN" sz="1400" i="1">
                              <a:latin typeface="Cambria Math" panose="02040503050406030204" pitchFamily="18" charset="0"/>
                            </a:rPr>
                            <m:t>,3</m:t>
                          </m:r>
                        </m:sub>
                      </m:sSub>
                      <m:r>
                        <a:rPr lang="en-US" altLang="zh-CN" sz="1400" i="1">
                          <a:latin typeface="Cambria Math" panose="02040503050406030204" pitchFamily="18" charset="0"/>
                        </a:rPr>
                        <m:t>)</m:t>
                      </m:r>
                    </m:oMath>
                  </a14:m>
                  <a:endParaRPr lang="en-US" altLang="ja-JP" sz="1400" dirty="0"/>
                </a:p>
                <a:p>
                  <a:r>
                    <a:rPr lang="en-US" altLang="ja-JP" sz="1400" dirty="0"/>
                    <a:t>1 </a:t>
                  </a:r>
                  <a:r>
                    <a:rPr lang="en-US" altLang="ja-JP" sz="1400" dirty="0">
                      <a:solidFill>
                        <a:srgbClr val="FF0000"/>
                      </a:solidFill>
                    </a:rPr>
                    <a:t>2</a:t>
                  </a:r>
                  <a:r>
                    <a:rPr lang="en-US" altLang="ja-JP" sz="1400" dirty="0"/>
                    <a:t> 4</a:t>
                  </a:r>
                  <a:r>
                    <a:rPr lang="zh-CN" altLang="en-US" sz="1400" dirty="0"/>
                    <a:t>  → </a:t>
                  </a:r>
                  <a:r>
                    <a:rPr lang="en-US" altLang="ja-JP" sz="1400" dirty="0"/>
                    <a:t>	</a:t>
                  </a:r>
                  <a:r>
                    <a:rPr lang="en-US" altLang="zh-CN" sz="1400" dirty="0"/>
                    <a:t> </a:t>
                  </a:r>
                  <a14:m>
                    <m:oMath xmlns:m="http://schemas.openxmlformats.org/officeDocument/2006/math">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2</m:t>
                          </m:r>
                        </m:den>
                      </m:f>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2,1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2</m:t>
                          </m:r>
                          <m:r>
                            <a:rPr lang="en-US" altLang="zh-CN" sz="1400" i="1">
                              <a:latin typeface="Cambria Math" panose="02040503050406030204" pitchFamily="18" charset="0"/>
                            </a:rPr>
                            <m:t>,4</m:t>
                          </m:r>
                        </m:sub>
                      </m:sSub>
                      <m:r>
                        <a:rPr lang="en-US" altLang="zh-CN" sz="1400" i="1">
                          <a:latin typeface="Cambria Math" panose="02040503050406030204" pitchFamily="18" charset="0"/>
                        </a:rPr>
                        <m:t>)</m:t>
                      </m:r>
                    </m:oMath>
                  </a14:m>
                  <a:endParaRPr lang="en-US" altLang="ja-JP" sz="1400" dirty="0"/>
                </a:p>
                <a:p>
                  <a:r>
                    <a:rPr lang="en-US" altLang="ja-JP" sz="1400" dirty="0"/>
                    <a:t>3 </a:t>
                  </a:r>
                  <a:r>
                    <a:rPr lang="en-US" altLang="ja-JP" sz="1400" dirty="0">
                      <a:solidFill>
                        <a:srgbClr val="FF0000"/>
                      </a:solidFill>
                    </a:rPr>
                    <a:t>2</a:t>
                  </a:r>
                  <a:r>
                    <a:rPr lang="en-US" altLang="ja-JP" sz="1400" dirty="0"/>
                    <a:t> 4</a:t>
                  </a:r>
                  <a:r>
                    <a:rPr lang="zh-CN" altLang="en-US" sz="1400" dirty="0"/>
                    <a:t>  → </a:t>
                  </a:r>
                  <a:r>
                    <a:rPr lang="en-US" altLang="ja-JP" sz="1400" dirty="0"/>
                    <a:t>	</a:t>
                  </a:r>
                  <a:r>
                    <a:rPr lang="en-US" altLang="zh-CN" sz="1400" dirty="0"/>
                    <a:t> </a:t>
                  </a:r>
                  <a14:m>
                    <m:oMath xmlns:m="http://schemas.openxmlformats.org/officeDocument/2006/math">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2</m:t>
                          </m:r>
                        </m:den>
                      </m:f>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3,</m:t>
                          </m:r>
                          <m:r>
                            <a:rPr lang="en-US" altLang="zh-CN" sz="1400" b="0" i="1" smtClean="0">
                              <a:latin typeface="Cambria Math" panose="02040503050406030204" pitchFamily="18" charset="0"/>
                            </a:rPr>
                            <m:t>2</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2</m:t>
                          </m:r>
                          <m:r>
                            <a:rPr lang="en-US" altLang="zh-CN" sz="1400" i="1">
                              <a:latin typeface="Cambria Math" panose="02040503050406030204" pitchFamily="18" charset="0"/>
                            </a:rPr>
                            <m:t>,4</m:t>
                          </m:r>
                        </m:sub>
                      </m:sSub>
                      <m:r>
                        <a:rPr lang="en-US" altLang="zh-CN" sz="1400" i="1">
                          <a:latin typeface="Cambria Math" panose="02040503050406030204" pitchFamily="18" charset="0"/>
                        </a:rPr>
                        <m:t>)</m:t>
                      </m:r>
                    </m:oMath>
                  </a14:m>
                  <a:endParaRPr lang="en-US" altLang="ja-JP" sz="1400" dirty="0"/>
                </a:p>
                <a:p>
                  <a:endParaRPr lang="en-US" altLang="ja-JP" sz="1400" dirty="0"/>
                </a:p>
                <a:p>
                  <a:endParaRPr lang="en-US" altLang="ja-JP" sz="1400" dirty="0"/>
                </a:p>
                <a:p>
                  <a:endParaRPr lang="en-US" altLang="ja-JP" sz="1400" dirty="0"/>
                </a:p>
                <a:p>
                  <a:endParaRPr lang="en-US" altLang="ja-JP" sz="1400" dirty="0"/>
                </a:p>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2</m:t>
                            </m:r>
                          </m:sub>
                        </m:sSub>
                      </m:oMath>
                    </m:oMathPara>
                  </a14:m>
                  <a:endParaRPr lang="en-US" altLang="ja-JP" sz="1400" dirty="0"/>
                </a:p>
              </p:txBody>
            </p:sp>
          </mc:Choice>
          <mc:Fallback xmlns="">
            <p:sp>
              <p:nvSpPr>
                <p:cNvPr id="27" name="文本框 2">
                  <a:extLst>
                    <a:ext uri="{FF2B5EF4-FFF2-40B4-BE49-F238E27FC236}">
                      <a16:creationId xmlns:a16="http://schemas.microsoft.com/office/drawing/2014/main" id="{8D431A83-F8BA-7286-AFD9-321745710243}"/>
                    </a:ext>
                  </a:extLst>
                </p:cNvPr>
                <p:cNvSpPr txBox="1">
                  <a:spLocks noRot="1" noChangeAspect="1" noMove="1" noResize="1" noEditPoints="1" noAdjustHandles="1" noChangeArrowheads="1" noChangeShapeType="1" noTextEdit="1"/>
                </p:cNvSpPr>
                <p:nvPr/>
              </p:nvSpPr>
              <p:spPr>
                <a:xfrm>
                  <a:off x="6771755" y="1209843"/>
                  <a:ext cx="2349554" cy="3210110"/>
                </a:xfrm>
                <a:prstGeom prst="rect">
                  <a:avLst/>
                </a:prstGeom>
                <a:blipFill>
                  <a:blip r:embed="rId7"/>
                  <a:stretch>
                    <a:fillRect l="-779" t="-380"/>
                  </a:stretch>
                </a:blipFill>
              </p:spPr>
              <p:txBody>
                <a:bodyPr/>
                <a:lstStyle/>
                <a:p>
                  <a:r>
                    <a:rPr lang="zh-CN" altLang="en-US">
                      <a:noFill/>
                    </a:rPr>
                    <a:t> </a:t>
                  </a:r>
                </a:p>
              </p:txBody>
            </p:sp>
          </mc:Fallback>
        </mc:AlternateContent>
        <p:sp>
          <p:nvSpPr>
            <p:cNvPr id="28" name="箭头: 右 27">
              <a:extLst>
                <a:ext uri="{FF2B5EF4-FFF2-40B4-BE49-F238E27FC236}">
                  <a16:creationId xmlns:a16="http://schemas.microsoft.com/office/drawing/2014/main" id="{ADDA3B7B-269C-9D5D-96D9-0ECA8A04CF99}"/>
                </a:ext>
              </a:extLst>
            </p:cNvPr>
            <p:cNvSpPr/>
            <p:nvPr/>
          </p:nvSpPr>
          <p:spPr>
            <a:xfrm rot="5400000">
              <a:off x="7527558" y="3653540"/>
              <a:ext cx="624633" cy="1396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 name="文本框 12">
              <a:extLst>
                <a:ext uri="{FF2B5EF4-FFF2-40B4-BE49-F238E27FC236}">
                  <a16:creationId xmlns:a16="http://schemas.microsoft.com/office/drawing/2014/main" id="{F98F3162-B85B-02ED-D5A7-78DA45F42247}"/>
                </a:ext>
              </a:extLst>
            </p:cNvPr>
            <p:cNvSpPr txBox="1"/>
            <p:nvPr/>
          </p:nvSpPr>
          <p:spPr>
            <a:xfrm>
              <a:off x="8130740" y="3627066"/>
              <a:ext cx="59503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t>max</a:t>
              </a:r>
              <a:endParaRPr lang="zh-CN" altLang="en-US" sz="1600" dirty="0"/>
            </a:p>
          </p:txBody>
        </p:sp>
      </p:grpSp>
      <p:grpSp>
        <p:nvGrpSpPr>
          <p:cNvPr id="30" name="组合 29">
            <a:extLst>
              <a:ext uri="{FF2B5EF4-FFF2-40B4-BE49-F238E27FC236}">
                <a16:creationId xmlns:a16="http://schemas.microsoft.com/office/drawing/2014/main" id="{B98B0126-1A2A-32B7-AEAD-BC3ECF09A39D}"/>
              </a:ext>
            </a:extLst>
          </p:cNvPr>
          <p:cNvGrpSpPr/>
          <p:nvPr/>
        </p:nvGrpSpPr>
        <p:grpSpPr>
          <a:xfrm>
            <a:off x="9655546" y="2952454"/>
            <a:ext cx="2349554" cy="3210110"/>
            <a:chOff x="6771755" y="1209843"/>
            <a:chExt cx="2349554" cy="3210110"/>
          </a:xfrm>
        </p:grpSpPr>
        <mc:AlternateContent xmlns:mc="http://schemas.openxmlformats.org/markup-compatibility/2006" xmlns:a14="http://schemas.microsoft.com/office/drawing/2010/main">
          <mc:Choice Requires="a14">
            <p:sp>
              <p:nvSpPr>
                <p:cNvPr id="31" name="文本框 2">
                  <a:extLst>
                    <a:ext uri="{FF2B5EF4-FFF2-40B4-BE49-F238E27FC236}">
                      <a16:creationId xmlns:a16="http://schemas.microsoft.com/office/drawing/2014/main" id="{901EF1E4-CAA9-0A9E-9A38-BC44BE6EA9A9}"/>
                    </a:ext>
                  </a:extLst>
                </p:cNvPr>
                <p:cNvSpPr txBox="1"/>
                <p:nvPr/>
              </p:nvSpPr>
              <p:spPr>
                <a:xfrm>
                  <a:off x="6771755" y="1209843"/>
                  <a:ext cx="2349554" cy="321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b="1" dirty="0"/>
                    <a:t>町</a:t>
                  </a:r>
                  <a:r>
                    <a:rPr lang="en-US" altLang="ja-JP" sz="1400" b="1" dirty="0"/>
                    <a:t>4</a:t>
                  </a:r>
                  <a:r>
                    <a:rPr lang="ja-JP" altLang="en-US" sz="1400" b="1" dirty="0"/>
                    <a:t>を訪れない</a:t>
                  </a:r>
                  <a:endParaRPr lang="en-US" altLang="ja-JP" sz="1400" b="1" dirty="0"/>
                </a:p>
                <a:p>
                  <a:r>
                    <a:rPr lang="en-US" altLang="zh-CN" sz="1400" dirty="0"/>
                    <a:t>0 </a:t>
                  </a:r>
                  <a:r>
                    <a:rPr lang="en-US" altLang="zh-CN" sz="1400" dirty="0">
                      <a:solidFill>
                        <a:srgbClr val="FF0000"/>
                      </a:solidFill>
                    </a:rPr>
                    <a:t>4</a:t>
                  </a:r>
                  <a:r>
                    <a:rPr lang="en-US" altLang="zh-CN" sz="1400" dirty="0"/>
                    <a:t> 1  </a:t>
                  </a:r>
                  <a:r>
                    <a:rPr lang="zh-CN" altLang="en-US" sz="1400" dirty="0"/>
                    <a:t>→</a:t>
                  </a:r>
                  <a:r>
                    <a:rPr lang="en-US" altLang="zh-CN" sz="1400" dirty="0"/>
                    <a:t>	 </a:t>
                  </a:r>
                  <a14:m>
                    <m:oMath xmlns:m="http://schemas.openxmlformats.org/officeDocument/2006/math">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2</m:t>
                          </m:r>
                        </m:den>
                      </m:f>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4</m:t>
                          </m:r>
                          <m:r>
                            <a:rPr lang="en-US" altLang="zh-CN" sz="1400" i="1">
                              <a:latin typeface="Cambria Math" panose="02040503050406030204" pitchFamily="18" charset="0"/>
                            </a:rPr>
                            <m:t>,0</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4</m:t>
                          </m:r>
                        </m:sub>
                      </m:sSub>
                      <m:r>
                        <a:rPr lang="en-US" altLang="zh-CN" sz="1400" i="1">
                          <a:latin typeface="Cambria Math" panose="02040503050406030204" pitchFamily="18" charset="0"/>
                        </a:rPr>
                        <m:t>)</m:t>
                      </m:r>
                    </m:oMath>
                  </a14:m>
                  <a:endParaRPr lang="en-US" altLang="zh-CN" sz="1400" dirty="0"/>
                </a:p>
                <a:p>
                  <a:r>
                    <a:rPr lang="en-US" altLang="zh-CN" sz="1400" dirty="0"/>
                    <a:t>0 </a:t>
                  </a:r>
                  <a:r>
                    <a:rPr lang="en-US" altLang="zh-CN" sz="1400" dirty="0">
                      <a:solidFill>
                        <a:srgbClr val="FF0000"/>
                      </a:solidFill>
                    </a:rPr>
                    <a:t>4</a:t>
                  </a:r>
                  <a:r>
                    <a:rPr lang="en-US" altLang="zh-CN" sz="1400" dirty="0"/>
                    <a:t> 2  </a:t>
                  </a:r>
                  <a:r>
                    <a:rPr lang="zh-CN" altLang="en-US" sz="1400" dirty="0"/>
                    <a:t>→ </a:t>
                  </a:r>
                  <a:r>
                    <a:rPr lang="en-US" altLang="zh-CN" sz="1400" dirty="0"/>
                    <a:t>	 </a:t>
                  </a:r>
                  <a14:m>
                    <m:oMath xmlns:m="http://schemas.openxmlformats.org/officeDocument/2006/math">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2</m:t>
                          </m:r>
                        </m:den>
                      </m:f>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4</m:t>
                          </m:r>
                          <m:r>
                            <a:rPr lang="en-US" altLang="zh-CN" sz="1400" i="1">
                              <a:latin typeface="Cambria Math" panose="02040503050406030204" pitchFamily="18" charset="0"/>
                            </a:rPr>
                            <m:t>,0</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2,</m:t>
                          </m:r>
                          <m:r>
                            <a:rPr lang="en-US" altLang="zh-CN" sz="1400" b="0" i="1" smtClean="0">
                              <a:latin typeface="Cambria Math" panose="02040503050406030204" pitchFamily="18" charset="0"/>
                            </a:rPr>
                            <m:t>4</m:t>
                          </m:r>
                        </m:sub>
                      </m:sSub>
                      <m:r>
                        <a:rPr lang="en-US" altLang="zh-CN" sz="1400" i="1">
                          <a:latin typeface="Cambria Math" panose="02040503050406030204" pitchFamily="18" charset="0"/>
                        </a:rPr>
                        <m:t>)</m:t>
                      </m:r>
                    </m:oMath>
                  </a14:m>
                  <a:endParaRPr lang="en-US" altLang="ja-JP" sz="1400" dirty="0"/>
                </a:p>
                <a:p>
                  <a:r>
                    <a:rPr lang="en-US" altLang="ja-JP" sz="1400" dirty="0"/>
                    <a:t>0 </a:t>
                  </a:r>
                  <a:r>
                    <a:rPr lang="en-US" altLang="ja-JP" sz="1400" dirty="0">
                      <a:solidFill>
                        <a:srgbClr val="FF0000"/>
                      </a:solidFill>
                    </a:rPr>
                    <a:t>4</a:t>
                  </a:r>
                  <a:r>
                    <a:rPr lang="en-US" altLang="ja-JP" sz="1400" dirty="0"/>
                    <a:t> 3</a:t>
                  </a:r>
                  <a:r>
                    <a:rPr lang="zh-CN" altLang="en-US" sz="1400" dirty="0"/>
                    <a:t>  → </a:t>
                  </a:r>
                  <a:r>
                    <a:rPr lang="en-US" altLang="ja-JP" sz="1400" dirty="0"/>
                    <a:t>	</a:t>
                  </a:r>
                  <a:r>
                    <a:rPr lang="en-US" altLang="zh-CN" sz="1400" dirty="0"/>
                    <a:t> </a:t>
                  </a:r>
                  <a14:m>
                    <m:oMath xmlns:m="http://schemas.openxmlformats.org/officeDocument/2006/math">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2</m:t>
                          </m:r>
                        </m:den>
                      </m:f>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4</m:t>
                          </m:r>
                          <m:r>
                            <a:rPr lang="en-US" altLang="zh-CN" sz="1400" i="1">
                              <a:latin typeface="Cambria Math" panose="02040503050406030204" pitchFamily="18" charset="0"/>
                            </a:rPr>
                            <m:t>,0</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3</m:t>
                          </m:r>
                          <m:r>
                            <a:rPr lang="en-US" altLang="zh-CN" sz="1400" i="1">
                              <a:latin typeface="Cambria Math" panose="02040503050406030204" pitchFamily="18" charset="0"/>
                            </a:rPr>
                            <m:t>,4</m:t>
                          </m:r>
                        </m:sub>
                      </m:sSub>
                      <m:r>
                        <a:rPr lang="en-US" altLang="zh-CN" sz="1400" i="1">
                          <a:latin typeface="Cambria Math" panose="02040503050406030204" pitchFamily="18" charset="0"/>
                        </a:rPr>
                        <m:t>)</m:t>
                      </m:r>
                    </m:oMath>
                  </a14:m>
                  <a:endParaRPr lang="en-US" altLang="ja-JP" sz="1400" dirty="0"/>
                </a:p>
                <a:p>
                  <a:r>
                    <a:rPr lang="en-US" altLang="ja-JP" sz="1400" dirty="0"/>
                    <a:t>1 </a:t>
                  </a:r>
                  <a:r>
                    <a:rPr lang="en-US" altLang="ja-JP" sz="1400" dirty="0">
                      <a:solidFill>
                        <a:srgbClr val="FF0000"/>
                      </a:solidFill>
                    </a:rPr>
                    <a:t>4</a:t>
                  </a:r>
                  <a:r>
                    <a:rPr lang="en-US" altLang="ja-JP" sz="1400" dirty="0"/>
                    <a:t> 2</a:t>
                  </a:r>
                  <a:r>
                    <a:rPr lang="zh-CN" altLang="en-US" sz="1400" dirty="0"/>
                    <a:t>  → </a:t>
                  </a:r>
                  <a:r>
                    <a:rPr lang="en-US" altLang="ja-JP" sz="1400" dirty="0"/>
                    <a:t>	</a:t>
                  </a:r>
                  <a:r>
                    <a:rPr lang="en-US" altLang="zh-CN" sz="1400" dirty="0"/>
                    <a:t> </a:t>
                  </a:r>
                  <a14:m>
                    <m:oMath xmlns:m="http://schemas.openxmlformats.org/officeDocument/2006/math">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2</m:t>
                          </m:r>
                        </m:den>
                      </m:f>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4</m:t>
                          </m:r>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2,</m:t>
                          </m:r>
                          <m:r>
                            <a:rPr lang="en-US" altLang="zh-CN" sz="1400" b="0" i="1" smtClean="0">
                              <a:latin typeface="Cambria Math" panose="02040503050406030204" pitchFamily="18" charset="0"/>
                            </a:rPr>
                            <m:t>4</m:t>
                          </m:r>
                        </m:sub>
                      </m:sSub>
                      <m:r>
                        <a:rPr lang="en-US" altLang="zh-CN" sz="1400" i="1">
                          <a:latin typeface="Cambria Math" panose="02040503050406030204" pitchFamily="18" charset="0"/>
                        </a:rPr>
                        <m:t>)</m:t>
                      </m:r>
                    </m:oMath>
                  </a14:m>
                  <a:endParaRPr lang="en-US" altLang="ja-JP" sz="1400" dirty="0"/>
                </a:p>
                <a:p>
                  <a:r>
                    <a:rPr lang="en-US" altLang="ja-JP" sz="1400" dirty="0"/>
                    <a:t>1 </a:t>
                  </a:r>
                  <a:r>
                    <a:rPr lang="en-US" altLang="ja-JP" sz="1400" dirty="0">
                      <a:solidFill>
                        <a:srgbClr val="FF0000"/>
                      </a:solidFill>
                    </a:rPr>
                    <a:t>4</a:t>
                  </a:r>
                  <a:r>
                    <a:rPr lang="en-US" altLang="ja-JP" sz="1400" dirty="0"/>
                    <a:t> 3</a:t>
                  </a:r>
                  <a:r>
                    <a:rPr lang="zh-CN" altLang="en-US" sz="1400" dirty="0"/>
                    <a:t>  → </a:t>
                  </a:r>
                  <a:r>
                    <a:rPr lang="en-US" altLang="ja-JP" sz="1400" dirty="0"/>
                    <a:t>	</a:t>
                  </a:r>
                  <a:r>
                    <a:rPr lang="en-US" altLang="zh-CN" sz="1400" dirty="0"/>
                    <a:t> </a:t>
                  </a:r>
                  <a14:m>
                    <m:oMath xmlns:m="http://schemas.openxmlformats.org/officeDocument/2006/math">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2</m:t>
                          </m:r>
                        </m:den>
                      </m:f>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4</m:t>
                          </m:r>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3</m:t>
                          </m:r>
                          <m:r>
                            <a:rPr lang="en-US" altLang="zh-CN" sz="1400" i="1">
                              <a:latin typeface="Cambria Math" panose="02040503050406030204" pitchFamily="18" charset="0"/>
                            </a:rPr>
                            <m:t>,4</m:t>
                          </m:r>
                        </m:sub>
                      </m:sSub>
                      <m:r>
                        <a:rPr lang="en-US" altLang="zh-CN" sz="1400" i="1">
                          <a:latin typeface="Cambria Math" panose="02040503050406030204" pitchFamily="18" charset="0"/>
                        </a:rPr>
                        <m:t>)</m:t>
                      </m:r>
                    </m:oMath>
                  </a14:m>
                  <a:endParaRPr lang="en-US" altLang="ja-JP" sz="1400" dirty="0"/>
                </a:p>
                <a:p>
                  <a:r>
                    <a:rPr lang="en-US" altLang="ja-JP" sz="1400" dirty="0"/>
                    <a:t>2 </a:t>
                  </a:r>
                  <a:r>
                    <a:rPr lang="en-US" altLang="ja-JP" sz="1400" dirty="0">
                      <a:solidFill>
                        <a:srgbClr val="FF0000"/>
                      </a:solidFill>
                    </a:rPr>
                    <a:t>4</a:t>
                  </a:r>
                  <a:r>
                    <a:rPr lang="en-US" altLang="ja-JP" sz="1400" dirty="0"/>
                    <a:t> 3</a:t>
                  </a:r>
                  <a:r>
                    <a:rPr lang="zh-CN" altLang="en-US" sz="1400" dirty="0"/>
                    <a:t>  → </a:t>
                  </a:r>
                  <a:r>
                    <a:rPr lang="en-US" altLang="ja-JP" sz="1400" dirty="0"/>
                    <a:t>	</a:t>
                  </a:r>
                  <a:r>
                    <a:rPr lang="en-US" altLang="zh-CN" sz="1400" dirty="0"/>
                    <a:t> </a:t>
                  </a:r>
                  <a14:m>
                    <m:oMath xmlns:m="http://schemas.openxmlformats.org/officeDocument/2006/math">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2</m:t>
                          </m:r>
                        </m:den>
                      </m:f>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4</m:t>
                          </m:r>
                          <m:r>
                            <a:rPr lang="en-US" altLang="zh-CN" sz="1400" i="1">
                              <a:latin typeface="Cambria Math" panose="02040503050406030204" pitchFamily="18" charset="0"/>
                            </a:rPr>
                            <m:t>,2</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3</m:t>
                          </m:r>
                          <m:r>
                            <a:rPr lang="en-US" altLang="zh-CN" sz="1400" i="1">
                              <a:latin typeface="Cambria Math" panose="02040503050406030204" pitchFamily="18" charset="0"/>
                            </a:rPr>
                            <m:t>,4</m:t>
                          </m:r>
                        </m:sub>
                      </m:sSub>
                      <m:r>
                        <a:rPr lang="en-US" altLang="zh-CN" sz="1400" i="1">
                          <a:latin typeface="Cambria Math" panose="02040503050406030204" pitchFamily="18" charset="0"/>
                        </a:rPr>
                        <m:t>)</m:t>
                      </m:r>
                    </m:oMath>
                  </a14:m>
                  <a:endParaRPr lang="en-US" altLang="ja-JP" sz="1400" dirty="0"/>
                </a:p>
                <a:p>
                  <a:endParaRPr lang="en-US" altLang="ja-JP" sz="1400" dirty="0"/>
                </a:p>
                <a:p>
                  <a:endParaRPr lang="en-US" altLang="ja-JP" sz="1400" dirty="0"/>
                </a:p>
                <a:p>
                  <a:endParaRPr lang="en-US" altLang="ja-JP" sz="1400" dirty="0"/>
                </a:p>
                <a:p>
                  <a:endParaRPr lang="en-US" altLang="ja-JP" sz="1400" dirty="0"/>
                </a:p>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4</m:t>
                            </m:r>
                          </m:sub>
                        </m:sSub>
                      </m:oMath>
                    </m:oMathPara>
                  </a14:m>
                  <a:endParaRPr lang="en-US" altLang="ja-JP" sz="1400" dirty="0"/>
                </a:p>
              </p:txBody>
            </p:sp>
          </mc:Choice>
          <mc:Fallback xmlns="">
            <p:sp>
              <p:nvSpPr>
                <p:cNvPr id="31" name="文本框 2">
                  <a:extLst>
                    <a:ext uri="{FF2B5EF4-FFF2-40B4-BE49-F238E27FC236}">
                      <a16:creationId xmlns:a16="http://schemas.microsoft.com/office/drawing/2014/main" id="{901EF1E4-CAA9-0A9E-9A38-BC44BE6EA9A9}"/>
                    </a:ext>
                  </a:extLst>
                </p:cNvPr>
                <p:cNvSpPr txBox="1">
                  <a:spLocks noRot="1" noChangeAspect="1" noMove="1" noResize="1" noEditPoints="1" noAdjustHandles="1" noChangeArrowheads="1" noChangeShapeType="1" noTextEdit="1"/>
                </p:cNvSpPr>
                <p:nvPr/>
              </p:nvSpPr>
              <p:spPr>
                <a:xfrm>
                  <a:off x="6771755" y="1209843"/>
                  <a:ext cx="2349554" cy="3210110"/>
                </a:xfrm>
                <a:prstGeom prst="rect">
                  <a:avLst/>
                </a:prstGeom>
                <a:blipFill>
                  <a:blip r:embed="rId8"/>
                  <a:stretch>
                    <a:fillRect l="-779" t="-190"/>
                  </a:stretch>
                </a:blipFill>
              </p:spPr>
              <p:txBody>
                <a:bodyPr/>
                <a:lstStyle/>
                <a:p>
                  <a:r>
                    <a:rPr lang="zh-CN" altLang="en-US">
                      <a:noFill/>
                    </a:rPr>
                    <a:t> </a:t>
                  </a:r>
                </a:p>
              </p:txBody>
            </p:sp>
          </mc:Fallback>
        </mc:AlternateContent>
        <p:sp>
          <p:nvSpPr>
            <p:cNvPr id="32" name="箭头: 右 31">
              <a:extLst>
                <a:ext uri="{FF2B5EF4-FFF2-40B4-BE49-F238E27FC236}">
                  <a16:creationId xmlns:a16="http://schemas.microsoft.com/office/drawing/2014/main" id="{2C975E0A-606E-92D6-4D3E-6BFEA580EB30}"/>
                </a:ext>
              </a:extLst>
            </p:cNvPr>
            <p:cNvSpPr/>
            <p:nvPr/>
          </p:nvSpPr>
          <p:spPr>
            <a:xfrm rot="5400000">
              <a:off x="7483308" y="3650732"/>
              <a:ext cx="716813" cy="10481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 name="文本框 12">
              <a:extLst>
                <a:ext uri="{FF2B5EF4-FFF2-40B4-BE49-F238E27FC236}">
                  <a16:creationId xmlns:a16="http://schemas.microsoft.com/office/drawing/2014/main" id="{334CF77A-2202-A2FD-AD7D-1BC1A5FBC0D9}"/>
                </a:ext>
              </a:extLst>
            </p:cNvPr>
            <p:cNvSpPr txBox="1"/>
            <p:nvPr/>
          </p:nvSpPr>
          <p:spPr>
            <a:xfrm>
              <a:off x="7897388" y="3500428"/>
              <a:ext cx="59503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t>max</a:t>
              </a:r>
              <a:endParaRPr lang="zh-CN" altLang="en-US" sz="1600" dirty="0"/>
            </a:p>
          </p:txBody>
        </p:sp>
      </p:grpSp>
      <p:grpSp>
        <p:nvGrpSpPr>
          <p:cNvPr id="34" name="组合 33">
            <a:extLst>
              <a:ext uri="{FF2B5EF4-FFF2-40B4-BE49-F238E27FC236}">
                <a16:creationId xmlns:a16="http://schemas.microsoft.com/office/drawing/2014/main" id="{827F36EA-6324-8BD8-2395-6CE3FE8B5CF0}"/>
              </a:ext>
            </a:extLst>
          </p:cNvPr>
          <p:cNvGrpSpPr/>
          <p:nvPr/>
        </p:nvGrpSpPr>
        <p:grpSpPr>
          <a:xfrm>
            <a:off x="7293113" y="2986374"/>
            <a:ext cx="2349554" cy="3159326"/>
            <a:chOff x="6771755" y="1209843"/>
            <a:chExt cx="2349554" cy="3159326"/>
          </a:xfrm>
        </p:grpSpPr>
        <mc:AlternateContent xmlns:mc="http://schemas.openxmlformats.org/markup-compatibility/2006" xmlns:a14="http://schemas.microsoft.com/office/drawing/2010/main">
          <mc:Choice Requires="a14">
            <p:sp>
              <p:nvSpPr>
                <p:cNvPr id="35" name="文本框 2">
                  <a:extLst>
                    <a:ext uri="{FF2B5EF4-FFF2-40B4-BE49-F238E27FC236}">
                      <a16:creationId xmlns:a16="http://schemas.microsoft.com/office/drawing/2014/main" id="{A433CF50-93DE-6A2F-8084-8445EC1DCFF9}"/>
                    </a:ext>
                  </a:extLst>
                </p:cNvPr>
                <p:cNvSpPr txBox="1"/>
                <p:nvPr/>
              </p:nvSpPr>
              <p:spPr>
                <a:xfrm>
                  <a:off x="6771755" y="1209843"/>
                  <a:ext cx="2349554" cy="315932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b="1" dirty="0"/>
                    <a:t>町</a:t>
                  </a:r>
                  <a:r>
                    <a:rPr lang="en-US" altLang="ja-JP" sz="1400" b="1" dirty="0"/>
                    <a:t>3</a:t>
                  </a:r>
                  <a:r>
                    <a:rPr lang="ja-JP" altLang="en-US" sz="1400" b="1" dirty="0"/>
                    <a:t>を訪れない</a:t>
                  </a:r>
                  <a:endParaRPr lang="en-US" altLang="ja-JP" sz="1400" b="1" dirty="0"/>
                </a:p>
                <a:p>
                  <a:r>
                    <a:rPr lang="en-US" altLang="zh-CN" sz="1400" dirty="0"/>
                    <a:t>1 </a:t>
                  </a:r>
                  <a:r>
                    <a:rPr lang="en-US" altLang="zh-CN" sz="1400" dirty="0">
                      <a:solidFill>
                        <a:srgbClr val="FF0000"/>
                      </a:solidFill>
                    </a:rPr>
                    <a:t>3</a:t>
                  </a:r>
                  <a:r>
                    <a:rPr lang="en-US" altLang="zh-CN" sz="1400" dirty="0"/>
                    <a:t> 2  </a:t>
                  </a:r>
                  <a:r>
                    <a:rPr lang="zh-CN" altLang="en-US" sz="1400" dirty="0"/>
                    <a:t>→</a:t>
                  </a:r>
                  <a:r>
                    <a:rPr lang="en-US" altLang="zh-CN" sz="1400" dirty="0"/>
                    <a:t>	</a:t>
                  </a:r>
                  <a:r>
                    <a:rPr lang="en-US" altLang="zh-CN" sz="1400" b="0" dirty="0"/>
                    <a:t> </a:t>
                  </a:r>
                  <a14:m>
                    <m:oMath xmlns:m="http://schemas.openxmlformats.org/officeDocument/2006/math">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2</m:t>
                          </m:r>
                        </m:den>
                      </m:f>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1</m:t>
                          </m:r>
                          <m:r>
                            <a:rPr lang="en-US" altLang="zh-CN" sz="1400" i="1">
                              <a:latin typeface="Cambria Math" panose="02040503050406030204" pitchFamily="18" charset="0"/>
                            </a:rPr>
                            <m:t>,</m:t>
                          </m:r>
                          <m:r>
                            <a:rPr lang="en-US" altLang="zh-CN" sz="1400" b="0" i="1" smtClean="0">
                              <a:latin typeface="Cambria Math" panose="02040503050406030204" pitchFamily="18" charset="0"/>
                            </a:rPr>
                            <m:t>3</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3</m:t>
                          </m:r>
                          <m:r>
                            <a:rPr lang="en-US" altLang="zh-CN" sz="1400" i="1">
                              <a:latin typeface="Cambria Math" panose="02040503050406030204" pitchFamily="18" charset="0"/>
                            </a:rPr>
                            <m:t>,</m:t>
                          </m:r>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oMath>
                  </a14:m>
                  <a:endParaRPr lang="en-US" altLang="zh-CN" sz="1400" dirty="0"/>
                </a:p>
                <a:p>
                  <a:endParaRPr lang="en-US" altLang="zh-CN" sz="1400" dirty="0"/>
                </a:p>
                <a:p>
                  <a:r>
                    <a:rPr lang="en-US" altLang="zh-CN" sz="1400" dirty="0"/>
                    <a:t>1 </a:t>
                  </a:r>
                  <a:r>
                    <a:rPr lang="en-US" altLang="zh-CN" sz="1400" dirty="0">
                      <a:solidFill>
                        <a:srgbClr val="FF0000"/>
                      </a:solidFill>
                    </a:rPr>
                    <a:t>3</a:t>
                  </a:r>
                  <a:r>
                    <a:rPr lang="en-US" altLang="zh-CN" sz="1400" dirty="0"/>
                    <a:t> 4  </a:t>
                  </a:r>
                  <a:r>
                    <a:rPr lang="zh-CN" altLang="en-US" sz="1400" dirty="0"/>
                    <a:t>→ </a:t>
                  </a:r>
                  <a:r>
                    <a:rPr lang="en-US" altLang="zh-CN" sz="1400" dirty="0"/>
                    <a:t>	</a:t>
                  </a:r>
                  <a:r>
                    <a:rPr lang="en-US" altLang="zh-CN" sz="1400" b="0" dirty="0"/>
                    <a:t> </a:t>
                  </a:r>
                  <a14:m>
                    <m:oMath xmlns:m="http://schemas.openxmlformats.org/officeDocument/2006/math">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2</m:t>
                          </m:r>
                        </m:den>
                      </m:f>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1</m:t>
                          </m:r>
                          <m:r>
                            <a:rPr lang="en-US" altLang="zh-CN" sz="1400" i="1">
                              <a:latin typeface="Cambria Math" panose="02040503050406030204" pitchFamily="18" charset="0"/>
                            </a:rPr>
                            <m:t>,</m:t>
                          </m:r>
                          <m:r>
                            <a:rPr lang="en-US" altLang="zh-CN" sz="1400" b="0" i="1" smtClean="0">
                              <a:latin typeface="Cambria Math" panose="02040503050406030204" pitchFamily="18" charset="0"/>
                            </a:rPr>
                            <m:t>3</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3</m:t>
                          </m:r>
                          <m:r>
                            <a:rPr lang="en-US" altLang="zh-CN" sz="1400" i="1">
                              <a:latin typeface="Cambria Math" panose="02040503050406030204" pitchFamily="18" charset="0"/>
                            </a:rPr>
                            <m:t>,</m:t>
                          </m:r>
                          <m:r>
                            <a:rPr lang="en-US" altLang="zh-CN" sz="1400" b="0" i="1" smtClean="0">
                              <a:latin typeface="Cambria Math" panose="02040503050406030204" pitchFamily="18" charset="0"/>
                            </a:rPr>
                            <m:t>4</m:t>
                          </m:r>
                        </m:sub>
                      </m:sSub>
                      <m:r>
                        <a:rPr lang="en-US" altLang="zh-CN" sz="1400" b="0" i="1" smtClean="0">
                          <a:latin typeface="Cambria Math" panose="02040503050406030204" pitchFamily="18" charset="0"/>
                        </a:rPr>
                        <m:t>)</m:t>
                      </m:r>
                    </m:oMath>
                  </a14:m>
                  <a:endParaRPr lang="en-US" altLang="ja-JP" sz="1400" dirty="0"/>
                </a:p>
                <a:p>
                  <a:endParaRPr lang="en-US" altLang="ja-JP" sz="1400" dirty="0"/>
                </a:p>
                <a:p>
                  <a:r>
                    <a:rPr lang="en-US" altLang="ja-JP" sz="1400" dirty="0"/>
                    <a:t>2 </a:t>
                  </a:r>
                  <a:r>
                    <a:rPr lang="en-US" altLang="ja-JP" sz="1400" dirty="0">
                      <a:solidFill>
                        <a:srgbClr val="FF0000"/>
                      </a:solidFill>
                    </a:rPr>
                    <a:t>3</a:t>
                  </a:r>
                  <a:r>
                    <a:rPr lang="en-US" altLang="ja-JP" sz="1400" dirty="0"/>
                    <a:t> 4</a:t>
                  </a:r>
                  <a:r>
                    <a:rPr lang="zh-CN" altLang="en-US" sz="1400" dirty="0"/>
                    <a:t>  → </a:t>
                  </a:r>
                  <a:r>
                    <a:rPr lang="en-US" altLang="ja-JP" sz="1400" dirty="0"/>
                    <a:t>	</a:t>
                  </a:r>
                  <a:r>
                    <a:rPr lang="en-US" altLang="zh-CN" sz="1400" b="0" dirty="0"/>
                    <a:t> </a:t>
                  </a:r>
                  <a14:m>
                    <m:oMath xmlns:m="http://schemas.openxmlformats.org/officeDocument/2006/math">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2</m:t>
                          </m:r>
                        </m:den>
                      </m:f>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2</m:t>
                          </m:r>
                          <m:r>
                            <a:rPr lang="en-US" altLang="zh-CN" sz="1400" i="1">
                              <a:latin typeface="Cambria Math" panose="02040503050406030204" pitchFamily="18" charset="0"/>
                            </a:rPr>
                            <m:t>,</m:t>
                          </m:r>
                          <m:r>
                            <a:rPr lang="en-US" altLang="zh-CN" sz="1400" b="0" i="1" smtClean="0">
                              <a:latin typeface="Cambria Math" panose="02040503050406030204" pitchFamily="18" charset="0"/>
                            </a:rPr>
                            <m:t>3</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3</m:t>
                          </m:r>
                          <m:r>
                            <a:rPr lang="en-US" altLang="zh-CN" sz="1400" i="1">
                              <a:latin typeface="Cambria Math" panose="02040503050406030204" pitchFamily="18" charset="0"/>
                            </a:rPr>
                            <m:t>,</m:t>
                          </m:r>
                          <m:r>
                            <a:rPr lang="en-US" altLang="zh-CN" sz="1400" b="0" i="1" smtClean="0">
                              <a:latin typeface="Cambria Math" panose="02040503050406030204" pitchFamily="18" charset="0"/>
                            </a:rPr>
                            <m:t>4</m:t>
                          </m:r>
                        </m:sub>
                      </m:sSub>
                      <m:r>
                        <a:rPr lang="en-US" altLang="zh-CN" sz="1400" b="0" i="1" smtClean="0">
                          <a:latin typeface="Cambria Math" panose="02040503050406030204" pitchFamily="18" charset="0"/>
                        </a:rPr>
                        <m:t>)</m:t>
                      </m:r>
                    </m:oMath>
                  </a14:m>
                  <a:endParaRPr lang="en-US" altLang="ja-JP" sz="1400" dirty="0"/>
                </a:p>
                <a:p>
                  <a:endParaRPr lang="en-US" altLang="ja-JP" sz="1400" dirty="0"/>
                </a:p>
                <a:p>
                  <a:endParaRPr lang="en-US" altLang="ja-JP" sz="1400" dirty="0"/>
                </a:p>
                <a:p>
                  <a:endParaRPr lang="en-US" altLang="ja-JP" sz="1400" dirty="0"/>
                </a:p>
                <a:p>
                  <a:endParaRPr lang="en-US" altLang="ja-JP" sz="1400" dirty="0"/>
                </a:p>
                <a:p>
                  <a:endParaRPr lang="en-US" altLang="ja-JP" sz="1400" dirty="0"/>
                </a:p>
                <a:p>
                  <a:endParaRPr lang="en-US" altLang="ja-JP" sz="1400" dirty="0"/>
                </a:p>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3</m:t>
                            </m:r>
                          </m:sub>
                        </m:sSub>
                      </m:oMath>
                    </m:oMathPara>
                  </a14:m>
                  <a:endParaRPr lang="en-US" altLang="ja-JP" sz="1400" dirty="0"/>
                </a:p>
              </p:txBody>
            </p:sp>
          </mc:Choice>
          <mc:Fallback xmlns="">
            <p:sp>
              <p:nvSpPr>
                <p:cNvPr id="35" name="文本框 2">
                  <a:extLst>
                    <a:ext uri="{FF2B5EF4-FFF2-40B4-BE49-F238E27FC236}">
                      <a16:creationId xmlns:a16="http://schemas.microsoft.com/office/drawing/2014/main" id="{A433CF50-93DE-6A2F-8084-8445EC1DCFF9}"/>
                    </a:ext>
                  </a:extLst>
                </p:cNvPr>
                <p:cNvSpPr txBox="1">
                  <a:spLocks noRot="1" noChangeAspect="1" noMove="1" noResize="1" noEditPoints="1" noAdjustHandles="1" noChangeArrowheads="1" noChangeShapeType="1" noTextEdit="1"/>
                </p:cNvSpPr>
                <p:nvPr/>
              </p:nvSpPr>
              <p:spPr>
                <a:xfrm>
                  <a:off x="6771755" y="1209843"/>
                  <a:ext cx="2349554" cy="3159326"/>
                </a:xfrm>
                <a:prstGeom prst="rect">
                  <a:avLst/>
                </a:prstGeom>
                <a:blipFill>
                  <a:blip r:embed="rId9"/>
                  <a:stretch>
                    <a:fillRect l="-777" t="-386"/>
                  </a:stretch>
                </a:blipFill>
              </p:spPr>
              <p:txBody>
                <a:bodyPr/>
                <a:lstStyle/>
                <a:p>
                  <a:r>
                    <a:rPr lang="zh-CN" altLang="en-US">
                      <a:noFill/>
                    </a:rPr>
                    <a:t> </a:t>
                  </a:r>
                </a:p>
              </p:txBody>
            </p:sp>
          </mc:Fallback>
        </mc:AlternateContent>
        <p:sp>
          <p:nvSpPr>
            <p:cNvPr id="36" name="箭头: 右 35">
              <a:extLst>
                <a:ext uri="{FF2B5EF4-FFF2-40B4-BE49-F238E27FC236}">
                  <a16:creationId xmlns:a16="http://schemas.microsoft.com/office/drawing/2014/main" id="{7F6F81B7-D0C3-7D94-5571-07A0BCE87516}"/>
                </a:ext>
              </a:extLst>
            </p:cNvPr>
            <p:cNvSpPr/>
            <p:nvPr/>
          </p:nvSpPr>
          <p:spPr>
            <a:xfrm rot="5400000">
              <a:off x="7283823" y="3457620"/>
              <a:ext cx="1126185" cy="816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文本框 12">
              <a:extLst>
                <a:ext uri="{FF2B5EF4-FFF2-40B4-BE49-F238E27FC236}">
                  <a16:creationId xmlns:a16="http://schemas.microsoft.com/office/drawing/2014/main" id="{C1E5C4EB-D9DE-1052-B72C-59372AAA50D2}"/>
                </a:ext>
              </a:extLst>
            </p:cNvPr>
            <p:cNvSpPr txBox="1"/>
            <p:nvPr/>
          </p:nvSpPr>
          <p:spPr>
            <a:xfrm>
              <a:off x="7973362" y="3109101"/>
              <a:ext cx="59503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t>max</a:t>
              </a:r>
              <a:endParaRPr lang="zh-CN" altLang="en-US" sz="1600" dirty="0"/>
            </a:p>
          </p:txBody>
        </p:sp>
      </p:grpSp>
      <p:sp>
        <p:nvSpPr>
          <p:cNvPr id="38" name="右大括号 37">
            <a:extLst>
              <a:ext uri="{FF2B5EF4-FFF2-40B4-BE49-F238E27FC236}">
                <a16:creationId xmlns:a16="http://schemas.microsoft.com/office/drawing/2014/main" id="{C6FC853F-F0AC-44DC-57C9-E48401D8325C}"/>
              </a:ext>
            </a:extLst>
          </p:cNvPr>
          <p:cNvSpPr/>
          <p:nvPr/>
        </p:nvSpPr>
        <p:spPr>
          <a:xfrm rot="5400000">
            <a:off x="5911185" y="1006199"/>
            <a:ext cx="369629" cy="10378876"/>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mc:AlternateContent xmlns:mc="http://schemas.openxmlformats.org/markup-compatibility/2006" xmlns:a14="http://schemas.microsoft.com/office/drawing/2010/main">
        <mc:Choice Requires="a14">
          <p:sp>
            <p:nvSpPr>
              <p:cNvPr id="39" name="文本框 19">
                <a:extLst>
                  <a:ext uri="{FF2B5EF4-FFF2-40B4-BE49-F238E27FC236}">
                    <a16:creationId xmlns:a16="http://schemas.microsoft.com/office/drawing/2014/main" id="{F341B69A-4944-395E-9554-23EEC035D20A}"/>
                  </a:ext>
                </a:extLst>
              </p:cNvPr>
              <p:cNvSpPr txBox="1"/>
              <p:nvPr/>
            </p:nvSpPr>
            <p:spPr>
              <a:xfrm>
                <a:off x="3116739" y="6388503"/>
                <a:ext cx="7062056" cy="37798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ドロネー図による重み　　</a:t>
                </a:r>
                <a14:m>
                  <m:oMath xmlns:m="http://schemas.openxmlformats.org/officeDocument/2006/math">
                    <m:sSub>
                      <m:sSubPr>
                        <m:ctrlPr>
                          <a:rPr lang="en-US" altLang="zh-CN" sz="1400" i="1" smtClean="0">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𝑑</m:t>
                        </m:r>
                      </m:sub>
                    </m:sSub>
                    <m:r>
                      <a:rPr lang="en-US" altLang="zh-CN" sz="1400" b="0" i="0" smtClean="0">
                        <a:latin typeface="Cambria Math" panose="02040503050406030204" pitchFamily="18" charset="0"/>
                      </a:rPr>
                      <m:t>=</m:t>
                    </m:r>
                    <m:func>
                      <m:funcPr>
                        <m:ctrlPr>
                          <a:rPr lang="en-US" altLang="zh-CN" sz="1400" b="0" i="1" smtClean="0">
                            <a:latin typeface="Cambria Math" panose="02040503050406030204" pitchFamily="18" charset="0"/>
                          </a:rPr>
                        </m:ctrlPr>
                      </m:funcPr>
                      <m:fName>
                        <m:limLow>
                          <m:limLowPr>
                            <m:ctrlPr>
                              <a:rPr lang="en-US" altLang="zh-CN" sz="1400" b="0" i="1" smtClean="0">
                                <a:latin typeface="Cambria Math" panose="02040503050406030204" pitchFamily="18" charset="0"/>
                              </a:rPr>
                            </m:ctrlPr>
                          </m:limLowPr>
                          <m:e>
                            <m:r>
                              <m:rPr>
                                <m:sty m:val="p"/>
                              </m:rPr>
                              <a:rPr lang="en-US" altLang="zh-CN" sz="1400" b="0" i="0" smtClean="0">
                                <a:latin typeface="Cambria Math" panose="02040503050406030204" pitchFamily="18" charset="0"/>
                              </a:rPr>
                              <m:t>max</m:t>
                            </m:r>
                          </m:e>
                          <m:lim/>
                        </m:limLow>
                      </m:fName>
                      <m:e>
                        <m:d>
                          <m:dPr>
                            <m:ctrlPr>
                              <a:rPr lang="en-US" altLang="zh-CN" sz="1400" b="0" i="1" smtClean="0">
                                <a:latin typeface="Cambria Math" panose="02040503050406030204" pitchFamily="18" charset="0"/>
                              </a:rPr>
                            </m:ctrlPr>
                          </m:dPr>
                          <m:e>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4</m:t>
                                </m:r>
                              </m:sub>
                            </m:sSub>
                            <m:r>
                              <a:rPr lang="en-US" altLang="zh-CN" sz="1400" i="1" smtClean="0">
                                <a:latin typeface="Cambria Math" panose="02040503050406030204" pitchFamily="18" charset="0"/>
                              </a:rPr>
                              <m:t> </m:t>
                            </m:r>
                          </m:e>
                        </m:d>
                      </m:e>
                    </m:func>
                    <m:r>
                      <a:rPr lang="en-US" altLang="zh-CN" sz="1400" b="0" i="1" smtClean="0">
                        <a:solidFill>
                          <a:srgbClr val="FF0000"/>
                        </a:solidFill>
                        <a:latin typeface="Cambria Math" panose="02040503050406030204" pitchFamily="18" charset="0"/>
                      </a:rPr>
                      <m:t>+1</m:t>
                    </m:r>
                  </m:oMath>
                </a14:m>
                <a:endParaRPr lang="zh-CN" altLang="en-US" sz="1400" dirty="0"/>
              </a:p>
            </p:txBody>
          </p:sp>
        </mc:Choice>
        <mc:Fallback xmlns="">
          <p:sp>
            <p:nvSpPr>
              <p:cNvPr id="39" name="文本框 19">
                <a:extLst>
                  <a:ext uri="{FF2B5EF4-FFF2-40B4-BE49-F238E27FC236}">
                    <a16:creationId xmlns:a16="http://schemas.microsoft.com/office/drawing/2014/main" id="{F341B69A-4944-395E-9554-23EEC035D20A}"/>
                  </a:ext>
                </a:extLst>
              </p:cNvPr>
              <p:cNvSpPr txBox="1">
                <a:spLocks noRot="1" noChangeAspect="1" noMove="1" noResize="1" noEditPoints="1" noAdjustHandles="1" noChangeArrowheads="1" noChangeShapeType="1" noTextEdit="1"/>
              </p:cNvSpPr>
              <p:nvPr/>
            </p:nvSpPr>
            <p:spPr>
              <a:xfrm>
                <a:off x="3116739" y="6388503"/>
                <a:ext cx="7062056" cy="377989"/>
              </a:xfrm>
              <a:prstGeom prst="rect">
                <a:avLst/>
              </a:prstGeom>
              <a:blipFill>
                <a:blip r:embed="rId10"/>
                <a:stretch>
                  <a:fillRect l="-259" t="-1613"/>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FF8D83F1-B224-4409-492B-222099A2A0C7}"/>
              </a:ext>
            </a:extLst>
          </p:cNvPr>
          <p:cNvSpPr txBox="1"/>
          <p:nvPr/>
        </p:nvSpPr>
        <p:spPr>
          <a:xfrm>
            <a:off x="6176856" y="939437"/>
            <a:ext cx="5855906" cy="1200329"/>
          </a:xfrm>
          <a:prstGeom prst="rect">
            <a:avLst/>
          </a:prstGeom>
          <a:noFill/>
          <a:ln>
            <a:solidFill>
              <a:schemeClr val="tx1"/>
            </a:solidFill>
          </a:ln>
        </p:spPr>
        <p:txBody>
          <a:bodyPr wrap="square" rtlCol="0">
            <a:spAutoFit/>
          </a:bodyPr>
          <a:lstStyle/>
          <a:p>
            <a:r>
              <a:rPr lang="ja-JP" altLang="en-US" sz="1200" dirty="0"/>
              <a:t>グラフの三つの選択肢：</a:t>
            </a:r>
            <a:endParaRPr lang="en-US" altLang="ja-JP" sz="1200" dirty="0"/>
          </a:p>
          <a:p>
            <a:r>
              <a:rPr lang="ja-JP" altLang="en-US" sz="1200" dirty="0"/>
              <a:t>①ドロネー図</a:t>
            </a:r>
            <a:r>
              <a:rPr lang="en-US" altLang="ja-JP" sz="1200" dirty="0"/>
              <a:t>                           </a:t>
            </a:r>
            <a:r>
              <a:rPr lang="ja-JP" altLang="en-US" sz="1200" dirty="0"/>
              <a:t>（辺の個数が一番少ないため、𝜆が一番小さいはず）</a:t>
            </a:r>
            <a:endParaRPr lang="en-US" altLang="ja-JP" sz="1200" dirty="0"/>
          </a:p>
          <a:p>
            <a:r>
              <a:rPr lang="ja-JP" altLang="en-US" sz="1200" dirty="0"/>
              <a:t>②</a:t>
            </a:r>
            <a:r>
              <a:rPr lang="en-US" altLang="ja-JP" sz="1200" dirty="0"/>
              <a:t>seg</a:t>
            </a:r>
            <a:r>
              <a:rPr lang="ja-JP" altLang="en-US" sz="1200" dirty="0"/>
              <a:t>方法で得られたグラフ</a:t>
            </a:r>
            <a:endParaRPr lang="en-US" altLang="ja-JP" sz="1200" dirty="0"/>
          </a:p>
          <a:p>
            <a:r>
              <a:rPr lang="ja-JP" altLang="en-US" sz="1200" dirty="0"/>
              <a:t>③</a:t>
            </a:r>
            <a:r>
              <a:rPr lang="en-US" altLang="ja-JP" sz="1200" dirty="0" err="1"/>
              <a:t>nei</a:t>
            </a:r>
            <a:r>
              <a:rPr lang="ja-JP" altLang="en-US" sz="1200" dirty="0"/>
              <a:t>方法で得られたグラフ</a:t>
            </a:r>
            <a:r>
              <a:rPr lang="en-US" altLang="ja-JP" sz="1200" dirty="0"/>
              <a:t>    </a:t>
            </a:r>
            <a:r>
              <a:rPr lang="ja-JP" altLang="en-US" sz="1200" dirty="0"/>
              <a:t>（辺の個数が一番多いため、𝜆が一番大きいはず）</a:t>
            </a:r>
            <a:endParaRPr lang="en-US" altLang="ja-JP" sz="1200" dirty="0"/>
          </a:p>
          <a:p>
            <a:endParaRPr lang="en-US" altLang="ja-JP" sz="1200" dirty="0"/>
          </a:p>
          <a:p>
            <a:r>
              <a:rPr lang="ja-JP" altLang="en-US" sz="1200" dirty="0"/>
              <a:t>異なるグラフで得られた𝜆も異なる</a:t>
            </a:r>
          </a:p>
        </p:txBody>
      </p:sp>
    </p:spTree>
    <p:extLst>
      <p:ext uri="{BB962C8B-B14F-4D97-AF65-F5344CB8AC3E}">
        <p14:creationId xmlns:p14="http://schemas.microsoft.com/office/powerpoint/2010/main" val="1948007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74C7-EF85-FD66-130C-4B3C5A39B217}"/>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A169094-7FEB-01C1-8E66-4B5FFCBAF8B2}"/>
              </a:ext>
            </a:extLst>
          </p:cNvPr>
          <p:cNvSpPr/>
          <p:nvPr/>
        </p:nvSpPr>
        <p:spPr>
          <a:xfrm>
            <a:off x="585062" y="102741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タイトル 1">
                <a:extLst>
                  <a:ext uri="{FF2B5EF4-FFF2-40B4-BE49-F238E27FC236}">
                    <a16:creationId xmlns:a16="http://schemas.microsoft.com/office/drawing/2014/main" id="{91B3789A-7F6E-13CE-BB0A-8C923F88CE6F}"/>
                  </a:ext>
                </a:extLst>
              </p:cNvPr>
              <p:cNvSpPr>
                <a:spLocks noGrp="1"/>
              </p:cNvSpPr>
              <p:nvPr>
                <p:ph type="title"/>
              </p:nvPr>
            </p:nvSpPr>
            <p:spPr>
              <a:xfrm>
                <a:off x="585061" y="394185"/>
                <a:ext cx="10532995" cy="598978"/>
              </a:xfrm>
            </p:spPr>
            <p:txBody>
              <a:bodyPr>
                <a:normAutofit fontScale="90000"/>
              </a:bodyPr>
              <a:lstStyle/>
              <a:p>
                <a:r>
                  <a:rPr kumimoji="1" lang="ja-JP" altLang="en-US" b="1" dirty="0"/>
                  <a:t>ペナルティー係数</a:t>
                </a:r>
                <a14:m>
                  <m:oMath xmlns:m="http://schemas.openxmlformats.org/officeDocument/2006/math">
                    <m:r>
                      <a:rPr kumimoji="1" lang="ja-JP" altLang="en-US" b="0" i="1" smtClean="0">
                        <a:latin typeface="Cambria Math" panose="02040503050406030204" pitchFamily="18" charset="0"/>
                      </a:rPr>
                      <m:t>𝜆</m:t>
                    </m:r>
                  </m:oMath>
                </a14:m>
                <a:r>
                  <a:rPr kumimoji="1" lang="ja-JP" altLang="en-US" b="1" dirty="0"/>
                  <a:t>の算出</a:t>
                </a:r>
              </a:p>
            </p:txBody>
          </p:sp>
        </mc:Choice>
        <mc:Fallback xmlns="">
          <p:sp>
            <p:nvSpPr>
              <p:cNvPr id="6" name="タイトル 1">
                <a:extLst>
                  <a:ext uri="{FF2B5EF4-FFF2-40B4-BE49-F238E27FC236}">
                    <a16:creationId xmlns:a16="http://schemas.microsoft.com/office/drawing/2014/main" id="{91B3789A-7F6E-13CE-BB0A-8C923F88CE6F}"/>
                  </a:ext>
                </a:extLst>
              </p:cNvPr>
              <p:cNvSpPr>
                <a:spLocks noGrp="1" noRot="1" noChangeAspect="1" noMove="1" noResize="1" noEditPoints="1" noAdjustHandles="1" noChangeArrowheads="1" noChangeShapeType="1" noTextEdit="1"/>
              </p:cNvSpPr>
              <p:nvPr>
                <p:ph type="title"/>
              </p:nvPr>
            </p:nvSpPr>
            <p:spPr>
              <a:xfrm>
                <a:off x="585061" y="394185"/>
                <a:ext cx="10532995" cy="598978"/>
              </a:xfrm>
              <a:blipFill>
                <a:blip r:embed="rId2"/>
                <a:stretch>
                  <a:fillRect l="-2083" t="-31633" b="-479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2A46E16F-142E-1433-9FDF-D1CAD12CB977}"/>
                  </a:ext>
                </a:extLst>
              </p:cNvPr>
              <p:cNvSpPr txBox="1"/>
              <p:nvPr/>
            </p:nvSpPr>
            <p:spPr>
              <a:xfrm>
                <a:off x="820324" y="1824042"/>
                <a:ext cx="5791970" cy="3323987"/>
              </a:xfrm>
              <a:prstGeom prst="rect">
                <a:avLst/>
              </a:prstGeom>
              <a:noFill/>
            </p:spPr>
            <p:txBody>
              <a:bodyPr wrap="none" rtlCol="0">
                <a:spAutoFit/>
              </a:bodyPr>
              <a:lstStyle/>
              <a:p>
                <a:r>
                  <a:rPr lang="ja-JP" altLang="en-US" sz="1400" dirty="0"/>
                  <a:t>ドロネー図で得られた</a:t>
                </a:r>
                <a14:m>
                  <m:oMath xmlns:m="http://schemas.openxmlformats.org/officeDocument/2006/math">
                    <m:r>
                      <a:rPr kumimoji="1" lang="ja-JP" altLang="en-US" sz="1400" b="0" i="1" smtClean="0">
                        <a:latin typeface="Cambria Math" panose="02040503050406030204" pitchFamily="18" charset="0"/>
                      </a:rPr>
                      <m:t>𝜆</m:t>
                    </m:r>
                  </m:oMath>
                </a14:m>
                <a:r>
                  <a:rPr lang="ja-JP" altLang="en-US" sz="1400" dirty="0"/>
                  <a:t>での実験も前にしました、</a:t>
                </a:r>
                <a:endParaRPr lang="en-US" altLang="ja-JP" sz="1400" dirty="0"/>
              </a:p>
              <a:p>
                <a:r>
                  <a:rPr lang="ja-JP" altLang="en-US" sz="1400" dirty="0"/>
                  <a:t>問題のサイズが小さい時</a:t>
                </a:r>
                <a:r>
                  <a:rPr lang="en-US" altLang="ja-JP" sz="1400" dirty="0" err="1"/>
                  <a:t>gurobi</a:t>
                </a:r>
                <a:r>
                  <a:rPr lang="ja-JP" altLang="en-US" sz="1400" dirty="0"/>
                  <a:t>で成功に最適解が得られた</a:t>
                </a:r>
                <a:endParaRPr lang="en-US" altLang="ja-JP" sz="1400" dirty="0"/>
              </a:p>
              <a:p>
                <a:r>
                  <a:rPr lang="ja-JP" altLang="en-US" sz="1400" dirty="0"/>
                  <a:t>サイズが大きい時制限時間内に既知最適解に近づくことができない</a:t>
                </a:r>
                <a:endParaRPr lang="en-US" altLang="ja-JP" sz="1400" dirty="0"/>
              </a:p>
              <a:p>
                <a:endParaRPr lang="en-US" altLang="ja-JP" sz="1400" dirty="0"/>
              </a:p>
              <a:p>
                <a:endParaRPr lang="en-US" altLang="ja-JP" sz="1400" dirty="0"/>
              </a:p>
              <a:p>
                <a:r>
                  <a:rPr lang="ja-JP" altLang="en-US" sz="1400" dirty="0"/>
                  <a:t>気になるのは</a:t>
                </a:r>
                <a:endParaRPr lang="en-US" altLang="ja-JP" sz="1400" dirty="0"/>
              </a:p>
              <a:p>
                <a:r>
                  <a:rPr lang="ja-JP" altLang="en-US" sz="1400" dirty="0"/>
                  <a:t>直接</a:t>
                </a:r>
                <a:r>
                  <a:rPr lang="en-US" altLang="ja-JP" sz="1400" dirty="0"/>
                  <a:t>LKH</a:t>
                </a:r>
                <a:r>
                  <a:rPr lang="ja-JP" altLang="en-US" sz="1400" dirty="0"/>
                  <a:t>で得られた最適解のグラフで計算する</a:t>
                </a:r>
                <a14:m>
                  <m:oMath xmlns:m="http://schemas.openxmlformats.org/officeDocument/2006/math">
                    <m:r>
                      <a:rPr kumimoji="1" lang="ja-JP" altLang="en-US" sz="1400" b="0" i="1" smtClean="0">
                        <a:latin typeface="Cambria Math" panose="02040503050406030204" pitchFamily="18" charset="0"/>
                      </a:rPr>
                      <m:t>𝜆</m:t>
                    </m:r>
                    <m:r>
                      <a:rPr kumimoji="1" lang="ja-JP" altLang="en-US" sz="1400" i="1">
                        <a:latin typeface="Cambria Math" panose="02040503050406030204" pitchFamily="18" charset="0"/>
                      </a:rPr>
                      <m:t>が</m:t>
                    </m:r>
                  </m:oMath>
                </a14:m>
                <a:r>
                  <a:rPr lang="ja-JP" altLang="en-US" sz="1400" dirty="0"/>
                  <a:t>足りるかということ</a:t>
                </a:r>
                <a:endParaRPr lang="en-US" altLang="ja-JP" sz="1400" dirty="0"/>
              </a:p>
              <a:p>
                <a:endParaRPr lang="en-US" altLang="ja-JP" sz="1400" dirty="0"/>
              </a:p>
              <a:p>
                <a:endParaRPr lang="en-US" altLang="ja-JP" sz="1400" dirty="0"/>
              </a:p>
              <a:p>
                <a:endParaRPr lang="en-US" altLang="ja-JP" sz="1400" dirty="0"/>
              </a:p>
              <a:p>
                <a:r>
                  <a:rPr lang="ja-JP" altLang="en-US" sz="1400" dirty="0"/>
                  <a:t>次回する予定：</a:t>
                </a:r>
                <a:endParaRPr lang="en-US" altLang="ja-JP" sz="1400" dirty="0"/>
              </a:p>
              <a:p>
                <a:endParaRPr lang="en-US" altLang="ja-JP" sz="1400" dirty="0"/>
              </a:p>
              <a:p>
                <a:r>
                  <a:rPr lang="ja-JP" altLang="en-US" sz="1400" dirty="0"/>
                  <a:t>直接</a:t>
                </a:r>
                <a:r>
                  <a:rPr lang="en-US" altLang="ja-JP" sz="1400" dirty="0"/>
                  <a:t>LKH</a:t>
                </a:r>
                <a:r>
                  <a:rPr lang="ja-JP" altLang="en-US" sz="1400" dirty="0"/>
                  <a:t>で得られた最適解のグラフで</a:t>
                </a:r>
                <a14:m>
                  <m:oMath xmlns:m="http://schemas.openxmlformats.org/officeDocument/2006/math">
                    <m:r>
                      <a:rPr kumimoji="1" lang="ja-JP" altLang="en-US" sz="1400" b="0" i="1" smtClean="0">
                        <a:latin typeface="Cambria Math" panose="02040503050406030204" pitchFamily="18" charset="0"/>
                      </a:rPr>
                      <m:t>𝜆</m:t>
                    </m:r>
                  </m:oMath>
                </a14:m>
                <a:r>
                  <a:rPr lang="ja-JP" altLang="en-US" sz="1400" dirty="0"/>
                  <a:t>を計算する</a:t>
                </a:r>
                <a:endParaRPr lang="en-US" altLang="ja-JP" sz="1400" dirty="0"/>
              </a:p>
              <a:p>
                <a:endParaRPr lang="en-US" altLang="ja-JP" sz="1400" dirty="0"/>
              </a:p>
              <a:p>
                <a14:m>
                  <m:oMath xmlns:m="http://schemas.openxmlformats.org/officeDocument/2006/math">
                    <m:r>
                      <a:rPr kumimoji="1" lang="ja-JP" altLang="en-US" sz="1400" b="0" i="1" smtClean="0">
                        <a:latin typeface="Cambria Math" panose="02040503050406030204" pitchFamily="18" charset="0"/>
                      </a:rPr>
                      <m:t>𝜆</m:t>
                    </m:r>
                  </m:oMath>
                </a14:m>
                <a:r>
                  <a:rPr lang="ja-JP" altLang="en-US" sz="1400" dirty="0"/>
                  <a:t>が足りるかどうか</a:t>
                </a:r>
                <a:r>
                  <a:rPr lang="en-US" altLang="ja-JP" sz="1400" dirty="0" err="1"/>
                  <a:t>gurobi</a:t>
                </a:r>
                <a:r>
                  <a:rPr lang="ja-JP" altLang="en-US" sz="1400" dirty="0"/>
                  <a:t>で検証する予定</a:t>
                </a:r>
                <a:endParaRPr lang="en-US" altLang="ja-JP" sz="1400" dirty="0"/>
              </a:p>
            </p:txBody>
          </p:sp>
        </mc:Choice>
        <mc:Fallback>
          <p:sp>
            <p:nvSpPr>
              <p:cNvPr id="3" name="文本框 2">
                <a:extLst>
                  <a:ext uri="{FF2B5EF4-FFF2-40B4-BE49-F238E27FC236}">
                    <a16:creationId xmlns:a16="http://schemas.microsoft.com/office/drawing/2014/main" id="{2A46E16F-142E-1433-9FDF-D1CAD12CB977}"/>
                  </a:ext>
                </a:extLst>
              </p:cNvPr>
              <p:cNvSpPr txBox="1">
                <a:spLocks noRot="1" noChangeAspect="1" noMove="1" noResize="1" noEditPoints="1" noAdjustHandles="1" noChangeArrowheads="1" noChangeShapeType="1" noTextEdit="1"/>
              </p:cNvSpPr>
              <p:nvPr/>
            </p:nvSpPr>
            <p:spPr>
              <a:xfrm>
                <a:off x="820324" y="1824042"/>
                <a:ext cx="5791970" cy="3323987"/>
              </a:xfrm>
              <a:prstGeom prst="rect">
                <a:avLst/>
              </a:prstGeom>
              <a:blipFill>
                <a:blip r:embed="rId3"/>
                <a:stretch>
                  <a:fillRect l="-316" t="-367" b="-110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0F9760D-AD09-E4CE-8600-A950A29287BF}"/>
              </a:ext>
            </a:extLst>
          </p:cNvPr>
          <p:cNvPicPr>
            <a:picLocks noChangeAspect="1"/>
          </p:cNvPicPr>
          <p:nvPr/>
        </p:nvPicPr>
        <p:blipFill rotWithShape="1">
          <a:blip r:embed="rId4"/>
          <a:srcRect l="50135" t="3897" r="-84" b="2992"/>
          <a:stretch/>
        </p:blipFill>
        <p:spPr>
          <a:xfrm>
            <a:off x="7801232" y="1924782"/>
            <a:ext cx="2133600" cy="2138761"/>
          </a:xfrm>
          <a:prstGeom prst="rect">
            <a:avLst/>
          </a:prstGeom>
        </p:spPr>
      </p:pic>
      <p:sp>
        <p:nvSpPr>
          <p:cNvPr id="7" name="文本框 6">
            <a:extLst>
              <a:ext uri="{FF2B5EF4-FFF2-40B4-BE49-F238E27FC236}">
                <a16:creationId xmlns:a16="http://schemas.microsoft.com/office/drawing/2014/main" id="{587601DE-7C0A-5977-91F3-582373265E33}"/>
              </a:ext>
            </a:extLst>
          </p:cNvPr>
          <p:cNvSpPr txBox="1"/>
          <p:nvPr/>
        </p:nvSpPr>
        <p:spPr>
          <a:xfrm>
            <a:off x="7648832" y="1501346"/>
            <a:ext cx="2339102" cy="307777"/>
          </a:xfrm>
          <a:prstGeom prst="rect">
            <a:avLst/>
          </a:prstGeom>
          <a:noFill/>
        </p:spPr>
        <p:txBody>
          <a:bodyPr wrap="none" rtlCol="0">
            <a:spAutoFit/>
          </a:bodyPr>
          <a:lstStyle/>
          <a:p>
            <a:r>
              <a:rPr lang="ja-JP" altLang="en-US" sz="1400" dirty="0"/>
              <a:t>あるインスタンスの最適解</a:t>
            </a:r>
            <a:endParaRPr lang="zh-CN" altLang="en-US" sz="1400" dirty="0"/>
          </a:p>
        </p:txBody>
      </p:sp>
    </p:spTree>
    <p:extLst>
      <p:ext uri="{BB962C8B-B14F-4D97-AF65-F5344CB8AC3E}">
        <p14:creationId xmlns:p14="http://schemas.microsoft.com/office/powerpoint/2010/main" val="315631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1524000" y="1468582"/>
            <a:ext cx="9144000" cy="1514908"/>
          </a:xfrm>
        </p:spPr>
        <p:txBody>
          <a:bodyPr>
            <a:normAutofit/>
          </a:bodyPr>
          <a:lstStyle/>
          <a:p>
            <a:r>
              <a:rPr kumimoji="1" lang="en-US" altLang="zh-CN" dirty="0"/>
              <a:t>Thanks</a:t>
            </a:r>
            <a:endParaRPr kumimoji="1" lang="ja-JP" altLang="en-US"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1524000" y="4105275"/>
            <a:ext cx="9144000" cy="1655762"/>
          </a:xfrm>
        </p:spPr>
        <p:txBody>
          <a:bodyPr/>
          <a:lstStyle/>
          <a:p>
            <a:r>
              <a:rPr lang="en-US" altLang="ja-JP" dirty="0"/>
              <a:t>M230641</a:t>
            </a:r>
            <a:r>
              <a:rPr kumimoji="1" lang="en-US" altLang="ja-JP" dirty="0"/>
              <a:t>	</a:t>
            </a:r>
            <a:r>
              <a:rPr kumimoji="1" lang="ja-JP" altLang="en-US" dirty="0"/>
              <a:t>劉　崇玖</a:t>
            </a:r>
          </a:p>
        </p:txBody>
      </p:sp>
      <p:sp>
        <p:nvSpPr>
          <p:cNvPr id="5" name="日付プレースホルダー 4">
            <a:extLst>
              <a:ext uri="{FF2B5EF4-FFF2-40B4-BE49-F238E27FC236}">
                <a16:creationId xmlns:a16="http://schemas.microsoft.com/office/drawing/2014/main" id="{8A289873-8A47-BBF3-30C9-3A787342CFF9}"/>
              </a:ext>
            </a:extLst>
          </p:cNvPr>
          <p:cNvSpPr>
            <a:spLocks noGrp="1"/>
          </p:cNvSpPr>
          <p:nvPr>
            <p:ph type="dt" sz="half" idx="10"/>
          </p:nvPr>
        </p:nvSpPr>
        <p:spPr/>
        <p:txBody>
          <a:bodyPr/>
          <a:lstStyle/>
          <a:p>
            <a:r>
              <a:rPr kumimoji="1" lang="en-US" altLang="ja-JP" dirty="0">
                <a:latin typeface="Segoe UI Symbol" panose="020B0502040204020203" pitchFamily="34" charset="0"/>
              </a:rPr>
              <a:t>2024/7/30</a:t>
            </a:r>
            <a:endParaRPr kumimoji="1" lang="ja-JP" altLang="en-US" dirty="0">
              <a:latin typeface="Segoe UI Symbol" panose="020B0502040204020203" pitchFamily="34" charset="0"/>
            </a:endParaRPr>
          </a:p>
        </p:txBody>
      </p:sp>
      <p:sp>
        <p:nvSpPr>
          <p:cNvPr id="4" name="矩形: 圆角 3">
            <a:extLst>
              <a:ext uri="{FF2B5EF4-FFF2-40B4-BE49-F238E27FC236}">
                <a16:creationId xmlns:a16="http://schemas.microsoft.com/office/drawing/2014/main" id="{619D484C-F25C-8FE4-9801-8F43039125C7}"/>
              </a:ext>
            </a:extLst>
          </p:cNvPr>
          <p:cNvSpPr/>
          <p:nvPr/>
        </p:nvSpPr>
        <p:spPr>
          <a:xfrm>
            <a:off x="1911928" y="3396673"/>
            <a:ext cx="8525164" cy="64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72129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12993</TotalTime>
  <Words>1209</Words>
  <Application>Microsoft Office PowerPoint</Application>
  <PresentationFormat>宽屏</PresentationFormat>
  <Paragraphs>217</Paragraphs>
  <Slides>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等线</vt:lpstr>
      <vt:lpstr>等线 Light</vt:lpstr>
      <vt:lpstr>Arial</vt:lpstr>
      <vt:lpstr>Cambria Math</vt:lpstr>
      <vt:lpstr>Segoe UI Symbol</vt:lpstr>
      <vt:lpstr>Office 主题​​</vt:lpstr>
      <vt:lpstr>Group meeting</vt:lpstr>
      <vt:lpstr>今回の内容</vt:lpstr>
      <vt:lpstr>最適順路が含まれるか？</vt:lpstr>
      <vt:lpstr>最適順路が含まれるか？</vt:lpstr>
      <vt:lpstr>必ず最適順路が含まれる必要がある？</vt:lpstr>
      <vt:lpstr>制約</vt:lpstr>
      <vt:lpstr>ペナルティー係数λの算出</vt:lpstr>
      <vt:lpstr>ペナルティー係数λの算出</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meeting</dc:title>
  <dc:creator>劉　崇玖</dc:creator>
  <cp:lastModifiedBy>崇玖 刘</cp:lastModifiedBy>
  <cp:revision>580</cp:revision>
  <dcterms:created xsi:type="dcterms:W3CDTF">2023-04-18T06:26:34Z</dcterms:created>
  <dcterms:modified xsi:type="dcterms:W3CDTF">2024-07-29T17:44:57Z</dcterms:modified>
</cp:coreProperties>
</file>