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82"/>
  </p:notesMasterIdLst>
  <p:handoutMasterIdLst>
    <p:handoutMasterId r:id="rId83"/>
  </p:handoutMasterIdLst>
  <p:sldIdLst>
    <p:sldId id="462" r:id="rId8"/>
    <p:sldId id="463" r:id="rId9"/>
    <p:sldId id="464" r:id="rId10"/>
    <p:sldId id="472" r:id="rId11"/>
    <p:sldId id="484" r:id="rId12"/>
    <p:sldId id="522" r:id="rId13"/>
    <p:sldId id="527" r:id="rId14"/>
    <p:sldId id="521" r:id="rId15"/>
    <p:sldId id="573" r:id="rId16"/>
    <p:sldId id="504" r:id="rId17"/>
    <p:sldId id="528" r:id="rId18"/>
    <p:sldId id="524" r:id="rId19"/>
    <p:sldId id="529" r:id="rId20"/>
    <p:sldId id="576" r:id="rId21"/>
    <p:sldId id="505" r:id="rId22"/>
    <p:sldId id="530" r:id="rId23"/>
    <p:sldId id="531" r:id="rId24"/>
    <p:sldId id="526" r:id="rId25"/>
    <p:sldId id="532" r:id="rId26"/>
    <p:sldId id="473" r:id="rId27"/>
    <p:sldId id="485" r:id="rId28"/>
    <p:sldId id="533" r:id="rId29"/>
    <p:sldId id="535" r:id="rId30"/>
    <p:sldId id="537" r:id="rId31"/>
    <p:sldId id="536" r:id="rId32"/>
    <p:sldId id="506" r:id="rId33"/>
    <p:sldId id="538" r:id="rId34"/>
    <p:sldId id="507" r:id="rId35"/>
    <p:sldId id="540" r:id="rId36"/>
    <p:sldId id="508" r:id="rId37"/>
    <p:sldId id="539" r:id="rId38"/>
    <p:sldId id="552" r:id="rId39"/>
    <p:sldId id="541" r:id="rId40"/>
    <p:sldId id="551" r:id="rId41"/>
    <p:sldId id="553" r:id="rId42"/>
    <p:sldId id="550" r:id="rId43"/>
    <p:sldId id="577" r:id="rId44"/>
    <p:sldId id="542" r:id="rId45"/>
    <p:sldId id="555" r:id="rId46"/>
    <p:sldId id="556" r:id="rId47"/>
    <p:sldId id="557" r:id="rId48"/>
    <p:sldId id="558" r:id="rId49"/>
    <p:sldId id="559" r:id="rId50"/>
    <p:sldId id="543" r:id="rId51"/>
    <p:sldId id="560" r:id="rId52"/>
    <p:sldId id="574" r:id="rId53"/>
    <p:sldId id="544" r:id="rId54"/>
    <p:sldId id="575" r:id="rId55"/>
    <p:sldId id="545" r:id="rId56"/>
    <p:sldId id="546" r:id="rId57"/>
    <p:sldId id="547" r:id="rId58"/>
    <p:sldId id="548" r:id="rId59"/>
    <p:sldId id="561" r:id="rId60"/>
    <p:sldId id="549" r:id="rId61"/>
    <p:sldId id="474" r:id="rId62"/>
    <p:sldId id="486" r:id="rId63"/>
    <p:sldId id="562" r:id="rId64"/>
    <p:sldId id="564" r:id="rId65"/>
    <p:sldId id="509" r:id="rId66"/>
    <p:sldId id="565" r:id="rId67"/>
    <p:sldId id="566" r:id="rId68"/>
    <p:sldId id="475" r:id="rId69"/>
    <p:sldId id="579" r:id="rId70"/>
    <p:sldId id="580" r:id="rId71"/>
    <p:sldId id="582" r:id="rId72"/>
    <p:sldId id="581" r:id="rId73"/>
    <p:sldId id="583" r:id="rId74"/>
    <p:sldId id="578" r:id="rId75"/>
    <p:sldId id="584" r:id="rId76"/>
    <p:sldId id="585" r:id="rId77"/>
    <p:sldId id="586" r:id="rId78"/>
    <p:sldId id="451" r:id="rId79"/>
    <p:sldId id="452" r:id="rId80"/>
    <p:sldId id="264"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D2B26"/>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2" autoAdjust="0"/>
    <p:restoredTop sz="94915" autoAdjust="0"/>
  </p:normalViewPr>
  <p:slideViewPr>
    <p:cSldViewPr snapToGrid="0">
      <p:cViewPr varScale="1">
        <p:scale>
          <a:sx n="104" d="100"/>
          <a:sy n="104" d="100"/>
        </p:scale>
        <p:origin x="148" y="84"/>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2024/8/22</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794103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3504171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139260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61358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107456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136645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171186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255375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308517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394505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70123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4.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hadoop.apache.org/" TargetMode="Externa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hyperlink" Target="https://www.cloudera.com/products/hdp.html" TargetMode="External"/><Relationship Id="rId4" Type="http://schemas.openxmlformats.org/officeDocument/2006/relationships/hyperlink" Target="https://www.cloudera.com/products/open-source/apache-hadoop.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chive.apache.org/dist/hadoop/common/hadoop-3.3.0/" TargetMode="Externa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hadoop.apache.org/docs/r3.3.0/"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namenode_host:9870/" TargetMode="Externa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resourcemanager_host:8088/" TargetMode="Externa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node1:19888/jobhistory" TargetMode="Externa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dirty="0"/>
              <a:t>Apache Hadoop</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a:t>
            </a:r>
            <a:r>
              <a:rPr lang="zh-CN" altLang="en-US" dirty="0">
                <a:solidFill>
                  <a:schemeClr val="tx1"/>
                </a:solidFill>
              </a:rPr>
              <a:t>介绍、发展简史</a:t>
            </a:r>
            <a:endParaRPr lang="en-US" altLang="zh-CN" dirty="0">
              <a:solidFill>
                <a:schemeClr val="tx1"/>
              </a:solidFill>
            </a:endParaRPr>
          </a:p>
          <a:p>
            <a:r>
              <a:rPr lang="en-US" altLang="zh-CN" dirty="0">
                <a:solidFill>
                  <a:srgbClr val="FF0000"/>
                </a:solidFill>
              </a:rPr>
              <a:t>Hadoop</a:t>
            </a:r>
            <a:r>
              <a:rPr lang="zh-CN" altLang="en-US" dirty="0">
                <a:solidFill>
                  <a:srgbClr val="FF0000"/>
                </a:solidFill>
              </a:rPr>
              <a:t>特性优点、国内外应用</a:t>
            </a:r>
            <a:endParaRPr lang="en-US" altLang="zh-CN" dirty="0">
              <a:solidFill>
                <a:srgbClr val="FF0000"/>
              </a:solidFill>
            </a:endParaRPr>
          </a:p>
          <a:p>
            <a:r>
              <a:rPr lang="en-US" altLang="zh-CN" dirty="0">
                <a:solidFill>
                  <a:schemeClr val="tx1"/>
                </a:solidFill>
              </a:rPr>
              <a:t>Hadoop</a:t>
            </a:r>
            <a:r>
              <a:rPr lang="zh-CN" altLang="en-US" dirty="0">
                <a:solidFill>
                  <a:schemeClr val="tx1"/>
                </a:solidFill>
              </a:rPr>
              <a:t>发行版本、架构变迁</a:t>
            </a:r>
            <a:endParaRPr lang="en-US" altLang="zh-CN" dirty="0">
              <a:solidFill>
                <a:schemeClr val="tx1"/>
              </a:solidFill>
            </a:endParaRPr>
          </a:p>
        </p:txBody>
      </p:sp>
    </p:spTree>
    <p:extLst>
      <p:ext uri="{BB962C8B-B14F-4D97-AF65-F5344CB8AC3E}">
        <p14:creationId xmlns:p14="http://schemas.microsoft.com/office/powerpoint/2010/main" val="236091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特性优点</a:t>
            </a:r>
          </a:p>
        </p:txBody>
      </p:sp>
      <p:sp>
        <p:nvSpPr>
          <p:cNvPr id="29" name="Freeform 7">
            <a:extLst>
              <a:ext uri="{FF2B5EF4-FFF2-40B4-BE49-F238E27FC236}">
                <a16:creationId xmlns:a16="http://schemas.microsoft.com/office/drawing/2014/main" id="{81270032-1060-FA47-A9F5-64EB45423470}"/>
              </a:ext>
            </a:extLst>
          </p:cNvPr>
          <p:cNvSpPr>
            <a:spLocks/>
          </p:cNvSpPr>
          <p:nvPr/>
        </p:nvSpPr>
        <p:spPr bwMode="auto">
          <a:xfrm>
            <a:off x="5470870" y="1561306"/>
            <a:ext cx="968375" cy="4479925"/>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chemeClr val="bg1">
                <a:lumMod val="6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1" name="Oval 12">
            <a:extLst>
              <a:ext uri="{FF2B5EF4-FFF2-40B4-BE49-F238E27FC236}">
                <a16:creationId xmlns:a16="http://schemas.microsoft.com/office/drawing/2014/main" id="{6B0B338A-C282-9349-B458-C8C9A7B6FC9A}"/>
              </a:ext>
            </a:extLst>
          </p:cNvPr>
          <p:cNvSpPr>
            <a:spLocks noChangeArrowheads="1"/>
          </p:cNvSpPr>
          <p:nvPr/>
        </p:nvSpPr>
        <p:spPr bwMode="auto">
          <a:xfrm>
            <a:off x="5740745" y="2167291"/>
            <a:ext cx="163512" cy="163513"/>
          </a:xfrm>
          <a:prstGeom prst="ellipse">
            <a:avLst/>
          </a:prstGeom>
          <a:solidFill>
            <a:srgbClr val="AD2B26"/>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2" name="Oval 13">
            <a:extLst>
              <a:ext uri="{FF2B5EF4-FFF2-40B4-BE49-F238E27FC236}">
                <a16:creationId xmlns:a16="http://schemas.microsoft.com/office/drawing/2014/main" id="{9DA88056-B7B5-6E4A-B6DB-3A3940B5C68E}"/>
              </a:ext>
            </a:extLst>
          </p:cNvPr>
          <p:cNvSpPr>
            <a:spLocks noChangeArrowheads="1"/>
          </p:cNvSpPr>
          <p:nvPr/>
        </p:nvSpPr>
        <p:spPr bwMode="auto">
          <a:xfrm>
            <a:off x="6035966" y="3225007"/>
            <a:ext cx="165100" cy="165100"/>
          </a:xfrm>
          <a:prstGeom prst="ellipse">
            <a:avLst/>
          </a:prstGeom>
          <a:solidFill>
            <a:srgbClr val="49504F"/>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3" name="Oval 14">
            <a:extLst>
              <a:ext uri="{FF2B5EF4-FFF2-40B4-BE49-F238E27FC236}">
                <a16:creationId xmlns:a16="http://schemas.microsoft.com/office/drawing/2014/main" id="{27D38179-4ACD-594B-ACEB-874BCB1F9A3F}"/>
              </a:ext>
            </a:extLst>
          </p:cNvPr>
          <p:cNvSpPr>
            <a:spLocks noChangeArrowheads="1"/>
          </p:cNvSpPr>
          <p:nvPr/>
        </p:nvSpPr>
        <p:spPr bwMode="auto">
          <a:xfrm>
            <a:off x="5731220" y="4201727"/>
            <a:ext cx="163512" cy="163513"/>
          </a:xfrm>
          <a:prstGeom prst="ellipse">
            <a:avLst/>
          </a:prstGeom>
          <a:solidFill>
            <a:srgbClr val="AD2B26"/>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4" name="Oval 15">
            <a:extLst>
              <a:ext uri="{FF2B5EF4-FFF2-40B4-BE49-F238E27FC236}">
                <a16:creationId xmlns:a16="http://schemas.microsoft.com/office/drawing/2014/main" id="{06DEC186-6E02-124F-8406-9394AEAE4A43}"/>
              </a:ext>
            </a:extLst>
          </p:cNvPr>
          <p:cNvSpPr>
            <a:spLocks noChangeArrowheads="1"/>
          </p:cNvSpPr>
          <p:nvPr/>
        </p:nvSpPr>
        <p:spPr bwMode="auto">
          <a:xfrm>
            <a:off x="6044165" y="5176296"/>
            <a:ext cx="163513" cy="163512"/>
          </a:xfrm>
          <a:prstGeom prst="ellipse">
            <a:avLst/>
          </a:prstGeom>
          <a:solidFill>
            <a:srgbClr val="49504F"/>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5" name="Line 16">
            <a:extLst>
              <a:ext uri="{FF2B5EF4-FFF2-40B4-BE49-F238E27FC236}">
                <a16:creationId xmlns:a16="http://schemas.microsoft.com/office/drawing/2014/main" id="{02CEA69C-B228-2D4F-968E-81955FF11858}"/>
              </a:ext>
            </a:extLst>
          </p:cNvPr>
          <p:cNvSpPr>
            <a:spLocks noChangeShapeType="1"/>
          </p:cNvSpPr>
          <p:nvPr/>
        </p:nvSpPr>
        <p:spPr bwMode="auto">
          <a:xfrm flipH="1">
            <a:off x="4712045" y="2249841"/>
            <a:ext cx="1028700" cy="0"/>
          </a:xfrm>
          <a:prstGeom prst="line">
            <a:avLst/>
          </a:prstGeom>
          <a:noFill/>
          <a:ln w="12700" cap="flat">
            <a:solidFill>
              <a:schemeClr val="bg1">
                <a:lumMod val="6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7" name="Line 17">
            <a:extLst>
              <a:ext uri="{FF2B5EF4-FFF2-40B4-BE49-F238E27FC236}">
                <a16:creationId xmlns:a16="http://schemas.microsoft.com/office/drawing/2014/main" id="{20542B8D-2E99-6543-B440-907A7B3161C9}"/>
              </a:ext>
            </a:extLst>
          </p:cNvPr>
          <p:cNvSpPr>
            <a:spLocks noChangeShapeType="1"/>
          </p:cNvSpPr>
          <p:nvPr/>
        </p:nvSpPr>
        <p:spPr bwMode="auto">
          <a:xfrm flipH="1">
            <a:off x="6201066" y="3305969"/>
            <a:ext cx="1028700" cy="0"/>
          </a:xfrm>
          <a:prstGeom prst="line">
            <a:avLst/>
          </a:prstGeom>
          <a:noFill/>
          <a:ln w="12700" cap="flat">
            <a:solidFill>
              <a:schemeClr val="bg1">
                <a:lumMod val="6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8" name="Line 18">
            <a:extLst>
              <a:ext uri="{FF2B5EF4-FFF2-40B4-BE49-F238E27FC236}">
                <a16:creationId xmlns:a16="http://schemas.microsoft.com/office/drawing/2014/main" id="{EC7F3DDC-9999-0642-BE0B-F2DFFC739C5E}"/>
              </a:ext>
            </a:extLst>
          </p:cNvPr>
          <p:cNvSpPr>
            <a:spLocks noChangeShapeType="1"/>
          </p:cNvSpPr>
          <p:nvPr/>
        </p:nvSpPr>
        <p:spPr bwMode="auto">
          <a:xfrm flipH="1">
            <a:off x="4275482" y="4284277"/>
            <a:ext cx="1457325" cy="0"/>
          </a:xfrm>
          <a:prstGeom prst="line">
            <a:avLst/>
          </a:prstGeom>
          <a:noFill/>
          <a:ln w="12700" cap="flat">
            <a:solidFill>
              <a:schemeClr val="bg1">
                <a:lumMod val="6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9" name="Line 19">
            <a:extLst>
              <a:ext uri="{FF2B5EF4-FFF2-40B4-BE49-F238E27FC236}">
                <a16:creationId xmlns:a16="http://schemas.microsoft.com/office/drawing/2014/main" id="{268353D5-1C48-F14B-9302-7A02D8D2EAFF}"/>
              </a:ext>
            </a:extLst>
          </p:cNvPr>
          <p:cNvSpPr>
            <a:spLocks noChangeShapeType="1"/>
          </p:cNvSpPr>
          <p:nvPr/>
        </p:nvSpPr>
        <p:spPr bwMode="auto">
          <a:xfrm flipH="1">
            <a:off x="6206090" y="5258846"/>
            <a:ext cx="1027113" cy="0"/>
          </a:xfrm>
          <a:prstGeom prst="line">
            <a:avLst/>
          </a:prstGeom>
          <a:noFill/>
          <a:ln w="12700" cap="flat">
            <a:solidFill>
              <a:schemeClr val="bg1">
                <a:lumMod val="6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40" name="TextBox 45">
            <a:extLst>
              <a:ext uri="{FF2B5EF4-FFF2-40B4-BE49-F238E27FC236}">
                <a16:creationId xmlns:a16="http://schemas.microsoft.com/office/drawing/2014/main" id="{D4E900A5-A6C9-044E-A279-75BA62DB750F}"/>
              </a:ext>
            </a:extLst>
          </p:cNvPr>
          <p:cNvSpPr txBox="1"/>
          <p:nvPr/>
        </p:nvSpPr>
        <p:spPr>
          <a:xfrm>
            <a:off x="834887" y="2318104"/>
            <a:ext cx="3707295" cy="1052596"/>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Hadoop</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是在可用的计算机集群间分配数据并完成计算任务的，这些集群可用方便的扩展到数以千计的节点中。</a:t>
            </a:r>
          </a:p>
        </p:txBody>
      </p:sp>
      <p:sp>
        <p:nvSpPr>
          <p:cNvPr id="41" name="TextBox 46">
            <a:extLst>
              <a:ext uri="{FF2B5EF4-FFF2-40B4-BE49-F238E27FC236}">
                <a16:creationId xmlns:a16="http://schemas.microsoft.com/office/drawing/2014/main" id="{72E30CCD-879E-A94A-A9DF-23D2212AFF97}"/>
              </a:ext>
            </a:extLst>
          </p:cNvPr>
          <p:cNvSpPr txBox="1">
            <a:spLocks noChangeArrowheads="1"/>
          </p:cNvSpPr>
          <p:nvPr/>
        </p:nvSpPr>
        <p:spPr bwMode="auto">
          <a:xfrm>
            <a:off x="2946872" y="1860078"/>
            <a:ext cx="1595310" cy="3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rPr>
              <a:t>scalability</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42" name="TextBox 47">
            <a:extLst>
              <a:ext uri="{FF2B5EF4-FFF2-40B4-BE49-F238E27FC236}">
                <a16:creationId xmlns:a16="http://schemas.microsoft.com/office/drawing/2014/main" id="{E098A4C5-11D7-B84B-9F68-13BE2E7EE5E0}"/>
              </a:ext>
            </a:extLst>
          </p:cNvPr>
          <p:cNvSpPr txBox="1"/>
          <p:nvPr/>
        </p:nvSpPr>
        <p:spPr>
          <a:xfrm>
            <a:off x="7421370" y="3386147"/>
            <a:ext cx="3890032" cy="698653"/>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Hadoop</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通过普通廉价的机器组成服务器集群来分发以及处理数据，以至于成本很低。</a:t>
            </a:r>
          </a:p>
        </p:txBody>
      </p:sp>
      <p:sp>
        <p:nvSpPr>
          <p:cNvPr id="43" name="TextBox 48">
            <a:extLst>
              <a:ext uri="{FF2B5EF4-FFF2-40B4-BE49-F238E27FC236}">
                <a16:creationId xmlns:a16="http://schemas.microsoft.com/office/drawing/2014/main" id="{05D28F95-8A74-0948-991E-AD36EE6DAAA9}"/>
              </a:ext>
            </a:extLst>
          </p:cNvPr>
          <p:cNvSpPr txBox="1"/>
          <p:nvPr/>
        </p:nvSpPr>
        <p:spPr>
          <a:xfrm>
            <a:off x="7397091" y="2929708"/>
            <a:ext cx="1467068" cy="389530"/>
          </a:xfrm>
          <a:prstGeom prst="rect">
            <a:avLst/>
          </a:prstGeom>
          <a:noFill/>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rPr>
              <a:t>Economical</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44" name="TextBox 49">
            <a:extLst>
              <a:ext uri="{FF2B5EF4-FFF2-40B4-BE49-F238E27FC236}">
                <a16:creationId xmlns:a16="http://schemas.microsoft.com/office/drawing/2014/main" id="{6396A13F-A573-E04A-8997-84DC80C26EA7}"/>
              </a:ext>
            </a:extLst>
          </p:cNvPr>
          <p:cNvSpPr txBox="1"/>
          <p:nvPr/>
        </p:nvSpPr>
        <p:spPr>
          <a:xfrm>
            <a:off x="722260" y="4345776"/>
            <a:ext cx="3384378" cy="1052596"/>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pP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rPr>
              <a:t>通过并发数据，</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Hadoop</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rPr>
              <a:t>可以在节点之间动态并行的移动数据，使得速度非常快。</a:t>
            </a:r>
          </a:p>
        </p:txBody>
      </p:sp>
      <p:sp>
        <p:nvSpPr>
          <p:cNvPr id="47" name="TextBox 50">
            <a:extLst>
              <a:ext uri="{FF2B5EF4-FFF2-40B4-BE49-F238E27FC236}">
                <a16:creationId xmlns:a16="http://schemas.microsoft.com/office/drawing/2014/main" id="{F22E4E3D-A357-B54D-B46E-4D77464CC117}"/>
              </a:ext>
            </a:extLst>
          </p:cNvPr>
          <p:cNvSpPr txBox="1">
            <a:spLocks noChangeArrowheads="1"/>
          </p:cNvSpPr>
          <p:nvPr/>
        </p:nvSpPr>
        <p:spPr bwMode="auto">
          <a:xfrm>
            <a:off x="2639570" y="3889337"/>
            <a:ext cx="1467068" cy="3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rPr>
              <a:t>efficiency</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50" name="TextBox 51">
            <a:extLst>
              <a:ext uri="{FF2B5EF4-FFF2-40B4-BE49-F238E27FC236}">
                <a16:creationId xmlns:a16="http://schemas.microsoft.com/office/drawing/2014/main" id="{B0700DE3-28A3-A342-9631-EA1F8995EA30}"/>
              </a:ext>
            </a:extLst>
          </p:cNvPr>
          <p:cNvSpPr txBox="1"/>
          <p:nvPr/>
        </p:nvSpPr>
        <p:spPr>
          <a:xfrm>
            <a:off x="7421370" y="5309220"/>
            <a:ext cx="3887530" cy="133882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能自动维护数据的多份复制，并且在任务失败后能自动地重新部署（</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redeploy</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）计算任务。所以</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Hadoop</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的按位存储和处理数据的能力值得人们信赖。</a:t>
            </a:r>
          </a:p>
        </p:txBody>
      </p:sp>
      <p:sp>
        <p:nvSpPr>
          <p:cNvPr id="51" name="TextBox 52">
            <a:extLst>
              <a:ext uri="{FF2B5EF4-FFF2-40B4-BE49-F238E27FC236}">
                <a16:creationId xmlns:a16="http://schemas.microsoft.com/office/drawing/2014/main" id="{5F4B56EC-51FC-D444-B899-27B78AFDE5AD}"/>
              </a:ext>
            </a:extLst>
          </p:cNvPr>
          <p:cNvSpPr txBox="1"/>
          <p:nvPr/>
        </p:nvSpPr>
        <p:spPr>
          <a:xfrm>
            <a:off x="7396177" y="4852781"/>
            <a:ext cx="1595309" cy="389530"/>
          </a:xfrm>
          <a:prstGeom prst="rect">
            <a:avLst/>
          </a:prstGeom>
          <a:noFill/>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sym typeface="Bebas"/>
              </a:rPr>
              <a:t>reliability</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56" name="椭圆 55">
            <a:extLst>
              <a:ext uri="{FF2B5EF4-FFF2-40B4-BE49-F238E27FC236}">
                <a16:creationId xmlns:a16="http://schemas.microsoft.com/office/drawing/2014/main" id="{A2859677-C202-E24F-BE65-0669D91D1D76}"/>
              </a:ext>
            </a:extLst>
          </p:cNvPr>
          <p:cNvSpPr/>
          <p:nvPr/>
        </p:nvSpPr>
        <p:spPr>
          <a:xfrm>
            <a:off x="6122504" y="1774384"/>
            <a:ext cx="947738" cy="949325"/>
          </a:xfrm>
          <a:prstGeom prst="ellipse">
            <a:avLst/>
          </a:prstGeom>
          <a:solidFill>
            <a:srgbClr val="AD2B26"/>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rPr>
              <a:t>扩容能力</a:t>
            </a:r>
          </a:p>
        </p:txBody>
      </p:sp>
      <p:sp>
        <p:nvSpPr>
          <p:cNvPr id="58" name="椭圆 57">
            <a:extLst>
              <a:ext uri="{FF2B5EF4-FFF2-40B4-BE49-F238E27FC236}">
                <a16:creationId xmlns:a16="http://schemas.microsoft.com/office/drawing/2014/main" id="{41E25AC2-796C-E24E-8A71-7D6AC24ACD5B}"/>
              </a:ext>
            </a:extLst>
          </p:cNvPr>
          <p:cNvSpPr/>
          <p:nvPr/>
        </p:nvSpPr>
        <p:spPr>
          <a:xfrm>
            <a:off x="4903458" y="2835876"/>
            <a:ext cx="947737" cy="947737"/>
          </a:xfrm>
          <a:prstGeom prst="ellipse">
            <a:avLst/>
          </a:prstGeom>
          <a:solidFill>
            <a:srgbClr val="49504F"/>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b="1" dirty="0"/>
              <a:t>成本低</a:t>
            </a:r>
            <a:endPar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endParaRPr>
          </a:p>
        </p:txBody>
      </p:sp>
      <p:sp>
        <p:nvSpPr>
          <p:cNvPr id="61" name="椭圆 60">
            <a:extLst>
              <a:ext uri="{FF2B5EF4-FFF2-40B4-BE49-F238E27FC236}">
                <a16:creationId xmlns:a16="http://schemas.microsoft.com/office/drawing/2014/main" id="{A41FB78D-A639-D842-A2A1-4CA6E0E2ECAC}"/>
              </a:ext>
            </a:extLst>
          </p:cNvPr>
          <p:cNvSpPr/>
          <p:nvPr/>
        </p:nvSpPr>
        <p:spPr>
          <a:xfrm>
            <a:off x="6122504" y="3810408"/>
            <a:ext cx="947738" cy="947737"/>
          </a:xfrm>
          <a:prstGeom prst="ellipse">
            <a:avLst/>
          </a:prstGeom>
          <a:solidFill>
            <a:srgbClr val="AD2B26"/>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b="1" dirty="0"/>
              <a:t>效率</a:t>
            </a:r>
            <a:r>
              <a:rPr lang="zh-CN" altLang="en-US" b="1" dirty="0"/>
              <a:t>高</a:t>
            </a:r>
            <a:endPar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endParaRPr>
          </a:p>
        </p:txBody>
      </p:sp>
      <p:sp>
        <p:nvSpPr>
          <p:cNvPr id="62" name="椭圆 61">
            <a:extLst>
              <a:ext uri="{FF2B5EF4-FFF2-40B4-BE49-F238E27FC236}">
                <a16:creationId xmlns:a16="http://schemas.microsoft.com/office/drawing/2014/main" id="{63A19995-8A4F-4244-87C1-E59641201B8E}"/>
              </a:ext>
            </a:extLst>
          </p:cNvPr>
          <p:cNvSpPr/>
          <p:nvPr/>
        </p:nvSpPr>
        <p:spPr>
          <a:xfrm>
            <a:off x="4901856" y="4758145"/>
            <a:ext cx="947737" cy="947738"/>
          </a:xfrm>
          <a:prstGeom prst="ellipse">
            <a:avLst/>
          </a:prstGeom>
          <a:solidFill>
            <a:srgbClr val="49504F"/>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b="1" dirty="0"/>
              <a:t>可靠性</a:t>
            </a:r>
            <a:endPar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endParaRPr>
          </a:p>
        </p:txBody>
      </p:sp>
    </p:spTree>
    <p:extLst>
      <p:ext uri="{BB962C8B-B14F-4D97-AF65-F5344CB8AC3E}">
        <p14:creationId xmlns:p14="http://schemas.microsoft.com/office/powerpoint/2010/main" val="19160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4000"/>
                                        <p:tgtEl>
                                          <p:spTgt spid="2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35" presetClass="path" presetSubtype="0" decel="40000" fill="hold" grpId="1" nodeType="withEffect">
                                  <p:stCondLst>
                                    <p:cond delay="500"/>
                                  </p:stCondLst>
                                  <p:childTnLst>
                                    <p:animMotion origin="layout" path="M 0.08919 -1.48148E-6 L -0.0306 -1.48148E-6 " pathEditMode="relative" rAng="0" ptsTypes="AA">
                                      <p:cBhvr>
                                        <p:cTn id="12" dur="1000" fill="hold"/>
                                        <p:tgtEl>
                                          <p:spTgt spid="56"/>
                                        </p:tgtEl>
                                        <p:attrNameLst>
                                          <p:attrName>ppt_x</p:attrName>
                                          <p:attrName>ppt_y</p:attrName>
                                        </p:attrNameLst>
                                      </p:cBhvr>
                                      <p:rCtr x="-5990" y="0"/>
                                    </p:animMotion>
                                  </p:childTnLst>
                                </p:cTn>
                              </p:par>
                              <p:par>
                                <p:cTn id="13" presetID="35" presetClass="path" presetSubtype="0" accel="40000" decel="40000" fill="hold" grpId="2" nodeType="withEffect">
                                  <p:stCondLst>
                                    <p:cond delay="1500"/>
                                  </p:stCondLst>
                                  <p:childTnLst>
                                    <p:animMotion origin="layout" path="M 4.16667E-7 -1.48148E-6 L -0.03073 -1.48148E-6 " pathEditMode="relative" rAng="0" ptsTypes="AA">
                                      <p:cBhvr>
                                        <p:cTn id="14" dur="1000" spd="-100000" fill="hold"/>
                                        <p:tgtEl>
                                          <p:spTgt spid="56"/>
                                        </p:tgtEl>
                                        <p:attrNameLst>
                                          <p:attrName>ppt_x</p:attrName>
                                          <p:attrName>ppt_y</p:attrName>
                                        </p:attrNameLst>
                                      </p:cBhvr>
                                      <p:rCtr x="-1536" y="0"/>
                                    </p:animMotion>
                                  </p:childTnLst>
                                </p:cTn>
                              </p:par>
                              <p:par>
                                <p:cTn id="15" presetID="10" presetClass="entr" presetSubtype="0" fill="hold" grpId="0" nodeType="with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22" presetClass="entr" presetSubtype="2" fill="hold" nodeType="withEffect">
                                  <p:stCondLst>
                                    <p:cond delay="500"/>
                                  </p:stCondLst>
                                  <p:childTnLst>
                                    <p:set>
                                      <p:cBhvr>
                                        <p:cTn id="19" dur="1" fill="hold">
                                          <p:stCondLst>
                                            <p:cond delay="0"/>
                                          </p:stCondLst>
                                        </p:cTn>
                                        <p:tgtEl>
                                          <p:spTgt spid="35"/>
                                        </p:tgtEl>
                                        <p:attrNameLst>
                                          <p:attrName>style.visibility</p:attrName>
                                        </p:attrNameLst>
                                      </p:cBhvr>
                                      <p:to>
                                        <p:strVal val="visible"/>
                                      </p:to>
                                    </p:set>
                                    <p:animEffect transition="in" filter="wipe(right)">
                                      <p:cBhvr>
                                        <p:cTn id="20" dur="500"/>
                                        <p:tgtEl>
                                          <p:spTgt spid="35"/>
                                        </p:tgtEl>
                                      </p:cBhvr>
                                    </p:animEffect>
                                  </p:childTnLst>
                                </p:cTn>
                              </p:par>
                              <p:par>
                                <p:cTn id="21" presetID="12" presetClass="entr" presetSubtype="2"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ppt_x</p:attrName>
                                        </p:attrNameLst>
                                      </p:cBhvr>
                                      <p:tavLst>
                                        <p:tav tm="0">
                                          <p:val>
                                            <p:strVal val="#ppt_x+#ppt_w*1.125000"/>
                                          </p:val>
                                        </p:tav>
                                        <p:tav tm="100000">
                                          <p:val>
                                            <p:strVal val="#ppt_x"/>
                                          </p:val>
                                        </p:tav>
                                      </p:tavLst>
                                    </p:anim>
                                    <p:animEffect transition="in" filter="wipe(left)">
                                      <p:cBhvr>
                                        <p:cTn id="24" dur="500"/>
                                        <p:tgtEl>
                                          <p:spTgt spid="41"/>
                                        </p:tgtEl>
                                      </p:cBhvr>
                                    </p:animEffect>
                                  </p:childTnLst>
                                </p:cTn>
                              </p:par>
                              <p:par>
                                <p:cTn id="25" presetID="12" presetClass="entr" presetSubtype="2" fill="hold" grpId="0" nodeType="withEffect">
                                  <p:stCondLst>
                                    <p:cond delay="100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p:tgtEl>
                                          <p:spTgt spid="40"/>
                                        </p:tgtEl>
                                        <p:attrNameLst>
                                          <p:attrName>ppt_x</p:attrName>
                                        </p:attrNameLst>
                                      </p:cBhvr>
                                      <p:tavLst>
                                        <p:tav tm="0">
                                          <p:val>
                                            <p:strVal val="#ppt_x+#ppt_w*1.125000"/>
                                          </p:val>
                                        </p:tav>
                                        <p:tav tm="100000">
                                          <p:val>
                                            <p:strVal val="#ppt_x"/>
                                          </p:val>
                                        </p:tav>
                                      </p:tavLst>
                                    </p:anim>
                                    <p:animEffect transition="in" filter="wipe(left)">
                                      <p:cBhvr>
                                        <p:cTn id="28" dur="500"/>
                                        <p:tgtEl>
                                          <p:spTgt spid="4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35" presetClass="path" presetSubtype="0" decel="40000" fill="hold" grpId="1" nodeType="withEffect">
                                  <p:stCondLst>
                                    <p:cond delay="1500"/>
                                  </p:stCondLst>
                                  <p:childTnLst>
                                    <p:animMotion origin="layout" path="M 0.03073 -4.44444E-6 L -0.08906 -4.44444E-6 " pathEditMode="relative" rAng="0" ptsTypes="AA">
                                      <p:cBhvr>
                                        <p:cTn id="33" dur="1000" spd="-100000" fill="hold"/>
                                        <p:tgtEl>
                                          <p:spTgt spid="58"/>
                                        </p:tgtEl>
                                        <p:attrNameLst>
                                          <p:attrName>ppt_x</p:attrName>
                                          <p:attrName>ppt_y</p:attrName>
                                        </p:attrNameLst>
                                      </p:cBhvr>
                                      <p:rCtr x="-5990" y="0"/>
                                    </p:animMotion>
                                  </p:childTnLst>
                                </p:cTn>
                              </p:par>
                              <p:par>
                                <p:cTn id="34" presetID="35" presetClass="path" presetSubtype="0" accel="40000" decel="40000" fill="hold" grpId="2" nodeType="withEffect">
                                  <p:stCondLst>
                                    <p:cond delay="2500"/>
                                  </p:stCondLst>
                                  <p:childTnLst>
                                    <p:animMotion origin="layout" path="M 0.03073 -4.44444E-6 L -4.16667E-6 -4.44444E-6 " pathEditMode="relative" rAng="0" ptsTypes="AA">
                                      <p:cBhvr>
                                        <p:cTn id="35" dur="1000" fill="hold"/>
                                        <p:tgtEl>
                                          <p:spTgt spid="58"/>
                                        </p:tgtEl>
                                        <p:attrNameLst>
                                          <p:attrName>ppt_x</p:attrName>
                                          <p:attrName>ppt_y</p:attrName>
                                        </p:attrNameLst>
                                      </p:cBhvr>
                                      <p:rCtr x="-1536" y="0"/>
                                    </p:animMotion>
                                  </p:childTnLst>
                                </p:cTn>
                              </p:par>
                              <p:par>
                                <p:cTn id="36" presetID="10" presetClass="entr" presetSubtype="0" fill="hold" grpId="0" nodeType="withEffect">
                                  <p:stCondLst>
                                    <p:cond delay="150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22" presetClass="entr" presetSubtype="8" fill="hold" nodeType="withEffect">
                                  <p:stCondLst>
                                    <p:cond delay="150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2" presetClass="entr" presetSubtype="8" fill="hold" grpId="0" nodeType="withEffect">
                                  <p:stCondLst>
                                    <p:cond delay="200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p:tgtEl>
                                          <p:spTgt spid="43"/>
                                        </p:tgtEl>
                                        <p:attrNameLst>
                                          <p:attrName>ppt_x</p:attrName>
                                        </p:attrNameLst>
                                      </p:cBhvr>
                                      <p:tavLst>
                                        <p:tav tm="0">
                                          <p:val>
                                            <p:strVal val="#ppt_x-#ppt_w*1.125000"/>
                                          </p:val>
                                        </p:tav>
                                        <p:tav tm="100000">
                                          <p:val>
                                            <p:strVal val="#ppt_x"/>
                                          </p:val>
                                        </p:tav>
                                      </p:tavLst>
                                    </p:anim>
                                    <p:animEffect transition="in" filter="wipe(right)">
                                      <p:cBhvr>
                                        <p:cTn id="45" dur="500"/>
                                        <p:tgtEl>
                                          <p:spTgt spid="43"/>
                                        </p:tgtEl>
                                      </p:cBhvr>
                                    </p:animEffect>
                                  </p:childTnLst>
                                </p:cTn>
                              </p:par>
                              <p:par>
                                <p:cTn id="46" presetID="12" presetClass="entr" presetSubtype="8" fill="hold" grpId="0" nodeType="withEffect">
                                  <p:stCondLst>
                                    <p:cond delay="200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p:tgtEl>
                                          <p:spTgt spid="42"/>
                                        </p:tgtEl>
                                        <p:attrNameLst>
                                          <p:attrName>ppt_x</p:attrName>
                                        </p:attrNameLst>
                                      </p:cBhvr>
                                      <p:tavLst>
                                        <p:tav tm="0">
                                          <p:val>
                                            <p:strVal val="#ppt_x-#ppt_w*1.125000"/>
                                          </p:val>
                                        </p:tav>
                                        <p:tav tm="100000">
                                          <p:val>
                                            <p:strVal val="#ppt_x"/>
                                          </p:val>
                                        </p:tav>
                                      </p:tavLst>
                                    </p:anim>
                                    <p:animEffect transition="in" filter="wipe(right)">
                                      <p:cBhvr>
                                        <p:cTn id="49" dur="500"/>
                                        <p:tgtEl>
                                          <p:spTgt spid="42"/>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35" presetClass="path" presetSubtype="0" decel="40000" fill="hold" grpId="1" nodeType="withEffect">
                                  <p:stCondLst>
                                    <p:cond delay="2500"/>
                                  </p:stCondLst>
                                  <p:childTnLst>
                                    <p:animMotion origin="layout" path="M 0.08919 -1.48148E-6 L -0.0306 -1.48148E-6 " pathEditMode="relative" rAng="0" ptsTypes="AA">
                                      <p:cBhvr>
                                        <p:cTn id="54" dur="1000" fill="hold"/>
                                        <p:tgtEl>
                                          <p:spTgt spid="61"/>
                                        </p:tgtEl>
                                        <p:attrNameLst>
                                          <p:attrName>ppt_x</p:attrName>
                                          <p:attrName>ppt_y</p:attrName>
                                        </p:attrNameLst>
                                      </p:cBhvr>
                                      <p:rCtr x="-5990" y="0"/>
                                    </p:animMotion>
                                  </p:childTnLst>
                                </p:cTn>
                              </p:par>
                              <p:par>
                                <p:cTn id="55" presetID="35" presetClass="path" presetSubtype="0" accel="40000" decel="40000" fill="hold" grpId="2" nodeType="withEffect">
                                  <p:stCondLst>
                                    <p:cond delay="3500"/>
                                  </p:stCondLst>
                                  <p:childTnLst>
                                    <p:animMotion origin="layout" path="M 4.16667E-7 -1.48148E-6 L -0.03073 -1.48148E-6 " pathEditMode="relative" rAng="0" ptsTypes="AA">
                                      <p:cBhvr>
                                        <p:cTn id="56" dur="1000" spd="-100000" fill="hold"/>
                                        <p:tgtEl>
                                          <p:spTgt spid="61"/>
                                        </p:tgtEl>
                                        <p:attrNameLst>
                                          <p:attrName>ppt_x</p:attrName>
                                          <p:attrName>ppt_y</p:attrName>
                                        </p:attrNameLst>
                                      </p:cBhvr>
                                      <p:rCtr x="-1536" y="0"/>
                                    </p:animMotion>
                                  </p:childTnLst>
                                </p:cTn>
                              </p:par>
                              <p:par>
                                <p:cTn id="57" presetID="10" presetClass="entr" presetSubtype="0" fill="hold" grpId="0" nodeType="withEffect">
                                  <p:stCondLst>
                                    <p:cond delay="250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22" presetClass="entr" presetSubtype="2" fill="hold" nodeType="withEffect">
                                  <p:stCondLst>
                                    <p:cond delay="2500"/>
                                  </p:stCondLst>
                                  <p:childTnLst>
                                    <p:set>
                                      <p:cBhvr>
                                        <p:cTn id="61" dur="1" fill="hold">
                                          <p:stCondLst>
                                            <p:cond delay="0"/>
                                          </p:stCondLst>
                                        </p:cTn>
                                        <p:tgtEl>
                                          <p:spTgt spid="38"/>
                                        </p:tgtEl>
                                        <p:attrNameLst>
                                          <p:attrName>style.visibility</p:attrName>
                                        </p:attrNameLst>
                                      </p:cBhvr>
                                      <p:to>
                                        <p:strVal val="visible"/>
                                      </p:to>
                                    </p:set>
                                    <p:animEffect transition="in" filter="wipe(right)">
                                      <p:cBhvr>
                                        <p:cTn id="62" dur="500"/>
                                        <p:tgtEl>
                                          <p:spTgt spid="38"/>
                                        </p:tgtEl>
                                      </p:cBhvr>
                                    </p:animEffect>
                                  </p:childTnLst>
                                </p:cTn>
                              </p:par>
                              <p:par>
                                <p:cTn id="63" presetID="12" presetClass="entr" presetSubtype="2" fill="hold" grpId="0" nodeType="withEffect">
                                  <p:stCondLst>
                                    <p:cond delay="300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p:tgtEl>
                                          <p:spTgt spid="47"/>
                                        </p:tgtEl>
                                        <p:attrNameLst>
                                          <p:attrName>ppt_x</p:attrName>
                                        </p:attrNameLst>
                                      </p:cBhvr>
                                      <p:tavLst>
                                        <p:tav tm="0">
                                          <p:val>
                                            <p:strVal val="#ppt_x+#ppt_w*1.125000"/>
                                          </p:val>
                                        </p:tav>
                                        <p:tav tm="100000">
                                          <p:val>
                                            <p:strVal val="#ppt_x"/>
                                          </p:val>
                                        </p:tav>
                                      </p:tavLst>
                                    </p:anim>
                                    <p:animEffect transition="in" filter="wipe(left)">
                                      <p:cBhvr>
                                        <p:cTn id="66" dur="500"/>
                                        <p:tgtEl>
                                          <p:spTgt spid="47"/>
                                        </p:tgtEl>
                                      </p:cBhvr>
                                    </p:animEffect>
                                  </p:childTnLst>
                                </p:cTn>
                              </p:par>
                              <p:par>
                                <p:cTn id="67" presetID="12" presetClass="entr" presetSubtype="2" fill="hold" grpId="0" nodeType="withEffect">
                                  <p:stCondLst>
                                    <p:cond delay="300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p:tgtEl>
                                          <p:spTgt spid="44"/>
                                        </p:tgtEl>
                                        <p:attrNameLst>
                                          <p:attrName>ppt_x</p:attrName>
                                        </p:attrNameLst>
                                      </p:cBhvr>
                                      <p:tavLst>
                                        <p:tav tm="0">
                                          <p:val>
                                            <p:strVal val="#ppt_x+#ppt_w*1.125000"/>
                                          </p:val>
                                        </p:tav>
                                        <p:tav tm="100000">
                                          <p:val>
                                            <p:strVal val="#ppt_x"/>
                                          </p:val>
                                        </p:tav>
                                      </p:tavLst>
                                    </p:anim>
                                    <p:animEffect transition="in" filter="wipe(left)">
                                      <p:cBhvr>
                                        <p:cTn id="70" dur="500"/>
                                        <p:tgtEl>
                                          <p:spTgt spid="44"/>
                                        </p:tgtEl>
                                      </p:cBhvr>
                                    </p:animEffect>
                                  </p:childTnLst>
                                </p:cTn>
                              </p:par>
                              <p:par>
                                <p:cTn id="71" presetID="10" presetClass="entr" presetSubtype="0" fill="hold" grpId="0" nodeType="withEffect">
                                  <p:stCondLst>
                                    <p:cond delay="350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35" presetClass="path" presetSubtype="0" decel="40000" fill="hold" grpId="1" nodeType="withEffect">
                                  <p:stCondLst>
                                    <p:cond delay="3500"/>
                                  </p:stCondLst>
                                  <p:childTnLst>
                                    <p:animMotion origin="layout" path="M 0.03073 -4.44444E-6 L -0.08906 -4.44444E-6 " pathEditMode="relative" rAng="0" ptsTypes="AA">
                                      <p:cBhvr>
                                        <p:cTn id="75" dur="1000" spd="-100000" fill="hold"/>
                                        <p:tgtEl>
                                          <p:spTgt spid="62"/>
                                        </p:tgtEl>
                                        <p:attrNameLst>
                                          <p:attrName>ppt_x</p:attrName>
                                          <p:attrName>ppt_y</p:attrName>
                                        </p:attrNameLst>
                                      </p:cBhvr>
                                      <p:rCtr x="-5990" y="0"/>
                                    </p:animMotion>
                                  </p:childTnLst>
                                </p:cTn>
                              </p:par>
                              <p:par>
                                <p:cTn id="76" presetID="35" presetClass="path" presetSubtype="0" accel="40000" decel="40000" fill="hold" grpId="2" nodeType="withEffect">
                                  <p:stCondLst>
                                    <p:cond delay="4500"/>
                                  </p:stCondLst>
                                  <p:childTnLst>
                                    <p:animMotion origin="layout" path="M 0.03073 -4.44444E-6 L -4.16667E-6 -4.44444E-6 " pathEditMode="relative" rAng="0" ptsTypes="AA">
                                      <p:cBhvr>
                                        <p:cTn id="77" dur="1000" fill="hold"/>
                                        <p:tgtEl>
                                          <p:spTgt spid="62"/>
                                        </p:tgtEl>
                                        <p:attrNameLst>
                                          <p:attrName>ppt_x</p:attrName>
                                          <p:attrName>ppt_y</p:attrName>
                                        </p:attrNameLst>
                                      </p:cBhvr>
                                      <p:rCtr x="-1536" y="0"/>
                                    </p:animMotion>
                                  </p:childTnLst>
                                </p:cTn>
                              </p:par>
                              <p:par>
                                <p:cTn id="78" presetID="10" presetClass="entr" presetSubtype="0" fill="hold" grpId="0" nodeType="withEffect">
                                  <p:stCondLst>
                                    <p:cond delay="350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22" presetClass="entr" presetSubtype="8" fill="hold" nodeType="withEffect">
                                  <p:stCondLst>
                                    <p:cond delay="350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500"/>
                                        <p:tgtEl>
                                          <p:spTgt spid="39"/>
                                        </p:tgtEl>
                                      </p:cBhvr>
                                    </p:animEffect>
                                  </p:childTnLst>
                                </p:cTn>
                              </p:par>
                              <p:par>
                                <p:cTn id="84" presetID="12" presetClass="entr" presetSubtype="8" fill="hold" grpId="0" nodeType="withEffect">
                                  <p:stCondLst>
                                    <p:cond delay="400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p:tgtEl>
                                          <p:spTgt spid="51"/>
                                        </p:tgtEl>
                                        <p:attrNameLst>
                                          <p:attrName>ppt_x</p:attrName>
                                        </p:attrNameLst>
                                      </p:cBhvr>
                                      <p:tavLst>
                                        <p:tav tm="0">
                                          <p:val>
                                            <p:strVal val="#ppt_x-#ppt_w*1.125000"/>
                                          </p:val>
                                        </p:tav>
                                        <p:tav tm="100000">
                                          <p:val>
                                            <p:strVal val="#ppt_x"/>
                                          </p:val>
                                        </p:tav>
                                      </p:tavLst>
                                    </p:anim>
                                    <p:animEffect transition="in" filter="wipe(right)">
                                      <p:cBhvr>
                                        <p:cTn id="87" dur="500"/>
                                        <p:tgtEl>
                                          <p:spTgt spid="51"/>
                                        </p:tgtEl>
                                      </p:cBhvr>
                                    </p:animEffect>
                                  </p:childTnLst>
                                </p:cTn>
                              </p:par>
                              <p:par>
                                <p:cTn id="88" presetID="12" presetClass="entr" presetSubtype="8" fill="hold" grpId="0" nodeType="withEffect">
                                  <p:stCondLst>
                                    <p:cond delay="400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p:tgtEl>
                                          <p:spTgt spid="50"/>
                                        </p:tgtEl>
                                        <p:attrNameLst>
                                          <p:attrName>ppt_x</p:attrName>
                                        </p:attrNameLst>
                                      </p:cBhvr>
                                      <p:tavLst>
                                        <p:tav tm="0">
                                          <p:val>
                                            <p:strVal val="#ppt_x-#ppt_w*1.125000"/>
                                          </p:val>
                                        </p:tav>
                                        <p:tav tm="100000">
                                          <p:val>
                                            <p:strVal val="#ppt_x"/>
                                          </p:val>
                                        </p:tav>
                                      </p:tavLst>
                                    </p:anim>
                                    <p:animEffect transition="in" filter="wipe(right)">
                                      <p:cBhvr>
                                        <p:cTn id="9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40" grpId="0"/>
      <p:bldP spid="41" grpId="0"/>
      <p:bldP spid="42" grpId="0"/>
      <p:bldP spid="43" grpId="0"/>
      <p:bldP spid="44" grpId="0"/>
      <p:bldP spid="47" grpId="0"/>
      <p:bldP spid="50" grpId="0"/>
      <p:bldP spid="51" grpId="0"/>
      <p:bldP spid="56" grpId="0" animBg="1"/>
      <p:bldP spid="56" grpId="1" animBg="1"/>
      <p:bldP spid="56" grpId="2" animBg="1"/>
      <p:bldP spid="58" grpId="0" animBg="1"/>
      <p:bldP spid="58" grpId="1" animBg="1"/>
      <p:bldP spid="58" grpId="2" animBg="1"/>
      <p:bldP spid="61" grpId="0" animBg="1"/>
      <p:bldP spid="61" grpId="1" animBg="1"/>
      <p:bldP spid="61" grpId="2" animBg="1"/>
      <p:bldP spid="62" grpId="0" animBg="1"/>
      <p:bldP spid="62" grpId="1" animBg="1"/>
      <p:bldP spid="6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710881" y="1646133"/>
            <a:ext cx="10749598" cy="4674280"/>
          </a:xfrm>
        </p:spPr>
        <p:txBody>
          <a:bodyPr/>
          <a:lstStyle/>
          <a:p>
            <a:r>
              <a:rPr lang="en-US" altLang="zh-CN" b="1" dirty="0"/>
              <a:t>Yahoo</a:t>
            </a:r>
          </a:p>
          <a:p>
            <a:pPr marL="0" indent="0">
              <a:buNone/>
            </a:pPr>
            <a:r>
              <a:rPr lang="zh-CN" altLang="en-US" dirty="0"/>
              <a:t>   支持广告系统</a:t>
            </a:r>
          </a:p>
          <a:p>
            <a:pPr marL="0" indent="0">
              <a:buNone/>
            </a:pPr>
            <a:r>
              <a:rPr lang="zh-CN" altLang="en-US" dirty="0"/>
              <a:t>   用户行为分析</a:t>
            </a:r>
          </a:p>
          <a:p>
            <a:pPr marL="0" indent="0">
              <a:buNone/>
            </a:pPr>
            <a:r>
              <a:rPr lang="zh-CN" altLang="en-US" dirty="0"/>
              <a:t>   支持</a:t>
            </a:r>
            <a:r>
              <a:rPr lang="en-US" altLang="zh-CN" dirty="0"/>
              <a:t>Web</a:t>
            </a:r>
            <a:r>
              <a:rPr lang="zh-CN" altLang="en-US" dirty="0"/>
              <a:t>搜索</a:t>
            </a:r>
          </a:p>
          <a:p>
            <a:pPr marL="0" indent="0">
              <a:buNone/>
            </a:pPr>
            <a:r>
              <a:rPr lang="zh-CN" altLang="en-US" dirty="0"/>
              <a:t>   反垃圾邮件系统</a:t>
            </a:r>
          </a:p>
          <a:p>
            <a:r>
              <a:rPr lang="en-US" altLang="zh-CN" b="1" dirty="0"/>
              <a:t>Facebook</a:t>
            </a:r>
          </a:p>
          <a:p>
            <a:pPr marL="0" indent="0">
              <a:buNone/>
            </a:pPr>
            <a:r>
              <a:rPr lang="zh-CN" altLang="en-US" dirty="0"/>
              <a:t>   存储处理数据挖掘和日志统计</a:t>
            </a:r>
            <a:endParaRPr lang="en-US" altLang="zh-CN" dirty="0"/>
          </a:p>
          <a:p>
            <a:pPr marL="0" indent="0">
              <a:buNone/>
            </a:pPr>
            <a:r>
              <a:rPr lang="en-US" altLang="zh-CN" dirty="0"/>
              <a:t>   </a:t>
            </a:r>
            <a:r>
              <a:rPr lang="zh-CN" altLang="en-US" dirty="0"/>
              <a:t>构建基于</a:t>
            </a:r>
            <a:r>
              <a:rPr lang="en-US" altLang="zh-CN" dirty="0"/>
              <a:t>Hadoop</a:t>
            </a:r>
            <a:r>
              <a:rPr lang="zh-CN" altLang="en-US" dirty="0"/>
              <a:t>数据仓库平台（</a:t>
            </a:r>
            <a:r>
              <a:rPr lang="en-US" altLang="zh-CN" dirty="0"/>
              <a:t>Apache Hive</a:t>
            </a:r>
            <a:r>
              <a:rPr lang="zh-CN" altLang="en-US" dirty="0"/>
              <a:t>来自</a:t>
            </a:r>
            <a:r>
              <a:rPr lang="en-US" altLang="zh-CN" dirty="0"/>
              <a:t>FB</a:t>
            </a:r>
            <a:r>
              <a:rPr lang="zh-CN" altLang="en-US" dirty="0"/>
              <a:t>）</a:t>
            </a:r>
            <a:endParaRPr lang="en-US" altLang="zh-CN" dirty="0"/>
          </a:p>
          <a:p>
            <a:r>
              <a:rPr lang="en-US" altLang="zh-CN" dirty="0"/>
              <a:t>IBM</a:t>
            </a:r>
          </a:p>
          <a:p>
            <a:pPr marL="0" indent="0">
              <a:buNone/>
            </a:pPr>
            <a:r>
              <a:rPr lang="en-US" altLang="zh-CN" dirty="0"/>
              <a:t>   </a:t>
            </a:r>
            <a:r>
              <a:rPr lang="zh-CN" altLang="en-US" dirty="0"/>
              <a:t>蓝云基础设施构建</a:t>
            </a:r>
            <a:endParaRPr lang="en-US" altLang="zh-CN" dirty="0"/>
          </a:p>
          <a:p>
            <a:pPr marL="0" indent="0">
              <a:buNone/>
            </a:pPr>
            <a:r>
              <a:rPr lang="zh-CN" altLang="en-US" dirty="0"/>
              <a:t>   商业化</a:t>
            </a:r>
            <a:r>
              <a:rPr lang="en-US" altLang="zh-CN" dirty="0"/>
              <a:t>Hadoop</a:t>
            </a:r>
            <a:r>
              <a:rPr lang="zh-CN" altLang="en-US" dirty="0"/>
              <a:t>发行、解决方案支持</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国外应用</a:t>
            </a:r>
          </a:p>
        </p:txBody>
      </p:sp>
      <p:pic>
        <p:nvPicPr>
          <p:cNvPr id="6" name="图片 5" descr="Who Are The Potential Buyers Of Yahoo?"/>
          <p:cNvPicPr/>
          <p:nvPr/>
        </p:nvPicPr>
        <p:blipFill>
          <a:blip r:embed="rId3">
            <a:extLst>
              <a:ext uri="{28A0092B-C50C-407E-A947-70E740481C1C}">
                <a14:useLocalDpi xmlns:a14="http://schemas.microsoft.com/office/drawing/2010/main" val="0"/>
              </a:ext>
            </a:extLst>
          </a:blip>
          <a:srcRect/>
          <a:stretch>
            <a:fillRect/>
          </a:stretch>
        </p:blipFill>
        <p:spPr bwMode="auto">
          <a:xfrm>
            <a:off x="7827666" y="1198676"/>
            <a:ext cx="3537962" cy="2190979"/>
          </a:xfrm>
          <a:prstGeom prst="rect">
            <a:avLst/>
          </a:prstGeom>
          <a:noFill/>
          <a:ln>
            <a:solidFill>
              <a:schemeClr val="bg1">
                <a:lumMod val="75000"/>
              </a:schemeClr>
            </a:solidFill>
          </a:ln>
        </p:spPr>
      </p:pic>
      <p:pic>
        <p:nvPicPr>
          <p:cNvPr id="7" name="图片 6" descr="Report: Facebook cryptocurrency to launch with support from Visa,  Mastercard and more - SiliconANGL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7666" y="3983273"/>
            <a:ext cx="3537962" cy="1965351"/>
          </a:xfrm>
          <a:prstGeom prst="rect">
            <a:avLst/>
          </a:prstGeom>
          <a:noFill/>
          <a:ln>
            <a:solidFill>
              <a:schemeClr val="bg1">
                <a:lumMod val="75000"/>
              </a:schemeClr>
            </a:solidFill>
          </a:ln>
        </p:spPr>
      </p:pic>
    </p:spTree>
    <p:extLst>
      <p:ext uri="{BB962C8B-B14F-4D97-AF65-F5344CB8AC3E}">
        <p14:creationId xmlns:p14="http://schemas.microsoft.com/office/powerpoint/2010/main" val="227019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710881" y="1646133"/>
            <a:ext cx="10749598" cy="5106359"/>
          </a:xfrm>
        </p:spPr>
        <p:txBody>
          <a:bodyPr/>
          <a:lstStyle/>
          <a:p>
            <a:r>
              <a:rPr lang="zh-CN" altLang="en-US" dirty="0"/>
              <a:t>百度</a:t>
            </a:r>
            <a:endParaRPr lang="en-US" altLang="zh-CN" dirty="0"/>
          </a:p>
          <a:p>
            <a:pPr marL="0" indent="0">
              <a:buNone/>
            </a:pPr>
            <a:r>
              <a:rPr lang="en-US" altLang="zh-CN" dirty="0"/>
              <a:t>   </a:t>
            </a:r>
            <a:r>
              <a:rPr lang="zh-CN" altLang="en-US" dirty="0"/>
              <a:t>用户搜索表征的需求数据、阿拉丁爬虫数据存储</a:t>
            </a:r>
            <a:endParaRPr lang="en-US" altLang="zh-CN" dirty="0"/>
          </a:p>
          <a:p>
            <a:pPr marL="0" indent="0">
              <a:buNone/>
            </a:pPr>
            <a:r>
              <a:rPr lang="zh-CN" altLang="en-US" dirty="0"/>
              <a:t>   数据分析和挖掘 竞价排名</a:t>
            </a:r>
            <a:endParaRPr lang="en-US" altLang="zh-CN" dirty="0"/>
          </a:p>
          <a:p>
            <a:r>
              <a:rPr lang="zh-CN" altLang="en-US" dirty="0"/>
              <a:t>阿里巴巴</a:t>
            </a:r>
            <a:endParaRPr lang="en-US" altLang="zh-CN" dirty="0"/>
          </a:p>
          <a:p>
            <a:pPr marL="0" indent="0">
              <a:buNone/>
            </a:pPr>
            <a:r>
              <a:rPr lang="zh-CN" altLang="en-US" dirty="0"/>
              <a:t>   为电子商务网络平台提供底层的基础计算和存储服务</a:t>
            </a:r>
            <a:endParaRPr lang="en-US" altLang="zh-CN" dirty="0"/>
          </a:p>
          <a:p>
            <a:pPr marL="0" indent="0">
              <a:buNone/>
            </a:pPr>
            <a:r>
              <a:rPr lang="en-US" altLang="zh-CN" dirty="0"/>
              <a:t>   </a:t>
            </a:r>
            <a:r>
              <a:rPr lang="zh-CN" altLang="en-US" dirty="0"/>
              <a:t>交易数据、信用数据</a:t>
            </a:r>
            <a:endParaRPr lang="en-US" altLang="zh-CN" dirty="0"/>
          </a:p>
          <a:p>
            <a:r>
              <a:rPr lang="zh-CN" altLang="en-US" dirty="0"/>
              <a:t>腾讯</a:t>
            </a:r>
            <a:endParaRPr lang="en-US" altLang="zh-CN" dirty="0"/>
          </a:p>
          <a:p>
            <a:pPr marL="0" indent="0">
              <a:buNone/>
            </a:pPr>
            <a:r>
              <a:rPr lang="en-US" altLang="zh-CN" dirty="0"/>
              <a:t>   </a:t>
            </a:r>
            <a:r>
              <a:rPr lang="zh-CN" altLang="en-US" dirty="0"/>
              <a:t>用户关系数据</a:t>
            </a:r>
            <a:endParaRPr lang="en-US" altLang="zh-CN" dirty="0"/>
          </a:p>
          <a:p>
            <a:pPr marL="0" indent="0">
              <a:buNone/>
            </a:pPr>
            <a:r>
              <a:rPr lang="zh-CN" altLang="en-US" dirty="0"/>
              <a:t>   基于</a:t>
            </a:r>
            <a:r>
              <a:rPr lang="en-US" altLang="zh-CN" dirty="0"/>
              <a:t>Hadoop</a:t>
            </a:r>
            <a:r>
              <a:rPr lang="zh-CN" altLang="en-US" dirty="0"/>
              <a:t>、</a:t>
            </a:r>
            <a:r>
              <a:rPr lang="en-US" altLang="zh-CN" dirty="0"/>
              <a:t>Hive</a:t>
            </a:r>
            <a:r>
              <a:rPr lang="zh-CN" altLang="en-US" dirty="0"/>
              <a:t>构建</a:t>
            </a:r>
            <a:r>
              <a:rPr lang="en-US" altLang="zh-CN" dirty="0"/>
              <a:t>TDW</a:t>
            </a:r>
            <a:r>
              <a:rPr lang="zh-CN" altLang="en-US" dirty="0"/>
              <a:t>（腾讯分布式数据仓库）</a:t>
            </a:r>
            <a:endParaRPr lang="en-US" altLang="zh-CN" dirty="0"/>
          </a:p>
          <a:p>
            <a:r>
              <a:rPr lang="zh-CN" altLang="en-US" dirty="0"/>
              <a:t>华为</a:t>
            </a:r>
            <a:endParaRPr lang="en-US" altLang="zh-CN" dirty="0"/>
          </a:p>
          <a:p>
            <a:pPr marL="0" indent="0">
              <a:buNone/>
            </a:pPr>
            <a:r>
              <a:rPr lang="en-US" altLang="zh-CN" dirty="0"/>
              <a:t>   </a:t>
            </a:r>
            <a:r>
              <a:rPr lang="zh-CN" altLang="zh-CN" dirty="0"/>
              <a:t>对</a:t>
            </a:r>
            <a:r>
              <a:rPr lang="en-US" altLang="zh-CN" dirty="0"/>
              <a:t>Hadoop</a:t>
            </a:r>
            <a:r>
              <a:rPr lang="zh-CN" altLang="zh-CN" dirty="0"/>
              <a:t>的</a:t>
            </a:r>
            <a:r>
              <a:rPr lang="en-US" altLang="zh-CN" dirty="0"/>
              <a:t>HA</a:t>
            </a:r>
            <a:r>
              <a:rPr lang="zh-CN" altLang="zh-CN" dirty="0"/>
              <a:t>方案，以及</a:t>
            </a:r>
            <a:r>
              <a:rPr lang="en-US" altLang="zh-CN" dirty="0"/>
              <a:t>HBase</a:t>
            </a:r>
            <a:r>
              <a:rPr lang="zh-CN" altLang="zh-CN" dirty="0"/>
              <a:t>领域有深入研究</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国内应用</a:t>
            </a:r>
          </a:p>
        </p:txBody>
      </p:sp>
      <p:pic>
        <p:nvPicPr>
          <p:cNvPr id="6" name="图片 5" descr="ç¦ç¹ï¼ä¸ªæ§å¼ æ¬çé©¬äºç¦»ä»»é¿éå·´å·´å°è¿æ¥âå·¨å¤§ææâ | Reuters"/>
          <p:cNvPicPr/>
          <p:nvPr/>
        </p:nvPicPr>
        <p:blipFill>
          <a:blip r:embed="rId3">
            <a:extLst>
              <a:ext uri="{28A0092B-C50C-407E-A947-70E740481C1C}">
                <a14:useLocalDpi xmlns:a14="http://schemas.microsoft.com/office/drawing/2010/main" val="0"/>
              </a:ext>
            </a:extLst>
          </a:blip>
          <a:srcRect/>
          <a:stretch>
            <a:fillRect/>
          </a:stretch>
        </p:blipFill>
        <p:spPr bwMode="auto">
          <a:xfrm>
            <a:off x="7781365" y="1095954"/>
            <a:ext cx="3679114" cy="2346493"/>
          </a:xfrm>
          <a:prstGeom prst="rect">
            <a:avLst/>
          </a:prstGeom>
          <a:noFill/>
          <a:ln>
            <a:noFill/>
          </a:ln>
        </p:spPr>
      </p:pic>
      <p:pic>
        <p:nvPicPr>
          <p:cNvPr id="7" name="图片 6" descr="è¾è®¯ä¸å¤§äºä¸ç¾¤è°æ´ä¸ºå­å¤§äºä¸ç¾¤ï¼å¹¶æç«æ°çå¹¿åè¥éæå¡çº¿ï¼AMSï¼ | åçæçBrandSta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1365" y="4069976"/>
            <a:ext cx="3679114" cy="2079812"/>
          </a:xfrm>
          <a:prstGeom prst="rect">
            <a:avLst/>
          </a:prstGeom>
          <a:noFill/>
          <a:ln>
            <a:noFill/>
          </a:ln>
        </p:spPr>
      </p:pic>
    </p:spTree>
    <p:extLst>
      <p:ext uri="{BB962C8B-B14F-4D97-AF65-F5344CB8AC3E}">
        <p14:creationId xmlns:p14="http://schemas.microsoft.com/office/powerpoint/2010/main" val="398785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marL="285750" indent="-285750">
              <a:buFont typeface="Arial" panose="020B0604020202020204" pitchFamily="34" charset="0"/>
              <a:buChar char="•"/>
            </a:pPr>
            <a:r>
              <a:rPr kumimoji="1" lang="en-US" altLang="zh-CN" dirty="0"/>
              <a:t>Hadoop</a:t>
            </a:r>
            <a:r>
              <a:rPr kumimoji="1" lang="zh-CN" altLang="en-US" dirty="0"/>
              <a:t>成功的魅力</a:t>
            </a:r>
            <a:r>
              <a:rPr kumimoji="1" lang="en-US" altLang="zh-CN" dirty="0"/>
              <a:t>--</a:t>
            </a:r>
            <a:r>
              <a:rPr kumimoji="1" lang="zh-CN" altLang="en-US" dirty="0">
                <a:solidFill>
                  <a:srgbClr val="FF0000"/>
                </a:solidFill>
              </a:rPr>
              <a:t>通用性</a:t>
            </a:r>
            <a:endParaRPr kumimoji="1" lang="en-US" altLang="zh-CN" dirty="0">
              <a:solidFill>
                <a:srgbClr val="FF0000"/>
              </a:solidFill>
            </a:endParaRPr>
          </a:p>
          <a:p>
            <a:pPr marL="0" indent="0">
              <a:buNone/>
            </a:pPr>
            <a:r>
              <a:rPr kumimoji="1" lang="zh-CN" altLang="en-US" dirty="0"/>
              <a:t>精准区分做什么和怎么做</a:t>
            </a:r>
            <a:endParaRPr kumimoji="1" lang="en-US" altLang="zh-CN" dirty="0"/>
          </a:p>
          <a:p>
            <a:pPr marL="0" indent="0">
              <a:buNone/>
            </a:pPr>
            <a:r>
              <a:rPr kumimoji="1" lang="zh-CN" altLang="en-US" dirty="0"/>
              <a:t>做什么属于业务问题 怎么做属于技术问题。</a:t>
            </a:r>
            <a:endParaRPr kumimoji="1" lang="en-US" altLang="zh-CN" dirty="0"/>
          </a:p>
          <a:p>
            <a:pPr marL="0" indent="0">
              <a:buNone/>
            </a:pPr>
            <a:r>
              <a:rPr kumimoji="1" lang="zh-CN" altLang="en-US" dirty="0"/>
              <a:t>用户负责业务 </a:t>
            </a:r>
            <a:r>
              <a:rPr kumimoji="1" lang="en-US" altLang="zh-CN" dirty="0"/>
              <a:t>Hadoop</a:t>
            </a:r>
            <a:r>
              <a:rPr kumimoji="1" lang="zh-CN" altLang="en-US" dirty="0"/>
              <a:t>负责技术</a:t>
            </a:r>
            <a:endParaRPr kumimoji="1" lang="en-US" altLang="zh-CN" dirty="0"/>
          </a:p>
          <a:p>
            <a:pPr marL="285750" indent="-285750">
              <a:buFont typeface="Arial" panose="020B0604020202020204" pitchFamily="34" charset="0"/>
              <a:buChar char="•"/>
            </a:pPr>
            <a:r>
              <a:rPr kumimoji="1" lang="en-US" altLang="zh-CN" dirty="0"/>
              <a:t>Hadoop</a:t>
            </a:r>
            <a:r>
              <a:rPr kumimoji="1" lang="zh-CN" altLang="en-US" dirty="0"/>
              <a:t>成功的魅力</a:t>
            </a:r>
            <a:r>
              <a:rPr kumimoji="1" lang="en-US" altLang="zh-CN" dirty="0"/>
              <a:t>--</a:t>
            </a:r>
            <a:r>
              <a:rPr kumimoji="1" lang="zh-CN" altLang="en-US" dirty="0">
                <a:solidFill>
                  <a:srgbClr val="FF0000"/>
                </a:solidFill>
              </a:rPr>
              <a:t>简单</a:t>
            </a:r>
            <a:endParaRPr kumimoji="1" lang="en-US" altLang="zh-CN" dirty="0">
              <a:solidFill>
                <a:srgbClr val="FF0000"/>
              </a:solidFill>
            </a:endParaRPr>
          </a:p>
          <a:p>
            <a:pPr marL="285750" indent="-285750">
              <a:buFont typeface="Arial" panose="020B0604020202020204" pitchFamily="34" charset="0"/>
              <a:buChar char="•"/>
            </a:pP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en-US" altLang="zh-CN" dirty="0"/>
              <a:t>Apache Hadoop</a:t>
            </a:r>
            <a:r>
              <a:rPr lang="zh-CN" altLang="en-US" dirty="0"/>
              <a:t>概述</a:t>
            </a:r>
            <a:endParaRPr kumimoji="1" lang="zh-CN" altLang="en-US" dirty="0"/>
          </a:p>
        </p:txBody>
      </p:sp>
    </p:spTree>
    <p:extLst>
      <p:ext uri="{BB962C8B-B14F-4D97-AF65-F5344CB8AC3E}">
        <p14:creationId xmlns:p14="http://schemas.microsoft.com/office/powerpoint/2010/main" val="243649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a:t>
            </a:r>
            <a:r>
              <a:rPr lang="zh-CN" altLang="en-US" dirty="0">
                <a:solidFill>
                  <a:schemeClr val="tx1"/>
                </a:solidFill>
              </a:rPr>
              <a:t>介绍、发展简史</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特性优点、国内外应用</a:t>
            </a:r>
            <a:endParaRPr lang="en-US" altLang="zh-CN" dirty="0">
              <a:solidFill>
                <a:schemeClr val="tx1"/>
              </a:solidFill>
            </a:endParaRPr>
          </a:p>
          <a:p>
            <a:r>
              <a:rPr lang="en-US" altLang="zh-CN" dirty="0">
                <a:solidFill>
                  <a:srgbClr val="FF0000"/>
                </a:solidFill>
              </a:rPr>
              <a:t>Hadoop</a:t>
            </a:r>
            <a:r>
              <a:rPr lang="zh-CN" altLang="en-US" dirty="0">
                <a:solidFill>
                  <a:srgbClr val="FF0000"/>
                </a:solidFill>
              </a:rPr>
              <a:t>发行版本、架构变迁</a:t>
            </a:r>
            <a:endParaRPr lang="en-US" altLang="zh-CN" dirty="0">
              <a:solidFill>
                <a:srgbClr val="FF0000"/>
              </a:solidFill>
            </a:endParaRPr>
          </a:p>
        </p:txBody>
      </p:sp>
    </p:spTree>
    <p:extLst>
      <p:ext uri="{BB962C8B-B14F-4D97-AF65-F5344CB8AC3E}">
        <p14:creationId xmlns:p14="http://schemas.microsoft.com/office/powerpoint/2010/main" val="9157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发行版本</a:t>
            </a:r>
          </a:p>
        </p:txBody>
      </p:sp>
      <p:sp>
        <p:nvSpPr>
          <p:cNvPr id="25" name="Freeform 46">
            <a:extLst>
              <a:ext uri="{FF2B5EF4-FFF2-40B4-BE49-F238E27FC236}">
                <a16:creationId xmlns:a16="http://schemas.microsoft.com/office/drawing/2014/main" id="{117F23E5-10F0-FD4D-BEA6-806990AB2EED}"/>
              </a:ext>
            </a:extLst>
          </p:cNvPr>
          <p:cNvSpPr>
            <a:spLocks/>
          </p:cNvSpPr>
          <p:nvPr/>
        </p:nvSpPr>
        <p:spPr bwMode="auto">
          <a:xfrm>
            <a:off x="2553509" y="2006390"/>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6" name="Freeform 46">
            <a:extLst>
              <a:ext uri="{FF2B5EF4-FFF2-40B4-BE49-F238E27FC236}">
                <a16:creationId xmlns:a16="http://schemas.microsoft.com/office/drawing/2014/main" id="{792B8FF4-2F5F-FA4C-B6D3-3433AA7A4FEB}"/>
              </a:ext>
            </a:extLst>
          </p:cNvPr>
          <p:cNvSpPr>
            <a:spLocks/>
          </p:cNvSpPr>
          <p:nvPr/>
        </p:nvSpPr>
        <p:spPr bwMode="auto">
          <a:xfrm>
            <a:off x="6438717" y="2006390"/>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7" name="Freeform 5">
            <a:extLst>
              <a:ext uri="{FF2B5EF4-FFF2-40B4-BE49-F238E27FC236}">
                <a16:creationId xmlns:a16="http://schemas.microsoft.com/office/drawing/2014/main" id="{D793896C-5C88-CD46-B521-7EC3ECD48881}"/>
              </a:ext>
            </a:extLst>
          </p:cNvPr>
          <p:cNvSpPr>
            <a:spLocks/>
          </p:cNvSpPr>
          <p:nvPr/>
        </p:nvSpPr>
        <p:spPr bwMode="auto">
          <a:xfrm>
            <a:off x="1187958" y="300666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开源社区版</a:t>
            </a:r>
          </a:p>
        </p:txBody>
      </p:sp>
      <p:sp>
        <p:nvSpPr>
          <p:cNvPr id="28" name="Freeform 5">
            <a:extLst>
              <a:ext uri="{FF2B5EF4-FFF2-40B4-BE49-F238E27FC236}">
                <a16:creationId xmlns:a16="http://schemas.microsoft.com/office/drawing/2014/main" id="{4B69586E-EDDC-7D4C-98AB-FA70FA75795F}"/>
              </a:ext>
            </a:extLst>
          </p:cNvPr>
          <p:cNvSpPr>
            <a:spLocks/>
          </p:cNvSpPr>
          <p:nvPr/>
        </p:nvSpPr>
        <p:spPr bwMode="auto">
          <a:xfrm>
            <a:off x="9135841" y="3019404"/>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商业发行版</a:t>
            </a:r>
          </a:p>
        </p:txBody>
      </p:sp>
      <p:sp>
        <p:nvSpPr>
          <p:cNvPr id="30" name="Rectangle 7">
            <a:extLst>
              <a:ext uri="{FF2B5EF4-FFF2-40B4-BE49-F238E27FC236}">
                <a16:creationId xmlns:a16="http://schemas.microsoft.com/office/drawing/2014/main" id="{14472B7E-CE71-2E49-8D15-31D73AD9AA39}"/>
              </a:ext>
            </a:extLst>
          </p:cNvPr>
          <p:cNvSpPr>
            <a:spLocks noChangeArrowheads="1"/>
          </p:cNvSpPr>
          <p:nvPr/>
        </p:nvSpPr>
        <p:spPr bwMode="auto">
          <a:xfrm>
            <a:off x="3242190" y="3085127"/>
            <a:ext cx="230364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Apache</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开源社区发行</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也是</a:t>
            </a:r>
            <a:r>
              <a:rPr lang="zh-CN" altLang="en-US" sz="1600" dirty="0">
                <a:solidFill>
                  <a:srgbClr val="C00000"/>
                </a:solidFill>
                <a:latin typeface="Alibaba PuHuiTi R" pitchFamily="18" charset="-122"/>
                <a:ea typeface="Alibaba PuHuiTi R" pitchFamily="18" charset="-122"/>
                <a:cs typeface="Alibaba PuHuiTi R" pitchFamily="18" charset="-122"/>
                <a:sym typeface="Bebas"/>
              </a:rPr>
              <a:t>官方发行版本</a:t>
            </a:r>
            <a:endParaRPr lang="en-US" altLang="zh-CN" sz="1600" dirty="0">
              <a:solidFill>
                <a:srgbClr val="C00000"/>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优点：更新迭代快</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缺点：兼容稳定性不周</a:t>
            </a:r>
          </a:p>
        </p:txBody>
      </p:sp>
      <p:sp>
        <p:nvSpPr>
          <p:cNvPr id="36" name="Rectangle 9">
            <a:extLst>
              <a:ext uri="{FF2B5EF4-FFF2-40B4-BE49-F238E27FC236}">
                <a16:creationId xmlns:a16="http://schemas.microsoft.com/office/drawing/2014/main" id="{2937D0EF-ABF8-9045-9E8F-12AE9C5B90F7}"/>
              </a:ext>
            </a:extLst>
          </p:cNvPr>
          <p:cNvSpPr>
            <a:spLocks noChangeArrowheads="1"/>
          </p:cNvSpPr>
          <p:nvPr/>
        </p:nvSpPr>
        <p:spPr bwMode="auto">
          <a:xfrm>
            <a:off x="6812782" y="2869664"/>
            <a:ext cx="23230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商业公司发行</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基于</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Apache</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开源协议</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某些服务需要收费</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优点：稳定兼容好</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缺点：收费 版本更新慢</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40634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ppt_x"/>
                                          </p:val>
                                        </p:tav>
                                        <p:tav tm="100000">
                                          <p:val>
                                            <p:strVal val="#ppt_x"/>
                                          </p:val>
                                        </p:tav>
                                      </p:tavLst>
                                    </p:anim>
                                    <p:anim calcmode="lin" valueType="num">
                                      <p:cBhvr additive="base">
                                        <p:cTn id="1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Apache</a:t>
            </a:r>
            <a:r>
              <a:rPr lang="zh-CN" altLang="en-US" dirty="0"/>
              <a:t>开源社区版本</a:t>
            </a:r>
            <a:endParaRPr lang="en-US" altLang="zh-CN" dirty="0"/>
          </a:p>
          <a:p>
            <a:pPr marL="0" indent="0">
              <a:buNone/>
            </a:pPr>
            <a:r>
              <a:rPr lang="en-US" altLang="zh-CN" dirty="0"/>
              <a:t>    </a:t>
            </a:r>
            <a:r>
              <a:rPr lang="en-US" altLang="zh-CN" dirty="0">
                <a:hlinkClick r:id="rId3"/>
              </a:rPr>
              <a:t>http://hadoop.apache.org/</a:t>
            </a:r>
            <a:endParaRPr lang="en-US" altLang="zh-CN" dirty="0"/>
          </a:p>
          <a:p>
            <a:r>
              <a:rPr lang="zh-CN" altLang="en-US" dirty="0"/>
              <a:t>商业发行版本</a:t>
            </a:r>
            <a:endParaRPr lang="en-US" altLang="zh-CN" dirty="0"/>
          </a:p>
          <a:p>
            <a:pPr marL="0" indent="0">
              <a:buNone/>
            </a:pPr>
            <a:r>
              <a:rPr lang="en-US" altLang="zh-CN" dirty="0"/>
              <a:t>    Cloudera</a:t>
            </a:r>
            <a:r>
              <a:rPr lang="zh-CN" altLang="en-US" dirty="0"/>
              <a:t>：</a:t>
            </a:r>
            <a:r>
              <a:rPr lang="en-US" altLang="zh-CN" dirty="0">
                <a:hlinkClick r:id="rId4"/>
              </a:rPr>
              <a:t>https://www.cloudera.com/products/open-source/apache-hadoop.html</a:t>
            </a:r>
            <a:endParaRPr lang="en-US" altLang="zh-CN" dirty="0"/>
          </a:p>
          <a:p>
            <a:pPr marL="0" indent="0">
              <a:buNone/>
            </a:pPr>
            <a:r>
              <a:rPr lang="en-US" altLang="zh-CN" dirty="0"/>
              <a:t>    Hortonworks </a:t>
            </a:r>
            <a:r>
              <a:rPr lang="zh-CN" altLang="en-US" dirty="0"/>
              <a:t>：</a:t>
            </a:r>
            <a:r>
              <a:rPr lang="en-US" altLang="zh-CN" dirty="0">
                <a:hlinkClick r:id="rId5"/>
              </a:rPr>
              <a:t>https://www.cloudera.com/products/hdp.html</a:t>
            </a:r>
            <a:endParaRPr lang="en-US" altLang="zh-CN" dirty="0"/>
          </a:p>
          <a:p>
            <a:r>
              <a:rPr lang="zh-CN" altLang="zh-CN" dirty="0"/>
              <a:t>本课程中使用的是</a:t>
            </a:r>
            <a:r>
              <a:rPr lang="en-US" altLang="zh-CN" dirty="0"/>
              <a:t>Apache</a:t>
            </a:r>
            <a:r>
              <a:rPr lang="zh-CN" altLang="zh-CN" dirty="0"/>
              <a:t>版的</a:t>
            </a:r>
            <a:r>
              <a:rPr lang="en-US" altLang="zh-CN" dirty="0"/>
              <a:t>Hadoop</a:t>
            </a:r>
            <a:r>
              <a:rPr lang="zh-CN" altLang="zh-CN" dirty="0"/>
              <a:t>，版本号为：</a:t>
            </a:r>
            <a:r>
              <a:rPr lang="en-US" altLang="zh-CN" b="1" dirty="0"/>
              <a:t>3.3.0</a:t>
            </a: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发行版本</a:t>
            </a:r>
          </a:p>
        </p:txBody>
      </p:sp>
      <p:pic>
        <p:nvPicPr>
          <p:cNvPr id="5" name="图片 4"/>
          <p:cNvPicPr>
            <a:picLocks noChangeAspect="1"/>
          </p:cNvPicPr>
          <p:nvPr/>
        </p:nvPicPr>
        <p:blipFill>
          <a:blip r:embed="rId6"/>
          <a:stretch>
            <a:fillRect/>
          </a:stretch>
        </p:blipFill>
        <p:spPr>
          <a:xfrm>
            <a:off x="970857" y="4475462"/>
            <a:ext cx="4663844" cy="1630821"/>
          </a:xfrm>
          <a:prstGeom prst="rect">
            <a:avLst/>
          </a:prstGeom>
          <a:ln>
            <a:solidFill>
              <a:schemeClr val="accent1"/>
            </a:solidFill>
          </a:ln>
        </p:spPr>
      </p:pic>
      <p:pic>
        <p:nvPicPr>
          <p:cNvPr id="6" name="图片 5"/>
          <p:cNvPicPr>
            <a:picLocks noChangeAspect="1"/>
          </p:cNvPicPr>
          <p:nvPr/>
        </p:nvPicPr>
        <p:blipFill>
          <a:blip r:embed="rId7"/>
          <a:stretch>
            <a:fillRect/>
          </a:stretch>
        </p:blipFill>
        <p:spPr>
          <a:xfrm>
            <a:off x="6277962" y="4475462"/>
            <a:ext cx="4739661" cy="1579108"/>
          </a:xfrm>
          <a:prstGeom prst="rect">
            <a:avLst/>
          </a:prstGeom>
          <a:ln>
            <a:solidFill>
              <a:schemeClr val="accent1"/>
            </a:solidFill>
          </a:ln>
        </p:spPr>
      </p:pic>
    </p:spTree>
    <p:extLst>
      <p:ext uri="{BB962C8B-B14F-4D97-AF65-F5344CB8AC3E}">
        <p14:creationId xmlns:p14="http://schemas.microsoft.com/office/powerpoint/2010/main" val="176940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1.0</a:t>
            </a:r>
          </a:p>
          <a:p>
            <a:pPr marL="0" indent="0">
              <a:buNone/>
            </a:pPr>
            <a:r>
              <a:rPr lang="en-US" altLang="zh-CN" b="1" dirty="0"/>
              <a:t>	</a:t>
            </a:r>
            <a:r>
              <a:rPr lang="en-US" altLang="zh-CN" dirty="0"/>
              <a:t>HDFS</a:t>
            </a:r>
            <a:r>
              <a:rPr lang="zh-CN" altLang="en-US" dirty="0"/>
              <a:t>（分布式文件存储）</a:t>
            </a:r>
            <a:endParaRPr lang="en-US" altLang="zh-CN" dirty="0"/>
          </a:p>
          <a:p>
            <a:pPr marL="0" indent="0">
              <a:buNone/>
            </a:pPr>
            <a:r>
              <a:rPr lang="en-US" altLang="zh-CN" dirty="0"/>
              <a:t>	MapReduce</a:t>
            </a:r>
            <a:r>
              <a:rPr lang="zh-CN" altLang="en-US" dirty="0"/>
              <a:t>（资源管理和分布式数据处理）</a:t>
            </a:r>
            <a:endParaRPr lang="en-US" altLang="zh-CN" dirty="0"/>
          </a:p>
          <a:p>
            <a:r>
              <a:rPr lang="en-US" altLang="zh-CN" b="1" dirty="0"/>
              <a:t>Hadoop 2.0</a:t>
            </a:r>
          </a:p>
          <a:p>
            <a:pPr marL="0" indent="0">
              <a:buNone/>
            </a:pPr>
            <a:r>
              <a:rPr lang="en-US" altLang="zh-CN" b="1" dirty="0"/>
              <a:t>	</a:t>
            </a:r>
            <a:r>
              <a:rPr lang="en-US" altLang="zh-CN" dirty="0"/>
              <a:t>HDFS</a:t>
            </a:r>
            <a:r>
              <a:rPr lang="zh-CN" altLang="en-US" dirty="0"/>
              <a:t>（分布式文件存储）</a:t>
            </a:r>
            <a:endParaRPr lang="en-US" altLang="zh-CN" dirty="0"/>
          </a:p>
          <a:p>
            <a:pPr marL="0" indent="0">
              <a:buNone/>
            </a:pPr>
            <a:r>
              <a:rPr lang="en-US" altLang="zh-CN" dirty="0"/>
              <a:t>	MapReduce</a:t>
            </a:r>
            <a:r>
              <a:rPr lang="zh-CN" altLang="en-US" dirty="0"/>
              <a:t>（分布式数据处理）</a:t>
            </a:r>
            <a:endParaRPr lang="en-US" altLang="zh-CN" dirty="0"/>
          </a:p>
          <a:p>
            <a:pPr marL="0" indent="0">
              <a:buNone/>
            </a:pPr>
            <a:r>
              <a:rPr lang="en-US" altLang="zh-CN" dirty="0"/>
              <a:t>	YARN</a:t>
            </a:r>
            <a:r>
              <a:rPr lang="zh-CN" altLang="en-US" dirty="0"/>
              <a:t>（集群资源管理、任务调度）</a:t>
            </a:r>
            <a:endParaRPr lang="en-US" altLang="zh-CN" dirty="0"/>
          </a:p>
          <a:p>
            <a:pPr marL="0" indent="0">
              <a:buNone/>
            </a:pPr>
            <a:endParaRPr lang="en-US" altLang="zh-CN" b="1" dirty="0"/>
          </a:p>
          <a:p>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架构变迁（</a:t>
            </a:r>
            <a:r>
              <a:rPr lang="en-US" altLang="zh-CN" sz="2000" dirty="0">
                <a:latin typeface="Alibaba PuHuiTi R" pitchFamily="18" charset="-122"/>
                <a:ea typeface="Alibaba PuHuiTi R" pitchFamily="18" charset="-122"/>
                <a:cs typeface="Alibaba PuHuiTi R" pitchFamily="18" charset="-122"/>
              </a:rPr>
              <a:t>1.0-2.0</a:t>
            </a:r>
            <a:r>
              <a:rPr lang="zh-CN" altLang="en-US" sz="2000" dirty="0">
                <a:latin typeface="Alibaba PuHuiTi R" pitchFamily="18" charset="-122"/>
                <a:ea typeface="Alibaba PuHuiTi R" pitchFamily="18" charset="-122"/>
                <a:cs typeface="Alibaba PuHuiTi R" pitchFamily="18" charset="-122"/>
              </a:rPr>
              <a:t>变迁）</a:t>
            </a:r>
          </a:p>
        </p:txBody>
      </p:sp>
      <p:pic>
        <p:nvPicPr>
          <p:cNvPr id="5" name="图片 4"/>
          <p:cNvPicPr>
            <a:picLocks noChangeAspect="1"/>
          </p:cNvPicPr>
          <p:nvPr/>
        </p:nvPicPr>
        <p:blipFill>
          <a:blip r:embed="rId3"/>
          <a:stretch>
            <a:fillRect/>
          </a:stretch>
        </p:blipFill>
        <p:spPr>
          <a:xfrm>
            <a:off x="7547523" y="962122"/>
            <a:ext cx="1973751" cy="2309060"/>
          </a:xfrm>
          <a:prstGeom prst="rect">
            <a:avLst/>
          </a:prstGeom>
        </p:spPr>
      </p:pic>
      <p:pic>
        <p:nvPicPr>
          <p:cNvPr id="6" name="图片 5"/>
          <p:cNvPicPr>
            <a:picLocks noChangeAspect="1"/>
          </p:cNvPicPr>
          <p:nvPr/>
        </p:nvPicPr>
        <p:blipFill>
          <a:blip r:embed="rId4"/>
          <a:stretch>
            <a:fillRect/>
          </a:stretch>
        </p:blipFill>
        <p:spPr>
          <a:xfrm>
            <a:off x="6930250" y="4155936"/>
            <a:ext cx="3208298" cy="2347163"/>
          </a:xfrm>
          <a:prstGeom prst="rect">
            <a:avLst/>
          </a:prstGeom>
        </p:spPr>
      </p:pic>
      <p:sp>
        <p:nvSpPr>
          <p:cNvPr id="7" name="下箭头 6"/>
          <p:cNvSpPr/>
          <p:nvPr/>
        </p:nvSpPr>
        <p:spPr>
          <a:xfrm>
            <a:off x="8337176" y="3433482"/>
            <a:ext cx="448236" cy="555812"/>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453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749598" cy="5498245"/>
          </a:xfrm>
        </p:spPr>
        <p:txBody>
          <a:bodyPr/>
          <a:lstStyle/>
          <a:p>
            <a:pPr marL="0" indent="0">
              <a:buNone/>
            </a:pPr>
            <a:r>
              <a:rPr lang="en-US" altLang="zh-CN" b="1" dirty="0"/>
              <a:t>Hadoop 3.0</a:t>
            </a:r>
            <a:r>
              <a:rPr lang="zh-CN" altLang="en-US" b="1" dirty="0"/>
              <a:t>架构组件和</a:t>
            </a:r>
            <a:r>
              <a:rPr lang="en-US" altLang="zh-CN" b="1" dirty="0"/>
              <a:t>Hadoop 2.0</a:t>
            </a:r>
            <a:r>
              <a:rPr lang="zh-CN" altLang="en-US" b="1" dirty="0"/>
              <a:t>类似</a:t>
            </a:r>
            <a:r>
              <a:rPr lang="en-US" altLang="zh-CN" b="1" dirty="0"/>
              <a:t>,3.0</a:t>
            </a:r>
            <a:r>
              <a:rPr lang="zh-CN" altLang="en-US" b="1" dirty="0"/>
              <a:t>着重于性能优化。</a:t>
            </a:r>
            <a:endParaRPr lang="en-US" altLang="zh-CN" b="1" dirty="0"/>
          </a:p>
          <a:p>
            <a:r>
              <a:rPr lang="zh-CN" altLang="en-US" b="1" dirty="0"/>
              <a:t>通用</a:t>
            </a:r>
            <a:endParaRPr lang="en-US" altLang="zh-CN" b="1" dirty="0"/>
          </a:p>
          <a:p>
            <a:pPr marL="0" indent="0">
              <a:buNone/>
            </a:pPr>
            <a:r>
              <a:rPr lang="zh-CN" altLang="en-US" dirty="0"/>
              <a:t>精简内核、类路径隔离、</a:t>
            </a:r>
            <a:r>
              <a:rPr lang="en-US" altLang="zh-CN" dirty="0"/>
              <a:t>shell</a:t>
            </a:r>
            <a:r>
              <a:rPr lang="zh-CN" altLang="en-US" dirty="0"/>
              <a:t>脚本重构</a:t>
            </a:r>
            <a:endParaRPr lang="en-US" altLang="zh-CN" dirty="0"/>
          </a:p>
          <a:p>
            <a:r>
              <a:rPr lang="en-US" altLang="zh-CN" b="1" dirty="0"/>
              <a:t>Hadoop HDFS</a:t>
            </a:r>
          </a:p>
          <a:p>
            <a:pPr marL="0" indent="0">
              <a:buNone/>
            </a:pPr>
            <a:r>
              <a:rPr lang="en-US" altLang="zh-CN" dirty="0"/>
              <a:t>EC</a:t>
            </a:r>
            <a:r>
              <a:rPr lang="zh-CN" altLang="en-US" dirty="0"/>
              <a:t>纠删码、多</a:t>
            </a:r>
            <a:r>
              <a:rPr lang="en-US" altLang="zh-CN" dirty="0"/>
              <a:t>NameNode</a:t>
            </a:r>
            <a:r>
              <a:rPr lang="zh-CN" altLang="en-US" dirty="0"/>
              <a:t>支持</a:t>
            </a:r>
            <a:endParaRPr lang="en-US" altLang="zh-CN" dirty="0"/>
          </a:p>
          <a:p>
            <a:r>
              <a:rPr lang="en-US" altLang="zh-CN" b="1" dirty="0"/>
              <a:t>Hadoop MapReduce</a:t>
            </a:r>
          </a:p>
          <a:p>
            <a:pPr marL="0" indent="0">
              <a:buNone/>
            </a:pPr>
            <a:r>
              <a:rPr lang="zh-CN" altLang="en-US" dirty="0"/>
              <a:t>任务本地化优化、内存参数自动推断</a:t>
            </a:r>
            <a:endParaRPr lang="en-US" altLang="zh-CN" dirty="0"/>
          </a:p>
          <a:p>
            <a:r>
              <a:rPr lang="en-US" altLang="zh-CN" b="1" dirty="0"/>
              <a:t>Hadoop YARN</a:t>
            </a:r>
          </a:p>
          <a:p>
            <a:pPr marL="0" indent="0">
              <a:buNone/>
            </a:pPr>
            <a:r>
              <a:rPr lang="en-US" altLang="zh-CN" dirty="0"/>
              <a:t>Timeline Service V2</a:t>
            </a:r>
            <a:r>
              <a:rPr lang="zh-CN" altLang="en-US" dirty="0"/>
              <a:t>、队列配置</a:t>
            </a:r>
            <a:endParaRPr lang="en-US" altLang="zh-CN" dirty="0"/>
          </a:p>
          <a:p>
            <a:pPr marL="360363" lvl="1" indent="0">
              <a:buNone/>
            </a:pPr>
            <a:endParaRPr lang="en-US" altLang="zh-CN" dirty="0"/>
          </a:p>
          <a:p>
            <a:pPr marL="0" indent="0">
              <a:buNone/>
            </a:pPr>
            <a:r>
              <a:rPr lang="en-US" altLang="zh-CN" b="1" dirty="0"/>
              <a:t>	</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540058" y="1045622"/>
            <a:ext cx="10749599" cy="517190"/>
          </a:xfrm>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架构变迁（</a:t>
            </a:r>
            <a:r>
              <a:rPr lang="en-US" altLang="zh-CN" sz="2000" dirty="0">
                <a:latin typeface="Alibaba PuHuiTi R" pitchFamily="18" charset="-122"/>
                <a:ea typeface="Alibaba PuHuiTi R" pitchFamily="18" charset="-122"/>
                <a:cs typeface="Alibaba PuHuiTi R" pitchFamily="18" charset="-122"/>
              </a:rPr>
              <a:t>3.0</a:t>
            </a:r>
            <a:r>
              <a:rPr lang="zh-CN" altLang="en-US" sz="2000" dirty="0">
                <a:latin typeface="Alibaba PuHuiTi R" pitchFamily="18" charset="-122"/>
                <a:ea typeface="Alibaba PuHuiTi R" pitchFamily="18" charset="-122"/>
                <a:cs typeface="Alibaba PuHuiTi R" pitchFamily="18" charset="-122"/>
              </a:rPr>
              <a:t>新版本）</a:t>
            </a:r>
          </a:p>
        </p:txBody>
      </p:sp>
      <p:pic>
        <p:nvPicPr>
          <p:cNvPr id="12290" name="Picture 2" descr="Apache Hadoop 3.0 with GPU Best Practices and Benefits - Xenon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302" y="2449319"/>
            <a:ext cx="5757162" cy="323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9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t>Apache Hadoop</a:t>
            </a:r>
            <a:r>
              <a:rPr lang="zh-CN" altLang="en-US" dirty="0"/>
              <a:t>概述</a:t>
            </a:r>
            <a:endParaRPr lang="en-US" altLang="zh-CN" dirty="0"/>
          </a:p>
          <a:p>
            <a:r>
              <a:rPr lang="en-US" altLang="zh-CN" dirty="0"/>
              <a:t>Hadoop</a:t>
            </a:r>
            <a:r>
              <a:rPr lang="zh-CN" altLang="en-US" dirty="0"/>
              <a:t>集群搭建</a:t>
            </a:r>
            <a:endParaRPr lang="en-US" altLang="zh-CN" dirty="0"/>
          </a:p>
          <a:p>
            <a:r>
              <a:rPr lang="en-US" altLang="zh-CN" dirty="0"/>
              <a:t>Hadoop</a:t>
            </a:r>
            <a:r>
              <a:rPr lang="zh-CN" altLang="en-US" dirty="0"/>
              <a:t>初体验</a:t>
            </a:r>
            <a:endParaRPr lang="en-US" altLang="zh-CN" dirty="0"/>
          </a:p>
          <a:p>
            <a:r>
              <a:rPr lang="en-US" altLang="zh-CN" dirty="0"/>
              <a:t>Hadoop jobhistory</a:t>
            </a:r>
            <a:r>
              <a:rPr lang="zh-CN" altLang="en-US" dirty="0"/>
              <a:t>服务</a:t>
            </a:r>
            <a:endParaRPr lang="en-US" altLang="zh-CN" dirty="0"/>
          </a:p>
          <a:p>
            <a:r>
              <a:rPr kumimoji="1" lang="en-US" altLang="zh-CN" dirty="0"/>
              <a:t>HDFS</a:t>
            </a:r>
            <a:r>
              <a:rPr kumimoji="1" lang="zh-CN" altLang="en-US" dirty="0"/>
              <a:t>垃圾桶服务</a:t>
            </a: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Hadoop</a:t>
            </a:r>
            <a:r>
              <a:rPr lang="zh-CN" altLang="en-US" dirty="0"/>
              <a:t>集群搭建</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88735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Hadoop</a:t>
            </a:r>
            <a:r>
              <a:rPr lang="zh-CN" altLang="en-US" dirty="0">
                <a:solidFill>
                  <a:srgbClr val="FF0000"/>
                </a:solidFill>
              </a:rPr>
              <a:t>集群简介</a:t>
            </a:r>
            <a:endParaRPr lang="en-US" altLang="zh-CN" dirty="0">
              <a:solidFill>
                <a:srgbClr val="FF0000"/>
              </a:solidFill>
            </a:endParaRPr>
          </a:p>
          <a:p>
            <a:r>
              <a:rPr lang="en-US" altLang="zh-CN" dirty="0">
                <a:solidFill>
                  <a:schemeClr val="tx1"/>
                </a:solidFill>
              </a:rPr>
              <a:t>Hadoop</a:t>
            </a:r>
            <a:r>
              <a:rPr lang="zh-CN" altLang="en-US" dirty="0">
                <a:solidFill>
                  <a:schemeClr val="tx1"/>
                </a:solidFill>
              </a:rPr>
              <a:t>部署方式</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源码编译</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集群安装</a:t>
            </a:r>
            <a:endParaRPr lang="en-US" altLang="zh-CN" dirty="0">
              <a:solidFill>
                <a:schemeClr val="tx1"/>
              </a:solidFill>
            </a:endParaRPr>
          </a:p>
        </p:txBody>
      </p:sp>
    </p:spTree>
    <p:extLst>
      <p:ext uri="{BB962C8B-B14F-4D97-AF65-F5344CB8AC3E}">
        <p14:creationId xmlns:p14="http://schemas.microsoft.com/office/powerpoint/2010/main" val="292621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a:t>
            </a:r>
            <a:r>
              <a:rPr lang="zh-CN" altLang="en-US" dirty="0"/>
              <a:t>集群包括两个集群：</a:t>
            </a:r>
            <a:r>
              <a:rPr lang="en-US" altLang="zh-CN" dirty="0">
                <a:solidFill>
                  <a:srgbClr val="C00000"/>
                </a:solidFill>
              </a:rPr>
              <a:t>HDFS</a:t>
            </a:r>
            <a:r>
              <a:rPr lang="zh-CN" altLang="en-US" dirty="0">
                <a:solidFill>
                  <a:srgbClr val="C00000"/>
                </a:solidFill>
              </a:rPr>
              <a:t>集群</a:t>
            </a:r>
            <a:r>
              <a:rPr lang="zh-CN" altLang="en-US" dirty="0"/>
              <a:t>、</a:t>
            </a:r>
            <a:r>
              <a:rPr lang="en-US" altLang="zh-CN" dirty="0">
                <a:solidFill>
                  <a:srgbClr val="C00000"/>
                </a:solidFill>
              </a:rPr>
              <a:t>YARN</a:t>
            </a:r>
            <a:r>
              <a:rPr lang="zh-CN" altLang="en-US" dirty="0">
                <a:solidFill>
                  <a:srgbClr val="C00000"/>
                </a:solidFill>
              </a:rPr>
              <a:t>集群</a:t>
            </a:r>
            <a:endParaRPr lang="en-US" altLang="zh-CN" dirty="0">
              <a:solidFill>
                <a:srgbClr val="C00000"/>
              </a:solidFill>
            </a:endParaRPr>
          </a:p>
          <a:p>
            <a:r>
              <a:rPr lang="zh-CN" altLang="en-US" dirty="0"/>
              <a:t>两个集群</a:t>
            </a:r>
            <a:r>
              <a:rPr lang="zh-CN" altLang="en-US" dirty="0">
                <a:solidFill>
                  <a:srgbClr val="92D050"/>
                </a:solidFill>
              </a:rPr>
              <a:t>逻辑上分离、通常物理上在一起</a:t>
            </a:r>
            <a:endParaRPr lang="en-US" altLang="zh-CN" dirty="0">
              <a:solidFill>
                <a:srgbClr val="92D050"/>
              </a:solidFill>
            </a:endParaRPr>
          </a:p>
          <a:p>
            <a:r>
              <a:rPr lang="zh-CN" altLang="en-US" dirty="0"/>
              <a:t>两个集群都是标准的</a:t>
            </a:r>
            <a:r>
              <a:rPr lang="zh-CN" altLang="en-US" dirty="0">
                <a:solidFill>
                  <a:srgbClr val="92D050"/>
                </a:solidFill>
              </a:rPr>
              <a:t>主从架构</a:t>
            </a:r>
            <a:r>
              <a:rPr lang="zh-CN" altLang="en-US" dirty="0"/>
              <a:t>集群</a:t>
            </a:r>
          </a:p>
        </p:txBody>
      </p:sp>
      <p:sp>
        <p:nvSpPr>
          <p:cNvPr id="5" name="标题 4"/>
          <p:cNvSpPr>
            <a:spLocks noGrp="1"/>
          </p:cNvSpPr>
          <p:nvPr>
            <p:ph type="title"/>
          </p:nvPr>
        </p:nvSpPr>
        <p:spPr/>
        <p:txBody>
          <a:bodyPr/>
          <a:lstStyle/>
          <a:p>
            <a:r>
              <a:rPr lang="en-US" altLang="zh-CN" dirty="0"/>
              <a:t>Hadoop</a:t>
            </a:r>
            <a:r>
              <a:rPr lang="zh-CN" altLang="en-US" dirty="0"/>
              <a:t>集群搭建</a:t>
            </a:r>
          </a:p>
        </p:txBody>
      </p:sp>
      <p:sp>
        <p:nvSpPr>
          <p:cNvPr id="6" name="文本占位符 5"/>
          <p:cNvSpPr>
            <a:spLocks noGrp="1"/>
          </p:cNvSpPr>
          <p:nvPr>
            <p:ph type="body" sz="quarter" idx="10"/>
          </p:nvPr>
        </p:nvSpPr>
        <p:spPr/>
        <p:txBody>
          <a:bodyPr/>
          <a:lstStyle/>
          <a:p>
            <a:r>
              <a:rPr lang="en-US" altLang="zh-CN" dirty="0"/>
              <a:t>Hadoop</a:t>
            </a:r>
            <a:r>
              <a:rPr lang="zh-CN" altLang="en-US" dirty="0"/>
              <a:t>集群简介</a:t>
            </a:r>
          </a:p>
        </p:txBody>
      </p:sp>
      <p:sp>
        <p:nvSpPr>
          <p:cNvPr id="8" name="Freeform 46">
            <a:extLst>
              <a:ext uri="{FF2B5EF4-FFF2-40B4-BE49-F238E27FC236}">
                <a16:creationId xmlns:a16="http://schemas.microsoft.com/office/drawing/2014/main" id="{117F23E5-10F0-FD4D-BEA6-806990AB2EED}"/>
              </a:ext>
            </a:extLst>
          </p:cNvPr>
          <p:cNvSpPr>
            <a:spLocks/>
          </p:cNvSpPr>
          <p:nvPr/>
        </p:nvSpPr>
        <p:spPr bwMode="auto">
          <a:xfrm>
            <a:off x="2583654" y="2991128"/>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9" name="Freeform 46">
            <a:extLst>
              <a:ext uri="{FF2B5EF4-FFF2-40B4-BE49-F238E27FC236}">
                <a16:creationId xmlns:a16="http://schemas.microsoft.com/office/drawing/2014/main" id="{792B8FF4-2F5F-FA4C-B6D3-3433AA7A4FEB}"/>
              </a:ext>
            </a:extLst>
          </p:cNvPr>
          <p:cNvSpPr>
            <a:spLocks/>
          </p:cNvSpPr>
          <p:nvPr/>
        </p:nvSpPr>
        <p:spPr bwMode="auto">
          <a:xfrm>
            <a:off x="6468862" y="2991128"/>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0" name="Freeform 5">
            <a:extLst>
              <a:ext uri="{FF2B5EF4-FFF2-40B4-BE49-F238E27FC236}">
                <a16:creationId xmlns:a16="http://schemas.microsoft.com/office/drawing/2014/main" id="{D793896C-5C88-CD46-B521-7EC3ECD48881}"/>
              </a:ext>
            </a:extLst>
          </p:cNvPr>
          <p:cNvSpPr>
            <a:spLocks/>
          </p:cNvSpPr>
          <p:nvPr/>
        </p:nvSpPr>
        <p:spPr bwMode="auto">
          <a:xfrm>
            <a:off x="1218103" y="3991400"/>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solidFill>
                  <a:schemeClr val="bg1"/>
                </a:solidFill>
                <a:latin typeface="Alibaba PuHuiTi M" pitchFamily="18" charset="-122"/>
                <a:ea typeface="Alibaba PuHuiTi M" pitchFamily="18" charset="-122"/>
                <a:cs typeface="Alibaba PuHuiTi M" pitchFamily="18" charset="-122"/>
                <a:sym typeface="Bebas"/>
              </a:rPr>
              <a:t>HDFS</a:t>
            </a:r>
            <a:r>
              <a:rPr lang="zh-CN" altLang="en-US" sz="2400" dirty="0">
                <a:solidFill>
                  <a:schemeClr val="bg1"/>
                </a:solidFill>
                <a:latin typeface="Alibaba PuHuiTi M" pitchFamily="18" charset="-122"/>
                <a:ea typeface="Alibaba PuHuiTi M" pitchFamily="18" charset="-122"/>
                <a:cs typeface="Alibaba PuHuiTi M" pitchFamily="18" charset="-122"/>
                <a:sym typeface="Bebas"/>
              </a:rPr>
              <a:t>集群</a:t>
            </a:r>
            <a:endParaRPr lang="en-US" altLang="zh-CN" sz="2400" dirty="0">
              <a:solidFill>
                <a:schemeClr val="bg1"/>
              </a:solidFill>
              <a:latin typeface="Alibaba PuHuiTi M" pitchFamily="18" charset="-122"/>
              <a:ea typeface="Alibaba PuHuiTi M" pitchFamily="18" charset="-122"/>
              <a:cs typeface="Alibaba PuHuiTi M" pitchFamily="18" charset="-122"/>
              <a:sym typeface="Bebas"/>
            </a:endParaRPr>
          </a:p>
          <a:p>
            <a:pPr algn="ctr"/>
            <a:r>
              <a:rPr lang="en-US" altLang="zh-CN" sz="1600" dirty="0">
                <a:solidFill>
                  <a:schemeClr val="bg1"/>
                </a:solidFill>
                <a:latin typeface="Alibaba PuHuiTi M" pitchFamily="18" charset="-122"/>
                <a:ea typeface="Alibaba PuHuiTi M" pitchFamily="18" charset="-122"/>
                <a:cs typeface="Alibaba PuHuiTi M" pitchFamily="18" charset="-122"/>
                <a:sym typeface="Bebas"/>
              </a:rPr>
              <a:t>(</a:t>
            </a:r>
            <a:r>
              <a:rPr lang="zh-CN" altLang="en-US" sz="1600" dirty="0">
                <a:solidFill>
                  <a:schemeClr val="bg1"/>
                </a:solidFill>
                <a:latin typeface="Alibaba PuHuiTi M" pitchFamily="18" charset="-122"/>
                <a:ea typeface="Alibaba PuHuiTi M" pitchFamily="18" charset="-122"/>
                <a:cs typeface="Alibaba PuHuiTi M" pitchFamily="18" charset="-122"/>
                <a:sym typeface="Bebas"/>
              </a:rPr>
              <a:t>分布式存储</a:t>
            </a:r>
            <a:r>
              <a:rPr lang="en-US" altLang="zh-CN" sz="1600" dirty="0">
                <a:solidFill>
                  <a:schemeClr val="bg1"/>
                </a:solidFill>
                <a:latin typeface="Alibaba PuHuiTi M" pitchFamily="18" charset="-122"/>
                <a:ea typeface="Alibaba PuHuiTi M" pitchFamily="18" charset="-122"/>
                <a:cs typeface="Alibaba PuHuiTi M" pitchFamily="18" charset="-122"/>
                <a:sym typeface="Bebas"/>
              </a:rPr>
              <a:t>)</a:t>
            </a:r>
            <a:endParaRPr lang="zh-CN" altLang="en-US" sz="1600" dirty="0">
              <a:solidFill>
                <a:schemeClr val="bg1"/>
              </a:solidFill>
              <a:latin typeface="Alibaba PuHuiTi M" pitchFamily="18" charset="-122"/>
              <a:ea typeface="Alibaba PuHuiTi M" pitchFamily="18" charset="-122"/>
              <a:cs typeface="Alibaba PuHuiTi M" pitchFamily="18" charset="-122"/>
              <a:sym typeface="Bebas"/>
            </a:endParaRPr>
          </a:p>
        </p:txBody>
      </p:sp>
      <p:sp>
        <p:nvSpPr>
          <p:cNvPr id="11" name="Freeform 5">
            <a:extLst>
              <a:ext uri="{FF2B5EF4-FFF2-40B4-BE49-F238E27FC236}">
                <a16:creationId xmlns:a16="http://schemas.microsoft.com/office/drawing/2014/main" id="{4B69586E-EDDC-7D4C-98AB-FA70FA75795F}"/>
              </a:ext>
            </a:extLst>
          </p:cNvPr>
          <p:cNvSpPr>
            <a:spLocks/>
          </p:cNvSpPr>
          <p:nvPr/>
        </p:nvSpPr>
        <p:spPr bwMode="auto">
          <a:xfrm>
            <a:off x="9165986" y="400414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solidFill>
                  <a:schemeClr val="bg1"/>
                </a:solidFill>
                <a:latin typeface="Alibaba PuHuiTi M" pitchFamily="18" charset="-122"/>
                <a:ea typeface="Alibaba PuHuiTi M" pitchFamily="18" charset="-122"/>
                <a:cs typeface="Alibaba PuHuiTi M" pitchFamily="18" charset="-122"/>
                <a:sym typeface="Bebas"/>
              </a:rPr>
              <a:t>YARN</a:t>
            </a:r>
            <a:r>
              <a:rPr lang="zh-CN" altLang="en-US" sz="2400" dirty="0">
                <a:solidFill>
                  <a:schemeClr val="bg1"/>
                </a:solidFill>
                <a:latin typeface="Alibaba PuHuiTi M" pitchFamily="18" charset="-122"/>
                <a:ea typeface="Alibaba PuHuiTi M" pitchFamily="18" charset="-122"/>
                <a:cs typeface="Alibaba PuHuiTi M" pitchFamily="18" charset="-122"/>
                <a:sym typeface="Bebas"/>
              </a:rPr>
              <a:t>集群</a:t>
            </a:r>
            <a:endParaRPr lang="en-US" altLang="zh-CN" sz="2400" dirty="0">
              <a:solidFill>
                <a:schemeClr val="bg1"/>
              </a:solidFill>
              <a:latin typeface="Alibaba PuHuiTi M" pitchFamily="18" charset="-122"/>
              <a:ea typeface="Alibaba PuHuiTi M" pitchFamily="18" charset="-122"/>
              <a:cs typeface="Alibaba PuHuiTi M" pitchFamily="18" charset="-122"/>
              <a:sym typeface="Bebas"/>
            </a:endParaRPr>
          </a:p>
          <a:p>
            <a:pPr algn="ctr"/>
            <a:r>
              <a:rPr lang="en-US" altLang="zh-CN" sz="1600" dirty="0">
                <a:solidFill>
                  <a:schemeClr val="bg1"/>
                </a:solidFill>
                <a:latin typeface="Alibaba PuHuiTi M" pitchFamily="18" charset="-122"/>
                <a:ea typeface="Alibaba PuHuiTi M" pitchFamily="18" charset="-122"/>
                <a:cs typeface="Alibaba PuHuiTi M" pitchFamily="18" charset="-122"/>
                <a:sym typeface="Bebas"/>
              </a:rPr>
              <a:t>(</a:t>
            </a:r>
            <a:r>
              <a:rPr lang="zh-CN" altLang="en-US" sz="1600" dirty="0">
                <a:solidFill>
                  <a:schemeClr val="bg1"/>
                </a:solidFill>
                <a:latin typeface="Alibaba PuHuiTi M" pitchFamily="18" charset="-122"/>
                <a:ea typeface="Alibaba PuHuiTi M" pitchFamily="18" charset="-122"/>
                <a:cs typeface="Alibaba PuHuiTi M" pitchFamily="18" charset="-122"/>
                <a:sym typeface="Bebas"/>
              </a:rPr>
              <a:t>资源管理、调度</a:t>
            </a:r>
            <a:r>
              <a:rPr lang="en-US" altLang="zh-CN" sz="1600" dirty="0">
                <a:solidFill>
                  <a:schemeClr val="bg1"/>
                </a:solidFill>
                <a:latin typeface="Alibaba PuHuiTi M" pitchFamily="18" charset="-122"/>
                <a:ea typeface="Alibaba PuHuiTi M" pitchFamily="18" charset="-122"/>
                <a:cs typeface="Alibaba PuHuiTi M" pitchFamily="18" charset="-122"/>
                <a:sym typeface="Bebas"/>
              </a:rPr>
              <a:t>)</a:t>
            </a:r>
            <a:endParaRPr lang="zh-CN" altLang="en-US" sz="1600" dirty="0">
              <a:solidFill>
                <a:schemeClr val="bg1"/>
              </a:solidFill>
              <a:latin typeface="Alibaba PuHuiTi M" pitchFamily="18" charset="-122"/>
              <a:ea typeface="Alibaba PuHuiTi M" pitchFamily="18" charset="-122"/>
              <a:cs typeface="Alibaba PuHuiTi M" pitchFamily="18" charset="-122"/>
              <a:sym typeface="Bebas"/>
            </a:endParaRPr>
          </a:p>
        </p:txBody>
      </p:sp>
      <p:sp>
        <p:nvSpPr>
          <p:cNvPr id="12" name="Rectangle 7">
            <a:extLst>
              <a:ext uri="{FF2B5EF4-FFF2-40B4-BE49-F238E27FC236}">
                <a16:creationId xmlns:a16="http://schemas.microsoft.com/office/drawing/2014/main" id="{14472B7E-CE71-2E49-8D15-31D73AD9AA39}"/>
              </a:ext>
            </a:extLst>
          </p:cNvPr>
          <p:cNvSpPr>
            <a:spLocks noChangeArrowheads="1"/>
          </p:cNvSpPr>
          <p:nvPr/>
        </p:nvSpPr>
        <p:spPr bwMode="auto">
          <a:xfrm>
            <a:off x="3420401" y="4069863"/>
            <a:ext cx="21555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主角色：</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NameNode</a:t>
            </a: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从角色：</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DataNode</a:t>
            </a: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主角色辅助角色：</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SecondaryNameNode</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13" name="Rectangle 9">
            <a:extLst>
              <a:ext uri="{FF2B5EF4-FFF2-40B4-BE49-F238E27FC236}">
                <a16:creationId xmlns:a16="http://schemas.microsoft.com/office/drawing/2014/main" id="{2937D0EF-ABF8-9045-9E8F-12AE9C5B90F7}"/>
              </a:ext>
            </a:extLst>
          </p:cNvPr>
          <p:cNvSpPr>
            <a:spLocks noChangeArrowheads="1"/>
          </p:cNvSpPr>
          <p:nvPr/>
        </p:nvSpPr>
        <p:spPr bwMode="auto">
          <a:xfrm>
            <a:off x="6672105" y="4408400"/>
            <a:ext cx="27231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主角色：</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ResourceManager</a:t>
            </a: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从角色：</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NodeManager</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107801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5FE52-5451-4C68-8940-2840129242FD}"/>
              </a:ext>
            </a:extLst>
          </p:cNvPr>
          <p:cNvSpPr>
            <a:spLocks noGrp="1"/>
          </p:cNvSpPr>
          <p:nvPr>
            <p:ph type="title"/>
          </p:nvPr>
        </p:nvSpPr>
        <p:spPr>
          <a:xfrm>
            <a:off x="722453" y="236790"/>
            <a:ext cx="8771021" cy="517190"/>
          </a:xfrm>
          <a:prstGeom prst="rect">
            <a:avLst/>
          </a:prstGeom>
        </p:spPr>
        <p:txBody>
          <a:bodyPr/>
          <a:lstStyle/>
          <a:p>
            <a:r>
              <a:rPr lang="en-US" altLang="zh-CN" dirty="0"/>
              <a:t>Hadoop</a:t>
            </a:r>
            <a:r>
              <a:rPr lang="zh-CN" altLang="en-US" dirty="0"/>
              <a:t>集群搭建</a:t>
            </a:r>
            <a:endParaRPr lang="zh-CN" altLang="en-US" b="0" dirty="0">
              <a:latin typeface="Alibaba PuHuiTi M" pitchFamily="18" charset="-122"/>
              <a:ea typeface="Alibaba PuHuiTi M" pitchFamily="18" charset="-122"/>
              <a:cs typeface="Alibaba PuHuiTi M" pitchFamily="18" charset="-122"/>
            </a:endParaRPr>
          </a:p>
        </p:txBody>
      </p:sp>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r>
              <a:rPr lang="en-US" altLang="zh-CN" dirty="0"/>
              <a:t>Hadoop</a:t>
            </a:r>
            <a:r>
              <a:rPr lang="zh-CN" altLang="en-US" dirty="0"/>
              <a:t>有两个集群：</a:t>
            </a:r>
            <a:r>
              <a:rPr lang="en-US" altLang="zh-CN" dirty="0"/>
              <a:t>HDFS</a:t>
            </a:r>
            <a:r>
              <a:rPr lang="zh-CN" altLang="en-US" dirty="0"/>
              <a:t>集群、</a:t>
            </a:r>
            <a:r>
              <a:rPr lang="en-US" altLang="zh-CN" dirty="0"/>
              <a:t>YARN</a:t>
            </a:r>
            <a:r>
              <a:rPr lang="zh-CN" altLang="en-US" dirty="0"/>
              <a:t>集群</a:t>
            </a:r>
            <a:endParaRPr lang="en-US" altLang="zh-CN" dirty="0"/>
          </a:p>
          <a:p>
            <a:r>
              <a:rPr lang="zh-CN" altLang="en-US" dirty="0"/>
              <a:t>如何理解两个集群逻辑上分离？</a:t>
            </a:r>
            <a:endParaRPr lang="en-US" altLang="zh-CN" dirty="0"/>
          </a:p>
          <a:p>
            <a:r>
              <a:rPr lang="zh-CN" altLang="en-US" dirty="0"/>
              <a:t>如何理解两个集群物理上在一起？</a:t>
            </a:r>
            <a:endParaRPr lang="en-US" altLang="zh-CN" dirty="0"/>
          </a:p>
          <a:p>
            <a:r>
              <a:rPr lang="zh-CN" altLang="en-US" dirty="0"/>
              <a:t>为什么没有</a:t>
            </a:r>
            <a:r>
              <a:rPr lang="en-US" altLang="zh-CN" dirty="0"/>
              <a:t>MapReduce</a:t>
            </a:r>
            <a:r>
              <a:rPr lang="zh-CN" altLang="en-US" dirty="0"/>
              <a:t>集群？有这样的说法吗？</a:t>
            </a:r>
          </a:p>
        </p:txBody>
      </p:sp>
    </p:spTree>
    <p:extLst>
      <p:ext uri="{BB962C8B-B14F-4D97-AF65-F5344CB8AC3E}">
        <p14:creationId xmlns:p14="http://schemas.microsoft.com/office/powerpoint/2010/main" val="350642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Hadoop</a:t>
            </a:r>
            <a:r>
              <a:rPr lang="zh-CN" altLang="en-US" dirty="0"/>
              <a:t>集群搭建</a:t>
            </a:r>
          </a:p>
        </p:txBody>
      </p:sp>
      <p:sp>
        <p:nvSpPr>
          <p:cNvPr id="5" name="文本占位符 4"/>
          <p:cNvSpPr>
            <a:spLocks noGrp="1"/>
          </p:cNvSpPr>
          <p:nvPr>
            <p:ph type="body" sz="quarter" idx="10"/>
          </p:nvPr>
        </p:nvSpPr>
        <p:spPr/>
        <p:txBody>
          <a:bodyPr/>
          <a:lstStyle/>
          <a:p>
            <a:r>
              <a:rPr lang="en-US" altLang="zh-CN" dirty="0"/>
              <a:t>Hadoop</a:t>
            </a:r>
            <a:r>
              <a:rPr lang="zh-CN" altLang="en-US" dirty="0"/>
              <a:t>集群简介</a:t>
            </a:r>
          </a:p>
        </p:txBody>
      </p:sp>
      <p:sp>
        <p:nvSpPr>
          <p:cNvPr id="7" name="圆角矩形 6"/>
          <p:cNvSpPr/>
          <p:nvPr/>
        </p:nvSpPr>
        <p:spPr>
          <a:xfrm>
            <a:off x="1900519" y="2384612"/>
            <a:ext cx="1981200" cy="22860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圆角矩形 7"/>
          <p:cNvSpPr/>
          <p:nvPr/>
        </p:nvSpPr>
        <p:spPr>
          <a:xfrm>
            <a:off x="5065060" y="2384612"/>
            <a:ext cx="1981200" cy="22860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圆角矩形 8"/>
          <p:cNvSpPr/>
          <p:nvPr/>
        </p:nvSpPr>
        <p:spPr>
          <a:xfrm>
            <a:off x="8229601" y="2384612"/>
            <a:ext cx="1981200" cy="22860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 name="文本框 9"/>
          <p:cNvSpPr txBox="1"/>
          <p:nvPr/>
        </p:nvSpPr>
        <p:spPr>
          <a:xfrm>
            <a:off x="2357718" y="4760259"/>
            <a:ext cx="1685365"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65000"/>
                    <a:lumOff val="35000"/>
                  </a:schemeClr>
                </a:solidFill>
                <a:ea typeface="Alibaba PuHuiTi B"/>
              </a:rPr>
              <a:t>node1.itcast.cn</a:t>
            </a:r>
            <a:endParaRPr lang="zh-CN" altLang="en-US" sz="1200" dirty="0">
              <a:solidFill>
                <a:schemeClr val="tx1">
                  <a:lumMod val="65000"/>
                  <a:lumOff val="35000"/>
                </a:schemeClr>
              </a:solidFill>
              <a:ea typeface="Alibaba PuHuiTi B"/>
            </a:endParaRPr>
          </a:p>
        </p:txBody>
      </p:sp>
      <p:sp>
        <p:nvSpPr>
          <p:cNvPr id="11" name="文本框 10"/>
          <p:cNvSpPr txBox="1"/>
          <p:nvPr/>
        </p:nvSpPr>
        <p:spPr>
          <a:xfrm>
            <a:off x="5360895" y="4760258"/>
            <a:ext cx="1685365"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65000"/>
                    <a:lumOff val="35000"/>
                  </a:schemeClr>
                </a:solidFill>
                <a:ea typeface="Alibaba PuHuiTi B"/>
              </a:rPr>
              <a:t>node2.itcast.cn</a:t>
            </a:r>
            <a:endParaRPr lang="zh-CN" altLang="en-US" sz="1200" dirty="0">
              <a:solidFill>
                <a:schemeClr val="tx1">
                  <a:lumMod val="65000"/>
                  <a:lumOff val="35000"/>
                </a:schemeClr>
              </a:solidFill>
              <a:ea typeface="Alibaba PuHuiTi B"/>
            </a:endParaRPr>
          </a:p>
        </p:txBody>
      </p:sp>
      <p:sp>
        <p:nvSpPr>
          <p:cNvPr id="12" name="文本框 11"/>
          <p:cNvSpPr txBox="1"/>
          <p:nvPr/>
        </p:nvSpPr>
        <p:spPr>
          <a:xfrm>
            <a:off x="8615083" y="4760257"/>
            <a:ext cx="1685365"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65000"/>
                    <a:lumOff val="35000"/>
                  </a:schemeClr>
                </a:solidFill>
                <a:ea typeface="Alibaba PuHuiTi B"/>
              </a:rPr>
              <a:t>node3.itcast.cn</a:t>
            </a:r>
            <a:endParaRPr lang="zh-CN" altLang="en-US" sz="1200" dirty="0">
              <a:solidFill>
                <a:schemeClr val="tx1">
                  <a:lumMod val="65000"/>
                  <a:lumOff val="35000"/>
                </a:schemeClr>
              </a:solidFill>
              <a:ea typeface="Alibaba PuHuiTi B"/>
            </a:endParaRPr>
          </a:p>
        </p:txBody>
      </p:sp>
      <p:sp>
        <p:nvSpPr>
          <p:cNvPr id="14" name="圆角矩形 13"/>
          <p:cNvSpPr/>
          <p:nvPr/>
        </p:nvSpPr>
        <p:spPr>
          <a:xfrm>
            <a:off x="2348754" y="2644589"/>
            <a:ext cx="1084730" cy="39444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圆角矩形 14"/>
          <p:cNvSpPr/>
          <p:nvPr/>
        </p:nvSpPr>
        <p:spPr>
          <a:xfrm>
            <a:off x="5513295" y="2662519"/>
            <a:ext cx="1084730" cy="39444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6" name="圆角矩形 15"/>
          <p:cNvSpPr/>
          <p:nvPr/>
        </p:nvSpPr>
        <p:spPr>
          <a:xfrm>
            <a:off x="5513295" y="3163146"/>
            <a:ext cx="1084730" cy="39444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圆角矩形 16"/>
          <p:cNvSpPr/>
          <p:nvPr/>
        </p:nvSpPr>
        <p:spPr>
          <a:xfrm>
            <a:off x="8677836" y="2663122"/>
            <a:ext cx="1084730" cy="39444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2" name="圆角矩形 21"/>
          <p:cNvSpPr/>
          <p:nvPr/>
        </p:nvSpPr>
        <p:spPr>
          <a:xfrm>
            <a:off x="2348754" y="3133165"/>
            <a:ext cx="1084730" cy="39444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3" name="文本框 22"/>
          <p:cNvSpPr txBox="1"/>
          <p:nvPr/>
        </p:nvSpPr>
        <p:spPr>
          <a:xfrm>
            <a:off x="2676987" y="2702986"/>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NN</a:t>
            </a:r>
            <a:endParaRPr lang="zh-CN" altLang="en-US" sz="1400" b="1" dirty="0">
              <a:solidFill>
                <a:schemeClr val="tx1">
                  <a:lumMod val="65000"/>
                  <a:lumOff val="35000"/>
                </a:schemeClr>
              </a:solidFill>
              <a:ea typeface="Alibaba PuHuiTi B"/>
            </a:endParaRPr>
          </a:p>
        </p:txBody>
      </p:sp>
      <p:sp>
        <p:nvSpPr>
          <p:cNvPr id="24" name="文本框 23"/>
          <p:cNvSpPr txBox="1"/>
          <p:nvPr/>
        </p:nvSpPr>
        <p:spPr>
          <a:xfrm>
            <a:off x="2660788" y="3171125"/>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DN</a:t>
            </a:r>
            <a:endParaRPr lang="zh-CN" altLang="en-US" sz="1400" b="1" dirty="0">
              <a:solidFill>
                <a:schemeClr val="tx1">
                  <a:lumMod val="65000"/>
                  <a:lumOff val="35000"/>
                </a:schemeClr>
              </a:solidFill>
              <a:ea typeface="Alibaba PuHuiTi B"/>
            </a:endParaRPr>
          </a:p>
        </p:txBody>
      </p:sp>
      <p:sp>
        <p:nvSpPr>
          <p:cNvPr id="25" name="文本框 24"/>
          <p:cNvSpPr txBox="1"/>
          <p:nvPr/>
        </p:nvSpPr>
        <p:spPr>
          <a:xfrm>
            <a:off x="5809130" y="2687923"/>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SNN</a:t>
            </a:r>
            <a:endParaRPr lang="zh-CN" altLang="en-US" sz="1400" b="1" dirty="0">
              <a:solidFill>
                <a:schemeClr val="tx1">
                  <a:lumMod val="65000"/>
                  <a:lumOff val="35000"/>
                </a:schemeClr>
              </a:solidFill>
              <a:ea typeface="Alibaba PuHuiTi B"/>
            </a:endParaRPr>
          </a:p>
        </p:txBody>
      </p:sp>
      <p:sp>
        <p:nvSpPr>
          <p:cNvPr id="26" name="文本框 25"/>
          <p:cNvSpPr txBox="1"/>
          <p:nvPr/>
        </p:nvSpPr>
        <p:spPr>
          <a:xfrm>
            <a:off x="5798038" y="3187623"/>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DN</a:t>
            </a:r>
            <a:endParaRPr lang="zh-CN" altLang="en-US" sz="1400" b="1" dirty="0">
              <a:solidFill>
                <a:schemeClr val="tx1">
                  <a:lumMod val="65000"/>
                  <a:lumOff val="35000"/>
                </a:schemeClr>
              </a:solidFill>
              <a:ea typeface="Alibaba PuHuiTi B"/>
            </a:endParaRPr>
          </a:p>
        </p:txBody>
      </p:sp>
      <p:sp>
        <p:nvSpPr>
          <p:cNvPr id="27" name="文本框 26"/>
          <p:cNvSpPr txBox="1"/>
          <p:nvPr/>
        </p:nvSpPr>
        <p:spPr>
          <a:xfrm>
            <a:off x="8973671" y="2726904"/>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DN</a:t>
            </a:r>
            <a:endParaRPr lang="zh-CN" altLang="en-US" sz="1400" b="1" dirty="0">
              <a:solidFill>
                <a:schemeClr val="tx1">
                  <a:lumMod val="65000"/>
                  <a:lumOff val="35000"/>
                </a:schemeClr>
              </a:solidFill>
              <a:ea typeface="Alibaba PuHuiTi B"/>
            </a:endParaRPr>
          </a:p>
        </p:txBody>
      </p:sp>
      <p:sp>
        <p:nvSpPr>
          <p:cNvPr id="29" name="圆角矩形 28"/>
          <p:cNvSpPr/>
          <p:nvPr/>
        </p:nvSpPr>
        <p:spPr>
          <a:xfrm>
            <a:off x="2348754" y="3617166"/>
            <a:ext cx="1084730" cy="39444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0" name="圆角矩形 29"/>
          <p:cNvSpPr/>
          <p:nvPr/>
        </p:nvSpPr>
        <p:spPr>
          <a:xfrm>
            <a:off x="2348754" y="4122200"/>
            <a:ext cx="1084730" cy="39444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1" name="圆角矩形 30"/>
          <p:cNvSpPr/>
          <p:nvPr/>
        </p:nvSpPr>
        <p:spPr>
          <a:xfrm>
            <a:off x="5513295" y="3740111"/>
            <a:ext cx="1084730" cy="39444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2" name="圆角矩形 31"/>
          <p:cNvSpPr/>
          <p:nvPr/>
        </p:nvSpPr>
        <p:spPr>
          <a:xfrm>
            <a:off x="8677836" y="3202218"/>
            <a:ext cx="1084730" cy="39444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3" name="文本框 32"/>
          <p:cNvSpPr txBox="1"/>
          <p:nvPr/>
        </p:nvSpPr>
        <p:spPr>
          <a:xfrm>
            <a:off x="2665938" y="3636804"/>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RM</a:t>
            </a:r>
            <a:endParaRPr lang="zh-CN" altLang="en-US" sz="1400" b="1" dirty="0">
              <a:solidFill>
                <a:schemeClr val="tx1">
                  <a:lumMod val="65000"/>
                  <a:lumOff val="35000"/>
                </a:schemeClr>
              </a:solidFill>
              <a:ea typeface="Alibaba PuHuiTi B"/>
            </a:endParaRPr>
          </a:p>
        </p:txBody>
      </p:sp>
      <p:sp>
        <p:nvSpPr>
          <p:cNvPr id="34" name="文本框 33"/>
          <p:cNvSpPr txBox="1"/>
          <p:nvPr/>
        </p:nvSpPr>
        <p:spPr>
          <a:xfrm>
            <a:off x="2660788" y="4176473"/>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NM</a:t>
            </a:r>
            <a:endParaRPr lang="zh-CN" altLang="en-US" sz="1400" b="1" dirty="0">
              <a:solidFill>
                <a:schemeClr val="tx1">
                  <a:lumMod val="65000"/>
                  <a:lumOff val="35000"/>
                </a:schemeClr>
              </a:solidFill>
              <a:ea typeface="Alibaba PuHuiTi B"/>
            </a:endParaRPr>
          </a:p>
        </p:txBody>
      </p:sp>
      <p:sp>
        <p:nvSpPr>
          <p:cNvPr id="35" name="文本框 34"/>
          <p:cNvSpPr txBox="1"/>
          <p:nvPr/>
        </p:nvSpPr>
        <p:spPr>
          <a:xfrm>
            <a:off x="5809130" y="3749516"/>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NM</a:t>
            </a:r>
            <a:endParaRPr lang="zh-CN" altLang="en-US" sz="1400" b="1" dirty="0">
              <a:solidFill>
                <a:schemeClr val="tx1">
                  <a:lumMod val="65000"/>
                  <a:lumOff val="35000"/>
                </a:schemeClr>
              </a:solidFill>
              <a:ea typeface="Alibaba PuHuiTi B"/>
            </a:endParaRPr>
          </a:p>
        </p:txBody>
      </p:sp>
      <p:sp>
        <p:nvSpPr>
          <p:cNvPr id="36" name="文本框 35"/>
          <p:cNvSpPr txBox="1"/>
          <p:nvPr/>
        </p:nvSpPr>
        <p:spPr>
          <a:xfrm>
            <a:off x="8973671" y="3195522"/>
            <a:ext cx="1237130" cy="307777"/>
          </a:xfrm>
          <a:prstGeom prst="rect">
            <a:avLst/>
          </a:prstGeom>
          <a:noFill/>
        </p:spPr>
        <p:txBody>
          <a:bodyPr wrap="square" rtlCol="0">
            <a:spAutoFit/>
          </a:bodyPr>
          <a:lstStyle/>
          <a:p>
            <a:pPr fontAlgn="auto">
              <a:spcBef>
                <a:spcPts val="0"/>
              </a:spcBef>
              <a:spcAft>
                <a:spcPts val="0"/>
              </a:spcAft>
            </a:pPr>
            <a:r>
              <a:rPr lang="en-US" altLang="zh-CN" sz="1400" b="1" dirty="0">
                <a:solidFill>
                  <a:schemeClr val="tx1">
                    <a:lumMod val="65000"/>
                    <a:lumOff val="35000"/>
                  </a:schemeClr>
                </a:solidFill>
                <a:ea typeface="Alibaba PuHuiTi B"/>
              </a:rPr>
              <a:t>NM</a:t>
            </a:r>
            <a:endParaRPr lang="zh-CN" altLang="en-US" sz="1400" b="1" dirty="0">
              <a:solidFill>
                <a:schemeClr val="tx1">
                  <a:lumMod val="65000"/>
                  <a:lumOff val="35000"/>
                </a:schemeClr>
              </a:solidFill>
              <a:ea typeface="Alibaba PuHuiTi B"/>
            </a:endParaRPr>
          </a:p>
        </p:txBody>
      </p:sp>
      <p:cxnSp>
        <p:nvCxnSpPr>
          <p:cNvPr id="13" name="直接箭头连接符 12"/>
          <p:cNvCxnSpPr>
            <a:stCxn id="14" idx="0"/>
            <a:endCxn id="5" idx="2"/>
          </p:cNvCxnSpPr>
          <p:nvPr/>
        </p:nvCxnSpPr>
        <p:spPr>
          <a:xfrm flipV="1">
            <a:off x="2891119" y="1457271"/>
            <a:ext cx="3193789" cy="1187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2" idx="0"/>
            <a:endCxn id="5" idx="2"/>
          </p:cNvCxnSpPr>
          <p:nvPr/>
        </p:nvCxnSpPr>
        <p:spPr>
          <a:xfrm flipV="1">
            <a:off x="2891119" y="1457271"/>
            <a:ext cx="3193789" cy="167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0"/>
            <a:endCxn id="5" idx="2"/>
          </p:cNvCxnSpPr>
          <p:nvPr/>
        </p:nvCxnSpPr>
        <p:spPr>
          <a:xfrm flipV="1">
            <a:off x="6055660" y="1457271"/>
            <a:ext cx="29248" cy="120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0"/>
            <a:endCxn id="5" idx="2"/>
          </p:cNvCxnSpPr>
          <p:nvPr/>
        </p:nvCxnSpPr>
        <p:spPr>
          <a:xfrm flipH="1" flipV="1">
            <a:off x="6084908" y="1457271"/>
            <a:ext cx="3135293" cy="120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5" idx="2"/>
          </p:cNvCxnSpPr>
          <p:nvPr/>
        </p:nvCxnSpPr>
        <p:spPr>
          <a:xfrm flipH="1" flipV="1">
            <a:off x="6084908" y="1457271"/>
            <a:ext cx="331695" cy="17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513295" y="1084646"/>
            <a:ext cx="2528047" cy="369332"/>
          </a:xfrm>
          <a:prstGeom prst="rect">
            <a:avLst/>
          </a:prstGeom>
          <a:noFill/>
        </p:spPr>
        <p:txBody>
          <a:bodyPr wrap="square" rtlCol="0">
            <a:spAutoFit/>
          </a:bodyPr>
          <a:lstStyle/>
          <a:p>
            <a:pPr fontAlgn="auto">
              <a:spcBef>
                <a:spcPts val="0"/>
              </a:spcBef>
              <a:spcAft>
                <a:spcPts val="0"/>
              </a:spcAft>
            </a:pPr>
            <a:r>
              <a:rPr lang="en-US" altLang="zh-CN" dirty="0">
                <a:solidFill>
                  <a:schemeClr val="tx1">
                    <a:lumMod val="65000"/>
                    <a:lumOff val="35000"/>
                  </a:schemeClr>
                </a:solidFill>
                <a:ea typeface="Alibaba PuHuiTi B"/>
              </a:rPr>
              <a:t>HDFS</a:t>
            </a:r>
            <a:r>
              <a:rPr lang="zh-CN" altLang="en-US" dirty="0">
                <a:solidFill>
                  <a:schemeClr val="tx1">
                    <a:lumMod val="65000"/>
                    <a:lumOff val="35000"/>
                  </a:schemeClr>
                </a:solidFill>
                <a:ea typeface="Alibaba PuHuiTi B"/>
              </a:rPr>
              <a:t>集群</a:t>
            </a:r>
          </a:p>
        </p:txBody>
      </p:sp>
      <p:cxnSp>
        <p:nvCxnSpPr>
          <p:cNvPr id="50" name="直接箭头连接符 49"/>
          <p:cNvCxnSpPr>
            <a:stCxn id="29" idx="2"/>
          </p:cNvCxnSpPr>
          <p:nvPr/>
        </p:nvCxnSpPr>
        <p:spPr>
          <a:xfrm>
            <a:off x="2891119" y="4011613"/>
            <a:ext cx="3193789" cy="177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0" idx="2"/>
          </p:cNvCxnSpPr>
          <p:nvPr/>
        </p:nvCxnSpPr>
        <p:spPr>
          <a:xfrm>
            <a:off x="2891119" y="4516647"/>
            <a:ext cx="3193789" cy="126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1" idx="2"/>
          </p:cNvCxnSpPr>
          <p:nvPr/>
        </p:nvCxnSpPr>
        <p:spPr>
          <a:xfrm>
            <a:off x="6055660" y="4134558"/>
            <a:ext cx="29248" cy="164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2" idx="2"/>
          </p:cNvCxnSpPr>
          <p:nvPr/>
        </p:nvCxnSpPr>
        <p:spPr>
          <a:xfrm flipH="1">
            <a:off x="6055660" y="3596665"/>
            <a:ext cx="3164541" cy="218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611907" y="5854256"/>
            <a:ext cx="2528047" cy="369332"/>
          </a:xfrm>
          <a:prstGeom prst="rect">
            <a:avLst/>
          </a:prstGeom>
          <a:noFill/>
        </p:spPr>
        <p:txBody>
          <a:bodyPr wrap="square" rtlCol="0">
            <a:spAutoFit/>
          </a:bodyPr>
          <a:lstStyle/>
          <a:p>
            <a:pPr fontAlgn="auto">
              <a:spcBef>
                <a:spcPts val="0"/>
              </a:spcBef>
              <a:spcAft>
                <a:spcPts val="0"/>
              </a:spcAft>
            </a:pPr>
            <a:r>
              <a:rPr lang="en-US" altLang="zh-CN" dirty="0">
                <a:solidFill>
                  <a:schemeClr val="tx1">
                    <a:lumMod val="65000"/>
                    <a:lumOff val="35000"/>
                  </a:schemeClr>
                </a:solidFill>
                <a:ea typeface="Alibaba PuHuiTi B"/>
              </a:rPr>
              <a:t>YARN</a:t>
            </a:r>
            <a:r>
              <a:rPr lang="zh-CN" altLang="en-US" dirty="0">
                <a:solidFill>
                  <a:schemeClr val="tx1">
                    <a:lumMod val="65000"/>
                    <a:lumOff val="35000"/>
                  </a:schemeClr>
                </a:solidFill>
                <a:ea typeface="Alibaba PuHuiTi B"/>
              </a:rPr>
              <a:t>集群</a:t>
            </a:r>
          </a:p>
        </p:txBody>
      </p:sp>
      <p:sp>
        <p:nvSpPr>
          <p:cNvPr id="59" name="文本框 58"/>
          <p:cNvSpPr txBox="1"/>
          <p:nvPr/>
        </p:nvSpPr>
        <p:spPr>
          <a:xfrm>
            <a:off x="7915835" y="5638800"/>
            <a:ext cx="3935506" cy="400110"/>
          </a:xfrm>
          <a:prstGeom prst="rect">
            <a:avLst/>
          </a:prstGeom>
          <a:noFill/>
        </p:spPr>
        <p:txBody>
          <a:bodyPr wrap="square" rtlCol="0">
            <a:spAutoFit/>
          </a:bodyPr>
          <a:lstStyle/>
          <a:p>
            <a:pPr fontAlgn="auto">
              <a:spcBef>
                <a:spcPts val="0"/>
              </a:spcBef>
              <a:spcAft>
                <a:spcPts val="0"/>
              </a:spcAft>
            </a:pPr>
            <a:r>
              <a:rPr lang="en-US" altLang="zh-CN" sz="2000" dirty="0">
                <a:solidFill>
                  <a:schemeClr val="tx1">
                    <a:lumMod val="65000"/>
                    <a:lumOff val="35000"/>
                  </a:schemeClr>
                </a:solidFill>
                <a:ea typeface="Alibaba PuHuiTi B"/>
              </a:rPr>
              <a:t>Hadoop</a:t>
            </a:r>
            <a:r>
              <a:rPr lang="zh-CN" altLang="en-US" sz="2000" dirty="0">
                <a:solidFill>
                  <a:schemeClr val="tx1">
                    <a:lumMod val="65000"/>
                    <a:lumOff val="35000"/>
                  </a:schemeClr>
                </a:solidFill>
                <a:ea typeface="Alibaba PuHuiTi B"/>
              </a:rPr>
              <a:t>集群</a:t>
            </a:r>
            <a:r>
              <a:rPr lang="en-US" altLang="zh-CN" sz="2000" dirty="0">
                <a:solidFill>
                  <a:schemeClr val="tx1">
                    <a:lumMod val="65000"/>
                    <a:lumOff val="35000"/>
                  </a:schemeClr>
                </a:solidFill>
                <a:ea typeface="Alibaba PuHuiTi B"/>
              </a:rPr>
              <a:t>=HDFS</a:t>
            </a:r>
            <a:r>
              <a:rPr lang="zh-CN" altLang="en-US" sz="2000" dirty="0">
                <a:solidFill>
                  <a:schemeClr val="tx1">
                    <a:lumMod val="65000"/>
                    <a:lumOff val="35000"/>
                  </a:schemeClr>
                </a:solidFill>
                <a:ea typeface="Alibaba PuHuiTi B"/>
              </a:rPr>
              <a:t>集群</a:t>
            </a:r>
            <a:r>
              <a:rPr lang="en-US" altLang="zh-CN" sz="2000" dirty="0">
                <a:solidFill>
                  <a:schemeClr val="tx1">
                    <a:lumMod val="65000"/>
                    <a:lumOff val="35000"/>
                  </a:schemeClr>
                </a:solidFill>
                <a:ea typeface="Alibaba PuHuiTi B"/>
              </a:rPr>
              <a:t>+YARN</a:t>
            </a:r>
            <a:r>
              <a:rPr lang="zh-CN" altLang="en-US" sz="2000" dirty="0">
                <a:solidFill>
                  <a:schemeClr val="tx1">
                    <a:lumMod val="65000"/>
                    <a:lumOff val="35000"/>
                  </a:schemeClr>
                </a:solidFill>
                <a:ea typeface="Alibaba PuHuiTi B"/>
              </a:rPr>
              <a:t>集群</a:t>
            </a:r>
          </a:p>
        </p:txBody>
      </p:sp>
    </p:spTree>
    <p:extLst>
      <p:ext uri="{BB962C8B-B14F-4D97-AF65-F5344CB8AC3E}">
        <p14:creationId xmlns:p14="http://schemas.microsoft.com/office/powerpoint/2010/main" val="255668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500"/>
                                        <p:tgtEl>
                                          <p:spTgt spid="54"/>
                                        </p:tgtEl>
                                      </p:cBhvr>
                                    </p:animEffect>
                                  </p:childTnLst>
                                </p:cTn>
                              </p:par>
                              <p:par>
                                <p:cTn id="98" presetID="10" presetClass="entr" presetSubtype="0" fill="hold"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9">
                                            <p:txEl>
                                              <p:pRg st="0" end="0"/>
                                            </p:txEl>
                                          </p:spTgt>
                                        </p:tgtEl>
                                        <p:attrNameLst>
                                          <p:attrName>style.visibility</p:attrName>
                                        </p:attrNameLst>
                                      </p:cBhvr>
                                      <p:to>
                                        <p:strVal val="visible"/>
                                      </p:to>
                                    </p:set>
                                    <p:animEffect transition="in" filter="fade">
                                      <p:cBhvr>
                                        <p:cTn id="108"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2" grpId="0" animBg="1"/>
      <p:bldP spid="23" grpId="0"/>
      <p:bldP spid="24" grpId="0"/>
      <p:bldP spid="25" grpId="0"/>
      <p:bldP spid="26" grpId="0"/>
      <p:bldP spid="27" grpId="0"/>
      <p:bldP spid="29" grpId="0" animBg="1"/>
      <p:bldP spid="30" grpId="0" animBg="1"/>
      <p:bldP spid="31" grpId="0" animBg="1"/>
      <p:bldP spid="32" grpId="0" animBg="1"/>
      <p:bldP spid="33" grpId="0"/>
      <p:bldP spid="34" grpId="0"/>
      <p:bldP spid="35" grpId="0"/>
      <p:bldP spid="36" grpId="0"/>
      <p:bldP spid="48"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Hadoop</a:t>
            </a:r>
            <a:r>
              <a:rPr lang="zh-CN" altLang="en-US" dirty="0"/>
              <a:t>集群搭建</a:t>
            </a:r>
          </a:p>
        </p:txBody>
      </p:sp>
      <p:sp>
        <p:nvSpPr>
          <p:cNvPr id="5" name="文本占位符 4"/>
          <p:cNvSpPr>
            <a:spLocks noGrp="1"/>
          </p:cNvSpPr>
          <p:nvPr>
            <p:ph type="body" sz="quarter" idx="10"/>
          </p:nvPr>
        </p:nvSpPr>
        <p:spPr/>
        <p:txBody>
          <a:bodyPr/>
          <a:lstStyle/>
          <a:p>
            <a:r>
              <a:rPr lang="en-US" altLang="zh-CN" dirty="0"/>
              <a:t>Hadoop</a:t>
            </a:r>
            <a:r>
              <a:rPr lang="zh-CN" altLang="en-US" dirty="0"/>
              <a:t>集群简介</a:t>
            </a:r>
          </a:p>
        </p:txBody>
      </p:sp>
      <p:sp>
        <p:nvSpPr>
          <p:cNvPr id="6" name="文本占位符 5"/>
          <p:cNvSpPr>
            <a:spLocks noGrp="1"/>
          </p:cNvSpPr>
          <p:nvPr>
            <p:ph type="body" sz="quarter" idx="11"/>
          </p:nvPr>
        </p:nvSpPr>
        <p:spPr/>
        <p:txBody>
          <a:bodyPr/>
          <a:lstStyle/>
          <a:p>
            <a:r>
              <a:rPr lang="zh-CN" altLang="en-US" dirty="0"/>
              <a:t>逻辑上分离</a:t>
            </a:r>
            <a:endParaRPr lang="en-US" altLang="zh-CN" dirty="0"/>
          </a:p>
          <a:p>
            <a:pPr marL="0" indent="0">
              <a:buNone/>
            </a:pPr>
            <a:r>
              <a:rPr lang="zh-CN" altLang="en-US" dirty="0"/>
              <a:t>两个集群互相之间没有依赖、互不影响</a:t>
            </a:r>
            <a:endParaRPr lang="en-US" altLang="zh-CN" dirty="0"/>
          </a:p>
          <a:p>
            <a:r>
              <a:rPr lang="zh-CN" altLang="en-US" dirty="0"/>
              <a:t>物理上在一起</a:t>
            </a:r>
            <a:endParaRPr lang="en-US" altLang="zh-CN" dirty="0"/>
          </a:p>
          <a:p>
            <a:pPr marL="0" indent="0">
              <a:buNone/>
            </a:pPr>
            <a:r>
              <a:rPr lang="zh-CN" altLang="en-US" dirty="0"/>
              <a:t>某些角色进程往往部署在同一台物理服务器上</a:t>
            </a:r>
            <a:endParaRPr lang="en-US" altLang="zh-CN" dirty="0"/>
          </a:p>
          <a:p>
            <a:r>
              <a:rPr lang="en-US" altLang="zh-CN" dirty="0"/>
              <a:t>MapReduce</a:t>
            </a:r>
            <a:r>
              <a:rPr lang="zh-CN" altLang="en-US" dirty="0"/>
              <a:t>集群呢？</a:t>
            </a:r>
            <a:endParaRPr lang="en-US" altLang="zh-CN" dirty="0"/>
          </a:p>
          <a:p>
            <a:pPr marL="0" indent="0">
              <a:buNone/>
            </a:pPr>
            <a:r>
              <a:rPr lang="en-US" altLang="zh-CN" dirty="0"/>
              <a:t>MapReduce</a:t>
            </a:r>
            <a:r>
              <a:rPr lang="zh-CN" altLang="en-US" dirty="0"/>
              <a:t>是计算框架、代码层面的组件 没有集群之说</a:t>
            </a:r>
          </a:p>
        </p:txBody>
      </p:sp>
    </p:spTree>
    <p:extLst>
      <p:ext uri="{BB962C8B-B14F-4D97-AF65-F5344CB8AC3E}">
        <p14:creationId xmlns:p14="http://schemas.microsoft.com/office/powerpoint/2010/main" val="1968596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a:t>
            </a:r>
            <a:r>
              <a:rPr lang="zh-CN" altLang="en-US" dirty="0">
                <a:solidFill>
                  <a:schemeClr val="tx1"/>
                </a:solidFill>
              </a:rPr>
              <a:t>集群简介</a:t>
            </a:r>
            <a:endParaRPr lang="en-US" altLang="zh-CN" dirty="0">
              <a:solidFill>
                <a:schemeClr val="tx1"/>
              </a:solidFill>
            </a:endParaRPr>
          </a:p>
          <a:p>
            <a:r>
              <a:rPr lang="en-US" altLang="zh-CN" dirty="0">
                <a:solidFill>
                  <a:srgbClr val="FF0000"/>
                </a:solidFill>
              </a:rPr>
              <a:t>Hadoop</a:t>
            </a:r>
            <a:r>
              <a:rPr lang="zh-CN" altLang="en-US" dirty="0">
                <a:solidFill>
                  <a:srgbClr val="FF0000"/>
                </a:solidFill>
              </a:rPr>
              <a:t>部署方式</a:t>
            </a:r>
            <a:endParaRPr lang="en-US" altLang="zh-CN" dirty="0">
              <a:solidFill>
                <a:srgbClr val="FF0000"/>
              </a:solidFill>
            </a:endParaRPr>
          </a:p>
          <a:p>
            <a:r>
              <a:rPr lang="en-US" altLang="zh-CN" dirty="0">
                <a:solidFill>
                  <a:schemeClr val="tx1"/>
                </a:solidFill>
              </a:rPr>
              <a:t>Hadoop</a:t>
            </a:r>
            <a:r>
              <a:rPr lang="zh-CN" altLang="en-US" dirty="0">
                <a:solidFill>
                  <a:schemeClr val="tx1"/>
                </a:solidFill>
              </a:rPr>
              <a:t>源码编译</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集群安装</a:t>
            </a:r>
            <a:endParaRPr lang="en-US" altLang="zh-CN" dirty="0">
              <a:solidFill>
                <a:schemeClr val="tx1"/>
              </a:solidFill>
            </a:endParaRPr>
          </a:p>
        </p:txBody>
      </p:sp>
    </p:spTree>
    <p:extLst>
      <p:ext uri="{BB962C8B-B14F-4D97-AF65-F5344CB8AC3E}">
        <p14:creationId xmlns:p14="http://schemas.microsoft.com/office/powerpoint/2010/main" val="78575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Hadoop</a:t>
            </a:r>
            <a:r>
              <a:rPr kumimoji="1" lang="zh-CN" altLang="en-US" dirty="0">
                <a:solidFill>
                  <a:srgbClr val="595959"/>
                </a:solidFill>
              </a:rPr>
              <a:t>集群搭建</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部署模式</a:t>
            </a:r>
          </a:p>
        </p:txBody>
      </p:sp>
      <p:sp>
        <p:nvSpPr>
          <p:cNvPr id="29" name="Freeform 7">
            <a:extLst>
              <a:ext uri="{FF2B5EF4-FFF2-40B4-BE49-F238E27FC236}">
                <a16:creationId xmlns:a16="http://schemas.microsoft.com/office/drawing/2014/main" id="{81270032-1060-FA47-A9F5-64EB45423470}"/>
              </a:ext>
            </a:extLst>
          </p:cNvPr>
          <p:cNvSpPr>
            <a:spLocks/>
          </p:cNvSpPr>
          <p:nvPr/>
        </p:nvSpPr>
        <p:spPr bwMode="auto">
          <a:xfrm>
            <a:off x="5470870" y="1561306"/>
            <a:ext cx="968375" cy="4479925"/>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chemeClr val="bg1">
                <a:lumMod val="6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1" name="Oval 12">
            <a:extLst>
              <a:ext uri="{FF2B5EF4-FFF2-40B4-BE49-F238E27FC236}">
                <a16:creationId xmlns:a16="http://schemas.microsoft.com/office/drawing/2014/main" id="{6B0B338A-C282-9349-B458-C8C9A7B6FC9A}"/>
              </a:ext>
            </a:extLst>
          </p:cNvPr>
          <p:cNvSpPr>
            <a:spLocks noChangeArrowheads="1"/>
          </p:cNvSpPr>
          <p:nvPr/>
        </p:nvSpPr>
        <p:spPr bwMode="auto">
          <a:xfrm>
            <a:off x="5740745" y="2167291"/>
            <a:ext cx="163512" cy="163513"/>
          </a:xfrm>
          <a:prstGeom prst="ellipse">
            <a:avLst/>
          </a:prstGeom>
          <a:solidFill>
            <a:srgbClr val="AD2B26"/>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2" name="Oval 13">
            <a:extLst>
              <a:ext uri="{FF2B5EF4-FFF2-40B4-BE49-F238E27FC236}">
                <a16:creationId xmlns:a16="http://schemas.microsoft.com/office/drawing/2014/main" id="{9DA88056-B7B5-6E4A-B6DB-3A3940B5C68E}"/>
              </a:ext>
            </a:extLst>
          </p:cNvPr>
          <p:cNvSpPr>
            <a:spLocks noChangeArrowheads="1"/>
          </p:cNvSpPr>
          <p:nvPr/>
        </p:nvSpPr>
        <p:spPr bwMode="auto">
          <a:xfrm>
            <a:off x="6035966" y="3225007"/>
            <a:ext cx="165100" cy="165100"/>
          </a:xfrm>
          <a:prstGeom prst="ellipse">
            <a:avLst/>
          </a:prstGeom>
          <a:solidFill>
            <a:srgbClr val="49504F"/>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3" name="Oval 14">
            <a:extLst>
              <a:ext uri="{FF2B5EF4-FFF2-40B4-BE49-F238E27FC236}">
                <a16:creationId xmlns:a16="http://schemas.microsoft.com/office/drawing/2014/main" id="{27D38179-4ACD-594B-ACEB-874BCB1F9A3F}"/>
              </a:ext>
            </a:extLst>
          </p:cNvPr>
          <p:cNvSpPr>
            <a:spLocks noChangeArrowheads="1"/>
          </p:cNvSpPr>
          <p:nvPr/>
        </p:nvSpPr>
        <p:spPr bwMode="auto">
          <a:xfrm>
            <a:off x="5731220" y="4201727"/>
            <a:ext cx="163512" cy="163513"/>
          </a:xfrm>
          <a:prstGeom prst="ellipse">
            <a:avLst/>
          </a:prstGeom>
          <a:solidFill>
            <a:srgbClr val="AD2B26"/>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4" name="Oval 15">
            <a:extLst>
              <a:ext uri="{FF2B5EF4-FFF2-40B4-BE49-F238E27FC236}">
                <a16:creationId xmlns:a16="http://schemas.microsoft.com/office/drawing/2014/main" id="{06DEC186-6E02-124F-8406-9394AEAE4A43}"/>
              </a:ext>
            </a:extLst>
          </p:cNvPr>
          <p:cNvSpPr>
            <a:spLocks noChangeArrowheads="1"/>
          </p:cNvSpPr>
          <p:nvPr/>
        </p:nvSpPr>
        <p:spPr bwMode="auto">
          <a:xfrm>
            <a:off x="6044165" y="5176296"/>
            <a:ext cx="163513" cy="163512"/>
          </a:xfrm>
          <a:prstGeom prst="ellipse">
            <a:avLst/>
          </a:prstGeom>
          <a:solidFill>
            <a:srgbClr val="49504F"/>
          </a:solidFill>
          <a:ln w="12700" cap="flat">
            <a:noFill/>
            <a:prstDash val="solid"/>
            <a:miter lim="800000"/>
            <a:headEnd/>
            <a:tailEnd/>
          </a:ln>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5" name="Line 16">
            <a:extLst>
              <a:ext uri="{FF2B5EF4-FFF2-40B4-BE49-F238E27FC236}">
                <a16:creationId xmlns:a16="http://schemas.microsoft.com/office/drawing/2014/main" id="{02CEA69C-B228-2D4F-968E-81955FF11858}"/>
              </a:ext>
            </a:extLst>
          </p:cNvPr>
          <p:cNvSpPr>
            <a:spLocks noChangeShapeType="1"/>
          </p:cNvSpPr>
          <p:nvPr/>
        </p:nvSpPr>
        <p:spPr bwMode="auto">
          <a:xfrm flipH="1">
            <a:off x="4712045" y="2249841"/>
            <a:ext cx="1028700" cy="0"/>
          </a:xfrm>
          <a:prstGeom prst="line">
            <a:avLst/>
          </a:prstGeom>
          <a:noFill/>
          <a:ln w="12700" cap="flat">
            <a:solidFill>
              <a:schemeClr val="bg1">
                <a:lumMod val="6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7" name="Line 17">
            <a:extLst>
              <a:ext uri="{FF2B5EF4-FFF2-40B4-BE49-F238E27FC236}">
                <a16:creationId xmlns:a16="http://schemas.microsoft.com/office/drawing/2014/main" id="{20542B8D-2E99-6543-B440-907A7B3161C9}"/>
              </a:ext>
            </a:extLst>
          </p:cNvPr>
          <p:cNvSpPr>
            <a:spLocks noChangeShapeType="1"/>
          </p:cNvSpPr>
          <p:nvPr/>
        </p:nvSpPr>
        <p:spPr bwMode="auto">
          <a:xfrm flipH="1">
            <a:off x="6201066" y="3305969"/>
            <a:ext cx="1028700" cy="0"/>
          </a:xfrm>
          <a:prstGeom prst="line">
            <a:avLst/>
          </a:prstGeom>
          <a:noFill/>
          <a:ln w="12700" cap="flat">
            <a:solidFill>
              <a:schemeClr val="bg1">
                <a:lumMod val="6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8" name="Line 18">
            <a:extLst>
              <a:ext uri="{FF2B5EF4-FFF2-40B4-BE49-F238E27FC236}">
                <a16:creationId xmlns:a16="http://schemas.microsoft.com/office/drawing/2014/main" id="{EC7F3DDC-9999-0642-BE0B-F2DFFC739C5E}"/>
              </a:ext>
            </a:extLst>
          </p:cNvPr>
          <p:cNvSpPr>
            <a:spLocks noChangeShapeType="1"/>
          </p:cNvSpPr>
          <p:nvPr/>
        </p:nvSpPr>
        <p:spPr bwMode="auto">
          <a:xfrm flipH="1">
            <a:off x="4275482" y="4284277"/>
            <a:ext cx="1457325" cy="0"/>
          </a:xfrm>
          <a:prstGeom prst="line">
            <a:avLst/>
          </a:prstGeom>
          <a:noFill/>
          <a:ln w="12700" cap="flat">
            <a:solidFill>
              <a:schemeClr val="bg1">
                <a:lumMod val="65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39" name="Line 19">
            <a:extLst>
              <a:ext uri="{FF2B5EF4-FFF2-40B4-BE49-F238E27FC236}">
                <a16:creationId xmlns:a16="http://schemas.microsoft.com/office/drawing/2014/main" id="{268353D5-1C48-F14B-9302-7A02D8D2EAFF}"/>
              </a:ext>
            </a:extLst>
          </p:cNvPr>
          <p:cNvSpPr>
            <a:spLocks noChangeShapeType="1"/>
          </p:cNvSpPr>
          <p:nvPr/>
        </p:nvSpPr>
        <p:spPr bwMode="auto">
          <a:xfrm flipH="1">
            <a:off x="6206090" y="5258846"/>
            <a:ext cx="1027113" cy="0"/>
          </a:xfrm>
          <a:prstGeom prst="line">
            <a:avLst/>
          </a:prstGeom>
          <a:noFill/>
          <a:ln w="12700" cap="flat">
            <a:solidFill>
              <a:schemeClr val="bg1">
                <a:lumMod val="65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a:lstStyle/>
          <a:p>
            <a:pPr>
              <a:defRPr/>
            </a:pPr>
            <a:endParaRPr lang="zh-CN" altLang="en-US" sz="1050" dirty="0">
              <a:latin typeface="Alibaba PuHuiTi R" pitchFamily="18" charset="-122"/>
              <a:ea typeface="Alibaba PuHuiTi R" pitchFamily="18" charset="-122"/>
              <a:cs typeface="Alibaba PuHuiTi R" pitchFamily="18" charset="-122"/>
              <a:sym typeface="Bebas" pitchFamily="2" charset="0"/>
            </a:endParaRPr>
          </a:p>
        </p:txBody>
      </p:sp>
      <p:sp>
        <p:nvSpPr>
          <p:cNvPr id="40" name="TextBox 45">
            <a:extLst>
              <a:ext uri="{FF2B5EF4-FFF2-40B4-BE49-F238E27FC236}">
                <a16:creationId xmlns:a16="http://schemas.microsoft.com/office/drawing/2014/main" id="{D4E900A5-A6C9-044E-A279-75BA62DB750F}"/>
              </a:ext>
            </a:extLst>
          </p:cNvPr>
          <p:cNvSpPr txBox="1"/>
          <p:nvPr/>
        </p:nvSpPr>
        <p:spPr>
          <a:xfrm>
            <a:off x="834887" y="2318104"/>
            <a:ext cx="3707295" cy="73250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1</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个机器运行</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1</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个</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java</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进程，所有角色在一个进程中运行，主要用于调试</a:t>
            </a:r>
          </a:p>
        </p:txBody>
      </p:sp>
      <p:sp>
        <p:nvSpPr>
          <p:cNvPr id="41" name="TextBox 46">
            <a:extLst>
              <a:ext uri="{FF2B5EF4-FFF2-40B4-BE49-F238E27FC236}">
                <a16:creationId xmlns:a16="http://schemas.microsoft.com/office/drawing/2014/main" id="{72E30CCD-879E-A94A-A9DF-23D2212AFF97}"/>
              </a:ext>
            </a:extLst>
          </p:cNvPr>
          <p:cNvSpPr txBox="1">
            <a:spLocks noChangeArrowheads="1"/>
          </p:cNvSpPr>
          <p:nvPr/>
        </p:nvSpPr>
        <p:spPr bwMode="auto">
          <a:xfrm>
            <a:off x="2433913" y="1860078"/>
            <a:ext cx="21082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en-US" altLang="zh-CN" sz="2000" dirty="0">
                <a:solidFill>
                  <a:srgbClr val="AD2B26"/>
                </a:solidFill>
                <a:latin typeface="Alibaba PuHuiTi M" pitchFamily="18" charset="-122"/>
                <a:ea typeface="Alibaba PuHuiTi M" pitchFamily="18" charset="-122"/>
                <a:cs typeface="Alibaba PuHuiTi M" pitchFamily="18" charset="-122"/>
                <a:sym typeface="Bebas"/>
              </a:rPr>
              <a:t>Standalone mode</a:t>
            </a:r>
            <a:endParaRPr lang="zh-CN" altLang="en-US" sz="2000" dirty="0">
              <a:solidFill>
                <a:srgbClr val="AD2B26"/>
              </a:solidFill>
              <a:latin typeface="Alibaba PuHuiTi M" pitchFamily="18" charset="-122"/>
              <a:ea typeface="Alibaba PuHuiTi M" pitchFamily="18" charset="-122"/>
              <a:cs typeface="Alibaba PuHuiTi M" pitchFamily="18" charset="-122"/>
              <a:sym typeface="Bebas"/>
            </a:endParaRPr>
          </a:p>
        </p:txBody>
      </p:sp>
      <p:sp>
        <p:nvSpPr>
          <p:cNvPr id="42" name="TextBox 47">
            <a:extLst>
              <a:ext uri="{FF2B5EF4-FFF2-40B4-BE49-F238E27FC236}">
                <a16:creationId xmlns:a16="http://schemas.microsoft.com/office/drawing/2014/main" id="{E098A4C5-11D7-B84B-9F68-13BE2E7EE5E0}"/>
              </a:ext>
            </a:extLst>
          </p:cNvPr>
          <p:cNvSpPr txBox="1"/>
          <p:nvPr/>
        </p:nvSpPr>
        <p:spPr>
          <a:xfrm>
            <a:off x="7421370" y="3386147"/>
            <a:ext cx="3890032" cy="73250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一个机器运行多个进程，每个角色一个进程，主要用于调试</a:t>
            </a:r>
          </a:p>
        </p:txBody>
      </p:sp>
      <p:sp>
        <p:nvSpPr>
          <p:cNvPr id="43" name="TextBox 48">
            <a:extLst>
              <a:ext uri="{FF2B5EF4-FFF2-40B4-BE49-F238E27FC236}">
                <a16:creationId xmlns:a16="http://schemas.microsoft.com/office/drawing/2014/main" id="{05D28F95-8A74-0948-991E-AD36EE6DAAA9}"/>
              </a:ext>
            </a:extLst>
          </p:cNvPr>
          <p:cNvSpPr txBox="1"/>
          <p:nvPr/>
        </p:nvSpPr>
        <p:spPr>
          <a:xfrm>
            <a:off x="7397091" y="2929708"/>
            <a:ext cx="3134191" cy="389530"/>
          </a:xfrm>
          <a:prstGeom prst="rect">
            <a:avLst/>
          </a:prstGeom>
          <a:noFill/>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sym typeface="Bebas"/>
              </a:rPr>
              <a:t>Pseudo-Distributed mode</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44" name="TextBox 49">
            <a:extLst>
              <a:ext uri="{FF2B5EF4-FFF2-40B4-BE49-F238E27FC236}">
                <a16:creationId xmlns:a16="http://schemas.microsoft.com/office/drawing/2014/main" id="{6396A13F-A573-E04A-8997-84DC80C26EA7}"/>
              </a:ext>
            </a:extLst>
          </p:cNvPr>
          <p:cNvSpPr txBox="1"/>
          <p:nvPr/>
        </p:nvSpPr>
        <p:spPr>
          <a:xfrm>
            <a:off x="722260" y="4345776"/>
            <a:ext cx="3384378" cy="1372683"/>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pP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集群模式主要用于生产环境部署。会使用</a:t>
            </a:r>
            <a:r>
              <a:rPr lang="en-US" altLang="zh-CN" sz="1600" dirty="0">
                <a:solidFill>
                  <a:srgbClr val="92D050"/>
                </a:solidFill>
                <a:latin typeface="Alibaba PuHuiTi R" pitchFamily="18" charset="-122"/>
                <a:ea typeface="Alibaba PuHuiTi R" pitchFamily="18" charset="-122"/>
                <a:cs typeface="Alibaba PuHuiTi R" pitchFamily="18" charset="-122"/>
                <a:sym typeface="Bebas"/>
              </a:rPr>
              <a:t>N</a:t>
            </a:r>
            <a:r>
              <a:rPr lang="zh-CN" altLang="en-US" sz="1600" dirty="0">
                <a:solidFill>
                  <a:srgbClr val="92D050"/>
                </a:solidFill>
                <a:latin typeface="Alibaba PuHuiTi R" pitchFamily="18" charset="-122"/>
                <a:ea typeface="Alibaba PuHuiTi R" pitchFamily="18" charset="-122"/>
                <a:cs typeface="Alibaba PuHuiTi R" pitchFamily="18" charset="-122"/>
                <a:sym typeface="Bebas"/>
              </a:rPr>
              <a:t>台主机组成一个</a:t>
            </a:r>
            <a:r>
              <a:rPr lang="en-US" altLang="zh-CN" sz="1600" dirty="0">
                <a:solidFill>
                  <a:srgbClr val="92D050"/>
                </a:solidFill>
                <a:latin typeface="Alibaba PuHuiTi R" pitchFamily="18" charset="-122"/>
                <a:ea typeface="Alibaba PuHuiTi R" pitchFamily="18" charset="-122"/>
                <a:cs typeface="Alibaba PuHuiTi R" pitchFamily="18" charset="-122"/>
                <a:sym typeface="Bebas"/>
              </a:rPr>
              <a:t>Hadoop</a:t>
            </a:r>
            <a:r>
              <a:rPr lang="zh-CN" altLang="en-US" sz="1600" dirty="0">
                <a:solidFill>
                  <a:srgbClr val="92D050"/>
                </a:solidFill>
                <a:latin typeface="Alibaba PuHuiTi R" pitchFamily="18" charset="-122"/>
                <a:ea typeface="Alibaba PuHuiTi R" pitchFamily="18" charset="-122"/>
                <a:cs typeface="Alibaba PuHuiTi R" pitchFamily="18" charset="-122"/>
                <a:sym typeface="Bebas"/>
              </a:rPr>
              <a:t>集群</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。这种部署模式下，主节点和从节点会分开部署在不同的机器上。</a:t>
            </a:r>
          </a:p>
        </p:txBody>
      </p:sp>
      <p:sp>
        <p:nvSpPr>
          <p:cNvPr id="47" name="TextBox 50">
            <a:extLst>
              <a:ext uri="{FF2B5EF4-FFF2-40B4-BE49-F238E27FC236}">
                <a16:creationId xmlns:a16="http://schemas.microsoft.com/office/drawing/2014/main" id="{F22E4E3D-A357-B54D-B46E-4D77464CC117}"/>
              </a:ext>
            </a:extLst>
          </p:cNvPr>
          <p:cNvSpPr txBox="1">
            <a:spLocks noChangeArrowheads="1"/>
          </p:cNvSpPr>
          <p:nvPr/>
        </p:nvSpPr>
        <p:spPr bwMode="auto">
          <a:xfrm>
            <a:off x="2383089" y="3889337"/>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en-US" altLang="zh-CN" sz="2000" dirty="0">
                <a:solidFill>
                  <a:srgbClr val="AD2B26"/>
                </a:solidFill>
                <a:latin typeface="Alibaba PuHuiTi M" pitchFamily="18" charset="-122"/>
                <a:ea typeface="Alibaba PuHuiTi M" pitchFamily="18" charset="-122"/>
                <a:cs typeface="Alibaba PuHuiTi M" pitchFamily="18" charset="-122"/>
                <a:sym typeface="Bebas"/>
              </a:rPr>
              <a:t>Cluster mode</a:t>
            </a:r>
            <a:endParaRPr lang="zh-CN" altLang="en-US" sz="2000" dirty="0">
              <a:solidFill>
                <a:srgbClr val="AD2B26"/>
              </a:solidFill>
              <a:latin typeface="Alibaba PuHuiTi M" pitchFamily="18" charset="-122"/>
              <a:ea typeface="Alibaba PuHuiTi M" pitchFamily="18" charset="-122"/>
              <a:cs typeface="Alibaba PuHuiTi M" pitchFamily="18" charset="-122"/>
              <a:sym typeface="Bebas"/>
            </a:endParaRPr>
          </a:p>
        </p:txBody>
      </p:sp>
      <p:sp>
        <p:nvSpPr>
          <p:cNvPr id="50" name="TextBox 51">
            <a:extLst>
              <a:ext uri="{FF2B5EF4-FFF2-40B4-BE49-F238E27FC236}">
                <a16:creationId xmlns:a16="http://schemas.microsoft.com/office/drawing/2014/main" id="{B0700DE3-28A3-A342-9631-EA1F8995EA30}"/>
              </a:ext>
            </a:extLst>
          </p:cNvPr>
          <p:cNvSpPr txBox="1"/>
          <p:nvPr/>
        </p:nvSpPr>
        <p:spPr>
          <a:xfrm>
            <a:off x="7421370" y="5309220"/>
            <a:ext cx="3887530" cy="73250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在集群模式的基础上为</a:t>
            </a:r>
            <a:r>
              <a:rPr lang="zh-CN" altLang="en-US" sz="1600" dirty="0">
                <a:solidFill>
                  <a:srgbClr val="92D050"/>
                </a:solidFill>
                <a:latin typeface="Alibaba PuHuiTi R" pitchFamily="18" charset="-122"/>
                <a:ea typeface="Alibaba PuHuiTi R" pitchFamily="18" charset="-122"/>
                <a:cs typeface="Alibaba PuHuiTi R" pitchFamily="18" charset="-122"/>
                <a:sym typeface="Bebas"/>
              </a:rPr>
              <a:t>单点故障部署备份角色</a:t>
            </a:r>
            <a:r>
              <a:rPr lang="zh-CN" altLang="en-US" sz="1600" dirty="0">
                <a:solidFill>
                  <a:schemeClr val="tx1">
                    <a:lumMod val="85000"/>
                    <a:lumOff val="15000"/>
                  </a:schemeClr>
                </a:solidFill>
                <a:latin typeface="Alibaba PuHuiTi R" pitchFamily="18" charset="-122"/>
                <a:ea typeface="Alibaba PuHuiTi R" pitchFamily="18" charset="-122"/>
                <a:cs typeface="Alibaba PuHuiTi R" pitchFamily="18" charset="-122"/>
                <a:sym typeface="Bebas"/>
              </a:rPr>
              <a:t>，形成主备架构，实现容错</a:t>
            </a:r>
          </a:p>
        </p:txBody>
      </p:sp>
      <p:sp>
        <p:nvSpPr>
          <p:cNvPr id="51" name="TextBox 52">
            <a:extLst>
              <a:ext uri="{FF2B5EF4-FFF2-40B4-BE49-F238E27FC236}">
                <a16:creationId xmlns:a16="http://schemas.microsoft.com/office/drawing/2014/main" id="{5F4B56EC-51FC-D444-B899-27B78AFDE5AD}"/>
              </a:ext>
            </a:extLst>
          </p:cNvPr>
          <p:cNvSpPr txBox="1"/>
          <p:nvPr/>
        </p:nvSpPr>
        <p:spPr>
          <a:xfrm>
            <a:off x="7396177" y="4852781"/>
            <a:ext cx="1082348" cy="461665"/>
          </a:xfrm>
          <a:prstGeom prst="rect">
            <a:avLst/>
          </a:prstGeom>
          <a:noFill/>
        </p:spPr>
        <p:txBody>
          <a:bodyPr wrap="none"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404040"/>
                </a:solidFill>
                <a:latin typeface="Alibaba PuHuiTi M" pitchFamily="18" charset="-122"/>
                <a:ea typeface="Alibaba PuHuiTi M" pitchFamily="18" charset="-122"/>
                <a:cs typeface="Alibaba PuHuiTi M" pitchFamily="18" charset="-122"/>
                <a:sym typeface="Bebas"/>
              </a:rPr>
              <a:t>HA mode</a:t>
            </a:r>
            <a:endParaRPr lang="zh-CN" altLang="en-US" sz="2000" dirty="0">
              <a:solidFill>
                <a:srgbClr val="404040"/>
              </a:solidFill>
              <a:latin typeface="Alibaba PuHuiTi M" pitchFamily="18" charset="-122"/>
              <a:ea typeface="Alibaba PuHuiTi M" pitchFamily="18" charset="-122"/>
              <a:cs typeface="Alibaba PuHuiTi M" pitchFamily="18" charset="-122"/>
              <a:sym typeface="Bebas"/>
            </a:endParaRPr>
          </a:p>
        </p:txBody>
      </p:sp>
      <p:sp>
        <p:nvSpPr>
          <p:cNvPr id="56" name="椭圆 55">
            <a:extLst>
              <a:ext uri="{FF2B5EF4-FFF2-40B4-BE49-F238E27FC236}">
                <a16:creationId xmlns:a16="http://schemas.microsoft.com/office/drawing/2014/main" id="{A2859677-C202-E24F-BE65-0669D91D1D76}"/>
              </a:ext>
            </a:extLst>
          </p:cNvPr>
          <p:cNvSpPr/>
          <p:nvPr/>
        </p:nvSpPr>
        <p:spPr>
          <a:xfrm>
            <a:off x="6122504" y="1774384"/>
            <a:ext cx="947738" cy="949325"/>
          </a:xfrm>
          <a:prstGeom prst="ellipse">
            <a:avLst/>
          </a:prstGeom>
          <a:solidFill>
            <a:srgbClr val="AD2B26"/>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rPr>
              <a:t>单机模式</a:t>
            </a:r>
          </a:p>
        </p:txBody>
      </p:sp>
      <p:sp>
        <p:nvSpPr>
          <p:cNvPr id="58" name="椭圆 57">
            <a:extLst>
              <a:ext uri="{FF2B5EF4-FFF2-40B4-BE49-F238E27FC236}">
                <a16:creationId xmlns:a16="http://schemas.microsoft.com/office/drawing/2014/main" id="{41E25AC2-796C-E24E-8A71-7D6AC24ACD5B}"/>
              </a:ext>
            </a:extLst>
          </p:cNvPr>
          <p:cNvSpPr/>
          <p:nvPr/>
        </p:nvSpPr>
        <p:spPr>
          <a:xfrm>
            <a:off x="4903458" y="2835876"/>
            <a:ext cx="947737" cy="947737"/>
          </a:xfrm>
          <a:prstGeom prst="ellipse">
            <a:avLst/>
          </a:prstGeom>
          <a:solidFill>
            <a:srgbClr val="49504F"/>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rPr>
              <a:t>伪分布式</a:t>
            </a:r>
          </a:p>
        </p:txBody>
      </p:sp>
      <p:sp>
        <p:nvSpPr>
          <p:cNvPr id="61" name="椭圆 60">
            <a:extLst>
              <a:ext uri="{FF2B5EF4-FFF2-40B4-BE49-F238E27FC236}">
                <a16:creationId xmlns:a16="http://schemas.microsoft.com/office/drawing/2014/main" id="{A41FB78D-A639-D842-A2A1-4CA6E0E2ECAC}"/>
              </a:ext>
            </a:extLst>
          </p:cNvPr>
          <p:cNvSpPr/>
          <p:nvPr/>
        </p:nvSpPr>
        <p:spPr>
          <a:xfrm>
            <a:off x="6122504" y="3810408"/>
            <a:ext cx="947738" cy="947737"/>
          </a:xfrm>
          <a:prstGeom prst="ellipse">
            <a:avLst/>
          </a:prstGeom>
          <a:solidFill>
            <a:srgbClr val="AD2B26"/>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rPr>
              <a:t>集群模式</a:t>
            </a:r>
          </a:p>
        </p:txBody>
      </p:sp>
      <p:sp>
        <p:nvSpPr>
          <p:cNvPr id="62" name="椭圆 61">
            <a:extLst>
              <a:ext uri="{FF2B5EF4-FFF2-40B4-BE49-F238E27FC236}">
                <a16:creationId xmlns:a16="http://schemas.microsoft.com/office/drawing/2014/main" id="{63A19995-8A4F-4244-87C1-E59641201B8E}"/>
              </a:ext>
            </a:extLst>
          </p:cNvPr>
          <p:cNvSpPr/>
          <p:nvPr/>
        </p:nvSpPr>
        <p:spPr>
          <a:xfrm>
            <a:off x="4901856" y="4758145"/>
            <a:ext cx="947737" cy="947738"/>
          </a:xfrm>
          <a:prstGeom prst="ellipse">
            <a:avLst/>
          </a:prstGeom>
          <a:solidFill>
            <a:srgbClr val="49504F"/>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Alibaba PuHuiTi R" pitchFamily="18" charset="-122"/>
                <a:ea typeface="Alibaba PuHuiTi R" pitchFamily="18" charset="-122"/>
                <a:cs typeface="Alibaba PuHuiTi R" pitchFamily="18" charset="-122"/>
                <a:sym typeface="Bebas" pitchFamily="2" charset="0"/>
              </a:rPr>
              <a:t>HA</a:t>
            </a:r>
            <a:r>
              <a:rPr lang="zh-CN" altLang="en-US" dirty="0">
                <a:solidFill>
                  <a:schemeClr val="bg1"/>
                </a:solidFill>
                <a:latin typeface="Alibaba PuHuiTi R" pitchFamily="18" charset="-122"/>
                <a:ea typeface="Alibaba PuHuiTi R" pitchFamily="18" charset="-122"/>
                <a:cs typeface="Alibaba PuHuiTi R" pitchFamily="18" charset="-122"/>
                <a:sym typeface="Bebas" pitchFamily="2" charset="0"/>
              </a:rPr>
              <a:t>高可用</a:t>
            </a:r>
          </a:p>
        </p:txBody>
      </p:sp>
    </p:spTree>
    <p:extLst>
      <p:ext uri="{BB962C8B-B14F-4D97-AF65-F5344CB8AC3E}">
        <p14:creationId xmlns:p14="http://schemas.microsoft.com/office/powerpoint/2010/main" val="375866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4000"/>
                                        <p:tgtEl>
                                          <p:spTgt spid="2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35" presetClass="path" presetSubtype="0" decel="40000" fill="hold" grpId="1" nodeType="withEffect">
                                  <p:stCondLst>
                                    <p:cond delay="500"/>
                                  </p:stCondLst>
                                  <p:childTnLst>
                                    <p:animMotion origin="layout" path="M 0.08919 -1.48148E-6 L -0.0306 -1.48148E-6 " pathEditMode="relative" rAng="0" ptsTypes="AA">
                                      <p:cBhvr>
                                        <p:cTn id="12" dur="1000" fill="hold"/>
                                        <p:tgtEl>
                                          <p:spTgt spid="56"/>
                                        </p:tgtEl>
                                        <p:attrNameLst>
                                          <p:attrName>ppt_x</p:attrName>
                                          <p:attrName>ppt_y</p:attrName>
                                        </p:attrNameLst>
                                      </p:cBhvr>
                                      <p:rCtr x="-5990" y="0"/>
                                    </p:animMotion>
                                  </p:childTnLst>
                                </p:cTn>
                              </p:par>
                              <p:par>
                                <p:cTn id="13" presetID="35" presetClass="path" presetSubtype="0" accel="40000" decel="40000" fill="hold" grpId="2" nodeType="withEffect">
                                  <p:stCondLst>
                                    <p:cond delay="1500"/>
                                  </p:stCondLst>
                                  <p:childTnLst>
                                    <p:animMotion origin="layout" path="M 4.16667E-7 -1.48148E-6 L -0.03073 -1.48148E-6 " pathEditMode="relative" rAng="0" ptsTypes="AA">
                                      <p:cBhvr>
                                        <p:cTn id="14" dur="1000" spd="-100000" fill="hold"/>
                                        <p:tgtEl>
                                          <p:spTgt spid="56"/>
                                        </p:tgtEl>
                                        <p:attrNameLst>
                                          <p:attrName>ppt_x</p:attrName>
                                          <p:attrName>ppt_y</p:attrName>
                                        </p:attrNameLst>
                                      </p:cBhvr>
                                      <p:rCtr x="-1536" y="0"/>
                                    </p:animMotion>
                                  </p:childTnLst>
                                </p:cTn>
                              </p:par>
                              <p:par>
                                <p:cTn id="15" presetID="10" presetClass="entr" presetSubtype="0" fill="hold" grpId="0" nodeType="with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22" presetClass="entr" presetSubtype="2" fill="hold" nodeType="withEffect">
                                  <p:stCondLst>
                                    <p:cond delay="500"/>
                                  </p:stCondLst>
                                  <p:childTnLst>
                                    <p:set>
                                      <p:cBhvr>
                                        <p:cTn id="19" dur="1" fill="hold">
                                          <p:stCondLst>
                                            <p:cond delay="0"/>
                                          </p:stCondLst>
                                        </p:cTn>
                                        <p:tgtEl>
                                          <p:spTgt spid="35"/>
                                        </p:tgtEl>
                                        <p:attrNameLst>
                                          <p:attrName>style.visibility</p:attrName>
                                        </p:attrNameLst>
                                      </p:cBhvr>
                                      <p:to>
                                        <p:strVal val="visible"/>
                                      </p:to>
                                    </p:set>
                                    <p:animEffect transition="in" filter="wipe(right)">
                                      <p:cBhvr>
                                        <p:cTn id="20" dur="500"/>
                                        <p:tgtEl>
                                          <p:spTgt spid="35"/>
                                        </p:tgtEl>
                                      </p:cBhvr>
                                    </p:animEffect>
                                  </p:childTnLst>
                                </p:cTn>
                              </p:par>
                              <p:par>
                                <p:cTn id="21" presetID="12" presetClass="entr" presetSubtype="2"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ppt_x</p:attrName>
                                        </p:attrNameLst>
                                      </p:cBhvr>
                                      <p:tavLst>
                                        <p:tav tm="0">
                                          <p:val>
                                            <p:strVal val="#ppt_x+#ppt_w*1.125000"/>
                                          </p:val>
                                        </p:tav>
                                        <p:tav tm="100000">
                                          <p:val>
                                            <p:strVal val="#ppt_x"/>
                                          </p:val>
                                        </p:tav>
                                      </p:tavLst>
                                    </p:anim>
                                    <p:animEffect transition="in" filter="wipe(left)">
                                      <p:cBhvr>
                                        <p:cTn id="24" dur="500"/>
                                        <p:tgtEl>
                                          <p:spTgt spid="41"/>
                                        </p:tgtEl>
                                      </p:cBhvr>
                                    </p:animEffect>
                                  </p:childTnLst>
                                </p:cTn>
                              </p:par>
                              <p:par>
                                <p:cTn id="25" presetID="12" presetClass="entr" presetSubtype="2" fill="hold" grpId="0" nodeType="withEffect">
                                  <p:stCondLst>
                                    <p:cond delay="100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p:tgtEl>
                                          <p:spTgt spid="40"/>
                                        </p:tgtEl>
                                        <p:attrNameLst>
                                          <p:attrName>ppt_x</p:attrName>
                                        </p:attrNameLst>
                                      </p:cBhvr>
                                      <p:tavLst>
                                        <p:tav tm="0">
                                          <p:val>
                                            <p:strVal val="#ppt_x+#ppt_w*1.125000"/>
                                          </p:val>
                                        </p:tav>
                                        <p:tav tm="100000">
                                          <p:val>
                                            <p:strVal val="#ppt_x"/>
                                          </p:val>
                                        </p:tav>
                                      </p:tavLst>
                                    </p:anim>
                                    <p:animEffect transition="in" filter="wipe(left)">
                                      <p:cBhvr>
                                        <p:cTn id="28" dur="500"/>
                                        <p:tgtEl>
                                          <p:spTgt spid="4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35" presetClass="path" presetSubtype="0" decel="40000" fill="hold" grpId="1" nodeType="withEffect">
                                  <p:stCondLst>
                                    <p:cond delay="1500"/>
                                  </p:stCondLst>
                                  <p:childTnLst>
                                    <p:animMotion origin="layout" path="M 0.03073 -4.44444E-6 L -0.08906 -4.44444E-6 " pathEditMode="relative" rAng="0" ptsTypes="AA">
                                      <p:cBhvr>
                                        <p:cTn id="33" dur="1000" spd="-100000" fill="hold"/>
                                        <p:tgtEl>
                                          <p:spTgt spid="58"/>
                                        </p:tgtEl>
                                        <p:attrNameLst>
                                          <p:attrName>ppt_x</p:attrName>
                                          <p:attrName>ppt_y</p:attrName>
                                        </p:attrNameLst>
                                      </p:cBhvr>
                                      <p:rCtr x="-5990" y="0"/>
                                    </p:animMotion>
                                  </p:childTnLst>
                                </p:cTn>
                              </p:par>
                              <p:par>
                                <p:cTn id="34" presetID="35" presetClass="path" presetSubtype="0" accel="40000" decel="40000" fill="hold" grpId="2" nodeType="withEffect">
                                  <p:stCondLst>
                                    <p:cond delay="2500"/>
                                  </p:stCondLst>
                                  <p:childTnLst>
                                    <p:animMotion origin="layout" path="M 0.03073 -4.44444E-6 L -4.16667E-6 -4.44444E-6 " pathEditMode="relative" rAng="0" ptsTypes="AA">
                                      <p:cBhvr>
                                        <p:cTn id="35" dur="1000" fill="hold"/>
                                        <p:tgtEl>
                                          <p:spTgt spid="58"/>
                                        </p:tgtEl>
                                        <p:attrNameLst>
                                          <p:attrName>ppt_x</p:attrName>
                                          <p:attrName>ppt_y</p:attrName>
                                        </p:attrNameLst>
                                      </p:cBhvr>
                                      <p:rCtr x="-1536" y="0"/>
                                    </p:animMotion>
                                  </p:childTnLst>
                                </p:cTn>
                              </p:par>
                              <p:par>
                                <p:cTn id="36" presetID="10" presetClass="entr" presetSubtype="0" fill="hold" grpId="0" nodeType="withEffect">
                                  <p:stCondLst>
                                    <p:cond delay="150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22" presetClass="entr" presetSubtype="8" fill="hold" nodeType="withEffect">
                                  <p:stCondLst>
                                    <p:cond delay="150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2" presetClass="entr" presetSubtype="8" fill="hold" grpId="0" nodeType="withEffect">
                                  <p:stCondLst>
                                    <p:cond delay="200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p:tgtEl>
                                          <p:spTgt spid="43"/>
                                        </p:tgtEl>
                                        <p:attrNameLst>
                                          <p:attrName>ppt_x</p:attrName>
                                        </p:attrNameLst>
                                      </p:cBhvr>
                                      <p:tavLst>
                                        <p:tav tm="0">
                                          <p:val>
                                            <p:strVal val="#ppt_x-#ppt_w*1.125000"/>
                                          </p:val>
                                        </p:tav>
                                        <p:tav tm="100000">
                                          <p:val>
                                            <p:strVal val="#ppt_x"/>
                                          </p:val>
                                        </p:tav>
                                      </p:tavLst>
                                    </p:anim>
                                    <p:animEffect transition="in" filter="wipe(right)">
                                      <p:cBhvr>
                                        <p:cTn id="45" dur="500"/>
                                        <p:tgtEl>
                                          <p:spTgt spid="43"/>
                                        </p:tgtEl>
                                      </p:cBhvr>
                                    </p:animEffect>
                                  </p:childTnLst>
                                </p:cTn>
                              </p:par>
                              <p:par>
                                <p:cTn id="46" presetID="12" presetClass="entr" presetSubtype="8" fill="hold" grpId="0" nodeType="withEffect">
                                  <p:stCondLst>
                                    <p:cond delay="200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p:tgtEl>
                                          <p:spTgt spid="42"/>
                                        </p:tgtEl>
                                        <p:attrNameLst>
                                          <p:attrName>ppt_x</p:attrName>
                                        </p:attrNameLst>
                                      </p:cBhvr>
                                      <p:tavLst>
                                        <p:tav tm="0">
                                          <p:val>
                                            <p:strVal val="#ppt_x-#ppt_w*1.125000"/>
                                          </p:val>
                                        </p:tav>
                                        <p:tav tm="100000">
                                          <p:val>
                                            <p:strVal val="#ppt_x"/>
                                          </p:val>
                                        </p:tav>
                                      </p:tavLst>
                                    </p:anim>
                                    <p:animEffect transition="in" filter="wipe(right)">
                                      <p:cBhvr>
                                        <p:cTn id="49" dur="500"/>
                                        <p:tgtEl>
                                          <p:spTgt spid="42"/>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35" presetClass="path" presetSubtype="0" decel="40000" fill="hold" grpId="1" nodeType="withEffect">
                                  <p:stCondLst>
                                    <p:cond delay="2500"/>
                                  </p:stCondLst>
                                  <p:childTnLst>
                                    <p:animMotion origin="layout" path="M 0.08919 -1.48148E-6 L -0.0306 -1.48148E-6 " pathEditMode="relative" rAng="0" ptsTypes="AA">
                                      <p:cBhvr>
                                        <p:cTn id="54" dur="1000" fill="hold"/>
                                        <p:tgtEl>
                                          <p:spTgt spid="61"/>
                                        </p:tgtEl>
                                        <p:attrNameLst>
                                          <p:attrName>ppt_x</p:attrName>
                                          <p:attrName>ppt_y</p:attrName>
                                        </p:attrNameLst>
                                      </p:cBhvr>
                                      <p:rCtr x="-5990" y="0"/>
                                    </p:animMotion>
                                  </p:childTnLst>
                                </p:cTn>
                              </p:par>
                              <p:par>
                                <p:cTn id="55" presetID="35" presetClass="path" presetSubtype="0" accel="40000" decel="40000" fill="hold" grpId="2" nodeType="withEffect">
                                  <p:stCondLst>
                                    <p:cond delay="3500"/>
                                  </p:stCondLst>
                                  <p:childTnLst>
                                    <p:animMotion origin="layout" path="M 4.16667E-7 -1.48148E-6 L -0.03073 -1.48148E-6 " pathEditMode="relative" rAng="0" ptsTypes="AA">
                                      <p:cBhvr>
                                        <p:cTn id="56" dur="1000" spd="-100000" fill="hold"/>
                                        <p:tgtEl>
                                          <p:spTgt spid="61"/>
                                        </p:tgtEl>
                                        <p:attrNameLst>
                                          <p:attrName>ppt_x</p:attrName>
                                          <p:attrName>ppt_y</p:attrName>
                                        </p:attrNameLst>
                                      </p:cBhvr>
                                      <p:rCtr x="-1536" y="0"/>
                                    </p:animMotion>
                                  </p:childTnLst>
                                </p:cTn>
                              </p:par>
                              <p:par>
                                <p:cTn id="57" presetID="10" presetClass="entr" presetSubtype="0" fill="hold" grpId="0" nodeType="withEffect">
                                  <p:stCondLst>
                                    <p:cond delay="250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22" presetClass="entr" presetSubtype="2" fill="hold" nodeType="withEffect">
                                  <p:stCondLst>
                                    <p:cond delay="2500"/>
                                  </p:stCondLst>
                                  <p:childTnLst>
                                    <p:set>
                                      <p:cBhvr>
                                        <p:cTn id="61" dur="1" fill="hold">
                                          <p:stCondLst>
                                            <p:cond delay="0"/>
                                          </p:stCondLst>
                                        </p:cTn>
                                        <p:tgtEl>
                                          <p:spTgt spid="38"/>
                                        </p:tgtEl>
                                        <p:attrNameLst>
                                          <p:attrName>style.visibility</p:attrName>
                                        </p:attrNameLst>
                                      </p:cBhvr>
                                      <p:to>
                                        <p:strVal val="visible"/>
                                      </p:to>
                                    </p:set>
                                    <p:animEffect transition="in" filter="wipe(right)">
                                      <p:cBhvr>
                                        <p:cTn id="62" dur="500"/>
                                        <p:tgtEl>
                                          <p:spTgt spid="38"/>
                                        </p:tgtEl>
                                      </p:cBhvr>
                                    </p:animEffect>
                                  </p:childTnLst>
                                </p:cTn>
                              </p:par>
                              <p:par>
                                <p:cTn id="63" presetID="12" presetClass="entr" presetSubtype="2" fill="hold" grpId="0" nodeType="withEffect">
                                  <p:stCondLst>
                                    <p:cond delay="300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p:tgtEl>
                                          <p:spTgt spid="47"/>
                                        </p:tgtEl>
                                        <p:attrNameLst>
                                          <p:attrName>ppt_x</p:attrName>
                                        </p:attrNameLst>
                                      </p:cBhvr>
                                      <p:tavLst>
                                        <p:tav tm="0">
                                          <p:val>
                                            <p:strVal val="#ppt_x+#ppt_w*1.125000"/>
                                          </p:val>
                                        </p:tav>
                                        <p:tav tm="100000">
                                          <p:val>
                                            <p:strVal val="#ppt_x"/>
                                          </p:val>
                                        </p:tav>
                                      </p:tavLst>
                                    </p:anim>
                                    <p:animEffect transition="in" filter="wipe(left)">
                                      <p:cBhvr>
                                        <p:cTn id="66" dur="500"/>
                                        <p:tgtEl>
                                          <p:spTgt spid="47"/>
                                        </p:tgtEl>
                                      </p:cBhvr>
                                    </p:animEffect>
                                  </p:childTnLst>
                                </p:cTn>
                              </p:par>
                              <p:par>
                                <p:cTn id="67" presetID="12" presetClass="entr" presetSubtype="2" fill="hold" grpId="0" nodeType="withEffect">
                                  <p:stCondLst>
                                    <p:cond delay="300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p:tgtEl>
                                          <p:spTgt spid="44"/>
                                        </p:tgtEl>
                                        <p:attrNameLst>
                                          <p:attrName>ppt_x</p:attrName>
                                        </p:attrNameLst>
                                      </p:cBhvr>
                                      <p:tavLst>
                                        <p:tav tm="0">
                                          <p:val>
                                            <p:strVal val="#ppt_x+#ppt_w*1.125000"/>
                                          </p:val>
                                        </p:tav>
                                        <p:tav tm="100000">
                                          <p:val>
                                            <p:strVal val="#ppt_x"/>
                                          </p:val>
                                        </p:tav>
                                      </p:tavLst>
                                    </p:anim>
                                    <p:animEffect transition="in" filter="wipe(left)">
                                      <p:cBhvr>
                                        <p:cTn id="70" dur="500"/>
                                        <p:tgtEl>
                                          <p:spTgt spid="44"/>
                                        </p:tgtEl>
                                      </p:cBhvr>
                                    </p:animEffect>
                                  </p:childTnLst>
                                </p:cTn>
                              </p:par>
                              <p:par>
                                <p:cTn id="71" presetID="10" presetClass="entr" presetSubtype="0" fill="hold" grpId="0" nodeType="withEffect">
                                  <p:stCondLst>
                                    <p:cond delay="350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35" presetClass="path" presetSubtype="0" decel="40000" fill="hold" grpId="1" nodeType="withEffect">
                                  <p:stCondLst>
                                    <p:cond delay="3500"/>
                                  </p:stCondLst>
                                  <p:childTnLst>
                                    <p:animMotion origin="layout" path="M 0.03073 -4.44444E-6 L -0.08906 -4.44444E-6 " pathEditMode="relative" rAng="0" ptsTypes="AA">
                                      <p:cBhvr>
                                        <p:cTn id="75" dur="1000" spd="-100000" fill="hold"/>
                                        <p:tgtEl>
                                          <p:spTgt spid="62"/>
                                        </p:tgtEl>
                                        <p:attrNameLst>
                                          <p:attrName>ppt_x</p:attrName>
                                          <p:attrName>ppt_y</p:attrName>
                                        </p:attrNameLst>
                                      </p:cBhvr>
                                      <p:rCtr x="-5990" y="0"/>
                                    </p:animMotion>
                                  </p:childTnLst>
                                </p:cTn>
                              </p:par>
                              <p:par>
                                <p:cTn id="76" presetID="35" presetClass="path" presetSubtype="0" accel="40000" decel="40000" fill="hold" grpId="2" nodeType="withEffect">
                                  <p:stCondLst>
                                    <p:cond delay="4500"/>
                                  </p:stCondLst>
                                  <p:childTnLst>
                                    <p:animMotion origin="layout" path="M 0.03073 -4.44444E-6 L -4.16667E-6 -4.44444E-6 " pathEditMode="relative" rAng="0" ptsTypes="AA">
                                      <p:cBhvr>
                                        <p:cTn id="77" dur="1000" fill="hold"/>
                                        <p:tgtEl>
                                          <p:spTgt spid="62"/>
                                        </p:tgtEl>
                                        <p:attrNameLst>
                                          <p:attrName>ppt_x</p:attrName>
                                          <p:attrName>ppt_y</p:attrName>
                                        </p:attrNameLst>
                                      </p:cBhvr>
                                      <p:rCtr x="-1536" y="0"/>
                                    </p:animMotion>
                                  </p:childTnLst>
                                </p:cTn>
                              </p:par>
                              <p:par>
                                <p:cTn id="78" presetID="10" presetClass="entr" presetSubtype="0" fill="hold" grpId="0" nodeType="withEffect">
                                  <p:stCondLst>
                                    <p:cond delay="350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22" presetClass="entr" presetSubtype="8" fill="hold" nodeType="withEffect">
                                  <p:stCondLst>
                                    <p:cond delay="350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500"/>
                                        <p:tgtEl>
                                          <p:spTgt spid="39"/>
                                        </p:tgtEl>
                                      </p:cBhvr>
                                    </p:animEffect>
                                  </p:childTnLst>
                                </p:cTn>
                              </p:par>
                              <p:par>
                                <p:cTn id="84" presetID="12" presetClass="entr" presetSubtype="8" fill="hold" grpId="0" nodeType="withEffect">
                                  <p:stCondLst>
                                    <p:cond delay="400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p:tgtEl>
                                          <p:spTgt spid="51"/>
                                        </p:tgtEl>
                                        <p:attrNameLst>
                                          <p:attrName>ppt_x</p:attrName>
                                        </p:attrNameLst>
                                      </p:cBhvr>
                                      <p:tavLst>
                                        <p:tav tm="0">
                                          <p:val>
                                            <p:strVal val="#ppt_x-#ppt_w*1.125000"/>
                                          </p:val>
                                        </p:tav>
                                        <p:tav tm="100000">
                                          <p:val>
                                            <p:strVal val="#ppt_x"/>
                                          </p:val>
                                        </p:tav>
                                      </p:tavLst>
                                    </p:anim>
                                    <p:animEffect transition="in" filter="wipe(right)">
                                      <p:cBhvr>
                                        <p:cTn id="87" dur="500"/>
                                        <p:tgtEl>
                                          <p:spTgt spid="51"/>
                                        </p:tgtEl>
                                      </p:cBhvr>
                                    </p:animEffect>
                                  </p:childTnLst>
                                </p:cTn>
                              </p:par>
                              <p:par>
                                <p:cTn id="88" presetID="12" presetClass="entr" presetSubtype="8" fill="hold" grpId="0" nodeType="withEffect">
                                  <p:stCondLst>
                                    <p:cond delay="400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p:tgtEl>
                                          <p:spTgt spid="50"/>
                                        </p:tgtEl>
                                        <p:attrNameLst>
                                          <p:attrName>ppt_x</p:attrName>
                                        </p:attrNameLst>
                                      </p:cBhvr>
                                      <p:tavLst>
                                        <p:tav tm="0">
                                          <p:val>
                                            <p:strVal val="#ppt_x-#ppt_w*1.125000"/>
                                          </p:val>
                                        </p:tav>
                                        <p:tav tm="100000">
                                          <p:val>
                                            <p:strVal val="#ppt_x"/>
                                          </p:val>
                                        </p:tav>
                                      </p:tavLst>
                                    </p:anim>
                                    <p:animEffect transition="in" filter="wipe(right)">
                                      <p:cBhvr>
                                        <p:cTn id="9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40" grpId="0"/>
      <p:bldP spid="41" grpId="0"/>
      <p:bldP spid="42" grpId="0"/>
      <p:bldP spid="43" grpId="0"/>
      <p:bldP spid="44" grpId="0"/>
      <p:bldP spid="47" grpId="0"/>
      <p:bldP spid="50" grpId="0"/>
      <p:bldP spid="51" grpId="0"/>
      <p:bldP spid="56" grpId="0" animBg="1"/>
      <p:bldP spid="56" grpId="1" animBg="1"/>
      <p:bldP spid="56" grpId="2" animBg="1"/>
      <p:bldP spid="58" grpId="0" animBg="1"/>
      <p:bldP spid="58" grpId="1" animBg="1"/>
      <p:bldP spid="58" grpId="2" animBg="1"/>
      <p:bldP spid="61" grpId="0" animBg="1"/>
      <p:bldP spid="61" grpId="1" animBg="1"/>
      <p:bldP spid="61" grpId="2" animBg="1"/>
      <p:bldP spid="62" grpId="0" animBg="1"/>
      <p:bldP spid="62" grpId="1" animBg="1"/>
      <p:bldP spid="62"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a:t>
            </a:r>
            <a:r>
              <a:rPr lang="zh-CN" altLang="en-US" dirty="0">
                <a:solidFill>
                  <a:schemeClr val="tx1"/>
                </a:solidFill>
              </a:rPr>
              <a:t>集群简介</a:t>
            </a:r>
            <a:endParaRPr lang="en-US" altLang="zh-CN" dirty="0">
              <a:solidFill>
                <a:schemeClr val="tx1"/>
              </a:solidFill>
            </a:endParaRPr>
          </a:p>
          <a:p>
            <a:r>
              <a:rPr lang="zh-CN" altLang="en-US" dirty="0">
                <a:solidFill>
                  <a:schemeClr val="tx1"/>
                </a:solidFill>
              </a:rPr>
              <a:t>集群部署不同方式</a:t>
            </a:r>
            <a:endParaRPr lang="en-US" altLang="zh-CN" dirty="0">
              <a:solidFill>
                <a:schemeClr val="tx1"/>
              </a:solidFill>
            </a:endParaRPr>
          </a:p>
          <a:p>
            <a:r>
              <a:rPr lang="en-US" altLang="zh-CN" dirty="0">
                <a:solidFill>
                  <a:srgbClr val="FF0000"/>
                </a:solidFill>
              </a:rPr>
              <a:t>Hadoop</a:t>
            </a:r>
            <a:r>
              <a:rPr lang="zh-CN" altLang="en-US" dirty="0">
                <a:solidFill>
                  <a:srgbClr val="FF0000"/>
                </a:solidFill>
              </a:rPr>
              <a:t>源码编译</a:t>
            </a:r>
            <a:endParaRPr lang="en-US" altLang="zh-CN" dirty="0">
              <a:solidFill>
                <a:srgbClr val="FF0000"/>
              </a:solidFill>
            </a:endParaRPr>
          </a:p>
          <a:p>
            <a:r>
              <a:rPr lang="en-US" altLang="zh-CN" dirty="0">
                <a:solidFill>
                  <a:schemeClr val="tx1"/>
                </a:solidFill>
              </a:rPr>
              <a:t>Hadoop</a:t>
            </a:r>
            <a:r>
              <a:rPr lang="zh-CN" altLang="en-US" dirty="0">
                <a:solidFill>
                  <a:schemeClr val="tx1"/>
                </a:solidFill>
              </a:rPr>
              <a:t>集群安装</a:t>
            </a:r>
            <a:endParaRPr lang="en-US" altLang="zh-CN" dirty="0">
              <a:solidFill>
                <a:schemeClr val="tx1"/>
              </a:solidFill>
            </a:endParaRPr>
          </a:p>
        </p:txBody>
      </p:sp>
    </p:spTree>
    <p:extLst>
      <p:ext uri="{BB962C8B-B14F-4D97-AF65-F5344CB8AC3E}">
        <p14:creationId xmlns:p14="http://schemas.microsoft.com/office/powerpoint/2010/main" val="146887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安装包、源码包下载地址</a:t>
            </a:r>
            <a:endParaRPr lang="en-US" altLang="zh-CN" dirty="0"/>
          </a:p>
          <a:p>
            <a:pPr marL="0" indent="0">
              <a:buNone/>
            </a:pPr>
            <a:r>
              <a:rPr lang="en-US" altLang="zh-CN" dirty="0">
                <a:hlinkClick r:id="rId2"/>
              </a:rPr>
              <a:t>https://archive.apache.org/dist/hadoop/common/hadoop-3.3.0/</a:t>
            </a:r>
            <a:endParaRPr lang="en-US" altLang="zh-CN" dirty="0"/>
          </a:p>
          <a:p>
            <a:r>
              <a:rPr lang="zh-CN" altLang="en-US" dirty="0"/>
              <a:t>为什么要重新编译</a:t>
            </a:r>
            <a:r>
              <a:rPr lang="en-US" altLang="zh-CN" dirty="0"/>
              <a:t>Hadoop</a:t>
            </a:r>
            <a:r>
              <a:rPr lang="zh-CN" altLang="en-US" dirty="0"/>
              <a:t>源码</a:t>
            </a:r>
            <a:r>
              <a:rPr lang="en-US" altLang="zh-CN" dirty="0"/>
              <a:t>?</a:t>
            </a:r>
          </a:p>
          <a:p>
            <a:pPr marL="0" indent="0">
              <a:buNone/>
            </a:pPr>
            <a:r>
              <a:rPr lang="zh-CN" altLang="en-US" dirty="0"/>
              <a:t>匹配不同</a:t>
            </a:r>
            <a:r>
              <a:rPr lang="zh-CN" altLang="en-US" dirty="0">
                <a:solidFill>
                  <a:srgbClr val="92D050"/>
                </a:solidFill>
              </a:rPr>
              <a:t>操作系统本地库环境</a:t>
            </a:r>
            <a:r>
              <a:rPr lang="zh-CN" altLang="en-US" dirty="0"/>
              <a:t>，</a:t>
            </a:r>
            <a:r>
              <a:rPr lang="en-US" altLang="zh-CN" dirty="0"/>
              <a:t>Hadoop</a:t>
            </a:r>
            <a:r>
              <a:rPr lang="zh-CN" altLang="en-US" dirty="0"/>
              <a:t>某些操作比如压缩、</a:t>
            </a:r>
            <a:r>
              <a:rPr lang="en-US" altLang="zh-CN" dirty="0"/>
              <a:t>IO</a:t>
            </a:r>
            <a:r>
              <a:rPr lang="zh-CN" altLang="en-US" dirty="0"/>
              <a:t>需要调用系统本地库（*</a:t>
            </a:r>
            <a:r>
              <a:rPr lang="en-US" altLang="zh-CN" dirty="0"/>
              <a:t>.so|*.dll</a:t>
            </a:r>
            <a:r>
              <a:rPr lang="zh-CN" altLang="en-US" dirty="0"/>
              <a:t>）</a:t>
            </a:r>
            <a:endParaRPr lang="en-US" altLang="zh-CN" dirty="0"/>
          </a:p>
          <a:p>
            <a:pPr marL="0" indent="0">
              <a:buNone/>
            </a:pPr>
            <a:r>
              <a:rPr lang="zh-CN" altLang="en-US" dirty="0">
                <a:solidFill>
                  <a:srgbClr val="92D050"/>
                </a:solidFill>
              </a:rPr>
              <a:t>修改源码、重构源码</a:t>
            </a:r>
            <a:endParaRPr lang="en-US" altLang="zh-CN" dirty="0">
              <a:solidFill>
                <a:srgbClr val="92D050"/>
              </a:solidFill>
            </a:endParaRPr>
          </a:p>
          <a:p>
            <a:r>
              <a:rPr lang="zh-CN" altLang="en-US" dirty="0"/>
              <a:t>如何编译</a:t>
            </a:r>
            <a:r>
              <a:rPr lang="en-US" altLang="zh-CN" dirty="0"/>
              <a:t>Hadoop</a:t>
            </a:r>
          </a:p>
          <a:p>
            <a:pPr marL="0" indent="0">
              <a:buNone/>
            </a:pPr>
            <a:r>
              <a:rPr lang="zh-CN" altLang="en-US" dirty="0"/>
              <a:t>源码包根目录下文件：</a:t>
            </a:r>
            <a:r>
              <a:rPr lang="en-US" altLang="zh-CN" dirty="0"/>
              <a:t>BUILDING.txt</a:t>
            </a:r>
          </a:p>
          <a:p>
            <a:pPr marL="0" indent="0">
              <a:buNone/>
            </a:pPr>
            <a:r>
              <a:rPr lang="zh-CN" altLang="en-US" dirty="0"/>
              <a:t>详细步骤参考附件资料</a:t>
            </a:r>
            <a:endParaRPr lang="en-US" altLang="zh-CN" dirty="0"/>
          </a:p>
          <a:p>
            <a:r>
              <a:rPr lang="zh-CN" altLang="en-US" dirty="0"/>
              <a:t>课程提供编译好的</a:t>
            </a:r>
            <a:r>
              <a:rPr lang="en-US" altLang="zh-CN" dirty="0"/>
              <a:t>Hadoop</a:t>
            </a:r>
            <a:r>
              <a:rPr lang="zh-CN" altLang="en-US" dirty="0"/>
              <a:t>安装包</a:t>
            </a:r>
            <a:endParaRPr lang="en-US" altLang="zh-CN" dirty="0"/>
          </a:p>
          <a:p>
            <a:pPr marL="0" indent="0">
              <a:buNone/>
            </a:pPr>
            <a:r>
              <a:rPr lang="en-US" altLang="zh-CN" dirty="0">
                <a:solidFill>
                  <a:srgbClr val="C00000"/>
                </a:solidFill>
              </a:rPr>
              <a:t>hadoop-3.3.0-Centos7-64-with-snappy.tar.gz</a:t>
            </a:r>
            <a:endParaRPr lang="zh-CN" altLang="en-US" dirty="0">
              <a:solidFill>
                <a:srgbClr val="C00000"/>
              </a:solidFill>
            </a:endParaRPr>
          </a:p>
        </p:txBody>
      </p:sp>
      <p:sp>
        <p:nvSpPr>
          <p:cNvPr id="5" name="标题 4"/>
          <p:cNvSpPr>
            <a:spLocks noGrp="1"/>
          </p:cNvSpPr>
          <p:nvPr>
            <p:ph type="title"/>
          </p:nvPr>
        </p:nvSpPr>
        <p:spPr/>
        <p:txBody>
          <a:bodyPr/>
          <a:lstStyle/>
          <a:p>
            <a:r>
              <a:rPr lang="en-US" altLang="zh-CN" dirty="0"/>
              <a:t>Hadoop</a:t>
            </a:r>
            <a:r>
              <a:rPr lang="zh-CN" altLang="en-US" dirty="0"/>
              <a:t>集群搭建</a:t>
            </a:r>
          </a:p>
        </p:txBody>
      </p:sp>
      <p:sp>
        <p:nvSpPr>
          <p:cNvPr id="6" name="文本占位符 5"/>
          <p:cNvSpPr>
            <a:spLocks noGrp="1"/>
          </p:cNvSpPr>
          <p:nvPr>
            <p:ph type="body" sz="quarter" idx="10"/>
          </p:nvPr>
        </p:nvSpPr>
        <p:spPr/>
        <p:txBody>
          <a:bodyPr/>
          <a:lstStyle/>
          <a:p>
            <a:r>
              <a:rPr lang="en-US" altLang="zh-CN" dirty="0"/>
              <a:t>Hadoop</a:t>
            </a:r>
            <a:r>
              <a:rPr lang="zh-CN" altLang="en-US" dirty="0"/>
              <a:t>源码编译</a:t>
            </a:r>
          </a:p>
        </p:txBody>
      </p:sp>
      <p:pic>
        <p:nvPicPr>
          <p:cNvPr id="9" name="图片 8"/>
          <p:cNvPicPr>
            <a:picLocks noChangeAspect="1"/>
          </p:cNvPicPr>
          <p:nvPr/>
        </p:nvPicPr>
        <p:blipFill>
          <a:blip r:embed="rId3"/>
          <a:stretch>
            <a:fillRect/>
          </a:stretch>
        </p:blipFill>
        <p:spPr>
          <a:xfrm>
            <a:off x="5737363" y="3608201"/>
            <a:ext cx="5723116" cy="2133785"/>
          </a:xfrm>
          <a:prstGeom prst="rect">
            <a:avLst/>
          </a:prstGeom>
          <a:ln>
            <a:solidFill>
              <a:schemeClr val="accent1"/>
            </a:solidFill>
          </a:ln>
        </p:spPr>
      </p:pic>
      <p:pic>
        <p:nvPicPr>
          <p:cNvPr id="2" name="图片 1"/>
          <p:cNvPicPr>
            <a:picLocks noChangeAspect="1"/>
          </p:cNvPicPr>
          <p:nvPr/>
        </p:nvPicPr>
        <p:blipFill>
          <a:blip r:embed="rId4"/>
          <a:stretch>
            <a:fillRect/>
          </a:stretch>
        </p:blipFill>
        <p:spPr>
          <a:xfrm>
            <a:off x="7254034" y="1457271"/>
            <a:ext cx="4755292" cy="1135478"/>
          </a:xfrm>
          <a:prstGeom prst="rect">
            <a:avLst/>
          </a:prstGeom>
        </p:spPr>
      </p:pic>
    </p:spTree>
    <p:extLst>
      <p:ext uri="{BB962C8B-B14F-4D97-AF65-F5344CB8AC3E}">
        <p14:creationId xmlns:p14="http://schemas.microsoft.com/office/powerpoint/2010/main" val="38502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lang="zh-CN" altLang="en-US" dirty="0"/>
              <a:t>了解</a:t>
            </a:r>
            <a:r>
              <a:rPr lang="en-US" altLang="zh-CN" dirty="0"/>
              <a:t>Hadoop</a:t>
            </a:r>
            <a:r>
              <a:rPr lang="zh-CN" altLang="en-US" dirty="0"/>
              <a:t>发展历史、生态圈</a:t>
            </a:r>
          </a:p>
          <a:p>
            <a:r>
              <a:rPr lang="zh-CN" altLang="en-US" dirty="0"/>
              <a:t>掌握</a:t>
            </a:r>
            <a:r>
              <a:rPr lang="en-US" altLang="zh-CN" dirty="0"/>
              <a:t>Hadoop</a:t>
            </a:r>
            <a:r>
              <a:rPr lang="zh-CN" altLang="en-US" dirty="0"/>
              <a:t>集群架构、角色</a:t>
            </a:r>
          </a:p>
          <a:p>
            <a:r>
              <a:rPr lang="zh-CN" altLang="en-US" dirty="0"/>
              <a:t>掌握</a:t>
            </a:r>
            <a:r>
              <a:rPr lang="en-US" altLang="zh-CN" dirty="0"/>
              <a:t>Hadoop</a:t>
            </a:r>
            <a:r>
              <a:rPr lang="zh-CN" altLang="en-US" dirty="0"/>
              <a:t>集群分布式安装部署</a:t>
            </a:r>
          </a:p>
          <a:p>
            <a:r>
              <a:rPr lang="zh-CN" altLang="en-US" dirty="0"/>
              <a:t>掌握</a:t>
            </a:r>
            <a:r>
              <a:rPr lang="en-US" altLang="zh-CN" dirty="0"/>
              <a:t>Job HistoryServer</a:t>
            </a:r>
            <a:r>
              <a:rPr lang="zh-CN" altLang="en-US" dirty="0"/>
              <a:t>功能</a:t>
            </a:r>
          </a:p>
          <a:p>
            <a:r>
              <a:rPr lang="zh-CN" altLang="en-US" dirty="0"/>
              <a:t>理解</a:t>
            </a:r>
            <a:r>
              <a:rPr lang="en-US" altLang="zh-CN" dirty="0"/>
              <a:t>HDFS</a:t>
            </a:r>
            <a:r>
              <a:rPr lang="zh-CN" altLang="en-US" dirty="0"/>
              <a:t>垃圾桶机制</a:t>
            </a:r>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a:t>
            </a:r>
            <a:r>
              <a:rPr lang="zh-CN" altLang="en-US" dirty="0">
                <a:solidFill>
                  <a:schemeClr val="tx1"/>
                </a:solidFill>
              </a:rPr>
              <a:t>集群简介</a:t>
            </a:r>
            <a:endParaRPr lang="en-US" altLang="zh-CN" dirty="0">
              <a:solidFill>
                <a:schemeClr val="tx1"/>
              </a:solidFill>
            </a:endParaRPr>
          </a:p>
          <a:p>
            <a:r>
              <a:rPr lang="zh-CN" altLang="en-US" dirty="0">
                <a:solidFill>
                  <a:schemeClr val="tx1"/>
                </a:solidFill>
              </a:rPr>
              <a:t>集群部署不同方式</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源码编译</a:t>
            </a:r>
            <a:endParaRPr lang="en-US" altLang="zh-CN" dirty="0">
              <a:solidFill>
                <a:schemeClr val="tx1"/>
              </a:solidFill>
            </a:endParaRPr>
          </a:p>
          <a:p>
            <a:r>
              <a:rPr lang="en-US" altLang="zh-CN" dirty="0">
                <a:solidFill>
                  <a:srgbClr val="FF0000"/>
                </a:solidFill>
              </a:rPr>
              <a:t>Hadoop</a:t>
            </a:r>
            <a:r>
              <a:rPr lang="zh-CN" altLang="en-US" dirty="0">
                <a:solidFill>
                  <a:srgbClr val="FF0000"/>
                </a:solidFill>
              </a:rPr>
              <a:t>集群安装</a:t>
            </a:r>
            <a:endParaRPr lang="en-US" altLang="zh-CN" dirty="0">
              <a:solidFill>
                <a:srgbClr val="FF0000"/>
              </a:solidFill>
            </a:endParaRPr>
          </a:p>
        </p:txBody>
      </p:sp>
    </p:spTree>
    <p:extLst>
      <p:ext uri="{BB962C8B-B14F-4D97-AF65-F5344CB8AC3E}">
        <p14:creationId xmlns:p14="http://schemas.microsoft.com/office/powerpoint/2010/main" val="2701561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Hadoop</a:t>
            </a:r>
            <a:r>
              <a:rPr lang="zh-CN" altLang="en-US" dirty="0"/>
              <a:t>集群安装</a:t>
            </a:r>
          </a:p>
        </p:txBody>
      </p:sp>
      <p:sp>
        <p:nvSpPr>
          <p:cNvPr id="5" name="文本占位符 4"/>
          <p:cNvSpPr>
            <a:spLocks noGrp="1"/>
          </p:cNvSpPr>
          <p:nvPr>
            <p:ph type="body" sz="quarter" idx="10"/>
          </p:nvPr>
        </p:nvSpPr>
        <p:spPr/>
        <p:txBody>
          <a:bodyPr/>
          <a:lstStyle/>
          <a:p>
            <a:r>
              <a:rPr lang="en-US" altLang="zh-CN" dirty="0"/>
              <a:t>Step1:</a:t>
            </a:r>
            <a:r>
              <a:rPr lang="zh-CN" altLang="en-US" dirty="0"/>
              <a:t>集群角色规划</a:t>
            </a:r>
          </a:p>
        </p:txBody>
      </p:sp>
      <p:sp>
        <p:nvSpPr>
          <p:cNvPr id="6" name="文本占位符 5"/>
          <p:cNvSpPr>
            <a:spLocks noGrp="1"/>
          </p:cNvSpPr>
          <p:nvPr>
            <p:ph type="body" sz="quarter" idx="11"/>
          </p:nvPr>
        </p:nvSpPr>
        <p:spPr/>
        <p:txBody>
          <a:bodyPr/>
          <a:lstStyle/>
          <a:p>
            <a:r>
              <a:rPr lang="zh-CN" altLang="en-US" b="1" dirty="0"/>
              <a:t>角色规划的准则</a:t>
            </a:r>
            <a:endParaRPr lang="en-US" altLang="zh-CN" b="1" dirty="0"/>
          </a:p>
          <a:p>
            <a:pPr marL="0" indent="0">
              <a:buNone/>
            </a:pPr>
            <a:r>
              <a:rPr lang="zh-CN" altLang="en-US" dirty="0"/>
              <a:t>根据软件工作特性和服务器硬件资源情况合理分配</a:t>
            </a:r>
            <a:endParaRPr lang="en-US" altLang="zh-CN" dirty="0"/>
          </a:p>
          <a:p>
            <a:pPr marL="0" indent="0">
              <a:buNone/>
            </a:pPr>
            <a:r>
              <a:rPr lang="zh-CN" altLang="en-US" dirty="0"/>
              <a:t>比如依赖内存工作的</a:t>
            </a:r>
            <a:r>
              <a:rPr lang="en-US" altLang="zh-CN" dirty="0"/>
              <a:t>NameNode</a:t>
            </a:r>
            <a:r>
              <a:rPr lang="zh-CN" altLang="en-US" dirty="0"/>
              <a:t>是不是部署在大内存机器上？</a:t>
            </a:r>
            <a:endParaRPr lang="en-US" altLang="zh-CN" dirty="0"/>
          </a:p>
          <a:p>
            <a:r>
              <a:rPr lang="zh-CN" altLang="en-US" b="1" dirty="0"/>
              <a:t>角色规划注意事项</a:t>
            </a:r>
            <a:endParaRPr lang="en-US" altLang="zh-CN" b="1" dirty="0"/>
          </a:p>
          <a:p>
            <a:pPr marL="0" indent="0">
              <a:buNone/>
            </a:pPr>
            <a:r>
              <a:rPr lang="zh-CN" altLang="en-US" dirty="0"/>
              <a:t>资源上有抢夺冲突的，尽量不要部署在一起</a:t>
            </a:r>
            <a:endParaRPr lang="en-US" altLang="zh-CN" dirty="0"/>
          </a:p>
          <a:p>
            <a:pPr marL="0" indent="0">
              <a:buNone/>
            </a:pPr>
            <a:r>
              <a:rPr lang="zh-CN" altLang="en-US" dirty="0"/>
              <a:t>工作上需要互相配合的。尽量部署在一起</a:t>
            </a:r>
            <a:endParaRPr lang="en-US" altLang="zh-CN" dirty="0"/>
          </a:p>
        </p:txBody>
      </p:sp>
      <p:graphicFrame>
        <p:nvGraphicFramePr>
          <p:cNvPr id="8" name="表格 7">
            <a:extLst>
              <a:ext uri="{FF2B5EF4-FFF2-40B4-BE49-F238E27FC236}">
                <a16:creationId xmlns:a16="http://schemas.microsoft.com/office/drawing/2014/main" id="{9999DF7A-3233-EB4C-A84A-789423B2A46D}"/>
              </a:ext>
            </a:extLst>
          </p:cNvPr>
          <p:cNvGraphicFramePr>
            <a:graphicFrameLocks noGrp="1"/>
          </p:cNvGraphicFramePr>
          <p:nvPr>
            <p:extLst>
              <p:ext uri="{D42A27DB-BD31-4B8C-83A1-F6EECF244321}">
                <p14:modId xmlns:p14="http://schemas.microsoft.com/office/powerpoint/2010/main" val="343192554"/>
              </p:ext>
            </p:extLst>
          </p:nvPr>
        </p:nvGraphicFramePr>
        <p:xfrm>
          <a:off x="1700312" y="4338295"/>
          <a:ext cx="8629625" cy="2119086"/>
        </p:xfrm>
        <a:graphic>
          <a:graphicData uri="http://schemas.openxmlformats.org/drawingml/2006/table">
            <a:tbl>
              <a:tblPr/>
              <a:tblGrid>
                <a:gridCol w="1769898">
                  <a:extLst>
                    <a:ext uri="{9D8B030D-6E8A-4147-A177-3AD203B41FA5}">
                      <a16:colId xmlns:a16="http://schemas.microsoft.com/office/drawing/2014/main" val="1138920238"/>
                    </a:ext>
                  </a:extLst>
                </a:gridCol>
                <a:gridCol w="6859727">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服务器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运行角色</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node1.itcast.cn</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namenode datanode resourcemanager nodemanager</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node2.itcast.cn</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secondarynamenode datanode nodemanager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node3.itcast.cn</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datanode nodemanager</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extLst>
      <p:ext uri="{BB962C8B-B14F-4D97-AF65-F5344CB8AC3E}">
        <p14:creationId xmlns:p14="http://schemas.microsoft.com/office/powerpoint/2010/main" val="335767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863281" y="3926132"/>
            <a:ext cx="10749598" cy="2217655"/>
          </a:xfrm>
        </p:spPr>
        <p:txBody>
          <a:bodyPr/>
          <a:lstStyle/>
          <a:p>
            <a:r>
              <a:rPr lang="en-US" altLang="zh-CN" dirty="0"/>
              <a:t>Hosts</a:t>
            </a:r>
            <a:r>
              <a:rPr lang="zh-CN" altLang="en-US" dirty="0"/>
              <a:t>映射（</a:t>
            </a:r>
            <a:r>
              <a:rPr lang="en-US" altLang="zh-CN" dirty="0"/>
              <a:t>3</a:t>
            </a:r>
            <a:r>
              <a:rPr lang="zh-CN" altLang="en-US" dirty="0"/>
              <a:t>台机器）</a:t>
            </a:r>
            <a:endParaRPr lang="en-US" altLang="zh-CN" dirty="0"/>
          </a:p>
          <a:p>
            <a:pPr marL="0" indent="0">
              <a:buNone/>
            </a:pPr>
            <a:r>
              <a:rPr lang="en-US" altLang="zh-CN" dirty="0"/>
              <a:t>	vim /etc/hosts</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Step2:</a:t>
            </a:r>
            <a:r>
              <a:rPr lang="zh-CN" altLang="en-US" dirty="0"/>
              <a:t>服务器基础环境准备</a:t>
            </a:r>
          </a:p>
        </p:txBody>
      </p:sp>
      <p:sp>
        <p:nvSpPr>
          <p:cNvPr id="8" name="文本占位符 6"/>
          <p:cNvSpPr txBox="1">
            <a:spLocks/>
          </p:cNvSpPr>
          <p:nvPr/>
        </p:nvSpPr>
        <p:spPr>
          <a:xfrm>
            <a:off x="863281" y="1798534"/>
            <a:ext cx="10749598" cy="98052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主机名（</a:t>
            </a:r>
            <a:r>
              <a:rPr lang="en-US" altLang="zh-CN" dirty="0"/>
              <a:t>3</a:t>
            </a:r>
            <a:r>
              <a:rPr lang="zh-CN" altLang="en-US" dirty="0"/>
              <a:t>台机器）</a:t>
            </a:r>
          </a:p>
          <a:p>
            <a:pPr marL="0" indent="0">
              <a:buFont typeface="Wingdings" pitchFamily="2" charset="2"/>
              <a:buNone/>
            </a:pPr>
            <a:r>
              <a:rPr lang="zh-CN" altLang="en-US" dirty="0"/>
              <a:t>	</a:t>
            </a:r>
            <a:r>
              <a:rPr lang="en-US" dirty="0"/>
              <a:t>vim /etc/hostname</a:t>
            </a:r>
          </a:p>
        </p:txBody>
      </p:sp>
      <p:pic>
        <p:nvPicPr>
          <p:cNvPr id="2" name="图片 1"/>
          <p:cNvPicPr>
            <a:picLocks noChangeAspect="1"/>
          </p:cNvPicPr>
          <p:nvPr/>
        </p:nvPicPr>
        <p:blipFill>
          <a:blip r:embed="rId2"/>
          <a:stretch>
            <a:fillRect/>
          </a:stretch>
        </p:blipFill>
        <p:spPr>
          <a:xfrm>
            <a:off x="1812524" y="4846701"/>
            <a:ext cx="8405588" cy="1539373"/>
          </a:xfrm>
          <a:prstGeom prst="rect">
            <a:avLst/>
          </a:prstGeom>
        </p:spPr>
      </p:pic>
      <p:pic>
        <p:nvPicPr>
          <p:cNvPr id="3" name="图片 2"/>
          <p:cNvPicPr>
            <a:picLocks noChangeAspect="1"/>
          </p:cNvPicPr>
          <p:nvPr/>
        </p:nvPicPr>
        <p:blipFill>
          <a:blip r:embed="rId3"/>
          <a:stretch>
            <a:fillRect/>
          </a:stretch>
        </p:blipFill>
        <p:spPr>
          <a:xfrm>
            <a:off x="1812524" y="2779060"/>
            <a:ext cx="3848433" cy="990686"/>
          </a:xfrm>
          <a:prstGeom prst="rect">
            <a:avLst/>
          </a:prstGeom>
        </p:spPr>
      </p:pic>
    </p:spTree>
    <p:extLst>
      <p:ext uri="{BB962C8B-B14F-4D97-AF65-F5344CB8AC3E}">
        <p14:creationId xmlns:p14="http://schemas.microsoft.com/office/powerpoint/2010/main" val="97280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4"/>
            <a:ext cx="10749598" cy="1688738"/>
          </a:xfrm>
        </p:spPr>
        <p:txBody>
          <a:bodyPr/>
          <a:lstStyle/>
          <a:p>
            <a:r>
              <a:rPr lang="zh-CN" altLang="en-US" dirty="0"/>
              <a:t>防火墙关闭（</a:t>
            </a:r>
            <a:r>
              <a:rPr lang="en-US" altLang="zh-CN" dirty="0"/>
              <a:t>3</a:t>
            </a:r>
            <a:r>
              <a:rPr lang="zh-CN" altLang="en-US" dirty="0"/>
              <a:t>台机器）</a:t>
            </a:r>
            <a:endParaRPr lang="en-US" altLang="zh-CN" dirty="0"/>
          </a:p>
          <a:p>
            <a:pPr marL="0" indent="0">
              <a:buNone/>
            </a:pPr>
            <a:r>
              <a:rPr lang="en-US" altLang="zh-CN" dirty="0"/>
              <a:t>	systemctl stop firewalld.service   #</a:t>
            </a:r>
            <a:r>
              <a:rPr lang="zh-CN" altLang="en-US" dirty="0"/>
              <a:t>关闭防火墙</a:t>
            </a:r>
            <a:endParaRPr lang="en-US" altLang="zh-CN" dirty="0"/>
          </a:p>
          <a:p>
            <a:pPr marL="0" indent="0">
              <a:buNone/>
            </a:pPr>
            <a:r>
              <a:rPr lang="en-US" altLang="zh-CN" dirty="0"/>
              <a:t>	systemctl disable firewalld.service #</a:t>
            </a:r>
            <a:r>
              <a:rPr lang="zh-CN" altLang="en-US" dirty="0"/>
              <a:t>禁止防火墙开启自启</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Step2:</a:t>
            </a:r>
            <a:r>
              <a:rPr lang="zh-CN" altLang="en-US" dirty="0"/>
              <a:t>服务器基础环境准备</a:t>
            </a:r>
          </a:p>
        </p:txBody>
      </p:sp>
      <p:sp>
        <p:nvSpPr>
          <p:cNvPr id="10" name="文本占位符 6"/>
          <p:cNvSpPr txBox="1">
            <a:spLocks/>
          </p:cNvSpPr>
          <p:nvPr/>
        </p:nvSpPr>
        <p:spPr>
          <a:xfrm>
            <a:off x="800528" y="3457005"/>
            <a:ext cx="10749598" cy="1688738"/>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ssh</a:t>
            </a:r>
            <a:r>
              <a:rPr lang="zh-CN" altLang="en-US" dirty="0"/>
              <a:t>免密登录（</a:t>
            </a:r>
            <a:r>
              <a:rPr lang="en-US" altLang="zh-CN" dirty="0"/>
              <a:t>node1</a:t>
            </a:r>
            <a:r>
              <a:rPr lang="zh-CN" altLang="en-US" dirty="0"/>
              <a:t>执行</a:t>
            </a:r>
            <a:r>
              <a:rPr lang="en-US" altLang="zh-CN" dirty="0"/>
              <a:t>-&gt;node1|node2|node3</a:t>
            </a:r>
            <a:r>
              <a:rPr lang="zh-CN" altLang="en-US" dirty="0"/>
              <a:t>）</a:t>
            </a:r>
            <a:endParaRPr lang="en-US" altLang="zh-CN" dirty="0"/>
          </a:p>
          <a:p>
            <a:pPr marL="0" indent="0">
              <a:buNone/>
            </a:pPr>
            <a:r>
              <a:rPr lang="en-US" altLang="zh-CN" dirty="0"/>
              <a:t>	ssh-</a:t>
            </a:r>
            <a:r>
              <a:rPr lang="en-US" altLang="zh-CN" dirty="0" err="1"/>
              <a:t>keygen</a:t>
            </a:r>
            <a:r>
              <a:rPr lang="en-US" altLang="zh-CN" dirty="0"/>
              <a:t> #4</a:t>
            </a:r>
            <a:r>
              <a:rPr lang="zh-CN" altLang="en-US" dirty="0"/>
              <a:t>个回车 生成公钥、私钥</a:t>
            </a:r>
            <a:endParaRPr lang="en-US" altLang="zh-CN" dirty="0"/>
          </a:p>
          <a:p>
            <a:pPr marL="0" indent="0">
              <a:buNone/>
            </a:pPr>
            <a:r>
              <a:rPr lang="en-US" altLang="zh-CN" dirty="0"/>
              <a:t>	ssh-copy-id node1</a:t>
            </a:r>
            <a:r>
              <a:rPr lang="zh-CN" altLang="en-US" dirty="0"/>
              <a:t>、</a:t>
            </a:r>
            <a:r>
              <a:rPr lang="en-US" altLang="zh-CN" dirty="0"/>
              <a:t>ssh-copy-id node2</a:t>
            </a:r>
            <a:r>
              <a:rPr lang="zh-CN" altLang="en-US" dirty="0"/>
              <a:t>、</a:t>
            </a:r>
            <a:r>
              <a:rPr lang="en-US" altLang="zh-CN" dirty="0"/>
              <a:t>ssh-copy-id node3 #</a:t>
            </a:r>
            <a:endParaRPr lang="zh-CN" altLang="en-US" dirty="0"/>
          </a:p>
        </p:txBody>
      </p:sp>
    </p:spTree>
    <p:extLst>
      <p:ext uri="{BB962C8B-B14F-4D97-AF65-F5344CB8AC3E}">
        <p14:creationId xmlns:p14="http://schemas.microsoft.com/office/powerpoint/2010/main" val="2455503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1388469"/>
          </a:xfrm>
        </p:spPr>
        <p:txBody>
          <a:bodyPr/>
          <a:lstStyle/>
          <a:p>
            <a:r>
              <a:rPr lang="zh-CN" altLang="en-US" dirty="0"/>
              <a:t>集群时间同步（</a:t>
            </a:r>
            <a:r>
              <a:rPr lang="en-US" altLang="zh-CN" dirty="0"/>
              <a:t>3</a:t>
            </a:r>
            <a:r>
              <a:rPr lang="zh-CN" altLang="en-US" dirty="0"/>
              <a:t>台机器）</a:t>
            </a:r>
            <a:endParaRPr lang="en-US" altLang="zh-CN" dirty="0"/>
          </a:p>
          <a:p>
            <a:pPr marL="0" indent="0">
              <a:buNone/>
            </a:pPr>
            <a:r>
              <a:rPr lang="en-US" altLang="zh-CN" dirty="0"/>
              <a:t>	yum -y install ntpdate</a:t>
            </a:r>
          </a:p>
          <a:p>
            <a:pPr marL="0" indent="0">
              <a:buNone/>
            </a:pPr>
            <a:r>
              <a:rPr lang="en-US" altLang="zh-CN" dirty="0"/>
              <a:t>	ntpdate ntp4.aliyun.com</a:t>
            </a:r>
            <a:endParaRPr lang="zh-CN" altLang="en-US"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Step2:</a:t>
            </a:r>
            <a:r>
              <a:rPr lang="zh-CN" altLang="en-US" dirty="0"/>
              <a:t>服务器基础环境准备</a:t>
            </a:r>
          </a:p>
        </p:txBody>
      </p:sp>
      <p:sp>
        <p:nvSpPr>
          <p:cNvPr id="8" name="文本占位符 6"/>
          <p:cNvSpPr txBox="1">
            <a:spLocks/>
          </p:cNvSpPr>
          <p:nvPr/>
        </p:nvSpPr>
        <p:spPr>
          <a:xfrm>
            <a:off x="710880" y="3907012"/>
            <a:ext cx="10749598" cy="1388469"/>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JDK 1.8</a:t>
            </a:r>
            <a:r>
              <a:rPr lang="zh-CN" altLang="en-US" dirty="0"/>
              <a:t>安装（</a:t>
            </a:r>
            <a:r>
              <a:rPr lang="en-US" altLang="zh-CN" dirty="0"/>
              <a:t>3</a:t>
            </a:r>
            <a:r>
              <a:rPr lang="zh-CN" altLang="en-US" dirty="0"/>
              <a:t>台机器）</a:t>
            </a:r>
          </a:p>
        </p:txBody>
      </p:sp>
      <p:pic>
        <p:nvPicPr>
          <p:cNvPr id="2" name="图片 1"/>
          <p:cNvPicPr>
            <a:picLocks noChangeAspect="1"/>
          </p:cNvPicPr>
          <p:nvPr/>
        </p:nvPicPr>
        <p:blipFill>
          <a:blip r:embed="rId2"/>
          <a:stretch>
            <a:fillRect/>
          </a:stretch>
        </p:blipFill>
        <p:spPr>
          <a:xfrm>
            <a:off x="1697866" y="3034602"/>
            <a:ext cx="8977138" cy="731583"/>
          </a:xfrm>
          <a:prstGeom prst="rect">
            <a:avLst/>
          </a:prstGeom>
        </p:spPr>
      </p:pic>
      <p:pic>
        <p:nvPicPr>
          <p:cNvPr id="3" name="图片 2"/>
          <p:cNvPicPr>
            <a:picLocks noChangeAspect="1"/>
          </p:cNvPicPr>
          <p:nvPr/>
        </p:nvPicPr>
        <p:blipFill>
          <a:blip r:embed="rId3"/>
          <a:stretch>
            <a:fillRect/>
          </a:stretch>
        </p:blipFill>
        <p:spPr>
          <a:xfrm>
            <a:off x="1697866" y="4525794"/>
            <a:ext cx="6881456" cy="769687"/>
          </a:xfrm>
          <a:prstGeom prst="rect">
            <a:avLst/>
          </a:prstGeom>
        </p:spPr>
      </p:pic>
    </p:spTree>
    <p:extLst>
      <p:ext uri="{BB962C8B-B14F-4D97-AF65-F5344CB8AC3E}">
        <p14:creationId xmlns:p14="http://schemas.microsoft.com/office/powerpoint/2010/main" val="3889799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1689920"/>
          </a:xfrm>
        </p:spPr>
        <p:txBody>
          <a:bodyPr/>
          <a:lstStyle/>
          <a:p>
            <a:r>
              <a:rPr lang="zh-CN" altLang="en-US" b="1" dirty="0"/>
              <a:t>创建统一工作目录（</a:t>
            </a:r>
            <a:r>
              <a:rPr lang="en-US" altLang="zh-CN" b="1" dirty="0"/>
              <a:t>3</a:t>
            </a:r>
            <a:r>
              <a:rPr lang="zh-CN" altLang="en-US" b="1" dirty="0"/>
              <a:t>台机器）</a:t>
            </a:r>
            <a:endParaRPr lang="en-US" altLang="zh-CN" b="1" dirty="0"/>
          </a:p>
          <a:p>
            <a:pPr marL="0" indent="0">
              <a:buNone/>
            </a:pPr>
            <a:r>
              <a:rPr lang="en-US" altLang="zh-CN" b="1" dirty="0"/>
              <a:t>	</a:t>
            </a:r>
            <a:r>
              <a:rPr lang="en-US" altLang="zh-CN" dirty="0"/>
              <a:t>mkdir -p /export/server/    #</a:t>
            </a:r>
            <a:r>
              <a:rPr lang="zh-CN" altLang="en-US" dirty="0"/>
              <a:t>软件安装路径</a:t>
            </a:r>
            <a:endParaRPr lang="en-US" altLang="zh-CN" dirty="0"/>
          </a:p>
          <a:p>
            <a:pPr marL="0" indent="0">
              <a:buNone/>
            </a:pPr>
            <a:r>
              <a:rPr lang="en-US" altLang="zh-CN" dirty="0"/>
              <a:t>	mkdir -p /export/data/      #</a:t>
            </a:r>
            <a:r>
              <a:rPr lang="zh-CN" altLang="en-US" dirty="0"/>
              <a:t>数据存储路径</a:t>
            </a:r>
            <a:endParaRPr lang="en-US" altLang="zh-CN" dirty="0"/>
          </a:p>
          <a:p>
            <a:pPr marL="0" indent="0">
              <a:buNone/>
            </a:pPr>
            <a:r>
              <a:rPr lang="en-US" altLang="zh-CN" dirty="0"/>
              <a:t>	mkdir -p /export/software/  #</a:t>
            </a:r>
            <a:r>
              <a:rPr lang="zh-CN" altLang="en-US" dirty="0"/>
              <a:t>安装包存放路径</a:t>
            </a:r>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Step3:</a:t>
            </a:r>
            <a:r>
              <a:rPr lang="zh-CN" altLang="en-US" dirty="0"/>
              <a:t>上传安装包、解压安装包</a:t>
            </a:r>
          </a:p>
        </p:txBody>
      </p:sp>
      <p:sp>
        <p:nvSpPr>
          <p:cNvPr id="9" name="文本占位符 6"/>
          <p:cNvSpPr txBox="1">
            <a:spLocks/>
          </p:cNvSpPr>
          <p:nvPr/>
        </p:nvSpPr>
        <p:spPr>
          <a:xfrm>
            <a:off x="710880" y="4565261"/>
            <a:ext cx="10749598" cy="121254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1" dirty="0"/>
              <a:t>上传、解压安装包（</a:t>
            </a:r>
            <a:r>
              <a:rPr lang="en-US" altLang="zh-CN" b="1" dirty="0"/>
              <a:t>node1</a:t>
            </a:r>
            <a:r>
              <a:rPr lang="zh-CN" altLang="en-US" b="1" dirty="0"/>
              <a:t>）</a:t>
            </a:r>
            <a:endParaRPr lang="en-US" altLang="zh-CN" b="1" dirty="0"/>
          </a:p>
          <a:p>
            <a:pPr marL="0" indent="0">
              <a:buNone/>
            </a:pPr>
            <a:endParaRPr lang="en-US" altLang="zh-CN" dirty="0"/>
          </a:p>
        </p:txBody>
      </p:sp>
      <p:pic>
        <p:nvPicPr>
          <p:cNvPr id="2" name="图片 1"/>
          <p:cNvPicPr>
            <a:picLocks noChangeAspect="1"/>
          </p:cNvPicPr>
          <p:nvPr/>
        </p:nvPicPr>
        <p:blipFill>
          <a:blip r:embed="rId2"/>
          <a:stretch>
            <a:fillRect/>
          </a:stretch>
        </p:blipFill>
        <p:spPr>
          <a:xfrm>
            <a:off x="1699102" y="3393077"/>
            <a:ext cx="5578323" cy="952583"/>
          </a:xfrm>
          <a:prstGeom prst="rect">
            <a:avLst/>
          </a:prstGeom>
        </p:spPr>
      </p:pic>
      <p:sp>
        <p:nvSpPr>
          <p:cNvPr id="8" name="TextBox 3">
            <a:extLst>
              <a:ext uri="{FF2B5EF4-FFF2-40B4-BE49-F238E27FC236}">
                <a16:creationId xmlns:a16="http://schemas.microsoft.com/office/drawing/2014/main" id="{0C998B78-AB18-3C47-A1C7-25AE9A3A40B0}"/>
              </a:ext>
            </a:extLst>
          </p:cNvPr>
          <p:cNvSpPr txBox="1"/>
          <p:nvPr/>
        </p:nvSpPr>
        <p:spPr>
          <a:xfrm>
            <a:off x="1699102" y="5408470"/>
            <a:ext cx="5770944" cy="73866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上传安装包到</a:t>
            </a:r>
            <a:r>
              <a:rPr lang="zh-CN" altLang="zh-CN" sz="1400" i="1" dirty="0">
                <a:solidFill>
                  <a:srgbClr val="999999"/>
                </a:solidFill>
                <a:latin typeface="Arial Unicode MS" panose="020B0604020202020204" pitchFamily="34" charset="-122"/>
                <a:ea typeface="JetBrains Mono"/>
              </a:rPr>
              <a:t>/export/server </a:t>
            </a:r>
            <a:r>
              <a:rPr lang="zh-CN" altLang="zh-CN" sz="1400" i="1" dirty="0">
                <a:solidFill>
                  <a:srgbClr val="999999"/>
                </a:solidFill>
                <a:latin typeface="宋体" panose="02010600030101010101" pitchFamily="2" charset="-122"/>
                <a:ea typeface="宋体" panose="02010600030101010101" pitchFamily="2" charset="-122"/>
              </a:rPr>
              <a:t>解压</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73BF"/>
                </a:solidFill>
                <a:latin typeface="Arial Unicode MS" panose="020B0604020202020204" pitchFamily="34" charset="-122"/>
                <a:ea typeface="JetBrains Mono"/>
              </a:rPr>
              <a:t>cd </a:t>
            </a:r>
            <a:r>
              <a:rPr lang="zh-CN" altLang="zh-CN" sz="1400" dirty="0">
                <a:solidFill>
                  <a:srgbClr val="080808"/>
                </a:solidFill>
                <a:latin typeface="Arial Unicode MS" panose="020B0604020202020204" pitchFamily="34" charset="-122"/>
                <a:ea typeface="JetBrains Mono"/>
              </a:rPr>
              <a:t>/export/server</a:t>
            </a:r>
            <a:br>
              <a:rPr lang="zh-CN" altLang="zh-CN" sz="1400" dirty="0">
                <a:solidFill>
                  <a:srgbClr val="080808"/>
                </a:solidFill>
                <a:latin typeface="Arial Unicode MS" panose="020B0604020202020204" pitchFamily="34" charset="-122"/>
                <a:ea typeface="JetBrains Mono"/>
              </a:rPr>
            </a:br>
            <a:r>
              <a:rPr lang="zh-CN" altLang="zh-CN" sz="1400" dirty="0">
                <a:solidFill>
                  <a:srgbClr val="0073BF"/>
                </a:solidFill>
                <a:latin typeface="Arial Unicode MS" panose="020B0604020202020204" pitchFamily="34" charset="-122"/>
                <a:ea typeface="JetBrains Mono"/>
              </a:rPr>
              <a:t>tar </a:t>
            </a:r>
            <a:r>
              <a:rPr lang="zh-CN" altLang="zh-CN" sz="1400" dirty="0">
                <a:solidFill>
                  <a:srgbClr val="080808"/>
                </a:solidFill>
                <a:latin typeface="Arial Unicode MS" panose="020B0604020202020204" pitchFamily="34" charset="-122"/>
                <a:ea typeface="JetBrains Mono"/>
              </a:rPr>
              <a:t>zxvf hadoop-3.3.0-Centos7-64-with-snappy.tar.gz</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240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Step4:Hadoop</a:t>
            </a:r>
            <a:r>
              <a:rPr lang="zh-CN" altLang="en-US" dirty="0"/>
              <a:t>安装包目录结构</a:t>
            </a:r>
          </a:p>
        </p:txBody>
      </p:sp>
      <p:graphicFrame>
        <p:nvGraphicFramePr>
          <p:cNvPr id="8" name="表格 7">
            <a:extLst>
              <a:ext uri="{FF2B5EF4-FFF2-40B4-BE49-F238E27FC236}">
                <a16:creationId xmlns:a16="http://schemas.microsoft.com/office/drawing/2014/main" id="{9999DF7A-3233-EB4C-A84A-789423B2A46D}"/>
              </a:ext>
            </a:extLst>
          </p:cNvPr>
          <p:cNvGraphicFramePr>
            <a:graphicFrameLocks noGrp="1"/>
          </p:cNvGraphicFramePr>
          <p:nvPr>
            <p:extLst>
              <p:ext uri="{D42A27DB-BD31-4B8C-83A1-F6EECF244321}">
                <p14:modId xmlns:p14="http://schemas.microsoft.com/office/powerpoint/2010/main" val="1196102340"/>
              </p:ext>
            </p:extLst>
          </p:nvPr>
        </p:nvGraphicFramePr>
        <p:xfrm>
          <a:off x="1637940" y="1573775"/>
          <a:ext cx="8629625" cy="4749193"/>
        </p:xfrm>
        <a:graphic>
          <a:graphicData uri="http://schemas.openxmlformats.org/drawingml/2006/table">
            <a:tbl>
              <a:tblPr/>
              <a:tblGrid>
                <a:gridCol w="1769898">
                  <a:extLst>
                    <a:ext uri="{9D8B030D-6E8A-4147-A177-3AD203B41FA5}">
                      <a16:colId xmlns:a16="http://schemas.microsoft.com/office/drawing/2014/main" val="1138920238"/>
                    </a:ext>
                  </a:extLst>
                </a:gridCol>
                <a:gridCol w="6859727">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目录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bin</a:t>
                      </a:r>
                      <a:endPar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最基本的</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管理脚本</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和使用脚本的目录，这些脚本是</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sbin</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目录下管理脚本的基础实现，用户可以直接使用这些脚本管理和使用</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etc</a:t>
                      </a:r>
                      <a:endPar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配置文件</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所在的目录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include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对外提供的编程库头文件（具体动态库和静态库在</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lib</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目录中），这些头文件均是用</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C++</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定义的，通常用于</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C++</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程序访问</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HDFS</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或者编写</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MapReduce</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程序。</a:t>
                      </a:r>
                      <a:endParaRPr kumimoji="0" lang="en-US" altLang="zh-CN" sz="1600" b="0" i="0" u="none" strike="noStrike" cap="none" normalizeH="0" baseline="0" dirty="0">
                        <a:ln>
                          <a:noFill/>
                        </a:ln>
                        <a:solidFill>
                          <a:srgbClr val="FF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lib</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262626"/>
                          </a:solidFill>
                          <a:effectLst/>
                          <a:latin typeface="Alibaba PuHuiTi R" pitchFamily="18" charset="-122"/>
                          <a:ea typeface="Alibaba PuHuiTi R" pitchFamily="18" charset="-122"/>
                          <a:cs typeface="Alibaba PuHuiTi R" pitchFamily="18" charset="-122"/>
                        </a:rPr>
                        <a:t>该目录包含了</a:t>
                      </a:r>
                      <a:r>
                        <a:rPr kumimoji="0" lang="en-US" altLang="zh-CN" sz="1600" b="0" i="0" u="none" strike="noStrike" cap="none" normalizeH="0" baseline="0">
                          <a:ln>
                            <a:noFill/>
                          </a:ln>
                          <a:solidFill>
                            <a:srgbClr val="262626"/>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cap="none" normalizeH="0" baseline="0">
                          <a:ln>
                            <a:noFill/>
                          </a:ln>
                          <a:solidFill>
                            <a:srgbClr val="262626"/>
                          </a:solidFill>
                          <a:effectLst/>
                          <a:latin typeface="Alibaba PuHuiTi R" pitchFamily="18" charset="-122"/>
                          <a:ea typeface="Alibaba PuHuiTi R" pitchFamily="18" charset="-122"/>
                          <a:cs typeface="Alibaba PuHuiTi R" pitchFamily="18" charset="-122"/>
                        </a:rPr>
                        <a:t>对外提供的编程动态库和静态库，与</a:t>
                      </a:r>
                      <a:r>
                        <a:rPr kumimoji="0" lang="en-US" altLang="zh-CN" sz="1600" b="0" i="0" u="none" strike="noStrike" cap="none" normalizeH="0" baseline="0">
                          <a:ln>
                            <a:noFill/>
                          </a:ln>
                          <a:solidFill>
                            <a:srgbClr val="262626"/>
                          </a:solidFill>
                          <a:effectLst/>
                          <a:latin typeface="Alibaba PuHuiTi R" pitchFamily="18" charset="-122"/>
                          <a:ea typeface="Alibaba PuHuiTi R" pitchFamily="18" charset="-122"/>
                          <a:cs typeface="Alibaba PuHuiTi R" pitchFamily="18" charset="-122"/>
                        </a:rPr>
                        <a:t>include</a:t>
                      </a:r>
                      <a:r>
                        <a:rPr kumimoji="0" lang="zh-CN" altLang="en-US" sz="1600" b="0" i="0" u="none" strike="noStrike" cap="none" normalizeH="0" baseline="0">
                          <a:ln>
                            <a:noFill/>
                          </a:ln>
                          <a:solidFill>
                            <a:srgbClr val="262626"/>
                          </a:solidFill>
                          <a:effectLst/>
                          <a:latin typeface="Alibaba PuHuiTi R" pitchFamily="18" charset="-122"/>
                          <a:ea typeface="Alibaba PuHuiTi R" pitchFamily="18" charset="-122"/>
                          <a:cs typeface="Alibaba PuHuiTi R" pitchFamily="18" charset="-122"/>
                        </a:rPr>
                        <a:t>目录中的头文件结合使用。</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libexec</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各个服务对用的</a:t>
                      </a:r>
                      <a:r>
                        <a:rPr kumimoji="0" lang="en-US" altLang="zh-CN"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shell</a:t>
                      </a: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配置文件所在的目录，可用于配置日志输出、启动参数（比如</a:t>
                      </a:r>
                      <a:r>
                        <a:rPr kumimoji="0" lang="en-US" altLang="zh-CN"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JVM</a:t>
                      </a: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参数）等基本信息。</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5"/>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sbin</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管理脚本所在的目录，主要包含</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HDFS</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和</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YARN</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中各类服务的</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启动</a:t>
                      </a:r>
                      <a:r>
                        <a:rPr kumimoji="0" lang="en-US" altLang="zh-CN"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关闭脚本</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616903320"/>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share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Hadoop</a:t>
                      </a: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各个模块编译后的</a:t>
                      </a:r>
                      <a:r>
                        <a:rPr kumimoji="0" lang="en-US" altLang="zh-CN"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jar</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包所在</a:t>
                      </a: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的目录，</a:t>
                      </a:r>
                      <a:r>
                        <a:rPr kumimoji="0" lang="zh-CN" altLang="en-US" sz="1600" b="0" i="0" u="none" strike="noStrike" kern="1200" cap="none" normalizeH="0" baseline="0" dirty="0">
                          <a:ln>
                            <a:noFill/>
                          </a:ln>
                          <a:solidFill>
                            <a:srgbClr val="C00000"/>
                          </a:solidFill>
                          <a:effectLst/>
                          <a:latin typeface="Alibaba PuHuiTi R" pitchFamily="18" charset="-122"/>
                          <a:ea typeface="Alibaba PuHuiTi R" pitchFamily="18" charset="-122"/>
                          <a:cs typeface="Alibaba PuHuiTi R" pitchFamily="18" charset="-122"/>
                        </a:rPr>
                        <a:t>官方自带示例</a:t>
                      </a:r>
                      <a:r>
                        <a:rPr kumimoji="0" lang="zh-CN" altLang="en-US" sz="1600" b="0" i="0" u="none" strike="noStrike" cap="none" normalizeH="0" baseline="0" dirty="0">
                          <a:ln>
                            <a:noFill/>
                          </a:ln>
                          <a:solidFill>
                            <a:schemeClr val="tx1"/>
                          </a:solidFill>
                          <a:effectLst/>
                          <a:latin typeface="Alibaba PuHuiTi R" pitchFamily="18" charset="-122"/>
                          <a:ea typeface="Alibaba PuHuiTi R" pitchFamily="18" charset="-122"/>
                          <a:cs typeface="Alibaba PuHuiTi R" pitchFamily="18" charset="-122"/>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4296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官网文档：</a:t>
            </a:r>
            <a:r>
              <a:rPr lang="en-US" altLang="zh-CN" dirty="0">
                <a:hlinkClick r:id="rId2"/>
              </a:rPr>
              <a:t>https://hadoop.apache.org/docs/r3.3.0/</a:t>
            </a:r>
            <a:endParaRPr lang="en-US" altLang="zh-CN" dirty="0"/>
          </a:p>
          <a:p>
            <a:r>
              <a:rPr lang="zh-CN" altLang="en-US" dirty="0"/>
              <a:t>第一类</a:t>
            </a:r>
            <a:r>
              <a:rPr lang="en-US" altLang="zh-CN" dirty="0"/>
              <a:t>1</a:t>
            </a:r>
            <a:r>
              <a:rPr lang="zh-CN" altLang="en-US" dirty="0"/>
              <a:t>个：</a:t>
            </a:r>
            <a:r>
              <a:rPr lang="en-US" altLang="zh-CN" dirty="0">
                <a:solidFill>
                  <a:srgbClr val="92D050"/>
                </a:solidFill>
              </a:rPr>
              <a:t>hadoop-env.sh</a:t>
            </a:r>
          </a:p>
          <a:p>
            <a:r>
              <a:rPr lang="zh-CN" altLang="en-US" dirty="0"/>
              <a:t>第二类</a:t>
            </a:r>
            <a:r>
              <a:rPr lang="en-US" altLang="zh-CN" dirty="0"/>
              <a:t>4</a:t>
            </a:r>
            <a:r>
              <a:rPr lang="zh-CN" altLang="en-US" dirty="0"/>
              <a:t>个：</a:t>
            </a:r>
            <a:r>
              <a:rPr lang="en-US" altLang="zh-CN" dirty="0"/>
              <a:t>xxxx-site.xml ,site</a:t>
            </a:r>
            <a:r>
              <a:rPr lang="zh-CN" altLang="en-US" dirty="0"/>
              <a:t>表示的是用户定义的配置，会覆盖</a:t>
            </a:r>
            <a:r>
              <a:rPr lang="en-US" altLang="zh-CN" dirty="0"/>
              <a:t>default</a:t>
            </a:r>
            <a:r>
              <a:rPr lang="zh-CN" altLang="en-US" dirty="0"/>
              <a:t>中的默认配置。</a:t>
            </a:r>
          </a:p>
          <a:p>
            <a:pPr marL="0" indent="0">
              <a:buNone/>
            </a:pPr>
            <a:r>
              <a:rPr lang="en-US" altLang="zh-CN" dirty="0">
                <a:solidFill>
                  <a:srgbClr val="92D050"/>
                </a:solidFill>
              </a:rPr>
              <a:t>	     core-site.xml</a:t>
            </a:r>
            <a:r>
              <a:rPr lang="en-US" altLang="zh-CN" dirty="0"/>
              <a:t>  </a:t>
            </a:r>
            <a:r>
              <a:rPr lang="zh-CN" altLang="en-US" dirty="0"/>
              <a:t>核心模块配置</a:t>
            </a:r>
          </a:p>
          <a:p>
            <a:pPr marL="0" indent="0">
              <a:buNone/>
            </a:pPr>
            <a:r>
              <a:rPr lang="en-US" altLang="zh-CN" dirty="0">
                <a:solidFill>
                  <a:srgbClr val="92D050"/>
                </a:solidFill>
              </a:rPr>
              <a:t>	     hdfs-site.xml</a:t>
            </a:r>
            <a:r>
              <a:rPr lang="en-US" altLang="zh-CN" dirty="0"/>
              <a:t>  hdfs</a:t>
            </a:r>
            <a:r>
              <a:rPr lang="zh-CN" altLang="en-US" dirty="0"/>
              <a:t>文件系统模块配置</a:t>
            </a:r>
          </a:p>
          <a:p>
            <a:pPr marL="0" indent="0">
              <a:buNone/>
            </a:pPr>
            <a:r>
              <a:rPr lang="en-US" altLang="zh-CN" dirty="0">
                <a:solidFill>
                  <a:srgbClr val="92D050"/>
                </a:solidFill>
              </a:rPr>
              <a:t>	     mapred-site.xml</a:t>
            </a:r>
            <a:r>
              <a:rPr lang="en-US" altLang="zh-CN" dirty="0"/>
              <a:t>  MapReduce</a:t>
            </a:r>
            <a:r>
              <a:rPr lang="zh-CN" altLang="en-US" dirty="0"/>
              <a:t>模块配置</a:t>
            </a:r>
          </a:p>
          <a:p>
            <a:pPr marL="0" indent="0">
              <a:buNone/>
            </a:pPr>
            <a:r>
              <a:rPr lang="en-US" altLang="zh-CN" dirty="0">
                <a:solidFill>
                  <a:srgbClr val="92D050"/>
                </a:solidFill>
              </a:rPr>
              <a:t>	     yarn-site.xml</a:t>
            </a:r>
            <a:r>
              <a:rPr lang="en-US" altLang="zh-CN" dirty="0"/>
              <a:t> yarn</a:t>
            </a:r>
            <a:r>
              <a:rPr lang="zh-CN" altLang="en-US" dirty="0"/>
              <a:t>模块配置</a:t>
            </a:r>
          </a:p>
          <a:p>
            <a:r>
              <a:rPr lang="zh-CN" altLang="en-US" dirty="0"/>
              <a:t>第三类</a:t>
            </a:r>
            <a:r>
              <a:rPr lang="en-US" altLang="zh-CN" dirty="0"/>
              <a:t>1</a:t>
            </a:r>
            <a:r>
              <a:rPr lang="zh-CN" altLang="en-US" dirty="0"/>
              <a:t>个：</a:t>
            </a:r>
            <a:r>
              <a:rPr lang="en-US" altLang="zh-CN" dirty="0">
                <a:solidFill>
                  <a:srgbClr val="92D050"/>
                </a:solidFill>
              </a:rPr>
              <a:t>workers</a:t>
            </a:r>
          </a:p>
          <a:p>
            <a:r>
              <a:rPr lang="zh-CN" altLang="en-US" dirty="0">
                <a:solidFill>
                  <a:srgbClr val="C00000"/>
                </a:solidFill>
              </a:rPr>
              <a:t>所有的配置文件目录：</a:t>
            </a:r>
            <a:r>
              <a:rPr lang="en-US" altLang="zh-CN" dirty="0">
                <a:solidFill>
                  <a:srgbClr val="C00000"/>
                </a:solidFill>
              </a:rPr>
              <a:t>/export/server/hadoop-3.3.0/etc/hadoop</a:t>
            </a:r>
            <a:endParaRPr lang="zh-CN" altLang="en-US" dirty="0">
              <a:solidFill>
                <a:srgbClr val="C00000"/>
              </a:solidFill>
            </a:endParaRPr>
          </a:p>
        </p:txBody>
      </p:sp>
      <p:sp>
        <p:nvSpPr>
          <p:cNvPr id="3" name="标题 2"/>
          <p:cNvSpPr>
            <a:spLocks noGrp="1"/>
          </p:cNvSpPr>
          <p:nvPr>
            <p:ph type="title"/>
          </p:nvPr>
        </p:nvSpPr>
        <p:spPr/>
        <p:txBody>
          <a:bodyPr/>
          <a:lstStyle/>
          <a:p>
            <a:r>
              <a:rPr lang="en-US" altLang="zh-CN" dirty="0"/>
              <a:t>Hadoop</a:t>
            </a:r>
            <a:r>
              <a:rPr lang="zh-CN" altLang="en-US" dirty="0"/>
              <a:t>集群安装</a:t>
            </a:r>
          </a:p>
        </p:txBody>
      </p:sp>
      <p:sp>
        <p:nvSpPr>
          <p:cNvPr id="4" name="文本占位符 3"/>
          <p:cNvSpPr>
            <a:spLocks noGrp="1"/>
          </p:cNvSpPr>
          <p:nvPr>
            <p:ph type="body" sz="quarter" idx="10"/>
          </p:nvPr>
        </p:nvSpPr>
        <p:spPr/>
        <p:txBody>
          <a:bodyPr/>
          <a:lstStyle/>
          <a:p>
            <a:r>
              <a:rPr lang="zh-CN" altLang="en-US" dirty="0"/>
              <a:t>配置文件概述</a:t>
            </a:r>
          </a:p>
        </p:txBody>
      </p:sp>
    </p:spTree>
    <p:extLst>
      <p:ext uri="{BB962C8B-B14F-4D97-AF65-F5344CB8AC3E}">
        <p14:creationId xmlns:p14="http://schemas.microsoft.com/office/powerpoint/2010/main" val="1620981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hadoop-env.sh</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1</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3115639" y="3015332"/>
            <a:ext cx="5770944"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=/export/server/jdk1.8.0_</a:t>
            </a:r>
            <a:r>
              <a:rPr lang="en-US" altLang="zh-CN" sz="1200" dirty="0">
                <a:solidFill>
                  <a:srgbClr val="080808"/>
                </a:solidFill>
                <a:latin typeface="Arial Unicode MS" panose="020B0604020202020204" pitchFamily="34" charset="-122"/>
                <a:ea typeface="JetBrains Mono"/>
              </a:rPr>
              <a:t>241</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文件最后添加</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HDFS_NAMENODE_USER</a:t>
            </a:r>
            <a:r>
              <a:rPr lang="zh-CN" altLang="zh-CN" sz="1200" dirty="0">
                <a:solidFill>
                  <a:srgbClr val="080808"/>
                </a:solidFill>
                <a:latin typeface="Arial Unicode MS" panose="020B0604020202020204" pitchFamily="34" charset="-122"/>
                <a:ea typeface="JetBrains Mono"/>
              </a:rPr>
              <a:t>=root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HDFS_DATANODE_USER</a:t>
            </a:r>
            <a:r>
              <a:rPr lang="zh-CN" altLang="zh-CN" sz="1200" dirty="0">
                <a:solidFill>
                  <a:srgbClr val="080808"/>
                </a:solidFill>
                <a:latin typeface="Arial Unicode MS" panose="020B0604020202020204" pitchFamily="34" charset="-122"/>
                <a:ea typeface="JetBrains Mono"/>
              </a:rPr>
              <a:t>=root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HDFS_SECONDARYNAMENODE_USER</a:t>
            </a:r>
            <a:r>
              <a:rPr lang="zh-CN" altLang="zh-CN" sz="1200" dirty="0">
                <a:solidFill>
                  <a:srgbClr val="080808"/>
                </a:solidFill>
                <a:latin typeface="Arial Unicode MS" panose="020B0604020202020204" pitchFamily="34" charset="-122"/>
                <a:ea typeface="JetBrains Mono"/>
              </a:rPr>
              <a:t>=root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YARN_RESOURCEMANAGER_USER</a:t>
            </a:r>
            <a:r>
              <a:rPr lang="zh-CN" altLang="zh-CN" sz="1200" dirty="0">
                <a:solidFill>
                  <a:srgbClr val="080808"/>
                </a:solidFill>
                <a:latin typeface="Arial Unicode MS" panose="020B0604020202020204" pitchFamily="34" charset="-122"/>
                <a:ea typeface="JetBrains Mono"/>
              </a:rPr>
              <a:t>=root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YARN_NODEMANAGER_USER</a:t>
            </a:r>
            <a:r>
              <a:rPr lang="zh-CN" altLang="zh-CN" sz="1200" dirty="0">
                <a:solidFill>
                  <a:srgbClr val="080808"/>
                </a:solidFill>
                <a:latin typeface="Arial Unicode MS" panose="020B0604020202020204" pitchFamily="34" charset="-122"/>
                <a:ea typeface="JetBrains Mono"/>
              </a:rPr>
              <a:t>=root </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144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core-site.xml</a:t>
            </a:r>
            <a:endParaRPr lang="en-US" altLang="zh-CN" dirty="0"/>
          </a:p>
          <a:p>
            <a:pPr marL="0" indent="0">
              <a:buNone/>
            </a:pP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2</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406080" y="2373980"/>
            <a:ext cx="6340033"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设置默认使用的文件系统</a:t>
            </a:r>
            <a:r>
              <a:rPr lang="zh-CN" altLang="zh-CN" sz="1200" i="1" dirty="0">
                <a:solidFill>
                  <a:srgbClr val="999999"/>
                </a:solidFill>
                <a:latin typeface="Arial Unicode MS" panose="020B0604020202020204" pitchFamily="34" charset="-122"/>
                <a:ea typeface="JetBrains Mono"/>
              </a:rPr>
              <a:t> Hadoop</a:t>
            </a:r>
            <a:r>
              <a:rPr lang="zh-CN" altLang="zh-CN" sz="1200" i="1" dirty="0">
                <a:solidFill>
                  <a:srgbClr val="999999"/>
                </a:solidFill>
                <a:latin typeface="宋体" panose="02010600030101010101" pitchFamily="2" charset="-122"/>
                <a:ea typeface="宋体" panose="02010600030101010101" pitchFamily="2" charset="-122"/>
              </a:rPr>
              <a:t>支持</a:t>
            </a:r>
            <a:r>
              <a:rPr lang="zh-CN" altLang="zh-CN" sz="1200" i="1" dirty="0">
                <a:solidFill>
                  <a:srgbClr val="999999"/>
                </a:solidFill>
                <a:latin typeface="Arial Unicode MS" panose="020B0604020202020204" pitchFamily="34" charset="-122"/>
                <a:ea typeface="JetBrains Mono"/>
              </a:rPr>
              <a:t>file</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HDFS</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GFS</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ali|Amazon</a:t>
            </a:r>
            <a:r>
              <a:rPr lang="zh-CN" altLang="zh-CN" sz="1200" i="1" dirty="0">
                <a:solidFill>
                  <a:srgbClr val="999999"/>
                </a:solidFill>
                <a:latin typeface="宋体" panose="02010600030101010101" pitchFamily="2" charset="-122"/>
                <a:ea typeface="宋体" panose="02010600030101010101" pitchFamily="2" charset="-122"/>
              </a:rPr>
              <a:t>云等文件系统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&gt;fs.defaultFS&lt;/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&gt;hdfs://node1:8020&lt;/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Hadoop</a:t>
            </a:r>
            <a:r>
              <a:rPr lang="zh-CN" altLang="zh-CN" sz="1200" i="1" dirty="0">
                <a:solidFill>
                  <a:srgbClr val="999999"/>
                </a:solidFill>
                <a:latin typeface="宋体" panose="02010600030101010101" pitchFamily="2" charset="-122"/>
                <a:ea typeface="宋体" panose="02010600030101010101" pitchFamily="2" charset="-122"/>
              </a:rPr>
              <a:t>本地保存数据路径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&gt;hadoop.tmp.dir&lt;/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&gt;/export/data/hadoop-3.3.0&lt;/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HDFS web UI</a:t>
            </a:r>
            <a:r>
              <a:rPr lang="zh-CN" altLang="zh-CN" sz="1200" i="1" dirty="0">
                <a:solidFill>
                  <a:srgbClr val="999999"/>
                </a:solidFill>
                <a:latin typeface="宋体" panose="02010600030101010101" pitchFamily="2" charset="-122"/>
                <a:ea typeface="宋体" panose="02010600030101010101" pitchFamily="2" charset="-122"/>
              </a:rPr>
              <a:t>用户身份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&gt;hadoop.http.staticuser.user&lt;/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&gt;root&lt;/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6969440" y="2558646"/>
            <a:ext cx="4491039"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整合</a:t>
            </a:r>
            <a:r>
              <a:rPr lang="zh-CN" altLang="zh-CN" sz="1200" i="1" dirty="0">
                <a:solidFill>
                  <a:srgbClr val="999999"/>
                </a:solidFill>
                <a:latin typeface="Arial Unicode MS" panose="020B0604020202020204" pitchFamily="34" charset="-122"/>
                <a:ea typeface="JetBrains Mono"/>
              </a:rPr>
              <a:t>hive </a:t>
            </a:r>
            <a:r>
              <a:rPr lang="zh-CN" altLang="zh-CN" sz="1200" i="1" dirty="0">
                <a:solidFill>
                  <a:srgbClr val="999999"/>
                </a:solidFill>
                <a:latin typeface="宋体" panose="02010600030101010101" pitchFamily="2" charset="-122"/>
                <a:ea typeface="宋体" panose="02010600030101010101" pitchFamily="2" charset="-122"/>
              </a:rPr>
              <a:t>用户代理设置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&gt;hadoop.proxyuser.root.hosts&lt;/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&gt;hadoop.proxyuser.root.groups&lt;/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垃圾桶文件保存时间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&gt;fs.trash.interval&lt;/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&gt;1440&lt;/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4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Apache Hadoop</a:t>
            </a:r>
            <a:r>
              <a:rPr lang="zh-CN" altLang="en-US" dirty="0"/>
              <a:t>概述</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3407283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hdfs-site.xml</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3</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3200207" y="3171144"/>
            <a:ext cx="5770944"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SNN</a:t>
            </a:r>
            <a:r>
              <a:rPr lang="zh-CN" altLang="zh-CN" sz="1200" i="1" dirty="0">
                <a:solidFill>
                  <a:srgbClr val="999999"/>
                </a:solidFill>
                <a:latin typeface="宋体" panose="02010600030101010101" pitchFamily="2" charset="-122"/>
                <a:ea typeface="宋体" panose="02010600030101010101" pitchFamily="2" charset="-122"/>
              </a:rPr>
              <a:t>进程运行机器位置信息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&gt;dfs.namenode.secondary.http-address&lt;/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&gt;node2:9868&lt;/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0610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mapred-site.xml</a:t>
            </a:r>
            <a:endParaRPr lang="en-US" altLang="zh-CN"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4</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384579" y="2460079"/>
            <a:ext cx="5770944"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MR</a:t>
            </a:r>
            <a:r>
              <a:rPr lang="zh-CN" altLang="zh-CN" sz="1200" i="1" dirty="0">
                <a:solidFill>
                  <a:srgbClr val="999999"/>
                </a:solidFill>
                <a:latin typeface="宋体" panose="02010600030101010101" pitchFamily="2" charset="-122"/>
                <a:ea typeface="宋体" panose="02010600030101010101" pitchFamily="2" charset="-122"/>
              </a:rPr>
              <a:t>程序默认运行模式：</a:t>
            </a:r>
            <a:r>
              <a:rPr lang="zh-CN" altLang="zh-CN" sz="1200" i="1" dirty="0">
                <a:solidFill>
                  <a:srgbClr val="999999"/>
                </a:solidFill>
                <a:latin typeface="Arial Unicode MS" panose="020B0604020202020204" pitchFamily="34" charset="-122"/>
                <a:ea typeface="JetBrains Mono"/>
              </a:rPr>
              <a:t> yarn</a:t>
            </a:r>
            <a:r>
              <a:rPr lang="zh-CN" altLang="zh-CN" sz="1200" i="1" dirty="0">
                <a:solidFill>
                  <a:srgbClr val="999999"/>
                </a:solidFill>
                <a:latin typeface="宋体" panose="02010600030101010101" pitchFamily="2" charset="-122"/>
                <a:ea typeface="宋体" panose="02010600030101010101" pitchFamily="2" charset="-122"/>
              </a:rPr>
              <a:t>集群模式</a:t>
            </a:r>
            <a:r>
              <a:rPr lang="zh-CN" altLang="zh-CN" sz="1200" i="1" dirty="0">
                <a:solidFill>
                  <a:srgbClr val="999999"/>
                </a:solidFill>
                <a:latin typeface="Arial Unicode MS" panose="020B0604020202020204" pitchFamily="34" charset="-122"/>
                <a:ea typeface="JetBrains Mono"/>
              </a:rPr>
              <a:t> local</a:t>
            </a:r>
            <a:r>
              <a:rPr lang="zh-CN" altLang="zh-CN" sz="1200" i="1" dirty="0">
                <a:solidFill>
                  <a:srgbClr val="999999"/>
                </a:solidFill>
                <a:latin typeface="宋体" panose="02010600030101010101" pitchFamily="2" charset="-122"/>
                <a:ea typeface="宋体" panose="02010600030101010101" pitchFamily="2" charset="-122"/>
              </a:rPr>
              <a:t>本地模式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&gt;mapreduce.framework.name&lt;/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&gt;yarn&lt;/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MR</a:t>
            </a:r>
            <a:r>
              <a:rPr lang="zh-CN" altLang="zh-CN" sz="1200" i="1" dirty="0">
                <a:solidFill>
                  <a:srgbClr val="999999"/>
                </a:solidFill>
                <a:latin typeface="宋体" panose="02010600030101010101" pitchFamily="2" charset="-122"/>
                <a:ea typeface="宋体" panose="02010600030101010101" pitchFamily="2" charset="-122"/>
              </a:rPr>
              <a:t>程序历史服务器端地址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&gt;mapreduce.jobhistory.address&lt;/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&gt;node1:10020&lt;/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历史服务器</a:t>
            </a:r>
            <a:r>
              <a:rPr lang="zh-CN" altLang="zh-CN" sz="1200" i="1" dirty="0">
                <a:solidFill>
                  <a:srgbClr val="999999"/>
                </a:solidFill>
                <a:latin typeface="Arial Unicode MS" panose="020B0604020202020204" pitchFamily="34" charset="-122"/>
                <a:ea typeface="JetBrains Mono"/>
              </a:rPr>
              <a:t>web</a:t>
            </a:r>
            <a:r>
              <a:rPr lang="zh-CN" altLang="zh-CN" sz="1200" i="1" dirty="0">
                <a:solidFill>
                  <a:srgbClr val="999999"/>
                </a:solidFill>
                <a:latin typeface="宋体" panose="02010600030101010101" pitchFamily="2" charset="-122"/>
                <a:ea typeface="宋体" panose="02010600030101010101" pitchFamily="2" charset="-122"/>
              </a:rPr>
              <a:t>端地址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&gt;mapreduce.jobhistory.webapp.address&lt;/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&gt;node1:19888&lt;/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6289194" y="2644745"/>
            <a:ext cx="5770944"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&gt;yarn.app.mapreduce.am.env&lt;/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&gt;HADOOP_MAPRED_HOME=${HADOOP_HOME}&lt;/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&gt;mapreduce.map.env&lt;/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&gt;HADOOP_MAPRED_HOME=${HADOOP_HOME}&lt;/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&gt;mapreduce.reduce.env&lt;/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&gt;HADOOP_MAPRED_HOME=${HADOOP_HOME}&lt;/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Tree>
    <p:extLst>
      <p:ext uri="{BB962C8B-B14F-4D97-AF65-F5344CB8AC3E}">
        <p14:creationId xmlns:p14="http://schemas.microsoft.com/office/powerpoint/2010/main" val="1768409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yarn-site.xml</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5</a:t>
            </a:r>
            <a:r>
              <a:rPr lang="zh-CN" altLang="en-US" dirty="0"/>
              <a:t>）</a:t>
            </a:r>
          </a:p>
        </p:txBody>
      </p:sp>
      <p:sp>
        <p:nvSpPr>
          <p:cNvPr id="9" name="TextBox 3">
            <a:extLst>
              <a:ext uri="{FF2B5EF4-FFF2-40B4-BE49-F238E27FC236}">
                <a16:creationId xmlns:a16="http://schemas.microsoft.com/office/drawing/2014/main" id="{0C998B78-AB18-3C47-A1C7-25AE9A3A40B0}"/>
              </a:ext>
            </a:extLst>
          </p:cNvPr>
          <p:cNvSpPr txBox="1"/>
          <p:nvPr/>
        </p:nvSpPr>
        <p:spPr>
          <a:xfrm>
            <a:off x="710880" y="2207865"/>
            <a:ext cx="4914282" cy="415498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YARN</a:t>
            </a:r>
            <a:r>
              <a:rPr lang="zh-CN" altLang="zh-CN" sz="1200" i="1" dirty="0">
                <a:solidFill>
                  <a:srgbClr val="999999"/>
                </a:solidFill>
                <a:latin typeface="宋体" panose="02010600030101010101" pitchFamily="2" charset="-122"/>
                <a:ea typeface="宋体" panose="02010600030101010101" pitchFamily="2" charset="-122"/>
              </a:rPr>
              <a:t>集群主角色运行机器位置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&gt;yarn.resourcemanager.hostname&lt;/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&gt;node1&lt;/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&gt;yarn.nodemanager.aux-services&lt;/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&gt;mapreduce_shuffle&lt;/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是否将对容器实施物理内存限制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&gt;yarn.nodemanager.pmem-check-enabled&lt;/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&gt;false&lt;/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是否将对容器实施虚拟内存限制。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&gt;yarn.nodemanager.vmem-check-enabled&lt;/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&gt;false&lt;/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6546197" y="2669530"/>
            <a:ext cx="4914282"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开启日志聚集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&gt;yarn.log-aggregation-enable&lt;/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&gt;true&lt;/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yarn</a:t>
            </a:r>
            <a:r>
              <a:rPr lang="zh-CN" altLang="zh-CN" sz="1200" i="1" dirty="0">
                <a:solidFill>
                  <a:srgbClr val="999999"/>
                </a:solidFill>
                <a:latin typeface="宋体" panose="02010600030101010101" pitchFamily="2" charset="-122"/>
                <a:ea typeface="宋体" panose="02010600030101010101" pitchFamily="2" charset="-122"/>
              </a:rPr>
              <a:t>历史服务器地址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&gt;yarn.log.server.url&lt;/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&gt;http://node1:19888/jobhistory/logs&lt;/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保存的时间</a:t>
            </a:r>
            <a:r>
              <a:rPr lang="zh-CN" altLang="zh-CN" sz="1200" i="1" dirty="0">
                <a:solidFill>
                  <a:srgbClr val="999999"/>
                </a:solidFill>
                <a:latin typeface="Arial Unicode MS" panose="020B0604020202020204" pitchFamily="34" charset="-122"/>
                <a:ea typeface="JetBrains Mono"/>
              </a:rPr>
              <a:t>7</a:t>
            </a:r>
            <a:r>
              <a:rPr lang="zh-CN" altLang="zh-CN" sz="1200" i="1" dirty="0">
                <a:solidFill>
                  <a:srgbClr val="999999"/>
                </a:solidFill>
                <a:latin typeface="宋体" panose="02010600030101010101" pitchFamily="2" charset="-122"/>
                <a:ea typeface="宋体" panose="02010600030101010101" pitchFamily="2" charset="-122"/>
              </a:rPr>
              <a:t>天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&gt;yarn.log-aggregation.retain-seconds&lt;/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&gt;604800&lt;/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716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workers</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Step5:</a:t>
            </a:r>
            <a:r>
              <a:rPr lang="zh-CN" altLang="en-US" dirty="0"/>
              <a:t>编辑</a:t>
            </a:r>
            <a:r>
              <a:rPr lang="en-US" altLang="zh-CN" dirty="0"/>
              <a:t>Hadoop</a:t>
            </a:r>
            <a:r>
              <a:rPr lang="zh-CN" altLang="en-US" dirty="0"/>
              <a:t>配置文件（</a:t>
            </a:r>
            <a:r>
              <a:rPr lang="en-US" altLang="zh-CN" dirty="0"/>
              <a:t>6</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4231885" y="3215951"/>
            <a:ext cx="3707587" cy="923330"/>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200" dirty="0">
                <a:latin typeface="Alibaba PuHuiTi R" pitchFamily="18" charset="-122"/>
                <a:ea typeface="Alibaba PuHuiTi R" pitchFamily="18" charset="-122"/>
                <a:cs typeface="Alibaba PuHuiTi R" pitchFamily="18" charset="-122"/>
              </a:rPr>
              <a:t>node1.itcast.cn</a:t>
            </a:r>
          </a:p>
          <a:p>
            <a:pPr>
              <a:lnSpc>
                <a:spcPct val="150000"/>
              </a:lnSpc>
              <a:defRPr/>
            </a:pPr>
            <a:r>
              <a:rPr lang="en-US" altLang="zh-CN" sz="1200" dirty="0">
                <a:latin typeface="Alibaba PuHuiTi R" pitchFamily="18" charset="-122"/>
                <a:ea typeface="Alibaba PuHuiTi R" pitchFamily="18" charset="-122"/>
                <a:cs typeface="Alibaba PuHuiTi R" pitchFamily="18" charset="-122"/>
              </a:rPr>
              <a:t>node2.itcast.cn</a:t>
            </a:r>
          </a:p>
          <a:p>
            <a:pPr>
              <a:lnSpc>
                <a:spcPct val="150000"/>
              </a:lnSpc>
              <a:defRPr/>
            </a:pPr>
            <a:r>
              <a:rPr lang="en-US" altLang="zh-CN" sz="1200" dirty="0">
                <a:latin typeface="Alibaba PuHuiTi R" pitchFamily="18" charset="-122"/>
                <a:ea typeface="Alibaba PuHuiTi R" pitchFamily="18" charset="-122"/>
                <a:cs typeface="Alibaba PuHuiTi R" pitchFamily="18" charset="-122"/>
              </a:rPr>
              <a:t>node3.itcast.cn</a:t>
            </a:r>
          </a:p>
        </p:txBody>
      </p:sp>
    </p:spTree>
    <p:extLst>
      <p:ext uri="{BB962C8B-B14F-4D97-AF65-F5344CB8AC3E}">
        <p14:creationId xmlns:p14="http://schemas.microsoft.com/office/powerpoint/2010/main" val="277576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node1</a:t>
            </a:r>
            <a:r>
              <a:rPr lang="zh-CN" altLang="en-US" dirty="0"/>
              <a:t>机器上将</a:t>
            </a:r>
            <a:r>
              <a:rPr lang="en-US" altLang="zh-CN" dirty="0"/>
              <a:t>Hadoop</a:t>
            </a:r>
            <a:r>
              <a:rPr lang="zh-CN" altLang="en-US" dirty="0"/>
              <a:t>安装包</a:t>
            </a:r>
            <a:r>
              <a:rPr lang="en-US" altLang="zh-CN" dirty="0"/>
              <a:t>scp</a:t>
            </a:r>
            <a:r>
              <a:rPr lang="zh-CN" altLang="en-US" dirty="0"/>
              <a:t>同步到其他机器</a:t>
            </a:r>
            <a:endParaRPr lang="en-US" altLang="zh-CN"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Step6:</a:t>
            </a:r>
            <a:r>
              <a:rPr lang="zh-CN" altLang="en-US" dirty="0"/>
              <a:t>分发同步安装包</a:t>
            </a:r>
          </a:p>
        </p:txBody>
      </p:sp>
      <p:sp>
        <p:nvSpPr>
          <p:cNvPr id="8" name="TextBox 3">
            <a:extLst>
              <a:ext uri="{FF2B5EF4-FFF2-40B4-BE49-F238E27FC236}">
                <a16:creationId xmlns:a16="http://schemas.microsoft.com/office/drawing/2014/main" id="{0C998B78-AB18-3C47-A1C7-25AE9A3A40B0}"/>
              </a:ext>
            </a:extLst>
          </p:cNvPr>
          <p:cNvSpPr txBox="1"/>
          <p:nvPr/>
        </p:nvSpPr>
        <p:spPr>
          <a:xfrm>
            <a:off x="3200207" y="3171144"/>
            <a:ext cx="5770944"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/export/server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hadoop-3.3.0 root@node2:</a:t>
            </a:r>
            <a:r>
              <a:rPr lang="zh-CN" altLang="zh-CN" sz="1200" dirty="0">
                <a:solidFill>
                  <a:srgbClr val="000000"/>
                </a:solidFill>
                <a:latin typeface="Arial Unicode MS" panose="020B0604020202020204" pitchFamily="34" charset="-122"/>
                <a:ea typeface="JetBrains Mono"/>
              </a:rPr>
              <a:t>$PWD</a:t>
            </a:r>
            <a:br>
              <a:rPr lang="zh-CN" altLang="zh-CN" sz="1200" dirty="0">
                <a:solidFill>
                  <a:srgbClr val="000000"/>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hadoop-3.3.0 root@node3:</a:t>
            </a:r>
            <a:r>
              <a:rPr lang="zh-CN" altLang="zh-CN" sz="1200" dirty="0">
                <a:solidFill>
                  <a:srgbClr val="000000"/>
                </a:solidFill>
                <a:latin typeface="Arial Unicode MS" panose="020B0604020202020204" pitchFamily="34" charset="-122"/>
                <a:ea typeface="JetBrains Mono"/>
              </a:rPr>
              <a:t>$PWD</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2286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node1</a:t>
            </a:r>
            <a:r>
              <a:rPr lang="zh-CN" altLang="en-US" dirty="0"/>
              <a:t>上配置</a:t>
            </a:r>
            <a:r>
              <a:rPr lang="en-US" altLang="zh-CN" dirty="0"/>
              <a:t>Hadoop</a:t>
            </a:r>
            <a:r>
              <a:rPr lang="zh-CN" altLang="en-US" dirty="0"/>
              <a:t>环境变量</a:t>
            </a:r>
            <a:endParaRPr lang="en-US" altLang="zh-CN" dirty="0"/>
          </a:p>
          <a:p>
            <a:pPr marL="0" indent="0">
              <a:buNone/>
            </a:pPr>
            <a:r>
              <a:rPr lang="en-US" altLang="zh-CN" dirty="0"/>
              <a:t>	vim /etc/profile</a:t>
            </a:r>
          </a:p>
          <a:p>
            <a:pPr marL="0" indent="0">
              <a:buNone/>
            </a:pPr>
            <a:r>
              <a:rPr lang="en-US" altLang="zh-CN" dirty="0"/>
              <a:t>	export HADOOP_HOME=/export/server/hadoop-3.3.0</a:t>
            </a:r>
          </a:p>
          <a:p>
            <a:pPr marL="0" indent="0">
              <a:buNone/>
            </a:pPr>
            <a:r>
              <a:rPr lang="en-US" altLang="zh-CN" dirty="0"/>
              <a:t>	export PATH=$PATH:$HADOOP_HOME/bin:$HADOOP_HOME/sbin</a:t>
            </a:r>
          </a:p>
          <a:p>
            <a:r>
              <a:rPr lang="zh-CN" altLang="en-US" dirty="0"/>
              <a:t>将修改后的环境变量同步其他机器</a:t>
            </a:r>
            <a:endParaRPr lang="en-US" altLang="zh-CN" dirty="0"/>
          </a:p>
          <a:p>
            <a:pPr marL="0" indent="0">
              <a:buNone/>
            </a:pPr>
            <a:r>
              <a:rPr lang="pt-BR" altLang="zh-CN" dirty="0"/>
              <a:t>	scp /etc/profile root@node2:/etc/</a:t>
            </a:r>
          </a:p>
          <a:p>
            <a:pPr marL="0" indent="0">
              <a:buNone/>
            </a:pPr>
            <a:r>
              <a:rPr lang="pt-BR" altLang="zh-CN" dirty="0"/>
              <a:t>	scp /etc/profile root@node3:/etc/</a:t>
            </a:r>
          </a:p>
          <a:p>
            <a:r>
              <a:rPr lang="zh-CN" altLang="en-US" dirty="0"/>
              <a:t>重新加载环境变量 验证是否生效（</a:t>
            </a:r>
            <a:r>
              <a:rPr lang="en-US" altLang="zh-CN" dirty="0"/>
              <a:t>3</a:t>
            </a:r>
            <a:r>
              <a:rPr lang="zh-CN" altLang="en-US" dirty="0"/>
              <a:t>台机器）</a:t>
            </a:r>
            <a:r>
              <a:rPr lang="en-US" altLang="zh-CN" dirty="0"/>
              <a:t>	</a:t>
            </a:r>
          </a:p>
          <a:p>
            <a:pPr marL="0" indent="0">
              <a:buNone/>
            </a:pPr>
            <a:r>
              <a:rPr lang="en-US" altLang="zh-CN" dirty="0"/>
              <a:t>	source /etc/profile</a:t>
            </a:r>
          </a:p>
          <a:p>
            <a:pPr marL="0" indent="0">
              <a:buNone/>
            </a:pPr>
            <a:r>
              <a:rPr lang="en-US" altLang="zh-CN" dirty="0"/>
              <a:t>	</a:t>
            </a:r>
            <a:r>
              <a:rPr lang="en-US" altLang="zh-CN" dirty="0" err="1"/>
              <a:t>hadoop</a:t>
            </a:r>
            <a:r>
              <a:rPr lang="en-US" altLang="zh-CN" dirty="0"/>
              <a:t> #</a:t>
            </a:r>
            <a:r>
              <a:rPr lang="zh-CN" altLang="en-US" dirty="0"/>
              <a:t>验证环境变量是否生效</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Step7:</a:t>
            </a:r>
            <a:r>
              <a:rPr lang="zh-CN" altLang="en-US" dirty="0"/>
              <a:t>配置</a:t>
            </a:r>
            <a:r>
              <a:rPr lang="en-US" altLang="zh-CN" dirty="0"/>
              <a:t>Hadoop</a:t>
            </a:r>
            <a:r>
              <a:rPr lang="zh-CN" altLang="en-US" dirty="0"/>
              <a:t>环境变量</a:t>
            </a:r>
          </a:p>
        </p:txBody>
      </p:sp>
      <p:pic>
        <p:nvPicPr>
          <p:cNvPr id="2" name="图片 1"/>
          <p:cNvPicPr>
            <a:picLocks noChangeAspect="1"/>
          </p:cNvPicPr>
          <p:nvPr/>
        </p:nvPicPr>
        <p:blipFill>
          <a:blip r:embed="rId2"/>
          <a:stretch>
            <a:fillRect/>
          </a:stretch>
        </p:blipFill>
        <p:spPr>
          <a:xfrm>
            <a:off x="5621528" y="4707159"/>
            <a:ext cx="6294665" cy="1630821"/>
          </a:xfrm>
          <a:prstGeom prst="rect">
            <a:avLst/>
          </a:prstGeom>
        </p:spPr>
      </p:pic>
    </p:spTree>
    <p:extLst>
      <p:ext uri="{BB962C8B-B14F-4D97-AF65-F5344CB8AC3E}">
        <p14:creationId xmlns:p14="http://schemas.microsoft.com/office/powerpoint/2010/main" val="1144633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kumimoji="1" lang="zh-CN" altLang="en-US" dirty="0"/>
              <a:t>服务器基础环境</a:t>
            </a:r>
            <a:endParaRPr kumimoji="1" lang="en-US" altLang="zh-CN" dirty="0"/>
          </a:p>
          <a:p>
            <a:r>
              <a:rPr kumimoji="1" lang="en-US" altLang="zh-CN" dirty="0"/>
              <a:t>Hadoop</a:t>
            </a:r>
            <a:r>
              <a:rPr kumimoji="1" lang="zh-CN" altLang="en-US" dirty="0"/>
              <a:t>源码编译</a:t>
            </a:r>
            <a:endParaRPr kumimoji="1" lang="en-US" altLang="zh-CN" dirty="0"/>
          </a:p>
          <a:p>
            <a:r>
              <a:rPr kumimoji="1" lang="en-US" altLang="zh-CN" dirty="0"/>
              <a:t>Hadoop</a:t>
            </a:r>
            <a:r>
              <a:rPr kumimoji="1" lang="zh-CN" altLang="en-US" dirty="0"/>
              <a:t>配置文件修改</a:t>
            </a:r>
            <a:endParaRPr kumimoji="1" lang="en-US" altLang="zh-CN" dirty="0"/>
          </a:p>
          <a:p>
            <a:r>
              <a:rPr kumimoji="1" lang="en-US" altLang="zh-CN" dirty="0"/>
              <a:t>shell</a:t>
            </a:r>
            <a:r>
              <a:rPr kumimoji="1" lang="zh-CN" altLang="en-US" dirty="0"/>
              <a:t>文件、</a:t>
            </a:r>
            <a:r>
              <a:rPr kumimoji="1" lang="en-US" altLang="zh-CN" dirty="0"/>
              <a:t>4</a:t>
            </a:r>
            <a:r>
              <a:rPr kumimoji="1" lang="zh-CN" altLang="en-US" dirty="0"/>
              <a:t>个</a:t>
            </a:r>
            <a:r>
              <a:rPr kumimoji="1" lang="en-US" altLang="zh-CN" dirty="0"/>
              <a:t>xml</a:t>
            </a:r>
            <a:r>
              <a:rPr kumimoji="1" lang="zh-CN" altLang="en-US" dirty="0"/>
              <a:t>文件、</a:t>
            </a:r>
            <a:r>
              <a:rPr kumimoji="1" lang="en-US" altLang="zh-CN" dirty="0"/>
              <a:t>workers</a:t>
            </a:r>
            <a:r>
              <a:rPr kumimoji="1" lang="zh-CN" altLang="en-US" dirty="0"/>
              <a:t>文件</a:t>
            </a:r>
            <a:endParaRPr kumimoji="1" lang="en-US" altLang="zh-CN" dirty="0"/>
          </a:p>
          <a:p>
            <a:r>
              <a:rPr lang="zh-CN" altLang="en-US" dirty="0"/>
              <a:t>配置文件集群同步</a:t>
            </a: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Hadoop</a:t>
            </a:r>
            <a:r>
              <a:rPr lang="zh-CN" altLang="en-US" b="0" dirty="0">
                <a:solidFill>
                  <a:srgbClr val="595959"/>
                </a:solidFill>
                <a:latin typeface="Alibaba PuHuiTi M" pitchFamily="18" charset="-122"/>
                <a:ea typeface="Alibaba PuHuiTi M" pitchFamily="18" charset="-122"/>
                <a:cs typeface="Alibaba PuHuiTi M" pitchFamily="18" charset="-122"/>
              </a:rPr>
              <a:t>集群搭建</a:t>
            </a:r>
            <a:endParaRPr lang="zh-CN" altLang="en-US" dirty="0"/>
          </a:p>
        </p:txBody>
      </p:sp>
    </p:spTree>
    <p:extLst>
      <p:ext uri="{BB962C8B-B14F-4D97-AF65-F5344CB8AC3E}">
        <p14:creationId xmlns:p14="http://schemas.microsoft.com/office/powerpoint/2010/main" val="50636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首次启动</a:t>
            </a:r>
            <a:r>
              <a:rPr lang="en-US" altLang="zh-CN" dirty="0"/>
              <a:t>HDFS</a:t>
            </a:r>
            <a:r>
              <a:rPr lang="zh-CN" altLang="en-US" dirty="0"/>
              <a:t>时，必须对其进行格式化操作。</a:t>
            </a:r>
            <a:endParaRPr lang="en-US" altLang="zh-CN" dirty="0"/>
          </a:p>
          <a:p>
            <a:r>
              <a:rPr lang="en-US" altLang="zh-CN" dirty="0"/>
              <a:t>format</a:t>
            </a:r>
            <a:r>
              <a:rPr lang="zh-CN" altLang="en-US" dirty="0"/>
              <a:t>本质上是</a:t>
            </a:r>
            <a:r>
              <a:rPr lang="zh-CN" altLang="en-US" dirty="0">
                <a:solidFill>
                  <a:srgbClr val="92D050"/>
                </a:solidFill>
              </a:rPr>
              <a:t>初始化工作，进行</a:t>
            </a:r>
            <a:r>
              <a:rPr lang="en-US" altLang="zh-CN" dirty="0">
                <a:solidFill>
                  <a:srgbClr val="92D050"/>
                </a:solidFill>
              </a:rPr>
              <a:t>HDFS</a:t>
            </a:r>
            <a:r>
              <a:rPr lang="zh-CN" altLang="en-US" dirty="0">
                <a:solidFill>
                  <a:srgbClr val="92D050"/>
                </a:solidFill>
              </a:rPr>
              <a:t>清理和准备工作</a:t>
            </a:r>
            <a:endParaRPr lang="en-US" altLang="zh-CN" dirty="0">
              <a:solidFill>
                <a:srgbClr val="92D050"/>
              </a:solidFill>
            </a:endParaRPr>
          </a:p>
          <a:p>
            <a:r>
              <a:rPr lang="zh-CN" altLang="en-US" dirty="0"/>
              <a:t>命令：</a:t>
            </a:r>
            <a:endParaRPr lang="en-US" altLang="zh-CN" dirty="0"/>
          </a:p>
          <a:p>
            <a:pPr marL="0" indent="0">
              <a:buNone/>
            </a:pPr>
            <a:r>
              <a:rPr lang="en-US" altLang="zh-CN" dirty="0"/>
              <a:t>	</a:t>
            </a:r>
            <a:r>
              <a:rPr lang="en-US" altLang="zh-CN" dirty="0">
                <a:solidFill>
                  <a:srgbClr val="C00000"/>
                </a:solidFill>
              </a:rPr>
              <a:t>hdfs namenode -format</a:t>
            </a:r>
          </a:p>
        </p:txBody>
      </p:sp>
      <p:sp>
        <p:nvSpPr>
          <p:cNvPr id="5" name="标题 4"/>
          <p:cNvSpPr>
            <a:spLocks noGrp="1"/>
          </p:cNvSpPr>
          <p:nvPr>
            <p:ph type="title"/>
          </p:nvPr>
        </p:nvSpPr>
        <p:spPr/>
        <p:txBody>
          <a:bodyPr/>
          <a:lstStyle/>
          <a:p>
            <a:r>
              <a:rPr lang="en-US" altLang="zh-CN" dirty="0"/>
              <a:t>Hadoop</a:t>
            </a:r>
            <a:r>
              <a:rPr lang="zh-CN" altLang="en-US" dirty="0"/>
              <a:t>集群安装</a:t>
            </a:r>
          </a:p>
        </p:txBody>
      </p:sp>
      <p:sp>
        <p:nvSpPr>
          <p:cNvPr id="6" name="文本占位符 5"/>
          <p:cNvSpPr>
            <a:spLocks noGrp="1"/>
          </p:cNvSpPr>
          <p:nvPr>
            <p:ph type="body" sz="quarter" idx="10"/>
          </p:nvPr>
        </p:nvSpPr>
        <p:spPr/>
        <p:txBody>
          <a:bodyPr/>
          <a:lstStyle/>
          <a:p>
            <a:r>
              <a:rPr lang="en-US" altLang="zh-CN" dirty="0"/>
              <a:t>Step8:NameNode format</a:t>
            </a:r>
            <a:r>
              <a:rPr lang="zh-CN" altLang="en-US" dirty="0"/>
              <a:t>（格式化操作）</a:t>
            </a:r>
          </a:p>
        </p:txBody>
      </p:sp>
      <p:pic>
        <p:nvPicPr>
          <p:cNvPr id="2" name="图片 1"/>
          <p:cNvPicPr>
            <a:picLocks noChangeAspect="1"/>
          </p:cNvPicPr>
          <p:nvPr/>
        </p:nvPicPr>
        <p:blipFill>
          <a:blip r:embed="rId2"/>
          <a:stretch>
            <a:fillRect/>
          </a:stretch>
        </p:blipFill>
        <p:spPr>
          <a:xfrm>
            <a:off x="881942" y="3377745"/>
            <a:ext cx="10319292" cy="1660848"/>
          </a:xfrm>
          <a:prstGeom prst="rect">
            <a:avLst/>
          </a:prstGeom>
        </p:spPr>
      </p:pic>
      <p:pic>
        <p:nvPicPr>
          <p:cNvPr id="3" name="图片 2"/>
          <p:cNvPicPr>
            <a:picLocks noChangeAspect="1"/>
          </p:cNvPicPr>
          <p:nvPr/>
        </p:nvPicPr>
        <p:blipFill>
          <a:blip r:embed="rId3"/>
          <a:stretch>
            <a:fillRect/>
          </a:stretch>
        </p:blipFill>
        <p:spPr>
          <a:xfrm>
            <a:off x="881942" y="5227455"/>
            <a:ext cx="8077900" cy="1204064"/>
          </a:xfrm>
          <a:prstGeom prst="rect">
            <a:avLst/>
          </a:prstGeom>
        </p:spPr>
      </p:pic>
    </p:spTree>
    <p:extLst>
      <p:ext uri="{BB962C8B-B14F-4D97-AF65-F5344CB8AC3E}">
        <p14:creationId xmlns:p14="http://schemas.microsoft.com/office/powerpoint/2010/main" val="3566388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kumimoji="1" lang="zh-CN" altLang="en-US" dirty="0"/>
              <a:t>首次启动之前需要</a:t>
            </a:r>
            <a:r>
              <a:rPr kumimoji="1" lang="en-US" altLang="zh-CN" dirty="0"/>
              <a:t>format</a:t>
            </a:r>
            <a:r>
              <a:rPr kumimoji="1" lang="zh-CN" altLang="en-US" dirty="0"/>
              <a:t>操作</a:t>
            </a:r>
            <a:r>
              <a:rPr kumimoji="1" lang="en-US" altLang="zh-CN" dirty="0"/>
              <a:t>;</a:t>
            </a:r>
          </a:p>
          <a:p>
            <a:r>
              <a:rPr kumimoji="1" lang="en-US" altLang="zh-CN" dirty="0"/>
              <a:t>format</a:t>
            </a:r>
            <a:r>
              <a:rPr kumimoji="1" lang="zh-CN" altLang="en-US" dirty="0"/>
              <a:t>只能进行一次 后续不再需要</a:t>
            </a:r>
            <a:r>
              <a:rPr kumimoji="1" lang="en-US" altLang="zh-CN" dirty="0"/>
              <a:t>;</a:t>
            </a:r>
          </a:p>
          <a:p>
            <a:r>
              <a:rPr kumimoji="1" lang="zh-CN" altLang="en-US" dirty="0"/>
              <a:t>如果多次</a:t>
            </a:r>
            <a:r>
              <a:rPr kumimoji="1" lang="en-US" altLang="zh-CN" dirty="0"/>
              <a:t>format</a:t>
            </a:r>
            <a:r>
              <a:rPr kumimoji="1" lang="zh-CN" altLang="en-US" dirty="0"/>
              <a:t>除了造成数据丢失外，还会导致</a:t>
            </a:r>
            <a:r>
              <a:rPr kumimoji="1" lang="en-US" altLang="zh-CN" dirty="0"/>
              <a:t>hdfs</a:t>
            </a:r>
            <a:r>
              <a:rPr kumimoji="1" lang="zh-CN" altLang="en-US" dirty="0"/>
              <a:t>集群主从角色之间互不识别。通过删除所有机器</a:t>
            </a:r>
            <a:r>
              <a:rPr kumimoji="1" lang="en-US" altLang="zh-CN" dirty="0" err="1"/>
              <a:t>hadoop.tmp.dir</a:t>
            </a:r>
            <a:r>
              <a:rPr kumimoji="1" lang="zh-CN" altLang="en-US" dirty="0"/>
              <a:t>目录重新</a:t>
            </a:r>
            <a:r>
              <a:rPr kumimoji="1" lang="en-US" altLang="zh-CN" dirty="0"/>
              <a:t>format</a:t>
            </a:r>
            <a:r>
              <a:rPr kumimoji="1" lang="zh-CN" altLang="en-US" dirty="0"/>
              <a:t>解决</a:t>
            </a:r>
            <a:endParaRPr kumimoji="1"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Hadoop</a:t>
            </a:r>
            <a:r>
              <a:rPr lang="zh-CN" altLang="en-US" b="0" dirty="0">
                <a:solidFill>
                  <a:srgbClr val="595959"/>
                </a:solidFill>
                <a:latin typeface="Alibaba PuHuiTi M" pitchFamily="18" charset="-122"/>
                <a:ea typeface="Alibaba PuHuiTi M" pitchFamily="18" charset="-122"/>
                <a:cs typeface="Alibaba PuHuiTi M" pitchFamily="18" charset="-122"/>
              </a:rPr>
              <a:t> </a:t>
            </a:r>
            <a:r>
              <a:rPr lang="en-US" altLang="zh-CN" b="0" dirty="0">
                <a:solidFill>
                  <a:srgbClr val="595959"/>
                </a:solidFill>
                <a:latin typeface="Alibaba PuHuiTi M" pitchFamily="18" charset="-122"/>
                <a:ea typeface="Alibaba PuHuiTi M" pitchFamily="18" charset="-122"/>
                <a:cs typeface="Alibaba PuHuiTi M" pitchFamily="18" charset="-122"/>
              </a:rPr>
              <a:t>namenode format</a:t>
            </a:r>
            <a:endParaRPr lang="zh-CN" altLang="en-US" dirty="0"/>
          </a:p>
        </p:txBody>
      </p:sp>
    </p:spTree>
    <p:extLst>
      <p:ext uri="{BB962C8B-B14F-4D97-AF65-F5344CB8AC3E}">
        <p14:creationId xmlns:p14="http://schemas.microsoft.com/office/powerpoint/2010/main" val="3649337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每台机器上每次手动启动关闭一个角色进程</a:t>
            </a:r>
            <a:r>
              <a:rPr lang="en-US" altLang="zh-CN" dirty="0"/>
              <a:t>,</a:t>
            </a:r>
            <a:r>
              <a:rPr lang="zh-CN" altLang="en-US" dirty="0"/>
              <a:t>可以精准控制每个进程启停，避免群起群停。</a:t>
            </a:r>
            <a:endParaRPr lang="en-US" altLang="zh-CN" dirty="0"/>
          </a:p>
          <a:p>
            <a:r>
              <a:rPr lang="en-US" altLang="zh-CN" dirty="0"/>
              <a:t>HDFS</a:t>
            </a:r>
            <a:r>
              <a:rPr lang="zh-CN" altLang="en-US" dirty="0"/>
              <a:t>集群</a:t>
            </a:r>
            <a:endParaRPr lang="en-US" altLang="zh-CN" dirty="0"/>
          </a:p>
          <a:p>
            <a:endParaRPr lang="en-US" altLang="zh-CN" dirty="0"/>
          </a:p>
          <a:p>
            <a:endParaRPr lang="en-US" altLang="zh-CN" dirty="0"/>
          </a:p>
          <a:p>
            <a:endParaRPr lang="en-US" altLang="zh-CN" dirty="0"/>
          </a:p>
          <a:p>
            <a:r>
              <a:rPr lang="en-US" altLang="zh-CN" dirty="0"/>
              <a:t>YARN</a:t>
            </a:r>
            <a:r>
              <a:rPr lang="zh-CN" altLang="en-US" dirty="0"/>
              <a:t>集群</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Hadoop</a:t>
            </a:r>
            <a:r>
              <a:rPr lang="zh-CN" altLang="en-US" dirty="0"/>
              <a:t>集群启动关闭</a:t>
            </a:r>
          </a:p>
        </p:txBody>
      </p:sp>
      <p:sp>
        <p:nvSpPr>
          <p:cNvPr id="6" name="文本占位符 5"/>
          <p:cNvSpPr>
            <a:spLocks noGrp="1"/>
          </p:cNvSpPr>
          <p:nvPr>
            <p:ph type="body" sz="quarter" idx="10"/>
          </p:nvPr>
        </p:nvSpPr>
        <p:spPr/>
        <p:txBody>
          <a:bodyPr/>
          <a:lstStyle/>
          <a:p>
            <a:r>
              <a:rPr lang="zh-CN" altLang="en-US" dirty="0"/>
              <a:t>手动逐个进程启停</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3200207" y="2600776"/>
            <a:ext cx="5770944"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#hadoop2.x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hadoop-daemon.sh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namenode|</a:t>
            </a:r>
            <a:r>
              <a:rPr lang="zh-CN" altLang="zh-CN" sz="1200" dirty="0">
                <a:solidFill>
                  <a:srgbClr val="0073BF"/>
                </a:solidFill>
                <a:latin typeface="Arial Unicode MS" panose="020B0604020202020204" pitchFamily="34" charset="-122"/>
                <a:ea typeface="JetBrains Mono"/>
              </a:rPr>
              <a:t>datanode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secondarynamenode</a:t>
            </a: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#hadoop3.x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hdfs </a:t>
            </a:r>
            <a:r>
              <a:rPr lang="zh-CN" altLang="zh-CN" sz="1200" dirty="0">
                <a:solidFill>
                  <a:srgbClr val="080808"/>
                </a:solidFill>
                <a:latin typeface="Arial Unicode MS" panose="020B0604020202020204" pitchFamily="34" charset="-122"/>
                <a:ea typeface="JetBrains Mono"/>
              </a:rPr>
              <a:t>--daemon 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namenode|</a:t>
            </a:r>
            <a:r>
              <a:rPr lang="zh-CN" altLang="zh-CN" sz="1200" dirty="0">
                <a:solidFill>
                  <a:srgbClr val="0073BF"/>
                </a:solidFill>
                <a:latin typeface="Arial Unicode MS" panose="020B0604020202020204" pitchFamily="34" charset="-122"/>
                <a:ea typeface="JetBrains Mono"/>
              </a:rPr>
              <a:t>datanode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secondarynamenode</a:t>
            </a:r>
            <a:endParaRPr lang="zh-CN" altLang="zh-CN" sz="1600" dirty="0">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3200207" y="4464281"/>
            <a:ext cx="5770944"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#hadoop2.x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yarn-daemon.sh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resourcemanager|</a:t>
            </a:r>
            <a:r>
              <a:rPr lang="zh-CN" altLang="zh-CN" sz="1200" dirty="0">
                <a:solidFill>
                  <a:srgbClr val="0073BF"/>
                </a:solidFill>
                <a:latin typeface="Arial Unicode MS" panose="020B0604020202020204" pitchFamily="34" charset="-122"/>
                <a:ea typeface="JetBrains Mono"/>
              </a:rPr>
              <a:t>nodemanager</a:t>
            </a: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#hadoop3.x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yarn </a:t>
            </a:r>
            <a:r>
              <a:rPr lang="zh-CN" altLang="zh-CN" sz="1200" dirty="0">
                <a:solidFill>
                  <a:srgbClr val="080808"/>
                </a:solidFill>
                <a:latin typeface="Arial Unicode MS" panose="020B0604020202020204" pitchFamily="34" charset="-122"/>
                <a:ea typeface="JetBrains Mono"/>
              </a:rPr>
              <a:t>--daemon 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resourcemanager|</a:t>
            </a:r>
            <a:r>
              <a:rPr lang="zh-CN" altLang="zh-CN" sz="1200" dirty="0">
                <a:solidFill>
                  <a:srgbClr val="0073BF"/>
                </a:solidFill>
                <a:latin typeface="Arial Unicode MS" panose="020B0604020202020204" pitchFamily="34" charset="-122"/>
                <a:ea typeface="JetBrains Mono"/>
              </a:rPr>
              <a:t>nodemanager</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85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Hadoop</a:t>
            </a:r>
            <a:r>
              <a:rPr lang="zh-CN" altLang="en-US" dirty="0">
                <a:solidFill>
                  <a:srgbClr val="FF0000"/>
                </a:solidFill>
              </a:rPr>
              <a:t>介绍、发展简史</a:t>
            </a:r>
            <a:endParaRPr lang="en-US" altLang="zh-CN" dirty="0">
              <a:solidFill>
                <a:srgbClr val="FF0000"/>
              </a:solidFill>
            </a:endParaRPr>
          </a:p>
          <a:p>
            <a:r>
              <a:rPr lang="en-US" altLang="zh-CN" dirty="0">
                <a:solidFill>
                  <a:schemeClr val="tx1"/>
                </a:solidFill>
              </a:rPr>
              <a:t>Hadoop</a:t>
            </a:r>
            <a:r>
              <a:rPr lang="zh-CN" altLang="en-US" dirty="0">
                <a:solidFill>
                  <a:schemeClr val="tx1"/>
                </a:solidFill>
              </a:rPr>
              <a:t>特性优点、国内外应用</a:t>
            </a:r>
            <a:endParaRPr lang="en-US" altLang="zh-CN" dirty="0">
              <a:solidFill>
                <a:schemeClr val="tx1"/>
              </a:solidFill>
            </a:endParaRPr>
          </a:p>
          <a:p>
            <a:r>
              <a:rPr lang="en-US" altLang="zh-CN" dirty="0">
                <a:solidFill>
                  <a:schemeClr val="tx1"/>
                </a:solidFill>
              </a:rPr>
              <a:t>Hadoop</a:t>
            </a:r>
            <a:r>
              <a:rPr lang="zh-CN" altLang="en-US" dirty="0">
                <a:solidFill>
                  <a:schemeClr val="tx1"/>
                </a:solidFill>
              </a:rPr>
              <a:t>发行版本、架构变迁</a:t>
            </a:r>
            <a:endParaRPr lang="en-US" altLang="zh-CN" dirty="0">
              <a:solidFill>
                <a:schemeClr val="tx1"/>
              </a:solidFill>
            </a:endParaRPr>
          </a:p>
        </p:txBody>
      </p:sp>
    </p:spTree>
    <p:extLst>
      <p:ext uri="{BB962C8B-B14F-4D97-AF65-F5344CB8AC3E}">
        <p14:creationId xmlns:p14="http://schemas.microsoft.com/office/powerpoint/2010/main" val="3403816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4774764"/>
          </a:xfrm>
        </p:spPr>
        <p:txBody>
          <a:bodyPr/>
          <a:lstStyle/>
          <a:p>
            <a:r>
              <a:rPr lang="zh-CN" altLang="en-US" dirty="0"/>
              <a:t>在</a:t>
            </a:r>
            <a:r>
              <a:rPr lang="en-US" altLang="zh-CN" dirty="0"/>
              <a:t>node1</a:t>
            </a:r>
            <a:r>
              <a:rPr lang="zh-CN" altLang="en-US" dirty="0"/>
              <a:t>上，使用软件自带的</a:t>
            </a:r>
            <a:r>
              <a:rPr lang="en-US" altLang="zh-CN" dirty="0"/>
              <a:t>shell</a:t>
            </a:r>
            <a:r>
              <a:rPr lang="zh-CN" altLang="en-US" dirty="0"/>
              <a:t>脚本一键启动。前提：</a:t>
            </a:r>
            <a:r>
              <a:rPr lang="zh-CN" altLang="en-US" dirty="0">
                <a:solidFill>
                  <a:srgbClr val="92D050"/>
                </a:solidFill>
              </a:rPr>
              <a:t>配置好机器之间的</a:t>
            </a:r>
            <a:r>
              <a:rPr lang="en-US" altLang="zh-CN" dirty="0">
                <a:solidFill>
                  <a:srgbClr val="92D050"/>
                </a:solidFill>
              </a:rPr>
              <a:t>SSH</a:t>
            </a:r>
            <a:r>
              <a:rPr lang="zh-CN" altLang="en-US" dirty="0">
                <a:solidFill>
                  <a:srgbClr val="92D050"/>
                </a:solidFill>
              </a:rPr>
              <a:t>免密登录和</a:t>
            </a:r>
            <a:r>
              <a:rPr lang="en-US" altLang="zh-CN" dirty="0">
                <a:solidFill>
                  <a:srgbClr val="92D050"/>
                </a:solidFill>
              </a:rPr>
              <a:t>workers</a:t>
            </a:r>
            <a:r>
              <a:rPr lang="zh-CN" altLang="en-US" dirty="0">
                <a:solidFill>
                  <a:srgbClr val="92D050"/>
                </a:solidFill>
              </a:rPr>
              <a:t>文件</a:t>
            </a:r>
            <a:r>
              <a:rPr lang="zh-CN" altLang="en-US" dirty="0"/>
              <a:t>。</a:t>
            </a:r>
            <a:endParaRPr lang="en-US" altLang="zh-CN" dirty="0"/>
          </a:p>
          <a:p>
            <a:r>
              <a:rPr lang="en-US" altLang="zh-CN" dirty="0"/>
              <a:t>HDFS</a:t>
            </a:r>
            <a:r>
              <a:rPr lang="zh-CN" altLang="en-US" dirty="0"/>
              <a:t>集群</a:t>
            </a:r>
            <a:endParaRPr lang="en-US" altLang="zh-CN" dirty="0"/>
          </a:p>
          <a:p>
            <a:pPr marL="0" indent="0">
              <a:buNone/>
            </a:pPr>
            <a:r>
              <a:rPr lang="en-US" altLang="zh-CN" dirty="0"/>
              <a:t>	start-dfs.sh </a:t>
            </a:r>
          </a:p>
          <a:p>
            <a:pPr marL="0" indent="0">
              <a:buNone/>
            </a:pPr>
            <a:r>
              <a:rPr lang="en-US" altLang="zh-CN" dirty="0"/>
              <a:t>	stop-dfs.sh </a:t>
            </a:r>
          </a:p>
          <a:p>
            <a:r>
              <a:rPr lang="en-US" altLang="zh-CN" dirty="0"/>
              <a:t>YARN</a:t>
            </a:r>
            <a:r>
              <a:rPr lang="zh-CN" altLang="en-US" dirty="0"/>
              <a:t>集群</a:t>
            </a:r>
            <a:endParaRPr lang="en-US" altLang="zh-CN" dirty="0"/>
          </a:p>
          <a:p>
            <a:pPr marL="0" indent="0">
              <a:buNone/>
            </a:pPr>
            <a:r>
              <a:rPr lang="en-US" altLang="zh-CN" dirty="0"/>
              <a:t>	start-yarn.sh</a:t>
            </a:r>
          </a:p>
          <a:p>
            <a:pPr marL="0" indent="0">
              <a:buNone/>
            </a:pPr>
            <a:r>
              <a:rPr lang="en-US" altLang="zh-CN" dirty="0"/>
              <a:t>	stop-yarn.sh</a:t>
            </a:r>
          </a:p>
          <a:p>
            <a:r>
              <a:rPr lang="en-US" altLang="zh-CN" dirty="0"/>
              <a:t>Hadoop</a:t>
            </a:r>
            <a:r>
              <a:rPr lang="zh-CN" altLang="en-US" dirty="0"/>
              <a:t>集群</a:t>
            </a:r>
            <a:endParaRPr lang="en-US" altLang="zh-CN" dirty="0"/>
          </a:p>
          <a:p>
            <a:pPr marL="0" indent="0">
              <a:buNone/>
            </a:pPr>
            <a:r>
              <a:rPr lang="en-US" altLang="zh-CN" dirty="0"/>
              <a:t>	start-all.sh</a:t>
            </a:r>
          </a:p>
          <a:p>
            <a:pPr marL="0" indent="0">
              <a:buNone/>
            </a:pPr>
            <a:r>
              <a:rPr lang="en-US" altLang="zh-CN" dirty="0"/>
              <a:t>	stop-all.sh </a:t>
            </a:r>
          </a:p>
        </p:txBody>
      </p:sp>
      <p:sp>
        <p:nvSpPr>
          <p:cNvPr id="5" name="标题 4"/>
          <p:cNvSpPr>
            <a:spLocks noGrp="1"/>
          </p:cNvSpPr>
          <p:nvPr>
            <p:ph type="title"/>
          </p:nvPr>
        </p:nvSpPr>
        <p:spPr/>
        <p:txBody>
          <a:bodyPr/>
          <a:lstStyle/>
          <a:p>
            <a:r>
              <a:rPr lang="en-US" altLang="zh-CN" dirty="0"/>
              <a:t>Hadoop</a:t>
            </a:r>
            <a:r>
              <a:rPr lang="zh-CN" altLang="en-US" dirty="0"/>
              <a:t>集群启动关闭</a:t>
            </a:r>
          </a:p>
        </p:txBody>
      </p:sp>
      <p:sp>
        <p:nvSpPr>
          <p:cNvPr id="6" name="文本占位符 5"/>
          <p:cNvSpPr>
            <a:spLocks noGrp="1"/>
          </p:cNvSpPr>
          <p:nvPr>
            <p:ph type="body" sz="quarter" idx="10"/>
          </p:nvPr>
        </p:nvSpPr>
        <p:spPr/>
        <p:txBody>
          <a:bodyPr/>
          <a:lstStyle/>
          <a:p>
            <a:r>
              <a:rPr lang="en-US" altLang="zh-CN" dirty="0"/>
              <a:t>shell</a:t>
            </a:r>
            <a:r>
              <a:rPr lang="zh-CN" altLang="en-US" dirty="0"/>
              <a:t>脚本一键启停</a:t>
            </a:r>
          </a:p>
        </p:txBody>
      </p:sp>
      <p:pic>
        <p:nvPicPr>
          <p:cNvPr id="2" name="图片 1"/>
          <p:cNvPicPr>
            <a:picLocks noChangeAspect="1"/>
          </p:cNvPicPr>
          <p:nvPr/>
        </p:nvPicPr>
        <p:blipFill>
          <a:blip r:embed="rId2"/>
          <a:stretch>
            <a:fillRect/>
          </a:stretch>
        </p:blipFill>
        <p:spPr>
          <a:xfrm>
            <a:off x="5667482" y="3064794"/>
            <a:ext cx="5380186" cy="2072820"/>
          </a:xfrm>
          <a:prstGeom prst="rect">
            <a:avLst/>
          </a:prstGeom>
        </p:spPr>
      </p:pic>
    </p:spTree>
    <p:extLst>
      <p:ext uri="{BB962C8B-B14F-4D97-AF65-F5344CB8AC3E}">
        <p14:creationId xmlns:p14="http://schemas.microsoft.com/office/powerpoint/2010/main" val="3426444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4"/>
            <a:ext cx="10749598" cy="675036"/>
          </a:xfrm>
        </p:spPr>
        <p:txBody>
          <a:bodyPr/>
          <a:lstStyle/>
          <a:p>
            <a:r>
              <a:rPr lang="zh-CN" altLang="en-US" dirty="0"/>
              <a:t>启动完毕之后可以使用</a:t>
            </a:r>
            <a:r>
              <a:rPr lang="en-US" altLang="zh-CN" dirty="0">
                <a:solidFill>
                  <a:srgbClr val="92D050"/>
                </a:solidFill>
              </a:rPr>
              <a:t>jps</a:t>
            </a:r>
            <a:r>
              <a:rPr lang="zh-CN" altLang="en-US" dirty="0">
                <a:solidFill>
                  <a:srgbClr val="92D050"/>
                </a:solidFill>
              </a:rPr>
              <a:t>命令</a:t>
            </a:r>
            <a:r>
              <a:rPr lang="zh-CN" altLang="en-US" dirty="0"/>
              <a:t>查看进程是否启动成功</a:t>
            </a:r>
          </a:p>
        </p:txBody>
      </p:sp>
      <p:sp>
        <p:nvSpPr>
          <p:cNvPr id="5" name="标题 4"/>
          <p:cNvSpPr>
            <a:spLocks noGrp="1"/>
          </p:cNvSpPr>
          <p:nvPr>
            <p:ph type="title"/>
          </p:nvPr>
        </p:nvSpPr>
        <p:spPr/>
        <p:txBody>
          <a:bodyPr/>
          <a:lstStyle/>
          <a:p>
            <a:r>
              <a:rPr lang="en-US" altLang="zh-CN" dirty="0"/>
              <a:t>Hadoop</a:t>
            </a:r>
            <a:r>
              <a:rPr lang="zh-CN" altLang="en-US" dirty="0"/>
              <a:t>集群启动</a:t>
            </a:r>
          </a:p>
        </p:txBody>
      </p:sp>
      <p:sp>
        <p:nvSpPr>
          <p:cNvPr id="6" name="文本占位符 5"/>
          <p:cNvSpPr>
            <a:spLocks noGrp="1"/>
          </p:cNvSpPr>
          <p:nvPr>
            <p:ph type="body" sz="quarter" idx="10"/>
          </p:nvPr>
        </p:nvSpPr>
        <p:spPr/>
        <p:txBody>
          <a:bodyPr/>
          <a:lstStyle/>
          <a:p>
            <a:r>
              <a:rPr lang="zh-CN" altLang="en-US" dirty="0"/>
              <a:t>进程状态、日志查看</a:t>
            </a:r>
          </a:p>
        </p:txBody>
      </p:sp>
      <p:pic>
        <p:nvPicPr>
          <p:cNvPr id="2" name="图片 1"/>
          <p:cNvPicPr>
            <a:picLocks noChangeAspect="1"/>
          </p:cNvPicPr>
          <p:nvPr/>
        </p:nvPicPr>
        <p:blipFill>
          <a:blip r:embed="rId2"/>
          <a:stretch>
            <a:fillRect/>
          </a:stretch>
        </p:blipFill>
        <p:spPr>
          <a:xfrm>
            <a:off x="1122084" y="2505758"/>
            <a:ext cx="2491956" cy="1143099"/>
          </a:xfrm>
          <a:prstGeom prst="rect">
            <a:avLst/>
          </a:prstGeom>
        </p:spPr>
      </p:pic>
      <p:pic>
        <p:nvPicPr>
          <p:cNvPr id="3" name="图片 2"/>
          <p:cNvPicPr>
            <a:picLocks noChangeAspect="1"/>
          </p:cNvPicPr>
          <p:nvPr/>
        </p:nvPicPr>
        <p:blipFill>
          <a:blip r:embed="rId3"/>
          <a:stretch>
            <a:fillRect/>
          </a:stretch>
        </p:blipFill>
        <p:spPr>
          <a:xfrm>
            <a:off x="4533314" y="2505758"/>
            <a:ext cx="2530059" cy="960924"/>
          </a:xfrm>
          <a:prstGeom prst="rect">
            <a:avLst/>
          </a:prstGeom>
        </p:spPr>
      </p:pic>
      <p:pic>
        <p:nvPicPr>
          <p:cNvPr id="4" name="图片 3"/>
          <p:cNvPicPr>
            <a:picLocks noChangeAspect="1"/>
          </p:cNvPicPr>
          <p:nvPr/>
        </p:nvPicPr>
        <p:blipFill>
          <a:blip r:embed="rId4"/>
          <a:stretch>
            <a:fillRect/>
          </a:stretch>
        </p:blipFill>
        <p:spPr>
          <a:xfrm>
            <a:off x="7982647" y="2505758"/>
            <a:ext cx="2255715" cy="723963"/>
          </a:xfrm>
          <a:prstGeom prst="rect">
            <a:avLst/>
          </a:prstGeom>
        </p:spPr>
      </p:pic>
      <p:sp>
        <p:nvSpPr>
          <p:cNvPr id="8" name="文本占位符 6"/>
          <p:cNvSpPr txBox="1">
            <a:spLocks/>
          </p:cNvSpPr>
          <p:nvPr/>
        </p:nvSpPr>
        <p:spPr>
          <a:xfrm>
            <a:off x="710880" y="3861682"/>
            <a:ext cx="10749598" cy="1443848"/>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Hadoop</a:t>
            </a:r>
            <a:r>
              <a:rPr lang="zh-CN" altLang="en-US" dirty="0"/>
              <a:t>启动日志路径：</a:t>
            </a:r>
            <a:r>
              <a:rPr lang="en-US" altLang="zh-CN" dirty="0">
                <a:solidFill>
                  <a:srgbClr val="92D050"/>
                </a:solidFill>
              </a:rPr>
              <a:t>/export/server/hadoop-3.3.0/logs/</a:t>
            </a:r>
            <a:endParaRPr lang="zh-CN" altLang="en-US" dirty="0">
              <a:solidFill>
                <a:srgbClr val="92D050"/>
              </a:solidFill>
            </a:endParaRPr>
          </a:p>
        </p:txBody>
      </p:sp>
      <p:pic>
        <p:nvPicPr>
          <p:cNvPr id="10" name="图片 9"/>
          <p:cNvPicPr>
            <a:picLocks noChangeAspect="1"/>
          </p:cNvPicPr>
          <p:nvPr/>
        </p:nvPicPr>
        <p:blipFill>
          <a:blip r:embed="rId5"/>
          <a:stretch>
            <a:fillRect/>
          </a:stretch>
        </p:blipFill>
        <p:spPr>
          <a:xfrm>
            <a:off x="3135908" y="4454068"/>
            <a:ext cx="5899541" cy="2128574"/>
          </a:xfrm>
          <a:prstGeom prst="rect">
            <a:avLst/>
          </a:prstGeom>
        </p:spPr>
      </p:pic>
    </p:spTree>
    <p:extLst>
      <p:ext uri="{BB962C8B-B14F-4D97-AF65-F5344CB8AC3E}">
        <p14:creationId xmlns:p14="http://schemas.microsoft.com/office/powerpoint/2010/main" val="1989891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地址：</a:t>
            </a:r>
            <a:r>
              <a:rPr lang="en-US" altLang="zh-CN" dirty="0">
                <a:hlinkClick r:id="rId2"/>
              </a:rPr>
              <a:t>http://namenode_host:9870</a:t>
            </a:r>
            <a:endParaRPr lang="en-US" altLang="zh-CN" dirty="0"/>
          </a:p>
          <a:p>
            <a:pPr marL="0" indent="0">
              <a:buNone/>
            </a:pPr>
            <a:r>
              <a:rPr lang="en-US" altLang="zh-CN" dirty="0"/>
              <a:t>	</a:t>
            </a:r>
            <a:r>
              <a:rPr lang="zh-CN" altLang="en-US" dirty="0"/>
              <a:t>其中</a:t>
            </a:r>
            <a:r>
              <a:rPr lang="en-US" altLang="zh-CN" dirty="0" err="1"/>
              <a:t>namenode_host</a:t>
            </a:r>
            <a:r>
              <a:rPr lang="zh-CN" altLang="en-US" dirty="0"/>
              <a:t>是</a:t>
            </a:r>
            <a:r>
              <a:rPr lang="en-US" altLang="zh-CN" dirty="0"/>
              <a:t>namenode</a:t>
            </a:r>
            <a:r>
              <a:rPr lang="zh-CN" altLang="en-US" dirty="0"/>
              <a:t>运行所在机器的主机名或者</a:t>
            </a:r>
            <a:r>
              <a:rPr lang="en-US" altLang="zh-CN" dirty="0" err="1"/>
              <a:t>ip</a:t>
            </a:r>
            <a:endParaRPr lang="en-US" altLang="zh-CN" dirty="0"/>
          </a:p>
          <a:p>
            <a:pPr marL="0" indent="0">
              <a:buNone/>
            </a:pPr>
            <a:r>
              <a:rPr lang="en-US" altLang="zh-CN" dirty="0"/>
              <a:t>	</a:t>
            </a:r>
            <a:r>
              <a:rPr lang="zh-CN" altLang="en-US" dirty="0"/>
              <a:t>如果使用主机名访问，别忘了在</a:t>
            </a:r>
            <a:r>
              <a:rPr lang="en-US" altLang="zh-CN" dirty="0"/>
              <a:t>Windows</a:t>
            </a:r>
            <a:r>
              <a:rPr lang="zh-CN" altLang="en-US" dirty="0"/>
              <a:t>配置</a:t>
            </a:r>
            <a:r>
              <a:rPr lang="en-US" altLang="zh-CN" dirty="0"/>
              <a:t>hosts</a:t>
            </a:r>
            <a:endParaRPr lang="zh-CN" altLang="en-US" dirty="0"/>
          </a:p>
        </p:txBody>
      </p:sp>
      <p:sp>
        <p:nvSpPr>
          <p:cNvPr id="5" name="标题 4"/>
          <p:cNvSpPr>
            <a:spLocks noGrp="1"/>
          </p:cNvSpPr>
          <p:nvPr>
            <p:ph type="title"/>
          </p:nvPr>
        </p:nvSpPr>
        <p:spPr/>
        <p:txBody>
          <a:bodyPr/>
          <a:lstStyle/>
          <a:p>
            <a:r>
              <a:rPr lang="en-US" altLang="zh-CN" dirty="0"/>
              <a:t>Hadoop Web UI</a:t>
            </a:r>
            <a:r>
              <a:rPr lang="zh-CN" altLang="en-US" dirty="0"/>
              <a:t>页面</a:t>
            </a:r>
          </a:p>
        </p:txBody>
      </p:sp>
      <p:sp>
        <p:nvSpPr>
          <p:cNvPr id="6" name="文本占位符 5"/>
          <p:cNvSpPr>
            <a:spLocks noGrp="1"/>
          </p:cNvSpPr>
          <p:nvPr>
            <p:ph type="body" sz="quarter" idx="10"/>
          </p:nvPr>
        </p:nvSpPr>
        <p:spPr/>
        <p:txBody>
          <a:bodyPr/>
          <a:lstStyle/>
          <a:p>
            <a:r>
              <a:rPr lang="en-US" altLang="zh-CN" dirty="0"/>
              <a:t>HDFS</a:t>
            </a:r>
            <a:r>
              <a:rPr lang="zh-CN" altLang="en-US" dirty="0"/>
              <a:t>集群</a:t>
            </a:r>
          </a:p>
        </p:txBody>
      </p:sp>
      <p:pic>
        <p:nvPicPr>
          <p:cNvPr id="3" name="图片 2"/>
          <p:cNvPicPr>
            <a:picLocks noChangeAspect="1"/>
          </p:cNvPicPr>
          <p:nvPr/>
        </p:nvPicPr>
        <p:blipFill>
          <a:blip r:embed="rId3"/>
          <a:stretch>
            <a:fillRect/>
          </a:stretch>
        </p:blipFill>
        <p:spPr>
          <a:xfrm>
            <a:off x="2064610" y="3286443"/>
            <a:ext cx="8042137" cy="2768127"/>
          </a:xfrm>
          <a:prstGeom prst="rect">
            <a:avLst/>
          </a:prstGeom>
          <a:ln>
            <a:solidFill>
              <a:srgbClr val="00B050"/>
            </a:solidFill>
          </a:ln>
        </p:spPr>
      </p:pic>
    </p:spTree>
    <p:extLst>
      <p:ext uri="{BB962C8B-B14F-4D97-AF65-F5344CB8AC3E}">
        <p14:creationId xmlns:p14="http://schemas.microsoft.com/office/powerpoint/2010/main" val="2657755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文件系统</a:t>
            </a:r>
            <a:r>
              <a:rPr lang="en-US" altLang="zh-CN" dirty="0"/>
              <a:t>Web</a:t>
            </a:r>
            <a:r>
              <a:rPr lang="zh-CN" altLang="en-US" dirty="0"/>
              <a:t>页面浏览</a:t>
            </a:r>
            <a:endParaRPr lang="en-US" altLang="zh-CN" dirty="0"/>
          </a:p>
        </p:txBody>
      </p:sp>
      <p:sp>
        <p:nvSpPr>
          <p:cNvPr id="5" name="标题 4"/>
          <p:cNvSpPr>
            <a:spLocks noGrp="1"/>
          </p:cNvSpPr>
          <p:nvPr>
            <p:ph type="title"/>
          </p:nvPr>
        </p:nvSpPr>
        <p:spPr/>
        <p:txBody>
          <a:bodyPr/>
          <a:lstStyle/>
          <a:p>
            <a:r>
              <a:rPr lang="en-US" altLang="zh-CN" dirty="0"/>
              <a:t>Hadoop Web UI</a:t>
            </a:r>
            <a:r>
              <a:rPr lang="zh-CN" altLang="en-US" dirty="0"/>
              <a:t>页面</a:t>
            </a:r>
          </a:p>
        </p:txBody>
      </p:sp>
      <p:sp>
        <p:nvSpPr>
          <p:cNvPr id="6" name="文本占位符 5"/>
          <p:cNvSpPr>
            <a:spLocks noGrp="1"/>
          </p:cNvSpPr>
          <p:nvPr>
            <p:ph type="body" sz="quarter" idx="10"/>
          </p:nvPr>
        </p:nvSpPr>
        <p:spPr/>
        <p:txBody>
          <a:bodyPr/>
          <a:lstStyle/>
          <a:p>
            <a:r>
              <a:rPr lang="en-US" altLang="zh-CN" dirty="0"/>
              <a:t>HDFS</a:t>
            </a:r>
            <a:r>
              <a:rPr lang="zh-CN" altLang="en-US" dirty="0"/>
              <a:t>集群</a:t>
            </a:r>
          </a:p>
        </p:txBody>
      </p:sp>
      <p:pic>
        <p:nvPicPr>
          <p:cNvPr id="4" name="图片 3"/>
          <p:cNvPicPr>
            <a:picLocks noChangeAspect="1"/>
          </p:cNvPicPr>
          <p:nvPr/>
        </p:nvPicPr>
        <p:blipFill>
          <a:blip r:embed="rId2"/>
          <a:stretch>
            <a:fillRect/>
          </a:stretch>
        </p:blipFill>
        <p:spPr>
          <a:xfrm>
            <a:off x="836687" y="3897087"/>
            <a:ext cx="9967232" cy="2526624"/>
          </a:xfrm>
          <a:prstGeom prst="rect">
            <a:avLst/>
          </a:prstGeom>
          <a:ln>
            <a:solidFill>
              <a:schemeClr val="accent1"/>
            </a:solidFill>
          </a:ln>
        </p:spPr>
      </p:pic>
      <p:pic>
        <p:nvPicPr>
          <p:cNvPr id="8" name="图片 7"/>
          <p:cNvPicPr>
            <a:picLocks noChangeAspect="1"/>
          </p:cNvPicPr>
          <p:nvPr/>
        </p:nvPicPr>
        <p:blipFill>
          <a:blip r:embed="rId3"/>
          <a:stretch>
            <a:fillRect/>
          </a:stretch>
        </p:blipFill>
        <p:spPr>
          <a:xfrm>
            <a:off x="836687" y="2204136"/>
            <a:ext cx="9030483" cy="1409822"/>
          </a:xfrm>
          <a:prstGeom prst="rect">
            <a:avLst/>
          </a:prstGeom>
          <a:ln>
            <a:solidFill>
              <a:schemeClr val="accent1"/>
            </a:solidFill>
          </a:ln>
        </p:spPr>
      </p:pic>
    </p:spTree>
    <p:extLst>
      <p:ext uri="{BB962C8B-B14F-4D97-AF65-F5344CB8AC3E}">
        <p14:creationId xmlns:p14="http://schemas.microsoft.com/office/powerpoint/2010/main" val="3485181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地址：</a:t>
            </a:r>
            <a:r>
              <a:rPr lang="en-US" altLang="zh-CN" dirty="0">
                <a:hlinkClick r:id="rId2"/>
              </a:rPr>
              <a:t>http://resourcemanager_host:8088</a:t>
            </a:r>
            <a:endParaRPr lang="en-US" altLang="zh-CN" dirty="0"/>
          </a:p>
          <a:p>
            <a:pPr marL="0" indent="0">
              <a:buNone/>
            </a:pPr>
            <a:r>
              <a:rPr lang="en-US" altLang="zh-CN" dirty="0"/>
              <a:t>	</a:t>
            </a:r>
            <a:r>
              <a:rPr lang="zh-CN" altLang="en-US" dirty="0"/>
              <a:t>其中</a:t>
            </a:r>
            <a:r>
              <a:rPr lang="en-US" altLang="zh-CN" dirty="0" err="1"/>
              <a:t>resourcemanager_host</a:t>
            </a:r>
            <a:r>
              <a:rPr lang="zh-CN" altLang="en-US" dirty="0"/>
              <a:t>是</a:t>
            </a:r>
            <a:r>
              <a:rPr lang="en-US" altLang="zh-CN" dirty="0"/>
              <a:t>resourcemanager</a:t>
            </a:r>
            <a:r>
              <a:rPr lang="zh-CN" altLang="en-US" dirty="0"/>
              <a:t>运行所在机器的主机名或者</a:t>
            </a:r>
            <a:r>
              <a:rPr lang="en-US" altLang="zh-CN" dirty="0" err="1"/>
              <a:t>ip</a:t>
            </a:r>
            <a:endParaRPr lang="en-US" altLang="zh-CN" dirty="0"/>
          </a:p>
          <a:p>
            <a:pPr marL="0" indent="0">
              <a:buNone/>
            </a:pPr>
            <a:r>
              <a:rPr lang="en-US" altLang="zh-CN" dirty="0"/>
              <a:t>	</a:t>
            </a:r>
            <a:r>
              <a:rPr lang="zh-CN" altLang="en-US" dirty="0"/>
              <a:t>如果使用主机名访问，别忘了在</a:t>
            </a:r>
            <a:r>
              <a:rPr lang="en-US" altLang="zh-CN" dirty="0"/>
              <a:t>Windows</a:t>
            </a:r>
            <a:r>
              <a:rPr lang="zh-CN" altLang="en-US" dirty="0"/>
              <a:t>配置</a:t>
            </a:r>
            <a:r>
              <a:rPr lang="en-US" altLang="zh-CN" dirty="0"/>
              <a:t>hosts</a:t>
            </a:r>
            <a:endParaRPr lang="zh-CN" altLang="en-US" dirty="0"/>
          </a:p>
          <a:p>
            <a:pPr marL="0" indent="0">
              <a:buNone/>
            </a:pPr>
            <a:endParaRPr lang="zh-CN" altLang="en-US" dirty="0"/>
          </a:p>
        </p:txBody>
      </p:sp>
      <p:sp>
        <p:nvSpPr>
          <p:cNvPr id="5" name="标题 4"/>
          <p:cNvSpPr>
            <a:spLocks noGrp="1"/>
          </p:cNvSpPr>
          <p:nvPr>
            <p:ph type="title"/>
          </p:nvPr>
        </p:nvSpPr>
        <p:spPr/>
        <p:txBody>
          <a:bodyPr/>
          <a:lstStyle/>
          <a:p>
            <a:r>
              <a:rPr lang="en-US" altLang="zh-CN" dirty="0"/>
              <a:t>Hadoop Web UI</a:t>
            </a:r>
            <a:r>
              <a:rPr lang="zh-CN" altLang="en-US" dirty="0"/>
              <a:t>页面</a:t>
            </a:r>
          </a:p>
        </p:txBody>
      </p:sp>
      <p:sp>
        <p:nvSpPr>
          <p:cNvPr id="6" name="文本占位符 5"/>
          <p:cNvSpPr>
            <a:spLocks noGrp="1"/>
          </p:cNvSpPr>
          <p:nvPr>
            <p:ph type="body" sz="quarter" idx="10"/>
          </p:nvPr>
        </p:nvSpPr>
        <p:spPr/>
        <p:txBody>
          <a:bodyPr/>
          <a:lstStyle/>
          <a:p>
            <a:r>
              <a:rPr lang="en-US" altLang="zh-CN" dirty="0"/>
              <a:t>YARN</a:t>
            </a:r>
            <a:r>
              <a:rPr lang="zh-CN" altLang="en-US" dirty="0"/>
              <a:t>集群</a:t>
            </a:r>
          </a:p>
        </p:txBody>
      </p:sp>
      <p:pic>
        <p:nvPicPr>
          <p:cNvPr id="2" name="图片 1"/>
          <p:cNvPicPr>
            <a:picLocks noChangeAspect="1"/>
          </p:cNvPicPr>
          <p:nvPr/>
        </p:nvPicPr>
        <p:blipFill>
          <a:blip r:embed="rId3"/>
          <a:stretch>
            <a:fillRect/>
          </a:stretch>
        </p:blipFill>
        <p:spPr>
          <a:xfrm>
            <a:off x="591114" y="3083503"/>
            <a:ext cx="10989129" cy="3319338"/>
          </a:xfrm>
          <a:prstGeom prst="rect">
            <a:avLst/>
          </a:prstGeom>
          <a:ln>
            <a:solidFill>
              <a:schemeClr val="accent1"/>
            </a:solidFill>
          </a:ln>
        </p:spPr>
      </p:pic>
    </p:spTree>
    <p:extLst>
      <p:ext uri="{BB962C8B-B14F-4D97-AF65-F5344CB8AC3E}">
        <p14:creationId xmlns:p14="http://schemas.microsoft.com/office/powerpoint/2010/main" val="3791504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Hadoop</a:t>
            </a:r>
            <a:r>
              <a:rPr lang="zh-CN" altLang="en-US" dirty="0"/>
              <a:t>初体验</a:t>
            </a:r>
            <a:endParaRPr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978985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Hadoop HDFS</a:t>
            </a:r>
            <a:r>
              <a:rPr lang="zh-CN" altLang="en-US" dirty="0">
                <a:solidFill>
                  <a:srgbClr val="FF0000"/>
                </a:solidFill>
              </a:rPr>
              <a:t>初体验</a:t>
            </a:r>
            <a:endParaRPr lang="en-US" altLang="zh-CN" dirty="0">
              <a:solidFill>
                <a:srgbClr val="FF0000"/>
              </a:solidFill>
            </a:endParaRPr>
          </a:p>
          <a:p>
            <a:r>
              <a:rPr lang="en-US" altLang="zh-CN" dirty="0">
                <a:solidFill>
                  <a:schemeClr val="tx1"/>
                </a:solidFill>
              </a:rPr>
              <a:t>Hadoop MapReduce +YARN</a:t>
            </a:r>
            <a:r>
              <a:rPr lang="zh-CN" altLang="en-US" dirty="0">
                <a:solidFill>
                  <a:schemeClr val="tx1"/>
                </a:solidFill>
              </a:rPr>
              <a:t>初体验</a:t>
            </a:r>
            <a:endParaRPr lang="en-US" altLang="zh-CN" dirty="0">
              <a:solidFill>
                <a:schemeClr val="tx1"/>
              </a:solidFill>
            </a:endParaRPr>
          </a:p>
        </p:txBody>
      </p:sp>
    </p:spTree>
    <p:extLst>
      <p:ext uri="{BB962C8B-B14F-4D97-AF65-F5344CB8AC3E}">
        <p14:creationId xmlns:p14="http://schemas.microsoft.com/office/powerpoint/2010/main" val="1766678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shell</a:t>
            </a:r>
            <a:r>
              <a:rPr lang="zh-CN" altLang="en-US" dirty="0"/>
              <a:t>命令操作</a:t>
            </a:r>
            <a:endParaRPr lang="en-US" altLang="zh-CN" dirty="0"/>
          </a:p>
          <a:p>
            <a:pPr marL="0" indent="0">
              <a:buNone/>
            </a:pPr>
            <a:r>
              <a:rPr lang="en-US" altLang="zh-CN" dirty="0"/>
              <a:t>	</a:t>
            </a:r>
            <a:r>
              <a:rPr lang="en-US" altLang="zh-CN" dirty="0" err="1"/>
              <a:t>hadoop</a:t>
            </a:r>
            <a:r>
              <a:rPr lang="en-US" altLang="zh-CN" dirty="0"/>
              <a:t> </a:t>
            </a:r>
            <a:r>
              <a:rPr lang="en-US" altLang="zh-CN" dirty="0" err="1"/>
              <a:t>fs</a:t>
            </a:r>
            <a:r>
              <a:rPr lang="en-US" altLang="zh-CN" dirty="0"/>
              <a:t> -mkdir /</a:t>
            </a:r>
            <a:r>
              <a:rPr lang="en-US" altLang="zh-CN" dirty="0" err="1"/>
              <a:t>itcast</a:t>
            </a:r>
            <a:endParaRPr lang="en-US" altLang="zh-CN" dirty="0"/>
          </a:p>
          <a:p>
            <a:pPr marL="0" indent="0">
              <a:buNone/>
            </a:pPr>
            <a:r>
              <a:rPr lang="en-US" altLang="zh-CN" dirty="0"/>
              <a:t>	</a:t>
            </a:r>
            <a:r>
              <a:rPr lang="en-US" altLang="zh-CN" dirty="0" err="1"/>
              <a:t>hadoop</a:t>
            </a:r>
            <a:r>
              <a:rPr lang="en-US" altLang="zh-CN" dirty="0"/>
              <a:t> </a:t>
            </a:r>
            <a:r>
              <a:rPr lang="en-US" altLang="zh-CN" dirty="0" err="1"/>
              <a:t>fs</a:t>
            </a:r>
            <a:r>
              <a:rPr lang="en-US" altLang="zh-CN" dirty="0"/>
              <a:t> -put </a:t>
            </a:r>
            <a:r>
              <a:rPr lang="en-US" altLang="zh-CN" dirty="0" err="1"/>
              <a:t>zookeeper.out</a:t>
            </a:r>
            <a:r>
              <a:rPr lang="en-US" altLang="zh-CN" dirty="0"/>
              <a:t> /</a:t>
            </a:r>
            <a:r>
              <a:rPr lang="en-US" altLang="zh-CN" dirty="0" err="1"/>
              <a:t>itcast</a:t>
            </a:r>
            <a:endParaRPr lang="en-US" altLang="zh-CN" dirty="0"/>
          </a:p>
          <a:p>
            <a:pPr marL="0" indent="0">
              <a:buNone/>
            </a:pPr>
            <a:r>
              <a:rPr lang="en-US" altLang="zh-CN" dirty="0"/>
              <a:t>	</a:t>
            </a:r>
            <a:r>
              <a:rPr lang="en-US" altLang="zh-CN" dirty="0" err="1"/>
              <a:t>hadoop</a:t>
            </a:r>
            <a:r>
              <a:rPr lang="en-US" altLang="zh-CN" dirty="0"/>
              <a:t> </a:t>
            </a:r>
            <a:r>
              <a:rPr lang="en-US" altLang="zh-CN" dirty="0" err="1"/>
              <a:t>fs</a:t>
            </a:r>
            <a:r>
              <a:rPr lang="en-US" altLang="zh-CN" dirty="0"/>
              <a:t> -</a:t>
            </a:r>
            <a:r>
              <a:rPr lang="en-US" altLang="zh-CN" dirty="0" err="1"/>
              <a:t>ls</a:t>
            </a:r>
            <a:r>
              <a:rPr lang="en-US" altLang="zh-CN" dirty="0"/>
              <a:t> /</a:t>
            </a:r>
          </a:p>
          <a:p>
            <a:r>
              <a:rPr lang="en-US" altLang="zh-CN" dirty="0"/>
              <a:t>Web UI</a:t>
            </a:r>
            <a:r>
              <a:rPr lang="zh-CN" altLang="en-US" dirty="0"/>
              <a:t>页面操作</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Hadoop</a:t>
            </a:r>
            <a:r>
              <a:rPr lang="zh-CN" altLang="en-US" dirty="0"/>
              <a:t>初体验</a:t>
            </a:r>
          </a:p>
        </p:txBody>
      </p:sp>
      <p:sp>
        <p:nvSpPr>
          <p:cNvPr id="6" name="文本占位符 5"/>
          <p:cNvSpPr>
            <a:spLocks noGrp="1"/>
          </p:cNvSpPr>
          <p:nvPr>
            <p:ph type="body" sz="quarter" idx="10"/>
          </p:nvPr>
        </p:nvSpPr>
        <p:spPr/>
        <p:txBody>
          <a:bodyPr/>
          <a:lstStyle/>
          <a:p>
            <a:r>
              <a:rPr lang="en-US" altLang="zh-CN" dirty="0"/>
              <a:t>HDFS </a:t>
            </a:r>
            <a:r>
              <a:rPr lang="zh-CN" altLang="en-US" dirty="0"/>
              <a:t>初体验</a:t>
            </a:r>
          </a:p>
        </p:txBody>
      </p:sp>
      <p:pic>
        <p:nvPicPr>
          <p:cNvPr id="8" name="图片 7"/>
          <p:cNvPicPr>
            <a:picLocks noChangeAspect="1"/>
          </p:cNvPicPr>
          <p:nvPr/>
        </p:nvPicPr>
        <p:blipFill>
          <a:blip r:embed="rId2"/>
          <a:stretch>
            <a:fillRect/>
          </a:stretch>
        </p:blipFill>
        <p:spPr>
          <a:xfrm>
            <a:off x="5764306" y="2168969"/>
            <a:ext cx="6033247" cy="960203"/>
          </a:xfrm>
          <a:prstGeom prst="rect">
            <a:avLst/>
          </a:prstGeom>
        </p:spPr>
      </p:pic>
      <p:pic>
        <p:nvPicPr>
          <p:cNvPr id="9" name="图片 8"/>
          <p:cNvPicPr>
            <a:picLocks noChangeAspect="1"/>
          </p:cNvPicPr>
          <p:nvPr/>
        </p:nvPicPr>
        <p:blipFill>
          <a:blip r:embed="rId3"/>
          <a:stretch>
            <a:fillRect/>
          </a:stretch>
        </p:blipFill>
        <p:spPr>
          <a:xfrm>
            <a:off x="3330810" y="3942792"/>
            <a:ext cx="5509737" cy="2522439"/>
          </a:xfrm>
          <a:prstGeom prst="rect">
            <a:avLst/>
          </a:prstGeom>
          <a:ln>
            <a:solidFill>
              <a:schemeClr val="accent1"/>
            </a:solidFill>
          </a:ln>
        </p:spPr>
      </p:pic>
    </p:spTree>
    <p:extLst>
      <p:ext uri="{BB962C8B-B14F-4D97-AF65-F5344CB8AC3E}">
        <p14:creationId xmlns:p14="http://schemas.microsoft.com/office/powerpoint/2010/main" val="261992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5FE52-5451-4C68-8940-2840129242FD}"/>
              </a:ext>
            </a:extLst>
          </p:cNvPr>
          <p:cNvSpPr>
            <a:spLocks noGrp="1"/>
          </p:cNvSpPr>
          <p:nvPr>
            <p:ph type="title"/>
          </p:nvPr>
        </p:nvSpPr>
        <p:spPr>
          <a:xfrm>
            <a:off x="722453" y="236790"/>
            <a:ext cx="8771021" cy="517190"/>
          </a:xfrm>
          <a:prstGeom prst="rect">
            <a:avLst/>
          </a:prstGeom>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Hadoop</a:t>
            </a:r>
            <a:r>
              <a:rPr lang="zh-CN" altLang="en-US" b="0" dirty="0">
                <a:solidFill>
                  <a:srgbClr val="595959"/>
                </a:solidFill>
                <a:latin typeface="Alibaba PuHuiTi M" pitchFamily="18" charset="-122"/>
                <a:ea typeface="Alibaba PuHuiTi M" pitchFamily="18" charset="-122"/>
                <a:cs typeface="Alibaba PuHuiTi M" pitchFamily="18" charset="-122"/>
              </a:rPr>
              <a:t>初体验</a:t>
            </a:r>
            <a:r>
              <a:rPr lang="en-US" altLang="zh-CN" b="0" dirty="0">
                <a:solidFill>
                  <a:srgbClr val="595959"/>
                </a:solidFill>
                <a:latin typeface="Alibaba PuHuiTi M" pitchFamily="18" charset="-122"/>
                <a:ea typeface="Alibaba PuHuiTi M" pitchFamily="18" charset="-122"/>
                <a:cs typeface="Alibaba PuHuiTi M" pitchFamily="18" charset="-122"/>
              </a:rPr>
              <a:t>-HDFS</a:t>
            </a:r>
            <a:r>
              <a:rPr lang="zh-CN" altLang="en-US" b="0" dirty="0">
                <a:solidFill>
                  <a:srgbClr val="595959"/>
                </a:solidFill>
                <a:latin typeface="Alibaba PuHuiTi M" pitchFamily="18" charset="-122"/>
                <a:ea typeface="Alibaba PuHuiTi M" pitchFamily="18" charset="-122"/>
                <a:cs typeface="Alibaba PuHuiTi M" pitchFamily="18" charset="-122"/>
              </a:rPr>
              <a:t>体验</a:t>
            </a:r>
            <a:endParaRPr lang="zh-CN" altLang="en-US" b="0" dirty="0">
              <a:latin typeface="Alibaba PuHuiTi M" pitchFamily="18" charset="-122"/>
              <a:ea typeface="Alibaba PuHuiTi M" pitchFamily="18" charset="-122"/>
              <a:cs typeface="Alibaba PuHuiTi M" pitchFamily="18" charset="-122"/>
            </a:endParaRPr>
          </a:p>
        </p:txBody>
      </p:sp>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r>
              <a:rPr lang="en-US" altLang="zh-CN" dirty="0"/>
              <a:t>HDFS</a:t>
            </a:r>
            <a:r>
              <a:rPr lang="zh-CN" altLang="en-US" dirty="0"/>
              <a:t>本质就是一个文件系统 </a:t>
            </a:r>
            <a:endParaRPr lang="en-US" altLang="zh-CN" dirty="0"/>
          </a:p>
          <a:p>
            <a:r>
              <a:rPr lang="zh-CN" altLang="en-US" dirty="0"/>
              <a:t>有目录树结构 和</a:t>
            </a:r>
            <a:r>
              <a:rPr lang="en-US" altLang="zh-CN" dirty="0"/>
              <a:t>Linux</a:t>
            </a:r>
            <a:r>
              <a:rPr lang="zh-CN" altLang="en-US" dirty="0"/>
              <a:t>类似，分文件、文件夹</a:t>
            </a:r>
            <a:endParaRPr lang="en-US" altLang="zh-CN" dirty="0"/>
          </a:p>
          <a:p>
            <a:r>
              <a:rPr lang="zh-CN" altLang="en-US" dirty="0"/>
              <a:t>为什么上传一个小文件也这么慢？</a:t>
            </a:r>
          </a:p>
        </p:txBody>
      </p:sp>
    </p:spTree>
    <p:extLst>
      <p:ext uri="{BB962C8B-B14F-4D97-AF65-F5344CB8AC3E}">
        <p14:creationId xmlns:p14="http://schemas.microsoft.com/office/powerpoint/2010/main" val="244560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Hadoop HDFS</a:t>
            </a:r>
            <a:r>
              <a:rPr lang="zh-CN" altLang="en-US" dirty="0">
                <a:solidFill>
                  <a:schemeClr val="tx1"/>
                </a:solidFill>
              </a:rPr>
              <a:t>初体验</a:t>
            </a:r>
            <a:endParaRPr lang="en-US" altLang="zh-CN" dirty="0">
              <a:solidFill>
                <a:schemeClr val="tx1"/>
              </a:solidFill>
            </a:endParaRPr>
          </a:p>
          <a:p>
            <a:r>
              <a:rPr lang="en-US" altLang="zh-CN" dirty="0">
                <a:solidFill>
                  <a:srgbClr val="FF0000"/>
                </a:solidFill>
              </a:rPr>
              <a:t>Hadoop MapReduce +YARN</a:t>
            </a:r>
            <a:r>
              <a:rPr lang="zh-CN" altLang="en-US" dirty="0">
                <a:solidFill>
                  <a:srgbClr val="FF0000"/>
                </a:solidFill>
              </a:rPr>
              <a:t>初体验</a:t>
            </a:r>
            <a:endParaRPr lang="en-US" altLang="zh-CN" dirty="0">
              <a:solidFill>
                <a:srgbClr val="FF0000"/>
              </a:solidFill>
            </a:endParaRPr>
          </a:p>
        </p:txBody>
      </p:sp>
    </p:spTree>
    <p:extLst>
      <p:ext uri="{BB962C8B-B14F-4D97-AF65-F5344CB8AC3E}">
        <p14:creationId xmlns:p14="http://schemas.microsoft.com/office/powerpoint/2010/main" val="4184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t>狭义上</a:t>
            </a:r>
            <a:r>
              <a:rPr lang="en-US" altLang="zh-CN" b="1" dirty="0"/>
              <a:t>Hadoop</a:t>
            </a:r>
            <a:r>
              <a:rPr lang="zh-CN" altLang="en-US" b="1" dirty="0"/>
              <a:t>指的是</a:t>
            </a:r>
            <a:r>
              <a:rPr lang="en-US" altLang="zh-CN" b="1" dirty="0"/>
              <a:t>Apache</a:t>
            </a:r>
            <a:r>
              <a:rPr lang="zh-CN" altLang="en-US" b="1" dirty="0"/>
              <a:t>的一款开源软件。</a:t>
            </a:r>
            <a:endParaRPr lang="en-US" altLang="zh-CN" b="1" dirty="0"/>
          </a:p>
          <a:p>
            <a:pPr marL="0" indent="0">
              <a:buNone/>
            </a:pPr>
            <a:r>
              <a:rPr lang="zh-CN" altLang="en-US" dirty="0"/>
              <a:t>    用</a:t>
            </a:r>
            <a:r>
              <a:rPr lang="en-US" altLang="zh-CN" dirty="0"/>
              <a:t>java</a:t>
            </a:r>
            <a:r>
              <a:rPr lang="zh-CN" altLang="en-US" dirty="0"/>
              <a:t>语言实现开源软件框架</a:t>
            </a:r>
            <a:endParaRPr lang="en-US" altLang="zh-CN" dirty="0"/>
          </a:p>
          <a:p>
            <a:pPr marL="0" indent="0">
              <a:buNone/>
            </a:pPr>
            <a:r>
              <a:rPr lang="zh-CN" altLang="en-US" dirty="0"/>
              <a:t>    允许使用简单的编程模型跨计算机集群对大型数据集进行分布式处理</a:t>
            </a:r>
            <a:endParaRPr lang="en-US" altLang="zh-CN" dirty="0"/>
          </a:p>
          <a:p>
            <a:r>
              <a:rPr lang="en-US" altLang="zh-CN" b="1" dirty="0"/>
              <a:t>Hadoop</a:t>
            </a:r>
            <a:r>
              <a:rPr lang="zh-CN" altLang="en-US" b="1" dirty="0"/>
              <a:t>核心组件</a:t>
            </a:r>
            <a:endParaRPr lang="en-US" altLang="zh-CN" b="1" dirty="0"/>
          </a:p>
          <a:p>
            <a:pPr marL="0" indent="0">
              <a:buNone/>
            </a:pPr>
            <a:r>
              <a:rPr lang="en-US" altLang="zh-CN" dirty="0"/>
              <a:t>    Hadoop HDFS</a:t>
            </a:r>
            <a:r>
              <a:rPr lang="zh-CN" altLang="en-US" dirty="0"/>
              <a:t>（分布式文件存储系统）：解决海量数据存储</a:t>
            </a:r>
            <a:endParaRPr lang="en-US" altLang="zh-CN" dirty="0"/>
          </a:p>
          <a:p>
            <a:pPr marL="0" indent="0">
              <a:buNone/>
            </a:pPr>
            <a:r>
              <a:rPr lang="en-US" altLang="zh-CN" dirty="0"/>
              <a:t>    Hadoop YARN</a:t>
            </a:r>
            <a:r>
              <a:rPr lang="zh-CN" altLang="en-US" dirty="0"/>
              <a:t>（集群资源管理和任务调度框架）：解决资源任务调度</a:t>
            </a:r>
            <a:endParaRPr lang="en-US" altLang="zh-CN" dirty="0"/>
          </a:p>
          <a:p>
            <a:pPr marL="0" indent="0">
              <a:buNone/>
            </a:pPr>
            <a:r>
              <a:rPr lang="en-US" altLang="zh-CN" dirty="0"/>
              <a:t>    Hadoop MapReduce</a:t>
            </a:r>
            <a:r>
              <a:rPr lang="zh-CN" altLang="en-US" dirty="0"/>
              <a:t>（分布式计算框架）：解决海量数据计算</a:t>
            </a:r>
            <a:endParaRPr lang="en-US" altLang="zh-CN" dirty="0"/>
          </a:p>
          <a:p>
            <a:r>
              <a:rPr lang="zh-CN" altLang="en-US" dirty="0"/>
              <a:t>官网</a:t>
            </a:r>
            <a:endParaRPr lang="en-US" altLang="zh-CN" dirty="0"/>
          </a:p>
          <a:p>
            <a:pPr marL="0" indent="0">
              <a:buNone/>
            </a:pPr>
            <a:r>
              <a:rPr lang="en-US" altLang="zh-CN" dirty="0"/>
              <a:t>    </a:t>
            </a:r>
            <a:r>
              <a:rPr lang="en-US" altLang="zh-CN" dirty="0">
                <a:hlinkClick r:id="rId3"/>
              </a:rPr>
              <a:t>http://hadoop.apache.org/</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介绍</a:t>
            </a:r>
          </a:p>
        </p:txBody>
      </p:sp>
      <p:pic>
        <p:nvPicPr>
          <p:cNvPr id="9220" name="Picture 4" descr="What happened to Hadoop. Hadoop was the next big thing in… | by Derrick  Harris | ARCHITEC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8308" y="4759354"/>
            <a:ext cx="4387186" cy="190747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75657" y="5596932"/>
            <a:ext cx="5375868" cy="432079"/>
          </a:xfrm>
          <a:prstGeom prst="rect">
            <a:avLst/>
          </a:prstGeom>
          <a:noFill/>
        </p:spPr>
        <p:txBody>
          <a:bodyPr wrap="square" rtlCol="0">
            <a:spAutoFit/>
          </a:bodyPr>
          <a:lstStyle/>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843475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执行</a:t>
            </a:r>
            <a:r>
              <a:rPr lang="en-US" altLang="zh-CN" dirty="0"/>
              <a:t>Hadoop</a:t>
            </a:r>
            <a:r>
              <a:rPr lang="zh-CN" altLang="en-US" dirty="0"/>
              <a:t>官方自带的</a:t>
            </a:r>
            <a:r>
              <a:rPr lang="en-US" altLang="zh-CN" dirty="0"/>
              <a:t>MapReduce</a:t>
            </a:r>
            <a:r>
              <a:rPr lang="zh-CN" altLang="en-US" dirty="0"/>
              <a:t>案例，评估圆周率</a:t>
            </a:r>
            <a:r>
              <a:rPr lang="en-US" altLang="zh-CN" dirty="0"/>
              <a:t>π</a:t>
            </a:r>
            <a:r>
              <a:rPr lang="zh-CN" altLang="en-US" dirty="0"/>
              <a:t>的值。</a:t>
            </a:r>
            <a:endParaRPr lang="en-US" altLang="zh-CN" dirty="0"/>
          </a:p>
        </p:txBody>
      </p:sp>
      <p:sp>
        <p:nvSpPr>
          <p:cNvPr id="5" name="标题 4"/>
          <p:cNvSpPr>
            <a:spLocks noGrp="1"/>
          </p:cNvSpPr>
          <p:nvPr>
            <p:ph type="title"/>
          </p:nvPr>
        </p:nvSpPr>
        <p:spPr/>
        <p:txBody>
          <a:bodyPr/>
          <a:lstStyle/>
          <a:p>
            <a:r>
              <a:rPr lang="en-US" altLang="zh-CN" dirty="0"/>
              <a:t>Hadoop</a:t>
            </a:r>
            <a:r>
              <a:rPr lang="zh-CN" altLang="en-US" dirty="0"/>
              <a:t>初体验</a:t>
            </a:r>
          </a:p>
        </p:txBody>
      </p:sp>
      <p:sp>
        <p:nvSpPr>
          <p:cNvPr id="6" name="文本占位符 5"/>
          <p:cNvSpPr>
            <a:spLocks noGrp="1"/>
          </p:cNvSpPr>
          <p:nvPr>
            <p:ph type="body" sz="quarter" idx="10"/>
          </p:nvPr>
        </p:nvSpPr>
        <p:spPr/>
        <p:txBody>
          <a:bodyPr/>
          <a:lstStyle/>
          <a:p>
            <a:r>
              <a:rPr lang="en-US" altLang="zh-CN" dirty="0" err="1"/>
              <a:t>MapReduce+YARN</a:t>
            </a:r>
            <a:r>
              <a:rPr lang="en-US" altLang="zh-CN" dirty="0"/>
              <a:t> </a:t>
            </a:r>
            <a:r>
              <a:rPr lang="zh-CN" altLang="en-US" dirty="0"/>
              <a:t>初体验</a:t>
            </a:r>
          </a:p>
        </p:txBody>
      </p:sp>
      <p:pic>
        <p:nvPicPr>
          <p:cNvPr id="2" name="图片 1"/>
          <p:cNvPicPr>
            <a:picLocks noChangeAspect="1"/>
          </p:cNvPicPr>
          <p:nvPr/>
        </p:nvPicPr>
        <p:blipFill>
          <a:blip r:embed="rId2"/>
          <a:stretch>
            <a:fillRect/>
          </a:stretch>
        </p:blipFill>
        <p:spPr>
          <a:xfrm>
            <a:off x="492580" y="3018643"/>
            <a:ext cx="11186198" cy="1501270"/>
          </a:xfrm>
          <a:prstGeom prst="rect">
            <a:avLst/>
          </a:prstGeom>
        </p:spPr>
      </p:pic>
      <p:pic>
        <p:nvPicPr>
          <p:cNvPr id="3" name="图片 2"/>
          <p:cNvPicPr>
            <a:picLocks noChangeAspect="1"/>
          </p:cNvPicPr>
          <p:nvPr/>
        </p:nvPicPr>
        <p:blipFill>
          <a:blip r:embed="rId3"/>
          <a:stretch>
            <a:fillRect/>
          </a:stretch>
        </p:blipFill>
        <p:spPr>
          <a:xfrm>
            <a:off x="492580" y="4737988"/>
            <a:ext cx="11186198" cy="1615752"/>
          </a:xfrm>
          <a:prstGeom prst="rect">
            <a:avLst/>
          </a:prstGeom>
        </p:spPr>
      </p:pic>
      <p:sp>
        <p:nvSpPr>
          <p:cNvPr id="8" name="TextBox 3">
            <a:extLst>
              <a:ext uri="{FF2B5EF4-FFF2-40B4-BE49-F238E27FC236}">
                <a16:creationId xmlns:a16="http://schemas.microsoft.com/office/drawing/2014/main" id="{0C998B78-AB18-3C47-A1C7-25AE9A3A40B0}"/>
              </a:ext>
            </a:extLst>
          </p:cNvPr>
          <p:cNvSpPr txBox="1"/>
          <p:nvPr/>
        </p:nvSpPr>
        <p:spPr>
          <a:xfrm>
            <a:off x="3200207" y="2338903"/>
            <a:ext cx="5770944" cy="46166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/export/server/hadoop-3.3.0/share/hadoop/mapreduce/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jar hadoop-mapreduce-examples-3.3.0.jar pi </a:t>
            </a:r>
            <a:r>
              <a:rPr lang="zh-CN" altLang="zh-CN" sz="1200" dirty="0">
                <a:solidFill>
                  <a:srgbClr val="1750EB"/>
                </a:solidFill>
                <a:latin typeface="Arial Unicode MS" panose="020B0604020202020204" pitchFamily="34" charset="-122"/>
                <a:ea typeface="JetBrains Mono"/>
              </a:rPr>
              <a:t>2 4</a:t>
            </a:r>
            <a:endParaRPr lang="zh-CN" altLang="zh-CN" sz="16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6681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5FE52-5451-4C68-8940-2840129242FD}"/>
              </a:ext>
            </a:extLst>
          </p:cNvPr>
          <p:cNvSpPr>
            <a:spLocks noGrp="1"/>
          </p:cNvSpPr>
          <p:nvPr>
            <p:ph type="title"/>
          </p:nvPr>
        </p:nvSpPr>
        <p:spPr>
          <a:xfrm>
            <a:off x="722453" y="236790"/>
            <a:ext cx="8771021" cy="517190"/>
          </a:xfrm>
          <a:prstGeom prst="rect">
            <a:avLst/>
          </a:prstGeom>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Hadoop</a:t>
            </a:r>
            <a:r>
              <a:rPr lang="zh-CN" altLang="en-US" b="0" dirty="0">
                <a:solidFill>
                  <a:srgbClr val="595959"/>
                </a:solidFill>
                <a:latin typeface="Alibaba PuHuiTi M" pitchFamily="18" charset="-122"/>
                <a:ea typeface="Alibaba PuHuiTi M" pitchFamily="18" charset="-122"/>
                <a:cs typeface="Alibaba PuHuiTi M" pitchFamily="18" charset="-122"/>
              </a:rPr>
              <a:t>初体验</a:t>
            </a:r>
            <a:r>
              <a:rPr lang="en-US" altLang="zh-CN" b="0" dirty="0">
                <a:solidFill>
                  <a:srgbClr val="595959"/>
                </a:solidFill>
                <a:latin typeface="Alibaba PuHuiTi M" pitchFamily="18" charset="-122"/>
                <a:ea typeface="Alibaba PuHuiTi M" pitchFamily="18" charset="-122"/>
                <a:cs typeface="Alibaba PuHuiTi M" pitchFamily="18" charset="-122"/>
              </a:rPr>
              <a:t>-</a:t>
            </a:r>
            <a:r>
              <a:rPr lang="en-US" altLang="zh-CN" b="0" dirty="0" err="1">
                <a:solidFill>
                  <a:srgbClr val="595959"/>
                </a:solidFill>
                <a:latin typeface="Alibaba PuHuiTi M" pitchFamily="18" charset="-122"/>
                <a:ea typeface="Alibaba PuHuiTi M" pitchFamily="18" charset="-122"/>
                <a:cs typeface="Alibaba PuHuiTi M" pitchFamily="18" charset="-122"/>
              </a:rPr>
              <a:t>MapReduce+YARN</a:t>
            </a:r>
            <a:r>
              <a:rPr lang="zh-CN" altLang="en-US" b="0" dirty="0">
                <a:solidFill>
                  <a:srgbClr val="595959"/>
                </a:solidFill>
                <a:latin typeface="Alibaba PuHuiTi M" pitchFamily="18" charset="-122"/>
                <a:ea typeface="Alibaba PuHuiTi M" pitchFamily="18" charset="-122"/>
                <a:cs typeface="Alibaba PuHuiTi M" pitchFamily="18" charset="-122"/>
              </a:rPr>
              <a:t>体验</a:t>
            </a:r>
            <a:endParaRPr lang="zh-CN" altLang="en-US" b="0" dirty="0">
              <a:latin typeface="Alibaba PuHuiTi M" pitchFamily="18" charset="-122"/>
              <a:ea typeface="Alibaba PuHuiTi M" pitchFamily="18" charset="-122"/>
              <a:cs typeface="Alibaba PuHuiTi M" pitchFamily="18" charset="-122"/>
            </a:endParaRPr>
          </a:p>
        </p:txBody>
      </p:sp>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r>
              <a:rPr lang="en-US" altLang="zh-CN" dirty="0"/>
              <a:t>MapReduce</a:t>
            </a:r>
            <a:r>
              <a:rPr lang="zh-CN" altLang="en-US" dirty="0"/>
              <a:t>本质是程序？</a:t>
            </a:r>
            <a:endParaRPr lang="en-US" altLang="zh-CN" dirty="0"/>
          </a:p>
          <a:p>
            <a:r>
              <a:rPr lang="zh-CN" altLang="en-US" dirty="0"/>
              <a:t>执行</a:t>
            </a:r>
            <a:r>
              <a:rPr lang="en-US" altLang="zh-CN" dirty="0"/>
              <a:t>MapReduce</a:t>
            </a:r>
            <a:r>
              <a:rPr lang="zh-CN" altLang="en-US" dirty="0"/>
              <a:t>的时候，为什么首先请求</a:t>
            </a:r>
            <a:r>
              <a:rPr lang="en-US" altLang="zh-CN" dirty="0"/>
              <a:t>YARN?</a:t>
            </a:r>
          </a:p>
          <a:p>
            <a:r>
              <a:rPr lang="en-US" altLang="zh-CN" dirty="0"/>
              <a:t>MapReduce</a:t>
            </a:r>
            <a:r>
              <a:rPr lang="zh-CN" altLang="en-US" dirty="0"/>
              <a:t>看上去好像是两个阶段？</a:t>
            </a:r>
            <a:endParaRPr lang="en-US" altLang="zh-CN" dirty="0"/>
          </a:p>
          <a:p>
            <a:r>
              <a:rPr lang="zh-CN" altLang="en-US" dirty="0"/>
              <a:t>先</a:t>
            </a:r>
            <a:r>
              <a:rPr lang="en-US" altLang="zh-CN" dirty="0"/>
              <a:t>Map,</a:t>
            </a:r>
            <a:r>
              <a:rPr lang="zh-CN" altLang="en-US" dirty="0"/>
              <a:t>再</a:t>
            </a:r>
            <a:r>
              <a:rPr lang="en-US" altLang="zh-CN" dirty="0"/>
              <a:t>Reduce</a:t>
            </a:r>
            <a:r>
              <a:rPr lang="zh-CN" altLang="en-US" dirty="0"/>
              <a:t>？</a:t>
            </a:r>
            <a:endParaRPr lang="en-US" altLang="zh-CN" dirty="0"/>
          </a:p>
          <a:p>
            <a:r>
              <a:rPr lang="zh-CN" altLang="en-US" dirty="0"/>
              <a:t>处理小数据的时候，</a:t>
            </a:r>
            <a:r>
              <a:rPr lang="en-US" altLang="zh-CN" dirty="0"/>
              <a:t>MapReduce</a:t>
            </a:r>
            <a:r>
              <a:rPr lang="zh-CN" altLang="en-US" dirty="0"/>
              <a:t>速度快吗？</a:t>
            </a:r>
            <a:endParaRPr lang="en-US" altLang="zh-CN" dirty="0"/>
          </a:p>
        </p:txBody>
      </p:sp>
      <p:sp>
        <p:nvSpPr>
          <p:cNvPr id="4" name="文本框 3">
            <a:extLst>
              <a:ext uri="{FF2B5EF4-FFF2-40B4-BE49-F238E27FC236}">
                <a16:creationId xmlns:a16="http://schemas.microsoft.com/office/drawing/2014/main" id="{7B135DA7-FF06-CBFA-BB89-05C1CBED1231}"/>
              </a:ext>
            </a:extLst>
          </p:cNvPr>
          <p:cNvSpPr txBox="1"/>
          <p:nvPr/>
        </p:nvSpPr>
        <p:spPr>
          <a:xfrm>
            <a:off x="10125906" y="3516451"/>
            <a:ext cx="1821332"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向</a:t>
            </a:r>
            <a:r>
              <a:rPr lang="en-US" altLang="zh-CN" sz="1050" dirty="0" err="1">
                <a:solidFill>
                  <a:schemeClr val="tx1">
                    <a:lumMod val="65000"/>
                    <a:lumOff val="35000"/>
                  </a:schemeClr>
                </a:solidFill>
                <a:latin typeface="+mn-lt"/>
                <a:ea typeface="+mn-ea"/>
              </a:rPr>
              <a:t>resourcemanager</a:t>
            </a:r>
            <a:r>
              <a:rPr lang="zh-CN" altLang="en-US" sz="1050" dirty="0">
                <a:solidFill>
                  <a:schemeClr val="tx1">
                    <a:lumMod val="65000"/>
                    <a:lumOff val="35000"/>
                  </a:schemeClr>
                </a:solidFill>
                <a:latin typeface="+mn-lt"/>
                <a:ea typeface="+mn-ea"/>
              </a:rPr>
              <a:t>请求资源</a:t>
            </a:r>
          </a:p>
        </p:txBody>
      </p:sp>
    </p:spTree>
    <p:extLst>
      <p:ext uri="{BB962C8B-B14F-4D97-AF65-F5344CB8AC3E}">
        <p14:creationId xmlns:p14="http://schemas.microsoft.com/office/powerpoint/2010/main" val="3848045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Hadoop jobhistory</a:t>
            </a:r>
            <a:r>
              <a:rPr lang="zh-CN" altLang="en-US" dirty="0"/>
              <a:t>服务</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2604993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当</a:t>
            </a:r>
            <a:r>
              <a:rPr lang="en-US" altLang="zh-CN" dirty="0"/>
              <a:t>MR</a:t>
            </a:r>
            <a:r>
              <a:rPr lang="zh-CN" altLang="en-US" dirty="0"/>
              <a:t>程序在</a:t>
            </a:r>
            <a:r>
              <a:rPr lang="en-US" altLang="zh-CN" dirty="0"/>
              <a:t>YARN</a:t>
            </a:r>
            <a:r>
              <a:rPr lang="zh-CN" altLang="en-US" dirty="0"/>
              <a:t>上运行，</a:t>
            </a:r>
            <a:r>
              <a:rPr lang="en-US" altLang="zh-CN" dirty="0">
                <a:solidFill>
                  <a:srgbClr val="92D050"/>
                </a:solidFill>
              </a:rPr>
              <a:t>YARN</a:t>
            </a:r>
            <a:r>
              <a:rPr lang="zh-CN" altLang="en-US" dirty="0">
                <a:solidFill>
                  <a:srgbClr val="92D050"/>
                </a:solidFill>
              </a:rPr>
              <a:t>不会永久记录</a:t>
            </a:r>
            <a:r>
              <a:rPr lang="en-US" altLang="zh-CN" dirty="0">
                <a:solidFill>
                  <a:srgbClr val="92D050"/>
                </a:solidFill>
              </a:rPr>
              <a:t>MR</a:t>
            </a:r>
            <a:r>
              <a:rPr lang="zh-CN" altLang="en-US" dirty="0">
                <a:solidFill>
                  <a:srgbClr val="92D050"/>
                </a:solidFill>
              </a:rPr>
              <a:t>作业的日志信息</a:t>
            </a:r>
            <a:r>
              <a:rPr lang="zh-CN" altLang="en-US" dirty="0"/>
              <a:t>，在</a:t>
            </a:r>
            <a:r>
              <a:rPr lang="en-US" altLang="zh-CN" dirty="0">
                <a:solidFill>
                  <a:srgbClr val="92D050"/>
                </a:solidFill>
              </a:rPr>
              <a:t>YARN</a:t>
            </a:r>
            <a:r>
              <a:rPr lang="zh-CN" altLang="en-US" dirty="0">
                <a:solidFill>
                  <a:srgbClr val="92D050"/>
                </a:solidFill>
              </a:rPr>
              <a:t>集群重启之后日志信息会消失；</a:t>
            </a:r>
            <a:endParaRPr lang="en-US" altLang="zh-CN" dirty="0">
              <a:solidFill>
                <a:srgbClr val="92D050"/>
              </a:solidFill>
            </a:endParaRPr>
          </a:p>
          <a:p>
            <a:r>
              <a:rPr lang="en-US" altLang="zh-CN" dirty="0">
                <a:solidFill>
                  <a:srgbClr val="92D050"/>
                </a:solidFill>
              </a:rPr>
              <a:t>MR</a:t>
            </a:r>
            <a:r>
              <a:rPr lang="zh-CN" altLang="en-US" dirty="0">
                <a:solidFill>
                  <a:srgbClr val="92D050"/>
                </a:solidFill>
              </a:rPr>
              <a:t>程序分布式执行也不利于日志的集中查看，</a:t>
            </a:r>
            <a:r>
              <a:rPr lang="zh-CN" altLang="en-US" dirty="0">
                <a:solidFill>
                  <a:srgbClr val="C00000"/>
                </a:solidFill>
              </a:rPr>
              <a:t>开启</a:t>
            </a:r>
            <a:r>
              <a:rPr lang="en-US" altLang="zh-CN" dirty="0">
                <a:solidFill>
                  <a:srgbClr val="C00000"/>
                </a:solidFill>
              </a:rPr>
              <a:t>jobhistory</a:t>
            </a:r>
            <a:r>
              <a:rPr lang="zh-CN" altLang="en-US" dirty="0">
                <a:solidFill>
                  <a:srgbClr val="C00000"/>
                </a:solidFill>
              </a:rPr>
              <a:t>服务</a:t>
            </a:r>
            <a:r>
              <a:rPr lang="zh-CN" altLang="en-US" dirty="0">
                <a:solidFill>
                  <a:srgbClr val="92D050"/>
                </a:solidFill>
              </a:rPr>
              <a:t>再配合</a:t>
            </a:r>
            <a:r>
              <a:rPr lang="en-US" altLang="zh-CN" dirty="0">
                <a:solidFill>
                  <a:srgbClr val="C00000"/>
                </a:solidFill>
              </a:rPr>
              <a:t>YARN</a:t>
            </a:r>
            <a:r>
              <a:rPr lang="zh-CN" altLang="en-US" dirty="0">
                <a:solidFill>
                  <a:srgbClr val="C00000"/>
                </a:solidFill>
              </a:rPr>
              <a:t>日志聚集</a:t>
            </a:r>
            <a:r>
              <a:rPr lang="zh-CN" altLang="en-US" dirty="0">
                <a:solidFill>
                  <a:srgbClr val="92D050"/>
                </a:solidFill>
              </a:rPr>
              <a:t>功能可以实现集中查询日志</a:t>
            </a:r>
            <a:endParaRPr lang="en-US" altLang="zh-CN" dirty="0">
              <a:solidFill>
                <a:srgbClr val="92D050"/>
              </a:solidFill>
            </a:endParaRPr>
          </a:p>
          <a:p>
            <a:r>
              <a:rPr lang="en-US" altLang="zh-CN" dirty="0"/>
              <a:t>jobhistory</a:t>
            </a:r>
            <a:r>
              <a:rPr lang="zh-CN" altLang="en-US" dirty="0"/>
              <a:t>用来记录已经完成的</a:t>
            </a:r>
            <a:r>
              <a:rPr lang="en-US" altLang="zh-CN" dirty="0"/>
              <a:t>MapReduce</a:t>
            </a:r>
            <a:r>
              <a:rPr lang="zh-CN" altLang="en-US" dirty="0"/>
              <a:t>程序运行日志，日志信息存放于</a:t>
            </a:r>
            <a:r>
              <a:rPr lang="en-US" altLang="zh-CN" dirty="0"/>
              <a:t>HDFS</a:t>
            </a:r>
            <a:r>
              <a:rPr lang="zh-CN" altLang="en-US" dirty="0"/>
              <a:t>目录中</a:t>
            </a:r>
            <a:r>
              <a:rPr lang="en-US" altLang="zh-CN" dirty="0"/>
              <a:t>;</a:t>
            </a:r>
          </a:p>
          <a:p>
            <a:r>
              <a:rPr lang="en-US" altLang="zh-CN" dirty="0"/>
              <a:t>jobhistory</a:t>
            </a:r>
            <a:r>
              <a:rPr lang="zh-CN" altLang="en-US" dirty="0"/>
              <a:t>默认情况下是没有开启，需要在</a:t>
            </a:r>
            <a:r>
              <a:rPr lang="en-US" altLang="zh-CN" dirty="0"/>
              <a:t>mapred-site.xml</a:t>
            </a:r>
            <a:r>
              <a:rPr lang="zh-CN" altLang="en-US" dirty="0"/>
              <a:t>中配置，并手动启动服务。</a:t>
            </a:r>
          </a:p>
        </p:txBody>
      </p:sp>
      <p:sp>
        <p:nvSpPr>
          <p:cNvPr id="5" name="标题 4"/>
          <p:cNvSpPr>
            <a:spLocks noGrp="1"/>
          </p:cNvSpPr>
          <p:nvPr>
            <p:ph type="title"/>
          </p:nvPr>
        </p:nvSpPr>
        <p:spPr/>
        <p:txBody>
          <a:bodyPr/>
          <a:lstStyle/>
          <a:p>
            <a:r>
              <a:rPr lang="en-US" altLang="zh-CN" dirty="0"/>
              <a:t>Hadoop jobhistory</a:t>
            </a:r>
            <a:r>
              <a:rPr lang="zh-CN" altLang="en-US" dirty="0"/>
              <a:t>服务</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837313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mapred-site.xml</a:t>
            </a:r>
          </a:p>
          <a:p>
            <a:pPr marL="0" indent="0">
              <a:buNone/>
            </a:pPr>
            <a:r>
              <a:rPr lang="zh-CN" altLang="en-US" dirty="0"/>
              <a:t>注意，因为涉及配置文件修改，需要集群</a:t>
            </a:r>
            <a:r>
              <a:rPr lang="zh-CN" altLang="en-US" dirty="0">
                <a:solidFill>
                  <a:srgbClr val="92D050"/>
                </a:solidFill>
              </a:rPr>
              <a:t>每台机器都修改</a:t>
            </a:r>
            <a:r>
              <a:rPr lang="zh-CN" altLang="en-US" dirty="0"/>
              <a:t>，并且在</a:t>
            </a:r>
            <a:r>
              <a:rPr lang="zh-CN" altLang="en-US" dirty="0">
                <a:solidFill>
                  <a:srgbClr val="92D050"/>
                </a:solidFill>
              </a:rPr>
              <a:t>重启之后生效</a:t>
            </a:r>
            <a:r>
              <a:rPr lang="zh-CN" altLang="en-US" dirty="0"/>
              <a:t>。</a:t>
            </a:r>
          </a:p>
        </p:txBody>
      </p:sp>
      <p:sp>
        <p:nvSpPr>
          <p:cNvPr id="5" name="标题 4"/>
          <p:cNvSpPr>
            <a:spLocks noGrp="1"/>
          </p:cNvSpPr>
          <p:nvPr>
            <p:ph type="title"/>
          </p:nvPr>
        </p:nvSpPr>
        <p:spPr/>
        <p:txBody>
          <a:bodyPr/>
          <a:lstStyle/>
          <a:p>
            <a:r>
              <a:rPr lang="en-US" altLang="zh-CN" dirty="0"/>
              <a:t>Hadoop jobhistory</a:t>
            </a:r>
            <a:r>
              <a:rPr lang="zh-CN" altLang="en-US" dirty="0"/>
              <a:t>服务</a:t>
            </a:r>
          </a:p>
        </p:txBody>
      </p:sp>
      <p:sp>
        <p:nvSpPr>
          <p:cNvPr id="6" name="文本占位符 5"/>
          <p:cNvSpPr>
            <a:spLocks noGrp="1"/>
          </p:cNvSpPr>
          <p:nvPr>
            <p:ph type="body" sz="quarter" idx="10"/>
          </p:nvPr>
        </p:nvSpPr>
        <p:spPr/>
        <p:txBody>
          <a:bodyPr/>
          <a:lstStyle/>
          <a:p>
            <a:r>
              <a:rPr lang="zh-CN" altLang="en-US" dirty="0"/>
              <a:t>配置</a:t>
            </a:r>
          </a:p>
        </p:txBody>
      </p:sp>
      <p:sp>
        <p:nvSpPr>
          <p:cNvPr id="8" name="TextBox 3">
            <a:extLst>
              <a:ext uri="{FF2B5EF4-FFF2-40B4-BE49-F238E27FC236}">
                <a16:creationId xmlns:a16="http://schemas.microsoft.com/office/drawing/2014/main" id="{0C998B78-AB18-3C47-A1C7-25AE9A3A40B0}"/>
              </a:ext>
            </a:extLst>
          </p:cNvPr>
          <p:cNvSpPr txBox="1"/>
          <p:nvPr/>
        </p:nvSpPr>
        <p:spPr>
          <a:xfrm>
            <a:off x="393633" y="3416265"/>
            <a:ext cx="4477131"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vim mapred-site.xml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&gt;mapreduce.jobhistory.address&lt;/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&gt;node1:10020&lt;/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&gt;mapreduce.jobhistory.webapp.address&lt;/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&gt;node1:19888&lt;/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5553733" y="3970262"/>
            <a:ext cx="5770944"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/export/server/hadoop-3.3.0/etc/hadoop/mapred-site.xml node2:/export/server/hadoop-3.3.0/etc/hadoop/</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/export/server/hadoop-3.3.0/etc/hadoop/mapred-site.xml node3:/export/server/hadoop-3.3.0/etc/hadoop/</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8300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yarn</a:t>
            </a:r>
            <a:r>
              <a:rPr lang="zh-CN" altLang="en-US" dirty="0"/>
              <a:t>的日志聚集功能，在搭建</a:t>
            </a:r>
            <a:r>
              <a:rPr lang="en-US" altLang="zh-CN" dirty="0"/>
              <a:t>Hadoop</a:t>
            </a:r>
            <a:r>
              <a:rPr lang="zh-CN" altLang="en-US" dirty="0"/>
              <a:t>集群时已经配置完毕。这里不需要操作了。</a:t>
            </a:r>
            <a:endParaRPr lang="en-US" altLang="zh-CN" dirty="0"/>
          </a:p>
        </p:txBody>
      </p:sp>
      <p:sp>
        <p:nvSpPr>
          <p:cNvPr id="5" name="标题 4"/>
          <p:cNvSpPr>
            <a:spLocks noGrp="1"/>
          </p:cNvSpPr>
          <p:nvPr>
            <p:ph type="title"/>
          </p:nvPr>
        </p:nvSpPr>
        <p:spPr/>
        <p:txBody>
          <a:bodyPr/>
          <a:lstStyle/>
          <a:p>
            <a:r>
              <a:rPr lang="en-US" altLang="zh-CN" dirty="0"/>
              <a:t>Hadoop jobhistory</a:t>
            </a:r>
            <a:r>
              <a:rPr lang="zh-CN" altLang="en-US" dirty="0"/>
              <a:t>服务</a:t>
            </a:r>
          </a:p>
        </p:txBody>
      </p:sp>
      <p:sp>
        <p:nvSpPr>
          <p:cNvPr id="6" name="文本占位符 5"/>
          <p:cNvSpPr>
            <a:spLocks noGrp="1"/>
          </p:cNvSpPr>
          <p:nvPr>
            <p:ph type="body" sz="quarter" idx="10"/>
          </p:nvPr>
        </p:nvSpPr>
        <p:spPr/>
        <p:txBody>
          <a:bodyPr/>
          <a:lstStyle/>
          <a:p>
            <a:r>
              <a:rPr lang="zh-CN" altLang="en-US" dirty="0"/>
              <a:t>配置</a:t>
            </a:r>
          </a:p>
        </p:txBody>
      </p:sp>
      <p:sp>
        <p:nvSpPr>
          <p:cNvPr id="8" name="TextBox 3">
            <a:extLst>
              <a:ext uri="{FF2B5EF4-FFF2-40B4-BE49-F238E27FC236}">
                <a16:creationId xmlns:a16="http://schemas.microsoft.com/office/drawing/2014/main" id="{0C998B78-AB18-3C47-A1C7-25AE9A3A40B0}"/>
              </a:ext>
            </a:extLst>
          </p:cNvPr>
          <p:cNvSpPr txBox="1"/>
          <p:nvPr/>
        </p:nvSpPr>
        <p:spPr>
          <a:xfrm>
            <a:off x="3847113" y="2737255"/>
            <a:ext cx="4477131"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开启日志聚集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&gt;yarn.log-aggregation-enable&lt;/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&gt;true&lt;/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设置</a:t>
            </a:r>
            <a:r>
              <a:rPr lang="zh-CN" altLang="zh-CN" sz="1200" i="1" dirty="0">
                <a:solidFill>
                  <a:srgbClr val="999999"/>
                </a:solidFill>
                <a:latin typeface="Arial Unicode MS" panose="020B0604020202020204" pitchFamily="34" charset="-122"/>
                <a:ea typeface="JetBrains Mono"/>
              </a:rPr>
              <a:t>yarn</a:t>
            </a:r>
            <a:r>
              <a:rPr lang="zh-CN" altLang="zh-CN" sz="1200" i="1" dirty="0">
                <a:solidFill>
                  <a:srgbClr val="999999"/>
                </a:solidFill>
                <a:latin typeface="宋体" panose="02010600030101010101" pitchFamily="2" charset="-122"/>
                <a:ea typeface="宋体" panose="02010600030101010101" pitchFamily="2" charset="-122"/>
              </a:rPr>
              <a:t>历史服务器地址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&gt;yarn.log.server.url&lt;/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&gt;http://node1:19888/jobhistory/logs&lt;/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&lt;!-- </a:t>
            </a:r>
            <a:r>
              <a:rPr lang="zh-CN" altLang="zh-CN" sz="1200" i="1" dirty="0">
                <a:solidFill>
                  <a:srgbClr val="999999"/>
                </a:solidFill>
                <a:latin typeface="宋体" panose="02010600030101010101" pitchFamily="2" charset="-122"/>
                <a:ea typeface="宋体" panose="02010600030101010101" pitchFamily="2" charset="-122"/>
              </a:rPr>
              <a:t>保存的时间</a:t>
            </a:r>
            <a:r>
              <a:rPr lang="zh-CN" altLang="zh-CN" sz="1200" i="1" dirty="0">
                <a:solidFill>
                  <a:srgbClr val="999999"/>
                </a:solidFill>
                <a:latin typeface="Arial Unicode MS" panose="020B0604020202020204" pitchFamily="34" charset="-122"/>
                <a:ea typeface="JetBrains Mono"/>
              </a:rPr>
              <a:t>7</a:t>
            </a:r>
            <a:r>
              <a:rPr lang="zh-CN" altLang="zh-CN" sz="1200" i="1" dirty="0">
                <a:solidFill>
                  <a:srgbClr val="999999"/>
                </a:solidFill>
                <a:latin typeface="宋体" panose="02010600030101010101" pitchFamily="2" charset="-122"/>
                <a:ea typeface="宋体" panose="02010600030101010101" pitchFamily="2" charset="-122"/>
              </a:rPr>
              <a:t>天 </a:t>
            </a:r>
            <a:r>
              <a:rPr lang="zh-CN" altLang="zh-CN" sz="1200" i="1" dirty="0">
                <a:solidFill>
                  <a:srgbClr val="999999"/>
                </a:solidFill>
                <a:latin typeface="Arial Unicode MS" panose="020B0604020202020204" pitchFamily="34" charset="-122"/>
                <a:ea typeface="JetBrains Mono"/>
              </a:rPr>
              <a: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&gt;yarn.log-aggregation.retain-seconds&lt;/</a:t>
            </a:r>
            <a:r>
              <a:rPr lang="zh-CN" altLang="zh-CN" sz="1200" dirty="0">
                <a:solidFill>
                  <a:srgbClr val="0033B3"/>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&gt;604800&lt;/</a:t>
            </a:r>
            <a:r>
              <a:rPr lang="zh-CN" altLang="zh-CN" sz="1200" dirty="0">
                <a:solidFill>
                  <a:srgbClr val="0033B3"/>
                </a:solidFill>
                <a:latin typeface="Arial Unicode MS" panose="020B0604020202020204" pitchFamily="34" charset="-122"/>
                <a:ea typeface="JetBrains Mono"/>
              </a:rPr>
              <a:t>value</a:t>
            </a:r>
            <a:r>
              <a:rPr lang="zh-CN" altLang="zh-CN" sz="1200" dirty="0">
                <a:solidFill>
                  <a:srgbClr val="080808"/>
                </a:solidFill>
                <a:latin typeface="Arial Unicode MS" panose="020B0604020202020204" pitchFamily="34" charset="-122"/>
                <a:ea typeface="JetBrains Mono"/>
              </a:rPr>
              <a:t>&gt;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&lt;/</a:t>
            </a:r>
            <a:r>
              <a:rPr lang="zh-CN" altLang="zh-CN" sz="1200" dirty="0">
                <a:solidFill>
                  <a:srgbClr val="0033B3"/>
                </a:solidFill>
                <a:latin typeface="Arial Unicode MS" panose="020B0604020202020204" pitchFamily="34" charset="-122"/>
                <a:ea typeface="JetBrains Mono"/>
              </a:rPr>
              <a:t>property</a:t>
            </a:r>
            <a:r>
              <a:rPr lang="zh-CN" altLang="zh-CN" sz="1200" dirty="0">
                <a:solidFill>
                  <a:srgbClr val="080808"/>
                </a:solidFill>
                <a:latin typeface="Arial Unicode MS" panose="020B0604020202020204" pitchFamily="34" charset="-122"/>
                <a:ea typeface="JetBrains Mono"/>
              </a:rPr>
              <a:t>&gt;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790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注意</a:t>
            </a:r>
            <a:r>
              <a:rPr lang="en-US" altLang="zh-CN" dirty="0"/>
              <a:t>jobhistory</a:t>
            </a:r>
            <a:r>
              <a:rPr lang="zh-CN" altLang="en-US" dirty="0"/>
              <a:t>服务并不受</a:t>
            </a:r>
            <a:r>
              <a:rPr lang="en-US" altLang="zh-CN" dirty="0"/>
              <a:t>Hadoop</a:t>
            </a:r>
            <a:r>
              <a:rPr lang="zh-CN" altLang="en-US" dirty="0"/>
              <a:t>集群启停命令控制，需要单独启动、单独关闭。</a:t>
            </a:r>
            <a:endParaRPr lang="en-US" altLang="zh-CN" dirty="0"/>
          </a:p>
          <a:p>
            <a:endParaRPr lang="en-US" altLang="zh-CN" dirty="0"/>
          </a:p>
          <a:p>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lang="en-US" altLang="zh-CN" dirty="0"/>
              <a:t>Hadoop jobhistory</a:t>
            </a:r>
            <a:r>
              <a:rPr lang="zh-CN" altLang="en-US" dirty="0"/>
              <a:t>服务</a:t>
            </a:r>
          </a:p>
        </p:txBody>
      </p:sp>
      <p:sp>
        <p:nvSpPr>
          <p:cNvPr id="6" name="文本占位符 5"/>
          <p:cNvSpPr>
            <a:spLocks noGrp="1"/>
          </p:cNvSpPr>
          <p:nvPr>
            <p:ph type="body" sz="quarter" idx="10"/>
          </p:nvPr>
        </p:nvSpPr>
        <p:spPr/>
        <p:txBody>
          <a:bodyPr/>
          <a:lstStyle/>
          <a:p>
            <a:r>
              <a:rPr lang="zh-CN" altLang="en-US" dirty="0"/>
              <a:t>服务启停</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3734362" y="2728201"/>
            <a:ext cx="4477131"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#hadoop2.x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mr-jobhistory-daemon.sh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historyserver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#hadoop3.x</a:t>
            </a:r>
            <a:r>
              <a:rPr lang="zh-CN" altLang="zh-CN" sz="1200" i="1" dirty="0">
                <a:solidFill>
                  <a:srgbClr val="999999"/>
                </a:solidFill>
                <a:latin typeface="宋体" panose="02010600030101010101" pitchFamily="2" charset="-122"/>
                <a:ea typeface="宋体" panose="02010600030101010101" pitchFamily="2" charset="-122"/>
              </a:rPr>
              <a:t>版本命令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mapred </a:t>
            </a:r>
            <a:r>
              <a:rPr lang="zh-CN" altLang="zh-CN" sz="1200" dirty="0">
                <a:solidFill>
                  <a:srgbClr val="080808"/>
                </a:solidFill>
                <a:latin typeface="Arial Unicode MS" panose="020B0604020202020204" pitchFamily="34" charset="-122"/>
                <a:ea typeface="JetBrains Mono"/>
              </a:rPr>
              <a:t>--daemon start|</a:t>
            </a:r>
            <a:r>
              <a:rPr lang="zh-CN" altLang="zh-CN" sz="1200" dirty="0">
                <a:solidFill>
                  <a:srgbClr val="0073BF"/>
                </a:solidFill>
                <a:latin typeface="Arial Unicode MS" panose="020B0604020202020204" pitchFamily="34" charset="-122"/>
                <a:ea typeface="JetBrains Mono"/>
              </a:rPr>
              <a:t>stop </a:t>
            </a:r>
            <a:r>
              <a:rPr lang="zh-CN" altLang="zh-CN" sz="1200" dirty="0">
                <a:solidFill>
                  <a:srgbClr val="080808"/>
                </a:solidFill>
                <a:latin typeface="Arial Unicode MS" panose="020B0604020202020204" pitchFamily="34" charset="-122"/>
                <a:ea typeface="JetBrains Mono"/>
              </a:rPr>
              <a:t>historyserver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jps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13794 </a:t>
            </a:r>
            <a:r>
              <a:rPr lang="zh-CN" altLang="zh-CN" sz="1200" dirty="0">
                <a:solidFill>
                  <a:srgbClr val="080808"/>
                </a:solidFill>
                <a:latin typeface="Arial Unicode MS" panose="020B0604020202020204" pitchFamily="34" charset="-122"/>
                <a:ea typeface="JetBrains Mono"/>
              </a:rPr>
              <a:t>JobHistoryServer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13060 </a:t>
            </a:r>
            <a:r>
              <a:rPr lang="zh-CN" altLang="zh-CN" sz="1200" dirty="0">
                <a:solidFill>
                  <a:srgbClr val="080808"/>
                </a:solidFill>
                <a:latin typeface="Arial Unicode MS" panose="020B0604020202020204" pitchFamily="34" charset="-122"/>
                <a:ea typeface="JetBrains Mono"/>
              </a:rPr>
              <a:t>DataNode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12922 </a:t>
            </a:r>
            <a:r>
              <a:rPr lang="zh-CN" altLang="zh-CN" sz="1200" dirty="0">
                <a:solidFill>
                  <a:srgbClr val="080808"/>
                </a:solidFill>
                <a:latin typeface="Arial Unicode MS" panose="020B0604020202020204" pitchFamily="34" charset="-122"/>
                <a:ea typeface="JetBrains Mono"/>
              </a:rPr>
              <a:t>NameNode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13436 </a:t>
            </a:r>
            <a:r>
              <a:rPr lang="zh-CN" altLang="zh-CN" sz="1200" dirty="0">
                <a:solidFill>
                  <a:srgbClr val="080808"/>
                </a:solidFill>
                <a:latin typeface="Arial Unicode MS" panose="020B0604020202020204" pitchFamily="34" charset="-122"/>
                <a:ea typeface="JetBrains Mono"/>
              </a:rPr>
              <a:t>NodeManager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13836 </a:t>
            </a:r>
            <a:r>
              <a:rPr lang="zh-CN" altLang="zh-CN" sz="1200" dirty="0">
                <a:solidFill>
                  <a:srgbClr val="080808"/>
                </a:solidFill>
                <a:latin typeface="Arial Unicode MS" panose="020B0604020202020204" pitchFamily="34" charset="-122"/>
                <a:ea typeface="JetBrains Mono"/>
              </a:rPr>
              <a:t>Jps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13327 </a:t>
            </a:r>
            <a:r>
              <a:rPr lang="zh-CN" altLang="zh-CN" sz="1200" dirty="0">
                <a:solidFill>
                  <a:srgbClr val="080808"/>
                </a:solidFill>
                <a:latin typeface="Arial Unicode MS" panose="020B0604020202020204" pitchFamily="34" charset="-122"/>
                <a:ea typeface="JetBrains Mono"/>
              </a:rPr>
              <a:t>ResourceManager</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84845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hlinkClick r:id="rId2"/>
              </a:rPr>
              <a:t>http://node1:19888/jobhistory</a:t>
            </a:r>
            <a:endParaRPr lang="zh-CN" altLang="en-US" dirty="0"/>
          </a:p>
        </p:txBody>
      </p:sp>
      <p:sp>
        <p:nvSpPr>
          <p:cNvPr id="5" name="标题 4"/>
          <p:cNvSpPr>
            <a:spLocks noGrp="1"/>
          </p:cNvSpPr>
          <p:nvPr>
            <p:ph type="title"/>
          </p:nvPr>
        </p:nvSpPr>
        <p:spPr/>
        <p:txBody>
          <a:bodyPr/>
          <a:lstStyle/>
          <a:p>
            <a:r>
              <a:rPr lang="en-US" altLang="zh-CN" dirty="0"/>
              <a:t>Hadoop jobhistory</a:t>
            </a:r>
            <a:r>
              <a:rPr lang="zh-CN" altLang="en-US" dirty="0"/>
              <a:t>服务</a:t>
            </a:r>
          </a:p>
        </p:txBody>
      </p:sp>
      <p:sp>
        <p:nvSpPr>
          <p:cNvPr id="6" name="文本占位符 5"/>
          <p:cNvSpPr>
            <a:spLocks noGrp="1"/>
          </p:cNvSpPr>
          <p:nvPr>
            <p:ph type="body" sz="quarter" idx="10"/>
          </p:nvPr>
        </p:nvSpPr>
        <p:spPr/>
        <p:txBody>
          <a:bodyPr/>
          <a:lstStyle/>
          <a:p>
            <a:r>
              <a:rPr lang="en-US" altLang="zh-CN" dirty="0"/>
              <a:t>UI</a:t>
            </a:r>
            <a:r>
              <a:rPr lang="zh-CN" altLang="en-US" dirty="0"/>
              <a:t>页面</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1650641" y="2627569"/>
            <a:ext cx="8870075" cy="2541960"/>
          </a:xfrm>
          <a:prstGeom prst="rect">
            <a:avLst/>
          </a:prstGeom>
        </p:spPr>
      </p:pic>
    </p:spTree>
    <p:extLst>
      <p:ext uri="{BB962C8B-B14F-4D97-AF65-F5344CB8AC3E}">
        <p14:creationId xmlns:p14="http://schemas.microsoft.com/office/powerpoint/2010/main" val="2356599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HDFS</a:t>
            </a:r>
            <a:r>
              <a:rPr lang="zh-CN" altLang="en-US" dirty="0"/>
              <a:t>的垃圾桶机制</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308997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每一个文件系统都会有垃圾桶机制，便于将删除的数据回收到垃圾桶里面去，避免某些误操作删除一些重要文件；</a:t>
            </a:r>
            <a:endParaRPr lang="en-US" altLang="zh-CN" dirty="0"/>
          </a:p>
          <a:p>
            <a:r>
              <a:rPr lang="zh-CN" altLang="en-US" dirty="0"/>
              <a:t>回收到垃圾桶里里面的资料数据，都可以进行恢复；</a:t>
            </a:r>
            <a:endParaRPr lang="en-US" altLang="zh-CN" dirty="0"/>
          </a:p>
          <a:p>
            <a:r>
              <a:rPr lang="zh-CN" altLang="en-US" dirty="0"/>
              <a:t>在</a:t>
            </a:r>
            <a:r>
              <a:rPr lang="en-US" altLang="zh-CN" dirty="0"/>
              <a:t>windows</a:t>
            </a:r>
            <a:r>
              <a:rPr lang="zh-CN" altLang="en-US" dirty="0"/>
              <a:t>中，垃圾桶叫做回收站。</a:t>
            </a:r>
            <a:r>
              <a:rPr lang="en-US" altLang="zh-CN" dirty="0"/>
              <a:t>HDFS</a:t>
            </a:r>
            <a:r>
              <a:rPr lang="zh-CN" altLang="en-US" dirty="0"/>
              <a:t>文件系统默认没有开启垃圾桶功能，需要手动配置开启；</a:t>
            </a:r>
          </a:p>
        </p:txBody>
      </p:sp>
      <p:sp>
        <p:nvSpPr>
          <p:cNvPr id="5" name="标题 4"/>
          <p:cNvSpPr>
            <a:spLocks noGrp="1"/>
          </p:cNvSpPr>
          <p:nvPr>
            <p:ph type="title"/>
          </p:nvPr>
        </p:nvSpPr>
        <p:spPr/>
        <p:txBody>
          <a:bodyPr/>
          <a:lstStyle/>
          <a:p>
            <a:r>
              <a:rPr lang="en-US" altLang="zh-CN" dirty="0"/>
              <a:t>HDFS</a:t>
            </a:r>
            <a:r>
              <a:rPr lang="zh-CN" altLang="en-US" dirty="0"/>
              <a:t>的垃圾桶机制</a:t>
            </a:r>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a:picLocks noChangeAspect="1"/>
          </p:cNvPicPr>
          <p:nvPr/>
        </p:nvPicPr>
        <p:blipFill>
          <a:blip r:embed="rId2"/>
          <a:stretch>
            <a:fillRect/>
          </a:stretch>
        </p:blipFill>
        <p:spPr>
          <a:xfrm>
            <a:off x="4668236" y="3755920"/>
            <a:ext cx="2834886" cy="1851820"/>
          </a:xfrm>
          <a:prstGeom prst="rect">
            <a:avLst/>
          </a:prstGeom>
        </p:spPr>
      </p:pic>
    </p:spTree>
    <p:extLst>
      <p:ext uri="{BB962C8B-B14F-4D97-AF65-F5344CB8AC3E}">
        <p14:creationId xmlns:p14="http://schemas.microsoft.com/office/powerpoint/2010/main" val="178448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广义上</a:t>
            </a:r>
            <a:r>
              <a:rPr lang="en-US" altLang="zh-CN" dirty="0"/>
              <a:t>Hadoop</a:t>
            </a:r>
            <a:r>
              <a:rPr lang="zh-CN" altLang="en-US" dirty="0"/>
              <a:t>指的是围绕</a:t>
            </a:r>
            <a:r>
              <a:rPr lang="en-US" altLang="zh-CN" dirty="0"/>
              <a:t>Hadoop</a:t>
            </a:r>
            <a:r>
              <a:rPr lang="zh-CN" altLang="en-US" dirty="0"/>
              <a:t>打造的大数据生态圈。</a:t>
            </a: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介绍</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450" y="2264400"/>
            <a:ext cx="7450458" cy="4204498"/>
          </a:xfrm>
          <a:prstGeom prst="rect">
            <a:avLst/>
          </a:prstGeom>
        </p:spPr>
      </p:pic>
    </p:spTree>
    <p:extLst>
      <p:ext uri="{BB962C8B-B14F-4D97-AF65-F5344CB8AC3E}">
        <p14:creationId xmlns:p14="http://schemas.microsoft.com/office/powerpoint/2010/main" val="366985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3</a:t>
            </a:r>
            <a:r>
              <a:rPr lang="zh-CN" altLang="en-US" dirty="0"/>
              <a:t>台机器都需要修改，重启之后生效。</a:t>
            </a:r>
            <a:endParaRPr lang="en-US" altLang="zh-CN" dirty="0"/>
          </a:p>
          <a:p>
            <a:r>
              <a:rPr lang="zh-CN" altLang="en-US" dirty="0"/>
              <a:t>本课程在搭建</a:t>
            </a:r>
            <a:r>
              <a:rPr lang="en-US" altLang="zh-CN" dirty="0"/>
              <a:t>Hadoop</a:t>
            </a:r>
            <a:r>
              <a:rPr lang="zh-CN" altLang="en-US" dirty="0"/>
              <a:t>集群的时候已经配置，可以不用操作。</a:t>
            </a:r>
          </a:p>
        </p:txBody>
      </p:sp>
      <p:sp>
        <p:nvSpPr>
          <p:cNvPr id="5" name="标题 4"/>
          <p:cNvSpPr>
            <a:spLocks noGrp="1"/>
          </p:cNvSpPr>
          <p:nvPr>
            <p:ph type="title"/>
          </p:nvPr>
        </p:nvSpPr>
        <p:spPr/>
        <p:txBody>
          <a:bodyPr/>
          <a:lstStyle/>
          <a:p>
            <a:r>
              <a:rPr lang="en-US" altLang="zh-CN" dirty="0"/>
              <a:t>HDFS</a:t>
            </a:r>
            <a:r>
              <a:rPr lang="zh-CN" altLang="en-US" dirty="0"/>
              <a:t>的垃圾桶机制</a:t>
            </a:r>
          </a:p>
        </p:txBody>
      </p:sp>
      <p:sp>
        <p:nvSpPr>
          <p:cNvPr id="6" name="文本占位符 5"/>
          <p:cNvSpPr>
            <a:spLocks noGrp="1"/>
          </p:cNvSpPr>
          <p:nvPr>
            <p:ph type="body" sz="quarter" idx="10"/>
          </p:nvPr>
        </p:nvSpPr>
        <p:spPr/>
        <p:txBody>
          <a:bodyPr/>
          <a:lstStyle/>
          <a:p>
            <a:r>
              <a:rPr lang="zh-CN" altLang="en-US" dirty="0"/>
              <a:t>配置</a:t>
            </a:r>
          </a:p>
        </p:txBody>
      </p:sp>
      <p:sp>
        <p:nvSpPr>
          <p:cNvPr id="8" name="TextBox 3">
            <a:extLst>
              <a:ext uri="{FF2B5EF4-FFF2-40B4-BE49-F238E27FC236}">
                <a16:creationId xmlns:a16="http://schemas.microsoft.com/office/drawing/2014/main" id="{0C998B78-AB18-3C47-A1C7-25AE9A3A40B0}"/>
              </a:ext>
            </a:extLst>
          </p:cNvPr>
          <p:cNvSpPr txBox="1"/>
          <p:nvPr/>
        </p:nvSpPr>
        <p:spPr>
          <a:xfrm>
            <a:off x="3847113" y="3289516"/>
            <a:ext cx="4477131"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宋体" panose="02010600030101010101" pitchFamily="2" charset="-122"/>
                <a:ea typeface="宋体" panose="02010600030101010101" pitchFamily="2" charset="-122"/>
              </a:rPr>
              <a:t>在</a:t>
            </a:r>
            <a:r>
              <a:rPr lang="zh-CN" altLang="zh-CN" sz="1200" dirty="0">
                <a:solidFill>
                  <a:srgbClr val="0073BF"/>
                </a:solidFill>
                <a:latin typeface="宋体" panose="02010600030101010101" pitchFamily="2" charset="-122"/>
                <a:ea typeface="JetBrains Mono"/>
              </a:rPr>
              <a:t>core-site.xml</a:t>
            </a:r>
            <a:r>
              <a:rPr lang="zh-CN" altLang="zh-CN" sz="1200" dirty="0">
                <a:solidFill>
                  <a:srgbClr val="0073BF"/>
                </a:solidFill>
                <a:latin typeface="宋体" panose="02010600030101010101" pitchFamily="2" charset="-122"/>
                <a:ea typeface="宋体" panose="02010600030101010101" pitchFamily="2" charset="-122"/>
              </a:rPr>
              <a:t>中开启垃圾桶机制</a:t>
            </a:r>
            <a:br>
              <a:rPr lang="zh-CN" altLang="zh-CN" sz="1200" dirty="0">
                <a:solidFill>
                  <a:srgbClr val="0073BF"/>
                </a:solidFill>
                <a:latin typeface="宋体" panose="02010600030101010101" pitchFamily="2" charset="-122"/>
                <a:ea typeface="宋体" panose="02010600030101010101" pitchFamily="2" charset="-122"/>
              </a:rPr>
            </a:b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宋体" panose="02010600030101010101" pitchFamily="2" charset="-122"/>
              </a:rPr>
              <a:t>指定保存在垃圾桶的时间。单位分钟</a:t>
            </a:r>
            <a:br>
              <a:rPr lang="zh-CN" altLang="zh-CN" sz="1200" dirty="0">
                <a:solidFill>
                  <a:srgbClr val="0073BF"/>
                </a:solidFill>
                <a:latin typeface="宋体" panose="02010600030101010101" pitchFamily="2" charset="-122"/>
                <a:ea typeface="宋体" panose="02010600030101010101" pitchFamily="2" charset="-122"/>
              </a:rPr>
            </a:b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JetBrains Mono"/>
              </a:rPr>
              <a:t>&lt;property&gt;</a:t>
            </a:r>
            <a:br>
              <a:rPr lang="zh-CN" altLang="zh-CN" sz="1200" dirty="0">
                <a:solidFill>
                  <a:srgbClr val="0073BF"/>
                </a:solidFill>
                <a:latin typeface="宋体" panose="02010600030101010101" pitchFamily="2" charset="-122"/>
                <a:ea typeface="JetBrains Mono"/>
              </a:rPr>
            </a:br>
            <a:r>
              <a:rPr lang="zh-CN" altLang="zh-CN" sz="1200" dirty="0">
                <a:solidFill>
                  <a:srgbClr val="0073BF"/>
                </a:solidFill>
                <a:latin typeface="宋体" panose="02010600030101010101" pitchFamily="2" charset="-122"/>
                <a:ea typeface="JetBrains Mono"/>
              </a:rPr>
              <a:t> &lt;name</a:t>
            </a:r>
            <a:r>
              <a:rPr lang="zh-CN" altLang="zh-CN" sz="1200" dirty="0">
                <a:solidFill>
                  <a:srgbClr val="0033B3"/>
                </a:solidFill>
                <a:latin typeface="宋体" panose="02010600030101010101" pitchFamily="2" charset="-122"/>
                <a:ea typeface="JetBrains Mono"/>
              </a:rPr>
              <a:t>&gt;</a:t>
            </a:r>
            <a:r>
              <a:rPr lang="zh-CN" altLang="zh-CN" sz="1200" dirty="0">
                <a:solidFill>
                  <a:srgbClr val="080808"/>
                </a:solidFill>
                <a:latin typeface="宋体" panose="02010600030101010101" pitchFamily="2" charset="-122"/>
                <a:ea typeface="JetBrains Mono"/>
              </a:rPr>
              <a:t>fs.trash.interval</a:t>
            </a:r>
            <a:r>
              <a:rPr lang="zh-CN" altLang="zh-CN" sz="1200" dirty="0">
                <a:solidFill>
                  <a:srgbClr val="0033B3"/>
                </a:solidFill>
                <a:latin typeface="宋体" panose="02010600030101010101" pitchFamily="2" charset="-122"/>
                <a:ea typeface="JetBrains Mono"/>
              </a:rPr>
              <a:t>&lt;</a:t>
            </a:r>
            <a:r>
              <a:rPr lang="zh-CN" altLang="zh-CN" sz="1200" dirty="0">
                <a:solidFill>
                  <a:srgbClr val="080808"/>
                </a:solidFill>
                <a:latin typeface="宋体" panose="02010600030101010101" pitchFamily="2" charset="-122"/>
                <a:ea typeface="JetBrains Mono"/>
              </a:rPr>
              <a:t>/name</a:t>
            </a:r>
            <a:r>
              <a:rPr lang="zh-CN" altLang="zh-CN" sz="1200" dirty="0">
                <a:solidFill>
                  <a:srgbClr val="0033B3"/>
                </a:solidFill>
                <a:latin typeface="宋体" panose="02010600030101010101" pitchFamily="2" charset="-122"/>
                <a:ea typeface="JetBrains Mono"/>
              </a:rPr>
              <a:t>&gt;</a:t>
            </a:r>
            <a:br>
              <a:rPr lang="zh-CN" altLang="zh-CN" sz="1200" dirty="0">
                <a:solidFill>
                  <a:srgbClr val="0033B3"/>
                </a:solidFill>
                <a:latin typeface="宋体" panose="02010600030101010101" pitchFamily="2" charset="-122"/>
                <a:ea typeface="JetBrains Mono"/>
              </a:rPr>
            </a:br>
            <a:r>
              <a:rPr lang="zh-CN" altLang="zh-CN" sz="1200" dirty="0">
                <a:solidFill>
                  <a:srgbClr val="0033B3"/>
                </a:solidFill>
                <a:latin typeface="宋体" panose="02010600030101010101" pitchFamily="2" charset="-122"/>
                <a:ea typeface="JetBrains Mono"/>
              </a:rPr>
              <a:t> </a:t>
            </a:r>
            <a:r>
              <a:rPr lang="zh-CN" altLang="zh-CN" sz="1200" dirty="0">
                <a:solidFill>
                  <a:srgbClr val="0073BF"/>
                </a:solidFill>
                <a:latin typeface="宋体" panose="02010600030101010101" pitchFamily="2" charset="-122"/>
                <a:ea typeface="JetBrains Mono"/>
              </a:rPr>
              <a:t>&lt;value</a:t>
            </a:r>
            <a:r>
              <a:rPr lang="zh-CN" altLang="zh-CN" sz="1200" dirty="0">
                <a:solidFill>
                  <a:srgbClr val="0033B3"/>
                </a:solidFill>
                <a:latin typeface="宋体" panose="02010600030101010101" pitchFamily="2" charset="-122"/>
                <a:ea typeface="JetBrains Mono"/>
              </a:rPr>
              <a:t>&gt;</a:t>
            </a:r>
            <a:r>
              <a:rPr lang="zh-CN" altLang="zh-CN" sz="1200" dirty="0">
                <a:solidFill>
                  <a:srgbClr val="1750EB"/>
                </a:solidFill>
                <a:latin typeface="宋体" panose="02010600030101010101" pitchFamily="2" charset="-122"/>
                <a:ea typeface="JetBrains Mono"/>
              </a:rPr>
              <a:t>1440</a:t>
            </a:r>
            <a:r>
              <a:rPr lang="zh-CN" altLang="zh-CN" sz="1200" dirty="0">
                <a:solidFill>
                  <a:srgbClr val="0033B3"/>
                </a:solidFill>
                <a:latin typeface="宋体" panose="02010600030101010101" pitchFamily="2" charset="-122"/>
                <a:ea typeface="JetBrains Mono"/>
              </a:rPr>
              <a:t>&lt;</a:t>
            </a:r>
            <a:r>
              <a:rPr lang="zh-CN" altLang="zh-CN" sz="1200" dirty="0">
                <a:solidFill>
                  <a:srgbClr val="080808"/>
                </a:solidFill>
                <a:latin typeface="宋体" panose="02010600030101010101" pitchFamily="2" charset="-122"/>
                <a:ea typeface="JetBrains Mono"/>
              </a:rPr>
              <a:t>/value</a:t>
            </a:r>
            <a:r>
              <a:rPr lang="zh-CN" altLang="zh-CN" sz="1200" dirty="0">
                <a:solidFill>
                  <a:srgbClr val="0033B3"/>
                </a:solidFill>
                <a:latin typeface="宋体" panose="02010600030101010101" pitchFamily="2" charset="-122"/>
                <a:ea typeface="JetBrains Mono"/>
              </a:rPr>
              <a:t>&gt;</a:t>
            </a:r>
            <a:br>
              <a:rPr lang="zh-CN" altLang="zh-CN" sz="1200" dirty="0">
                <a:solidFill>
                  <a:srgbClr val="0033B3"/>
                </a:solidFill>
                <a:latin typeface="宋体" panose="02010600030101010101" pitchFamily="2" charset="-122"/>
                <a:ea typeface="JetBrains Mono"/>
              </a:rPr>
            </a:br>
            <a:r>
              <a:rPr lang="zh-CN" altLang="zh-CN" sz="1200" dirty="0">
                <a:solidFill>
                  <a:srgbClr val="0073BF"/>
                </a:solidFill>
                <a:latin typeface="宋体" panose="02010600030101010101" pitchFamily="2" charset="-122"/>
                <a:ea typeface="JetBrains Mono"/>
              </a:rPr>
              <a:t>&lt;/property&gt;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422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配置好之后，再删除文件，直接进入垃圾桶；</a:t>
            </a:r>
            <a:endParaRPr lang="en-US" altLang="zh-CN" dirty="0"/>
          </a:p>
          <a:p>
            <a:r>
              <a:rPr lang="zh-CN" altLang="en-US" dirty="0"/>
              <a:t>垃圾桶的</a:t>
            </a:r>
            <a:r>
              <a:rPr lang="zh-CN" altLang="en-US" dirty="0">
                <a:solidFill>
                  <a:srgbClr val="92D050"/>
                </a:solidFill>
              </a:rPr>
              <a:t>本质就是在</a:t>
            </a:r>
            <a:r>
              <a:rPr lang="en-US" altLang="zh-CN" dirty="0">
                <a:solidFill>
                  <a:srgbClr val="92D050"/>
                </a:solidFill>
              </a:rPr>
              <a:t>HDFS</a:t>
            </a:r>
            <a:r>
              <a:rPr lang="zh-CN" altLang="en-US" dirty="0">
                <a:solidFill>
                  <a:srgbClr val="92D050"/>
                </a:solidFill>
              </a:rPr>
              <a:t>上创建一个隐藏的文件夹，将删除的文件移动到隐藏文件夹中，逻辑删除它</a:t>
            </a:r>
            <a:r>
              <a:rPr lang="zh-CN" altLang="en-US" dirty="0"/>
              <a:t>；</a:t>
            </a:r>
            <a:endParaRPr lang="en-US" altLang="zh-CN" dirty="0"/>
          </a:p>
          <a:p>
            <a:r>
              <a:rPr lang="zh-CN" altLang="en-US" dirty="0"/>
              <a:t>也可以在执行删除的时候，指定跳过垃圾桶，直接删除；</a:t>
            </a:r>
            <a:endParaRPr lang="en-US" altLang="zh-CN" dirty="0"/>
          </a:p>
          <a:p>
            <a:r>
              <a:rPr lang="zh-CN" altLang="en-US" dirty="0"/>
              <a:t>如果后悔删除，可以从隐藏文件夹中将删除的文件恢复出来。</a:t>
            </a:r>
          </a:p>
        </p:txBody>
      </p:sp>
      <p:sp>
        <p:nvSpPr>
          <p:cNvPr id="5" name="标题 4"/>
          <p:cNvSpPr>
            <a:spLocks noGrp="1"/>
          </p:cNvSpPr>
          <p:nvPr>
            <p:ph type="title"/>
          </p:nvPr>
        </p:nvSpPr>
        <p:spPr/>
        <p:txBody>
          <a:bodyPr/>
          <a:lstStyle/>
          <a:p>
            <a:r>
              <a:rPr lang="en-US" altLang="zh-CN" dirty="0"/>
              <a:t>HDFS</a:t>
            </a:r>
            <a:r>
              <a:rPr lang="zh-CN" altLang="en-US" dirty="0"/>
              <a:t>的垃圾桶机制</a:t>
            </a:r>
          </a:p>
        </p:txBody>
      </p:sp>
      <p:sp>
        <p:nvSpPr>
          <p:cNvPr id="6" name="文本占位符 5"/>
          <p:cNvSpPr>
            <a:spLocks noGrp="1"/>
          </p:cNvSpPr>
          <p:nvPr>
            <p:ph type="body" sz="quarter" idx="10"/>
          </p:nvPr>
        </p:nvSpPr>
        <p:spPr/>
        <p:txBody>
          <a:bodyPr/>
          <a:lstStyle/>
          <a:p>
            <a:r>
              <a:rPr lang="zh-CN" altLang="en-US" dirty="0"/>
              <a:t>使用</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3847113" y="4296048"/>
            <a:ext cx="4477131"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hdfs://node1:8020/user/</a:t>
            </a:r>
            <a:r>
              <a:rPr lang="zh-CN" altLang="zh-CN" sz="1200" dirty="0">
                <a:solidFill>
                  <a:srgbClr val="0073BF"/>
                </a:solidFill>
                <a:latin typeface="宋体" panose="02010600030101010101" pitchFamily="2" charset="-122"/>
                <a:ea typeface="宋体" panose="02010600030101010101" pitchFamily="2" charset="-122"/>
              </a:rPr>
              <a:t>用户名</a:t>
            </a:r>
            <a:r>
              <a:rPr lang="zh-CN" altLang="zh-CN" sz="1200" dirty="0">
                <a:solidFill>
                  <a:srgbClr val="0073BF"/>
                </a:solidFill>
                <a:latin typeface="Arial Unicode MS" panose="020B0604020202020204" pitchFamily="34" charset="-122"/>
                <a:ea typeface="JetBrains Mono"/>
              </a:rPr>
              <a:t>/.Trash/Current</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-cp /user/root/.Trash/Current/itcast.txt /</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-rm -skipTrash /itcast.txt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hadoop fs -rm -skipTrash /itcast.txt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Deleted </a:t>
            </a:r>
            <a:r>
              <a:rPr lang="zh-CN" altLang="zh-CN" sz="1200" dirty="0">
                <a:solidFill>
                  <a:srgbClr val="080808"/>
                </a:solidFill>
                <a:latin typeface="Arial Unicode MS" panose="020B0604020202020204" pitchFamily="34" charset="-122"/>
                <a:ea typeface="JetBrains Mono"/>
              </a:rPr>
              <a:t>/itcast.txt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982625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Apache Hadoop</a:t>
            </a:r>
            <a:r>
              <a:rPr lang="zh-CN" altLang="en-US" dirty="0"/>
              <a:t>概述</a:t>
            </a:r>
            <a:endParaRPr lang="en-US" altLang="zh-CN" dirty="0"/>
          </a:p>
          <a:p>
            <a:r>
              <a:rPr lang="en-US" altLang="zh-CN" dirty="0"/>
              <a:t>Hadoop</a:t>
            </a:r>
            <a:r>
              <a:rPr lang="zh-CN" altLang="en-US" dirty="0"/>
              <a:t>集群搭建</a:t>
            </a:r>
            <a:endParaRPr lang="en-US" altLang="zh-CN" dirty="0"/>
          </a:p>
          <a:p>
            <a:r>
              <a:rPr lang="en-US" altLang="zh-CN" dirty="0"/>
              <a:t>Hadoop</a:t>
            </a:r>
            <a:r>
              <a:rPr lang="zh-CN" altLang="en-US" dirty="0"/>
              <a:t>初体验</a:t>
            </a:r>
            <a:endParaRPr lang="en-US" altLang="zh-CN" dirty="0"/>
          </a:p>
          <a:p>
            <a:r>
              <a:rPr lang="en-US" altLang="zh-CN" dirty="0"/>
              <a:t>Hadoop jobhistory</a:t>
            </a:r>
            <a:r>
              <a:rPr lang="zh-CN" altLang="en-US" dirty="0"/>
              <a:t>服务</a:t>
            </a:r>
            <a:endParaRPr lang="en-US" altLang="zh-CN" dirty="0"/>
          </a:p>
          <a:p>
            <a:r>
              <a:rPr kumimoji="1" lang="en-US" altLang="zh-CN" dirty="0"/>
              <a:t>HDFS</a:t>
            </a:r>
            <a:r>
              <a:rPr kumimoji="1" lang="zh-CN" altLang="en-US" dirty="0"/>
              <a:t>垃圾桶服务</a:t>
            </a: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Apache Hadoop</a:t>
            </a:r>
            <a:endParaRPr lang="zh-CN" altLang="en-US" dirty="0"/>
          </a:p>
        </p:txBody>
      </p:sp>
    </p:spTree>
    <p:extLst>
      <p:ext uri="{BB962C8B-B14F-4D97-AF65-F5344CB8AC3E}">
        <p14:creationId xmlns:p14="http://schemas.microsoft.com/office/powerpoint/2010/main" val="19202131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lang="zh-CN" altLang="en-US" dirty="0"/>
              <a:t>了解</a:t>
            </a:r>
            <a:r>
              <a:rPr lang="en-US" altLang="zh-CN" dirty="0"/>
              <a:t>Hadoop</a:t>
            </a:r>
            <a:r>
              <a:rPr lang="zh-CN" altLang="en-US" dirty="0"/>
              <a:t>发展历史、生态圈</a:t>
            </a:r>
          </a:p>
          <a:p>
            <a:r>
              <a:rPr lang="zh-CN" altLang="en-US" dirty="0"/>
              <a:t>掌握</a:t>
            </a:r>
            <a:r>
              <a:rPr lang="en-US" altLang="zh-CN" dirty="0"/>
              <a:t>Hadoop</a:t>
            </a:r>
            <a:r>
              <a:rPr lang="zh-CN" altLang="en-US" dirty="0"/>
              <a:t>集群架构、角色</a:t>
            </a:r>
          </a:p>
          <a:p>
            <a:r>
              <a:rPr lang="zh-CN" altLang="en-US" dirty="0"/>
              <a:t>掌握</a:t>
            </a:r>
            <a:r>
              <a:rPr lang="en-US" altLang="zh-CN" dirty="0"/>
              <a:t>Hadoop</a:t>
            </a:r>
            <a:r>
              <a:rPr lang="zh-CN" altLang="en-US" dirty="0"/>
              <a:t>集群分布式安装部署</a:t>
            </a:r>
          </a:p>
          <a:p>
            <a:r>
              <a:rPr lang="zh-CN" altLang="en-US" dirty="0"/>
              <a:t>掌握</a:t>
            </a:r>
            <a:r>
              <a:rPr lang="en-US" altLang="zh-CN" dirty="0"/>
              <a:t>Job HistoryServer</a:t>
            </a:r>
            <a:r>
              <a:rPr lang="zh-CN" altLang="en-US" dirty="0"/>
              <a:t>功能</a:t>
            </a:r>
          </a:p>
          <a:p>
            <a:r>
              <a:rPr lang="zh-CN" altLang="en-US" dirty="0"/>
              <a:t>理解</a:t>
            </a:r>
            <a:r>
              <a:rPr lang="en-US" altLang="zh-CN" dirty="0"/>
              <a:t>HDFS</a:t>
            </a:r>
            <a:r>
              <a:rPr lang="zh-CN" altLang="en-US" dirty="0"/>
              <a:t>垃圾桶机制</a:t>
            </a:r>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Apache Hadoop</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a:t>
            </a:r>
            <a:r>
              <a:rPr lang="zh-CN" altLang="en-US" b="1" dirty="0"/>
              <a:t>之父：</a:t>
            </a:r>
            <a:r>
              <a:rPr lang="en-US" altLang="zh-CN" b="1" dirty="0">
                <a:solidFill>
                  <a:srgbClr val="FF0000"/>
                </a:solidFill>
              </a:rPr>
              <a:t>Doug Cutting</a:t>
            </a:r>
          </a:p>
          <a:p>
            <a:r>
              <a:rPr lang="en-US" altLang="zh-CN" b="1" dirty="0"/>
              <a:t>Hadoop</a:t>
            </a:r>
            <a:r>
              <a:rPr lang="zh-CN" altLang="en-US" b="1" dirty="0"/>
              <a:t>起源于</a:t>
            </a:r>
            <a:r>
              <a:rPr lang="en-US" altLang="zh-CN" b="1" dirty="0"/>
              <a:t>Apache Lucene</a:t>
            </a:r>
            <a:r>
              <a:rPr lang="zh-CN" altLang="en-US" b="1" dirty="0"/>
              <a:t>子项目：</a:t>
            </a:r>
            <a:r>
              <a:rPr lang="en-US" altLang="zh-CN" b="1" dirty="0"/>
              <a:t>Nutch</a:t>
            </a:r>
          </a:p>
          <a:p>
            <a:pPr marL="0" indent="0">
              <a:buNone/>
            </a:pPr>
            <a:r>
              <a:rPr lang="en-US" altLang="zh-CN" dirty="0"/>
              <a:t>    Nutch</a:t>
            </a:r>
            <a:r>
              <a:rPr lang="zh-CN" altLang="en-US" dirty="0"/>
              <a:t>的设计目标是构建一个大型的全网搜索引擎。</a:t>
            </a:r>
            <a:endParaRPr lang="en-US" altLang="zh-CN" dirty="0"/>
          </a:p>
          <a:p>
            <a:pPr marL="0" indent="0">
              <a:buNone/>
            </a:pPr>
            <a:r>
              <a:rPr lang="zh-CN" altLang="en-US" dirty="0"/>
              <a:t>    遇到瓶颈：如何解决数十亿网页的存储和索引问题</a:t>
            </a:r>
            <a:endParaRPr lang="en-US" altLang="zh-CN" dirty="0"/>
          </a:p>
          <a:p>
            <a:r>
              <a:rPr lang="en-US" altLang="zh-CN" b="1" dirty="0"/>
              <a:t>Google</a:t>
            </a:r>
            <a:r>
              <a:rPr lang="zh-CN" altLang="en-US" b="1" dirty="0"/>
              <a:t>三篇论文</a:t>
            </a:r>
            <a:endParaRPr lang="en-US" altLang="zh-CN" b="1" dirty="0"/>
          </a:p>
          <a:p>
            <a:pPr marL="0" indent="0">
              <a:buNone/>
            </a:pPr>
            <a:r>
              <a:rPr lang="en-US" altLang="zh-CN" dirty="0"/>
              <a:t>   《The Google file system》</a:t>
            </a:r>
            <a:r>
              <a:rPr lang="zh-CN" altLang="en-US" dirty="0"/>
              <a:t>：谷歌分布式文件系统</a:t>
            </a:r>
            <a:r>
              <a:rPr lang="en-US" altLang="zh-CN" dirty="0"/>
              <a:t>GFS</a:t>
            </a:r>
          </a:p>
          <a:p>
            <a:pPr marL="0" indent="0">
              <a:buNone/>
            </a:pPr>
            <a:r>
              <a:rPr lang="en-US" altLang="zh-CN" dirty="0"/>
              <a:t>   《MapReduce: Simpliﬁed Data Processing on Large Clusters》</a:t>
            </a:r>
            <a:r>
              <a:rPr lang="zh-CN" altLang="en-US" dirty="0"/>
              <a:t>：谷歌分布式计算框架</a:t>
            </a:r>
            <a:r>
              <a:rPr lang="en-US" altLang="zh-CN" dirty="0"/>
              <a:t>MapReduce</a:t>
            </a:r>
          </a:p>
          <a:p>
            <a:pPr marL="0" indent="0">
              <a:buNone/>
            </a:pPr>
            <a:r>
              <a:rPr lang="en-US" altLang="zh-CN" dirty="0"/>
              <a:t>   《Bigtable: A Distributed Storage System for Structured Data》</a:t>
            </a:r>
            <a:r>
              <a:rPr lang="zh-CN" altLang="en-US" dirty="0"/>
              <a:t>：谷歌结构化数据存储系统</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en-US" altLang="zh-CN" dirty="0">
                <a:solidFill>
                  <a:srgbClr val="595959"/>
                </a:solidFill>
              </a:rPr>
              <a:t>Apache Hadoop</a:t>
            </a:r>
            <a:r>
              <a:rPr kumimoji="1" lang="zh-CN" altLang="en-US" dirty="0">
                <a:solidFill>
                  <a:srgbClr val="595959"/>
                </a:solidFill>
              </a:rPr>
              <a:t>概述</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en-US" altLang="zh-CN" sz="2000" dirty="0">
                <a:latin typeface="Alibaba PuHuiTi R" pitchFamily="18" charset="-122"/>
                <a:ea typeface="Alibaba PuHuiTi R" pitchFamily="18" charset="-122"/>
                <a:cs typeface="Alibaba PuHuiTi R" pitchFamily="18" charset="-122"/>
              </a:rPr>
              <a:t>Hadoop</a:t>
            </a:r>
            <a:r>
              <a:rPr lang="zh-CN" altLang="en-US" sz="2000" dirty="0">
                <a:latin typeface="Alibaba PuHuiTi R" pitchFamily="18" charset="-122"/>
                <a:ea typeface="Alibaba PuHuiTi R" pitchFamily="18" charset="-122"/>
                <a:cs typeface="Alibaba PuHuiTi R" pitchFamily="18" charset="-122"/>
              </a:rPr>
              <a:t>发展简史</a:t>
            </a:r>
          </a:p>
        </p:txBody>
      </p:sp>
      <p:pic>
        <p:nvPicPr>
          <p:cNvPr id="10242" name="Picture 2" descr="http://img.mp.itc.cn/upload/20170718/3eac14356dbe4fa3b7c40f2d1c7daf7f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960" y="1048869"/>
            <a:ext cx="2826957" cy="244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marL="285750" indent="-285750">
              <a:buFont typeface="Arial" panose="020B0604020202020204" pitchFamily="34" charset="0"/>
              <a:buChar char="•"/>
            </a:pPr>
            <a:r>
              <a:rPr kumimoji="1" lang="zh-CN" altLang="en-US" dirty="0"/>
              <a:t>狭义上</a:t>
            </a:r>
            <a:r>
              <a:rPr kumimoji="1" lang="en-US" altLang="zh-CN" dirty="0"/>
              <a:t>Hadoop</a:t>
            </a:r>
            <a:r>
              <a:rPr kumimoji="1" lang="zh-CN" altLang="en-US" dirty="0"/>
              <a:t>指软件，广义上</a:t>
            </a:r>
            <a:r>
              <a:rPr kumimoji="1" lang="en-US" altLang="zh-CN" dirty="0"/>
              <a:t>Hadoop</a:t>
            </a:r>
            <a:r>
              <a:rPr kumimoji="1" lang="zh-CN" altLang="en-US" dirty="0"/>
              <a:t>指生态圈</a:t>
            </a:r>
            <a:endParaRPr kumimoji="1" lang="en-US" altLang="zh-CN" dirty="0"/>
          </a:p>
          <a:p>
            <a:pPr marL="285750" indent="-285750">
              <a:buFont typeface="Arial" panose="020B0604020202020204" pitchFamily="34" charset="0"/>
              <a:buChar char="•"/>
            </a:pPr>
            <a:r>
              <a:rPr kumimoji="1" lang="en-US" altLang="zh-CN" dirty="0"/>
              <a:t>Hadoop</a:t>
            </a:r>
            <a:r>
              <a:rPr kumimoji="1" lang="zh-CN" altLang="en-US" dirty="0"/>
              <a:t>之父</a:t>
            </a:r>
            <a:r>
              <a:rPr kumimoji="1" lang="en-US" altLang="zh-CN" dirty="0"/>
              <a:t>Doug Cutting </a:t>
            </a:r>
          </a:p>
          <a:p>
            <a:pPr marL="285750" indent="-285750">
              <a:buFont typeface="Arial" panose="020B0604020202020204" pitchFamily="34" charset="0"/>
              <a:buChar char="•"/>
            </a:pPr>
            <a:r>
              <a:rPr kumimoji="1" lang="en-US" altLang="zh-CN" dirty="0"/>
              <a:t>Hadoop</a:t>
            </a:r>
            <a:r>
              <a:rPr kumimoji="1" lang="zh-CN" altLang="en-US" dirty="0"/>
              <a:t>起源于</a:t>
            </a:r>
            <a:r>
              <a:rPr kumimoji="1" lang="en-US" altLang="zh-CN" dirty="0"/>
              <a:t>Nutch</a:t>
            </a:r>
            <a:r>
              <a:rPr kumimoji="1" lang="zh-CN" altLang="en-US" dirty="0"/>
              <a:t>项目</a:t>
            </a:r>
            <a:endParaRPr kumimoji="1" lang="en-US" altLang="zh-CN" dirty="0"/>
          </a:p>
          <a:p>
            <a:pPr marL="285750" indent="-285750">
              <a:buFont typeface="Arial" panose="020B0604020202020204" pitchFamily="34" charset="0"/>
              <a:buChar char="•"/>
            </a:pPr>
            <a:r>
              <a:rPr kumimoji="1" lang="zh-CN" altLang="en-US" dirty="0"/>
              <a:t>受</a:t>
            </a:r>
            <a:r>
              <a:rPr kumimoji="1" lang="en-US" altLang="zh-CN" dirty="0"/>
              <a:t>Google3</a:t>
            </a:r>
            <a:r>
              <a:rPr kumimoji="1" lang="zh-CN" altLang="en-US" dirty="0"/>
              <a:t>篇论文启发</a:t>
            </a:r>
            <a:endParaRPr kumimoji="1" lang="en-US" altLang="zh-CN" dirty="0"/>
          </a:p>
          <a:p>
            <a:pPr marL="285750" indent="-285750">
              <a:buFont typeface="Arial" panose="020B0604020202020204" pitchFamily="34" charset="0"/>
              <a:buChar char="•"/>
            </a:pPr>
            <a:r>
              <a:rPr kumimoji="1" lang="en-US" altLang="zh-CN" dirty="0"/>
              <a:t>2008</a:t>
            </a:r>
            <a:r>
              <a:rPr kumimoji="1" lang="zh-CN" altLang="en-US" dirty="0"/>
              <a:t>年开源给</a:t>
            </a:r>
            <a:r>
              <a:rPr kumimoji="1" lang="en-US" altLang="zh-CN" dirty="0"/>
              <a:t>Apache</a:t>
            </a:r>
            <a:r>
              <a:rPr kumimoji="1" lang="zh-CN" altLang="en-US" dirty="0"/>
              <a:t>软件基金会</a:t>
            </a:r>
            <a:endParaRPr kumimoji="1" lang="en-US" altLang="zh-CN" dirty="0"/>
          </a:p>
          <a:p>
            <a:pPr marL="285750" indent="-285750">
              <a:buFont typeface="Arial" panose="020B0604020202020204" pitchFamily="34" charset="0"/>
              <a:buChar char="•"/>
            </a:pP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en-US" altLang="zh-CN" dirty="0"/>
              <a:t>Apache Hadoop</a:t>
            </a:r>
            <a:r>
              <a:rPr lang="zh-CN" altLang="en-US" dirty="0"/>
              <a:t>概述</a:t>
            </a:r>
            <a:endParaRPr kumimoji="1" lang="zh-CN" altLang="en-US" dirty="0"/>
          </a:p>
        </p:txBody>
      </p:sp>
    </p:spTree>
    <p:extLst>
      <p:ext uri="{BB962C8B-B14F-4D97-AF65-F5344CB8AC3E}">
        <p14:creationId xmlns:p14="http://schemas.microsoft.com/office/powerpoint/2010/main" val="3721415502"/>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8122</TotalTime>
  <Words>4807</Words>
  <Application>Microsoft Office PowerPoint</Application>
  <PresentationFormat>宽屏</PresentationFormat>
  <Paragraphs>500</Paragraphs>
  <Slides>74</Slides>
  <Notes>11</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74</vt:i4>
      </vt:variant>
    </vt:vector>
  </HeadingPairs>
  <TitlesOfParts>
    <vt:vector size="94" baseType="lpstr">
      <vt:lpstr>Alibaba PuHuiTi B</vt:lpstr>
      <vt:lpstr>Alibaba PuHuiTi M</vt:lpstr>
      <vt:lpstr>Alibaba PuHuiTi R</vt:lpstr>
      <vt:lpstr>Arial Unicode MS</vt:lpstr>
      <vt:lpstr>阿里巴巴普惠体</vt:lpstr>
      <vt:lpstr>等线</vt:lpstr>
      <vt:lpstr>黑体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Apache Hadoop</vt:lpstr>
      <vt:lpstr>PowerPoint 演示文稿</vt:lpstr>
      <vt:lpstr>PowerPoint 演示文稿</vt:lpstr>
      <vt:lpstr>Apache Hadoop概述</vt:lpstr>
      <vt:lpstr>PowerPoint 演示文稿</vt:lpstr>
      <vt:lpstr>Apache Hadoop概述</vt:lpstr>
      <vt:lpstr>Apache Hadoop概述</vt:lpstr>
      <vt:lpstr>Apache Hadoop概述</vt:lpstr>
      <vt:lpstr>Apache Hadoop概述</vt:lpstr>
      <vt:lpstr>PowerPoint 演示文稿</vt:lpstr>
      <vt:lpstr>Apache Hadoop概述</vt:lpstr>
      <vt:lpstr>Apache Hadoop概述</vt:lpstr>
      <vt:lpstr>Apache Hadoop概述</vt:lpstr>
      <vt:lpstr>Apache Hadoop概述</vt:lpstr>
      <vt:lpstr>PowerPoint 演示文稿</vt:lpstr>
      <vt:lpstr>Apache Hadoop概述</vt:lpstr>
      <vt:lpstr>Apache Hadoop概述</vt:lpstr>
      <vt:lpstr>Apache Hadoop概述</vt:lpstr>
      <vt:lpstr>Apache Hadoop概述</vt:lpstr>
      <vt:lpstr>Hadoop集群搭建</vt:lpstr>
      <vt:lpstr>PowerPoint 演示文稿</vt:lpstr>
      <vt:lpstr>Hadoop集群搭建</vt:lpstr>
      <vt:lpstr>Hadoop集群搭建</vt:lpstr>
      <vt:lpstr>Hadoop集群搭建</vt:lpstr>
      <vt:lpstr>Hadoop集群搭建</vt:lpstr>
      <vt:lpstr>PowerPoint 演示文稿</vt:lpstr>
      <vt:lpstr>Hadoop集群搭建</vt:lpstr>
      <vt:lpstr>PowerPoint 演示文稿</vt:lpstr>
      <vt:lpstr>Hadoop集群搭建</vt:lpstr>
      <vt:lpstr>PowerPoint 演示文稿</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Hadoop集群安装</vt:lpstr>
      <vt:lpstr>Hadoop集群搭建</vt:lpstr>
      <vt:lpstr>Hadoop集群安装</vt:lpstr>
      <vt:lpstr>Hadoop namenode format</vt:lpstr>
      <vt:lpstr>Hadoop集群启动关闭</vt:lpstr>
      <vt:lpstr>Hadoop集群启动关闭</vt:lpstr>
      <vt:lpstr>Hadoop集群启动</vt:lpstr>
      <vt:lpstr>Hadoop Web UI页面</vt:lpstr>
      <vt:lpstr>Hadoop Web UI页面</vt:lpstr>
      <vt:lpstr>Hadoop Web UI页面</vt:lpstr>
      <vt:lpstr>Hadoop初体验</vt:lpstr>
      <vt:lpstr>PowerPoint 演示文稿</vt:lpstr>
      <vt:lpstr>Hadoop初体验</vt:lpstr>
      <vt:lpstr>Hadoop初体验-HDFS体验</vt:lpstr>
      <vt:lpstr>PowerPoint 演示文稿</vt:lpstr>
      <vt:lpstr>Hadoop初体验</vt:lpstr>
      <vt:lpstr>Hadoop初体验-MapReduce+YARN体验</vt:lpstr>
      <vt:lpstr>Hadoop jobhistory服务</vt:lpstr>
      <vt:lpstr>Hadoop jobhistory服务</vt:lpstr>
      <vt:lpstr>Hadoop jobhistory服务</vt:lpstr>
      <vt:lpstr>Hadoop jobhistory服务</vt:lpstr>
      <vt:lpstr>Hadoop jobhistory服务</vt:lpstr>
      <vt:lpstr>Hadoop jobhistory服务</vt:lpstr>
      <vt:lpstr>HDFS的垃圾桶机制</vt:lpstr>
      <vt:lpstr>HDFS的垃圾桶机制</vt:lpstr>
      <vt:lpstr>HDFS的垃圾桶机制</vt:lpstr>
      <vt:lpstr>HDFS的垃圾桶机制</vt:lpstr>
      <vt:lpstr>Apache Hadoop</vt:lpstr>
      <vt:lpstr>Apache Hadoop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崇玖 刘</cp:lastModifiedBy>
  <cp:revision>1088</cp:revision>
  <dcterms:created xsi:type="dcterms:W3CDTF">2020-03-31T02:23:27Z</dcterms:created>
  <dcterms:modified xsi:type="dcterms:W3CDTF">2024-08-22T13:35:35Z</dcterms:modified>
</cp:coreProperties>
</file>