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155"/>
  </p:notesMasterIdLst>
  <p:handoutMasterIdLst>
    <p:handoutMasterId r:id="rId156"/>
  </p:handoutMasterIdLst>
  <p:sldIdLst>
    <p:sldId id="462" r:id="rId8"/>
    <p:sldId id="463" r:id="rId9"/>
    <p:sldId id="464" r:id="rId10"/>
    <p:sldId id="466" r:id="rId11"/>
    <p:sldId id="670" r:id="rId12"/>
    <p:sldId id="577" r:id="rId13"/>
    <p:sldId id="578" r:id="rId14"/>
    <p:sldId id="582" r:id="rId15"/>
    <p:sldId id="667" r:id="rId16"/>
    <p:sldId id="665" r:id="rId17"/>
    <p:sldId id="673" r:id="rId18"/>
    <p:sldId id="674" r:id="rId19"/>
    <p:sldId id="686" r:id="rId20"/>
    <p:sldId id="687" r:id="rId21"/>
    <p:sldId id="688" r:id="rId22"/>
    <p:sldId id="689" r:id="rId23"/>
    <p:sldId id="690" r:id="rId24"/>
    <p:sldId id="671" r:id="rId25"/>
    <p:sldId id="592" r:id="rId26"/>
    <p:sldId id="691" r:id="rId27"/>
    <p:sldId id="672" r:id="rId28"/>
    <p:sldId id="593" r:id="rId29"/>
    <p:sldId id="594" r:id="rId30"/>
    <p:sldId id="692" r:id="rId31"/>
    <p:sldId id="675" r:id="rId32"/>
    <p:sldId id="595" r:id="rId33"/>
    <p:sldId id="676" r:id="rId34"/>
    <p:sldId id="693" r:id="rId35"/>
    <p:sldId id="596" r:id="rId36"/>
    <p:sldId id="597" r:id="rId37"/>
    <p:sldId id="598" r:id="rId38"/>
    <p:sldId id="600" r:id="rId39"/>
    <p:sldId id="599" r:id="rId40"/>
    <p:sldId id="601" r:id="rId41"/>
    <p:sldId id="576" r:id="rId42"/>
    <p:sldId id="485" r:id="rId43"/>
    <p:sldId id="605" r:id="rId44"/>
    <p:sldId id="606" r:id="rId45"/>
    <p:sldId id="607" r:id="rId46"/>
    <p:sldId id="608" r:id="rId47"/>
    <p:sldId id="694" r:id="rId48"/>
    <p:sldId id="611" r:id="rId49"/>
    <p:sldId id="612" r:id="rId50"/>
    <p:sldId id="613" r:id="rId51"/>
    <p:sldId id="615" r:id="rId52"/>
    <p:sldId id="616" r:id="rId53"/>
    <p:sldId id="617" r:id="rId54"/>
    <p:sldId id="618" r:id="rId55"/>
    <p:sldId id="619" r:id="rId56"/>
    <p:sldId id="620" r:id="rId57"/>
    <p:sldId id="622" r:id="rId58"/>
    <p:sldId id="621" r:id="rId59"/>
    <p:sldId id="624" r:id="rId60"/>
    <p:sldId id="625" r:id="rId61"/>
    <p:sldId id="626" r:id="rId62"/>
    <p:sldId id="695" r:id="rId63"/>
    <p:sldId id="678" r:id="rId64"/>
    <p:sldId id="682" r:id="rId65"/>
    <p:sldId id="697" r:id="rId66"/>
    <p:sldId id="703" r:id="rId67"/>
    <p:sldId id="704" r:id="rId68"/>
    <p:sldId id="705" r:id="rId69"/>
    <p:sldId id="706" r:id="rId70"/>
    <p:sldId id="698" r:id="rId71"/>
    <p:sldId id="699" r:id="rId72"/>
    <p:sldId id="696" r:id="rId73"/>
    <p:sldId id="707" r:id="rId74"/>
    <p:sldId id="708" r:id="rId75"/>
    <p:sldId id="709" r:id="rId76"/>
    <p:sldId id="710" r:id="rId77"/>
    <p:sldId id="711" r:id="rId78"/>
    <p:sldId id="712" r:id="rId79"/>
    <p:sldId id="713" r:id="rId80"/>
    <p:sldId id="714" r:id="rId81"/>
    <p:sldId id="715" r:id="rId82"/>
    <p:sldId id="716" r:id="rId83"/>
    <p:sldId id="700" r:id="rId84"/>
    <p:sldId id="718" r:id="rId85"/>
    <p:sldId id="719" r:id="rId86"/>
    <p:sldId id="720" r:id="rId87"/>
    <p:sldId id="721" r:id="rId88"/>
    <p:sldId id="701" r:id="rId89"/>
    <p:sldId id="722" r:id="rId90"/>
    <p:sldId id="679" r:id="rId91"/>
    <p:sldId id="683" r:id="rId92"/>
    <p:sldId id="767" r:id="rId93"/>
    <p:sldId id="769" r:id="rId94"/>
    <p:sldId id="765" r:id="rId95"/>
    <p:sldId id="757" r:id="rId96"/>
    <p:sldId id="758" r:id="rId97"/>
    <p:sldId id="759" r:id="rId98"/>
    <p:sldId id="760" r:id="rId99"/>
    <p:sldId id="761" r:id="rId100"/>
    <p:sldId id="762" r:id="rId101"/>
    <p:sldId id="763" r:id="rId102"/>
    <p:sldId id="764" r:id="rId103"/>
    <p:sldId id="680" r:id="rId104"/>
    <p:sldId id="724" r:id="rId105"/>
    <p:sldId id="725" r:id="rId106"/>
    <p:sldId id="726" r:id="rId107"/>
    <p:sldId id="727" r:id="rId108"/>
    <p:sldId id="728" r:id="rId109"/>
    <p:sldId id="729" r:id="rId110"/>
    <p:sldId id="730" r:id="rId111"/>
    <p:sldId id="731" r:id="rId112"/>
    <p:sldId id="732" r:id="rId113"/>
    <p:sldId id="733" r:id="rId114"/>
    <p:sldId id="734" r:id="rId115"/>
    <p:sldId id="735" r:id="rId116"/>
    <p:sldId id="736" r:id="rId117"/>
    <p:sldId id="737" r:id="rId118"/>
    <p:sldId id="738" r:id="rId119"/>
    <p:sldId id="739" r:id="rId120"/>
    <p:sldId id="740" r:id="rId121"/>
    <p:sldId id="741" r:id="rId122"/>
    <p:sldId id="742" r:id="rId123"/>
    <p:sldId id="743" r:id="rId124"/>
    <p:sldId id="744" r:id="rId125"/>
    <p:sldId id="745" r:id="rId126"/>
    <p:sldId id="746" r:id="rId127"/>
    <p:sldId id="747" r:id="rId128"/>
    <p:sldId id="748" r:id="rId129"/>
    <p:sldId id="749" r:id="rId130"/>
    <p:sldId id="750" r:id="rId131"/>
    <p:sldId id="751" r:id="rId132"/>
    <p:sldId id="752" r:id="rId133"/>
    <p:sldId id="753" r:id="rId134"/>
    <p:sldId id="754" r:id="rId135"/>
    <p:sldId id="755" r:id="rId136"/>
    <p:sldId id="681" r:id="rId137"/>
    <p:sldId id="770" r:id="rId138"/>
    <p:sldId id="772" r:id="rId139"/>
    <p:sldId id="773" r:id="rId140"/>
    <p:sldId id="774" r:id="rId141"/>
    <p:sldId id="775" r:id="rId142"/>
    <p:sldId id="776" r:id="rId143"/>
    <p:sldId id="777" r:id="rId144"/>
    <p:sldId id="778" r:id="rId145"/>
    <p:sldId id="779" r:id="rId146"/>
    <p:sldId id="780" r:id="rId147"/>
    <p:sldId id="781" r:id="rId148"/>
    <p:sldId id="782" r:id="rId149"/>
    <p:sldId id="783" r:id="rId150"/>
    <p:sldId id="784" r:id="rId151"/>
    <p:sldId id="451" r:id="rId152"/>
    <p:sldId id="452" r:id="rId153"/>
    <p:sldId id="264" r:id="rId1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D2B26"/>
    <a:srgbClr val="49504F"/>
    <a:srgbClr val="B70006"/>
    <a:srgbClr val="FFFFE4"/>
    <a:srgbClr val="919191"/>
    <a:srgbClr val="333333"/>
    <a:srgbClr val="FFFFFF"/>
    <a:srgbClr val="B60206"/>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2" autoAdjust="0"/>
    <p:restoredTop sz="95306" autoAdjust="0"/>
  </p:normalViewPr>
  <p:slideViewPr>
    <p:cSldViewPr snapToGrid="0">
      <p:cViewPr varScale="1">
        <p:scale>
          <a:sx n="105" d="100"/>
          <a:sy n="105" d="100"/>
        </p:scale>
        <p:origin x="96" y="64"/>
      </p:cViewPr>
      <p:guideLst/>
    </p:cSldViewPr>
  </p:slideViewPr>
  <p:notesTextViewPr>
    <p:cViewPr>
      <p:scale>
        <a:sx n="1" d="1"/>
        <a:sy n="1" d="1"/>
      </p:scale>
      <p:origin x="0" y="0"/>
    </p:cViewPr>
  </p:notesTextViewPr>
  <p:notesViewPr>
    <p:cSldViewPr snapToGrid="0" showGuides="1">
      <p:cViewPr varScale="1">
        <p:scale>
          <a:sx n="61" d="100"/>
          <a:sy n="61" d="100"/>
        </p:scale>
        <p:origin x="2659"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63" Type="http://schemas.openxmlformats.org/officeDocument/2006/relationships/slide" Target="slides/slide56.xml"/><Relationship Id="rId84" Type="http://schemas.openxmlformats.org/officeDocument/2006/relationships/slide" Target="slides/slide77.xml"/><Relationship Id="rId138" Type="http://schemas.openxmlformats.org/officeDocument/2006/relationships/slide" Target="slides/slide131.xml"/><Relationship Id="rId159" Type="http://schemas.openxmlformats.org/officeDocument/2006/relationships/theme" Target="theme/theme1.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53" Type="http://schemas.openxmlformats.org/officeDocument/2006/relationships/slide" Target="slides/slide46.xml"/><Relationship Id="rId74" Type="http://schemas.openxmlformats.org/officeDocument/2006/relationships/slide" Target="slides/slide67.xml"/><Relationship Id="rId128" Type="http://schemas.openxmlformats.org/officeDocument/2006/relationships/slide" Target="slides/slide121.xml"/><Relationship Id="rId149" Type="http://schemas.openxmlformats.org/officeDocument/2006/relationships/slide" Target="slides/slide142.xml"/><Relationship Id="rId5" Type="http://schemas.openxmlformats.org/officeDocument/2006/relationships/slideMaster" Target="slideMasters/slideMaster5.xml"/><Relationship Id="rId95" Type="http://schemas.openxmlformats.org/officeDocument/2006/relationships/slide" Target="slides/slide88.xml"/><Relationship Id="rId160" Type="http://schemas.openxmlformats.org/officeDocument/2006/relationships/tableStyles" Target="tableStyles.xml"/><Relationship Id="rId22" Type="http://schemas.openxmlformats.org/officeDocument/2006/relationships/slide" Target="slides/slide15.xml"/><Relationship Id="rId43" Type="http://schemas.openxmlformats.org/officeDocument/2006/relationships/slide" Target="slides/slide36.xml"/><Relationship Id="rId64" Type="http://schemas.openxmlformats.org/officeDocument/2006/relationships/slide" Target="slides/slide57.xml"/><Relationship Id="rId118" Type="http://schemas.openxmlformats.org/officeDocument/2006/relationships/slide" Target="slides/slide111.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44" Type="http://schemas.openxmlformats.org/officeDocument/2006/relationships/slide" Target="slides/slide37.xml"/><Relationship Id="rId60" Type="http://schemas.openxmlformats.org/officeDocument/2006/relationships/slide" Target="slides/slide53.xml"/><Relationship Id="rId65" Type="http://schemas.openxmlformats.org/officeDocument/2006/relationships/slide" Target="slides/slide58.xml"/><Relationship Id="rId81" Type="http://schemas.openxmlformats.org/officeDocument/2006/relationships/slide" Target="slides/slide74.xml"/><Relationship Id="rId86" Type="http://schemas.openxmlformats.org/officeDocument/2006/relationships/slide" Target="slides/slide79.xml"/><Relationship Id="rId130" Type="http://schemas.openxmlformats.org/officeDocument/2006/relationships/slide" Target="slides/slide123.xml"/><Relationship Id="rId135" Type="http://schemas.openxmlformats.org/officeDocument/2006/relationships/slide" Target="slides/slide128.xml"/><Relationship Id="rId151" Type="http://schemas.openxmlformats.org/officeDocument/2006/relationships/slide" Target="slides/slide144.xml"/><Relationship Id="rId156" Type="http://schemas.openxmlformats.org/officeDocument/2006/relationships/handoutMaster" Target="handoutMasters/handoutMaster1.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 Id="rId10" Type="http://schemas.openxmlformats.org/officeDocument/2006/relationships/slide" Target="slides/slide3.xml"/><Relationship Id="rId31" Type="http://schemas.openxmlformats.org/officeDocument/2006/relationships/slide" Target="slides/slide24.xml"/><Relationship Id="rId52" Type="http://schemas.openxmlformats.org/officeDocument/2006/relationships/slide" Target="slides/slide45.xml"/><Relationship Id="rId73" Type="http://schemas.openxmlformats.org/officeDocument/2006/relationships/slide" Target="slides/slide66.xml"/><Relationship Id="rId78" Type="http://schemas.openxmlformats.org/officeDocument/2006/relationships/slide" Target="slides/slide71.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43" Type="http://schemas.openxmlformats.org/officeDocument/2006/relationships/slide" Target="slides/slide136.xml"/><Relationship Id="rId148" Type="http://schemas.openxmlformats.org/officeDocument/2006/relationships/slide" Target="slides/slide141.xml"/><Relationship Id="rId4" Type="http://schemas.openxmlformats.org/officeDocument/2006/relationships/slideMaster" Target="slideMasters/slideMaster4.xml"/><Relationship Id="rId9" Type="http://schemas.openxmlformats.org/officeDocument/2006/relationships/slide" Target="slides/slide2.xml"/><Relationship Id="rId26" Type="http://schemas.openxmlformats.org/officeDocument/2006/relationships/slide" Target="slides/slide19.xml"/><Relationship Id="rId47" Type="http://schemas.openxmlformats.org/officeDocument/2006/relationships/slide" Target="slides/slide40.xml"/><Relationship Id="rId68" Type="http://schemas.openxmlformats.org/officeDocument/2006/relationships/slide" Target="slides/slide61.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54" Type="http://schemas.openxmlformats.org/officeDocument/2006/relationships/slide" Target="slides/slide147.xml"/><Relationship Id="rId16" Type="http://schemas.openxmlformats.org/officeDocument/2006/relationships/slide" Target="slides/slide9.xml"/><Relationship Id="rId37" Type="http://schemas.openxmlformats.org/officeDocument/2006/relationships/slide" Target="slides/slide30.xml"/><Relationship Id="rId58" Type="http://schemas.openxmlformats.org/officeDocument/2006/relationships/slide" Target="slides/slide51.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44" Type="http://schemas.openxmlformats.org/officeDocument/2006/relationships/slide" Target="slides/slide137.xml"/><Relationship Id="rId90" Type="http://schemas.openxmlformats.org/officeDocument/2006/relationships/slide" Target="slides/slide83.xml"/><Relationship Id="rId27" Type="http://schemas.openxmlformats.org/officeDocument/2006/relationships/slide" Target="slides/slide20.xml"/><Relationship Id="rId48" Type="http://schemas.openxmlformats.org/officeDocument/2006/relationships/slide" Target="slides/slide41.xml"/><Relationship Id="rId69" Type="http://schemas.openxmlformats.org/officeDocument/2006/relationships/slide" Target="slides/slide62.xml"/><Relationship Id="rId113" Type="http://schemas.openxmlformats.org/officeDocument/2006/relationships/slide" Target="slides/slide106.xml"/><Relationship Id="rId134" Type="http://schemas.openxmlformats.org/officeDocument/2006/relationships/slide" Target="slides/slide1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2024/8/22</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2024/8/22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C63F50-FC71-46DD-9BDC-11F985EF414C}" type="slidenum">
              <a:rPr lang="zh-CN" altLang="en-US" smtClean="0"/>
              <a:t>72</a:t>
            </a:fld>
            <a:endParaRPr lang="zh-CN" altLang="en-US"/>
          </a:p>
        </p:txBody>
      </p:sp>
    </p:spTree>
    <p:extLst>
      <p:ext uri="{BB962C8B-B14F-4D97-AF65-F5344CB8AC3E}">
        <p14:creationId xmlns:p14="http://schemas.microsoft.com/office/powerpoint/2010/main" val="322561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40888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1770080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86908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4115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3935534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0458039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5.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 id="2147483712" r:id="rId2"/>
    <p:sldLayoutId id="2147483714" r:id="rId3"/>
    <p:sldLayoutId id="2147483715" r:id="rId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09" r:id="rId2"/>
    <p:sldLayoutId id="214748371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4" r:id="rId10"/>
    <p:sldLayoutId id="2147483681" r:id="rId11"/>
    <p:sldLayoutId id="2147483693" r:id="rId12"/>
    <p:sldLayoutId id="2147483706" r:id="rId13"/>
    <p:sldLayoutId id="2147483713" r:id="rId14"/>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hadoop.apache.org/docs/r3.3.0/hadoop-project-dist/hadoop-common/FileSystemShell.html" TargetMode="Externa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en-US" altLang="zh-CN" dirty="0"/>
              <a:t>HDFS</a:t>
            </a:r>
            <a:r>
              <a:rPr kumimoji="1" lang="zh-CN" altLang="en-US" dirty="0"/>
              <a:t>分布式文件系统</a:t>
            </a:r>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性能低</a:t>
            </a:r>
            <a:endParaRPr lang="en-US" altLang="zh-CN" b="1" dirty="0"/>
          </a:p>
          <a:p>
            <a:pPr marL="0" indent="0">
              <a:buNone/>
            </a:pPr>
            <a:r>
              <a:rPr lang="zh-CN" altLang="en-US" dirty="0">
                <a:solidFill>
                  <a:srgbClr val="FF0000"/>
                </a:solidFill>
              </a:rPr>
              <a:t>单节点</a:t>
            </a:r>
            <a:r>
              <a:rPr lang="en-US" altLang="zh-CN" dirty="0">
                <a:solidFill>
                  <a:srgbClr val="FF0000"/>
                </a:solidFill>
              </a:rPr>
              <a:t>I/O</a:t>
            </a:r>
            <a:r>
              <a:rPr lang="zh-CN" altLang="en-US" dirty="0">
                <a:solidFill>
                  <a:srgbClr val="FF0000"/>
                </a:solidFill>
              </a:rPr>
              <a:t>性能</a:t>
            </a:r>
            <a:r>
              <a:rPr lang="zh-CN" altLang="en-US" dirty="0"/>
              <a:t>瓶颈无法逾越，难以支撑海量数据的</a:t>
            </a:r>
            <a:r>
              <a:rPr lang="zh-CN" altLang="en-US" dirty="0">
                <a:solidFill>
                  <a:srgbClr val="FF0000"/>
                </a:solidFill>
              </a:rPr>
              <a:t>高并发高吞吐</a:t>
            </a:r>
            <a:r>
              <a:rPr lang="zh-CN" altLang="en-US" dirty="0"/>
              <a:t>场景。</a:t>
            </a:r>
            <a:endParaRPr lang="en-US" altLang="zh-CN" dirty="0"/>
          </a:p>
          <a:p>
            <a:r>
              <a:rPr lang="zh-CN" altLang="en-US" b="1" dirty="0"/>
              <a:t>可扩展性差</a:t>
            </a:r>
            <a:endParaRPr lang="en-US" altLang="zh-CN" b="1" dirty="0"/>
          </a:p>
          <a:p>
            <a:pPr marL="0" indent="0">
              <a:buNone/>
            </a:pPr>
            <a:r>
              <a:rPr lang="zh-CN" altLang="en-US" dirty="0">
                <a:solidFill>
                  <a:schemeClr val="tx1"/>
                </a:solidFill>
              </a:rPr>
              <a:t>无法实现快速部署和弹性扩展，动态扩容、缩容成本高，技术实现难度大。</a:t>
            </a:r>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spTree>
    <p:extLst>
      <p:ext uri="{BB962C8B-B14F-4D97-AF65-F5344CB8AC3E}">
        <p14:creationId xmlns:p14="http://schemas.microsoft.com/office/powerpoint/2010/main" val="6267602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indent="0">
              <a:buNone/>
            </a:pPr>
            <a:r>
              <a:rPr lang="zh-CN" altLang="en-US" dirty="0"/>
              <a:t>在</a:t>
            </a:r>
            <a:r>
              <a:rPr lang="en-US" altLang="zh-CN" dirty="0"/>
              <a:t>HDFS</a:t>
            </a:r>
            <a:r>
              <a:rPr lang="zh-CN" altLang="en-US" dirty="0"/>
              <a:t>中，文件相关元数据具有两种类型：</a:t>
            </a:r>
            <a:endParaRPr lang="en-US" altLang="zh-CN" dirty="0"/>
          </a:p>
          <a:p>
            <a:pPr lvl="0"/>
            <a:r>
              <a:rPr lang="zh-CN" altLang="zh-CN" b="1" dirty="0"/>
              <a:t>文件自身属性信息</a:t>
            </a:r>
            <a:endParaRPr lang="zh-CN" altLang="zh-CN" dirty="0"/>
          </a:p>
          <a:p>
            <a:pPr marL="0" indent="0">
              <a:buNone/>
            </a:pPr>
            <a:r>
              <a:rPr lang="en-US" altLang="zh-CN" dirty="0"/>
              <a:t>    </a:t>
            </a:r>
            <a:r>
              <a:rPr lang="zh-CN" altLang="zh-CN" dirty="0"/>
              <a:t>文件名称、权限，修改时间，文件大小，复制因子，数据块大小。</a:t>
            </a:r>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pic>
        <p:nvPicPr>
          <p:cNvPr id="8" name="图片 7"/>
          <p:cNvPicPr/>
          <p:nvPr/>
        </p:nvPicPr>
        <p:blipFill>
          <a:blip r:embed="rId2"/>
          <a:stretch>
            <a:fillRect/>
          </a:stretch>
        </p:blipFill>
        <p:spPr>
          <a:xfrm>
            <a:off x="2010385" y="3925068"/>
            <a:ext cx="8150587" cy="1605662"/>
          </a:xfrm>
          <a:prstGeom prst="rect">
            <a:avLst/>
          </a:prstGeom>
          <a:ln>
            <a:solidFill>
              <a:schemeClr val="accent1"/>
            </a:solidFill>
          </a:ln>
        </p:spPr>
      </p:pic>
    </p:spTree>
    <p:extLst>
      <p:ext uri="{BB962C8B-B14F-4D97-AF65-F5344CB8AC3E}">
        <p14:creationId xmlns:p14="http://schemas.microsoft.com/office/powerpoint/2010/main" val="27074168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indent="0">
              <a:buNone/>
            </a:pPr>
            <a:r>
              <a:rPr lang="zh-CN" altLang="en-US" dirty="0"/>
              <a:t>在</a:t>
            </a:r>
            <a:r>
              <a:rPr lang="en-US" altLang="zh-CN" dirty="0"/>
              <a:t>HDFS</a:t>
            </a:r>
            <a:r>
              <a:rPr lang="zh-CN" altLang="en-US" dirty="0"/>
              <a:t>中，文件相关元数据具有两种类型：</a:t>
            </a:r>
            <a:endParaRPr lang="en-US" altLang="zh-CN" dirty="0"/>
          </a:p>
          <a:p>
            <a:r>
              <a:rPr lang="zh-CN" altLang="en-US" b="1" dirty="0"/>
              <a:t>文件块位置映射信息</a:t>
            </a:r>
          </a:p>
          <a:p>
            <a:pPr marL="0" indent="0">
              <a:buNone/>
            </a:pPr>
            <a:r>
              <a:rPr lang="zh-CN" altLang="en-US" dirty="0"/>
              <a:t>    记录文件块和</a:t>
            </a:r>
            <a:r>
              <a:rPr lang="en-US" altLang="zh-CN" dirty="0"/>
              <a:t>DataNode</a:t>
            </a:r>
            <a:r>
              <a:rPr lang="zh-CN" altLang="en-US" dirty="0"/>
              <a:t>之间的映射信息，即哪个块位于哪个节点上。</a:t>
            </a:r>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pic>
        <p:nvPicPr>
          <p:cNvPr id="9" name="图片 8"/>
          <p:cNvPicPr/>
          <p:nvPr/>
        </p:nvPicPr>
        <p:blipFill>
          <a:blip r:embed="rId2"/>
          <a:stretch>
            <a:fillRect/>
          </a:stretch>
        </p:blipFill>
        <p:spPr>
          <a:xfrm>
            <a:off x="2408222" y="3541918"/>
            <a:ext cx="7369521" cy="2861196"/>
          </a:xfrm>
          <a:prstGeom prst="rect">
            <a:avLst/>
          </a:prstGeom>
          <a:ln>
            <a:solidFill>
              <a:schemeClr val="accent1"/>
            </a:solidFill>
          </a:ln>
        </p:spPr>
      </p:pic>
    </p:spTree>
    <p:extLst>
      <p:ext uri="{BB962C8B-B14F-4D97-AF65-F5344CB8AC3E}">
        <p14:creationId xmlns:p14="http://schemas.microsoft.com/office/powerpoint/2010/main" val="9737196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按存储形式分为</a:t>
            </a:r>
            <a:r>
              <a:rPr lang="zh-CN" altLang="en-US" b="1" dirty="0">
                <a:solidFill>
                  <a:srgbClr val="FF0000"/>
                </a:solidFill>
              </a:rPr>
              <a:t>内存元数据</a:t>
            </a:r>
            <a:r>
              <a:rPr lang="zh-CN" altLang="en-US" dirty="0"/>
              <a:t>和</a:t>
            </a:r>
            <a:r>
              <a:rPr lang="zh-CN" altLang="en-US" b="1" dirty="0">
                <a:solidFill>
                  <a:srgbClr val="FF0000"/>
                </a:solidFill>
              </a:rPr>
              <a:t>元数据文件</a:t>
            </a:r>
            <a:r>
              <a:rPr lang="zh-CN" altLang="en-US" dirty="0"/>
              <a:t>两种，分别存在内存和磁盘上。</a:t>
            </a:r>
            <a:endParaRPr lang="en-US" altLang="zh-CN" dirty="0"/>
          </a:p>
          <a:p>
            <a:r>
              <a:rPr lang="zh-CN" altLang="en-US" b="1" dirty="0"/>
              <a:t>内存元数据</a:t>
            </a:r>
          </a:p>
          <a:p>
            <a:pPr marL="0" lvl="0" indent="0">
              <a:buNone/>
            </a:pPr>
            <a:r>
              <a:rPr lang="zh-CN" altLang="en-US" dirty="0"/>
              <a:t>    为了保证用户操作元数据交互高效，延迟低，</a:t>
            </a:r>
            <a:r>
              <a:rPr lang="en-US" altLang="zh-CN" dirty="0"/>
              <a:t>NameNode</a:t>
            </a:r>
            <a:r>
              <a:rPr lang="zh-CN" altLang="en-US" dirty="0"/>
              <a:t>把所有的元数据都存储在内存中，我们叫做内存元数据。</a:t>
            </a:r>
            <a:r>
              <a:rPr lang="zh-CN" altLang="en-US" b="1" dirty="0">
                <a:solidFill>
                  <a:srgbClr val="FF0000"/>
                </a:solidFill>
              </a:rPr>
              <a:t>内存中的元数据是最完整的</a:t>
            </a:r>
            <a:r>
              <a:rPr lang="zh-CN" altLang="en-US" dirty="0"/>
              <a:t>，包括文件自身属性信息、文件块位置映射信息。</a:t>
            </a:r>
          </a:p>
          <a:p>
            <a:pPr marL="0" lvl="0" indent="0">
              <a:buNone/>
            </a:pPr>
            <a:r>
              <a:rPr lang="zh-CN" altLang="en-US" dirty="0"/>
              <a:t>    但是内存的致命问题是，断点数据丢失，数据不会持久化。因此</a:t>
            </a:r>
            <a:r>
              <a:rPr lang="en-US" altLang="zh-CN" dirty="0"/>
              <a:t>NameNode</a:t>
            </a:r>
            <a:r>
              <a:rPr lang="zh-CN" altLang="en-US" dirty="0"/>
              <a:t>又辅佐了元数据文件来保证元数据的安全完整。</a:t>
            </a:r>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3916397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元数据文件有两种：</a:t>
            </a:r>
            <a:r>
              <a:rPr lang="en-US" altLang="zh-CN" b="1" dirty="0">
                <a:solidFill>
                  <a:srgbClr val="FF0000"/>
                </a:solidFill>
              </a:rPr>
              <a:t>fsimage</a:t>
            </a:r>
            <a:r>
              <a:rPr lang="zh-CN" altLang="en-US" dirty="0"/>
              <a:t>内存镜像文件、</a:t>
            </a:r>
            <a:r>
              <a:rPr lang="en-US" altLang="zh-CN" b="1" dirty="0">
                <a:solidFill>
                  <a:srgbClr val="FF0000"/>
                </a:solidFill>
              </a:rPr>
              <a:t>Edits log</a:t>
            </a:r>
            <a:r>
              <a:rPr lang="zh-CN" altLang="en-US" dirty="0"/>
              <a:t>编辑日志。</a:t>
            </a:r>
            <a:endParaRPr lang="en-US" altLang="zh-CN" dirty="0"/>
          </a:p>
          <a:p>
            <a:r>
              <a:rPr lang="en-US" altLang="zh-CN" b="1" dirty="0"/>
              <a:t>fsimage </a:t>
            </a:r>
            <a:r>
              <a:rPr lang="zh-CN" altLang="en-US" b="1" dirty="0"/>
              <a:t>内存镜像文件</a:t>
            </a:r>
          </a:p>
          <a:p>
            <a:pPr marL="0" lvl="0" indent="0">
              <a:buNone/>
            </a:pPr>
            <a:r>
              <a:rPr lang="zh-CN" altLang="en-US" sz="1400" dirty="0"/>
              <a:t>    </a:t>
            </a:r>
            <a:r>
              <a:rPr lang="zh-CN" altLang="en-US" dirty="0"/>
              <a:t>是内存元数据的一个持久化的检查点。但是</a:t>
            </a:r>
            <a:r>
              <a:rPr lang="en-US" altLang="zh-CN" dirty="0">
                <a:solidFill>
                  <a:srgbClr val="FF0000"/>
                </a:solidFill>
              </a:rPr>
              <a:t>fsimage</a:t>
            </a:r>
            <a:r>
              <a:rPr lang="zh-CN" altLang="en-US" dirty="0">
                <a:solidFill>
                  <a:srgbClr val="FF0000"/>
                </a:solidFill>
              </a:rPr>
              <a:t>中仅包含</a:t>
            </a:r>
            <a:r>
              <a:rPr lang="en-US" altLang="zh-CN" dirty="0">
                <a:solidFill>
                  <a:srgbClr val="FF0000"/>
                </a:solidFill>
              </a:rPr>
              <a:t>Hadoop</a:t>
            </a:r>
            <a:r>
              <a:rPr lang="zh-CN" altLang="en-US" dirty="0">
                <a:solidFill>
                  <a:srgbClr val="FF0000"/>
                </a:solidFill>
              </a:rPr>
              <a:t>文件系统中文件自身属性相关的元数据信息</a:t>
            </a:r>
            <a:r>
              <a:rPr lang="zh-CN" altLang="en-US" dirty="0"/>
              <a:t>，但不包含文件块位置的信息。文件块位置信息只存储在内存中，是由</a:t>
            </a:r>
            <a:r>
              <a:rPr lang="en-US" altLang="zh-CN" dirty="0"/>
              <a:t>datanode</a:t>
            </a:r>
            <a:r>
              <a:rPr lang="zh-CN" altLang="en-US" dirty="0"/>
              <a:t>启动加入集群的时候，向</a:t>
            </a:r>
            <a:r>
              <a:rPr lang="en-US" altLang="zh-CN" dirty="0"/>
              <a:t>namenode</a:t>
            </a:r>
            <a:r>
              <a:rPr lang="zh-CN" altLang="en-US" dirty="0"/>
              <a:t>进行数据块的汇报得到的，并且后续间断指定时间进行数据块报告。</a:t>
            </a:r>
          </a:p>
          <a:p>
            <a:pPr marL="0" lvl="0" indent="0">
              <a:buNone/>
            </a:pPr>
            <a:r>
              <a:rPr lang="zh-CN" altLang="en-US" dirty="0"/>
              <a:t>    持久化的动作是数据从内存到磁盘的</a:t>
            </a:r>
            <a:r>
              <a:rPr lang="en-US" altLang="zh-CN" dirty="0"/>
              <a:t>IO</a:t>
            </a:r>
            <a:r>
              <a:rPr lang="zh-CN" altLang="en-US" dirty="0"/>
              <a:t>过程。会对</a:t>
            </a:r>
            <a:r>
              <a:rPr lang="en-US" altLang="zh-CN" dirty="0"/>
              <a:t>namenode</a:t>
            </a:r>
            <a:r>
              <a:rPr lang="zh-CN" altLang="en-US" dirty="0"/>
              <a:t>正常服务造成一定的影响，不能频繁的进行持久化。</a:t>
            </a:r>
            <a:endParaRPr lang="en-US" altLang="zh-CN" dirty="0"/>
          </a:p>
          <a:p>
            <a:pPr marL="0" lvl="0" indent="0">
              <a:buNone/>
            </a:pPr>
            <a:endParaRPr lang="zh-CN" altLang="en-US" sz="1400" dirty="0"/>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589595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pPr marL="0" lvl="0" indent="0">
              <a:buNone/>
            </a:pPr>
            <a:r>
              <a:rPr lang="zh-CN" altLang="en-US" dirty="0"/>
              <a:t>元数据文件有两种：</a:t>
            </a:r>
            <a:r>
              <a:rPr lang="en-US" altLang="zh-CN" b="1" dirty="0">
                <a:solidFill>
                  <a:srgbClr val="FF0000"/>
                </a:solidFill>
              </a:rPr>
              <a:t>fsimage</a:t>
            </a:r>
            <a:r>
              <a:rPr lang="zh-CN" altLang="en-US" dirty="0"/>
              <a:t>内存镜像文件、</a:t>
            </a:r>
            <a:r>
              <a:rPr lang="en-US" altLang="zh-CN" b="1" dirty="0">
                <a:solidFill>
                  <a:srgbClr val="FF0000"/>
                </a:solidFill>
              </a:rPr>
              <a:t>Edits log</a:t>
            </a:r>
            <a:r>
              <a:rPr lang="zh-CN" altLang="en-US" dirty="0"/>
              <a:t>编辑日志。</a:t>
            </a:r>
            <a:endParaRPr lang="en-US" altLang="zh-CN" dirty="0"/>
          </a:p>
          <a:p>
            <a:r>
              <a:rPr lang="en-US" altLang="zh-CN" b="1" dirty="0"/>
              <a:t>Edits log</a:t>
            </a:r>
            <a:r>
              <a:rPr lang="zh-CN" altLang="en-US" b="1" dirty="0"/>
              <a:t>编辑日志</a:t>
            </a:r>
          </a:p>
          <a:p>
            <a:pPr marL="0" lvl="0" indent="0">
              <a:buNone/>
            </a:pPr>
            <a:r>
              <a:rPr lang="zh-CN" altLang="en-US" sz="1400" dirty="0"/>
              <a:t>   </a:t>
            </a:r>
            <a:r>
              <a:rPr lang="zh-CN" altLang="en-US" dirty="0"/>
              <a:t> 为了避免两次持久化之间数据丢失的问题，又设计了</a:t>
            </a:r>
            <a:r>
              <a:rPr lang="en-US" altLang="zh-CN" dirty="0"/>
              <a:t>Edits log</a:t>
            </a:r>
            <a:r>
              <a:rPr lang="zh-CN" altLang="en-US" dirty="0"/>
              <a:t>编辑日志文件。文件中</a:t>
            </a:r>
            <a:r>
              <a:rPr lang="zh-CN" altLang="en-US" dirty="0">
                <a:solidFill>
                  <a:srgbClr val="FF0000"/>
                </a:solidFill>
              </a:rPr>
              <a:t>记录的是</a:t>
            </a:r>
            <a:r>
              <a:rPr lang="en-US" altLang="zh-CN" dirty="0">
                <a:solidFill>
                  <a:srgbClr val="FF0000"/>
                </a:solidFill>
              </a:rPr>
              <a:t>HDFS</a:t>
            </a:r>
            <a:r>
              <a:rPr lang="zh-CN" altLang="en-US" dirty="0">
                <a:solidFill>
                  <a:srgbClr val="FF0000"/>
                </a:solidFill>
              </a:rPr>
              <a:t>所有更改操作</a:t>
            </a:r>
            <a:r>
              <a:rPr lang="zh-CN" altLang="en-US" dirty="0"/>
              <a:t>（文件创建，删除或修改）的日志，文件系统客户端执行的更改操作首先会被记录到</a:t>
            </a:r>
            <a:r>
              <a:rPr lang="en-US" altLang="zh-CN" dirty="0"/>
              <a:t>edits</a:t>
            </a:r>
            <a:r>
              <a:rPr lang="zh-CN" altLang="en-US" dirty="0"/>
              <a:t>文件中。</a:t>
            </a:r>
          </a:p>
          <a:p>
            <a:pPr marL="0" lvl="0" indent="0">
              <a:buNone/>
            </a:pPr>
            <a:endParaRPr lang="zh-CN" altLang="en-US" sz="1400" dirty="0"/>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元数据管理概述</a:t>
            </a:r>
          </a:p>
        </p:txBody>
      </p:sp>
    </p:spTree>
    <p:extLst>
      <p:ext uri="{BB962C8B-B14F-4D97-AF65-F5344CB8AC3E}">
        <p14:creationId xmlns:p14="http://schemas.microsoft.com/office/powerpoint/2010/main" val="26221851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fsimage</a:t>
            </a:r>
            <a:r>
              <a:rPr lang="zh-CN" altLang="en-US" dirty="0"/>
              <a:t>和</a:t>
            </a:r>
            <a:r>
              <a:rPr lang="en-US" altLang="zh-CN" dirty="0"/>
              <a:t>edits</a:t>
            </a:r>
            <a:r>
              <a:rPr lang="zh-CN" altLang="en-US" dirty="0"/>
              <a:t>文件都是经过序列化的，在</a:t>
            </a:r>
            <a:r>
              <a:rPr lang="en-US" altLang="zh-CN" dirty="0"/>
              <a:t>NameNode</a:t>
            </a:r>
            <a:r>
              <a:rPr lang="zh-CN" altLang="en-US" dirty="0"/>
              <a:t>启动的时候，它会</a:t>
            </a:r>
            <a:r>
              <a:rPr lang="zh-CN" altLang="en-US" dirty="0">
                <a:solidFill>
                  <a:srgbClr val="FF0000"/>
                </a:solidFill>
              </a:rPr>
              <a:t>先将</a:t>
            </a:r>
            <a:r>
              <a:rPr lang="en-US" altLang="zh-CN" dirty="0">
                <a:solidFill>
                  <a:srgbClr val="FF0000"/>
                </a:solidFill>
              </a:rPr>
              <a:t>fsimage</a:t>
            </a:r>
            <a:r>
              <a:rPr lang="zh-CN" altLang="en-US" dirty="0">
                <a:solidFill>
                  <a:srgbClr val="FF0000"/>
                </a:solidFill>
              </a:rPr>
              <a:t>文件中的内容加载到内存中，之后再执行</a:t>
            </a:r>
            <a:r>
              <a:rPr lang="en-US" altLang="zh-CN" dirty="0">
                <a:solidFill>
                  <a:srgbClr val="FF0000"/>
                </a:solidFill>
              </a:rPr>
              <a:t>edits</a:t>
            </a:r>
            <a:r>
              <a:rPr lang="zh-CN" altLang="en-US" dirty="0">
                <a:solidFill>
                  <a:srgbClr val="FF0000"/>
                </a:solidFill>
              </a:rPr>
              <a:t>文件中的各项操作</a:t>
            </a:r>
            <a:r>
              <a:rPr lang="zh-CN" altLang="en-US" dirty="0"/>
              <a:t>，使得内存中的元数据和实际的同步，存在内存中的元数据支持客户端的读操作，也是最完整的元数据。</a:t>
            </a:r>
          </a:p>
          <a:p>
            <a:r>
              <a:rPr lang="zh-CN" altLang="en-US" dirty="0"/>
              <a:t>当客户端对</a:t>
            </a:r>
            <a:r>
              <a:rPr lang="en-US" altLang="zh-CN" dirty="0"/>
              <a:t>HDFS</a:t>
            </a:r>
            <a:r>
              <a:rPr lang="zh-CN" altLang="en-US" dirty="0"/>
              <a:t>中的文件进行新增或者修改操作，操作记录首先被记入</a:t>
            </a:r>
            <a:r>
              <a:rPr lang="en-US" altLang="zh-CN" dirty="0"/>
              <a:t>edits</a:t>
            </a:r>
            <a:r>
              <a:rPr lang="zh-CN" altLang="en-US" dirty="0"/>
              <a:t>日志文件中，当客户端操作成功后，相应的元数据会更新到内存元数据中。因为</a:t>
            </a:r>
            <a:r>
              <a:rPr lang="en-US" altLang="zh-CN" dirty="0"/>
              <a:t>fsimage</a:t>
            </a:r>
            <a:r>
              <a:rPr lang="zh-CN" altLang="en-US" dirty="0"/>
              <a:t>文件一般都很大（</a:t>
            </a:r>
            <a:r>
              <a:rPr lang="en-US" altLang="zh-CN" dirty="0"/>
              <a:t>GB</a:t>
            </a:r>
            <a:r>
              <a:rPr lang="zh-CN" altLang="en-US" dirty="0"/>
              <a:t>级别的很常见），如果所有的更新操作都往</a:t>
            </a:r>
            <a:r>
              <a:rPr lang="en-US" altLang="zh-CN" dirty="0"/>
              <a:t>fsimage</a:t>
            </a:r>
            <a:r>
              <a:rPr lang="zh-CN" altLang="en-US" dirty="0"/>
              <a:t>文件中添加，这样会导致系统运行的十分缓慢。</a:t>
            </a:r>
          </a:p>
          <a:p>
            <a:r>
              <a:rPr lang="en-US" altLang="zh-CN" dirty="0"/>
              <a:t>HDFS</a:t>
            </a:r>
            <a:r>
              <a:rPr lang="zh-CN" altLang="en-US" dirty="0"/>
              <a:t>这种设计实现着手于：一是内存中数据更新、查询快，极大缩短了操作响应时间；二是内存中元数据丢失风险颇高（断电等），因此辅佐元数据镜像文件（</a:t>
            </a:r>
            <a:r>
              <a:rPr lang="en-US" altLang="zh-CN" dirty="0"/>
              <a:t>fsimage</a:t>
            </a:r>
            <a:r>
              <a:rPr lang="zh-CN" altLang="en-US" dirty="0"/>
              <a:t>）</a:t>
            </a:r>
            <a:r>
              <a:rPr lang="en-US" altLang="zh-CN" dirty="0"/>
              <a:t>+</a:t>
            </a:r>
            <a:r>
              <a:rPr lang="zh-CN" altLang="en-US" dirty="0"/>
              <a:t>编辑日志文件（</a:t>
            </a:r>
            <a:r>
              <a:rPr lang="en-US" altLang="zh-CN" dirty="0"/>
              <a:t>edits</a:t>
            </a:r>
            <a:r>
              <a:rPr lang="zh-CN" altLang="en-US" dirty="0"/>
              <a:t>）的备份机制进行确保元数据的安全。</a:t>
            </a:r>
          </a:p>
          <a:p>
            <a:r>
              <a:rPr lang="en-US" altLang="zh-CN" dirty="0"/>
              <a:t>NameNode</a:t>
            </a:r>
            <a:r>
              <a:rPr lang="zh-CN" altLang="en-US" dirty="0"/>
              <a:t>维护整个文件系统元数据。因此，元数据的准确管理，影响着</a:t>
            </a:r>
            <a:r>
              <a:rPr lang="en-US" altLang="zh-CN" dirty="0"/>
              <a:t>HDFS</a:t>
            </a:r>
            <a:r>
              <a:rPr lang="zh-CN" altLang="en-US" dirty="0"/>
              <a:t>提供文件存储服务的能力。</a:t>
            </a:r>
          </a:p>
          <a:p>
            <a:pPr marL="0" lvl="0" indent="0">
              <a:buNone/>
            </a:pPr>
            <a:endParaRPr lang="zh-CN" altLang="en-US" dirty="0"/>
          </a:p>
          <a:p>
            <a:pPr marL="0" indent="0">
              <a:buNone/>
            </a:pPr>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en-US" altLang="zh-CN" dirty="0"/>
              <a:t>namenode</a:t>
            </a:r>
            <a:r>
              <a:rPr lang="zh-CN" altLang="en-US" dirty="0"/>
              <a:t>加载元数据文件顺序</a:t>
            </a:r>
          </a:p>
        </p:txBody>
      </p:sp>
    </p:spTree>
    <p:extLst>
      <p:ext uri="{BB962C8B-B14F-4D97-AF65-F5344CB8AC3E}">
        <p14:creationId xmlns:p14="http://schemas.microsoft.com/office/powerpoint/2010/main" val="13779193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rgbClr val="FF0000"/>
                </a:solidFill>
              </a:rPr>
              <a:t>元数据管理相关目录文件</a:t>
            </a:r>
            <a:endParaRPr lang="en-US" altLang="zh-CN" dirty="0">
              <a:solidFill>
                <a:srgbClr val="FF0000"/>
              </a:solidFill>
            </a:endParaRPr>
          </a:p>
          <a:p>
            <a:r>
              <a:rPr lang="en-US" altLang="zh-CN" dirty="0">
                <a:solidFill>
                  <a:schemeClr val="tx1"/>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25377810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在</a:t>
            </a:r>
            <a:r>
              <a:rPr lang="en-US" altLang="zh-CN" dirty="0"/>
              <a:t>HDFS</a:t>
            </a:r>
            <a:r>
              <a:rPr lang="zh-CN" altLang="en-US" dirty="0"/>
              <a:t>首次启动之前需要进行</a:t>
            </a:r>
            <a:r>
              <a:rPr lang="en-US" altLang="zh-CN" dirty="0"/>
              <a:t>format</a:t>
            </a:r>
            <a:r>
              <a:rPr lang="zh-CN" altLang="en-US" dirty="0"/>
              <a:t>操作。</a:t>
            </a:r>
            <a:endParaRPr lang="en-US" altLang="zh-CN" dirty="0"/>
          </a:p>
          <a:p>
            <a:r>
              <a:rPr lang="zh-CN" altLang="en-US" dirty="0"/>
              <a:t>这里的</a:t>
            </a:r>
            <a:r>
              <a:rPr lang="en-US" altLang="zh-CN" dirty="0"/>
              <a:t>format</a:t>
            </a:r>
            <a:r>
              <a:rPr lang="zh-CN" altLang="en-US" dirty="0"/>
              <a:t>是在格式化什么？</a:t>
            </a:r>
            <a:endParaRPr lang="en-US" altLang="zh-CN" dirty="0"/>
          </a:p>
          <a:p>
            <a:pPr marL="0" indent="0">
              <a:buNone/>
            </a:pPr>
            <a:r>
              <a:rPr lang="en-US" altLang="zh-CN" sz="1600" dirty="0"/>
              <a:t>format</a:t>
            </a:r>
            <a:r>
              <a:rPr lang="zh-CN" altLang="en-US" sz="1600" dirty="0"/>
              <a:t>之前，</a:t>
            </a:r>
            <a:r>
              <a:rPr lang="en-US" altLang="zh-CN" sz="1600" dirty="0"/>
              <a:t>HDFS</a:t>
            </a:r>
            <a:r>
              <a:rPr lang="zh-CN" altLang="en-US" sz="1600" dirty="0"/>
              <a:t>在物理上还不存在；</a:t>
            </a:r>
            <a:endParaRPr lang="en-US" altLang="zh-CN" sz="1600" dirty="0"/>
          </a:p>
          <a:p>
            <a:pPr marL="0" indent="0">
              <a:buNone/>
            </a:pPr>
            <a:r>
              <a:rPr lang="zh-CN" altLang="en-US" sz="1600" dirty="0"/>
              <a:t>其次此处的</a:t>
            </a:r>
            <a:r>
              <a:rPr lang="en-US" altLang="zh-CN" sz="1600" dirty="0"/>
              <a:t>format</a:t>
            </a:r>
            <a:r>
              <a:rPr lang="zh-CN" altLang="en-US" sz="1600" dirty="0"/>
              <a:t>并不是指传统意义上的本地磁盘格式化，而是一些清除与准备工作。其中就会创建元数据本地存储目录和一些初始化的元数据相关文件。</a:t>
            </a:r>
          </a:p>
        </p:txBody>
      </p:sp>
      <p:sp>
        <p:nvSpPr>
          <p:cNvPr id="5" name="标题 4"/>
          <p:cNvSpPr>
            <a:spLocks noGrp="1"/>
          </p:cNvSpPr>
          <p:nvPr>
            <p:ph type="title"/>
          </p:nvPr>
        </p:nvSpPr>
        <p:spPr/>
        <p:txBody>
          <a:bodyPr/>
          <a:lstStyle/>
          <a:p>
            <a:r>
              <a:rPr lang="zh-CN" altLang="en-US" dirty="0"/>
              <a:t>元数据管理相关目录文件</a:t>
            </a:r>
          </a:p>
        </p:txBody>
      </p:sp>
    </p:spTree>
    <p:extLst>
      <p:ext uri="{BB962C8B-B14F-4D97-AF65-F5344CB8AC3E}">
        <p14:creationId xmlns:p14="http://schemas.microsoft.com/office/powerpoint/2010/main" val="2919704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914187"/>
          </a:xfrm>
        </p:spPr>
        <p:txBody>
          <a:bodyPr/>
          <a:lstStyle/>
          <a:p>
            <a:r>
              <a:rPr lang="en-US" altLang="zh-CN" dirty="0"/>
              <a:t>namenode</a:t>
            </a:r>
            <a:r>
              <a:rPr lang="zh-CN" altLang="zh-CN" dirty="0"/>
              <a:t>元数据存储目录由参数：</a:t>
            </a:r>
            <a:r>
              <a:rPr lang="en-US" altLang="zh-CN" dirty="0" err="1"/>
              <a:t>dfs.namenode.name.dir</a:t>
            </a:r>
            <a:r>
              <a:rPr lang="zh-CN" altLang="zh-CN" dirty="0"/>
              <a:t>指定</a:t>
            </a:r>
            <a:r>
              <a:rPr lang="zh-CN" altLang="en-US" dirty="0"/>
              <a:t>；</a:t>
            </a:r>
            <a:endParaRPr lang="en-US" altLang="zh-CN" dirty="0"/>
          </a:p>
          <a:p>
            <a:r>
              <a:rPr lang="zh-CN" altLang="zh-CN" dirty="0"/>
              <a:t>格式化完成之后，将会在</a:t>
            </a:r>
            <a:r>
              <a:rPr lang="en-US" altLang="zh-CN" dirty="0"/>
              <a:t>$</a:t>
            </a:r>
            <a:r>
              <a:rPr lang="en-US" altLang="zh-CN" dirty="0" err="1"/>
              <a:t>dfs.namenode.name.dir</a:t>
            </a:r>
            <a:r>
              <a:rPr lang="en-US" altLang="zh-CN" dirty="0"/>
              <a:t>/current</a:t>
            </a:r>
            <a:r>
              <a:rPr lang="zh-CN" altLang="zh-CN" dirty="0"/>
              <a:t>目录下创建如下的文件：</a:t>
            </a:r>
          </a:p>
          <a:p>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元数据本地存储目录</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805180" y="2560320"/>
            <a:ext cx="8389620" cy="1442720"/>
          </a:xfrm>
          <a:prstGeom prst="rect">
            <a:avLst/>
          </a:prstGeom>
        </p:spPr>
      </p:pic>
      <p:sp>
        <p:nvSpPr>
          <p:cNvPr id="9" name="文本占位符 6"/>
          <p:cNvSpPr txBox="1">
            <a:spLocks/>
          </p:cNvSpPr>
          <p:nvPr/>
        </p:nvSpPr>
        <p:spPr>
          <a:xfrm>
            <a:off x="805180" y="4003041"/>
            <a:ext cx="9822180" cy="54864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dirty="0" err="1"/>
              <a:t>dfs.namenode.name.dir</a:t>
            </a:r>
            <a:r>
              <a:rPr lang="zh-CN" altLang="zh-CN" dirty="0"/>
              <a:t>是在</a:t>
            </a:r>
            <a:r>
              <a:rPr lang="en-US" altLang="zh-CN" dirty="0"/>
              <a:t>hdfs-site.xml</a:t>
            </a:r>
            <a:r>
              <a:rPr lang="zh-CN" altLang="zh-CN" dirty="0"/>
              <a:t>文件中配置的，默认值如下：</a:t>
            </a:r>
          </a:p>
          <a:p>
            <a:pPr marL="0" indent="0">
              <a:buNone/>
            </a:pPr>
            <a:endParaRPr lang="zh-CN" altLang="en-US" dirty="0"/>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886460" y="4399280"/>
            <a:ext cx="8308340" cy="2265680"/>
          </a:xfrm>
          <a:prstGeom prst="rect">
            <a:avLst/>
          </a:prstGeom>
        </p:spPr>
      </p:pic>
    </p:spTree>
    <p:extLst>
      <p:ext uri="{BB962C8B-B14F-4D97-AF65-F5344CB8AC3E}">
        <p14:creationId xmlns:p14="http://schemas.microsoft.com/office/powerpoint/2010/main" val="25859820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4653067"/>
          </a:xfrm>
        </p:spPr>
        <p:txBody>
          <a:bodyPr/>
          <a:lstStyle/>
          <a:p>
            <a:r>
              <a:rPr lang="en-US" altLang="zh-CN" dirty="0" err="1"/>
              <a:t>namespaceID</a:t>
            </a:r>
            <a:r>
              <a:rPr lang="en-US" altLang="zh-CN" dirty="0"/>
              <a:t>/</a:t>
            </a:r>
            <a:r>
              <a:rPr lang="en-US" altLang="zh-CN" dirty="0" err="1"/>
              <a:t>clusterID</a:t>
            </a:r>
            <a:r>
              <a:rPr lang="en-US" altLang="zh-CN" dirty="0"/>
              <a:t>/</a:t>
            </a:r>
            <a:r>
              <a:rPr lang="en-US" altLang="zh-CN" dirty="0" err="1"/>
              <a:t>blockpoolID</a:t>
            </a:r>
            <a:r>
              <a:rPr lang="en-US" altLang="zh-CN" dirty="0"/>
              <a:t> </a:t>
            </a:r>
          </a:p>
          <a:p>
            <a:pPr marL="359138" lvl="1" indent="0">
              <a:buNone/>
            </a:pPr>
            <a:r>
              <a:rPr lang="zh-CN" altLang="en-US" dirty="0"/>
              <a:t>这些都是</a:t>
            </a:r>
            <a:r>
              <a:rPr lang="en-US" altLang="zh-CN" dirty="0"/>
              <a:t>HDFS</a:t>
            </a:r>
            <a:r>
              <a:rPr lang="zh-CN" altLang="en-US" dirty="0"/>
              <a:t>集群的唯一标识符。标识符被用来防止</a:t>
            </a:r>
            <a:r>
              <a:rPr lang="en-US" altLang="zh-CN" dirty="0"/>
              <a:t>DataNodes</a:t>
            </a:r>
            <a:r>
              <a:rPr lang="zh-CN" altLang="en-US" dirty="0"/>
              <a:t>意外注册到另一个集群中的</a:t>
            </a:r>
            <a:r>
              <a:rPr lang="en-US" altLang="zh-CN" dirty="0"/>
              <a:t>namenode</a:t>
            </a:r>
            <a:r>
              <a:rPr lang="zh-CN" altLang="en-US" dirty="0"/>
              <a:t>上。这些标识在联邦（</a:t>
            </a:r>
            <a:r>
              <a:rPr lang="en-US" altLang="zh-CN" dirty="0"/>
              <a:t>federation</a:t>
            </a:r>
            <a:r>
              <a:rPr lang="zh-CN" altLang="en-US" dirty="0"/>
              <a:t>）部署中特别重要。联邦模式下，会有多个</a:t>
            </a:r>
            <a:r>
              <a:rPr lang="en-US" altLang="zh-CN" dirty="0"/>
              <a:t>NameNode</a:t>
            </a:r>
            <a:r>
              <a:rPr lang="zh-CN" altLang="en-US" dirty="0"/>
              <a:t>独立工作。每个的</a:t>
            </a:r>
            <a:r>
              <a:rPr lang="en-US" altLang="zh-CN" dirty="0"/>
              <a:t>NameNode</a:t>
            </a:r>
            <a:r>
              <a:rPr lang="zh-CN" altLang="en-US" dirty="0"/>
              <a:t>提供唯一的命名空间（</a:t>
            </a:r>
            <a:r>
              <a:rPr lang="en-US" altLang="zh-CN" dirty="0" err="1"/>
              <a:t>namespaceID</a:t>
            </a:r>
            <a:r>
              <a:rPr lang="zh-CN" altLang="en-US" dirty="0"/>
              <a:t>），并管理一组唯一的文件块池（</a:t>
            </a:r>
            <a:r>
              <a:rPr lang="en-US" altLang="zh-CN" dirty="0" err="1"/>
              <a:t>blockpoolID</a:t>
            </a:r>
            <a:r>
              <a:rPr lang="zh-CN" altLang="en-US" dirty="0"/>
              <a:t>）。</a:t>
            </a:r>
            <a:r>
              <a:rPr lang="en-US" altLang="zh-CN" dirty="0" err="1"/>
              <a:t>clusterID</a:t>
            </a:r>
            <a:r>
              <a:rPr lang="zh-CN" altLang="en-US" dirty="0"/>
              <a:t>将整个集群结合在一起作为单个逻辑单元，在集群中的所有节点上都是一样的。</a:t>
            </a:r>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--VERSION</a:t>
            </a:r>
            <a:endParaRPr lang="zh-CN" altLang="en-US" dirty="0"/>
          </a:p>
        </p:txBody>
      </p:sp>
      <p:pic>
        <p:nvPicPr>
          <p:cNvPr id="8" name="图片 7"/>
          <p:cNvPicPr/>
          <p:nvPr/>
        </p:nvPicPr>
        <p:blipFill>
          <a:blip r:embed="rId2"/>
          <a:stretch>
            <a:fillRect/>
          </a:stretch>
        </p:blipFill>
        <p:spPr>
          <a:xfrm>
            <a:off x="2435064" y="3468420"/>
            <a:ext cx="7338856" cy="2830780"/>
          </a:xfrm>
          <a:prstGeom prst="rect">
            <a:avLst/>
          </a:prstGeom>
          <a:ln>
            <a:solidFill>
              <a:schemeClr val="accent1"/>
            </a:solidFill>
          </a:ln>
        </p:spPr>
      </p:pic>
    </p:spTree>
    <p:extLst>
      <p:ext uri="{BB962C8B-B14F-4D97-AF65-F5344CB8AC3E}">
        <p14:creationId xmlns:p14="http://schemas.microsoft.com/office/powerpoint/2010/main" val="350243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a:t>当遇到海量数据存储的场景，传统的文件系统如何解决海量数据的存储问题？</a:t>
            </a:r>
            <a:endParaRPr lang="en-US" altLang="zh-CN" dirty="0"/>
          </a:p>
          <a:p>
            <a:r>
              <a:rPr lang="zh-CN" altLang="en-US" dirty="0"/>
              <a:t>一款能够支撑海量数据存储的系统需要追求什么？吞吐量？性能？安全？效率？</a:t>
            </a:r>
            <a:endParaRPr lang="en-US" altLang="zh-CN" dirty="0"/>
          </a:p>
          <a:p>
            <a:r>
              <a:rPr lang="zh-CN" altLang="en-US" dirty="0"/>
              <a:t>如果让你设计一款存储系统软件来支撑海量数据存储，如何设计？</a:t>
            </a:r>
            <a:endParaRPr lang="en-US" altLang="zh-CN" dirty="0"/>
          </a:p>
          <a:p>
            <a:endParaRPr lang="zh-CN" altLang="en-US" dirty="0"/>
          </a:p>
        </p:txBody>
      </p:sp>
      <p:sp>
        <p:nvSpPr>
          <p:cNvPr id="5" name="标题 4"/>
          <p:cNvSpPr>
            <a:spLocks noGrp="1"/>
          </p:cNvSpPr>
          <p:nvPr>
            <p:ph type="title"/>
          </p:nvPr>
        </p:nvSpPr>
        <p:spPr/>
        <p:txBody>
          <a:bodyPr/>
          <a:lstStyle/>
          <a:p>
            <a:r>
              <a:rPr lang="zh-CN" altLang="en-US" dirty="0"/>
              <a:t>文件系统</a:t>
            </a:r>
          </a:p>
        </p:txBody>
      </p:sp>
    </p:spTree>
    <p:extLst>
      <p:ext uri="{BB962C8B-B14F-4D97-AF65-F5344CB8AC3E}">
        <p14:creationId xmlns:p14="http://schemas.microsoft.com/office/powerpoint/2010/main" val="12827808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a:xfrm>
            <a:off x="710881" y="1646133"/>
            <a:ext cx="10749598" cy="4653067"/>
          </a:xfrm>
        </p:spPr>
        <p:txBody>
          <a:bodyPr/>
          <a:lstStyle/>
          <a:p>
            <a:r>
              <a:rPr lang="en-US" altLang="zh-CN" dirty="0"/>
              <a:t>storageType</a:t>
            </a:r>
          </a:p>
          <a:p>
            <a:pPr marL="359138" lvl="1" indent="0">
              <a:buNone/>
            </a:pPr>
            <a:r>
              <a:rPr lang="zh-CN" altLang="en-US" dirty="0"/>
              <a:t>说明这个文件存储的是什么进程的数据结构信息。如果是</a:t>
            </a:r>
            <a:r>
              <a:rPr lang="en-US" altLang="zh-CN" dirty="0"/>
              <a:t>DataNode</a:t>
            </a:r>
            <a:r>
              <a:rPr lang="zh-CN" altLang="en-US" dirty="0"/>
              <a:t>节点，</a:t>
            </a:r>
            <a:r>
              <a:rPr lang="en-US" altLang="zh-CN" dirty="0"/>
              <a:t>storageType=DATA_NODE</a:t>
            </a:r>
            <a:r>
              <a:rPr lang="zh-CN" altLang="en-US" dirty="0"/>
              <a:t>。</a:t>
            </a:r>
          </a:p>
          <a:p>
            <a:r>
              <a:rPr lang="en-US" altLang="zh-CN" dirty="0" err="1"/>
              <a:t>cTime</a:t>
            </a:r>
            <a:endParaRPr lang="en-US" altLang="zh-CN" dirty="0"/>
          </a:p>
          <a:p>
            <a:pPr marL="359138" lvl="1" indent="0">
              <a:buNone/>
            </a:pPr>
            <a:r>
              <a:rPr lang="en-US" altLang="zh-CN" dirty="0"/>
              <a:t>NameNode</a:t>
            </a:r>
            <a:r>
              <a:rPr lang="zh-CN" altLang="en-US" dirty="0"/>
              <a:t>存储系统创建时间，首次格式化文件系统这个属性是</a:t>
            </a:r>
            <a:r>
              <a:rPr lang="en-US" altLang="zh-CN" dirty="0"/>
              <a:t>0</a:t>
            </a:r>
            <a:r>
              <a:rPr lang="zh-CN" altLang="en-US" dirty="0"/>
              <a:t>，当文件系统升级之后，该值会更新到升级之后的时间戳；</a:t>
            </a:r>
          </a:p>
          <a:p>
            <a:r>
              <a:rPr lang="en-US" altLang="zh-CN" dirty="0" err="1"/>
              <a:t>layoutVersion</a:t>
            </a:r>
            <a:endParaRPr lang="en-US" altLang="zh-CN" dirty="0"/>
          </a:p>
          <a:p>
            <a:pPr marL="359138" lvl="1" indent="0">
              <a:buNone/>
            </a:pPr>
            <a:r>
              <a:rPr lang="en-US" altLang="zh-CN" dirty="0"/>
              <a:t>HDFS</a:t>
            </a:r>
            <a:r>
              <a:rPr lang="zh-CN" altLang="en-US" dirty="0"/>
              <a:t>元数据格式的版本。</a:t>
            </a:r>
            <a:r>
              <a:rPr lang="en-US" altLang="zh-CN" dirty="0"/>
              <a:t>HDFS</a:t>
            </a:r>
            <a:r>
              <a:rPr lang="zh-CN" altLang="en-US" dirty="0"/>
              <a:t>升级时会进行更新。</a:t>
            </a:r>
          </a:p>
          <a:p>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--VERSION</a:t>
            </a:r>
            <a:endParaRPr lang="zh-CN" altLang="en-US" dirty="0"/>
          </a:p>
        </p:txBody>
      </p:sp>
      <p:pic>
        <p:nvPicPr>
          <p:cNvPr id="8" name="图片 7"/>
          <p:cNvPicPr/>
          <p:nvPr/>
        </p:nvPicPr>
        <p:blipFill>
          <a:blip r:embed="rId2"/>
          <a:stretch>
            <a:fillRect/>
          </a:stretch>
        </p:blipFill>
        <p:spPr>
          <a:xfrm>
            <a:off x="2990291" y="4155122"/>
            <a:ext cx="6333016" cy="2438718"/>
          </a:xfrm>
          <a:prstGeom prst="rect">
            <a:avLst/>
          </a:prstGeom>
          <a:ln>
            <a:solidFill>
              <a:schemeClr val="accent1"/>
            </a:solidFill>
          </a:ln>
        </p:spPr>
      </p:pic>
    </p:spTree>
    <p:extLst>
      <p:ext uri="{BB962C8B-B14F-4D97-AF65-F5344CB8AC3E}">
        <p14:creationId xmlns:p14="http://schemas.microsoft.com/office/powerpoint/2010/main" val="373048030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包含上一次</a:t>
            </a:r>
            <a:r>
              <a:rPr lang="en-US" altLang="zh-CN" dirty="0"/>
              <a:t>checkpoint</a:t>
            </a:r>
            <a:r>
              <a:rPr lang="zh-CN" altLang="en-US" dirty="0"/>
              <a:t>时的最后一个事务</a:t>
            </a:r>
            <a:r>
              <a:rPr lang="en-US" altLang="zh-CN" dirty="0"/>
              <a:t>ID</a:t>
            </a:r>
            <a:r>
              <a:rPr lang="zh-CN" altLang="en-US" dirty="0"/>
              <a:t>，这不是</a:t>
            </a:r>
            <a:r>
              <a:rPr lang="en-US" altLang="zh-CN" dirty="0"/>
              <a:t>NameNode</a:t>
            </a:r>
            <a:r>
              <a:rPr lang="zh-CN" altLang="en-US" dirty="0"/>
              <a:t>接受的最后一个事务</a:t>
            </a:r>
            <a:r>
              <a:rPr lang="en-US" altLang="zh-CN" dirty="0"/>
              <a:t>ID</a:t>
            </a:r>
            <a:r>
              <a:rPr lang="zh-CN" altLang="en-US" dirty="0"/>
              <a:t>。</a:t>
            </a:r>
            <a:endParaRPr lang="en-US" altLang="zh-CN" dirty="0"/>
          </a:p>
          <a:p>
            <a:r>
              <a:rPr lang="en-US" altLang="zh-CN" dirty="0"/>
              <a:t>seen_txid</a:t>
            </a:r>
            <a:r>
              <a:rPr lang="zh-CN" altLang="en-US" dirty="0"/>
              <a:t>内容不会在每个事务性操作上都更新，只会在</a:t>
            </a:r>
            <a:r>
              <a:rPr lang="en-US" altLang="zh-CN" dirty="0"/>
              <a:t>checkpoint</a:t>
            </a:r>
            <a:r>
              <a:rPr lang="zh-CN" altLang="en-US" dirty="0"/>
              <a:t>时更新。</a:t>
            </a:r>
            <a:endParaRPr lang="en-US" altLang="zh-CN" dirty="0"/>
          </a:p>
          <a:p>
            <a:r>
              <a:rPr lang="en-US" altLang="zh-CN" dirty="0"/>
              <a:t>NameNode</a:t>
            </a:r>
            <a:r>
              <a:rPr lang="zh-CN" altLang="en-US" dirty="0"/>
              <a:t>启动时会检查</a:t>
            </a:r>
            <a:r>
              <a:rPr lang="en-US" altLang="zh-CN" dirty="0"/>
              <a:t>seen_txid</a:t>
            </a:r>
            <a:r>
              <a:rPr lang="zh-CN" altLang="en-US" dirty="0"/>
              <a:t>文件，以验证它至少可以加载该数目的事务。如果无法验证加载事务，</a:t>
            </a:r>
            <a:r>
              <a:rPr lang="en-US" altLang="zh-CN" dirty="0"/>
              <a:t>NameNode</a:t>
            </a:r>
            <a:r>
              <a:rPr lang="zh-CN" altLang="en-US" dirty="0"/>
              <a:t>将中止启动。</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a:t>
            </a:r>
            <a:r>
              <a:rPr lang="en-US" altLang="zh-CN" dirty="0" err="1"/>
              <a:t>seen_txid</a:t>
            </a:r>
            <a:endParaRPr lang="zh-CN" altLang="en-US" dirty="0"/>
          </a:p>
        </p:txBody>
      </p:sp>
      <p:pic>
        <p:nvPicPr>
          <p:cNvPr id="2" name="图片 1"/>
          <p:cNvPicPr>
            <a:picLocks noChangeAspect="1"/>
          </p:cNvPicPr>
          <p:nvPr/>
        </p:nvPicPr>
        <p:blipFill>
          <a:blip r:embed="rId2"/>
          <a:stretch>
            <a:fillRect/>
          </a:stretch>
        </p:blipFill>
        <p:spPr>
          <a:xfrm>
            <a:off x="1418024" y="4006267"/>
            <a:ext cx="9335309" cy="1859441"/>
          </a:xfrm>
          <a:prstGeom prst="rect">
            <a:avLst/>
          </a:prstGeom>
        </p:spPr>
      </p:pic>
    </p:spTree>
    <p:extLst>
      <p:ext uri="{BB962C8B-B14F-4D97-AF65-F5344CB8AC3E}">
        <p14:creationId xmlns:p14="http://schemas.microsoft.com/office/powerpoint/2010/main" val="383284949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元数据镜像文件。每个</a:t>
            </a:r>
            <a:r>
              <a:rPr lang="en-US" altLang="zh-CN" dirty="0"/>
              <a:t>fsimage</a:t>
            </a:r>
            <a:r>
              <a:rPr lang="zh-CN" altLang="en-US" dirty="0"/>
              <a:t>文件还有一个对应的</a:t>
            </a:r>
            <a:r>
              <a:rPr lang="en-US" altLang="zh-CN" dirty="0"/>
              <a:t>.md5</a:t>
            </a:r>
            <a:r>
              <a:rPr lang="zh-CN" altLang="en-US" dirty="0"/>
              <a:t>文件；</a:t>
            </a:r>
            <a:endParaRPr lang="en-US" altLang="zh-CN" dirty="0"/>
          </a:p>
          <a:p>
            <a:r>
              <a:rPr lang="zh-CN" altLang="en-US" dirty="0"/>
              <a:t>其中包含</a:t>
            </a:r>
            <a:r>
              <a:rPr lang="en-US" altLang="zh-CN" dirty="0"/>
              <a:t>MD5</a:t>
            </a:r>
            <a:r>
              <a:rPr lang="zh-CN" altLang="en-US" dirty="0"/>
              <a:t>校验和，</a:t>
            </a:r>
            <a:r>
              <a:rPr lang="en-US" altLang="zh-CN" dirty="0"/>
              <a:t>HDFS</a:t>
            </a:r>
            <a:r>
              <a:rPr lang="zh-CN" altLang="en-US" dirty="0"/>
              <a:t>使用该文件来防止磁盘损坏文件异常。</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--fsimage</a:t>
            </a:r>
            <a:endParaRPr lang="zh-CN" altLang="en-US" dirty="0"/>
          </a:p>
        </p:txBody>
      </p:sp>
      <p:pic>
        <p:nvPicPr>
          <p:cNvPr id="8" name="图片 7"/>
          <p:cNvPicPr/>
          <p:nvPr/>
        </p:nvPicPr>
        <p:blipFill>
          <a:blip r:embed="rId2"/>
          <a:stretch>
            <a:fillRect/>
          </a:stretch>
        </p:blipFill>
        <p:spPr>
          <a:xfrm>
            <a:off x="3192735" y="3271894"/>
            <a:ext cx="5025510" cy="830580"/>
          </a:xfrm>
          <a:prstGeom prst="rect">
            <a:avLst/>
          </a:prstGeom>
          <a:ln>
            <a:solidFill>
              <a:schemeClr val="accent1"/>
            </a:solidFill>
          </a:ln>
        </p:spPr>
      </p:pic>
    </p:spTree>
    <p:extLst>
      <p:ext uri="{BB962C8B-B14F-4D97-AF65-F5344CB8AC3E}">
        <p14:creationId xmlns:p14="http://schemas.microsoft.com/office/powerpoint/2010/main" val="1819701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已完成且不可修改的编辑日志。这些文件中的每个文件都包含文件名定义的范围内的所有编辑日志事务。</a:t>
            </a:r>
            <a:endParaRPr lang="en-US" altLang="zh-CN" dirty="0"/>
          </a:p>
          <a:p>
            <a:r>
              <a:rPr lang="zh-CN" altLang="en-US" dirty="0"/>
              <a:t>在</a:t>
            </a:r>
            <a:r>
              <a:rPr lang="en-US" altLang="zh-CN" dirty="0">
                <a:solidFill>
                  <a:srgbClr val="C00000"/>
                </a:solidFill>
              </a:rPr>
              <a:t>HA</a:t>
            </a:r>
            <a:r>
              <a:rPr lang="zh-CN" altLang="en-US" dirty="0">
                <a:solidFill>
                  <a:srgbClr val="C00000"/>
                </a:solidFill>
              </a:rPr>
              <a:t>高可用性部署中，主备</a:t>
            </a:r>
            <a:r>
              <a:rPr lang="en-US" altLang="zh-CN" dirty="0">
                <a:solidFill>
                  <a:srgbClr val="C00000"/>
                </a:solidFill>
              </a:rPr>
              <a:t>namenode</a:t>
            </a:r>
            <a:r>
              <a:rPr lang="zh-CN" altLang="en-US" dirty="0">
                <a:solidFill>
                  <a:srgbClr val="C00000"/>
                </a:solidFill>
              </a:rPr>
              <a:t>之间可以通过</a:t>
            </a:r>
            <a:r>
              <a:rPr lang="en-US" altLang="zh-CN" dirty="0">
                <a:solidFill>
                  <a:srgbClr val="C00000"/>
                </a:solidFill>
              </a:rPr>
              <a:t>edits log</a:t>
            </a:r>
            <a:r>
              <a:rPr lang="zh-CN" altLang="en-US" dirty="0">
                <a:solidFill>
                  <a:srgbClr val="C00000"/>
                </a:solidFill>
              </a:rPr>
              <a:t>进行数据同步</a:t>
            </a:r>
            <a:r>
              <a:rPr lang="zh-CN" altLang="en-US" dirty="0"/>
              <a:t>。 </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zh-CN" altLang="en-US" dirty="0"/>
              <a:t>元数据相关文件</a:t>
            </a:r>
            <a:r>
              <a:rPr lang="en-US" altLang="zh-CN" dirty="0"/>
              <a:t>--edits log</a:t>
            </a:r>
            <a:endParaRPr lang="zh-CN" altLang="en-US" dirty="0"/>
          </a:p>
        </p:txBody>
      </p:sp>
      <p:pic>
        <p:nvPicPr>
          <p:cNvPr id="8" name="图片 7"/>
          <p:cNvPicPr/>
          <p:nvPr/>
        </p:nvPicPr>
        <p:blipFill>
          <a:blip r:embed="rId2"/>
          <a:stretch>
            <a:fillRect/>
          </a:stretch>
        </p:blipFill>
        <p:spPr>
          <a:xfrm>
            <a:off x="3068021" y="3440062"/>
            <a:ext cx="5394960" cy="2614508"/>
          </a:xfrm>
          <a:prstGeom prst="rect">
            <a:avLst/>
          </a:prstGeom>
          <a:ln>
            <a:solidFill>
              <a:schemeClr val="accent1"/>
            </a:solidFill>
          </a:ln>
        </p:spPr>
      </p:pic>
    </p:spTree>
    <p:extLst>
      <p:ext uri="{BB962C8B-B14F-4D97-AF65-F5344CB8AC3E}">
        <p14:creationId xmlns:p14="http://schemas.microsoft.com/office/powerpoint/2010/main" val="10000363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fsimage</a:t>
            </a:r>
            <a:r>
              <a:rPr lang="zh-CN" altLang="en-US" dirty="0"/>
              <a:t>文件是</a:t>
            </a:r>
            <a:r>
              <a:rPr lang="en-US" altLang="zh-CN" dirty="0"/>
              <a:t>Hadoop</a:t>
            </a:r>
            <a:r>
              <a:rPr lang="zh-CN" altLang="en-US" dirty="0"/>
              <a:t>文件系统元数据的一个永久性的检查点，包含</a:t>
            </a:r>
            <a:r>
              <a:rPr lang="en-US" altLang="zh-CN" dirty="0"/>
              <a:t>Hadoop</a:t>
            </a:r>
            <a:r>
              <a:rPr lang="zh-CN" altLang="en-US" dirty="0"/>
              <a:t>文件系统中的所有目录和文件</a:t>
            </a:r>
            <a:r>
              <a:rPr lang="en-US" altLang="zh-CN" dirty="0" err="1"/>
              <a:t>idnode</a:t>
            </a:r>
            <a:r>
              <a:rPr lang="zh-CN" altLang="en-US" dirty="0"/>
              <a:t>的序列化信息；</a:t>
            </a:r>
            <a:endParaRPr lang="en-US" altLang="zh-CN" dirty="0"/>
          </a:p>
          <a:p>
            <a:r>
              <a:rPr lang="zh-CN" altLang="en-US" dirty="0"/>
              <a:t>对于文件来说，包含的信息有修改时间、访问时间、块大小和组成一个文件块信息等；</a:t>
            </a:r>
            <a:endParaRPr lang="en-US" altLang="zh-CN" dirty="0"/>
          </a:p>
          <a:p>
            <a:r>
              <a:rPr lang="zh-CN" altLang="en-US" dirty="0"/>
              <a:t>而对于目录来说，包含的信息主要有修改时间、访问控制权限等信息。</a:t>
            </a:r>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fsimage</a:t>
            </a:r>
            <a:r>
              <a:rPr lang="zh-CN" altLang="en-US" dirty="0"/>
              <a:t>文件内容查看</a:t>
            </a:r>
          </a:p>
        </p:txBody>
      </p:sp>
    </p:spTree>
    <p:extLst>
      <p:ext uri="{BB962C8B-B14F-4D97-AF65-F5344CB8AC3E}">
        <p14:creationId xmlns:p14="http://schemas.microsoft.com/office/powerpoint/2010/main" val="2657074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err="1"/>
              <a:t>oiv</a:t>
            </a:r>
            <a:r>
              <a:rPr lang="zh-CN" altLang="en-US" dirty="0"/>
              <a:t>是</a:t>
            </a:r>
            <a:r>
              <a:rPr lang="en-US" altLang="zh-CN" b="1" dirty="0">
                <a:solidFill>
                  <a:srgbClr val="FF0000"/>
                </a:solidFill>
              </a:rPr>
              <a:t>offline image viewer</a:t>
            </a:r>
            <a:r>
              <a:rPr lang="zh-CN" altLang="en-US" dirty="0"/>
              <a:t>的缩写，可将</a:t>
            </a:r>
            <a:r>
              <a:rPr lang="en-US" altLang="zh-CN" dirty="0" err="1"/>
              <a:t>hdfs</a:t>
            </a:r>
            <a:r>
              <a:rPr lang="en-US" altLang="zh-CN" dirty="0"/>
              <a:t> fsimage</a:t>
            </a:r>
            <a:r>
              <a:rPr lang="zh-CN" altLang="en-US" dirty="0"/>
              <a:t>文件的内容转储为人类可读的格式。</a:t>
            </a:r>
            <a:endParaRPr lang="en-US" altLang="zh-CN" dirty="0"/>
          </a:p>
          <a:p>
            <a:r>
              <a:rPr lang="zh-CN" altLang="en-US" dirty="0"/>
              <a:t>常用命令：</a:t>
            </a:r>
            <a:r>
              <a:rPr lang="en-US" altLang="zh-CN" dirty="0" err="1"/>
              <a:t>hdfs</a:t>
            </a:r>
            <a:r>
              <a:rPr lang="en-US" altLang="zh-CN" dirty="0"/>
              <a:t> </a:t>
            </a:r>
            <a:r>
              <a:rPr lang="en-US" altLang="zh-CN" dirty="0" err="1"/>
              <a:t>oiv</a:t>
            </a:r>
            <a:r>
              <a:rPr lang="en-US" altLang="zh-CN" dirty="0"/>
              <a:t> -</a:t>
            </a:r>
            <a:r>
              <a:rPr lang="en-US" altLang="zh-CN" dirty="0" err="1"/>
              <a:t>i</a:t>
            </a:r>
            <a:r>
              <a:rPr lang="en-US" altLang="zh-CN" dirty="0"/>
              <a:t> fsimage_0000000000000000050 -p XML -o fsimage.xml</a:t>
            </a: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fsimage</a:t>
            </a:r>
            <a:r>
              <a:rPr lang="zh-CN" altLang="en-US" dirty="0"/>
              <a:t>文件内容查看</a:t>
            </a:r>
          </a:p>
        </p:txBody>
      </p:sp>
      <p:pic>
        <p:nvPicPr>
          <p:cNvPr id="8" name="图片 7"/>
          <p:cNvPicPr/>
          <p:nvPr/>
        </p:nvPicPr>
        <p:blipFill>
          <a:blip r:embed="rId2"/>
          <a:stretch>
            <a:fillRect/>
          </a:stretch>
        </p:blipFill>
        <p:spPr>
          <a:xfrm>
            <a:off x="2086446" y="3067615"/>
            <a:ext cx="6924675" cy="2600960"/>
          </a:xfrm>
          <a:prstGeom prst="rect">
            <a:avLst/>
          </a:prstGeom>
        </p:spPr>
      </p:pic>
    </p:spTree>
    <p:extLst>
      <p:ext uri="{BB962C8B-B14F-4D97-AF65-F5344CB8AC3E}">
        <p14:creationId xmlns:p14="http://schemas.microsoft.com/office/powerpoint/2010/main" val="13036459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edits log</a:t>
            </a:r>
            <a:r>
              <a:rPr lang="zh-CN" altLang="en-US" dirty="0"/>
              <a:t>文件存放的是</a:t>
            </a:r>
            <a:r>
              <a:rPr lang="en-US" altLang="zh-CN" dirty="0"/>
              <a:t>Hadoop</a:t>
            </a:r>
            <a:r>
              <a:rPr lang="zh-CN" altLang="en-US" dirty="0"/>
              <a:t>文件系统的所有更新操作记录日志。</a:t>
            </a:r>
            <a:endParaRPr lang="en-US" altLang="zh-CN" dirty="0"/>
          </a:p>
          <a:p>
            <a:r>
              <a:rPr lang="zh-CN" altLang="en-US" dirty="0"/>
              <a:t>文件系统客户端执行的所有写操作首先会被记录到</a:t>
            </a:r>
            <a:r>
              <a:rPr lang="en-US" altLang="zh-CN" dirty="0"/>
              <a:t>edits</a:t>
            </a:r>
            <a:r>
              <a:rPr lang="zh-CN" altLang="en-US" dirty="0"/>
              <a:t>文件中。</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edits log</a:t>
            </a:r>
            <a:r>
              <a:rPr lang="zh-CN" altLang="en-US" dirty="0"/>
              <a:t>文件内容查看</a:t>
            </a:r>
          </a:p>
        </p:txBody>
      </p:sp>
    </p:spTree>
    <p:extLst>
      <p:ext uri="{BB962C8B-B14F-4D97-AF65-F5344CB8AC3E}">
        <p14:creationId xmlns:p14="http://schemas.microsoft.com/office/powerpoint/2010/main" val="32277060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err="1"/>
              <a:t>oev</a:t>
            </a:r>
            <a:r>
              <a:rPr lang="zh-CN" altLang="en-US" dirty="0"/>
              <a:t>是</a:t>
            </a:r>
            <a:r>
              <a:rPr lang="en-US" altLang="zh-CN" b="1" dirty="0">
                <a:solidFill>
                  <a:srgbClr val="FF0000"/>
                </a:solidFill>
              </a:rPr>
              <a:t>offline edits viewer</a:t>
            </a:r>
            <a:r>
              <a:rPr lang="zh-CN" altLang="en-US" dirty="0"/>
              <a:t>（离线</a:t>
            </a:r>
            <a:r>
              <a:rPr lang="en-US" altLang="zh-CN" dirty="0"/>
              <a:t>edits</a:t>
            </a:r>
            <a:r>
              <a:rPr lang="zh-CN" altLang="en-US" dirty="0"/>
              <a:t>查看器）的缩写，该工具不需要</a:t>
            </a:r>
            <a:r>
              <a:rPr lang="en-US" altLang="zh-CN" dirty="0"/>
              <a:t>hadoop</a:t>
            </a:r>
            <a:r>
              <a:rPr lang="zh-CN" altLang="en-US" dirty="0"/>
              <a:t>集群处于运行状态。</a:t>
            </a:r>
            <a:endParaRPr lang="en-US" altLang="zh-CN" dirty="0"/>
          </a:p>
          <a:p>
            <a:r>
              <a:rPr lang="zh-CN" altLang="en-US" dirty="0"/>
              <a:t>命令：</a:t>
            </a:r>
            <a:r>
              <a:rPr lang="en-US" altLang="zh-CN" dirty="0" err="1"/>
              <a:t>hdfs</a:t>
            </a:r>
            <a:r>
              <a:rPr lang="en-US" altLang="zh-CN" dirty="0"/>
              <a:t> </a:t>
            </a:r>
            <a:r>
              <a:rPr lang="en-US" altLang="zh-CN" dirty="0" err="1"/>
              <a:t>oev</a:t>
            </a:r>
            <a:r>
              <a:rPr lang="en-US" altLang="zh-CN" dirty="0"/>
              <a:t> -</a:t>
            </a:r>
            <a:r>
              <a:rPr lang="en-US" altLang="zh-CN" dirty="0" err="1"/>
              <a:t>i</a:t>
            </a:r>
            <a:r>
              <a:rPr lang="en-US" altLang="zh-CN" dirty="0"/>
              <a:t> edits_0000000000000000011-0000000000000000025 -o edits.xml</a:t>
            </a:r>
          </a:p>
          <a:p>
            <a:r>
              <a:rPr lang="zh-CN" altLang="en-US" dirty="0"/>
              <a:t>在输出文件中，每个</a:t>
            </a:r>
            <a:r>
              <a:rPr lang="en-US" altLang="zh-CN" dirty="0"/>
              <a:t>RECORD</a:t>
            </a:r>
            <a:r>
              <a:rPr lang="zh-CN" altLang="en-US" dirty="0"/>
              <a:t>记录了一次操作</a:t>
            </a:r>
            <a:r>
              <a:rPr lang="en-US" altLang="zh-CN" dirty="0"/>
              <a:t>,</a:t>
            </a:r>
            <a:r>
              <a:rPr lang="zh-CN" altLang="en-US" dirty="0"/>
              <a:t>示例如下：</a:t>
            </a:r>
            <a:endParaRPr lang="en-US"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元数据管理相关目录文件</a:t>
            </a:r>
          </a:p>
        </p:txBody>
      </p:sp>
      <p:sp>
        <p:nvSpPr>
          <p:cNvPr id="6" name="文本占位符 5"/>
          <p:cNvSpPr>
            <a:spLocks noGrp="1"/>
          </p:cNvSpPr>
          <p:nvPr>
            <p:ph type="body" sz="quarter" idx="10"/>
          </p:nvPr>
        </p:nvSpPr>
        <p:spPr/>
        <p:txBody>
          <a:bodyPr/>
          <a:lstStyle/>
          <a:p>
            <a:r>
              <a:rPr lang="en-US" altLang="zh-CN" dirty="0"/>
              <a:t>edits log</a:t>
            </a:r>
            <a:r>
              <a:rPr lang="zh-CN" altLang="en-US" dirty="0"/>
              <a:t>文件内容查看</a:t>
            </a:r>
          </a:p>
        </p:txBody>
      </p:sp>
      <p:pic>
        <p:nvPicPr>
          <p:cNvPr id="8" name="图片 7"/>
          <p:cNvPicPr/>
          <p:nvPr/>
        </p:nvPicPr>
        <p:blipFill>
          <a:blip r:embed="rId2"/>
          <a:stretch>
            <a:fillRect/>
          </a:stretch>
        </p:blipFill>
        <p:spPr>
          <a:xfrm>
            <a:off x="2811018" y="3452758"/>
            <a:ext cx="6091555" cy="2510155"/>
          </a:xfrm>
          <a:prstGeom prst="rect">
            <a:avLst/>
          </a:prstGeom>
        </p:spPr>
      </p:pic>
    </p:spTree>
    <p:extLst>
      <p:ext uri="{BB962C8B-B14F-4D97-AF65-F5344CB8AC3E}">
        <p14:creationId xmlns:p14="http://schemas.microsoft.com/office/powerpoint/2010/main" val="203072121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rgbClr val="FF0000"/>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15910040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pPr marL="0" indent="0">
              <a:buNone/>
            </a:pPr>
            <a:r>
              <a:rPr lang="zh-CN" altLang="en-US" dirty="0"/>
              <a:t>当</a:t>
            </a:r>
            <a:r>
              <a:rPr lang="en-US" altLang="zh-CN" dirty="0"/>
              <a:t>HDFS</a:t>
            </a:r>
            <a:r>
              <a:rPr lang="zh-CN" altLang="en-US" dirty="0"/>
              <a:t>集群运行一段事件后，就会出现下面一些问题：</a:t>
            </a:r>
          </a:p>
          <a:p>
            <a:r>
              <a:rPr lang="en-US" altLang="zh-CN" dirty="0"/>
              <a:t>edits logs</a:t>
            </a:r>
            <a:r>
              <a:rPr lang="zh-CN" altLang="en-US" dirty="0"/>
              <a:t>因操作记录多会变的很大，</a:t>
            </a:r>
            <a:endParaRPr lang="en-US" altLang="zh-CN" dirty="0"/>
          </a:p>
          <a:p>
            <a:r>
              <a:rPr lang="en-US" altLang="zh-CN" dirty="0"/>
              <a:t>fsimage</a:t>
            </a:r>
            <a:r>
              <a:rPr lang="zh-CN" altLang="en-US" dirty="0"/>
              <a:t>因间隔时间长将会变得很旧；</a:t>
            </a:r>
          </a:p>
          <a:p>
            <a:r>
              <a:rPr lang="en-US" altLang="zh-CN" dirty="0"/>
              <a:t>namenode</a:t>
            </a:r>
            <a:r>
              <a:rPr lang="zh-CN" altLang="en-US" dirty="0"/>
              <a:t>重启会花费很长时间，因为有很多改动要从</a:t>
            </a:r>
            <a:r>
              <a:rPr lang="en-US" altLang="zh-CN" dirty="0"/>
              <a:t>edits log</a:t>
            </a:r>
            <a:r>
              <a:rPr lang="zh-CN" altLang="en-US" dirty="0"/>
              <a:t>合并到</a:t>
            </a:r>
            <a:r>
              <a:rPr lang="en-US" altLang="zh-CN" dirty="0"/>
              <a:t>fsimage</a:t>
            </a:r>
            <a:r>
              <a:rPr lang="zh-CN" altLang="en-US" dirty="0"/>
              <a:t>文件上；</a:t>
            </a:r>
          </a:p>
          <a:p>
            <a:r>
              <a:rPr lang="zh-CN" altLang="en-US" dirty="0"/>
              <a:t>如果频繁进行</a:t>
            </a:r>
            <a:r>
              <a:rPr lang="en-US" altLang="zh-CN" dirty="0"/>
              <a:t>fsimage</a:t>
            </a:r>
            <a:r>
              <a:rPr lang="zh-CN" altLang="en-US" dirty="0"/>
              <a:t>持久化，又会影响</a:t>
            </a:r>
            <a:r>
              <a:rPr lang="en-US" altLang="zh-CN" dirty="0"/>
              <a:t>NN</a:t>
            </a:r>
            <a:r>
              <a:rPr lang="zh-CN" altLang="en-US" dirty="0"/>
              <a:t>正常服务，毕竟</a:t>
            </a:r>
            <a:r>
              <a:rPr lang="en-US" altLang="zh-CN" dirty="0"/>
              <a:t>IO</a:t>
            </a:r>
            <a:r>
              <a:rPr lang="zh-CN" altLang="en-US" dirty="0"/>
              <a:t>操作是一种内存到磁盘的耗精力操作</a:t>
            </a:r>
            <a:r>
              <a:rPr lang="en-US" altLang="zh-CN" dirty="0"/>
              <a:t>.</a:t>
            </a: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Tree>
    <p:extLst>
      <p:ext uri="{BB962C8B-B14F-4D97-AF65-F5344CB8AC3E}">
        <p14:creationId xmlns:p14="http://schemas.microsoft.com/office/powerpoint/2010/main" val="14760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1000"/>
                                        <p:tgtEl>
                                          <p:spTgt spid="6">
                                            <p:txEl>
                                              <p:pRg st="3" end="3"/>
                                            </p:txEl>
                                          </p:spTgt>
                                        </p:tgtEl>
                                      </p:cBhvr>
                                    </p:animEffect>
                                    <p:anim calcmode="lin" valueType="num">
                                      <p:cBhvr>
                                        <p:cTn id="2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场景互动：如何模拟实现分布式存储系统</a:t>
            </a:r>
          </a:p>
        </p:txBody>
      </p:sp>
      <p:sp>
        <p:nvSpPr>
          <p:cNvPr id="5" name="文本占位符 4"/>
          <p:cNvSpPr>
            <a:spLocks noGrp="1"/>
          </p:cNvSpPr>
          <p:nvPr>
            <p:ph type="body" sz="quarter" idx="10"/>
          </p:nvPr>
        </p:nvSpPr>
        <p:spPr/>
        <p:txBody>
          <a:bodyPr/>
          <a:lstStyle/>
          <a:p>
            <a:r>
              <a:rPr lang="zh-CN" altLang="en-US" dirty="0"/>
              <a:t>分布式存储系统应该具备哪些属性</a:t>
            </a:r>
          </a:p>
        </p:txBody>
      </p:sp>
      <p:sp>
        <p:nvSpPr>
          <p:cNvPr id="6" name="文本占位符 5"/>
          <p:cNvSpPr>
            <a:spLocks noGrp="1"/>
          </p:cNvSpPr>
          <p:nvPr>
            <p:ph type="body" sz="quarter" idx="11"/>
          </p:nvPr>
        </p:nvSpPr>
        <p:spPr/>
        <p:txBody>
          <a:bodyPr/>
          <a:lstStyle/>
          <a:p>
            <a:pPr marL="285750" indent="-285750">
              <a:buFont typeface="Arial" panose="020B0604020202020204" pitchFamily="34" charset="0"/>
              <a:buChar char="•"/>
            </a:pPr>
            <a:r>
              <a:rPr lang="zh-CN" altLang="en-US" dirty="0"/>
              <a:t>分布式存储</a:t>
            </a:r>
            <a:endParaRPr lang="en-US" altLang="zh-CN" dirty="0"/>
          </a:p>
          <a:p>
            <a:pPr marL="285750" indent="-285750">
              <a:buFont typeface="Arial" panose="020B0604020202020204" pitchFamily="34" charset="0"/>
              <a:buChar char="•"/>
            </a:pPr>
            <a:r>
              <a:rPr lang="zh-CN" altLang="en-US" dirty="0"/>
              <a:t>元数据记录</a:t>
            </a:r>
            <a:endParaRPr lang="en-US" altLang="zh-CN" dirty="0"/>
          </a:p>
          <a:p>
            <a:pPr marL="285750" indent="-285750">
              <a:buFont typeface="Arial" panose="020B0604020202020204" pitchFamily="34" charset="0"/>
              <a:buChar char="•"/>
            </a:pPr>
            <a:r>
              <a:rPr lang="zh-CN" altLang="en-US" dirty="0"/>
              <a:t>分块存储</a:t>
            </a:r>
            <a:endParaRPr lang="en-US" altLang="zh-CN" dirty="0"/>
          </a:p>
          <a:p>
            <a:pPr marL="285750" indent="-285750">
              <a:buFont typeface="Arial" panose="020B0604020202020204" pitchFamily="34" charset="0"/>
              <a:buChar char="•"/>
            </a:pPr>
            <a:r>
              <a:rPr lang="zh-CN" altLang="en-US" dirty="0"/>
              <a:t>副本机制</a:t>
            </a: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4949811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因此为了克服上述问题，需要一个易于管理的机制来帮助我们</a:t>
            </a:r>
            <a:r>
              <a:rPr lang="zh-CN" altLang="en-US" b="1" dirty="0">
                <a:solidFill>
                  <a:srgbClr val="FF0000"/>
                </a:solidFill>
              </a:rPr>
              <a:t>减小</a:t>
            </a:r>
            <a:r>
              <a:rPr lang="en-US" altLang="zh-CN" b="1" dirty="0">
                <a:solidFill>
                  <a:srgbClr val="FF0000"/>
                </a:solidFill>
              </a:rPr>
              <a:t>edit logs</a:t>
            </a:r>
            <a:r>
              <a:rPr lang="zh-CN" altLang="en-US" b="1" dirty="0">
                <a:solidFill>
                  <a:srgbClr val="FF0000"/>
                </a:solidFill>
              </a:rPr>
              <a:t>文件的大小和得到一个最新的</a:t>
            </a:r>
            <a:r>
              <a:rPr lang="en-US" altLang="zh-CN" b="1" dirty="0">
                <a:solidFill>
                  <a:srgbClr val="FF0000"/>
                </a:solidFill>
              </a:rPr>
              <a:t>fsimage</a:t>
            </a:r>
            <a:r>
              <a:rPr lang="zh-CN" altLang="en-US" b="1" dirty="0">
                <a:solidFill>
                  <a:srgbClr val="FF0000"/>
                </a:solidFill>
              </a:rPr>
              <a:t>文件，这样也会减小在</a:t>
            </a:r>
            <a:r>
              <a:rPr lang="en-US" altLang="zh-CN" b="1" dirty="0">
                <a:solidFill>
                  <a:srgbClr val="FF0000"/>
                </a:solidFill>
              </a:rPr>
              <a:t>NameNode</a:t>
            </a:r>
            <a:r>
              <a:rPr lang="zh-CN" altLang="en-US" b="1" dirty="0">
                <a:solidFill>
                  <a:srgbClr val="FF0000"/>
                </a:solidFill>
              </a:rPr>
              <a:t>上的压力</a:t>
            </a:r>
            <a:r>
              <a:rPr lang="zh-CN" altLang="en-US" dirty="0"/>
              <a:t>。</a:t>
            </a:r>
          </a:p>
          <a:p>
            <a:r>
              <a:rPr lang="en-US" altLang="zh-CN" dirty="0"/>
              <a:t>SecondaryNameNode</a:t>
            </a:r>
            <a:r>
              <a:rPr lang="zh-CN" altLang="en-US" dirty="0"/>
              <a:t>就是来帮助解决上述问题的，它的职责是</a:t>
            </a:r>
            <a:r>
              <a:rPr lang="zh-CN" altLang="en-US" dirty="0">
                <a:solidFill>
                  <a:srgbClr val="FF0000"/>
                </a:solidFill>
              </a:rPr>
              <a:t>合并</a:t>
            </a:r>
            <a:r>
              <a:rPr lang="en-US" altLang="zh-CN" dirty="0">
                <a:solidFill>
                  <a:srgbClr val="FF0000"/>
                </a:solidFill>
              </a:rPr>
              <a:t>NameNode</a:t>
            </a:r>
            <a:r>
              <a:rPr lang="zh-CN" altLang="en-US" dirty="0">
                <a:solidFill>
                  <a:srgbClr val="FF0000"/>
                </a:solidFill>
              </a:rPr>
              <a:t>的</a:t>
            </a:r>
            <a:r>
              <a:rPr lang="en-US" altLang="zh-CN" dirty="0">
                <a:solidFill>
                  <a:srgbClr val="FF0000"/>
                </a:solidFill>
              </a:rPr>
              <a:t>edit logs</a:t>
            </a:r>
            <a:r>
              <a:rPr lang="zh-CN" altLang="en-US" dirty="0">
                <a:solidFill>
                  <a:srgbClr val="FF0000"/>
                </a:solidFill>
              </a:rPr>
              <a:t>到</a:t>
            </a:r>
            <a:r>
              <a:rPr lang="en-US" altLang="zh-CN" dirty="0">
                <a:solidFill>
                  <a:srgbClr val="FF0000"/>
                </a:solidFill>
              </a:rPr>
              <a:t>fsimage</a:t>
            </a:r>
            <a:r>
              <a:rPr lang="zh-CN" altLang="en-US" dirty="0">
                <a:solidFill>
                  <a:srgbClr val="FF0000"/>
                </a:solidFill>
              </a:rPr>
              <a:t>文件中</a:t>
            </a:r>
            <a:r>
              <a:rPr lang="zh-CN" altLang="en-US" dirty="0"/>
              <a:t>。</a:t>
            </a:r>
            <a:endParaRPr lang="en-US" altLang="zh-CN" dirty="0"/>
          </a:p>
          <a:p>
            <a:r>
              <a:rPr lang="zh-CN" altLang="en-US" dirty="0"/>
              <a:t>因此常把</a:t>
            </a:r>
            <a:r>
              <a:rPr lang="en-US" altLang="zh-CN" dirty="0"/>
              <a:t>secondarynamenode</a:t>
            </a:r>
            <a:r>
              <a:rPr lang="zh-CN" altLang="en-US" dirty="0"/>
              <a:t>称之为主角色的辅助角色，辅助</a:t>
            </a:r>
            <a:r>
              <a:rPr lang="en-US" altLang="zh-CN" dirty="0"/>
              <a:t>NameNode</a:t>
            </a:r>
            <a:r>
              <a:rPr lang="zh-CN" altLang="en-US" dirty="0"/>
              <a:t>做一些事。</a:t>
            </a:r>
          </a:p>
          <a:p>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职责概述</a:t>
            </a:r>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993891" y="3587888"/>
            <a:ext cx="6195375" cy="2803859"/>
          </a:xfrm>
          <a:prstGeom prst="rect">
            <a:avLst/>
          </a:prstGeom>
          <a:ln>
            <a:solidFill>
              <a:schemeClr val="accent1"/>
            </a:solidFill>
          </a:ln>
        </p:spPr>
      </p:pic>
    </p:spTree>
    <p:extLst>
      <p:ext uri="{BB962C8B-B14F-4D97-AF65-F5344CB8AC3E}">
        <p14:creationId xmlns:p14="http://schemas.microsoft.com/office/powerpoint/2010/main" val="89167356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Checkpoint</a:t>
            </a:r>
            <a:r>
              <a:rPr lang="zh-CN" altLang="en-US" dirty="0"/>
              <a:t>核心是把</a:t>
            </a:r>
            <a:r>
              <a:rPr lang="en-US" altLang="zh-CN" dirty="0"/>
              <a:t>fsimage</a:t>
            </a:r>
            <a:r>
              <a:rPr lang="zh-CN" altLang="en-US" dirty="0"/>
              <a:t>与</a:t>
            </a:r>
            <a:r>
              <a:rPr lang="en-US" altLang="zh-CN" dirty="0"/>
              <a:t>edits log</a:t>
            </a:r>
            <a:r>
              <a:rPr lang="zh-CN" altLang="en-US" dirty="0"/>
              <a:t>合并以生成新的</a:t>
            </a:r>
            <a:r>
              <a:rPr lang="en-US" altLang="zh-CN" dirty="0"/>
              <a:t>fsimage</a:t>
            </a:r>
            <a:r>
              <a:rPr lang="zh-CN" altLang="en-US" dirty="0"/>
              <a:t>的过程。</a:t>
            </a:r>
            <a:endParaRPr lang="en-US" altLang="zh-CN" dirty="0"/>
          </a:p>
          <a:p>
            <a:r>
              <a:rPr lang="zh-CN" altLang="en-US" dirty="0"/>
              <a:t>结果：</a:t>
            </a:r>
            <a:r>
              <a:rPr lang="en-US" altLang="zh-CN" dirty="0"/>
              <a:t>fsimage</a:t>
            </a:r>
            <a:r>
              <a:rPr lang="zh-CN" altLang="en-US" dirty="0"/>
              <a:t>版本不断更新不会太旧、</a:t>
            </a:r>
            <a:r>
              <a:rPr lang="en-US" altLang="zh-CN" dirty="0"/>
              <a:t>edits log</a:t>
            </a:r>
            <a:r>
              <a:rPr lang="zh-CN" altLang="en-US" dirty="0"/>
              <a:t>文件不会太大。</a:t>
            </a:r>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概述</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263" y="3295461"/>
            <a:ext cx="6126377" cy="3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7546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1</a:t>
            </a:r>
            <a:r>
              <a:rPr lang="zh-CN" altLang="en-US" dirty="0"/>
              <a:t>、当触发</a:t>
            </a:r>
            <a:r>
              <a:rPr lang="en-US" altLang="zh-CN" dirty="0"/>
              <a:t>checkpoint</a:t>
            </a:r>
            <a:r>
              <a:rPr lang="zh-CN" altLang="en-US" dirty="0"/>
              <a:t>操作条件时，</a:t>
            </a:r>
            <a:r>
              <a:rPr lang="en-US" altLang="zh-CN" dirty="0"/>
              <a:t>SNN</a:t>
            </a:r>
            <a:r>
              <a:rPr lang="zh-CN" altLang="en-US" dirty="0"/>
              <a:t>发送请求给</a:t>
            </a:r>
            <a:r>
              <a:rPr lang="en-US" altLang="zh-CN" dirty="0"/>
              <a:t>NN</a:t>
            </a:r>
            <a:r>
              <a:rPr lang="zh-CN" altLang="en-US" dirty="0"/>
              <a:t>滚动</a:t>
            </a:r>
            <a:r>
              <a:rPr lang="en-US" altLang="zh-CN" dirty="0"/>
              <a:t>edits log</a:t>
            </a:r>
            <a:r>
              <a:rPr lang="zh-CN" altLang="en-US" dirty="0"/>
              <a:t>。</a:t>
            </a:r>
            <a:endParaRPr lang="en-US" altLang="zh-CN" dirty="0"/>
          </a:p>
          <a:p>
            <a:pPr marL="0" indent="0">
              <a:buNone/>
            </a:pPr>
            <a:r>
              <a:rPr lang="zh-CN" altLang="en-US" dirty="0"/>
              <a:t>然后</a:t>
            </a:r>
            <a:r>
              <a:rPr lang="en-US" altLang="zh-CN" dirty="0"/>
              <a:t>NN</a:t>
            </a:r>
            <a:r>
              <a:rPr lang="zh-CN" altLang="en-US" dirty="0"/>
              <a:t>会生成一个新的编辑日志文件：</a:t>
            </a:r>
            <a:r>
              <a:rPr lang="en-US" altLang="zh-CN" dirty="0"/>
              <a:t>edits new</a:t>
            </a:r>
            <a:r>
              <a:rPr lang="zh-CN" altLang="en-US" dirty="0"/>
              <a:t>，便于记录后续操作记录。</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9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2</a:t>
            </a:r>
            <a:r>
              <a:rPr lang="zh-CN" altLang="en-US" dirty="0"/>
              <a:t>、</a:t>
            </a:r>
            <a:r>
              <a:rPr lang="en-US" altLang="zh-CN" dirty="0"/>
              <a:t>SNN</a:t>
            </a:r>
            <a:r>
              <a:rPr lang="zh-CN" altLang="en-US" dirty="0"/>
              <a:t>会将旧的</a:t>
            </a:r>
            <a:r>
              <a:rPr lang="en-US" altLang="zh-CN" dirty="0"/>
              <a:t>edits log</a:t>
            </a:r>
            <a:r>
              <a:rPr lang="zh-CN" altLang="en-US" dirty="0"/>
              <a:t>文件和上次</a:t>
            </a:r>
            <a:r>
              <a:rPr lang="en-US" altLang="zh-CN" dirty="0"/>
              <a:t>fsimage</a:t>
            </a:r>
            <a:r>
              <a:rPr lang="zh-CN" altLang="en-US" dirty="0"/>
              <a:t>复制到自己本地（使用</a:t>
            </a:r>
            <a:r>
              <a:rPr lang="en-US" altLang="zh-CN" dirty="0"/>
              <a:t>HTTP GET</a:t>
            </a:r>
            <a:r>
              <a:rPr lang="zh-CN" altLang="en-US" dirty="0"/>
              <a:t>方式）。</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814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3</a:t>
            </a:r>
            <a:r>
              <a:rPr lang="zh-CN" altLang="en-US" dirty="0"/>
              <a:t>、</a:t>
            </a:r>
            <a:r>
              <a:rPr lang="en-US" altLang="zh-CN" dirty="0"/>
              <a:t>SNN</a:t>
            </a:r>
            <a:r>
              <a:rPr lang="zh-CN" altLang="en-US" dirty="0"/>
              <a:t>首先将</a:t>
            </a:r>
            <a:r>
              <a:rPr lang="en-US" altLang="zh-CN" dirty="0"/>
              <a:t>fsimage</a:t>
            </a:r>
            <a:r>
              <a:rPr lang="zh-CN" altLang="en-US" dirty="0"/>
              <a:t>载入到内存，然后一条一条地执行</a:t>
            </a:r>
            <a:r>
              <a:rPr lang="en-US" altLang="zh-CN" dirty="0"/>
              <a:t>edits</a:t>
            </a:r>
            <a:r>
              <a:rPr lang="zh-CN" altLang="en-US" dirty="0"/>
              <a:t>文件中的操作，使得内存中的</a:t>
            </a:r>
            <a:r>
              <a:rPr lang="en-US" altLang="zh-CN" dirty="0"/>
              <a:t>fsimage</a:t>
            </a:r>
            <a:r>
              <a:rPr lang="zh-CN" altLang="en-US" dirty="0"/>
              <a:t>不断更新，这个过程就是</a:t>
            </a:r>
            <a:r>
              <a:rPr lang="en-US" altLang="zh-CN" dirty="0"/>
              <a:t>edits</a:t>
            </a:r>
            <a:r>
              <a:rPr lang="zh-CN" altLang="en-US" dirty="0"/>
              <a:t>和</a:t>
            </a:r>
            <a:r>
              <a:rPr lang="en-US" altLang="zh-CN" dirty="0"/>
              <a:t>fsimage</a:t>
            </a:r>
            <a:r>
              <a:rPr lang="zh-CN" altLang="en-US" dirty="0"/>
              <a:t>文件合并。合并结束，</a:t>
            </a:r>
            <a:r>
              <a:rPr lang="en-US" altLang="zh-CN" dirty="0"/>
              <a:t>SNN</a:t>
            </a:r>
            <a:r>
              <a:rPr lang="zh-CN" altLang="en-US" dirty="0"/>
              <a:t>将内存中的数据</a:t>
            </a:r>
            <a:r>
              <a:rPr lang="en-US" altLang="zh-CN" dirty="0"/>
              <a:t>dump</a:t>
            </a:r>
            <a:r>
              <a:rPr lang="zh-CN" altLang="en-US" dirty="0"/>
              <a:t>生成一个新的</a:t>
            </a:r>
            <a:r>
              <a:rPr lang="en-US" altLang="zh-CN" dirty="0"/>
              <a:t>fsimage</a:t>
            </a:r>
            <a:r>
              <a:rPr lang="zh-CN" altLang="en-US" dirty="0"/>
              <a:t>文件。</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09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en-US" altLang="zh-CN" dirty="0"/>
              <a:t>4</a:t>
            </a:r>
            <a:r>
              <a:rPr lang="zh-CN" altLang="en-US" dirty="0"/>
              <a:t>、</a:t>
            </a:r>
            <a:r>
              <a:rPr lang="en-US" altLang="zh-CN" dirty="0"/>
              <a:t>SNN</a:t>
            </a:r>
            <a:r>
              <a:rPr lang="zh-CN" altLang="en-US" dirty="0"/>
              <a:t>将新生成的</a:t>
            </a:r>
            <a:r>
              <a:rPr lang="en-US" altLang="zh-CN" dirty="0"/>
              <a:t>Fsimage new</a:t>
            </a:r>
            <a:r>
              <a:rPr lang="zh-CN" altLang="en-US" dirty="0"/>
              <a:t>文件复制到</a:t>
            </a:r>
            <a:r>
              <a:rPr lang="en-US" altLang="zh-CN" dirty="0"/>
              <a:t>NN</a:t>
            </a:r>
            <a:r>
              <a:rPr lang="zh-CN" altLang="en-US" dirty="0"/>
              <a:t>节点。至此刚好是一个轮回，等待下一次</a:t>
            </a:r>
            <a:r>
              <a:rPr lang="en-US" altLang="zh-CN" dirty="0"/>
              <a:t>checkpoint</a:t>
            </a:r>
            <a:r>
              <a:rPr lang="zh-CN" altLang="en-US" dirty="0"/>
              <a:t>触发</a:t>
            </a:r>
            <a:r>
              <a:rPr lang="en-US" altLang="zh-CN" dirty="0"/>
              <a:t>SecondaryNameNode</a:t>
            </a:r>
            <a:r>
              <a:rPr lang="zh-CN" altLang="en-US" dirty="0"/>
              <a:t>进行工作，一直这样循环操作。</a:t>
            </a:r>
          </a:p>
          <a:p>
            <a:pPr marL="0" indent="0">
              <a:buNone/>
            </a:pPr>
            <a:endParaRPr lang="zh-CN" altLang="en-US" dirty="0"/>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流程</a:t>
            </a:r>
          </a:p>
        </p:txBody>
      </p:sp>
      <p:pic>
        <p:nvPicPr>
          <p:cNvPr id="8" name="Picture 2" descr="浅谈Hadoop NameNode、SecondaryNameNode、CheckPoint Node、BackupNode | 一张假钞的真实世界"/>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370" y="2716040"/>
            <a:ext cx="6126377" cy="392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75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core-site.xml</a:t>
            </a:r>
          </a:p>
          <a:p>
            <a:pPr marL="0" indent="0">
              <a:buNone/>
            </a:pPr>
            <a:r>
              <a:rPr lang="en-US" altLang="zh-CN" dirty="0" err="1"/>
              <a:t>dfs.namenode.checkpoint.period</a:t>
            </a:r>
            <a:r>
              <a:rPr lang="en-US" altLang="zh-CN" dirty="0"/>
              <a:t>=3600  //</a:t>
            </a:r>
            <a:r>
              <a:rPr lang="zh-CN" altLang="en-US" dirty="0"/>
              <a:t>两次连续的</a:t>
            </a:r>
            <a:r>
              <a:rPr lang="en-US" altLang="zh-CN" dirty="0"/>
              <a:t>checkpoint</a:t>
            </a:r>
            <a:r>
              <a:rPr lang="zh-CN" altLang="en-US" dirty="0"/>
              <a:t>之间的时间间隔。默认</a:t>
            </a:r>
            <a:r>
              <a:rPr lang="en-US" altLang="zh-CN" dirty="0"/>
              <a:t>1</a:t>
            </a:r>
            <a:r>
              <a:rPr lang="zh-CN" altLang="en-US" dirty="0"/>
              <a:t>小时</a:t>
            </a:r>
          </a:p>
          <a:p>
            <a:pPr marL="0" indent="0">
              <a:buNone/>
            </a:pPr>
            <a:r>
              <a:rPr lang="en-US" altLang="zh-CN" dirty="0" err="1"/>
              <a:t>dfs.namenode.checkpoint.txns</a:t>
            </a:r>
            <a:r>
              <a:rPr lang="en-US" altLang="zh-CN" dirty="0"/>
              <a:t>=1000000 //</a:t>
            </a:r>
            <a:r>
              <a:rPr lang="zh-CN" altLang="en-US" dirty="0"/>
              <a:t>最大没有执行</a:t>
            </a:r>
            <a:r>
              <a:rPr lang="en-US" altLang="zh-CN" dirty="0"/>
              <a:t>checkpoint</a:t>
            </a:r>
            <a:r>
              <a:rPr lang="zh-CN" altLang="en-US" dirty="0"/>
              <a:t>事务的数量，满足将强制执行紧急</a:t>
            </a:r>
            <a:r>
              <a:rPr lang="en-US" altLang="zh-CN" dirty="0"/>
              <a:t>checkpoint</a:t>
            </a:r>
            <a:r>
              <a:rPr lang="zh-CN" altLang="en-US" dirty="0"/>
              <a:t>，即使尚未达到检查点周期。默认</a:t>
            </a:r>
            <a:r>
              <a:rPr lang="en-US" altLang="zh-CN" dirty="0"/>
              <a:t>100</a:t>
            </a:r>
            <a:r>
              <a:rPr lang="zh-CN" altLang="en-US" dirty="0"/>
              <a:t>万事务数量。</a:t>
            </a:r>
          </a:p>
          <a:p>
            <a:pPr marL="0" indent="0">
              <a:buNone/>
            </a:pPr>
            <a:endParaRPr lang="zh-CN" altLang="en-US" dirty="0"/>
          </a:p>
        </p:txBody>
      </p:sp>
      <p:sp>
        <p:nvSpPr>
          <p:cNvPr id="5" name="标题 4"/>
          <p:cNvSpPr>
            <a:spLocks noGrp="1"/>
          </p:cNvSpPr>
          <p:nvPr>
            <p:ph type="title"/>
          </p:nvPr>
        </p:nvSpPr>
        <p:spPr/>
        <p:txBody>
          <a:bodyPr/>
          <a:lstStyle/>
          <a:p>
            <a:r>
              <a:rPr lang="en-US" altLang="zh-CN" dirty="0"/>
              <a:t>SecondaryNameNode</a:t>
            </a:r>
            <a:endParaRPr lang="zh-CN" altLang="en-US" dirty="0"/>
          </a:p>
        </p:txBody>
      </p:sp>
      <p:sp>
        <p:nvSpPr>
          <p:cNvPr id="6" name="文本占位符 5"/>
          <p:cNvSpPr>
            <a:spLocks noGrp="1"/>
          </p:cNvSpPr>
          <p:nvPr>
            <p:ph type="body" sz="quarter" idx="10"/>
          </p:nvPr>
        </p:nvSpPr>
        <p:spPr/>
        <p:txBody>
          <a:bodyPr/>
          <a:lstStyle/>
          <a:p>
            <a:r>
              <a:rPr lang="en-US" altLang="zh-CN" dirty="0"/>
              <a:t>SNN</a:t>
            </a:r>
            <a:r>
              <a:rPr lang="zh-CN" altLang="en-US" dirty="0"/>
              <a:t> </a:t>
            </a:r>
            <a:r>
              <a:rPr lang="en-US" altLang="zh-CN" dirty="0"/>
              <a:t>Checkpoint--</a:t>
            </a:r>
            <a:r>
              <a:rPr lang="zh-CN" altLang="en-US" dirty="0"/>
              <a:t>触发机制</a:t>
            </a:r>
          </a:p>
        </p:txBody>
      </p:sp>
    </p:spTree>
    <p:extLst>
      <p:ext uri="{BB962C8B-B14F-4D97-AF65-F5344CB8AC3E}">
        <p14:creationId xmlns:p14="http://schemas.microsoft.com/office/powerpoint/2010/main" val="13732143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元数据管理概述</a:t>
            </a:r>
            <a:endParaRPr lang="en-US" altLang="zh-CN" dirty="0">
              <a:solidFill>
                <a:schemeClr val="tx1"/>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chemeClr val="tx1"/>
                </a:solidFill>
              </a:rPr>
              <a:t>SecondaryNameNode</a:t>
            </a:r>
          </a:p>
          <a:p>
            <a:r>
              <a:rPr lang="en-US" altLang="zh-CN" dirty="0">
                <a:solidFill>
                  <a:srgbClr val="FF0000"/>
                </a:solidFill>
              </a:rPr>
              <a:t>NameNode</a:t>
            </a:r>
            <a:r>
              <a:rPr lang="zh-CN" altLang="en-US" dirty="0">
                <a:solidFill>
                  <a:srgbClr val="FF0000"/>
                </a:solidFill>
              </a:rPr>
              <a:t>元数据恢复</a:t>
            </a:r>
            <a:endParaRPr lang="en-US" altLang="zh-CN" dirty="0">
              <a:solidFill>
                <a:srgbClr val="FF0000"/>
              </a:solidFill>
            </a:endParaRPr>
          </a:p>
        </p:txBody>
      </p:sp>
    </p:spTree>
    <p:extLst>
      <p:ext uri="{BB962C8B-B14F-4D97-AF65-F5344CB8AC3E}">
        <p14:creationId xmlns:p14="http://schemas.microsoft.com/office/powerpoint/2010/main" val="29136467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namenode</a:t>
            </a:r>
            <a:r>
              <a:rPr lang="zh-CN" altLang="en-US" dirty="0"/>
              <a:t>元数据存储目录由参数：</a:t>
            </a:r>
            <a:r>
              <a:rPr lang="en-US" altLang="zh-CN" dirty="0" err="1"/>
              <a:t>dfs.namenode.name.dir</a:t>
            </a:r>
            <a:r>
              <a:rPr lang="zh-CN" altLang="en-US" dirty="0"/>
              <a:t>指定。</a:t>
            </a:r>
          </a:p>
          <a:p>
            <a:r>
              <a:rPr lang="en-US" altLang="zh-CN" b="1" dirty="0" err="1">
                <a:solidFill>
                  <a:srgbClr val="FF0000"/>
                </a:solidFill>
              </a:rPr>
              <a:t>dfs.namenode.name.dir</a:t>
            </a:r>
            <a:r>
              <a:rPr lang="zh-CN" altLang="en-US" b="1" dirty="0">
                <a:solidFill>
                  <a:srgbClr val="FF0000"/>
                </a:solidFill>
              </a:rPr>
              <a:t>属性可以配置多个目录</a:t>
            </a:r>
            <a:r>
              <a:rPr lang="zh-CN" altLang="en-US" dirty="0"/>
              <a:t>，各个目录存储的文件结构和内容都完全一样，相当于备份，这样做的好处是当其中一个目录损坏了，也不会影响到</a:t>
            </a:r>
            <a:r>
              <a:rPr lang="en-US" altLang="zh-CN" dirty="0"/>
              <a:t>hadoop</a:t>
            </a:r>
            <a:r>
              <a:rPr lang="zh-CN" altLang="en-US" dirty="0"/>
              <a:t>的元数据，特别是当其中一个目录是</a:t>
            </a:r>
            <a:r>
              <a:rPr lang="en-US" altLang="zh-CN" dirty="0"/>
              <a:t>NFS</a:t>
            </a:r>
            <a:r>
              <a:rPr lang="zh-CN" altLang="en-US" dirty="0"/>
              <a:t>（网络文件系统</a:t>
            </a:r>
            <a:r>
              <a:rPr lang="en-US" altLang="zh-CN" dirty="0"/>
              <a:t>Network File System</a:t>
            </a:r>
            <a:r>
              <a:rPr lang="zh-CN" altLang="en-US" dirty="0"/>
              <a:t>，</a:t>
            </a:r>
            <a:r>
              <a:rPr lang="en-US" altLang="zh-CN" dirty="0"/>
              <a:t>NFS</a:t>
            </a:r>
            <a:r>
              <a:rPr lang="zh-CN" altLang="en-US" dirty="0"/>
              <a:t>）之上，即使你这台机器损坏了，元数据也得到保存。</a:t>
            </a:r>
          </a:p>
          <a:p>
            <a:pPr marL="0" indent="0">
              <a:buNone/>
            </a:pPr>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元数据恢复</a:t>
            </a:r>
          </a:p>
        </p:txBody>
      </p:sp>
      <p:sp>
        <p:nvSpPr>
          <p:cNvPr id="6" name="文本占位符 5"/>
          <p:cNvSpPr>
            <a:spLocks noGrp="1"/>
          </p:cNvSpPr>
          <p:nvPr>
            <p:ph type="body" sz="quarter" idx="10"/>
          </p:nvPr>
        </p:nvSpPr>
        <p:spPr/>
        <p:txBody>
          <a:bodyPr/>
          <a:lstStyle/>
          <a:p>
            <a:r>
              <a:rPr lang="en-US" altLang="zh-CN" dirty="0"/>
              <a:t>NameNode</a:t>
            </a:r>
            <a:r>
              <a:rPr lang="zh-CN" altLang="en-US" dirty="0"/>
              <a:t>存储多目录</a:t>
            </a:r>
          </a:p>
        </p:txBody>
      </p:sp>
    </p:spTree>
    <p:extLst>
      <p:ext uri="{BB962C8B-B14F-4D97-AF65-F5344CB8AC3E}">
        <p14:creationId xmlns:p14="http://schemas.microsoft.com/office/powerpoint/2010/main" val="27347063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SecondaryNameNode</a:t>
            </a:r>
            <a:r>
              <a:rPr lang="zh-CN" altLang="en-US" dirty="0"/>
              <a:t>在</a:t>
            </a:r>
            <a:r>
              <a:rPr lang="en-US" altLang="zh-CN" dirty="0"/>
              <a:t>checkpoint</a:t>
            </a:r>
            <a:r>
              <a:rPr lang="zh-CN" altLang="en-US" dirty="0"/>
              <a:t>的时候会将</a:t>
            </a:r>
            <a:r>
              <a:rPr lang="en-US" altLang="zh-CN" dirty="0"/>
              <a:t>fsimage</a:t>
            </a:r>
            <a:r>
              <a:rPr lang="zh-CN" altLang="en-US" dirty="0"/>
              <a:t>和</a:t>
            </a:r>
            <a:r>
              <a:rPr lang="en-US" altLang="zh-CN" dirty="0"/>
              <a:t>edits log</a:t>
            </a:r>
            <a:r>
              <a:rPr lang="zh-CN" altLang="en-US" dirty="0"/>
              <a:t>下载到自己的本机上本地存储目录下。并且在</a:t>
            </a:r>
            <a:r>
              <a:rPr lang="en-US" altLang="zh-CN" dirty="0"/>
              <a:t>checkpoint</a:t>
            </a:r>
            <a:r>
              <a:rPr lang="zh-CN" altLang="en-US" dirty="0"/>
              <a:t>之后也不会进行删除。</a:t>
            </a:r>
          </a:p>
          <a:p>
            <a:r>
              <a:rPr lang="zh-CN" altLang="en-US" dirty="0"/>
              <a:t>如果</a:t>
            </a:r>
            <a:r>
              <a:rPr lang="en-US" altLang="zh-CN" dirty="0"/>
              <a:t>NameNode</a:t>
            </a:r>
            <a:r>
              <a:rPr lang="zh-CN" altLang="en-US" dirty="0"/>
              <a:t>中的</a:t>
            </a:r>
            <a:r>
              <a:rPr lang="en-US" altLang="zh-CN" dirty="0"/>
              <a:t>fsimage</a:t>
            </a:r>
            <a:r>
              <a:rPr lang="zh-CN" altLang="en-US" dirty="0"/>
              <a:t>真的出问题了，还是可以用</a:t>
            </a:r>
            <a:r>
              <a:rPr lang="en-US" altLang="zh-CN" dirty="0" err="1"/>
              <a:t>SecondaryNamenode</a:t>
            </a:r>
            <a:r>
              <a:rPr lang="zh-CN" altLang="en-US" dirty="0"/>
              <a:t>中的</a:t>
            </a:r>
            <a:r>
              <a:rPr lang="en-US" altLang="zh-CN" dirty="0"/>
              <a:t>fsimage</a:t>
            </a:r>
            <a:r>
              <a:rPr lang="zh-CN" altLang="en-US" dirty="0"/>
              <a:t>替换一下</a:t>
            </a:r>
            <a:r>
              <a:rPr lang="en-US" altLang="zh-CN" dirty="0"/>
              <a:t>NameNode</a:t>
            </a:r>
            <a:r>
              <a:rPr lang="zh-CN" altLang="en-US" dirty="0"/>
              <a:t>上的</a:t>
            </a:r>
            <a:r>
              <a:rPr lang="en-US" altLang="zh-CN" dirty="0"/>
              <a:t>fsimage</a:t>
            </a:r>
            <a:r>
              <a:rPr lang="zh-CN" altLang="en-US" dirty="0"/>
              <a:t>，虽然已经不是最新的</a:t>
            </a:r>
            <a:r>
              <a:rPr lang="en-US" altLang="zh-CN" dirty="0"/>
              <a:t>fsimage</a:t>
            </a:r>
            <a:r>
              <a:rPr lang="zh-CN" altLang="en-US" dirty="0"/>
              <a:t>，但是我们可以将损失减小到最少！</a:t>
            </a:r>
          </a:p>
          <a:p>
            <a:pPr marL="0" indent="0">
              <a:buNone/>
            </a:pPr>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元数据恢复</a:t>
            </a:r>
          </a:p>
        </p:txBody>
      </p:sp>
      <p:sp>
        <p:nvSpPr>
          <p:cNvPr id="6" name="文本占位符 5"/>
          <p:cNvSpPr>
            <a:spLocks noGrp="1"/>
          </p:cNvSpPr>
          <p:nvPr>
            <p:ph type="body" sz="quarter" idx="10"/>
          </p:nvPr>
        </p:nvSpPr>
        <p:spPr/>
        <p:txBody>
          <a:bodyPr/>
          <a:lstStyle/>
          <a:p>
            <a:r>
              <a:rPr lang="zh-CN" altLang="en-US" dirty="0"/>
              <a:t>从</a:t>
            </a:r>
            <a:r>
              <a:rPr lang="en-US" altLang="zh-CN" dirty="0"/>
              <a:t>SecondaryNameNode</a:t>
            </a:r>
            <a:r>
              <a:rPr lang="zh-CN" altLang="en-US" dirty="0"/>
              <a:t>恢复</a:t>
            </a:r>
          </a:p>
        </p:txBody>
      </p:sp>
      <p:pic>
        <p:nvPicPr>
          <p:cNvPr id="8" name="图片 7"/>
          <p:cNvPicPr/>
          <p:nvPr/>
        </p:nvPicPr>
        <p:blipFill>
          <a:blip r:embed="rId2"/>
          <a:stretch>
            <a:fillRect/>
          </a:stretch>
        </p:blipFill>
        <p:spPr>
          <a:xfrm>
            <a:off x="2018664" y="3346132"/>
            <a:ext cx="7826375" cy="2871788"/>
          </a:xfrm>
          <a:prstGeom prst="rect">
            <a:avLst/>
          </a:prstGeom>
          <a:ln>
            <a:solidFill>
              <a:schemeClr val="accent1"/>
            </a:solidFill>
          </a:ln>
        </p:spPr>
      </p:pic>
    </p:spTree>
    <p:extLst>
      <p:ext uri="{BB962C8B-B14F-4D97-AF65-F5344CB8AC3E}">
        <p14:creationId xmlns:p14="http://schemas.microsoft.com/office/powerpoint/2010/main" val="379087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a:t>
            </a:r>
            <a:r>
              <a:rPr lang="zh-CN" altLang="en-US" dirty="0">
                <a:solidFill>
                  <a:schemeClr val="tx1"/>
                </a:solidFill>
              </a:rPr>
              <a:t>数据量大，单机存储遇到瓶颈</a:t>
            </a:r>
            <a:endParaRPr lang="en-US" altLang="zh-CN" dirty="0">
              <a:solidFill>
                <a:schemeClr val="tx1"/>
              </a:solidFill>
            </a:endParaRPr>
          </a:p>
          <a:p>
            <a:r>
              <a:rPr lang="zh-CN" altLang="en-US" dirty="0">
                <a:solidFill>
                  <a:schemeClr val="tx1"/>
                </a:solidFill>
              </a:rPr>
              <a:t>解决：</a:t>
            </a:r>
            <a:endParaRPr lang="en-US" altLang="zh-CN" dirty="0">
              <a:solidFill>
                <a:schemeClr val="tx1"/>
              </a:solidFill>
            </a:endParaRPr>
          </a:p>
          <a:p>
            <a:pPr marL="361950" indent="-19050">
              <a:buNone/>
            </a:pPr>
            <a:r>
              <a:rPr lang="zh-CN" altLang="en-US" dirty="0">
                <a:solidFill>
                  <a:schemeClr val="tx1"/>
                </a:solidFill>
              </a:rPr>
              <a:t>单</a:t>
            </a:r>
            <a:r>
              <a:rPr lang="zh-CN" altLang="zh-CN" dirty="0"/>
              <a:t>机纵向扩展</a:t>
            </a:r>
            <a:r>
              <a:rPr lang="zh-CN" altLang="en-US" dirty="0"/>
              <a:t>：</a:t>
            </a:r>
            <a:r>
              <a:rPr lang="zh-CN" altLang="zh-CN" dirty="0"/>
              <a:t>磁盘不够加磁盘</a:t>
            </a:r>
            <a:r>
              <a:rPr lang="zh-CN" altLang="en-US" dirty="0"/>
              <a:t>，有上限瓶颈限制</a:t>
            </a:r>
            <a:endParaRPr lang="en-US" altLang="zh-CN" dirty="0"/>
          </a:p>
          <a:p>
            <a:pPr marL="361950" indent="-19050">
              <a:buNone/>
            </a:pPr>
            <a:r>
              <a:rPr lang="zh-CN" altLang="en-US" dirty="0">
                <a:solidFill>
                  <a:srgbClr val="B70006"/>
                </a:solidFill>
              </a:rPr>
              <a:t>多机横向扩展</a:t>
            </a:r>
            <a:r>
              <a:rPr lang="zh-CN" altLang="en-US" dirty="0"/>
              <a:t>：机器不够加机器，理论上</a:t>
            </a:r>
            <a:r>
              <a:rPr lang="zh-CN" altLang="en-US" dirty="0">
                <a:solidFill>
                  <a:srgbClr val="AD2B26"/>
                </a:solidFill>
              </a:rPr>
              <a:t>无限扩展</a:t>
            </a:r>
            <a:endParaRPr lang="en-US" altLang="zh-CN" dirty="0">
              <a:solidFill>
                <a:srgbClr val="AD2B26"/>
              </a:solidFill>
            </a:endParaRP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lang="zh-CN" altLang="en-US" dirty="0">
                <a:solidFill>
                  <a:srgbClr val="262626"/>
                </a:solidFill>
                <a:sym typeface="+mn-ea"/>
              </a:rPr>
              <a:t>一、分布式存储的优点</a:t>
            </a:r>
            <a:endParaRPr kumimoji="1" lang="zh-CN" altLang="en-US" dirty="0"/>
          </a:p>
        </p:txBody>
      </p:sp>
      <p:sp>
        <p:nvSpPr>
          <p:cNvPr id="10" name="文本框 9"/>
          <p:cNvSpPr txBox="1"/>
          <p:nvPr/>
        </p:nvSpPr>
        <p:spPr>
          <a:xfrm>
            <a:off x="11411372" y="5525853"/>
            <a:ext cx="621065" cy="369332"/>
          </a:xfrm>
          <a:prstGeom prst="rect">
            <a:avLst/>
          </a:prstGeom>
          <a:noFill/>
        </p:spPr>
        <p:txBody>
          <a:bodyPr wrap="square" rtlCol="0">
            <a:spAutoFit/>
          </a:bodyPr>
          <a:lstStyle/>
          <a:p>
            <a:pPr fontAlgn="auto">
              <a:spcBef>
                <a:spcPts val="0"/>
              </a:spcBef>
              <a:spcAft>
                <a:spcPts val="0"/>
              </a:spcAft>
            </a:pPr>
            <a:r>
              <a:rPr lang="en-US" altLang="zh-CN" dirty="0">
                <a:solidFill>
                  <a:schemeClr val="tx1">
                    <a:lumMod val="65000"/>
                    <a:lumOff val="35000"/>
                  </a:schemeClr>
                </a:solidFill>
                <a:ea typeface="Alibaba PuHuiTi B"/>
              </a:rPr>
              <a:t>…...</a:t>
            </a:r>
            <a:endParaRPr lang="zh-CN" altLang="en-US" dirty="0">
              <a:solidFill>
                <a:schemeClr val="tx1">
                  <a:lumMod val="65000"/>
                  <a:lumOff val="35000"/>
                </a:schemeClr>
              </a:solidFill>
              <a:ea typeface="Alibaba PuHuiTi B"/>
            </a:endParaRPr>
          </a:p>
        </p:txBody>
      </p:sp>
      <p:sp>
        <p:nvSpPr>
          <p:cNvPr id="12" name="流程图: 磁盘 11"/>
          <p:cNvSpPr/>
          <p:nvPr/>
        </p:nvSpPr>
        <p:spPr>
          <a:xfrm>
            <a:off x="710880" y="4192740"/>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单机存储</a:t>
            </a:r>
          </a:p>
        </p:txBody>
      </p:sp>
      <p:sp>
        <p:nvSpPr>
          <p:cNvPr id="14" name="上箭头 13"/>
          <p:cNvSpPr/>
          <p:nvPr/>
        </p:nvSpPr>
        <p:spPr>
          <a:xfrm>
            <a:off x="3125948" y="4557763"/>
            <a:ext cx="315228" cy="1015800"/>
          </a:xfrm>
          <a:prstGeom prs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流程图: 磁盘 14"/>
          <p:cNvSpPr/>
          <p:nvPr/>
        </p:nvSpPr>
        <p:spPr>
          <a:xfrm>
            <a:off x="4766294"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多机</a:t>
            </a:r>
            <a:endParaRPr lang="zh-CN" altLang="en-US" dirty="0"/>
          </a:p>
        </p:txBody>
      </p:sp>
      <p:sp>
        <p:nvSpPr>
          <p:cNvPr id="16" name="流程图: 磁盘 15"/>
          <p:cNvSpPr/>
          <p:nvPr/>
        </p:nvSpPr>
        <p:spPr>
          <a:xfrm>
            <a:off x="7027623"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分布式</a:t>
            </a:r>
            <a:endParaRPr lang="zh-CN" altLang="en-US" dirty="0"/>
          </a:p>
        </p:txBody>
      </p:sp>
      <p:sp>
        <p:nvSpPr>
          <p:cNvPr id="17" name="流程图: 磁盘 16"/>
          <p:cNvSpPr/>
          <p:nvPr/>
        </p:nvSpPr>
        <p:spPr>
          <a:xfrm>
            <a:off x="9288952" y="4313741"/>
            <a:ext cx="1689371" cy="16729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阿里巴巴普惠体" panose="00020600040101010101"/>
              </a:rPr>
              <a:t>存储</a:t>
            </a:r>
          </a:p>
        </p:txBody>
      </p:sp>
      <p:sp>
        <p:nvSpPr>
          <p:cNvPr id="13" name="上箭头 12"/>
          <p:cNvSpPr/>
          <p:nvPr/>
        </p:nvSpPr>
        <p:spPr>
          <a:xfrm rot="5400000">
            <a:off x="7764384" y="3428987"/>
            <a:ext cx="315228" cy="1015800"/>
          </a:xfrm>
          <a:prstGeom prst="up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858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mph" presetSubtype="0" fill="hold" grpId="0" nodeType="clickEffect">
                                  <p:stCondLst>
                                    <p:cond delay="0"/>
                                  </p:stCondLst>
                                  <p:childTnLst>
                                    <p:animScale>
                                      <p:cBhvr>
                                        <p:cTn id="13" dur="2000" fill="hold"/>
                                        <p:tgtEl>
                                          <p:spTgt spid="12"/>
                                        </p:tgtEl>
                                      </p:cBhvr>
                                      <p:by x="150000" y="150000"/>
                                    </p:animScale>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1000"/>
                                        <p:tgtEl>
                                          <p:spTgt spid="15">
                                            <p:txEl>
                                              <p:pRg st="0" end="0"/>
                                            </p:txEl>
                                          </p:spTgt>
                                        </p:tgtEl>
                                      </p:cBhvr>
                                    </p:animEffect>
                                    <p:anim calcmode="lin" valueType="num">
                                      <p:cBhvr>
                                        <p:cTn id="47"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fade">
                                      <p:cBhvr>
                                        <p:cTn id="51" dur="1000"/>
                                        <p:tgtEl>
                                          <p:spTgt spid="17">
                                            <p:txEl>
                                              <p:pRg st="0" end="0"/>
                                            </p:txEl>
                                          </p:spTgt>
                                        </p:tgtEl>
                                      </p:cBhvr>
                                    </p:animEffect>
                                    <p:anim calcmode="lin" valueType="num">
                                      <p:cBhvr>
                                        <p:cTn id="5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17">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fade">
                                      <p:cBhvr>
                                        <p:cTn id="56" dur="1000"/>
                                        <p:tgtEl>
                                          <p:spTgt spid="16">
                                            <p:txEl>
                                              <p:pRg st="0" end="0"/>
                                            </p:txEl>
                                          </p:spTgt>
                                        </p:tgtEl>
                                      </p:cBhvr>
                                    </p:animEffect>
                                    <p:anim calcmode="lin" valueType="num">
                                      <p:cBhvr>
                                        <p:cTn id="5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P spid="16" grpId="0" animBg="1"/>
      <p:bldP spid="17" grpId="0" animBg="1"/>
      <p:bldP spid="13"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安全模式</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06</a:t>
            </a:r>
            <a:endParaRPr kumimoji="1" lang="zh-CN" altLang="en-US" dirty="0"/>
          </a:p>
        </p:txBody>
      </p:sp>
    </p:spTree>
    <p:extLst>
      <p:ext uri="{BB962C8B-B14F-4D97-AF65-F5344CB8AC3E}">
        <p14:creationId xmlns:p14="http://schemas.microsoft.com/office/powerpoint/2010/main" val="36539945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场景：安全模式现象探究</a:t>
            </a:r>
            <a:endParaRPr lang="en-US" altLang="zh-CN" dirty="0">
              <a:solidFill>
                <a:srgbClr val="FF0000"/>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10631581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集群在停机状态下，使用</a:t>
            </a:r>
            <a:r>
              <a:rPr lang="en-US" altLang="zh-CN" dirty="0"/>
              <a:t>hdfs –daemon</a:t>
            </a:r>
            <a:r>
              <a:rPr lang="zh-CN" altLang="en-US" dirty="0"/>
              <a:t>命令逐个进程启动集群，观察现象。</a:t>
            </a:r>
            <a:endParaRPr lang="en-US" altLang="zh-CN" dirty="0"/>
          </a:p>
          <a:p>
            <a:r>
              <a:rPr lang="zh-CN" altLang="en-US" dirty="0"/>
              <a:t>首先启动</a:t>
            </a:r>
            <a:r>
              <a:rPr lang="en-US" altLang="zh-CN" dirty="0"/>
              <a:t>namenode</a:t>
            </a:r>
          </a:p>
          <a:p>
            <a:endParaRPr lang="en-US" altLang="zh-CN" dirty="0"/>
          </a:p>
          <a:p>
            <a:r>
              <a:rPr lang="zh-CN" altLang="en-US" dirty="0"/>
              <a:t>只启动</a:t>
            </a:r>
            <a:r>
              <a:rPr lang="en-US" altLang="zh-CN" dirty="0"/>
              <a:t>namenode</a:t>
            </a:r>
            <a:r>
              <a:rPr lang="zh-CN" altLang="en-US" dirty="0"/>
              <a:t>发现集群</a:t>
            </a:r>
            <a:r>
              <a:rPr lang="zh-CN" altLang="en-US" dirty="0">
                <a:solidFill>
                  <a:srgbClr val="FF0000"/>
                </a:solidFill>
              </a:rPr>
              <a:t>可以查看目录结构但是无法新增目录。</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--Step1</a:t>
            </a:r>
            <a:endParaRPr lang="zh-CN" altLang="en-US" dirty="0"/>
          </a:p>
        </p:txBody>
      </p:sp>
      <p:pic>
        <p:nvPicPr>
          <p:cNvPr id="8" name="图片 7"/>
          <p:cNvPicPr/>
          <p:nvPr/>
        </p:nvPicPr>
        <p:blipFill>
          <a:blip r:embed="rId2"/>
          <a:stretch>
            <a:fillRect/>
          </a:stretch>
        </p:blipFill>
        <p:spPr>
          <a:xfrm>
            <a:off x="3312105" y="3910654"/>
            <a:ext cx="5695950" cy="1443990"/>
          </a:xfrm>
          <a:prstGeom prst="rect">
            <a:avLst/>
          </a:prstGeom>
        </p:spPr>
      </p:pic>
      <p:sp>
        <p:nvSpPr>
          <p:cNvPr id="9" name="TextBox 3">
            <a:extLst>
              <a:ext uri="{FF2B5EF4-FFF2-40B4-BE49-F238E27FC236}">
                <a16:creationId xmlns:a16="http://schemas.microsoft.com/office/drawing/2014/main" id="{0C998B78-AB18-3C47-A1C7-25AE9A3A40B0}"/>
              </a:ext>
            </a:extLst>
          </p:cNvPr>
          <p:cNvSpPr txBox="1"/>
          <p:nvPr/>
        </p:nvSpPr>
        <p:spPr>
          <a:xfrm>
            <a:off x="4815018" y="2470616"/>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--daemon start namenode</a:t>
            </a:r>
            <a:endParaRPr lang="zh-CN" altLang="zh-CN" dirty="0">
              <a:latin typeface="Arial" panose="020B0604020202020204" pitchFamily="34" charset="0"/>
              <a:ea typeface="Alibaba PuHuiTi B"/>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36454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打开</a:t>
            </a:r>
            <a:r>
              <a:rPr lang="en-US" altLang="zh-CN" dirty="0"/>
              <a:t>HDFS</a:t>
            </a:r>
            <a:r>
              <a:rPr lang="zh-CN" altLang="zh-CN" dirty="0"/>
              <a:t>集群</a:t>
            </a:r>
            <a:r>
              <a:rPr lang="en-US" altLang="zh-CN" dirty="0"/>
              <a:t>web</a:t>
            </a:r>
            <a:r>
              <a:rPr lang="zh-CN" altLang="zh-CN" dirty="0"/>
              <a:t>页面可以发现如下提示</a:t>
            </a:r>
            <a:endParaRPr lang="en-US" altLang="zh-CN" dirty="0"/>
          </a:p>
          <a:p>
            <a:pPr marL="0" indent="0">
              <a:buNone/>
            </a:pPr>
            <a:r>
              <a:rPr lang="zh-CN" altLang="zh-CN" dirty="0"/>
              <a:t>提示说：</a:t>
            </a:r>
            <a:r>
              <a:rPr lang="zh-CN" altLang="zh-CN" dirty="0">
                <a:solidFill>
                  <a:srgbClr val="FF0000"/>
                </a:solidFill>
              </a:rPr>
              <a:t>已经汇报的数据块的比例没有达到阈值</a:t>
            </a:r>
            <a:r>
              <a:rPr lang="zh-CN" altLang="zh-CN" dirty="0"/>
              <a:t>。阈值为总数量块的</a:t>
            </a:r>
            <a:r>
              <a:rPr lang="en-US" altLang="zh-CN" dirty="0">
                <a:solidFill>
                  <a:srgbClr val="FF0000"/>
                </a:solidFill>
              </a:rPr>
              <a:t>0.999</a:t>
            </a:r>
            <a:r>
              <a:rPr lang="zh-CN" altLang="zh-CN" dirty="0"/>
              <a:t>。</a:t>
            </a:r>
          </a:p>
          <a:p>
            <a:pPr marL="0" indent="0">
              <a:buNone/>
            </a:pPr>
            <a:endParaRPr lang="zh-CN" altLang="zh-CN" dirty="0"/>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--Step2</a:t>
            </a:r>
            <a:endParaRPr lang="zh-CN" altLang="en-US" dirty="0"/>
          </a:p>
        </p:txBody>
      </p:sp>
      <p:pic>
        <p:nvPicPr>
          <p:cNvPr id="9" name="图片 8"/>
          <p:cNvPicPr/>
          <p:nvPr/>
        </p:nvPicPr>
        <p:blipFill>
          <a:blip r:embed="rId2"/>
          <a:stretch>
            <a:fillRect/>
          </a:stretch>
        </p:blipFill>
        <p:spPr>
          <a:xfrm>
            <a:off x="2297451" y="2817845"/>
            <a:ext cx="7576456" cy="2976465"/>
          </a:xfrm>
          <a:prstGeom prst="rect">
            <a:avLst/>
          </a:prstGeom>
          <a:ln>
            <a:solidFill>
              <a:schemeClr val="accent1"/>
            </a:solidFill>
          </a:ln>
        </p:spPr>
      </p:pic>
    </p:spTree>
    <p:extLst>
      <p:ext uri="{BB962C8B-B14F-4D97-AF65-F5344CB8AC3E}">
        <p14:creationId xmlns:p14="http://schemas.microsoft.com/office/powerpoint/2010/main" val="39969110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启动第一台机器上的</a:t>
            </a:r>
            <a:r>
              <a:rPr lang="en-US" altLang="zh-CN" dirty="0"/>
              <a:t>Datanode</a:t>
            </a:r>
            <a:r>
              <a:rPr lang="zh-CN" altLang="zh-CN" dirty="0"/>
              <a:t>进程：</a:t>
            </a:r>
            <a:r>
              <a:rPr lang="en-US" altLang="zh-CN" dirty="0"/>
              <a:t>hdfs --daemon start datanode</a:t>
            </a:r>
            <a:r>
              <a:rPr lang="zh-CN" altLang="zh-CN" dirty="0"/>
              <a:t>。继续查看页面提示信息</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--Step3</a:t>
            </a:r>
            <a:endParaRPr lang="zh-CN" altLang="en-US" dirty="0"/>
          </a:p>
        </p:txBody>
      </p:sp>
      <p:pic>
        <p:nvPicPr>
          <p:cNvPr id="8" name="图片 7"/>
          <p:cNvPicPr/>
          <p:nvPr/>
        </p:nvPicPr>
        <p:blipFill>
          <a:blip r:embed="rId2"/>
          <a:stretch>
            <a:fillRect/>
          </a:stretch>
        </p:blipFill>
        <p:spPr>
          <a:xfrm>
            <a:off x="710880" y="2520036"/>
            <a:ext cx="9310198" cy="1538780"/>
          </a:xfrm>
          <a:prstGeom prst="rect">
            <a:avLst/>
          </a:prstGeom>
          <a:ln>
            <a:solidFill>
              <a:schemeClr val="accent1"/>
            </a:solidFill>
          </a:ln>
        </p:spPr>
      </p:pic>
      <p:pic>
        <p:nvPicPr>
          <p:cNvPr id="10" name="图片 9"/>
          <p:cNvPicPr/>
          <p:nvPr/>
        </p:nvPicPr>
        <p:blipFill>
          <a:blip r:embed="rId3"/>
          <a:stretch>
            <a:fillRect/>
          </a:stretch>
        </p:blipFill>
        <p:spPr>
          <a:xfrm>
            <a:off x="710880" y="4634138"/>
            <a:ext cx="9377421" cy="1346783"/>
          </a:xfrm>
          <a:prstGeom prst="rect">
            <a:avLst/>
          </a:prstGeom>
          <a:ln>
            <a:solidFill>
              <a:schemeClr val="accent1"/>
            </a:solidFill>
          </a:ln>
        </p:spPr>
      </p:pic>
    </p:spTree>
    <p:extLst>
      <p:ext uri="{BB962C8B-B14F-4D97-AF65-F5344CB8AC3E}">
        <p14:creationId xmlns:p14="http://schemas.microsoft.com/office/powerpoint/2010/main" val="1855905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此时执行创建文件夹操作，发现可以创建成功了</a:t>
            </a:r>
            <a:r>
              <a:rPr lang="en-US" altLang="zh-CN" dirty="0"/>
              <a:t>.</a:t>
            </a:r>
          </a:p>
          <a:p>
            <a:r>
              <a:rPr lang="zh-CN" altLang="zh-CN" dirty="0"/>
              <a:t>可以发现在安全模式下，我们可以浏览文件系统目录层次结构，但是却无法创建文件夹，</a:t>
            </a:r>
            <a:r>
              <a:rPr lang="zh-CN" altLang="zh-CN" dirty="0">
                <a:solidFill>
                  <a:srgbClr val="FF0000"/>
                </a:solidFill>
              </a:rPr>
              <a:t>安全模式下的文件系统似乎处于一种可读不可</a:t>
            </a:r>
            <a:r>
              <a:rPr lang="zh-CN" altLang="en-US" dirty="0">
                <a:solidFill>
                  <a:srgbClr val="FF0000"/>
                </a:solidFill>
              </a:rPr>
              <a:t>写</a:t>
            </a:r>
            <a:r>
              <a:rPr lang="zh-CN" altLang="zh-CN" dirty="0">
                <a:solidFill>
                  <a:srgbClr val="FF0000"/>
                </a:solidFill>
              </a:rPr>
              <a:t>的特殊状态</a:t>
            </a:r>
            <a:r>
              <a:rPr lang="zh-CN" altLang="zh-CN" dirty="0"/>
              <a:t>。</a:t>
            </a:r>
          </a:p>
        </p:txBody>
      </p:sp>
      <p:sp>
        <p:nvSpPr>
          <p:cNvPr id="5" name="标题 4"/>
          <p:cNvSpPr>
            <a:spLocks noGrp="1"/>
          </p:cNvSpPr>
          <p:nvPr>
            <p:ph type="title"/>
          </p:nvPr>
        </p:nvSpPr>
        <p:spPr/>
        <p:txBody>
          <a:bodyPr/>
          <a:lstStyle/>
          <a:p>
            <a:r>
              <a:rPr lang="en-US" altLang="zh-CN" dirty="0"/>
              <a:t>HDFS NAMENODE</a:t>
            </a:r>
            <a:r>
              <a:rPr lang="zh-CN" altLang="en-US" dirty="0"/>
              <a:t>安全模式</a:t>
            </a:r>
          </a:p>
        </p:txBody>
      </p:sp>
      <p:sp>
        <p:nvSpPr>
          <p:cNvPr id="6" name="文本占位符 5"/>
          <p:cNvSpPr>
            <a:spLocks noGrp="1"/>
          </p:cNvSpPr>
          <p:nvPr>
            <p:ph type="body" sz="quarter" idx="10"/>
          </p:nvPr>
        </p:nvSpPr>
        <p:spPr/>
        <p:txBody>
          <a:bodyPr/>
          <a:lstStyle/>
          <a:p>
            <a:r>
              <a:rPr lang="zh-CN" altLang="en-US" dirty="0"/>
              <a:t>场景：安全模式现象探究</a:t>
            </a:r>
            <a:r>
              <a:rPr lang="en-US" altLang="zh-CN" dirty="0"/>
              <a:t>--Step4</a:t>
            </a:r>
            <a:endParaRPr lang="zh-CN" altLang="en-US" dirty="0"/>
          </a:p>
        </p:txBody>
      </p:sp>
      <p:pic>
        <p:nvPicPr>
          <p:cNvPr id="9" name="图片 8"/>
          <p:cNvPicPr/>
          <p:nvPr/>
        </p:nvPicPr>
        <p:blipFill>
          <a:blip r:embed="rId2"/>
          <a:stretch>
            <a:fillRect/>
          </a:stretch>
        </p:blipFill>
        <p:spPr>
          <a:xfrm>
            <a:off x="1311499" y="3216519"/>
            <a:ext cx="9403504" cy="2165674"/>
          </a:xfrm>
          <a:prstGeom prst="rect">
            <a:avLst/>
          </a:prstGeom>
          <a:ln>
            <a:solidFill>
              <a:schemeClr val="accent1"/>
            </a:solidFill>
          </a:ln>
        </p:spPr>
      </p:pic>
    </p:spTree>
    <p:extLst>
      <p:ext uri="{BB962C8B-B14F-4D97-AF65-F5344CB8AC3E}">
        <p14:creationId xmlns:p14="http://schemas.microsoft.com/office/powerpoint/2010/main" val="251300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rgbClr val="FF0000"/>
                </a:solidFill>
              </a:rPr>
              <a:t>安全模式概述</a:t>
            </a:r>
            <a:endParaRPr lang="en-US" altLang="zh-CN" dirty="0">
              <a:solidFill>
                <a:srgbClr val="FF0000"/>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254465159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Hadoop</a:t>
            </a:r>
            <a:r>
              <a:rPr lang="zh-CN" altLang="en-US" dirty="0"/>
              <a:t>中的</a:t>
            </a:r>
            <a:r>
              <a:rPr lang="zh-CN" altLang="en-US" dirty="0">
                <a:solidFill>
                  <a:srgbClr val="FF0000"/>
                </a:solidFill>
              </a:rPr>
              <a:t>安全模式</a:t>
            </a:r>
            <a:r>
              <a:rPr lang="en-US" altLang="zh-CN" dirty="0">
                <a:solidFill>
                  <a:srgbClr val="FF0000"/>
                </a:solidFill>
              </a:rPr>
              <a:t>safe mode</a:t>
            </a:r>
            <a:r>
              <a:rPr lang="zh-CN" altLang="en-US" dirty="0"/>
              <a:t>是</a:t>
            </a:r>
            <a:r>
              <a:rPr lang="en-US" altLang="zh-CN" dirty="0"/>
              <a:t>NameNode</a:t>
            </a:r>
            <a:r>
              <a:rPr lang="zh-CN" altLang="en-US" dirty="0"/>
              <a:t>的维护状态，在此状态下</a:t>
            </a:r>
            <a:r>
              <a:rPr lang="en-US" altLang="zh-CN" dirty="0"/>
              <a:t>NameNode</a:t>
            </a:r>
            <a:r>
              <a:rPr lang="zh-CN" altLang="en-US" dirty="0">
                <a:solidFill>
                  <a:srgbClr val="FF0000"/>
                </a:solidFill>
              </a:rPr>
              <a:t>不允许对文件系统进行任何更改，可以接受读数据请求</a:t>
            </a:r>
            <a:r>
              <a:rPr lang="zh-CN" altLang="en-US" dirty="0"/>
              <a:t>。</a:t>
            </a:r>
          </a:p>
          <a:p>
            <a:r>
              <a:rPr lang="zh-CN" altLang="en-US" dirty="0"/>
              <a:t>在</a:t>
            </a:r>
            <a:r>
              <a:rPr lang="en-US" altLang="zh-CN" dirty="0"/>
              <a:t>NameNode</a:t>
            </a:r>
            <a:r>
              <a:rPr lang="zh-CN" altLang="en-US" dirty="0"/>
              <a:t>启动过程中，首先会从</a:t>
            </a:r>
            <a:r>
              <a:rPr lang="en-US" altLang="zh-CN" dirty="0"/>
              <a:t>fsimage</a:t>
            </a:r>
            <a:r>
              <a:rPr lang="zh-CN" altLang="en-US" dirty="0"/>
              <a:t>和</a:t>
            </a:r>
            <a:r>
              <a:rPr lang="en-US" altLang="zh-CN" dirty="0"/>
              <a:t>edits</a:t>
            </a:r>
            <a:r>
              <a:rPr lang="zh-CN" altLang="en-US" dirty="0"/>
              <a:t>日志文件加载文件系统状态。然后，等待</a:t>
            </a:r>
            <a:r>
              <a:rPr lang="en-US" altLang="zh-CN" dirty="0"/>
              <a:t>DataNodes</a:t>
            </a:r>
            <a:r>
              <a:rPr lang="zh-CN" altLang="en-US" dirty="0"/>
              <a:t>汇报可用的</a:t>
            </a:r>
            <a:r>
              <a:rPr lang="en-US" altLang="zh-CN" dirty="0"/>
              <a:t>block</a:t>
            </a:r>
            <a:r>
              <a:rPr lang="zh-CN" altLang="en-US" dirty="0"/>
              <a:t>信息。在此期间，</a:t>
            </a:r>
            <a:r>
              <a:rPr lang="en-US" altLang="zh-CN" dirty="0"/>
              <a:t>NameNode</a:t>
            </a:r>
            <a:r>
              <a:rPr lang="zh-CN" altLang="en-US" dirty="0"/>
              <a:t>保持在安全模式。随着</a:t>
            </a:r>
            <a:r>
              <a:rPr lang="en-US" altLang="zh-CN" dirty="0"/>
              <a:t>DataNode</a:t>
            </a:r>
            <a:r>
              <a:rPr lang="zh-CN" altLang="en-US" dirty="0"/>
              <a:t>的</a:t>
            </a:r>
            <a:r>
              <a:rPr lang="en-US" altLang="zh-CN" dirty="0"/>
              <a:t>block</a:t>
            </a:r>
            <a:r>
              <a:rPr lang="zh-CN" altLang="en-US" dirty="0"/>
              <a:t>汇报持续进行，当整个系统达到安全标准时，</a:t>
            </a:r>
            <a:r>
              <a:rPr lang="en-US" altLang="zh-CN" dirty="0"/>
              <a:t>HDFS</a:t>
            </a:r>
            <a:r>
              <a:rPr lang="zh-CN" altLang="en-US" dirty="0"/>
              <a:t>自动离开安全模式。在</a:t>
            </a:r>
            <a:r>
              <a:rPr lang="en-US" altLang="zh-CN" dirty="0"/>
              <a:t>NameNode Web</a:t>
            </a:r>
            <a:r>
              <a:rPr lang="zh-CN" altLang="en-US" dirty="0"/>
              <a:t>主页上会显示安全模式是打开还是关闭。</a:t>
            </a:r>
          </a:p>
          <a:p>
            <a:r>
              <a:rPr lang="zh-CN" altLang="en-US" dirty="0"/>
              <a:t>如果</a:t>
            </a:r>
            <a:r>
              <a:rPr lang="en-US" altLang="zh-CN" dirty="0"/>
              <a:t>HDFS</a:t>
            </a:r>
            <a:r>
              <a:rPr lang="zh-CN" altLang="en-US" dirty="0"/>
              <a:t>处于安全模式下，不允许</a:t>
            </a:r>
            <a:r>
              <a:rPr lang="en-US" altLang="zh-CN" dirty="0"/>
              <a:t>HDFS</a:t>
            </a:r>
            <a:r>
              <a:rPr lang="zh-CN" altLang="en-US" dirty="0"/>
              <a:t>客户端进行任何修改文件的操作</a:t>
            </a:r>
            <a:r>
              <a:rPr lang="en-US" altLang="zh-CN" dirty="0"/>
              <a:t>,</a:t>
            </a:r>
            <a:r>
              <a:rPr lang="zh-CN" altLang="en-US" dirty="0"/>
              <a:t>包括上传文件，删除文件，重命名，创建文件夹</a:t>
            </a:r>
            <a:r>
              <a:rPr lang="en-US" altLang="zh-CN" dirty="0"/>
              <a:t>,</a:t>
            </a:r>
            <a:r>
              <a:rPr lang="zh-CN" altLang="en-US" dirty="0"/>
              <a:t>修改副本数等操作。</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安全模式概述</a:t>
            </a:r>
          </a:p>
        </p:txBody>
      </p:sp>
    </p:spTree>
    <p:extLst>
      <p:ext uri="{BB962C8B-B14F-4D97-AF65-F5344CB8AC3E}">
        <p14:creationId xmlns:p14="http://schemas.microsoft.com/office/powerpoint/2010/main" val="9077945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rgbClr val="FF0000"/>
                </a:solidFill>
              </a:rPr>
              <a:t>安全模式自动进入离开</a:t>
            </a:r>
            <a:endParaRPr lang="en-US" altLang="zh-CN" dirty="0">
              <a:solidFill>
                <a:srgbClr val="FF0000"/>
              </a:solidFill>
            </a:endParaRPr>
          </a:p>
          <a:p>
            <a:r>
              <a:rPr lang="zh-CN" altLang="en-US" dirty="0">
                <a:solidFill>
                  <a:schemeClr val="tx1"/>
                </a:solidFill>
              </a:rPr>
              <a:t>安全模式手动进入离开</a:t>
            </a:r>
            <a:endParaRPr lang="en-US" altLang="zh-CN" dirty="0">
              <a:solidFill>
                <a:schemeClr val="tx1"/>
              </a:solidFill>
            </a:endParaRPr>
          </a:p>
        </p:txBody>
      </p:sp>
    </p:spTree>
    <p:extLst>
      <p:ext uri="{BB962C8B-B14F-4D97-AF65-F5344CB8AC3E}">
        <p14:creationId xmlns:p14="http://schemas.microsoft.com/office/powerpoint/2010/main" val="265982268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zh-CN" altLang="en-US" dirty="0"/>
              <a:t>自动进入时间</a:t>
            </a:r>
            <a:endParaRPr lang="en-US" altLang="zh-CN" dirty="0"/>
          </a:p>
          <a:p>
            <a:pPr marL="0" indent="0">
              <a:buNone/>
            </a:pPr>
            <a:r>
              <a:rPr lang="en-US" altLang="zh-CN" dirty="0"/>
              <a:t>HDFS</a:t>
            </a:r>
            <a:r>
              <a:rPr lang="zh-CN" altLang="en-US" dirty="0"/>
              <a:t>集群启动时，当</a:t>
            </a:r>
            <a:r>
              <a:rPr lang="en-US" altLang="zh-CN" dirty="0">
                <a:solidFill>
                  <a:srgbClr val="FF0000"/>
                </a:solidFill>
              </a:rPr>
              <a:t>NameNode</a:t>
            </a:r>
            <a:r>
              <a:rPr lang="zh-CN" altLang="en-US" dirty="0">
                <a:solidFill>
                  <a:srgbClr val="FF0000"/>
                </a:solidFill>
              </a:rPr>
              <a:t>启动成功之后</a:t>
            </a:r>
            <a:r>
              <a:rPr lang="zh-CN" altLang="en-US" dirty="0"/>
              <a:t>，此时集群就会</a:t>
            </a:r>
            <a:r>
              <a:rPr lang="zh-CN" altLang="en-US" dirty="0">
                <a:solidFill>
                  <a:srgbClr val="FF0000"/>
                </a:solidFill>
              </a:rPr>
              <a:t>自动进入安全模式</a:t>
            </a:r>
            <a:r>
              <a:rPr lang="zh-CN" altLang="en-US" dirty="0"/>
              <a:t>。</a:t>
            </a:r>
            <a:endParaRPr lang="en-US" altLang="zh-CN"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安全模式自动进入离开</a:t>
            </a:r>
          </a:p>
        </p:txBody>
      </p:sp>
    </p:spTree>
    <p:extLst>
      <p:ext uri="{BB962C8B-B14F-4D97-AF65-F5344CB8AC3E}">
        <p14:creationId xmlns:p14="http://schemas.microsoft.com/office/powerpoint/2010/main" val="172171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问题：文件分布在不同机器上不利于寻找</a:t>
            </a:r>
            <a:endParaRPr lang="en-US" altLang="zh-CN" dirty="0"/>
          </a:p>
          <a:p>
            <a:r>
              <a:rPr lang="zh-CN" altLang="en-US" dirty="0">
                <a:solidFill>
                  <a:schemeClr val="tx1"/>
                </a:solidFill>
              </a:rPr>
              <a:t>解决：元数据记录下文件及其存储位置信息，</a:t>
            </a:r>
            <a:r>
              <a:rPr lang="zh-CN" altLang="en-US" dirty="0">
                <a:solidFill>
                  <a:srgbClr val="AD2B26"/>
                </a:solidFill>
              </a:rPr>
              <a:t>快速定位文件位置</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二、元数据记录的功能</a:t>
            </a:r>
          </a:p>
        </p:txBody>
      </p:sp>
      <p:sp>
        <p:nvSpPr>
          <p:cNvPr id="5" name="流程图: 磁盘 4"/>
          <p:cNvSpPr/>
          <p:nvPr/>
        </p:nvSpPr>
        <p:spPr>
          <a:xfrm>
            <a:off x="3480353" y="4834356"/>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8" name="流程图: 磁盘 7"/>
          <p:cNvSpPr/>
          <p:nvPr/>
        </p:nvSpPr>
        <p:spPr>
          <a:xfrm>
            <a:off x="6117727" y="3138965"/>
            <a:ext cx="1981996" cy="123390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zh-CN" sz="1400" dirty="0"/>
              <a:t>      1.txt:100M node1 </a:t>
            </a:r>
          </a:p>
          <a:p>
            <a:r>
              <a:rPr lang="en-US" altLang="zh-CN" sz="1400" dirty="0"/>
              <a:t>      a.dat: 300M node3 </a:t>
            </a:r>
            <a:endParaRPr lang="zh-CN" altLang="en-US" sz="1400" dirty="0"/>
          </a:p>
        </p:txBody>
      </p:sp>
      <p:sp>
        <p:nvSpPr>
          <p:cNvPr id="15" name="圆角矩形 14"/>
          <p:cNvSpPr/>
          <p:nvPr/>
        </p:nvSpPr>
        <p:spPr>
          <a:xfrm>
            <a:off x="3453156" y="5425212"/>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1.txt</a:t>
            </a:r>
            <a:endParaRPr lang="zh-CN" altLang="en-US" dirty="0"/>
          </a:p>
        </p:txBody>
      </p:sp>
      <p:sp>
        <p:nvSpPr>
          <p:cNvPr id="21" name="右箭头 20"/>
          <p:cNvSpPr/>
          <p:nvPr/>
        </p:nvSpPr>
        <p:spPr>
          <a:xfrm>
            <a:off x="1874904" y="3609258"/>
            <a:ext cx="1270768" cy="5203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t>元数据记录</a:t>
            </a:r>
          </a:p>
        </p:txBody>
      </p:sp>
      <p:sp>
        <p:nvSpPr>
          <p:cNvPr id="24" name="文本框 23"/>
          <p:cNvSpPr txBox="1"/>
          <p:nvPr/>
        </p:nvSpPr>
        <p:spPr>
          <a:xfrm>
            <a:off x="1255258" y="3219639"/>
            <a:ext cx="3093318" cy="338554"/>
          </a:xfrm>
          <a:prstGeom prst="rect">
            <a:avLst/>
          </a:prstGeom>
          <a:noFill/>
        </p:spPr>
        <p:txBody>
          <a:bodyPr wrap="square" rtlCol="0">
            <a:spAutoFit/>
          </a:bodyPr>
          <a:lstStyle/>
          <a:p>
            <a:r>
              <a:rPr lang="en-US" altLang="zh-CN" sz="1600" dirty="0">
                <a:latin typeface="阿里巴巴普惠体"/>
              </a:rPr>
              <a:t>(</a:t>
            </a:r>
            <a:r>
              <a:rPr lang="zh-CN" altLang="en-US" sz="1600" dirty="0">
                <a:latin typeface="阿里巴巴普惠体"/>
              </a:rPr>
              <a:t>文件名、大小、存储机器</a:t>
            </a:r>
            <a:r>
              <a:rPr lang="en-US" altLang="zh-CN" sz="1600" dirty="0">
                <a:latin typeface="阿里巴巴普惠体"/>
              </a:rPr>
              <a:t>IP)</a:t>
            </a:r>
            <a:endParaRPr lang="zh-CN" altLang="en-US" sz="1600" dirty="0">
              <a:latin typeface="阿里巴巴普惠体"/>
            </a:endParaRPr>
          </a:p>
        </p:txBody>
      </p:sp>
      <p:sp>
        <p:nvSpPr>
          <p:cNvPr id="26" name="右箭头 25"/>
          <p:cNvSpPr/>
          <p:nvPr/>
        </p:nvSpPr>
        <p:spPr>
          <a:xfrm>
            <a:off x="1874904" y="5153699"/>
            <a:ext cx="1270768" cy="52037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1200" dirty="0"/>
              <a:t>实际数据存储</a:t>
            </a:r>
          </a:p>
        </p:txBody>
      </p:sp>
      <p:sp>
        <p:nvSpPr>
          <p:cNvPr id="27" name="流程图: 磁盘 26"/>
          <p:cNvSpPr/>
          <p:nvPr/>
        </p:nvSpPr>
        <p:spPr>
          <a:xfrm>
            <a:off x="6117727" y="4850447"/>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28" name="流程图: 磁盘 27"/>
          <p:cNvSpPr/>
          <p:nvPr/>
        </p:nvSpPr>
        <p:spPr>
          <a:xfrm>
            <a:off x="8618737" y="4811200"/>
            <a:ext cx="1998992" cy="1220214"/>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30" name="圆角矩形 29"/>
          <p:cNvSpPr/>
          <p:nvPr/>
        </p:nvSpPr>
        <p:spPr>
          <a:xfrm>
            <a:off x="9342377" y="4898145"/>
            <a:ext cx="698148" cy="203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31" name="圆角矩形 30"/>
          <p:cNvSpPr/>
          <p:nvPr/>
        </p:nvSpPr>
        <p:spPr>
          <a:xfrm>
            <a:off x="4440167" y="4949865"/>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32" name="圆角矩形 31"/>
          <p:cNvSpPr/>
          <p:nvPr/>
        </p:nvSpPr>
        <p:spPr>
          <a:xfrm>
            <a:off x="6786325" y="5763958"/>
            <a:ext cx="661795" cy="22667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log</a:t>
            </a:r>
            <a:endParaRPr lang="zh-CN" altLang="en-US" dirty="0"/>
          </a:p>
        </p:txBody>
      </p:sp>
      <p:cxnSp>
        <p:nvCxnSpPr>
          <p:cNvPr id="7" name="直接箭头连接符 6"/>
          <p:cNvCxnSpPr>
            <a:stCxn id="8" idx="3"/>
            <a:endCxn id="5" idx="1"/>
          </p:cNvCxnSpPr>
          <p:nvPr/>
        </p:nvCxnSpPr>
        <p:spPr>
          <a:xfrm flipH="1">
            <a:off x="4479849" y="4372874"/>
            <a:ext cx="2628876" cy="461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3"/>
            <a:endCxn id="27" idx="1"/>
          </p:cNvCxnSpPr>
          <p:nvPr/>
        </p:nvCxnSpPr>
        <p:spPr>
          <a:xfrm>
            <a:off x="7108725" y="4372874"/>
            <a:ext cx="8498" cy="477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a:endCxn id="28" idx="1"/>
          </p:cNvCxnSpPr>
          <p:nvPr/>
        </p:nvCxnSpPr>
        <p:spPr>
          <a:xfrm>
            <a:off x="7108725" y="4372874"/>
            <a:ext cx="2509508" cy="43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62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1000" fill="hold"/>
                                        <p:tgtEl>
                                          <p:spTgt spid="15"/>
                                        </p:tgtEl>
                                        <p:attrNameLst>
                                          <p:attrName>ppt_w</p:attrName>
                                        </p:attrNameLst>
                                      </p:cBhvr>
                                      <p:tavLst>
                                        <p:tav tm="0">
                                          <p:val>
                                            <p:fltVal val="0"/>
                                          </p:val>
                                        </p:tav>
                                        <p:tav tm="100000">
                                          <p:val>
                                            <p:strVal val="#ppt_w"/>
                                          </p:val>
                                        </p:tav>
                                      </p:tavLst>
                                    </p:anim>
                                    <p:anim calcmode="lin" valueType="num">
                                      <p:cBhvr>
                                        <p:cTn id="25" dur="1000" fill="hold"/>
                                        <p:tgtEl>
                                          <p:spTgt spid="15"/>
                                        </p:tgtEl>
                                        <p:attrNameLst>
                                          <p:attrName>ppt_h</p:attrName>
                                        </p:attrNameLst>
                                      </p:cBhvr>
                                      <p:tavLst>
                                        <p:tav tm="0">
                                          <p:val>
                                            <p:fltVal val="0"/>
                                          </p:val>
                                        </p:tav>
                                        <p:tav tm="100000">
                                          <p:val>
                                            <p:strVal val="#ppt_h"/>
                                          </p:val>
                                        </p:tav>
                                      </p:tavLst>
                                    </p:anim>
                                    <p:anim calcmode="lin" valueType="num">
                                      <p:cBhvr>
                                        <p:cTn id="26" dur="1000" fill="hold"/>
                                        <p:tgtEl>
                                          <p:spTgt spid="15"/>
                                        </p:tgtEl>
                                        <p:attrNameLst>
                                          <p:attrName>style.rotation</p:attrName>
                                        </p:attrNameLst>
                                      </p:cBhvr>
                                      <p:tavLst>
                                        <p:tav tm="0">
                                          <p:val>
                                            <p:fltVal val="90"/>
                                          </p:val>
                                        </p:tav>
                                        <p:tav tm="100000">
                                          <p:val>
                                            <p:fltVal val="0"/>
                                          </p:val>
                                        </p:tav>
                                      </p:tavLst>
                                    </p:anim>
                                    <p:animEffect transition="in" filter="fade">
                                      <p:cBhvr>
                                        <p:cTn id="27" dur="1000"/>
                                        <p:tgtEl>
                                          <p:spTgt spid="15"/>
                                        </p:tgtEl>
                                      </p:cBhvr>
                                    </p:animEffect>
                                  </p:childTnLst>
                                </p:cTn>
                              </p:par>
                              <p:par>
                                <p:cTn id="28" presetID="31"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1000" fill="hold"/>
                                        <p:tgtEl>
                                          <p:spTgt spid="31"/>
                                        </p:tgtEl>
                                        <p:attrNameLst>
                                          <p:attrName>ppt_w</p:attrName>
                                        </p:attrNameLst>
                                      </p:cBhvr>
                                      <p:tavLst>
                                        <p:tav tm="0">
                                          <p:val>
                                            <p:fltVal val="0"/>
                                          </p:val>
                                        </p:tav>
                                        <p:tav tm="100000">
                                          <p:val>
                                            <p:strVal val="#ppt_w"/>
                                          </p:val>
                                        </p:tav>
                                      </p:tavLst>
                                    </p:anim>
                                    <p:anim calcmode="lin" valueType="num">
                                      <p:cBhvr>
                                        <p:cTn id="31" dur="1000" fill="hold"/>
                                        <p:tgtEl>
                                          <p:spTgt spid="31"/>
                                        </p:tgtEl>
                                        <p:attrNameLst>
                                          <p:attrName>ppt_h</p:attrName>
                                        </p:attrNameLst>
                                      </p:cBhvr>
                                      <p:tavLst>
                                        <p:tav tm="0">
                                          <p:val>
                                            <p:fltVal val="0"/>
                                          </p:val>
                                        </p:tav>
                                        <p:tav tm="100000">
                                          <p:val>
                                            <p:strVal val="#ppt_h"/>
                                          </p:val>
                                        </p:tav>
                                      </p:tavLst>
                                    </p:anim>
                                    <p:anim calcmode="lin" valueType="num">
                                      <p:cBhvr>
                                        <p:cTn id="32" dur="1000" fill="hold"/>
                                        <p:tgtEl>
                                          <p:spTgt spid="31"/>
                                        </p:tgtEl>
                                        <p:attrNameLst>
                                          <p:attrName>style.rotation</p:attrName>
                                        </p:attrNameLst>
                                      </p:cBhvr>
                                      <p:tavLst>
                                        <p:tav tm="0">
                                          <p:val>
                                            <p:fltVal val="90"/>
                                          </p:val>
                                        </p:tav>
                                        <p:tav tm="100000">
                                          <p:val>
                                            <p:fltVal val="0"/>
                                          </p:val>
                                        </p:tav>
                                      </p:tavLst>
                                    </p:anim>
                                    <p:animEffect transition="in" filter="fade">
                                      <p:cBhvr>
                                        <p:cTn id="33" dur="1000"/>
                                        <p:tgtEl>
                                          <p:spTgt spid="31"/>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p:cTn id="36" dur="1000" fill="hold"/>
                                        <p:tgtEl>
                                          <p:spTgt spid="32"/>
                                        </p:tgtEl>
                                        <p:attrNameLst>
                                          <p:attrName>ppt_w</p:attrName>
                                        </p:attrNameLst>
                                      </p:cBhvr>
                                      <p:tavLst>
                                        <p:tav tm="0">
                                          <p:val>
                                            <p:fltVal val="0"/>
                                          </p:val>
                                        </p:tav>
                                        <p:tav tm="100000">
                                          <p:val>
                                            <p:strVal val="#ppt_w"/>
                                          </p:val>
                                        </p:tav>
                                      </p:tavLst>
                                    </p:anim>
                                    <p:anim calcmode="lin" valueType="num">
                                      <p:cBhvr>
                                        <p:cTn id="37" dur="1000" fill="hold"/>
                                        <p:tgtEl>
                                          <p:spTgt spid="32"/>
                                        </p:tgtEl>
                                        <p:attrNameLst>
                                          <p:attrName>ppt_h</p:attrName>
                                        </p:attrNameLst>
                                      </p:cBhvr>
                                      <p:tavLst>
                                        <p:tav tm="0">
                                          <p:val>
                                            <p:fltVal val="0"/>
                                          </p:val>
                                        </p:tav>
                                        <p:tav tm="100000">
                                          <p:val>
                                            <p:strVal val="#ppt_h"/>
                                          </p:val>
                                        </p:tav>
                                      </p:tavLst>
                                    </p:anim>
                                    <p:anim calcmode="lin" valueType="num">
                                      <p:cBhvr>
                                        <p:cTn id="38" dur="1000" fill="hold"/>
                                        <p:tgtEl>
                                          <p:spTgt spid="32"/>
                                        </p:tgtEl>
                                        <p:attrNameLst>
                                          <p:attrName>style.rotation</p:attrName>
                                        </p:attrNameLst>
                                      </p:cBhvr>
                                      <p:tavLst>
                                        <p:tav tm="0">
                                          <p:val>
                                            <p:fltVal val="90"/>
                                          </p:val>
                                        </p:tav>
                                        <p:tav tm="100000">
                                          <p:val>
                                            <p:fltVal val="0"/>
                                          </p:val>
                                        </p:tav>
                                      </p:tavLst>
                                    </p:anim>
                                    <p:animEffect transition="in" filter="fade">
                                      <p:cBhvr>
                                        <p:cTn id="39" dur="1000"/>
                                        <p:tgtEl>
                                          <p:spTgt spid="32"/>
                                        </p:tgtEl>
                                      </p:cBhvr>
                                    </p:animEffect>
                                  </p:childTnLst>
                                </p:cTn>
                              </p:par>
                              <p:par>
                                <p:cTn id="40" presetID="31"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1000" fill="hold"/>
                                        <p:tgtEl>
                                          <p:spTgt spid="30"/>
                                        </p:tgtEl>
                                        <p:attrNameLst>
                                          <p:attrName>ppt_w</p:attrName>
                                        </p:attrNameLst>
                                      </p:cBhvr>
                                      <p:tavLst>
                                        <p:tav tm="0">
                                          <p:val>
                                            <p:fltVal val="0"/>
                                          </p:val>
                                        </p:tav>
                                        <p:tav tm="100000">
                                          <p:val>
                                            <p:strVal val="#ppt_w"/>
                                          </p:val>
                                        </p:tav>
                                      </p:tavLst>
                                    </p:anim>
                                    <p:anim calcmode="lin" valueType="num">
                                      <p:cBhvr>
                                        <p:cTn id="43" dur="1000" fill="hold"/>
                                        <p:tgtEl>
                                          <p:spTgt spid="30"/>
                                        </p:tgtEl>
                                        <p:attrNameLst>
                                          <p:attrName>ppt_h</p:attrName>
                                        </p:attrNameLst>
                                      </p:cBhvr>
                                      <p:tavLst>
                                        <p:tav tm="0">
                                          <p:val>
                                            <p:fltVal val="0"/>
                                          </p:val>
                                        </p:tav>
                                        <p:tav tm="100000">
                                          <p:val>
                                            <p:strVal val="#ppt_h"/>
                                          </p:val>
                                        </p:tav>
                                      </p:tavLst>
                                    </p:anim>
                                    <p:anim calcmode="lin" valueType="num">
                                      <p:cBhvr>
                                        <p:cTn id="44" dur="1000" fill="hold"/>
                                        <p:tgtEl>
                                          <p:spTgt spid="30"/>
                                        </p:tgtEl>
                                        <p:attrNameLst>
                                          <p:attrName>style.rotation</p:attrName>
                                        </p:attrNameLst>
                                      </p:cBhvr>
                                      <p:tavLst>
                                        <p:tav tm="0">
                                          <p:val>
                                            <p:fltVal val="90"/>
                                          </p:val>
                                        </p:tav>
                                        <p:tav tm="100000">
                                          <p:val>
                                            <p:fltVal val="0"/>
                                          </p:val>
                                        </p:tav>
                                      </p:tavLst>
                                    </p:anim>
                                    <p:animEffect transition="in" filter="fade">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fade">
                                      <p:cBhvr>
                                        <p:cTn id="64" dur="500"/>
                                        <p:tgtEl>
                                          <p:spTgt spid="7"/>
                                        </p:tgtEl>
                                      </p:cBhvr>
                                    </p:animEffect>
                                  </p:childTnLst>
                                </p:cTn>
                              </p:par>
                              <p:par>
                                <p:cTn id="65" presetID="10" presetClass="entr" presetSubtype="0" fill="hold"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10" presetClass="entr" presetSubtype="0" fill="hold"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anim calcmode="lin" valueType="num">
                                      <p:cBhvr>
                                        <p:cTn id="76" dur="1000" fill="hold"/>
                                        <p:tgtEl>
                                          <p:spTgt spid="21"/>
                                        </p:tgtEl>
                                        <p:attrNameLst>
                                          <p:attrName>ppt_x</p:attrName>
                                        </p:attrNameLst>
                                      </p:cBhvr>
                                      <p:tavLst>
                                        <p:tav tm="0">
                                          <p:val>
                                            <p:strVal val="#ppt_x"/>
                                          </p:val>
                                        </p:tav>
                                        <p:tav tm="100000">
                                          <p:val>
                                            <p:strVal val="#ppt_x"/>
                                          </p:val>
                                        </p:tav>
                                      </p:tavLst>
                                    </p:anim>
                                    <p:anim calcmode="lin" valueType="num">
                                      <p:cBhvr>
                                        <p:cTn id="77" dur="1000" fill="hold"/>
                                        <p:tgtEl>
                                          <p:spTgt spid="2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P spid="21" grpId="0" animBg="1"/>
      <p:bldP spid="24" grpId="0"/>
      <p:bldP spid="26" grpId="0" animBg="1"/>
      <p:bldP spid="27" grpId="0" animBg="1"/>
      <p:bldP spid="28" grpId="0" animBg="1"/>
      <p:bldP spid="30" grpId="0" animBg="1"/>
      <p:bldP spid="31" grpId="0" animBg="1"/>
      <p:bldP spid="3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1635973"/>
            <a:ext cx="10749598" cy="4219575"/>
          </a:xfrm>
        </p:spPr>
        <p:txBody>
          <a:bodyPr/>
          <a:lstStyle/>
          <a:p>
            <a:r>
              <a:rPr lang="zh-CN" altLang="en-US" dirty="0"/>
              <a:t>自动离开条件（</a:t>
            </a:r>
            <a:r>
              <a:rPr lang="en-US" altLang="zh-CN" dirty="0"/>
              <a:t>hdfs-site.xml</a:t>
            </a:r>
            <a:r>
              <a:rPr lang="zh-CN" altLang="en-US" dirty="0"/>
              <a:t>、</a:t>
            </a:r>
            <a:r>
              <a:rPr lang="en-US" altLang="zh-CN" dirty="0"/>
              <a:t>hdfs-default.xml</a:t>
            </a:r>
            <a:r>
              <a:rPr lang="zh-CN" altLang="en-US" dirty="0"/>
              <a:t>）</a:t>
            </a:r>
            <a:endParaRPr lang="en-US" altLang="zh-CN" dirty="0"/>
          </a:p>
          <a:p>
            <a:pPr marL="0" indent="0">
              <a:buNone/>
            </a:pPr>
            <a:r>
              <a:rPr lang="en-US" altLang="zh-CN" sz="1400" dirty="0"/>
              <a:t>	</a:t>
            </a:r>
            <a:endParaRPr lang="en-US" altLang="zh-CN"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安全模式自动进入离开</a:t>
            </a:r>
          </a:p>
        </p:txBody>
      </p:sp>
      <p:sp>
        <p:nvSpPr>
          <p:cNvPr id="7" name="TextBox 3">
            <a:extLst>
              <a:ext uri="{FF2B5EF4-FFF2-40B4-BE49-F238E27FC236}">
                <a16:creationId xmlns:a16="http://schemas.microsoft.com/office/drawing/2014/main" id="{0C998B78-AB18-3C47-A1C7-25AE9A3A40B0}"/>
              </a:ext>
            </a:extLst>
          </p:cNvPr>
          <p:cNvSpPr txBox="1"/>
          <p:nvPr/>
        </p:nvSpPr>
        <p:spPr>
          <a:xfrm>
            <a:off x="1787670" y="2392089"/>
            <a:ext cx="8596018" cy="2031325"/>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dfs.replication      </a:t>
            </a:r>
            <a:r>
              <a:rPr lang="zh-CN" altLang="zh-CN" sz="1400" i="1" dirty="0">
                <a:solidFill>
                  <a:srgbClr val="8C8C8C"/>
                </a:solidFill>
                <a:latin typeface="Arial Unicode MS" panose="020B0604020202020204" pitchFamily="34" charset="-122"/>
                <a:ea typeface="Alibaba PuHuiTi B"/>
              </a:rPr>
              <a:t>#hdfs block</a:t>
            </a:r>
            <a:r>
              <a:rPr lang="zh-CN" altLang="zh-CN" sz="1400" i="1" dirty="0">
                <a:solidFill>
                  <a:srgbClr val="8C8C8C"/>
                </a:solidFill>
                <a:latin typeface="宋体" panose="02010600030101010101" pitchFamily="2" charset="-122"/>
                <a:ea typeface="Alibaba PuHuiTi B"/>
              </a:rPr>
              <a:t>的副本数据，默认</a:t>
            </a:r>
            <a:r>
              <a:rPr lang="zh-CN" altLang="zh-CN" sz="1400" i="1" dirty="0">
                <a:solidFill>
                  <a:srgbClr val="8C8C8C"/>
                </a:solidFill>
                <a:latin typeface="Arial Unicode MS" panose="020B0604020202020204" pitchFamily="34" charset="-122"/>
                <a:ea typeface="Alibaba PuHuiTi B"/>
              </a:rPr>
              <a:t>3</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dfs.replication.max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最大块副本数，默认</a:t>
            </a:r>
            <a:r>
              <a:rPr lang="zh-CN" altLang="zh-CN" sz="1400" i="1" dirty="0">
                <a:solidFill>
                  <a:srgbClr val="8C8C8C"/>
                </a:solidFill>
                <a:latin typeface="Arial Unicode MS" panose="020B0604020202020204" pitchFamily="34" charset="-122"/>
                <a:ea typeface="Alibaba PuHuiTi B"/>
              </a:rPr>
              <a:t>512</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dfs.namenode.replication.min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最小块副本数，默认</a:t>
            </a:r>
            <a:r>
              <a:rPr lang="zh-CN" altLang="zh-CN" sz="1400" i="1" dirty="0">
                <a:solidFill>
                  <a:srgbClr val="8C8C8C"/>
                </a:solidFill>
                <a:latin typeface="Arial Unicode MS" panose="020B0604020202020204" pitchFamily="34" charset="-122"/>
                <a:ea typeface="Alibaba PuHuiTi B"/>
              </a:rPr>
              <a:t>1</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dfs.namenode.safemode.threshold-pct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已汇报可用数据块数量占整体块数量的百分比阈值。默认</a:t>
            </a:r>
            <a:r>
              <a:rPr lang="zh-CN" altLang="zh-CN" sz="1400" i="1" dirty="0">
                <a:solidFill>
                  <a:srgbClr val="8C8C8C"/>
                </a:solidFill>
                <a:latin typeface="Arial Unicode MS" panose="020B0604020202020204" pitchFamily="34" charset="-122"/>
                <a:ea typeface="Alibaba PuHuiTi B"/>
              </a:rPr>
              <a:t>0.999f</a:t>
            </a:r>
            <a:r>
              <a:rPr lang="zh-CN" altLang="zh-CN" sz="1400" i="1" dirty="0">
                <a:solidFill>
                  <a:srgbClr val="8C8C8C"/>
                </a:solidFill>
                <a:latin typeface="宋体" panose="02010600030101010101" pitchFamily="2" charset="-122"/>
                <a:ea typeface="Alibaba PuHuiTi B"/>
              </a:rPr>
              <a:t>。</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小于或等于</a:t>
            </a:r>
            <a:r>
              <a:rPr lang="zh-CN" altLang="zh-CN" sz="1400" i="1" dirty="0">
                <a:solidFill>
                  <a:srgbClr val="8C8C8C"/>
                </a:solidFill>
                <a:latin typeface="Arial Unicode MS" panose="020B0604020202020204" pitchFamily="34" charset="-122"/>
                <a:ea typeface="Alibaba PuHuiTi B"/>
              </a:rPr>
              <a:t>0</a:t>
            </a:r>
            <a:r>
              <a:rPr lang="zh-CN" altLang="zh-CN" sz="1400" i="1" dirty="0">
                <a:solidFill>
                  <a:srgbClr val="8C8C8C"/>
                </a:solidFill>
                <a:latin typeface="宋体" panose="02010600030101010101" pitchFamily="2" charset="-122"/>
                <a:ea typeface="Alibaba PuHuiTi B"/>
              </a:rPr>
              <a:t>，则表示退出安全模式之前，不要等待特定百分比的块。</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 </a:t>
            </a:r>
            <a:r>
              <a:rPr lang="zh-CN" altLang="zh-CN" sz="1400" i="1" dirty="0">
                <a:solidFill>
                  <a:srgbClr val="8C8C8C"/>
                </a:solidFill>
                <a:latin typeface="宋体" panose="02010600030101010101" pitchFamily="2" charset="-122"/>
                <a:ea typeface="Alibaba PuHuiTi B"/>
              </a:rPr>
              <a:t>大于</a:t>
            </a:r>
            <a:r>
              <a:rPr lang="zh-CN" altLang="zh-CN" sz="1400" i="1" dirty="0">
                <a:solidFill>
                  <a:srgbClr val="8C8C8C"/>
                </a:solidFill>
                <a:latin typeface="Arial Unicode MS" panose="020B0604020202020204" pitchFamily="34" charset="-122"/>
                <a:ea typeface="Alibaba PuHuiTi B"/>
              </a:rPr>
              <a:t>1</a:t>
            </a:r>
            <a:r>
              <a:rPr lang="zh-CN" altLang="zh-CN" sz="1400" i="1" dirty="0">
                <a:solidFill>
                  <a:srgbClr val="8C8C8C"/>
                </a:solidFill>
                <a:latin typeface="宋体" panose="02010600030101010101" pitchFamily="2" charset="-122"/>
                <a:ea typeface="Alibaba PuHuiTi B"/>
              </a:rPr>
              <a:t>的值将使安全模式永久生效。</a:t>
            </a:r>
            <a:br>
              <a:rPr lang="zh-CN" altLang="zh-CN" sz="1400" i="1" dirty="0">
                <a:solidFill>
                  <a:srgbClr val="8C8C8C"/>
                </a:solidFill>
                <a:latin typeface="宋体" panose="02010600030101010101" pitchFamily="2" charset="-122"/>
                <a:ea typeface="Alibaba PuHuiTi B"/>
              </a:rPr>
            </a:br>
            <a:r>
              <a:rPr lang="zh-CN" altLang="zh-CN" sz="1400" dirty="0">
                <a:solidFill>
                  <a:srgbClr val="0073BF"/>
                </a:solidFill>
                <a:latin typeface="Arial Unicode MS" panose="020B0604020202020204" pitchFamily="34" charset="-122"/>
                <a:ea typeface="Alibaba PuHuiTi B"/>
              </a:rPr>
              <a:t>dfs.namenode.safemode.min.datanodes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指在退出安全模式之前必须存活的</a:t>
            </a:r>
            <a:r>
              <a:rPr lang="zh-CN" altLang="zh-CN" sz="1400" i="1" dirty="0">
                <a:solidFill>
                  <a:srgbClr val="8C8C8C"/>
                </a:solidFill>
                <a:latin typeface="Arial Unicode MS" panose="020B0604020202020204" pitchFamily="34" charset="-122"/>
                <a:ea typeface="Alibaba PuHuiTi B"/>
              </a:rPr>
              <a:t>DataNode</a:t>
            </a:r>
            <a:r>
              <a:rPr lang="zh-CN" altLang="zh-CN" sz="1400" i="1" dirty="0">
                <a:solidFill>
                  <a:srgbClr val="8C8C8C"/>
                </a:solidFill>
                <a:latin typeface="宋体" panose="02010600030101010101" pitchFamily="2" charset="-122"/>
                <a:ea typeface="Alibaba PuHuiTi B"/>
              </a:rPr>
              <a:t>数量，默认</a:t>
            </a:r>
            <a:r>
              <a:rPr lang="zh-CN" altLang="zh-CN" sz="1400" i="1" dirty="0">
                <a:solidFill>
                  <a:srgbClr val="8C8C8C"/>
                </a:solidFill>
                <a:latin typeface="Arial Unicode MS" panose="020B0604020202020204" pitchFamily="34" charset="-122"/>
                <a:ea typeface="Alibaba PuHuiTi B"/>
              </a:rPr>
              <a:t>0</a:t>
            </a:r>
            <a:br>
              <a:rPr lang="zh-CN" altLang="zh-CN" sz="1400" i="1" dirty="0">
                <a:solidFill>
                  <a:srgbClr val="8C8C8C"/>
                </a:solidFill>
                <a:latin typeface="Arial Unicode MS" panose="020B0604020202020204" pitchFamily="34" charset="-122"/>
                <a:ea typeface="Alibaba PuHuiTi B"/>
              </a:rPr>
            </a:br>
            <a:r>
              <a:rPr lang="zh-CN" altLang="zh-CN" sz="1400" dirty="0">
                <a:solidFill>
                  <a:srgbClr val="0073BF"/>
                </a:solidFill>
                <a:latin typeface="Arial Unicode MS" panose="020B0604020202020204" pitchFamily="34" charset="-122"/>
                <a:ea typeface="Alibaba PuHuiTi B"/>
              </a:rPr>
              <a:t>dfs.namenode.safemode.extension  </a:t>
            </a:r>
            <a:r>
              <a:rPr lang="zh-CN" altLang="zh-CN" sz="1400" i="1" dirty="0">
                <a:solidFill>
                  <a:srgbClr val="8C8C8C"/>
                </a:solidFill>
                <a:latin typeface="Arial Unicode MS" panose="020B0604020202020204" pitchFamily="34" charset="-122"/>
                <a:ea typeface="Alibaba PuHuiTi B"/>
              </a:rPr>
              <a:t>#</a:t>
            </a:r>
            <a:r>
              <a:rPr lang="zh-CN" altLang="zh-CN" sz="1400" i="1" dirty="0">
                <a:solidFill>
                  <a:srgbClr val="8C8C8C"/>
                </a:solidFill>
                <a:latin typeface="宋体" panose="02010600030101010101" pitchFamily="2" charset="-122"/>
                <a:ea typeface="Alibaba PuHuiTi B"/>
              </a:rPr>
              <a:t>达到阈值条件后持续扩展的时间。倒计时结束如果依然满足阈值条件</a:t>
            </a:r>
            <a:br>
              <a:rPr lang="zh-CN" altLang="zh-CN" sz="1400" i="1" dirty="0">
                <a:solidFill>
                  <a:srgbClr val="8C8C8C"/>
                </a:solidFill>
                <a:latin typeface="宋体" panose="02010600030101010101" pitchFamily="2" charset="-122"/>
                <a:ea typeface="Alibaba PuHuiTi B"/>
              </a:rPr>
            </a:br>
            <a:r>
              <a:rPr lang="zh-CN" altLang="zh-CN" sz="1400" i="1" dirty="0">
                <a:solidFill>
                  <a:srgbClr val="8C8C8C"/>
                </a:solidFill>
                <a:latin typeface="宋体" panose="02010600030101010101" pitchFamily="2" charset="-122"/>
                <a:ea typeface="Alibaba PuHuiTi B"/>
              </a:rPr>
              <a:t>                                </a:t>
            </a:r>
            <a:r>
              <a:rPr lang="zh-CN" altLang="zh-CN" sz="1400" i="1" dirty="0">
                <a:solidFill>
                  <a:srgbClr val="8C8C8C"/>
                </a:solidFill>
                <a:latin typeface="Arial Unicode MS" panose="020B0604020202020204" pitchFamily="34" charset="-122"/>
                <a:ea typeface="Alibaba PuHuiTi B"/>
              </a:rPr>
              <a:t># </a:t>
            </a:r>
            <a:r>
              <a:rPr lang="zh-CN" altLang="zh-CN" sz="1400" i="1" dirty="0">
                <a:solidFill>
                  <a:srgbClr val="8C8C8C"/>
                </a:solidFill>
                <a:latin typeface="宋体" panose="02010600030101010101" pitchFamily="2" charset="-122"/>
                <a:ea typeface="Alibaba PuHuiTi B"/>
              </a:rPr>
              <a:t>自动离开安全模式。默认</a:t>
            </a:r>
            <a:r>
              <a:rPr lang="zh-CN" altLang="zh-CN" sz="1400" i="1" dirty="0">
                <a:solidFill>
                  <a:srgbClr val="8C8C8C"/>
                </a:solidFill>
                <a:latin typeface="Arial Unicode MS" panose="020B0604020202020204" pitchFamily="34" charset="-122"/>
                <a:ea typeface="Alibaba PuHuiTi B"/>
              </a:rPr>
              <a:t>30000</a:t>
            </a:r>
            <a:r>
              <a:rPr lang="zh-CN" altLang="zh-CN" sz="1400" i="1" dirty="0">
                <a:solidFill>
                  <a:srgbClr val="8C8C8C"/>
                </a:solidFill>
                <a:latin typeface="宋体" panose="02010600030101010101" pitchFamily="2" charset="-122"/>
                <a:ea typeface="Alibaba PuHuiTi B"/>
              </a:rPr>
              <a:t>毫秒</a:t>
            </a:r>
            <a:endParaRPr lang="zh-CN" altLang="zh-CN" dirty="0">
              <a:latin typeface="Arial" panose="020B0604020202020204" pitchFamily="34" charset="0"/>
              <a:ea typeface="Alibaba PuHuiTi B"/>
            </a:endParaRPr>
          </a:p>
        </p:txBody>
      </p:sp>
      <p:sp>
        <p:nvSpPr>
          <p:cNvPr id="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243961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场景：安全模式现象探究</a:t>
            </a:r>
            <a:endParaRPr lang="en-US" altLang="zh-CN" dirty="0">
              <a:solidFill>
                <a:schemeClr val="tx1"/>
              </a:solidFill>
            </a:endParaRPr>
          </a:p>
          <a:p>
            <a:r>
              <a:rPr lang="zh-CN" altLang="en-US" dirty="0">
                <a:solidFill>
                  <a:schemeClr val="tx1"/>
                </a:solidFill>
              </a:rPr>
              <a:t>安全模式概述</a:t>
            </a:r>
            <a:endParaRPr lang="en-US" altLang="zh-CN" dirty="0">
              <a:solidFill>
                <a:schemeClr val="tx1"/>
              </a:solidFill>
            </a:endParaRPr>
          </a:p>
          <a:p>
            <a:r>
              <a:rPr lang="zh-CN" altLang="en-US" dirty="0">
                <a:solidFill>
                  <a:schemeClr val="tx1"/>
                </a:solidFill>
              </a:rPr>
              <a:t>安全模式自动进入离开</a:t>
            </a:r>
            <a:endParaRPr lang="en-US" altLang="zh-CN" dirty="0">
              <a:solidFill>
                <a:schemeClr val="tx1"/>
              </a:solidFill>
            </a:endParaRPr>
          </a:p>
          <a:p>
            <a:r>
              <a:rPr lang="zh-CN" altLang="en-US" dirty="0">
                <a:solidFill>
                  <a:srgbClr val="FF0000"/>
                </a:solidFill>
              </a:rPr>
              <a:t>安全模式手动进入离开</a:t>
            </a:r>
            <a:endParaRPr lang="en-US" altLang="zh-CN" dirty="0">
              <a:solidFill>
                <a:srgbClr val="FF0000"/>
              </a:solidFill>
            </a:endParaRPr>
          </a:p>
        </p:txBody>
      </p:sp>
    </p:spTree>
    <p:extLst>
      <p:ext uri="{BB962C8B-B14F-4D97-AF65-F5344CB8AC3E}">
        <p14:creationId xmlns:p14="http://schemas.microsoft.com/office/powerpoint/2010/main" val="33834019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手动获取安全模式状态信息</a:t>
            </a:r>
            <a:endParaRPr lang="en-US" altLang="zh-CN" dirty="0"/>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7" name="图片 6"/>
          <p:cNvPicPr/>
          <p:nvPr/>
        </p:nvPicPr>
        <p:blipFill>
          <a:blip r:embed="rId2"/>
          <a:stretch>
            <a:fillRect/>
          </a:stretch>
        </p:blipFill>
        <p:spPr>
          <a:xfrm>
            <a:off x="762225" y="2866479"/>
            <a:ext cx="10646908" cy="889441"/>
          </a:xfrm>
          <a:prstGeom prst="rect">
            <a:avLst/>
          </a:prstGeom>
        </p:spPr>
      </p:pic>
      <p:sp>
        <p:nvSpPr>
          <p:cNvPr id="6" name="TextBox 3">
            <a:extLst>
              <a:ext uri="{FF2B5EF4-FFF2-40B4-BE49-F238E27FC236}">
                <a16:creationId xmlns:a16="http://schemas.microsoft.com/office/drawing/2014/main" id="{0C998B78-AB18-3C47-A1C7-25AE9A3A40B0}"/>
              </a:ext>
            </a:extLst>
          </p:cNvPr>
          <p:cNvSpPr txBox="1"/>
          <p:nvPr/>
        </p:nvSpPr>
        <p:spPr>
          <a:xfrm>
            <a:off x="4740617" y="2204387"/>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get</a:t>
            </a:r>
            <a:endParaRPr lang="zh-CN" altLang="zh-CN" sz="2000" dirty="0">
              <a:latin typeface="Arial" panose="020B0604020202020204" pitchFamily="34" charset="0"/>
              <a:ea typeface="Alibaba PuHuiTi B"/>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723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手动进入命令</a:t>
            </a:r>
            <a:endParaRPr lang="en-US" altLang="zh-CN" dirty="0"/>
          </a:p>
          <a:p>
            <a:pPr marL="0" indent="0">
              <a:buNone/>
            </a:pPr>
            <a:endParaRPr lang="en-US" altLang="zh-CN" dirty="0"/>
          </a:p>
          <a:p>
            <a:pPr marL="0" indent="0">
              <a:buNone/>
            </a:pPr>
            <a:r>
              <a:rPr lang="zh-CN" altLang="en-US" dirty="0"/>
              <a:t>手动进入安全模式对于</a:t>
            </a:r>
            <a:r>
              <a:rPr lang="zh-CN" altLang="en-US" dirty="0">
                <a:solidFill>
                  <a:srgbClr val="FF0000"/>
                </a:solidFill>
              </a:rPr>
              <a:t>集群维护或者升级</a:t>
            </a:r>
            <a:r>
              <a:rPr lang="zh-CN" altLang="en-US" dirty="0"/>
              <a:t>的时候非常有用，因为这时候</a:t>
            </a:r>
            <a:r>
              <a:rPr lang="en-US" altLang="zh-CN" dirty="0"/>
              <a:t>HDFS</a:t>
            </a:r>
            <a:r>
              <a:rPr lang="zh-CN" altLang="en-US" dirty="0"/>
              <a:t>上的数据是只读的。</a:t>
            </a:r>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6" name="图片 5"/>
          <p:cNvPicPr/>
          <p:nvPr/>
        </p:nvPicPr>
        <p:blipFill>
          <a:blip r:embed="rId2"/>
          <a:stretch>
            <a:fillRect/>
          </a:stretch>
        </p:blipFill>
        <p:spPr>
          <a:xfrm>
            <a:off x="1495504" y="3361826"/>
            <a:ext cx="9180350" cy="2031267"/>
          </a:xfrm>
          <a:prstGeom prst="rect">
            <a:avLst/>
          </a:prstGeom>
          <a:ln>
            <a:solidFill>
              <a:schemeClr val="accent1"/>
            </a:solidFill>
          </a:ln>
        </p:spPr>
      </p:pic>
      <p:sp>
        <p:nvSpPr>
          <p:cNvPr id="7" name="TextBox 3">
            <a:extLst>
              <a:ext uri="{FF2B5EF4-FFF2-40B4-BE49-F238E27FC236}">
                <a16:creationId xmlns:a16="http://schemas.microsoft.com/office/drawing/2014/main" id="{0C998B78-AB18-3C47-A1C7-25AE9A3A40B0}"/>
              </a:ext>
            </a:extLst>
          </p:cNvPr>
          <p:cNvSpPr txBox="1"/>
          <p:nvPr/>
        </p:nvSpPr>
        <p:spPr>
          <a:xfrm>
            <a:off x="4740617" y="2042314"/>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enter</a:t>
            </a:r>
            <a:endParaRPr lang="zh-CN" altLang="zh-CN" sz="2000" dirty="0">
              <a:latin typeface="Arial" panose="020B0604020202020204" pitchFamily="34" charset="0"/>
              <a:ea typeface="Alibaba PuHuiTi B"/>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1942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手动离开命令</a:t>
            </a:r>
            <a:endParaRPr lang="en-US" altLang="zh-CN" dirty="0"/>
          </a:p>
          <a:p>
            <a:pPr marL="0" indent="0">
              <a:buNone/>
            </a:pPr>
            <a:endParaRPr lang="zh-CN" altLang="en-US" dirty="0"/>
          </a:p>
        </p:txBody>
      </p:sp>
      <p:sp>
        <p:nvSpPr>
          <p:cNvPr id="2" name="标题 1"/>
          <p:cNvSpPr>
            <a:spLocks noGrp="1"/>
          </p:cNvSpPr>
          <p:nvPr>
            <p:ph type="title"/>
          </p:nvPr>
        </p:nvSpPr>
        <p:spPr/>
        <p:txBody>
          <a:bodyPr/>
          <a:lstStyle/>
          <a:p>
            <a:r>
              <a:rPr lang="en-US" altLang="zh-CN" dirty="0"/>
              <a:t>HDFS NAMENODE</a:t>
            </a:r>
            <a:r>
              <a:rPr lang="zh-CN" altLang="en-US" dirty="0"/>
              <a:t>安全模式</a:t>
            </a:r>
          </a:p>
        </p:txBody>
      </p:sp>
      <p:sp>
        <p:nvSpPr>
          <p:cNvPr id="5" name="文本占位符 4"/>
          <p:cNvSpPr>
            <a:spLocks noGrp="1"/>
          </p:cNvSpPr>
          <p:nvPr>
            <p:ph type="body" sz="quarter" idx="10"/>
          </p:nvPr>
        </p:nvSpPr>
        <p:spPr/>
        <p:txBody>
          <a:bodyPr/>
          <a:lstStyle/>
          <a:p>
            <a:r>
              <a:rPr lang="zh-CN" altLang="en-US" dirty="0"/>
              <a:t>安全模式手动进入离开</a:t>
            </a:r>
          </a:p>
        </p:txBody>
      </p:sp>
      <p:pic>
        <p:nvPicPr>
          <p:cNvPr id="6" name="图片 5"/>
          <p:cNvPicPr/>
          <p:nvPr/>
        </p:nvPicPr>
        <p:blipFill>
          <a:blip r:embed="rId2"/>
          <a:stretch>
            <a:fillRect/>
          </a:stretch>
        </p:blipFill>
        <p:spPr>
          <a:xfrm>
            <a:off x="710880" y="2971656"/>
            <a:ext cx="9997052" cy="1141757"/>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4364344" y="2272876"/>
            <a:ext cx="269012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Alibaba PuHuiTi B"/>
              </a:rPr>
              <a:t>hdfs </a:t>
            </a:r>
            <a:r>
              <a:rPr lang="zh-CN" altLang="zh-CN" sz="1400" dirty="0">
                <a:solidFill>
                  <a:srgbClr val="080808"/>
                </a:solidFill>
                <a:latin typeface="Arial Unicode MS" panose="020B0604020202020204" pitchFamily="34" charset="-122"/>
                <a:ea typeface="Alibaba PuHuiTi B"/>
              </a:rPr>
              <a:t>dfsadmin -safemode </a:t>
            </a:r>
            <a:r>
              <a:rPr lang="en-US" altLang="zh-CN" sz="1400" dirty="0">
                <a:solidFill>
                  <a:srgbClr val="080808"/>
                </a:solidFill>
                <a:latin typeface="Arial Unicode MS" panose="020B0604020202020204" pitchFamily="34" charset="-122"/>
                <a:ea typeface="Alibaba PuHuiTi B"/>
              </a:rPr>
              <a:t>leave</a:t>
            </a:r>
            <a:endParaRPr lang="zh-CN" altLang="zh-CN" sz="2000" dirty="0">
              <a:latin typeface="Arial" panose="020B0604020202020204" pitchFamily="34" charset="0"/>
              <a:ea typeface="Alibaba PuHuiTi B"/>
            </a:endParaRPr>
          </a:p>
        </p:txBody>
      </p:sp>
    </p:spTree>
    <p:extLst>
      <p:ext uri="{BB962C8B-B14F-4D97-AF65-F5344CB8AC3E}">
        <p14:creationId xmlns:p14="http://schemas.microsoft.com/office/powerpoint/2010/main" val="281054261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A7A685B-F94D-194F-BA07-9413F6ABF747}"/>
              </a:ext>
            </a:extLst>
          </p:cNvPr>
          <p:cNvSpPr>
            <a:spLocks noGrp="1"/>
          </p:cNvSpPr>
          <p:nvPr>
            <p:ph type="body" sz="quarter" idx="10"/>
          </p:nvPr>
        </p:nvSpPr>
        <p:spPr/>
        <p:txBody>
          <a:bodyPr/>
          <a:lstStyle/>
          <a:p>
            <a:r>
              <a:rPr kumimoji="1" lang="en-US" altLang="zh-CN" dirty="0"/>
              <a:t>HDFS</a:t>
            </a:r>
            <a:r>
              <a:rPr kumimoji="1" lang="zh-CN" altLang="en-US" dirty="0"/>
              <a:t>基础知识</a:t>
            </a:r>
            <a:endParaRPr kumimoji="1" lang="en-US" altLang="zh-CN" dirty="0"/>
          </a:p>
          <a:p>
            <a:r>
              <a:rPr kumimoji="1" lang="en-US" altLang="zh-CN" dirty="0"/>
              <a:t>HDFS shell</a:t>
            </a:r>
            <a:r>
              <a:rPr kumimoji="1" lang="zh-CN" altLang="en-US" dirty="0"/>
              <a:t>操作</a:t>
            </a:r>
            <a:endParaRPr kumimoji="1" lang="en-US" altLang="zh-CN" dirty="0"/>
          </a:p>
          <a:p>
            <a:r>
              <a:rPr kumimoji="1" lang="en-US" altLang="zh-CN" dirty="0"/>
              <a:t>HDFS</a:t>
            </a:r>
            <a:r>
              <a:rPr kumimoji="1" lang="zh-CN" altLang="en-US" dirty="0"/>
              <a:t>工作流程与机制</a:t>
            </a:r>
            <a:endParaRPr kumimoji="1" lang="en-US" altLang="zh-CN" dirty="0"/>
          </a:p>
          <a:p>
            <a:r>
              <a:rPr kumimoji="1" lang="en-US" altLang="zh-CN" dirty="0"/>
              <a:t>HDFS</a:t>
            </a:r>
            <a:r>
              <a:rPr kumimoji="1" lang="zh-CN" altLang="en-US" dirty="0"/>
              <a:t>辅助工具</a:t>
            </a:r>
            <a:endParaRPr kumimoji="1" lang="en-US" altLang="zh-CN" dirty="0"/>
          </a:p>
          <a:p>
            <a:r>
              <a:rPr kumimoji="1" lang="en-US" altLang="zh-CN" dirty="0"/>
              <a:t>HDFS</a:t>
            </a:r>
            <a:r>
              <a:rPr kumimoji="1" lang="zh-CN" altLang="en-US" dirty="0"/>
              <a:t>元数据管理机制</a:t>
            </a:r>
            <a:endParaRPr kumimoji="1" lang="en-US" altLang="zh-CN" dirty="0"/>
          </a:p>
          <a:p>
            <a:r>
              <a:rPr kumimoji="1" lang="en-US" altLang="zh-CN" dirty="0"/>
              <a:t>HDFS</a:t>
            </a:r>
            <a:r>
              <a:rPr kumimoji="1" lang="zh-CN" altLang="en-US" dirty="0"/>
              <a:t>安全模式</a:t>
            </a:r>
          </a:p>
        </p:txBody>
      </p:sp>
      <p:sp>
        <p:nvSpPr>
          <p:cNvPr id="4" name="标题 3">
            <a:extLst>
              <a:ext uri="{FF2B5EF4-FFF2-40B4-BE49-F238E27FC236}">
                <a16:creationId xmlns:a16="http://schemas.microsoft.com/office/drawing/2014/main" id="{A9F82B00-895D-5847-806D-43DBD78651D2}"/>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HDFS</a:t>
            </a:r>
            <a:r>
              <a:rPr lang="zh-CN" altLang="en-US" b="0" dirty="0">
                <a:solidFill>
                  <a:srgbClr val="595959"/>
                </a:solidFill>
                <a:latin typeface="Alibaba PuHuiTi M" pitchFamily="18" charset="-122"/>
                <a:ea typeface="Alibaba PuHuiTi M" pitchFamily="18" charset="-122"/>
                <a:cs typeface="Alibaba PuHuiTi M" pitchFamily="18" charset="-122"/>
              </a:rPr>
              <a:t>分布式文件系统</a:t>
            </a:r>
            <a:endParaRPr lang="zh-CN" altLang="en-US" dirty="0"/>
          </a:p>
        </p:txBody>
      </p:sp>
    </p:spTree>
    <p:extLst>
      <p:ext uri="{BB962C8B-B14F-4D97-AF65-F5344CB8AC3E}">
        <p14:creationId xmlns:p14="http://schemas.microsoft.com/office/powerpoint/2010/main" val="19202131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B5EC2059-C43B-E74C-9676-118DAF47C657}"/>
              </a:ext>
            </a:extLst>
          </p:cNvPr>
          <p:cNvSpPr>
            <a:spLocks noGrp="1"/>
          </p:cNvSpPr>
          <p:nvPr>
            <p:ph type="body" sz="quarter" idx="10"/>
          </p:nvPr>
        </p:nvSpPr>
        <p:spPr/>
        <p:txBody>
          <a:bodyPr/>
          <a:lstStyle/>
          <a:p>
            <a:r>
              <a:rPr kumimoji="1" lang="zh-CN" altLang="en-US" dirty="0"/>
              <a:t>理解分布式文件存储的概念与实现</a:t>
            </a:r>
          </a:p>
          <a:p>
            <a:r>
              <a:rPr kumimoji="1" lang="zh-CN" altLang="en-US" dirty="0"/>
              <a:t>掌握</a:t>
            </a:r>
            <a:r>
              <a:rPr kumimoji="1" lang="en-US" altLang="zh-CN" dirty="0"/>
              <a:t>HDFS</a:t>
            </a:r>
            <a:r>
              <a:rPr kumimoji="1" lang="zh-CN" altLang="en-US" dirty="0"/>
              <a:t>分块存储、副本机制等特性</a:t>
            </a:r>
          </a:p>
          <a:p>
            <a:r>
              <a:rPr kumimoji="1" lang="zh-CN" altLang="en-US" dirty="0"/>
              <a:t>学会</a:t>
            </a:r>
            <a:r>
              <a:rPr kumimoji="1" lang="en-US" altLang="zh-CN" dirty="0"/>
              <a:t>shell</a:t>
            </a:r>
            <a:r>
              <a:rPr kumimoji="1" lang="zh-CN" altLang="en-US" dirty="0"/>
              <a:t>操作</a:t>
            </a:r>
            <a:r>
              <a:rPr kumimoji="1" lang="en-US" altLang="zh-CN" dirty="0"/>
              <a:t>HDFS</a:t>
            </a:r>
          </a:p>
          <a:p>
            <a:r>
              <a:rPr kumimoji="1" lang="zh-CN" altLang="en-US" dirty="0"/>
              <a:t>掌握</a:t>
            </a:r>
            <a:r>
              <a:rPr kumimoji="1" lang="en-US" altLang="zh-CN" dirty="0"/>
              <a:t>HDFS</a:t>
            </a:r>
            <a:r>
              <a:rPr kumimoji="1" lang="zh-CN" altLang="en-US" dirty="0"/>
              <a:t>读写流程</a:t>
            </a:r>
          </a:p>
          <a:p>
            <a:r>
              <a:rPr kumimoji="1" lang="zh-CN" altLang="en-US" dirty="0"/>
              <a:t>理解</a:t>
            </a:r>
            <a:r>
              <a:rPr kumimoji="1" lang="en-US" altLang="zh-CN" dirty="0"/>
              <a:t>NameNode</a:t>
            </a:r>
            <a:r>
              <a:rPr kumimoji="1" lang="zh-CN" altLang="en-US" dirty="0"/>
              <a:t>元数据管理机制</a:t>
            </a:r>
          </a:p>
          <a:p>
            <a:r>
              <a:rPr kumimoji="1" lang="zh-CN" altLang="en-US" dirty="0"/>
              <a:t>理解</a:t>
            </a:r>
            <a:r>
              <a:rPr kumimoji="1" lang="en-US" altLang="zh-CN" dirty="0"/>
              <a:t>SecondaryNameNode checkpoint</a:t>
            </a:r>
            <a:r>
              <a:rPr kumimoji="1" lang="zh-CN" altLang="en-US" dirty="0"/>
              <a:t>机制</a:t>
            </a:r>
            <a:endParaRPr lang="zh-CN" altLang="en-US" dirty="0"/>
          </a:p>
        </p:txBody>
      </p:sp>
      <p:sp>
        <p:nvSpPr>
          <p:cNvPr id="4" name="标题 3">
            <a:extLst>
              <a:ext uri="{FF2B5EF4-FFF2-40B4-BE49-F238E27FC236}">
                <a16:creationId xmlns:a16="http://schemas.microsoft.com/office/drawing/2014/main" id="{F29EDBEC-5E42-F040-B63A-408C1ED4A9F6}"/>
              </a:ext>
            </a:extLst>
          </p:cNvPr>
          <p:cNvSpPr>
            <a:spLocks noGrp="1"/>
          </p:cNvSpPr>
          <p:nvPr>
            <p:ph type="title"/>
          </p:nvPr>
        </p:nvSpPr>
        <p:spPr/>
        <p:txBody>
          <a:bodyPr/>
          <a:lstStyle/>
          <a:p>
            <a:r>
              <a:rPr lang="en-US" altLang="zh-CN" b="0" dirty="0">
                <a:solidFill>
                  <a:srgbClr val="595959"/>
                </a:solidFill>
                <a:latin typeface="Alibaba PuHuiTi M" pitchFamily="18" charset="-122"/>
                <a:ea typeface="Alibaba PuHuiTi M" pitchFamily="18" charset="-122"/>
                <a:cs typeface="Alibaba PuHuiTi M" pitchFamily="18" charset="-122"/>
              </a:rPr>
              <a:t>HDFS</a:t>
            </a:r>
            <a:r>
              <a:rPr lang="zh-CN" altLang="en-US" b="0" dirty="0">
                <a:solidFill>
                  <a:srgbClr val="595959"/>
                </a:solidFill>
                <a:latin typeface="Alibaba PuHuiTi M" pitchFamily="18" charset="-122"/>
                <a:ea typeface="Alibaba PuHuiTi M" pitchFamily="18" charset="-122"/>
                <a:cs typeface="Alibaba PuHuiTi M" pitchFamily="18" charset="-122"/>
              </a:rPr>
              <a:t>分布式文件系统</a:t>
            </a:r>
            <a:endParaRPr lang="zh-CN" altLang="en-US" b="0" dirty="0"/>
          </a:p>
        </p:txBody>
      </p:sp>
    </p:spTree>
    <p:extLst>
      <p:ext uri="{BB962C8B-B14F-4D97-AF65-F5344CB8AC3E}">
        <p14:creationId xmlns:p14="http://schemas.microsoft.com/office/powerpoint/2010/main" val="2892822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问题：文件过大导致单机存不下、上传下载效率低</a:t>
            </a:r>
            <a:endParaRPr lang="en-US" altLang="zh-CN" dirty="0"/>
          </a:p>
          <a:p>
            <a:r>
              <a:rPr lang="zh-CN" altLang="en-US" dirty="0">
                <a:solidFill>
                  <a:schemeClr val="tx1"/>
                </a:solidFill>
              </a:rPr>
              <a:t>解决：文件分块存储在不同机器，</a:t>
            </a:r>
            <a:r>
              <a:rPr lang="zh-CN" altLang="en-US" dirty="0">
                <a:solidFill>
                  <a:srgbClr val="B70006"/>
                </a:solidFill>
              </a:rPr>
              <a:t>针对块并行操作提高效率</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三、分块存储好处</a:t>
            </a:r>
          </a:p>
        </p:txBody>
      </p:sp>
      <p:sp>
        <p:nvSpPr>
          <p:cNvPr id="24" name="流程图: 磁盘 23"/>
          <p:cNvSpPr/>
          <p:nvPr/>
        </p:nvSpPr>
        <p:spPr>
          <a:xfrm>
            <a:off x="984384"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27" name="流程图: 磁盘 26"/>
          <p:cNvSpPr/>
          <p:nvPr/>
        </p:nvSpPr>
        <p:spPr>
          <a:xfrm>
            <a:off x="4048383" y="2921026"/>
            <a:ext cx="4348094" cy="1141349"/>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altLang="zh-CN" sz="1600" dirty="0"/>
          </a:p>
          <a:p>
            <a:r>
              <a:rPr lang="en-US" altLang="zh-CN" sz="1600" dirty="0"/>
              <a:t>1.txt 100M {blk-1:node1} </a:t>
            </a:r>
          </a:p>
          <a:p>
            <a:r>
              <a:rPr lang="en-US" altLang="zh-CN" sz="1600" dirty="0"/>
              <a:t>a.dat 300M {blk-2:node2,blk-5:node1,blk-3:node3} </a:t>
            </a:r>
            <a:endParaRPr lang="zh-CN" altLang="en-US" sz="1600" dirty="0"/>
          </a:p>
          <a:p>
            <a:endParaRPr lang="zh-CN" altLang="en-US" dirty="0"/>
          </a:p>
        </p:txBody>
      </p:sp>
      <p:sp>
        <p:nvSpPr>
          <p:cNvPr id="42" name="文本框 41"/>
          <p:cNvSpPr txBox="1"/>
          <p:nvPr/>
        </p:nvSpPr>
        <p:spPr>
          <a:xfrm>
            <a:off x="8827432" y="2958987"/>
            <a:ext cx="2863448" cy="338554"/>
          </a:xfrm>
          <a:prstGeom prst="rect">
            <a:avLst/>
          </a:prstGeom>
          <a:noFill/>
        </p:spPr>
        <p:txBody>
          <a:bodyPr wrap="square" rtlCol="0">
            <a:spAutoFit/>
          </a:bodyPr>
          <a:lstStyle/>
          <a:p>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数据块</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存储位置</a:t>
            </a:r>
            <a:r>
              <a:rPr lang="en-US" altLang="zh-CN" sz="1600" dirty="0">
                <a:latin typeface="阿里巴巴普惠体"/>
                <a:ea typeface="阿里巴巴普惠体" panose="00020600040101010101"/>
              </a:rPr>
              <a:t>}</a:t>
            </a:r>
            <a:endParaRPr lang="zh-CN" altLang="en-US" sz="1600" dirty="0">
              <a:latin typeface="阿里巴巴普惠体"/>
              <a:ea typeface="阿里巴巴普惠体" panose="00020600040101010101"/>
            </a:endParaRPr>
          </a:p>
        </p:txBody>
      </p:sp>
      <p:sp>
        <p:nvSpPr>
          <p:cNvPr id="43" name="流程图: 磁盘 42"/>
          <p:cNvSpPr/>
          <p:nvPr/>
        </p:nvSpPr>
        <p:spPr>
          <a:xfrm>
            <a:off x="4841443"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44" name="流程图: 磁盘 43"/>
          <p:cNvSpPr/>
          <p:nvPr/>
        </p:nvSpPr>
        <p:spPr>
          <a:xfrm>
            <a:off x="8519208" y="5083528"/>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5" name="左箭头 4"/>
          <p:cNvSpPr/>
          <p:nvPr/>
        </p:nvSpPr>
        <p:spPr>
          <a:xfrm>
            <a:off x="9226245" y="3297542"/>
            <a:ext cx="1352108" cy="413845"/>
          </a:xfrm>
          <a:prstGeom prst="lef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元数据记录</a:t>
            </a:r>
          </a:p>
        </p:txBody>
      </p:sp>
      <p:sp>
        <p:nvSpPr>
          <p:cNvPr id="25" name="圆角矩形 24"/>
          <p:cNvSpPr/>
          <p:nvPr/>
        </p:nvSpPr>
        <p:spPr>
          <a:xfrm>
            <a:off x="461830" y="3297542"/>
            <a:ext cx="1045101" cy="4138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26" name="右箭头 25"/>
          <p:cNvSpPr/>
          <p:nvPr/>
        </p:nvSpPr>
        <p:spPr>
          <a:xfrm>
            <a:off x="1702403" y="3440041"/>
            <a:ext cx="247337" cy="1424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8" name="圆角矩形 27"/>
          <p:cNvSpPr/>
          <p:nvPr/>
        </p:nvSpPr>
        <p:spPr>
          <a:xfrm>
            <a:off x="2119716" y="2883787"/>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29" name="圆角矩形 28"/>
          <p:cNvSpPr/>
          <p:nvPr/>
        </p:nvSpPr>
        <p:spPr>
          <a:xfrm>
            <a:off x="2119716" y="32770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30" name="圆角矩形 29"/>
          <p:cNvSpPr/>
          <p:nvPr/>
        </p:nvSpPr>
        <p:spPr>
          <a:xfrm>
            <a:off x="2119716" y="369960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36" name="圆角矩形 35"/>
          <p:cNvSpPr/>
          <p:nvPr/>
        </p:nvSpPr>
        <p:spPr>
          <a:xfrm>
            <a:off x="1218320" y="5629796"/>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dirty="0"/>
              <a:t>blk-1</a:t>
            </a:r>
            <a:endParaRPr lang="zh-CN" altLang="en-US" sz="1400" dirty="0"/>
          </a:p>
        </p:txBody>
      </p:sp>
      <p:sp>
        <p:nvSpPr>
          <p:cNvPr id="37" name="圆角矩形 36"/>
          <p:cNvSpPr/>
          <p:nvPr/>
        </p:nvSpPr>
        <p:spPr>
          <a:xfrm>
            <a:off x="5217828" y="56297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40" name="圆角矩形 39"/>
          <p:cNvSpPr/>
          <p:nvPr/>
        </p:nvSpPr>
        <p:spPr>
          <a:xfrm>
            <a:off x="8904679" y="5633704"/>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cxnSp>
        <p:nvCxnSpPr>
          <p:cNvPr id="7" name="直接箭头连接符 6"/>
          <p:cNvCxnSpPr>
            <a:stCxn id="27" idx="3"/>
            <a:endCxn id="24" idx="1"/>
          </p:cNvCxnSpPr>
          <p:nvPr/>
        </p:nvCxnSpPr>
        <p:spPr>
          <a:xfrm flipH="1">
            <a:off x="2365372" y="4062375"/>
            <a:ext cx="3857058" cy="10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27" idx="3"/>
            <a:endCxn id="43" idx="1"/>
          </p:cNvCxnSpPr>
          <p:nvPr/>
        </p:nvCxnSpPr>
        <p:spPr>
          <a:xfrm>
            <a:off x="6222430" y="4062375"/>
            <a:ext cx="1" cy="10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27" idx="3"/>
            <a:endCxn id="44" idx="1"/>
          </p:cNvCxnSpPr>
          <p:nvPr/>
        </p:nvCxnSpPr>
        <p:spPr>
          <a:xfrm>
            <a:off x="6222430" y="4062375"/>
            <a:ext cx="3677766" cy="102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08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1000"/>
                                        <p:tgtEl>
                                          <p:spTgt spid="43"/>
                                        </p:tgtEl>
                                      </p:cBhvr>
                                    </p:animEffect>
                                    <p:anim calcmode="lin" valueType="num">
                                      <p:cBhvr>
                                        <p:cTn id="13" dur="1000" fill="hold"/>
                                        <p:tgtEl>
                                          <p:spTgt spid="43"/>
                                        </p:tgtEl>
                                        <p:attrNameLst>
                                          <p:attrName>ppt_x</p:attrName>
                                        </p:attrNameLst>
                                      </p:cBhvr>
                                      <p:tavLst>
                                        <p:tav tm="0">
                                          <p:val>
                                            <p:strVal val="#ppt_x"/>
                                          </p:val>
                                        </p:tav>
                                        <p:tav tm="100000">
                                          <p:val>
                                            <p:strVal val="#ppt_x"/>
                                          </p:val>
                                        </p:tav>
                                      </p:tavLst>
                                    </p:anim>
                                    <p:anim calcmode="lin" valueType="num">
                                      <p:cBhvr>
                                        <p:cTn id="14" dur="1000" fill="hold"/>
                                        <p:tgtEl>
                                          <p:spTgt spid="4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Vertical)">
                                      <p:cBhvr>
                                        <p:cTn id="31" dur="500"/>
                                        <p:tgtEl>
                                          <p:spTgt spid="26"/>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arn(inVertical)">
                                      <p:cBhvr>
                                        <p:cTn id="34" dur="500"/>
                                        <p:tgtEl>
                                          <p:spTgt spid="2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arn(inVertic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fade">
                                      <p:cBhvr>
                                        <p:cTn id="51" dur="500"/>
                                        <p:tgtEl>
                                          <p:spTgt spid="40"/>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1000"/>
                                        <p:tgtEl>
                                          <p:spTgt spid="27"/>
                                        </p:tgtEl>
                                      </p:cBhvr>
                                    </p:animEffect>
                                    <p:anim calcmode="lin" valueType="num">
                                      <p:cBhvr>
                                        <p:cTn id="57" dur="1000" fill="hold"/>
                                        <p:tgtEl>
                                          <p:spTgt spid="27"/>
                                        </p:tgtEl>
                                        <p:attrNameLst>
                                          <p:attrName>ppt_x</p:attrName>
                                        </p:attrNameLst>
                                      </p:cBhvr>
                                      <p:tavLst>
                                        <p:tav tm="0">
                                          <p:val>
                                            <p:strVal val="#ppt_x"/>
                                          </p:val>
                                        </p:tav>
                                        <p:tav tm="100000">
                                          <p:val>
                                            <p:strVal val="#ppt_x"/>
                                          </p:val>
                                        </p:tav>
                                      </p:tavLst>
                                    </p:anim>
                                    <p:anim calcmode="lin" valueType="num">
                                      <p:cBhvr>
                                        <p:cTn id="58"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par>
                                <p:cTn id="64" presetID="10" presetClass="entr" presetSubtype="0" fill="hold"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500"/>
                                        <p:tgtEl>
                                          <p:spTgt spid="9"/>
                                        </p:tgtEl>
                                      </p:cBhvr>
                                    </p:animEffect>
                                  </p:childTnLst>
                                </p:cTn>
                              </p:par>
                              <p:par>
                                <p:cTn id="67" presetID="10"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animEffect transition="in" filter="fade">
                                      <p:cBhvr>
                                        <p:cTn id="7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42" grpId="0"/>
      <p:bldP spid="43" grpId="0" animBg="1"/>
      <p:bldP spid="44" grpId="0" animBg="1"/>
      <p:bldP spid="5" grpId="0" animBg="1"/>
      <p:bldP spid="25" grpId="0" animBg="1"/>
      <p:bldP spid="26" grpId="0" animBg="1"/>
      <p:bldP spid="28" grpId="0" animBg="1"/>
      <p:bldP spid="29" grpId="0" animBg="1"/>
      <p:bldP spid="30" grpId="0" animBg="1"/>
      <p:bldP spid="36" grpId="0" animBg="1"/>
      <p:bldP spid="37"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zh-CN" altLang="en-US" dirty="0"/>
              <a:t>问题：硬件故障难以避免，数据易丢失</a:t>
            </a:r>
            <a:endParaRPr lang="en-US" altLang="zh-CN" dirty="0"/>
          </a:p>
          <a:p>
            <a:r>
              <a:rPr lang="zh-CN" altLang="en-US" dirty="0"/>
              <a:t>解决：不同机器设置备份，</a:t>
            </a:r>
            <a:r>
              <a:rPr lang="zh-CN" altLang="en-US" dirty="0">
                <a:solidFill>
                  <a:srgbClr val="B70006"/>
                </a:solidFill>
              </a:rPr>
              <a:t>冗余存储，保障数据安全</a:t>
            </a:r>
          </a:p>
        </p:txBody>
      </p:sp>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zh-CN" altLang="en-US" dirty="0"/>
              <a:t>分布式文件系统</a:t>
            </a:r>
            <a:endParaRPr kumimoji="1" lang="zh-CN" altLang="en-US"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zh-CN" altLang="en-US" dirty="0"/>
              <a:t>四：副本机制的作用</a:t>
            </a:r>
          </a:p>
        </p:txBody>
      </p:sp>
      <p:sp>
        <p:nvSpPr>
          <p:cNvPr id="9" name="流程图: 磁盘 8"/>
          <p:cNvSpPr/>
          <p:nvPr/>
        </p:nvSpPr>
        <p:spPr>
          <a:xfrm>
            <a:off x="3393626" y="2803263"/>
            <a:ext cx="5568321" cy="105859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altLang="zh-CN" sz="1400" dirty="0"/>
          </a:p>
          <a:p>
            <a:r>
              <a:rPr lang="en-US" altLang="zh-CN" sz="1400" dirty="0"/>
              <a:t>1.txt 100M 2 {blk-33:node5|node8} </a:t>
            </a:r>
          </a:p>
          <a:p>
            <a:r>
              <a:rPr lang="en-US" altLang="zh-CN" sz="1400" dirty="0"/>
              <a:t>a.dat 300M 2 {blk-1:node1|node2,blk-2:node2|node3,blk-3:node1|node3} </a:t>
            </a:r>
            <a:endParaRPr lang="zh-CN" altLang="en-US" sz="1400" dirty="0"/>
          </a:p>
          <a:p>
            <a:endParaRPr lang="zh-CN" altLang="en-US" sz="1400" dirty="0"/>
          </a:p>
        </p:txBody>
      </p:sp>
      <p:sp>
        <p:nvSpPr>
          <p:cNvPr id="23" name="文本框 22"/>
          <p:cNvSpPr txBox="1"/>
          <p:nvPr/>
        </p:nvSpPr>
        <p:spPr>
          <a:xfrm>
            <a:off x="8961947" y="2741958"/>
            <a:ext cx="4257675" cy="338554"/>
          </a:xfrm>
          <a:prstGeom prst="rect">
            <a:avLst/>
          </a:prstGeom>
          <a:noFill/>
        </p:spPr>
        <p:txBody>
          <a:bodyPr wrap="square" rtlCol="0">
            <a:spAutoFit/>
          </a:bodyPr>
          <a:lstStyle/>
          <a:p>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副本数、</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数据块</a:t>
            </a:r>
            <a:r>
              <a:rPr lang="en-US" altLang="zh-CN" sz="1600" dirty="0">
                <a:latin typeface="阿里巴巴普惠体"/>
                <a:ea typeface="阿里巴巴普惠体" panose="00020600040101010101"/>
              </a:rPr>
              <a:t>:</a:t>
            </a:r>
            <a:r>
              <a:rPr lang="zh-CN" altLang="en-US" sz="1600" dirty="0">
                <a:latin typeface="阿里巴巴普惠体"/>
                <a:ea typeface="阿里巴巴普惠体" panose="00020600040101010101"/>
              </a:rPr>
              <a:t>存储位置</a:t>
            </a:r>
            <a:r>
              <a:rPr lang="en-US" altLang="zh-CN" sz="1600" dirty="0">
                <a:latin typeface="阿里巴巴普惠体"/>
                <a:ea typeface="阿里巴巴普惠体" panose="00020600040101010101"/>
              </a:rPr>
              <a:t>|…}</a:t>
            </a:r>
            <a:endParaRPr lang="zh-CN" altLang="en-US" sz="1600" dirty="0">
              <a:latin typeface="阿里巴巴普惠体"/>
              <a:ea typeface="阿里巴巴普惠体" panose="00020600040101010101"/>
            </a:endParaRPr>
          </a:p>
        </p:txBody>
      </p:sp>
      <p:sp>
        <p:nvSpPr>
          <p:cNvPr id="31" name="流程图: 磁盘 30"/>
          <p:cNvSpPr/>
          <p:nvPr/>
        </p:nvSpPr>
        <p:spPr>
          <a:xfrm>
            <a:off x="984384" y="5083529"/>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node1</a:t>
            </a:r>
            <a:endParaRPr lang="zh-CN" altLang="en-US" dirty="0"/>
          </a:p>
        </p:txBody>
      </p:sp>
      <p:sp>
        <p:nvSpPr>
          <p:cNvPr id="32" name="流程图: 磁盘 31"/>
          <p:cNvSpPr/>
          <p:nvPr/>
        </p:nvSpPr>
        <p:spPr>
          <a:xfrm>
            <a:off x="4841443" y="5083528"/>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node2</a:t>
            </a:r>
            <a:endParaRPr lang="zh-CN" altLang="en-US" dirty="0"/>
          </a:p>
        </p:txBody>
      </p:sp>
      <p:sp>
        <p:nvSpPr>
          <p:cNvPr id="33" name="流程图: 磁盘 32"/>
          <p:cNvSpPr/>
          <p:nvPr/>
        </p:nvSpPr>
        <p:spPr>
          <a:xfrm>
            <a:off x="8698502" y="5081454"/>
            <a:ext cx="2761975" cy="122640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node3</a:t>
            </a:r>
            <a:endParaRPr lang="zh-CN" altLang="en-US" dirty="0"/>
          </a:p>
        </p:txBody>
      </p:sp>
      <p:sp>
        <p:nvSpPr>
          <p:cNvPr id="34" name="圆角矩形 33"/>
          <p:cNvSpPr/>
          <p:nvPr/>
        </p:nvSpPr>
        <p:spPr>
          <a:xfrm>
            <a:off x="461830" y="3297542"/>
            <a:ext cx="1045101" cy="4138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a.dat</a:t>
            </a:r>
            <a:endParaRPr lang="zh-CN" altLang="en-US" dirty="0"/>
          </a:p>
        </p:txBody>
      </p:sp>
      <p:sp>
        <p:nvSpPr>
          <p:cNvPr id="38" name="右箭头 37"/>
          <p:cNvSpPr/>
          <p:nvPr/>
        </p:nvSpPr>
        <p:spPr>
          <a:xfrm>
            <a:off x="1702403" y="3440041"/>
            <a:ext cx="247337" cy="142406"/>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42" name="圆角矩形 41"/>
          <p:cNvSpPr/>
          <p:nvPr/>
        </p:nvSpPr>
        <p:spPr>
          <a:xfrm>
            <a:off x="2119716" y="2883787"/>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45" name="圆角矩形 44"/>
          <p:cNvSpPr/>
          <p:nvPr/>
        </p:nvSpPr>
        <p:spPr>
          <a:xfrm>
            <a:off x="2119716" y="3277096"/>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46" name="圆角矩形 45"/>
          <p:cNvSpPr/>
          <p:nvPr/>
        </p:nvSpPr>
        <p:spPr>
          <a:xfrm>
            <a:off x="2119716" y="369960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47" name="圆角矩形 46"/>
          <p:cNvSpPr/>
          <p:nvPr/>
        </p:nvSpPr>
        <p:spPr>
          <a:xfrm>
            <a:off x="1372518" y="5694658"/>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a:t>blk-1</a:t>
            </a:r>
            <a:endParaRPr lang="zh-CN" altLang="en-US" sz="1400" dirty="0"/>
          </a:p>
        </p:txBody>
      </p:sp>
      <p:sp>
        <p:nvSpPr>
          <p:cNvPr id="48" name="圆角矩形 47"/>
          <p:cNvSpPr/>
          <p:nvPr/>
        </p:nvSpPr>
        <p:spPr>
          <a:xfrm>
            <a:off x="5199897" y="5675652"/>
            <a:ext cx="577222" cy="305351"/>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r>
              <a:rPr lang="en-US" altLang="zh-CN" sz="1400" dirty="0"/>
              <a:t>blk-1</a:t>
            </a:r>
            <a:endParaRPr lang="zh-CN" altLang="en-US" sz="1400" dirty="0"/>
          </a:p>
        </p:txBody>
      </p:sp>
      <p:sp>
        <p:nvSpPr>
          <p:cNvPr id="50" name="圆角矩形 49"/>
          <p:cNvSpPr/>
          <p:nvPr/>
        </p:nvSpPr>
        <p:spPr>
          <a:xfrm>
            <a:off x="6613272" y="5694658"/>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51" name="圆角矩形 50"/>
          <p:cNvSpPr/>
          <p:nvPr/>
        </p:nvSpPr>
        <p:spPr>
          <a:xfrm>
            <a:off x="9086636" y="5692252"/>
            <a:ext cx="577222" cy="30535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400" dirty="0"/>
              <a:t>blk-2</a:t>
            </a:r>
            <a:endParaRPr lang="zh-CN" altLang="en-US" sz="1400" dirty="0"/>
          </a:p>
        </p:txBody>
      </p:sp>
      <p:sp>
        <p:nvSpPr>
          <p:cNvPr id="52" name="圆角矩形 51"/>
          <p:cNvSpPr/>
          <p:nvPr/>
        </p:nvSpPr>
        <p:spPr>
          <a:xfrm>
            <a:off x="2841489" y="5692251"/>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53" name="圆角矩形 52"/>
          <p:cNvSpPr/>
          <p:nvPr/>
        </p:nvSpPr>
        <p:spPr>
          <a:xfrm>
            <a:off x="10594645" y="5669478"/>
            <a:ext cx="577222" cy="30535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r>
              <a:rPr lang="en-US" altLang="zh-CN" sz="1400" dirty="0"/>
              <a:t>blk-3</a:t>
            </a:r>
            <a:endParaRPr lang="zh-CN" altLang="en-US" sz="1400" dirty="0"/>
          </a:p>
        </p:txBody>
      </p:sp>
      <p:sp>
        <p:nvSpPr>
          <p:cNvPr id="54" name="左箭头 53"/>
          <p:cNvSpPr/>
          <p:nvPr/>
        </p:nvSpPr>
        <p:spPr>
          <a:xfrm>
            <a:off x="9658635" y="3090619"/>
            <a:ext cx="1352108" cy="413845"/>
          </a:xfrm>
          <a:prstGeom prst="leftArrow">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元数据记录</a:t>
            </a:r>
          </a:p>
        </p:txBody>
      </p:sp>
      <p:cxnSp>
        <p:nvCxnSpPr>
          <p:cNvPr id="58" name="直接连接符 57"/>
          <p:cNvCxnSpPr/>
          <p:nvPr/>
        </p:nvCxnSpPr>
        <p:spPr>
          <a:xfrm flipH="1">
            <a:off x="5486400" y="4508626"/>
            <a:ext cx="1704094" cy="2163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0" name="直接连接符 59"/>
          <p:cNvCxnSpPr/>
          <p:nvPr/>
        </p:nvCxnSpPr>
        <p:spPr>
          <a:xfrm>
            <a:off x="5486400" y="4508626"/>
            <a:ext cx="1394234" cy="2163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 name="直接箭头连接符 5"/>
          <p:cNvCxnSpPr>
            <a:stCxn id="9" idx="3"/>
            <a:endCxn id="31" idx="1"/>
          </p:cNvCxnSpPr>
          <p:nvPr/>
        </p:nvCxnSpPr>
        <p:spPr>
          <a:xfrm flipH="1">
            <a:off x="2365372" y="3861853"/>
            <a:ext cx="3812415" cy="122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9" idx="3"/>
            <a:endCxn id="32" idx="1"/>
          </p:cNvCxnSpPr>
          <p:nvPr/>
        </p:nvCxnSpPr>
        <p:spPr>
          <a:xfrm>
            <a:off x="6177787" y="3861853"/>
            <a:ext cx="44644" cy="122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3"/>
            <a:endCxn id="33" idx="1"/>
          </p:cNvCxnSpPr>
          <p:nvPr/>
        </p:nvCxnSpPr>
        <p:spPr>
          <a:xfrm>
            <a:off x="6177787" y="3861853"/>
            <a:ext cx="3901703" cy="1219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72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1000"/>
                                        <p:tgtEl>
                                          <p:spTgt spid="38"/>
                                        </p:tgtEl>
                                      </p:cBhvr>
                                    </p:animEffect>
                                    <p:anim calcmode="lin" valueType="num">
                                      <p:cBhvr>
                                        <p:cTn id="30" dur="1000" fill="hold"/>
                                        <p:tgtEl>
                                          <p:spTgt spid="38"/>
                                        </p:tgtEl>
                                        <p:attrNameLst>
                                          <p:attrName>ppt_x</p:attrName>
                                        </p:attrNameLst>
                                      </p:cBhvr>
                                      <p:tavLst>
                                        <p:tav tm="0">
                                          <p:val>
                                            <p:strVal val="#ppt_x"/>
                                          </p:val>
                                        </p:tav>
                                        <p:tav tm="100000">
                                          <p:val>
                                            <p:strVal val="#ppt_x"/>
                                          </p:val>
                                        </p:tav>
                                      </p:tavLst>
                                    </p:anim>
                                    <p:anim calcmode="lin" valueType="num">
                                      <p:cBhvr>
                                        <p:cTn id="31" dur="1000" fill="hold"/>
                                        <p:tgtEl>
                                          <p:spTgt spid="3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1000"/>
                                        <p:tgtEl>
                                          <p:spTgt spid="45"/>
                                        </p:tgtEl>
                                      </p:cBhvr>
                                    </p:animEffect>
                                    <p:anim calcmode="lin" valueType="num">
                                      <p:cBhvr>
                                        <p:cTn id="40" dur="1000" fill="hold"/>
                                        <p:tgtEl>
                                          <p:spTgt spid="45"/>
                                        </p:tgtEl>
                                        <p:attrNameLst>
                                          <p:attrName>ppt_x</p:attrName>
                                        </p:attrNameLst>
                                      </p:cBhvr>
                                      <p:tavLst>
                                        <p:tav tm="0">
                                          <p:val>
                                            <p:strVal val="#ppt_x"/>
                                          </p:val>
                                        </p:tav>
                                        <p:tav tm="100000">
                                          <p:val>
                                            <p:strVal val="#ppt_x"/>
                                          </p:val>
                                        </p:tav>
                                      </p:tavLst>
                                    </p:anim>
                                    <p:anim calcmode="lin" valueType="num">
                                      <p:cBhvr>
                                        <p:cTn id="41" dur="1000" fill="hold"/>
                                        <p:tgtEl>
                                          <p:spTgt spid="4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1000"/>
                                        <p:tgtEl>
                                          <p:spTgt spid="46"/>
                                        </p:tgtEl>
                                      </p:cBhvr>
                                    </p:animEffect>
                                    <p:anim calcmode="lin" valueType="num">
                                      <p:cBhvr>
                                        <p:cTn id="45" dur="1000" fill="hold"/>
                                        <p:tgtEl>
                                          <p:spTgt spid="46"/>
                                        </p:tgtEl>
                                        <p:attrNameLst>
                                          <p:attrName>ppt_x</p:attrName>
                                        </p:attrNameLst>
                                      </p:cBhvr>
                                      <p:tavLst>
                                        <p:tav tm="0">
                                          <p:val>
                                            <p:strVal val="#ppt_x"/>
                                          </p:val>
                                        </p:tav>
                                        <p:tav tm="100000">
                                          <p:val>
                                            <p:strVal val="#ppt_x"/>
                                          </p:val>
                                        </p:tav>
                                      </p:tavLst>
                                    </p:anim>
                                    <p:anim calcmode="lin" valueType="num">
                                      <p:cBhvr>
                                        <p:cTn id="4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additive="base">
                                        <p:cTn id="57" dur="500" fill="hold"/>
                                        <p:tgtEl>
                                          <p:spTgt spid="48"/>
                                        </p:tgtEl>
                                        <p:attrNameLst>
                                          <p:attrName>ppt_x</p:attrName>
                                        </p:attrNameLst>
                                      </p:cBhvr>
                                      <p:tavLst>
                                        <p:tav tm="0">
                                          <p:val>
                                            <p:strVal val="#ppt_x"/>
                                          </p:val>
                                        </p:tav>
                                        <p:tav tm="100000">
                                          <p:val>
                                            <p:strVal val="#ppt_x"/>
                                          </p:val>
                                        </p:tav>
                                      </p:tavLst>
                                    </p:anim>
                                    <p:anim calcmode="lin" valueType="num">
                                      <p:cBhvr additive="base">
                                        <p:cTn id="5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 calcmode="lin" valueType="num">
                                      <p:cBhvr additive="base">
                                        <p:cTn id="67" dur="500" fill="hold"/>
                                        <p:tgtEl>
                                          <p:spTgt spid="51"/>
                                        </p:tgtEl>
                                        <p:attrNameLst>
                                          <p:attrName>ppt_x</p:attrName>
                                        </p:attrNameLst>
                                      </p:cBhvr>
                                      <p:tavLst>
                                        <p:tav tm="0">
                                          <p:val>
                                            <p:strVal val="#ppt_x"/>
                                          </p:val>
                                        </p:tav>
                                        <p:tav tm="100000">
                                          <p:val>
                                            <p:strVal val="#ppt_x"/>
                                          </p:val>
                                        </p:tav>
                                      </p:tavLst>
                                    </p:anim>
                                    <p:anim calcmode="lin" valueType="num">
                                      <p:cBhvr additive="base">
                                        <p:cTn id="6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
                                        </p:tgtEl>
                                        <p:attrNameLst>
                                          <p:attrName>style.visibility</p:attrName>
                                        </p:attrNameLst>
                                      </p:cBhvr>
                                      <p:to>
                                        <p:strVal val="visible"/>
                                      </p:to>
                                    </p:set>
                                    <p:anim calcmode="lin" valueType="num">
                                      <p:cBhvr additive="base">
                                        <p:cTn id="73" dur="500" fill="hold"/>
                                        <p:tgtEl>
                                          <p:spTgt spid="52"/>
                                        </p:tgtEl>
                                        <p:attrNameLst>
                                          <p:attrName>ppt_x</p:attrName>
                                        </p:attrNameLst>
                                      </p:cBhvr>
                                      <p:tavLst>
                                        <p:tav tm="0">
                                          <p:val>
                                            <p:strVal val="#ppt_x"/>
                                          </p:val>
                                        </p:tav>
                                        <p:tav tm="100000">
                                          <p:val>
                                            <p:strVal val="#ppt_x"/>
                                          </p:val>
                                        </p:tav>
                                      </p:tavLst>
                                    </p:anim>
                                    <p:anim calcmode="lin" valueType="num">
                                      <p:cBhvr additive="base">
                                        <p:cTn id="74" dur="500" fill="hold"/>
                                        <p:tgtEl>
                                          <p:spTgt spid="5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additive="base">
                                        <p:cTn id="77" dur="500" fill="hold"/>
                                        <p:tgtEl>
                                          <p:spTgt spid="53"/>
                                        </p:tgtEl>
                                        <p:attrNameLst>
                                          <p:attrName>ppt_x</p:attrName>
                                        </p:attrNameLst>
                                      </p:cBhvr>
                                      <p:tavLst>
                                        <p:tav tm="0">
                                          <p:val>
                                            <p:strVal val="#ppt_x"/>
                                          </p:val>
                                        </p:tav>
                                        <p:tav tm="100000">
                                          <p:val>
                                            <p:strVal val="#ppt_x"/>
                                          </p:val>
                                        </p:tav>
                                      </p:tavLst>
                                    </p:anim>
                                    <p:anim calcmode="lin" valueType="num">
                                      <p:cBhvr additive="base">
                                        <p:cTn id="7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fade">
                                      <p:cBhvr>
                                        <p:cTn id="83" dur="1000"/>
                                        <p:tgtEl>
                                          <p:spTgt spid="9"/>
                                        </p:tgtEl>
                                      </p:cBhvr>
                                    </p:animEffect>
                                    <p:anim calcmode="lin" valueType="num">
                                      <p:cBhvr>
                                        <p:cTn id="84" dur="1000" fill="hold"/>
                                        <p:tgtEl>
                                          <p:spTgt spid="9"/>
                                        </p:tgtEl>
                                        <p:attrNameLst>
                                          <p:attrName>ppt_x</p:attrName>
                                        </p:attrNameLst>
                                      </p:cBhvr>
                                      <p:tavLst>
                                        <p:tav tm="0">
                                          <p:val>
                                            <p:strVal val="#ppt_x"/>
                                          </p:val>
                                        </p:tav>
                                        <p:tav tm="100000">
                                          <p:val>
                                            <p:strVal val="#ppt_x"/>
                                          </p:val>
                                        </p:tav>
                                      </p:tavLst>
                                    </p:anim>
                                    <p:anim calcmode="lin" valueType="num">
                                      <p:cBhvr>
                                        <p:cTn id="8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fade">
                                      <p:cBhvr>
                                        <p:cTn id="90" dur="500"/>
                                        <p:tgtEl>
                                          <p:spTgt spid="6"/>
                                        </p:tgtEl>
                                      </p:cBhvr>
                                    </p:animEffect>
                                  </p:childTnLst>
                                </p:cTn>
                              </p:par>
                              <p:par>
                                <p:cTn id="91" presetID="10" presetClass="entr" presetSubtype="0" fill="hold" nodeType="with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par>
                                <p:cTn id="94" presetID="10" presetClass="entr" presetSubtype="0" fill="hold"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500"/>
                                        <p:tgtEl>
                                          <p:spTgt spid="12"/>
                                        </p:tgtEl>
                                      </p:cBhvr>
                                    </p:animEffec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1000"/>
                                        <p:tgtEl>
                                          <p:spTgt spid="54"/>
                                        </p:tgtEl>
                                      </p:cBhvr>
                                    </p:animEffect>
                                    <p:anim calcmode="lin" valueType="num">
                                      <p:cBhvr>
                                        <p:cTn id="102" dur="1000" fill="hold"/>
                                        <p:tgtEl>
                                          <p:spTgt spid="54"/>
                                        </p:tgtEl>
                                        <p:attrNameLst>
                                          <p:attrName>ppt_x</p:attrName>
                                        </p:attrNameLst>
                                      </p:cBhvr>
                                      <p:tavLst>
                                        <p:tav tm="0">
                                          <p:val>
                                            <p:strVal val="#ppt_x"/>
                                          </p:val>
                                        </p:tav>
                                        <p:tav tm="100000">
                                          <p:val>
                                            <p:strVal val="#ppt_x"/>
                                          </p:val>
                                        </p:tav>
                                      </p:tavLst>
                                    </p:anim>
                                    <p:anim calcmode="lin" valueType="num">
                                      <p:cBhvr>
                                        <p:cTn id="103" dur="1000" fill="hold"/>
                                        <p:tgtEl>
                                          <p:spTgt spid="5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58"/>
                                        </p:tgtEl>
                                        <p:attrNameLst>
                                          <p:attrName>style.visibility</p:attrName>
                                        </p:attrNameLst>
                                      </p:cBhvr>
                                      <p:to>
                                        <p:strVal val="visible"/>
                                      </p:to>
                                    </p:set>
                                    <p:anim calcmode="lin" valueType="num">
                                      <p:cBhvr additive="base">
                                        <p:cTn id="113" dur="500" fill="hold"/>
                                        <p:tgtEl>
                                          <p:spTgt spid="58"/>
                                        </p:tgtEl>
                                        <p:attrNameLst>
                                          <p:attrName>ppt_x</p:attrName>
                                        </p:attrNameLst>
                                      </p:cBhvr>
                                      <p:tavLst>
                                        <p:tav tm="0">
                                          <p:val>
                                            <p:strVal val="#ppt_x"/>
                                          </p:val>
                                        </p:tav>
                                        <p:tav tm="100000">
                                          <p:val>
                                            <p:strVal val="#ppt_x"/>
                                          </p:val>
                                        </p:tav>
                                      </p:tavLst>
                                    </p:anim>
                                    <p:anim calcmode="lin" valueType="num">
                                      <p:cBhvr additive="base">
                                        <p:cTn id="114" dur="500" fill="hold"/>
                                        <p:tgtEl>
                                          <p:spTgt spid="58"/>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60"/>
                                        </p:tgtEl>
                                        <p:attrNameLst>
                                          <p:attrName>style.visibility</p:attrName>
                                        </p:attrNameLst>
                                      </p:cBhvr>
                                      <p:to>
                                        <p:strVal val="visible"/>
                                      </p:to>
                                    </p:set>
                                    <p:anim calcmode="lin" valueType="num">
                                      <p:cBhvr additive="base">
                                        <p:cTn id="117" dur="500" fill="hold"/>
                                        <p:tgtEl>
                                          <p:spTgt spid="60"/>
                                        </p:tgtEl>
                                        <p:attrNameLst>
                                          <p:attrName>ppt_x</p:attrName>
                                        </p:attrNameLst>
                                      </p:cBhvr>
                                      <p:tavLst>
                                        <p:tav tm="0">
                                          <p:val>
                                            <p:strVal val="#ppt_x"/>
                                          </p:val>
                                        </p:tav>
                                        <p:tav tm="100000">
                                          <p:val>
                                            <p:strVal val="#ppt_x"/>
                                          </p:val>
                                        </p:tav>
                                      </p:tavLst>
                                    </p:anim>
                                    <p:anim calcmode="lin" valueType="num">
                                      <p:cBhvr additive="base">
                                        <p:cTn id="11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31" grpId="0" animBg="1"/>
      <p:bldP spid="32" grpId="0" animBg="1"/>
      <p:bldP spid="33" grpId="0" animBg="1"/>
      <p:bldP spid="34" grpId="0" animBg="1"/>
      <p:bldP spid="38" grpId="0" animBg="1"/>
      <p:bldP spid="42" grpId="0" animBg="1"/>
      <p:bldP spid="45" grpId="0" animBg="1"/>
      <p:bldP spid="46" grpId="0" animBg="1"/>
      <p:bldP spid="47" grpId="0" animBg="1"/>
      <p:bldP spid="48" grpId="0" animBg="1"/>
      <p:bldP spid="50" grpId="0" animBg="1"/>
      <p:bldP spid="51" grpId="0" animBg="1"/>
      <p:bldP spid="52" grpId="0" animBg="1"/>
      <p:bldP spid="53" grpId="0" animBg="1"/>
      <p:bldP spid="5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sym typeface="+mn-ea"/>
              </a:rPr>
              <a:t>分布式文件系统</a:t>
            </a:r>
            <a:endParaRPr lang="zh-CN" altLang="en-US" dirty="0"/>
          </a:p>
        </p:txBody>
      </p:sp>
      <p:sp>
        <p:nvSpPr>
          <p:cNvPr id="6" name="矩形 5"/>
          <p:cNvSpPr/>
          <p:nvPr/>
        </p:nvSpPr>
        <p:spPr>
          <a:xfrm>
            <a:off x="5902005" y="1390560"/>
            <a:ext cx="5447504" cy="4447371"/>
          </a:xfrm>
          <a:prstGeom prst="rect">
            <a:avLst/>
          </a:prstGeom>
        </p:spPr>
        <p:txBody>
          <a:bodyPr wrap="square">
            <a:spAutoFit/>
          </a:bodyPr>
          <a:lstStyle/>
          <a:p>
            <a:pPr marL="342900" indent="-342900">
              <a:lnSpc>
                <a:spcPct val="150000"/>
              </a:lnSpc>
              <a:buFont typeface="+mj-lt"/>
              <a:buAutoNum type="arabicPeriod"/>
            </a:pPr>
            <a:r>
              <a:rPr lang="zh-CN" altLang="en-US" dirty="0">
                <a:solidFill>
                  <a:srgbClr val="C00000"/>
                </a:solidFill>
                <a:latin typeface="阿里巴巴普惠体"/>
                <a:ea typeface="阿里巴巴普惠体" panose="00020600040101010101"/>
              </a:rPr>
              <a:t>分布式存储</a:t>
            </a:r>
            <a:r>
              <a:rPr lang="zh-CN" altLang="en-US" dirty="0">
                <a:solidFill>
                  <a:srgbClr val="49504F"/>
                </a:solidFill>
                <a:latin typeface="阿里巴巴普惠体"/>
                <a:ea typeface="阿里巴巴普惠体" panose="00020600040101010101"/>
              </a:rPr>
              <a:t>的优点是什么？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solidFill>
                  <a:srgbClr val="AD2B26"/>
                </a:solidFill>
                <a:latin typeface="阿里巴巴普惠体"/>
                <a:ea typeface="阿里巴巴普惠体" panose="00020600040101010101"/>
              </a:rPr>
              <a:t>无限扩展</a:t>
            </a:r>
            <a:r>
              <a:rPr lang="zh-CN" altLang="en-US" sz="1600" dirty="0">
                <a:latin typeface="阿里巴巴普惠体"/>
                <a:ea typeface="阿里巴巴普惠体" panose="00020600040101010101"/>
              </a:rPr>
              <a:t>支撑海量数据存储</a:t>
            </a: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2"/>
            </a:pPr>
            <a:r>
              <a:rPr lang="zh-CN" altLang="en-US" dirty="0">
                <a:solidFill>
                  <a:srgbClr val="C00000"/>
                </a:solidFill>
                <a:latin typeface="阿里巴巴普惠体"/>
                <a:ea typeface="阿里巴巴普惠体" panose="00020600040101010101"/>
              </a:rPr>
              <a:t>元数据记录</a:t>
            </a:r>
            <a:r>
              <a:rPr lang="zh-CN" altLang="en-US" dirty="0">
                <a:solidFill>
                  <a:srgbClr val="49504F"/>
                </a:solidFill>
                <a:latin typeface="阿里巴巴普惠体"/>
                <a:ea typeface="阿里巴巴普惠体" panose="00020600040101010101"/>
              </a:rPr>
              <a:t>的功能是什么？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快速</a:t>
            </a:r>
            <a:r>
              <a:rPr lang="zh-CN" altLang="en-US" sz="1600" dirty="0">
                <a:solidFill>
                  <a:srgbClr val="C00000"/>
                </a:solidFill>
                <a:latin typeface="阿里巴巴普惠体"/>
                <a:ea typeface="阿里巴巴普惠体" panose="00020600040101010101"/>
              </a:rPr>
              <a:t>定位文件</a:t>
            </a:r>
            <a:r>
              <a:rPr lang="zh-CN" altLang="en-US" sz="1600" dirty="0">
                <a:latin typeface="阿里巴巴普惠体"/>
                <a:ea typeface="阿里巴巴普惠体" panose="00020600040101010101"/>
              </a:rPr>
              <a:t>位置便于查找</a:t>
            </a:r>
            <a:endParaRPr lang="en-US" altLang="zh-CN" sz="1600" dirty="0">
              <a:latin typeface="阿里巴巴普惠体"/>
              <a:ea typeface="阿里巴巴普惠体" panose="00020600040101010101"/>
            </a:endParaRP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3"/>
            </a:pPr>
            <a:r>
              <a:rPr lang="zh-CN" altLang="en-US" dirty="0">
                <a:solidFill>
                  <a:srgbClr val="49504F"/>
                </a:solidFill>
                <a:latin typeface="阿里巴巴普惠体"/>
                <a:ea typeface="阿里巴巴普惠体" panose="00020600040101010101"/>
              </a:rPr>
              <a:t>文件</a:t>
            </a:r>
            <a:r>
              <a:rPr lang="zh-CN" altLang="en-US" dirty="0">
                <a:solidFill>
                  <a:srgbClr val="C00000"/>
                </a:solidFill>
                <a:latin typeface="阿里巴巴普惠体"/>
                <a:ea typeface="阿里巴巴普惠体" panose="00020600040101010101"/>
              </a:rPr>
              <a:t>分块存储</a:t>
            </a:r>
            <a:r>
              <a:rPr lang="zh-CN" altLang="en-US" dirty="0">
                <a:solidFill>
                  <a:srgbClr val="49504F"/>
                </a:solidFill>
                <a:latin typeface="阿里巴巴普惠体"/>
                <a:ea typeface="阿里巴巴普惠体" panose="00020600040101010101"/>
              </a:rPr>
              <a:t>好处是什么？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针对块</a:t>
            </a:r>
            <a:r>
              <a:rPr lang="zh-CN" altLang="en-US" sz="1600" dirty="0">
                <a:solidFill>
                  <a:srgbClr val="B70006"/>
                </a:solidFill>
                <a:latin typeface="阿里巴巴普惠体"/>
                <a:ea typeface="阿里巴巴普惠体" panose="00020600040101010101"/>
              </a:rPr>
              <a:t>并行操作</a:t>
            </a:r>
            <a:r>
              <a:rPr lang="zh-CN" altLang="en-US" sz="1600" dirty="0">
                <a:latin typeface="阿里巴巴普惠体"/>
                <a:ea typeface="阿里巴巴普惠体" panose="00020600040101010101"/>
              </a:rPr>
              <a:t>提高效率</a:t>
            </a:r>
            <a:endParaRPr lang="en-US" altLang="zh-CN" sz="1600" dirty="0">
              <a:latin typeface="阿里巴巴普惠体"/>
              <a:ea typeface="阿里巴巴普惠体" panose="00020600040101010101"/>
            </a:endParaRPr>
          </a:p>
          <a:p>
            <a:pPr>
              <a:lnSpc>
                <a:spcPct val="150000"/>
              </a:lnSpc>
            </a:pPr>
            <a:endParaRPr lang="en-US" altLang="zh-CN" dirty="0">
              <a:solidFill>
                <a:srgbClr val="49504F"/>
              </a:solidFill>
              <a:latin typeface="阿里巴巴普惠体"/>
            </a:endParaRPr>
          </a:p>
          <a:p>
            <a:pPr marL="342900" indent="-342900">
              <a:lnSpc>
                <a:spcPct val="150000"/>
              </a:lnSpc>
              <a:buFont typeface="+mj-lt"/>
              <a:buAutoNum type="arabicPeriod" startAt="4"/>
            </a:pPr>
            <a:r>
              <a:rPr lang="zh-CN" altLang="en-US" dirty="0">
                <a:solidFill>
                  <a:srgbClr val="49504F"/>
                </a:solidFill>
                <a:latin typeface="阿里巴巴普惠体"/>
                <a:ea typeface="阿里巴巴普惠体" panose="00020600040101010101"/>
              </a:rPr>
              <a:t>设置</a:t>
            </a:r>
            <a:r>
              <a:rPr lang="zh-CN" altLang="en-US" dirty="0">
                <a:solidFill>
                  <a:srgbClr val="C00000"/>
                </a:solidFill>
                <a:latin typeface="阿里巴巴普惠体"/>
                <a:ea typeface="阿里巴巴普惠体" panose="00020600040101010101"/>
              </a:rPr>
              <a:t>副本备份</a:t>
            </a:r>
            <a:r>
              <a:rPr lang="zh-CN" altLang="en-US" dirty="0">
                <a:solidFill>
                  <a:srgbClr val="49504F"/>
                </a:solidFill>
                <a:latin typeface="阿里巴巴普惠体"/>
                <a:ea typeface="阿里巴巴普惠体" panose="00020600040101010101"/>
              </a:rPr>
              <a:t>的作用是什么？</a:t>
            </a:r>
            <a:endParaRPr lang="en-US" altLang="zh-CN" dirty="0">
              <a:solidFill>
                <a:srgbClr val="49504F"/>
              </a:solidFill>
              <a:latin typeface="阿里巴巴普惠体"/>
              <a:ea typeface="阿里巴巴普惠体" panose="00020600040101010101"/>
            </a:endParaRPr>
          </a:p>
          <a:p>
            <a:pPr marL="371475">
              <a:lnSpc>
                <a:spcPct val="150000"/>
              </a:lnSpc>
            </a:pPr>
            <a:r>
              <a:rPr lang="zh-CN" altLang="en-US" sz="1600" dirty="0">
                <a:latin typeface="阿里巴巴普惠体"/>
                <a:ea typeface="阿里巴巴普惠体" panose="00020600040101010101"/>
              </a:rPr>
              <a:t>冗余存储保障</a:t>
            </a:r>
            <a:r>
              <a:rPr lang="zh-CN" altLang="en-US" sz="1600" dirty="0">
                <a:solidFill>
                  <a:srgbClr val="C00000"/>
                </a:solidFill>
                <a:latin typeface="阿里巴巴普惠体"/>
                <a:ea typeface="阿里巴巴普惠体" panose="00020600040101010101"/>
              </a:rPr>
              <a:t>数据安全</a:t>
            </a:r>
            <a:endParaRPr lang="en-US" altLang="zh-CN" sz="1600" dirty="0">
              <a:solidFill>
                <a:srgbClr val="C00000"/>
              </a:solidFill>
              <a:latin typeface="阿里巴巴普惠体"/>
              <a:ea typeface="阿里巴巴普惠体" panose="00020600040101010101"/>
            </a:endParaRPr>
          </a:p>
        </p:txBody>
      </p:sp>
    </p:spTree>
    <p:extLst>
      <p:ext uri="{BB962C8B-B14F-4D97-AF65-F5344CB8AC3E}">
        <p14:creationId xmlns:p14="http://schemas.microsoft.com/office/powerpoint/2010/main" val="291324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简介</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2974906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a:t>
            </a:r>
            <a:r>
              <a:rPr lang="en-US" altLang="zh-CN" dirty="0"/>
              <a:t>Hadoop Distributed File System </a:t>
            </a:r>
            <a:r>
              <a:rPr lang="zh-CN" altLang="en-US" dirty="0"/>
              <a:t>）</a:t>
            </a:r>
            <a:r>
              <a:rPr lang="zh-CN" altLang="zh-CN" dirty="0"/>
              <a:t>，意为：</a:t>
            </a:r>
            <a:r>
              <a:rPr lang="en-US" altLang="zh-CN" b="1" dirty="0">
                <a:solidFill>
                  <a:srgbClr val="C00000"/>
                </a:solidFill>
              </a:rPr>
              <a:t>Hadoop</a:t>
            </a:r>
            <a:r>
              <a:rPr lang="zh-CN" altLang="zh-CN" b="1" dirty="0">
                <a:solidFill>
                  <a:srgbClr val="C00000"/>
                </a:solidFill>
              </a:rPr>
              <a:t>分布式文件系统</a:t>
            </a:r>
            <a:r>
              <a:rPr lang="zh-CN" altLang="zh-CN" dirty="0"/>
              <a:t>。</a:t>
            </a:r>
            <a:endParaRPr lang="en-US" altLang="zh-CN" dirty="0"/>
          </a:p>
          <a:p>
            <a:r>
              <a:rPr lang="zh-CN" altLang="zh-CN" dirty="0"/>
              <a:t>是</a:t>
            </a:r>
            <a:r>
              <a:rPr lang="en-US" altLang="zh-CN" dirty="0"/>
              <a:t>Apache Hadoop</a:t>
            </a:r>
            <a:r>
              <a:rPr lang="zh-CN" altLang="zh-CN" dirty="0"/>
              <a:t>核心组件之一，作为</a:t>
            </a:r>
            <a:r>
              <a:rPr lang="zh-CN" altLang="en-US" dirty="0">
                <a:solidFill>
                  <a:srgbClr val="C00000"/>
                </a:solidFill>
              </a:rPr>
              <a:t>大数据生态圈</a:t>
            </a:r>
            <a:r>
              <a:rPr lang="zh-CN" altLang="zh-CN" dirty="0">
                <a:solidFill>
                  <a:srgbClr val="C00000"/>
                </a:solidFill>
              </a:rPr>
              <a:t>最底层</a:t>
            </a:r>
            <a:r>
              <a:rPr lang="zh-CN" altLang="zh-CN" dirty="0"/>
              <a:t>的分布式存储服务而存在。</a:t>
            </a:r>
            <a:r>
              <a:rPr lang="zh-CN" altLang="en-US" dirty="0"/>
              <a:t>也可以说大数据首先要解决的问题就是海量数据的存储问题。</a:t>
            </a:r>
            <a:endParaRPr lang="zh-CN" altLang="zh-CN" dirty="0"/>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简介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909" y="3145302"/>
            <a:ext cx="6159540" cy="3475997"/>
          </a:xfrm>
          <a:prstGeom prst="rect">
            <a:avLst/>
          </a:prstGeom>
        </p:spPr>
      </p:pic>
    </p:spTree>
    <p:extLst>
      <p:ext uri="{BB962C8B-B14F-4D97-AF65-F5344CB8AC3E}">
        <p14:creationId xmlns:p14="http://schemas.microsoft.com/office/powerpoint/2010/main" val="1374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kumimoji="1" lang="en-US" altLang="zh-CN" dirty="0"/>
              <a:t>HDFS</a:t>
            </a:r>
            <a:r>
              <a:rPr kumimoji="1" lang="zh-CN" altLang="en-US" dirty="0"/>
              <a:t>基础知识</a:t>
            </a:r>
            <a:endParaRPr kumimoji="1" lang="en-US" altLang="zh-CN" dirty="0"/>
          </a:p>
          <a:p>
            <a:r>
              <a:rPr kumimoji="1" lang="en-US" altLang="zh-CN" dirty="0"/>
              <a:t>HDFS shell</a:t>
            </a:r>
            <a:r>
              <a:rPr kumimoji="1" lang="zh-CN" altLang="en-US" dirty="0"/>
              <a:t>操作</a:t>
            </a:r>
            <a:endParaRPr kumimoji="1" lang="en-US" altLang="zh-CN" dirty="0"/>
          </a:p>
          <a:p>
            <a:r>
              <a:rPr kumimoji="1" lang="en-US" altLang="zh-CN" dirty="0"/>
              <a:t>HDFS</a:t>
            </a:r>
            <a:r>
              <a:rPr kumimoji="1" lang="zh-CN" altLang="en-US" dirty="0"/>
              <a:t>工作流程与机制</a:t>
            </a:r>
            <a:endParaRPr kumimoji="1" lang="en-US" altLang="zh-CN" dirty="0"/>
          </a:p>
          <a:p>
            <a:r>
              <a:rPr kumimoji="1" lang="en-US" altLang="zh-CN" dirty="0"/>
              <a:t>HDFS</a:t>
            </a:r>
            <a:r>
              <a:rPr kumimoji="1" lang="zh-CN" altLang="en-US" dirty="0"/>
              <a:t>辅助工具</a:t>
            </a:r>
            <a:endParaRPr kumimoji="1" lang="en-US" altLang="zh-CN" dirty="0"/>
          </a:p>
          <a:p>
            <a:r>
              <a:rPr kumimoji="1" lang="en-US" altLang="zh-CN" dirty="0"/>
              <a:t>HDFS</a:t>
            </a:r>
            <a:r>
              <a:rPr kumimoji="1" lang="zh-CN" altLang="en-US" dirty="0"/>
              <a:t>元数据管理机制</a:t>
            </a:r>
            <a:endParaRPr kumimoji="1" lang="en-US" altLang="zh-CN" dirty="0"/>
          </a:p>
          <a:p>
            <a:r>
              <a:rPr kumimoji="1" lang="en-US" altLang="zh-CN" dirty="0"/>
              <a:t>HDFS</a:t>
            </a:r>
            <a:r>
              <a:rPr kumimoji="1" lang="zh-CN" altLang="en-US" dirty="0"/>
              <a:t>安全模式</a:t>
            </a:r>
          </a:p>
        </p:txBody>
      </p:sp>
    </p:spTree>
    <p:extLst>
      <p:ext uri="{BB962C8B-B14F-4D97-AF65-F5344CB8AC3E}">
        <p14:creationId xmlns:p14="http://schemas.microsoft.com/office/powerpoint/2010/main" val="371018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主要是</a:t>
            </a:r>
            <a:r>
              <a:rPr lang="zh-CN" altLang="zh-CN" dirty="0">
                <a:solidFill>
                  <a:srgbClr val="C00000"/>
                </a:solidFill>
              </a:rPr>
              <a:t>解决大数据</a:t>
            </a:r>
            <a:r>
              <a:rPr lang="zh-CN" altLang="en-US" dirty="0">
                <a:solidFill>
                  <a:srgbClr val="C00000"/>
                </a:solidFill>
              </a:rPr>
              <a:t>如何</a:t>
            </a:r>
            <a:r>
              <a:rPr lang="zh-CN" altLang="zh-CN" dirty="0">
                <a:solidFill>
                  <a:srgbClr val="C00000"/>
                </a:solidFill>
              </a:rPr>
              <a:t>存储</a:t>
            </a:r>
            <a:r>
              <a:rPr lang="zh-CN" altLang="en-US" dirty="0">
                <a:solidFill>
                  <a:srgbClr val="C00000"/>
                </a:solidFill>
              </a:rPr>
              <a:t>问题的</a:t>
            </a:r>
            <a:r>
              <a:rPr lang="zh-CN" altLang="zh-CN" dirty="0"/>
              <a:t>。</a:t>
            </a:r>
            <a:r>
              <a:rPr lang="zh-CN" altLang="en-US" dirty="0"/>
              <a:t>分布式意味着</a:t>
            </a:r>
            <a:r>
              <a:rPr lang="zh-CN" altLang="zh-CN" dirty="0"/>
              <a:t>是</a:t>
            </a:r>
            <a:r>
              <a:rPr lang="en-US" altLang="zh-CN" dirty="0"/>
              <a:t>HDFS</a:t>
            </a:r>
            <a:r>
              <a:rPr lang="zh-CN" altLang="en-US" dirty="0"/>
              <a:t>是</a:t>
            </a:r>
            <a:r>
              <a:rPr lang="zh-CN" altLang="zh-CN" dirty="0">
                <a:solidFill>
                  <a:srgbClr val="C00000"/>
                </a:solidFill>
              </a:rPr>
              <a:t>横跨在多台计算机</a:t>
            </a:r>
            <a:r>
              <a:rPr lang="zh-CN" altLang="zh-CN" dirty="0"/>
              <a:t>上的存储系统。</a:t>
            </a:r>
            <a:endParaRPr lang="en-US" altLang="zh-CN" dirty="0"/>
          </a:p>
          <a:p>
            <a:pPr lvl="0"/>
            <a:r>
              <a:rPr lang="en-US" altLang="zh-CN" dirty="0"/>
              <a:t>HDFS</a:t>
            </a:r>
            <a:r>
              <a:rPr lang="zh-CN" altLang="zh-CN" dirty="0"/>
              <a:t>是一种能够在普通硬件上运行的分布式文件系统，它是</a:t>
            </a:r>
            <a:r>
              <a:rPr lang="zh-CN" altLang="zh-CN" dirty="0">
                <a:solidFill>
                  <a:srgbClr val="C00000"/>
                </a:solidFill>
              </a:rPr>
              <a:t>高度容错</a:t>
            </a:r>
            <a:r>
              <a:rPr lang="zh-CN" altLang="zh-CN" dirty="0"/>
              <a:t>的，适应于具有大数据集的应用程序，它非常适于存储大型数据</a:t>
            </a:r>
            <a:r>
              <a:rPr lang="en-US" altLang="zh-CN" dirty="0"/>
              <a:t> (</a:t>
            </a:r>
            <a:r>
              <a:rPr lang="zh-CN" altLang="zh-CN" dirty="0"/>
              <a:t>比如</a:t>
            </a:r>
            <a:r>
              <a:rPr lang="en-US" altLang="zh-CN" dirty="0"/>
              <a:t> TB </a:t>
            </a:r>
            <a:r>
              <a:rPr lang="zh-CN" altLang="zh-CN" dirty="0"/>
              <a:t>和</a:t>
            </a:r>
            <a:r>
              <a:rPr lang="en-US" altLang="zh-CN" dirty="0"/>
              <a:t> PB)</a:t>
            </a:r>
            <a:r>
              <a:rPr lang="zh-CN" altLang="en-US" dirty="0"/>
              <a:t>。</a:t>
            </a:r>
            <a:endParaRPr lang="en-US" altLang="zh-CN" dirty="0"/>
          </a:p>
          <a:p>
            <a:r>
              <a:rPr lang="en-US" altLang="zh-CN" dirty="0"/>
              <a:t>HDFS</a:t>
            </a:r>
            <a:r>
              <a:rPr lang="zh-CN" altLang="zh-CN" dirty="0"/>
              <a:t>使用多台计算机存储文件</a:t>
            </a:r>
            <a:r>
              <a:rPr lang="en-US" altLang="zh-CN" dirty="0"/>
              <a:t>, </a:t>
            </a:r>
            <a:r>
              <a:rPr lang="zh-CN" altLang="zh-CN" dirty="0"/>
              <a:t>并且提供</a:t>
            </a:r>
            <a:r>
              <a:rPr lang="zh-CN" altLang="zh-CN" dirty="0">
                <a:solidFill>
                  <a:srgbClr val="C00000"/>
                </a:solidFill>
              </a:rPr>
              <a:t>统一的访问接口</a:t>
            </a:r>
            <a:r>
              <a:rPr lang="en-US" altLang="zh-CN" dirty="0"/>
              <a:t>, </a:t>
            </a:r>
            <a:r>
              <a:rPr lang="zh-CN" altLang="zh-CN" dirty="0"/>
              <a:t>像是访问一个普通文件系统一样使用分布式文件系统</a:t>
            </a:r>
            <a:r>
              <a:rPr lang="zh-CN" altLang="en-US" dirty="0"/>
              <a:t>。</a:t>
            </a:r>
            <a:endParaRPr lang="en-US" altLang="zh-CN" dirty="0"/>
          </a:p>
          <a:p>
            <a:pPr lvl="0"/>
            <a:endParaRPr lang="zh-CN" altLang="zh-CN" dirty="0"/>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简介</a:t>
            </a:r>
          </a:p>
        </p:txBody>
      </p:sp>
      <p:pic>
        <p:nvPicPr>
          <p:cNvPr id="1026" name="Picture 2" descr="The overview of the Hadoop Distributed File System (HDF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519" y="3594944"/>
            <a:ext cx="5840319" cy="3078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91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起源发展、设计目标</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619967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lvl="0"/>
            <a:r>
              <a:rPr lang="en-US" altLang="zh-CN" dirty="0">
                <a:solidFill>
                  <a:srgbClr val="C00000"/>
                </a:solidFill>
              </a:rPr>
              <a:t>Doug Cutting</a:t>
            </a:r>
            <a:r>
              <a:rPr lang="zh-CN" altLang="en-US" dirty="0"/>
              <a:t>领导</a:t>
            </a:r>
            <a:r>
              <a:rPr lang="en-US" altLang="zh-CN" dirty="0">
                <a:solidFill>
                  <a:srgbClr val="C00000"/>
                </a:solidFill>
              </a:rPr>
              <a:t>Nutch</a:t>
            </a:r>
            <a:r>
              <a:rPr lang="zh-CN" altLang="en-US" dirty="0">
                <a:solidFill>
                  <a:srgbClr val="C00000"/>
                </a:solidFill>
              </a:rPr>
              <a:t>项目</a:t>
            </a:r>
            <a:r>
              <a:rPr lang="zh-CN" altLang="en-US" dirty="0"/>
              <a:t>研发，</a:t>
            </a:r>
            <a:r>
              <a:rPr lang="en-US" altLang="zh-CN" dirty="0"/>
              <a:t>Nutch</a:t>
            </a:r>
            <a:r>
              <a:rPr lang="zh-CN" altLang="en-US" dirty="0"/>
              <a:t>的设计目标是构建一个大型的全网搜索引擎，包括网页抓取、索引、查询等功能。</a:t>
            </a:r>
            <a:endParaRPr lang="en-US" altLang="zh-CN" dirty="0"/>
          </a:p>
          <a:p>
            <a:pPr lvl="0"/>
            <a:r>
              <a:rPr lang="zh-CN" altLang="en-US" dirty="0"/>
              <a:t>随着爬虫抓取网页数量的增加，遇到了严重的可扩展性问题</a:t>
            </a:r>
            <a:r>
              <a:rPr lang="en-US" altLang="zh-CN" dirty="0"/>
              <a:t>——</a:t>
            </a:r>
            <a:r>
              <a:rPr lang="zh-CN" altLang="en-US" dirty="0">
                <a:solidFill>
                  <a:srgbClr val="C00000"/>
                </a:solidFill>
              </a:rPr>
              <a:t>如何解决数十亿网页的存储和索引问题</a:t>
            </a:r>
            <a:r>
              <a:rPr lang="zh-CN" altLang="en-US" dirty="0"/>
              <a:t>。</a:t>
            </a:r>
            <a:endParaRPr lang="en-US" altLang="zh-CN" dirty="0"/>
          </a:p>
          <a:p>
            <a:pPr lvl="0"/>
            <a:r>
              <a:rPr lang="en-US" altLang="zh-CN" dirty="0"/>
              <a:t>2003</a:t>
            </a:r>
            <a:r>
              <a:rPr lang="zh-CN" altLang="zh-CN" dirty="0"/>
              <a:t>年的时候</a:t>
            </a:r>
            <a:r>
              <a:rPr lang="en-US" altLang="zh-CN" dirty="0"/>
              <a:t>, </a:t>
            </a:r>
            <a:r>
              <a:rPr lang="en-US" altLang="zh-CN" dirty="0">
                <a:solidFill>
                  <a:srgbClr val="C00000"/>
                </a:solidFill>
              </a:rPr>
              <a:t>Google</a:t>
            </a:r>
            <a:r>
              <a:rPr lang="en-US" altLang="zh-CN" dirty="0"/>
              <a:t> </a:t>
            </a:r>
            <a:r>
              <a:rPr lang="zh-CN" altLang="en-US" dirty="0"/>
              <a:t>发表的论文为该问题提供了可行的解决方案。</a:t>
            </a:r>
            <a:endParaRPr lang="en-US" altLang="zh-CN" dirty="0"/>
          </a:p>
          <a:p>
            <a:pPr marL="0" indent="0">
              <a:buNone/>
            </a:pPr>
            <a:r>
              <a:rPr lang="zh-CN" altLang="en-US" dirty="0"/>
              <a:t>   </a:t>
            </a:r>
            <a:r>
              <a:rPr lang="en-US" altLang="zh-CN" dirty="0"/>
              <a:t>《</a:t>
            </a:r>
            <a:r>
              <a:rPr lang="zh-CN" altLang="en-US" dirty="0">
                <a:solidFill>
                  <a:srgbClr val="C00000"/>
                </a:solidFill>
              </a:rPr>
              <a:t>分布式文件系统（</a:t>
            </a:r>
            <a:r>
              <a:rPr lang="en-US" altLang="zh-CN" dirty="0">
                <a:solidFill>
                  <a:srgbClr val="C00000"/>
                </a:solidFill>
              </a:rPr>
              <a:t>GFS</a:t>
            </a:r>
            <a:r>
              <a:rPr lang="zh-CN" altLang="en-US" dirty="0"/>
              <a:t>），可用于处理海量网页的存储</a:t>
            </a:r>
            <a:r>
              <a:rPr lang="en-US" altLang="zh-CN" dirty="0"/>
              <a:t>》</a:t>
            </a:r>
          </a:p>
          <a:p>
            <a:r>
              <a:rPr lang="en-US" altLang="zh-CN" dirty="0"/>
              <a:t>Nutch</a:t>
            </a:r>
            <a:r>
              <a:rPr lang="zh-CN" altLang="en-US" dirty="0"/>
              <a:t>的开发人员完成了相应的开源实现</a:t>
            </a:r>
            <a:r>
              <a:rPr lang="en-US" altLang="zh-CN" dirty="0"/>
              <a:t>HDFS</a:t>
            </a:r>
            <a:r>
              <a:rPr lang="zh-CN" altLang="en-US" dirty="0"/>
              <a:t>，并从</a:t>
            </a:r>
            <a:r>
              <a:rPr lang="en-US" altLang="zh-CN" dirty="0"/>
              <a:t>Nutch</a:t>
            </a:r>
            <a:r>
              <a:rPr lang="zh-CN" altLang="en-US" dirty="0"/>
              <a:t>中剥离和</a:t>
            </a:r>
            <a:r>
              <a:rPr lang="en-US" altLang="zh-CN" dirty="0"/>
              <a:t>MapReduce</a:t>
            </a:r>
            <a:r>
              <a:rPr lang="zh-CN" altLang="en-US" dirty="0"/>
              <a:t>成为独立项目</a:t>
            </a:r>
            <a:r>
              <a:rPr lang="en-US" altLang="zh-CN" dirty="0"/>
              <a:t>HADOOP</a:t>
            </a:r>
            <a:r>
              <a:rPr lang="zh-CN" altLang="en-US" dirty="0"/>
              <a:t>。</a:t>
            </a: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起源发展</a:t>
            </a:r>
          </a:p>
        </p:txBody>
      </p:sp>
      <p:pic>
        <p:nvPicPr>
          <p:cNvPr id="2" name="图片 1"/>
          <p:cNvPicPr>
            <a:picLocks noChangeAspect="1"/>
          </p:cNvPicPr>
          <p:nvPr/>
        </p:nvPicPr>
        <p:blipFill>
          <a:blip r:embed="rId2"/>
          <a:stretch>
            <a:fillRect/>
          </a:stretch>
        </p:blipFill>
        <p:spPr>
          <a:xfrm>
            <a:off x="1840306" y="4267200"/>
            <a:ext cx="8329382" cy="2216443"/>
          </a:xfrm>
          <a:prstGeom prst="rect">
            <a:avLst/>
          </a:prstGeom>
          <a:ln>
            <a:solidFill>
              <a:schemeClr val="accent1"/>
            </a:solidFill>
          </a:ln>
        </p:spPr>
      </p:pic>
    </p:spTree>
    <p:extLst>
      <p:ext uri="{BB962C8B-B14F-4D97-AF65-F5344CB8AC3E}">
        <p14:creationId xmlns:p14="http://schemas.microsoft.com/office/powerpoint/2010/main" val="3439960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chemeClr val="tx1"/>
                </a:solidFill>
              </a:rPr>
              <a:t>硬件故障（</a:t>
            </a:r>
            <a:r>
              <a:rPr lang="en-US" altLang="zh-CN" dirty="0">
                <a:solidFill>
                  <a:schemeClr val="tx1"/>
                </a:solidFill>
              </a:rPr>
              <a:t>Hardware Failure</a:t>
            </a:r>
            <a:r>
              <a:rPr lang="zh-CN" altLang="en-US" dirty="0">
                <a:solidFill>
                  <a:schemeClr val="tx1"/>
                </a:solidFill>
              </a:rPr>
              <a:t>）</a:t>
            </a:r>
            <a:r>
              <a:rPr lang="zh-CN" altLang="en-US" dirty="0"/>
              <a:t>是常态， </a:t>
            </a:r>
            <a:r>
              <a:rPr lang="en-US" altLang="zh-CN" dirty="0"/>
              <a:t>HDFS</a:t>
            </a:r>
            <a:r>
              <a:rPr lang="zh-CN" altLang="en-US" dirty="0"/>
              <a:t>可能有成百上千的服务器组成，每一个组件都有可能出现故障。因此</a:t>
            </a:r>
            <a:r>
              <a:rPr lang="zh-CN" altLang="en-US" b="1" dirty="0">
                <a:solidFill>
                  <a:srgbClr val="92D050"/>
                </a:solidFill>
              </a:rPr>
              <a:t>故障检测和自动快速恢复</a:t>
            </a:r>
            <a:r>
              <a:rPr lang="zh-CN" altLang="en-US" dirty="0"/>
              <a:t>是</a:t>
            </a:r>
            <a:r>
              <a:rPr lang="en-US" altLang="zh-CN" dirty="0"/>
              <a:t>HDFS</a:t>
            </a:r>
            <a:r>
              <a:rPr lang="zh-CN" altLang="en-US" dirty="0"/>
              <a:t>的核心架构目标。</a:t>
            </a:r>
          </a:p>
          <a:p>
            <a:r>
              <a:rPr lang="en-US" altLang="zh-CN" dirty="0"/>
              <a:t>HDFS</a:t>
            </a:r>
            <a:r>
              <a:rPr lang="zh-CN" altLang="en-US" dirty="0"/>
              <a:t>上的应用主要是以</a:t>
            </a:r>
            <a:r>
              <a:rPr lang="zh-CN" altLang="en-US" dirty="0">
                <a:solidFill>
                  <a:schemeClr val="tx1"/>
                </a:solidFill>
              </a:rPr>
              <a:t>流式读取数据（</a:t>
            </a:r>
            <a:r>
              <a:rPr lang="en-US" altLang="zh-CN" dirty="0">
                <a:solidFill>
                  <a:schemeClr val="tx1"/>
                </a:solidFill>
              </a:rPr>
              <a:t>Streaming Data Access</a:t>
            </a:r>
            <a:r>
              <a:rPr lang="zh-CN" altLang="en-US" dirty="0">
                <a:solidFill>
                  <a:schemeClr val="tx1"/>
                </a:solidFill>
              </a:rPr>
              <a:t>）</a:t>
            </a:r>
            <a:r>
              <a:rPr lang="zh-CN" altLang="en-US" dirty="0"/>
              <a:t>。</a:t>
            </a:r>
            <a:r>
              <a:rPr lang="en-US" altLang="zh-CN" dirty="0"/>
              <a:t>HDFS</a:t>
            </a:r>
            <a:r>
              <a:rPr lang="zh-CN" altLang="en-US" dirty="0"/>
              <a:t>被设计成</a:t>
            </a:r>
            <a:r>
              <a:rPr lang="zh-CN" altLang="en-US" b="1" dirty="0">
                <a:solidFill>
                  <a:srgbClr val="92D050"/>
                </a:solidFill>
              </a:rPr>
              <a:t>用于批处理</a:t>
            </a:r>
            <a:r>
              <a:rPr lang="zh-CN" altLang="en-US" dirty="0"/>
              <a:t>，而不是用户交互式的。相较于数据访问的反应时间，更</a:t>
            </a:r>
            <a:r>
              <a:rPr lang="zh-CN" altLang="en-US" b="1" dirty="0">
                <a:solidFill>
                  <a:srgbClr val="92D050"/>
                </a:solidFill>
              </a:rPr>
              <a:t>注重数据访问的高吞吐量</a:t>
            </a:r>
            <a:r>
              <a:rPr lang="zh-CN" altLang="en-US" dirty="0"/>
              <a:t>。</a:t>
            </a:r>
          </a:p>
          <a:p>
            <a:r>
              <a:rPr lang="zh-CN" altLang="en-US" dirty="0"/>
              <a:t>典型的</a:t>
            </a:r>
            <a:r>
              <a:rPr lang="en-US" altLang="zh-CN" dirty="0"/>
              <a:t>HDFS</a:t>
            </a:r>
            <a:r>
              <a:rPr lang="zh-CN" altLang="en-US" dirty="0"/>
              <a:t>文件大小是</a:t>
            </a:r>
            <a:r>
              <a:rPr lang="en-US" altLang="zh-CN" dirty="0"/>
              <a:t>GB</a:t>
            </a:r>
            <a:r>
              <a:rPr lang="zh-CN" altLang="en-US" dirty="0"/>
              <a:t>到</a:t>
            </a:r>
            <a:r>
              <a:rPr lang="en-US" altLang="zh-CN" dirty="0"/>
              <a:t>TB</a:t>
            </a:r>
            <a:r>
              <a:rPr lang="zh-CN" altLang="en-US" dirty="0"/>
              <a:t>的级别。所以，</a:t>
            </a:r>
            <a:r>
              <a:rPr lang="en-US" altLang="zh-CN" dirty="0"/>
              <a:t>HDFS</a:t>
            </a:r>
            <a:r>
              <a:rPr lang="zh-CN" altLang="en-US" dirty="0"/>
              <a:t>被调整成</a:t>
            </a:r>
            <a:r>
              <a:rPr lang="zh-CN" altLang="en-US" b="1" dirty="0">
                <a:solidFill>
                  <a:srgbClr val="92D050"/>
                </a:solidFill>
              </a:rPr>
              <a:t>支持大文件（</a:t>
            </a:r>
            <a:r>
              <a:rPr lang="en-US" altLang="zh-CN" b="1" dirty="0">
                <a:solidFill>
                  <a:srgbClr val="92D050"/>
                </a:solidFill>
              </a:rPr>
              <a:t>Large Data Sets</a:t>
            </a:r>
            <a:r>
              <a:rPr lang="zh-CN" altLang="en-US" b="1" dirty="0">
                <a:solidFill>
                  <a:srgbClr val="92D050"/>
                </a:solidFill>
              </a:rPr>
              <a:t>）</a:t>
            </a:r>
            <a:r>
              <a:rPr lang="zh-CN" altLang="en-US" dirty="0"/>
              <a:t>。它应该提供很高的聚合数据带宽，一个集群中支持数百个节点，一个集群中还应该支持千万级别的文件。</a:t>
            </a:r>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设计目标</a:t>
            </a:r>
          </a:p>
        </p:txBody>
      </p:sp>
    </p:spTree>
    <p:extLst>
      <p:ext uri="{BB962C8B-B14F-4D97-AF65-F5344CB8AC3E}">
        <p14:creationId xmlns:p14="http://schemas.microsoft.com/office/powerpoint/2010/main" val="371919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大部分</a:t>
            </a:r>
            <a:r>
              <a:rPr lang="en-US" altLang="zh-CN" dirty="0"/>
              <a:t>HDFS</a:t>
            </a:r>
            <a:r>
              <a:rPr lang="zh-CN" altLang="en-US" dirty="0"/>
              <a:t>应用对文件要求的是</a:t>
            </a:r>
            <a:r>
              <a:rPr lang="en-US" altLang="zh-CN" b="1" dirty="0">
                <a:solidFill>
                  <a:srgbClr val="92D050"/>
                </a:solidFill>
              </a:rPr>
              <a:t>write-one-read-many</a:t>
            </a:r>
            <a:r>
              <a:rPr lang="zh-CN" altLang="en-US" dirty="0"/>
              <a:t>访问模型。一个文件一旦</a:t>
            </a:r>
            <a:r>
              <a:rPr lang="zh-CN" altLang="en-US" dirty="0">
                <a:solidFill>
                  <a:srgbClr val="92D050"/>
                </a:solidFill>
              </a:rPr>
              <a:t>创建、写入、关闭之后就不需要修改</a:t>
            </a:r>
            <a:r>
              <a:rPr lang="zh-CN" altLang="en-US" dirty="0"/>
              <a:t>了。这一假设简化了数据一致性问题，使高吞吐量的数据访问成为可能。</a:t>
            </a:r>
          </a:p>
          <a:p>
            <a:r>
              <a:rPr lang="zh-CN" altLang="en-US" dirty="0">
                <a:solidFill>
                  <a:srgbClr val="92D050"/>
                </a:solidFill>
              </a:rPr>
              <a:t>移动计算的代价比之移动数据的代价低</a:t>
            </a:r>
            <a:r>
              <a:rPr lang="zh-CN" altLang="en-US" dirty="0"/>
              <a:t>。一个应用请求的计算，离它操作的数据越近就越高效。将计算移动到数据附近，比之将数据移动到应用所在显然更好。</a:t>
            </a:r>
          </a:p>
          <a:p>
            <a:r>
              <a:rPr lang="en-US" altLang="zh-CN" dirty="0"/>
              <a:t>HDFS</a:t>
            </a:r>
            <a:r>
              <a:rPr lang="zh-CN" altLang="en-US" dirty="0"/>
              <a:t>被设计为可从一个</a:t>
            </a:r>
            <a:r>
              <a:rPr lang="zh-CN" altLang="en-US" dirty="0">
                <a:solidFill>
                  <a:srgbClr val="92D050"/>
                </a:solidFill>
              </a:rPr>
              <a:t>平台轻松移植</a:t>
            </a:r>
            <a:r>
              <a:rPr lang="zh-CN" altLang="en-US" dirty="0"/>
              <a:t>到另一个平台。这有助于将</a:t>
            </a:r>
            <a:r>
              <a:rPr lang="en-US" altLang="zh-CN" dirty="0"/>
              <a:t>HDFS</a:t>
            </a:r>
            <a:r>
              <a:rPr lang="zh-CN" altLang="en-US" dirty="0"/>
              <a:t>广泛用作大量应用程序的首选平台。</a:t>
            </a:r>
          </a:p>
          <a:p>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设计目标</a:t>
            </a:r>
          </a:p>
        </p:txBody>
      </p:sp>
    </p:spTree>
    <p:extLst>
      <p:ext uri="{BB962C8B-B14F-4D97-AF65-F5344CB8AC3E}">
        <p14:creationId xmlns:p14="http://schemas.microsoft.com/office/powerpoint/2010/main" val="54627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应用场景</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144031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分布式文件系统</a:t>
            </a:r>
            <a:r>
              <a:rPr lang="en-US" altLang="zh-CN" dirty="0"/>
              <a:t>HDFS</a:t>
            </a:r>
            <a:endParaRPr lang="zh-CN" altLang="en-US" dirty="0"/>
          </a:p>
        </p:txBody>
      </p:sp>
      <p:sp>
        <p:nvSpPr>
          <p:cNvPr id="6" name="文本占位符 5"/>
          <p:cNvSpPr>
            <a:spLocks noGrp="1"/>
          </p:cNvSpPr>
          <p:nvPr>
            <p:ph type="body" sz="quarter" idx="10"/>
          </p:nvPr>
        </p:nvSpPr>
        <p:spPr/>
        <p:txBody>
          <a:bodyPr/>
          <a:lstStyle/>
          <a:p>
            <a:r>
              <a:rPr lang="en-US" altLang="zh-CN" dirty="0"/>
              <a:t>HDFS</a:t>
            </a:r>
            <a:r>
              <a:rPr lang="zh-CN" altLang="en-US" dirty="0"/>
              <a:t>应用场景</a:t>
            </a:r>
          </a:p>
        </p:txBody>
      </p:sp>
      <p:sp>
        <p:nvSpPr>
          <p:cNvPr id="8" name="Freeform 46">
            <a:extLst>
              <a:ext uri="{FF2B5EF4-FFF2-40B4-BE49-F238E27FC236}">
                <a16:creationId xmlns:a16="http://schemas.microsoft.com/office/drawing/2014/main" id="{117F23E5-10F0-FD4D-BEA6-806990AB2EED}"/>
              </a:ext>
            </a:extLst>
          </p:cNvPr>
          <p:cNvSpPr>
            <a:spLocks/>
          </p:cNvSpPr>
          <p:nvPr/>
        </p:nvSpPr>
        <p:spPr bwMode="auto">
          <a:xfrm>
            <a:off x="2553509" y="2006390"/>
            <a:ext cx="3257787"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49504F"/>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9" name="Freeform 46">
            <a:extLst>
              <a:ext uri="{FF2B5EF4-FFF2-40B4-BE49-F238E27FC236}">
                <a16:creationId xmlns:a16="http://schemas.microsoft.com/office/drawing/2014/main" id="{792B8FF4-2F5F-FA4C-B6D3-3433AA7A4FEB}"/>
              </a:ext>
            </a:extLst>
          </p:cNvPr>
          <p:cNvSpPr>
            <a:spLocks/>
          </p:cNvSpPr>
          <p:nvPr/>
        </p:nvSpPr>
        <p:spPr bwMode="auto">
          <a:xfrm>
            <a:off x="6438717" y="2006390"/>
            <a:ext cx="3255664" cy="3665541"/>
          </a:xfrm>
          <a:custGeom>
            <a:avLst/>
            <a:gdLst>
              <a:gd name="T0" fmla="*/ 25 w 423"/>
              <a:gd name="T1" fmla="*/ 101 h 476"/>
              <a:gd name="T2" fmla="*/ 186 w 423"/>
              <a:gd name="T3" fmla="*/ 8 h 476"/>
              <a:gd name="T4" fmla="*/ 237 w 423"/>
              <a:gd name="T5" fmla="*/ 8 h 476"/>
              <a:gd name="T6" fmla="*/ 397 w 423"/>
              <a:gd name="T7" fmla="*/ 101 h 476"/>
              <a:gd name="T8" fmla="*/ 423 w 423"/>
              <a:gd name="T9" fmla="*/ 145 h 476"/>
              <a:gd name="T10" fmla="*/ 423 w 423"/>
              <a:gd name="T11" fmla="*/ 331 h 476"/>
              <a:gd name="T12" fmla="*/ 398 w 423"/>
              <a:gd name="T13" fmla="*/ 375 h 476"/>
              <a:gd name="T14" fmla="*/ 237 w 423"/>
              <a:gd name="T15" fmla="*/ 467 h 476"/>
              <a:gd name="T16" fmla="*/ 186 w 423"/>
              <a:gd name="T17" fmla="*/ 467 h 476"/>
              <a:gd name="T18" fmla="*/ 105 w 423"/>
              <a:gd name="T19" fmla="*/ 421 h 476"/>
              <a:gd name="T20" fmla="*/ 25 w 423"/>
              <a:gd name="T21" fmla="*/ 375 h 476"/>
              <a:gd name="T22" fmla="*/ 0 w 423"/>
              <a:gd name="T23" fmla="*/ 330 h 476"/>
              <a:gd name="T24" fmla="*/ 0 w 423"/>
              <a:gd name="T25" fmla="*/ 145 h 476"/>
              <a:gd name="T26" fmla="*/ 25 w 423"/>
              <a:gd name="T27" fmla="*/ 101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3" h="476">
                <a:moveTo>
                  <a:pt x="25" y="101"/>
                </a:moveTo>
                <a:cubicBezTo>
                  <a:pt x="79" y="70"/>
                  <a:pt x="132" y="39"/>
                  <a:pt x="186" y="8"/>
                </a:cubicBezTo>
                <a:cubicBezTo>
                  <a:pt x="202" y="0"/>
                  <a:pt x="221" y="0"/>
                  <a:pt x="237" y="8"/>
                </a:cubicBezTo>
                <a:cubicBezTo>
                  <a:pt x="290" y="39"/>
                  <a:pt x="344" y="70"/>
                  <a:pt x="397" y="101"/>
                </a:cubicBezTo>
                <a:cubicBezTo>
                  <a:pt x="413" y="110"/>
                  <a:pt x="422" y="127"/>
                  <a:pt x="423" y="145"/>
                </a:cubicBezTo>
                <a:cubicBezTo>
                  <a:pt x="423" y="331"/>
                  <a:pt x="423" y="331"/>
                  <a:pt x="423" y="331"/>
                </a:cubicBezTo>
                <a:cubicBezTo>
                  <a:pt x="422" y="348"/>
                  <a:pt x="413" y="365"/>
                  <a:pt x="398" y="375"/>
                </a:cubicBezTo>
                <a:cubicBezTo>
                  <a:pt x="237" y="467"/>
                  <a:pt x="237" y="467"/>
                  <a:pt x="237" y="467"/>
                </a:cubicBezTo>
                <a:cubicBezTo>
                  <a:pt x="221" y="476"/>
                  <a:pt x="201" y="476"/>
                  <a:pt x="186" y="467"/>
                </a:cubicBezTo>
                <a:cubicBezTo>
                  <a:pt x="105" y="421"/>
                  <a:pt x="105" y="421"/>
                  <a:pt x="105" y="421"/>
                </a:cubicBezTo>
                <a:cubicBezTo>
                  <a:pt x="25" y="375"/>
                  <a:pt x="25" y="375"/>
                  <a:pt x="25" y="375"/>
                </a:cubicBezTo>
                <a:cubicBezTo>
                  <a:pt x="10" y="365"/>
                  <a:pt x="0" y="348"/>
                  <a:pt x="0" y="330"/>
                </a:cubicBezTo>
                <a:cubicBezTo>
                  <a:pt x="0" y="145"/>
                  <a:pt x="0" y="145"/>
                  <a:pt x="0" y="145"/>
                </a:cubicBezTo>
                <a:cubicBezTo>
                  <a:pt x="0" y="127"/>
                  <a:pt x="10" y="110"/>
                  <a:pt x="25" y="101"/>
                </a:cubicBezTo>
                <a:close/>
              </a:path>
            </a:pathLst>
          </a:custGeom>
          <a:solidFill>
            <a:schemeClr val="bg1"/>
          </a:solidFill>
          <a:ln w="76200">
            <a:solidFill>
              <a:srgbClr val="AD2B26"/>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dirty="0">
              <a:latin typeface="Alibaba PuHuiTi R" pitchFamily="18" charset="-122"/>
              <a:ea typeface="Alibaba PuHuiTi R" pitchFamily="18" charset="-122"/>
              <a:cs typeface="Alibaba PuHuiTi R" pitchFamily="18" charset="-122"/>
              <a:sym typeface="Bebas" pitchFamily="2" charset="0"/>
            </a:endParaRPr>
          </a:p>
        </p:txBody>
      </p:sp>
      <p:sp>
        <p:nvSpPr>
          <p:cNvPr id="10" name="Freeform 5">
            <a:extLst>
              <a:ext uri="{FF2B5EF4-FFF2-40B4-BE49-F238E27FC236}">
                <a16:creationId xmlns:a16="http://schemas.microsoft.com/office/drawing/2014/main" id="{D793896C-5C88-CD46-B521-7EC3ECD48881}"/>
              </a:ext>
            </a:extLst>
          </p:cNvPr>
          <p:cNvSpPr>
            <a:spLocks/>
          </p:cNvSpPr>
          <p:nvPr/>
        </p:nvSpPr>
        <p:spPr bwMode="auto">
          <a:xfrm>
            <a:off x="1187958" y="3006662"/>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49504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适合场景</a:t>
            </a:r>
          </a:p>
        </p:txBody>
      </p:sp>
      <p:sp>
        <p:nvSpPr>
          <p:cNvPr id="11" name="Freeform 5">
            <a:extLst>
              <a:ext uri="{FF2B5EF4-FFF2-40B4-BE49-F238E27FC236}">
                <a16:creationId xmlns:a16="http://schemas.microsoft.com/office/drawing/2014/main" id="{4B69586E-EDDC-7D4C-98AB-FA70FA75795F}"/>
              </a:ext>
            </a:extLst>
          </p:cNvPr>
          <p:cNvSpPr>
            <a:spLocks/>
          </p:cNvSpPr>
          <p:nvPr/>
        </p:nvSpPr>
        <p:spPr bwMode="auto">
          <a:xfrm>
            <a:off x="9135841" y="3019404"/>
            <a:ext cx="1936833" cy="1722338"/>
          </a:xfrm>
          <a:custGeom>
            <a:avLst/>
            <a:gdLst>
              <a:gd name="T0" fmla="*/ 145 w 477"/>
              <a:gd name="T1" fmla="*/ 0 h 423"/>
              <a:gd name="T2" fmla="*/ 331 w 477"/>
              <a:gd name="T3" fmla="*/ 0 h 423"/>
              <a:gd name="T4" fmla="*/ 375 w 477"/>
              <a:gd name="T5" fmla="*/ 25 h 423"/>
              <a:gd name="T6" fmla="*/ 468 w 477"/>
              <a:gd name="T7" fmla="*/ 186 h 423"/>
              <a:gd name="T8" fmla="*/ 468 w 477"/>
              <a:gd name="T9" fmla="*/ 237 h 423"/>
              <a:gd name="T10" fmla="*/ 375 w 477"/>
              <a:gd name="T11" fmla="*/ 398 h 423"/>
              <a:gd name="T12" fmla="*/ 331 w 477"/>
              <a:gd name="T13" fmla="*/ 423 h 423"/>
              <a:gd name="T14" fmla="*/ 146 w 477"/>
              <a:gd name="T15" fmla="*/ 423 h 423"/>
              <a:gd name="T16" fmla="*/ 101 w 477"/>
              <a:gd name="T17" fmla="*/ 398 h 423"/>
              <a:gd name="T18" fmla="*/ 55 w 477"/>
              <a:gd name="T19" fmla="*/ 317 h 423"/>
              <a:gd name="T20" fmla="*/ 9 w 477"/>
              <a:gd name="T21" fmla="*/ 237 h 423"/>
              <a:gd name="T22" fmla="*/ 9 w 477"/>
              <a:gd name="T23" fmla="*/ 186 h 423"/>
              <a:gd name="T24" fmla="*/ 101 w 477"/>
              <a:gd name="T25" fmla="*/ 25 h 423"/>
              <a:gd name="T26" fmla="*/ 145 w 477"/>
              <a:gd name="T27"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7" h="423">
                <a:moveTo>
                  <a:pt x="145" y="0"/>
                </a:moveTo>
                <a:cubicBezTo>
                  <a:pt x="207" y="0"/>
                  <a:pt x="269" y="0"/>
                  <a:pt x="331" y="0"/>
                </a:cubicBezTo>
                <a:cubicBezTo>
                  <a:pt x="349" y="1"/>
                  <a:pt x="366" y="10"/>
                  <a:pt x="375" y="25"/>
                </a:cubicBezTo>
                <a:cubicBezTo>
                  <a:pt x="406" y="79"/>
                  <a:pt x="437" y="132"/>
                  <a:pt x="468" y="186"/>
                </a:cubicBezTo>
                <a:cubicBezTo>
                  <a:pt x="476" y="202"/>
                  <a:pt x="477" y="221"/>
                  <a:pt x="468" y="237"/>
                </a:cubicBezTo>
                <a:cubicBezTo>
                  <a:pt x="375" y="398"/>
                  <a:pt x="375" y="398"/>
                  <a:pt x="375" y="398"/>
                </a:cubicBezTo>
                <a:cubicBezTo>
                  <a:pt x="366" y="413"/>
                  <a:pt x="349" y="423"/>
                  <a:pt x="331" y="423"/>
                </a:cubicBezTo>
                <a:cubicBezTo>
                  <a:pt x="146" y="423"/>
                  <a:pt x="146" y="423"/>
                  <a:pt x="146" y="423"/>
                </a:cubicBezTo>
                <a:cubicBezTo>
                  <a:pt x="128" y="423"/>
                  <a:pt x="111" y="413"/>
                  <a:pt x="101" y="398"/>
                </a:cubicBezTo>
                <a:cubicBezTo>
                  <a:pt x="55" y="317"/>
                  <a:pt x="55" y="317"/>
                  <a:pt x="55" y="317"/>
                </a:cubicBezTo>
                <a:cubicBezTo>
                  <a:pt x="9" y="237"/>
                  <a:pt x="9" y="237"/>
                  <a:pt x="9" y="237"/>
                </a:cubicBezTo>
                <a:cubicBezTo>
                  <a:pt x="0" y="222"/>
                  <a:pt x="0" y="202"/>
                  <a:pt x="9" y="186"/>
                </a:cubicBezTo>
                <a:cubicBezTo>
                  <a:pt x="101" y="25"/>
                  <a:pt x="101" y="25"/>
                  <a:pt x="101" y="25"/>
                </a:cubicBezTo>
                <a:cubicBezTo>
                  <a:pt x="111" y="10"/>
                  <a:pt x="128" y="1"/>
                  <a:pt x="145" y="0"/>
                </a:cubicBezTo>
                <a:close/>
              </a:path>
            </a:pathLst>
          </a:custGeom>
          <a:solidFill>
            <a:srgbClr val="AD2B26"/>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2400" dirty="0">
                <a:solidFill>
                  <a:schemeClr val="bg1"/>
                </a:solidFill>
                <a:latin typeface="Alibaba PuHuiTi M" pitchFamily="18" charset="-122"/>
                <a:ea typeface="Alibaba PuHuiTi M" pitchFamily="18" charset="-122"/>
                <a:cs typeface="Alibaba PuHuiTi M" pitchFamily="18" charset="-122"/>
                <a:sym typeface="Bebas"/>
              </a:rPr>
              <a:t>不适合场景</a:t>
            </a:r>
          </a:p>
        </p:txBody>
      </p:sp>
      <p:sp>
        <p:nvSpPr>
          <p:cNvPr id="12" name="Rectangle 7">
            <a:extLst>
              <a:ext uri="{FF2B5EF4-FFF2-40B4-BE49-F238E27FC236}">
                <a16:creationId xmlns:a16="http://schemas.microsoft.com/office/drawing/2014/main" id="{14472B7E-CE71-2E49-8D15-31D73AD9AA39}"/>
              </a:ext>
            </a:extLst>
          </p:cNvPr>
          <p:cNvSpPr>
            <a:spLocks noChangeArrowheads="1"/>
          </p:cNvSpPr>
          <p:nvPr/>
        </p:nvSpPr>
        <p:spPr bwMode="auto">
          <a:xfrm>
            <a:off x="3242190" y="2900462"/>
            <a:ext cx="230364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大文件</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数据流式访问</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一次写入多次读取</a:t>
            </a:r>
            <a:br>
              <a:rPr lang="en-US" altLang="zh-CN" sz="1600" dirty="0">
                <a:solidFill>
                  <a:srgbClr val="262626"/>
                </a:solidFill>
                <a:latin typeface="Alibaba PuHuiTi R" pitchFamily="18" charset="-122"/>
                <a:ea typeface="Alibaba PuHuiTi R" pitchFamily="18" charset="-122"/>
                <a:cs typeface="Alibaba PuHuiTi R" pitchFamily="18" charset="-122"/>
                <a:sym typeface="Bebas"/>
              </a:rPr>
            </a:b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低成本部署，廉价</a:t>
            </a:r>
            <a:r>
              <a:rPr lang="en-US" altLang="zh-CN" sz="1600" dirty="0">
                <a:solidFill>
                  <a:srgbClr val="262626"/>
                </a:solidFill>
                <a:latin typeface="Alibaba PuHuiTi R" pitchFamily="18" charset="-122"/>
                <a:ea typeface="Alibaba PuHuiTi R" pitchFamily="18" charset="-122"/>
                <a:cs typeface="Alibaba PuHuiTi R" pitchFamily="18" charset="-122"/>
                <a:sym typeface="Bebas"/>
              </a:rPr>
              <a:t>PC</a:t>
            </a: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高容错</a:t>
            </a:r>
          </a:p>
        </p:txBody>
      </p:sp>
      <p:sp>
        <p:nvSpPr>
          <p:cNvPr id="13" name="Rectangle 9">
            <a:extLst>
              <a:ext uri="{FF2B5EF4-FFF2-40B4-BE49-F238E27FC236}">
                <a16:creationId xmlns:a16="http://schemas.microsoft.com/office/drawing/2014/main" id="{2937D0EF-ABF8-9045-9E8F-12AE9C5B90F7}"/>
              </a:ext>
            </a:extLst>
          </p:cNvPr>
          <p:cNvSpPr>
            <a:spLocks noChangeArrowheads="1"/>
          </p:cNvSpPr>
          <p:nvPr/>
        </p:nvSpPr>
        <p:spPr bwMode="auto">
          <a:xfrm>
            <a:off x="6812782" y="3054331"/>
            <a:ext cx="232305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小文件</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数据交互式访问</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频繁任意修改</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a:p>
            <a:pPr>
              <a:lnSpc>
                <a:spcPct val="150000"/>
              </a:lnSpc>
            </a:pPr>
            <a:r>
              <a:rPr lang="zh-CN" altLang="en-US" sz="1600" dirty="0">
                <a:solidFill>
                  <a:srgbClr val="262626"/>
                </a:solidFill>
                <a:latin typeface="Alibaba PuHuiTi R" pitchFamily="18" charset="-122"/>
                <a:ea typeface="Alibaba PuHuiTi R" pitchFamily="18" charset="-122"/>
                <a:cs typeface="Alibaba PuHuiTi R" pitchFamily="18" charset="-122"/>
                <a:sym typeface="Bebas"/>
              </a:rPr>
              <a:t>低延迟处理</a:t>
            </a:r>
            <a:endParaRPr lang="en-US" altLang="zh-CN" sz="1600" dirty="0">
              <a:solidFill>
                <a:srgbClr val="262626"/>
              </a:solidFill>
              <a:latin typeface="Alibaba PuHuiTi R" pitchFamily="18" charset="-122"/>
              <a:ea typeface="Alibaba PuHuiTi R" pitchFamily="18" charset="-122"/>
              <a:cs typeface="Alibaba PuHuiTi R" pitchFamily="18" charset="-122"/>
              <a:sym typeface="Bebas"/>
            </a:endParaRPr>
          </a:p>
        </p:txBody>
      </p:sp>
    </p:spTree>
    <p:extLst>
      <p:ext uri="{BB962C8B-B14F-4D97-AF65-F5344CB8AC3E}">
        <p14:creationId xmlns:p14="http://schemas.microsoft.com/office/powerpoint/2010/main" val="27428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chemeClr val="tx1"/>
                </a:solidFill>
              </a:rPr>
              <a:t>文件系统与分布式文件系统</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rgbClr val="C00000"/>
                </a:solidFill>
              </a:rPr>
              <a:t>HDFS</a:t>
            </a:r>
            <a:r>
              <a:rPr lang="zh-CN" altLang="en-US" dirty="0">
                <a:solidFill>
                  <a:srgbClr val="C00000"/>
                </a:solidFill>
              </a:rPr>
              <a:t>重要特性</a:t>
            </a:r>
            <a:endParaRPr lang="en-US" altLang="zh-CN" dirty="0">
              <a:solidFill>
                <a:srgbClr val="C00000"/>
              </a:solidFill>
            </a:endParaRPr>
          </a:p>
        </p:txBody>
      </p:sp>
    </p:spTree>
    <p:extLst>
      <p:ext uri="{BB962C8B-B14F-4D97-AF65-F5344CB8AC3E}">
        <p14:creationId xmlns:p14="http://schemas.microsoft.com/office/powerpoint/2010/main" val="145018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主从架构</a:t>
            </a:r>
            <a:endParaRPr lang="en-US" altLang="zh-CN" dirty="0"/>
          </a:p>
          <a:p>
            <a:r>
              <a:rPr lang="zh-CN" altLang="en-US" dirty="0"/>
              <a:t>分块存储</a:t>
            </a:r>
            <a:endParaRPr lang="en-US" altLang="zh-CN" dirty="0"/>
          </a:p>
          <a:p>
            <a:r>
              <a:rPr lang="zh-CN" altLang="en-US" dirty="0"/>
              <a:t>副本机制</a:t>
            </a:r>
            <a:endParaRPr lang="en-US" altLang="zh-CN" dirty="0"/>
          </a:p>
          <a:p>
            <a:r>
              <a:rPr lang="zh-CN" altLang="en-US" dirty="0"/>
              <a:t>元数据记录</a:t>
            </a:r>
            <a:endParaRPr lang="en-US" altLang="zh-CN" dirty="0"/>
          </a:p>
          <a:p>
            <a:r>
              <a:rPr lang="zh-CN" altLang="en-US" dirty="0"/>
              <a:t>抽象统一的目录树结构（</a:t>
            </a:r>
            <a:r>
              <a:rPr lang="en-US" altLang="zh-CN" dirty="0"/>
              <a:t>namespace</a:t>
            </a:r>
            <a:r>
              <a:rPr lang="zh-CN" altLang="en-US" dirty="0"/>
              <a:t>）</a:t>
            </a:r>
            <a:endParaRPr lang="zh-CN" altLang="zh-CN"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概述</a:t>
            </a:r>
          </a:p>
        </p:txBody>
      </p:sp>
      <p:pic>
        <p:nvPicPr>
          <p:cNvPr id="2050"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013" y="2214707"/>
            <a:ext cx="5880660" cy="4063981"/>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CA023878-9EE0-D82D-B7F4-4CF854680DF8}"/>
              </a:ext>
            </a:extLst>
          </p:cNvPr>
          <p:cNvSpPr txBox="1"/>
          <p:nvPr/>
        </p:nvSpPr>
        <p:spPr>
          <a:xfrm>
            <a:off x="6096000" y="5976906"/>
            <a:ext cx="45397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机架</a:t>
            </a:r>
          </a:p>
        </p:txBody>
      </p:sp>
    </p:spTree>
    <p:extLst>
      <p:ext uri="{BB962C8B-B14F-4D97-AF65-F5344CB8AC3E}">
        <p14:creationId xmlns:p14="http://schemas.microsoft.com/office/powerpoint/2010/main" val="2462558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集群是标准的</a:t>
            </a:r>
            <a:r>
              <a:rPr lang="en-US" altLang="zh-CN" dirty="0"/>
              <a:t>master/slave</a:t>
            </a:r>
            <a:r>
              <a:rPr lang="zh-CN" altLang="en-US" dirty="0"/>
              <a:t>主从</a:t>
            </a:r>
            <a:r>
              <a:rPr lang="zh-CN" altLang="zh-CN" dirty="0"/>
              <a:t>架构</a:t>
            </a:r>
            <a:r>
              <a:rPr lang="zh-CN" altLang="en-US" dirty="0"/>
              <a:t>集群</a:t>
            </a:r>
            <a:r>
              <a:rPr lang="zh-CN" altLang="zh-CN" dirty="0"/>
              <a:t>。</a:t>
            </a:r>
            <a:endParaRPr lang="en-US" altLang="zh-CN" dirty="0"/>
          </a:p>
          <a:p>
            <a:r>
              <a:rPr lang="zh-CN" altLang="zh-CN" dirty="0"/>
              <a:t>一般一个</a:t>
            </a:r>
            <a:r>
              <a:rPr lang="en-US" altLang="zh-CN" dirty="0"/>
              <a:t>HDFS</a:t>
            </a:r>
            <a:r>
              <a:rPr lang="zh-CN" altLang="zh-CN" dirty="0"/>
              <a:t>集群是有一个</a:t>
            </a:r>
            <a:r>
              <a:rPr lang="en-US" altLang="zh-CN" dirty="0"/>
              <a:t>Namenode</a:t>
            </a:r>
            <a:r>
              <a:rPr lang="zh-CN" altLang="zh-CN" dirty="0"/>
              <a:t>和一定数目的</a:t>
            </a:r>
            <a:r>
              <a:rPr lang="en-US" altLang="zh-CN" dirty="0"/>
              <a:t>Datanode</a:t>
            </a:r>
            <a:r>
              <a:rPr lang="zh-CN" altLang="zh-CN" dirty="0"/>
              <a:t>组成。</a:t>
            </a:r>
            <a:endParaRPr lang="en-US" altLang="zh-CN" dirty="0"/>
          </a:p>
          <a:p>
            <a:r>
              <a:rPr lang="en-US" altLang="zh-CN" dirty="0">
                <a:solidFill>
                  <a:srgbClr val="C00000"/>
                </a:solidFill>
              </a:rPr>
              <a:t>Namenode</a:t>
            </a:r>
            <a:r>
              <a:rPr lang="zh-CN" altLang="zh-CN" dirty="0">
                <a:solidFill>
                  <a:srgbClr val="C00000"/>
                </a:solidFill>
              </a:rPr>
              <a:t>是</a:t>
            </a:r>
            <a:r>
              <a:rPr lang="en-US" altLang="zh-CN" dirty="0">
                <a:solidFill>
                  <a:srgbClr val="C00000"/>
                </a:solidFill>
              </a:rPr>
              <a:t>HDFS</a:t>
            </a:r>
            <a:r>
              <a:rPr lang="zh-CN" altLang="zh-CN" dirty="0">
                <a:solidFill>
                  <a:srgbClr val="C00000"/>
                </a:solidFill>
              </a:rPr>
              <a:t>主节点，</a:t>
            </a:r>
            <a:r>
              <a:rPr lang="en-US" altLang="zh-CN" dirty="0">
                <a:solidFill>
                  <a:srgbClr val="C00000"/>
                </a:solidFill>
              </a:rPr>
              <a:t>Datanode</a:t>
            </a:r>
            <a:r>
              <a:rPr lang="zh-CN" altLang="zh-CN" dirty="0">
                <a:solidFill>
                  <a:srgbClr val="C00000"/>
                </a:solidFill>
              </a:rPr>
              <a:t>是</a:t>
            </a:r>
            <a:r>
              <a:rPr lang="en-US" altLang="zh-CN" dirty="0">
                <a:solidFill>
                  <a:srgbClr val="C00000"/>
                </a:solidFill>
              </a:rPr>
              <a:t>HDFS</a:t>
            </a:r>
            <a:r>
              <a:rPr lang="zh-CN" altLang="zh-CN" dirty="0">
                <a:solidFill>
                  <a:srgbClr val="C00000"/>
                </a:solidFill>
              </a:rPr>
              <a:t>从节点，两种角色各司其职，共同协调</a:t>
            </a:r>
            <a:r>
              <a:rPr lang="zh-CN" altLang="zh-CN" dirty="0"/>
              <a:t>完成分布式的文件存储服务。</a:t>
            </a:r>
            <a:endParaRPr lang="en-US" altLang="zh-CN" dirty="0"/>
          </a:p>
          <a:p>
            <a:r>
              <a:rPr lang="zh-CN" altLang="en-US" dirty="0"/>
              <a:t>官方架构图中是</a:t>
            </a:r>
            <a:r>
              <a:rPr lang="zh-CN" altLang="en-US" dirty="0">
                <a:solidFill>
                  <a:srgbClr val="92D050"/>
                </a:solidFill>
              </a:rPr>
              <a:t>一主五从</a:t>
            </a:r>
            <a:r>
              <a:rPr lang="zh-CN" altLang="en-US" dirty="0"/>
              <a:t>模式，其中五个从角色位于两个机架（</a:t>
            </a:r>
            <a:r>
              <a:rPr lang="en-US" altLang="zh-CN" dirty="0"/>
              <a:t>Rack</a:t>
            </a:r>
            <a:r>
              <a:rPr lang="zh-CN" altLang="en-US" dirty="0"/>
              <a:t>）的不同服务器上。</a:t>
            </a:r>
            <a:endParaRPr lang="zh-CN" altLang="zh-CN" dirty="0"/>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主从架构</a:t>
            </a:r>
          </a:p>
        </p:txBody>
      </p:sp>
      <p:pic>
        <p:nvPicPr>
          <p:cNvPr id="21"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6848" y="3597047"/>
            <a:ext cx="4217661" cy="291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75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kumimoji="1" lang="zh-CN" altLang="en-US" dirty="0"/>
              <a:t>理解分布式文件存储的概念与实现</a:t>
            </a:r>
          </a:p>
          <a:p>
            <a:r>
              <a:rPr kumimoji="1" lang="zh-CN" altLang="en-US" dirty="0"/>
              <a:t>掌握</a:t>
            </a:r>
            <a:r>
              <a:rPr kumimoji="1" lang="en-US" altLang="zh-CN" dirty="0"/>
              <a:t>HDFS</a:t>
            </a:r>
            <a:r>
              <a:rPr kumimoji="1" lang="zh-CN" altLang="en-US" dirty="0"/>
              <a:t>分块存储、副本机制等特性</a:t>
            </a:r>
          </a:p>
          <a:p>
            <a:r>
              <a:rPr kumimoji="1" lang="zh-CN" altLang="en-US" dirty="0"/>
              <a:t>学会</a:t>
            </a:r>
            <a:r>
              <a:rPr kumimoji="1" lang="en-US" altLang="zh-CN" dirty="0"/>
              <a:t>shell</a:t>
            </a:r>
            <a:r>
              <a:rPr kumimoji="1" lang="zh-CN" altLang="en-US" dirty="0"/>
              <a:t>操作</a:t>
            </a:r>
            <a:r>
              <a:rPr kumimoji="1" lang="en-US" altLang="zh-CN" dirty="0"/>
              <a:t>HDFS</a:t>
            </a:r>
          </a:p>
          <a:p>
            <a:r>
              <a:rPr kumimoji="1" lang="zh-CN" altLang="en-US" dirty="0"/>
              <a:t>掌握</a:t>
            </a:r>
            <a:r>
              <a:rPr kumimoji="1" lang="en-US" altLang="zh-CN" dirty="0"/>
              <a:t>HDFS</a:t>
            </a:r>
            <a:r>
              <a:rPr kumimoji="1" lang="zh-CN" altLang="en-US" dirty="0"/>
              <a:t>读写流程</a:t>
            </a:r>
          </a:p>
          <a:p>
            <a:r>
              <a:rPr kumimoji="1" lang="zh-CN" altLang="en-US" dirty="0"/>
              <a:t>理解</a:t>
            </a:r>
            <a:r>
              <a:rPr kumimoji="1" lang="en-US" altLang="zh-CN" dirty="0"/>
              <a:t>NameNode</a:t>
            </a:r>
            <a:r>
              <a:rPr kumimoji="1" lang="zh-CN" altLang="en-US" dirty="0"/>
              <a:t>元数据管理机制</a:t>
            </a:r>
          </a:p>
          <a:p>
            <a:r>
              <a:rPr kumimoji="1" lang="zh-CN" altLang="en-US" dirty="0"/>
              <a:t>理解</a:t>
            </a:r>
            <a:r>
              <a:rPr kumimoji="1" lang="en-US" altLang="zh-CN" dirty="0"/>
              <a:t>SecondaryNameNode checkpoint</a:t>
            </a:r>
            <a:r>
              <a:rPr kumimoji="1" lang="zh-CN" altLang="en-US" dirty="0"/>
              <a:t>机制</a:t>
            </a:r>
            <a:endParaRPr lang="zh-CN" altLang="en-US" dirty="0"/>
          </a:p>
        </p:txBody>
      </p:sp>
    </p:spTree>
    <p:extLst>
      <p:ext uri="{BB962C8B-B14F-4D97-AF65-F5344CB8AC3E}">
        <p14:creationId xmlns:p14="http://schemas.microsoft.com/office/powerpoint/2010/main" val="2196209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中的文件在</a:t>
            </a:r>
            <a:r>
              <a:rPr lang="zh-CN" altLang="en-US" dirty="0">
                <a:solidFill>
                  <a:srgbClr val="C00000"/>
                </a:solidFill>
              </a:rPr>
              <a:t>物理上是分块存储（</a:t>
            </a:r>
            <a:r>
              <a:rPr lang="en-US" altLang="zh-CN" dirty="0">
                <a:solidFill>
                  <a:srgbClr val="C00000"/>
                </a:solidFill>
              </a:rPr>
              <a:t>block</a:t>
            </a:r>
            <a:r>
              <a:rPr lang="zh-CN" altLang="en-US" dirty="0">
                <a:solidFill>
                  <a:srgbClr val="C00000"/>
                </a:solidFill>
              </a:rPr>
              <a:t>）</a:t>
            </a:r>
            <a:r>
              <a:rPr lang="zh-CN" altLang="en-US" dirty="0"/>
              <a:t>的，默认大小是</a:t>
            </a:r>
            <a:r>
              <a:rPr lang="en-US" altLang="zh-CN" dirty="0"/>
              <a:t>128M</a:t>
            </a:r>
            <a:r>
              <a:rPr lang="zh-CN" altLang="en-US" dirty="0"/>
              <a:t>（</a:t>
            </a:r>
            <a:r>
              <a:rPr lang="en-US" altLang="zh-CN" dirty="0"/>
              <a:t>134217728</a:t>
            </a:r>
            <a:r>
              <a:rPr lang="zh-CN" altLang="en-US" dirty="0"/>
              <a:t>），不足</a:t>
            </a:r>
            <a:r>
              <a:rPr lang="en-US" altLang="zh-CN" dirty="0"/>
              <a:t>128M</a:t>
            </a:r>
            <a:r>
              <a:rPr lang="zh-CN" altLang="en-US" dirty="0"/>
              <a:t>则本身就是一块。</a:t>
            </a:r>
            <a:endParaRPr lang="en-US" altLang="zh-CN" dirty="0"/>
          </a:p>
          <a:p>
            <a:r>
              <a:rPr lang="zh-CN" altLang="en-US" dirty="0"/>
              <a:t>块的大小可以通过配置参数来规定，参数位于</a:t>
            </a:r>
            <a:r>
              <a:rPr lang="en-US" altLang="zh-CN" dirty="0"/>
              <a:t>hdfs-default.xml</a:t>
            </a:r>
            <a:r>
              <a:rPr lang="zh-CN" altLang="en-US" dirty="0"/>
              <a:t>中：</a:t>
            </a:r>
            <a:r>
              <a:rPr lang="en-US" altLang="zh-CN" dirty="0" err="1"/>
              <a:t>dfs.blocksize</a:t>
            </a:r>
            <a:r>
              <a:rPr lang="zh-CN" altLang="en-US" dirty="0"/>
              <a:t>。</a:t>
            </a: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分块存储</a:t>
            </a:r>
          </a:p>
        </p:txBody>
      </p:sp>
      <p:pic>
        <p:nvPicPr>
          <p:cNvPr id="3074" name="Picture 2" descr="HDFS DataNo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622" y="3081594"/>
            <a:ext cx="5307107" cy="3254702"/>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AF9B0B-CE4B-F5E2-C597-DE517DAF2557}"/>
              </a:ext>
            </a:extLst>
          </p:cNvPr>
          <p:cNvPicPr>
            <a:picLocks noChangeAspect="1"/>
          </p:cNvPicPr>
          <p:nvPr/>
        </p:nvPicPr>
        <p:blipFill>
          <a:blip r:embed="rId3"/>
          <a:stretch>
            <a:fillRect/>
          </a:stretch>
        </p:blipFill>
        <p:spPr>
          <a:xfrm>
            <a:off x="147983" y="3429000"/>
            <a:ext cx="4742239" cy="2986190"/>
          </a:xfrm>
          <a:prstGeom prst="rect">
            <a:avLst/>
          </a:prstGeom>
        </p:spPr>
      </p:pic>
      <p:sp>
        <p:nvSpPr>
          <p:cNvPr id="4" name="文本框 3">
            <a:extLst>
              <a:ext uri="{FF2B5EF4-FFF2-40B4-BE49-F238E27FC236}">
                <a16:creationId xmlns:a16="http://schemas.microsoft.com/office/drawing/2014/main" id="{EFBDEEF2-9509-7C0A-9786-0C439ECBA34D}"/>
              </a:ext>
            </a:extLst>
          </p:cNvPr>
          <p:cNvSpPr txBox="1"/>
          <p:nvPr/>
        </p:nvSpPr>
        <p:spPr>
          <a:xfrm>
            <a:off x="167982" y="4123884"/>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latin typeface="+mn-lt"/>
                <a:ea typeface="+mn-ea"/>
              </a:rPr>
              <a:t>1</a:t>
            </a:r>
            <a:endParaRPr lang="zh-CN" altLang="en-US" sz="1050" dirty="0">
              <a:solidFill>
                <a:schemeClr val="tx1">
                  <a:lumMod val="65000"/>
                  <a:lumOff val="35000"/>
                </a:schemeClr>
              </a:solidFill>
              <a:latin typeface="+mn-lt"/>
              <a:ea typeface="+mn-ea"/>
            </a:endParaRPr>
          </a:p>
        </p:txBody>
      </p:sp>
      <p:sp>
        <p:nvSpPr>
          <p:cNvPr id="8" name="文本框 7">
            <a:extLst>
              <a:ext uri="{FF2B5EF4-FFF2-40B4-BE49-F238E27FC236}">
                <a16:creationId xmlns:a16="http://schemas.microsoft.com/office/drawing/2014/main" id="{B33230FF-7156-F082-3D1C-1A7CC9D110B2}"/>
              </a:ext>
            </a:extLst>
          </p:cNvPr>
          <p:cNvSpPr txBox="1"/>
          <p:nvPr/>
        </p:nvSpPr>
        <p:spPr>
          <a:xfrm>
            <a:off x="162547" y="4581987"/>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rPr>
              <a:t>2</a:t>
            </a:r>
            <a:endParaRPr lang="zh-CN" altLang="en-US" sz="105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8371950B-7722-0729-C6F9-DA687EF17F0C}"/>
              </a:ext>
            </a:extLst>
          </p:cNvPr>
          <p:cNvSpPr txBox="1"/>
          <p:nvPr/>
        </p:nvSpPr>
        <p:spPr>
          <a:xfrm>
            <a:off x="149226" y="5072684"/>
            <a:ext cx="522900" cy="253916"/>
          </a:xfrm>
          <a:prstGeom prst="rect">
            <a:avLst/>
          </a:prstGeom>
          <a:noFill/>
        </p:spPr>
        <p:txBody>
          <a:bodyPr wrap="none" rtlCol="0">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文件</a:t>
            </a:r>
            <a:r>
              <a:rPr lang="en-US" altLang="zh-CN" sz="1050" dirty="0">
                <a:solidFill>
                  <a:schemeClr val="tx1">
                    <a:lumMod val="65000"/>
                    <a:lumOff val="35000"/>
                  </a:schemeClr>
                </a:solidFill>
              </a:rPr>
              <a:t>3</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2693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文件的所有</a:t>
            </a:r>
            <a:r>
              <a:rPr lang="en-US" altLang="zh-CN" dirty="0"/>
              <a:t>block</a:t>
            </a:r>
            <a:r>
              <a:rPr lang="zh-CN" altLang="zh-CN" dirty="0"/>
              <a:t>都会有副本。副本系数可以在文件创建的时候指定，也可以在之后通过命令改变。</a:t>
            </a:r>
          </a:p>
          <a:p>
            <a:r>
              <a:rPr lang="zh-CN" altLang="en-US" dirty="0"/>
              <a:t>副本数由参数</a:t>
            </a:r>
            <a:r>
              <a:rPr lang="en-US" altLang="zh-CN" b="1" dirty="0" err="1"/>
              <a:t>dfs.replication</a:t>
            </a:r>
            <a:r>
              <a:rPr lang="zh-CN" altLang="en-US" dirty="0"/>
              <a:t>控制，</a:t>
            </a:r>
            <a:r>
              <a:rPr lang="zh-CN" altLang="en-US" dirty="0">
                <a:solidFill>
                  <a:srgbClr val="92D050"/>
                </a:solidFill>
              </a:rPr>
              <a:t>默认</a:t>
            </a:r>
            <a:r>
              <a:rPr lang="zh-CN" altLang="zh-CN" dirty="0">
                <a:solidFill>
                  <a:srgbClr val="92D050"/>
                </a:solidFill>
              </a:rPr>
              <a:t>值是</a:t>
            </a:r>
            <a:r>
              <a:rPr lang="en-US" altLang="zh-CN" b="1" dirty="0">
                <a:solidFill>
                  <a:srgbClr val="92D050"/>
                </a:solidFill>
              </a:rPr>
              <a:t>3</a:t>
            </a:r>
            <a:r>
              <a:rPr lang="zh-CN" altLang="zh-CN" dirty="0"/>
              <a:t>，也就是会</a:t>
            </a:r>
            <a:r>
              <a:rPr lang="zh-CN" altLang="zh-CN" dirty="0">
                <a:solidFill>
                  <a:srgbClr val="92D050"/>
                </a:solidFill>
              </a:rPr>
              <a:t>额外再复制</a:t>
            </a:r>
            <a:r>
              <a:rPr lang="en-US" altLang="zh-CN" dirty="0">
                <a:solidFill>
                  <a:srgbClr val="92D050"/>
                </a:solidFill>
              </a:rPr>
              <a:t>2</a:t>
            </a:r>
            <a:r>
              <a:rPr lang="zh-CN" altLang="zh-CN" dirty="0">
                <a:solidFill>
                  <a:srgbClr val="92D050"/>
                </a:solidFill>
              </a:rPr>
              <a:t>份</a:t>
            </a:r>
            <a:r>
              <a:rPr lang="zh-CN" altLang="zh-CN" dirty="0"/>
              <a:t>，连同本身</a:t>
            </a:r>
            <a:r>
              <a:rPr lang="zh-CN" altLang="zh-CN" dirty="0">
                <a:solidFill>
                  <a:srgbClr val="FF0000"/>
                </a:solidFill>
              </a:rPr>
              <a:t>总共</a:t>
            </a:r>
            <a:r>
              <a:rPr lang="en-US" altLang="zh-CN" dirty="0"/>
              <a:t>3</a:t>
            </a:r>
            <a:r>
              <a:rPr lang="zh-CN" altLang="zh-CN" dirty="0"/>
              <a:t>份副本。</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副本机制</a:t>
            </a:r>
          </a:p>
        </p:txBody>
      </p:sp>
      <p:pic>
        <p:nvPicPr>
          <p:cNvPr id="47"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349" y="2707765"/>
            <a:ext cx="5880660" cy="406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pPr marL="0" indent="0">
              <a:buNone/>
            </a:pPr>
            <a:r>
              <a:rPr lang="zh-CN" altLang="zh-CN" dirty="0"/>
              <a:t>在</a:t>
            </a:r>
            <a:r>
              <a:rPr lang="en-US" altLang="zh-CN" dirty="0"/>
              <a:t>HDFS</a:t>
            </a:r>
            <a:r>
              <a:rPr lang="zh-CN" altLang="zh-CN" dirty="0"/>
              <a:t>中，</a:t>
            </a:r>
            <a:r>
              <a:rPr lang="en-US" altLang="zh-CN" dirty="0">
                <a:solidFill>
                  <a:srgbClr val="C00000"/>
                </a:solidFill>
              </a:rPr>
              <a:t>Namenode</a:t>
            </a:r>
            <a:r>
              <a:rPr lang="zh-CN" altLang="zh-CN" dirty="0">
                <a:solidFill>
                  <a:srgbClr val="C00000"/>
                </a:solidFill>
              </a:rPr>
              <a:t>管理的元数据</a:t>
            </a:r>
            <a:r>
              <a:rPr lang="zh-CN" altLang="zh-CN" dirty="0"/>
              <a:t>具有两种类型：</a:t>
            </a:r>
          </a:p>
          <a:p>
            <a:pPr lvl="0"/>
            <a:r>
              <a:rPr lang="zh-CN" altLang="zh-CN" b="1" dirty="0"/>
              <a:t>文件自身属性信息</a:t>
            </a:r>
            <a:endParaRPr lang="zh-CN" altLang="zh-CN" dirty="0"/>
          </a:p>
          <a:p>
            <a:pPr marL="0" indent="0">
              <a:buNone/>
            </a:pPr>
            <a:r>
              <a:rPr lang="en-US" altLang="zh-CN" dirty="0"/>
              <a:t>	</a:t>
            </a:r>
            <a:r>
              <a:rPr lang="zh-CN" altLang="zh-CN" dirty="0"/>
              <a:t>文件名称、权限，修改时间，文件大小，复制因子，数据块大小。</a:t>
            </a:r>
          </a:p>
          <a:p>
            <a:pPr lvl="0"/>
            <a:r>
              <a:rPr lang="zh-CN" altLang="zh-CN" b="1" dirty="0"/>
              <a:t>文件块位置映射信息</a:t>
            </a:r>
            <a:endParaRPr lang="zh-CN" altLang="zh-CN" dirty="0"/>
          </a:p>
          <a:p>
            <a:pPr marL="0" indent="0">
              <a:buNone/>
            </a:pPr>
            <a:r>
              <a:rPr lang="en-US" altLang="zh-CN" dirty="0"/>
              <a:t>	</a:t>
            </a:r>
            <a:r>
              <a:rPr lang="zh-CN" altLang="zh-CN" dirty="0"/>
              <a:t>记录文件块和</a:t>
            </a:r>
            <a:r>
              <a:rPr lang="en-US" altLang="zh-CN" dirty="0"/>
              <a:t>DataNode</a:t>
            </a:r>
            <a:r>
              <a:rPr lang="zh-CN" altLang="zh-CN" dirty="0"/>
              <a:t>之间的映射信息，即哪个块位于哪个节点上。</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元数据管理</a:t>
            </a:r>
          </a:p>
        </p:txBody>
      </p:sp>
      <p:pic>
        <p:nvPicPr>
          <p:cNvPr id="2" name="图片 1"/>
          <p:cNvPicPr>
            <a:picLocks noChangeAspect="1"/>
          </p:cNvPicPr>
          <p:nvPr/>
        </p:nvPicPr>
        <p:blipFill>
          <a:blip r:embed="rId2"/>
          <a:stretch>
            <a:fillRect/>
          </a:stretch>
        </p:blipFill>
        <p:spPr>
          <a:xfrm>
            <a:off x="1080963" y="4891383"/>
            <a:ext cx="9868755" cy="800169"/>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7918102" y="925312"/>
            <a:ext cx="3962851" cy="2830608"/>
          </a:xfrm>
          <a:prstGeom prst="rect">
            <a:avLst/>
          </a:prstGeom>
          <a:ln>
            <a:solidFill>
              <a:schemeClr val="accent1"/>
            </a:solidFill>
          </a:ln>
        </p:spPr>
      </p:pic>
    </p:spTree>
    <p:extLst>
      <p:ext uri="{BB962C8B-B14F-4D97-AF65-F5344CB8AC3E}">
        <p14:creationId xmlns:p14="http://schemas.microsoft.com/office/powerpoint/2010/main" val="2111686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en-US" dirty="0"/>
              <a:t>支持传统的</a:t>
            </a:r>
            <a:r>
              <a:rPr lang="zh-CN" altLang="en-US" dirty="0">
                <a:solidFill>
                  <a:srgbClr val="C00000"/>
                </a:solidFill>
              </a:rPr>
              <a:t>层次型文件组织结构</a:t>
            </a:r>
            <a:r>
              <a:rPr lang="zh-CN" altLang="en-US" dirty="0"/>
              <a:t>。用户可以创建目录，然后将文件保存在这些目录里。文件系统名字空间的层次结构和大多数现有的文件系统类似：用户可以创建、删除、移动或重命名文件。</a:t>
            </a:r>
          </a:p>
          <a:p>
            <a:r>
              <a:rPr lang="en-US" altLang="zh-CN" dirty="0"/>
              <a:t>Namenode</a:t>
            </a:r>
            <a:r>
              <a:rPr lang="zh-CN" altLang="en-US" dirty="0"/>
              <a:t>负责维护文件系统的</a:t>
            </a:r>
            <a:r>
              <a:rPr lang="en-US" altLang="zh-CN" dirty="0"/>
              <a:t>namespace</a:t>
            </a:r>
            <a:r>
              <a:rPr lang="zh-CN" altLang="en-US" dirty="0"/>
              <a:t>名称空间，任何对文件系统名称空间或属性的修改都将被</a:t>
            </a:r>
            <a:r>
              <a:rPr lang="en-US" altLang="zh-CN" dirty="0"/>
              <a:t>Namenode</a:t>
            </a:r>
            <a:r>
              <a:rPr lang="zh-CN" altLang="en-US" dirty="0"/>
              <a:t>记录下来。</a:t>
            </a:r>
          </a:p>
          <a:p>
            <a:r>
              <a:rPr lang="en-US" altLang="zh-CN" dirty="0"/>
              <a:t>HDFS</a:t>
            </a:r>
            <a:r>
              <a:rPr lang="zh-CN" altLang="en-US" dirty="0"/>
              <a:t>会给客户端提供一个</a:t>
            </a:r>
            <a:r>
              <a:rPr lang="zh-CN" altLang="en-US" dirty="0">
                <a:solidFill>
                  <a:srgbClr val="C00000"/>
                </a:solidFill>
              </a:rPr>
              <a:t>统一的抽象目录树</a:t>
            </a:r>
            <a:r>
              <a:rPr lang="zh-CN" altLang="en-US" dirty="0"/>
              <a:t>，客户端通过路径来访问文件，形如：</a:t>
            </a:r>
            <a:r>
              <a:rPr lang="en-US" altLang="zh-CN" dirty="0"/>
              <a:t>hdfs://namenode:port/dir-a/dir-b/dir-c/file.data</a:t>
            </a:r>
            <a:r>
              <a:rPr lang="zh-CN" altLang="en-US" dirty="0"/>
              <a:t>。</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en-US" altLang="zh-CN" dirty="0"/>
              <a:t>namespace</a:t>
            </a:r>
            <a:endParaRPr lang="zh-CN" altLang="en-US" dirty="0"/>
          </a:p>
        </p:txBody>
      </p:sp>
      <p:pic>
        <p:nvPicPr>
          <p:cNvPr id="2" name="图片 1"/>
          <p:cNvPicPr>
            <a:picLocks noChangeAspect="1"/>
          </p:cNvPicPr>
          <p:nvPr/>
        </p:nvPicPr>
        <p:blipFill>
          <a:blip r:embed="rId2"/>
          <a:stretch>
            <a:fillRect/>
          </a:stretch>
        </p:blipFill>
        <p:spPr>
          <a:xfrm>
            <a:off x="1763697" y="4170066"/>
            <a:ext cx="8885126" cy="2287858"/>
          </a:xfrm>
          <a:prstGeom prst="rect">
            <a:avLst/>
          </a:prstGeom>
          <a:ln>
            <a:solidFill>
              <a:schemeClr val="accent1"/>
            </a:solidFill>
          </a:ln>
        </p:spPr>
      </p:pic>
    </p:spTree>
    <p:extLst>
      <p:ext uri="{BB962C8B-B14F-4D97-AF65-F5344CB8AC3E}">
        <p14:creationId xmlns:p14="http://schemas.microsoft.com/office/powerpoint/2010/main" val="1363056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zh-CN" dirty="0"/>
              <a:t>文件的各个</a:t>
            </a:r>
            <a:r>
              <a:rPr lang="en-US" altLang="zh-CN" dirty="0"/>
              <a:t>block</a:t>
            </a:r>
            <a:r>
              <a:rPr lang="zh-CN" altLang="zh-CN" dirty="0"/>
              <a:t>的具体</a:t>
            </a:r>
            <a:r>
              <a:rPr lang="zh-CN" altLang="zh-CN" dirty="0">
                <a:solidFill>
                  <a:srgbClr val="C00000"/>
                </a:solidFill>
              </a:rPr>
              <a:t>存储管理由</a:t>
            </a:r>
            <a:r>
              <a:rPr lang="en-US" altLang="zh-CN" dirty="0">
                <a:solidFill>
                  <a:srgbClr val="C00000"/>
                </a:solidFill>
              </a:rPr>
              <a:t>DataNode</a:t>
            </a:r>
            <a:r>
              <a:rPr lang="zh-CN" altLang="zh-CN" dirty="0">
                <a:solidFill>
                  <a:srgbClr val="C00000"/>
                </a:solidFill>
              </a:rPr>
              <a:t>节点承担</a:t>
            </a:r>
            <a:r>
              <a:rPr lang="zh-CN" altLang="zh-CN" dirty="0"/>
              <a:t>。</a:t>
            </a:r>
            <a:endParaRPr lang="en-US" altLang="zh-CN" dirty="0"/>
          </a:p>
          <a:p>
            <a:r>
              <a:rPr lang="zh-CN" altLang="zh-CN" dirty="0"/>
              <a:t>每一个</a:t>
            </a:r>
            <a:r>
              <a:rPr lang="en-US" altLang="zh-CN" dirty="0"/>
              <a:t>block</a:t>
            </a:r>
            <a:r>
              <a:rPr lang="zh-CN" altLang="zh-CN" dirty="0"/>
              <a:t>都可以在多个</a:t>
            </a:r>
            <a:r>
              <a:rPr lang="en-US" altLang="zh-CN" dirty="0"/>
              <a:t>DataNode</a:t>
            </a:r>
            <a:r>
              <a:rPr lang="zh-CN" altLang="zh-CN" dirty="0"/>
              <a:t>上存储。</a:t>
            </a:r>
          </a:p>
          <a:p>
            <a:pPr marL="0" indent="0">
              <a:buNone/>
            </a:pPr>
            <a:endParaRPr lang="zh-CN" altLang="zh-CN" dirty="0"/>
          </a:p>
          <a:p>
            <a:pPr marL="0" indent="0">
              <a:buNone/>
            </a:pPr>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重要特性</a:t>
            </a:r>
          </a:p>
        </p:txBody>
      </p:sp>
      <p:sp>
        <p:nvSpPr>
          <p:cNvPr id="6" name="文本占位符 5"/>
          <p:cNvSpPr>
            <a:spLocks noGrp="1"/>
          </p:cNvSpPr>
          <p:nvPr>
            <p:ph type="body" sz="quarter" idx="10"/>
          </p:nvPr>
        </p:nvSpPr>
        <p:spPr/>
        <p:txBody>
          <a:bodyPr/>
          <a:lstStyle/>
          <a:p>
            <a:r>
              <a:rPr lang="zh-CN" altLang="en-US" dirty="0"/>
              <a:t>数据块存储</a:t>
            </a:r>
          </a:p>
        </p:txBody>
      </p:sp>
      <p:pic>
        <p:nvPicPr>
          <p:cNvPr id="2050" name="Picture 2" descr="HDFS架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4775" y="3013288"/>
            <a:ext cx="5335674" cy="30412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3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HDFS shell</a:t>
            </a:r>
            <a:r>
              <a:rPr lang="zh-CN" altLang="en-US" dirty="0"/>
              <a:t>操作</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02</a:t>
            </a:r>
            <a:endParaRPr kumimoji="1" lang="zh-CN" altLang="en-US" dirty="0"/>
          </a:p>
        </p:txBody>
      </p:sp>
    </p:spTree>
    <p:extLst>
      <p:ext uri="{BB962C8B-B14F-4D97-AF65-F5344CB8AC3E}">
        <p14:creationId xmlns:p14="http://schemas.microsoft.com/office/powerpoint/2010/main" val="68850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rgbClr val="C00000"/>
                </a:solidFill>
              </a:rPr>
              <a:t>HDFS shell</a:t>
            </a:r>
            <a:r>
              <a:rPr lang="zh-CN" altLang="en-US" dirty="0">
                <a:solidFill>
                  <a:srgbClr val="C00000"/>
                </a:solidFill>
              </a:rPr>
              <a:t>命令行解释说明</a:t>
            </a:r>
            <a:endParaRPr lang="en-US" altLang="zh-CN" dirty="0">
              <a:solidFill>
                <a:srgbClr val="C00000"/>
              </a:solidFill>
            </a:endParaRPr>
          </a:p>
          <a:p>
            <a:r>
              <a:rPr lang="en-US" altLang="zh-CN" dirty="0">
                <a:solidFill>
                  <a:schemeClr val="tx1"/>
                </a:solidFill>
              </a:rPr>
              <a:t>HDFS shell</a:t>
            </a:r>
            <a:r>
              <a:rPr lang="zh-CN" altLang="en-US" dirty="0">
                <a:solidFill>
                  <a:schemeClr val="tx1"/>
                </a:solidFill>
              </a:rPr>
              <a:t>命令行常用操作</a:t>
            </a:r>
            <a:endParaRPr lang="en-US" altLang="zh-CN" dirty="0">
              <a:solidFill>
                <a:schemeClr val="tx1"/>
              </a:solidFill>
            </a:endParaRPr>
          </a:p>
        </p:txBody>
      </p:sp>
    </p:spTree>
    <p:extLst>
      <p:ext uri="{BB962C8B-B14F-4D97-AF65-F5344CB8AC3E}">
        <p14:creationId xmlns:p14="http://schemas.microsoft.com/office/powerpoint/2010/main" val="2926215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solidFill>
                  <a:srgbClr val="C00000"/>
                </a:solidFill>
              </a:rPr>
              <a:t>命令行界面</a:t>
            </a:r>
            <a:r>
              <a:rPr lang="zh-CN" altLang="en-US" dirty="0"/>
              <a:t>（英语：</a:t>
            </a:r>
            <a:r>
              <a:rPr lang="en-US" altLang="zh-CN" dirty="0"/>
              <a:t>command-line interface</a:t>
            </a:r>
            <a:r>
              <a:rPr lang="zh-CN" altLang="en-US" dirty="0"/>
              <a:t>，缩写：</a:t>
            </a:r>
            <a:r>
              <a:rPr lang="en-US" altLang="zh-CN" dirty="0"/>
              <a:t>CLI</a:t>
            </a:r>
            <a:r>
              <a:rPr lang="zh-CN" altLang="en-US" dirty="0"/>
              <a:t>），是指用户通过键盘输入指令，计算机接收到指令后，予以执行一种人际交互方式。</a:t>
            </a:r>
            <a:endParaRPr lang="en-US" altLang="zh-CN" dirty="0"/>
          </a:p>
          <a:p>
            <a:r>
              <a:rPr lang="en-US" altLang="zh-CN" dirty="0"/>
              <a:t>Hadoop</a:t>
            </a:r>
            <a:r>
              <a:rPr lang="zh-CN" altLang="en-US" dirty="0"/>
              <a:t>提供了文件系统的</a:t>
            </a:r>
            <a:r>
              <a:rPr lang="en-US" altLang="zh-CN" dirty="0"/>
              <a:t>shell</a:t>
            </a:r>
            <a:r>
              <a:rPr lang="zh-CN" altLang="en-US" dirty="0"/>
              <a:t>命令行客户端</a:t>
            </a:r>
            <a:r>
              <a:rPr lang="en-US" altLang="zh-CN" dirty="0"/>
              <a:t>: </a:t>
            </a:r>
            <a:r>
              <a:rPr lang="en-US" altLang="zh-CN" dirty="0">
                <a:solidFill>
                  <a:srgbClr val="C00000"/>
                </a:solidFill>
              </a:rPr>
              <a:t>hadoop fs [generic options]</a:t>
            </a:r>
          </a:p>
          <a:p>
            <a:pPr marL="0" indent="0">
              <a:buNone/>
            </a:pPr>
            <a:endParaRPr lang="en-US" altLang="zh-CN" dirty="0"/>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介绍</a:t>
            </a:r>
          </a:p>
        </p:txBody>
      </p:sp>
      <p:pic>
        <p:nvPicPr>
          <p:cNvPr id="2" name="图片 1"/>
          <p:cNvPicPr>
            <a:picLocks noChangeAspect="1"/>
          </p:cNvPicPr>
          <p:nvPr/>
        </p:nvPicPr>
        <p:blipFill>
          <a:blip r:embed="rId2"/>
          <a:stretch>
            <a:fillRect/>
          </a:stretch>
        </p:blipFill>
        <p:spPr>
          <a:xfrm>
            <a:off x="1799653" y="3593003"/>
            <a:ext cx="8572051" cy="2272705"/>
          </a:xfrm>
          <a:prstGeom prst="rect">
            <a:avLst/>
          </a:prstGeom>
        </p:spPr>
      </p:pic>
    </p:spTree>
    <p:extLst>
      <p:ext uri="{BB962C8B-B14F-4D97-AF65-F5344CB8AC3E}">
        <p14:creationId xmlns:p14="http://schemas.microsoft.com/office/powerpoint/2010/main" val="4143492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HDFS Shell CLI</a:t>
            </a:r>
            <a:r>
              <a:rPr lang="zh-CN" altLang="en-US" dirty="0">
                <a:solidFill>
                  <a:schemeClr val="tx1"/>
                </a:solidFill>
              </a:rPr>
              <a:t>支持操作多种文件系统，包括本地文件系统（</a:t>
            </a:r>
            <a:r>
              <a:rPr lang="en-US" altLang="zh-CN" dirty="0">
                <a:solidFill>
                  <a:schemeClr val="tx1"/>
                </a:solidFill>
              </a:rPr>
              <a:t>file:///</a:t>
            </a:r>
            <a:r>
              <a:rPr lang="zh-CN" altLang="en-US" dirty="0">
                <a:solidFill>
                  <a:schemeClr val="tx1"/>
                </a:solidFill>
              </a:rPr>
              <a:t>）、分布式文件系统（</a:t>
            </a:r>
            <a:r>
              <a:rPr lang="en-US" altLang="zh-CN" dirty="0">
                <a:solidFill>
                  <a:schemeClr val="tx1"/>
                </a:solidFill>
              </a:rPr>
              <a:t>hdfs://nn:8020</a:t>
            </a:r>
            <a:r>
              <a:rPr lang="zh-CN" altLang="en-US" dirty="0">
                <a:solidFill>
                  <a:schemeClr val="tx1"/>
                </a:solidFill>
              </a:rPr>
              <a:t>）等</a:t>
            </a:r>
            <a:endParaRPr lang="en-US" altLang="zh-CN" dirty="0">
              <a:solidFill>
                <a:schemeClr val="tx1"/>
              </a:solidFill>
            </a:endParaRPr>
          </a:p>
          <a:p>
            <a:r>
              <a:rPr lang="zh-CN" altLang="en-US" dirty="0">
                <a:solidFill>
                  <a:schemeClr val="tx1"/>
                </a:solidFill>
              </a:rPr>
              <a:t>具体操作的是什么文件系统取决于命令中文件路径</a:t>
            </a:r>
            <a:r>
              <a:rPr lang="en-US" altLang="zh-CN" dirty="0">
                <a:solidFill>
                  <a:srgbClr val="FF0000"/>
                </a:solidFill>
              </a:rPr>
              <a:t>URL</a:t>
            </a:r>
            <a:r>
              <a:rPr lang="zh-CN" altLang="en-US" dirty="0">
                <a:solidFill>
                  <a:srgbClr val="FF0000"/>
                </a:solidFill>
              </a:rPr>
              <a:t>中的前缀协议</a:t>
            </a:r>
            <a:r>
              <a:rPr lang="zh-CN" altLang="en-US" dirty="0">
                <a:solidFill>
                  <a:schemeClr val="tx1"/>
                </a:solidFill>
              </a:rPr>
              <a:t>。</a:t>
            </a:r>
            <a:endParaRPr lang="en-US" altLang="zh-CN" dirty="0">
              <a:solidFill>
                <a:schemeClr val="tx1"/>
              </a:solidFill>
            </a:endParaRPr>
          </a:p>
          <a:p>
            <a:r>
              <a:rPr lang="zh-CN" altLang="en-US" dirty="0">
                <a:solidFill>
                  <a:schemeClr val="tx1"/>
                </a:solidFill>
              </a:rPr>
              <a:t>如果没有指定前缀，则将会读取环境变量中的</a:t>
            </a:r>
            <a:r>
              <a:rPr lang="en-US" altLang="zh-CN" dirty="0" err="1">
                <a:solidFill>
                  <a:srgbClr val="FF0000"/>
                </a:solidFill>
              </a:rPr>
              <a:t>fs.defaultFS</a:t>
            </a:r>
            <a:r>
              <a:rPr lang="zh-CN" altLang="en-US" dirty="0">
                <a:solidFill>
                  <a:srgbClr val="FF0000"/>
                </a:solidFill>
              </a:rPr>
              <a:t>属性</a:t>
            </a:r>
            <a:r>
              <a:rPr lang="zh-CN" altLang="en-US" dirty="0">
                <a:solidFill>
                  <a:schemeClr val="tx1"/>
                </a:solidFill>
              </a:rPr>
              <a:t>，以该属性值作为默认文件系统。</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zh-CN" altLang="en-US" dirty="0">
              <a:solidFill>
                <a:schemeClr val="tx1"/>
              </a:solidFill>
            </a:endParaRP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文件系统协议</a:t>
            </a: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9" name="TextBox 3">
            <a:extLst>
              <a:ext uri="{FF2B5EF4-FFF2-40B4-BE49-F238E27FC236}">
                <a16:creationId xmlns:a16="http://schemas.microsoft.com/office/drawing/2014/main" id="{0C998B78-AB18-3C47-A1C7-25AE9A3A40B0}"/>
              </a:ext>
            </a:extLst>
          </p:cNvPr>
          <p:cNvSpPr txBox="1"/>
          <p:nvPr/>
        </p:nvSpPr>
        <p:spPr>
          <a:xfrm>
            <a:off x="2768848" y="3736827"/>
            <a:ext cx="6633662"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file:///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操作本地文件系统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hdfs://node1:8020/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操作</a:t>
            </a:r>
            <a:r>
              <a:rPr lang="zh-CN" altLang="zh-CN" sz="1200" i="1" dirty="0">
                <a:solidFill>
                  <a:srgbClr val="999999"/>
                </a:solidFill>
                <a:latin typeface="Arial Unicode MS" panose="020B0604020202020204" pitchFamily="34" charset="-122"/>
                <a:ea typeface="JetBrains Mono"/>
              </a:rPr>
              <a:t>HDFS</a:t>
            </a:r>
            <a:r>
              <a:rPr lang="zh-CN" altLang="zh-CN" sz="1200" i="1" dirty="0">
                <a:solidFill>
                  <a:srgbClr val="999999"/>
                </a:solidFill>
                <a:latin typeface="宋体" panose="02010600030101010101" pitchFamily="2" charset="-122"/>
                <a:ea typeface="宋体" panose="02010600030101010101" pitchFamily="2" charset="-122"/>
              </a:rPr>
              <a:t>分布式文件系统</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-ls /   </a:t>
            </a: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直接根目录，没有指定协议 将加载读取</a:t>
            </a:r>
            <a:r>
              <a:rPr lang="zh-CN" altLang="zh-CN" sz="1200" i="1" dirty="0">
                <a:solidFill>
                  <a:srgbClr val="999999"/>
                </a:solidFill>
                <a:latin typeface="Arial Unicode MS" panose="020B0604020202020204" pitchFamily="34" charset="-122"/>
                <a:ea typeface="JetBrains Mono"/>
              </a:rPr>
              <a:t>fs.defaultFS</a:t>
            </a:r>
            <a:r>
              <a:rPr lang="zh-CN" altLang="zh-CN" sz="1200" i="1" dirty="0">
                <a:solidFill>
                  <a:srgbClr val="999999"/>
                </a:solidFill>
                <a:latin typeface="宋体" panose="02010600030101010101" pitchFamily="2" charset="-122"/>
                <a:ea typeface="宋体" panose="02010600030101010101" pitchFamily="2" charset="-122"/>
              </a:rPr>
              <a:t>值</a:t>
            </a:r>
            <a:endParaRPr lang="zh-CN" altLang="zh-CN" dirty="0">
              <a:latin typeface="Arial" panose="020B0604020202020204" pitchFamily="34" charset="0"/>
            </a:endParaRPr>
          </a:p>
        </p:txBody>
      </p:sp>
    </p:spTree>
    <p:extLst>
      <p:ext uri="{BB962C8B-B14F-4D97-AF65-F5344CB8AC3E}">
        <p14:creationId xmlns:p14="http://schemas.microsoft.com/office/powerpoint/2010/main" val="2933030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hadoop dfs </a:t>
            </a:r>
            <a:r>
              <a:rPr lang="zh-CN" altLang="en-US" dirty="0"/>
              <a:t>只能操作</a:t>
            </a:r>
            <a:r>
              <a:rPr lang="en-US" altLang="zh-CN" dirty="0"/>
              <a:t>HDFS</a:t>
            </a:r>
            <a:r>
              <a:rPr lang="zh-CN" altLang="en-US" dirty="0"/>
              <a:t>文件系统（包括与</a:t>
            </a:r>
            <a:r>
              <a:rPr lang="en-US" altLang="zh-CN" dirty="0"/>
              <a:t>Local FS</a:t>
            </a:r>
            <a:r>
              <a:rPr lang="zh-CN" altLang="en-US" dirty="0"/>
              <a:t>间的操作），不过已经</a:t>
            </a:r>
            <a:r>
              <a:rPr lang="en-US" altLang="zh-CN" dirty="0"/>
              <a:t>Deprecated</a:t>
            </a:r>
            <a:r>
              <a:rPr lang="zh-CN" altLang="en-US" dirty="0"/>
              <a:t>；</a:t>
            </a:r>
            <a:endParaRPr lang="en-US" altLang="zh-CN" dirty="0"/>
          </a:p>
          <a:p>
            <a:r>
              <a:rPr lang="en-US" altLang="zh-CN" dirty="0">
                <a:solidFill>
                  <a:schemeClr val="tx1"/>
                </a:solidFill>
              </a:rPr>
              <a:t>hdfs dfs   </a:t>
            </a:r>
            <a:r>
              <a:rPr lang="zh-CN" altLang="en-US" dirty="0"/>
              <a:t>只能操作</a:t>
            </a:r>
            <a:r>
              <a:rPr lang="en-US" altLang="zh-CN" dirty="0"/>
              <a:t>HDFS</a:t>
            </a:r>
            <a:r>
              <a:rPr lang="zh-CN" altLang="en-US" dirty="0"/>
              <a:t>文件系统相关（包括与</a:t>
            </a:r>
            <a:r>
              <a:rPr lang="en-US" altLang="zh-CN" dirty="0"/>
              <a:t>Local FS</a:t>
            </a:r>
            <a:r>
              <a:rPr lang="zh-CN" altLang="en-US" dirty="0"/>
              <a:t>间的操作）</a:t>
            </a:r>
            <a:r>
              <a:rPr lang="en-US" altLang="zh-CN" dirty="0"/>
              <a:t>,</a:t>
            </a:r>
            <a:r>
              <a:rPr lang="zh-CN" altLang="en-US" dirty="0"/>
              <a:t>常用；</a:t>
            </a:r>
            <a:endParaRPr lang="en-US" altLang="zh-CN" dirty="0"/>
          </a:p>
          <a:p>
            <a:r>
              <a:rPr lang="en-US" altLang="zh-CN" b="1" dirty="0">
                <a:solidFill>
                  <a:srgbClr val="C00000"/>
                </a:solidFill>
              </a:rPr>
              <a:t>hadoop fs  </a:t>
            </a:r>
            <a:r>
              <a:rPr lang="zh-CN" altLang="en-US" dirty="0">
                <a:solidFill>
                  <a:schemeClr val="tx1"/>
                </a:solidFill>
              </a:rPr>
              <a:t>可操作任意文件系统，不仅仅是</a:t>
            </a:r>
            <a:r>
              <a:rPr lang="en-US" altLang="zh-CN" dirty="0">
                <a:solidFill>
                  <a:schemeClr val="tx1"/>
                </a:solidFill>
              </a:rPr>
              <a:t>hdfs</a:t>
            </a:r>
            <a:r>
              <a:rPr lang="zh-CN" altLang="en-US" dirty="0">
                <a:solidFill>
                  <a:schemeClr val="tx1"/>
                </a:solidFill>
              </a:rPr>
              <a:t>文件系统，使用范围更广；</a:t>
            </a:r>
            <a:endParaRPr lang="en-US" altLang="zh-CN" dirty="0"/>
          </a:p>
          <a:p>
            <a:pPr marL="0" indent="0">
              <a:buNone/>
            </a:pPr>
            <a:r>
              <a:rPr lang="zh-CN" altLang="en-US" dirty="0">
                <a:solidFill>
                  <a:schemeClr val="tx1"/>
                </a:solidFill>
              </a:rPr>
              <a:t>目前版本来看，官方最终推荐使用的是</a:t>
            </a:r>
            <a:r>
              <a:rPr lang="en-US" altLang="zh-CN" dirty="0">
                <a:solidFill>
                  <a:schemeClr val="tx1"/>
                </a:solidFill>
              </a:rPr>
              <a:t>hadoop fs</a:t>
            </a:r>
            <a:r>
              <a:rPr lang="zh-CN" altLang="en-US" dirty="0">
                <a:solidFill>
                  <a:schemeClr val="tx1"/>
                </a:solidFill>
              </a:rPr>
              <a:t>。当然</a:t>
            </a:r>
            <a:r>
              <a:rPr lang="en-US" altLang="zh-CN" dirty="0">
                <a:solidFill>
                  <a:schemeClr val="tx1"/>
                </a:solidFill>
              </a:rPr>
              <a:t>hdfs dfs</a:t>
            </a:r>
            <a:r>
              <a:rPr lang="zh-CN" altLang="en-US" dirty="0">
                <a:solidFill>
                  <a:schemeClr val="tx1"/>
                </a:solidFill>
              </a:rPr>
              <a:t>在市面上的使用也比较多。</a:t>
            </a: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区别</a:t>
            </a:r>
          </a:p>
        </p:txBody>
      </p:sp>
      <p:pic>
        <p:nvPicPr>
          <p:cNvPr id="2" name="图片 1"/>
          <p:cNvPicPr>
            <a:picLocks noChangeAspect="1"/>
          </p:cNvPicPr>
          <p:nvPr/>
        </p:nvPicPr>
        <p:blipFill>
          <a:blip r:embed="rId2"/>
          <a:stretch>
            <a:fillRect/>
          </a:stretch>
        </p:blipFill>
        <p:spPr>
          <a:xfrm>
            <a:off x="2660192" y="3511487"/>
            <a:ext cx="6850974" cy="678239"/>
          </a:xfrm>
          <a:prstGeom prst="rect">
            <a:avLst/>
          </a:prstGeom>
        </p:spPr>
      </p:pic>
      <p:pic>
        <p:nvPicPr>
          <p:cNvPr id="4" name="图片 3"/>
          <p:cNvPicPr>
            <a:picLocks noChangeAspect="1"/>
          </p:cNvPicPr>
          <p:nvPr/>
        </p:nvPicPr>
        <p:blipFill>
          <a:blip r:embed="rId3"/>
          <a:stretch>
            <a:fillRect/>
          </a:stretch>
        </p:blipFill>
        <p:spPr>
          <a:xfrm>
            <a:off x="3239361" y="5330607"/>
            <a:ext cx="5692633" cy="723963"/>
          </a:xfrm>
          <a:prstGeom prst="rect">
            <a:avLst/>
          </a:prstGeom>
        </p:spPr>
      </p:pic>
      <p:sp>
        <p:nvSpPr>
          <p:cNvPr id="8" name="下箭头 7"/>
          <p:cNvSpPr/>
          <p:nvPr/>
        </p:nvSpPr>
        <p:spPr>
          <a:xfrm>
            <a:off x="5784228" y="4478041"/>
            <a:ext cx="602901" cy="663704"/>
          </a:xfrm>
          <a:prstGeom prst="down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759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lang="en-US" altLang="zh-CN" dirty="0"/>
              <a:t>HDFS</a:t>
            </a:r>
            <a:r>
              <a:rPr lang="zh-CN" altLang="en-US" dirty="0"/>
              <a:t>基础知识</a:t>
            </a:r>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01</a:t>
            </a:r>
            <a:endParaRPr kumimoji="1" lang="zh-CN" altLang="en-US" dirty="0"/>
          </a:p>
        </p:txBody>
      </p:sp>
    </p:spTree>
    <p:extLst>
      <p:ext uri="{BB962C8B-B14F-4D97-AF65-F5344CB8AC3E}">
        <p14:creationId xmlns:p14="http://schemas.microsoft.com/office/powerpoint/2010/main" val="25133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chemeClr val="tx1"/>
                </a:solidFill>
              </a:rPr>
              <a:t>HDFS</a:t>
            </a:r>
            <a:r>
              <a:rPr lang="zh-CN" altLang="en-US" dirty="0">
                <a:solidFill>
                  <a:schemeClr val="tx1"/>
                </a:solidFill>
              </a:rPr>
              <a:t>文件系统的操作命令很多和</a:t>
            </a:r>
            <a:r>
              <a:rPr lang="en-US" altLang="zh-CN" dirty="0">
                <a:solidFill>
                  <a:schemeClr val="tx1"/>
                </a:solidFill>
              </a:rPr>
              <a:t>Linux</a:t>
            </a:r>
            <a:r>
              <a:rPr lang="zh-CN" altLang="en-US" dirty="0">
                <a:solidFill>
                  <a:schemeClr val="tx1"/>
                </a:solidFill>
              </a:rPr>
              <a:t>类似，因此学习成本相对较低。</a:t>
            </a:r>
            <a:endParaRPr lang="en-US" altLang="zh-CN" dirty="0">
              <a:solidFill>
                <a:schemeClr val="tx1"/>
              </a:solidFill>
            </a:endParaRPr>
          </a:p>
          <a:p>
            <a:r>
              <a:rPr lang="zh-CN" altLang="en-US" dirty="0">
                <a:solidFill>
                  <a:schemeClr val="tx1"/>
                </a:solidFill>
              </a:rPr>
              <a:t>可以通过</a:t>
            </a:r>
            <a:r>
              <a:rPr lang="en-US" altLang="zh-CN" dirty="0">
                <a:solidFill>
                  <a:srgbClr val="92D050"/>
                </a:solidFill>
              </a:rPr>
              <a:t>hadoop fs -help</a:t>
            </a:r>
            <a:r>
              <a:rPr lang="zh-CN" altLang="en-US" dirty="0">
                <a:solidFill>
                  <a:schemeClr val="tx1"/>
                </a:solidFill>
              </a:rPr>
              <a:t>命令来查看每个命令的详细用法。</a:t>
            </a:r>
          </a:p>
        </p:txBody>
      </p:sp>
      <p:sp>
        <p:nvSpPr>
          <p:cNvPr id="5" name="标题 4"/>
          <p:cNvSpPr>
            <a:spLocks noGrp="1"/>
          </p:cNvSpPr>
          <p:nvPr>
            <p:ph type="title"/>
          </p:nvPr>
        </p:nvSpPr>
        <p:spPr/>
        <p:txBody>
          <a:bodyPr/>
          <a:lstStyle/>
          <a:p>
            <a:r>
              <a:rPr lang="en-US" altLang="zh-CN" dirty="0"/>
              <a:t>HDFS shell</a:t>
            </a:r>
            <a:r>
              <a:rPr lang="zh-CN" altLang="en-US" dirty="0"/>
              <a:t>命令行</a:t>
            </a:r>
          </a:p>
        </p:txBody>
      </p:sp>
      <p:sp>
        <p:nvSpPr>
          <p:cNvPr id="6" name="文本占位符 5"/>
          <p:cNvSpPr>
            <a:spLocks noGrp="1"/>
          </p:cNvSpPr>
          <p:nvPr>
            <p:ph type="body" sz="quarter" idx="10"/>
          </p:nvPr>
        </p:nvSpPr>
        <p:spPr/>
        <p:txBody>
          <a:bodyPr/>
          <a:lstStyle/>
          <a:p>
            <a:r>
              <a:rPr lang="zh-CN" altLang="en-US" dirty="0"/>
              <a:t>参数说明</a:t>
            </a:r>
          </a:p>
        </p:txBody>
      </p:sp>
      <p:sp>
        <p:nvSpPr>
          <p:cNvPr id="9" name="TextBox 3">
            <a:extLst>
              <a:ext uri="{FF2B5EF4-FFF2-40B4-BE49-F238E27FC236}">
                <a16:creationId xmlns:a16="http://schemas.microsoft.com/office/drawing/2014/main" id="{0C998B78-AB18-3C47-A1C7-25AE9A3A40B0}"/>
              </a:ext>
            </a:extLst>
          </p:cNvPr>
          <p:cNvSpPr txBox="1"/>
          <p:nvPr/>
        </p:nvSpPr>
        <p:spPr>
          <a:xfrm>
            <a:off x="1873844" y="2636336"/>
            <a:ext cx="8627317" cy="3647152"/>
          </a:xfrm>
          <a:prstGeom prst="rect">
            <a:avLst/>
          </a:prstGeom>
          <a:solidFill>
            <a:srgbClr val="FFFFE4"/>
          </a:solidFill>
          <a:ln w="3175">
            <a:solidFill>
              <a:srgbClr val="919191"/>
            </a:solidFill>
          </a:ln>
        </p:spPr>
        <p:txBody>
          <a:bodyPr wrap="square">
            <a:spAutoFit/>
          </a:bodyPr>
          <a:lstStyle/>
          <a:p>
            <a:pPr>
              <a:lnSpc>
                <a:spcPct val="150000"/>
              </a:lnSpc>
              <a:defRPr/>
            </a:pPr>
            <a:r>
              <a:rPr lang="en-US" altLang="zh-CN" sz="1400" dirty="0">
                <a:latin typeface="Alibaba PuHuiTi R" pitchFamily="18" charset="-122"/>
                <a:ea typeface="Alibaba PuHuiTi R" pitchFamily="18" charset="-122"/>
                <a:cs typeface="Alibaba PuHuiTi R" pitchFamily="18" charset="-122"/>
              </a:rPr>
              <a:t>Usage: hadoop fs [generic options]</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dirty="0" err="1">
                <a:latin typeface="Alibaba PuHuiTi R" pitchFamily="18" charset="-122"/>
                <a:ea typeface="Alibaba PuHuiTi R" pitchFamily="18" charset="-122"/>
                <a:cs typeface="Alibaba PuHuiTi R" pitchFamily="18" charset="-122"/>
              </a:rPr>
              <a:t>appendToFile</a:t>
            </a:r>
            <a:r>
              <a:rPr lang="en-US" altLang="zh-CN" sz="1400" dirty="0">
                <a:latin typeface="Alibaba PuHuiTi R" pitchFamily="18" charset="-122"/>
                <a:ea typeface="Alibaba PuHuiTi R" pitchFamily="18" charset="-122"/>
                <a:cs typeface="Alibaba PuHuiTi R" pitchFamily="18" charset="-122"/>
              </a:rPr>
              <a:t> &lt;localsrc&gt; ... &lt;dst&gt;]</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[-cat [-</a:t>
            </a:r>
            <a:r>
              <a:rPr lang="en-US" altLang="zh-CN" sz="1400" dirty="0" err="1">
                <a:latin typeface="Alibaba PuHuiTi R" pitchFamily="18" charset="-122"/>
                <a:ea typeface="Alibaba PuHuiTi R" pitchFamily="18" charset="-122"/>
                <a:cs typeface="Alibaba PuHuiTi R" pitchFamily="18" charset="-122"/>
              </a:rPr>
              <a:t>ignoreCrc</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a:t>
            </a:r>
            <a:r>
              <a:rPr lang="en-US" altLang="zh-CN" sz="1400" dirty="0" err="1">
                <a:latin typeface="Alibaba PuHuiTi R" pitchFamily="18" charset="-122"/>
                <a:ea typeface="Alibaba PuHuiTi R" pitchFamily="18" charset="-122"/>
                <a:cs typeface="Alibaba PuHuiTi R" pitchFamily="18" charset="-122"/>
              </a:rPr>
              <a:t>appendToFile</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localsrc</a:t>
            </a:r>
            <a:r>
              <a:rPr lang="en-US" altLang="zh-CN" sz="1400" dirty="0">
                <a:latin typeface="Alibaba PuHuiTi R" pitchFamily="18" charset="-122"/>
                <a:ea typeface="Alibaba PuHuiTi R" pitchFamily="18" charset="-122"/>
                <a:cs typeface="Alibaba PuHuiTi R" pitchFamily="18" charset="-122"/>
              </a:rPr>
              <a:t>&gt; ... &lt;</a:t>
            </a:r>
            <a:r>
              <a:rPr lang="en-US" altLang="zh-CN" sz="1400" dirty="0" err="1">
                <a:latin typeface="Alibaba PuHuiTi R" pitchFamily="18" charset="-122"/>
                <a:ea typeface="Alibaba PuHuiTi R" pitchFamily="18" charset="-122"/>
                <a:cs typeface="Alibaba PuHuiTi R" pitchFamily="18" charset="-122"/>
              </a:rPr>
              <a:t>dst</a:t>
            </a:r>
            <a:r>
              <a:rPr lang="en-US" altLang="zh-CN" sz="1400" dirty="0">
                <a:latin typeface="Alibaba PuHuiTi R" pitchFamily="18" charset="-122"/>
                <a:ea typeface="Alibaba PuHuiTi R" pitchFamily="18" charset="-122"/>
                <a:cs typeface="Alibaba PuHuiTi R" pitchFamily="18" charset="-122"/>
              </a:rPr>
              <a:t>&gt;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Appends the contents of all the given local files to the given dst file. The </a:t>
            </a:r>
            <a:r>
              <a:rPr lang="en-US" altLang="zh-CN" sz="1400" dirty="0" err="1">
                <a:latin typeface="Alibaba PuHuiTi R" pitchFamily="18" charset="-122"/>
                <a:ea typeface="Alibaba PuHuiTi R" pitchFamily="18" charset="-122"/>
                <a:cs typeface="Alibaba PuHuiTi R" pitchFamily="18" charset="-122"/>
              </a:rPr>
              <a:t>dst</a:t>
            </a:r>
            <a:endParaRPr lang="en-US" altLang="zh-CN" sz="1400" dirty="0">
              <a:latin typeface="Alibaba PuHuiTi R" pitchFamily="18" charset="-122"/>
              <a:ea typeface="Alibaba PuHuiTi R" pitchFamily="18" charset="-122"/>
              <a:cs typeface="Alibaba PuHuiTi R" pitchFamily="18" charset="-122"/>
            </a:endParaRPr>
          </a:p>
          <a:p>
            <a:pPr>
              <a:lnSpc>
                <a:spcPct val="150000"/>
              </a:lnSpc>
              <a:defRPr/>
            </a:pPr>
            <a:r>
              <a:rPr lang="en-US" altLang="zh-CN" sz="1400" dirty="0">
                <a:latin typeface="Alibaba PuHuiTi R" pitchFamily="18" charset="-122"/>
                <a:ea typeface="Alibaba PuHuiTi R" pitchFamily="18" charset="-122"/>
                <a:cs typeface="Alibaba PuHuiTi R" pitchFamily="18" charset="-122"/>
              </a:rPr>
              <a:t>  file will be created if it does not exist. If &lt;</a:t>
            </a:r>
            <a:r>
              <a:rPr lang="en-US" altLang="zh-CN" sz="1400" dirty="0" err="1">
                <a:latin typeface="Alibaba PuHuiTi R" pitchFamily="18" charset="-122"/>
                <a:ea typeface="Alibaba PuHuiTi R" pitchFamily="18" charset="-122"/>
                <a:cs typeface="Alibaba PuHuiTi R" pitchFamily="18" charset="-122"/>
              </a:rPr>
              <a:t>localSrc</a:t>
            </a:r>
            <a:r>
              <a:rPr lang="en-US" altLang="zh-CN" sz="1400" dirty="0">
                <a:latin typeface="Alibaba PuHuiTi R" pitchFamily="18" charset="-122"/>
                <a:ea typeface="Alibaba PuHuiTi R" pitchFamily="18" charset="-122"/>
                <a:cs typeface="Alibaba PuHuiTi R" pitchFamily="18" charset="-122"/>
              </a:rPr>
              <a:t>&gt; is -, then the input is</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read from </a:t>
            </a:r>
            <a:r>
              <a:rPr lang="en-US" altLang="zh-CN" sz="1400" dirty="0" err="1">
                <a:latin typeface="Alibaba PuHuiTi R" pitchFamily="18" charset="-122"/>
                <a:ea typeface="Alibaba PuHuiTi R" pitchFamily="18" charset="-122"/>
                <a:cs typeface="Alibaba PuHuiTi R" pitchFamily="18" charset="-122"/>
              </a:rPr>
              <a:t>stdin</a:t>
            </a:r>
            <a:r>
              <a:rPr lang="en-US" altLang="zh-CN" sz="1400" dirty="0">
                <a:latin typeface="Alibaba PuHuiTi R" pitchFamily="18" charset="-122"/>
                <a:ea typeface="Alibaba PuHuiTi R" pitchFamily="18" charset="-122"/>
                <a:cs typeface="Alibaba PuHuiTi R" pitchFamily="18" charset="-122"/>
              </a:rPr>
              <a:t>.</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-cat [-</a:t>
            </a:r>
            <a:r>
              <a:rPr lang="en-US" altLang="zh-CN" sz="1400" dirty="0" err="1">
                <a:latin typeface="Alibaba PuHuiTi R" pitchFamily="18" charset="-122"/>
                <a:ea typeface="Alibaba PuHuiTi R" pitchFamily="18" charset="-122"/>
                <a:cs typeface="Alibaba PuHuiTi R" pitchFamily="18" charset="-122"/>
              </a:rPr>
              <a:t>ignoreCrc</a:t>
            </a:r>
            <a:r>
              <a:rPr lang="en-US" altLang="zh-CN" sz="1400" dirty="0">
                <a:latin typeface="Alibaba PuHuiTi R" pitchFamily="18" charset="-122"/>
                <a:ea typeface="Alibaba PuHuiTi R" pitchFamily="18" charset="-122"/>
                <a:cs typeface="Alibaba PuHuiTi R" pitchFamily="18" charset="-122"/>
              </a:rPr>
              <a:t>]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 :</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Fetch all files that match the file pattern &lt;</a:t>
            </a:r>
            <a:r>
              <a:rPr lang="en-US" altLang="zh-CN" sz="1400" dirty="0" err="1">
                <a:latin typeface="Alibaba PuHuiTi R" pitchFamily="18" charset="-122"/>
                <a:ea typeface="Alibaba PuHuiTi R" pitchFamily="18" charset="-122"/>
                <a:cs typeface="Alibaba PuHuiTi R" pitchFamily="18" charset="-122"/>
              </a:rPr>
              <a:t>src</a:t>
            </a:r>
            <a:r>
              <a:rPr lang="en-US" altLang="zh-CN" sz="1400" dirty="0">
                <a:latin typeface="Alibaba PuHuiTi R" pitchFamily="18" charset="-122"/>
                <a:ea typeface="Alibaba PuHuiTi R" pitchFamily="18" charset="-122"/>
                <a:cs typeface="Alibaba PuHuiTi R" pitchFamily="18" charset="-122"/>
              </a:rPr>
              <a:t>&gt; and display their content on</a:t>
            </a:r>
          </a:p>
          <a:p>
            <a:pPr>
              <a:lnSpc>
                <a:spcPct val="150000"/>
              </a:lnSpc>
              <a:defRPr/>
            </a:pPr>
            <a:r>
              <a:rPr lang="en-US" altLang="zh-CN" sz="1400" dirty="0">
                <a:latin typeface="Alibaba PuHuiTi R" pitchFamily="18" charset="-122"/>
                <a:ea typeface="Alibaba PuHuiTi R" pitchFamily="18" charset="-122"/>
                <a:cs typeface="Alibaba PuHuiTi R" pitchFamily="18" charset="-122"/>
              </a:rPr>
              <a:t>  </a:t>
            </a:r>
            <a:r>
              <a:rPr lang="en-US" altLang="zh-CN" sz="1400" dirty="0" err="1">
                <a:latin typeface="Alibaba PuHuiTi R" pitchFamily="18" charset="-122"/>
                <a:ea typeface="Alibaba PuHuiTi R" pitchFamily="18" charset="-122"/>
                <a:cs typeface="Alibaba PuHuiTi R" pitchFamily="18" charset="-122"/>
              </a:rPr>
              <a:t>stdout</a:t>
            </a:r>
            <a:r>
              <a:rPr lang="en-US" altLang="zh-CN" sz="1400" dirty="0">
                <a:latin typeface="Alibaba PuHuiTi R" pitchFamily="18" charset="-122"/>
                <a:ea typeface="Alibaba PuHuiTi R" pitchFamily="18" charset="-122"/>
                <a:cs typeface="Alibaba PuHuiTi R" pitchFamily="18" charset="-122"/>
              </a:rPr>
              <a:t>.</a:t>
            </a:r>
          </a:p>
        </p:txBody>
      </p:sp>
    </p:spTree>
    <p:extLst>
      <p:ext uri="{BB962C8B-B14F-4D97-AF65-F5344CB8AC3E}">
        <p14:creationId xmlns:p14="http://schemas.microsoft.com/office/powerpoint/2010/main" val="3125432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en-US" altLang="zh-CN" dirty="0">
                <a:solidFill>
                  <a:schemeClr val="tx1"/>
                </a:solidFill>
              </a:rPr>
              <a:t>HDFS shell</a:t>
            </a:r>
            <a:r>
              <a:rPr lang="zh-CN" altLang="en-US" dirty="0">
                <a:solidFill>
                  <a:schemeClr val="tx1"/>
                </a:solidFill>
              </a:rPr>
              <a:t>命令行解释说明</a:t>
            </a:r>
            <a:endParaRPr lang="en-US" altLang="zh-CN" dirty="0">
              <a:solidFill>
                <a:schemeClr val="tx1"/>
              </a:solidFill>
            </a:endParaRPr>
          </a:p>
          <a:p>
            <a:r>
              <a:rPr lang="en-US" altLang="zh-CN" dirty="0">
                <a:solidFill>
                  <a:srgbClr val="C00000"/>
                </a:solidFill>
              </a:rPr>
              <a:t>HDFS shell</a:t>
            </a:r>
            <a:r>
              <a:rPr lang="zh-CN" altLang="en-US" dirty="0">
                <a:solidFill>
                  <a:srgbClr val="C00000"/>
                </a:solidFill>
              </a:rPr>
              <a:t>命令行常用操作</a:t>
            </a:r>
            <a:endParaRPr lang="en-US" altLang="zh-CN" dirty="0">
              <a:solidFill>
                <a:srgbClr val="C00000"/>
              </a:solidFill>
            </a:endParaRPr>
          </a:p>
        </p:txBody>
      </p:sp>
    </p:spTree>
    <p:extLst>
      <p:ext uri="{BB962C8B-B14F-4D97-AF65-F5344CB8AC3E}">
        <p14:creationId xmlns:p14="http://schemas.microsoft.com/office/powerpoint/2010/main" val="4092938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-mkdir [-p] &lt;path&gt; ... </a:t>
            </a:r>
          </a:p>
          <a:p>
            <a:pPr marL="0" indent="0">
              <a:buNone/>
            </a:pPr>
            <a:r>
              <a:rPr lang="en-US" altLang="zh-CN" dirty="0"/>
              <a:t>	path </a:t>
            </a:r>
            <a:r>
              <a:rPr lang="zh-CN" altLang="en-US" dirty="0"/>
              <a:t>为待创建的目录</a:t>
            </a:r>
            <a:endParaRPr lang="en-US" altLang="zh-CN" dirty="0"/>
          </a:p>
          <a:p>
            <a:pPr marL="0" indent="0">
              <a:buNone/>
            </a:pPr>
            <a:r>
              <a:rPr lang="en-US" altLang="zh-CN" dirty="0"/>
              <a:t>	-p</a:t>
            </a:r>
            <a:r>
              <a:rPr lang="zh-CN" altLang="en-US" dirty="0"/>
              <a:t>选项的行为与</a:t>
            </a:r>
            <a:r>
              <a:rPr lang="en-US" altLang="zh-CN" dirty="0"/>
              <a:t>Unix mkdir -p</a:t>
            </a:r>
            <a:r>
              <a:rPr lang="zh-CN" altLang="en-US" dirty="0"/>
              <a:t>非常相似，它会沿着路径创建父目录。</a:t>
            </a:r>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p>
        </p:txBody>
      </p:sp>
      <p:sp>
        <p:nvSpPr>
          <p:cNvPr id="6" name="文本占位符 5"/>
          <p:cNvSpPr>
            <a:spLocks noGrp="1"/>
          </p:cNvSpPr>
          <p:nvPr>
            <p:ph type="body" sz="quarter" idx="10"/>
          </p:nvPr>
        </p:nvSpPr>
        <p:spPr/>
        <p:txBody>
          <a:bodyPr/>
          <a:lstStyle/>
          <a:p>
            <a:r>
              <a:rPr lang="en-US" altLang="zh-CN" dirty="0"/>
              <a:t>1</a:t>
            </a:r>
            <a:r>
              <a:rPr lang="zh-CN" altLang="en-US" dirty="0"/>
              <a:t>、创建文件夹</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703515" y="3245937"/>
            <a:ext cx="4643497"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-mkdir /itcast</a:t>
            </a:r>
            <a:endParaRPr lang="zh-CN" altLang="zh-CN" dirty="0">
              <a:latin typeface="Arial" panose="020B0604020202020204" pitchFamily="34" charset="0"/>
            </a:endParaRPr>
          </a:p>
        </p:txBody>
      </p:sp>
    </p:spTree>
    <p:extLst>
      <p:ext uri="{BB962C8B-B14F-4D97-AF65-F5344CB8AC3E}">
        <p14:creationId xmlns:p14="http://schemas.microsoft.com/office/powerpoint/2010/main" val="4162045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pt-BR" altLang="zh-CN" b="1" dirty="0">
                <a:solidFill>
                  <a:srgbClr val="FF0000"/>
                </a:solidFill>
              </a:rPr>
              <a:t>-ls [-h] [-R] [&lt;path&gt; ...] </a:t>
            </a:r>
          </a:p>
          <a:p>
            <a:pPr marL="0" indent="0">
              <a:buNone/>
            </a:pPr>
            <a:r>
              <a:rPr lang="en-US" altLang="zh-CN" dirty="0"/>
              <a:t>	path </a:t>
            </a:r>
            <a:r>
              <a:rPr lang="zh-CN" altLang="en-US" dirty="0"/>
              <a:t>指定目录路径</a:t>
            </a:r>
            <a:endParaRPr lang="en-US" altLang="zh-CN" dirty="0"/>
          </a:p>
          <a:p>
            <a:pPr marL="0" indent="0">
              <a:buNone/>
            </a:pPr>
            <a:r>
              <a:rPr lang="en-US" altLang="zh-CN" dirty="0"/>
              <a:t>	-h </a:t>
            </a:r>
            <a:r>
              <a:rPr lang="zh-CN" altLang="en-US" dirty="0"/>
              <a:t>人性化显示文件</a:t>
            </a:r>
            <a:r>
              <a:rPr lang="en-US" altLang="zh-CN" dirty="0"/>
              <a:t>size</a:t>
            </a:r>
          </a:p>
          <a:p>
            <a:pPr marL="0" indent="0">
              <a:buNone/>
            </a:pPr>
            <a:r>
              <a:rPr lang="en-US" altLang="zh-CN" dirty="0"/>
              <a:t>	-R </a:t>
            </a:r>
            <a:r>
              <a:rPr lang="zh-CN" altLang="en-US" dirty="0"/>
              <a:t>递归查看指定目录及其子目录</a:t>
            </a: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2</a:t>
            </a:r>
            <a:r>
              <a:rPr lang="zh-CN" altLang="en-US" dirty="0"/>
              <a:t>、查看指定目录下内容</a:t>
            </a:r>
          </a:p>
        </p:txBody>
      </p:sp>
      <p:pic>
        <p:nvPicPr>
          <p:cNvPr id="3" name="图片 2"/>
          <p:cNvPicPr>
            <a:picLocks noChangeAspect="1"/>
          </p:cNvPicPr>
          <p:nvPr/>
        </p:nvPicPr>
        <p:blipFill>
          <a:blip r:embed="rId2"/>
          <a:stretch>
            <a:fillRect/>
          </a:stretch>
        </p:blipFill>
        <p:spPr>
          <a:xfrm>
            <a:off x="1772442" y="3693167"/>
            <a:ext cx="7651143" cy="1699407"/>
          </a:xfrm>
          <a:prstGeom prst="rect">
            <a:avLst/>
          </a:prstGeom>
        </p:spPr>
      </p:pic>
    </p:spTree>
    <p:extLst>
      <p:ext uri="{BB962C8B-B14F-4D97-AF65-F5344CB8AC3E}">
        <p14:creationId xmlns:p14="http://schemas.microsoft.com/office/powerpoint/2010/main" val="8606808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-put [-f] [-p] &lt;localsrc&gt; ... &lt;dst&gt;</a:t>
            </a:r>
            <a:endParaRPr lang="pt-BR" altLang="zh-CN" b="1" dirty="0">
              <a:solidFill>
                <a:srgbClr val="FF0000"/>
              </a:solidFill>
            </a:endParaRPr>
          </a:p>
          <a:p>
            <a:pPr marL="0" indent="0">
              <a:buNone/>
            </a:pPr>
            <a:r>
              <a:rPr lang="en-US" altLang="zh-CN" dirty="0"/>
              <a:t>	-f </a:t>
            </a:r>
            <a:r>
              <a:rPr lang="zh-CN" altLang="en-US" dirty="0"/>
              <a:t>覆盖目标文件（已存在下）</a:t>
            </a:r>
            <a:endParaRPr lang="en-US" altLang="zh-CN" dirty="0"/>
          </a:p>
          <a:p>
            <a:pPr marL="0" indent="0">
              <a:buNone/>
            </a:pPr>
            <a:r>
              <a:rPr lang="en-US" altLang="zh-CN" dirty="0"/>
              <a:t>	-p </a:t>
            </a:r>
            <a:r>
              <a:rPr lang="zh-CN" altLang="en-US" dirty="0"/>
              <a:t>保留访问和修改时间，所有权和权限。</a:t>
            </a:r>
            <a:endParaRPr lang="en-US" altLang="zh-CN" dirty="0"/>
          </a:p>
          <a:p>
            <a:pPr marL="0" indent="0">
              <a:buNone/>
            </a:pPr>
            <a:r>
              <a:rPr lang="en-US" altLang="zh-CN" dirty="0"/>
              <a:t>	localsrc </a:t>
            </a:r>
            <a:r>
              <a:rPr lang="zh-CN" altLang="en-US" dirty="0"/>
              <a:t>本地文件系统（客户端所在机器）</a:t>
            </a:r>
            <a:endParaRPr lang="en-US" altLang="zh-CN" dirty="0"/>
          </a:p>
          <a:p>
            <a:pPr marL="0" indent="0">
              <a:buNone/>
            </a:pPr>
            <a:r>
              <a:rPr lang="en-US" altLang="zh-CN" dirty="0"/>
              <a:t>	dst </a:t>
            </a:r>
            <a:r>
              <a:rPr lang="zh-CN" altLang="en-US" dirty="0"/>
              <a:t>目标文件系统（</a:t>
            </a:r>
            <a:r>
              <a:rPr lang="en-US" altLang="zh-CN" dirty="0"/>
              <a:t>HDFS</a:t>
            </a:r>
            <a:r>
              <a:rPr lang="zh-CN" altLang="en-US" dirty="0"/>
              <a:t>）</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3</a:t>
            </a:r>
            <a:r>
              <a:rPr lang="zh-CN" altLang="en-US" dirty="0"/>
              <a:t>、上传文件到</a:t>
            </a:r>
            <a:r>
              <a:rPr lang="en-US" altLang="zh-CN" dirty="0"/>
              <a:t>HDFS</a:t>
            </a:r>
            <a:r>
              <a:rPr lang="zh-CN" altLang="en-US" dirty="0"/>
              <a:t>指定目录下</a:t>
            </a:r>
          </a:p>
        </p:txBody>
      </p:sp>
      <p:sp>
        <p:nvSpPr>
          <p:cNvPr id="7" name="TextBox 3">
            <a:extLst>
              <a:ext uri="{FF2B5EF4-FFF2-40B4-BE49-F238E27FC236}">
                <a16:creationId xmlns:a16="http://schemas.microsoft.com/office/drawing/2014/main" id="{0C998B78-AB18-3C47-A1C7-25AE9A3A40B0}"/>
              </a:ext>
            </a:extLst>
          </p:cNvPr>
          <p:cNvSpPr txBox="1"/>
          <p:nvPr/>
        </p:nvSpPr>
        <p:spPr>
          <a:xfrm>
            <a:off x="1640762" y="4133443"/>
            <a:ext cx="7841139" cy="646331"/>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-put zookeeper.out /itcast</a:t>
            </a:r>
            <a:endParaRPr lang="en-US" altLang="zh-CN" sz="1200" dirty="0">
              <a:solidFill>
                <a:srgbClr val="080808"/>
              </a:solidFill>
              <a:latin typeface="Arial Unicode MS" panose="020B0604020202020204" pitchFamily="34" charset="-122"/>
              <a:ea typeface="JetBrains Mono"/>
            </a:endParaRPr>
          </a:p>
          <a:p>
            <a:pPr lvl="0" eaLnBrk="0" fontAlgn="base" hangingPunct="0">
              <a:spcBef>
                <a:spcPct val="0"/>
              </a:spcBef>
              <a:spcAft>
                <a:spcPct val="0"/>
              </a:spcAft>
            </a:pP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-put file:///etc/profile hdfs://node1:8020/itcast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589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-cat &lt;</a:t>
            </a:r>
            <a:r>
              <a:rPr lang="en-US" altLang="zh-CN" b="1" dirty="0" err="1">
                <a:solidFill>
                  <a:srgbClr val="FF0000"/>
                </a:solidFill>
              </a:rPr>
              <a:t>src</a:t>
            </a:r>
            <a:r>
              <a:rPr lang="en-US" altLang="zh-CN" b="1" dirty="0">
                <a:solidFill>
                  <a:srgbClr val="FF0000"/>
                </a:solidFill>
              </a:rPr>
              <a:t>&gt; ... </a:t>
            </a:r>
          </a:p>
          <a:p>
            <a:pPr marL="0" indent="0">
              <a:buNone/>
            </a:pPr>
            <a:r>
              <a:rPr lang="en-US" altLang="zh-CN" dirty="0"/>
              <a:t>	</a:t>
            </a:r>
            <a:r>
              <a:rPr lang="zh-CN" altLang="en-US" dirty="0"/>
              <a:t>读取指定文件全部内容，显示在标准输出控制台。</a:t>
            </a:r>
            <a:endParaRPr lang="en-US" altLang="zh-CN" dirty="0"/>
          </a:p>
          <a:p>
            <a:pPr marL="0" indent="0">
              <a:buNone/>
            </a:pPr>
            <a:r>
              <a:rPr lang="en-US" altLang="zh-CN" dirty="0"/>
              <a:t>	</a:t>
            </a:r>
            <a:r>
              <a:rPr lang="zh-CN" altLang="en-US" dirty="0"/>
              <a:t>注意：对于</a:t>
            </a:r>
            <a:r>
              <a:rPr lang="zh-CN" altLang="en-US" b="1" dirty="0">
                <a:solidFill>
                  <a:srgbClr val="FF0000"/>
                </a:solidFill>
              </a:rPr>
              <a:t>大文件内容读取，慎重</a:t>
            </a:r>
            <a:r>
              <a:rPr lang="zh-CN" altLang="en-US" dirty="0"/>
              <a:t>。</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4</a:t>
            </a:r>
            <a:r>
              <a:rPr lang="zh-CN" altLang="en-US" dirty="0"/>
              <a:t>、查看</a:t>
            </a:r>
            <a:r>
              <a:rPr lang="en-US" altLang="zh-CN" dirty="0"/>
              <a:t>HDFS</a:t>
            </a:r>
            <a:r>
              <a:rPr lang="zh-CN" altLang="en-US" dirty="0"/>
              <a:t>文件内容（</a:t>
            </a:r>
            <a:r>
              <a:rPr lang="en-US" altLang="zh-CN" dirty="0"/>
              <a:t>1</a:t>
            </a:r>
            <a:r>
              <a:rPr lang="zh-CN" altLang="en-US" dirty="0"/>
              <a:t>）</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TextBox 3">
            <a:extLst>
              <a:ext uri="{FF2B5EF4-FFF2-40B4-BE49-F238E27FC236}">
                <a16:creationId xmlns:a16="http://schemas.microsoft.com/office/drawing/2014/main" id="{0C998B78-AB18-3C47-A1C7-25AE9A3A40B0}"/>
              </a:ext>
            </a:extLst>
          </p:cNvPr>
          <p:cNvSpPr txBox="1"/>
          <p:nvPr/>
        </p:nvSpPr>
        <p:spPr>
          <a:xfrm>
            <a:off x="1640762" y="3478921"/>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-cat /itcast/zookeeper.out</a:t>
            </a:r>
            <a:endParaRPr lang="zh-CN" altLang="zh-CN" sz="16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1911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-head &lt;file&gt; </a:t>
            </a:r>
          </a:p>
          <a:p>
            <a:pPr marL="0" indent="0">
              <a:buNone/>
            </a:pPr>
            <a:r>
              <a:rPr lang="en-US" altLang="zh-CN" dirty="0"/>
              <a:t>	</a:t>
            </a:r>
            <a:r>
              <a:rPr lang="zh-CN" altLang="en-US" dirty="0"/>
              <a:t>查看文件前</a:t>
            </a:r>
            <a:r>
              <a:rPr lang="en-US" altLang="zh-CN" dirty="0"/>
              <a:t>1KB</a:t>
            </a:r>
            <a:r>
              <a:rPr lang="zh-CN" altLang="en-US" dirty="0"/>
              <a:t>的内容。</a:t>
            </a:r>
            <a:endParaRPr lang="en-US" altLang="zh-CN" dirty="0"/>
          </a:p>
          <a:p>
            <a:pPr marL="0" indent="0">
              <a:buNone/>
            </a:pPr>
            <a:endParaRPr lang="en-US" altLang="zh-CN" dirty="0"/>
          </a:p>
          <a:p>
            <a:pPr marL="0" indent="0">
              <a:buNone/>
            </a:pPr>
            <a:r>
              <a:rPr lang="en-US" altLang="zh-CN" dirty="0"/>
              <a:t>	</a:t>
            </a: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5</a:t>
            </a:r>
            <a:r>
              <a:rPr lang="zh-CN" altLang="en-US" dirty="0"/>
              <a:t>、查看</a:t>
            </a:r>
            <a:r>
              <a:rPr lang="en-US" altLang="zh-CN" dirty="0"/>
              <a:t>HDFS</a:t>
            </a:r>
            <a:r>
              <a:rPr lang="zh-CN" altLang="en-US" dirty="0"/>
              <a:t>文件内容（</a:t>
            </a:r>
            <a:r>
              <a:rPr lang="en-US" altLang="zh-CN" dirty="0"/>
              <a:t>2</a:t>
            </a:r>
            <a:r>
              <a:rPr lang="zh-CN" altLang="en-US" dirty="0"/>
              <a:t>）</a:t>
            </a:r>
          </a:p>
        </p:txBody>
      </p:sp>
      <p:sp>
        <p:nvSpPr>
          <p:cNvPr id="8" name="TextBox 3">
            <a:extLst>
              <a:ext uri="{FF2B5EF4-FFF2-40B4-BE49-F238E27FC236}">
                <a16:creationId xmlns:a16="http://schemas.microsoft.com/office/drawing/2014/main" id="{0C998B78-AB18-3C47-A1C7-25AE9A3A40B0}"/>
              </a:ext>
            </a:extLst>
          </p:cNvPr>
          <p:cNvSpPr txBox="1"/>
          <p:nvPr/>
        </p:nvSpPr>
        <p:spPr>
          <a:xfrm>
            <a:off x="1640762" y="3012757"/>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a:t>
            </a:r>
            <a:r>
              <a:rPr lang="en-US" altLang="zh-CN" sz="1200" dirty="0">
                <a:solidFill>
                  <a:srgbClr val="080808"/>
                </a:solidFill>
                <a:latin typeface="Arial Unicode MS" panose="020B0604020202020204" pitchFamily="34" charset="-122"/>
                <a:ea typeface="JetBrains Mono"/>
              </a:rPr>
              <a:t>head </a:t>
            </a:r>
            <a:r>
              <a:rPr lang="zh-CN" altLang="zh-CN" sz="1200" dirty="0">
                <a:solidFill>
                  <a:srgbClr val="080808"/>
                </a:solidFill>
                <a:latin typeface="Arial Unicode MS" panose="020B0604020202020204" pitchFamily="34" charset="-122"/>
                <a:ea typeface="JetBrains Mono"/>
              </a:rPr>
              <a:t>/itcast/zookeeper.out</a:t>
            </a:r>
            <a:endParaRPr lang="zh-CN" altLang="zh-CN" sz="1600" dirty="0">
              <a:latin typeface="Arial" panose="020B0604020202020204" pitchFamily="34" charset="0"/>
            </a:endParaRPr>
          </a:p>
        </p:txBody>
      </p:sp>
    </p:spTree>
    <p:extLst>
      <p:ext uri="{BB962C8B-B14F-4D97-AF65-F5344CB8AC3E}">
        <p14:creationId xmlns:p14="http://schemas.microsoft.com/office/powerpoint/2010/main" val="85963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-tail [-f] &lt;file&gt;</a:t>
            </a:r>
          </a:p>
          <a:p>
            <a:pPr marL="0" indent="0">
              <a:buNone/>
            </a:pPr>
            <a:r>
              <a:rPr lang="en-US" altLang="zh-CN" b="1" dirty="0">
                <a:solidFill>
                  <a:srgbClr val="FF0000"/>
                </a:solidFill>
              </a:rPr>
              <a:t>	</a:t>
            </a:r>
            <a:r>
              <a:rPr lang="zh-CN" altLang="en-US" dirty="0"/>
              <a:t>查看文件最后</a:t>
            </a:r>
            <a:r>
              <a:rPr lang="en-US" altLang="zh-CN" dirty="0"/>
              <a:t>1KB</a:t>
            </a:r>
            <a:r>
              <a:rPr lang="zh-CN" altLang="en-US" dirty="0"/>
              <a:t>的内容</a:t>
            </a:r>
            <a:endParaRPr lang="en-US" altLang="zh-CN" dirty="0"/>
          </a:p>
          <a:p>
            <a:pPr marL="0" indent="0">
              <a:buNone/>
            </a:pPr>
            <a:r>
              <a:rPr lang="en-US" altLang="zh-CN" dirty="0"/>
              <a:t>	</a:t>
            </a:r>
            <a:r>
              <a:rPr lang="en-US" altLang="zh-CN" dirty="0">
                <a:solidFill>
                  <a:srgbClr val="92D050"/>
                </a:solidFill>
              </a:rPr>
              <a:t>-f</a:t>
            </a:r>
            <a:r>
              <a:rPr lang="zh-CN" altLang="en-US" dirty="0">
                <a:solidFill>
                  <a:srgbClr val="92D050"/>
                </a:solidFill>
              </a:rPr>
              <a:t>选择可以动态显示文件中追加的内容</a:t>
            </a:r>
            <a:r>
              <a:rPr lang="zh-CN" altLang="en-US" dirty="0"/>
              <a:t>。</a:t>
            </a:r>
            <a:endParaRPr lang="en-US" altLang="zh-CN" dirty="0"/>
          </a:p>
          <a:p>
            <a:pPr marL="0" indent="0">
              <a:buNone/>
            </a:pPr>
            <a:endParaRPr lang="en-US" altLang="zh-CN" dirty="0"/>
          </a:p>
          <a:p>
            <a:pPr marL="0" indent="0">
              <a:buNone/>
            </a:pPr>
            <a:endParaRPr lang="en-US" altLang="zh-CN" b="1" dirty="0">
              <a:solidFill>
                <a:srgbClr val="FF0000"/>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6</a:t>
            </a:r>
            <a:r>
              <a:rPr lang="zh-CN" altLang="en-US" dirty="0"/>
              <a:t>、查看</a:t>
            </a:r>
            <a:r>
              <a:rPr lang="en-US" altLang="zh-CN" dirty="0"/>
              <a:t>HDFS</a:t>
            </a:r>
            <a:r>
              <a:rPr lang="zh-CN" altLang="en-US" dirty="0"/>
              <a:t>文件内容（</a:t>
            </a:r>
            <a:r>
              <a:rPr lang="en-US" altLang="zh-CN" dirty="0"/>
              <a:t>3</a:t>
            </a:r>
            <a:r>
              <a:rPr lang="zh-CN" altLang="en-US" dirty="0"/>
              <a:t>）</a:t>
            </a:r>
          </a:p>
        </p:txBody>
      </p:sp>
      <p:pic>
        <p:nvPicPr>
          <p:cNvPr id="3" name="图片 2"/>
          <p:cNvPicPr>
            <a:picLocks noChangeAspect="1"/>
          </p:cNvPicPr>
          <p:nvPr/>
        </p:nvPicPr>
        <p:blipFill>
          <a:blip r:embed="rId2"/>
          <a:stretch>
            <a:fillRect/>
          </a:stretch>
        </p:blipFill>
        <p:spPr>
          <a:xfrm>
            <a:off x="1574593" y="3692505"/>
            <a:ext cx="8692543" cy="2062931"/>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1664240" y="2963255"/>
            <a:ext cx="7841139" cy="27699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hadoop </a:t>
            </a:r>
            <a:r>
              <a:rPr lang="zh-CN" altLang="zh-CN" sz="1200" dirty="0">
                <a:solidFill>
                  <a:srgbClr val="080808"/>
                </a:solidFill>
                <a:latin typeface="Arial Unicode MS" panose="020B0604020202020204" pitchFamily="34" charset="-122"/>
                <a:ea typeface="JetBrains Mono"/>
              </a:rPr>
              <a:t>fs -tail /source/weibo/star/comment_log/20190810_node1.itcast.cn/caixukun.csv</a:t>
            </a:r>
            <a:endParaRPr lang="zh-CN" altLang="zh-CN" dirty="0">
              <a:latin typeface="Arial" panose="020B0604020202020204" pitchFamily="34" charset="0"/>
            </a:endParaRPr>
          </a:p>
        </p:txBody>
      </p:sp>
    </p:spTree>
    <p:extLst>
      <p:ext uri="{BB962C8B-B14F-4D97-AF65-F5344CB8AC3E}">
        <p14:creationId xmlns:p14="http://schemas.microsoft.com/office/powerpoint/2010/main" val="851010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-get [-f] [-p] &lt;</a:t>
            </a:r>
            <a:r>
              <a:rPr lang="en-US" altLang="zh-CN" b="1" dirty="0" err="1">
                <a:solidFill>
                  <a:srgbClr val="FF0000"/>
                </a:solidFill>
              </a:rPr>
              <a:t>src</a:t>
            </a:r>
            <a:r>
              <a:rPr lang="en-US" altLang="zh-CN" b="1" dirty="0">
                <a:solidFill>
                  <a:srgbClr val="FF0000"/>
                </a:solidFill>
              </a:rPr>
              <a:t>&gt; ... &lt;localdst&gt;</a:t>
            </a:r>
          </a:p>
          <a:p>
            <a:pPr marL="0" indent="0">
              <a:buNone/>
            </a:pPr>
            <a:r>
              <a:rPr lang="en-US" altLang="zh-CN" b="1" dirty="0">
                <a:solidFill>
                  <a:srgbClr val="FF0000"/>
                </a:solidFill>
              </a:rPr>
              <a:t>	</a:t>
            </a:r>
            <a:r>
              <a:rPr lang="zh-CN" altLang="en-US" dirty="0">
                <a:solidFill>
                  <a:schemeClr val="tx1"/>
                </a:solidFill>
              </a:rPr>
              <a:t>下载文件到本地文件系统指定目录，</a:t>
            </a:r>
            <a:r>
              <a:rPr lang="en-US" altLang="zh-CN" dirty="0">
                <a:solidFill>
                  <a:schemeClr val="tx1"/>
                </a:solidFill>
              </a:rPr>
              <a:t>localdst</a:t>
            </a:r>
            <a:r>
              <a:rPr lang="zh-CN" altLang="en-US" dirty="0">
                <a:solidFill>
                  <a:schemeClr val="tx1"/>
                </a:solidFill>
              </a:rPr>
              <a:t>必须是目录</a:t>
            </a:r>
            <a:endParaRPr lang="en-US" altLang="zh-CN" dirty="0">
              <a:solidFill>
                <a:schemeClr val="tx1"/>
              </a:solidFill>
            </a:endParaRPr>
          </a:p>
          <a:p>
            <a:pPr marL="0" indent="0">
              <a:buNone/>
            </a:pPr>
            <a:r>
              <a:rPr lang="en-US" altLang="zh-CN" dirty="0">
                <a:solidFill>
                  <a:schemeClr val="tx1"/>
                </a:solidFill>
              </a:rPr>
              <a:t>	</a:t>
            </a:r>
            <a:r>
              <a:rPr lang="en-US" altLang="zh-CN" dirty="0"/>
              <a:t>-f </a:t>
            </a:r>
            <a:r>
              <a:rPr lang="zh-CN" altLang="en-US" dirty="0"/>
              <a:t>覆盖目标文件（已存在下）</a:t>
            </a:r>
            <a:endParaRPr lang="en-US" altLang="zh-CN" dirty="0"/>
          </a:p>
          <a:p>
            <a:pPr marL="0" indent="0">
              <a:buNone/>
            </a:pPr>
            <a:r>
              <a:rPr lang="en-US" altLang="zh-CN" dirty="0"/>
              <a:t>	-p </a:t>
            </a:r>
            <a:r>
              <a:rPr lang="zh-CN" altLang="en-US" dirty="0"/>
              <a:t>保留访问和修改时间，所有权和权限。</a:t>
            </a:r>
            <a:endParaRPr lang="en-US" altLang="zh-CN" dirty="0"/>
          </a:p>
          <a:p>
            <a:pPr marL="0" indent="0">
              <a:buNone/>
            </a:pPr>
            <a:endParaRPr lang="en-US" altLang="zh-CN" dirty="0"/>
          </a:p>
          <a:p>
            <a:pPr marL="0" indent="0">
              <a:buNone/>
            </a:pPr>
            <a:r>
              <a:rPr lang="en-US" altLang="zh-CN" dirty="0"/>
              <a:t>	</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7</a:t>
            </a:r>
            <a:r>
              <a:rPr lang="zh-CN" altLang="en-US" dirty="0"/>
              <a:t>、下载</a:t>
            </a:r>
            <a:r>
              <a:rPr lang="en-US" altLang="zh-CN" dirty="0"/>
              <a:t>HDFS</a:t>
            </a:r>
            <a:r>
              <a:rPr lang="zh-CN" altLang="en-US" dirty="0"/>
              <a:t>文件（</a:t>
            </a:r>
            <a:r>
              <a:rPr lang="en-US" altLang="zh-CN" dirty="0"/>
              <a:t>1</a:t>
            </a:r>
            <a:r>
              <a:rPr lang="zh-CN" altLang="en-US" dirty="0"/>
              <a:t>）</a:t>
            </a:r>
          </a:p>
        </p:txBody>
      </p:sp>
      <p:sp>
        <p:nvSpPr>
          <p:cNvPr id="7" name="TextBox 3">
            <a:extLst>
              <a:ext uri="{FF2B5EF4-FFF2-40B4-BE49-F238E27FC236}">
                <a16:creationId xmlns:a16="http://schemas.microsoft.com/office/drawing/2014/main" id="{0C998B78-AB18-3C47-A1C7-25AE9A3A40B0}"/>
              </a:ext>
            </a:extLst>
          </p:cNvPr>
          <p:cNvSpPr txBox="1"/>
          <p:nvPr/>
        </p:nvSpPr>
        <p:spPr>
          <a:xfrm>
            <a:off x="1709063" y="3448143"/>
            <a:ext cx="7841139" cy="1569660"/>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mkdir test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a:t>
            </a:r>
            <a:r>
              <a:rPr lang="zh-CN" altLang="zh-CN" sz="1200" i="1" dirty="0">
                <a:solidFill>
                  <a:srgbClr val="999999"/>
                </a:solidFill>
                <a:latin typeface="Arial Unicode MS" panose="020B0604020202020204" pitchFamily="34" charset="-122"/>
                <a:ea typeface="JetBrains Mono"/>
              </a:rPr>
              <a:t># cd test/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0</a:t>
            </a:r>
            <a:br>
              <a:rPr lang="zh-CN" altLang="zh-CN" sz="1200" dirty="0">
                <a:solidFill>
                  <a:srgbClr val="1750EB"/>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hadoop fs -get /itcast/zookeeper.out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[root@node2 test]</a:t>
            </a:r>
            <a:r>
              <a:rPr lang="zh-CN" altLang="zh-CN" sz="1200" i="1" dirty="0">
                <a:solidFill>
                  <a:srgbClr val="999999"/>
                </a:solidFill>
                <a:latin typeface="Arial Unicode MS" panose="020B0604020202020204" pitchFamily="34" charset="-122"/>
                <a:ea typeface="JetBrains Mono"/>
              </a:rPr>
              <a:t># 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total </a:t>
            </a:r>
            <a:r>
              <a:rPr lang="zh-CN" altLang="zh-CN" sz="1200" dirty="0">
                <a:solidFill>
                  <a:srgbClr val="1750EB"/>
                </a:solidFill>
                <a:latin typeface="Arial Unicode MS" panose="020B0604020202020204" pitchFamily="34" charset="-122"/>
                <a:ea typeface="JetBrains Mono"/>
              </a:rPr>
              <a:t>20</a:t>
            </a:r>
            <a:br>
              <a:rPr lang="zh-CN" altLang="zh-CN" sz="1200" dirty="0">
                <a:solidFill>
                  <a:srgbClr val="1750EB"/>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1 </a:t>
            </a:r>
            <a:r>
              <a:rPr lang="zh-CN" altLang="zh-CN" sz="1200" dirty="0">
                <a:solidFill>
                  <a:srgbClr val="080808"/>
                </a:solidFill>
                <a:latin typeface="Arial Unicode MS" panose="020B0604020202020204" pitchFamily="34" charset="-122"/>
                <a:ea typeface="JetBrains Mono"/>
              </a:rPr>
              <a:t>root root </a:t>
            </a:r>
            <a:r>
              <a:rPr lang="zh-CN" altLang="zh-CN" sz="1200" dirty="0">
                <a:solidFill>
                  <a:srgbClr val="1750EB"/>
                </a:solidFill>
                <a:latin typeface="Arial Unicode MS" panose="020B0604020202020204" pitchFamily="34" charset="-122"/>
                <a:ea typeface="JetBrains Mono"/>
              </a:rPr>
              <a:t>18213 </a:t>
            </a:r>
            <a:r>
              <a:rPr lang="zh-CN" altLang="zh-CN" sz="1200" dirty="0">
                <a:solidFill>
                  <a:srgbClr val="080808"/>
                </a:solidFill>
                <a:latin typeface="Arial Unicode MS" panose="020B0604020202020204" pitchFamily="34" charset="-122"/>
                <a:ea typeface="JetBrains Mono"/>
              </a:rPr>
              <a:t>Aug </a:t>
            </a:r>
            <a:r>
              <a:rPr lang="zh-CN" altLang="zh-CN" sz="1200" dirty="0">
                <a:solidFill>
                  <a:srgbClr val="1750EB"/>
                </a:solidFill>
                <a:latin typeface="Arial Unicode MS" panose="020B0604020202020204" pitchFamily="34" charset="-122"/>
                <a:ea typeface="JetBrains Mono"/>
              </a:rPr>
              <a:t>18 </a:t>
            </a:r>
            <a:r>
              <a:rPr lang="zh-CN" altLang="zh-CN" sz="1200" dirty="0">
                <a:solidFill>
                  <a:srgbClr val="080808"/>
                </a:solidFill>
                <a:latin typeface="Arial Unicode MS" panose="020B0604020202020204" pitchFamily="34" charset="-122"/>
                <a:ea typeface="JetBrains Mono"/>
              </a:rPr>
              <a:t>17:54 zookeeper.out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2654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a:t>
            </a:r>
            <a:r>
              <a:rPr lang="en-US" altLang="zh-CN" b="1" dirty="0" err="1">
                <a:solidFill>
                  <a:srgbClr val="FF0000"/>
                </a:solidFill>
              </a:rPr>
              <a:t>getmerge</a:t>
            </a:r>
            <a:r>
              <a:rPr lang="en-US" altLang="zh-CN" b="1" dirty="0">
                <a:solidFill>
                  <a:srgbClr val="FF0000"/>
                </a:solidFill>
              </a:rPr>
              <a:t> [-nl] [-skip-empty-file] &lt;</a:t>
            </a:r>
            <a:r>
              <a:rPr lang="en-US" altLang="zh-CN" b="1" dirty="0" err="1">
                <a:solidFill>
                  <a:srgbClr val="FF0000"/>
                </a:solidFill>
              </a:rPr>
              <a:t>src</a:t>
            </a:r>
            <a:r>
              <a:rPr lang="en-US" altLang="zh-CN" b="1" dirty="0">
                <a:solidFill>
                  <a:srgbClr val="FF0000"/>
                </a:solidFill>
              </a:rPr>
              <a:t>&gt; &lt;localdst&gt; </a:t>
            </a:r>
          </a:p>
          <a:p>
            <a:pPr marL="0" indent="0">
              <a:buNone/>
            </a:pPr>
            <a:r>
              <a:rPr lang="en-US" altLang="zh-CN" b="1" dirty="0">
                <a:solidFill>
                  <a:srgbClr val="FF0000"/>
                </a:solidFill>
              </a:rPr>
              <a:t>	</a:t>
            </a:r>
            <a:r>
              <a:rPr lang="zh-CN" altLang="en-US" dirty="0">
                <a:solidFill>
                  <a:schemeClr val="tx1"/>
                </a:solidFill>
              </a:rPr>
              <a:t>下载多个文件合并到本地文件系统的一个文件中。</a:t>
            </a:r>
            <a:endParaRPr lang="en-US" altLang="zh-CN" dirty="0">
              <a:solidFill>
                <a:schemeClr val="tx1"/>
              </a:solidFill>
            </a:endParaRPr>
          </a:p>
          <a:p>
            <a:pPr marL="0" indent="0">
              <a:buNone/>
            </a:pPr>
            <a:r>
              <a:rPr lang="en-US" altLang="zh-CN" dirty="0">
                <a:solidFill>
                  <a:schemeClr val="tx1"/>
                </a:solidFill>
              </a:rPr>
              <a:t>	-nl</a:t>
            </a:r>
            <a:r>
              <a:rPr lang="zh-CN" altLang="en-US" dirty="0">
                <a:solidFill>
                  <a:schemeClr val="tx1"/>
                </a:solidFill>
              </a:rPr>
              <a:t>选项表示在每个文件末尾添加换行符</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8</a:t>
            </a:r>
            <a:r>
              <a:rPr lang="zh-CN" altLang="en-US" dirty="0"/>
              <a:t>、合并下载</a:t>
            </a:r>
            <a:r>
              <a:rPr lang="en-US" altLang="zh-CN" dirty="0"/>
              <a:t>HDFS</a:t>
            </a:r>
            <a:r>
              <a:rPr lang="zh-CN" altLang="en-US" dirty="0"/>
              <a:t>文件（</a:t>
            </a:r>
            <a:r>
              <a:rPr lang="en-US" altLang="zh-CN" dirty="0"/>
              <a:t>2</a:t>
            </a:r>
            <a:r>
              <a:rPr lang="zh-CN" altLang="en-US" dirty="0"/>
              <a:t>）</a:t>
            </a:r>
          </a:p>
        </p:txBody>
      </p:sp>
      <p:sp>
        <p:nvSpPr>
          <p:cNvPr id="7" name="TextBox 3">
            <a:extLst>
              <a:ext uri="{FF2B5EF4-FFF2-40B4-BE49-F238E27FC236}">
                <a16:creationId xmlns:a16="http://schemas.microsoft.com/office/drawing/2014/main" id="{0C998B78-AB18-3C47-A1C7-25AE9A3A40B0}"/>
              </a:ext>
            </a:extLst>
          </p:cNvPr>
          <p:cNvSpPr txBox="1"/>
          <p:nvPr/>
        </p:nvSpPr>
        <p:spPr>
          <a:xfrm>
            <a:off x="1709063" y="3448143"/>
            <a:ext cx="7841139" cy="1754326"/>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-getmerge /small/*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cat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-mkdir /small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-put 1.txt 2.txt 3.txt /small</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-getmerge /small/*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cat merge.txt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a:t>
            </a:r>
            <a:endParaRPr lang="zh-CN" altLang="zh-CN" sz="1600"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02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C00000"/>
                </a:solidFill>
              </a:rPr>
              <a:t>文件系统与分布式文件系统</a:t>
            </a:r>
            <a:endParaRPr lang="en-US" altLang="zh-CN" dirty="0">
              <a:solidFill>
                <a:srgbClr val="C00000"/>
              </a:solidFill>
            </a:endParaRPr>
          </a:p>
          <a:p>
            <a:r>
              <a:rPr lang="en-US" altLang="zh-CN" dirty="0">
                <a:solidFill>
                  <a:schemeClr val="tx1"/>
                </a:solidFill>
              </a:rPr>
              <a:t>HDFS</a:t>
            </a:r>
            <a:r>
              <a:rPr lang="zh-CN" altLang="en-US" dirty="0">
                <a:solidFill>
                  <a:schemeClr val="tx1"/>
                </a:solidFill>
              </a:rPr>
              <a:t>简介</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起源发展、设计目标</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应用场景</a:t>
            </a:r>
            <a:endParaRPr lang="en-US" altLang="zh-CN" dirty="0">
              <a:solidFill>
                <a:schemeClr val="tx1"/>
              </a:solidFill>
            </a:endParaRPr>
          </a:p>
          <a:p>
            <a:r>
              <a:rPr lang="en-US" altLang="zh-CN" dirty="0">
                <a:solidFill>
                  <a:schemeClr val="tx1"/>
                </a:solidFill>
              </a:rPr>
              <a:t>HDFS</a:t>
            </a:r>
            <a:r>
              <a:rPr lang="zh-CN" altLang="en-US" dirty="0">
                <a:solidFill>
                  <a:schemeClr val="tx1"/>
                </a:solidFill>
              </a:rPr>
              <a:t>重要特性</a:t>
            </a:r>
            <a:endParaRPr lang="en-US" altLang="zh-CN" dirty="0">
              <a:solidFill>
                <a:schemeClr val="tx1"/>
              </a:solidFill>
            </a:endParaRPr>
          </a:p>
        </p:txBody>
      </p:sp>
    </p:spTree>
    <p:extLst>
      <p:ext uri="{BB962C8B-B14F-4D97-AF65-F5344CB8AC3E}">
        <p14:creationId xmlns:p14="http://schemas.microsoft.com/office/powerpoint/2010/main" val="3916403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-cp [-f] &lt;</a:t>
            </a:r>
            <a:r>
              <a:rPr lang="en-US" altLang="zh-CN" b="1" dirty="0" err="1">
                <a:solidFill>
                  <a:srgbClr val="FF0000"/>
                </a:solidFill>
              </a:rPr>
              <a:t>src</a:t>
            </a:r>
            <a:r>
              <a:rPr lang="en-US" altLang="zh-CN" b="1" dirty="0">
                <a:solidFill>
                  <a:srgbClr val="FF0000"/>
                </a:solidFill>
              </a:rPr>
              <a:t>&gt; ... &lt;dst&gt; </a:t>
            </a:r>
          </a:p>
          <a:p>
            <a:pPr marL="0" indent="0">
              <a:buNone/>
            </a:pPr>
            <a:r>
              <a:rPr lang="en-US" altLang="zh-CN" dirty="0">
                <a:solidFill>
                  <a:schemeClr val="tx1"/>
                </a:solidFill>
              </a:rPr>
              <a:t>	</a:t>
            </a:r>
            <a:r>
              <a:rPr lang="en-US" altLang="zh-CN" dirty="0"/>
              <a:t>-f </a:t>
            </a:r>
            <a:r>
              <a:rPr lang="zh-CN" altLang="en-US" dirty="0"/>
              <a:t>覆盖目标文件（已存在下）</a:t>
            </a:r>
            <a:endParaRPr lang="en-US" altLang="zh-CN" dirty="0"/>
          </a:p>
          <a:p>
            <a:pPr marL="0" indent="0">
              <a:buNone/>
            </a:pPr>
            <a:endParaRPr lang="en-US" altLang="zh-CN" dirty="0"/>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9</a:t>
            </a:r>
            <a:r>
              <a:rPr lang="zh-CN" altLang="en-US" dirty="0"/>
              <a:t>、拷贝</a:t>
            </a:r>
            <a:r>
              <a:rPr lang="en-US" altLang="zh-CN" dirty="0"/>
              <a:t>HDFS</a:t>
            </a:r>
            <a:r>
              <a:rPr lang="zh-CN" altLang="en-US" dirty="0"/>
              <a:t>文件</a:t>
            </a:r>
          </a:p>
        </p:txBody>
      </p:sp>
      <p:sp>
        <p:nvSpPr>
          <p:cNvPr id="7" name="TextBox 3">
            <a:extLst>
              <a:ext uri="{FF2B5EF4-FFF2-40B4-BE49-F238E27FC236}">
                <a16:creationId xmlns:a16="http://schemas.microsoft.com/office/drawing/2014/main" id="{0C998B78-AB18-3C47-A1C7-25AE9A3A40B0}"/>
              </a:ext>
            </a:extLst>
          </p:cNvPr>
          <p:cNvSpPr txBox="1"/>
          <p:nvPr/>
        </p:nvSpPr>
        <p:spPr>
          <a:xfrm>
            <a:off x="1511839" y="2990943"/>
            <a:ext cx="8447950" cy="1200329"/>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-cp /small/1.txt /itcast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-cp /small/1.txt /itcast/666.txt   #</a:t>
            </a:r>
            <a:r>
              <a:rPr lang="zh-CN" altLang="zh-CN" sz="1200" i="1" dirty="0">
                <a:solidFill>
                  <a:srgbClr val="999999"/>
                </a:solidFill>
                <a:latin typeface="宋体" panose="02010600030101010101" pitchFamily="2" charset="-122"/>
                <a:ea typeface="宋体" panose="02010600030101010101" pitchFamily="2" charset="-122"/>
              </a:rPr>
              <a:t>重命令</a:t>
            </a:r>
            <a:br>
              <a:rPr lang="zh-CN" altLang="zh-CN" sz="1200" i="1" dirty="0">
                <a:solidFill>
                  <a:srgbClr val="999999"/>
                </a:solidFill>
                <a:latin typeface="宋体" panose="02010600030101010101" pitchFamily="2" charset="-122"/>
                <a:ea typeface="宋体" panose="02010600030101010101" pitchFamily="2" charset="-122"/>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-ls /itcast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Found </a:t>
            </a:r>
            <a:r>
              <a:rPr lang="zh-CN" altLang="zh-CN" sz="1200" dirty="0">
                <a:solidFill>
                  <a:srgbClr val="1750EB"/>
                </a:solidFill>
                <a:latin typeface="Arial Unicode MS" panose="020B0604020202020204" pitchFamily="34" charset="-122"/>
                <a:ea typeface="JetBrains Mono"/>
              </a:rPr>
              <a:t>4 </a:t>
            </a:r>
            <a:r>
              <a:rPr lang="zh-CN" altLang="zh-CN" sz="1200" dirty="0">
                <a:solidFill>
                  <a:srgbClr val="080808"/>
                </a:solidFill>
                <a:latin typeface="Arial Unicode MS" panose="020B0604020202020204" pitchFamily="34" charset="-122"/>
                <a:ea typeface="JetBrains Mono"/>
              </a:rPr>
              <a:t>items</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3 </a:t>
            </a:r>
            <a:r>
              <a:rPr lang="zh-CN" altLang="zh-CN" sz="1200" dirty="0">
                <a:solidFill>
                  <a:srgbClr val="080808"/>
                </a:solidFill>
                <a:latin typeface="Arial Unicode MS" panose="020B0604020202020204" pitchFamily="34" charset="-122"/>
                <a:ea typeface="JetBrains Mono"/>
              </a:rPr>
              <a:t>root supergroup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2021-08-18 17:58 /itcast/1.txt</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-rw-r--r--   </a:t>
            </a:r>
            <a:r>
              <a:rPr lang="zh-CN" altLang="zh-CN" sz="1200" dirty="0">
                <a:solidFill>
                  <a:srgbClr val="1750EB"/>
                </a:solidFill>
                <a:latin typeface="Arial Unicode MS" panose="020B0604020202020204" pitchFamily="34" charset="-122"/>
                <a:ea typeface="JetBrains Mono"/>
              </a:rPr>
              <a:t>3 </a:t>
            </a:r>
            <a:r>
              <a:rPr lang="zh-CN" altLang="zh-CN" sz="1200" dirty="0">
                <a:solidFill>
                  <a:srgbClr val="080808"/>
                </a:solidFill>
                <a:latin typeface="Arial Unicode MS" panose="020B0604020202020204" pitchFamily="34" charset="-122"/>
                <a:ea typeface="JetBrains Mono"/>
              </a:rPr>
              <a:t>root supergroup          </a:t>
            </a:r>
            <a:r>
              <a:rPr lang="zh-CN" altLang="zh-CN" sz="1200" dirty="0">
                <a:solidFill>
                  <a:srgbClr val="1750EB"/>
                </a:solidFill>
                <a:latin typeface="Arial Unicode MS" panose="020B0604020202020204" pitchFamily="34" charset="-122"/>
                <a:ea typeface="JetBrains Mono"/>
              </a:rPr>
              <a:t>2 </a:t>
            </a:r>
            <a:r>
              <a:rPr lang="zh-CN" altLang="zh-CN" sz="1200" dirty="0">
                <a:solidFill>
                  <a:srgbClr val="080808"/>
                </a:solidFill>
                <a:latin typeface="Arial Unicode MS" panose="020B0604020202020204" pitchFamily="34" charset="-122"/>
                <a:ea typeface="JetBrains Mono"/>
              </a:rPr>
              <a:t>2021-08-18 17:59 /itcast/666.txt</a:t>
            </a:r>
            <a:endParaRPr lang="zh-CN" altLang="zh-CN" dirty="0">
              <a:latin typeface="Arial" panose="020B0604020202020204" pitchFamily="34"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0353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a:t>
            </a:r>
            <a:r>
              <a:rPr lang="en-US" altLang="zh-CN" b="1" dirty="0" err="1">
                <a:solidFill>
                  <a:srgbClr val="FF0000"/>
                </a:solidFill>
              </a:rPr>
              <a:t>appendToFile</a:t>
            </a:r>
            <a:r>
              <a:rPr lang="en-US" altLang="zh-CN" b="1" dirty="0">
                <a:solidFill>
                  <a:srgbClr val="FF0000"/>
                </a:solidFill>
              </a:rPr>
              <a:t> &lt;localsrc&gt; ... &lt;dst&gt;</a:t>
            </a:r>
          </a:p>
          <a:p>
            <a:pPr marL="0" indent="0">
              <a:buNone/>
            </a:pPr>
            <a:r>
              <a:rPr lang="en-US" altLang="zh-CN" dirty="0">
                <a:solidFill>
                  <a:schemeClr val="tx1"/>
                </a:solidFill>
              </a:rPr>
              <a:t>	</a:t>
            </a:r>
            <a:r>
              <a:rPr lang="zh-CN" altLang="en-US" dirty="0">
                <a:solidFill>
                  <a:schemeClr val="tx1"/>
                </a:solidFill>
              </a:rPr>
              <a:t>将所有给定本地文件的内容追加到给定</a:t>
            </a:r>
            <a:r>
              <a:rPr lang="en-US" altLang="zh-CN" dirty="0">
                <a:solidFill>
                  <a:schemeClr val="tx1"/>
                </a:solidFill>
              </a:rPr>
              <a:t>dst</a:t>
            </a:r>
            <a:r>
              <a:rPr lang="zh-CN" altLang="en-US" dirty="0">
                <a:solidFill>
                  <a:schemeClr val="tx1"/>
                </a:solidFill>
              </a:rPr>
              <a:t>文件。 </a:t>
            </a:r>
            <a:endParaRPr lang="en-US" altLang="zh-CN" dirty="0">
              <a:solidFill>
                <a:schemeClr val="tx1"/>
              </a:solidFill>
            </a:endParaRPr>
          </a:p>
          <a:p>
            <a:pPr marL="0" indent="0">
              <a:buNone/>
            </a:pPr>
            <a:r>
              <a:rPr lang="en-US" altLang="zh-CN" dirty="0">
                <a:solidFill>
                  <a:schemeClr val="tx1"/>
                </a:solidFill>
              </a:rPr>
              <a:t>	dst</a:t>
            </a:r>
            <a:r>
              <a:rPr lang="zh-CN" altLang="en-US" dirty="0">
                <a:solidFill>
                  <a:schemeClr val="tx1"/>
                </a:solidFill>
              </a:rPr>
              <a:t>如果文件不存在，将创建该文件。 </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如果</a:t>
            </a:r>
            <a:r>
              <a:rPr lang="en-US" altLang="zh-CN" dirty="0">
                <a:solidFill>
                  <a:schemeClr val="tx1"/>
                </a:solidFill>
              </a:rPr>
              <a:t>&lt;</a:t>
            </a:r>
            <a:r>
              <a:rPr lang="en-US" altLang="zh-CN" dirty="0" err="1">
                <a:solidFill>
                  <a:schemeClr val="tx1"/>
                </a:solidFill>
              </a:rPr>
              <a:t>localSrc</a:t>
            </a:r>
            <a:r>
              <a:rPr lang="en-US" altLang="zh-CN" dirty="0">
                <a:solidFill>
                  <a:schemeClr val="tx1"/>
                </a:solidFill>
              </a:rPr>
              <a:t>&gt;</a:t>
            </a:r>
            <a:r>
              <a:rPr lang="zh-CN" altLang="en-US" dirty="0">
                <a:solidFill>
                  <a:schemeClr val="tx1"/>
                </a:solidFill>
              </a:rPr>
              <a:t>为</a:t>
            </a:r>
            <a:r>
              <a:rPr lang="en-US" altLang="zh-CN" dirty="0">
                <a:solidFill>
                  <a:schemeClr val="tx1"/>
                </a:solidFill>
              </a:rPr>
              <a:t>-</a:t>
            </a:r>
            <a:r>
              <a:rPr lang="zh-CN" altLang="en-US" dirty="0">
                <a:solidFill>
                  <a:schemeClr val="tx1"/>
                </a:solidFill>
              </a:rPr>
              <a:t>，则输入为从标准输入中读取。</a:t>
            </a:r>
            <a:endParaRPr lang="en-US" altLang="zh-CN" dirty="0">
              <a:solidFill>
                <a:schemeClr val="tx1"/>
              </a:solidFill>
            </a:endParaRPr>
          </a:p>
          <a:p>
            <a:pPr marL="0" indent="0">
              <a:buNone/>
            </a:pP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10</a:t>
            </a:r>
            <a:r>
              <a:rPr lang="zh-CN" altLang="en-US" dirty="0"/>
              <a:t>、追加数据到</a:t>
            </a:r>
            <a:r>
              <a:rPr lang="en-US" altLang="zh-CN" dirty="0"/>
              <a:t>HDFS</a:t>
            </a:r>
            <a:r>
              <a:rPr lang="zh-CN" altLang="en-US" dirty="0"/>
              <a:t>文件中</a:t>
            </a:r>
          </a:p>
        </p:txBody>
      </p:sp>
      <p:sp>
        <p:nvSpPr>
          <p:cNvPr id="7" name="TextBox 3">
            <a:extLst>
              <a:ext uri="{FF2B5EF4-FFF2-40B4-BE49-F238E27FC236}">
                <a16:creationId xmlns:a16="http://schemas.microsoft.com/office/drawing/2014/main" id="{0C998B78-AB18-3C47-A1C7-25AE9A3A40B0}"/>
              </a:ext>
            </a:extLst>
          </p:cNvPr>
          <p:cNvSpPr txBox="1"/>
          <p:nvPr/>
        </p:nvSpPr>
        <p:spPr>
          <a:xfrm>
            <a:off x="1647085" y="3494310"/>
            <a:ext cx="8447950"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i="1" dirty="0">
                <a:solidFill>
                  <a:srgbClr val="999999"/>
                </a:solidFill>
                <a:latin typeface="Arial Unicode MS" panose="020B0604020202020204" pitchFamily="34" charset="-122"/>
                <a:ea typeface="JetBrains Mono"/>
              </a:rPr>
              <a:t>#</a:t>
            </a:r>
            <a:r>
              <a:rPr lang="zh-CN" altLang="zh-CN" sz="1200" i="1" dirty="0">
                <a:solidFill>
                  <a:srgbClr val="999999"/>
                </a:solidFill>
                <a:latin typeface="宋体" panose="02010600030101010101" pitchFamily="2" charset="-122"/>
                <a:ea typeface="宋体" panose="02010600030101010101" pitchFamily="2" charset="-122"/>
              </a:rPr>
              <a:t>追加内容到文件尾部</a:t>
            </a:r>
            <a:r>
              <a:rPr lang="zh-CN" altLang="zh-CN" sz="1200" i="1" dirty="0">
                <a:solidFill>
                  <a:srgbClr val="999999"/>
                </a:solidFill>
                <a:latin typeface="Arial Unicode MS" panose="020B0604020202020204" pitchFamily="34" charset="-122"/>
                <a:ea typeface="JetBrains Mono"/>
              </a:rPr>
              <a:t> appendToFile</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1 &gt;&gt;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2 &gt;&gt; 2.txt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echo 3 &gt;&gt; 3.txt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-put 1.txt /</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-cat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-appendToFile 2.txt 3.txt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80808"/>
                </a:solidFill>
                <a:latin typeface="Arial Unicode MS" panose="020B0604020202020204" pitchFamily="34" charset="-122"/>
                <a:ea typeface="JetBrains Mono"/>
              </a:rPr>
              <a:t>[root@node3 ~]</a:t>
            </a:r>
            <a:r>
              <a:rPr lang="zh-CN" altLang="zh-CN" sz="1200" i="1" dirty="0">
                <a:solidFill>
                  <a:srgbClr val="999999"/>
                </a:solidFill>
                <a:latin typeface="Arial Unicode MS" panose="020B0604020202020204" pitchFamily="34" charset="-122"/>
                <a:ea typeface="JetBrains Mono"/>
              </a:rPr>
              <a:t># hadoop fs -cat /1.txt</a:t>
            </a:r>
            <a:br>
              <a:rPr lang="zh-CN" altLang="zh-CN" sz="1200" i="1" dirty="0">
                <a:solidFill>
                  <a:srgbClr val="999999"/>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1</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2</a:t>
            </a:r>
            <a:br>
              <a:rPr lang="zh-CN" altLang="zh-CN" sz="1200" dirty="0">
                <a:solidFill>
                  <a:srgbClr val="0073BF"/>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3</a:t>
            </a:r>
            <a:endParaRPr lang="zh-CN" altLang="zh-CN"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76617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-df [-h] [&lt;path&gt; ...]</a:t>
            </a:r>
          </a:p>
          <a:p>
            <a:pPr marL="0" indent="0">
              <a:buNone/>
            </a:pPr>
            <a:r>
              <a:rPr lang="en-US" altLang="zh-CN" b="1" dirty="0">
                <a:solidFill>
                  <a:srgbClr val="FF0000"/>
                </a:solidFill>
              </a:rPr>
              <a:t>	</a:t>
            </a:r>
            <a:r>
              <a:rPr lang="zh-CN" altLang="en-US" dirty="0">
                <a:solidFill>
                  <a:schemeClr val="tx1"/>
                </a:solidFill>
              </a:rPr>
              <a:t>显示文件系统的容量，可用空间和已用空间</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11</a:t>
            </a:r>
            <a:r>
              <a:rPr lang="zh-CN" altLang="en-US" dirty="0"/>
              <a:t>、查看</a:t>
            </a:r>
            <a:r>
              <a:rPr lang="en-US" altLang="zh-CN" dirty="0"/>
              <a:t>HDFS</a:t>
            </a:r>
            <a:r>
              <a:rPr lang="zh-CN" altLang="en-US" dirty="0"/>
              <a:t>磁盘空间</a:t>
            </a:r>
          </a:p>
        </p:txBody>
      </p:sp>
      <p:pic>
        <p:nvPicPr>
          <p:cNvPr id="4" name="图片 3"/>
          <p:cNvPicPr>
            <a:picLocks noChangeAspect="1"/>
          </p:cNvPicPr>
          <p:nvPr/>
        </p:nvPicPr>
        <p:blipFill>
          <a:blip r:embed="rId2"/>
          <a:stretch>
            <a:fillRect/>
          </a:stretch>
        </p:blipFill>
        <p:spPr>
          <a:xfrm>
            <a:off x="1662676" y="3020300"/>
            <a:ext cx="6652837" cy="624894"/>
          </a:xfrm>
          <a:prstGeom prst="rect">
            <a:avLst/>
          </a:prstGeom>
        </p:spPr>
      </p:pic>
    </p:spTree>
    <p:extLst>
      <p:ext uri="{BB962C8B-B14F-4D97-AF65-F5344CB8AC3E}">
        <p14:creationId xmlns:p14="http://schemas.microsoft.com/office/powerpoint/2010/main" val="31918381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-mv &lt;</a:t>
            </a:r>
            <a:r>
              <a:rPr lang="en-US" altLang="zh-CN" b="1" dirty="0" err="1">
                <a:solidFill>
                  <a:srgbClr val="FF0000"/>
                </a:solidFill>
              </a:rPr>
              <a:t>src</a:t>
            </a:r>
            <a:r>
              <a:rPr lang="en-US" altLang="zh-CN" b="1" dirty="0">
                <a:solidFill>
                  <a:srgbClr val="FF0000"/>
                </a:solidFill>
              </a:rPr>
              <a:t>&gt; ... &lt;dst&gt;</a:t>
            </a:r>
          </a:p>
          <a:p>
            <a:pPr marL="0" indent="0">
              <a:buNone/>
            </a:pPr>
            <a:r>
              <a:rPr lang="en-US" altLang="zh-CN" dirty="0">
                <a:solidFill>
                  <a:schemeClr val="tx1"/>
                </a:solidFill>
              </a:rPr>
              <a:t>	</a:t>
            </a:r>
            <a:r>
              <a:rPr lang="zh-CN" altLang="en-US" dirty="0">
                <a:solidFill>
                  <a:schemeClr val="tx1"/>
                </a:solidFill>
              </a:rPr>
              <a:t>移动文件到指定文件夹下</a:t>
            </a:r>
            <a:endParaRPr lang="en-US" altLang="zh-CN" dirty="0">
              <a:solidFill>
                <a:schemeClr val="tx1"/>
              </a:solidFill>
            </a:endParaRPr>
          </a:p>
          <a:p>
            <a:pPr marL="0" indent="0">
              <a:buNone/>
            </a:pPr>
            <a:r>
              <a:rPr lang="en-US" altLang="zh-CN" dirty="0">
                <a:solidFill>
                  <a:schemeClr val="tx1"/>
                </a:solidFill>
              </a:rPr>
              <a:t>	</a:t>
            </a:r>
            <a:r>
              <a:rPr lang="zh-CN" altLang="en-US" dirty="0">
                <a:solidFill>
                  <a:schemeClr val="tx1"/>
                </a:solidFill>
              </a:rPr>
              <a:t>可以使用该命令移动数据，重命名文件的名称</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12</a:t>
            </a:r>
            <a:r>
              <a:rPr lang="zh-CN" altLang="en-US" dirty="0"/>
              <a:t>、</a:t>
            </a:r>
            <a:r>
              <a:rPr lang="en-US" altLang="zh-CN" dirty="0"/>
              <a:t>HDFS</a:t>
            </a:r>
            <a:r>
              <a:rPr lang="zh-CN" altLang="en-US" dirty="0"/>
              <a:t>数据移动操作</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9693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b="1" dirty="0"/>
              <a:t>hadoop fs </a:t>
            </a:r>
            <a:r>
              <a:rPr lang="en-US" altLang="zh-CN" b="1" dirty="0">
                <a:solidFill>
                  <a:srgbClr val="FF0000"/>
                </a:solidFill>
              </a:rPr>
              <a:t>-setrep [-R] [-w] &lt;rep&gt; &lt;path&gt; ...</a:t>
            </a:r>
          </a:p>
          <a:p>
            <a:pPr marL="0" indent="0">
              <a:buNone/>
            </a:pPr>
            <a:r>
              <a:rPr lang="en-US" altLang="zh-CN" b="1" dirty="0">
                <a:solidFill>
                  <a:srgbClr val="FF0000"/>
                </a:solidFill>
              </a:rPr>
              <a:t>	</a:t>
            </a:r>
            <a:r>
              <a:rPr lang="zh-CN" altLang="en-US" dirty="0">
                <a:solidFill>
                  <a:schemeClr val="tx1"/>
                </a:solidFill>
              </a:rPr>
              <a:t>修改指定文件的副本个数。</a:t>
            </a:r>
            <a:endParaRPr lang="en-US" altLang="zh-CN" dirty="0">
              <a:solidFill>
                <a:schemeClr val="tx1"/>
              </a:solidFill>
            </a:endParaRPr>
          </a:p>
          <a:p>
            <a:pPr marL="0" indent="0">
              <a:buNone/>
            </a:pPr>
            <a:r>
              <a:rPr lang="en-US" altLang="zh-CN" dirty="0">
                <a:solidFill>
                  <a:schemeClr val="tx1"/>
                </a:solidFill>
              </a:rPr>
              <a:t>	-R</a:t>
            </a:r>
            <a:r>
              <a:rPr lang="zh-CN" altLang="en-US" dirty="0">
                <a:solidFill>
                  <a:schemeClr val="tx1"/>
                </a:solidFill>
              </a:rPr>
              <a:t>表示递归 修改文件夹下及其所有</a:t>
            </a:r>
            <a:endParaRPr lang="en-US" altLang="zh-CN" dirty="0">
              <a:solidFill>
                <a:schemeClr val="tx1"/>
              </a:solidFill>
            </a:endParaRPr>
          </a:p>
          <a:p>
            <a:pPr marL="0" indent="0">
              <a:buNone/>
            </a:pPr>
            <a:r>
              <a:rPr lang="en-US" altLang="zh-CN" dirty="0">
                <a:solidFill>
                  <a:schemeClr val="tx1"/>
                </a:solidFill>
              </a:rPr>
              <a:t>	-w </a:t>
            </a:r>
            <a:r>
              <a:rPr lang="zh-CN" altLang="en-US" dirty="0">
                <a:solidFill>
                  <a:schemeClr val="tx1"/>
                </a:solidFill>
              </a:rPr>
              <a:t>客户端是否等待副本修改完毕。</a:t>
            </a:r>
            <a:endParaRPr lang="en-US" altLang="zh-CN" dirty="0">
              <a:solidFill>
                <a:schemeClr val="tx1"/>
              </a:solidFill>
            </a:endParaRPr>
          </a:p>
          <a:p>
            <a:pPr marL="0" indent="0">
              <a:buNone/>
            </a:pP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13</a:t>
            </a:r>
            <a:r>
              <a:rPr lang="zh-CN" altLang="en-US" dirty="0"/>
              <a:t>、修改</a:t>
            </a:r>
            <a:r>
              <a:rPr lang="en-US" altLang="zh-CN" dirty="0"/>
              <a:t>HDFS</a:t>
            </a:r>
            <a:r>
              <a:rPr lang="zh-CN" altLang="en-US" dirty="0"/>
              <a:t>文件副本个数</a:t>
            </a:r>
          </a:p>
        </p:txBody>
      </p:sp>
      <p:pic>
        <p:nvPicPr>
          <p:cNvPr id="3" name="图片 2"/>
          <p:cNvPicPr>
            <a:picLocks noChangeAspect="1"/>
          </p:cNvPicPr>
          <p:nvPr/>
        </p:nvPicPr>
        <p:blipFill>
          <a:blip r:embed="rId2"/>
          <a:stretch>
            <a:fillRect/>
          </a:stretch>
        </p:blipFill>
        <p:spPr>
          <a:xfrm>
            <a:off x="1712736" y="4206320"/>
            <a:ext cx="7098152" cy="2347287"/>
          </a:xfrm>
          <a:prstGeom prst="rect">
            <a:avLst/>
          </a:prstGeom>
        </p:spPr>
      </p:pic>
      <p:sp>
        <p:nvSpPr>
          <p:cNvPr id="7" name="TextBox 3">
            <a:extLst>
              <a:ext uri="{FF2B5EF4-FFF2-40B4-BE49-F238E27FC236}">
                <a16:creationId xmlns:a16="http://schemas.microsoft.com/office/drawing/2014/main" id="{0C998B78-AB18-3C47-A1C7-25AE9A3A40B0}"/>
              </a:ext>
            </a:extLst>
          </p:cNvPr>
          <p:cNvSpPr txBox="1"/>
          <p:nvPr/>
        </p:nvSpPr>
        <p:spPr>
          <a:xfrm>
            <a:off x="1712736" y="3575137"/>
            <a:ext cx="7098713" cy="307777"/>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400" dirty="0">
                <a:solidFill>
                  <a:srgbClr val="0073BF"/>
                </a:solidFill>
                <a:latin typeface="Arial Unicode MS" panose="020B0604020202020204" pitchFamily="34" charset="-122"/>
                <a:ea typeface="JetBrains Mono"/>
              </a:rPr>
              <a:t>hadoop </a:t>
            </a:r>
            <a:r>
              <a:rPr lang="zh-CN" altLang="zh-CN" sz="1400" dirty="0">
                <a:solidFill>
                  <a:srgbClr val="080808"/>
                </a:solidFill>
                <a:latin typeface="Arial Unicode MS" panose="020B0604020202020204" pitchFamily="34" charset="-122"/>
                <a:ea typeface="JetBrains Mono"/>
              </a:rPr>
              <a:t>fs -setrep -w </a:t>
            </a:r>
            <a:r>
              <a:rPr lang="zh-CN" altLang="zh-CN" sz="1400" dirty="0">
                <a:solidFill>
                  <a:srgbClr val="1750EB"/>
                </a:solidFill>
                <a:latin typeface="Arial Unicode MS" panose="020B0604020202020204" pitchFamily="34" charset="-122"/>
                <a:ea typeface="JetBrains Mono"/>
              </a:rPr>
              <a:t>2 </a:t>
            </a:r>
            <a:r>
              <a:rPr lang="zh-CN" altLang="zh-CN" sz="1400" dirty="0">
                <a:solidFill>
                  <a:srgbClr val="080808"/>
                </a:solidFill>
                <a:latin typeface="Arial Unicode MS" panose="020B0604020202020204" pitchFamily="34" charset="-122"/>
                <a:ea typeface="JetBrains Mono"/>
              </a:rPr>
              <a:t>/tmp/caixukun_dirtydata.csv</a:t>
            </a:r>
            <a:endParaRPr lang="zh-CN" altLang="zh-CN" sz="2000" dirty="0">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9220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b="1" dirty="0"/>
              <a:t>命令官方指导文档</a:t>
            </a:r>
            <a:endParaRPr lang="en-US" altLang="zh-CN" b="1" dirty="0"/>
          </a:p>
          <a:p>
            <a:pPr marL="0" indent="0">
              <a:buNone/>
            </a:pPr>
            <a:r>
              <a:rPr lang="en-US" altLang="zh-CN" b="1" dirty="0">
                <a:solidFill>
                  <a:schemeClr val="tx1"/>
                </a:solidFill>
                <a:hlinkClick r:id="rId2"/>
              </a:rPr>
              <a:t>https://hadoop.apache.org/docs/r3.3.0/hadoop-project-dist/hadoop-common/FileSystemShell.html</a:t>
            </a:r>
            <a:endParaRPr lang="en-US" altLang="zh-CN" b="1" dirty="0">
              <a:solidFill>
                <a:schemeClr val="tx1"/>
              </a:solidFill>
            </a:endParaRPr>
          </a:p>
          <a:p>
            <a:r>
              <a:rPr lang="zh-CN" altLang="en-US" b="1" dirty="0">
                <a:solidFill>
                  <a:schemeClr val="tx1"/>
                </a:solidFill>
              </a:rPr>
              <a:t>友情提示</a:t>
            </a:r>
            <a:endParaRPr lang="en-US" altLang="zh-CN" b="1" dirty="0">
              <a:solidFill>
                <a:schemeClr val="tx1"/>
              </a:solidFill>
            </a:endParaRPr>
          </a:p>
          <a:p>
            <a:pPr marL="0" indent="0">
              <a:buNone/>
            </a:pPr>
            <a:r>
              <a:rPr lang="zh-CN" altLang="en-US" dirty="0">
                <a:solidFill>
                  <a:schemeClr val="tx1"/>
                </a:solidFill>
              </a:rPr>
              <a:t>常见的操作自己最好能够记住，其他操作可以根据需要查询文档使用。</a:t>
            </a:r>
            <a:endParaRPr lang="en-US" altLang="zh-CN" dirty="0">
              <a:solidFill>
                <a:schemeClr val="tx1"/>
              </a:solidFill>
            </a:endParaRPr>
          </a:p>
          <a:p>
            <a:pPr marL="0" indent="0">
              <a:buNone/>
            </a:pPr>
            <a:r>
              <a:rPr lang="zh-CN" altLang="en-US" dirty="0">
                <a:solidFill>
                  <a:schemeClr val="tx1"/>
                </a:solidFill>
              </a:rPr>
              <a:t>命令属于</a:t>
            </a:r>
            <a:r>
              <a:rPr lang="zh-CN" altLang="en-US" dirty="0">
                <a:solidFill>
                  <a:srgbClr val="C00000"/>
                </a:solidFill>
              </a:rPr>
              <a:t>多用多会</a:t>
            </a:r>
            <a:r>
              <a:rPr lang="zh-CN" altLang="en-US" dirty="0">
                <a:solidFill>
                  <a:schemeClr val="tx1"/>
                </a:solidFill>
              </a:rPr>
              <a:t>，</a:t>
            </a:r>
            <a:r>
              <a:rPr lang="zh-CN" altLang="en-US" dirty="0">
                <a:solidFill>
                  <a:srgbClr val="C00000"/>
                </a:solidFill>
              </a:rPr>
              <a:t>孰能生巧</a:t>
            </a:r>
            <a:r>
              <a:rPr lang="zh-CN" altLang="en-US" dirty="0">
                <a:solidFill>
                  <a:schemeClr val="tx1"/>
                </a:solidFill>
              </a:rPr>
              <a:t>，</a:t>
            </a:r>
            <a:r>
              <a:rPr lang="zh-CN" altLang="en-US" dirty="0">
                <a:solidFill>
                  <a:srgbClr val="C00000"/>
                </a:solidFill>
              </a:rPr>
              <a:t>不用就忘</a:t>
            </a:r>
            <a:r>
              <a:rPr lang="zh-CN" altLang="en-US" dirty="0">
                <a:solidFill>
                  <a:schemeClr val="tx1"/>
                </a:solidFill>
              </a:rPr>
              <a:t>。</a:t>
            </a:r>
            <a:endParaRPr lang="en-US" altLang="zh-CN" dirty="0">
              <a:solidFill>
                <a:schemeClr val="tx1"/>
              </a:solidFill>
            </a:endParaRPr>
          </a:p>
        </p:txBody>
      </p:sp>
      <p:sp>
        <p:nvSpPr>
          <p:cNvPr id="5" name="标题 4"/>
          <p:cNvSpPr>
            <a:spLocks noGrp="1"/>
          </p:cNvSpPr>
          <p:nvPr>
            <p:ph type="title"/>
          </p:nvPr>
        </p:nvSpPr>
        <p:spPr/>
        <p:txBody>
          <a:bodyPr/>
          <a:lstStyle/>
          <a:p>
            <a:r>
              <a:rPr kumimoji="1" lang="en-US" altLang="zh-CN" dirty="0"/>
              <a:t>HDFS shell</a:t>
            </a:r>
            <a:r>
              <a:rPr kumimoji="1" lang="zh-CN" altLang="en-US" dirty="0"/>
              <a:t>命令行常用操作</a:t>
            </a:r>
            <a:endParaRPr lang="zh-CN" altLang="en-US" dirty="0"/>
          </a:p>
        </p:txBody>
      </p:sp>
      <p:sp>
        <p:nvSpPr>
          <p:cNvPr id="6" name="文本占位符 5"/>
          <p:cNvSpPr>
            <a:spLocks noGrp="1"/>
          </p:cNvSpPr>
          <p:nvPr>
            <p:ph type="body" sz="quarter" idx="10"/>
          </p:nvPr>
        </p:nvSpPr>
        <p:spPr/>
        <p:txBody>
          <a:bodyPr/>
          <a:lstStyle/>
          <a:p>
            <a:r>
              <a:rPr lang="en-US" altLang="zh-CN" dirty="0"/>
              <a:t>HDFS shell</a:t>
            </a:r>
            <a:r>
              <a:rPr lang="zh-CN" altLang="en-US" dirty="0"/>
              <a:t>其他命令</a:t>
            </a:r>
          </a:p>
        </p:txBody>
      </p:sp>
      <p:pic>
        <p:nvPicPr>
          <p:cNvPr id="4" name="图片 3"/>
          <p:cNvPicPr>
            <a:picLocks noChangeAspect="1"/>
          </p:cNvPicPr>
          <p:nvPr/>
        </p:nvPicPr>
        <p:blipFill>
          <a:blip r:embed="rId3"/>
          <a:stretch>
            <a:fillRect/>
          </a:stretch>
        </p:blipFill>
        <p:spPr>
          <a:xfrm>
            <a:off x="4776832" y="3442447"/>
            <a:ext cx="2301439" cy="3012139"/>
          </a:xfrm>
          <a:prstGeom prst="rect">
            <a:avLst/>
          </a:prstGeom>
          <a:ln>
            <a:solidFill>
              <a:schemeClr val="accent1"/>
            </a:solidFill>
          </a:ln>
        </p:spPr>
      </p:pic>
      <p:pic>
        <p:nvPicPr>
          <p:cNvPr id="7" name="图片 6"/>
          <p:cNvPicPr>
            <a:picLocks noChangeAspect="1"/>
          </p:cNvPicPr>
          <p:nvPr/>
        </p:nvPicPr>
        <p:blipFill>
          <a:blip r:embed="rId4"/>
          <a:stretch>
            <a:fillRect/>
          </a:stretch>
        </p:blipFill>
        <p:spPr>
          <a:xfrm>
            <a:off x="8436140" y="3442446"/>
            <a:ext cx="2240474" cy="3012139"/>
          </a:xfrm>
          <a:prstGeom prst="rect">
            <a:avLst/>
          </a:prstGeom>
          <a:ln>
            <a:solidFill>
              <a:schemeClr val="accent1"/>
            </a:solidFill>
          </a:ln>
        </p:spPr>
      </p:pic>
    </p:spTree>
    <p:extLst>
      <p:ext uri="{BB962C8B-B14F-4D97-AF65-F5344CB8AC3E}">
        <p14:creationId xmlns:p14="http://schemas.microsoft.com/office/powerpoint/2010/main" val="2755724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a:t>HDFS</a:t>
            </a:r>
            <a:r>
              <a:rPr lang="zh-CN" altLang="en-US" dirty="0"/>
              <a:t>作为文件存储系统，实际开发中，我们需要做什么？</a:t>
            </a:r>
            <a:endParaRPr lang="en-US" altLang="zh-CN" dirty="0"/>
          </a:p>
          <a:p>
            <a:r>
              <a:rPr lang="en-US" altLang="zh-CN" dirty="0"/>
              <a:t>HDFS</a:t>
            </a:r>
            <a:r>
              <a:rPr lang="zh-CN" altLang="en-US" dirty="0"/>
              <a:t>会有复杂的代码编程操作吗？</a:t>
            </a:r>
            <a:endParaRPr lang="en-US" altLang="zh-CN" dirty="0"/>
          </a:p>
          <a:p>
            <a:r>
              <a:rPr lang="zh-CN" altLang="en-US" dirty="0"/>
              <a:t>谁会更频繁的来读写</a:t>
            </a:r>
            <a:r>
              <a:rPr lang="en-US" altLang="zh-CN" dirty="0"/>
              <a:t>HDFS</a:t>
            </a:r>
            <a:r>
              <a:rPr lang="zh-CN" altLang="en-US" dirty="0"/>
              <a:t>上数据？</a:t>
            </a:r>
          </a:p>
        </p:txBody>
      </p:sp>
      <p:sp>
        <p:nvSpPr>
          <p:cNvPr id="5" name="标题 4"/>
          <p:cNvSpPr>
            <a:spLocks noGrp="1"/>
          </p:cNvSpPr>
          <p:nvPr>
            <p:ph type="title"/>
          </p:nvPr>
        </p:nvSpPr>
        <p:spPr/>
        <p:txBody>
          <a:bodyPr/>
          <a:lstStyle/>
          <a:p>
            <a:r>
              <a:rPr lang="en-US" altLang="zh-CN" dirty="0"/>
              <a:t>HDFS</a:t>
            </a:r>
            <a:r>
              <a:rPr lang="zh-CN" altLang="en-US" dirty="0"/>
              <a:t>分布式文件存储系统</a:t>
            </a:r>
          </a:p>
        </p:txBody>
      </p:sp>
    </p:spTree>
    <p:extLst>
      <p:ext uri="{BB962C8B-B14F-4D97-AF65-F5344CB8AC3E}">
        <p14:creationId xmlns:p14="http://schemas.microsoft.com/office/powerpoint/2010/main" val="4256888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工作流程与机制</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03</a:t>
            </a:r>
            <a:endParaRPr kumimoji="1" lang="zh-CN" altLang="en-US" dirty="0"/>
          </a:p>
        </p:txBody>
      </p:sp>
    </p:spTree>
    <p:extLst>
      <p:ext uri="{BB962C8B-B14F-4D97-AF65-F5344CB8AC3E}">
        <p14:creationId xmlns:p14="http://schemas.microsoft.com/office/powerpoint/2010/main" val="1092050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rgbClr val="C00000"/>
                </a:solidFill>
              </a:rPr>
              <a:t>HDFS</a:t>
            </a:r>
            <a:r>
              <a:rPr lang="zh-CN" altLang="en-US" dirty="0">
                <a:solidFill>
                  <a:srgbClr val="C00000"/>
                </a:solidFill>
              </a:rPr>
              <a:t>集群角色与职责</a:t>
            </a:r>
            <a:endParaRPr lang="en-US" altLang="zh-CN" dirty="0">
              <a:solidFill>
                <a:srgbClr val="C00000"/>
              </a:solidFill>
            </a:endParaRPr>
          </a:p>
          <a:p>
            <a:r>
              <a:rPr lang="en-US" altLang="zh-CN" dirty="0"/>
              <a:t>HDFS</a:t>
            </a:r>
            <a:r>
              <a:rPr lang="zh-CN" altLang="en-US" dirty="0"/>
              <a:t>写数据流程（上传文件）</a:t>
            </a:r>
            <a:endParaRPr lang="en-US" altLang="zh-CN" dirty="0"/>
          </a:p>
          <a:p>
            <a:r>
              <a:rPr lang="en-US" altLang="zh-CN" dirty="0"/>
              <a:t>HDFS</a:t>
            </a:r>
            <a:r>
              <a:rPr lang="zh-CN" altLang="en-US" dirty="0"/>
              <a:t>读数据流程（下载文件）</a:t>
            </a:r>
            <a:endParaRPr lang="en-US" altLang="zh-CN" dirty="0"/>
          </a:p>
        </p:txBody>
      </p:sp>
    </p:spTree>
    <p:extLst>
      <p:ext uri="{BB962C8B-B14F-4D97-AF65-F5344CB8AC3E}">
        <p14:creationId xmlns:p14="http://schemas.microsoft.com/office/powerpoint/2010/main" val="563365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zh-CN" altLang="en-US" dirty="0"/>
              <a:t>官方架构图</a:t>
            </a:r>
          </a:p>
        </p:txBody>
      </p:sp>
      <p:pic>
        <p:nvPicPr>
          <p:cNvPr id="15362"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996" y="1291678"/>
            <a:ext cx="7225366" cy="499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4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pPr lvl="0"/>
            <a:r>
              <a:rPr lang="zh-CN" altLang="en-US" dirty="0"/>
              <a:t>文件系统</a:t>
            </a:r>
            <a:r>
              <a:rPr lang="zh-CN" altLang="zh-CN" dirty="0"/>
              <a:t>是一种</a:t>
            </a:r>
            <a:r>
              <a:rPr lang="zh-CN" altLang="zh-CN" b="1" dirty="0">
                <a:solidFill>
                  <a:srgbClr val="C00000"/>
                </a:solidFill>
              </a:rPr>
              <a:t>存储</a:t>
            </a:r>
            <a:r>
              <a:rPr lang="zh-CN" altLang="zh-CN" dirty="0"/>
              <a:t>和</a:t>
            </a:r>
            <a:r>
              <a:rPr lang="zh-CN" altLang="zh-CN" b="1" dirty="0">
                <a:solidFill>
                  <a:srgbClr val="C00000"/>
                </a:solidFill>
              </a:rPr>
              <a:t>组织数据</a:t>
            </a:r>
            <a:r>
              <a:rPr lang="zh-CN" altLang="zh-CN" dirty="0"/>
              <a:t>的方法，实现了数据的存储、分级组织、访问和获取等操作</a:t>
            </a:r>
            <a:r>
              <a:rPr lang="zh-CN" altLang="en-US" dirty="0"/>
              <a:t>，</a:t>
            </a:r>
            <a:r>
              <a:rPr lang="zh-CN" altLang="zh-CN" dirty="0"/>
              <a:t>使得</a:t>
            </a:r>
            <a:r>
              <a:rPr lang="zh-CN" altLang="en-US" dirty="0"/>
              <a:t>用户</a:t>
            </a:r>
            <a:r>
              <a:rPr lang="zh-CN" altLang="zh-CN" dirty="0"/>
              <a:t>对</a:t>
            </a:r>
            <a:r>
              <a:rPr lang="zh-CN" altLang="en-US" dirty="0"/>
              <a:t>文件</a:t>
            </a:r>
            <a:r>
              <a:rPr lang="zh-CN" altLang="zh-CN" dirty="0"/>
              <a:t>访问和查找变得容易</a:t>
            </a:r>
            <a:r>
              <a:rPr lang="zh-CN" altLang="en-US" dirty="0"/>
              <a:t>；</a:t>
            </a:r>
            <a:endParaRPr lang="zh-CN" altLang="zh-CN" dirty="0"/>
          </a:p>
          <a:p>
            <a:pPr lvl="0"/>
            <a:r>
              <a:rPr lang="zh-CN" altLang="en-US" dirty="0"/>
              <a:t>文件系统</a:t>
            </a:r>
            <a:r>
              <a:rPr lang="zh-CN" altLang="zh-CN" dirty="0"/>
              <a:t>使用</a:t>
            </a:r>
            <a:r>
              <a:rPr lang="zh-CN" altLang="zh-CN" b="1" dirty="0">
                <a:solidFill>
                  <a:srgbClr val="C00000"/>
                </a:solidFill>
              </a:rPr>
              <a:t>树形目录</a:t>
            </a:r>
            <a:r>
              <a:rPr lang="zh-CN" altLang="zh-CN" dirty="0"/>
              <a:t>的抽象逻辑概念代替了硬盘等物理设备使用数据块的概念，用户不必关心数据</a:t>
            </a:r>
            <a:r>
              <a:rPr lang="zh-CN" altLang="en-US" dirty="0"/>
              <a:t>底层</a:t>
            </a:r>
            <a:r>
              <a:rPr lang="zh-CN" altLang="zh-CN" dirty="0"/>
              <a:t>存在硬盘</a:t>
            </a:r>
            <a:r>
              <a:rPr lang="zh-CN" altLang="en-US" dirty="0"/>
              <a:t>哪里</a:t>
            </a:r>
            <a:r>
              <a:rPr lang="zh-CN" altLang="zh-CN" dirty="0"/>
              <a:t>，只需要记住这个文件的所属目录和文件名</a:t>
            </a:r>
            <a:r>
              <a:rPr lang="zh-CN" altLang="en-US" dirty="0"/>
              <a:t>即可；</a:t>
            </a:r>
            <a:endParaRPr lang="zh-CN" altLang="zh-CN" dirty="0"/>
          </a:p>
          <a:p>
            <a:pPr lvl="0"/>
            <a:r>
              <a:rPr lang="zh-CN" altLang="zh-CN" dirty="0"/>
              <a:t>文件系统通常使用硬盘和光盘这样的存储设备，并</a:t>
            </a:r>
            <a:r>
              <a:rPr lang="zh-CN" altLang="zh-CN" dirty="0">
                <a:solidFill>
                  <a:srgbClr val="92D050"/>
                </a:solidFill>
              </a:rPr>
              <a:t>维护文件在设备中的物理位置</a:t>
            </a:r>
            <a:r>
              <a:rPr lang="zh-CN" altLang="zh-CN" dirty="0"/>
              <a:t>。</a:t>
            </a:r>
            <a:endParaRPr lang="en-US" altLang="zh-CN" dirty="0"/>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概述</a:t>
            </a:r>
          </a:p>
        </p:txBody>
      </p:sp>
      <p:pic>
        <p:nvPicPr>
          <p:cNvPr id="2" name="图片 1"/>
          <p:cNvPicPr>
            <a:picLocks noChangeAspect="1"/>
          </p:cNvPicPr>
          <p:nvPr/>
        </p:nvPicPr>
        <p:blipFill>
          <a:blip r:embed="rId2"/>
          <a:stretch>
            <a:fillRect/>
          </a:stretch>
        </p:blipFill>
        <p:spPr>
          <a:xfrm>
            <a:off x="3540378" y="3999056"/>
            <a:ext cx="5090601" cy="2309060"/>
          </a:xfrm>
          <a:prstGeom prst="rect">
            <a:avLst/>
          </a:prstGeom>
          <a:ln>
            <a:solidFill>
              <a:schemeClr val="accent1"/>
            </a:solidFill>
          </a:ln>
        </p:spPr>
      </p:pic>
    </p:spTree>
    <p:extLst>
      <p:ext uri="{BB962C8B-B14F-4D97-AF65-F5344CB8AC3E}">
        <p14:creationId xmlns:p14="http://schemas.microsoft.com/office/powerpoint/2010/main" val="26426607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b="1" dirty="0">
                <a:solidFill>
                  <a:srgbClr val="FF0000"/>
                </a:solidFill>
              </a:rPr>
              <a:t>NameNode</a:t>
            </a:r>
            <a:r>
              <a:rPr lang="zh-CN" altLang="en-US" dirty="0"/>
              <a:t>是</a:t>
            </a:r>
            <a:r>
              <a:rPr lang="en-US" altLang="zh-CN" dirty="0"/>
              <a:t>Hadoop</a:t>
            </a:r>
            <a:r>
              <a:rPr lang="zh-CN" altLang="en-US" dirty="0"/>
              <a:t>分布式文件系统的核心，架构中的主角色。</a:t>
            </a:r>
            <a:endParaRPr lang="en-US" altLang="zh-CN" dirty="0"/>
          </a:p>
          <a:p>
            <a:r>
              <a:rPr lang="en-US" altLang="zh-CN" b="1" dirty="0">
                <a:solidFill>
                  <a:srgbClr val="FF0000"/>
                </a:solidFill>
              </a:rPr>
              <a:t>NameNode</a:t>
            </a:r>
            <a:r>
              <a:rPr lang="zh-CN" altLang="en-US" b="1" dirty="0">
                <a:solidFill>
                  <a:srgbClr val="FF0000"/>
                </a:solidFill>
              </a:rPr>
              <a:t>维护和管理文件系统元数据</a:t>
            </a:r>
            <a:r>
              <a:rPr lang="zh-CN" altLang="en-US" dirty="0"/>
              <a:t>，包括名称空间目录树结构、文件和块的位置信息、访问权限等信息。</a:t>
            </a:r>
            <a:endParaRPr lang="en-US" altLang="zh-CN" dirty="0"/>
          </a:p>
          <a:p>
            <a:r>
              <a:rPr lang="zh-CN" altLang="en-US" dirty="0"/>
              <a:t>基于此，</a:t>
            </a:r>
            <a:r>
              <a:rPr lang="en-US" altLang="zh-CN" dirty="0">
                <a:solidFill>
                  <a:srgbClr val="92D050"/>
                </a:solidFill>
              </a:rPr>
              <a:t>NameNode</a:t>
            </a:r>
            <a:r>
              <a:rPr lang="zh-CN" altLang="en-US" dirty="0">
                <a:solidFill>
                  <a:srgbClr val="92D050"/>
                </a:solidFill>
              </a:rPr>
              <a:t>成为了访问</a:t>
            </a:r>
            <a:r>
              <a:rPr lang="en-US" altLang="zh-CN" dirty="0">
                <a:solidFill>
                  <a:srgbClr val="92D050"/>
                </a:solidFill>
              </a:rPr>
              <a:t>HDFS</a:t>
            </a:r>
            <a:r>
              <a:rPr lang="zh-CN" altLang="en-US" dirty="0">
                <a:solidFill>
                  <a:srgbClr val="92D050"/>
                </a:solidFill>
              </a:rPr>
              <a:t>的唯一入口</a:t>
            </a:r>
            <a:r>
              <a:rPr lang="zh-CN" altLang="en-US" dirty="0"/>
              <a:t>。</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a:t>
            </a:r>
            <a:r>
              <a:rPr lang="en-US" altLang="zh-CN" dirty="0"/>
              <a:t>namenode</a:t>
            </a:r>
            <a:endParaRPr lang="zh-CN" altLang="en-US" dirty="0"/>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2507810" y="3449370"/>
            <a:ext cx="6873582" cy="2757999"/>
          </a:xfrm>
          <a:prstGeom prst="rect">
            <a:avLst/>
          </a:prstGeom>
          <a:ln>
            <a:solidFill>
              <a:schemeClr val="accent1"/>
            </a:solidFill>
          </a:ln>
        </p:spPr>
      </p:pic>
    </p:spTree>
    <p:extLst>
      <p:ext uri="{BB962C8B-B14F-4D97-AF65-F5344CB8AC3E}">
        <p14:creationId xmlns:p14="http://schemas.microsoft.com/office/powerpoint/2010/main" val="90437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NameNode</a:t>
            </a:r>
            <a:r>
              <a:rPr lang="zh-CN" altLang="en-US" dirty="0"/>
              <a:t>内部通过</a:t>
            </a:r>
            <a:r>
              <a:rPr lang="zh-CN" altLang="en-US" dirty="0">
                <a:solidFill>
                  <a:srgbClr val="FF0000"/>
                </a:solidFill>
              </a:rPr>
              <a:t>内存</a:t>
            </a:r>
            <a:r>
              <a:rPr lang="zh-CN" altLang="en-US" dirty="0"/>
              <a:t>和</a:t>
            </a:r>
            <a:r>
              <a:rPr lang="zh-CN" altLang="en-US" dirty="0">
                <a:solidFill>
                  <a:srgbClr val="FF0000"/>
                </a:solidFill>
              </a:rPr>
              <a:t>磁盘文件</a:t>
            </a:r>
            <a:r>
              <a:rPr lang="zh-CN" altLang="en-US" dirty="0"/>
              <a:t>两种方式管理元数据。</a:t>
            </a:r>
            <a:endParaRPr lang="en-US" altLang="zh-CN" dirty="0"/>
          </a:p>
          <a:p>
            <a:r>
              <a:rPr lang="zh-CN" altLang="en-US" dirty="0"/>
              <a:t>其中磁盘上的元数据文件包括</a:t>
            </a:r>
            <a:r>
              <a:rPr lang="en-US" altLang="zh-CN" dirty="0"/>
              <a:t>Fsimage</a:t>
            </a:r>
            <a:r>
              <a:rPr lang="zh-CN" altLang="en-US" dirty="0"/>
              <a:t>内存元数据镜像文件和</a:t>
            </a:r>
            <a:r>
              <a:rPr lang="en-US" altLang="zh-CN" dirty="0"/>
              <a:t>edits log</a:t>
            </a:r>
            <a:r>
              <a:rPr lang="zh-CN" altLang="en-US" dirty="0"/>
              <a:t>（</a:t>
            </a:r>
            <a:r>
              <a:rPr lang="en-US" altLang="zh-CN" dirty="0"/>
              <a:t>Journal</a:t>
            </a:r>
            <a:r>
              <a:rPr lang="zh-CN" altLang="en-US" dirty="0"/>
              <a:t>）编辑日志。</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a:t>
            </a:r>
            <a:r>
              <a:rPr lang="en-US" altLang="zh-CN" dirty="0"/>
              <a:t>namenode</a:t>
            </a:r>
            <a:endParaRPr lang="zh-CN" altLang="en-US" dirty="0"/>
          </a:p>
        </p:txBody>
      </p:sp>
      <p:pic>
        <p:nvPicPr>
          <p:cNvPr id="9" name="图片 8"/>
          <p:cNvPicPr/>
          <p:nvPr/>
        </p:nvPicPr>
        <p:blipFill>
          <a:blip r:embed="rId2">
            <a:extLst>
              <a:ext uri="{28A0092B-C50C-407E-A947-70E740481C1C}">
                <a14:useLocalDpi xmlns:a14="http://schemas.microsoft.com/office/drawing/2010/main" val="0"/>
              </a:ext>
            </a:extLst>
          </a:blip>
          <a:stretch>
            <a:fillRect/>
          </a:stretch>
        </p:blipFill>
        <p:spPr>
          <a:xfrm>
            <a:off x="2507810" y="3449370"/>
            <a:ext cx="6873582" cy="2757999"/>
          </a:xfrm>
          <a:prstGeom prst="rect">
            <a:avLst/>
          </a:prstGeom>
          <a:ln>
            <a:solidFill>
              <a:schemeClr val="accent1"/>
            </a:solidFill>
          </a:ln>
        </p:spPr>
      </p:pic>
    </p:spTree>
    <p:extLst>
      <p:ext uri="{BB962C8B-B14F-4D97-AF65-F5344CB8AC3E}">
        <p14:creationId xmlns:p14="http://schemas.microsoft.com/office/powerpoint/2010/main" val="333636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solidFill>
                  <a:srgbClr val="FF0000"/>
                </a:solidFill>
              </a:rPr>
              <a:t>DataNode</a:t>
            </a:r>
            <a:r>
              <a:rPr lang="zh-CN" altLang="en-US" dirty="0"/>
              <a:t>是</a:t>
            </a:r>
            <a:r>
              <a:rPr lang="en-US" altLang="zh-CN" dirty="0"/>
              <a:t>Hadoop HDFS</a:t>
            </a:r>
            <a:r>
              <a:rPr lang="zh-CN" altLang="en-US" dirty="0"/>
              <a:t>中的从角色，负责</a:t>
            </a:r>
            <a:r>
              <a:rPr lang="zh-CN" altLang="en-US" b="1" dirty="0">
                <a:solidFill>
                  <a:srgbClr val="FF0000"/>
                </a:solidFill>
              </a:rPr>
              <a:t>具体的数据块存储</a:t>
            </a:r>
            <a:r>
              <a:rPr lang="zh-CN" altLang="en-US" dirty="0"/>
              <a:t>。</a:t>
            </a:r>
            <a:endParaRPr lang="en-US" altLang="zh-CN" dirty="0"/>
          </a:p>
          <a:p>
            <a:r>
              <a:rPr lang="en-US" altLang="zh-CN" dirty="0"/>
              <a:t>DataNode</a:t>
            </a:r>
            <a:r>
              <a:rPr lang="zh-CN" altLang="en-US" dirty="0"/>
              <a:t>的数量决定了</a:t>
            </a:r>
            <a:r>
              <a:rPr lang="en-US" altLang="zh-CN" dirty="0"/>
              <a:t>HDFS</a:t>
            </a:r>
            <a:r>
              <a:rPr lang="zh-CN" altLang="en-US" dirty="0"/>
              <a:t>集群的整体数据存储能力。通过和</a:t>
            </a:r>
            <a:r>
              <a:rPr lang="en-US" altLang="zh-CN" dirty="0"/>
              <a:t>NameNode</a:t>
            </a:r>
            <a:r>
              <a:rPr lang="zh-CN" altLang="en-US" dirty="0"/>
              <a:t>配合维护着数据块。</a:t>
            </a:r>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从角色：</a:t>
            </a:r>
            <a:r>
              <a:rPr lang="en-US" altLang="zh-CN" dirty="0"/>
              <a:t>datanode</a:t>
            </a:r>
            <a:endParaRPr lang="zh-CN" altLang="en-US" dirty="0"/>
          </a:p>
        </p:txBody>
      </p:sp>
      <p:pic>
        <p:nvPicPr>
          <p:cNvPr id="8" name="图片 7"/>
          <p:cNvPicPr/>
          <p:nvPr/>
        </p:nvPicPr>
        <p:blipFill>
          <a:blip r:embed="rId2"/>
          <a:stretch>
            <a:fillRect/>
          </a:stretch>
        </p:blipFill>
        <p:spPr>
          <a:xfrm>
            <a:off x="2744537" y="3238274"/>
            <a:ext cx="6682284" cy="2627434"/>
          </a:xfrm>
          <a:prstGeom prst="rect">
            <a:avLst/>
          </a:prstGeom>
          <a:ln>
            <a:solidFill>
              <a:schemeClr val="accent1"/>
            </a:solidFill>
          </a:ln>
        </p:spPr>
      </p:pic>
    </p:spTree>
    <p:extLst>
      <p:ext uri="{BB962C8B-B14F-4D97-AF65-F5344CB8AC3E}">
        <p14:creationId xmlns:p14="http://schemas.microsoft.com/office/powerpoint/2010/main" val="353554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除了</a:t>
            </a:r>
            <a:r>
              <a:rPr lang="en-US" altLang="zh-CN" dirty="0"/>
              <a:t>DataNode</a:t>
            </a:r>
            <a:r>
              <a:rPr lang="zh-CN" altLang="en-US" dirty="0"/>
              <a:t>和</a:t>
            </a:r>
            <a:r>
              <a:rPr lang="en-US" altLang="zh-CN" dirty="0"/>
              <a:t>NameNode</a:t>
            </a:r>
            <a:r>
              <a:rPr lang="zh-CN" altLang="en-US" dirty="0"/>
              <a:t>之外，还有另一个守护进程，它称为</a:t>
            </a:r>
            <a:r>
              <a:rPr lang="en-US" altLang="zh-CN" dirty="0"/>
              <a:t>secondary NameNode</a:t>
            </a:r>
            <a:r>
              <a:rPr lang="zh-CN" altLang="en-US" dirty="0"/>
              <a:t>。充当</a:t>
            </a:r>
            <a:r>
              <a:rPr lang="en-US" altLang="zh-CN" dirty="0"/>
              <a:t>NameNode</a:t>
            </a:r>
            <a:r>
              <a:rPr lang="zh-CN" altLang="en-US" dirty="0"/>
              <a:t>的辅助节点，但不能替代</a:t>
            </a:r>
            <a:r>
              <a:rPr lang="en-US" altLang="zh-CN" dirty="0"/>
              <a:t>NameNode</a:t>
            </a:r>
            <a:r>
              <a:rPr lang="zh-CN" altLang="en-US" dirty="0"/>
              <a:t>。</a:t>
            </a:r>
          </a:p>
          <a:p>
            <a:r>
              <a:rPr lang="zh-CN" altLang="en-US" dirty="0"/>
              <a:t>当</a:t>
            </a:r>
            <a:r>
              <a:rPr lang="en-US" altLang="zh-CN" dirty="0"/>
              <a:t>NameNode</a:t>
            </a:r>
            <a:r>
              <a:rPr lang="zh-CN" altLang="en-US" dirty="0"/>
              <a:t>启动时，</a:t>
            </a:r>
            <a:r>
              <a:rPr lang="en-US" altLang="zh-CN" dirty="0"/>
              <a:t>NameNode</a:t>
            </a:r>
            <a:r>
              <a:rPr lang="zh-CN" altLang="en-US" dirty="0"/>
              <a:t>合并</a:t>
            </a:r>
            <a:r>
              <a:rPr lang="en-US" altLang="zh-CN" dirty="0"/>
              <a:t>Fsimage</a:t>
            </a:r>
            <a:r>
              <a:rPr lang="zh-CN" altLang="en-US" dirty="0"/>
              <a:t>和</a:t>
            </a:r>
            <a:r>
              <a:rPr lang="en-US" altLang="zh-CN" dirty="0"/>
              <a:t>edits log</a:t>
            </a:r>
            <a:r>
              <a:rPr lang="zh-CN" altLang="en-US" dirty="0"/>
              <a:t>文件以还原当前文件系统名称空间。如果</a:t>
            </a:r>
            <a:r>
              <a:rPr lang="en-US" altLang="zh-CN" dirty="0"/>
              <a:t>edits log</a:t>
            </a:r>
            <a:r>
              <a:rPr lang="zh-CN" altLang="en-US" dirty="0"/>
              <a:t>过大不利于加载，</a:t>
            </a:r>
            <a:r>
              <a:rPr lang="en-US" altLang="zh-CN" b="1" dirty="0">
                <a:solidFill>
                  <a:srgbClr val="FF0000"/>
                </a:solidFill>
              </a:rPr>
              <a:t>Secondary NameNode</a:t>
            </a:r>
            <a:r>
              <a:rPr lang="zh-CN" altLang="en-US" b="1" dirty="0">
                <a:solidFill>
                  <a:srgbClr val="FF0000"/>
                </a:solidFill>
              </a:rPr>
              <a:t>就辅助</a:t>
            </a:r>
            <a:r>
              <a:rPr lang="en-US" altLang="zh-CN" b="1" dirty="0">
                <a:solidFill>
                  <a:srgbClr val="FF0000"/>
                </a:solidFill>
              </a:rPr>
              <a:t>NameNode</a:t>
            </a:r>
            <a:r>
              <a:rPr lang="zh-CN" altLang="en-US" b="1" dirty="0">
                <a:solidFill>
                  <a:srgbClr val="FF0000"/>
                </a:solidFill>
              </a:rPr>
              <a:t>从</a:t>
            </a:r>
            <a:r>
              <a:rPr lang="en-US" altLang="zh-CN" b="1" dirty="0">
                <a:solidFill>
                  <a:srgbClr val="FF0000"/>
                </a:solidFill>
              </a:rPr>
              <a:t>NameNode</a:t>
            </a:r>
            <a:r>
              <a:rPr lang="zh-CN" altLang="en-US" b="1" dirty="0">
                <a:solidFill>
                  <a:srgbClr val="FF0000"/>
                </a:solidFill>
              </a:rPr>
              <a:t>下载</a:t>
            </a:r>
            <a:r>
              <a:rPr lang="en-US" altLang="zh-CN" b="1" dirty="0">
                <a:solidFill>
                  <a:srgbClr val="FF0000"/>
                </a:solidFill>
              </a:rPr>
              <a:t>Fsimage</a:t>
            </a:r>
            <a:r>
              <a:rPr lang="zh-CN" altLang="en-US" b="1" dirty="0">
                <a:solidFill>
                  <a:srgbClr val="FF0000"/>
                </a:solidFill>
              </a:rPr>
              <a:t>文件和</a:t>
            </a:r>
            <a:r>
              <a:rPr lang="en-US" altLang="zh-CN" b="1" dirty="0">
                <a:solidFill>
                  <a:srgbClr val="FF0000"/>
                </a:solidFill>
              </a:rPr>
              <a:t>edits log</a:t>
            </a:r>
            <a:r>
              <a:rPr lang="zh-CN" altLang="en-US" b="1" dirty="0">
                <a:solidFill>
                  <a:srgbClr val="FF0000"/>
                </a:solidFill>
              </a:rPr>
              <a:t>文件进行合并</a:t>
            </a:r>
            <a:r>
              <a:rPr lang="zh-CN" altLang="en-US" dirty="0"/>
              <a:t>。</a:t>
            </a:r>
          </a:p>
          <a:p>
            <a:endParaRPr lang="zh-CN" altLang="en-US" dirty="0"/>
          </a:p>
        </p:txBody>
      </p:sp>
      <p:sp>
        <p:nvSpPr>
          <p:cNvPr id="5" name="标题 4"/>
          <p:cNvSpPr>
            <a:spLocks noGrp="1"/>
          </p:cNvSpPr>
          <p:nvPr>
            <p:ph type="title"/>
          </p:nvPr>
        </p:nvSpPr>
        <p:spPr/>
        <p:txBody>
          <a:bodyPr/>
          <a:lstStyle/>
          <a:p>
            <a:r>
              <a:rPr lang="en-US" altLang="zh-CN" dirty="0"/>
              <a:t>HDFS</a:t>
            </a:r>
            <a:r>
              <a:rPr lang="zh-CN" altLang="en-US" dirty="0"/>
              <a:t>集群角色</a:t>
            </a:r>
          </a:p>
        </p:txBody>
      </p:sp>
      <p:sp>
        <p:nvSpPr>
          <p:cNvPr id="6" name="文本占位符 5"/>
          <p:cNvSpPr>
            <a:spLocks noGrp="1"/>
          </p:cNvSpPr>
          <p:nvPr>
            <p:ph type="body" sz="quarter" idx="10"/>
          </p:nvPr>
        </p:nvSpPr>
        <p:spPr/>
        <p:txBody>
          <a:bodyPr/>
          <a:lstStyle/>
          <a:p>
            <a:r>
              <a:rPr lang="zh-CN" altLang="en-US" dirty="0"/>
              <a:t>主角色辅助角色：</a:t>
            </a:r>
            <a:r>
              <a:rPr lang="en-US" altLang="zh-CN" dirty="0"/>
              <a:t> secondarynamenode</a:t>
            </a:r>
            <a:endParaRPr lang="zh-CN" altLang="en-US" dirty="0"/>
          </a:p>
        </p:txBody>
      </p:sp>
      <p:pic>
        <p:nvPicPr>
          <p:cNvPr id="2050" name="Picture 2" descr="http://2.bp.blogspot.com/-Uk3tjoA5R80/Va-Pbwcv23I/AAAAAAAACzA/7VRXFL-igok/s1600/SecN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714" y="3559127"/>
            <a:ext cx="5835065" cy="299558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75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a:xfrm>
            <a:off x="710881" y="1646133"/>
            <a:ext cx="10862554" cy="4219575"/>
          </a:xfrm>
        </p:spPr>
        <p:txBody>
          <a:bodyPr/>
          <a:lstStyle/>
          <a:p>
            <a:pPr lvl="0"/>
            <a:r>
              <a:rPr lang="en-US" altLang="zh-CN" dirty="0"/>
              <a:t>NameNode</a:t>
            </a:r>
            <a:r>
              <a:rPr lang="zh-CN" altLang="zh-CN" dirty="0"/>
              <a:t>仅</a:t>
            </a:r>
            <a:r>
              <a:rPr lang="zh-CN" altLang="zh-CN" dirty="0">
                <a:solidFill>
                  <a:srgbClr val="C00000"/>
                </a:solidFill>
              </a:rPr>
              <a:t>存储</a:t>
            </a:r>
            <a:r>
              <a:rPr lang="en-US" altLang="zh-CN" dirty="0">
                <a:solidFill>
                  <a:srgbClr val="C00000"/>
                </a:solidFill>
              </a:rPr>
              <a:t>HDFS</a:t>
            </a:r>
            <a:r>
              <a:rPr lang="zh-CN" altLang="zh-CN" dirty="0">
                <a:solidFill>
                  <a:srgbClr val="C00000"/>
                </a:solidFill>
              </a:rPr>
              <a:t>的元数据</a:t>
            </a:r>
            <a:r>
              <a:rPr lang="zh-CN" altLang="zh-CN" dirty="0"/>
              <a:t>：文件系统中所有文件的目录树，并跟踪整个集群中的文件</a:t>
            </a:r>
            <a:r>
              <a:rPr lang="zh-CN" altLang="en-US" dirty="0"/>
              <a:t>，</a:t>
            </a:r>
            <a:r>
              <a:rPr lang="zh-CN" altLang="zh-CN" dirty="0"/>
              <a:t>不存储实际数据。</a:t>
            </a:r>
          </a:p>
          <a:p>
            <a:pPr lvl="0"/>
            <a:r>
              <a:rPr lang="en-US" altLang="zh-CN" dirty="0"/>
              <a:t>NameNode</a:t>
            </a:r>
            <a:r>
              <a:rPr lang="zh-CN" altLang="zh-CN" dirty="0"/>
              <a:t>知道</a:t>
            </a:r>
            <a:r>
              <a:rPr lang="en-US" altLang="zh-CN" dirty="0"/>
              <a:t>HDFS</a:t>
            </a:r>
            <a:r>
              <a:rPr lang="zh-CN" altLang="zh-CN" dirty="0"/>
              <a:t>中任何</a:t>
            </a:r>
            <a:r>
              <a:rPr lang="zh-CN" altLang="zh-CN" dirty="0">
                <a:solidFill>
                  <a:srgbClr val="C00000"/>
                </a:solidFill>
              </a:rPr>
              <a:t>给定文件的块列表及其位置</a:t>
            </a:r>
            <a:r>
              <a:rPr lang="zh-CN" altLang="zh-CN" dirty="0"/>
              <a:t>。使用此信息</a:t>
            </a:r>
            <a:r>
              <a:rPr lang="en-US" altLang="zh-CN" dirty="0"/>
              <a:t>NameNode</a:t>
            </a:r>
            <a:r>
              <a:rPr lang="zh-CN" altLang="zh-CN" dirty="0"/>
              <a:t>知道如何从块中构建文件。</a:t>
            </a:r>
          </a:p>
          <a:p>
            <a:pPr lvl="0"/>
            <a:r>
              <a:rPr lang="en-US" altLang="zh-CN" dirty="0"/>
              <a:t>NameNode</a:t>
            </a:r>
            <a:r>
              <a:rPr lang="zh-CN" altLang="zh-CN" dirty="0">
                <a:solidFill>
                  <a:srgbClr val="92D050"/>
                </a:solidFill>
              </a:rPr>
              <a:t>不持久化存储每个文件中各个块所在的</a:t>
            </a:r>
            <a:r>
              <a:rPr lang="en-US" altLang="zh-CN" dirty="0">
                <a:solidFill>
                  <a:srgbClr val="92D050"/>
                </a:solidFill>
              </a:rPr>
              <a:t>datanode</a:t>
            </a:r>
            <a:r>
              <a:rPr lang="zh-CN" altLang="zh-CN" dirty="0">
                <a:solidFill>
                  <a:srgbClr val="92D050"/>
                </a:solidFill>
              </a:rPr>
              <a:t>的位置信息</a:t>
            </a:r>
            <a:r>
              <a:rPr lang="zh-CN" altLang="zh-CN" dirty="0"/>
              <a:t>，这些信息会在系统启动时从</a:t>
            </a:r>
            <a:r>
              <a:rPr lang="en-US" altLang="zh-CN" dirty="0"/>
              <a:t>DataNode</a:t>
            </a:r>
            <a:r>
              <a:rPr lang="zh-CN" altLang="zh-CN" dirty="0"/>
              <a:t>重建</a:t>
            </a:r>
            <a:r>
              <a:rPr lang="zh-CN" altLang="en-US" dirty="0"/>
              <a:t>。</a:t>
            </a:r>
            <a:endParaRPr lang="zh-CN" altLang="zh-CN" dirty="0"/>
          </a:p>
          <a:p>
            <a:pPr lvl="0"/>
            <a:r>
              <a:rPr lang="en-US" altLang="zh-CN" dirty="0"/>
              <a:t>NameNode</a:t>
            </a:r>
            <a:r>
              <a:rPr lang="zh-CN" altLang="zh-CN" dirty="0"/>
              <a:t>是</a:t>
            </a:r>
            <a:r>
              <a:rPr lang="en-US" altLang="zh-CN" dirty="0"/>
              <a:t>Hadoop</a:t>
            </a:r>
            <a:r>
              <a:rPr lang="zh-CN" altLang="zh-CN" dirty="0"/>
              <a:t>集群中的</a:t>
            </a:r>
            <a:r>
              <a:rPr lang="zh-CN" altLang="zh-CN" dirty="0">
                <a:solidFill>
                  <a:srgbClr val="C00000"/>
                </a:solidFill>
              </a:rPr>
              <a:t>单点故障</a:t>
            </a:r>
            <a:r>
              <a:rPr lang="zh-CN" altLang="zh-CN" dirty="0"/>
              <a:t>。</a:t>
            </a:r>
          </a:p>
          <a:p>
            <a:pPr lvl="0"/>
            <a:r>
              <a:rPr lang="en-US" altLang="zh-CN" dirty="0"/>
              <a:t>NameNode</a:t>
            </a:r>
            <a:r>
              <a:rPr lang="zh-CN" altLang="zh-CN" dirty="0"/>
              <a:t>所在机器通常会配置有</a:t>
            </a:r>
            <a:r>
              <a:rPr lang="zh-CN" altLang="zh-CN" dirty="0">
                <a:solidFill>
                  <a:srgbClr val="C00000"/>
                </a:solidFill>
              </a:rPr>
              <a:t>大量内存（</a:t>
            </a:r>
            <a:r>
              <a:rPr lang="en-US" altLang="zh-CN" dirty="0">
                <a:solidFill>
                  <a:srgbClr val="C00000"/>
                </a:solidFill>
              </a:rPr>
              <a:t>RAM</a:t>
            </a:r>
            <a:r>
              <a:rPr lang="zh-CN" altLang="zh-CN" dirty="0">
                <a:solidFill>
                  <a:srgbClr val="C00000"/>
                </a:solidFill>
              </a:rPr>
              <a:t>）</a:t>
            </a:r>
            <a:r>
              <a:rPr lang="zh-CN" altLang="zh-CN" dirty="0"/>
              <a:t>。</a:t>
            </a:r>
          </a:p>
        </p:txBody>
      </p:sp>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en-US" altLang="zh-CN" dirty="0"/>
              <a:t>namenode</a:t>
            </a:r>
            <a:r>
              <a:rPr lang="zh-CN" altLang="en-US" dirty="0"/>
              <a:t>职责</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376" y="4032556"/>
            <a:ext cx="5383674" cy="2430131"/>
          </a:xfrm>
          <a:prstGeom prst="rect">
            <a:avLst/>
          </a:prstGeom>
        </p:spPr>
      </p:pic>
    </p:spTree>
    <p:extLst>
      <p:ext uri="{BB962C8B-B14F-4D97-AF65-F5344CB8AC3E}">
        <p14:creationId xmlns:p14="http://schemas.microsoft.com/office/powerpoint/2010/main" val="2950437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t>DataNode</a:t>
            </a:r>
            <a:r>
              <a:rPr lang="zh-CN" altLang="en-US" dirty="0"/>
              <a:t>负责</a:t>
            </a:r>
            <a:r>
              <a:rPr lang="zh-CN" altLang="en-US" dirty="0">
                <a:solidFill>
                  <a:srgbClr val="C00000"/>
                </a:solidFill>
              </a:rPr>
              <a:t>最终数据块</a:t>
            </a:r>
            <a:r>
              <a:rPr lang="en-US" altLang="zh-CN" dirty="0">
                <a:solidFill>
                  <a:srgbClr val="C00000"/>
                </a:solidFill>
              </a:rPr>
              <a:t>block</a:t>
            </a:r>
            <a:r>
              <a:rPr lang="zh-CN" altLang="en-US" dirty="0">
                <a:solidFill>
                  <a:srgbClr val="C00000"/>
                </a:solidFill>
              </a:rPr>
              <a:t>的存储</a:t>
            </a:r>
            <a:r>
              <a:rPr lang="zh-CN" altLang="en-US" dirty="0"/>
              <a:t>。是集群的</a:t>
            </a:r>
            <a:r>
              <a:rPr lang="zh-CN" altLang="en-US" dirty="0">
                <a:solidFill>
                  <a:srgbClr val="C00000"/>
                </a:solidFill>
              </a:rPr>
              <a:t>从角色</a:t>
            </a:r>
            <a:r>
              <a:rPr lang="zh-CN" altLang="en-US" dirty="0"/>
              <a:t>，也称为</a:t>
            </a:r>
            <a:r>
              <a:rPr lang="en-US" altLang="zh-CN" dirty="0"/>
              <a:t>Slave</a:t>
            </a:r>
            <a:r>
              <a:rPr lang="zh-CN" altLang="en-US" dirty="0"/>
              <a:t>。</a:t>
            </a:r>
          </a:p>
          <a:p>
            <a:r>
              <a:rPr lang="en-US" altLang="zh-CN" dirty="0"/>
              <a:t>DataNode</a:t>
            </a:r>
            <a:r>
              <a:rPr lang="zh-CN" altLang="en-US" dirty="0"/>
              <a:t>启动时，会将自己</a:t>
            </a:r>
            <a:r>
              <a:rPr lang="zh-CN" altLang="en-US" dirty="0">
                <a:solidFill>
                  <a:srgbClr val="C00000"/>
                </a:solidFill>
              </a:rPr>
              <a:t>注册</a:t>
            </a:r>
            <a:r>
              <a:rPr lang="zh-CN" altLang="en-US" dirty="0"/>
              <a:t>到</a:t>
            </a:r>
            <a:r>
              <a:rPr lang="en-US" altLang="zh-CN" dirty="0"/>
              <a:t>NameNode</a:t>
            </a:r>
            <a:r>
              <a:rPr lang="zh-CN" altLang="en-US" dirty="0"/>
              <a:t>并</a:t>
            </a:r>
            <a:r>
              <a:rPr lang="zh-CN" altLang="en-US" dirty="0">
                <a:solidFill>
                  <a:srgbClr val="C00000"/>
                </a:solidFill>
              </a:rPr>
              <a:t>汇报</a:t>
            </a:r>
            <a:r>
              <a:rPr lang="zh-CN" altLang="en-US" dirty="0"/>
              <a:t>自己负责持有的块列表。</a:t>
            </a:r>
          </a:p>
          <a:p>
            <a:r>
              <a:rPr lang="zh-CN" altLang="en-US" dirty="0"/>
              <a:t>当某个</a:t>
            </a:r>
            <a:r>
              <a:rPr lang="en-US" altLang="zh-CN" dirty="0"/>
              <a:t>DataNode</a:t>
            </a:r>
            <a:r>
              <a:rPr lang="zh-CN" altLang="en-US" dirty="0"/>
              <a:t>关闭时，不会影响数据的可用性。</a:t>
            </a:r>
            <a:r>
              <a:rPr lang="en-US" altLang="zh-CN" dirty="0"/>
              <a:t> NameNode</a:t>
            </a:r>
            <a:r>
              <a:rPr lang="zh-CN" altLang="en-US" dirty="0"/>
              <a:t>将安排由其他</a:t>
            </a:r>
            <a:r>
              <a:rPr lang="en-US" altLang="zh-CN" dirty="0"/>
              <a:t>DataNode</a:t>
            </a:r>
            <a:r>
              <a:rPr lang="zh-CN" altLang="en-US" dirty="0"/>
              <a:t>管理的块进行副本复制。</a:t>
            </a:r>
          </a:p>
          <a:p>
            <a:r>
              <a:rPr lang="en-US" altLang="zh-CN" dirty="0"/>
              <a:t>DataNode</a:t>
            </a:r>
            <a:r>
              <a:rPr lang="zh-CN" altLang="en-US" dirty="0"/>
              <a:t>所在机器通常配置有大量的</a:t>
            </a:r>
            <a:r>
              <a:rPr lang="zh-CN" altLang="en-US" dirty="0">
                <a:solidFill>
                  <a:srgbClr val="C00000"/>
                </a:solidFill>
              </a:rPr>
              <a:t>硬盘</a:t>
            </a:r>
            <a:r>
              <a:rPr lang="zh-CN" altLang="en-US" dirty="0"/>
              <a:t>空间，因为实际数据存储在</a:t>
            </a:r>
            <a:r>
              <a:rPr lang="en-US" altLang="zh-CN" dirty="0"/>
              <a:t>DataNode</a:t>
            </a:r>
            <a:r>
              <a:rPr lang="zh-CN" altLang="en-US" dirty="0"/>
              <a:t>中。</a:t>
            </a:r>
          </a:p>
          <a:p>
            <a:endParaRPr lang="zh-CN" altLang="en-US" dirty="0"/>
          </a:p>
        </p:txBody>
      </p:sp>
      <p:sp>
        <p:nvSpPr>
          <p:cNvPr id="3" name="标题 2"/>
          <p:cNvSpPr>
            <a:spLocks noGrp="1"/>
          </p:cNvSpPr>
          <p:nvPr>
            <p:ph type="title"/>
          </p:nvPr>
        </p:nvSpPr>
        <p:spPr/>
        <p:txBody>
          <a:bodyPr/>
          <a:lstStyle/>
          <a:p>
            <a:r>
              <a:rPr lang="en-US" altLang="zh-CN" dirty="0"/>
              <a:t>HDFS</a:t>
            </a:r>
            <a:r>
              <a:rPr lang="zh-CN" altLang="en-US" dirty="0"/>
              <a:t>集群角色</a:t>
            </a:r>
          </a:p>
        </p:txBody>
      </p:sp>
      <p:sp>
        <p:nvSpPr>
          <p:cNvPr id="5" name="文本占位符 4"/>
          <p:cNvSpPr>
            <a:spLocks noGrp="1"/>
          </p:cNvSpPr>
          <p:nvPr>
            <p:ph type="body" sz="quarter" idx="10"/>
          </p:nvPr>
        </p:nvSpPr>
        <p:spPr/>
        <p:txBody>
          <a:bodyPr/>
          <a:lstStyle/>
          <a:p>
            <a:r>
              <a:rPr lang="en-US" altLang="zh-CN" dirty="0"/>
              <a:t>datanode</a:t>
            </a:r>
            <a:r>
              <a:rPr lang="zh-CN" altLang="en-US" dirty="0"/>
              <a:t>职责</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201" y="3480317"/>
            <a:ext cx="5170955" cy="3107060"/>
          </a:xfrm>
          <a:prstGeom prst="rect">
            <a:avLst/>
          </a:prstGeom>
        </p:spPr>
      </p:pic>
    </p:spTree>
    <p:extLst>
      <p:ext uri="{BB962C8B-B14F-4D97-AF65-F5344CB8AC3E}">
        <p14:creationId xmlns:p14="http://schemas.microsoft.com/office/powerpoint/2010/main" val="1569705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solidFill>
                  <a:srgbClr val="C00000"/>
                </a:solidFill>
              </a:rPr>
              <a:t>HDFS</a:t>
            </a:r>
            <a:r>
              <a:rPr lang="zh-CN" altLang="en-US" dirty="0">
                <a:solidFill>
                  <a:srgbClr val="C00000"/>
                </a:solidFill>
              </a:rPr>
              <a:t>写数据流程（上传文件）</a:t>
            </a:r>
            <a:endParaRPr lang="en-US" altLang="zh-CN" dirty="0">
              <a:solidFill>
                <a:srgbClr val="C00000"/>
              </a:solidFill>
            </a:endParaRPr>
          </a:p>
          <a:p>
            <a:r>
              <a:rPr lang="en-US" altLang="zh-CN" dirty="0"/>
              <a:t>HDFS</a:t>
            </a:r>
            <a:r>
              <a:rPr lang="zh-CN" altLang="en-US" dirty="0"/>
              <a:t>读数据流程（下载文件）</a:t>
            </a:r>
            <a:endParaRPr lang="en-US" altLang="zh-CN" dirty="0"/>
          </a:p>
          <a:p>
            <a:r>
              <a:rPr lang="en-US" altLang="zh-CN" dirty="0"/>
              <a:t>namenode</a:t>
            </a:r>
            <a:r>
              <a:rPr lang="zh-CN" altLang="en-US" dirty="0"/>
              <a:t>、</a:t>
            </a:r>
            <a:r>
              <a:rPr lang="en-US" altLang="zh-CN" dirty="0"/>
              <a:t>datanode</a:t>
            </a:r>
            <a:r>
              <a:rPr lang="zh-CN" altLang="en-US" dirty="0"/>
              <a:t>之间的通信</a:t>
            </a:r>
          </a:p>
        </p:txBody>
      </p:sp>
    </p:spTree>
    <p:extLst>
      <p:ext uri="{BB962C8B-B14F-4D97-AF65-F5344CB8AC3E}">
        <p14:creationId xmlns:p14="http://schemas.microsoft.com/office/powerpoint/2010/main" val="827129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完整流程图</a:t>
            </a:r>
          </a:p>
        </p:txBody>
      </p:sp>
      <p:pic>
        <p:nvPicPr>
          <p:cNvPr id="3" name="图片 2"/>
          <p:cNvPicPr>
            <a:picLocks noChangeAspect="1"/>
          </p:cNvPicPr>
          <p:nvPr/>
        </p:nvPicPr>
        <p:blipFill>
          <a:blip r:embed="rId2"/>
          <a:stretch>
            <a:fillRect/>
          </a:stretch>
        </p:blipFill>
        <p:spPr>
          <a:xfrm>
            <a:off x="2505899" y="1914371"/>
            <a:ext cx="6569009" cy="3543607"/>
          </a:xfrm>
          <a:prstGeom prst="rect">
            <a:avLst/>
          </a:prstGeom>
          <a:ln>
            <a:solidFill>
              <a:schemeClr val="accent1"/>
            </a:solidFill>
          </a:ln>
        </p:spPr>
      </p:pic>
    </p:spTree>
    <p:extLst>
      <p:ext uri="{BB962C8B-B14F-4D97-AF65-F5344CB8AC3E}">
        <p14:creationId xmlns:p14="http://schemas.microsoft.com/office/powerpoint/2010/main" val="2102567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solidFill>
                  <a:srgbClr val="C00000"/>
                </a:solidFill>
              </a:rPr>
              <a:t>Pipeline</a:t>
            </a:r>
            <a:r>
              <a:rPr lang="zh-CN" altLang="en-US" dirty="0"/>
              <a:t>，中文翻译为管道。这是</a:t>
            </a:r>
            <a:r>
              <a:rPr lang="en-US" altLang="zh-CN" dirty="0"/>
              <a:t>HDFS</a:t>
            </a:r>
            <a:r>
              <a:rPr lang="zh-CN" altLang="en-US" dirty="0"/>
              <a:t>在上传文件写数据过程中采用的一种数据传输方式。</a:t>
            </a:r>
            <a:endParaRPr lang="en-US" altLang="zh-CN" dirty="0"/>
          </a:p>
          <a:p>
            <a:r>
              <a:rPr lang="zh-CN" altLang="en-US" dirty="0"/>
              <a:t>客户端将数据块写入第一个数据节点，第一个数据节点保存数据之后再将块复制到第二个数据节点，后者保存后将其复制到第三个数据节点。</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--Pipeline</a:t>
            </a:r>
            <a:r>
              <a:rPr lang="zh-CN" altLang="en-US" dirty="0"/>
              <a:t>管道</a:t>
            </a:r>
          </a:p>
        </p:txBody>
      </p:sp>
      <p:sp>
        <p:nvSpPr>
          <p:cNvPr id="6" name="流程图: 可选过程 5"/>
          <p:cNvSpPr/>
          <p:nvPr/>
        </p:nvSpPr>
        <p:spPr>
          <a:xfrm>
            <a:off x="2687604" y="5046798"/>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流程图: 磁盘 7"/>
          <p:cNvSpPr/>
          <p:nvPr/>
        </p:nvSpPr>
        <p:spPr>
          <a:xfrm>
            <a:off x="4825497"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流程图: 磁盘 8"/>
          <p:cNvSpPr/>
          <p:nvPr/>
        </p:nvSpPr>
        <p:spPr>
          <a:xfrm>
            <a:off x="6921990"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流程图: 磁盘 9"/>
          <p:cNvSpPr/>
          <p:nvPr/>
        </p:nvSpPr>
        <p:spPr>
          <a:xfrm>
            <a:off x="8750420" y="461670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右箭头 10"/>
          <p:cNvSpPr/>
          <p:nvPr/>
        </p:nvSpPr>
        <p:spPr>
          <a:xfrm>
            <a:off x="3864639" y="5142286"/>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右箭头 11"/>
          <p:cNvSpPr/>
          <p:nvPr/>
        </p:nvSpPr>
        <p:spPr>
          <a:xfrm>
            <a:off x="5996024" y="5142286"/>
            <a:ext cx="60882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右箭头 12"/>
          <p:cNvSpPr/>
          <p:nvPr/>
        </p:nvSpPr>
        <p:spPr>
          <a:xfrm>
            <a:off x="8064804" y="5124097"/>
            <a:ext cx="476519"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2539297" y="5194905"/>
            <a:ext cx="1268968" cy="369332"/>
          </a:xfrm>
          <a:prstGeom prst="rect">
            <a:avLst/>
          </a:prstGeom>
          <a:noFill/>
        </p:spPr>
        <p:txBody>
          <a:bodyPr wrap="square" rtlCol="0">
            <a:spAutoFit/>
          </a:bodyPr>
          <a:lstStyle/>
          <a:p>
            <a:r>
              <a:rPr lang="en-US" altLang="zh-CN" dirty="0"/>
              <a:t>HDFS Client</a:t>
            </a:r>
            <a:endParaRPr lang="zh-CN" altLang="en-US" dirty="0"/>
          </a:p>
        </p:txBody>
      </p:sp>
      <p:sp>
        <p:nvSpPr>
          <p:cNvPr id="18" name="文本框 17"/>
          <p:cNvSpPr txBox="1"/>
          <p:nvPr/>
        </p:nvSpPr>
        <p:spPr>
          <a:xfrm>
            <a:off x="4987237" y="4316351"/>
            <a:ext cx="828323" cy="369332"/>
          </a:xfrm>
          <a:prstGeom prst="rect">
            <a:avLst/>
          </a:prstGeom>
          <a:noFill/>
        </p:spPr>
        <p:txBody>
          <a:bodyPr wrap="square" rtlCol="0">
            <a:spAutoFit/>
          </a:bodyPr>
          <a:lstStyle/>
          <a:p>
            <a:r>
              <a:rPr lang="en-US" altLang="zh-CN" dirty="0"/>
              <a:t>DN1</a:t>
            </a:r>
            <a:endParaRPr lang="zh-CN" altLang="en-US" dirty="0"/>
          </a:p>
        </p:txBody>
      </p:sp>
      <p:sp>
        <p:nvSpPr>
          <p:cNvPr id="19" name="文本框 18"/>
          <p:cNvSpPr txBox="1"/>
          <p:nvPr/>
        </p:nvSpPr>
        <p:spPr>
          <a:xfrm>
            <a:off x="7093009" y="4283218"/>
            <a:ext cx="648025" cy="369332"/>
          </a:xfrm>
          <a:prstGeom prst="rect">
            <a:avLst/>
          </a:prstGeom>
          <a:noFill/>
        </p:spPr>
        <p:txBody>
          <a:bodyPr wrap="square" rtlCol="0">
            <a:spAutoFit/>
          </a:bodyPr>
          <a:lstStyle/>
          <a:p>
            <a:r>
              <a:rPr lang="en-US" altLang="zh-CN" dirty="0"/>
              <a:t>DN2</a:t>
            </a:r>
            <a:endParaRPr lang="zh-CN" altLang="en-US" dirty="0"/>
          </a:p>
        </p:txBody>
      </p:sp>
      <p:sp>
        <p:nvSpPr>
          <p:cNvPr id="20" name="文本框 19"/>
          <p:cNvSpPr txBox="1"/>
          <p:nvPr/>
        </p:nvSpPr>
        <p:spPr>
          <a:xfrm>
            <a:off x="8911999" y="4302254"/>
            <a:ext cx="605323" cy="369332"/>
          </a:xfrm>
          <a:prstGeom prst="rect">
            <a:avLst/>
          </a:prstGeom>
          <a:noFill/>
        </p:spPr>
        <p:txBody>
          <a:bodyPr wrap="square" rtlCol="0">
            <a:spAutoFit/>
          </a:bodyPr>
          <a:lstStyle/>
          <a:p>
            <a:r>
              <a:rPr lang="en-US" altLang="zh-CN" dirty="0"/>
              <a:t>DN3</a:t>
            </a:r>
            <a:endParaRPr lang="zh-CN" altLang="en-US" dirty="0"/>
          </a:p>
        </p:txBody>
      </p:sp>
      <p:sp>
        <p:nvSpPr>
          <p:cNvPr id="21" name="文本框 20"/>
          <p:cNvSpPr txBox="1"/>
          <p:nvPr/>
        </p:nvSpPr>
        <p:spPr>
          <a:xfrm>
            <a:off x="3808265" y="4817692"/>
            <a:ext cx="760144" cy="303160"/>
          </a:xfrm>
          <a:prstGeom prst="rect">
            <a:avLst/>
          </a:prstGeom>
          <a:noFill/>
        </p:spPr>
        <p:txBody>
          <a:bodyPr wrap="none" rtlCol="0">
            <a:spAutoFit/>
          </a:bodyPr>
          <a:lstStyle/>
          <a:p>
            <a:r>
              <a:rPr lang="en-US" altLang="zh-CN" dirty="0"/>
              <a:t>pipeline</a:t>
            </a:r>
            <a:endParaRPr lang="zh-CN" altLang="en-US" dirty="0"/>
          </a:p>
        </p:txBody>
      </p:sp>
      <p:sp>
        <p:nvSpPr>
          <p:cNvPr id="22" name="文本框 21"/>
          <p:cNvSpPr txBox="1"/>
          <p:nvPr/>
        </p:nvSpPr>
        <p:spPr>
          <a:xfrm>
            <a:off x="5867267" y="4819744"/>
            <a:ext cx="760144" cy="303160"/>
          </a:xfrm>
          <a:prstGeom prst="rect">
            <a:avLst/>
          </a:prstGeom>
          <a:noFill/>
        </p:spPr>
        <p:txBody>
          <a:bodyPr wrap="none" rtlCol="0">
            <a:spAutoFit/>
          </a:bodyPr>
          <a:lstStyle/>
          <a:p>
            <a:r>
              <a:rPr lang="en-US" altLang="zh-CN" dirty="0"/>
              <a:t>pipeline</a:t>
            </a:r>
            <a:endParaRPr lang="zh-CN" altLang="en-US" dirty="0"/>
          </a:p>
        </p:txBody>
      </p:sp>
      <p:sp>
        <p:nvSpPr>
          <p:cNvPr id="23" name="文本框 22"/>
          <p:cNvSpPr txBox="1"/>
          <p:nvPr/>
        </p:nvSpPr>
        <p:spPr>
          <a:xfrm>
            <a:off x="7885728" y="4783655"/>
            <a:ext cx="760144" cy="303160"/>
          </a:xfrm>
          <a:prstGeom prst="rect">
            <a:avLst/>
          </a:prstGeom>
          <a:noFill/>
        </p:spPr>
        <p:txBody>
          <a:bodyPr wrap="none" rtlCol="0">
            <a:spAutoFit/>
          </a:bodyPr>
          <a:lstStyle/>
          <a:p>
            <a:r>
              <a:rPr lang="en-US" altLang="zh-CN" dirty="0"/>
              <a:t>pipeline</a:t>
            </a:r>
            <a:endParaRPr lang="zh-CN" altLang="en-US" dirty="0"/>
          </a:p>
        </p:txBody>
      </p:sp>
    </p:spTree>
    <p:extLst>
      <p:ext uri="{BB962C8B-B14F-4D97-AF65-F5344CB8AC3E}">
        <p14:creationId xmlns:p14="http://schemas.microsoft.com/office/powerpoint/2010/main" val="322288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1000"/>
                                        <p:tgtEl>
                                          <p:spTgt spid="20"/>
                                        </p:tgtEl>
                                      </p:cBhvr>
                                    </p:animEffect>
                                    <p:anim calcmode="lin" valueType="num">
                                      <p:cBhvr>
                                        <p:cTn id="47" dur="1000" fill="hold"/>
                                        <p:tgtEl>
                                          <p:spTgt spid="20"/>
                                        </p:tgtEl>
                                        <p:attrNameLst>
                                          <p:attrName>ppt_x</p:attrName>
                                        </p:attrNameLst>
                                      </p:cBhvr>
                                      <p:tavLst>
                                        <p:tav tm="0">
                                          <p:val>
                                            <p:strVal val="#ppt_x"/>
                                          </p:val>
                                        </p:tav>
                                        <p:tav tm="100000">
                                          <p:val>
                                            <p:strVal val="#ppt_x"/>
                                          </p:val>
                                        </p:tav>
                                      </p:tavLst>
                                    </p:anim>
                                    <p:anim calcmode="lin" valueType="num">
                                      <p:cBhvr>
                                        <p:cTn id="4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fade">
                                      <p:cBhvr>
                                        <p:cTn id="77" dur="1000"/>
                                        <p:tgtEl>
                                          <p:spTgt spid="12"/>
                                        </p:tgtEl>
                                      </p:cBhvr>
                                    </p:animEffect>
                                    <p:anim calcmode="lin" valueType="num">
                                      <p:cBhvr>
                                        <p:cTn id="78" dur="1000" fill="hold"/>
                                        <p:tgtEl>
                                          <p:spTgt spid="12"/>
                                        </p:tgtEl>
                                        <p:attrNameLst>
                                          <p:attrName>ppt_x</p:attrName>
                                        </p:attrNameLst>
                                      </p:cBhvr>
                                      <p:tavLst>
                                        <p:tav tm="0">
                                          <p:val>
                                            <p:strVal val="#ppt_x"/>
                                          </p:val>
                                        </p:tav>
                                        <p:tav tm="100000">
                                          <p:val>
                                            <p:strVal val="#ppt_x"/>
                                          </p:val>
                                        </p:tav>
                                      </p:tavLst>
                                    </p:anim>
                                    <p:anim calcmode="lin" valueType="num">
                                      <p:cBhvr>
                                        <p:cTn id="79" dur="1000" fill="hold"/>
                                        <p:tgtEl>
                                          <p:spTgt spid="12"/>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fade">
                                      <p:cBhvr>
                                        <p:cTn id="89" dur="1000"/>
                                        <p:tgtEl>
                                          <p:spTgt spid="13"/>
                                        </p:tgtEl>
                                      </p:cBhvr>
                                    </p:animEffect>
                                    <p:anim calcmode="lin" valueType="num">
                                      <p:cBhvr>
                                        <p:cTn id="90" dur="1000" fill="hold"/>
                                        <p:tgtEl>
                                          <p:spTgt spid="13"/>
                                        </p:tgtEl>
                                        <p:attrNameLst>
                                          <p:attrName>ppt_x</p:attrName>
                                        </p:attrNameLst>
                                      </p:cBhvr>
                                      <p:tavLst>
                                        <p:tav tm="0">
                                          <p:val>
                                            <p:strVal val="#ppt_x"/>
                                          </p:val>
                                        </p:tav>
                                        <p:tav tm="100000">
                                          <p:val>
                                            <p:strVal val="#ppt_x"/>
                                          </p:val>
                                        </p:tav>
                                      </p:tavLst>
                                    </p:anim>
                                    <p:anim calcmode="lin" valueType="num">
                                      <p:cBhvr>
                                        <p:cTn id="91" dur="1000" fill="hold"/>
                                        <p:tgtEl>
                                          <p:spTgt spid="13"/>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1000"/>
                                        <p:tgtEl>
                                          <p:spTgt spid="23"/>
                                        </p:tgtEl>
                                      </p:cBhvr>
                                    </p:animEffect>
                                    <p:anim calcmode="lin" valueType="num">
                                      <p:cBhvr>
                                        <p:cTn id="95" dur="1000" fill="hold"/>
                                        <p:tgtEl>
                                          <p:spTgt spid="23"/>
                                        </p:tgtEl>
                                        <p:attrNameLst>
                                          <p:attrName>ppt_x</p:attrName>
                                        </p:attrNameLst>
                                      </p:cBhvr>
                                      <p:tavLst>
                                        <p:tav tm="0">
                                          <p:val>
                                            <p:strVal val="#ppt_x"/>
                                          </p:val>
                                        </p:tav>
                                        <p:tav tm="100000">
                                          <p:val>
                                            <p:strVal val="#ppt_x"/>
                                          </p:val>
                                        </p:tav>
                                      </p:tavLst>
                                    </p:anim>
                                    <p:anim calcmode="lin" valueType="num">
                                      <p:cBhvr>
                                        <p:cTn id="9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为什么</a:t>
            </a:r>
            <a:r>
              <a:rPr lang="en-US" altLang="zh-CN" dirty="0"/>
              <a:t>datanode</a:t>
            </a:r>
            <a:r>
              <a:rPr lang="zh-CN" altLang="en-US" dirty="0"/>
              <a:t>之间采用</a:t>
            </a:r>
            <a:r>
              <a:rPr lang="en-US" altLang="zh-CN" dirty="0"/>
              <a:t>pipeline</a:t>
            </a:r>
            <a:r>
              <a:rPr lang="zh-CN" altLang="en-US" dirty="0"/>
              <a:t>线性传输，而不是一次给三个</a:t>
            </a:r>
            <a:r>
              <a:rPr lang="en-US" altLang="zh-CN" dirty="0"/>
              <a:t>datanode</a:t>
            </a:r>
            <a:r>
              <a:rPr lang="zh-CN" altLang="en-US" dirty="0"/>
              <a:t>拓扑式传输呢？</a:t>
            </a:r>
            <a:endParaRPr lang="en-US" altLang="zh-CN" dirty="0"/>
          </a:p>
          <a:p>
            <a:r>
              <a:rPr lang="zh-CN" altLang="en-US" dirty="0"/>
              <a:t>因为数据以管道的方式，</a:t>
            </a:r>
            <a:r>
              <a:rPr lang="zh-CN" altLang="en-US" dirty="0">
                <a:solidFill>
                  <a:srgbClr val="FF0000"/>
                </a:solidFill>
              </a:rPr>
              <a:t>顺序的沿着一个方向传输，这样能够充分利用每个机器的带宽，避免网络瓶颈和高延迟时的连接，最小化推送所有数据的延时</a:t>
            </a:r>
            <a:r>
              <a:rPr lang="zh-CN" altLang="en-US" dirty="0"/>
              <a:t>。</a:t>
            </a:r>
            <a:endParaRPr lang="en-US" altLang="zh-CN" dirty="0"/>
          </a:p>
          <a:p>
            <a:r>
              <a:rPr lang="zh-CN" altLang="en-US" dirty="0"/>
              <a:t>在线性推送模式下，每台机器所有的出口宽带都用于以最快的速度传输数据，而不是在多个接受者之间分配宽带。</a:t>
            </a:r>
          </a:p>
          <a:p>
            <a:pPr marL="0" indent="0">
              <a:buNone/>
            </a:pPr>
            <a:endParaRPr lang="zh-CN" altLang="en-US"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--Pipeline</a:t>
            </a:r>
            <a:r>
              <a:rPr lang="zh-CN" altLang="en-US" dirty="0"/>
              <a:t>管道</a:t>
            </a:r>
          </a:p>
        </p:txBody>
      </p:sp>
      <p:sp>
        <p:nvSpPr>
          <p:cNvPr id="6" name="流程图: 可选过程 5"/>
          <p:cNvSpPr/>
          <p:nvPr/>
        </p:nvSpPr>
        <p:spPr>
          <a:xfrm>
            <a:off x="2687604" y="5046798"/>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流程图: 磁盘 7"/>
          <p:cNvSpPr/>
          <p:nvPr/>
        </p:nvSpPr>
        <p:spPr>
          <a:xfrm>
            <a:off x="4825497"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流程图: 磁盘 8"/>
          <p:cNvSpPr/>
          <p:nvPr/>
        </p:nvSpPr>
        <p:spPr>
          <a:xfrm>
            <a:off x="6921990" y="458637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流程图: 磁盘 9"/>
          <p:cNvSpPr/>
          <p:nvPr/>
        </p:nvSpPr>
        <p:spPr>
          <a:xfrm>
            <a:off x="8750420" y="4616708"/>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右箭头 10"/>
          <p:cNvSpPr/>
          <p:nvPr/>
        </p:nvSpPr>
        <p:spPr>
          <a:xfrm>
            <a:off x="3864639" y="5142286"/>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右箭头 11"/>
          <p:cNvSpPr/>
          <p:nvPr/>
        </p:nvSpPr>
        <p:spPr>
          <a:xfrm>
            <a:off x="5996024" y="5142286"/>
            <a:ext cx="60882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右箭头 12"/>
          <p:cNvSpPr/>
          <p:nvPr/>
        </p:nvSpPr>
        <p:spPr>
          <a:xfrm>
            <a:off x="8064804" y="5124097"/>
            <a:ext cx="476519"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文本框 16"/>
          <p:cNvSpPr txBox="1"/>
          <p:nvPr/>
        </p:nvSpPr>
        <p:spPr>
          <a:xfrm>
            <a:off x="2539297" y="5194905"/>
            <a:ext cx="1268968" cy="369332"/>
          </a:xfrm>
          <a:prstGeom prst="rect">
            <a:avLst/>
          </a:prstGeom>
          <a:noFill/>
        </p:spPr>
        <p:txBody>
          <a:bodyPr wrap="square" rtlCol="0">
            <a:spAutoFit/>
          </a:bodyPr>
          <a:lstStyle/>
          <a:p>
            <a:r>
              <a:rPr lang="en-US" altLang="zh-CN" dirty="0"/>
              <a:t>HDFS Client</a:t>
            </a:r>
            <a:endParaRPr lang="zh-CN" altLang="en-US" dirty="0"/>
          </a:p>
        </p:txBody>
      </p:sp>
      <p:sp>
        <p:nvSpPr>
          <p:cNvPr id="18" name="文本框 17"/>
          <p:cNvSpPr txBox="1"/>
          <p:nvPr/>
        </p:nvSpPr>
        <p:spPr>
          <a:xfrm>
            <a:off x="4987237" y="4316351"/>
            <a:ext cx="828323" cy="369332"/>
          </a:xfrm>
          <a:prstGeom prst="rect">
            <a:avLst/>
          </a:prstGeom>
          <a:noFill/>
        </p:spPr>
        <p:txBody>
          <a:bodyPr wrap="square" rtlCol="0">
            <a:spAutoFit/>
          </a:bodyPr>
          <a:lstStyle/>
          <a:p>
            <a:r>
              <a:rPr lang="en-US" altLang="zh-CN" dirty="0"/>
              <a:t>DN1</a:t>
            </a:r>
            <a:endParaRPr lang="zh-CN" altLang="en-US" dirty="0"/>
          </a:p>
        </p:txBody>
      </p:sp>
      <p:sp>
        <p:nvSpPr>
          <p:cNvPr id="19" name="文本框 18"/>
          <p:cNvSpPr txBox="1"/>
          <p:nvPr/>
        </p:nvSpPr>
        <p:spPr>
          <a:xfrm>
            <a:off x="7093009" y="4283218"/>
            <a:ext cx="648025" cy="369332"/>
          </a:xfrm>
          <a:prstGeom prst="rect">
            <a:avLst/>
          </a:prstGeom>
          <a:noFill/>
        </p:spPr>
        <p:txBody>
          <a:bodyPr wrap="square" rtlCol="0">
            <a:spAutoFit/>
          </a:bodyPr>
          <a:lstStyle/>
          <a:p>
            <a:r>
              <a:rPr lang="en-US" altLang="zh-CN" dirty="0"/>
              <a:t>DN2</a:t>
            </a:r>
            <a:endParaRPr lang="zh-CN" altLang="en-US" dirty="0"/>
          </a:p>
        </p:txBody>
      </p:sp>
      <p:sp>
        <p:nvSpPr>
          <p:cNvPr id="20" name="文本框 19"/>
          <p:cNvSpPr txBox="1"/>
          <p:nvPr/>
        </p:nvSpPr>
        <p:spPr>
          <a:xfrm>
            <a:off x="8911999" y="4302254"/>
            <a:ext cx="605323" cy="369332"/>
          </a:xfrm>
          <a:prstGeom prst="rect">
            <a:avLst/>
          </a:prstGeom>
          <a:noFill/>
        </p:spPr>
        <p:txBody>
          <a:bodyPr wrap="square" rtlCol="0">
            <a:spAutoFit/>
          </a:bodyPr>
          <a:lstStyle/>
          <a:p>
            <a:r>
              <a:rPr lang="en-US" altLang="zh-CN" dirty="0"/>
              <a:t>DN3</a:t>
            </a:r>
            <a:endParaRPr lang="zh-CN" altLang="en-US" dirty="0"/>
          </a:p>
        </p:txBody>
      </p:sp>
      <p:sp>
        <p:nvSpPr>
          <p:cNvPr id="21" name="文本框 20"/>
          <p:cNvSpPr txBox="1"/>
          <p:nvPr/>
        </p:nvSpPr>
        <p:spPr>
          <a:xfrm>
            <a:off x="3808265" y="4817692"/>
            <a:ext cx="760144" cy="303160"/>
          </a:xfrm>
          <a:prstGeom prst="rect">
            <a:avLst/>
          </a:prstGeom>
          <a:noFill/>
        </p:spPr>
        <p:txBody>
          <a:bodyPr wrap="none" rtlCol="0">
            <a:spAutoFit/>
          </a:bodyPr>
          <a:lstStyle/>
          <a:p>
            <a:r>
              <a:rPr lang="en-US" altLang="zh-CN" dirty="0"/>
              <a:t>pipeline</a:t>
            </a:r>
            <a:endParaRPr lang="zh-CN" altLang="en-US" dirty="0"/>
          </a:p>
        </p:txBody>
      </p:sp>
      <p:sp>
        <p:nvSpPr>
          <p:cNvPr id="22" name="文本框 21"/>
          <p:cNvSpPr txBox="1"/>
          <p:nvPr/>
        </p:nvSpPr>
        <p:spPr>
          <a:xfrm>
            <a:off x="5867267" y="4819744"/>
            <a:ext cx="760144" cy="303160"/>
          </a:xfrm>
          <a:prstGeom prst="rect">
            <a:avLst/>
          </a:prstGeom>
          <a:noFill/>
        </p:spPr>
        <p:txBody>
          <a:bodyPr wrap="none" rtlCol="0">
            <a:spAutoFit/>
          </a:bodyPr>
          <a:lstStyle/>
          <a:p>
            <a:r>
              <a:rPr lang="en-US" altLang="zh-CN" dirty="0"/>
              <a:t>pipeline</a:t>
            </a:r>
            <a:endParaRPr lang="zh-CN" altLang="en-US" dirty="0"/>
          </a:p>
        </p:txBody>
      </p:sp>
      <p:sp>
        <p:nvSpPr>
          <p:cNvPr id="23" name="文本框 22"/>
          <p:cNvSpPr txBox="1"/>
          <p:nvPr/>
        </p:nvSpPr>
        <p:spPr>
          <a:xfrm>
            <a:off x="7885728" y="4783655"/>
            <a:ext cx="760144" cy="303160"/>
          </a:xfrm>
          <a:prstGeom prst="rect">
            <a:avLst/>
          </a:prstGeom>
          <a:noFill/>
        </p:spPr>
        <p:txBody>
          <a:bodyPr wrap="none" rtlCol="0">
            <a:spAutoFit/>
          </a:bodyPr>
          <a:lstStyle/>
          <a:p>
            <a:r>
              <a:rPr lang="en-US" altLang="zh-CN" dirty="0"/>
              <a:t>pipeline</a:t>
            </a:r>
            <a:endParaRPr lang="zh-CN" altLang="en-US" dirty="0"/>
          </a:p>
        </p:txBody>
      </p:sp>
    </p:spTree>
    <p:extLst>
      <p:ext uri="{BB962C8B-B14F-4D97-AF65-F5344CB8AC3E}">
        <p14:creationId xmlns:p14="http://schemas.microsoft.com/office/powerpoint/2010/main" val="115790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文件名</a:t>
            </a:r>
            <a:endParaRPr lang="en-US" altLang="zh-CN" b="1" dirty="0"/>
          </a:p>
          <a:p>
            <a:pPr marL="0" indent="0">
              <a:buNone/>
            </a:pPr>
            <a:r>
              <a:rPr lang="en-US" altLang="zh-CN" dirty="0"/>
              <a:t>windows</a:t>
            </a:r>
            <a:r>
              <a:rPr lang="zh-CN" altLang="en-US" dirty="0"/>
              <a:t>操作系统中文件名由文件主名和扩展名组成，之间以一个小圆点隔开；</a:t>
            </a:r>
            <a:endParaRPr lang="en-US" altLang="zh-CN" dirty="0"/>
          </a:p>
          <a:p>
            <a:pPr marL="0" indent="0">
              <a:buNone/>
            </a:pPr>
            <a:r>
              <a:rPr lang="zh-CN" altLang="en-US" dirty="0"/>
              <a:t>文件名可用于用于定位存储位置、区分不同文件，计算机实行按名存取的操作方式。</a:t>
            </a:r>
          </a:p>
          <a:p>
            <a:r>
              <a:rPr lang="zh-CN" altLang="en-US" b="1" dirty="0"/>
              <a:t>元数据</a:t>
            </a:r>
            <a:endParaRPr lang="en-US" altLang="zh-CN" b="1" dirty="0"/>
          </a:p>
          <a:p>
            <a:pPr marL="0" indent="0">
              <a:buNone/>
            </a:pPr>
            <a:r>
              <a:rPr lang="zh-CN" altLang="en-US" dirty="0"/>
              <a:t>元数据（</a:t>
            </a:r>
            <a:r>
              <a:rPr lang="en-US" altLang="zh-CN" dirty="0"/>
              <a:t>metadata</a:t>
            </a:r>
            <a:r>
              <a:rPr lang="zh-CN" altLang="en-US" dirty="0"/>
              <a:t>）又称之为解释性数据，记录数据的数据；</a:t>
            </a:r>
            <a:endParaRPr lang="en-US" altLang="zh-CN" dirty="0"/>
          </a:p>
          <a:p>
            <a:pPr marL="0" indent="0">
              <a:buNone/>
            </a:pPr>
            <a:r>
              <a:rPr lang="zh-CN" altLang="en-US" dirty="0">
                <a:solidFill>
                  <a:srgbClr val="C00000"/>
                </a:solidFill>
              </a:rPr>
              <a:t>文件系统元数据</a:t>
            </a:r>
            <a:r>
              <a:rPr lang="zh-CN" altLang="en-US" dirty="0"/>
              <a:t>一般指</a:t>
            </a:r>
            <a:r>
              <a:rPr lang="zh-CN" altLang="en-US" dirty="0">
                <a:solidFill>
                  <a:srgbClr val="92D050"/>
                </a:solidFill>
              </a:rPr>
              <a:t>文件大小、最后修改时间、底层存储位置、属性、所属用户、权限等信息。</a:t>
            </a:r>
            <a:endParaRPr lang="en-US" altLang="zh-CN" dirty="0">
              <a:solidFill>
                <a:srgbClr val="92D050"/>
              </a:solidFill>
            </a:endParaRPr>
          </a:p>
          <a:p>
            <a:pPr marL="0" indent="0">
              <a:buNone/>
            </a:pPr>
            <a:endParaRPr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重要概念</a:t>
            </a:r>
          </a:p>
        </p:txBody>
      </p:sp>
      <p:pic>
        <p:nvPicPr>
          <p:cNvPr id="2" name="图片 1"/>
          <p:cNvPicPr>
            <a:picLocks noChangeAspect="1"/>
          </p:cNvPicPr>
          <p:nvPr/>
        </p:nvPicPr>
        <p:blipFill>
          <a:blip r:embed="rId2"/>
          <a:stretch>
            <a:fillRect/>
          </a:stretch>
        </p:blipFill>
        <p:spPr>
          <a:xfrm>
            <a:off x="9481901" y="3986746"/>
            <a:ext cx="2491929" cy="2485772"/>
          </a:xfrm>
          <a:prstGeom prst="rect">
            <a:avLst/>
          </a:prstGeom>
          <a:ln>
            <a:solidFill>
              <a:schemeClr val="accent1"/>
            </a:solidFill>
          </a:ln>
        </p:spPr>
      </p:pic>
    </p:spTree>
    <p:extLst>
      <p:ext uri="{BB962C8B-B14F-4D97-AF65-F5344CB8AC3E}">
        <p14:creationId xmlns:p14="http://schemas.microsoft.com/office/powerpoint/2010/main" val="2271853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ACK (Acknowledge character</a:t>
            </a:r>
            <a:r>
              <a:rPr lang="zh-CN" altLang="en-US" dirty="0"/>
              <a:t>）即是确认字符，在数据通信中，接收方发给发送方的一种传输类控制字符。表示发来的数据已确认接收无误。</a:t>
            </a:r>
            <a:endParaRPr lang="en-US" altLang="zh-CN" dirty="0"/>
          </a:p>
          <a:p>
            <a:r>
              <a:rPr lang="zh-CN" altLang="en-US" dirty="0"/>
              <a:t>在</a:t>
            </a:r>
            <a:r>
              <a:rPr lang="en-US" altLang="zh-CN" dirty="0"/>
              <a:t>HDFS pipeline</a:t>
            </a:r>
            <a:r>
              <a:rPr lang="zh-CN" altLang="en-US" dirty="0"/>
              <a:t>管道传输数据的过程中，传输的反方向会进行</a:t>
            </a:r>
            <a:r>
              <a:rPr lang="en-US" altLang="zh-CN" dirty="0"/>
              <a:t>ACK</a:t>
            </a:r>
            <a:r>
              <a:rPr lang="zh-CN" altLang="en-US" dirty="0"/>
              <a:t>校验，确保数据传输安全。</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--ACK</a:t>
            </a:r>
            <a:r>
              <a:rPr lang="zh-CN" altLang="en-US" dirty="0"/>
              <a:t>应答响应</a:t>
            </a:r>
          </a:p>
        </p:txBody>
      </p:sp>
      <p:sp>
        <p:nvSpPr>
          <p:cNvPr id="26" name="流程图: 可选过程 25"/>
          <p:cNvSpPr/>
          <p:nvPr/>
        </p:nvSpPr>
        <p:spPr>
          <a:xfrm>
            <a:off x="2216824" y="4123345"/>
            <a:ext cx="972355" cy="54735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7" name="流程图: 磁盘 26"/>
          <p:cNvSpPr/>
          <p:nvPr/>
        </p:nvSpPr>
        <p:spPr>
          <a:xfrm>
            <a:off x="4354717" y="366292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流程图: 磁盘 27"/>
          <p:cNvSpPr/>
          <p:nvPr/>
        </p:nvSpPr>
        <p:spPr>
          <a:xfrm>
            <a:off x="6451210" y="366292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9" name="流程图: 磁盘 28"/>
          <p:cNvSpPr/>
          <p:nvPr/>
        </p:nvSpPr>
        <p:spPr>
          <a:xfrm>
            <a:off x="8279640" y="3693255"/>
            <a:ext cx="933718" cy="1468192"/>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0" name="右箭头 29"/>
          <p:cNvSpPr/>
          <p:nvPr/>
        </p:nvSpPr>
        <p:spPr>
          <a:xfrm>
            <a:off x="3393859" y="4218833"/>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33" name="文本框 32"/>
          <p:cNvSpPr txBox="1"/>
          <p:nvPr/>
        </p:nvSpPr>
        <p:spPr>
          <a:xfrm>
            <a:off x="2068517" y="4271452"/>
            <a:ext cx="1268968" cy="369332"/>
          </a:xfrm>
          <a:prstGeom prst="rect">
            <a:avLst/>
          </a:prstGeom>
          <a:noFill/>
        </p:spPr>
        <p:txBody>
          <a:bodyPr wrap="square" rtlCol="0">
            <a:spAutoFit/>
          </a:bodyPr>
          <a:lstStyle/>
          <a:p>
            <a:r>
              <a:rPr lang="en-US" altLang="zh-CN" dirty="0"/>
              <a:t>HDFS Client</a:t>
            </a:r>
            <a:endParaRPr lang="zh-CN" altLang="en-US" dirty="0"/>
          </a:p>
        </p:txBody>
      </p:sp>
      <p:sp>
        <p:nvSpPr>
          <p:cNvPr id="34" name="文本框 33"/>
          <p:cNvSpPr txBox="1"/>
          <p:nvPr/>
        </p:nvSpPr>
        <p:spPr>
          <a:xfrm>
            <a:off x="4516457" y="3392898"/>
            <a:ext cx="828323" cy="369332"/>
          </a:xfrm>
          <a:prstGeom prst="rect">
            <a:avLst/>
          </a:prstGeom>
          <a:noFill/>
        </p:spPr>
        <p:txBody>
          <a:bodyPr wrap="square" rtlCol="0">
            <a:spAutoFit/>
          </a:bodyPr>
          <a:lstStyle/>
          <a:p>
            <a:r>
              <a:rPr lang="en-US" altLang="zh-CN" dirty="0"/>
              <a:t>DN1</a:t>
            </a:r>
            <a:endParaRPr lang="zh-CN" altLang="en-US" dirty="0"/>
          </a:p>
        </p:txBody>
      </p:sp>
      <p:sp>
        <p:nvSpPr>
          <p:cNvPr id="35" name="文本框 34"/>
          <p:cNvSpPr txBox="1"/>
          <p:nvPr/>
        </p:nvSpPr>
        <p:spPr>
          <a:xfrm>
            <a:off x="6622229" y="3359765"/>
            <a:ext cx="648025" cy="369332"/>
          </a:xfrm>
          <a:prstGeom prst="rect">
            <a:avLst/>
          </a:prstGeom>
          <a:noFill/>
        </p:spPr>
        <p:txBody>
          <a:bodyPr wrap="square" rtlCol="0">
            <a:spAutoFit/>
          </a:bodyPr>
          <a:lstStyle/>
          <a:p>
            <a:r>
              <a:rPr lang="en-US" altLang="zh-CN" dirty="0"/>
              <a:t>DN2</a:t>
            </a:r>
            <a:endParaRPr lang="zh-CN" altLang="en-US" dirty="0"/>
          </a:p>
        </p:txBody>
      </p:sp>
      <p:sp>
        <p:nvSpPr>
          <p:cNvPr id="36" name="文本框 35"/>
          <p:cNvSpPr txBox="1"/>
          <p:nvPr/>
        </p:nvSpPr>
        <p:spPr>
          <a:xfrm>
            <a:off x="8441219" y="3378801"/>
            <a:ext cx="605323" cy="369332"/>
          </a:xfrm>
          <a:prstGeom prst="rect">
            <a:avLst/>
          </a:prstGeom>
          <a:noFill/>
        </p:spPr>
        <p:txBody>
          <a:bodyPr wrap="square" rtlCol="0">
            <a:spAutoFit/>
          </a:bodyPr>
          <a:lstStyle/>
          <a:p>
            <a:r>
              <a:rPr lang="en-US" altLang="zh-CN" dirty="0"/>
              <a:t>DN3</a:t>
            </a:r>
            <a:endParaRPr lang="zh-CN" altLang="en-US" dirty="0"/>
          </a:p>
        </p:txBody>
      </p:sp>
      <p:sp>
        <p:nvSpPr>
          <p:cNvPr id="37" name="文本框 36"/>
          <p:cNvSpPr txBox="1"/>
          <p:nvPr/>
        </p:nvSpPr>
        <p:spPr>
          <a:xfrm>
            <a:off x="3337485" y="3894239"/>
            <a:ext cx="760144" cy="303160"/>
          </a:xfrm>
          <a:prstGeom prst="rect">
            <a:avLst/>
          </a:prstGeom>
          <a:noFill/>
        </p:spPr>
        <p:txBody>
          <a:bodyPr wrap="none" rtlCol="0">
            <a:spAutoFit/>
          </a:bodyPr>
          <a:lstStyle/>
          <a:p>
            <a:r>
              <a:rPr lang="en-US" altLang="zh-CN" dirty="0"/>
              <a:t>pipeline</a:t>
            </a:r>
            <a:endParaRPr lang="zh-CN" altLang="en-US" dirty="0"/>
          </a:p>
        </p:txBody>
      </p:sp>
      <p:sp>
        <p:nvSpPr>
          <p:cNvPr id="38" name="文本框 37"/>
          <p:cNvSpPr txBox="1"/>
          <p:nvPr/>
        </p:nvSpPr>
        <p:spPr>
          <a:xfrm>
            <a:off x="5396487" y="3896291"/>
            <a:ext cx="760144" cy="303160"/>
          </a:xfrm>
          <a:prstGeom prst="rect">
            <a:avLst/>
          </a:prstGeom>
          <a:noFill/>
        </p:spPr>
        <p:txBody>
          <a:bodyPr wrap="none" rtlCol="0">
            <a:spAutoFit/>
          </a:bodyPr>
          <a:lstStyle/>
          <a:p>
            <a:r>
              <a:rPr lang="en-US" altLang="zh-CN" dirty="0"/>
              <a:t>pipeline</a:t>
            </a:r>
            <a:endParaRPr lang="zh-CN" altLang="en-US" dirty="0"/>
          </a:p>
        </p:txBody>
      </p:sp>
      <p:sp>
        <p:nvSpPr>
          <p:cNvPr id="39" name="文本框 38"/>
          <p:cNvSpPr txBox="1"/>
          <p:nvPr/>
        </p:nvSpPr>
        <p:spPr>
          <a:xfrm>
            <a:off x="7414948" y="3860202"/>
            <a:ext cx="760144" cy="303160"/>
          </a:xfrm>
          <a:prstGeom prst="rect">
            <a:avLst/>
          </a:prstGeom>
          <a:noFill/>
        </p:spPr>
        <p:txBody>
          <a:bodyPr wrap="none" rtlCol="0">
            <a:spAutoFit/>
          </a:bodyPr>
          <a:lstStyle/>
          <a:p>
            <a:r>
              <a:rPr lang="en-US" altLang="zh-CN" dirty="0"/>
              <a:t>pipeline</a:t>
            </a:r>
            <a:endParaRPr lang="zh-CN" altLang="en-US" dirty="0"/>
          </a:p>
        </p:txBody>
      </p:sp>
      <p:sp>
        <p:nvSpPr>
          <p:cNvPr id="40" name="左箭头 39"/>
          <p:cNvSpPr/>
          <p:nvPr/>
        </p:nvSpPr>
        <p:spPr>
          <a:xfrm>
            <a:off x="3370182" y="4599863"/>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1" name="文本框 40"/>
          <p:cNvSpPr txBox="1"/>
          <p:nvPr/>
        </p:nvSpPr>
        <p:spPr>
          <a:xfrm>
            <a:off x="3496616" y="4331822"/>
            <a:ext cx="698970" cy="303160"/>
          </a:xfrm>
          <a:prstGeom prst="rect">
            <a:avLst/>
          </a:prstGeom>
          <a:noFill/>
        </p:spPr>
        <p:txBody>
          <a:bodyPr wrap="square" rtlCol="0">
            <a:spAutoFit/>
          </a:bodyPr>
          <a:lstStyle/>
          <a:p>
            <a:r>
              <a:rPr lang="en-US" altLang="zh-CN" dirty="0"/>
              <a:t>ack</a:t>
            </a:r>
            <a:endParaRPr lang="zh-CN" altLang="en-US" dirty="0"/>
          </a:p>
        </p:txBody>
      </p:sp>
      <p:sp>
        <p:nvSpPr>
          <p:cNvPr id="42" name="左箭头 41"/>
          <p:cNvSpPr/>
          <p:nvPr/>
        </p:nvSpPr>
        <p:spPr>
          <a:xfrm>
            <a:off x="5457659" y="4652710"/>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文本框 42"/>
          <p:cNvSpPr txBox="1"/>
          <p:nvPr/>
        </p:nvSpPr>
        <p:spPr>
          <a:xfrm>
            <a:off x="5584093" y="4384669"/>
            <a:ext cx="698970" cy="303160"/>
          </a:xfrm>
          <a:prstGeom prst="rect">
            <a:avLst/>
          </a:prstGeom>
          <a:noFill/>
        </p:spPr>
        <p:txBody>
          <a:bodyPr wrap="square" rtlCol="0">
            <a:spAutoFit/>
          </a:bodyPr>
          <a:lstStyle/>
          <a:p>
            <a:r>
              <a:rPr lang="en-US" altLang="zh-CN" dirty="0"/>
              <a:t>ack</a:t>
            </a:r>
            <a:endParaRPr lang="zh-CN" altLang="en-US" dirty="0"/>
          </a:p>
        </p:txBody>
      </p:sp>
      <p:sp>
        <p:nvSpPr>
          <p:cNvPr id="44" name="左箭头 43"/>
          <p:cNvSpPr/>
          <p:nvPr/>
        </p:nvSpPr>
        <p:spPr>
          <a:xfrm>
            <a:off x="7467590" y="4623065"/>
            <a:ext cx="753414" cy="141668"/>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5" name="文本框 44"/>
          <p:cNvSpPr txBox="1"/>
          <p:nvPr/>
        </p:nvSpPr>
        <p:spPr>
          <a:xfrm>
            <a:off x="7594024" y="4355024"/>
            <a:ext cx="698970" cy="303160"/>
          </a:xfrm>
          <a:prstGeom prst="rect">
            <a:avLst/>
          </a:prstGeom>
          <a:noFill/>
        </p:spPr>
        <p:txBody>
          <a:bodyPr wrap="square" rtlCol="0">
            <a:spAutoFit/>
          </a:bodyPr>
          <a:lstStyle/>
          <a:p>
            <a:r>
              <a:rPr lang="en-US" altLang="zh-CN" dirty="0"/>
              <a:t>ack</a:t>
            </a:r>
            <a:endParaRPr lang="zh-CN" altLang="en-US" dirty="0"/>
          </a:p>
        </p:txBody>
      </p:sp>
      <p:sp>
        <p:nvSpPr>
          <p:cNvPr id="46" name="右箭头 45"/>
          <p:cNvSpPr/>
          <p:nvPr/>
        </p:nvSpPr>
        <p:spPr>
          <a:xfrm>
            <a:off x="7496908" y="4197398"/>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7" name="右箭头 46"/>
          <p:cNvSpPr/>
          <p:nvPr/>
        </p:nvSpPr>
        <p:spPr>
          <a:xfrm>
            <a:off x="5486692" y="4197398"/>
            <a:ext cx="753414" cy="148107"/>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042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1000"/>
                                        <p:tgtEl>
                                          <p:spTgt spid="28"/>
                                        </p:tgtEl>
                                      </p:cBhvr>
                                    </p:animEffect>
                                    <p:anim calcmode="lin" valueType="num">
                                      <p:cBhvr>
                                        <p:cTn id="43" dur="1000" fill="hold"/>
                                        <p:tgtEl>
                                          <p:spTgt spid="28"/>
                                        </p:tgtEl>
                                        <p:attrNameLst>
                                          <p:attrName>ppt_x</p:attrName>
                                        </p:attrNameLst>
                                      </p:cBhvr>
                                      <p:tavLst>
                                        <p:tav tm="0">
                                          <p:val>
                                            <p:strVal val="#ppt_x"/>
                                          </p:val>
                                        </p:tav>
                                        <p:tav tm="100000">
                                          <p:val>
                                            <p:strVal val="#ppt_x"/>
                                          </p:val>
                                        </p:tav>
                                      </p:tavLst>
                                    </p:anim>
                                    <p:anim calcmode="lin" valueType="num">
                                      <p:cBhvr>
                                        <p:cTn id="44" dur="1000" fill="hold"/>
                                        <p:tgtEl>
                                          <p:spTgt spid="2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1000"/>
                                        <p:tgtEl>
                                          <p:spTgt spid="36"/>
                                        </p:tgtEl>
                                      </p:cBhvr>
                                    </p:animEffect>
                                    <p:anim calcmode="lin" valueType="num">
                                      <p:cBhvr>
                                        <p:cTn id="48" dur="1000" fill="hold"/>
                                        <p:tgtEl>
                                          <p:spTgt spid="36"/>
                                        </p:tgtEl>
                                        <p:attrNameLst>
                                          <p:attrName>ppt_x</p:attrName>
                                        </p:attrNameLst>
                                      </p:cBhvr>
                                      <p:tavLst>
                                        <p:tav tm="0">
                                          <p:val>
                                            <p:strVal val="#ppt_x"/>
                                          </p:val>
                                        </p:tav>
                                        <p:tav tm="100000">
                                          <p:val>
                                            <p:strVal val="#ppt_x"/>
                                          </p:val>
                                        </p:tav>
                                      </p:tavLst>
                                    </p:anim>
                                    <p:anim calcmode="lin" valueType="num">
                                      <p:cBhvr>
                                        <p:cTn id="49" dur="1000" fill="hold"/>
                                        <p:tgtEl>
                                          <p:spTgt spid="3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1000"/>
                                        <p:tgtEl>
                                          <p:spTgt spid="37"/>
                                        </p:tgtEl>
                                      </p:cBhvr>
                                    </p:animEffect>
                                    <p:anim calcmode="lin" valueType="num">
                                      <p:cBhvr>
                                        <p:cTn id="60" dur="1000" fill="hold"/>
                                        <p:tgtEl>
                                          <p:spTgt spid="37"/>
                                        </p:tgtEl>
                                        <p:attrNameLst>
                                          <p:attrName>ppt_x</p:attrName>
                                        </p:attrNameLst>
                                      </p:cBhvr>
                                      <p:tavLst>
                                        <p:tav tm="0">
                                          <p:val>
                                            <p:strVal val="#ppt_x"/>
                                          </p:val>
                                        </p:tav>
                                        <p:tav tm="100000">
                                          <p:val>
                                            <p:strVal val="#ppt_x"/>
                                          </p:val>
                                        </p:tav>
                                      </p:tavLst>
                                    </p:anim>
                                    <p:anim calcmode="lin" valueType="num">
                                      <p:cBhvr>
                                        <p:cTn id="61" dur="1000" fill="hold"/>
                                        <p:tgtEl>
                                          <p:spTgt spid="3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1000"/>
                                        <p:tgtEl>
                                          <p:spTgt spid="30"/>
                                        </p:tgtEl>
                                      </p:cBhvr>
                                    </p:animEffect>
                                    <p:anim calcmode="lin" valueType="num">
                                      <p:cBhvr>
                                        <p:cTn id="65" dur="1000" fill="hold"/>
                                        <p:tgtEl>
                                          <p:spTgt spid="30"/>
                                        </p:tgtEl>
                                        <p:attrNameLst>
                                          <p:attrName>ppt_x</p:attrName>
                                        </p:attrNameLst>
                                      </p:cBhvr>
                                      <p:tavLst>
                                        <p:tav tm="0">
                                          <p:val>
                                            <p:strVal val="#ppt_x"/>
                                          </p:val>
                                        </p:tav>
                                        <p:tav tm="100000">
                                          <p:val>
                                            <p:strVal val="#ppt_x"/>
                                          </p:val>
                                        </p:tav>
                                      </p:tavLst>
                                    </p:anim>
                                    <p:anim calcmode="lin" valueType="num">
                                      <p:cBhvr>
                                        <p:cTn id="66" dur="1000" fill="hold"/>
                                        <p:tgtEl>
                                          <p:spTgt spid="3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1000"/>
                                        <p:tgtEl>
                                          <p:spTgt spid="38"/>
                                        </p:tgtEl>
                                      </p:cBhvr>
                                    </p:animEffect>
                                    <p:anim calcmode="lin" valueType="num">
                                      <p:cBhvr>
                                        <p:cTn id="70" dur="1000" fill="hold"/>
                                        <p:tgtEl>
                                          <p:spTgt spid="38"/>
                                        </p:tgtEl>
                                        <p:attrNameLst>
                                          <p:attrName>ppt_x</p:attrName>
                                        </p:attrNameLst>
                                      </p:cBhvr>
                                      <p:tavLst>
                                        <p:tav tm="0">
                                          <p:val>
                                            <p:strVal val="#ppt_x"/>
                                          </p:val>
                                        </p:tav>
                                        <p:tav tm="100000">
                                          <p:val>
                                            <p:strVal val="#ppt_x"/>
                                          </p:val>
                                        </p:tav>
                                      </p:tavLst>
                                    </p:anim>
                                    <p:anim calcmode="lin" valueType="num">
                                      <p:cBhvr>
                                        <p:cTn id="71" dur="1000" fill="hold"/>
                                        <p:tgtEl>
                                          <p:spTgt spid="3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1000"/>
                                        <p:tgtEl>
                                          <p:spTgt spid="47"/>
                                        </p:tgtEl>
                                      </p:cBhvr>
                                    </p:animEffect>
                                    <p:anim calcmode="lin" valueType="num">
                                      <p:cBhvr>
                                        <p:cTn id="75" dur="1000" fill="hold"/>
                                        <p:tgtEl>
                                          <p:spTgt spid="47"/>
                                        </p:tgtEl>
                                        <p:attrNameLst>
                                          <p:attrName>ppt_x</p:attrName>
                                        </p:attrNameLst>
                                      </p:cBhvr>
                                      <p:tavLst>
                                        <p:tav tm="0">
                                          <p:val>
                                            <p:strVal val="#ppt_x"/>
                                          </p:val>
                                        </p:tav>
                                        <p:tav tm="100000">
                                          <p:val>
                                            <p:strVal val="#ppt_x"/>
                                          </p:val>
                                        </p:tav>
                                      </p:tavLst>
                                    </p:anim>
                                    <p:anim calcmode="lin" valueType="num">
                                      <p:cBhvr>
                                        <p:cTn id="76" dur="10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1000"/>
                                        <p:tgtEl>
                                          <p:spTgt spid="39"/>
                                        </p:tgtEl>
                                      </p:cBhvr>
                                    </p:animEffect>
                                    <p:anim calcmode="lin" valueType="num">
                                      <p:cBhvr>
                                        <p:cTn id="80" dur="1000" fill="hold"/>
                                        <p:tgtEl>
                                          <p:spTgt spid="39"/>
                                        </p:tgtEl>
                                        <p:attrNameLst>
                                          <p:attrName>ppt_x</p:attrName>
                                        </p:attrNameLst>
                                      </p:cBhvr>
                                      <p:tavLst>
                                        <p:tav tm="0">
                                          <p:val>
                                            <p:strVal val="#ppt_x"/>
                                          </p:val>
                                        </p:tav>
                                        <p:tav tm="100000">
                                          <p:val>
                                            <p:strVal val="#ppt_x"/>
                                          </p:val>
                                        </p:tav>
                                      </p:tavLst>
                                    </p:anim>
                                    <p:anim calcmode="lin" valueType="num">
                                      <p:cBhvr>
                                        <p:cTn id="81" dur="1000" fill="hold"/>
                                        <p:tgtEl>
                                          <p:spTgt spid="39"/>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1000"/>
                                        <p:tgtEl>
                                          <p:spTgt spid="46"/>
                                        </p:tgtEl>
                                      </p:cBhvr>
                                    </p:animEffect>
                                    <p:anim calcmode="lin" valueType="num">
                                      <p:cBhvr>
                                        <p:cTn id="85" dur="1000" fill="hold"/>
                                        <p:tgtEl>
                                          <p:spTgt spid="46"/>
                                        </p:tgtEl>
                                        <p:attrNameLst>
                                          <p:attrName>ppt_x</p:attrName>
                                        </p:attrNameLst>
                                      </p:cBhvr>
                                      <p:tavLst>
                                        <p:tav tm="0">
                                          <p:val>
                                            <p:strVal val="#ppt_x"/>
                                          </p:val>
                                        </p:tav>
                                        <p:tav tm="100000">
                                          <p:val>
                                            <p:strVal val="#ppt_x"/>
                                          </p:val>
                                        </p:tav>
                                      </p:tavLst>
                                    </p:anim>
                                    <p:anim calcmode="lin" valueType="num">
                                      <p:cBhvr>
                                        <p:cTn id="8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animEffect transition="in" filter="fade">
                                      <p:cBhvr>
                                        <p:cTn id="91" dur="1000"/>
                                        <p:tgtEl>
                                          <p:spTgt spid="44"/>
                                        </p:tgtEl>
                                      </p:cBhvr>
                                    </p:animEffect>
                                    <p:anim calcmode="lin" valueType="num">
                                      <p:cBhvr>
                                        <p:cTn id="92" dur="1000" fill="hold"/>
                                        <p:tgtEl>
                                          <p:spTgt spid="44"/>
                                        </p:tgtEl>
                                        <p:attrNameLst>
                                          <p:attrName>ppt_x</p:attrName>
                                        </p:attrNameLst>
                                      </p:cBhvr>
                                      <p:tavLst>
                                        <p:tav tm="0">
                                          <p:val>
                                            <p:strVal val="#ppt_x"/>
                                          </p:val>
                                        </p:tav>
                                        <p:tav tm="100000">
                                          <p:val>
                                            <p:strVal val="#ppt_x"/>
                                          </p:val>
                                        </p:tav>
                                      </p:tavLst>
                                    </p:anim>
                                    <p:anim calcmode="lin" valueType="num">
                                      <p:cBhvr>
                                        <p:cTn id="93" dur="1000" fill="hold"/>
                                        <p:tgtEl>
                                          <p:spTgt spid="4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1000"/>
                                        <p:tgtEl>
                                          <p:spTgt spid="45"/>
                                        </p:tgtEl>
                                      </p:cBhvr>
                                    </p:animEffect>
                                    <p:anim calcmode="lin" valueType="num">
                                      <p:cBhvr>
                                        <p:cTn id="97" dur="1000" fill="hold"/>
                                        <p:tgtEl>
                                          <p:spTgt spid="45"/>
                                        </p:tgtEl>
                                        <p:attrNameLst>
                                          <p:attrName>ppt_x</p:attrName>
                                        </p:attrNameLst>
                                      </p:cBhvr>
                                      <p:tavLst>
                                        <p:tav tm="0">
                                          <p:val>
                                            <p:strVal val="#ppt_x"/>
                                          </p:val>
                                        </p:tav>
                                        <p:tav tm="100000">
                                          <p:val>
                                            <p:strVal val="#ppt_x"/>
                                          </p:val>
                                        </p:tav>
                                      </p:tavLst>
                                    </p:anim>
                                    <p:anim calcmode="lin" valueType="num">
                                      <p:cBhvr>
                                        <p:cTn id="98" dur="1000" fill="hold"/>
                                        <p:tgtEl>
                                          <p:spTgt spid="4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fade">
                                      <p:cBhvr>
                                        <p:cTn id="101" dur="1000"/>
                                        <p:tgtEl>
                                          <p:spTgt spid="42"/>
                                        </p:tgtEl>
                                      </p:cBhvr>
                                    </p:animEffect>
                                    <p:anim calcmode="lin" valueType="num">
                                      <p:cBhvr>
                                        <p:cTn id="102" dur="1000" fill="hold"/>
                                        <p:tgtEl>
                                          <p:spTgt spid="42"/>
                                        </p:tgtEl>
                                        <p:attrNameLst>
                                          <p:attrName>ppt_x</p:attrName>
                                        </p:attrNameLst>
                                      </p:cBhvr>
                                      <p:tavLst>
                                        <p:tav tm="0">
                                          <p:val>
                                            <p:strVal val="#ppt_x"/>
                                          </p:val>
                                        </p:tav>
                                        <p:tav tm="100000">
                                          <p:val>
                                            <p:strVal val="#ppt_x"/>
                                          </p:val>
                                        </p:tav>
                                      </p:tavLst>
                                    </p:anim>
                                    <p:anim calcmode="lin" valueType="num">
                                      <p:cBhvr>
                                        <p:cTn id="103" dur="1000" fill="hold"/>
                                        <p:tgtEl>
                                          <p:spTgt spid="42"/>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1000"/>
                                        <p:tgtEl>
                                          <p:spTgt spid="43"/>
                                        </p:tgtEl>
                                      </p:cBhvr>
                                    </p:animEffect>
                                    <p:anim calcmode="lin" valueType="num">
                                      <p:cBhvr>
                                        <p:cTn id="107" dur="1000" fill="hold"/>
                                        <p:tgtEl>
                                          <p:spTgt spid="43"/>
                                        </p:tgtEl>
                                        <p:attrNameLst>
                                          <p:attrName>ppt_x</p:attrName>
                                        </p:attrNameLst>
                                      </p:cBhvr>
                                      <p:tavLst>
                                        <p:tav tm="0">
                                          <p:val>
                                            <p:strVal val="#ppt_x"/>
                                          </p:val>
                                        </p:tav>
                                        <p:tav tm="100000">
                                          <p:val>
                                            <p:strVal val="#ppt_x"/>
                                          </p:val>
                                        </p:tav>
                                      </p:tavLst>
                                    </p:anim>
                                    <p:anim calcmode="lin" valueType="num">
                                      <p:cBhvr>
                                        <p:cTn id="108" dur="1000" fill="hold"/>
                                        <p:tgtEl>
                                          <p:spTgt spid="4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1000"/>
                                        <p:tgtEl>
                                          <p:spTgt spid="41"/>
                                        </p:tgtEl>
                                      </p:cBhvr>
                                    </p:animEffect>
                                    <p:anim calcmode="lin" valueType="num">
                                      <p:cBhvr>
                                        <p:cTn id="112" dur="1000" fill="hold"/>
                                        <p:tgtEl>
                                          <p:spTgt spid="41"/>
                                        </p:tgtEl>
                                        <p:attrNameLst>
                                          <p:attrName>ppt_x</p:attrName>
                                        </p:attrNameLst>
                                      </p:cBhvr>
                                      <p:tavLst>
                                        <p:tav tm="0">
                                          <p:val>
                                            <p:strVal val="#ppt_x"/>
                                          </p:val>
                                        </p:tav>
                                        <p:tav tm="100000">
                                          <p:val>
                                            <p:strVal val="#ppt_x"/>
                                          </p:val>
                                        </p:tav>
                                      </p:tavLst>
                                    </p:anim>
                                    <p:anim calcmode="lin" valueType="num">
                                      <p:cBhvr>
                                        <p:cTn id="113" dur="1000" fill="hold"/>
                                        <p:tgtEl>
                                          <p:spTgt spid="41"/>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0"/>
                                        </p:tgtEl>
                                        <p:attrNameLst>
                                          <p:attrName>style.visibility</p:attrName>
                                        </p:attrNameLst>
                                      </p:cBhvr>
                                      <p:to>
                                        <p:strVal val="visible"/>
                                      </p:to>
                                    </p:set>
                                    <p:animEffect transition="in" filter="fade">
                                      <p:cBhvr>
                                        <p:cTn id="116" dur="1000"/>
                                        <p:tgtEl>
                                          <p:spTgt spid="40"/>
                                        </p:tgtEl>
                                      </p:cBhvr>
                                    </p:animEffect>
                                    <p:anim calcmode="lin" valueType="num">
                                      <p:cBhvr>
                                        <p:cTn id="117" dur="1000" fill="hold"/>
                                        <p:tgtEl>
                                          <p:spTgt spid="40"/>
                                        </p:tgtEl>
                                        <p:attrNameLst>
                                          <p:attrName>ppt_x</p:attrName>
                                        </p:attrNameLst>
                                      </p:cBhvr>
                                      <p:tavLst>
                                        <p:tav tm="0">
                                          <p:val>
                                            <p:strVal val="#ppt_x"/>
                                          </p:val>
                                        </p:tav>
                                        <p:tav tm="100000">
                                          <p:val>
                                            <p:strVal val="#ppt_x"/>
                                          </p:val>
                                        </p:tav>
                                      </p:tavLst>
                                    </p:anim>
                                    <p:anim calcmode="lin" valueType="num">
                                      <p:cBhvr>
                                        <p:cTn id="1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3" grpId="0"/>
      <p:bldP spid="34" grpId="0"/>
      <p:bldP spid="35" grpId="0"/>
      <p:bldP spid="36" grpId="0"/>
      <p:bldP spid="37" grpId="0"/>
      <p:bldP spid="38" grpId="0"/>
      <p:bldP spid="39" grpId="0"/>
      <p:bldP spid="40" grpId="0" animBg="1"/>
      <p:bldP spid="41" grpId="0"/>
      <p:bldP spid="42" grpId="0" animBg="1"/>
      <p:bldP spid="43" grpId="0"/>
      <p:bldP spid="44" grpId="0" animBg="1"/>
      <p:bldP spid="45" grpId="0"/>
      <p:bldP spid="46" grpId="0" animBg="1"/>
      <p:bldP spid="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默认副本存储策略是由</a:t>
            </a:r>
            <a:r>
              <a:rPr lang="en-US" altLang="zh-CN" dirty="0"/>
              <a:t>BlockPlacementPolicyDefault</a:t>
            </a:r>
            <a:r>
              <a:rPr lang="zh-CN" altLang="en-US" dirty="0"/>
              <a:t>指定。</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t>
            </a:r>
            <a:r>
              <a:rPr lang="zh-CN" altLang="en-US" dirty="0"/>
              <a:t>默认</a:t>
            </a:r>
            <a:r>
              <a:rPr lang="en-US" altLang="zh-CN" dirty="0"/>
              <a:t>3</a:t>
            </a:r>
            <a:r>
              <a:rPr lang="zh-CN" altLang="en-US" dirty="0"/>
              <a:t>副本存储策略</a:t>
            </a:r>
          </a:p>
        </p:txBody>
      </p:sp>
      <p:pic>
        <p:nvPicPr>
          <p:cNvPr id="6" name="图片 5"/>
          <p:cNvPicPr/>
          <p:nvPr/>
        </p:nvPicPr>
        <p:blipFill>
          <a:blip r:embed="rId2"/>
          <a:stretch>
            <a:fillRect/>
          </a:stretch>
        </p:blipFill>
        <p:spPr>
          <a:xfrm>
            <a:off x="2172831" y="2869948"/>
            <a:ext cx="6880634" cy="2887118"/>
          </a:xfrm>
          <a:prstGeom prst="rect">
            <a:avLst/>
          </a:prstGeom>
          <a:ln>
            <a:solidFill>
              <a:schemeClr val="accent1"/>
            </a:solidFill>
          </a:ln>
        </p:spPr>
      </p:pic>
    </p:spTree>
    <p:extLst>
      <p:ext uri="{BB962C8B-B14F-4D97-AF65-F5344CB8AC3E}">
        <p14:creationId xmlns:p14="http://schemas.microsoft.com/office/powerpoint/2010/main" val="90526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a:t>第一块副本：优先客户端本地，否则随机</a:t>
            </a:r>
          </a:p>
          <a:p>
            <a:r>
              <a:rPr lang="zh-CN" altLang="en-US" dirty="0"/>
              <a:t>第二块副本：不同于第一块副本的不同机架。</a:t>
            </a:r>
          </a:p>
          <a:p>
            <a:r>
              <a:rPr lang="zh-CN" altLang="en-US" dirty="0"/>
              <a:t>第三块副本：第二块副本相同机架不同机器。</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sp>
        <p:nvSpPr>
          <p:cNvPr id="5" name="文本占位符 4"/>
          <p:cNvSpPr>
            <a:spLocks noGrp="1"/>
          </p:cNvSpPr>
          <p:nvPr>
            <p:ph type="body" sz="quarter" idx="10"/>
          </p:nvPr>
        </p:nvSpPr>
        <p:spPr/>
        <p:txBody>
          <a:bodyPr/>
          <a:lstStyle/>
          <a:p>
            <a:r>
              <a:rPr lang="zh-CN" altLang="en-US" dirty="0"/>
              <a:t>核心概念</a:t>
            </a:r>
            <a:r>
              <a:rPr lang="en-US" altLang="zh-CN" dirty="0"/>
              <a:t>--</a:t>
            </a:r>
            <a:r>
              <a:rPr lang="zh-CN" altLang="en-US" dirty="0"/>
              <a:t>默认</a:t>
            </a:r>
            <a:r>
              <a:rPr lang="en-US" altLang="zh-CN" dirty="0"/>
              <a:t>3</a:t>
            </a:r>
            <a:r>
              <a:rPr lang="zh-CN" altLang="en-US" dirty="0"/>
              <a:t>副本存储策略</a:t>
            </a:r>
          </a:p>
        </p:txBody>
      </p:sp>
      <p:pic>
        <p:nvPicPr>
          <p:cNvPr id="3074" name="Picture 2" descr="数字化数据中心(BIM) - 数字化数据中心(BIM)- 新华三集团-H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81" y="3571611"/>
            <a:ext cx="4762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p:nvPr/>
        </p:nvPicPr>
        <p:blipFill>
          <a:blip r:embed="rId4"/>
          <a:stretch>
            <a:fillRect/>
          </a:stretch>
        </p:blipFill>
        <p:spPr>
          <a:xfrm>
            <a:off x="6499269" y="2768972"/>
            <a:ext cx="5274310" cy="3543300"/>
          </a:xfrm>
          <a:prstGeom prst="rect">
            <a:avLst/>
          </a:prstGeom>
        </p:spPr>
      </p:pic>
    </p:spTree>
    <p:extLst>
      <p:ext uri="{BB962C8B-B14F-4D97-AF65-F5344CB8AC3E}">
        <p14:creationId xmlns:p14="http://schemas.microsoft.com/office/powerpoint/2010/main" val="3700133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1</a:t>
            </a:r>
            <a:r>
              <a:rPr lang="zh-CN" altLang="en-US" dirty="0"/>
              <a:t>、</a:t>
            </a:r>
            <a:r>
              <a:rPr lang="en-US" altLang="zh-CN" dirty="0"/>
              <a:t>HDFS</a:t>
            </a:r>
            <a:r>
              <a:rPr lang="zh-CN" altLang="en-US" dirty="0"/>
              <a:t>客户端创建</a:t>
            </a:r>
            <a:r>
              <a:rPr lang="en-US" altLang="zh-CN" dirty="0"/>
              <a:t>FileSystem</a:t>
            </a:r>
            <a:r>
              <a:rPr lang="zh-CN" altLang="en-US" dirty="0"/>
              <a:t>对象实例</a:t>
            </a:r>
            <a:r>
              <a:rPr lang="en-US" altLang="zh-CN" dirty="0">
                <a:solidFill>
                  <a:srgbClr val="FF0000"/>
                </a:solidFill>
              </a:rPr>
              <a:t>DistributedFileSystem</a:t>
            </a:r>
            <a:r>
              <a:rPr lang="zh-CN" altLang="en-US" dirty="0"/>
              <a:t>，</a:t>
            </a:r>
            <a:r>
              <a:rPr lang="en-US" altLang="zh-CN" dirty="0"/>
              <a:t> FileSystem</a:t>
            </a:r>
            <a:r>
              <a:rPr lang="zh-CN" altLang="en-US" dirty="0"/>
              <a:t>封装了与文件系统操作的相关方法。</a:t>
            </a:r>
            <a:endParaRPr lang="en-US" altLang="zh-CN" dirty="0"/>
          </a:p>
          <a:p>
            <a:pPr marL="0" indent="0">
              <a:buNone/>
            </a:pPr>
            <a:r>
              <a:rPr lang="en-US" altLang="zh-CN" dirty="0"/>
              <a:t>2</a:t>
            </a:r>
            <a:r>
              <a:rPr lang="zh-CN" altLang="en-US" dirty="0"/>
              <a:t>、调用</a:t>
            </a:r>
            <a:r>
              <a:rPr lang="en-US" altLang="zh-CN" dirty="0"/>
              <a:t>DistributedFileSystem</a:t>
            </a:r>
            <a:r>
              <a:rPr lang="zh-CN" altLang="en-US" dirty="0"/>
              <a:t>对象的</a:t>
            </a:r>
            <a:r>
              <a:rPr lang="en-US" altLang="zh-CN" dirty="0"/>
              <a:t>create()</a:t>
            </a:r>
            <a:r>
              <a:rPr lang="zh-CN" altLang="en-US" dirty="0"/>
              <a:t>方法，通过</a:t>
            </a:r>
            <a:r>
              <a:rPr lang="en-US" altLang="zh-CN" dirty="0">
                <a:solidFill>
                  <a:srgbClr val="FF0000"/>
                </a:solidFill>
              </a:rPr>
              <a:t>RPC</a:t>
            </a:r>
            <a:r>
              <a:rPr lang="zh-CN" altLang="en-US" dirty="0">
                <a:solidFill>
                  <a:srgbClr val="FF0000"/>
                </a:solidFill>
              </a:rPr>
              <a:t>请求</a:t>
            </a:r>
            <a:r>
              <a:rPr lang="en-US" altLang="zh-CN" dirty="0"/>
              <a:t>NameNode</a:t>
            </a:r>
            <a:r>
              <a:rPr lang="zh-CN" altLang="en-US" dirty="0"/>
              <a:t>创建文件。</a:t>
            </a:r>
            <a:endParaRPr lang="en-US" altLang="zh-CN" dirty="0"/>
          </a:p>
          <a:p>
            <a:pPr marL="0" indent="0">
              <a:buNone/>
            </a:pPr>
            <a:r>
              <a:rPr lang="en-US" altLang="zh-CN" dirty="0"/>
              <a:t>NameNode</a:t>
            </a:r>
            <a:r>
              <a:rPr lang="zh-CN" altLang="en-US" dirty="0"/>
              <a:t>执行各种检查判断：目标文件是否存在、父目录是否存在、客户端是否具有创建该文件的权限。检查通过，</a:t>
            </a:r>
            <a:r>
              <a:rPr lang="en-US" altLang="zh-CN" dirty="0"/>
              <a:t>NameNode</a:t>
            </a:r>
            <a:r>
              <a:rPr lang="zh-CN" altLang="en-US" dirty="0"/>
              <a:t>就会为本次请求记下一条记录，返回</a:t>
            </a:r>
            <a:r>
              <a:rPr lang="en-US" altLang="zh-CN" dirty="0">
                <a:solidFill>
                  <a:srgbClr val="FF0000"/>
                </a:solidFill>
              </a:rPr>
              <a:t>FSDataOutputStream</a:t>
            </a:r>
            <a:r>
              <a:rPr lang="zh-CN" altLang="en-US" dirty="0">
                <a:solidFill>
                  <a:srgbClr val="FF0000"/>
                </a:solidFill>
              </a:rPr>
              <a:t>输出流</a:t>
            </a:r>
            <a:r>
              <a:rPr lang="zh-CN" altLang="en-US" dirty="0"/>
              <a:t>对象给客户端用于写数据。</a:t>
            </a:r>
            <a:endParaRPr lang="zh-CN" altLang="en-US" sz="1400" dirty="0"/>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9" name="图片 8"/>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87204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3</a:t>
            </a:r>
            <a:r>
              <a:rPr lang="zh-CN" altLang="en-US" dirty="0"/>
              <a:t>、客户端通过</a:t>
            </a:r>
            <a:r>
              <a:rPr lang="en-US" altLang="zh-CN" dirty="0"/>
              <a:t>FSDataOutputStream</a:t>
            </a:r>
            <a:r>
              <a:rPr lang="zh-CN" altLang="en-US" dirty="0"/>
              <a:t>输出流开始写入数据。</a:t>
            </a:r>
            <a:endParaRPr lang="en-US" altLang="zh-CN" dirty="0"/>
          </a:p>
          <a:p>
            <a:pPr marL="0" indent="0">
              <a:buNone/>
            </a:pPr>
            <a:r>
              <a:rPr lang="en-US" altLang="zh-CN" dirty="0"/>
              <a:t>4</a:t>
            </a:r>
            <a:r>
              <a:rPr lang="zh-CN" altLang="en-US" dirty="0"/>
              <a:t>、客户端写入数据时，将数据分成一个个数据包（</a:t>
            </a:r>
            <a:r>
              <a:rPr lang="en-US" altLang="zh-CN" b="1" dirty="0">
                <a:solidFill>
                  <a:srgbClr val="FF0000"/>
                </a:solidFill>
              </a:rPr>
              <a:t>packet </a:t>
            </a:r>
            <a:r>
              <a:rPr lang="zh-CN" altLang="en-US" b="1" dirty="0">
                <a:solidFill>
                  <a:srgbClr val="FF0000"/>
                </a:solidFill>
              </a:rPr>
              <a:t>默认</a:t>
            </a:r>
            <a:r>
              <a:rPr lang="en-US" altLang="zh-CN" b="1" dirty="0">
                <a:solidFill>
                  <a:srgbClr val="FF0000"/>
                </a:solidFill>
              </a:rPr>
              <a:t>64k</a:t>
            </a:r>
            <a:r>
              <a:rPr lang="zh-CN" altLang="en-US" dirty="0"/>
              <a:t>）</a:t>
            </a:r>
            <a:r>
              <a:rPr lang="en-US" altLang="zh-CN" dirty="0"/>
              <a:t>,</a:t>
            </a:r>
            <a:r>
              <a:rPr lang="zh-CN" altLang="en-US" dirty="0"/>
              <a:t>并写入一个内部数据队列（</a:t>
            </a:r>
            <a:r>
              <a:rPr lang="en-US" altLang="zh-CN" b="1" dirty="0">
                <a:solidFill>
                  <a:srgbClr val="FF0000"/>
                </a:solidFill>
              </a:rPr>
              <a:t>data queue</a:t>
            </a:r>
            <a:r>
              <a:rPr lang="zh-CN" altLang="en-US" dirty="0"/>
              <a:t>）。</a:t>
            </a:r>
            <a:endParaRPr lang="en-US" altLang="zh-CN" dirty="0"/>
          </a:p>
          <a:p>
            <a:pPr marL="0" indent="0">
              <a:buNone/>
            </a:pPr>
            <a:r>
              <a:rPr lang="zh-CN" altLang="en-US" dirty="0"/>
              <a:t>有一个内部类做</a:t>
            </a:r>
            <a:r>
              <a:rPr lang="en-US" altLang="zh-CN" b="1" dirty="0">
                <a:solidFill>
                  <a:srgbClr val="FF0000"/>
                </a:solidFill>
              </a:rPr>
              <a:t>DataStreamer</a:t>
            </a:r>
            <a:r>
              <a:rPr lang="zh-CN" altLang="en-US" dirty="0"/>
              <a:t>，用于请求</a:t>
            </a:r>
            <a:r>
              <a:rPr lang="en-US" altLang="zh-CN" dirty="0"/>
              <a:t>NameNode</a:t>
            </a:r>
            <a:r>
              <a:rPr lang="zh-CN" altLang="en-US" dirty="0"/>
              <a:t>挑选出适合存储数据副本的一组</a:t>
            </a:r>
            <a:r>
              <a:rPr lang="en-US" altLang="zh-CN" dirty="0"/>
              <a:t>DataNode</a:t>
            </a:r>
            <a:r>
              <a:rPr lang="zh-CN" altLang="en-US" dirty="0"/>
              <a:t>，默认是</a:t>
            </a:r>
            <a:r>
              <a:rPr lang="en-US" altLang="zh-CN" dirty="0"/>
              <a:t>3</a:t>
            </a:r>
            <a:r>
              <a:rPr lang="zh-CN" altLang="en-US" dirty="0"/>
              <a:t>副本存储。</a:t>
            </a:r>
            <a:r>
              <a:rPr lang="en-US" altLang="zh-CN" dirty="0"/>
              <a:t>DataStreamer</a:t>
            </a:r>
            <a:r>
              <a:rPr lang="zh-CN" altLang="en-US" dirty="0"/>
              <a:t>将数据包流式传输到</a:t>
            </a:r>
            <a:r>
              <a:rPr lang="en-US" altLang="zh-CN" b="1" dirty="0">
                <a:solidFill>
                  <a:srgbClr val="FF0000"/>
                </a:solidFill>
              </a:rPr>
              <a:t>pipeline</a:t>
            </a:r>
            <a:r>
              <a:rPr lang="zh-CN" altLang="en-US" dirty="0"/>
              <a:t>的第一个</a:t>
            </a:r>
            <a:r>
              <a:rPr lang="en-US" altLang="zh-CN" dirty="0"/>
              <a:t>DataNode,</a:t>
            </a:r>
            <a:r>
              <a:rPr lang="zh-CN" altLang="en-US" dirty="0"/>
              <a:t>该</a:t>
            </a:r>
            <a:r>
              <a:rPr lang="en-US" altLang="zh-CN" dirty="0"/>
              <a:t>DataNode</a:t>
            </a:r>
            <a:r>
              <a:rPr lang="zh-CN" altLang="en-US" dirty="0"/>
              <a:t>存储数据包并将它发送到</a:t>
            </a:r>
            <a:r>
              <a:rPr lang="en-US" altLang="zh-CN" dirty="0"/>
              <a:t>pipeline</a:t>
            </a:r>
            <a:r>
              <a:rPr lang="zh-CN" altLang="en-US" dirty="0"/>
              <a:t>的第二个</a:t>
            </a:r>
            <a:r>
              <a:rPr lang="en-US" altLang="zh-CN" dirty="0"/>
              <a:t>DataNode</a:t>
            </a:r>
            <a:r>
              <a:rPr lang="zh-CN" altLang="en-US" dirty="0"/>
              <a:t>。同样，第二个</a:t>
            </a:r>
            <a:r>
              <a:rPr lang="en-US" altLang="zh-CN" dirty="0"/>
              <a:t>DataNode</a:t>
            </a:r>
            <a:r>
              <a:rPr lang="zh-CN" altLang="en-US" dirty="0"/>
              <a:t>存储数据包并且发送给第三个（也是最后一个）</a:t>
            </a:r>
            <a:r>
              <a:rPr lang="en-US" altLang="zh-CN" dirty="0"/>
              <a:t>DataNode</a:t>
            </a:r>
            <a:r>
              <a:rPr lang="zh-CN" altLang="en-US" dirty="0"/>
              <a:t>。</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9" name="图片 8"/>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250890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5</a:t>
            </a:r>
            <a:r>
              <a:rPr lang="zh-CN" altLang="en-US" dirty="0"/>
              <a:t>、</a:t>
            </a:r>
            <a:r>
              <a:rPr lang="en-US" altLang="zh-CN" dirty="0"/>
              <a:t>OutputStream</a:t>
            </a:r>
            <a:r>
              <a:rPr lang="zh-CN" altLang="en-US" dirty="0"/>
              <a:t>也维护着一个内部数据包队列来等待</a:t>
            </a:r>
            <a:r>
              <a:rPr lang="en-US" altLang="zh-CN" dirty="0"/>
              <a:t>DataNode</a:t>
            </a:r>
            <a:r>
              <a:rPr lang="zh-CN" altLang="en-US" dirty="0"/>
              <a:t>的收到确认回执，称之为确认队列（</a:t>
            </a:r>
            <a:r>
              <a:rPr lang="en-US" altLang="zh-CN" b="1" dirty="0" err="1">
                <a:solidFill>
                  <a:srgbClr val="FF0000"/>
                </a:solidFill>
              </a:rPr>
              <a:t>ack</a:t>
            </a:r>
            <a:r>
              <a:rPr lang="en-US" altLang="zh-CN" b="1" dirty="0">
                <a:solidFill>
                  <a:srgbClr val="FF0000"/>
                </a:solidFill>
              </a:rPr>
              <a:t> queue</a:t>
            </a:r>
            <a:r>
              <a:rPr lang="zh-CN" altLang="en-US" dirty="0"/>
              <a:t>）</a:t>
            </a:r>
            <a:r>
              <a:rPr lang="en-US" altLang="zh-CN" dirty="0"/>
              <a:t>,</a:t>
            </a:r>
            <a:r>
              <a:rPr lang="zh-CN" altLang="en-US" dirty="0"/>
              <a:t>收到</a:t>
            </a:r>
            <a:r>
              <a:rPr lang="en-US" altLang="zh-CN" dirty="0"/>
              <a:t>pipeline</a:t>
            </a:r>
            <a:r>
              <a:rPr lang="zh-CN" altLang="en-US" dirty="0"/>
              <a:t>中所有</a:t>
            </a:r>
            <a:r>
              <a:rPr lang="en-US" altLang="zh-CN" dirty="0"/>
              <a:t>DataNode</a:t>
            </a:r>
            <a:r>
              <a:rPr lang="zh-CN" altLang="en-US" dirty="0"/>
              <a:t>确认信息后，该数据包才会从确认队列删除。</a:t>
            </a:r>
          </a:p>
          <a:p>
            <a:pPr marL="0" indent="0">
              <a:buNone/>
            </a:pPr>
            <a:r>
              <a:rPr lang="en-US" altLang="zh-CN" dirty="0"/>
              <a:t>6</a:t>
            </a:r>
            <a:r>
              <a:rPr lang="zh-CN" altLang="en-US" dirty="0"/>
              <a:t>、客户端完成数据写入后，在</a:t>
            </a:r>
            <a:r>
              <a:rPr lang="en-US" altLang="zh-CN" dirty="0"/>
              <a:t>FSDataOutputStream</a:t>
            </a:r>
            <a:r>
              <a:rPr lang="zh-CN" altLang="en-US" dirty="0"/>
              <a:t>输出流上调用</a:t>
            </a:r>
            <a:r>
              <a:rPr lang="en-US" altLang="zh-CN" dirty="0"/>
              <a:t>close()</a:t>
            </a:r>
            <a:r>
              <a:rPr lang="zh-CN" altLang="en-US" dirty="0"/>
              <a:t>方法关闭。</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8" name="图片 7"/>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10406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596581" y="884133"/>
            <a:ext cx="10749598" cy="1505982"/>
          </a:xfrm>
        </p:spPr>
        <p:txBody>
          <a:bodyPr/>
          <a:lstStyle/>
          <a:p>
            <a:pPr marL="0" indent="0">
              <a:buNone/>
            </a:pPr>
            <a:r>
              <a:rPr lang="en-US" altLang="zh-CN" dirty="0"/>
              <a:t>7</a:t>
            </a:r>
            <a:r>
              <a:rPr lang="zh-CN" altLang="en-US" dirty="0"/>
              <a:t>、</a:t>
            </a:r>
            <a:r>
              <a:rPr lang="en-US" altLang="zh-CN" dirty="0"/>
              <a:t>DistributedFileSystem</a:t>
            </a:r>
            <a:r>
              <a:rPr lang="zh-CN" altLang="en-US" dirty="0"/>
              <a:t>联系</a:t>
            </a:r>
            <a:r>
              <a:rPr lang="en-US" altLang="zh-CN" dirty="0"/>
              <a:t>NameNode</a:t>
            </a:r>
            <a:r>
              <a:rPr lang="zh-CN" altLang="en-US" dirty="0"/>
              <a:t>告知其文件写入完成，等待</a:t>
            </a:r>
            <a:r>
              <a:rPr lang="en-US" altLang="zh-CN" dirty="0"/>
              <a:t>NameNode</a:t>
            </a:r>
            <a:r>
              <a:rPr lang="zh-CN" altLang="en-US" dirty="0"/>
              <a:t>确认。</a:t>
            </a:r>
          </a:p>
          <a:p>
            <a:pPr marL="0" indent="0">
              <a:buNone/>
            </a:pPr>
            <a:r>
              <a:rPr lang="zh-CN" altLang="en-US" dirty="0"/>
              <a:t>因为</a:t>
            </a:r>
            <a:r>
              <a:rPr lang="en-US" altLang="zh-CN" dirty="0"/>
              <a:t>namenode</a:t>
            </a:r>
            <a:r>
              <a:rPr lang="zh-CN" altLang="en-US" dirty="0"/>
              <a:t>已经知道文件由哪些块组成（</a:t>
            </a:r>
            <a:r>
              <a:rPr lang="en-US" altLang="zh-CN" dirty="0"/>
              <a:t>DataStream</a:t>
            </a:r>
            <a:r>
              <a:rPr lang="zh-CN" altLang="en-US" dirty="0"/>
              <a:t>请求分配数据块），因此仅需等待最小复制块即可成功返回。</a:t>
            </a:r>
          </a:p>
          <a:p>
            <a:pPr marL="0" indent="0">
              <a:buNone/>
            </a:pPr>
            <a:r>
              <a:rPr lang="zh-CN" altLang="en-US" dirty="0"/>
              <a:t>最小复制是由参数</a:t>
            </a:r>
            <a:r>
              <a:rPr lang="en-US" altLang="zh-CN" dirty="0" err="1"/>
              <a:t>dfs.namenode.replication.min</a:t>
            </a:r>
            <a:r>
              <a:rPr lang="zh-CN" altLang="en-US" dirty="0"/>
              <a:t>指定，默认是</a:t>
            </a:r>
            <a:r>
              <a:rPr lang="en-US" altLang="zh-CN" dirty="0"/>
              <a:t>1.</a:t>
            </a:r>
          </a:p>
        </p:txBody>
      </p:sp>
      <p:sp>
        <p:nvSpPr>
          <p:cNvPr id="2" name="标题 1"/>
          <p:cNvSpPr>
            <a:spLocks noGrp="1"/>
          </p:cNvSpPr>
          <p:nvPr>
            <p:ph type="title"/>
          </p:nvPr>
        </p:nvSpPr>
        <p:spPr/>
        <p:txBody>
          <a:bodyPr/>
          <a:lstStyle/>
          <a:p>
            <a:r>
              <a:rPr lang="en-US" altLang="zh-CN" dirty="0"/>
              <a:t>HDFS</a:t>
            </a:r>
            <a:r>
              <a:rPr lang="zh-CN" altLang="en-US" dirty="0"/>
              <a:t>写数据流程</a:t>
            </a:r>
          </a:p>
        </p:txBody>
      </p:sp>
      <p:pic>
        <p:nvPicPr>
          <p:cNvPr id="8" name="图片 7"/>
          <p:cNvPicPr>
            <a:picLocks noChangeAspect="1"/>
          </p:cNvPicPr>
          <p:nvPr/>
        </p:nvPicPr>
        <p:blipFill>
          <a:blip r:embed="rId2"/>
          <a:stretch>
            <a:fillRect/>
          </a:stretch>
        </p:blipFill>
        <p:spPr>
          <a:xfrm>
            <a:off x="2874552" y="3724275"/>
            <a:ext cx="6193656" cy="2829078"/>
          </a:xfrm>
          <a:prstGeom prst="rect">
            <a:avLst/>
          </a:prstGeom>
          <a:ln>
            <a:solidFill>
              <a:schemeClr val="accent1"/>
            </a:solidFill>
          </a:ln>
        </p:spPr>
      </p:pic>
    </p:spTree>
    <p:extLst>
      <p:ext uri="{BB962C8B-B14F-4D97-AF65-F5344CB8AC3E}">
        <p14:creationId xmlns:p14="http://schemas.microsoft.com/office/powerpoint/2010/main" val="326072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t>HDFS</a:t>
            </a:r>
            <a:r>
              <a:rPr lang="zh-CN" altLang="en-US" dirty="0"/>
              <a:t>写数据流程（上传文件）</a:t>
            </a:r>
            <a:endParaRPr lang="en-US" altLang="zh-CN" dirty="0"/>
          </a:p>
          <a:p>
            <a:r>
              <a:rPr lang="en-US" altLang="zh-CN" dirty="0">
                <a:solidFill>
                  <a:srgbClr val="C00000"/>
                </a:solidFill>
              </a:rPr>
              <a:t>HDFS</a:t>
            </a:r>
            <a:r>
              <a:rPr lang="zh-CN" altLang="en-US" dirty="0">
                <a:solidFill>
                  <a:srgbClr val="C00000"/>
                </a:solidFill>
              </a:rPr>
              <a:t>读数据流程（下载文件）</a:t>
            </a:r>
            <a:endParaRPr lang="en-US" altLang="zh-CN" dirty="0">
              <a:solidFill>
                <a:srgbClr val="C00000"/>
              </a:solidFill>
            </a:endParaRPr>
          </a:p>
          <a:p>
            <a:r>
              <a:rPr lang="en-US" altLang="zh-CN" dirty="0"/>
              <a:t>namenode</a:t>
            </a:r>
            <a:r>
              <a:rPr lang="zh-CN" altLang="en-US" dirty="0"/>
              <a:t>、</a:t>
            </a:r>
            <a:r>
              <a:rPr lang="en-US" altLang="zh-CN" dirty="0"/>
              <a:t>datanode</a:t>
            </a:r>
            <a:r>
              <a:rPr lang="zh-CN" altLang="en-US" dirty="0"/>
              <a:t>之间的通信</a:t>
            </a:r>
          </a:p>
        </p:txBody>
      </p:sp>
    </p:spTree>
    <p:extLst>
      <p:ext uri="{BB962C8B-B14F-4D97-AF65-F5344CB8AC3E}">
        <p14:creationId xmlns:p14="http://schemas.microsoft.com/office/powerpoint/2010/main" val="996563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HDFS</a:t>
            </a:r>
            <a:r>
              <a:rPr lang="zh-CN" altLang="en-US" dirty="0"/>
              <a:t>读数据流程</a:t>
            </a:r>
          </a:p>
        </p:txBody>
      </p:sp>
      <p:sp>
        <p:nvSpPr>
          <p:cNvPr id="5" name="文本占位符 4"/>
          <p:cNvSpPr>
            <a:spLocks noGrp="1"/>
          </p:cNvSpPr>
          <p:nvPr>
            <p:ph type="body" sz="quarter" idx="10"/>
          </p:nvPr>
        </p:nvSpPr>
        <p:spPr/>
        <p:txBody>
          <a:bodyPr/>
          <a:lstStyle/>
          <a:p>
            <a:r>
              <a:rPr lang="zh-CN" altLang="en-US" dirty="0"/>
              <a:t>完整流程图</a:t>
            </a:r>
          </a:p>
        </p:txBody>
      </p:sp>
      <p:pic>
        <p:nvPicPr>
          <p:cNvPr id="3" name="图片 2"/>
          <p:cNvPicPr>
            <a:picLocks noChangeAspect="1"/>
          </p:cNvPicPr>
          <p:nvPr/>
        </p:nvPicPr>
        <p:blipFill>
          <a:blip r:embed="rId2"/>
          <a:stretch>
            <a:fillRect/>
          </a:stretch>
        </p:blipFill>
        <p:spPr>
          <a:xfrm>
            <a:off x="2774502" y="1824833"/>
            <a:ext cx="6622354" cy="3627434"/>
          </a:xfrm>
          <a:prstGeom prst="rect">
            <a:avLst/>
          </a:prstGeom>
          <a:ln>
            <a:solidFill>
              <a:schemeClr val="accent1"/>
            </a:solidFill>
          </a:ln>
        </p:spPr>
      </p:pic>
    </p:spTree>
    <p:extLst>
      <p:ext uri="{BB962C8B-B14F-4D97-AF65-F5344CB8AC3E}">
        <p14:creationId xmlns:p14="http://schemas.microsoft.com/office/powerpoint/2010/main" val="3860193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1</a:t>
            </a:r>
            <a:r>
              <a:rPr lang="zh-CN" altLang="en-US" dirty="0"/>
              <a:t>、</a:t>
            </a:r>
            <a:r>
              <a:rPr lang="en-US" altLang="zh-CN" dirty="0"/>
              <a:t>HDFS</a:t>
            </a:r>
            <a:r>
              <a:rPr lang="zh-CN" altLang="en-US" dirty="0"/>
              <a:t>客户端创建</a:t>
            </a:r>
            <a:r>
              <a:rPr lang="en-US" altLang="zh-CN" dirty="0"/>
              <a:t>FileSystem</a:t>
            </a:r>
            <a:r>
              <a:rPr lang="zh-CN" altLang="en-US" dirty="0"/>
              <a:t>对象实例</a:t>
            </a:r>
            <a:r>
              <a:rPr lang="en-US" altLang="zh-CN" dirty="0">
                <a:solidFill>
                  <a:srgbClr val="FF0000"/>
                </a:solidFill>
              </a:rPr>
              <a:t>DistributedFileSystem</a:t>
            </a:r>
            <a:r>
              <a:rPr lang="zh-CN" altLang="en-US" dirty="0"/>
              <a:t>，</a:t>
            </a:r>
            <a:r>
              <a:rPr lang="en-US" altLang="zh-CN" dirty="0"/>
              <a:t> FileSystem</a:t>
            </a:r>
            <a:r>
              <a:rPr lang="zh-CN" altLang="en-US" dirty="0"/>
              <a:t>封装了与文件系统操作的相关方法。调用</a:t>
            </a:r>
            <a:r>
              <a:rPr lang="en-US" altLang="zh-CN" dirty="0"/>
              <a:t>DistributedFileSystem</a:t>
            </a:r>
            <a:r>
              <a:rPr lang="zh-CN" altLang="en-US" dirty="0"/>
              <a:t>对象的</a:t>
            </a:r>
            <a:r>
              <a:rPr lang="en-US" altLang="zh-CN" dirty="0"/>
              <a:t>open()</a:t>
            </a:r>
            <a:r>
              <a:rPr lang="zh-CN" altLang="en-US" dirty="0"/>
              <a:t>方法来打开希望读取的文件。</a:t>
            </a:r>
            <a:endParaRPr lang="en-US" altLang="zh-CN" dirty="0"/>
          </a:p>
          <a:p>
            <a:pPr marL="0" indent="0">
              <a:buNone/>
            </a:pPr>
            <a:r>
              <a:rPr lang="en-US" altLang="zh-CN" dirty="0"/>
              <a:t>2</a:t>
            </a:r>
            <a:r>
              <a:rPr lang="zh-CN" altLang="en-US" dirty="0"/>
              <a:t>、</a:t>
            </a:r>
            <a:r>
              <a:rPr lang="en-US" altLang="zh-CN" dirty="0"/>
              <a:t>DistributedFileSystem</a:t>
            </a:r>
            <a:r>
              <a:rPr lang="zh-CN" altLang="en-US" dirty="0"/>
              <a:t>使用</a:t>
            </a:r>
            <a:r>
              <a:rPr lang="en-US" altLang="zh-CN" dirty="0"/>
              <a:t>RPC</a:t>
            </a:r>
            <a:r>
              <a:rPr lang="zh-CN" altLang="en-US" dirty="0"/>
              <a:t>调用</a:t>
            </a:r>
            <a:r>
              <a:rPr lang="en-US" altLang="zh-CN" dirty="0"/>
              <a:t>namenode</a:t>
            </a:r>
            <a:r>
              <a:rPr lang="zh-CN" altLang="en-US" dirty="0"/>
              <a:t>来确定</a:t>
            </a:r>
            <a:r>
              <a:rPr lang="zh-CN" altLang="en-US" b="1" dirty="0">
                <a:solidFill>
                  <a:srgbClr val="FF0000"/>
                </a:solidFill>
              </a:rPr>
              <a:t>文件中前几个块的块位置（分批次读取）信息</a:t>
            </a:r>
            <a:r>
              <a:rPr lang="zh-CN" altLang="en-US" dirty="0"/>
              <a:t>。</a:t>
            </a:r>
            <a:endParaRPr lang="en-US" altLang="zh-CN" dirty="0"/>
          </a:p>
          <a:p>
            <a:pPr marL="0" indent="0">
              <a:buNone/>
            </a:pPr>
            <a:r>
              <a:rPr lang="zh-CN" altLang="en-US" dirty="0"/>
              <a:t>对于每个块，</a:t>
            </a:r>
            <a:r>
              <a:rPr lang="en-US" altLang="zh-CN" dirty="0"/>
              <a:t>namenode</a:t>
            </a:r>
            <a:r>
              <a:rPr lang="zh-CN" altLang="en-US" dirty="0"/>
              <a:t>返回具有该块所有副本的</a:t>
            </a:r>
            <a:r>
              <a:rPr lang="en-US" altLang="zh-CN" dirty="0"/>
              <a:t>datanode</a:t>
            </a:r>
            <a:r>
              <a:rPr lang="zh-CN" altLang="en-US" dirty="0"/>
              <a:t>位置地址列表，并且该地址列表是排序好的，与客户端的网络拓扑距离近的排序靠前。</a:t>
            </a:r>
            <a:endParaRPr lang="zh-CN" altLang="en-US" sz="1400" dirty="0"/>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4" name="图片 3"/>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271665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成本高</a:t>
            </a:r>
            <a:endParaRPr lang="en-US" altLang="zh-CN" b="1" dirty="0"/>
          </a:p>
          <a:p>
            <a:pPr marL="0" indent="0">
              <a:buNone/>
            </a:pPr>
            <a:r>
              <a:rPr lang="zh-CN" altLang="en-US" dirty="0"/>
              <a:t>传统存储硬件通用性差，设备投资加上后期维护、</a:t>
            </a:r>
            <a:r>
              <a:rPr lang="zh-CN" altLang="en-US" dirty="0">
                <a:solidFill>
                  <a:srgbClr val="FF0000"/>
                </a:solidFill>
              </a:rPr>
              <a:t>升级扩容的成本非常高</a:t>
            </a:r>
            <a:r>
              <a:rPr lang="zh-CN" altLang="en-US" dirty="0"/>
              <a:t>。</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pic>
        <p:nvPicPr>
          <p:cNvPr id="16" name="图片 15"/>
          <p:cNvPicPr/>
          <p:nvPr/>
        </p:nvPicPr>
        <p:blipFill>
          <a:blip r:embed="rId2"/>
          <a:stretch>
            <a:fillRect/>
          </a:stretch>
        </p:blipFill>
        <p:spPr>
          <a:xfrm>
            <a:off x="3355601" y="3301084"/>
            <a:ext cx="5695950" cy="2245995"/>
          </a:xfrm>
          <a:prstGeom prst="rect">
            <a:avLst/>
          </a:prstGeom>
          <a:ln>
            <a:solidFill>
              <a:schemeClr val="accent1"/>
            </a:solidFill>
          </a:ln>
        </p:spPr>
      </p:pic>
    </p:spTree>
    <p:extLst>
      <p:ext uri="{BB962C8B-B14F-4D97-AF65-F5344CB8AC3E}">
        <p14:creationId xmlns:p14="http://schemas.microsoft.com/office/powerpoint/2010/main" val="2330622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3</a:t>
            </a:r>
            <a:r>
              <a:rPr lang="zh-CN" altLang="en-US" dirty="0"/>
              <a:t>、</a:t>
            </a:r>
            <a:r>
              <a:rPr lang="en-US" altLang="zh-CN" dirty="0"/>
              <a:t>DistributedFileSystem</a:t>
            </a:r>
            <a:r>
              <a:rPr lang="zh-CN" altLang="en-US" dirty="0"/>
              <a:t>将</a:t>
            </a:r>
            <a:r>
              <a:rPr lang="en-US" altLang="zh-CN" dirty="0"/>
              <a:t>FSDataInputStream</a:t>
            </a:r>
            <a:r>
              <a:rPr lang="zh-CN" altLang="en-US" dirty="0"/>
              <a:t>输入流返回到客户端以供其读取数据。</a:t>
            </a:r>
            <a:endParaRPr lang="en-US" altLang="zh-CN" dirty="0"/>
          </a:p>
          <a:p>
            <a:pPr marL="0" indent="0">
              <a:buNone/>
            </a:pPr>
            <a:r>
              <a:rPr lang="en-US" altLang="zh-CN" dirty="0"/>
              <a:t>4</a:t>
            </a:r>
            <a:r>
              <a:rPr lang="zh-CN" altLang="en-US" dirty="0"/>
              <a:t>、客户端在</a:t>
            </a:r>
            <a:r>
              <a:rPr lang="en-US" altLang="zh-CN" dirty="0"/>
              <a:t>FSDataInputStream</a:t>
            </a:r>
            <a:r>
              <a:rPr lang="zh-CN" altLang="en-US" dirty="0"/>
              <a:t>输入流上调用</a:t>
            </a:r>
            <a:r>
              <a:rPr lang="en-US" altLang="zh-CN" dirty="0"/>
              <a:t>read()</a:t>
            </a:r>
            <a:r>
              <a:rPr lang="zh-CN" altLang="en-US" dirty="0"/>
              <a:t>方法。然后，已存储</a:t>
            </a:r>
            <a:r>
              <a:rPr lang="en-US" altLang="zh-CN" dirty="0"/>
              <a:t>DataNode</a:t>
            </a:r>
            <a:r>
              <a:rPr lang="zh-CN" altLang="en-US" dirty="0"/>
              <a:t>地址的</a:t>
            </a:r>
            <a:r>
              <a:rPr lang="en-US" altLang="zh-CN" dirty="0" err="1"/>
              <a:t>InputStream</a:t>
            </a:r>
            <a:r>
              <a:rPr lang="zh-CN" altLang="en-US" dirty="0"/>
              <a:t>连接到文件中第一个块的最近的</a:t>
            </a:r>
            <a:r>
              <a:rPr lang="en-US" altLang="zh-CN" dirty="0"/>
              <a:t>DataNode</a:t>
            </a:r>
            <a:r>
              <a:rPr lang="zh-CN" altLang="en-US" dirty="0"/>
              <a:t>。数据从</a:t>
            </a:r>
            <a:r>
              <a:rPr lang="en-US" altLang="zh-CN" dirty="0"/>
              <a:t>DataNode</a:t>
            </a:r>
            <a:r>
              <a:rPr lang="zh-CN" altLang="en-US" dirty="0"/>
              <a:t>流回客户端，结果客户端可以在流上重复调用</a:t>
            </a:r>
            <a:r>
              <a:rPr lang="en-US" altLang="zh-CN" dirty="0"/>
              <a:t>read</a:t>
            </a:r>
            <a:r>
              <a:rPr lang="zh-CN" altLang="en-US" dirty="0"/>
              <a:t>（）。</a:t>
            </a:r>
            <a:endParaRPr lang="en-US" altLang="zh-CN" dirty="0"/>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7" name="图片 6"/>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13759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a:xfrm>
            <a:off x="710880" y="950808"/>
            <a:ext cx="10749598" cy="5669067"/>
          </a:xfrm>
        </p:spPr>
        <p:txBody>
          <a:bodyPr/>
          <a:lstStyle/>
          <a:p>
            <a:pPr marL="0" indent="0">
              <a:buNone/>
            </a:pPr>
            <a:r>
              <a:rPr lang="en-US" altLang="zh-CN" dirty="0"/>
              <a:t>5</a:t>
            </a:r>
            <a:r>
              <a:rPr lang="zh-CN" altLang="en-US" dirty="0"/>
              <a:t>、当该块结束时，</a:t>
            </a:r>
            <a:r>
              <a:rPr lang="en-US" altLang="zh-CN" dirty="0" err="1"/>
              <a:t>InputStream</a:t>
            </a:r>
            <a:r>
              <a:rPr lang="zh-CN" altLang="en-US" dirty="0"/>
              <a:t>将关闭与</a:t>
            </a:r>
            <a:r>
              <a:rPr lang="en-US" altLang="zh-CN" dirty="0"/>
              <a:t>DataNode</a:t>
            </a:r>
            <a:r>
              <a:rPr lang="zh-CN" altLang="en-US" dirty="0"/>
              <a:t>的连接，然后寻找下一个块的最佳</a:t>
            </a:r>
            <a:r>
              <a:rPr lang="en-US" altLang="zh-CN" dirty="0"/>
              <a:t>datanode</a:t>
            </a:r>
            <a:r>
              <a:rPr lang="zh-CN" altLang="en-US" dirty="0"/>
              <a:t>。这些操作对用户来说是透明的。所以用户感觉起来它一直在读取一个连续的流。</a:t>
            </a:r>
            <a:endParaRPr lang="en-US" altLang="zh-CN" dirty="0"/>
          </a:p>
          <a:p>
            <a:pPr marL="0" indent="0">
              <a:buNone/>
            </a:pPr>
            <a:r>
              <a:rPr lang="zh-CN" altLang="en-US" dirty="0"/>
              <a:t>客户端从流中读取数据时，也会根据需要询问</a:t>
            </a:r>
            <a:r>
              <a:rPr lang="en-US" altLang="zh-CN" dirty="0"/>
              <a:t>NameNode</a:t>
            </a:r>
            <a:r>
              <a:rPr lang="zh-CN" altLang="en-US" dirty="0"/>
              <a:t>来</a:t>
            </a:r>
            <a:r>
              <a:rPr lang="zh-CN" altLang="en-US" dirty="0">
                <a:solidFill>
                  <a:srgbClr val="FF0000"/>
                </a:solidFill>
              </a:rPr>
              <a:t>检索下一批数据块的</a:t>
            </a:r>
            <a:r>
              <a:rPr lang="en-US" altLang="zh-CN" dirty="0">
                <a:solidFill>
                  <a:srgbClr val="FF0000"/>
                </a:solidFill>
              </a:rPr>
              <a:t>DataNode</a:t>
            </a:r>
            <a:r>
              <a:rPr lang="zh-CN" altLang="en-US" dirty="0">
                <a:solidFill>
                  <a:srgbClr val="FF0000"/>
                </a:solidFill>
              </a:rPr>
              <a:t>位置信息</a:t>
            </a:r>
            <a:r>
              <a:rPr lang="zh-CN" altLang="en-US" dirty="0"/>
              <a:t>。</a:t>
            </a:r>
            <a:endParaRPr lang="en-US" altLang="zh-CN" dirty="0"/>
          </a:p>
          <a:p>
            <a:pPr marL="0" indent="0">
              <a:buNone/>
            </a:pPr>
            <a:r>
              <a:rPr lang="en-US" altLang="zh-CN" dirty="0"/>
              <a:t>6</a:t>
            </a:r>
            <a:r>
              <a:rPr lang="zh-CN" altLang="en-US" dirty="0"/>
              <a:t>、一旦客户端完成读取，就对</a:t>
            </a:r>
            <a:r>
              <a:rPr lang="en-US" altLang="zh-CN" dirty="0"/>
              <a:t>FSDataInputStream</a:t>
            </a:r>
            <a:r>
              <a:rPr lang="zh-CN" altLang="en-US" dirty="0"/>
              <a:t>调用</a:t>
            </a:r>
            <a:r>
              <a:rPr lang="en-US" altLang="zh-CN" dirty="0"/>
              <a:t>close()</a:t>
            </a:r>
            <a:r>
              <a:rPr lang="zh-CN" altLang="en-US" dirty="0"/>
              <a:t>方法。</a:t>
            </a:r>
          </a:p>
        </p:txBody>
      </p:sp>
      <p:sp>
        <p:nvSpPr>
          <p:cNvPr id="3" name="标题 2"/>
          <p:cNvSpPr>
            <a:spLocks noGrp="1"/>
          </p:cNvSpPr>
          <p:nvPr>
            <p:ph type="title"/>
          </p:nvPr>
        </p:nvSpPr>
        <p:spPr/>
        <p:txBody>
          <a:bodyPr/>
          <a:lstStyle/>
          <a:p>
            <a:r>
              <a:rPr lang="en-US" altLang="zh-CN" dirty="0"/>
              <a:t>HDFS</a:t>
            </a:r>
            <a:r>
              <a:rPr lang="zh-CN" altLang="en-US" dirty="0"/>
              <a:t>读数据流程</a:t>
            </a:r>
          </a:p>
        </p:txBody>
      </p:sp>
      <p:pic>
        <p:nvPicPr>
          <p:cNvPr id="7" name="图片 6"/>
          <p:cNvPicPr>
            <a:picLocks noChangeAspect="1"/>
          </p:cNvPicPr>
          <p:nvPr/>
        </p:nvPicPr>
        <p:blipFill>
          <a:blip r:embed="rId2"/>
          <a:stretch>
            <a:fillRect/>
          </a:stretch>
        </p:blipFill>
        <p:spPr>
          <a:xfrm>
            <a:off x="3133725" y="3717233"/>
            <a:ext cx="6178202" cy="2816916"/>
          </a:xfrm>
          <a:prstGeom prst="rect">
            <a:avLst/>
          </a:prstGeom>
          <a:ln>
            <a:solidFill>
              <a:schemeClr val="accent1"/>
            </a:solidFill>
          </a:ln>
        </p:spPr>
      </p:pic>
    </p:spTree>
    <p:extLst>
      <p:ext uri="{BB962C8B-B14F-4D97-AF65-F5344CB8AC3E}">
        <p14:creationId xmlns:p14="http://schemas.microsoft.com/office/powerpoint/2010/main" val="288781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namenode</a:t>
            </a:r>
            <a:r>
              <a:rPr lang="zh-CN" altLang="en-US" dirty="0"/>
              <a:t>、</a:t>
            </a:r>
            <a:r>
              <a:rPr lang="en-US" altLang="zh-CN" dirty="0"/>
              <a:t>datanode</a:t>
            </a:r>
            <a:r>
              <a:rPr lang="zh-CN" altLang="en-US" dirty="0"/>
              <a:t>职责</a:t>
            </a:r>
            <a:endParaRPr lang="en-US" altLang="zh-CN" dirty="0"/>
          </a:p>
          <a:p>
            <a:r>
              <a:rPr lang="en-US" altLang="zh-CN" dirty="0"/>
              <a:t>HDFS</a:t>
            </a:r>
            <a:r>
              <a:rPr lang="zh-CN" altLang="en-US" dirty="0"/>
              <a:t>写数据流程（上传文件）</a:t>
            </a:r>
            <a:endParaRPr lang="en-US" altLang="zh-CN" dirty="0"/>
          </a:p>
          <a:p>
            <a:r>
              <a:rPr lang="en-US" altLang="zh-CN" dirty="0"/>
              <a:t>HDFS</a:t>
            </a:r>
            <a:r>
              <a:rPr lang="zh-CN" altLang="en-US" dirty="0"/>
              <a:t>读数据流程（下载文件）</a:t>
            </a:r>
            <a:endParaRPr lang="en-US" altLang="zh-CN" dirty="0"/>
          </a:p>
          <a:p>
            <a:r>
              <a:rPr lang="en-US" altLang="zh-CN" dirty="0">
                <a:solidFill>
                  <a:srgbClr val="C00000"/>
                </a:solidFill>
              </a:rPr>
              <a:t>namenode</a:t>
            </a:r>
            <a:r>
              <a:rPr lang="zh-CN" altLang="en-US" dirty="0">
                <a:solidFill>
                  <a:srgbClr val="C00000"/>
                </a:solidFill>
              </a:rPr>
              <a:t>、</a:t>
            </a:r>
            <a:r>
              <a:rPr lang="en-US" altLang="zh-CN" dirty="0">
                <a:solidFill>
                  <a:srgbClr val="C00000"/>
                </a:solidFill>
              </a:rPr>
              <a:t>datanode</a:t>
            </a:r>
            <a:r>
              <a:rPr lang="zh-CN" altLang="en-US" dirty="0">
                <a:solidFill>
                  <a:srgbClr val="C00000"/>
                </a:solidFill>
              </a:rPr>
              <a:t>之间的通信</a:t>
            </a:r>
          </a:p>
        </p:txBody>
      </p:sp>
    </p:spTree>
    <p:extLst>
      <p:ext uri="{BB962C8B-B14F-4D97-AF65-F5344CB8AC3E}">
        <p14:creationId xmlns:p14="http://schemas.microsoft.com/office/powerpoint/2010/main" val="6318977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启动时，</a:t>
            </a:r>
            <a:r>
              <a:rPr lang="en-US" altLang="zh-CN" dirty="0"/>
              <a:t>DataNode</a:t>
            </a:r>
            <a:r>
              <a:rPr lang="zh-CN" altLang="en-US" dirty="0"/>
              <a:t>需要向</a:t>
            </a:r>
            <a:r>
              <a:rPr lang="en-US" altLang="zh-CN" dirty="0"/>
              <a:t>NameNode</a:t>
            </a:r>
            <a:r>
              <a:rPr lang="zh-CN" altLang="en-US" dirty="0"/>
              <a:t>注册自己并汇报自己持有的数据块信息；</a:t>
            </a:r>
            <a:endParaRPr lang="en-US" altLang="zh-CN" dirty="0"/>
          </a:p>
          <a:p>
            <a:r>
              <a:rPr lang="zh-CN" altLang="en-US" dirty="0"/>
              <a:t>工作时，主从之间有</a:t>
            </a:r>
            <a:r>
              <a:rPr lang="zh-CN" altLang="en-US" dirty="0">
                <a:solidFill>
                  <a:srgbClr val="C00000"/>
                </a:solidFill>
              </a:rPr>
              <a:t>心跳机制</a:t>
            </a:r>
            <a:r>
              <a:rPr lang="zh-CN" altLang="en-US" dirty="0"/>
              <a:t>，</a:t>
            </a:r>
            <a:r>
              <a:rPr lang="zh-CN" altLang="en-US" dirty="0">
                <a:solidFill>
                  <a:srgbClr val="C00000"/>
                </a:solidFill>
              </a:rPr>
              <a:t>数据块汇报机制</a:t>
            </a:r>
            <a:r>
              <a:rPr lang="zh-CN" altLang="en-US" dirty="0"/>
              <a:t>；</a:t>
            </a:r>
            <a:endParaRPr lang="en-US" altLang="zh-CN" dirty="0"/>
          </a:p>
          <a:p>
            <a:r>
              <a:rPr lang="en-US" altLang="zh-CN" dirty="0"/>
              <a:t>DataNode</a:t>
            </a:r>
            <a:r>
              <a:rPr lang="zh-CN" altLang="en-US" dirty="0"/>
              <a:t>会定期（</a:t>
            </a:r>
            <a:r>
              <a:rPr lang="en-US" altLang="zh-CN" dirty="0" err="1"/>
              <a:t>dfs.heartbeat.interval</a:t>
            </a:r>
            <a:r>
              <a:rPr lang="zh-CN" altLang="en-US" dirty="0"/>
              <a:t>配置项配置，默认是</a:t>
            </a:r>
            <a:r>
              <a:rPr lang="en-US" altLang="zh-CN" dirty="0"/>
              <a:t>3</a:t>
            </a:r>
            <a:r>
              <a:rPr lang="zh-CN" altLang="en-US" dirty="0"/>
              <a:t>秒）向</a:t>
            </a:r>
            <a:r>
              <a:rPr lang="en-US" altLang="zh-CN" dirty="0"/>
              <a:t>NameNode</a:t>
            </a:r>
            <a:r>
              <a:rPr lang="zh-CN" altLang="en-US" dirty="0"/>
              <a:t>发送心跳，如果</a:t>
            </a:r>
            <a:r>
              <a:rPr lang="en-US" altLang="zh-CN" dirty="0"/>
              <a:t>NameNode</a:t>
            </a:r>
            <a:r>
              <a:rPr lang="zh-CN" altLang="en-US" dirty="0"/>
              <a:t>长时间没有接受到</a:t>
            </a:r>
            <a:r>
              <a:rPr lang="en-US" altLang="zh-CN" dirty="0"/>
              <a:t>DataNode</a:t>
            </a:r>
            <a:r>
              <a:rPr lang="zh-CN" altLang="en-US" dirty="0"/>
              <a:t>发送的心跳， </a:t>
            </a:r>
            <a:r>
              <a:rPr lang="en-US" altLang="zh-CN" dirty="0"/>
              <a:t>NameNode</a:t>
            </a:r>
            <a:r>
              <a:rPr lang="zh-CN" altLang="en-US" dirty="0"/>
              <a:t>就会认为该</a:t>
            </a:r>
            <a:r>
              <a:rPr lang="en-US" altLang="zh-CN" dirty="0"/>
              <a:t>DataNode</a:t>
            </a:r>
            <a:r>
              <a:rPr lang="zh-CN" altLang="en-US" dirty="0"/>
              <a:t>失效。</a:t>
            </a:r>
          </a:p>
          <a:p>
            <a:r>
              <a:rPr lang="en-US" altLang="zh-CN" dirty="0"/>
              <a:t>DataNode</a:t>
            </a:r>
            <a:r>
              <a:rPr lang="zh-CN" altLang="en-US" dirty="0"/>
              <a:t>会定期向</a:t>
            </a:r>
            <a:r>
              <a:rPr lang="en-US" altLang="zh-CN" dirty="0"/>
              <a:t>NameNode</a:t>
            </a:r>
            <a:r>
              <a:rPr lang="zh-CN" altLang="en-US" dirty="0"/>
              <a:t>进行自己持有的数据块信息汇报，汇报时间间隔取参数</a:t>
            </a:r>
            <a:r>
              <a:rPr lang="en-US" altLang="zh-CN" dirty="0" err="1"/>
              <a:t>dfs.blockreport.intervalMsec</a:t>
            </a:r>
            <a:r>
              <a:rPr lang="en-US" altLang="zh-CN" dirty="0"/>
              <a:t>,</a:t>
            </a:r>
            <a:r>
              <a:rPr lang="zh-CN" altLang="en-US" dirty="0"/>
              <a:t>参数未配置的话默认为</a:t>
            </a:r>
            <a:r>
              <a:rPr lang="en-US" altLang="zh-CN" dirty="0"/>
              <a:t>6</a:t>
            </a:r>
            <a:r>
              <a:rPr lang="zh-CN" altLang="en-US" dirty="0"/>
              <a:t>小时。</a:t>
            </a:r>
            <a:endParaRPr lang="en-US" altLang="zh-CN" dirty="0"/>
          </a:p>
          <a:p>
            <a:endParaRPr lang="zh-CN" altLang="en-US" dirty="0"/>
          </a:p>
        </p:txBody>
      </p:sp>
      <p:sp>
        <p:nvSpPr>
          <p:cNvPr id="5" name="标题 4"/>
          <p:cNvSpPr>
            <a:spLocks noGrp="1"/>
          </p:cNvSpPr>
          <p:nvPr>
            <p:ph type="title"/>
          </p:nvPr>
        </p:nvSpPr>
        <p:spPr/>
        <p:txBody>
          <a:bodyPr/>
          <a:lstStyle/>
          <a:p>
            <a:r>
              <a:rPr lang="en-US" altLang="zh-CN" dirty="0"/>
              <a:t>namenode</a:t>
            </a:r>
            <a:r>
              <a:rPr lang="zh-CN" altLang="en-US" dirty="0"/>
              <a:t>、</a:t>
            </a:r>
            <a:r>
              <a:rPr lang="en-US" altLang="zh-CN" dirty="0"/>
              <a:t>datanode</a:t>
            </a:r>
            <a:r>
              <a:rPr lang="zh-CN" altLang="en-US" dirty="0"/>
              <a:t>之间的通信</a:t>
            </a:r>
          </a:p>
        </p:txBody>
      </p:sp>
      <p:sp>
        <p:nvSpPr>
          <p:cNvPr id="6" name="文本占位符 5"/>
          <p:cNvSpPr>
            <a:spLocks noGrp="1"/>
          </p:cNvSpPr>
          <p:nvPr>
            <p:ph type="body" sz="quarter" idx="10"/>
          </p:nvPr>
        </p:nvSpPr>
        <p:spPr/>
        <p:txBody>
          <a:bodyPr/>
          <a:lstStyle/>
          <a:p>
            <a:r>
              <a:rPr lang="zh-CN" altLang="en-US" dirty="0"/>
              <a:t>概述</a:t>
            </a:r>
          </a:p>
        </p:txBody>
      </p:sp>
    </p:spTree>
    <p:extLst>
      <p:ext uri="{BB962C8B-B14F-4D97-AF65-F5344CB8AC3E}">
        <p14:creationId xmlns:p14="http://schemas.microsoft.com/office/powerpoint/2010/main" val="1553005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辅助工具</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04</a:t>
            </a:r>
            <a:endParaRPr kumimoji="1" lang="zh-CN" altLang="en-US" dirty="0"/>
          </a:p>
        </p:txBody>
      </p:sp>
    </p:spTree>
    <p:extLst>
      <p:ext uri="{BB962C8B-B14F-4D97-AF65-F5344CB8AC3E}">
        <p14:creationId xmlns:p14="http://schemas.microsoft.com/office/powerpoint/2010/main" val="8357048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solidFill>
                  <a:srgbClr val="C00000"/>
                </a:solidFill>
              </a:rPr>
              <a:t>跨集群复制数据工具</a:t>
            </a:r>
            <a:r>
              <a:rPr lang="en-US" altLang="zh-CN" dirty="0">
                <a:solidFill>
                  <a:srgbClr val="C00000"/>
                </a:solidFill>
              </a:rPr>
              <a:t>distcp</a:t>
            </a:r>
          </a:p>
          <a:p>
            <a:r>
              <a:rPr lang="zh-CN" altLang="en-US" dirty="0"/>
              <a:t>文件归档工具</a:t>
            </a:r>
            <a:r>
              <a:rPr lang="en-US" altLang="zh-CN" dirty="0"/>
              <a:t>archive</a:t>
            </a:r>
            <a:endParaRPr lang="zh-CN" altLang="en-US" dirty="0"/>
          </a:p>
        </p:txBody>
      </p:sp>
    </p:spTree>
    <p:extLst>
      <p:ext uri="{BB962C8B-B14F-4D97-AF65-F5344CB8AC3E}">
        <p14:creationId xmlns:p14="http://schemas.microsoft.com/office/powerpoint/2010/main" val="1202913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en-US" altLang="zh-CN" dirty="0"/>
              <a:t>DistCp</a:t>
            </a:r>
            <a:r>
              <a:rPr lang="zh-CN" altLang="en-US" dirty="0"/>
              <a:t>是</a:t>
            </a:r>
            <a:r>
              <a:rPr lang="en-US" altLang="zh-CN" dirty="0"/>
              <a:t>Hadoop</a:t>
            </a:r>
            <a:r>
              <a:rPr lang="zh-CN" altLang="en-US" dirty="0"/>
              <a:t>中的一种工具，在</a:t>
            </a:r>
            <a:r>
              <a:rPr lang="en-US" altLang="zh-CN" dirty="0"/>
              <a:t>hadoop-tools</a:t>
            </a:r>
            <a:r>
              <a:rPr lang="zh-CN" altLang="en-US" dirty="0"/>
              <a:t>工程下，作为独立子工程存在。</a:t>
            </a:r>
            <a:endParaRPr lang="en-US" altLang="zh-CN" dirty="0"/>
          </a:p>
          <a:p>
            <a:r>
              <a:rPr lang="zh-CN" altLang="en-US" dirty="0"/>
              <a:t>定位</a:t>
            </a:r>
            <a:r>
              <a:rPr lang="zh-CN" altLang="en-US" dirty="0">
                <a:solidFill>
                  <a:srgbClr val="FF0000"/>
                </a:solidFill>
              </a:rPr>
              <a:t>用于数据迁移</a:t>
            </a:r>
            <a:r>
              <a:rPr lang="zh-CN" altLang="en-US" dirty="0"/>
              <a:t>，定期在集群之间和集群内部备份数据。</a:t>
            </a:r>
            <a:endParaRPr lang="en-US" altLang="zh-CN" dirty="0"/>
          </a:p>
          <a:p>
            <a:r>
              <a:rPr lang="zh-CN" altLang="en-US" dirty="0"/>
              <a:t>在备份过程中，每次运行</a:t>
            </a:r>
            <a:r>
              <a:rPr lang="en-US" altLang="zh-CN" dirty="0"/>
              <a:t>DistCp</a:t>
            </a:r>
            <a:r>
              <a:rPr lang="zh-CN" altLang="en-US" dirty="0"/>
              <a:t>都称为一个备份周期。尽管性能相对较慢，但它的普及程度已经越来越高。</a:t>
            </a:r>
            <a:endParaRPr lang="en-US" altLang="zh-CN" dirty="0"/>
          </a:p>
          <a:p>
            <a:r>
              <a:rPr lang="en-US" altLang="zh-CN" dirty="0"/>
              <a:t>DistCp</a:t>
            </a:r>
            <a:r>
              <a:rPr lang="zh-CN" altLang="en-US" dirty="0">
                <a:solidFill>
                  <a:srgbClr val="FF0000"/>
                </a:solidFill>
              </a:rPr>
              <a:t>底层使用</a:t>
            </a:r>
            <a:r>
              <a:rPr lang="en-US" altLang="zh-CN" dirty="0">
                <a:solidFill>
                  <a:srgbClr val="FF0000"/>
                </a:solidFill>
              </a:rPr>
              <a:t>MapReduce</a:t>
            </a:r>
            <a:r>
              <a:rPr lang="zh-CN" altLang="en-US" dirty="0"/>
              <a:t>在群集之间或并行在同一群集内复制文件。执行复制的</a:t>
            </a:r>
            <a:r>
              <a:rPr lang="en-US" altLang="zh-CN" dirty="0"/>
              <a:t>MapReduce</a:t>
            </a:r>
            <a:r>
              <a:rPr lang="zh-CN" altLang="en-US" dirty="0">
                <a:solidFill>
                  <a:srgbClr val="FF0000"/>
                </a:solidFill>
              </a:rPr>
              <a:t>只有</a:t>
            </a:r>
            <a:r>
              <a:rPr lang="en-US" altLang="zh-CN" dirty="0">
                <a:solidFill>
                  <a:srgbClr val="FF0000"/>
                </a:solidFill>
              </a:rPr>
              <a:t>mapper</a:t>
            </a:r>
            <a:r>
              <a:rPr lang="zh-CN" altLang="en-US" dirty="0">
                <a:solidFill>
                  <a:srgbClr val="FF0000"/>
                </a:solidFill>
              </a:rPr>
              <a:t>阶段</a:t>
            </a:r>
            <a:r>
              <a:rPr lang="zh-CN" altLang="en-US" dirty="0"/>
              <a:t>。</a:t>
            </a:r>
          </a:p>
        </p:txBody>
      </p:sp>
      <p:sp>
        <p:nvSpPr>
          <p:cNvPr id="2" name="标题 1"/>
          <p:cNvSpPr>
            <a:spLocks noGrp="1"/>
          </p:cNvSpPr>
          <p:nvPr>
            <p:ph type="title"/>
          </p:nvPr>
        </p:nvSpPr>
        <p:spPr/>
        <p:txBody>
          <a:bodyPr/>
          <a:lstStyle/>
          <a:p>
            <a:r>
              <a:rPr lang="zh-CN" altLang="en-US" dirty="0"/>
              <a:t>跨集群复制数据工具</a:t>
            </a:r>
            <a:r>
              <a:rPr lang="en-US" altLang="zh-CN" dirty="0"/>
              <a:t>Distcp</a:t>
            </a:r>
          </a:p>
        </p:txBody>
      </p:sp>
      <p:sp>
        <p:nvSpPr>
          <p:cNvPr id="5" name="文本占位符 4"/>
          <p:cNvSpPr>
            <a:spLocks noGrp="1"/>
          </p:cNvSpPr>
          <p:nvPr>
            <p:ph type="body" sz="quarter" idx="10"/>
          </p:nvPr>
        </p:nvSpPr>
        <p:spPr/>
        <p:txBody>
          <a:bodyPr/>
          <a:lstStyle/>
          <a:p>
            <a:r>
              <a:rPr lang="zh-CN" altLang="en-US" dirty="0"/>
              <a:t>概述</a:t>
            </a:r>
            <a:endParaRPr lang="en-US" altLang="zh-CN" dirty="0"/>
          </a:p>
        </p:txBody>
      </p:sp>
      <p:pic>
        <p:nvPicPr>
          <p:cNvPr id="7" name="图片 6" descr="distcp-f1"/>
          <p:cNvPicPr/>
          <p:nvPr/>
        </p:nvPicPr>
        <p:blipFill>
          <a:blip r:embed="rId2">
            <a:extLst>
              <a:ext uri="{28A0092B-C50C-407E-A947-70E740481C1C}">
                <a14:useLocalDpi xmlns:a14="http://schemas.microsoft.com/office/drawing/2010/main" val="0"/>
              </a:ext>
            </a:extLst>
          </a:blip>
          <a:srcRect/>
          <a:stretch>
            <a:fillRect/>
          </a:stretch>
        </p:blipFill>
        <p:spPr bwMode="auto">
          <a:xfrm>
            <a:off x="2511121" y="3926897"/>
            <a:ext cx="7149115" cy="1938811"/>
          </a:xfrm>
          <a:prstGeom prst="rect">
            <a:avLst/>
          </a:prstGeom>
          <a:noFill/>
          <a:ln>
            <a:solidFill>
              <a:schemeClr val="accent1"/>
            </a:solidFill>
          </a:ln>
        </p:spPr>
      </p:pic>
    </p:spTree>
    <p:extLst>
      <p:ext uri="{BB962C8B-B14F-4D97-AF65-F5344CB8AC3E}">
        <p14:creationId xmlns:p14="http://schemas.microsoft.com/office/powerpoint/2010/main" val="42944132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跨集群复制数据工具</a:t>
            </a:r>
            <a:r>
              <a:rPr lang="en-US" altLang="zh-CN" dirty="0"/>
              <a:t>Distcp</a:t>
            </a:r>
            <a:endParaRPr lang="zh-CN" altLang="en-US" dirty="0"/>
          </a:p>
        </p:txBody>
      </p:sp>
      <p:sp>
        <p:nvSpPr>
          <p:cNvPr id="5" name="文本占位符 4"/>
          <p:cNvSpPr>
            <a:spLocks noGrp="1"/>
          </p:cNvSpPr>
          <p:nvPr>
            <p:ph type="body" sz="quarter" idx="10"/>
          </p:nvPr>
        </p:nvSpPr>
        <p:spPr/>
        <p:txBody>
          <a:bodyPr/>
          <a:lstStyle/>
          <a:p>
            <a:r>
              <a:rPr lang="zh-CN" altLang="en-US" dirty="0"/>
              <a:t>命令</a:t>
            </a:r>
            <a:endParaRPr lang="en-US" altLang="zh-CN" dirty="0"/>
          </a:p>
        </p:txBody>
      </p:sp>
      <p:sp>
        <p:nvSpPr>
          <p:cNvPr id="4" name="矩形 3"/>
          <p:cNvSpPr/>
          <p:nvPr/>
        </p:nvSpPr>
        <p:spPr>
          <a:xfrm>
            <a:off x="804515" y="4279560"/>
            <a:ext cx="9521819" cy="1298817"/>
          </a:xfrm>
          <a:prstGeom prst="rect">
            <a:avLst/>
          </a:prstGeom>
        </p:spPr>
        <p:txBody>
          <a:bodyPr wrap="square">
            <a:spAutoFit/>
          </a:bodyPr>
          <a:lstStyle/>
          <a:p>
            <a:pPr marL="360000" indent="-360000" eaLnBrk="0" fontAlgn="base" hangingPunct="0">
              <a:lnSpc>
                <a:spcPct val="150000"/>
              </a:lnSpc>
              <a:spcBef>
                <a:spcPct val="20000"/>
              </a:spcBef>
              <a:spcAft>
                <a:spcPct val="0"/>
              </a:spcAft>
              <a:buClr>
                <a:srgbClr val="404040"/>
              </a:buClr>
              <a:buSzPct val="85000"/>
              <a:buFont typeface="Wingdings" pitchFamily="2" charset="2"/>
              <a:buChar char="l"/>
            </a:pP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其中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source_path</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target_path</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需要</a:t>
            </a:r>
            <a:r>
              <a:rPr lang="zh-CN" altLang="zh-CN" sz="1600" dirty="0">
                <a:solidFill>
                  <a:srgbClr val="FF0000"/>
                </a:solidFill>
                <a:latin typeface="Alibaba PuHuiTi R" pitchFamily="18" charset="-122"/>
                <a:ea typeface="Alibaba PuHuiTi R" pitchFamily="18" charset="-122"/>
                <a:cs typeface="Alibaba PuHuiTi R" pitchFamily="18" charset="-122"/>
              </a:rPr>
              <a:t>带上地址前缀以区分不同的集群</a:t>
            </a:r>
            <a:endParaRPr lang="zh-CN" altLang="zh-CN" sz="1600" b="1"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eaLnBrk="0" fontAlgn="base" hangingPunct="0">
              <a:lnSpc>
                <a:spcPct val="150000"/>
              </a:lnSpc>
              <a:spcBef>
                <a:spcPct val="20000"/>
              </a:spcBef>
              <a:spcAft>
                <a:spcPct val="0"/>
              </a:spcAft>
              <a:buClr>
                <a:srgbClr val="404040"/>
              </a:buClr>
              <a:buSzPct val="85000"/>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例如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hadoop</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distcp</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hdfs://nnl:8020/foo/a   hdfs://nn2:8020/bar/foo</a:t>
            </a:r>
            <a:endPar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endParaRPr>
          </a:p>
          <a:p>
            <a:pPr eaLnBrk="0" fontAlgn="base" hangingPunct="0">
              <a:lnSpc>
                <a:spcPct val="150000"/>
              </a:lnSpc>
              <a:spcBef>
                <a:spcPct val="20000"/>
              </a:spcBef>
              <a:spcAft>
                <a:spcPct val="0"/>
              </a:spcAft>
              <a:buClr>
                <a:srgbClr val="404040"/>
              </a:buClr>
              <a:buSzPct val="85000"/>
            </a:pP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上面的命令表示从</a:t>
            </a:r>
            <a:r>
              <a:rPr lang="en-US" altLang="zh-CN" sz="1600" dirty="0" err="1">
                <a:solidFill>
                  <a:schemeClr val="tx1">
                    <a:lumMod val="85000"/>
                    <a:lumOff val="15000"/>
                  </a:schemeClr>
                </a:solidFill>
                <a:latin typeface="Alibaba PuHuiTi R" pitchFamily="18" charset="-122"/>
                <a:ea typeface="Alibaba PuHuiTi R" pitchFamily="18" charset="-122"/>
                <a:cs typeface="Alibaba PuHuiTi R" pitchFamily="18" charset="-122"/>
              </a:rPr>
              <a:t>nnl</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集群拷贝／</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foo/a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路径下的数据到</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nn2</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集群的／</a:t>
            </a:r>
            <a:r>
              <a:rPr lang="en-US"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bar/foo </a:t>
            </a:r>
            <a:r>
              <a:rPr lang="zh-CN" altLang="zh-CN" sz="1600" dirty="0">
                <a:solidFill>
                  <a:schemeClr val="tx1">
                    <a:lumMod val="85000"/>
                    <a:lumOff val="15000"/>
                  </a:schemeClr>
                </a:solidFill>
                <a:latin typeface="Alibaba PuHuiTi R" pitchFamily="18" charset="-122"/>
                <a:ea typeface="Alibaba PuHuiTi R" pitchFamily="18" charset="-122"/>
                <a:cs typeface="Alibaba PuHuiTi R" pitchFamily="18" charset="-122"/>
              </a:rPr>
              <a:t>路径下。</a:t>
            </a:r>
          </a:p>
        </p:txBody>
      </p:sp>
      <p:sp>
        <p:nvSpPr>
          <p:cNvPr id="6" name="TextBox 3">
            <a:extLst>
              <a:ext uri="{FF2B5EF4-FFF2-40B4-BE49-F238E27FC236}">
                <a16:creationId xmlns:a16="http://schemas.microsoft.com/office/drawing/2014/main" id="{0C998B78-AB18-3C47-A1C7-25AE9A3A40B0}"/>
              </a:ext>
            </a:extLst>
          </p:cNvPr>
          <p:cNvSpPr txBox="1"/>
          <p:nvPr/>
        </p:nvSpPr>
        <p:spPr>
          <a:xfrm>
            <a:off x="804515" y="1635973"/>
            <a:ext cx="7272938" cy="2308324"/>
          </a:xfrm>
          <a:prstGeom prst="rect">
            <a:avLst/>
          </a:prstGeom>
          <a:solidFill>
            <a:srgbClr val="FFFFE4"/>
          </a:solidFill>
          <a:ln w="3175">
            <a:solidFill>
              <a:srgbClr val="919191"/>
            </a:solidFill>
          </a:ln>
        </p:spPr>
        <p:txBody>
          <a:bodyPr wrap="square">
            <a:spAutoFit/>
          </a:bodyPr>
          <a:lstStyle/>
          <a:p>
            <a:pPr lvl="0" eaLnBrk="0" fontAlgn="base" hangingPunct="0">
              <a:spcBef>
                <a:spcPct val="0"/>
              </a:spcBef>
              <a:spcAft>
                <a:spcPct val="0"/>
              </a:spcAft>
            </a:pPr>
            <a:r>
              <a:rPr lang="zh-CN" altLang="zh-CN" sz="1200" dirty="0">
                <a:solidFill>
                  <a:srgbClr val="0073BF"/>
                </a:solidFill>
                <a:latin typeface="Arial Unicode MS" panose="020B0604020202020204" pitchFamily="34" charset="-122"/>
                <a:ea typeface="JetBrains Mono"/>
              </a:rPr>
              <a:t>$ </a:t>
            </a:r>
            <a:r>
              <a:rPr lang="zh-CN" altLang="zh-CN" sz="1200" dirty="0">
                <a:solidFill>
                  <a:srgbClr val="080808"/>
                </a:solidFill>
                <a:latin typeface="Arial Unicode MS" panose="020B0604020202020204" pitchFamily="34" charset="-122"/>
                <a:ea typeface="JetBrains Mono"/>
              </a:rPr>
              <a:t>hadoop distcp</a:t>
            </a:r>
            <a:br>
              <a:rPr lang="zh-CN" altLang="zh-CN" sz="1200" dirty="0">
                <a:solidFill>
                  <a:srgbClr val="080808"/>
                </a:solidFill>
                <a:latin typeface="Arial Unicode MS" panose="020B0604020202020204" pitchFamily="34" charset="-122"/>
                <a:ea typeface="JetBrains Mono"/>
              </a:rPr>
            </a:br>
            <a:r>
              <a:rPr lang="zh-CN" altLang="zh-CN" sz="1200" dirty="0">
                <a:solidFill>
                  <a:srgbClr val="0073BF"/>
                </a:solidFill>
                <a:latin typeface="Arial Unicode MS" panose="020B0604020202020204" pitchFamily="34" charset="-122"/>
                <a:ea typeface="JetBrains Mono"/>
              </a:rPr>
              <a:t>usage: </a:t>
            </a:r>
            <a:r>
              <a:rPr lang="zh-CN" altLang="zh-CN" sz="1200" dirty="0">
                <a:solidFill>
                  <a:srgbClr val="080808"/>
                </a:solidFill>
                <a:latin typeface="Arial Unicode MS" panose="020B0604020202020204" pitchFamily="34" charset="-122"/>
                <a:ea typeface="JetBrains Mono"/>
              </a:rPr>
              <a:t>distcp OPTIONS [source_path...]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target_path</a:t>
            </a:r>
            <a:r>
              <a:rPr lang="zh-CN" altLang="zh-CN" sz="1200" dirty="0">
                <a:solidFill>
                  <a:srgbClr val="0033B3"/>
                </a:solidFill>
                <a:latin typeface="Arial Unicode MS" panose="020B0604020202020204" pitchFamily="34" charset="-122"/>
                <a:ea typeface="JetBrains Mono"/>
              </a:rPr>
              <a:t>&gt;</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             </a:t>
            </a:r>
            <a:br>
              <a:rPr lang="zh-CN" altLang="zh-CN" sz="1200" dirty="0">
                <a:solidFill>
                  <a:srgbClr val="0033B3"/>
                </a:solidFill>
                <a:latin typeface="Arial Unicode MS" panose="020B0604020202020204" pitchFamily="34" charset="-122"/>
                <a:ea typeface="JetBrains Mono"/>
              </a:rPr>
            </a:br>
            <a:r>
              <a:rPr lang="zh-CN" altLang="zh-CN" sz="1200" dirty="0">
                <a:solidFill>
                  <a:srgbClr val="0033B3"/>
                </a:solidFill>
                <a:latin typeface="Arial Unicode MS" panose="020B0604020202020204" pitchFamily="34" charset="-122"/>
                <a:ea typeface="JetBrains Mono"/>
              </a:rPr>
              <a:t> </a:t>
            </a:r>
            <a:r>
              <a:rPr lang="zh-CN" altLang="zh-CN" sz="1200" dirty="0">
                <a:solidFill>
                  <a:srgbClr val="0073BF"/>
                </a:solidFill>
                <a:latin typeface="Arial Unicode MS" panose="020B0604020202020204" pitchFamily="34" charset="-122"/>
                <a:ea typeface="JetBrains Mono"/>
              </a:rPr>
              <a:t>-append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拷贝文件时支持对现有文件进行追加写操作</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-async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异步执行</a:t>
            </a:r>
            <a:r>
              <a:rPr lang="zh-CN" altLang="zh-CN" sz="1200" dirty="0">
                <a:solidFill>
                  <a:srgbClr val="080808"/>
                </a:solidFill>
                <a:latin typeface="Arial Unicode MS" panose="020B0604020202020204" pitchFamily="34" charset="-122"/>
                <a:ea typeface="JetBrains Mono"/>
              </a:rPr>
              <a:t>distcp</a:t>
            </a:r>
            <a:r>
              <a:rPr lang="zh-CN" altLang="zh-CN" sz="1200" dirty="0">
                <a:solidFill>
                  <a:srgbClr val="080808"/>
                </a:solidFill>
                <a:latin typeface="宋体" panose="02010600030101010101" pitchFamily="2" charset="-122"/>
                <a:ea typeface="宋体" panose="02010600030101010101" pitchFamily="2" charset="-122"/>
              </a:rPr>
              <a:t>拷贝任务</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-bandwidth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对每个</a:t>
            </a:r>
            <a:r>
              <a:rPr lang="zh-CN" altLang="zh-CN" sz="1200" dirty="0">
                <a:solidFill>
                  <a:srgbClr val="080808"/>
                </a:solidFill>
                <a:latin typeface="Arial Unicode MS" panose="020B0604020202020204" pitchFamily="34" charset="-122"/>
                <a:ea typeface="JetBrains Mono"/>
              </a:rPr>
              <a:t>Map</a:t>
            </a:r>
            <a:r>
              <a:rPr lang="zh-CN" altLang="zh-CN" sz="1200" dirty="0">
                <a:solidFill>
                  <a:srgbClr val="080808"/>
                </a:solidFill>
                <a:latin typeface="宋体" panose="02010600030101010101" pitchFamily="2" charset="-122"/>
                <a:ea typeface="宋体" panose="02010600030101010101" pitchFamily="2" charset="-122"/>
              </a:rPr>
              <a:t>任务的带宽限速</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-delete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删除相对于源端</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目标端多出来的文件</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-diff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通过快照</a:t>
            </a:r>
            <a:r>
              <a:rPr lang="zh-CN" altLang="zh-CN" sz="1200" dirty="0">
                <a:solidFill>
                  <a:srgbClr val="080808"/>
                </a:solidFill>
                <a:latin typeface="Arial Unicode MS" panose="020B0604020202020204" pitchFamily="34" charset="-122"/>
                <a:ea typeface="JetBrains Mono"/>
              </a:rPr>
              <a:t>diff</a:t>
            </a:r>
            <a:r>
              <a:rPr lang="zh-CN" altLang="zh-CN" sz="1200" dirty="0">
                <a:solidFill>
                  <a:srgbClr val="080808"/>
                </a:solidFill>
                <a:latin typeface="宋体" panose="02010600030101010101" pitchFamily="2" charset="-122"/>
                <a:ea typeface="宋体" panose="02010600030101010101" pitchFamily="2" charset="-122"/>
              </a:rPr>
              <a:t>信息进行数据的同步                  </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-overwrite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以覆盖的方式进行拷贝</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如果目标端文件已经存在</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则直接覆盖</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-p </a:t>
            </a:r>
            <a:r>
              <a:rPr lang="zh-CN" altLang="zh-CN" sz="1200" dirty="0">
                <a:solidFill>
                  <a:srgbClr val="0033B3"/>
                </a:solidFill>
                <a:latin typeface="Arial Unicode MS" panose="020B0604020202020204" pitchFamily="34" charset="-122"/>
                <a:ea typeface="JetBrains Mono"/>
              </a:rPr>
              <a:t>&lt;</a:t>
            </a:r>
            <a:r>
              <a:rPr lang="zh-CN" altLang="zh-CN" sz="1200" dirty="0">
                <a:solidFill>
                  <a:srgbClr val="080808"/>
                </a:solidFill>
                <a:latin typeface="Arial Unicode MS" panose="020B0604020202020204" pitchFamily="34" charset="-122"/>
                <a:ea typeface="JetBrains Mono"/>
              </a:rPr>
              <a:t>arg</a:t>
            </a:r>
            <a:r>
              <a:rPr lang="zh-CN" altLang="zh-CN" sz="1200" dirty="0">
                <a:solidFill>
                  <a:srgbClr val="0033B3"/>
                </a:solidFill>
                <a:latin typeface="Arial Unicode MS" panose="020B0604020202020204" pitchFamily="34" charset="-122"/>
                <a:ea typeface="JetBrains Mono"/>
              </a:rPr>
              <a:t>&gt;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扩展属性信息的保留</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包括权限信息</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块大小信息等等</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-skipcrccheck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拷贝数据时是否跳过</a:t>
            </a:r>
            <a:r>
              <a:rPr lang="zh-CN" altLang="zh-CN" sz="1200" dirty="0">
                <a:solidFill>
                  <a:srgbClr val="080808"/>
                </a:solidFill>
                <a:latin typeface="Arial Unicode MS" panose="020B0604020202020204" pitchFamily="34" charset="-122"/>
                <a:ea typeface="JetBrains Mono"/>
              </a:rPr>
              <a:t>cheacksum</a:t>
            </a:r>
            <a:r>
              <a:rPr lang="zh-CN" altLang="zh-CN" sz="1200" dirty="0">
                <a:solidFill>
                  <a:srgbClr val="080808"/>
                </a:solidFill>
                <a:latin typeface="宋体" panose="02010600030101010101" pitchFamily="2" charset="-122"/>
                <a:ea typeface="宋体" panose="02010600030101010101" pitchFamily="2" charset="-122"/>
              </a:rPr>
              <a:t>的校验</a:t>
            </a:r>
            <a:br>
              <a:rPr lang="zh-CN" altLang="zh-CN" sz="1200" dirty="0">
                <a:solidFill>
                  <a:srgbClr val="080808"/>
                </a:solidFill>
                <a:latin typeface="宋体" panose="02010600030101010101" pitchFamily="2" charset="-122"/>
                <a:ea typeface="宋体" panose="02010600030101010101" pitchFamily="2" charset="-122"/>
              </a:rPr>
            </a:br>
            <a:r>
              <a:rPr lang="zh-CN" altLang="zh-CN" sz="1200" dirty="0">
                <a:solidFill>
                  <a:srgbClr val="080808"/>
                </a:solidFill>
                <a:latin typeface="宋体" panose="02010600030101010101" pitchFamily="2" charset="-122"/>
                <a:ea typeface="宋体" panose="02010600030101010101" pitchFamily="2" charset="-122"/>
              </a:rPr>
              <a:t> </a:t>
            </a:r>
            <a:r>
              <a:rPr lang="zh-CN" altLang="zh-CN" sz="1200" dirty="0">
                <a:solidFill>
                  <a:srgbClr val="0073BF"/>
                </a:solidFill>
                <a:latin typeface="Arial Unicode MS" panose="020B0604020202020204" pitchFamily="34" charset="-122"/>
                <a:ea typeface="JetBrains Mono"/>
              </a:rPr>
              <a:t>-update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拷贝数据时</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只拷贝相对于源端 </a:t>
            </a:r>
            <a:r>
              <a:rPr lang="zh-CN" altLang="zh-CN" sz="1200" dirty="0">
                <a:solidFill>
                  <a:srgbClr val="080808"/>
                </a:solidFill>
                <a:latin typeface="Arial Unicode MS" panose="020B0604020202020204" pitchFamily="34" charset="-122"/>
                <a:ea typeface="JetBrains Mono"/>
              </a:rPr>
              <a:t>,</a:t>
            </a:r>
            <a:r>
              <a:rPr lang="zh-CN" altLang="zh-CN" sz="1200" dirty="0">
                <a:solidFill>
                  <a:srgbClr val="080808"/>
                </a:solidFill>
                <a:latin typeface="宋体" panose="02010600030101010101" pitchFamily="2" charset="-122"/>
                <a:ea typeface="宋体" panose="02010600030101010101" pitchFamily="2" charset="-122"/>
              </a:rPr>
              <a:t>目标端不存在的文件数据</a:t>
            </a:r>
            <a:endParaRPr lang="zh-CN" altLang="zh-CN" sz="1600" dirty="0">
              <a:latin typeface="Arial" panose="020B0604020202020204" pitchFamily="34" charset="0"/>
            </a:endParaRP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95474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跨集群复制数据工具</a:t>
            </a:r>
            <a:r>
              <a:rPr lang="en-US" altLang="zh-CN" dirty="0"/>
              <a:t>distcp</a:t>
            </a:r>
          </a:p>
          <a:p>
            <a:r>
              <a:rPr lang="zh-CN" altLang="en-US" dirty="0">
                <a:solidFill>
                  <a:srgbClr val="C00000"/>
                </a:solidFill>
              </a:rPr>
              <a:t>文件归档工具</a:t>
            </a:r>
            <a:r>
              <a:rPr lang="en-US" altLang="zh-CN" dirty="0">
                <a:solidFill>
                  <a:srgbClr val="C00000"/>
                </a:solidFill>
              </a:rPr>
              <a:t>archive</a:t>
            </a:r>
            <a:endParaRPr lang="zh-CN" altLang="en-US" dirty="0">
              <a:solidFill>
                <a:srgbClr val="C00000"/>
              </a:solidFill>
            </a:endParaRPr>
          </a:p>
        </p:txBody>
      </p:sp>
    </p:spTree>
    <p:extLst>
      <p:ext uri="{BB962C8B-B14F-4D97-AF65-F5344CB8AC3E}">
        <p14:creationId xmlns:p14="http://schemas.microsoft.com/office/powerpoint/2010/main" val="1363979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HDFS</a:t>
            </a:r>
            <a:r>
              <a:rPr lang="zh-CN" altLang="zh-CN" dirty="0"/>
              <a:t>并不擅长存储小文件，因为每个文件最少一个</a:t>
            </a:r>
            <a:r>
              <a:rPr lang="en-US" altLang="zh-CN" dirty="0"/>
              <a:t>block</a:t>
            </a:r>
            <a:r>
              <a:rPr lang="zh-CN" altLang="zh-CN" dirty="0"/>
              <a:t>，每个</a:t>
            </a:r>
            <a:r>
              <a:rPr lang="en-US" altLang="zh-CN" dirty="0"/>
              <a:t>block</a:t>
            </a:r>
            <a:r>
              <a:rPr lang="zh-CN" altLang="zh-CN" dirty="0"/>
              <a:t>的元数据都会在</a:t>
            </a:r>
            <a:r>
              <a:rPr lang="en-US" altLang="zh-CN" dirty="0"/>
              <a:t>NameNode</a:t>
            </a:r>
            <a:r>
              <a:rPr lang="zh-CN" altLang="zh-CN" dirty="0"/>
              <a:t>占用内存</a:t>
            </a:r>
            <a:r>
              <a:rPr lang="zh-CN" altLang="en-US" dirty="0"/>
              <a:t>；</a:t>
            </a:r>
            <a:endParaRPr lang="en-US" altLang="zh-CN" dirty="0"/>
          </a:p>
          <a:p>
            <a:r>
              <a:rPr lang="zh-CN" altLang="zh-CN" dirty="0">
                <a:solidFill>
                  <a:srgbClr val="FF0000"/>
                </a:solidFill>
              </a:rPr>
              <a:t>如果存在大量的小文件，它们会吃掉</a:t>
            </a:r>
            <a:r>
              <a:rPr lang="en-US" altLang="zh-CN" dirty="0">
                <a:solidFill>
                  <a:srgbClr val="FF0000"/>
                </a:solidFill>
              </a:rPr>
              <a:t>NameNode</a:t>
            </a:r>
            <a:r>
              <a:rPr lang="zh-CN" altLang="zh-CN" dirty="0">
                <a:solidFill>
                  <a:srgbClr val="FF0000"/>
                </a:solidFill>
              </a:rPr>
              <a:t>节点的大量内存</a:t>
            </a:r>
            <a:r>
              <a:rPr lang="zh-CN" altLang="zh-CN" dirty="0"/>
              <a:t>。如下所示，模拟小文件场景：</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p>
        </p:txBody>
      </p:sp>
      <p:sp>
        <p:nvSpPr>
          <p:cNvPr id="6" name="文本占位符 5"/>
          <p:cNvSpPr>
            <a:spLocks noGrp="1"/>
          </p:cNvSpPr>
          <p:nvPr>
            <p:ph type="body" sz="quarter" idx="10"/>
          </p:nvPr>
        </p:nvSpPr>
        <p:spPr/>
        <p:txBody>
          <a:bodyPr/>
          <a:lstStyle/>
          <a:p>
            <a:r>
              <a:rPr lang="zh-CN" altLang="en-US" dirty="0"/>
              <a:t>背景</a:t>
            </a:r>
          </a:p>
        </p:txBody>
      </p:sp>
      <p:pic>
        <p:nvPicPr>
          <p:cNvPr id="8" name="图片 7"/>
          <p:cNvPicPr/>
          <p:nvPr/>
        </p:nvPicPr>
        <p:blipFill>
          <a:blip r:embed="rId2"/>
          <a:stretch>
            <a:fillRect/>
          </a:stretch>
        </p:blipFill>
        <p:spPr>
          <a:xfrm>
            <a:off x="2026759" y="3180068"/>
            <a:ext cx="8117840" cy="1873038"/>
          </a:xfrm>
          <a:prstGeom prst="rect">
            <a:avLst/>
          </a:prstGeom>
          <a:ln>
            <a:solidFill>
              <a:schemeClr val="accent1"/>
            </a:solidFill>
          </a:ln>
        </p:spPr>
      </p:pic>
    </p:spTree>
    <p:extLst>
      <p:ext uri="{BB962C8B-B14F-4D97-AF65-F5344CB8AC3E}">
        <p14:creationId xmlns:p14="http://schemas.microsoft.com/office/powerpoint/2010/main" val="13719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1"/>
          </p:nvPr>
        </p:nvSpPr>
        <p:spPr/>
        <p:txBody>
          <a:bodyPr/>
          <a:lstStyle/>
          <a:p>
            <a:r>
              <a:rPr lang="zh-CN" altLang="en-US" b="1" dirty="0"/>
              <a:t>如何支撑高效率的计算分析</a:t>
            </a:r>
            <a:endParaRPr lang="en-US" altLang="zh-CN" b="1" dirty="0"/>
          </a:p>
          <a:p>
            <a:pPr marL="0" indent="0">
              <a:buNone/>
            </a:pPr>
            <a:r>
              <a:rPr lang="zh-CN" altLang="en-US" dirty="0">
                <a:solidFill>
                  <a:schemeClr val="tx1"/>
                </a:solidFill>
              </a:rPr>
              <a:t>传统存储方式意味着数据：存储是存储，计算是计算，当</a:t>
            </a:r>
            <a:r>
              <a:rPr lang="zh-CN" altLang="en-US" dirty="0">
                <a:solidFill>
                  <a:srgbClr val="92D050"/>
                </a:solidFill>
              </a:rPr>
              <a:t>需要处理数据的时候把数据移动过来</a:t>
            </a:r>
            <a:r>
              <a:rPr lang="zh-CN" altLang="en-US" dirty="0">
                <a:solidFill>
                  <a:schemeClr val="tx1"/>
                </a:solidFill>
              </a:rPr>
              <a:t>。</a:t>
            </a:r>
            <a:endParaRPr lang="en-US" altLang="zh-CN" dirty="0">
              <a:solidFill>
                <a:schemeClr val="tx1"/>
              </a:solidFill>
            </a:endParaRPr>
          </a:p>
          <a:p>
            <a:pPr marL="0" indent="0">
              <a:buNone/>
            </a:pPr>
            <a:r>
              <a:rPr lang="zh-CN" altLang="en-US" dirty="0">
                <a:solidFill>
                  <a:schemeClr val="tx1"/>
                </a:solidFill>
              </a:rPr>
              <a:t>程序和数据存储是属于不同的技术厂商实现，无法有机统一整合在一起。</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lang="zh-CN" altLang="en-US" dirty="0"/>
              <a:t>文件系统</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dirty="0"/>
              <a:t>海量数据存储遇到的问题</a:t>
            </a:r>
          </a:p>
        </p:txBody>
      </p:sp>
    </p:spTree>
    <p:extLst>
      <p:ext uri="{BB962C8B-B14F-4D97-AF65-F5344CB8AC3E}">
        <p14:creationId xmlns:p14="http://schemas.microsoft.com/office/powerpoint/2010/main" val="7200678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Archives</a:t>
            </a:r>
            <a:r>
              <a:rPr lang="zh-CN" altLang="zh-CN" dirty="0"/>
              <a:t>可以有效的处理以上问题，它可以</a:t>
            </a:r>
            <a:r>
              <a:rPr lang="zh-CN" altLang="zh-CN" dirty="0">
                <a:solidFill>
                  <a:srgbClr val="FF0000"/>
                </a:solidFill>
              </a:rPr>
              <a:t>把多个文件归档成为一个文件</a:t>
            </a:r>
            <a:r>
              <a:rPr lang="zh-CN" altLang="en-US" dirty="0"/>
              <a:t>；</a:t>
            </a:r>
            <a:endParaRPr lang="en-US" altLang="zh-CN" dirty="0"/>
          </a:p>
          <a:p>
            <a:r>
              <a:rPr lang="zh-CN" altLang="zh-CN" dirty="0"/>
              <a:t>归档成一个文件后还可以透明的访问</a:t>
            </a:r>
            <a:r>
              <a:rPr lang="zh-CN" altLang="en-US" dirty="0"/>
              <a:t>之前的</a:t>
            </a:r>
            <a:r>
              <a:rPr lang="zh-CN" altLang="zh-CN" dirty="0"/>
              <a:t>每一个文件。</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概述</a:t>
            </a:r>
          </a:p>
        </p:txBody>
      </p:sp>
      <p:pic>
        <p:nvPicPr>
          <p:cNvPr id="8" name="图片 7"/>
          <p:cNvPicPr/>
          <p:nvPr/>
        </p:nvPicPr>
        <p:blipFill>
          <a:blip r:embed="rId2"/>
          <a:stretch>
            <a:fillRect/>
          </a:stretch>
        </p:blipFill>
        <p:spPr>
          <a:xfrm>
            <a:off x="2451891" y="3119754"/>
            <a:ext cx="7267575" cy="2661285"/>
          </a:xfrm>
          <a:prstGeom prst="rect">
            <a:avLst/>
          </a:prstGeom>
          <a:ln>
            <a:solidFill>
              <a:schemeClr val="accent1"/>
            </a:solidFill>
          </a:ln>
        </p:spPr>
      </p:pic>
    </p:spTree>
    <p:extLst>
      <p:ext uri="{BB962C8B-B14F-4D97-AF65-F5344CB8AC3E}">
        <p14:creationId xmlns:p14="http://schemas.microsoft.com/office/powerpoint/2010/main" val="27207500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sz="1400" dirty="0"/>
              <a:t>Usage: hadoop archive -</a:t>
            </a:r>
            <a:r>
              <a:rPr lang="en-US" altLang="zh-CN" sz="1400" dirty="0" err="1"/>
              <a:t>archiveName</a:t>
            </a:r>
            <a:r>
              <a:rPr lang="en-US" altLang="zh-CN" sz="1400" dirty="0"/>
              <a:t> name -p &lt;parent&gt; &lt;</a:t>
            </a:r>
            <a:r>
              <a:rPr lang="en-US" altLang="zh-CN" sz="1400" dirty="0" err="1"/>
              <a:t>src</a:t>
            </a:r>
            <a:r>
              <a:rPr lang="en-US" altLang="zh-CN" sz="1400" dirty="0"/>
              <a:t>&gt;* &lt;</a:t>
            </a:r>
            <a:r>
              <a:rPr lang="en-US" altLang="zh-CN" sz="1400" dirty="0" err="1"/>
              <a:t>dest</a:t>
            </a:r>
            <a:r>
              <a:rPr lang="en-US" altLang="zh-CN" sz="1400" dirty="0"/>
              <a:t>&gt;</a:t>
            </a:r>
          </a:p>
          <a:p>
            <a:pPr marL="0" indent="0">
              <a:buNone/>
            </a:pPr>
            <a:r>
              <a:rPr lang="zh-CN" altLang="en-US" sz="1400" dirty="0"/>
              <a:t>           </a:t>
            </a:r>
            <a:r>
              <a:rPr lang="en-US" altLang="zh-CN" sz="1400" dirty="0"/>
              <a:t>-</a:t>
            </a:r>
            <a:r>
              <a:rPr lang="en-US" altLang="zh-CN" sz="1400" dirty="0" err="1"/>
              <a:t>archiveName</a:t>
            </a:r>
            <a:r>
              <a:rPr lang="zh-CN" altLang="en-US" sz="1400" dirty="0"/>
              <a:t> 指要创建的存档的名称。扩展名应该是*</a:t>
            </a:r>
            <a:r>
              <a:rPr lang="en-US" altLang="zh-CN" sz="1400" dirty="0"/>
              <a:t>.har</a:t>
            </a:r>
            <a:r>
              <a:rPr lang="zh-CN" altLang="en-US" sz="1400" dirty="0"/>
              <a:t>。 </a:t>
            </a:r>
            <a:endParaRPr lang="en-US" altLang="zh-CN" sz="1400" dirty="0"/>
          </a:p>
          <a:p>
            <a:pPr marL="0" indent="0">
              <a:buNone/>
            </a:pPr>
            <a:r>
              <a:rPr lang="en-US" altLang="zh-CN" sz="1400" dirty="0"/>
              <a:t>           -p</a:t>
            </a:r>
            <a:r>
              <a:rPr lang="zh-CN" altLang="en-US" sz="1400" dirty="0"/>
              <a:t> 指定文件档案文件</a:t>
            </a:r>
            <a:r>
              <a:rPr lang="en-US" altLang="zh-CN" sz="1400" dirty="0" err="1"/>
              <a:t>src</a:t>
            </a:r>
            <a:r>
              <a:rPr lang="zh-CN" altLang="en-US" sz="1400" dirty="0"/>
              <a:t>的相对路径。</a:t>
            </a:r>
          </a:p>
          <a:p>
            <a:pPr marL="0" indent="0">
              <a:buNone/>
            </a:pPr>
            <a:r>
              <a:rPr lang="zh-CN" altLang="en-US" sz="1400" dirty="0"/>
              <a:t>比如：</a:t>
            </a:r>
            <a:r>
              <a:rPr lang="en-US" altLang="zh-CN" sz="1400" dirty="0"/>
              <a:t>-p /foo/bar a/b/c e/f/g</a:t>
            </a:r>
            <a:r>
              <a:rPr lang="zh-CN" altLang="en-US" sz="1400" dirty="0"/>
              <a:t>，这里的</a:t>
            </a:r>
            <a:r>
              <a:rPr lang="en-US" altLang="zh-CN" sz="1400" dirty="0"/>
              <a:t>/foo/bar</a:t>
            </a:r>
            <a:r>
              <a:rPr lang="zh-CN" altLang="en-US" sz="1400" dirty="0"/>
              <a:t>是</a:t>
            </a:r>
            <a:r>
              <a:rPr lang="en-US" altLang="zh-CN" sz="1400" dirty="0"/>
              <a:t>a/b/c</a:t>
            </a:r>
            <a:r>
              <a:rPr lang="zh-CN" altLang="en-US" sz="1400" dirty="0"/>
              <a:t>与</a:t>
            </a:r>
            <a:r>
              <a:rPr lang="en-US" altLang="zh-CN" sz="1400" dirty="0"/>
              <a:t>e/f/g</a:t>
            </a:r>
            <a:r>
              <a:rPr lang="zh-CN" altLang="en-US" sz="1400" dirty="0"/>
              <a:t>的父路径，所以完整路径为</a:t>
            </a:r>
            <a:r>
              <a:rPr lang="en-US" altLang="zh-CN" sz="1400" dirty="0"/>
              <a:t>/foo/bar/a/b/c</a:t>
            </a:r>
            <a:r>
              <a:rPr lang="zh-CN" altLang="en-US" sz="1400" dirty="0"/>
              <a:t>与</a:t>
            </a:r>
            <a:r>
              <a:rPr lang="en-US" altLang="zh-CN" sz="1400" dirty="0"/>
              <a:t>/foo/bar/e/f/g</a:t>
            </a:r>
            <a:r>
              <a:rPr lang="zh-CN" altLang="en-US" sz="1400" dirty="0"/>
              <a:t>。</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创建档案</a:t>
            </a:r>
            <a:endParaRPr lang="en-US" altLang="zh-CN" dirty="0"/>
          </a:p>
        </p:txBody>
      </p:sp>
    </p:spTree>
    <p:extLst>
      <p:ext uri="{BB962C8B-B14F-4D97-AF65-F5344CB8AC3E}">
        <p14:creationId xmlns:p14="http://schemas.microsoft.com/office/powerpoint/2010/main" val="23043608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案例：存档一个目录</a:t>
            </a:r>
            <a:r>
              <a:rPr lang="en-US" altLang="zh-CN" dirty="0"/>
              <a:t>/</a:t>
            </a:r>
            <a:r>
              <a:rPr lang="en-US" altLang="zh-CN" dirty="0" err="1"/>
              <a:t>smallfile</a:t>
            </a:r>
            <a:r>
              <a:rPr lang="zh-CN" altLang="en-US" dirty="0"/>
              <a:t>下的所有文件</a:t>
            </a:r>
            <a:r>
              <a:rPr lang="en-US" altLang="zh-CN" dirty="0"/>
              <a:t>:</a:t>
            </a:r>
          </a:p>
          <a:p>
            <a:pPr marL="0" indent="0">
              <a:buNone/>
            </a:pPr>
            <a:r>
              <a:rPr lang="en-US" altLang="zh-CN" dirty="0"/>
              <a:t>hadoop archive -</a:t>
            </a:r>
            <a:r>
              <a:rPr lang="en-US" altLang="zh-CN" dirty="0" err="1"/>
              <a:t>archiveName</a:t>
            </a:r>
            <a:r>
              <a:rPr lang="en-US" altLang="zh-CN" dirty="0"/>
              <a:t> </a:t>
            </a:r>
            <a:r>
              <a:rPr lang="en-US" altLang="zh-CN" dirty="0" err="1"/>
              <a:t>test.har</a:t>
            </a:r>
            <a:r>
              <a:rPr lang="en-US" altLang="zh-CN" dirty="0"/>
              <a:t> -p /</a:t>
            </a:r>
            <a:r>
              <a:rPr lang="en-US" altLang="zh-CN" dirty="0" err="1"/>
              <a:t>smallfile</a:t>
            </a:r>
            <a:r>
              <a:rPr lang="en-US" altLang="zh-CN" dirty="0"/>
              <a:t> /</a:t>
            </a:r>
            <a:r>
              <a:rPr lang="en-US" altLang="zh-CN" dirty="0" err="1"/>
              <a:t>outputdir</a:t>
            </a:r>
            <a:endParaRPr lang="en-US" altLang="zh-CN" dirty="0"/>
          </a:p>
          <a:p>
            <a:r>
              <a:rPr lang="zh-CN" altLang="en-US" dirty="0"/>
              <a:t>这样就会在</a:t>
            </a:r>
            <a:r>
              <a:rPr lang="en-US" altLang="zh-CN" dirty="0"/>
              <a:t>/</a:t>
            </a:r>
            <a:r>
              <a:rPr lang="en-US" altLang="zh-CN" dirty="0" err="1"/>
              <a:t>outputdir</a:t>
            </a:r>
            <a:r>
              <a:rPr lang="zh-CN" altLang="en-US" dirty="0"/>
              <a:t>目录下创建一个名为</a:t>
            </a:r>
            <a:r>
              <a:rPr lang="en-US" altLang="zh-CN" dirty="0" err="1"/>
              <a:t>test.har</a:t>
            </a:r>
            <a:r>
              <a:rPr lang="zh-CN" altLang="en-US" dirty="0"/>
              <a:t>的存档文件。</a:t>
            </a:r>
          </a:p>
          <a:p>
            <a:r>
              <a:rPr lang="zh-CN" altLang="en-US" dirty="0"/>
              <a:t>注意：</a:t>
            </a:r>
            <a:r>
              <a:rPr lang="en-US" altLang="zh-CN" b="1" dirty="0">
                <a:solidFill>
                  <a:srgbClr val="FF0000"/>
                </a:solidFill>
              </a:rPr>
              <a:t>Archive</a:t>
            </a:r>
            <a:r>
              <a:rPr lang="zh-CN" altLang="en-US" b="1" dirty="0">
                <a:solidFill>
                  <a:srgbClr val="FF0000"/>
                </a:solidFill>
              </a:rPr>
              <a:t>归档是通过</a:t>
            </a:r>
            <a:r>
              <a:rPr lang="en-US" altLang="zh-CN" b="1" dirty="0">
                <a:solidFill>
                  <a:srgbClr val="FF0000"/>
                </a:solidFill>
              </a:rPr>
              <a:t>MapReduce</a:t>
            </a:r>
            <a:r>
              <a:rPr lang="zh-CN" altLang="en-US" b="1" dirty="0">
                <a:solidFill>
                  <a:srgbClr val="FF0000"/>
                </a:solidFill>
              </a:rPr>
              <a:t>程序完成的，需要启动</a:t>
            </a:r>
            <a:r>
              <a:rPr lang="en-US" altLang="zh-CN" b="1" dirty="0">
                <a:solidFill>
                  <a:srgbClr val="FF0000"/>
                </a:solidFill>
              </a:rPr>
              <a:t>YARN</a:t>
            </a:r>
            <a:r>
              <a:rPr lang="zh-CN" altLang="en-US" b="1" dirty="0">
                <a:solidFill>
                  <a:srgbClr val="FF0000"/>
                </a:solidFill>
              </a:rPr>
              <a:t>集群</a:t>
            </a:r>
            <a:r>
              <a:rPr lang="zh-CN" altLang="en-US" dirty="0"/>
              <a:t>。</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创建档案</a:t>
            </a:r>
            <a:endParaRPr lang="en-US" altLang="zh-CN" dirty="0"/>
          </a:p>
        </p:txBody>
      </p:sp>
      <p:pic>
        <p:nvPicPr>
          <p:cNvPr id="8" name="图片 7"/>
          <p:cNvPicPr/>
          <p:nvPr/>
        </p:nvPicPr>
        <p:blipFill>
          <a:blip r:embed="rId2"/>
          <a:stretch>
            <a:fillRect/>
          </a:stretch>
        </p:blipFill>
        <p:spPr>
          <a:xfrm>
            <a:off x="2182026" y="3846861"/>
            <a:ext cx="7807306" cy="1544320"/>
          </a:xfrm>
          <a:prstGeom prst="rect">
            <a:avLst/>
          </a:prstGeom>
          <a:ln>
            <a:solidFill>
              <a:schemeClr val="accent1"/>
            </a:solidFill>
          </a:ln>
        </p:spPr>
      </p:pic>
    </p:spTree>
    <p:extLst>
      <p:ext uri="{BB962C8B-B14F-4D97-AF65-F5344CB8AC3E}">
        <p14:creationId xmlns:p14="http://schemas.microsoft.com/office/powerpoint/2010/main" val="3453112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fs -ls /</a:t>
            </a:r>
            <a:r>
              <a:rPr lang="en-US" altLang="zh-CN" dirty="0" err="1"/>
              <a:t>outputdir</a:t>
            </a:r>
            <a:r>
              <a:rPr lang="en-US" altLang="zh-CN" dirty="0"/>
              <a:t>/</a:t>
            </a:r>
            <a:r>
              <a:rPr lang="en-US" altLang="zh-CN" dirty="0" err="1"/>
              <a:t>test.har</a:t>
            </a:r>
            <a:endParaRPr lang="en-US" altLang="zh-CN" dirty="0"/>
          </a:p>
          <a:p>
            <a:r>
              <a:rPr lang="zh-CN" altLang="en-US" dirty="0"/>
              <a:t>这里可以看到</a:t>
            </a:r>
            <a:r>
              <a:rPr lang="en-US" altLang="zh-CN" dirty="0"/>
              <a:t>har</a:t>
            </a:r>
            <a:r>
              <a:rPr lang="zh-CN" altLang="en-US" dirty="0"/>
              <a:t>文件包括：两个索引文件，多个</a:t>
            </a:r>
            <a:r>
              <a:rPr lang="en-US" altLang="zh-CN" dirty="0"/>
              <a:t>part</a:t>
            </a:r>
            <a:r>
              <a:rPr lang="zh-CN" altLang="en-US" dirty="0"/>
              <a:t>文件（本例只有一个）以及一个标识成功与否的文件。</a:t>
            </a:r>
            <a:r>
              <a:rPr lang="en-US" altLang="zh-CN" dirty="0"/>
              <a:t>part</a:t>
            </a:r>
            <a:r>
              <a:rPr lang="zh-CN" altLang="en-US" dirty="0"/>
              <a:t>文件是多个原文件的集合， 通过</a:t>
            </a:r>
            <a:r>
              <a:rPr lang="en-US" altLang="zh-CN" dirty="0"/>
              <a:t>index</a:t>
            </a:r>
            <a:r>
              <a:rPr lang="zh-CN" altLang="en-US" dirty="0"/>
              <a:t>文件可以去找到原文件。</a:t>
            </a:r>
          </a:p>
          <a:p>
            <a:r>
              <a:rPr lang="zh-CN" altLang="en-US" dirty="0"/>
              <a:t>例如上述的三个小文件</a:t>
            </a:r>
            <a:r>
              <a:rPr lang="en-US" altLang="zh-CN" dirty="0"/>
              <a:t>1.txt 2.txt 3.txt</a:t>
            </a:r>
            <a:r>
              <a:rPr lang="zh-CN" altLang="en-US" dirty="0"/>
              <a:t>内容分别为</a:t>
            </a:r>
            <a:r>
              <a:rPr lang="en-US" altLang="zh-CN" dirty="0"/>
              <a:t>1</a:t>
            </a:r>
            <a:r>
              <a:rPr lang="zh-CN" altLang="en-US" dirty="0"/>
              <a:t>，</a:t>
            </a:r>
            <a:r>
              <a:rPr lang="en-US" altLang="zh-CN" dirty="0"/>
              <a:t>2</a:t>
            </a:r>
            <a:r>
              <a:rPr lang="zh-CN" altLang="en-US" dirty="0"/>
              <a:t>，</a:t>
            </a:r>
            <a:r>
              <a:rPr lang="en-US" altLang="zh-CN" dirty="0"/>
              <a:t>3</a:t>
            </a:r>
            <a:r>
              <a:rPr lang="zh-CN" altLang="en-US" dirty="0"/>
              <a:t>。进行</a:t>
            </a:r>
            <a:r>
              <a:rPr lang="en-US" altLang="zh-CN" dirty="0"/>
              <a:t>archive</a:t>
            </a:r>
            <a:r>
              <a:rPr lang="zh-CN" altLang="en-US" dirty="0"/>
              <a:t>操作之后，三个小文件就归档到</a:t>
            </a:r>
            <a:r>
              <a:rPr lang="en-US" altLang="zh-CN" dirty="0" err="1"/>
              <a:t>test.har</a:t>
            </a:r>
            <a:r>
              <a:rPr lang="zh-CN" altLang="en-US" dirty="0"/>
              <a:t>里的</a:t>
            </a:r>
            <a:r>
              <a:rPr lang="en-US" altLang="zh-CN" dirty="0"/>
              <a:t>part-0</a:t>
            </a:r>
            <a:r>
              <a:rPr lang="zh-CN" altLang="en-US" dirty="0"/>
              <a:t>一个文件里。</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查看归档之后的样子</a:t>
            </a:r>
          </a:p>
        </p:txBody>
      </p:sp>
      <p:pic>
        <p:nvPicPr>
          <p:cNvPr id="8" name="图片 7"/>
          <p:cNvPicPr/>
          <p:nvPr/>
        </p:nvPicPr>
        <p:blipFill>
          <a:blip r:embed="rId2"/>
          <a:stretch>
            <a:fillRect/>
          </a:stretch>
        </p:blipFill>
        <p:spPr>
          <a:xfrm>
            <a:off x="2741451" y="3755920"/>
            <a:ext cx="6688455" cy="1273280"/>
          </a:xfrm>
          <a:prstGeom prst="rect">
            <a:avLst/>
          </a:prstGeom>
          <a:ln>
            <a:solidFill>
              <a:schemeClr val="accent1"/>
            </a:solidFill>
          </a:ln>
        </p:spPr>
      </p:pic>
      <p:pic>
        <p:nvPicPr>
          <p:cNvPr id="9" name="图片 8"/>
          <p:cNvPicPr/>
          <p:nvPr/>
        </p:nvPicPr>
        <p:blipFill>
          <a:blip r:embed="rId3"/>
          <a:stretch>
            <a:fillRect/>
          </a:stretch>
        </p:blipFill>
        <p:spPr>
          <a:xfrm>
            <a:off x="2741450" y="5292727"/>
            <a:ext cx="6688455" cy="1250313"/>
          </a:xfrm>
          <a:prstGeom prst="rect">
            <a:avLst/>
          </a:prstGeom>
          <a:ln>
            <a:solidFill>
              <a:schemeClr val="accent1"/>
            </a:solidFill>
          </a:ln>
        </p:spPr>
      </p:pic>
    </p:spTree>
    <p:extLst>
      <p:ext uri="{BB962C8B-B14F-4D97-AF65-F5344CB8AC3E}">
        <p14:creationId xmlns:p14="http://schemas.microsoft.com/office/powerpoint/2010/main" val="16409899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在查看</a:t>
            </a:r>
            <a:r>
              <a:rPr lang="en-US" altLang="zh-CN" dirty="0"/>
              <a:t>har</a:t>
            </a:r>
            <a:r>
              <a:rPr lang="zh-CN" altLang="en-US" dirty="0"/>
              <a:t>文件的时候，如果没有指定访问协议，默认使用的就是</a:t>
            </a:r>
            <a:r>
              <a:rPr lang="en-US" altLang="zh-CN" dirty="0"/>
              <a:t>hdfs://</a:t>
            </a:r>
            <a:r>
              <a:rPr lang="zh-CN" altLang="en-US" dirty="0"/>
              <a:t>，此时所能看到的就是归档之后的样子。</a:t>
            </a:r>
            <a:endParaRPr lang="en-US" altLang="zh-CN" dirty="0"/>
          </a:p>
          <a:p>
            <a:r>
              <a:rPr lang="zh-CN" altLang="en-US" dirty="0"/>
              <a:t>此外，</a:t>
            </a:r>
            <a:r>
              <a:rPr lang="en-US" altLang="zh-CN" dirty="0"/>
              <a:t>Archive</a:t>
            </a:r>
            <a:r>
              <a:rPr lang="zh-CN" altLang="en-US" dirty="0"/>
              <a:t>还提供了自己的</a:t>
            </a:r>
            <a:r>
              <a:rPr lang="en-US" altLang="zh-CN" dirty="0"/>
              <a:t>har </a:t>
            </a:r>
            <a:r>
              <a:rPr lang="en-US" altLang="zh-CN" dirty="0" err="1"/>
              <a:t>uri</a:t>
            </a:r>
            <a:r>
              <a:rPr lang="zh-CN" altLang="en-US" dirty="0"/>
              <a:t>访问协议。如果用</a:t>
            </a:r>
            <a:r>
              <a:rPr lang="en-US" altLang="zh-CN" dirty="0"/>
              <a:t>har </a:t>
            </a:r>
            <a:r>
              <a:rPr lang="en-US" altLang="zh-CN" dirty="0" err="1"/>
              <a:t>uri</a:t>
            </a:r>
            <a:r>
              <a:rPr lang="zh-CN" altLang="en-US" dirty="0"/>
              <a:t>去访问的话，索引、标识等文件就会隐藏起来，只显示创建档案之前的原文件：</a:t>
            </a:r>
            <a:endParaRPr lang="en-US" altLang="zh-CN" dirty="0"/>
          </a:p>
          <a:p>
            <a:r>
              <a:rPr lang="en-US" altLang="zh-CN" dirty="0"/>
              <a:t>Hadoop Archives</a:t>
            </a:r>
            <a:r>
              <a:rPr lang="zh-CN" altLang="en-US" dirty="0"/>
              <a:t>的</a:t>
            </a:r>
            <a:r>
              <a:rPr lang="en-US" altLang="zh-CN" dirty="0"/>
              <a:t>URI</a:t>
            </a:r>
            <a:r>
              <a:rPr lang="zh-CN" altLang="en-US" dirty="0"/>
              <a:t>是：</a:t>
            </a:r>
            <a:r>
              <a:rPr lang="en-US" altLang="zh-CN" dirty="0"/>
              <a:t>har://scheme-hostname:port/archivepath/fileinarchive   </a:t>
            </a:r>
          </a:p>
          <a:p>
            <a:r>
              <a:rPr lang="en-US" altLang="zh-CN" dirty="0"/>
              <a:t>scheme-hostname</a:t>
            </a:r>
            <a:r>
              <a:rPr lang="zh-CN" altLang="en-US" dirty="0"/>
              <a:t>格式为</a:t>
            </a:r>
            <a:r>
              <a:rPr lang="en-US" altLang="zh-CN" b="1" dirty="0">
                <a:solidFill>
                  <a:srgbClr val="FF0000"/>
                </a:solidFill>
              </a:rPr>
              <a:t>hdfs-</a:t>
            </a:r>
            <a:r>
              <a:rPr lang="zh-CN" altLang="en-US" b="1" dirty="0">
                <a:solidFill>
                  <a:srgbClr val="FF0000"/>
                </a:solidFill>
              </a:rPr>
              <a:t>域名</a:t>
            </a:r>
            <a:r>
              <a:rPr lang="en-US" altLang="zh-CN" b="1" dirty="0">
                <a:solidFill>
                  <a:srgbClr val="FF0000"/>
                </a:solidFill>
              </a:rPr>
              <a:t>:</a:t>
            </a:r>
            <a:r>
              <a:rPr lang="zh-CN" altLang="en-US" b="1" dirty="0">
                <a:solidFill>
                  <a:srgbClr val="FF0000"/>
                </a:solidFill>
              </a:rPr>
              <a:t>端口</a:t>
            </a:r>
            <a:endParaRPr lang="zh-CN" altLang="en-US" dirty="0"/>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查看归档之前的样子</a:t>
            </a:r>
          </a:p>
        </p:txBody>
      </p:sp>
      <p:pic>
        <p:nvPicPr>
          <p:cNvPr id="8" name="图片 7"/>
          <p:cNvPicPr/>
          <p:nvPr/>
        </p:nvPicPr>
        <p:blipFill>
          <a:blip r:embed="rId2"/>
          <a:stretch>
            <a:fillRect/>
          </a:stretch>
        </p:blipFill>
        <p:spPr>
          <a:xfrm>
            <a:off x="2585559" y="4032730"/>
            <a:ext cx="7000240" cy="2021840"/>
          </a:xfrm>
          <a:prstGeom prst="rect">
            <a:avLst/>
          </a:prstGeom>
        </p:spPr>
      </p:pic>
    </p:spTree>
    <p:extLst>
      <p:ext uri="{BB962C8B-B14F-4D97-AF65-F5344CB8AC3E}">
        <p14:creationId xmlns:p14="http://schemas.microsoft.com/office/powerpoint/2010/main" val="3387255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zh-CN" altLang="en-US" dirty="0"/>
              <a:t>按顺序解压存档（串行）：</a:t>
            </a:r>
          </a:p>
          <a:p>
            <a:pPr marL="0" indent="0">
              <a:buNone/>
            </a:pPr>
            <a:r>
              <a:rPr lang="en-US" altLang="zh-CN" dirty="0"/>
              <a:t>hadoop fs -cp har:///outputdir/test.har/* /smallfile1</a:t>
            </a:r>
          </a:p>
          <a:p>
            <a:r>
              <a:rPr lang="zh-CN" altLang="en-US" dirty="0"/>
              <a:t>要并行解压存档，请使用</a:t>
            </a:r>
            <a:r>
              <a:rPr lang="en-US" altLang="zh-CN" dirty="0" err="1"/>
              <a:t>DistCp</a:t>
            </a:r>
            <a:r>
              <a:rPr lang="en-US" altLang="zh-CN" dirty="0"/>
              <a:t>,</a:t>
            </a:r>
            <a:r>
              <a:rPr lang="zh-CN" altLang="en-US" dirty="0"/>
              <a:t>对应大的归档文件可以提高效率：</a:t>
            </a:r>
          </a:p>
          <a:p>
            <a:pPr marL="0" indent="0">
              <a:buNone/>
            </a:pPr>
            <a:r>
              <a:rPr lang="en-US" altLang="zh-CN" dirty="0"/>
              <a:t>hadoop distcp har:///outputdir/test.har/* /smallfile2</a:t>
            </a: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提取档案</a:t>
            </a:r>
            <a:endParaRPr lang="en-US" altLang="zh-CN" dirty="0"/>
          </a:p>
        </p:txBody>
      </p:sp>
      <p:pic>
        <p:nvPicPr>
          <p:cNvPr id="8" name="图片 7"/>
          <p:cNvPicPr/>
          <p:nvPr/>
        </p:nvPicPr>
        <p:blipFill>
          <a:blip r:embed="rId2"/>
          <a:stretch>
            <a:fillRect/>
          </a:stretch>
        </p:blipFill>
        <p:spPr>
          <a:xfrm>
            <a:off x="1279839" y="4090035"/>
            <a:ext cx="9611680" cy="1775673"/>
          </a:xfrm>
          <a:prstGeom prst="rect">
            <a:avLst/>
          </a:prstGeom>
        </p:spPr>
      </p:pic>
    </p:spTree>
    <p:extLst>
      <p:ext uri="{BB962C8B-B14F-4D97-AF65-F5344CB8AC3E}">
        <p14:creationId xmlns:p14="http://schemas.microsoft.com/office/powerpoint/2010/main" val="7249057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1"/>
          </p:nvPr>
        </p:nvSpPr>
        <p:spPr/>
        <p:txBody>
          <a:bodyPr/>
          <a:lstStyle/>
          <a:p>
            <a:r>
              <a:rPr lang="en-US" altLang="zh-CN" dirty="0"/>
              <a:t>Hadoop archive</a:t>
            </a:r>
            <a:r>
              <a:rPr lang="zh-CN" altLang="en-US" dirty="0"/>
              <a:t>是特殊的档案格式。一个</a:t>
            </a:r>
            <a:r>
              <a:rPr lang="en-US" altLang="zh-CN" dirty="0"/>
              <a:t>Hadoop archive</a:t>
            </a:r>
            <a:r>
              <a:rPr lang="zh-CN" altLang="en-US" dirty="0"/>
              <a:t>对应一个文件系统目录。</a:t>
            </a:r>
            <a:r>
              <a:rPr lang="en-US" altLang="zh-CN" dirty="0"/>
              <a:t>archive</a:t>
            </a:r>
            <a:r>
              <a:rPr lang="zh-CN" altLang="en-US" dirty="0"/>
              <a:t>的扩展名是*</a:t>
            </a:r>
            <a:r>
              <a:rPr lang="en-US" altLang="zh-CN" dirty="0"/>
              <a:t>.har</a:t>
            </a:r>
            <a:r>
              <a:rPr lang="zh-CN" altLang="en-US" dirty="0"/>
              <a:t>；</a:t>
            </a:r>
            <a:endParaRPr lang="en-US" altLang="zh-CN" dirty="0"/>
          </a:p>
          <a:p>
            <a:r>
              <a:rPr lang="zh-CN" altLang="en-US" dirty="0"/>
              <a:t>创建</a:t>
            </a:r>
            <a:r>
              <a:rPr lang="en-US" altLang="zh-CN" dirty="0"/>
              <a:t>archives</a:t>
            </a:r>
            <a:r>
              <a:rPr lang="zh-CN" altLang="en-US" dirty="0"/>
              <a:t>本质是运行一个</a:t>
            </a:r>
            <a:r>
              <a:rPr lang="en-US" altLang="zh-CN" dirty="0"/>
              <a:t>Map/Reduce</a:t>
            </a:r>
            <a:r>
              <a:rPr lang="zh-CN" altLang="en-US" dirty="0"/>
              <a:t>任务，所以应该在</a:t>
            </a:r>
            <a:r>
              <a:rPr lang="en-US" altLang="zh-CN" dirty="0"/>
              <a:t>Hadoop</a:t>
            </a:r>
            <a:r>
              <a:rPr lang="zh-CN" altLang="en-US" dirty="0"/>
              <a:t>集群上运行创建档案的命令； </a:t>
            </a:r>
            <a:endParaRPr lang="en-US" altLang="zh-CN" dirty="0"/>
          </a:p>
          <a:p>
            <a:r>
              <a:rPr lang="zh-CN" altLang="en-US" dirty="0"/>
              <a:t>创建</a:t>
            </a:r>
            <a:r>
              <a:rPr lang="en-US" altLang="zh-CN" dirty="0"/>
              <a:t>archive</a:t>
            </a:r>
            <a:r>
              <a:rPr lang="zh-CN" altLang="en-US" dirty="0"/>
              <a:t>文件要消耗和原文件一样多的硬盘空间；</a:t>
            </a:r>
            <a:endParaRPr lang="en-US" altLang="zh-CN" dirty="0"/>
          </a:p>
          <a:p>
            <a:r>
              <a:rPr lang="en-US" altLang="zh-CN" dirty="0"/>
              <a:t>archive</a:t>
            </a:r>
            <a:r>
              <a:rPr lang="zh-CN" altLang="en-US" dirty="0"/>
              <a:t>文件不支持压缩，尽管</a:t>
            </a:r>
            <a:r>
              <a:rPr lang="en-US" altLang="zh-CN" dirty="0"/>
              <a:t>archive</a:t>
            </a:r>
            <a:r>
              <a:rPr lang="zh-CN" altLang="en-US" dirty="0"/>
              <a:t>文件看起来像已经被压缩过；</a:t>
            </a:r>
            <a:endParaRPr lang="en-US" altLang="zh-CN" dirty="0"/>
          </a:p>
          <a:p>
            <a:r>
              <a:rPr lang="en-US" altLang="zh-CN" dirty="0"/>
              <a:t>archive</a:t>
            </a:r>
            <a:r>
              <a:rPr lang="zh-CN" altLang="en-US" dirty="0"/>
              <a:t>文件一旦创建就无法改变，要修改的话，需要创建新的</a:t>
            </a:r>
            <a:r>
              <a:rPr lang="en-US" altLang="zh-CN" dirty="0"/>
              <a:t>archive</a:t>
            </a:r>
            <a:r>
              <a:rPr lang="zh-CN" altLang="en-US" dirty="0"/>
              <a:t>文件。事实上，一般不会再对存档后的文件进行修改，因为它们是定期存档的，比如每周或每日；</a:t>
            </a:r>
            <a:endParaRPr lang="en-US" altLang="zh-CN" dirty="0"/>
          </a:p>
          <a:p>
            <a:r>
              <a:rPr lang="zh-CN" altLang="en-US" dirty="0"/>
              <a:t>当创建</a:t>
            </a:r>
            <a:r>
              <a:rPr lang="en-US" altLang="zh-CN" dirty="0"/>
              <a:t>archive</a:t>
            </a:r>
            <a:r>
              <a:rPr lang="zh-CN" altLang="en-US" dirty="0"/>
              <a:t>时，源文件不会被更改或删除；</a:t>
            </a:r>
          </a:p>
          <a:p>
            <a:pPr marL="0" indent="0">
              <a:buNone/>
            </a:pPr>
            <a:endParaRPr lang="zh-CN" altLang="en-US" dirty="0"/>
          </a:p>
        </p:txBody>
      </p:sp>
      <p:sp>
        <p:nvSpPr>
          <p:cNvPr id="5" name="标题 4"/>
          <p:cNvSpPr>
            <a:spLocks noGrp="1"/>
          </p:cNvSpPr>
          <p:nvPr>
            <p:ph type="title"/>
          </p:nvPr>
        </p:nvSpPr>
        <p:spPr/>
        <p:txBody>
          <a:bodyPr/>
          <a:lstStyle/>
          <a:p>
            <a:r>
              <a:rPr lang="zh-CN" altLang="en-US" dirty="0"/>
              <a:t>文件归档工具</a:t>
            </a:r>
            <a:r>
              <a:rPr lang="en-US" altLang="zh-CN" dirty="0"/>
              <a:t>archive</a:t>
            </a:r>
            <a:endParaRPr lang="zh-CN" altLang="en-US" dirty="0"/>
          </a:p>
        </p:txBody>
      </p:sp>
      <p:sp>
        <p:nvSpPr>
          <p:cNvPr id="6" name="文本占位符 5"/>
          <p:cNvSpPr>
            <a:spLocks noGrp="1"/>
          </p:cNvSpPr>
          <p:nvPr>
            <p:ph type="body" sz="quarter" idx="10"/>
          </p:nvPr>
        </p:nvSpPr>
        <p:spPr/>
        <p:txBody>
          <a:bodyPr/>
          <a:lstStyle/>
          <a:p>
            <a:r>
              <a:rPr lang="zh-CN" altLang="en-US" dirty="0"/>
              <a:t>使用注意事项</a:t>
            </a:r>
          </a:p>
        </p:txBody>
      </p:sp>
    </p:spTree>
    <p:extLst>
      <p:ext uri="{BB962C8B-B14F-4D97-AF65-F5344CB8AC3E}">
        <p14:creationId xmlns:p14="http://schemas.microsoft.com/office/powerpoint/2010/main" val="346355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C7A42-DEB9-4846-9885-EF1F65B29AB4}"/>
              </a:ext>
            </a:extLst>
          </p:cNvPr>
          <p:cNvSpPr>
            <a:spLocks noGrp="1"/>
          </p:cNvSpPr>
          <p:nvPr>
            <p:ph type="title"/>
          </p:nvPr>
        </p:nvSpPr>
        <p:spPr/>
        <p:txBody>
          <a:bodyPr/>
          <a:lstStyle/>
          <a:p>
            <a:r>
              <a:rPr kumimoji="1" lang="en-US" altLang="zh-CN" dirty="0"/>
              <a:t>HDFS</a:t>
            </a:r>
            <a:r>
              <a:rPr kumimoji="1" lang="zh-CN" altLang="en-US" dirty="0"/>
              <a:t>元数据管理机制</a:t>
            </a:r>
            <a:endParaRPr kumimoji="1" lang="en-US" altLang="zh-CN" dirty="0"/>
          </a:p>
        </p:txBody>
      </p:sp>
      <p:sp>
        <p:nvSpPr>
          <p:cNvPr id="3" name="文本占位符 2">
            <a:extLst>
              <a:ext uri="{FF2B5EF4-FFF2-40B4-BE49-F238E27FC236}">
                <a16:creationId xmlns:a16="http://schemas.microsoft.com/office/drawing/2014/main" id="{DC0D98B5-82FB-804B-8565-7E31DD4B40B6}"/>
              </a:ext>
            </a:extLst>
          </p:cNvPr>
          <p:cNvSpPr>
            <a:spLocks noGrp="1"/>
          </p:cNvSpPr>
          <p:nvPr>
            <p:ph type="body" sz="quarter" idx="10"/>
          </p:nvPr>
        </p:nvSpPr>
        <p:spPr/>
        <p:txBody>
          <a:bodyPr/>
          <a:lstStyle/>
          <a:p>
            <a:r>
              <a:rPr kumimoji="1" lang="en-US" altLang="zh-CN" dirty="0"/>
              <a:t>05</a:t>
            </a:r>
            <a:endParaRPr kumimoji="1" lang="zh-CN" altLang="en-US" dirty="0"/>
          </a:p>
        </p:txBody>
      </p:sp>
    </p:spTree>
    <p:extLst>
      <p:ext uri="{BB962C8B-B14F-4D97-AF65-F5344CB8AC3E}">
        <p14:creationId xmlns:p14="http://schemas.microsoft.com/office/powerpoint/2010/main" val="36270939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dirty="0">
                <a:solidFill>
                  <a:srgbClr val="FF0000"/>
                </a:solidFill>
              </a:rPr>
              <a:t>元数据管理概述</a:t>
            </a:r>
            <a:endParaRPr lang="en-US" altLang="zh-CN" dirty="0">
              <a:solidFill>
                <a:srgbClr val="FF0000"/>
              </a:solidFill>
            </a:endParaRPr>
          </a:p>
          <a:p>
            <a:r>
              <a:rPr lang="zh-CN" altLang="en-US" dirty="0">
                <a:solidFill>
                  <a:schemeClr val="tx1"/>
                </a:solidFill>
              </a:rPr>
              <a:t>元数据管理相关目录文件</a:t>
            </a:r>
            <a:endParaRPr lang="en-US" altLang="zh-CN" dirty="0">
              <a:solidFill>
                <a:schemeClr val="tx1"/>
              </a:solidFill>
            </a:endParaRPr>
          </a:p>
          <a:p>
            <a:r>
              <a:rPr lang="en-US" altLang="zh-CN" dirty="0">
                <a:solidFill>
                  <a:schemeClr val="tx1"/>
                </a:solidFill>
              </a:rPr>
              <a:t>SecondaryNameNode</a:t>
            </a:r>
          </a:p>
          <a:p>
            <a:r>
              <a:rPr lang="en-US" altLang="zh-CN" dirty="0">
                <a:solidFill>
                  <a:schemeClr val="tx1"/>
                </a:solidFill>
              </a:rPr>
              <a:t>NameNode</a:t>
            </a:r>
            <a:r>
              <a:rPr lang="zh-CN" altLang="en-US" dirty="0">
                <a:solidFill>
                  <a:schemeClr val="tx1"/>
                </a:solidFill>
              </a:rPr>
              <a:t>元数据恢复</a:t>
            </a:r>
            <a:endParaRPr lang="en-US" altLang="zh-CN" dirty="0">
              <a:solidFill>
                <a:schemeClr val="tx1"/>
              </a:solidFill>
            </a:endParaRPr>
          </a:p>
        </p:txBody>
      </p:sp>
    </p:spTree>
    <p:extLst>
      <p:ext uri="{BB962C8B-B14F-4D97-AF65-F5344CB8AC3E}">
        <p14:creationId xmlns:p14="http://schemas.microsoft.com/office/powerpoint/2010/main" val="2343534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1"/>
          </p:nvPr>
        </p:nvSpPr>
        <p:spPr/>
        <p:txBody>
          <a:bodyPr/>
          <a:lstStyle/>
          <a:p>
            <a:r>
              <a:rPr lang="zh-CN" altLang="en-US" dirty="0"/>
              <a:t>在</a:t>
            </a:r>
            <a:r>
              <a:rPr lang="en-US" altLang="zh-CN" dirty="0">
                <a:solidFill>
                  <a:srgbClr val="FF0000"/>
                </a:solidFill>
              </a:rPr>
              <a:t>HDFS</a:t>
            </a:r>
            <a:r>
              <a:rPr lang="zh-CN" altLang="en-US" dirty="0">
                <a:solidFill>
                  <a:srgbClr val="FF0000"/>
                </a:solidFill>
              </a:rPr>
              <a:t>中，元数据主要指的是文件相关的元数据</a:t>
            </a:r>
            <a:r>
              <a:rPr lang="zh-CN" altLang="en-US" dirty="0"/>
              <a:t>，由</a:t>
            </a:r>
            <a:r>
              <a:rPr lang="en-US" altLang="zh-CN" dirty="0"/>
              <a:t>NameNode</a:t>
            </a:r>
            <a:r>
              <a:rPr lang="zh-CN" altLang="en-US" dirty="0"/>
              <a:t>管理维护。从广义的角度来说，因为</a:t>
            </a:r>
            <a:r>
              <a:rPr lang="en-US" altLang="zh-CN" dirty="0"/>
              <a:t>NameNode</a:t>
            </a:r>
            <a:r>
              <a:rPr lang="zh-CN" altLang="en-US" dirty="0"/>
              <a:t>还需要管理众多</a:t>
            </a:r>
            <a:r>
              <a:rPr lang="en-US" altLang="zh-CN" dirty="0"/>
              <a:t>DataNode</a:t>
            </a:r>
            <a:r>
              <a:rPr lang="zh-CN" altLang="en-US" dirty="0"/>
              <a:t>节点，因此</a:t>
            </a:r>
            <a:r>
              <a:rPr lang="en-US" altLang="zh-CN" dirty="0"/>
              <a:t>DataNode</a:t>
            </a:r>
            <a:r>
              <a:rPr lang="zh-CN" altLang="en-US" dirty="0"/>
              <a:t>的位置和健康状态信息也属于元数据。</a:t>
            </a:r>
          </a:p>
          <a:p>
            <a:endParaRPr lang="zh-CN" altLang="en-US" dirty="0"/>
          </a:p>
        </p:txBody>
      </p:sp>
      <p:sp>
        <p:nvSpPr>
          <p:cNvPr id="2" name="标题 1"/>
          <p:cNvSpPr>
            <a:spLocks noGrp="1"/>
          </p:cNvSpPr>
          <p:nvPr>
            <p:ph type="title"/>
          </p:nvPr>
        </p:nvSpPr>
        <p:spPr/>
        <p:txBody>
          <a:bodyPr/>
          <a:lstStyle/>
          <a:p>
            <a:r>
              <a:rPr lang="en-US" altLang="zh-CN" dirty="0"/>
              <a:t>NameNode</a:t>
            </a:r>
            <a:r>
              <a:rPr lang="zh-CN" altLang="en-US" dirty="0"/>
              <a:t>元数据管理</a:t>
            </a:r>
          </a:p>
        </p:txBody>
      </p:sp>
      <p:sp>
        <p:nvSpPr>
          <p:cNvPr id="5" name="文本占位符 4"/>
          <p:cNvSpPr>
            <a:spLocks noGrp="1"/>
          </p:cNvSpPr>
          <p:nvPr>
            <p:ph type="body" sz="quarter" idx="10"/>
          </p:nvPr>
        </p:nvSpPr>
        <p:spPr/>
        <p:txBody>
          <a:bodyPr/>
          <a:lstStyle/>
          <a:p>
            <a:r>
              <a:rPr lang="zh-CN" altLang="en-US" dirty="0"/>
              <a:t>元数据是什么</a:t>
            </a:r>
          </a:p>
        </p:txBody>
      </p:sp>
      <p:pic>
        <p:nvPicPr>
          <p:cNvPr id="7" name="图片 6"/>
          <p:cNvPicPr>
            <a:picLocks noChangeAspect="1"/>
          </p:cNvPicPr>
          <p:nvPr/>
        </p:nvPicPr>
        <p:blipFill>
          <a:blip r:embed="rId2"/>
          <a:stretch>
            <a:fillRect/>
          </a:stretch>
        </p:blipFill>
        <p:spPr>
          <a:xfrm>
            <a:off x="2427634" y="3470087"/>
            <a:ext cx="7727350" cy="2758679"/>
          </a:xfrm>
          <a:prstGeom prst="rect">
            <a:avLst/>
          </a:prstGeom>
          <a:ln>
            <a:solidFill>
              <a:schemeClr val="accent1"/>
            </a:solidFill>
          </a:ln>
        </p:spPr>
      </p:pic>
    </p:spTree>
    <p:extLst>
      <p:ext uri="{BB962C8B-B14F-4D97-AF65-F5344CB8AC3E}">
        <p14:creationId xmlns:p14="http://schemas.microsoft.com/office/powerpoint/2010/main" val="4001564797"/>
      </p:ext>
    </p:extLst>
  </p:cSld>
  <p:clrMapOvr>
    <a:masterClrMapping/>
  </p:clrMapOvr>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9898</TotalTime>
  <Words>9227</Words>
  <Application>Microsoft Office PowerPoint</Application>
  <PresentationFormat>宽屏</PresentationFormat>
  <Paragraphs>794</Paragraphs>
  <Slides>147</Slides>
  <Notes>1</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147</vt:i4>
      </vt:variant>
    </vt:vector>
  </HeadingPairs>
  <TitlesOfParts>
    <vt:vector size="167" baseType="lpstr">
      <vt:lpstr>Alibaba PuHuiTi B</vt:lpstr>
      <vt:lpstr>Alibaba PuHuiTi M</vt:lpstr>
      <vt:lpstr>Alibaba PuHuiTi R</vt:lpstr>
      <vt:lpstr>Arial Unicode MS</vt:lpstr>
      <vt:lpstr>阿里巴巴普惠体</vt:lpstr>
      <vt:lpstr>等线</vt:lpstr>
      <vt:lpstr>黑体</vt:lpstr>
      <vt:lpstr>宋体</vt:lpstr>
      <vt:lpstr>Arial</vt:lpstr>
      <vt:lpstr>Calibri</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HDFS分布式文件系统</vt:lpstr>
      <vt:lpstr>PowerPoint 演示文稿</vt:lpstr>
      <vt:lpstr>PowerPoint 演示文稿</vt:lpstr>
      <vt:lpstr>HDFS基础知识</vt:lpstr>
      <vt:lpstr>PowerPoint 演示文稿</vt:lpstr>
      <vt:lpstr>文件系统</vt:lpstr>
      <vt:lpstr>文件系统</vt:lpstr>
      <vt:lpstr>文件系统</vt:lpstr>
      <vt:lpstr>文件系统</vt:lpstr>
      <vt:lpstr>文件系统</vt:lpstr>
      <vt:lpstr>文件系统</vt:lpstr>
      <vt:lpstr>场景互动：如何模拟实现分布式存储系统</vt:lpstr>
      <vt:lpstr>分布式文件系统</vt:lpstr>
      <vt:lpstr>分布式文件系统</vt:lpstr>
      <vt:lpstr>分布式文件系统</vt:lpstr>
      <vt:lpstr>分布式文件系统</vt:lpstr>
      <vt:lpstr>分布式文件系统</vt:lpstr>
      <vt:lpstr>PowerPoint 演示文稿</vt:lpstr>
      <vt:lpstr>分布式文件系统HDFS</vt:lpstr>
      <vt:lpstr>分布式文件系统HDFS</vt:lpstr>
      <vt:lpstr>PowerPoint 演示文稿</vt:lpstr>
      <vt:lpstr>分布式文件系统HDFS</vt:lpstr>
      <vt:lpstr>分布式文件系统HDFS</vt:lpstr>
      <vt:lpstr>分布式文件系统HDFS</vt:lpstr>
      <vt:lpstr>PowerPoint 演示文稿</vt:lpstr>
      <vt:lpstr>分布式文件系统HDFS</vt:lpstr>
      <vt:lpstr>PowerPoint 演示文稿</vt:lpstr>
      <vt:lpstr>HDFS重要特性</vt:lpstr>
      <vt:lpstr>HDFS重要特性</vt:lpstr>
      <vt:lpstr>HDFS重要特性</vt:lpstr>
      <vt:lpstr>HDFS重要特性</vt:lpstr>
      <vt:lpstr>HDFS重要特性</vt:lpstr>
      <vt:lpstr>HDFS重要特性</vt:lpstr>
      <vt:lpstr>HDFS重要特性</vt:lpstr>
      <vt:lpstr>HDFS shell操作</vt:lpstr>
      <vt:lpstr>PowerPoint 演示文稿</vt:lpstr>
      <vt:lpstr>HDFS shell命令行</vt:lpstr>
      <vt:lpstr>HDFS shell命令行</vt:lpstr>
      <vt:lpstr>HDFS shell命令行</vt:lpstr>
      <vt:lpstr>HDFS shell命令行</vt:lpstr>
      <vt:lpstr>PowerPoint 演示文稿</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 shell命令行常用操作</vt:lpstr>
      <vt:lpstr>HDFS分布式文件存储系统</vt:lpstr>
      <vt:lpstr>HDFS工作流程与机制</vt:lpstr>
      <vt:lpstr>PowerPoint 演示文稿</vt:lpstr>
      <vt:lpstr>HDFS集群角色</vt:lpstr>
      <vt:lpstr>HDFS集群角色</vt:lpstr>
      <vt:lpstr>HDFS集群角色</vt:lpstr>
      <vt:lpstr>HDFS集群角色</vt:lpstr>
      <vt:lpstr>HDFS集群角色</vt:lpstr>
      <vt:lpstr>HDFS集群角色</vt:lpstr>
      <vt:lpstr>HDFS集群角色</vt:lpstr>
      <vt:lpstr>PowerPoint 演示文稿</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HDFS写数据流程</vt:lpstr>
      <vt:lpstr>PowerPoint 演示文稿</vt:lpstr>
      <vt:lpstr>HDFS读数据流程</vt:lpstr>
      <vt:lpstr>HDFS读数据流程</vt:lpstr>
      <vt:lpstr>HDFS读数据流程</vt:lpstr>
      <vt:lpstr>HDFS读数据流程</vt:lpstr>
      <vt:lpstr>PowerPoint 演示文稿</vt:lpstr>
      <vt:lpstr>namenode、datanode之间的通信</vt:lpstr>
      <vt:lpstr>HDFS辅助工具</vt:lpstr>
      <vt:lpstr>PowerPoint 演示文稿</vt:lpstr>
      <vt:lpstr>跨集群复制数据工具Distcp</vt:lpstr>
      <vt:lpstr>跨集群复制数据工具Distcp</vt:lpstr>
      <vt:lpstr>PowerPoint 演示文稿</vt:lpstr>
      <vt:lpstr>文件归档工具archive</vt:lpstr>
      <vt:lpstr>文件归档工具archive</vt:lpstr>
      <vt:lpstr>文件归档工具archive</vt:lpstr>
      <vt:lpstr>文件归档工具archive</vt:lpstr>
      <vt:lpstr>文件归档工具archive</vt:lpstr>
      <vt:lpstr>文件归档工具archive</vt:lpstr>
      <vt:lpstr>文件归档工具archive</vt:lpstr>
      <vt:lpstr>文件归档工具archive</vt:lpstr>
      <vt:lpstr>HDFS元数据管理机制</vt:lpstr>
      <vt:lpstr>PowerPoint 演示文稿</vt:lpstr>
      <vt:lpstr>NameNode元数据管理</vt:lpstr>
      <vt:lpstr>NameNode元数据管理</vt:lpstr>
      <vt:lpstr>NameNode元数据管理</vt:lpstr>
      <vt:lpstr>NameNode元数据管理</vt:lpstr>
      <vt:lpstr>NameNode元数据管理</vt:lpstr>
      <vt:lpstr>NameNode元数据管理</vt:lpstr>
      <vt:lpstr>NameNode元数据管理</vt:lpstr>
      <vt:lpstr>PowerPoint 演示文稿</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元数据管理相关目录文件</vt:lpstr>
      <vt:lpstr>PowerPoint 演示文稿</vt:lpstr>
      <vt:lpstr>SecondaryNameNode</vt:lpstr>
      <vt:lpstr>SecondaryNameNode</vt:lpstr>
      <vt:lpstr>SecondaryNameNode</vt:lpstr>
      <vt:lpstr>SecondaryNameNode</vt:lpstr>
      <vt:lpstr>SecondaryNameNode</vt:lpstr>
      <vt:lpstr>SecondaryNameNode</vt:lpstr>
      <vt:lpstr>SecondaryNameNode</vt:lpstr>
      <vt:lpstr>SecondaryNameNode</vt:lpstr>
      <vt:lpstr>PowerPoint 演示文稿</vt:lpstr>
      <vt:lpstr>NameNode元数据恢复</vt:lpstr>
      <vt:lpstr>NameNode元数据恢复</vt:lpstr>
      <vt:lpstr>HDFS安全模式</vt:lpstr>
      <vt:lpstr>PowerPoint 演示文稿</vt:lpstr>
      <vt:lpstr>HDFS NAMENODE安全模式</vt:lpstr>
      <vt:lpstr>HDFS NAMENODE安全模式</vt:lpstr>
      <vt:lpstr>HDFS NAMENODE安全模式</vt:lpstr>
      <vt:lpstr>HDFS NAMENODE安全模式</vt:lpstr>
      <vt:lpstr>PowerPoint 演示文稿</vt:lpstr>
      <vt:lpstr>HDFS NAMENODE安全模式</vt:lpstr>
      <vt:lpstr>PowerPoint 演示文稿</vt:lpstr>
      <vt:lpstr>HDFS NAMENODE安全模式</vt:lpstr>
      <vt:lpstr>HDFS NAMENODE安全模式</vt:lpstr>
      <vt:lpstr>PowerPoint 演示文稿</vt:lpstr>
      <vt:lpstr>HDFS NAMENODE安全模式</vt:lpstr>
      <vt:lpstr>HDFS NAMENODE安全模式</vt:lpstr>
      <vt:lpstr>HDFS NAMENODE安全模式</vt:lpstr>
      <vt:lpstr>HDFS分布式文件系统</vt:lpstr>
      <vt:lpstr>HDFS分布式文件系统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崇玖 刘</cp:lastModifiedBy>
  <cp:revision>2104</cp:revision>
  <dcterms:created xsi:type="dcterms:W3CDTF">2020-03-31T02:23:27Z</dcterms:created>
  <dcterms:modified xsi:type="dcterms:W3CDTF">2024-08-22T15:36:34Z</dcterms:modified>
</cp:coreProperties>
</file>