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34"/>
  </p:notesMasterIdLst>
  <p:handoutMasterIdLst>
    <p:handoutMasterId r:id="rId135"/>
  </p:handoutMasterIdLst>
  <p:sldIdLst>
    <p:sldId id="462" r:id="rId8"/>
    <p:sldId id="463" r:id="rId9"/>
    <p:sldId id="464" r:id="rId10"/>
    <p:sldId id="529" r:id="rId11"/>
    <p:sldId id="582" r:id="rId12"/>
    <p:sldId id="583" r:id="rId13"/>
    <p:sldId id="584" r:id="rId14"/>
    <p:sldId id="585" r:id="rId15"/>
    <p:sldId id="586" r:id="rId16"/>
    <p:sldId id="595" r:id="rId17"/>
    <p:sldId id="587" r:id="rId18"/>
    <p:sldId id="591" r:id="rId19"/>
    <p:sldId id="592" r:id="rId20"/>
    <p:sldId id="597" r:id="rId21"/>
    <p:sldId id="593" r:id="rId22"/>
    <p:sldId id="594" r:id="rId23"/>
    <p:sldId id="602" r:id="rId24"/>
    <p:sldId id="601" r:id="rId25"/>
    <p:sldId id="598" r:id="rId26"/>
    <p:sldId id="599" r:id="rId27"/>
    <p:sldId id="600" r:id="rId28"/>
    <p:sldId id="603" r:id="rId29"/>
    <p:sldId id="642" r:id="rId30"/>
    <p:sldId id="596" r:id="rId31"/>
    <p:sldId id="588" r:id="rId32"/>
    <p:sldId id="604" r:id="rId33"/>
    <p:sldId id="589" r:id="rId34"/>
    <p:sldId id="605" r:id="rId35"/>
    <p:sldId id="606" r:id="rId36"/>
    <p:sldId id="590" r:id="rId37"/>
    <p:sldId id="607" r:id="rId38"/>
    <p:sldId id="610" r:id="rId39"/>
    <p:sldId id="608" r:id="rId40"/>
    <p:sldId id="609" r:id="rId41"/>
    <p:sldId id="613" r:id="rId42"/>
    <p:sldId id="640" r:id="rId43"/>
    <p:sldId id="612" r:id="rId44"/>
    <p:sldId id="614" r:id="rId45"/>
    <p:sldId id="641" r:id="rId46"/>
    <p:sldId id="531" r:id="rId47"/>
    <p:sldId id="532" r:id="rId48"/>
    <p:sldId id="617" r:id="rId49"/>
    <p:sldId id="629" r:id="rId50"/>
    <p:sldId id="618" r:id="rId51"/>
    <p:sldId id="630" r:id="rId52"/>
    <p:sldId id="631" r:id="rId53"/>
    <p:sldId id="619" r:id="rId54"/>
    <p:sldId id="632" r:id="rId55"/>
    <p:sldId id="620" r:id="rId56"/>
    <p:sldId id="622" r:id="rId57"/>
    <p:sldId id="633" r:id="rId58"/>
    <p:sldId id="623" r:id="rId59"/>
    <p:sldId id="634" r:id="rId60"/>
    <p:sldId id="624" r:id="rId61"/>
    <p:sldId id="635" r:id="rId62"/>
    <p:sldId id="625" r:id="rId63"/>
    <p:sldId id="636" r:id="rId64"/>
    <p:sldId id="626" r:id="rId65"/>
    <p:sldId id="627" r:id="rId66"/>
    <p:sldId id="621" r:id="rId67"/>
    <p:sldId id="628" r:id="rId68"/>
    <p:sldId id="637" r:id="rId69"/>
    <p:sldId id="638" r:id="rId70"/>
    <p:sldId id="643" r:id="rId71"/>
    <p:sldId id="646" r:id="rId72"/>
    <p:sldId id="648" r:id="rId73"/>
    <p:sldId id="649" r:id="rId74"/>
    <p:sldId id="650" r:id="rId75"/>
    <p:sldId id="651" r:id="rId76"/>
    <p:sldId id="652" r:id="rId77"/>
    <p:sldId id="653" r:id="rId78"/>
    <p:sldId id="654" r:id="rId79"/>
    <p:sldId id="655" r:id="rId80"/>
    <p:sldId id="656" r:id="rId81"/>
    <p:sldId id="657" r:id="rId82"/>
    <p:sldId id="658" r:id="rId83"/>
    <p:sldId id="659" r:id="rId84"/>
    <p:sldId id="660" r:id="rId85"/>
    <p:sldId id="661" r:id="rId86"/>
    <p:sldId id="662" r:id="rId87"/>
    <p:sldId id="663" r:id="rId88"/>
    <p:sldId id="644" r:id="rId89"/>
    <p:sldId id="665" r:id="rId90"/>
    <p:sldId id="666" r:id="rId91"/>
    <p:sldId id="667" r:id="rId92"/>
    <p:sldId id="668" r:id="rId93"/>
    <p:sldId id="669" r:id="rId94"/>
    <p:sldId id="670" r:id="rId95"/>
    <p:sldId id="671" r:id="rId96"/>
    <p:sldId id="672" r:id="rId97"/>
    <p:sldId id="673" r:id="rId98"/>
    <p:sldId id="674" r:id="rId99"/>
    <p:sldId id="675" r:id="rId100"/>
    <p:sldId id="645" r:id="rId101"/>
    <p:sldId id="676" r:id="rId102"/>
    <p:sldId id="678" r:id="rId103"/>
    <p:sldId id="679" r:id="rId104"/>
    <p:sldId id="680" r:id="rId105"/>
    <p:sldId id="681" r:id="rId106"/>
    <p:sldId id="682" r:id="rId107"/>
    <p:sldId id="683" r:id="rId108"/>
    <p:sldId id="684" r:id="rId109"/>
    <p:sldId id="685" r:id="rId110"/>
    <p:sldId id="686" r:id="rId111"/>
    <p:sldId id="687" r:id="rId112"/>
    <p:sldId id="688" r:id="rId113"/>
    <p:sldId id="689" r:id="rId114"/>
    <p:sldId id="690" r:id="rId115"/>
    <p:sldId id="691" r:id="rId116"/>
    <p:sldId id="692" r:id="rId117"/>
    <p:sldId id="693" r:id="rId118"/>
    <p:sldId id="694" r:id="rId119"/>
    <p:sldId id="695" r:id="rId120"/>
    <p:sldId id="696" r:id="rId121"/>
    <p:sldId id="697" r:id="rId122"/>
    <p:sldId id="698" r:id="rId123"/>
    <p:sldId id="699" r:id="rId124"/>
    <p:sldId id="700" r:id="rId125"/>
    <p:sldId id="701" r:id="rId126"/>
    <p:sldId id="702" r:id="rId127"/>
    <p:sldId id="703" r:id="rId128"/>
    <p:sldId id="704" r:id="rId129"/>
    <p:sldId id="705" r:id="rId130"/>
    <p:sldId id="451" r:id="rId131"/>
    <p:sldId id="452" r:id="rId132"/>
    <p:sldId id="264" r:id="rId1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D9D9D9"/>
    <a:srgbClr val="49504F"/>
    <a:srgbClr val="B70006"/>
    <a:srgbClr val="FFFFE4"/>
    <a:srgbClr val="919191"/>
    <a:srgbClr val="333333"/>
    <a:srgbClr val="FFFFFF"/>
    <a:srgbClr val="B60206"/>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5400" autoAdjust="0"/>
  </p:normalViewPr>
  <p:slideViewPr>
    <p:cSldViewPr snapToGrid="0">
      <p:cViewPr varScale="1">
        <p:scale>
          <a:sx n="110" d="100"/>
          <a:sy n="110" d="100"/>
        </p:scale>
        <p:origin x="630" y="108"/>
      </p:cViewPr>
      <p:guideLst/>
    </p:cSldViewPr>
  </p:slideViewPr>
  <p:notesTextViewPr>
    <p:cViewPr>
      <p:scale>
        <a:sx n="1" d="1"/>
        <a:sy n="1" d="1"/>
      </p:scale>
      <p:origin x="0" y="0"/>
    </p:cViewPr>
  </p:notesTextViewPr>
  <p:notesViewPr>
    <p:cSldViewPr snapToGrid="0" showGuides="1">
      <p:cViewPr varScale="1">
        <p:scale>
          <a:sx n="61" d="100"/>
          <a:sy n="61" d="100"/>
        </p:scale>
        <p:origin x="2659" y="4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38" Type="http://schemas.openxmlformats.org/officeDocument/2006/relationships/theme" Target="theme/theme1.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handoutMaster" Target="handoutMasters/handoutMaster1.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presProps" Target="presProp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4" Type="http://schemas.openxmlformats.org/officeDocument/2006/relationships/slideMaster" Target="slideMasters/slideMaster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2024/11/4</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4T07:22:26.527"/>
    </inkml:context>
    <inkml:brush xml:id="br0">
      <inkml:brushProperty name="width" value="0.05" units="cm"/>
      <inkml:brushProperty name="height" value="0.05" units="cm"/>
      <inkml:brushProperty name="color" value="#E71224"/>
    </inkml:brush>
  </inkml:definitions>
  <inkml:trace contextRef="#ctx0" brushRef="#br0">888 1778 24575,'6'-236'0,"9"1"0,59-302 0,-44 260 0,-27 250 0,1 0 0,13-44 0,5-22 0,-19 69 0,6-26 0,-3 0 0,0-101 0,-4 436 0,-1-14 0,46 341 0,-39-469 0,6 258 0,-5-289 0,0-29 0,-9-82 0,0 0 0,1 0 0,-1 0 0,0 0 0,0 1 0,0-1 0,0 0 0,-1 0 0,1 0 0,0 1 0,0-1 0,-1 0 0,1 0 0,0 0 0,-1 0 0,1 0 0,-1 0 0,0 0 0,1 0 0,-1 0 0,0 0 0,-1 1 0,1-1 0,0-1 0,0 0 0,0 0 0,0 0 0,0 0 0,0 0 0,0 0 0,0 0 0,0 0 0,0 0 0,-1 0 0,1 0 0,0-1 0,0 1 0,0 0 0,0-1 0,0 1 0,1-1 0,-1 1 0,-1-1 0,-9-7 0,0 0 0,0-1 0,-11-11 0,11 9 0,-112-99 0,-147-126 0,192 175 0,-139-85 0,163 116 0,-13-8 0,1-2 0,-77-63 0,137 98 0,0 0 0,1-1 0,-1 1 0,1-1 0,1 0 0,-1-1 0,1 0 0,0 1 0,-4-11 0,7 14 0,0 0 0,0-1 0,0 1 0,0 0 0,1 0 0,0-1 0,-1 1 0,1 0 0,0 0 0,1-1 0,-1 1 0,1 0 0,-1 0 0,1-1 0,0 1 0,0 0 0,0 0 0,1 0 0,-1 0 0,1 0 0,0 0 0,-1 1 0,1-1 0,3-3 0,11-10 0,1 1 0,0 1 0,1 1 0,1 0 0,0 1 0,0 1 0,36-14 0,156-48 0,-189 67 0,121-38 0,324-92 0,4 32 0,-461 102 0,44-4 0,-53 5 0,0 1 0,0 0 0,0 0 0,1-1 0,-1 1 0,0 0 0,0 0 0,0 1 0,1-1 0,-1 0 0,0 0 0,0 0 0,0 1 0,0-1 0,1 1 0,-1-1 0,0 1 0,0-1 0,0 1 0,0 0 0,0-1 0,0 1 0,0 0 0,0 0 0,-1 0 0,1 0 0,0 0 0,0 0 0,-1 0 0,1 0 0,-1 0 0,2 1 0,-3 4 0,1 0 0,-1 0 0,0-1 0,0 1 0,0-1 0,-1 1 0,0-1 0,0 1 0,0-1 0,-4 6 0,-34 54 0,32-53 0,-266 378 0,136-211 0,82-112 0,-76 121 0,-97 242-1365,221-413-5461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2024/11/4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40888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74752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7131077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86908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59874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0458039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6.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1" r:id="rId2"/>
    <p:sldLayoutId id="2147483712" r:id="rId3"/>
    <p:sldLayoutId id="2147483713" r:id="rId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 id="2147483709" r:id="rId2"/>
    <p:sldLayoutId id="214748371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4" r:id="rId10"/>
    <p:sldLayoutId id="2147483681" r:id="rId11"/>
    <p:sldLayoutId id="2147483693" r:id="rId12"/>
    <p:sldLayoutId id="2147483706" r:id="rId13"/>
    <p:sldLayoutId id="2147483714" r:id="rId1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cwiki.apache.org/confluence/display/Hive/LanguageManual+UDF" TargetMode="Externa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cwiki.apache.org/confluence/display/Hive/HiveServer2+Clients#HiveServer2Clients-Beeline%E2%80%93NewCommandLineShell" TargetMode="Externa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cwiki.apache.org/confluence/display/Hive/Configuration+Properties" TargetMode="Externa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hyperlink" Target="https://cwiki.apache.org/confluence/display/Hive/LanguageManual+UDF" TargetMode="Externa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en-US" altLang="zh-CN" sz="4000" dirty="0"/>
              <a:t>Hive SQL DQL</a:t>
            </a:r>
            <a:r>
              <a:rPr kumimoji="1" lang="zh-CN" altLang="en-US" sz="4000" dirty="0"/>
              <a:t>、参数配置与函数入门</a:t>
            </a:r>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语法树</a:t>
            </a:r>
          </a:p>
        </p:txBody>
      </p:sp>
      <p:sp>
        <p:nvSpPr>
          <p:cNvPr id="9"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p:cNvSpPr txBox="1"/>
          <p:nvPr/>
        </p:nvSpPr>
        <p:spPr>
          <a:xfrm>
            <a:off x="2768839" y="1623702"/>
            <a:ext cx="7494661" cy="3742499"/>
          </a:xfrm>
          <a:prstGeom prst="rect">
            <a:avLst/>
          </a:prstGeom>
          <a:noFill/>
        </p:spPr>
        <p:txBody>
          <a:bodyPr wrap="square" rtlCol="0">
            <a:spAutoFit/>
          </a:bodyPr>
          <a:lstStyle/>
          <a:p>
            <a:pPr lvl="0">
              <a:lnSpc>
                <a:spcPct val="150000"/>
              </a:lnSpc>
            </a:pP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CommonTableExpression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871094"/>
                </a:solidFill>
                <a:latin typeface="Arial Unicode MS" panose="020B0604020202020204" pitchFamily="34" charset="-122"/>
                <a:ea typeface="JetBrains Mono"/>
              </a:rPr>
              <a:t>CommonTableExpression</a:t>
            </a: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ALL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DISTINCT</a:t>
            </a:r>
            <a:r>
              <a:rPr lang="zh-CN" altLang="zh-CN" sz="1600" dirty="0">
                <a:solidFill>
                  <a:srgbClr val="080808"/>
                </a:solidFill>
                <a:latin typeface="Arial Unicode MS" panose="020B0604020202020204" pitchFamily="34" charset="-122"/>
                <a:ea typeface="JetBrains Mono"/>
              </a:rPr>
              <a:t>] select_expr, select_expr,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FROM table_reference</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80808"/>
                </a:solidFill>
                <a:latin typeface="Arial Unicode MS" panose="020B0604020202020204" pitchFamily="34" charset="-122"/>
                <a:ea typeface="JetBrains Mono"/>
              </a:rPr>
              <a:t>where_condition]</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ORDER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CLUSTER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 [</a:t>
            </a:r>
            <a:r>
              <a:rPr lang="zh-CN" altLang="zh-CN" sz="1600" dirty="0">
                <a:solidFill>
                  <a:srgbClr val="0033B3"/>
                </a:solidFill>
                <a:latin typeface="Arial Unicode MS" panose="020B0604020202020204" pitchFamily="34" charset="-122"/>
                <a:ea typeface="JetBrains Mono"/>
              </a:rPr>
              <a:t>DISTRIBUTE BY </a:t>
            </a:r>
            <a:r>
              <a:rPr lang="zh-CN" altLang="zh-CN" sz="1600" dirty="0">
                <a:solidFill>
                  <a:srgbClr val="080808"/>
                </a:solidFill>
                <a:latin typeface="Arial Unicode MS" panose="020B0604020202020204" pitchFamily="34" charset="-122"/>
                <a:ea typeface="JetBrains Mono"/>
              </a:rPr>
              <a:t>col_list] [</a:t>
            </a:r>
            <a:r>
              <a:rPr lang="zh-CN" altLang="zh-CN" sz="1600" dirty="0">
                <a:solidFill>
                  <a:srgbClr val="0033B3"/>
                </a:solidFill>
                <a:latin typeface="Arial Unicode MS" panose="020B0604020202020204" pitchFamily="34" charset="-122"/>
                <a:ea typeface="JetBrains Mono"/>
              </a:rPr>
              <a:t>SORT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offset</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rows</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6" name="矩形 5"/>
          <p:cNvSpPr/>
          <p:nvPr/>
        </p:nvSpPr>
        <p:spPr>
          <a:xfrm>
            <a:off x="478853" y="3927186"/>
            <a:ext cx="183255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基础语法</a:t>
            </a:r>
          </a:p>
        </p:txBody>
      </p:sp>
      <p:sp>
        <p:nvSpPr>
          <p:cNvPr id="2" name="圆角矩形 1"/>
          <p:cNvSpPr/>
          <p:nvPr/>
        </p:nvSpPr>
        <p:spPr>
          <a:xfrm>
            <a:off x="2768839" y="2008262"/>
            <a:ext cx="5187296" cy="1486968"/>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2768839" y="4965107"/>
            <a:ext cx="2221905" cy="504201"/>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50275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a:t>
            </a:r>
            <a:r>
              <a:rPr lang="zh-CN" altLang="en-US" dirty="0">
                <a:solidFill>
                  <a:schemeClr val="tx1"/>
                </a:solidFill>
              </a:rPr>
              <a:t>函数概述及分类标准</a:t>
            </a:r>
          </a:p>
          <a:p>
            <a:r>
              <a:rPr lang="en-US" altLang="zh-CN" dirty="0">
                <a:solidFill>
                  <a:srgbClr val="FF0000"/>
                </a:solidFill>
              </a:rPr>
              <a:t>Hive </a:t>
            </a:r>
            <a:r>
              <a:rPr lang="zh-CN" altLang="en-US" dirty="0">
                <a:solidFill>
                  <a:srgbClr val="FF0000"/>
                </a:solidFill>
              </a:rPr>
              <a:t>内置函数</a:t>
            </a:r>
          </a:p>
          <a:p>
            <a:r>
              <a:rPr lang="en-US" altLang="zh-CN" dirty="0">
                <a:solidFill>
                  <a:schemeClr val="tx1"/>
                </a:solidFill>
              </a:rPr>
              <a:t>Hive </a:t>
            </a:r>
            <a:r>
              <a:rPr lang="zh-CN" altLang="en-US" dirty="0">
                <a:solidFill>
                  <a:schemeClr val="tx1"/>
                </a:solidFill>
              </a:rPr>
              <a:t>用户自定义函数（</a:t>
            </a:r>
            <a:r>
              <a:rPr lang="en-US" altLang="zh-CN" dirty="0">
                <a:solidFill>
                  <a:schemeClr val="tx1"/>
                </a:solidFill>
              </a:rPr>
              <a:t>UDF</a:t>
            </a:r>
            <a:r>
              <a:rPr lang="zh-CN" altLang="en-US" dirty="0">
                <a:solidFill>
                  <a:schemeClr val="tx1"/>
                </a:solidFill>
              </a:rPr>
              <a:t>、</a:t>
            </a:r>
            <a:r>
              <a:rPr lang="en-US" altLang="zh-CN" dirty="0">
                <a:solidFill>
                  <a:schemeClr val="tx1"/>
                </a:solidFill>
              </a:rPr>
              <a:t>UDTF</a:t>
            </a:r>
            <a:r>
              <a:rPr lang="zh-CN" altLang="en-US" dirty="0">
                <a:solidFill>
                  <a:schemeClr val="tx1"/>
                </a:solidFill>
              </a:rPr>
              <a:t>、</a:t>
            </a:r>
            <a:r>
              <a:rPr lang="en-US" altLang="zh-CN" dirty="0">
                <a:solidFill>
                  <a:schemeClr val="tx1"/>
                </a:solidFill>
              </a:rPr>
              <a:t>UDAF</a:t>
            </a:r>
            <a:r>
              <a:rPr lang="zh-CN" altLang="en-US" dirty="0">
                <a:solidFill>
                  <a:schemeClr val="tx1"/>
                </a:solidFill>
              </a:rPr>
              <a:t>）</a:t>
            </a:r>
          </a:p>
        </p:txBody>
      </p:sp>
    </p:spTree>
    <p:extLst>
      <p:ext uri="{BB962C8B-B14F-4D97-AF65-F5344CB8AC3E}">
        <p14:creationId xmlns:p14="http://schemas.microsoft.com/office/powerpoint/2010/main" val="6558350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b="1" dirty="0">
                <a:solidFill>
                  <a:srgbClr val="FF0000"/>
                </a:solidFill>
              </a:rPr>
              <a:t>内置函数（</a:t>
            </a:r>
            <a:r>
              <a:rPr lang="en-US" altLang="zh-CN" b="1" dirty="0">
                <a:solidFill>
                  <a:srgbClr val="FF0000"/>
                </a:solidFill>
              </a:rPr>
              <a:t>build-in</a:t>
            </a:r>
            <a:r>
              <a:rPr lang="zh-CN" altLang="zh-CN" b="1" dirty="0">
                <a:solidFill>
                  <a:srgbClr val="FF0000"/>
                </a:solidFill>
              </a:rPr>
              <a:t>）</a:t>
            </a:r>
            <a:r>
              <a:rPr lang="zh-CN" altLang="zh-CN" dirty="0"/>
              <a:t>指的是</a:t>
            </a:r>
            <a:r>
              <a:rPr lang="en-US" altLang="zh-CN" dirty="0"/>
              <a:t>Hive</a:t>
            </a:r>
            <a:r>
              <a:rPr lang="zh-CN" altLang="zh-CN" dirty="0"/>
              <a:t>开发实现好，直接可以使用的函数</a:t>
            </a:r>
            <a:r>
              <a:rPr lang="en-US" altLang="zh-CN" dirty="0"/>
              <a:t>,</a:t>
            </a:r>
            <a:r>
              <a:rPr lang="zh-CN" altLang="zh-CN" dirty="0"/>
              <a:t>也叫做内建函数。</a:t>
            </a:r>
          </a:p>
          <a:p>
            <a:r>
              <a:rPr lang="zh-CN" altLang="zh-CN" dirty="0"/>
              <a:t>官方文档地址：</a:t>
            </a:r>
            <a:r>
              <a:rPr lang="en-US" altLang="zh-CN" u="sng" dirty="0">
                <a:hlinkClick r:id="rId2"/>
              </a:rPr>
              <a:t>https://cwiki.apache.org/confluence/display/Hive/LanguageManual+UDF</a:t>
            </a:r>
            <a:endParaRPr lang="zh-CN" altLang="zh-CN" dirty="0"/>
          </a:p>
          <a:p>
            <a:r>
              <a:rPr lang="zh-CN" altLang="zh-CN" dirty="0"/>
              <a:t>内置函数根据应用归类整体可以分为</a:t>
            </a:r>
            <a:r>
              <a:rPr lang="en-US" altLang="zh-CN" dirty="0"/>
              <a:t>8</a:t>
            </a:r>
            <a:r>
              <a:rPr lang="zh-CN" altLang="zh-CN" dirty="0"/>
              <a:t>大种类型，我们将对其中重要的，使用频率高的函数使用进行详细讲解。</a:t>
            </a:r>
          </a:p>
          <a:p>
            <a:endParaRPr lang="zh-CN" altLang="en-US" dirty="0"/>
          </a:p>
        </p:txBody>
      </p:sp>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概述</a:t>
            </a:r>
          </a:p>
        </p:txBody>
      </p:sp>
      <p:sp>
        <p:nvSpPr>
          <p:cNvPr id="4" name="文本框 3"/>
          <p:cNvSpPr txBox="1"/>
          <p:nvPr/>
        </p:nvSpPr>
        <p:spPr>
          <a:xfrm>
            <a:off x="3147547" y="3755920"/>
            <a:ext cx="3340728" cy="369332"/>
          </a:xfrm>
          <a:prstGeom prst="rect">
            <a:avLst/>
          </a:prstGeom>
          <a:noFill/>
        </p:spPr>
        <p:txBody>
          <a:bodyPr wrap="square" rtlCol="0">
            <a:spAutoFit/>
          </a:bodyPr>
          <a:lstStyle/>
          <a:p>
            <a:pPr marL="171450" indent="-171450" fontAlgn="auto">
              <a:spcBef>
                <a:spcPts val="0"/>
              </a:spcBef>
              <a:spcAft>
                <a:spcPts val="0"/>
              </a:spcAft>
              <a:buFont typeface="Arial" panose="020B0604020202020204" pitchFamily="34" charset="0"/>
              <a:buChar char="•"/>
            </a:pPr>
            <a:endParaRPr lang="zh-CN" altLang="en-US" dirty="0">
              <a:solidFill>
                <a:schemeClr val="tx1">
                  <a:lumMod val="65000"/>
                  <a:lumOff val="35000"/>
                </a:schemeClr>
              </a:solidFill>
              <a:ea typeface="Alibaba PuHuiTi B"/>
            </a:endParaRPr>
          </a:p>
        </p:txBody>
      </p:sp>
      <p:sp>
        <p:nvSpPr>
          <p:cNvPr id="9" name="矩形 8"/>
          <p:cNvSpPr/>
          <p:nvPr/>
        </p:nvSpPr>
        <p:spPr>
          <a:xfrm rot="1629613">
            <a:off x="1780640" y="4450700"/>
            <a:ext cx="2236510"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字符串函数</a:t>
            </a:r>
          </a:p>
        </p:txBody>
      </p:sp>
      <p:sp>
        <p:nvSpPr>
          <p:cNvPr id="10" name="矩形 9"/>
          <p:cNvSpPr/>
          <p:nvPr/>
        </p:nvSpPr>
        <p:spPr>
          <a:xfrm rot="20686169">
            <a:off x="3258399" y="3534404"/>
            <a:ext cx="1826141"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日期函数</a:t>
            </a:r>
          </a:p>
        </p:txBody>
      </p:sp>
      <p:sp>
        <p:nvSpPr>
          <p:cNvPr id="11" name="矩形 10"/>
          <p:cNvSpPr/>
          <p:nvPr/>
        </p:nvSpPr>
        <p:spPr>
          <a:xfrm>
            <a:off x="5575204" y="3800702"/>
            <a:ext cx="1826142" cy="584775"/>
          </a:xfrm>
          <a:prstGeom prst="rect">
            <a:avLst/>
          </a:prstGeom>
          <a:noFill/>
        </p:spPr>
        <p:txBody>
          <a:bodyPr wrap="none" lIns="91440" tIns="45720" rIns="91440" bIns="45720">
            <a:spAutoFit/>
          </a:bodyPr>
          <a:lstStyle/>
          <a:p>
            <a:pPr algn="ctr"/>
            <a:r>
              <a:rPr lang="zh-CN" altLang="en-US" sz="3200" dirty="0">
                <a:ln w="0"/>
                <a:gradFill>
                  <a:gsLst>
                    <a:gs pos="21000">
                      <a:srgbClr val="53575C"/>
                    </a:gs>
                    <a:gs pos="88000">
                      <a:srgbClr val="C5C7CA"/>
                    </a:gs>
                  </a:gsLst>
                  <a:lin ang="5400000"/>
                </a:gradFill>
              </a:rPr>
              <a:t>数学</a:t>
            </a:r>
            <a:r>
              <a:rPr lang="zh-CN" altLang="en-US" sz="3200" b="0" cap="none" spc="0" dirty="0">
                <a:ln w="0"/>
                <a:gradFill>
                  <a:gsLst>
                    <a:gs pos="21000">
                      <a:srgbClr val="53575C"/>
                    </a:gs>
                    <a:gs pos="88000">
                      <a:srgbClr val="C5C7CA"/>
                    </a:gs>
                  </a:gsLst>
                  <a:lin ang="5400000"/>
                </a:gradFill>
                <a:effectLst/>
              </a:rPr>
              <a:t>函数</a:t>
            </a:r>
          </a:p>
        </p:txBody>
      </p:sp>
      <p:sp>
        <p:nvSpPr>
          <p:cNvPr id="12" name="矩形 11"/>
          <p:cNvSpPr/>
          <p:nvPr/>
        </p:nvSpPr>
        <p:spPr>
          <a:xfrm rot="20057187">
            <a:off x="7967896" y="3582729"/>
            <a:ext cx="1826141"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条件函数</a:t>
            </a:r>
          </a:p>
        </p:txBody>
      </p:sp>
      <p:sp>
        <p:nvSpPr>
          <p:cNvPr id="13" name="矩形 12"/>
          <p:cNvSpPr/>
          <p:nvPr/>
        </p:nvSpPr>
        <p:spPr>
          <a:xfrm>
            <a:off x="2302791" y="5627841"/>
            <a:ext cx="2646878"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类型转换函数</a:t>
            </a:r>
          </a:p>
        </p:txBody>
      </p:sp>
      <p:sp>
        <p:nvSpPr>
          <p:cNvPr id="14" name="矩形 13"/>
          <p:cNvSpPr/>
          <p:nvPr/>
        </p:nvSpPr>
        <p:spPr>
          <a:xfrm>
            <a:off x="4166322" y="4730353"/>
            <a:ext cx="2646878"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数据脱敏函数</a:t>
            </a:r>
          </a:p>
        </p:txBody>
      </p:sp>
      <p:sp>
        <p:nvSpPr>
          <p:cNvPr id="15" name="矩形 14"/>
          <p:cNvSpPr/>
          <p:nvPr/>
        </p:nvSpPr>
        <p:spPr>
          <a:xfrm rot="3669598">
            <a:off x="6596686" y="5391560"/>
            <a:ext cx="1826141"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集合函数</a:t>
            </a:r>
          </a:p>
        </p:txBody>
      </p:sp>
      <p:sp>
        <p:nvSpPr>
          <p:cNvPr id="16" name="矩形 15"/>
          <p:cNvSpPr/>
          <p:nvPr/>
        </p:nvSpPr>
        <p:spPr>
          <a:xfrm>
            <a:off x="7931454" y="5014977"/>
            <a:ext cx="2646878"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其他杂项函数</a:t>
            </a:r>
          </a:p>
        </p:txBody>
      </p:sp>
    </p:spTree>
    <p:extLst>
      <p:ext uri="{BB962C8B-B14F-4D97-AF65-F5344CB8AC3E}">
        <p14:creationId xmlns:p14="http://schemas.microsoft.com/office/powerpoint/2010/main" val="31300222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1/8</a:t>
            </a:r>
            <a:r>
              <a:rPr lang="zh-CN" altLang="en-US" dirty="0"/>
              <a:t>）</a:t>
            </a:r>
            <a:r>
              <a:rPr lang="en-US" altLang="zh-CN" dirty="0"/>
              <a:t>String Functions </a:t>
            </a:r>
            <a:r>
              <a:rPr lang="zh-CN" altLang="en-US" dirty="0"/>
              <a:t>字符串函数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6813148" y="1998207"/>
            <a:ext cx="3960476" cy="3098284"/>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•正则表达式替换函数：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regexp_replace</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•正则表达式解析函数：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regexp_extract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URL</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解析函数：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parse_url</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json</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解析函数：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get_json_object</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•空格字符串函数：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space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•重复字符串函数：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repeat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•首字符</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ascii</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ascii</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•左补足函数：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lpad</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•右补足函数：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rpad</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•分割字符串函数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split</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•集合查找函数</a:t>
            </a:r>
            <a:r>
              <a:rPr lang="en-US" altLang="zh-CN" sz="1200" dirty="0">
                <a:ea typeface="微软雅黑 Light" panose="020B0502040204020203" pitchFamily="34" charset="-122"/>
                <a:cs typeface="Times New Roman" panose="02020603050405020304" pitchFamily="18" charset="0"/>
              </a:rPr>
              <a:t>: </a:t>
            </a:r>
            <a:r>
              <a:rPr lang="en-US" altLang="zh-CN" sz="1200" dirty="0" err="1">
                <a:ea typeface="微软雅黑 Light" panose="020B0502040204020203" pitchFamily="34" charset="-122"/>
                <a:cs typeface="Times New Roman" panose="02020603050405020304" pitchFamily="18" charset="0"/>
              </a:rPr>
              <a:t>find_in_set</a:t>
            </a:r>
            <a:endParaRPr lang="zh-CN" altLang="en-US" sz="1200" dirty="0"/>
          </a:p>
        </p:txBody>
      </p:sp>
      <p:sp>
        <p:nvSpPr>
          <p:cNvPr id="7" name="TextBox 3">
            <a:extLst>
              <a:ext uri="{FF2B5EF4-FFF2-40B4-BE49-F238E27FC236}">
                <a16:creationId xmlns:a16="http://schemas.microsoft.com/office/drawing/2014/main" id="{0C998B78-AB18-3C47-A1C7-25AE9A3A40B0}"/>
              </a:ext>
            </a:extLst>
          </p:cNvPr>
          <p:cNvSpPr txBox="1"/>
          <p:nvPr/>
        </p:nvSpPr>
        <p:spPr>
          <a:xfrm>
            <a:off x="1516638" y="2116188"/>
            <a:ext cx="3498981" cy="2862322"/>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•字符串长度函数：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length</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•字符串反转函数：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reverse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•字符串连接函数：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concat</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•带分隔符字符串连接函数：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concat_ws</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•字符串截取函数：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substr,substring</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•字符串转大写函数：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upper,ucase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•字符串转小写函数：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lower,lcase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•去空格函数：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trim</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•左边去空格函数：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ltrim</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•右边去空格函数：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rtrim</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8774980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1/8</a:t>
            </a:r>
            <a:r>
              <a:rPr lang="zh-CN" altLang="en-US" dirty="0"/>
              <a:t>）</a:t>
            </a:r>
            <a:r>
              <a:rPr lang="en-US" altLang="zh-CN" dirty="0"/>
              <a:t>String Functions </a:t>
            </a:r>
            <a:r>
              <a:rPr lang="zh-CN" altLang="en-US" dirty="0"/>
              <a:t>字符串函数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995819" y="1318022"/>
            <a:ext cx="9097415" cy="5078313"/>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------------String Functions </a:t>
            </a:r>
            <a:r>
              <a:rPr lang="zh-CN" altLang="zh-CN" sz="1600" i="1" dirty="0">
                <a:solidFill>
                  <a:srgbClr val="999999"/>
                </a:solidFill>
                <a:latin typeface="宋体" panose="02010600030101010101" pitchFamily="2" charset="-122"/>
                <a:ea typeface="宋体" panose="02010600030101010101" pitchFamily="2" charset="-122"/>
              </a:rPr>
              <a:t>字符串函数</a:t>
            </a:r>
            <a:r>
              <a:rPr lang="zh-CN" altLang="zh-CN" sz="1600" i="1" dirty="0">
                <a:solidFill>
                  <a:srgbClr val="999999"/>
                </a:solidFill>
                <a:latin typeface="Arial Unicode MS" panose="020B0604020202020204" pitchFamily="34" charset="-122"/>
                <a:ea typeface="JetBrains Mono"/>
              </a:rPr>
              <a:t>------------</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concat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“angela”</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“baby”</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b="1" i="1" dirty="0">
                <a:solidFill>
                  <a:srgbClr val="FF0000"/>
                </a:solidFill>
                <a:latin typeface="宋体" panose="02010600030101010101" pitchFamily="2" charset="-122"/>
                <a:ea typeface="宋体" panose="02010600030101010101" pitchFamily="2" charset="-122"/>
              </a:rPr>
              <a:t>带分隔符</a:t>
            </a:r>
            <a:r>
              <a:rPr lang="zh-CN" altLang="zh-CN" sz="1600" i="1" dirty="0">
                <a:solidFill>
                  <a:srgbClr val="999999"/>
                </a:solidFill>
                <a:latin typeface="宋体" panose="02010600030101010101" pitchFamily="2" charset="-122"/>
                <a:ea typeface="宋体" panose="02010600030101010101" pitchFamily="2" charset="-122"/>
              </a:rPr>
              <a:t>字符串连接函数：</a:t>
            </a:r>
            <a:r>
              <a:rPr lang="zh-CN" altLang="zh-CN" sz="1600" i="1" dirty="0">
                <a:solidFill>
                  <a:srgbClr val="999999"/>
                </a:solidFill>
                <a:latin typeface="Arial Unicode MS" panose="020B0604020202020204" pitchFamily="34" charset="-122"/>
                <a:ea typeface="JetBrains Mono"/>
              </a:rPr>
              <a:t>concat_ws(separator, [string | array(string)]+)</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concat_ws</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‘www’</a:t>
            </a:r>
            <a:r>
              <a:rPr lang="zh-CN" altLang="zh-CN" sz="1600" dirty="0">
                <a:solidFill>
                  <a:srgbClr val="080808"/>
                </a:solidFill>
                <a:latin typeface="Arial Unicode MS" panose="020B0604020202020204" pitchFamily="34" charset="-122"/>
                <a:ea typeface="JetBrains Mono"/>
              </a:rPr>
              <a:t>, </a:t>
            </a:r>
            <a:r>
              <a:rPr lang="zh-CN" altLang="zh-CN" sz="1600" i="1" dirty="0">
                <a:solidFill>
                  <a:srgbClr val="0033B3"/>
                </a:solidFill>
                <a:latin typeface="Arial Unicode MS" panose="020B0604020202020204" pitchFamily="34" charset="-122"/>
                <a:ea typeface="JetBrains Mono"/>
              </a:rPr>
              <a:t>array</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‘itcast’</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‘cn’</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字符串</a:t>
            </a:r>
            <a:r>
              <a:rPr lang="zh-CN" altLang="zh-CN" sz="1600" i="1" dirty="0">
                <a:solidFill>
                  <a:srgbClr val="FF0000"/>
                </a:solidFill>
                <a:latin typeface="宋体" panose="02010600030101010101" pitchFamily="2" charset="-122"/>
                <a:ea typeface="宋体" panose="02010600030101010101" pitchFamily="2" charset="-122"/>
              </a:rPr>
              <a:t>截取</a:t>
            </a:r>
            <a:r>
              <a:rPr lang="zh-CN" altLang="zh-CN" sz="1600" i="1" dirty="0">
                <a:solidFill>
                  <a:srgbClr val="999999"/>
                </a:solidFill>
                <a:latin typeface="宋体" panose="02010600030101010101" pitchFamily="2" charset="-122"/>
                <a:ea typeface="宋体" panose="02010600030101010101" pitchFamily="2" charset="-122"/>
              </a:rPr>
              <a:t>函数：</a:t>
            </a:r>
            <a:r>
              <a:rPr lang="zh-CN" altLang="zh-CN" sz="1600" i="1" dirty="0">
                <a:solidFill>
                  <a:srgbClr val="999999"/>
                </a:solidFill>
                <a:latin typeface="Arial Unicode MS" panose="020B0604020202020204" pitchFamily="34" charset="-122"/>
                <a:ea typeface="JetBrains Mono"/>
              </a:rPr>
              <a:t>substr(str, pos[, len]) </a:t>
            </a:r>
            <a:r>
              <a:rPr lang="zh-CN" altLang="zh-CN" sz="1600" i="1" dirty="0">
                <a:solidFill>
                  <a:srgbClr val="999999"/>
                </a:solidFill>
                <a:latin typeface="宋体" panose="02010600030101010101" pitchFamily="2" charset="-122"/>
                <a:ea typeface="宋体" panose="02010600030101010101" pitchFamily="2" charset="-122"/>
              </a:rPr>
              <a:t>或者</a:t>
            </a:r>
            <a:r>
              <a:rPr lang="zh-CN" altLang="zh-CN" sz="1600" i="1" dirty="0">
                <a:solidFill>
                  <a:srgbClr val="999999"/>
                </a:solidFill>
                <a:latin typeface="Arial Unicode MS" panose="020B0604020202020204" pitchFamily="34" charset="-122"/>
                <a:ea typeface="JetBrains Mono"/>
              </a:rPr>
              <a:t>  substring(str, pos[, len])</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substr</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“angelababy”</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2</a:t>
            </a:r>
            <a:r>
              <a:rPr lang="zh-CN" altLang="zh-CN" sz="1600" dirty="0">
                <a:solidFill>
                  <a:srgbClr val="080808"/>
                </a:solidFill>
                <a:latin typeface="Arial Unicode MS" panose="020B0604020202020204" pitchFamily="34" charset="-122"/>
                <a:ea typeface="JetBrains Mono"/>
              </a:rPr>
              <a:t>); </a:t>
            </a:r>
            <a:r>
              <a:rPr lang="zh-CN" altLang="zh-CN" sz="1600" i="1" dirty="0">
                <a:solidFill>
                  <a:srgbClr val="999999"/>
                </a:solidFill>
                <a:latin typeface="Arial Unicode MS" panose="020B0604020202020204" pitchFamily="34" charset="-122"/>
                <a:ea typeface="JetBrains Mono"/>
              </a:rPr>
              <a:t>--pos</a:t>
            </a:r>
            <a:r>
              <a:rPr lang="zh-CN" altLang="zh-CN" sz="1600" i="1" dirty="0">
                <a:solidFill>
                  <a:srgbClr val="999999"/>
                </a:solidFill>
                <a:latin typeface="宋体" panose="02010600030101010101" pitchFamily="2" charset="-122"/>
                <a:ea typeface="宋体" panose="02010600030101010101" pitchFamily="2" charset="-122"/>
              </a:rPr>
              <a:t>是从</a:t>
            </a:r>
            <a:r>
              <a:rPr lang="zh-CN" altLang="zh-CN" sz="1600" i="1" dirty="0">
                <a:solidFill>
                  <a:srgbClr val="999999"/>
                </a:solidFill>
                <a:latin typeface="Arial Unicode MS" panose="020B0604020202020204" pitchFamily="34" charset="-122"/>
                <a:ea typeface="JetBrains Mono"/>
              </a:rPr>
              <a:t>1</a:t>
            </a:r>
            <a:r>
              <a:rPr lang="zh-CN" altLang="zh-CN" sz="1600" i="1" dirty="0">
                <a:solidFill>
                  <a:srgbClr val="999999"/>
                </a:solidFill>
                <a:latin typeface="宋体" panose="02010600030101010101" pitchFamily="2" charset="-122"/>
                <a:ea typeface="宋体" panose="02010600030101010101" pitchFamily="2" charset="-122"/>
              </a:rPr>
              <a:t>开始的索引，如果为负数则倒着数</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substr</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“angelababy”</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2</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2</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正则表达式替换</a:t>
            </a:r>
            <a:r>
              <a:rPr lang="zh-CN" altLang="zh-CN" sz="1600" i="1" dirty="0">
                <a:solidFill>
                  <a:srgbClr val="999999"/>
                </a:solidFill>
                <a:latin typeface="宋体" panose="02010600030101010101" pitchFamily="2" charset="-122"/>
                <a:ea typeface="宋体" panose="02010600030101010101" pitchFamily="2" charset="-122"/>
              </a:rPr>
              <a:t>函数：</a:t>
            </a:r>
            <a:r>
              <a:rPr lang="zh-CN" altLang="zh-CN" sz="1600" i="1" dirty="0">
                <a:solidFill>
                  <a:srgbClr val="999999"/>
                </a:solidFill>
                <a:latin typeface="Arial Unicode MS" panose="020B0604020202020204" pitchFamily="34" charset="-122"/>
                <a:ea typeface="JetBrains Mono"/>
              </a:rPr>
              <a:t>regexp_replace(str, regexp, rep)</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regexp_replace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‘100-200’</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d+)’</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正则表达式解析函数：</a:t>
            </a:r>
            <a:r>
              <a:rPr lang="zh-CN" altLang="zh-CN" sz="1600" i="1" dirty="0">
                <a:solidFill>
                  <a:srgbClr val="999999"/>
                </a:solidFill>
                <a:latin typeface="Arial Unicode MS" panose="020B0604020202020204" pitchFamily="34" charset="-122"/>
                <a:ea typeface="JetBrains Mono"/>
              </a:rPr>
              <a:t>regexp_extract(str, regexp[, idx]) </a:t>
            </a:r>
            <a:r>
              <a:rPr lang="zh-CN" altLang="zh-CN" sz="1600" i="1" dirty="0">
                <a:solidFill>
                  <a:srgbClr val="999999"/>
                </a:solidFill>
                <a:latin typeface="宋体" panose="02010600030101010101" pitchFamily="2" charset="-122"/>
                <a:ea typeface="宋体" panose="02010600030101010101" pitchFamily="2" charset="-122"/>
              </a:rPr>
              <a:t>提取正则匹配到的指定组内容</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regexp_extract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‘100-200’</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d+)-(</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d+)’</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2</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--URL</a:t>
            </a:r>
            <a:r>
              <a:rPr lang="zh-CN" altLang="zh-CN" sz="1600" i="1" dirty="0">
                <a:solidFill>
                  <a:srgbClr val="999999"/>
                </a:solidFill>
                <a:latin typeface="宋体" panose="02010600030101010101" pitchFamily="2" charset="-122"/>
                <a:ea typeface="宋体" panose="02010600030101010101" pitchFamily="2" charset="-122"/>
              </a:rPr>
              <a:t>解析函数：</a:t>
            </a:r>
            <a:r>
              <a:rPr lang="zh-CN" altLang="zh-CN" sz="1600" i="1" dirty="0">
                <a:solidFill>
                  <a:srgbClr val="999999"/>
                </a:solidFill>
                <a:latin typeface="Arial Unicode MS" panose="020B0604020202020204" pitchFamily="34" charset="-122"/>
                <a:ea typeface="JetBrains Mono"/>
              </a:rPr>
              <a:t>parse_url </a:t>
            </a:r>
            <a:r>
              <a:rPr lang="zh-CN" altLang="zh-CN" sz="1600" i="1" dirty="0">
                <a:solidFill>
                  <a:srgbClr val="999999"/>
                </a:solidFill>
                <a:latin typeface="宋体" panose="02010600030101010101" pitchFamily="2" charset="-122"/>
                <a:ea typeface="宋体" panose="02010600030101010101" pitchFamily="2" charset="-122"/>
              </a:rPr>
              <a:t>注意要想一次解析出多个 可以使用</a:t>
            </a:r>
            <a:r>
              <a:rPr lang="zh-CN" altLang="zh-CN" sz="1600" i="1" dirty="0">
                <a:solidFill>
                  <a:srgbClr val="999999"/>
                </a:solidFill>
                <a:latin typeface="Arial Unicode MS" panose="020B0604020202020204" pitchFamily="34" charset="-122"/>
                <a:ea typeface="JetBrains Mono"/>
              </a:rPr>
              <a:t>parse_url_tuple</a:t>
            </a:r>
            <a:r>
              <a:rPr lang="zh-CN" altLang="zh-CN" sz="1600" i="1" dirty="0">
                <a:solidFill>
                  <a:srgbClr val="999999"/>
                </a:solidFill>
                <a:latin typeface="宋体" panose="02010600030101010101" pitchFamily="2" charset="-122"/>
                <a:ea typeface="宋体" panose="02010600030101010101" pitchFamily="2" charset="-122"/>
              </a:rPr>
              <a:t>这个</a:t>
            </a:r>
            <a:r>
              <a:rPr lang="zh-CN" altLang="zh-CN" sz="1600" i="1" dirty="0">
                <a:solidFill>
                  <a:srgbClr val="999999"/>
                </a:solidFill>
                <a:latin typeface="Arial Unicode MS" panose="020B0604020202020204" pitchFamily="34" charset="-122"/>
                <a:ea typeface="JetBrains Mono"/>
              </a:rPr>
              <a:t>UDTF</a:t>
            </a:r>
            <a:r>
              <a:rPr lang="zh-CN" altLang="zh-CN" sz="1600" i="1" dirty="0">
                <a:solidFill>
                  <a:srgbClr val="999999"/>
                </a:solidFill>
                <a:latin typeface="宋体" panose="02010600030101010101" pitchFamily="2" charset="-122"/>
                <a:ea typeface="宋体" panose="02010600030101010101" pitchFamily="2" charset="-122"/>
              </a:rPr>
              <a:t>函数</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parse_url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‘http://www.itcast.cn/path/p1.php?query=1’</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‘HOST’</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分割字符串函数</a:t>
            </a:r>
            <a:r>
              <a:rPr lang="zh-CN" altLang="zh-CN" sz="1600" i="1" dirty="0">
                <a:solidFill>
                  <a:srgbClr val="999999"/>
                </a:solidFill>
                <a:latin typeface="Arial Unicode MS" panose="020B0604020202020204" pitchFamily="34" charset="-122"/>
                <a:ea typeface="JetBrains Mono"/>
              </a:rPr>
              <a:t>: split(str, regex)</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split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‘apache hive’</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s+’</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\\s+  </a:t>
            </a:r>
            <a:r>
              <a:rPr lang="zh-CN" altLang="en-US" sz="1600" dirty="0">
                <a:solidFill>
                  <a:srgbClr val="080808"/>
                </a:solidFill>
                <a:latin typeface="Arial Unicode MS" panose="020B0604020202020204" pitchFamily="34" charset="-122"/>
                <a:ea typeface="JetBrains Mono"/>
              </a:rPr>
              <a:t>匹配任意多个空白</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--json</a:t>
            </a:r>
            <a:r>
              <a:rPr lang="zh-CN" altLang="zh-CN" sz="1600" i="1" dirty="0">
                <a:solidFill>
                  <a:srgbClr val="999999"/>
                </a:solidFill>
                <a:latin typeface="宋体" panose="02010600030101010101" pitchFamily="2" charset="-122"/>
                <a:ea typeface="宋体" panose="02010600030101010101" pitchFamily="2" charset="-122"/>
              </a:rPr>
              <a:t>解析函数：</a:t>
            </a:r>
            <a:r>
              <a:rPr lang="zh-CN" altLang="zh-CN" sz="1600" i="1" dirty="0">
                <a:solidFill>
                  <a:srgbClr val="999999"/>
                </a:solidFill>
                <a:latin typeface="Arial Unicode MS" panose="020B0604020202020204" pitchFamily="34" charset="-122"/>
                <a:ea typeface="JetBrains Mono"/>
              </a:rPr>
              <a:t>get_json_object(json_txt, path)</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表示</a:t>
            </a:r>
            <a:r>
              <a:rPr lang="zh-CN" altLang="zh-CN" sz="1600" i="1" dirty="0">
                <a:solidFill>
                  <a:srgbClr val="999999"/>
                </a:solidFill>
                <a:latin typeface="Arial Unicode MS" panose="020B0604020202020204" pitchFamily="34" charset="-122"/>
                <a:ea typeface="JetBrains Mono"/>
              </a:rPr>
              <a:t>json</a:t>
            </a:r>
            <a:r>
              <a:rPr lang="zh-CN" altLang="zh-CN" sz="1600" i="1" dirty="0">
                <a:solidFill>
                  <a:srgbClr val="999999"/>
                </a:solidFill>
                <a:latin typeface="宋体" panose="02010600030101010101" pitchFamily="2" charset="-122"/>
                <a:ea typeface="宋体" panose="02010600030101010101" pitchFamily="2" charset="-122"/>
              </a:rPr>
              <a:t>对象</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get_json_object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'[{"website":"www.itcast.cn","name":"allenwoon"}, {"website":"cloud.itcast.com","name":"carbondata </a:t>
            </a:r>
            <a:r>
              <a:rPr lang="zh-CN" altLang="zh-CN" sz="1600" dirty="0">
                <a:solidFill>
                  <a:srgbClr val="067D17"/>
                </a:solidFill>
                <a:latin typeface="宋体" panose="02010600030101010101" pitchFamily="2" charset="-122"/>
                <a:ea typeface="宋体" panose="02010600030101010101" pitchFamily="2" charset="-122"/>
              </a:rPr>
              <a:t>中文文档</a:t>
            </a:r>
            <a:r>
              <a:rPr lang="zh-CN" altLang="zh-CN" sz="1600" dirty="0">
                <a:solidFill>
                  <a:srgbClr val="067D17"/>
                </a:solidFill>
                <a:latin typeface="Arial Unicode MS" panose="020B0604020202020204" pitchFamily="34" charset="-122"/>
                <a:ea typeface="JetBrains Mono"/>
              </a:rPr>
              <a:t>"}]'</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'$.[1].website'</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1DAC26DC-04B2-59A8-EF16-B415B949E3E4}"/>
              </a:ext>
            </a:extLst>
          </p:cNvPr>
          <p:cNvPicPr>
            <a:picLocks noChangeAspect="1"/>
          </p:cNvPicPr>
          <p:nvPr/>
        </p:nvPicPr>
        <p:blipFill>
          <a:blip r:embed="rId2"/>
          <a:stretch>
            <a:fillRect/>
          </a:stretch>
        </p:blipFill>
        <p:spPr>
          <a:xfrm>
            <a:off x="892966" y="6091220"/>
            <a:ext cx="6606678" cy="610230"/>
          </a:xfrm>
          <a:prstGeom prst="rect">
            <a:avLst/>
          </a:prstGeom>
        </p:spPr>
      </p:pic>
    </p:spTree>
    <p:extLst>
      <p:ext uri="{BB962C8B-B14F-4D97-AF65-F5344CB8AC3E}">
        <p14:creationId xmlns:p14="http://schemas.microsoft.com/office/powerpoint/2010/main" val="20248930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2/8</a:t>
            </a:r>
            <a:r>
              <a:rPr lang="zh-CN" altLang="en-US" dirty="0"/>
              <a:t>）</a:t>
            </a:r>
            <a:r>
              <a:rPr lang="en-US" altLang="zh-CN" dirty="0"/>
              <a:t>Date Functions </a:t>
            </a:r>
            <a:r>
              <a:rPr lang="zh-CN" altLang="en-US" dirty="0"/>
              <a:t>日期函数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1329707" y="2403411"/>
            <a:ext cx="4238175" cy="2410916"/>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•获取当前日期</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current_date</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•获取当前时间戳</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current_timestamp</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时间戳转日期函数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from_unixtime</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•获取当前</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时间戳函数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unix_timestamp</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•日期转</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时间戳函数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unix_timestamp</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•指定格式日期转</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时间戳函数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unix_timestamp</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•抽取日期函数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to_date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•日期转年函数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year</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7" name="TextBox 3">
            <a:extLst>
              <a:ext uri="{FF2B5EF4-FFF2-40B4-BE49-F238E27FC236}">
                <a16:creationId xmlns:a16="http://schemas.microsoft.com/office/drawing/2014/main" id="{0C998B78-AB18-3C47-A1C7-25AE9A3A40B0}"/>
              </a:ext>
            </a:extLst>
          </p:cNvPr>
          <p:cNvSpPr txBox="1"/>
          <p:nvPr/>
        </p:nvSpPr>
        <p:spPr>
          <a:xfrm>
            <a:off x="6843266" y="2346985"/>
            <a:ext cx="4238175" cy="2523768"/>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•日期转月函数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month</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•日期转天函数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day</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•日期转小时函数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hour</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•日期转分钟函数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minute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•日期转秒函数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second</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•日期转周函数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weekofyear</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•日期比较函数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datediff</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•日期增加函数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date_add</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•日期减少函数</a:t>
            </a:r>
            <a:r>
              <a:rPr lang="en-US" altLang="zh-CN" sz="1200" dirty="0">
                <a:ea typeface="微软雅黑 Light" panose="020B0502040204020203" pitchFamily="34" charset="-122"/>
                <a:cs typeface="Times New Roman" panose="02020603050405020304" pitchFamily="18" charset="0"/>
              </a:rPr>
              <a:t>: </a:t>
            </a:r>
            <a:r>
              <a:rPr lang="en-US" altLang="zh-CN" sz="1200" dirty="0" err="1">
                <a:ea typeface="微软雅黑 Light" panose="020B0502040204020203" pitchFamily="34" charset="-122"/>
                <a:cs typeface="Times New Roman" panose="02020603050405020304" pitchFamily="18" charset="0"/>
              </a:rPr>
              <a:t>date_sub</a:t>
            </a:r>
            <a:endParaRPr lang="zh-CN" altLang="en-US" sz="1200" dirty="0"/>
          </a:p>
        </p:txBody>
      </p:sp>
    </p:spTree>
    <p:extLst>
      <p:ext uri="{BB962C8B-B14F-4D97-AF65-F5344CB8AC3E}">
        <p14:creationId xmlns:p14="http://schemas.microsoft.com/office/powerpoint/2010/main" val="4706639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2/8</a:t>
            </a:r>
            <a:r>
              <a:rPr lang="zh-CN" altLang="en-US" dirty="0"/>
              <a:t>）</a:t>
            </a:r>
            <a:r>
              <a:rPr lang="en-US" altLang="zh-CN" dirty="0"/>
              <a:t>Date Functions </a:t>
            </a:r>
            <a:r>
              <a:rPr lang="zh-CN" altLang="en-US" dirty="0"/>
              <a:t>日期函数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1277139" y="1457271"/>
            <a:ext cx="8345832" cy="526297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 Date Functions </a:t>
            </a:r>
            <a:r>
              <a:rPr lang="zh-CN" altLang="zh-CN" sz="1600" i="1" dirty="0">
                <a:solidFill>
                  <a:srgbClr val="999999"/>
                </a:solidFill>
                <a:latin typeface="宋体" panose="02010600030101010101" pitchFamily="2" charset="-122"/>
                <a:ea typeface="宋体" panose="02010600030101010101" pitchFamily="2" charset="-122"/>
              </a:rPr>
              <a:t>日期函数</a:t>
            </a:r>
            <a:r>
              <a:rPr lang="zh-CN" altLang="zh-CN" sz="1600" i="1" dirty="0">
                <a:solidFill>
                  <a:srgbClr val="999999"/>
                </a:solidFill>
                <a:latin typeface="Arial Unicode MS" panose="020B0604020202020204" pitchFamily="34" charset="-122"/>
                <a:ea typeface="JetBrains Mono"/>
              </a:rPr>
              <a:t> -----------------</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获取当前日期</a:t>
            </a:r>
            <a:r>
              <a:rPr lang="zh-CN" altLang="zh-CN" sz="1600" i="1" dirty="0">
                <a:solidFill>
                  <a:srgbClr val="999999"/>
                </a:solidFill>
                <a:latin typeface="Arial Unicode MS" panose="020B0604020202020204" pitchFamily="34" charset="-122"/>
                <a:ea typeface="JetBrains Mono"/>
              </a:rPr>
              <a:t>: current_date</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033B3"/>
                </a:solidFill>
                <a:latin typeface="Arial Unicode MS" panose="020B0604020202020204" pitchFamily="34" charset="-122"/>
                <a:ea typeface="JetBrains Mono"/>
              </a:rPr>
              <a:t>current_date</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获取当前时间戳</a:t>
            </a:r>
            <a:r>
              <a:rPr lang="zh-CN" altLang="zh-CN" sz="1600" i="1" dirty="0">
                <a:solidFill>
                  <a:srgbClr val="999999"/>
                </a:solidFill>
                <a:latin typeface="Arial Unicode MS" panose="020B0604020202020204" pitchFamily="34" charset="-122"/>
                <a:ea typeface="JetBrains Mono"/>
              </a:rPr>
              <a:t>: current_timestamp</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同一查询中对</a:t>
            </a:r>
            <a:r>
              <a:rPr lang="zh-CN" altLang="zh-CN" sz="1600" i="1" dirty="0">
                <a:solidFill>
                  <a:srgbClr val="999999"/>
                </a:solidFill>
                <a:latin typeface="Arial Unicode MS" panose="020B0604020202020204" pitchFamily="34" charset="-122"/>
                <a:ea typeface="JetBrains Mono"/>
              </a:rPr>
              <a:t>current_timestamp</a:t>
            </a:r>
            <a:r>
              <a:rPr lang="zh-CN" altLang="zh-CN" sz="1600" i="1" dirty="0">
                <a:solidFill>
                  <a:srgbClr val="999999"/>
                </a:solidFill>
                <a:latin typeface="宋体" panose="02010600030101010101" pitchFamily="2" charset="-122"/>
                <a:ea typeface="宋体" panose="02010600030101010101" pitchFamily="2" charset="-122"/>
              </a:rPr>
              <a:t>的所有调用均返回相同的值。</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033B3"/>
                </a:solidFill>
                <a:latin typeface="Arial Unicode MS" panose="020B0604020202020204" pitchFamily="34" charset="-122"/>
                <a:ea typeface="JetBrains Mono"/>
              </a:rPr>
              <a:t>current_timestamp</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获取当前</a:t>
            </a:r>
            <a:r>
              <a:rPr lang="zh-CN" altLang="zh-CN" sz="1600" i="1" dirty="0">
                <a:solidFill>
                  <a:srgbClr val="999999"/>
                </a:solidFill>
                <a:latin typeface="Arial Unicode MS" panose="020B0604020202020204" pitchFamily="34" charset="-122"/>
                <a:ea typeface="JetBrains Mono"/>
              </a:rPr>
              <a:t>UNIX</a:t>
            </a:r>
            <a:r>
              <a:rPr lang="zh-CN" altLang="zh-CN" sz="1600" i="1" dirty="0">
                <a:solidFill>
                  <a:srgbClr val="999999"/>
                </a:solidFill>
                <a:latin typeface="宋体" panose="02010600030101010101" pitchFamily="2" charset="-122"/>
                <a:ea typeface="宋体" panose="02010600030101010101" pitchFamily="2" charset="-122"/>
              </a:rPr>
              <a:t>时间戳函数</a:t>
            </a:r>
            <a:r>
              <a:rPr lang="zh-CN" altLang="zh-CN" sz="1600" i="1" dirty="0">
                <a:solidFill>
                  <a:srgbClr val="999999"/>
                </a:solidFill>
                <a:latin typeface="Arial Unicode MS" panose="020B0604020202020204" pitchFamily="34" charset="-122"/>
                <a:ea typeface="JetBrains Mono"/>
              </a:rPr>
              <a:t>: unix_timestamp</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unix_timestamp</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日期转</a:t>
            </a:r>
            <a:r>
              <a:rPr lang="zh-CN" altLang="zh-CN" sz="1600" i="1" dirty="0">
                <a:solidFill>
                  <a:srgbClr val="FF0000"/>
                </a:solidFill>
                <a:latin typeface="Arial Unicode MS" panose="020B0604020202020204" pitchFamily="34" charset="-122"/>
                <a:ea typeface="JetBrains Mono"/>
              </a:rPr>
              <a:t>UNIX</a:t>
            </a:r>
            <a:r>
              <a:rPr lang="zh-CN" altLang="zh-CN" sz="1600" i="1" dirty="0">
                <a:solidFill>
                  <a:srgbClr val="FF0000"/>
                </a:solidFill>
                <a:latin typeface="宋体" panose="02010600030101010101" pitchFamily="2" charset="-122"/>
                <a:ea typeface="宋体" panose="02010600030101010101" pitchFamily="2" charset="-122"/>
              </a:rPr>
              <a:t>时间戳函数</a:t>
            </a:r>
            <a:r>
              <a:rPr lang="zh-CN" altLang="zh-CN" sz="1600" i="1" dirty="0">
                <a:solidFill>
                  <a:srgbClr val="999999"/>
                </a:solidFill>
                <a:latin typeface="Arial Unicode MS" panose="020B0604020202020204" pitchFamily="34" charset="-122"/>
                <a:ea typeface="JetBrains Mono"/>
              </a:rPr>
              <a:t>: unix_timestamp</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unix_timestamp</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"2011-12-07 13:01:03"</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指定格式日期转</a:t>
            </a:r>
            <a:r>
              <a:rPr lang="zh-CN" altLang="zh-CN" sz="1600" i="1" dirty="0">
                <a:solidFill>
                  <a:srgbClr val="999999"/>
                </a:solidFill>
                <a:latin typeface="Arial Unicode MS" panose="020B0604020202020204" pitchFamily="34" charset="-122"/>
                <a:ea typeface="JetBrains Mono"/>
              </a:rPr>
              <a:t>UNIX</a:t>
            </a:r>
            <a:r>
              <a:rPr lang="zh-CN" altLang="zh-CN" sz="1600" i="1" dirty="0">
                <a:solidFill>
                  <a:srgbClr val="999999"/>
                </a:solidFill>
                <a:latin typeface="宋体" panose="02010600030101010101" pitchFamily="2" charset="-122"/>
                <a:ea typeface="宋体" panose="02010600030101010101" pitchFamily="2" charset="-122"/>
              </a:rPr>
              <a:t>时间戳函数</a:t>
            </a:r>
            <a:r>
              <a:rPr lang="zh-CN" altLang="zh-CN" sz="1600" i="1" dirty="0">
                <a:solidFill>
                  <a:srgbClr val="999999"/>
                </a:solidFill>
                <a:latin typeface="Arial Unicode MS" panose="020B0604020202020204" pitchFamily="34" charset="-122"/>
                <a:ea typeface="JetBrains Mono"/>
              </a:rPr>
              <a:t>: unix_timestamp</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unix_timestamp</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'20111207 13:01:03'</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'yyyyMMdd HH:mm:ss'</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Arial Unicode MS" panose="020B0604020202020204" pitchFamily="34" charset="-122"/>
                <a:ea typeface="JetBrains Mono"/>
              </a:rPr>
              <a:t>UNIX</a:t>
            </a:r>
            <a:r>
              <a:rPr lang="zh-CN" altLang="zh-CN" sz="1600" i="1" dirty="0">
                <a:solidFill>
                  <a:srgbClr val="FF0000"/>
                </a:solidFill>
                <a:latin typeface="宋体" panose="02010600030101010101" pitchFamily="2" charset="-122"/>
                <a:ea typeface="宋体" panose="02010600030101010101" pitchFamily="2" charset="-122"/>
              </a:rPr>
              <a:t>时间戳转日期函数</a:t>
            </a:r>
            <a:r>
              <a:rPr lang="zh-CN" altLang="zh-CN" sz="1600" i="1" dirty="0">
                <a:solidFill>
                  <a:srgbClr val="999999"/>
                </a:solidFill>
                <a:latin typeface="Arial Unicode MS" panose="020B0604020202020204" pitchFamily="34" charset="-122"/>
                <a:ea typeface="JetBrains Mono"/>
              </a:rPr>
              <a:t>: from_unixtime</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from_unixtime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1618238391</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from_unixtime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0</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'yyyy-MM-dd HH:mm:ss'</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日期比较函数</a:t>
            </a:r>
            <a:r>
              <a:rPr lang="zh-CN" altLang="zh-CN" sz="1600" i="1" dirty="0">
                <a:solidFill>
                  <a:srgbClr val="999999"/>
                </a:solidFill>
                <a:latin typeface="Arial Unicode MS" panose="020B0604020202020204" pitchFamily="34" charset="-122"/>
                <a:ea typeface="JetBrains Mono"/>
              </a:rPr>
              <a:t>: datediff  </a:t>
            </a:r>
            <a:r>
              <a:rPr lang="zh-CN" altLang="zh-CN" sz="1600" i="1" dirty="0">
                <a:solidFill>
                  <a:srgbClr val="999999"/>
                </a:solidFill>
                <a:latin typeface="宋体" panose="02010600030101010101" pitchFamily="2" charset="-122"/>
                <a:ea typeface="宋体" panose="02010600030101010101" pitchFamily="2" charset="-122"/>
              </a:rPr>
              <a:t>日期格式要求</a:t>
            </a:r>
            <a:r>
              <a:rPr lang="zh-CN" altLang="zh-CN" sz="1600" i="1" dirty="0">
                <a:solidFill>
                  <a:srgbClr val="999999"/>
                </a:solidFill>
                <a:latin typeface="Arial Unicode MS" panose="020B0604020202020204" pitchFamily="34" charset="-122"/>
                <a:ea typeface="JetBrains Mono"/>
              </a:rPr>
              <a:t>'yyyy-MM-dd HH:mm:ss' or 'yyyy-MM-dd'</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datediff</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'2012-12-08'</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'2012-05-09'</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日期增加函数</a:t>
            </a:r>
            <a:r>
              <a:rPr lang="zh-CN" altLang="zh-CN" sz="1600" i="1" dirty="0">
                <a:solidFill>
                  <a:srgbClr val="999999"/>
                </a:solidFill>
                <a:latin typeface="Arial Unicode MS" panose="020B0604020202020204" pitchFamily="34" charset="-122"/>
                <a:ea typeface="JetBrains Mono"/>
              </a:rPr>
              <a:t>: date_add</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date_add</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'2012-02-28'</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10</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日期减少函数</a:t>
            </a:r>
            <a:r>
              <a:rPr lang="zh-CN" altLang="zh-CN" sz="1600" i="1" dirty="0">
                <a:solidFill>
                  <a:srgbClr val="999999"/>
                </a:solidFill>
                <a:latin typeface="Arial Unicode MS" panose="020B0604020202020204" pitchFamily="34" charset="-122"/>
                <a:ea typeface="JetBrains Mono"/>
              </a:rPr>
              <a:t>: date_sub</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date_sub</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'2012-01-1'</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10</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0104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3/8</a:t>
            </a:r>
            <a:r>
              <a:rPr lang="zh-CN" altLang="en-US" dirty="0"/>
              <a:t>）</a:t>
            </a:r>
            <a:r>
              <a:rPr lang="en-US" altLang="zh-CN" dirty="0"/>
              <a:t>Mathematical Functions </a:t>
            </a:r>
            <a:r>
              <a:rPr lang="zh-CN" altLang="en-US" dirty="0"/>
              <a:t>数学函数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38180" y="2299243"/>
            <a:ext cx="5715640" cy="2975173"/>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•取整函数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round</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•指定精度取整函数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round</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•向下取整函数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floor</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•向上取整函数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ceil</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•取随机数函数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rand</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•二进制函数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bin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•进制转换函数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conv</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•绝对值函数</a:t>
            </a:r>
            <a:r>
              <a:rPr lang="en-US" altLang="zh-CN" sz="1200" dirty="0">
                <a:ea typeface="微软雅黑 Light" panose="020B0502040204020203" pitchFamily="34" charset="-122"/>
                <a:cs typeface="Times New Roman" panose="02020603050405020304" pitchFamily="18" charset="0"/>
              </a:rPr>
              <a:t>: abs</a:t>
            </a:r>
            <a:endParaRPr lang="zh-CN" altLang="en-US" sz="1200"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66838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3/8</a:t>
            </a:r>
            <a:r>
              <a:rPr lang="zh-CN" altLang="en-US" dirty="0"/>
              <a:t>）</a:t>
            </a:r>
            <a:r>
              <a:rPr lang="en-US" altLang="zh-CN" dirty="0"/>
              <a:t>Mathematical Functions </a:t>
            </a:r>
            <a:r>
              <a:rPr lang="zh-CN" altLang="en-US" dirty="0"/>
              <a:t>数学函数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2502397" y="2008227"/>
            <a:ext cx="6902860" cy="378565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----Mathematical Functions </a:t>
            </a:r>
            <a:r>
              <a:rPr lang="zh-CN" altLang="zh-CN" sz="1600" i="1" dirty="0">
                <a:solidFill>
                  <a:srgbClr val="999999"/>
                </a:solidFill>
                <a:latin typeface="宋体" panose="02010600030101010101" pitchFamily="2" charset="-122"/>
                <a:ea typeface="宋体" panose="02010600030101010101" pitchFamily="2" charset="-122"/>
              </a:rPr>
              <a:t>数学函数</a:t>
            </a:r>
            <a:r>
              <a:rPr lang="zh-CN" altLang="zh-CN" sz="1600" i="1" dirty="0">
                <a:solidFill>
                  <a:srgbClr val="999999"/>
                </a:solidFill>
                <a:latin typeface="Arial Unicode MS" panose="020B0604020202020204" pitchFamily="34" charset="-122"/>
                <a:ea typeface="JetBrains Mono"/>
              </a:rPr>
              <a:t>-------------</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取整函数</a:t>
            </a:r>
            <a:r>
              <a:rPr lang="zh-CN" altLang="zh-CN" sz="1600" i="1" dirty="0">
                <a:solidFill>
                  <a:srgbClr val="999999"/>
                </a:solidFill>
                <a:latin typeface="Arial Unicode MS" panose="020B0604020202020204" pitchFamily="34" charset="-122"/>
                <a:ea typeface="JetBrains Mono"/>
              </a:rPr>
              <a:t>: round  </a:t>
            </a:r>
            <a:r>
              <a:rPr lang="zh-CN" altLang="zh-CN" sz="1600" i="1" dirty="0">
                <a:solidFill>
                  <a:srgbClr val="999999"/>
                </a:solidFill>
                <a:latin typeface="宋体" panose="02010600030101010101" pitchFamily="2" charset="-122"/>
                <a:ea typeface="宋体" panose="02010600030101010101" pitchFamily="2" charset="-122"/>
              </a:rPr>
              <a:t>返回</a:t>
            </a:r>
            <a:r>
              <a:rPr lang="zh-CN" altLang="zh-CN" sz="1600" i="1" dirty="0">
                <a:solidFill>
                  <a:srgbClr val="999999"/>
                </a:solidFill>
                <a:latin typeface="Arial Unicode MS" panose="020B0604020202020204" pitchFamily="34" charset="-122"/>
                <a:ea typeface="JetBrains Mono"/>
              </a:rPr>
              <a:t>double</a:t>
            </a:r>
            <a:r>
              <a:rPr lang="zh-CN" altLang="zh-CN" sz="1600" i="1" dirty="0">
                <a:solidFill>
                  <a:srgbClr val="999999"/>
                </a:solidFill>
                <a:latin typeface="宋体" panose="02010600030101010101" pitchFamily="2" charset="-122"/>
                <a:ea typeface="宋体" panose="02010600030101010101" pitchFamily="2" charset="-122"/>
              </a:rPr>
              <a:t>类型的整数值部分 （遵循四舍五入）</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round</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3.1415926</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指定精度取整函数</a:t>
            </a:r>
            <a:r>
              <a:rPr lang="zh-CN" altLang="zh-CN" sz="1600" i="1" dirty="0">
                <a:solidFill>
                  <a:srgbClr val="999999"/>
                </a:solidFill>
                <a:latin typeface="Arial Unicode MS" panose="020B0604020202020204" pitchFamily="34" charset="-122"/>
                <a:ea typeface="JetBrains Mono"/>
              </a:rPr>
              <a:t>: round(double a, int d) </a:t>
            </a:r>
            <a:r>
              <a:rPr lang="zh-CN" altLang="zh-CN" sz="1600" i="1" dirty="0">
                <a:solidFill>
                  <a:srgbClr val="999999"/>
                </a:solidFill>
                <a:latin typeface="宋体" panose="02010600030101010101" pitchFamily="2" charset="-122"/>
                <a:ea typeface="宋体" panose="02010600030101010101" pitchFamily="2" charset="-122"/>
              </a:rPr>
              <a:t>返回指定精度</a:t>
            </a:r>
            <a:r>
              <a:rPr lang="zh-CN" altLang="zh-CN" sz="1600" i="1" dirty="0">
                <a:solidFill>
                  <a:srgbClr val="999999"/>
                </a:solidFill>
                <a:latin typeface="Arial Unicode MS" panose="020B0604020202020204" pitchFamily="34" charset="-122"/>
                <a:ea typeface="JetBrains Mono"/>
              </a:rPr>
              <a:t>d</a:t>
            </a:r>
            <a:r>
              <a:rPr lang="zh-CN" altLang="zh-CN" sz="1600" i="1" dirty="0">
                <a:solidFill>
                  <a:srgbClr val="999999"/>
                </a:solidFill>
                <a:latin typeface="宋体" panose="02010600030101010101" pitchFamily="2" charset="-122"/>
                <a:ea typeface="宋体" panose="02010600030101010101" pitchFamily="2" charset="-122"/>
              </a:rPr>
              <a:t>的</a:t>
            </a:r>
            <a:r>
              <a:rPr lang="zh-CN" altLang="zh-CN" sz="1600" i="1" dirty="0">
                <a:solidFill>
                  <a:srgbClr val="999999"/>
                </a:solidFill>
                <a:latin typeface="Arial Unicode MS" panose="020B0604020202020204" pitchFamily="34" charset="-122"/>
                <a:ea typeface="JetBrains Mono"/>
              </a:rPr>
              <a:t>double</a:t>
            </a:r>
            <a:r>
              <a:rPr lang="zh-CN" altLang="zh-CN" sz="1600" i="1" dirty="0">
                <a:solidFill>
                  <a:srgbClr val="999999"/>
                </a:solidFill>
                <a:latin typeface="宋体" panose="02010600030101010101" pitchFamily="2" charset="-122"/>
                <a:ea typeface="宋体" panose="02010600030101010101" pitchFamily="2" charset="-122"/>
              </a:rPr>
              <a:t>类型</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round</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3.1415926</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4</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向下取整函数</a:t>
            </a:r>
            <a:r>
              <a:rPr lang="zh-CN" altLang="zh-CN" sz="1600" i="1" dirty="0">
                <a:solidFill>
                  <a:srgbClr val="999999"/>
                </a:solidFill>
                <a:latin typeface="Arial Unicode MS" panose="020B0604020202020204" pitchFamily="34" charset="-122"/>
                <a:ea typeface="JetBrains Mono"/>
              </a:rPr>
              <a:t>: floor</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033B3"/>
                </a:solidFill>
                <a:latin typeface="Arial Unicode MS" panose="020B0604020202020204" pitchFamily="34" charset="-122"/>
                <a:ea typeface="JetBrains Mono"/>
              </a:rPr>
              <a:t>floor</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3.1415926</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033B3"/>
                </a:solidFill>
                <a:latin typeface="Arial Unicode MS" panose="020B0604020202020204" pitchFamily="34" charset="-122"/>
                <a:ea typeface="JetBrains Mono"/>
              </a:rPr>
              <a:t>floor</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3.1415926</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向上取整函数</a:t>
            </a:r>
            <a:r>
              <a:rPr lang="zh-CN" altLang="zh-CN" sz="1600" i="1" dirty="0">
                <a:solidFill>
                  <a:srgbClr val="999999"/>
                </a:solidFill>
                <a:latin typeface="Arial Unicode MS" panose="020B0604020202020204" pitchFamily="34" charset="-122"/>
                <a:ea typeface="JetBrains Mono"/>
              </a:rPr>
              <a:t>: ceil</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ceil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3.1415926</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ceil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3.1415926</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取随机数函数</a:t>
            </a:r>
            <a:r>
              <a:rPr lang="zh-CN" altLang="zh-CN" sz="1600" i="1" dirty="0">
                <a:solidFill>
                  <a:srgbClr val="999999"/>
                </a:solidFill>
                <a:latin typeface="Arial Unicode MS" panose="020B0604020202020204" pitchFamily="34" charset="-122"/>
                <a:ea typeface="JetBrains Mono"/>
              </a:rPr>
              <a:t>: rand </a:t>
            </a:r>
            <a:r>
              <a:rPr lang="zh-CN" altLang="zh-CN" sz="1600" i="1" dirty="0">
                <a:solidFill>
                  <a:srgbClr val="999999"/>
                </a:solidFill>
                <a:latin typeface="宋体" panose="02010600030101010101" pitchFamily="2" charset="-122"/>
                <a:ea typeface="宋体" panose="02010600030101010101" pitchFamily="2" charset="-122"/>
              </a:rPr>
              <a:t>每次执行都不一样 返回一个</a:t>
            </a:r>
            <a:r>
              <a:rPr lang="zh-CN" altLang="zh-CN" sz="1600" i="1" dirty="0">
                <a:solidFill>
                  <a:srgbClr val="999999"/>
                </a:solidFill>
                <a:latin typeface="Arial Unicode MS" panose="020B0604020202020204" pitchFamily="34" charset="-122"/>
                <a:ea typeface="JetBrains Mono"/>
              </a:rPr>
              <a:t>0</a:t>
            </a:r>
            <a:r>
              <a:rPr lang="zh-CN" altLang="zh-CN" sz="1600" i="1" dirty="0">
                <a:solidFill>
                  <a:srgbClr val="999999"/>
                </a:solidFill>
                <a:latin typeface="宋体" panose="02010600030101010101" pitchFamily="2" charset="-122"/>
                <a:ea typeface="宋体" panose="02010600030101010101" pitchFamily="2" charset="-122"/>
              </a:rPr>
              <a:t>到</a:t>
            </a:r>
            <a:r>
              <a:rPr lang="zh-CN" altLang="zh-CN" sz="1600" i="1" dirty="0">
                <a:solidFill>
                  <a:srgbClr val="999999"/>
                </a:solidFill>
                <a:latin typeface="Arial Unicode MS" panose="020B0604020202020204" pitchFamily="34" charset="-122"/>
                <a:ea typeface="JetBrains Mono"/>
              </a:rPr>
              <a:t>1</a:t>
            </a:r>
            <a:r>
              <a:rPr lang="zh-CN" altLang="zh-CN" sz="1600" i="1" dirty="0">
                <a:solidFill>
                  <a:srgbClr val="999999"/>
                </a:solidFill>
                <a:latin typeface="宋体" panose="02010600030101010101" pitchFamily="2" charset="-122"/>
                <a:ea typeface="宋体" panose="02010600030101010101" pitchFamily="2" charset="-122"/>
              </a:rPr>
              <a:t>范围内的随机数</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rand</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指定种子取随机数函数</a:t>
            </a:r>
            <a:r>
              <a:rPr lang="zh-CN" altLang="zh-CN" sz="1600" i="1" dirty="0">
                <a:solidFill>
                  <a:srgbClr val="999999"/>
                </a:solidFill>
                <a:latin typeface="Arial Unicode MS" panose="020B0604020202020204" pitchFamily="34" charset="-122"/>
                <a:ea typeface="JetBrains Mono"/>
              </a:rPr>
              <a:t>: rand(int seed) </a:t>
            </a:r>
            <a:r>
              <a:rPr lang="zh-CN" altLang="zh-CN" sz="1600" i="1" dirty="0">
                <a:solidFill>
                  <a:srgbClr val="999999"/>
                </a:solidFill>
                <a:latin typeface="宋体" panose="02010600030101010101" pitchFamily="2" charset="-122"/>
                <a:ea typeface="宋体" panose="02010600030101010101" pitchFamily="2" charset="-122"/>
              </a:rPr>
              <a:t>得到一个稳定的随机数序列</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rand</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2</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58869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4/8</a:t>
            </a:r>
            <a:r>
              <a:rPr lang="zh-CN" altLang="en-US" dirty="0"/>
              <a:t>）</a:t>
            </a:r>
            <a:r>
              <a:rPr lang="en-US" altLang="zh-CN" dirty="0"/>
              <a:t>Collection Functions </a:t>
            </a:r>
            <a:r>
              <a:rPr lang="zh-CN" altLang="en-US" dirty="0"/>
              <a:t>集合函数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27859" y="2289515"/>
            <a:ext cx="5715640" cy="2251899"/>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•集合元素</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size</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size(Map&lt;K.V&gt;) size(Array&lt;T&gt;)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•取</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map</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集合</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keys</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map_keys</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(Map&lt;K.V&gt;)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•取</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map</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集合</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values</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map_values</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(Map&lt;K.V&gt;)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•判断数组是否包含指定元素</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array_contains</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(Array&lt;T&gt;, value)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•数组排序函数</a:t>
            </a:r>
            <a:r>
              <a:rPr lang="en-US" altLang="zh-CN" sz="1200" dirty="0">
                <a:ea typeface="微软雅黑 Light" panose="020B0502040204020203" pitchFamily="34" charset="-122"/>
                <a:cs typeface="Times New Roman" panose="02020603050405020304" pitchFamily="18" charset="0"/>
              </a:rPr>
              <a:t>:</a:t>
            </a:r>
            <a:r>
              <a:rPr lang="en-US" altLang="zh-CN" sz="1600" dirty="0" err="1">
                <a:latin typeface="微软雅黑 Light" panose="020B0502040204020203" pitchFamily="34" charset="-122"/>
                <a:cs typeface="Times New Roman" panose="02020603050405020304" pitchFamily="18" charset="0"/>
              </a:rPr>
              <a:t>sort_array</a:t>
            </a:r>
            <a:r>
              <a:rPr lang="en-US" altLang="zh-CN" sz="1600" dirty="0">
                <a:latin typeface="微软雅黑 Light" panose="020B0502040204020203" pitchFamily="34" charset="-122"/>
                <a:cs typeface="Times New Roman" panose="02020603050405020304" pitchFamily="18" charset="0"/>
              </a:rPr>
              <a:t>(Array&lt;T&gt;)</a:t>
            </a:r>
            <a:endParaRPr lang="zh-CN" altLang="en-US" sz="1200" dirty="0"/>
          </a:p>
        </p:txBody>
      </p:sp>
    </p:spTree>
    <p:extLst>
      <p:ext uri="{BB962C8B-B14F-4D97-AF65-F5344CB8AC3E}">
        <p14:creationId xmlns:p14="http://schemas.microsoft.com/office/powerpoint/2010/main" val="19665502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4/8</a:t>
            </a:r>
            <a:r>
              <a:rPr lang="zh-CN" altLang="en-US" dirty="0"/>
              <a:t>）</a:t>
            </a:r>
            <a:r>
              <a:rPr lang="en-US" altLang="zh-CN" dirty="0"/>
              <a:t>Collection Functions </a:t>
            </a:r>
            <a:r>
              <a:rPr lang="zh-CN" altLang="en-US" dirty="0"/>
              <a:t>集合函数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27859" y="2153328"/>
            <a:ext cx="5715640" cy="360098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-------Collection Functions </a:t>
            </a:r>
            <a:r>
              <a:rPr lang="zh-CN" altLang="zh-CN" sz="1200" i="1" dirty="0">
                <a:solidFill>
                  <a:srgbClr val="999999"/>
                </a:solidFill>
                <a:latin typeface="宋体" panose="02010600030101010101" pitchFamily="2" charset="-122"/>
                <a:ea typeface="宋体" panose="02010600030101010101" pitchFamily="2" charset="-122"/>
              </a:rPr>
              <a:t>集合函数</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describe function extended </a:t>
            </a:r>
            <a:r>
              <a:rPr lang="zh-CN" altLang="zh-CN" sz="1200" i="1" dirty="0">
                <a:solidFill>
                  <a:srgbClr val="080808"/>
                </a:solidFill>
                <a:latin typeface="Arial Unicode MS" panose="020B0604020202020204" pitchFamily="34" charset="-122"/>
                <a:ea typeface="JetBrains Mono"/>
              </a:rPr>
              <a:t>sort_array</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集合元素</a:t>
            </a:r>
            <a:r>
              <a:rPr lang="zh-CN" altLang="zh-CN" sz="1200" i="1" dirty="0">
                <a:solidFill>
                  <a:srgbClr val="999999"/>
                </a:solidFill>
                <a:latin typeface="Arial Unicode MS" panose="020B0604020202020204" pitchFamily="34" charset="-122"/>
                <a:ea typeface="JetBrains Mono"/>
              </a:rPr>
              <a:t>size</a:t>
            </a:r>
            <a:r>
              <a:rPr lang="zh-CN" altLang="zh-CN" sz="1200" i="1" dirty="0">
                <a:solidFill>
                  <a:srgbClr val="999999"/>
                </a:solidFill>
                <a:latin typeface="宋体" panose="02010600030101010101" pitchFamily="2" charset="-122"/>
                <a:ea typeface="宋体" panose="02010600030101010101" pitchFamily="2" charset="-122"/>
              </a:rPr>
              <a:t>函数</a:t>
            </a:r>
            <a:r>
              <a:rPr lang="zh-CN" altLang="zh-CN" sz="1200" i="1" dirty="0">
                <a:solidFill>
                  <a:srgbClr val="999999"/>
                </a:solidFill>
                <a:latin typeface="Arial Unicode MS" panose="020B0604020202020204" pitchFamily="34" charset="-122"/>
                <a:ea typeface="JetBrains Mono"/>
              </a:rPr>
              <a:t>: size(Map&lt;K.V&gt;) size(Array&lt;T&gt;)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size</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size</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`map`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10086</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"zhangsan"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"age"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18</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a:t>
            </a:r>
            <a:r>
              <a:rPr lang="zh-CN" altLang="zh-CN" sz="1200" i="1" dirty="0">
                <a:solidFill>
                  <a:srgbClr val="999999"/>
                </a:solidFill>
                <a:latin typeface="Arial Unicode MS" panose="020B0604020202020204" pitchFamily="34" charset="-122"/>
                <a:ea typeface="JetBrains Mono"/>
              </a:rPr>
              <a:t>map</a:t>
            </a:r>
            <a:r>
              <a:rPr lang="zh-CN" altLang="zh-CN" sz="1200" i="1" dirty="0">
                <a:solidFill>
                  <a:srgbClr val="999999"/>
                </a:solidFill>
                <a:latin typeface="宋体" panose="02010600030101010101" pitchFamily="2" charset="-122"/>
                <a:ea typeface="宋体" panose="02010600030101010101" pitchFamily="2" charset="-122"/>
              </a:rPr>
              <a:t>集合</a:t>
            </a:r>
            <a:r>
              <a:rPr lang="zh-CN" altLang="zh-CN" sz="1200" i="1" dirty="0">
                <a:solidFill>
                  <a:srgbClr val="999999"/>
                </a:solidFill>
                <a:latin typeface="Arial Unicode MS" panose="020B0604020202020204" pitchFamily="34" charset="-122"/>
                <a:ea typeface="JetBrains Mono"/>
              </a:rPr>
              <a:t>keys</a:t>
            </a:r>
            <a:r>
              <a:rPr lang="zh-CN" altLang="zh-CN" sz="1200" i="1" dirty="0">
                <a:solidFill>
                  <a:srgbClr val="999999"/>
                </a:solidFill>
                <a:latin typeface="宋体" panose="02010600030101010101" pitchFamily="2" charset="-122"/>
                <a:ea typeface="宋体" panose="02010600030101010101" pitchFamily="2" charset="-122"/>
              </a:rPr>
              <a:t>函数</a:t>
            </a:r>
            <a:r>
              <a:rPr lang="zh-CN" altLang="zh-CN" sz="1200" i="1" dirty="0">
                <a:solidFill>
                  <a:srgbClr val="999999"/>
                </a:solidFill>
                <a:latin typeface="Arial Unicode MS" panose="020B0604020202020204" pitchFamily="34" charset="-122"/>
                <a:ea typeface="JetBrains Mono"/>
              </a:rPr>
              <a:t>: map_keys(Map&lt;K.V&gt;)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map_keys</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`map`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10086</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"zhangsan"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"age"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18</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a:t>
            </a:r>
            <a:r>
              <a:rPr lang="zh-CN" altLang="zh-CN" sz="1200" i="1" dirty="0">
                <a:solidFill>
                  <a:srgbClr val="999999"/>
                </a:solidFill>
                <a:latin typeface="Arial Unicode MS" panose="020B0604020202020204" pitchFamily="34" charset="-122"/>
                <a:ea typeface="JetBrains Mono"/>
              </a:rPr>
              <a:t>map</a:t>
            </a:r>
            <a:r>
              <a:rPr lang="zh-CN" altLang="zh-CN" sz="1200" i="1" dirty="0">
                <a:solidFill>
                  <a:srgbClr val="999999"/>
                </a:solidFill>
                <a:latin typeface="宋体" panose="02010600030101010101" pitchFamily="2" charset="-122"/>
                <a:ea typeface="宋体" panose="02010600030101010101" pitchFamily="2" charset="-122"/>
              </a:rPr>
              <a:t>集合</a:t>
            </a:r>
            <a:r>
              <a:rPr lang="zh-CN" altLang="zh-CN" sz="1200" i="1" dirty="0">
                <a:solidFill>
                  <a:srgbClr val="999999"/>
                </a:solidFill>
                <a:latin typeface="Arial Unicode MS" panose="020B0604020202020204" pitchFamily="34" charset="-122"/>
                <a:ea typeface="JetBrains Mono"/>
              </a:rPr>
              <a:t>values</a:t>
            </a:r>
            <a:r>
              <a:rPr lang="zh-CN" altLang="zh-CN" sz="1200" i="1" dirty="0">
                <a:solidFill>
                  <a:srgbClr val="999999"/>
                </a:solidFill>
                <a:latin typeface="宋体" panose="02010600030101010101" pitchFamily="2" charset="-122"/>
                <a:ea typeface="宋体" panose="02010600030101010101" pitchFamily="2" charset="-122"/>
              </a:rPr>
              <a:t>函数</a:t>
            </a:r>
            <a:r>
              <a:rPr lang="zh-CN" altLang="zh-CN" sz="1200" i="1" dirty="0">
                <a:solidFill>
                  <a:srgbClr val="999999"/>
                </a:solidFill>
                <a:latin typeface="Arial Unicode MS" panose="020B0604020202020204" pitchFamily="34" charset="-122"/>
                <a:ea typeface="JetBrains Mono"/>
              </a:rPr>
              <a:t>: map_values(Map&lt;K.V&gt;)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map_values</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`map`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10086</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"zhangsan"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"age"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18</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判断数组是否包含指定元素</a:t>
            </a:r>
            <a:r>
              <a:rPr lang="zh-CN" altLang="zh-CN" sz="1200" i="1" dirty="0">
                <a:solidFill>
                  <a:srgbClr val="999999"/>
                </a:solidFill>
                <a:latin typeface="Arial Unicode MS" panose="020B0604020202020204" pitchFamily="34" charset="-122"/>
                <a:ea typeface="JetBrains Mono"/>
              </a:rPr>
              <a:t>: array_contains(Array&lt;T&gt;, value)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array_contains</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array_contains</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66</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数组排序函数</a:t>
            </a:r>
            <a:r>
              <a:rPr lang="zh-CN" altLang="zh-CN" sz="1200" i="1" dirty="0">
                <a:solidFill>
                  <a:srgbClr val="999999"/>
                </a:solidFill>
                <a:latin typeface="Arial Unicode MS" panose="020B0604020202020204" pitchFamily="34" charset="-122"/>
                <a:ea typeface="JetBrains Mono"/>
              </a:rPr>
              <a:t>:sort_array(Array&lt;T&gt;)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sort_array</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32</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940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select_expr</a:t>
            </a:r>
            <a:r>
              <a:rPr lang="zh-CN" altLang="en-US" dirty="0"/>
              <a:t>表示检索查询返回的列，必须至少有一个</a:t>
            </a:r>
            <a:r>
              <a:rPr lang="en-US" altLang="zh-CN" dirty="0"/>
              <a:t>select_expr</a:t>
            </a:r>
            <a:r>
              <a:rPr lang="zh-CN" altLang="en-US" dirty="0"/>
              <a:t>。</a:t>
            </a:r>
            <a:endParaRPr lang="en-US" altLang="zh-CN"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select_expr</a:t>
            </a:r>
            <a:endParaRPr lang="zh-CN" altLang="en-US" dirty="0"/>
          </a:p>
        </p:txBody>
      </p:sp>
      <p:sp>
        <p:nvSpPr>
          <p:cNvPr id="9" name="TextBox 3">
            <a:extLst>
              <a:ext uri="{FF2B5EF4-FFF2-40B4-BE49-F238E27FC236}">
                <a16:creationId xmlns:a16="http://schemas.microsoft.com/office/drawing/2014/main" id="{0C998B78-AB18-3C47-A1C7-25AE9A3A40B0}"/>
              </a:ext>
            </a:extLst>
          </p:cNvPr>
          <p:cNvSpPr txBox="1"/>
          <p:nvPr/>
        </p:nvSpPr>
        <p:spPr>
          <a:xfrm>
            <a:off x="850687" y="2310397"/>
            <a:ext cx="9982776" cy="313932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i="1" dirty="0">
                <a:solidFill>
                  <a:srgbClr val="999999"/>
                </a:solidFill>
                <a:latin typeface="Arial Unicode MS" panose="020B0604020202020204" pitchFamily="34" charset="-122"/>
                <a:ea typeface="JetBrains Mono"/>
              </a:rPr>
              <a:t>--1</a:t>
            </a:r>
            <a:r>
              <a:rPr lang="zh-CN" altLang="zh-CN" i="1" dirty="0">
                <a:solidFill>
                  <a:srgbClr val="999999"/>
                </a:solidFill>
                <a:latin typeface="宋体" panose="02010600030101010101" pitchFamily="2" charset="-122"/>
                <a:ea typeface="宋体" panose="02010600030101010101" pitchFamily="2" charset="-122"/>
              </a:rPr>
              <a:t>、</a:t>
            </a:r>
            <a:r>
              <a:rPr lang="zh-CN" altLang="zh-CN" i="1" dirty="0">
                <a:solidFill>
                  <a:srgbClr val="999999"/>
                </a:solidFill>
                <a:latin typeface="Arial Unicode MS" panose="020B0604020202020204" pitchFamily="34" charset="-122"/>
                <a:ea typeface="JetBrains Mono"/>
              </a:rPr>
              <a:t>select_expr</a:t>
            </a:r>
            <a:br>
              <a:rPr lang="zh-CN" altLang="zh-CN" i="1" dirty="0">
                <a:solidFill>
                  <a:srgbClr val="999999"/>
                </a:solidFill>
                <a:latin typeface="Arial Unicode MS" panose="020B0604020202020204" pitchFamily="34" charset="-122"/>
                <a:ea typeface="JetBrains Mono"/>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查询所有字段或者指定字段</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a:t>
            </a:r>
            <a:r>
              <a:rPr lang="zh-CN" altLang="zh-CN" dirty="0">
                <a:solidFill>
                  <a:srgbClr val="080808"/>
                </a:solidFill>
                <a:latin typeface="Arial Unicode MS" panose="020B0604020202020204" pitchFamily="34" charset="-122"/>
                <a:ea typeface="JetBrains Mono"/>
              </a:rPr>
              <a:t>;</a:t>
            </a:r>
            <a:br>
              <a:rPr lang="zh-CN" altLang="zh-CN" dirty="0">
                <a:solidFill>
                  <a:srgbClr val="080808"/>
                </a:solidFill>
                <a:latin typeface="Arial Unicode MS" panose="020B0604020202020204" pitchFamily="34" charset="-122"/>
                <a:ea typeface="JetBrains Mono"/>
              </a:rPr>
            </a:br>
            <a:r>
              <a:rPr lang="zh-CN" altLang="zh-CN" dirty="0">
                <a:solidFill>
                  <a:srgbClr val="0033B3"/>
                </a:solidFill>
                <a:latin typeface="Arial Unicode MS" panose="020B0604020202020204" pitchFamily="34" charset="-122"/>
                <a:ea typeface="JetBrains Mono"/>
              </a:rPr>
              <a:t>select </a:t>
            </a:r>
            <a:r>
              <a:rPr lang="zh-CN" altLang="zh-CN" dirty="0">
                <a:solidFill>
                  <a:srgbClr val="871094"/>
                </a:solidFill>
                <a:latin typeface="Arial Unicode MS" panose="020B0604020202020204" pitchFamily="34" charset="-122"/>
                <a:ea typeface="JetBrains Mono"/>
              </a:rPr>
              <a:t>county</a:t>
            </a:r>
            <a:r>
              <a:rPr lang="zh-CN" altLang="zh-CN" dirty="0">
                <a:solidFill>
                  <a:srgbClr val="080808"/>
                </a:solidFill>
                <a:latin typeface="Arial Unicode MS" panose="020B0604020202020204" pitchFamily="34" charset="-122"/>
                <a:ea typeface="JetBrains Mono"/>
              </a:rPr>
              <a:t>, </a:t>
            </a:r>
            <a:r>
              <a:rPr lang="zh-CN" altLang="zh-CN" dirty="0">
                <a:solidFill>
                  <a:srgbClr val="871094"/>
                </a:solidFill>
                <a:latin typeface="Arial Unicode MS" panose="020B0604020202020204" pitchFamily="34" charset="-122"/>
                <a:ea typeface="JetBrains Mono"/>
              </a:rPr>
              <a:t>cases</a:t>
            </a:r>
            <a:r>
              <a:rPr lang="zh-CN" altLang="zh-CN" dirty="0">
                <a:solidFill>
                  <a:srgbClr val="080808"/>
                </a:solidFill>
                <a:latin typeface="Arial Unicode MS" panose="020B0604020202020204" pitchFamily="34" charset="-122"/>
                <a:ea typeface="JetBrains Mono"/>
              </a:rPr>
              <a:t>, </a:t>
            </a:r>
            <a:r>
              <a:rPr lang="zh-CN" altLang="zh-CN" dirty="0">
                <a:solidFill>
                  <a:srgbClr val="871094"/>
                </a:solidFill>
                <a:latin typeface="Arial Unicode MS" panose="020B0604020202020204" pitchFamily="34" charset="-122"/>
                <a:ea typeface="JetBrains Mono"/>
              </a:rPr>
              <a:t>deaths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a:t>
            </a:r>
            <a:r>
              <a:rPr lang="zh-CN" altLang="zh-CN" dirty="0">
                <a:solidFill>
                  <a:srgbClr val="080808"/>
                </a:solidFill>
                <a:latin typeface="Arial Unicode MS" panose="020B0604020202020204" pitchFamily="34" charset="-122"/>
                <a:ea typeface="JetBrains Mono"/>
              </a:rPr>
              <a:t>;</a:t>
            </a:r>
            <a:br>
              <a:rPr lang="zh-CN" altLang="zh-CN" dirty="0">
                <a:solidFill>
                  <a:srgbClr val="080808"/>
                </a:solidFill>
                <a:latin typeface="Arial Unicode MS" panose="020B0604020202020204" pitchFamily="34" charset="-122"/>
                <a:ea typeface="JetBrains Mono"/>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查询匹配正则表达式的所有字段</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SET </a:t>
            </a:r>
            <a:r>
              <a:rPr lang="zh-CN" altLang="zh-CN" dirty="0">
                <a:solidFill>
                  <a:srgbClr val="080808"/>
                </a:solidFill>
                <a:latin typeface="Arial Unicode MS" panose="020B0604020202020204" pitchFamily="34" charset="-122"/>
                <a:ea typeface="JetBrains Mono"/>
              </a:rPr>
              <a:t>hive.support.quoted.identifiers = none; </a:t>
            </a: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带</a:t>
            </a:r>
            <a:r>
              <a:rPr lang="zh-CN" altLang="zh-CN" b="1" i="1" dirty="0">
                <a:solidFill>
                  <a:srgbClr val="FF0000"/>
                </a:solidFill>
                <a:latin typeface="宋体" panose="02010600030101010101" pitchFamily="2" charset="-122"/>
                <a:ea typeface="宋体" panose="02010600030101010101" pitchFamily="2" charset="-122"/>
              </a:rPr>
              <a:t>反引号</a:t>
            </a:r>
            <a:r>
              <a:rPr lang="zh-CN" altLang="zh-CN" i="1" dirty="0">
                <a:solidFill>
                  <a:srgbClr val="999999"/>
                </a:solidFill>
                <a:latin typeface="宋体" panose="02010600030101010101" pitchFamily="2" charset="-122"/>
                <a:ea typeface="宋体" panose="02010600030101010101" pitchFamily="2" charset="-122"/>
              </a:rPr>
              <a:t>的名称被解释为</a:t>
            </a:r>
            <a:r>
              <a:rPr lang="zh-CN" altLang="zh-CN" b="1" i="1" dirty="0">
                <a:solidFill>
                  <a:srgbClr val="FF0000"/>
                </a:solidFill>
                <a:latin typeface="宋体" panose="02010600030101010101" pitchFamily="2" charset="-122"/>
                <a:ea typeface="宋体" panose="02010600030101010101" pitchFamily="2" charset="-122"/>
              </a:rPr>
              <a:t>正则表达式</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dirty="0">
                <a:solidFill>
                  <a:srgbClr val="080808"/>
                </a:solidFill>
                <a:latin typeface="Arial Unicode MS" panose="020B0604020202020204" pitchFamily="34" charset="-122"/>
                <a:ea typeface="JetBrains Mono"/>
              </a:rPr>
              <a:t>`^c.*`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a:t>
            </a:r>
            <a:r>
              <a:rPr lang="zh-CN" altLang="zh-CN" dirty="0">
                <a:solidFill>
                  <a:srgbClr val="080808"/>
                </a:solidFill>
                <a:latin typeface="Arial Unicode MS" panose="020B0604020202020204" pitchFamily="34" charset="-122"/>
                <a:ea typeface="JetBrains Mono"/>
              </a:rPr>
              <a:t>;</a:t>
            </a:r>
            <a:r>
              <a:rPr lang="en-US" altLang="zh-CN" dirty="0">
                <a:solidFill>
                  <a:srgbClr val="080808"/>
                </a:solidFill>
                <a:latin typeface="Arial Unicode MS" panose="020B0604020202020204" pitchFamily="34" charset="-122"/>
                <a:ea typeface="JetBrains Mono"/>
              </a:rPr>
              <a:t>    </a:t>
            </a:r>
            <a:r>
              <a:rPr lang="en-US" altLang="zh-CN" i="1" dirty="0">
                <a:solidFill>
                  <a:srgbClr val="999999"/>
                </a:solidFill>
                <a:latin typeface="宋体" panose="02010600030101010101" pitchFamily="2" charset="-122"/>
                <a:ea typeface="宋体" panose="02010600030101010101" pitchFamily="2" charset="-122"/>
              </a:rPr>
              <a:t># </a:t>
            </a:r>
            <a:r>
              <a:rPr lang="zh-CN" altLang="en-US" i="1" dirty="0">
                <a:solidFill>
                  <a:srgbClr val="999999"/>
                </a:solidFill>
                <a:latin typeface="宋体" panose="02010600030101010101" pitchFamily="2" charset="-122"/>
                <a:ea typeface="宋体" panose="02010600030101010101" pitchFamily="2" charset="-122"/>
              </a:rPr>
              <a:t>查询</a:t>
            </a:r>
            <a:r>
              <a:rPr lang="en-US" altLang="zh-CN" i="1" dirty="0">
                <a:solidFill>
                  <a:srgbClr val="999999"/>
                </a:solidFill>
                <a:latin typeface="宋体" panose="02010600030101010101" pitchFamily="2" charset="-122"/>
                <a:ea typeface="宋体" panose="02010600030101010101" pitchFamily="2" charset="-122"/>
              </a:rPr>
              <a:t>c</a:t>
            </a:r>
            <a:r>
              <a:rPr lang="zh-CN" altLang="en-US" i="1" dirty="0">
                <a:solidFill>
                  <a:srgbClr val="999999"/>
                </a:solidFill>
                <a:latin typeface="宋体" panose="02010600030101010101" pitchFamily="2" charset="-122"/>
                <a:ea typeface="宋体" panose="02010600030101010101" pitchFamily="2" charset="-122"/>
              </a:rPr>
              <a:t>开头的字段</a:t>
            </a:r>
            <a:br>
              <a:rPr lang="zh-CN" altLang="zh-CN" dirty="0">
                <a:solidFill>
                  <a:srgbClr val="080808"/>
                </a:solidFill>
                <a:latin typeface="Arial Unicode MS" panose="020B0604020202020204" pitchFamily="34" charset="-122"/>
                <a:ea typeface="JetBrains Mono"/>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查询当前数据库</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current_database</a:t>
            </a:r>
            <a:r>
              <a:rPr lang="zh-CN" altLang="zh-CN" dirty="0">
                <a:solidFill>
                  <a:srgbClr val="080808"/>
                </a:solidFill>
                <a:latin typeface="Arial Unicode MS" panose="020B0604020202020204" pitchFamily="34" charset="-122"/>
                <a:ea typeface="JetBrains Mono"/>
              </a:rPr>
              <a:t>(); </a:t>
            </a: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省去</a:t>
            </a:r>
            <a:r>
              <a:rPr lang="zh-CN" altLang="zh-CN" i="1" dirty="0">
                <a:solidFill>
                  <a:srgbClr val="999999"/>
                </a:solidFill>
                <a:latin typeface="Arial Unicode MS" panose="020B0604020202020204" pitchFamily="34" charset="-122"/>
                <a:ea typeface="JetBrains Mono"/>
              </a:rPr>
              <a:t>from</a:t>
            </a:r>
            <a:r>
              <a:rPr lang="zh-CN" altLang="zh-CN" i="1" dirty="0">
                <a:solidFill>
                  <a:srgbClr val="999999"/>
                </a:solidFill>
                <a:latin typeface="宋体" panose="02010600030101010101" pitchFamily="2" charset="-122"/>
                <a:ea typeface="宋体" panose="02010600030101010101" pitchFamily="2" charset="-122"/>
              </a:rPr>
              <a:t>关键字</a:t>
            </a:r>
            <a:br>
              <a:rPr lang="zh-CN" altLang="zh-CN" i="1" dirty="0">
                <a:solidFill>
                  <a:srgbClr val="999999"/>
                </a:solidFill>
                <a:latin typeface="宋体" panose="02010600030101010101" pitchFamily="2" charset="-122"/>
                <a:ea typeface="宋体" panose="02010600030101010101" pitchFamily="2" charset="-122"/>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查询使用函数</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count</a:t>
            </a:r>
            <a:r>
              <a:rPr lang="zh-CN" altLang="zh-CN" dirty="0">
                <a:solidFill>
                  <a:srgbClr val="080808"/>
                </a:solidFill>
                <a:latin typeface="Arial Unicode MS" panose="020B0604020202020204" pitchFamily="34" charset="-122"/>
                <a:ea typeface="JetBrains Mono"/>
              </a:rPr>
              <a:t>(</a:t>
            </a:r>
            <a:r>
              <a:rPr lang="zh-CN" altLang="zh-CN" dirty="0">
                <a:solidFill>
                  <a:srgbClr val="871094"/>
                </a:solidFill>
                <a:latin typeface="Arial Unicode MS" panose="020B0604020202020204" pitchFamily="34" charset="-122"/>
                <a:ea typeface="JetBrains Mono"/>
              </a:rPr>
              <a:t>county</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a:t>
            </a:r>
            <a:r>
              <a:rPr lang="zh-CN" altLang="zh-CN" dirty="0">
                <a:solidFill>
                  <a:srgbClr val="080808"/>
                </a:solidFill>
                <a:latin typeface="Arial Unicode MS" panose="020B0604020202020204" pitchFamily="34" charset="-122"/>
                <a:ea typeface="JetBrains Mono"/>
              </a:rPr>
              <a:t>;</a:t>
            </a:r>
            <a:endParaRPr lang="zh-CN" altLang="zh-CN" sz="2400" dirty="0">
              <a:latin typeface="Arial" panose="020B0604020202020204" pitchFamily="34" charset="0"/>
            </a:endParaRPr>
          </a:p>
        </p:txBody>
      </p:sp>
      <p:sp>
        <p:nvSpPr>
          <p:cNvPr id="10"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8461549" y="1283990"/>
            <a:ext cx="3550989" cy="1031110"/>
          </a:xfrm>
          <a:prstGeom prst="rect">
            <a:avLst/>
          </a:prstGeom>
        </p:spPr>
      </p:pic>
    </p:spTree>
    <p:extLst>
      <p:ext uri="{BB962C8B-B14F-4D97-AF65-F5344CB8AC3E}">
        <p14:creationId xmlns:p14="http://schemas.microsoft.com/office/powerpoint/2010/main" val="5820983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主要用于</a:t>
            </a:r>
            <a:r>
              <a:rPr lang="zh-CN" altLang="en-US" dirty="0">
                <a:solidFill>
                  <a:srgbClr val="FF0000"/>
                </a:solidFill>
              </a:rPr>
              <a:t>条件判断、逻辑判断</a:t>
            </a:r>
            <a:r>
              <a:rPr lang="zh-CN" altLang="en-US" dirty="0"/>
              <a:t>转换这样的场合</a:t>
            </a:r>
          </a:p>
        </p:txBody>
      </p:sp>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5/8</a:t>
            </a:r>
            <a:r>
              <a:rPr lang="zh-CN" altLang="en-US" dirty="0"/>
              <a:t>）</a:t>
            </a:r>
            <a:r>
              <a:rPr lang="en-US" altLang="zh-CN" dirty="0"/>
              <a:t>Conditional Functions </a:t>
            </a:r>
            <a:r>
              <a:rPr lang="zh-CN" altLang="en-US" dirty="0"/>
              <a:t>条件函数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27859" y="2562564"/>
            <a:ext cx="5715640" cy="3590727"/>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if</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条件判断</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if(boolean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testCondition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valueTrue</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valueFalseOrNull</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•空判断函数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isnull</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 )</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•非空判断函数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isnotnull</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 a )</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•空值转换函数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nvl</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(T value, 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default_value</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•非空查找函数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COALESCE(T v1, T v2, ...)</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b="1"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•条件转换函数</a:t>
            </a:r>
            <a:r>
              <a:rPr lang="en-US" altLang="zh-CN" sz="1200" b="1"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b="1"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CASE a WHEN b THEN c [WHEN d THEN e]* [ELSE f] END</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nullif</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 b ):</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如果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 = b</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，则返回</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NULL</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；否则返回</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NULL</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。否则返回一个</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a:t>
            </a:r>
            <a:r>
              <a:rPr lang="en-US" altLang="zh-CN" sz="1200" dirty="0" err="1">
                <a:ea typeface="微软雅黑 Light" panose="020B0502040204020203" pitchFamily="34" charset="-122"/>
                <a:cs typeface="Times New Roman" panose="02020603050405020304" pitchFamily="18" charset="0"/>
              </a:rPr>
              <a:t>assert_true</a:t>
            </a:r>
            <a:r>
              <a:rPr lang="en-US" altLang="zh-CN" sz="1200" dirty="0">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cs typeface="Times New Roman" panose="02020603050405020304" pitchFamily="18" charset="0"/>
              </a:rPr>
              <a:t> </a:t>
            </a:r>
            <a:r>
              <a:rPr lang="zh-CN" altLang="zh-CN" sz="1200" dirty="0">
                <a:ea typeface="微软雅黑 Light" panose="020B0502040204020203" pitchFamily="34" charset="-122"/>
                <a:cs typeface="Times New Roman" panose="02020603050405020304" pitchFamily="18" charset="0"/>
              </a:rPr>
              <a:t>如果</a:t>
            </a:r>
            <a:r>
              <a:rPr lang="en-US" altLang="zh-CN" sz="1200" dirty="0">
                <a:ea typeface="微软雅黑 Light" panose="020B0502040204020203" pitchFamily="34" charset="-122"/>
                <a:cs typeface="Times New Roman" panose="02020603050405020304" pitchFamily="18" charset="0"/>
              </a:rPr>
              <a:t>'condition'</a:t>
            </a:r>
            <a:r>
              <a:rPr lang="zh-CN" altLang="zh-CN" sz="1200" dirty="0">
                <a:ea typeface="微软雅黑 Light" panose="020B0502040204020203" pitchFamily="34" charset="-122"/>
                <a:cs typeface="Times New Roman" panose="02020603050405020304" pitchFamily="18" charset="0"/>
              </a:rPr>
              <a:t>不为真，则引发异常，否则返回</a:t>
            </a:r>
            <a:r>
              <a:rPr lang="en-US" altLang="zh-CN" sz="1200" dirty="0">
                <a:ea typeface="微软雅黑 Light" panose="020B0502040204020203" pitchFamily="34" charset="-122"/>
                <a:cs typeface="Times New Roman" panose="02020603050405020304" pitchFamily="18" charset="0"/>
              </a:rPr>
              <a:t>null</a:t>
            </a:r>
            <a:endParaRPr lang="zh-CN" altLang="en-US" sz="1200" dirty="0"/>
          </a:p>
        </p:txBody>
      </p:sp>
    </p:spTree>
    <p:extLst>
      <p:ext uri="{BB962C8B-B14F-4D97-AF65-F5344CB8AC3E}">
        <p14:creationId xmlns:p14="http://schemas.microsoft.com/office/powerpoint/2010/main" val="17620461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a:xfrm>
            <a:off x="710880" y="761379"/>
            <a:ext cx="10749599" cy="517190"/>
          </a:xfrm>
        </p:spPr>
        <p:txBody>
          <a:bodyPr/>
          <a:lstStyle/>
          <a:p>
            <a:r>
              <a:rPr lang="zh-CN" altLang="en-US" dirty="0"/>
              <a:t>（</a:t>
            </a:r>
            <a:r>
              <a:rPr lang="en-US" altLang="zh-CN" dirty="0"/>
              <a:t>5/8</a:t>
            </a:r>
            <a:r>
              <a:rPr lang="zh-CN" altLang="en-US" dirty="0"/>
              <a:t>）</a:t>
            </a:r>
            <a:r>
              <a:rPr lang="en-US" altLang="zh-CN" dirty="0"/>
              <a:t>Conditional Functions </a:t>
            </a:r>
            <a:r>
              <a:rPr lang="zh-CN" altLang="en-US" dirty="0"/>
              <a:t>条件函数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1515438" y="1104611"/>
            <a:ext cx="8342665" cy="550920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-----Conditional Functions </a:t>
            </a:r>
            <a:r>
              <a:rPr lang="zh-CN" altLang="zh-CN" sz="1600" i="1" dirty="0">
                <a:solidFill>
                  <a:srgbClr val="999999"/>
                </a:solidFill>
                <a:latin typeface="宋体" panose="02010600030101010101" pitchFamily="2" charset="-122"/>
                <a:ea typeface="宋体" panose="02010600030101010101" pitchFamily="2" charset="-122"/>
              </a:rPr>
              <a:t>条件函数</a:t>
            </a:r>
            <a:r>
              <a:rPr lang="zh-CN" altLang="zh-CN" sz="1600" i="1" dirty="0">
                <a:solidFill>
                  <a:srgbClr val="999999"/>
                </a:solidFill>
                <a:latin typeface="Arial Unicode MS" panose="020B0604020202020204" pitchFamily="34" charset="-122"/>
                <a:ea typeface="JetBrains Mono"/>
              </a:rPr>
              <a:t>------------------</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describe function extended </a:t>
            </a:r>
            <a:r>
              <a:rPr lang="zh-CN" altLang="zh-CN" sz="1600" i="1" dirty="0">
                <a:solidFill>
                  <a:srgbClr val="080808"/>
                </a:solidFill>
                <a:latin typeface="Arial Unicode MS" panose="020B0604020202020204" pitchFamily="34" charset="-122"/>
                <a:ea typeface="JetBrains Mono"/>
              </a:rPr>
              <a:t>assert_true</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使用之前课程创建好的</a:t>
            </a:r>
            <a:r>
              <a:rPr lang="zh-CN" altLang="zh-CN" sz="1600" i="1" dirty="0">
                <a:solidFill>
                  <a:srgbClr val="999999"/>
                </a:solidFill>
                <a:latin typeface="Arial Unicode MS" panose="020B0604020202020204" pitchFamily="34" charset="-122"/>
                <a:ea typeface="JetBrains Mono"/>
              </a:rPr>
              <a:t>student</a:t>
            </a:r>
            <a:r>
              <a:rPr lang="zh-CN" altLang="zh-CN" sz="1600" i="1" dirty="0">
                <a:solidFill>
                  <a:srgbClr val="999999"/>
                </a:solidFill>
                <a:latin typeface="宋体" panose="02010600030101010101" pitchFamily="2" charset="-122"/>
                <a:ea typeface="宋体" panose="02010600030101010101" pitchFamily="2" charset="-122"/>
              </a:rPr>
              <a:t>表数据</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1750EB"/>
                </a:solidFill>
                <a:latin typeface="Arial Unicode MS" panose="020B0604020202020204" pitchFamily="34" charset="-122"/>
                <a:ea typeface="JetBrains Mono"/>
              </a:rPr>
              <a:t>3</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--if</a:t>
            </a:r>
            <a:r>
              <a:rPr lang="zh-CN" altLang="zh-CN" sz="1600" i="1" dirty="0">
                <a:solidFill>
                  <a:srgbClr val="999999"/>
                </a:solidFill>
                <a:latin typeface="宋体" panose="02010600030101010101" pitchFamily="2" charset="-122"/>
                <a:ea typeface="宋体" panose="02010600030101010101" pitchFamily="2" charset="-122"/>
              </a:rPr>
              <a:t>条件判断</a:t>
            </a:r>
            <a:r>
              <a:rPr lang="zh-CN" altLang="zh-CN" sz="1600" i="1" dirty="0">
                <a:solidFill>
                  <a:srgbClr val="999999"/>
                </a:solidFill>
                <a:latin typeface="Arial Unicode MS" panose="020B0604020202020204" pitchFamily="34" charset="-122"/>
                <a:ea typeface="JetBrains Mono"/>
              </a:rPr>
              <a:t>: if(boolean testCondition, T valueTrue, T valueFalseOrNull)</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033B3"/>
                </a:solidFill>
                <a:latin typeface="Arial Unicode MS" panose="020B0604020202020204" pitchFamily="34" charset="-122"/>
                <a:ea typeface="JetBrains Mono"/>
              </a:rPr>
              <a:t>if</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2</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100</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200</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033B3"/>
                </a:solidFill>
                <a:latin typeface="Arial Unicode MS" panose="020B0604020202020204" pitchFamily="34" charset="-122"/>
                <a:ea typeface="JetBrains Mono"/>
              </a:rPr>
              <a:t>if</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sex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a:t>
            </a:r>
            <a:r>
              <a:rPr lang="zh-CN" altLang="zh-CN" sz="1600" dirty="0">
                <a:solidFill>
                  <a:srgbClr val="067D17"/>
                </a:solidFill>
                <a:latin typeface="宋体" panose="02010600030101010101" pitchFamily="2" charset="-122"/>
                <a:ea typeface="宋体" panose="02010600030101010101" pitchFamily="2" charset="-122"/>
              </a:rPr>
              <a:t>男</a:t>
            </a:r>
            <a:r>
              <a:rPr lang="zh-CN" altLang="zh-CN" sz="1600" dirty="0">
                <a:solidFill>
                  <a:srgbClr val="067D17"/>
                </a:solidFill>
                <a:latin typeface="Arial Unicode MS" panose="020B0604020202020204" pitchFamily="34" charset="-122"/>
                <a:ea typeface="JetBrains Mono"/>
              </a:rPr>
              <a: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‘W’</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1750EB"/>
                </a:solidFill>
                <a:latin typeface="Arial Unicode MS" panose="020B0604020202020204" pitchFamily="34" charset="-122"/>
                <a:ea typeface="JetBrains Mono"/>
              </a:rPr>
              <a:t>3</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空判断函数</a:t>
            </a:r>
            <a:r>
              <a:rPr lang="zh-CN" altLang="zh-CN" sz="1600" i="1" dirty="0">
                <a:solidFill>
                  <a:srgbClr val="999999"/>
                </a:solidFill>
                <a:latin typeface="Arial Unicode MS" panose="020B0604020202020204" pitchFamily="34" charset="-122"/>
                <a:ea typeface="JetBrains Mono"/>
              </a:rPr>
              <a:t>: isnull( a )</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isnull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“allen”</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isnull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null</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非空判断函数</a:t>
            </a:r>
            <a:r>
              <a:rPr lang="zh-CN" altLang="zh-CN" sz="1600" i="1" dirty="0">
                <a:solidFill>
                  <a:srgbClr val="999999"/>
                </a:solidFill>
                <a:latin typeface="Arial Unicode MS" panose="020B0604020202020204" pitchFamily="34" charset="-122"/>
                <a:ea typeface="JetBrains Mono"/>
              </a:rPr>
              <a:t>: isnotnull ( a )</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isnotnull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“allen”</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isnotnull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null</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空值转换函数</a:t>
            </a:r>
            <a:r>
              <a:rPr lang="zh-CN" altLang="zh-CN" sz="1600" i="1" dirty="0">
                <a:solidFill>
                  <a:srgbClr val="999999"/>
                </a:solidFill>
                <a:latin typeface="Arial Unicode MS" panose="020B0604020202020204" pitchFamily="34" charset="-122"/>
                <a:ea typeface="JetBrains Mono"/>
              </a:rPr>
              <a:t>: nvl(T value, T default_value)</a:t>
            </a:r>
            <a:r>
              <a:rPr lang="en-US" altLang="zh-CN" sz="1600" i="1" dirty="0">
                <a:solidFill>
                  <a:srgbClr val="999999"/>
                </a:solidFill>
                <a:latin typeface="Arial Unicode MS" panose="020B0604020202020204" pitchFamily="34" charset="-122"/>
                <a:ea typeface="JetBrains Mono"/>
              </a:rPr>
              <a:t>     null value logic</a:t>
            </a:r>
          </a:p>
          <a:p>
            <a:pPr lvl="0" eaLnBrk="0" fontAlgn="base" hangingPunct="0">
              <a:spcBef>
                <a:spcPct val="0"/>
              </a:spcBef>
              <a:spcAft>
                <a:spcPct val="0"/>
              </a:spcAft>
            </a:pPr>
            <a:r>
              <a:rPr lang="zh-CN" altLang="en-US" sz="1600" i="1" dirty="0">
                <a:solidFill>
                  <a:srgbClr val="999999"/>
                </a:solidFill>
                <a:latin typeface="Arial Unicode MS" panose="020B0604020202020204" pitchFamily="34" charset="-122"/>
                <a:ea typeface="JetBrains Mono"/>
              </a:rPr>
              <a:t>判断是否为</a:t>
            </a:r>
            <a:r>
              <a:rPr lang="en-US" altLang="zh-CN" sz="1600" i="1" dirty="0">
                <a:solidFill>
                  <a:srgbClr val="999999"/>
                </a:solidFill>
                <a:latin typeface="Arial Unicode MS" panose="020B0604020202020204" pitchFamily="34" charset="-122"/>
                <a:ea typeface="JetBrains Mono"/>
              </a:rPr>
              <a:t>null</a:t>
            </a:r>
            <a:r>
              <a:rPr lang="zh-CN" altLang="en-US" sz="1600" i="1" dirty="0">
                <a:solidFill>
                  <a:srgbClr val="999999"/>
                </a:solidFill>
                <a:latin typeface="Arial Unicode MS" panose="020B0604020202020204" pitchFamily="34" charset="-122"/>
                <a:ea typeface="JetBrains Mono"/>
              </a:rPr>
              <a:t>，如果不是</a:t>
            </a:r>
            <a:r>
              <a:rPr lang="en-US" altLang="zh-CN" sz="1600" i="1" dirty="0">
                <a:solidFill>
                  <a:srgbClr val="999999"/>
                </a:solidFill>
                <a:latin typeface="Arial Unicode MS" panose="020B0604020202020204" pitchFamily="34" charset="-122"/>
                <a:ea typeface="JetBrains Mono"/>
              </a:rPr>
              <a:t>null</a:t>
            </a:r>
            <a:r>
              <a:rPr lang="zh-CN" altLang="en-US" sz="1600" i="1" dirty="0">
                <a:solidFill>
                  <a:srgbClr val="999999"/>
                </a:solidFill>
                <a:latin typeface="Arial Unicode MS" panose="020B0604020202020204" pitchFamily="34" charset="-122"/>
                <a:ea typeface="JetBrains Mono"/>
              </a:rPr>
              <a:t>，返回自己；如果是</a:t>
            </a:r>
            <a:r>
              <a:rPr lang="en-US" altLang="zh-CN" sz="1600" i="1" dirty="0">
                <a:solidFill>
                  <a:srgbClr val="999999"/>
                </a:solidFill>
                <a:latin typeface="Arial Unicode MS" panose="020B0604020202020204" pitchFamily="34" charset="-122"/>
                <a:ea typeface="JetBrains Mono"/>
              </a:rPr>
              <a:t>null</a:t>
            </a:r>
            <a:r>
              <a:rPr lang="zh-CN" altLang="en-US" sz="1600" i="1" dirty="0">
                <a:solidFill>
                  <a:srgbClr val="999999"/>
                </a:solidFill>
                <a:latin typeface="Arial Unicode MS" panose="020B0604020202020204" pitchFamily="34" charset="-122"/>
                <a:ea typeface="JetBrains Mono"/>
              </a:rPr>
              <a:t>，返回</a:t>
            </a:r>
            <a:r>
              <a:rPr lang="en-US" altLang="zh-CN" sz="1600" i="1" dirty="0" err="1">
                <a:solidFill>
                  <a:srgbClr val="999999"/>
                </a:solidFill>
                <a:latin typeface="Arial Unicode MS" panose="020B0604020202020204" pitchFamily="34" charset="-122"/>
                <a:ea typeface="JetBrains Mono"/>
              </a:rPr>
              <a:t>default_value</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nvl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"allen"</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"itcast"</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nvl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null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"itcast"</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8703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5/8</a:t>
            </a:r>
            <a:r>
              <a:rPr lang="zh-CN" altLang="en-US" dirty="0"/>
              <a:t>）</a:t>
            </a:r>
            <a:r>
              <a:rPr lang="en-US" altLang="zh-CN" dirty="0"/>
              <a:t>Conditional Functions </a:t>
            </a:r>
            <a:r>
              <a:rPr lang="zh-CN" altLang="en-US" dirty="0"/>
              <a:t>条件函数</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1799653" y="1635973"/>
            <a:ext cx="8641924" cy="477053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非空查找函数</a:t>
            </a:r>
            <a:r>
              <a:rPr lang="zh-CN" altLang="zh-CN" sz="1600" i="1" dirty="0">
                <a:solidFill>
                  <a:srgbClr val="999999"/>
                </a:solidFill>
                <a:latin typeface="Arial Unicode MS" panose="020B0604020202020204" pitchFamily="34" charset="-122"/>
                <a:ea typeface="JetBrains Mono"/>
              </a:rPr>
              <a:t>: COALESCE(T v1, T v2, ...)</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返回参数中的</a:t>
            </a:r>
            <a:r>
              <a:rPr lang="zh-CN" altLang="zh-CN" sz="1600" i="1" dirty="0">
                <a:solidFill>
                  <a:srgbClr val="FF0000"/>
                </a:solidFill>
                <a:latin typeface="宋体" panose="02010600030101010101" pitchFamily="2" charset="-122"/>
                <a:ea typeface="宋体" panose="02010600030101010101" pitchFamily="2" charset="-122"/>
              </a:rPr>
              <a:t>第一个非空值</a:t>
            </a:r>
            <a:r>
              <a:rPr lang="zh-CN" altLang="zh-CN" sz="1600" i="1" dirty="0">
                <a:solidFill>
                  <a:srgbClr val="999999"/>
                </a:solidFill>
                <a:latin typeface="宋体" panose="02010600030101010101" pitchFamily="2" charset="-122"/>
                <a:ea typeface="宋体" panose="02010600030101010101" pitchFamily="2" charset="-122"/>
              </a:rPr>
              <a:t>；如果所有值都为</a:t>
            </a:r>
            <a:r>
              <a:rPr lang="zh-CN" altLang="zh-CN" sz="1600" i="1" dirty="0">
                <a:solidFill>
                  <a:srgbClr val="999999"/>
                </a:solidFill>
                <a:latin typeface="Arial Unicode MS" panose="020B0604020202020204" pitchFamily="34" charset="-122"/>
                <a:ea typeface="JetBrains Mono"/>
              </a:rPr>
              <a:t>NULL</a:t>
            </a:r>
            <a:r>
              <a:rPr lang="zh-CN" altLang="zh-CN" sz="1600" i="1" dirty="0">
                <a:solidFill>
                  <a:srgbClr val="999999"/>
                </a:solidFill>
                <a:latin typeface="宋体" panose="02010600030101010101" pitchFamily="2" charset="-122"/>
                <a:ea typeface="宋体" panose="02010600030101010101" pitchFamily="2" charset="-122"/>
              </a:rPr>
              <a:t>，那么返回</a:t>
            </a:r>
            <a:r>
              <a:rPr lang="zh-CN" altLang="zh-CN" sz="1600" i="1" dirty="0">
                <a:solidFill>
                  <a:srgbClr val="999999"/>
                </a:solidFill>
                <a:latin typeface="Arial Unicode MS" panose="020B0604020202020204" pitchFamily="34" charset="-122"/>
                <a:ea typeface="JetBrains Mono"/>
              </a:rPr>
              <a:t>NULL</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COALESCE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null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11</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22</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33</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11</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COALESCE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null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null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null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33</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33</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COALESCE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null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null</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null</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null</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条件转换函数</a:t>
            </a:r>
            <a:r>
              <a:rPr lang="zh-CN" altLang="zh-CN" sz="1600" i="1" dirty="0">
                <a:solidFill>
                  <a:srgbClr val="999999"/>
                </a:solidFill>
                <a:latin typeface="Arial Unicode MS" panose="020B0604020202020204" pitchFamily="34" charset="-122"/>
                <a:ea typeface="JetBrains Mono"/>
              </a:rPr>
              <a:t>: CASE a WHEN b THEN c [WHEN d THEN e]* [ELSE f] END</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case </a:t>
            </a:r>
            <a:r>
              <a:rPr lang="zh-CN" altLang="zh-CN" sz="1600" dirty="0">
                <a:solidFill>
                  <a:srgbClr val="1750EB"/>
                </a:solidFill>
                <a:latin typeface="Arial Unicode MS" panose="020B0604020202020204" pitchFamily="34" charset="-122"/>
                <a:ea typeface="JetBrains Mono"/>
              </a:rPr>
              <a:t>100 </a:t>
            </a:r>
            <a:r>
              <a:rPr lang="zh-CN" altLang="zh-CN" sz="1600" dirty="0">
                <a:solidFill>
                  <a:srgbClr val="0033B3"/>
                </a:solidFill>
                <a:latin typeface="Arial Unicode MS" panose="020B0604020202020204" pitchFamily="34" charset="-122"/>
                <a:ea typeface="JetBrains Mono"/>
              </a:rPr>
              <a:t>when </a:t>
            </a:r>
            <a:r>
              <a:rPr lang="zh-CN" altLang="zh-CN" sz="1600" dirty="0">
                <a:solidFill>
                  <a:srgbClr val="1750EB"/>
                </a:solidFill>
                <a:latin typeface="Arial Unicode MS" panose="020B0604020202020204" pitchFamily="34" charset="-122"/>
                <a:ea typeface="JetBrains Mono"/>
              </a:rPr>
              <a:t>50 </a:t>
            </a:r>
            <a:r>
              <a:rPr lang="zh-CN" altLang="zh-CN" sz="1600" dirty="0">
                <a:solidFill>
                  <a:srgbClr val="0033B3"/>
                </a:solidFill>
                <a:latin typeface="Arial Unicode MS" panose="020B0604020202020204" pitchFamily="34" charset="-122"/>
                <a:ea typeface="JetBrains Mono"/>
              </a:rPr>
              <a:t>then </a:t>
            </a:r>
            <a:r>
              <a:rPr lang="zh-CN" altLang="zh-CN" sz="1600" dirty="0">
                <a:solidFill>
                  <a:srgbClr val="067D17"/>
                </a:solidFill>
                <a:latin typeface="Arial Unicode MS" panose="020B0604020202020204" pitchFamily="34" charset="-122"/>
                <a:ea typeface="JetBrains Mono"/>
              </a:rPr>
              <a:t>'tom' </a:t>
            </a:r>
            <a:r>
              <a:rPr lang="zh-CN" altLang="zh-CN" sz="1600" dirty="0">
                <a:solidFill>
                  <a:srgbClr val="0033B3"/>
                </a:solidFill>
                <a:latin typeface="Arial Unicode MS" panose="020B0604020202020204" pitchFamily="34" charset="-122"/>
                <a:ea typeface="JetBrains Mono"/>
              </a:rPr>
              <a:t>when </a:t>
            </a:r>
            <a:r>
              <a:rPr lang="zh-CN" altLang="zh-CN" sz="1600" dirty="0">
                <a:solidFill>
                  <a:srgbClr val="1750EB"/>
                </a:solidFill>
                <a:latin typeface="Arial Unicode MS" panose="020B0604020202020204" pitchFamily="34" charset="-122"/>
                <a:ea typeface="JetBrains Mono"/>
              </a:rPr>
              <a:t>100 </a:t>
            </a:r>
            <a:r>
              <a:rPr lang="zh-CN" altLang="zh-CN" sz="1600" dirty="0">
                <a:solidFill>
                  <a:srgbClr val="0033B3"/>
                </a:solidFill>
                <a:latin typeface="Arial Unicode MS" panose="020B0604020202020204" pitchFamily="34" charset="-122"/>
                <a:ea typeface="JetBrains Mono"/>
              </a:rPr>
              <a:t>then </a:t>
            </a:r>
            <a:r>
              <a:rPr lang="zh-CN" altLang="zh-CN" sz="1600" dirty="0">
                <a:solidFill>
                  <a:srgbClr val="067D17"/>
                </a:solidFill>
                <a:latin typeface="Arial Unicode MS" panose="020B0604020202020204" pitchFamily="34" charset="-122"/>
                <a:ea typeface="JetBrains Mono"/>
              </a:rPr>
              <a:t>'mary' </a:t>
            </a:r>
            <a:r>
              <a:rPr lang="zh-CN" altLang="zh-CN" sz="1600" dirty="0">
                <a:solidFill>
                  <a:srgbClr val="0033B3"/>
                </a:solidFill>
                <a:latin typeface="Arial Unicode MS" panose="020B0604020202020204" pitchFamily="34" charset="-122"/>
                <a:ea typeface="JetBrains Mono"/>
              </a:rPr>
              <a:t>else </a:t>
            </a:r>
            <a:r>
              <a:rPr lang="zh-CN" altLang="zh-CN" sz="1600" dirty="0">
                <a:solidFill>
                  <a:srgbClr val="067D17"/>
                </a:solidFill>
                <a:latin typeface="Arial Unicode MS" panose="020B0604020202020204" pitchFamily="34" charset="-122"/>
                <a:ea typeface="JetBrains Mono"/>
              </a:rPr>
              <a:t>'tim' </a:t>
            </a:r>
            <a:r>
              <a:rPr lang="zh-CN" altLang="zh-CN" sz="1600" dirty="0">
                <a:solidFill>
                  <a:srgbClr val="0033B3"/>
                </a:solidFill>
                <a:latin typeface="Arial Unicode MS" panose="020B0604020202020204" pitchFamily="34" charset="-122"/>
                <a:ea typeface="JetBrains Mono"/>
              </a:rPr>
              <a:t>end</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case </a:t>
            </a:r>
            <a:r>
              <a:rPr lang="zh-CN" altLang="zh-CN" sz="1600" dirty="0">
                <a:solidFill>
                  <a:srgbClr val="871094"/>
                </a:solidFill>
                <a:latin typeface="Arial Unicode MS" panose="020B0604020202020204" pitchFamily="34" charset="-122"/>
                <a:ea typeface="JetBrains Mono"/>
              </a:rPr>
              <a:t>sex </a:t>
            </a:r>
            <a:r>
              <a:rPr lang="zh-CN" altLang="zh-CN" sz="1600" dirty="0">
                <a:solidFill>
                  <a:srgbClr val="0033B3"/>
                </a:solidFill>
                <a:latin typeface="Arial Unicode MS" panose="020B0604020202020204" pitchFamily="34" charset="-122"/>
                <a:ea typeface="JetBrains Mono"/>
              </a:rPr>
              <a:t>when </a:t>
            </a:r>
            <a:r>
              <a:rPr lang="zh-CN" altLang="zh-CN" sz="1600" dirty="0">
                <a:solidFill>
                  <a:srgbClr val="067D17"/>
                </a:solidFill>
                <a:latin typeface="Arial Unicode MS" panose="020B0604020202020204" pitchFamily="34" charset="-122"/>
                <a:ea typeface="JetBrains Mono"/>
              </a:rPr>
              <a:t>'</a:t>
            </a:r>
            <a:r>
              <a:rPr lang="zh-CN" altLang="zh-CN" sz="1600" dirty="0">
                <a:solidFill>
                  <a:srgbClr val="067D17"/>
                </a:solidFill>
                <a:latin typeface="宋体" panose="02010600030101010101" pitchFamily="2" charset="-122"/>
                <a:ea typeface="宋体" panose="02010600030101010101" pitchFamily="2" charset="-122"/>
              </a:rPr>
              <a:t>男</a:t>
            </a:r>
            <a:r>
              <a:rPr lang="zh-CN" altLang="zh-CN" sz="1600" dirty="0">
                <a:solidFill>
                  <a:srgbClr val="067D17"/>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then </a:t>
            </a:r>
            <a:r>
              <a:rPr lang="zh-CN" altLang="zh-CN" sz="1600" dirty="0">
                <a:solidFill>
                  <a:srgbClr val="067D17"/>
                </a:solidFill>
                <a:latin typeface="Arial Unicode MS" panose="020B0604020202020204" pitchFamily="34" charset="-122"/>
                <a:ea typeface="JetBrains Mono"/>
              </a:rPr>
              <a:t>'male' </a:t>
            </a:r>
            <a:r>
              <a:rPr lang="zh-CN" altLang="zh-CN" sz="1600" dirty="0">
                <a:solidFill>
                  <a:srgbClr val="0033B3"/>
                </a:solidFill>
                <a:latin typeface="Arial Unicode MS" panose="020B0604020202020204" pitchFamily="34" charset="-122"/>
                <a:ea typeface="JetBrains Mono"/>
              </a:rPr>
              <a:t>else </a:t>
            </a:r>
            <a:r>
              <a:rPr lang="zh-CN" altLang="zh-CN" sz="1600" dirty="0">
                <a:solidFill>
                  <a:srgbClr val="067D17"/>
                </a:solidFill>
                <a:latin typeface="Arial Unicode MS" panose="020B0604020202020204" pitchFamily="34" charset="-122"/>
                <a:ea typeface="JetBrains Mono"/>
              </a:rPr>
              <a:t>'female' </a:t>
            </a:r>
            <a:r>
              <a:rPr lang="zh-CN" altLang="zh-CN" sz="1600" dirty="0">
                <a:solidFill>
                  <a:srgbClr val="0033B3"/>
                </a:solidFill>
                <a:latin typeface="Arial Unicode MS" panose="020B0604020202020204" pitchFamily="34" charset="-122"/>
                <a:ea typeface="JetBrains Mono"/>
              </a:rPr>
              <a:t>end 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1750EB"/>
                </a:solidFill>
                <a:latin typeface="Arial Unicode MS" panose="020B0604020202020204" pitchFamily="34" charset="-122"/>
                <a:ea typeface="JetBrains Mono"/>
              </a:rPr>
              <a:t>3</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--nullif( a, b ):</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 </a:t>
            </a:r>
            <a:r>
              <a:rPr lang="zh-CN" altLang="zh-CN" sz="1600" i="1" dirty="0">
                <a:solidFill>
                  <a:srgbClr val="999999"/>
                </a:solidFill>
                <a:latin typeface="宋体" panose="02010600030101010101" pitchFamily="2" charset="-122"/>
                <a:ea typeface="宋体" panose="02010600030101010101" pitchFamily="2" charset="-122"/>
              </a:rPr>
              <a:t>果</a:t>
            </a:r>
            <a:r>
              <a:rPr lang="zh-CN" altLang="zh-CN" sz="1600" i="1" dirty="0">
                <a:solidFill>
                  <a:srgbClr val="999999"/>
                </a:solidFill>
                <a:latin typeface="Arial Unicode MS" panose="020B0604020202020204" pitchFamily="34" charset="-122"/>
                <a:ea typeface="JetBrains Mono"/>
              </a:rPr>
              <a:t>a = b</a:t>
            </a:r>
            <a:r>
              <a:rPr lang="zh-CN" altLang="zh-CN" sz="1600" i="1" dirty="0">
                <a:solidFill>
                  <a:srgbClr val="999999"/>
                </a:solidFill>
                <a:latin typeface="宋体" panose="02010600030101010101" pitchFamily="2" charset="-122"/>
                <a:ea typeface="宋体" panose="02010600030101010101" pitchFamily="2" charset="-122"/>
              </a:rPr>
              <a:t>，则返回</a:t>
            </a:r>
            <a:r>
              <a:rPr lang="zh-CN" altLang="zh-CN" sz="1600" i="1" dirty="0">
                <a:solidFill>
                  <a:srgbClr val="999999"/>
                </a:solidFill>
                <a:latin typeface="Arial Unicode MS" panose="020B0604020202020204" pitchFamily="34" charset="-122"/>
                <a:ea typeface="JetBrains Mono"/>
              </a:rPr>
              <a:t>NULL</a:t>
            </a:r>
            <a:r>
              <a:rPr lang="zh-CN" altLang="zh-CN" sz="1600" i="1" dirty="0">
                <a:solidFill>
                  <a:srgbClr val="999999"/>
                </a:solidFill>
                <a:latin typeface="宋体" panose="02010600030101010101" pitchFamily="2" charset="-122"/>
                <a:ea typeface="宋体" panose="02010600030101010101" pitchFamily="2" charset="-122"/>
              </a:rPr>
              <a:t>，否则返回一个</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nullif</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11</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11</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nullif</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11</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12</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--assert_true(condition)</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如果</a:t>
            </a:r>
            <a:r>
              <a:rPr lang="zh-CN" altLang="zh-CN" sz="1600" i="1" dirty="0">
                <a:solidFill>
                  <a:srgbClr val="999999"/>
                </a:solidFill>
                <a:latin typeface="Arial Unicode MS" panose="020B0604020202020204" pitchFamily="34" charset="-122"/>
                <a:ea typeface="JetBrains Mono"/>
              </a:rPr>
              <a:t>'condition'</a:t>
            </a:r>
            <a:r>
              <a:rPr lang="zh-CN" altLang="zh-CN" sz="1600" i="1" dirty="0">
                <a:solidFill>
                  <a:srgbClr val="999999"/>
                </a:solidFill>
                <a:latin typeface="宋体" panose="02010600030101010101" pitchFamily="2" charset="-122"/>
                <a:ea typeface="宋体" panose="02010600030101010101" pitchFamily="2" charset="-122"/>
              </a:rPr>
              <a:t>不为真，则引发异常，否则返回</a:t>
            </a:r>
            <a:r>
              <a:rPr lang="zh-CN" altLang="zh-CN" sz="1600" i="1" dirty="0">
                <a:solidFill>
                  <a:srgbClr val="999999"/>
                </a:solidFill>
                <a:latin typeface="Arial Unicode MS" panose="020B0604020202020204" pitchFamily="34" charset="-122"/>
                <a:ea typeface="JetBrains Mono"/>
              </a:rPr>
              <a:t>null</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assert_true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11 </a:t>
            </a:r>
            <a:r>
              <a:rPr lang="zh-CN" altLang="zh-CN" sz="1600" dirty="0">
                <a:solidFill>
                  <a:srgbClr val="080808"/>
                </a:solidFill>
                <a:latin typeface="Arial Unicode MS" panose="020B0604020202020204" pitchFamily="34" charset="-122"/>
                <a:ea typeface="JetBrains Mono"/>
              </a:rPr>
              <a:t>&gt;= </a:t>
            </a:r>
            <a:r>
              <a:rPr lang="zh-CN" altLang="zh-CN" sz="1600" dirty="0">
                <a:solidFill>
                  <a:srgbClr val="1750EB"/>
                </a:solidFill>
                <a:latin typeface="Arial Unicode MS" panose="020B0604020202020204" pitchFamily="34" charset="-122"/>
                <a:ea typeface="JetBrains Mono"/>
              </a:rPr>
              <a:t>0</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assert_true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80808"/>
                </a:solidFill>
                <a:latin typeface="Arial Unicode MS" panose="020B0604020202020204" pitchFamily="34" charset="-122"/>
                <a:ea typeface="JetBrains Mono"/>
              </a:rPr>
              <a:t>&gt;= </a:t>
            </a:r>
            <a:r>
              <a:rPr lang="zh-CN" altLang="zh-CN" sz="1600" dirty="0">
                <a:solidFill>
                  <a:srgbClr val="1750EB"/>
                </a:solidFill>
                <a:latin typeface="Arial Unicode MS" panose="020B0604020202020204" pitchFamily="34" charset="-122"/>
                <a:ea typeface="JetBrains Mono"/>
              </a:rPr>
              <a:t>0</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58895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主要用于</a:t>
            </a:r>
            <a:r>
              <a:rPr lang="zh-CN" altLang="en-US" b="1" dirty="0">
                <a:solidFill>
                  <a:srgbClr val="FF0000"/>
                </a:solidFill>
              </a:rPr>
              <a:t>显式</a:t>
            </a:r>
            <a:r>
              <a:rPr lang="zh-CN" altLang="en-US" dirty="0">
                <a:solidFill>
                  <a:srgbClr val="FF0000"/>
                </a:solidFill>
              </a:rPr>
              <a:t>的数据类型转换</a:t>
            </a:r>
            <a:r>
              <a:rPr lang="zh-CN" altLang="en-US" dirty="0"/>
              <a:t>：</a:t>
            </a:r>
          </a:p>
        </p:txBody>
      </p:sp>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6/8</a:t>
            </a:r>
            <a:r>
              <a:rPr lang="zh-CN" altLang="en-US" dirty="0"/>
              <a:t>）</a:t>
            </a:r>
            <a:r>
              <a:rPr lang="en-US" altLang="zh-CN" dirty="0"/>
              <a:t>Type Conversion Functions </a:t>
            </a:r>
            <a:r>
              <a:rPr lang="zh-CN" altLang="en-US" dirty="0"/>
              <a:t>类型转换函数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1950867" y="2555591"/>
            <a:ext cx="8220744" cy="156966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----Type Conversion Functions </a:t>
            </a:r>
            <a:r>
              <a:rPr lang="zh-CN" altLang="zh-CN" sz="1600" i="1" dirty="0">
                <a:solidFill>
                  <a:srgbClr val="999999"/>
                </a:solidFill>
                <a:latin typeface="宋体" panose="02010600030101010101" pitchFamily="2" charset="-122"/>
                <a:ea typeface="宋体" panose="02010600030101010101" pitchFamily="2" charset="-122"/>
              </a:rPr>
              <a:t>类型转换函数</a:t>
            </a:r>
            <a:r>
              <a:rPr lang="zh-CN" altLang="zh-CN" sz="1600" i="1" dirty="0">
                <a:solidFill>
                  <a:srgbClr val="999999"/>
                </a:solidFill>
                <a:latin typeface="Arial Unicode MS" panose="020B0604020202020204" pitchFamily="34" charset="-122"/>
                <a:ea typeface="JetBrains Mono"/>
              </a:rPr>
              <a:t>-----------------</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describe function extended </a:t>
            </a:r>
            <a:r>
              <a:rPr lang="zh-CN" altLang="zh-CN" sz="1600" i="1" dirty="0">
                <a:solidFill>
                  <a:srgbClr val="0033B3"/>
                </a:solidFill>
                <a:latin typeface="Arial Unicode MS" panose="020B0604020202020204" pitchFamily="34" charset="-122"/>
                <a:ea typeface="JetBrains Mono"/>
              </a:rPr>
              <a:t>cast</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任意数据类型之间转换</a:t>
            </a:r>
            <a:r>
              <a:rPr lang="zh-CN" altLang="zh-CN" sz="1600" i="1" dirty="0">
                <a:solidFill>
                  <a:srgbClr val="999999"/>
                </a:solidFill>
                <a:latin typeface="Arial Unicode MS" panose="020B0604020202020204" pitchFamily="34" charset="-122"/>
                <a:ea typeface="JetBrains Mono"/>
              </a:rPr>
              <a:t>:cast</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033B3"/>
                </a:solidFill>
                <a:latin typeface="Arial Unicode MS" panose="020B0604020202020204" pitchFamily="34" charset="-122"/>
                <a:ea typeface="JetBrains Mono"/>
              </a:rPr>
              <a:t>cast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12.14 </a:t>
            </a:r>
            <a:r>
              <a:rPr lang="zh-CN" altLang="zh-CN" sz="1600" dirty="0">
                <a:solidFill>
                  <a:srgbClr val="0033B3"/>
                </a:solidFill>
                <a:latin typeface="Arial Unicode MS" panose="020B0604020202020204" pitchFamily="34" charset="-122"/>
                <a:ea typeface="JetBrains Mono"/>
              </a:rPr>
              <a:t>as bigint</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033B3"/>
                </a:solidFill>
                <a:latin typeface="Arial Unicode MS" panose="020B0604020202020204" pitchFamily="34" charset="-122"/>
                <a:ea typeface="JetBrains Mono"/>
              </a:rPr>
              <a:t>cast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1750EB"/>
                </a:solidFill>
                <a:latin typeface="Arial Unicode MS" panose="020B0604020202020204" pitchFamily="34" charset="-122"/>
                <a:ea typeface="JetBrains Mono"/>
              </a:rPr>
              <a:t>12.14 </a:t>
            </a:r>
            <a:r>
              <a:rPr lang="zh-CN" altLang="zh-CN" sz="1600" dirty="0">
                <a:solidFill>
                  <a:srgbClr val="0033B3"/>
                </a:solidFill>
                <a:latin typeface="Arial Unicode MS" panose="020B0604020202020204" pitchFamily="34" charset="-122"/>
                <a:ea typeface="JetBrains Mono"/>
              </a:rPr>
              <a:t>as string</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0806E9CF-3F92-DCFF-B36D-9B813FFEA8FD}"/>
              </a:ext>
            </a:extLst>
          </p:cNvPr>
          <p:cNvPicPr>
            <a:picLocks noChangeAspect="1"/>
          </p:cNvPicPr>
          <p:nvPr/>
        </p:nvPicPr>
        <p:blipFill>
          <a:blip r:embed="rId2"/>
          <a:stretch>
            <a:fillRect/>
          </a:stretch>
        </p:blipFill>
        <p:spPr>
          <a:xfrm>
            <a:off x="1994206" y="4294519"/>
            <a:ext cx="7487695" cy="342948"/>
          </a:xfrm>
          <a:prstGeom prst="rect">
            <a:avLst/>
          </a:prstGeom>
        </p:spPr>
      </p:pic>
      <p:sp>
        <p:nvSpPr>
          <p:cNvPr id="9" name="文本框 8">
            <a:extLst>
              <a:ext uri="{FF2B5EF4-FFF2-40B4-BE49-F238E27FC236}">
                <a16:creationId xmlns:a16="http://schemas.microsoft.com/office/drawing/2014/main" id="{6E143F5D-C969-23DA-4E4E-81347C7FCF19}"/>
              </a:ext>
            </a:extLst>
          </p:cNvPr>
          <p:cNvSpPr txBox="1"/>
          <p:nvPr/>
        </p:nvSpPr>
        <p:spPr>
          <a:xfrm>
            <a:off x="6984274" y="4784598"/>
            <a:ext cx="1396536"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隐式转换不保证成功</a:t>
            </a:r>
          </a:p>
        </p:txBody>
      </p:sp>
    </p:spTree>
    <p:extLst>
      <p:ext uri="{BB962C8B-B14F-4D97-AF65-F5344CB8AC3E}">
        <p14:creationId xmlns:p14="http://schemas.microsoft.com/office/powerpoint/2010/main" val="5495732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主要完成对</a:t>
            </a:r>
            <a:r>
              <a:rPr lang="zh-CN" altLang="en-US" dirty="0">
                <a:solidFill>
                  <a:srgbClr val="FF0000"/>
                </a:solidFill>
              </a:rPr>
              <a:t>数据脱敏转换功能，屏蔽原始数据</a:t>
            </a:r>
            <a:r>
              <a:rPr lang="zh-CN" altLang="en-US" dirty="0"/>
              <a:t>，主要如下：</a:t>
            </a:r>
            <a:endParaRPr lang="en-US" altLang="zh-CN" dirty="0"/>
          </a:p>
          <a:p>
            <a:r>
              <a:rPr lang="zh-CN" altLang="en-US" dirty="0"/>
              <a:t>例如手机</a:t>
            </a:r>
            <a:r>
              <a:rPr lang="en-US" altLang="zh-CN" dirty="0"/>
              <a:t>138****7641</a:t>
            </a:r>
            <a:endParaRPr lang="zh-CN" altLang="en-US" dirty="0"/>
          </a:p>
        </p:txBody>
      </p:sp>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7/8</a:t>
            </a:r>
            <a:r>
              <a:rPr lang="zh-CN" altLang="en-US" dirty="0"/>
              <a:t>）</a:t>
            </a:r>
            <a:r>
              <a:rPr lang="en-US" altLang="zh-CN" dirty="0"/>
              <a:t>Data Masking Functions </a:t>
            </a:r>
            <a:r>
              <a:rPr lang="zh-CN" altLang="en-US" dirty="0"/>
              <a:t>数据脱敏函数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3010047"/>
            <a:ext cx="5535133" cy="2123658"/>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mask</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mask_first_n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str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int 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mask_last_n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str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int 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mask_show_first_n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str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int 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mask_show_last_n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str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int 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solidFill>
                  <a:srgbClr val="FF0000"/>
                </a:solidFill>
                <a:ea typeface="微软雅黑 Light" panose="020B0502040204020203" pitchFamily="34" charset="-122"/>
                <a:cs typeface="Times New Roman" panose="02020603050405020304" pitchFamily="18" charset="0"/>
              </a:rPr>
              <a:t>•</a:t>
            </a:r>
            <a:r>
              <a:rPr lang="en-US" altLang="zh-CN" sz="1200" dirty="0" err="1">
                <a:solidFill>
                  <a:srgbClr val="FF0000"/>
                </a:solidFill>
                <a:ea typeface="微软雅黑 Light" panose="020B0502040204020203" pitchFamily="34" charset="-122"/>
                <a:cs typeface="Times New Roman" panose="02020603050405020304" pitchFamily="18" charset="0"/>
              </a:rPr>
              <a:t>mask_hash</a:t>
            </a:r>
            <a:r>
              <a:rPr lang="en-US" altLang="zh-CN" sz="1200" dirty="0">
                <a:solidFill>
                  <a:srgbClr val="FF0000"/>
                </a:solidFill>
                <a:ea typeface="微软雅黑 Light" panose="020B0502040204020203" pitchFamily="34" charset="-122"/>
                <a:cs typeface="Times New Roman" panose="02020603050405020304" pitchFamily="18" charset="0"/>
              </a:rPr>
              <a:t>(</a:t>
            </a:r>
            <a:r>
              <a:rPr lang="en-US" altLang="zh-CN" sz="1200" dirty="0" err="1">
                <a:solidFill>
                  <a:srgbClr val="FF0000"/>
                </a:solidFill>
                <a:ea typeface="微软雅黑 Light" panose="020B0502040204020203" pitchFamily="34" charset="-122"/>
                <a:cs typeface="Times New Roman" panose="02020603050405020304" pitchFamily="18" charset="0"/>
              </a:rPr>
              <a:t>string|char|varchar</a:t>
            </a:r>
            <a:r>
              <a:rPr lang="en-US" altLang="zh-CN" sz="1200" dirty="0">
                <a:solidFill>
                  <a:srgbClr val="FF0000"/>
                </a:solidFill>
                <a:ea typeface="微软雅黑 Light" panose="020B0502040204020203" pitchFamily="34" charset="-122"/>
                <a:cs typeface="Times New Roman" panose="02020603050405020304" pitchFamily="18" charset="0"/>
              </a:rPr>
              <a:t> </a:t>
            </a:r>
            <a:r>
              <a:rPr lang="en-US" altLang="zh-CN" sz="1200" dirty="0" err="1">
                <a:solidFill>
                  <a:srgbClr val="FF0000"/>
                </a:solidFill>
                <a:ea typeface="微软雅黑 Light" panose="020B0502040204020203" pitchFamily="34" charset="-122"/>
                <a:cs typeface="Times New Roman" panose="02020603050405020304" pitchFamily="18" charset="0"/>
              </a:rPr>
              <a:t>str</a:t>
            </a:r>
            <a:r>
              <a:rPr lang="en-US" altLang="zh-CN" sz="1200" dirty="0">
                <a:solidFill>
                  <a:srgbClr val="FF0000"/>
                </a:solidFill>
                <a:ea typeface="微软雅黑 Light" panose="020B0502040204020203" pitchFamily="34" charset="-122"/>
                <a:cs typeface="Times New Roman" panose="02020603050405020304" pitchFamily="18" charset="0"/>
              </a:rPr>
              <a:t>)</a:t>
            </a:r>
            <a:endParaRPr lang="zh-CN" altLang="en-US" sz="1200" dirty="0"/>
          </a:p>
        </p:txBody>
      </p:sp>
    </p:spTree>
    <p:extLst>
      <p:ext uri="{BB962C8B-B14F-4D97-AF65-F5344CB8AC3E}">
        <p14:creationId xmlns:p14="http://schemas.microsoft.com/office/powerpoint/2010/main" val="2979901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a:xfrm>
            <a:off x="731521" y="632082"/>
            <a:ext cx="10749599" cy="517190"/>
          </a:xfrm>
        </p:spPr>
        <p:txBody>
          <a:bodyPr/>
          <a:lstStyle/>
          <a:p>
            <a:r>
              <a:rPr lang="zh-CN" altLang="en-US" dirty="0"/>
              <a:t>（</a:t>
            </a:r>
            <a:r>
              <a:rPr lang="en-US" altLang="zh-CN" dirty="0"/>
              <a:t>7/8</a:t>
            </a:r>
            <a:r>
              <a:rPr lang="zh-CN" altLang="en-US" dirty="0"/>
              <a:t>）</a:t>
            </a:r>
            <a:r>
              <a:rPr lang="en-US" altLang="zh-CN" dirty="0"/>
              <a:t>Data Masking Functions </a:t>
            </a:r>
            <a:r>
              <a:rPr lang="zh-CN" altLang="en-US" dirty="0"/>
              <a:t>数据脱敏函数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2145943" y="1019974"/>
            <a:ext cx="7041600" cy="569386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----Data Masking Functions </a:t>
            </a:r>
            <a:r>
              <a:rPr lang="zh-CN" altLang="zh-CN" sz="1400" i="1" dirty="0">
                <a:solidFill>
                  <a:srgbClr val="999999"/>
                </a:solidFill>
                <a:latin typeface="宋体" panose="02010600030101010101" pitchFamily="2" charset="-122"/>
                <a:ea typeface="宋体" panose="02010600030101010101" pitchFamily="2" charset="-122"/>
              </a:rPr>
              <a:t>数据脱敏函数</a:t>
            </a:r>
            <a:r>
              <a:rPr lang="zh-CN" altLang="zh-CN" sz="1400" i="1" dirty="0">
                <a:solidFill>
                  <a:srgbClr val="999999"/>
                </a:solidFill>
                <a:latin typeface="Arial Unicode MS" panose="020B0604020202020204" pitchFamily="34" charset="-122"/>
                <a:ea typeface="JetBrains Mono"/>
              </a:rPr>
              <a:t>------------</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describe function extended </a:t>
            </a:r>
            <a:r>
              <a:rPr lang="zh-CN" altLang="zh-CN" sz="1400" i="1" dirty="0">
                <a:solidFill>
                  <a:srgbClr val="080808"/>
                </a:solidFill>
                <a:latin typeface="Arial Unicode MS" panose="020B0604020202020204" pitchFamily="34" charset="-122"/>
                <a:ea typeface="JetBrains Mono"/>
              </a:rPr>
              <a:t>mask</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FF0000"/>
                </a:solidFill>
                <a:latin typeface="Arial Unicode MS" panose="020B0604020202020204" pitchFamily="34" charset="-122"/>
                <a:ea typeface="JetBrains Mono"/>
              </a:rPr>
              <a:t>mask</a:t>
            </a:r>
            <a:br>
              <a:rPr lang="zh-CN" altLang="zh-CN" sz="1400" i="1" dirty="0">
                <a:solidFill>
                  <a:srgbClr val="999999"/>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将查询回的数据，大写字母转换为</a:t>
            </a:r>
            <a:r>
              <a:rPr lang="zh-CN" altLang="zh-CN" sz="1400" i="1" dirty="0">
                <a:solidFill>
                  <a:srgbClr val="999999"/>
                </a:solidFill>
                <a:latin typeface="Arial Unicode MS" panose="020B0604020202020204" pitchFamily="34" charset="-122"/>
                <a:ea typeface="JetBrains Mono"/>
              </a:rPr>
              <a:t>X</a:t>
            </a:r>
            <a:r>
              <a:rPr lang="zh-CN" altLang="zh-CN" sz="1400" i="1" dirty="0">
                <a:solidFill>
                  <a:srgbClr val="999999"/>
                </a:solidFill>
                <a:latin typeface="宋体" panose="02010600030101010101" pitchFamily="2" charset="-122"/>
                <a:ea typeface="宋体" panose="02010600030101010101" pitchFamily="2" charset="-122"/>
              </a:rPr>
              <a:t>，小写字母转换为</a:t>
            </a:r>
            <a:r>
              <a:rPr lang="zh-CN" altLang="zh-CN" sz="1400" i="1" dirty="0">
                <a:solidFill>
                  <a:srgbClr val="999999"/>
                </a:solidFill>
                <a:latin typeface="Arial Unicode MS" panose="020B0604020202020204" pitchFamily="34" charset="-122"/>
                <a:ea typeface="JetBrains Mono"/>
              </a:rPr>
              <a:t>x</a:t>
            </a:r>
            <a:r>
              <a:rPr lang="zh-CN" altLang="zh-CN" sz="1400" i="1" dirty="0">
                <a:solidFill>
                  <a:srgbClr val="999999"/>
                </a:solidFill>
                <a:latin typeface="宋体" panose="02010600030101010101" pitchFamily="2" charset="-122"/>
                <a:ea typeface="宋体" panose="02010600030101010101" pitchFamily="2" charset="-122"/>
              </a:rPr>
              <a:t>，数字转换为</a:t>
            </a:r>
            <a:r>
              <a:rPr lang="zh-CN" altLang="zh-CN" sz="1400" i="1" dirty="0">
                <a:solidFill>
                  <a:srgbClr val="999999"/>
                </a:solidFill>
                <a:latin typeface="Arial Unicode MS" panose="020B0604020202020204" pitchFamily="34" charset="-122"/>
                <a:ea typeface="JetBrains Mono"/>
              </a:rPr>
              <a:t>n</a:t>
            </a:r>
            <a:r>
              <a:rPr lang="zh-CN" altLang="zh-CN" sz="1400" i="1" dirty="0">
                <a:solidFill>
                  <a:srgbClr val="999999"/>
                </a:solidFill>
                <a:latin typeface="宋体" panose="02010600030101010101" pitchFamily="2" charset="-122"/>
                <a:ea typeface="宋体" panose="02010600030101010101" pitchFamily="2" charset="-122"/>
              </a:rPr>
              <a:t>。</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mask</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"abc123DEF"</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mask</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"abc123DEF"</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a:t>
            </a:r>
            <a:r>
              <a:rPr lang="zh-CN" altLang="zh-CN" sz="1400" dirty="0">
                <a:solidFill>
                  <a:srgbClr val="080808"/>
                </a:solidFill>
                <a:latin typeface="Arial Unicode MS" panose="020B0604020202020204" pitchFamily="34" charset="-122"/>
                <a:ea typeface="JetBrains Mono"/>
              </a:rPr>
              <a:t>); </a:t>
            </a: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自定义替换的字母</a:t>
            </a:r>
            <a:br>
              <a:rPr lang="zh-CN" altLang="zh-CN" sz="1400" i="1" dirty="0">
                <a:solidFill>
                  <a:srgbClr val="999999"/>
                </a:solidFill>
                <a:latin typeface="宋体" panose="02010600030101010101" pitchFamily="2" charset="-122"/>
                <a:ea typeface="宋体" panose="02010600030101010101" pitchFamily="2" charset="-122"/>
              </a:rPr>
            </a:br>
            <a:br>
              <a:rPr lang="zh-CN" altLang="zh-CN" sz="1400" i="1" dirty="0">
                <a:solidFill>
                  <a:srgbClr val="999999"/>
                </a:solidFill>
                <a:latin typeface="宋体" panose="02010600030101010101" pitchFamily="2" charset="-122"/>
                <a:ea typeface="宋体" panose="02010600030101010101" pitchFamily="2" charset="-122"/>
              </a:rPr>
            </a:br>
            <a:r>
              <a:rPr lang="zh-CN" altLang="zh-CN" sz="1400" i="1" dirty="0">
                <a:solidFill>
                  <a:srgbClr val="999999"/>
                </a:solidFill>
                <a:latin typeface="Arial Unicode MS" panose="020B0604020202020204" pitchFamily="34" charset="-122"/>
                <a:ea typeface="JetBrains Mono"/>
              </a:rPr>
              <a:t>--mask_first_n(string str[, int n]</a:t>
            </a:r>
            <a:br>
              <a:rPr lang="zh-CN" altLang="zh-CN" sz="1400" i="1" dirty="0">
                <a:solidFill>
                  <a:srgbClr val="999999"/>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对前</a:t>
            </a:r>
            <a:r>
              <a:rPr lang="zh-CN" altLang="zh-CN" sz="1400" i="1" dirty="0">
                <a:solidFill>
                  <a:srgbClr val="999999"/>
                </a:solidFill>
                <a:latin typeface="Arial Unicode MS" panose="020B0604020202020204" pitchFamily="34" charset="-122"/>
                <a:ea typeface="JetBrains Mono"/>
              </a:rPr>
              <a:t>n</a:t>
            </a:r>
            <a:r>
              <a:rPr lang="zh-CN" altLang="zh-CN" sz="1400" i="1" dirty="0">
                <a:solidFill>
                  <a:srgbClr val="999999"/>
                </a:solidFill>
                <a:latin typeface="宋体" panose="02010600030101010101" pitchFamily="2" charset="-122"/>
                <a:ea typeface="宋体" panose="02010600030101010101" pitchFamily="2" charset="-122"/>
              </a:rPr>
              <a:t>个进行脱敏替换</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mask_first_n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"abc123DEF"</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1750EB"/>
                </a:solidFill>
                <a:latin typeface="Arial Unicode MS" panose="020B0604020202020204" pitchFamily="34" charset="-122"/>
                <a:ea typeface="JetBrains Mono"/>
              </a:rPr>
              <a:t>4</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--mask_last_n(string str[, int n])</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mask_last_n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"abc123DEF"</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1750EB"/>
                </a:solidFill>
                <a:latin typeface="Arial Unicode MS" panose="020B0604020202020204" pitchFamily="34" charset="-122"/>
                <a:ea typeface="JetBrains Mono"/>
              </a:rPr>
              <a:t>4</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--mask_show_first_n(string str[, int n])</a:t>
            </a:r>
            <a:br>
              <a:rPr lang="zh-CN" altLang="zh-CN" sz="1400" i="1" dirty="0">
                <a:solidFill>
                  <a:srgbClr val="999999"/>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除了前</a:t>
            </a:r>
            <a:r>
              <a:rPr lang="zh-CN" altLang="zh-CN" sz="1400" i="1" dirty="0">
                <a:solidFill>
                  <a:srgbClr val="999999"/>
                </a:solidFill>
                <a:latin typeface="Arial Unicode MS" panose="020B0604020202020204" pitchFamily="34" charset="-122"/>
                <a:ea typeface="JetBrains Mono"/>
              </a:rPr>
              <a:t>n</a:t>
            </a:r>
            <a:r>
              <a:rPr lang="zh-CN" altLang="zh-CN" sz="1400" i="1" dirty="0">
                <a:solidFill>
                  <a:srgbClr val="999999"/>
                </a:solidFill>
                <a:latin typeface="宋体" panose="02010600030101010101" pitchFamily="2" charset="-122"/>
                <a:ea typeface="宋体" panose="02010600030101010101" pitchFamily="2" charset="-122"/>
              </a:rPr>
              <a:t>个字符，其余进行掩码处理</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mask_show_first_n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"abc123DEF"</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1750EB"/>
                </a:solidFill>
                <a:latin typeface="Arial Unicode MS" panose="020B0604020202020204" pitchFamily="34" charset="-122"/>
                <a:ea typeface="JetBrains Mono"/>
              </a:rPr>
              <a:t>4</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--mask_show_last_n(string str[, int n])</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mask_show_last_n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"abc123DEF"</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1750EB"/>
                </a:solidFill>
                <a:latin typeface="Arial Unicode MS" panose="020B0604020202020204" pitchFamily="34" charset="-122"/>
                <a:ea typeface="JetBrains Mono"/>
              </a:rPr>
              <a:t>4</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--mask_hash(string|char|varchar str)</a:t>
            </a:r>
            <a:br>
              <a:rPr lang="zh-CN" altLang="zh-CN" sz="1400" i="1" dirty="0">
                <a:solidFill>
                  <a:srgbClr val="999999"/>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返回字符串的</a:t>
            </a:r>
            <a:r>
              <a:rPr lang="zh-CN" altLang="zh-CN" sz="1400" i="1" dirty="0">
                <a:solidFill>
                  <a:srgbClr val="999999"/>
                </a:solidFill>
                <a:latin typeface="Arial Unicode MS" panose="020B0604020202020204" pitchFamily="34" charset="-122"/>
                <a:ea typeface="JetBrains Mono"/>
              </a:rPr>
              <a:t>hash</a:t>
            </a:r>
            <a:r>
              <a:rPr lang="zh-CN" altLang="zh-CN" sz="1400" i="1" dirty="0">
                <a:solidFill>
                  <a:srgbClr val="999999"/>
                </a:solidFill>
                <a:latin typeface="宋体" panose="02010600030101010101" pitchFamily="2" charset="-122"/>
                <a:ea typeface="宋体" panose="02010600030101010101" pitchFamily="2" charset="-122"/>
              </a:rPr>
              <a:t>编码。</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mask_hash</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"abc123DEF"</a:t>
            </a:r>
            <a:r>
              <a:rPr lang="zh-CN" altLang="zh-CN" sz="1400" dirty="0">
                <a:solidFill>
                  <a:srgbClr val="080808"/>
                </a:solidFill>
                <a:latin typeface="Arial Unicode MS" panose="020B0604020202020204" pitchFamily="34" charset="-122"/>
                <a:ea typeface="JetBrains Mono"/>
              </a:rPr>
              <a:t>);</a:t>
            </a:r>
            <a:endParaRPr lang="zh-CN" altLang="zh-CN"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48334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8/8</a:t>
            </a:r>
            <a:r>
              <a:rPr lang="zh-CN" altLang="en-US" dirty="0"/>
              <a:t>）</a:t>
            </a:r>
            <a:r>
              <a:rPr lang="en-US" altLang="zh-CN" dirty="0"/>
              <a:t>Misc. Functions </a:t>
            </a:r>
            <a:r>
              <a:rPr lang="zh-CN" altLang="en-US" dirty="0"/>
              <a:t>其他杂项函数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2124830"/>
            <a:ext cx="5535133" cy="3252172"/>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hive</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调用</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java</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方法</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java_method</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(class, method[, arg1[, arg2..]])</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反射函数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reflect(class, method[, arg1[, arg2..]])</a:t>
            </a:r>
            <a:endPar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取哈希值函数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:hash</a:t>
            </a:r>
            <a:endPar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current_user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logged_in_user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current_database</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version()</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SHA-1</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加密</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sha1(string/binary)</a:t>
            </a:r>
            <a:endPar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SHA-2</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家族算法加密：</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sha2(string/binary, int)  (SHA-224, SHA-256, SHA-384, SHA-512)</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crc32</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加密</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050" dirty="0">
                <a:solidFill>
                  <a:srgbClr val="FF0000"/>
                </a:solidFill>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cs typeface="Times New Roman" panose="02020603050405020304" pitchFamily="18" charset="0"/>
              </a:rPr>
              <a:t>MD5</a:t>
            </a:r>
            <a:r>
              <a:rPr lang="zh-CN" altLang="zh-CN" sz="1200" dirty="0">
                <a:solidFill>
                  <a:srgbClr val="FF0000"/>
                </a:solidFill>
                <a:ea typeface="微软雅黑 Light" panose="020B0502040204020203" pitchFamily="34" charset="-122"/>
                <a:cs typeface="Times New Roman" panose="02020603050405020304" pitchFamily="18" charset="0"/>
              </a:rPr>
              <a:t>加密</a:t>
            </a:r>
            <a:r>
              <a:rPr lang="en-US" altLang="zh-CN" sz="1200" dirty="0">
                <a:solidFill>
                  <a:srgbClr val="FF0000"/>
                </a:solidFill>
                <a:ea typeface="微软雅黑 Light" panose="020B0502040204020203" pitchFamily="34" charset="-122"/>
                <a:cs typeface="Times New Roman" panose="02020603050405020304" pitchFamily="18" charset="0"/>
              </a:rPr>
              <a:t>: md5(string/binary)</a:t>
            </a:r>
            <a:endParaRPr lang="zh-CN" altLang="en-US" sz="1200" dirty="0">
              <a:solidFill>
                <a:srgbClr val="FF0000"/>
              </a:solidFill>
            </a:endParaRPr>
          </a:p>
        </p:txBody>
      </p:sp>
    </p:spTree>
    <p:extLst>
      <p:ext uri="{BB962C8B-B14F-4D97-AF65-F5344CB8AC3E}">
        <p14:creationId xmlns:p14="http://schemas.microsoft.com/office/powerpoint/2010/main" val="27270807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8/8</a:t>
            </a:r>
            <a:r>
              <a:rPr lang="zh-CN" altLang="en-US" dirty="0"/>
              <a:t>）</a:t>
            </a:r>
            <a:r>
              <a:rPr lang="en-US" altLang="zh-CN" dirty="0"/>
              <a:t>Misc. Functions </a:t>
            </a:r>
            <a:r>
              <a:rPr lang="zh-CN" altLang="en-US" dirty="0"/>
              <a:t>其他杂项函数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1635973"/>
            <a:ext cx="5535133" cy="457048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050" i="1" dirty="0">
                <a:solidFill>
                  <a:srgbClr val="999999"/>
                </a:solidFill>
                <a:latin typeface="Arial Unicode MS" panose="020B0604020202020204" pitchFamily="34" charset="-122"/>
                <a:ea typeface="JetBrains Mono"/>
              </a:rPr>
              <a:t>----- Misc. Functions </a:t>
            </a:r>
            <a:r>
              <a:rPr lang="zh-CN" altLang="zh-CN" sz="1050" i="1" dirty="0">
                <a:solidFill>
                  <a:srgbClr val="999999"/>
                </a:solidFill>
                <a:latin typeface="宋体" panose="02010600030101010101" pitchFamily="2" charset="-122"/>
                <a:ea typeface="宋体" panose="02010600030101010101" pitchFamily="2" charset="-122"/>
              </a:rPr>
              <a:t>其他杂项函数</a:t>
            </a:r>
            <a:r>
              <a:rPr lang="zh-CN" altLang="zh-CN" sz="1050" i="1" dirty="0">
                <a:solidFill>
                  <a:srgbClr val="999999"/>
                </a:solidFill>
                <a:latin typeface="Arial Unicode MS" panose="020B0604020202020204" pitchFamily="34" charset="-122"/>
                <a:ea typeface="JetBrains Mono"/>
              </a:rPr>
              <a:t>---------------</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describe function extended </a:t>
            </a:r>
            <a:r>
              <a:rPr lang="zh-CN" altLang="zh-CN" sz="1050" dirty="0">
                <a:solidFill>
                  <a:srgbClr val="080808"/>
                </a:solidFill>
                <a:latin typeface="Arial Unicode MS" panose="020B0604020202020204" pitchFamily="34" charset="-122"/>
                <a:ea typeface="JetBrains Mono"/>
              </a:rPr>
              <a:t>surrogate_key;</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--hive</a:t>
            </a:r>
            <a:r>
              <a:rPr lang="zh-CN" altLang="zh-CN" sz="1050" i="1" dirty="0">
                <a:solidFill>
                  <a:srgbClr val="999999"/>
                </a:solidFill>
                <a:latin typeface="宋体" panose="02010600030101010101" pitchFamily="2" charset="-122"/>
                <a:ea typeface="宋体" panose="02010600030101010101" pitchFamily="2" charset="-122"/>
              </a:rPr>
              <a:t>调用</a:t>
            </a:r>
            <a:r>
              <a:rPr lang="zh-CN" altLang="zh-CN" sz="1050" i="1" dirty="0">
                <a:solidFill>
                  <a:srgbClr val="999999"/>
                </a:solidFill>
                <a:latin typeface="Arial Unicode MS" panose="020B0604020202020204" pitchFamily="34" charset="-122"/>
                <a:ea typeface="JetBrains Mono"/>
              </a:rPr>
              <a:t>java</a:t>
            </a:r>
            <a:r>
              <a:rPr lang="zh-CN" altLang="zh-CN" sz="1050" i="1" dirty="0">
                <a:solidFill>
                  <a:srgbClr val="999999"/>
                </a:solidFill>
                <a:latin typeface="宋体" panose="02010600030101010101" pitchFamily="2" charset="-122"/>
                <a:ea typeface="宋体" panose="02010600030101010101" pitchFamily="2" charset="-122"/>
              </a:rPr>
              <a:t>方法</a:t>
            </a:r>
            <a:r>
              <a:rPr lang="zh-CN" altLang="zh-CN" sz="1050" i="1" dirty="0">
                <a:solidFill>
                  <a:srgbClr val="999999"/>
                </a:solidFill>
                <a:latin typeface="Arial Unicode MS" panose="020B0604020202020204" pitchFamily="34" charset="-122"/>
                <a:ea typeface="JetBrains Mono"/>
              </a:rPr>
              <a:t>: java_method(class, method[, arg1[, arg2..]])</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java_method</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"java.lang.Math"</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"max"</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11</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22</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a:t>
            </a:r>
            <a:r>
              <a:rPr lang="zh-CN" altLang="zh-CN" sz="1050" i="1" dirty="0">
                <a:solidFill>
                  <a:srgbClr val="999999"/>
                </a:solidFill>
                <a:latin typeface="宋体" panose="02010600030101010101" pitchFamily="2" charset="-122"/>
                <a:ea typeface="宋体" panose="02010600030101010101" pitchFamily="2" charset="-122"/>
              </a:rPr>
              <a:t>反射函数</a:t>
            </a:r>
            <a:r>
              <a:rPr lang="zh-CN" altLang="zh-CN" sz="1050" i="1" dirty="0">
                <a:solidFill>
                  <a:srgbClr val="999999"/>
                </a:solidFill>
                <a:latin typeface="Arial Unicode MS" panose="020B0604020202020204" pitchFamily="34" charset="-122"/>
                <a:ea typeface="JetBrains Mono"/>
              </a:rPr>
              <a:t>: reflect(class, method[, arg1[, arg2..]])</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reflect</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"java.lang.Math"</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"max"</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11</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22</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a:t>
            </a:r>
            <a:r>
              <a:rPr lang="zh-CN" altLang="zh-CN" sz="1050" i="1" dirty="0">
                <a:solidFill>
                  <a:srgbClr val="999999"/>
                </a:solidFill>
                <a:latin typeface="宋体" panose="02010600030101010101" pitchFamily="2" charset="-122"/>
                <a:ea typeface="宋体" panose="02010600030101010101" pitchFamily="2" charset="-122"/>
              </a:rPr>
              <a:t>取哈希值函数</a:t>
            </a:r>
            <a:r>
              <a:rPr lang="zh-CN" altLang="zh-CN" sz="1050" i="1" dirty="0">
                <a:solidFill>
                  <a:srgbClr val="999999"/>
                </a:solidFill>
                <a:latin typeface="Arial Unicode MS" panose="020B0604020202020204" pitchFamily="34" charset="-122"/>
                <a:ea typeface="JetBrains Mono"/>
              </a:rPr>
              <a:t>:hash</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hash</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--current_user()</a:t>
            </a:r>
            <a:r>
              <a:rPr lang="zh-CN" altLang="zh-CN" sz="1050" i="1" dirty="0">
                <a:solidFill>
                  <a:srgbClr val="999999"/>
                </a:solidFill>
                <a:latin typeface="宋体" panose="02010600030101010101" pitchFamily="2" charset="-122"/>
                <a:ea typeface="宋体" panose="02010600030101010101" pitchFamily="2" charset="-122"/>
              </a:rPr>
              <a:t>、</a:t>
            </a:r>
            <a:r>
              <a:rPr lang="zh-CN" altLang="zh-CN" sz="1050" i="1" dirty="0">
                <a:solidFill>
                  <a:srgbClr val="999999"/>
                </a:solidFill>
                <a:latin typeface="Arial Unicode MS" panose="020B0604020202020204" pitchFamily="34" charset="-122"/>
                <a:ea typeface="JetBrains Mono"/>
              </a:rPr>
              <a:t>logged_in_user()</a:t>
            </a:r>
            <a:r>
              <a:rPr lang="zh-CN" altLang="zh-CN" sz="1050" i="1" dirty="0">
                <a:solidFill>
                  <a:srgbClr val="999999"/>
                </a:solidFill>
                <a:latin typeface="宋体" panose="02010600030101010101" pitchFamily="2" charset="-122"/>
                <a:ea typeface="宋体" panose="02010600030101010101" pitchFamily="2" charset="-122"/>
              </a:rPr>
              <a:t>、</a:t>
            </a:r>
            <a:r>
              <a:rPr lang="zh-CN" altLang="zh-CN" sz="1050" i="1" dirty="0">
                <a:solidFill>
                  <a:srgbClr val="999999"/>
                </a:solidFill>
                <a:latin typeface="Arial Unicode MS" panose="020B0604020202020204" pitchFamily="34" charset="-122"/>
                <a:ea typeface="JetBrains Mono"/>
              </a:rPr>
              <a:t>current_database()</a:t>
            </a:r>
            <a:r>
              <a:rPr lang="zh-CN" altLang="zh-CN" sz="1050" i="1" dirty="0">
                <a:solidFill>
                  <a:srgbClr val="999999"/>
                </a:solidFill>
                <a:latin typeface="宋体" panose="02010600030101010101" pitchFamily="2" charset="-122"/>
                <a:ea typeface="宋体" panose="02010600030101010101" pitchFamily="2" charset="-122"/>
              </a:rPr>
              <a:t>、</a:t>
            </a:r>
            <a:r>
              <a:rPr lang="zh-CN" altLang="zh-CN" sz="1050" i="1" dirty="0">
                <a:solidFill>
                  <a:srgbClr val="999999"/>
                </a:solidFill>
                <a:latin typeface="Arial Unicode MS" panose="020B0604020202020204" pitchFamily="34" charset="-122"/>
                <a:ea typeface="JetBrains Mono"/>
              </a:rPr>
              <a:t>version()</a:t>
            </a:r>
            <a:br>
              <a:rPr lang="zh-CN" altLang="zh-CN" sz="1050" i="1" dirty="0">
                <a:solidFill>
                  <a:srgbClr val="999999"/>
                </a:solidFill>
                <a:latin typeface="Arial Unicode MS" panose="020B0604020202020204" pitchFamily="34" charset="-122"/>
                <a:ea typeface="JetBrains Mono"/>
              </a:rPr>
            </a:br>
            <a:br>
              <a:rPr lang="zh-CN" altLang="zh-CN" sz="1050" i="1" dirty="0">
                <a:solidFill>
                  <a:srgbClr val="999999"/>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--SHA-1</a:t>
            </a:r>
            <a:r>
              <a:rPr lang="zh-CN" altLang="zh-CN" sz="1050" i="1" dirty="0">
                <a:solidFill>
                  <a:srgbClr val="999999"/>
                </a:solidFill>
                <a:latin typeface="宋体" panose="02010600030101010101" pitchFamily="2" charset="-122"/>
                <a:ea typeface="宋体" panose="02010600030101010101" pitchFamily="2" charset="-122"/>
              </a:rPr>
              <a:t>加密</a:t>
            </a:r>
            <a:r>
              <a:rPr lang="zh-CN" altLang="zh-CN" sz="1050" i="1" dirty="0">
                <a:solidFill>
                  <a:srgbClr val="999999"/>
                </a:solidFill>
                <a:latin typeface="Arial Unicode MS" panose="020B0604020202020204" pitchFamily="34" charset="-122"/>
                <a:ea typeface="JetBrains Mono"/>
              </a:rPr>
              <a:t>: sha1(string/binary)</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sha1</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--SHA-2</a:t>
            </a:r>
            <a:r>
              <a:rPr lang="zh-CN" altLang="zh-CN" sz="1050" i="1" dirty="0">
                <a:solidFill>
                  <a:srgbClr val="999999"/>
                </a:solidFill>
                <a:latin typeface="宋体" panose="02010600030101010101" pitchFamily="2" charset="-122"/>
                <a:ea typeface="宋体" panose="02010600030101010101" pitchFamily="2" charset="-122"/>
              </a:rPr>
              <a:t>家族算法加密：</a:t>
            </a:r>
            <a:r>
              <a:rPr lang="zh-CN" altLang="zh-CN" sz="1050" i="1" dirty="0">
                <a:solidFill>
                  <a:srgbClr val="999999"/>
                </a:solidFill>
                <a:latin typeface="Arial Unicode MS" panose="020B0604020202020204" pitchFamily="34" charset="-122"/>
                <a:ea typeface="JetBrains Mono"/>
              </a:rPr>
              <a:t>sha2(string/binary, int)  (SHA-224, SHA-256, SHA-384, SHA-512)</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sha2</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224</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sha2</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512</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--crc32</a:t>
            </a:r>
            <a:r>
              <a:rPr lang="zh-CN" altLang="zh-CN" sz="1050" i="1" dirty="0">
                <a:solidFill>
                  <a:srgbClr val="999999"/>
                </a:solidFill>
                <a:latin typeface="宋体" panose="02010600030101010101" pitchFamily="2" charset="-122"/>
                <a:ea typeface="宋体" panose="02010600030101010101" pitchFamily="2" charset="-122"/>
              </a:rPr>
              <a:t>加密</a:t>
            </a:r>
            <a:r>
              <a:rPr lang="zh-CN" altLang="zh-CN" sz="1050" i="1" dirty="0">
                <a:solidFill>
                  <a:srgbClr val="999999"/>
                </a:solidFill>
                <a:latin typeface="Arial Unicode MS" panose="020B0604020202020204" pitchFamily="34" charset="-122"/>
                <a:ea typeface="JetBrains Mono"/>
              </a:rPr>
              <a:t>:</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crc32</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--MD5</a:t>
            </a:r>
            <a:r>
              <a:rPr lang="zh-CN" altLang="zh-CN" sz="1050" i="1" dirty="0">
                <a:solidFill>
                  <a:srgbClr val="999999"/>
                </a:solidFill>
                <a:latin typeface="宋体" panose="02010600030101010101" pitchFamily="2" charset="-122"/>
                <a:ea typeface="宋体" panose="02010600030101010101" pitchFamily="2" charset="-122"/>
              </a:rPr>
              <a:t>加密</a:t>
            </a:r>
            <a:r>
              <a:rPr lang="zh-CN" altLang="zh-CN" sz="1050" i="1" dirty="0">
                <a:solidFill>
                  <a:srgbClr val="999999"/>
                </a:solidFill>
                <a:latin typeface="Arial Unicode MS" panose="020B0604020202020204" pitchFamily="34" charset="-122"/>
                <a:ea typeface="JetBrains Mono"/>
              </a:rPr>
              <a:t>: md5(string/binary)</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md5</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endParaRPr lang="zh-CN" altLang="zh-CN" sz="12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27728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a:t>
            </a:r>
            <a:r>
              <a:rPr lang="zh-CN" altLang="en-US" dirty="0">
                <a:solidFill>
                  <a:schemeClr val="tx1"/>
                </a:solidFill>
              </a:rPr>
              <a:t>函数概述及分类标准</a:t>
            </a:r>
          </a:p>
          <a:p>
            <a:r>
              <a:rPr lang="en-US" altLang="zh-CN" dirty="0">
                <a:solidFill>
                  <a:schemeClr val="tx1"/>
                </a:solidFill>
              </a:rPr>
              <a:t>Hive </a:t>
            </a:r>
            <a:r>
              <a:rPr lang="zh-CN" altLang="en-US" dirty="0">
                <a:solidFill>
                  <a:schemeClr val="tx1"/>
                </a:solidFill>
              </a:rPr>
              <a:t>内置函数</a:t>
            </a:r>
          </a:p>
          <a:p>
            <a:r>
              <a:rPr lang="en-US" altLang="zh-CN" dirty="0">
                <a:solidFill>
                  <a:srgbClr val="FF0000"/>
                </a:solidFill>
              </a:rPr>
              <a:t>Hive </a:t>
            </a:r>
            <a:r>
              <a:rPr lang="zh-CN" altLang="en-US" dirty="0">
                <a:solidFill>
                  <a:srgbClr val="FF0000"/>
                </a:solidFill>
              </a:rPr>
              <a:t>用户自定义函数（</a:t>
            </a:r>
            <a:r>
              <a:rPr lang="en-US" altLang="zh-CN" dirty="0">
                <a:solidFill>
                  <a:srgbClr val="FF0000"/>
                </a:solidFill>
              </a:rPr>
              <a:t>UDF</a:t>
            </a:r>
            <a:r>
              <a:rPr lang="zh-CN" altLang="en-US" dirty="0">
                <a:solidFill>
                  <a:srgbClr val="FF0000"/>
                </a:solidFill>
              </a:rPr>
              <a:t>、</a:t>
            </a:r>
            <a:r>
              <a:rPr lang="en-US" altLang="zh-CN" dirty="0">
                <a:solidFill>
                  <a:srgbClr val="FF0000"/>
                </a:solidFill>
              </a:rPr>
              <a:t>UDTF</a:t>
            </a:r>
            <a:r>
              <a:rPr lang="zh-CN" altLang="en-US" dirty="0">
                <a:solidFill>
                  <a:srgbClr val="FF0000"/>
                </a:solidFill>
              </a:rPr>
              <a:t>、</a:t>
            </a:r>
            <a:r>
              <a:rPr lang="en-US" altLang="zh-CN" dirty="0">
                <a:solidFill>
                  <a:srgbClr val="FF0000"/>
                </a:solidFill>
              </a:rPr>
              <a:t>UDAF</a:t>
            </a:r>
            <a:r>
              <a:rPr lang="zh-CN" altLang="en-US" dirty="0">
                <a:solidFill>
                  <a:srgbClr val="FF0000"/>
                </a:solidFill>
              </a:rPr>
              <a:t>）</a:t>
            </a:r>
          </a:p>
        </p:txBody>
      </p:sp>
    </p:spTree>
    <p:extLst>
      <p:ext uri="{BB962C8B-B14F-4D97-AF65-F5344CB8AC3E}">
        <p14:creationId xmlns:p14="http://schemas.microsoft.com/office/powerpoint/2010/main" val="27975977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chemeClr val="tx1"/>
                </a:solidFill>
              </a:rPr>
              <a:t>用户自定义函数简称</a:t>
            </a:r>
            <a:r>
              <a:rPr lang="en-US" altLang="zh-CN" dirty="0">
                <a:solidFill>
                  <a:schemeClr val="tx1"/>
                </a:solidFill>
              </a:rPr>
              <a:t>UDF</a:t>
            </a:r>
            <a:r>
              <a:rPr lang="zh-CN" altLang="en-US" dirty="0">
                <a:solidFill>
                  <a:schemeClr val="tx1"/>
                </a:solidFill>
              </a:rPr>
              <a:t>，源自于英文</a:t>
            </a:r>
            <a:r>
              <a:rPr lang="en-US" altLang="zh-CN" dirty="0">
                <a:solidFill>
                  <a:schemeClr val="tx1"/>
                </a:solidFill>
              </a:rPr>
              <a:t>user-defined function</a:t>
            </a:r>
            <a:r>
              <a:rPr lang="zh-CN" altLang="en-US" dirty="0">
                <a:solidFill>
                  <a:schemeClr val="tx1"/>
                </a:solidFill>
              </a:rPr>
              <a:t>。</a:t>
            </a:r>
            <a:endParaRPr lang="en-US" altLang="zh-CN" dirty="0">
              <a:solidFill>
                <a:schemeClr val="tx1"/>
              </a:solidFill>
            </a:endParaRPr>
          </a:p>
          <a:p>
            <a:r>
              <a:rPr lang="zh-CN" altLang="en-US" dirty="0">
                <a:solidFill>
                  <a:schemeClr val="tx1"/>
                </a:solidFill>
              </a:rPr>
              <a:t>根据</a:t>
            </a:r>
            <a:r>
              <a:rPr lang="zh-CN" altLang="en-US" dirty="0">
                <a:solidFill>
                  <a:srgbClr val="FF0000"/>
                </a:solidFill>
              </a:rPr>
              <a:t>函数输入输出的行数</a:t>
            </a:r>
            <a:r>
              <a:rPr lang="zh-CN" altLang="en-US" dirty="0">
                <a:solidFill>
                  <a:schemeClr val="tx1"/>
                </a:solidFill>
              </a:rPr>
              <a:t>可以分为</a:t>
            </a:r>
            <a:r>
              <a:rPr lang="en-US" altLang="zh-CN" dirty="0">
                <a:solidFill>
                  <a:schemeClr val="tx1"/>
                </a:solidFill>
              </a:rPr>
              <a:t>3</a:t>
            </a:r>
            <a:r>
              <a:rPr lang="zh-CN" altLang="en-US" dirty="0">
                <a:solidFill>
                  <a:schemeClr val="tx1"/>
                </a:solidFill>
              </a:rPr>
              <a:t>类，分别是：</a:t>
            </a:r>
          </a:p>
          <a:p>
            <a:pPr marL="0" indent="0">
              <a:buNone/>
            </a:pPr>
            <a:r>
              <a:rPr lang="en-US" altLang="zh-CN" sz="1400" b="1" dirty="0">
                <a:solidFill>
                  <a:srgbClr val="92D050"/>
                </a:solidFill>
              </a:rPr>
              <a:t>UDF</a:t>
            </a:r>
            <a:r>
              <a:rPr lang="zh-CN" altLang="en-US" sz="1400" dirty="0"/>
              <a:t>（</a:t>
            </a:r>
            <a:r>
              <a:rPr lang="en-US" altLang="zh-CN" sz="1400" dirty="0"/>
              <a:t>User-Defined-Function</a:t>
            </a:r>
            <a:r>
              <a:rPr lang="zh-CN" altLang="en-US" sz="1400" dirty="0"/>
              <a:t>）普通函数，一进一出</a:t>
            </a:r>
          </a:p>
          <a:p>
            <a:pPr marL="0" indent="0">
              <a:buNone/>
            </a:pPr>
            <a:r>
              <a:rPr lang="en-US" altLang="zh-CN" sz="1400" b="1" dirty="0">
                <a:solidFill>
                  <a:srgbClr val="92D050"/>
                </a:solidFill>
              </a:rPr>
              <a:t>UDAF</a:t>
            </a:r>
            <a:r>
              <a:rPr lang="zh-CN" altLang="en-US" sz="1400" dirty="0"/>
              <a:t>（</a:t>
            </a:r>
            <a:r>
              <a:rPr lang="en-US" altLang="zh-CN" sz="1400" dirty="0"/>
              <a:t>User-Defined Aggregation Function</a:t>
            </a:r>
            <a:r>
              <a:rPr lang="zh-CN" altLang="en-US" sz="1400" dirty="0"/>
              <a:t>）聚合函数，多进一出</a:t>
            </a:r>
          </a:p>
          <a:p>
            <a:pPr marL="0" indent="0">
              <a:buNone/>
            </a:pPr>
            <a:r>
              <a:rPr lang="en-US" altLang="zh-CN" sz="1400" b="1" dirty="0">
                <a:solidFill>
                  <a:srgbClr val="92D050"/>
                </a:solidFill>
              </a:rPr>
              <a:t>UDTF</a:t>
            </a:r>
            <a:r>
              <a:rPr lang="zh-CN" altLang="en-US" sz="1400" dirty="0"/>
              <a:t>（</a:t>
            </a:r>
            <a:r>
              <a:rPr lang="en-US" altLang="zh-CN" sz="1400" dirty="0"/>
              <a:t>User-Defined Table-Generating Functions</a:t>
            </a:r>
            <a:r>
              <a:rPr lang="zh-CN" altLang="en-US" sz="1400" dirty="0"/>
              <a:t>）表生成函数，一进多出</a:t>
            </a:r>
          </a:p>
          <a:p>
            <a:endParaRPr lang="zh-CN" altLang="en-US" dirty="0"/>
          </a:p>
        </p:txBody>
      </p:sp>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分类</a:t>
            </a:r>
          </a:p>
        </p:txBody>
      </p:sp>
      <p:sp>
        <p:nvSpPr>
          <p:cNvPr id="8" name="圆角矩形 7"/>
          <p:cNvSpPr/>
          <p:nvPr/>
        </p:nvSpPr>
        <p:spPr>
          <a:xfrm>
            <a:off x="1446744"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UDF</a:t>
            </a:r>
            <a:endParaRPr lang="zh-CN" altLang="en-US" dirty="0"/>
          </a:p>
        </p:txBody>
      </p:sp>
      <p:sp>
        <p:nvSpPr>
          <p:cNvPr id="9" name="圆角矩形 8"/>
          <p:cNvSpPr/>
          <p:nvPr/>
        </p:nvSpPr>
        <p:spPr>
          <a:xfrm>
            <a:off x="5426348"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UDAF</a:t>
            </a:r>
            <a:endParaRPr lang="zh-CN" altLang="en-US" dirty="0"/>
          </a:p>
        </p:txBody>
      </p:sp>
      <p:sp>
        <p:nvSpPr>
          <p:cNvPr id="10" name="圆角矩形 9"/>
          <p:cNvSpPr/>
          <p:nvPr/>
        </p:nvSpPr>
        <p:spPr>
          <a:xfrm>
            <a:off x="9332392"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UDTF</a:t>
            </a:r>
            <a:endParaRPr lang="zh-CN" altLang="en-US" dirty="0"/>
          </a:p>
        </p:txBody>
      </p:sp>
      <p:sp>
        <p:nvSpPr>
          <p:cNvPr id="11" name="右箭头 10"/>
          <p:cNvSpPr/>
          <p:nvPr/>
        </p:nvSpPr>
        <p:spPr>
          <a:xfrm>
            <a:off x="518613" y="489321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右箭头 11"/>
          <p:cNvSpPr/>
          <p:nvPr/>
        </p:nvSpPr>
        <p:spPr>
          <a:xfrm>
            <a:off x="2501623" y="489321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右箭头 12"/>
          <p:cNvSpPr/>
          <p:nvPr/>
        </p:nvSpPr>
        <p:spPr>
          <a:xfrm>
            <a:off x="4498217" y="456200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右箭头 13"/>
          <p:cNvSpPr/>
          <p:nvPr/>
        </p:nvSpPr>
        <p:spPr>
          <a:xfrm>
            <a:off x="4498217" y="501345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右箭头 14"/>
          <p:cNvSpPr/>
          <p:nvPr/>
        </p:nvSpPr>
        <p:spPr>
          <a:xfrm>
            <a:off x="4498217" y="5458302"/>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右箭头 15"/>
          <p:cNvSpPr/>
          <p:nvPr/>
        </p:nvSpPr>
        <p:spPr>
          <a:xfrm>
            <a:off x="6534415" y="496535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右箭头 16"/>
          <p:cNvSpPr/>
          <p:nvPr/>
        </p:nvSpPr>
        <p:spPr>
          <a:xfrm>
            <a:off x="8351073" y="487510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右箭头 17"/>
          <p:cNvSpPr/>
          <p:nvPr/>
        </p:nvSpPr>
        <p:spPr>
          <a:xfrm>
            <a:off x="10514774" y="447581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右箭头 18"/>
          <p:cNvSpPr/>
          <p:nvPr/>
        </p:nvSpPr>
        <p:spPr>
          <a:xfrm>
            <a:off x="10514774" y="492726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右箭头 19"/>
          <p:cNvSpPr/>
          <p:nvPr/>
        </p:nvSpPr>
        <p:spPr>
          <a:xfrm>
            <a:off x="10514774" y="5372110"/>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0373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FF0000"/>
                </a:solidFill>
              </a:rPr>
              <a:t>用于指定查询返回结果中重复的行如何处理</a:t>
            </a:r>
            <a:r>
              <a:rPr lang="zh-CN" altLang="en-US" dirty="0"/>
              <a:t>。</a:t>
            </a:r>
            <a:endParaRPr lang="en-US" altLang="zh-CN" dirty="0"/>
          </a:p>
          <a:p>
            <a:pPr>
              <a:buFont typeface="+mj-lt"/>
              <a:buAutoNum type="arabicPeriod"/>
            </a:pPr>
            <a:r>
              <a:rPr lang="zh-CN" altLang="en-US" sz="1400" dirty="0"/>
              <a:t>如果没有给出这些选项，则</a:t>
            </a:r>
            <a:r>
              <a:rPr lang="zh-CN" altLang="en-US" sz="1400" b="1" dirty="0"/>
              <a:t>默认值</a:t>
            </a:r>
            <a:r>
              <a:rPr lang="zh-CN" altLang="en-US" sz="1400" dirty="0"/>
              <a:t>为</a:t>
            </a:r>
            <a:r>
              <a:rPr lang="en-US" altLang="zh-CN" sz="1400" dirty="0"/>
              <a:t>ALL</a:t>
            </a:r>
            <a:r>
              <a:rPr lang="zh-CN" altLang="en-US" sz="1400" dirty="0"/>
              <a:t>（返回所有匹配的行）。</a:t>
            </a:r>
            <a:endParaRPr lang="en-US" altLang="zh-CN" sz="1400" dirty="0"/>
          </a:p>
          <a:p>
            <a:pPr>
              <a:buFont typeface="+mj-lt"/>
              <a:buAutoNum type="arabicPeriod"/>
            </a:pPr>
            <a:r>
              <a:rPr lang="en-US" altLang="zh-CN" sz="1400" dirty="0">
                <a:solidFill>
                  <a:srgbClr val="92D050"/>
                </a:solidFill>
              </a:rPr>
              <a:t>DISTINCT</a:t>
            </a:r>
            <a:r>
              <a:rPr lang="zh-CN" altLang="en-US" sz="1400" dirty="0">
                <a:solidFill>
                  <a:srgbClr val="92D050"/>
                </a:solidFill>
              </a:rPr>
              <a:t>指定从结果集中删除重复的行</a:t>
            </a:r>
            <a:r>
              <a:rPr lang="zh-CN" altLang="en-US" sz="1400" dirty="0"/>
              <a:t>。</a:t>
            </a:r>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ALL </a:t>
            </a:r>
            <a:r>
              <a:rPr lang="zh-CN" altLang="en-US" dirty="0"/>
              <a:t>、</a:t>
            </a:r>
            <a:r>
              <a:rPr lang="en-US" altLang="zh-CN" dirty="0"/>
              <a:t>DISTINCT</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868104" y="2860382"/>
            <a:ext cx="9799896" cy="378565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--2</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ALL DISTINCT</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返回所有匹配的行</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相当于</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all </a:t>
            </a:r>
            <a:r>
              <a:rPr lang="zh-CN" altLang="zh-CN" sz="1600" dirty="0">
                <a:solidFill>
                  <a:srgbClr val="871094"/>
                </a:solidFill>
                <a:latin typeface="Arial Unicode MS" panose="020B0604020202020204" pitchFamily="34" charset="-122"/>
                <a:ea typeface="JetBrains Mono"/>
              </a:rPr>
              <a:t>state</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a:t>
            </a:r>
            <a:r>
              <a:rPr lang="zh-CN" altLang="zh-CN" sz="1600" dirty="0">
                <a:solidFill>
                  <a:srgbClr val="080808"/>
                </a:solidFill>
                <a:latin typeface="Arial Unicode MS" panose="020B0604020202020204" pitchFamily="34" charset="-122"/>
                <a:ea typeface="JetBrains Mono"/>
              </a:rPr>
              <a:t>;</a:t>
            </a:r>
            <a:endParaRPr lang="en-US" altLang="zh-CN" sz="16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返回所有匹配的行 </a:t>
            </a:r>
            <a:r>
              <a:rPr lang="zh-CN" altLang="zh-CN" sz="1600" b="1" i="1" dirty="0">
                <a:solidFill>
                  <a:srgbClr val="999999"/>
                </a:solidFill>
                <a:latin typeface="宋体" panose="02010600030101010101" pitchFamily="2" charset="-122"/>
                <a:ea typeface="宋体" panose="02010600030101010101" pitchFamily="2" charset="-122"/>
              </a:rPr>
              <a:t>去除重复</a:t>
            </a:r>
            <a:r>
              <a:rPr lang="zh-CN" altLang="zh-CN" sz="1600" i="1" dirty="0">
                <a:solidFill>
                  <a:srgbClr val="999999"/>
                </a:solidFill>
                <a:latin typeface="宋体" panose="02010600030101010101" pitchFamily="2" charset="-122"/>
                <a:ea typeface="宋体" panose="02010600030101010101" pitchFamily="2" charset="-122"/>
              </a:rPr>
              <a:t>的结果</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distinct </a:t>
            </a:r>
            <a:r>
              <a:rPr lang="zh-CN" altLang="zh-CN" sz="1600" dirty="0">
                <a:solidFill>
                  <a:srgbClr val="871094"/>
                </a:solidFill>
                <a:latin typeface="Arial Unicode MS" panose="020B0604020202020204" pitchFamily="34" charset="-122"/>
                <a:ea typeface="JetBrains Mono"/>
              </a:rPr>
              <a:t>state</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多个字段</a:t>
            </a:r>
            <a:r>
              <a:rPr lang="zh-CN" altLang="zh-CN" sz="1600" i="1" dirty="0">
                <a:solidFill>
                  <a:srgbClr val="999999"/>
                </a:solidFill>
                <a:latin typeface="Arial Unicode MS" panose="020B0604020202020204" pitchFamily="34" charset="-122"/>
                <a:ea typeface="JetBrains Mono"/>
              </a:rPr>
              <a:t>distinct </a:t>
            </a:r>
            <a:r>
              <a:rPr lang="zh-CN" altLang="zh-CN" sz="1600" i="1" dirty="0">
                <a:solidFill>
                  <a:srgbClr val="999999"/>
                </a:solidFill>
                <a:latin typeface="宋体" panose="02010600030101010101" pitchFamily="2" charset="-122"/>
                <a:ea typeface="宋体" panose="02010600030101010101" pitchFamily="2" charset="-122"/>
              </a:rPr>
              <a:t>整体去重</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distinct </a:t>
            </a:r>
            <a:r>
              <a:rPr lang="zh-CN" altLang="zh-CN" sz="1600" dirty="0">
                <a:solidFill>
                  <a:srgbClr val="871094"/>
                </a:solidFill>
                <a:latin typeface="Arial Unicode MS" panose="020B0604020202020204" pitchFamily="34" charset="-122"/>
                <a:ea typeface="JetBrains Mono"/>
              </a:rPr>
              <a:t>county</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state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distinct </a:t>
            </a:r>
            <a:r>
              <a:rPr lang="zh-CN" altLang="zh-CN" sz="1600" dirty="0">
                <a:solidFill>
                  <a:srgbClr val="871094"/>
                </a:solidFill>
                <a:latin typeface="Arial Unicode MS" panose="020B0604020202020204" pitchFamily="34" charset="-122"/>
                <a:ea typeface="JetBrains Mono"/>
              </a:rPr>
              <a:t>sex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a:picLocks noChangeAspect="1"/>
          </p:cNvPicPr>
          <p:nvPr/>
        </p:nvPicPr>
        <p:blipFill>
          <a:blip r:embed="rId2"/>
          <a:stretch>
            <a:fillRect/>
          </a:stretch>
        </p:blipFill>
        <p:spPr>
          <a:xfrm>
            <a:off x="8461549" y="1283990"/>
            <a:ext cx="3550989" cy="1031110"/>
          </a:xfrm>
          <a:prstGeom prst="rect">
            <a:avLst/>
          </a:prstGeom>
        </p:spPr>
      </p:pic>
    </p:spTree>
    <p:extLst>
      <p:ext uri="{BB962C8B-B14F-4D97-AF65-F5344CB8AC3E}">
        <p14:creationId xmlns:p14="http://schemas.microsoft.com/office/powerpoint/2010/main" val="12765082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UDF</a:t>
            </a:r>
            <a:r>
              <a:rPr lang="zh-CN" altLang="en-US" dirty="0"/>
              <a:t> 普通函数</a:t>
            </a:r>
            <a:endParaRPr lang="en-US" altLang="zh-CN" dirty="0"/>
          </a:p>
          <a:p>
            <a:r>
              <a:rPr lang="zh-CN" altLang="en-US" dirty="0"/>
              <a:t>特点是</a:t>
            </a:r>
            <a:r>
              <a:rPr lang="zh-CN" altLang="en-US" b="1" dirty="0">
                <a:solidFill>
                  <a:srgbClr val="FF0000"/>
                </a:solidFill>
              </a:rPr>
              <a:t>一进一出</a:t>
            </a:r>
            <a:r>
              <a:rPr lang="zh-CN" altLang="en-US" dirty="0"/>
              <a:t>，也就是</a:t>
            </a:r>
            <a:r>
              <a:rPr lang="zh-CN" altLang="en-US" dirty="0">
                <a:solidFill>
                  <a:srgbClr val="92D050"/>
                </a:solidFill>
              </a:rPr>
              <a:t>输入一行输出一行</a:t>
            </a:r>
            <a:r>
              <a:rPr lang="zh-CN" altLang="en-US" dirty="0"/>
              <a:t>。</a:t>
            </a:r>
            <a:endParaRPr lang="en-US" altLang="zh-CN" dirty="0"/>
          </a:p>
          <a:p>
            <a:pPr marL="0" indent="0">
              <a:buNone/>
            </a:pPr>
            <a:r>
              <a:rPr lang="zh-CN" altLang="en-US" dirty="0"/>
              <a:t>比如</a:t>
            </a:r>
            <a:r>
              <a:rPr lang="en-US" altLang="zh-CN" dirty="0"/>
              <a:t>round</a:t>
            </a:r>
            <a:r>
              <a:rPr lang="zh-CN" altLang="en-US" dirty="0"/>
              <a:t>这样的取整函数，接收一行数据，输出的还是一行数据。</a:t>
            </a:r>
          </a:p>
        </p:txBody>
      </p:sp>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a:t>
            </a:r>
            <a:r>
              <a:rPr lang="en-US" altLang="zh-CN" dirty="0"/>
              <a:t>1/3</a:t>
            </a:r>
            <a:r>
              <a:rPr lang="zh-CN" altLang="en-US" dirty="0"/>
              <a:t>）</a:t>
            </a:r>
            <a:r>
              <a:rPr lang="en-US" altLang="zh-CN" dirty="0"/>
              <a:t>UDF </a:t>
            </a:r>
            <a:r>
              <a:rPr lang="zh-CN" altLang="en-US" dirty="0"/>
              <a:t>普通函数</a:t>
            </a:r>
          </a:p>
        </p:txBody>
      </p:sp>
      <p:pic>
        <p:nvPicPr>
          <p:cNvPr id="8" name="图片 7"/>
          <p:cNvPicPr/>
          <p:nvPr/>
        </p:nvPicPr>
        <p:blipFill>
          <a:blip r:embed="rId2"/>
          <a:stretch>
            <a:fillRect/>
          </a:stretch>
        </p:blipFill>
        <p:spPr>
          <a:xfrm>
            <a:off x="6578791" y="3466511"/>
            <a:ext cx="3413760" cy="1158240"/>
          </a:xfrm>
          <a:prstGeom prst="rect">
            <a:avLst/>
          </a:prstGeom>
          <a:ln>
            <a:solidFill>
              <a:schemeClr val="accent1"/>
            </a:solidFill>
          </a:ln>
        </p:spPr>
      </p:pic>
      <p:sp>
        <p:nvSpPr>
          <p:cNvPr id="9" name="圆角矩形 8"/>
          <p:cNvSpPr/>
          <p:nvPr/>
        </p:nvSpPr>
        <p:spPr>
          <a:xfrm>
            <a:off x="2861228" y="3367890"/>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UDF</a:t>
            </a:r>
            <a:endParaRPr lang="zh-CN" altLang="en-US" dirty="0"/>
          </a:p>
        </p:txBody>
      </p:sp>
      <p:sp>
        <p:nvSpPr>
          <p:cNvPr id="10" name="右箭头 9"/>
          <p:cNvSpPr/>
          <p:nvPr/>
        </p:nvSpPr>
        <p:spPr>
          <a:xfrm>
            <a:off x="1933097" y="3906387"/>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右箭头 10"/>
          <p:cNvSpPr/>
          <p:nvPr/>
        </p:nvSpPr>
        <p:spPr>
          <a:xfrm>
            <a:off x="3916107" y="3906387"/>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800110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UDAF</a:t>
            </a:r>
            <a:r>
              <a:rPr lang="zh-CN" altLang="en-US" dirty="0"/>
              <a:t> </a:t>
            </a:r>
            <a:r>
              <a:rPr lang="zh-CN" altLang="en-US" b="1" dirty="0">
                <a:solidFill>
                  <a:srgbClr val="FF0000"/>
                </a:solidFill>
              </a:rPr>
              <a:t>聚合函数</a:t>
            </a:r>
            <a:r>
              <a:rPr lang="zh-CN" altLang="en-US" dirty="0"/>
              <a:t>，</a:t>
            </a:r>
            <a:r>
              <a:rPr lang="en-US" altLang="zh-CN" dirty="0"/>
              <a:t>A</a:t>
            </a:r>
            <a:r>
              <a:rPr lang="zh-CN" altLang="en-US" dirty="0"/>
              <a:t>所代表的单词就是</a:t>
            </a:r>
            <a:r>
              <a:rPr lang="en-US" altLang="zh-CN" dirty="0"/>
              <a:t>Aggregation</a:t>
            </a:r>
            <a:r>
              <a:rPr lang="zh-CN" altLang="en-US" dirty="0"/>
              <a:t>聚合的意思。</a:t>
            </a:r>
            <a:endParaRPr lang="en-US" altLang="zh-CN" dirty="0"/>
          </a:p>
          <a:p>
            <a:r>
              <a:rPr lang="zh-CN" altLang="en-US" b="1" dirty="0">
                <a:solidFill>
                  <a:srgbClr val="FF0000"/>
                </a:solidFill>
              </a:rPr>
              <a:t>多进一出</a:t>
            </a:r>
            <a:r>
              <a:rPr lang="zh-CN" altLang="en-US" dirty="0"/>
              <a:t>，也就是</a:t>
            </a:r>
            <a:r>
              <a:rPr lang="zh-CN" altLang="en-US" dirty="0">
                <a:solidFill>
                  <a:srgbClr val="92D050"/>
                </a:solidFill>
              </a:rPr>
              <a:t>输入多行输出一行</a:t>
            </a:r>
            <a:r>
              <a:rPr lang="zh-CN" altLang="en-US" dirty="0"/>
              <a:t>。</a:t>
            </a:r>
            <a:endParaRPr lang="en-US" altLang="zh-CN" dirty="0"/>
          </a:p>
          <a:p>
            <a:pPr marL="0" indent="0">
              <a:buNone/>
            </a:pPr>
            <a:r>
              <a:rPr lang="zh-CN" altLang="en-US" dirty="0"/>
              <a:t>比如</a:t>
            </a:r>
            <a:r>
              <a:rPr lang="en-US" altLang="zh-CN" dirty="0"/>
              <a:t>count</a:t>
            </a:r>
            <a:r>
              <a:rPr lang="zh-CN" altLang="en-US" dirty="0"/>
              <a:t>、</a:t>
            </a:r>
            <a:r>
              <a:rPr lang="en-US" altLang="zh-CN" dirty="0"/>
              <a:t>sum</a:t>
            </a:r>
            <a:r>
              <a:rPr lang="zh-CN" altLang="en-US" dirty="0"/>
              <a:t>这样的函数。</a:t>
            </a:r>
          </a:p>
        </p:txBody>
      </p:sp>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a:t>
            </a:r>
            <a:r>
              <a:rPr lang="en-US" altLang="zh-CN" dirty="0"/>
              <a:t>2/3</a:t>
            </a:r>
            <a:r>
              <a:rPr lang="zh-CN" altLang="en-US" dirty="0"/>
              <a:t>）</a:t>
            </a:r>
            <a:r>
              <a:rPr lang="en-US" altLang="zh-CN" dirty="0"/>
              <a:t>UDAF </a:t>
            </a:r>
            <a:r>
              <a:rPr lang="zh-CN" altLang="en-US" dirty="0"/>
              <a:t>聚合函数</a:t>
            </a:r>
          </a:p>
        </p:txBody>
      </p:sp>
      <p:sp>
        <p:nvSpPr>
          <p:cNvPr id="10" name="TextBox 3">
            <a:extLst>
              <a:ext uri="{FF2B5EF4-FFF2-40B4-BE49-F238E27FC236}">
                <a16:creationId xmlns:a16="http://schemas.microsoft.com/office/drawing/2014/main" id="{0C998B78-AB18-3C47-A1C7-25AE9A3A40B0}"/>
              </a:ext>
            </a:extLst>
          </p:cNvPr>
          <p:cNvSpPr txBox="1"/>
          <p:nvPr/>
        </p:nvSpPr>
        <p:spPr>
          <a:xfrm>
            <a:off x="6405344" y="3686471"/>
            <a:ext cx="3978981" cy="1513235"/>
          </a:xfrm>
          <a:prstGeom prst="rect">
            <a:avLst/>
          </a:prstGeom>
          <a:solidFill>
            <a:srgbClr val="FFFFE4"/>
          </a:solidFill>
          <a:ln w="3175">
            <a:solidFill>
              <a:srgbClr val="919191"/>
            </a:solidFill>
          </a:ln>
        </p:spPr>
        <p:txBody>
          <a:bodyPr wrap="square">
            <a:spAutoFit/>
          </a:bodyPr>
          <a:lstStyle/>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count:</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统计检索到的总行数。</a:t>
            </a:r>
          </a:p>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sum:</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求和</a:t>
            </a:r>
          </a:p>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avg:</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求平均</a:t>
            </a:r>
          </a:p>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min:</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最小值</a:t>
            </a:r>
          </a:p>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max:</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最大值</a:t>
            </a:r>
          </a:p>
          <a:p>
            <a:pPr>
              <a:spcBef>
                <a:spcPts val="150"/>
              </a:spcBef>
              <a:spcAft>
                <a:spcPts val="0"/>
              </a:spcAft>
            </a:pPr>
            <a:r>
              <a:rPr lang="zh-CN" altLang="zh-CN" sz="105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数据收集函数（去重）</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collect_set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(col)</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050" dirty="0">
                <a:solidFill>
                  <a:srgbClr val="FF0000"/>
                </a:solidFill>
                <a:ea typeface="微软雅黑 Light" panose="020B0502040204020203" pitchFamily="34" charset="-122"/>
                <a:cs typeface="Times New Roman" panose="02020603050405020304" pitchFamily="18" charset="0"/>
              </a:rPr>
              <a:t>•</a:t>
            </a:r>
            <a:r>
              <a:rPr lang="zh-CN" altLang="zh-CN" sz="1200" dirty="0">
                <a:solidFill>
                  <a:srgbClr val="FF0000"/>
                </a:solidFill>
                <a:ea typeface="微软雅黑 Light" panose="020B0502040204020203" pitchFamily="34" charset="-122"/>
                <a:cs typeface="Times New Roman" panose="02020603050405020304" pitchFamily="18" charset="0"/>
              </a:rPr>
              <a:t>数据收集函数（不去重）</a:t>
            </a:r>
            <a:r>
              <a:rPr lang="en-US" altLang="zh-CN" sz="1200" dirty="0">
                <a:solidFill>
                  <a:srgbClr val="FF0000"/>
                </a:solidFill>
                <a:ea typeface="微软雅黑 Light" panose="020B0502040204020203" pitchFamily="34" charset="-122"/>
                <a:cs typeface="Times New Roman" panose="02020603050405020304" pitchFamily="18" charset="0"/>
              </a:rPr>
              <a:t>: </a:t>
            </a:r>
            <a:r>
              <a:rPr lang="en-US" altLang="zh-CN" sz="1200" dirty="0" err="1">
                <a:solidFill>
                  <a:srgbClr val="FF0000"/>
                </a:solidFill>
                <a:ea typeface="微软雅黑 Light" panose="020B0502040204020203" pitchFamily="34" charset="-122"/>
                <a:cs typeface="Times New Roman" panose="02020603050405020304" pitchFamily="18" charset="0"/>
              </a:rPr>
              <a:t>collect_list</a:t>
            </a:r>
            <a:r>
              <a:rPr lang="en-US" altLang="zh-CN" sz="1200" dirty="0">
                <a:solidFill>
                  <a:srgbClr val="FF0000"/>
                </a:solidFill>
                <a:ea typeface="微软雅黑 Light" panose="020B0502040204020203" pitchFamily="34" charset="-122"/>
                <a:cs typeface="Times New Roman" panose="02020603050405020304" pitchFamily="18" charset="0"/>
              </a:rPr>
              <a:t>(col)</a:t>
            </a:r>
            <a:endParaRPr lang="zh-CN" altLang="en-US" sz="1200" dirty="0"/>
          </a:p>
        </p:txBody>
      </p:sp>
      <p:sp>
        <p:nvSpPr>
          <p:cNvPr id="8" name="圆角矩形 7"/>
          <p:cNvSpPr/>
          <p:nvPr/>
        </p:nvSpPr>
        <p:spPr>
          <a:xfrm>
            <a:off x="2847983" y="3612333"/>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UDAF</a:t>
            </a:r>
            <a:endParaRPr lang="zh-CN" altLang="en-US" dirty="0"/>
          </a:p>
        </p:txBody>
      </p:sp>
      <p:sp>
        <p:nvSpPr>
          <p:cNvPr id="9" name="右箭头 8"/>
          <p:cNvSpPr/>
          <p:nvPr/>
        </p:nvSpPr>
        <p:spPr>
          <a:xfrm>
            <a:off x="1919852" y="381962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右箭头 10"/>
          <p:cNvSpPr/>
          <p:nvPr/>
        </p:nvSpPr>
        <p:spPr>
          <a:xfrm>
            <a:off x="1919852" y="427107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右箭头 11"/>
          <p:cNvSpPr/>
          <p:nvPr/>
        </p:nvSpPr>
        <p:spPr>
          <a:xfrm>
            <a:off x="1919852" y="471591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右箭头 12"/>
          <p:cNvSpPr/>
          <p:nvPr/>
        </p:nvSpPr>
        <p:spPr>
          <a:xfrm>
            <a:off x="3956050" y="4222972"/>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955673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a:t>
            </a:r>
            <a:r>
              <a:rPr lang="en-US" altLang="zh-CN" dirty="0"/>
              <a:t>2/3</a:t>
            </a:r>
            <a:r>
              <a:rPr lang="zh-CN" altLang="en-US" dirty="0"/>
              <a:t>）</a:t>
            </a:r>
            <a:r>
              <a:rPr lang="en-US" altLang="zh-CN" dirty="0"/>
              <a:t>UDAF </a:t>
            </a:r>
            <a:r>
              <a:rPr lang="zh-CN" altLang="en-US" dirty="0"/>
              <a:t>聚合函数</a:t>
            </a:r>
          </a:p>
        </p:txBody>
      </p:sp>
      <p:pic>
        <p:nvPicPr>
          <p:cNvPr id="10" name="图片 9"/>
          <p:cNvPicPr/>
          <p:nvPr/>
        </p:nvPicPr>
        <p:blipFill>
          <a:blip r:embed="rId2"/>
          <a:stretch>
            <a:fillRect/>
          </a:stretch>
        </p:blipFill>
        <p:spPr>
          <a:xfrm>
            <a:off x="3399831" y="3474060"/>
            <a:ext cx="5695950" cy="1939290"/>
          </a:xfrm>
          <a:prstGeom prst="rect">
            <a:avLst/>
          </a:prstGeom>
          <a:ln>
            <a:solidFill>
              <a:schemeClr val="accent1"/>
            </a:solidFill>
          </a:ln>
        </p:spPr>
      </p:pic>
      <p:sp>
        <p:nvSpPr>
          <p:cNvPr id="11" name="TextBox 3">
            <a:extLst>
              <a:ext uri="{FF2B5EF4-FFF2-40B4-BE49-F238E27FC236}">
                <a16:creationId xmlns:a16="http://schemas.microsoft.com/office/drawing/2014/main" id="{0C998B78-AB18-3C47-A1C7-25AE9A3A40B0}"/>
              </a:ext>
            </a:extLst>
          </p:cNvPr>
          <p:cNvSpPr txBox="1"/>
          <p:nvPr/>
        </p:nvSpPr>
        <p:spPr>
          <a:xfrm>
            <a:off x="3480240" y="1934289"/>
            <a:ext cx="5535133" cy="769441"/>
          </a:xfrm>
          <a:prstGeom prst="rect">
            <a:avLst/>
          </a:prstGeom>
          <a:solidFill>
            <a:srgbClr val="FFFFE4"/>
          </a:solidFill>
          <a:ln w="3175">
            <a:solidFill>
              <a:srgbClr val="919191"/>
            </a:solidFill>
          </a:ln>
        </p:spPr>
        <p:txBody>
          <a:bodyPr wrap="square">
            <a:spAutoFit/>
          </a:bodyPr>
          <a:lstStyle/>
          <a:p>
            <a:r>
              <a:rPr lang="en-US" altLang="zh-CN" sz="1100" dirty="0">
                <a:solidFill>
                  <a:srgbClr val="0033B3"/>
                </a:solidFill>
                <a:latin typeface="Courier New" panose="02070309020205020404" pitchFamily="49" charset="0"/>
                <a:ea typeface="宋体" panose="02010600030101010101" pitchFamily="2" charset="-122"/>
              </a:rPr>
              <a:t>select </a:t>
            </a:r>
            <a:r>
              <a:rPr lang="en-US" altLang="zh-CN" sz="1100" dirty="0">
                <a:solidFill>
                  <a:srgbClr val="871094"/>
                </a:solidFill>
                <a:latin typeface="Courier New" panose="02070309020205020404" pitchFamily="49" charset="0"/>
                <a:ea typeface="宋体" panose="02010600030101010101" pitchFamily="2" charset="-122"/>
              </a:rPr>
              <a:t>sex </a:t>
            </a:r>
            <a:r>
              <a:rPr lang="en-US" altLang="zh-CN" sz="1100" dirty="0">
                <a:solidFill>
                  <a:srgbClr val="0033B3"/>
                </a:solidFill>
                <a:latin typeface="Courier New" panose="02070309020205020404" pitchFamily="49" charset="0"/>
                <a:ea typeface="宋体" panose="02010600030101010101" pitchFamily="2" charset="-122"/>
              </a:rPr>
              <a:t>from </a:t>
            </a:r>
            <a:r>
              <a:rPr lang="en-US" altLang="zh-CN" sz="1100" dirty="0">
                <a:solidFill>
                  <a:srgbClr val="000000"/>
                </a:solidFill>
                <a:latin typeface="Courier New" panose="02070309020205020404" pitchFamily="49" charset="0"/>
                <a:ea typeface="宋体" panose="02010600030101010101" pitchFamily="2" charset="-122"/>
              </a:rPr>
              <a:t>student</a:t>
            </a:r>
            <a:r>
              <a:rPr lang="en-US" altLang="zh-CN" sz="1100" dirty="0">
                <a:solidFill>
                  <a:srgbClr val="080808"/>
                </a:solidFill>
                <a:latin typeface="Courier New" panose="02070309020205020404" pitchFamily="49" charset="0"/>
                <a:ea typeface="宋体" panose="02010600030101010101" pitchFamily="2" charset="-122"/>
              </a:rPr>
              <a:t>;</a:t>
            </a:r>
            <a:br>
              <a:rPr lang="en-US" altLang="zh-CN" sz="1100" dirty="0">
                <a:solidFill>
                  <a:srgbClr val="080808"/>
                </a:solidFill>
                <a:latin typeface="Courier New" panose="02070309020205020404" pitchFamily="49" charset="0"/>
                <a:ea typeface="宋体" panose="02010600030101010101" pitchFamily="2" charset="-122"/>
              </a:rPr>
            </a:br>
            <a:br>
              <a:rPr lang="en-US" altLang="zh-CN" sz="1100" dirty="0">
                <a:solidFill>
                  <a:srgbClr val="080808"/>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select </a:t>
            </a:r>
            <a:r>
              <a:rPr lang="en-US" altLang="zh-CN" sz="1100" i="1" dirty="0" err="1">
                <a:solidFill>
                  <a:srgbClr val="080808"/>
                </a:solidFill>
                <a:latin typeface="Courier New" panose="02070309020205020404" pitchFamily="49" charset="0"/>
                <a:ea typeface="宋体" panose="02010600030101010101" pitchFamily="2" charset="-122"/>
              </a:rPr>
              <a:t>collect_set</a:t>
            </a:r>
            <a:r>
              <a:rPr lang="en-US" altLang="zh-CN" sz="1100" dirty="0">
                <a:solidFill>
                  <a:srgbClr val="080808"/>
                </a:solidFill>
                <a:latin typeface="Courier New" panose="02070309020205020404" pitchFamily="49" charset="0"/>
                <a:ea typeface="宋体" panose="02010600030101010101" pitchFamily="2" charset="-122"/>
              </a:rPr>
              <a:t>(</a:t>
            </a:r>
            <a:r>
              <a:rPr lang="en-US" altLang="zh-CN" sz="1100" dirty="0">
                <a:solidFill>
                  <a:srgbClr val="871094"/>
                </a:solidFill>
                <a:latin typeface="Courier New" panose="02070309020205020404" pitchFamily="49" charset="0"/>
                <a:ea typeface="宋体" panose="02010600030101010101" pitchFamily="2" charset="-122"/>
              </a:rPr>
              <a:t>sex</a:t>
            </a:r>
            <a:r>
              <a:rPr lang="en-US" altLang="zh-CN" sz="1100" dirty="0">
                <a:solidFill>
                  <a:srgbClr val="080808"/>
                </a:solidFill>
                <a:latin typeface="Courier New" panose="02070309020205020404" pitchFamily="49" charset="0"/>
                <a:ea typeface="宋体" panose="02010600030101010101" pitchFamily="2" charset="-122"/>
              </a:rPr>
              <a:t>) </a:t>
            </a:r>
            <a:r>
              <a:rPr lang="en-US" altLang="zh-CN" sz="1100" dirty="0">
                <a:solidFill>
                  <a:srgbClr val="0033B3"/>
                </a:solidFill>
                <a:latin typeface="Courier New" panose="02070309020205020404" pitchFamily="49" charset="0"/>
                <a:ea typeface="宋体" panose="02010600030101010101" pitchFamily="2" charset="-122"/>
              </a:rPr>
              <a:t>from </a:t>
            </a:r>
            <a:r>
              <a:rPr lang="en-US" altLang="zh-CN" sz="1100" dirty="0">
                <a:solidFill>
                  <a:srgbClr val="000000"/>
                </a:solidFill>
                <a:latin typeface="Courier New" panose="02070309020205020404" pitchFamily="49" charset="0"/>
                <a:ea typeface="宋体" panose="02010600030101010101" pitchFamily="2" charset="-122"/>
              </a:rPr>
              <a:t>student</a:t>
            </a:r>
            <a:r>
              <a:rPr lang="en-US" altLang="zh-CN" sz="1100" dirty="0">
                <a:solidFill>
                  <a:srgbClr val="080808"/>
                </a:solidFill>
                <a:latin typeface="Courier New" panose="02070309020205020404" pitchFamily="49" charset="0"/>
                <a:ea typeface="宋体" panose="02010600030101010101" pitchFamily="2" charset="-122"/>
              </a:rPr>
              <a:t>;</a:t>
            </a:r>
            <a:br>
              <a:rPr lang="en-US" altLang="zh-CN" sz="1100" dirty="0">
                <a:solidFill>
                  <a:srgbClr val="080808"/>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select </a:t>
            </a:r>
            <a:r>
              <a:rPr lang="en-US" altLang="zh-CN" sz="1100" i="1" dirty="0" err="1">
                <a:solidFill>
                  <a:srgbClr val="080808"/>
                </a:solidFill>
                <a:latin typeface="Courier New" panose="02070309020205020404" pitchFamily="49" charset="0"/>
                <a:ea typeface="宋体" panose="02010600030101010101" pitchFamily="2" charset="-122"/>
              </a:rPr>
              <a:t>collect_list</a:t>
            </a:r>
            <a:r>
              <a:rPr lang="en-US" altLang="zh-CN" sz="1100" dirty="0">
                <a:solidFill>
                  <a:srgbClr val="080808"/>
                </a:solidFill>
                <a:latin typeface="Courier New" panose="02070309020205020404" pitchFamily="49" charset="0"/>
                <a:ea typeface="宋体" panose="02010600030101010101" pitchFamily="2" charset="-122"/>
              </a:rPr>
              <a:t>(</a:t>
            </a:r>
            <a:r>
              <a:rPr lang="en-US" altLang="zh-CN" sz="1100" dirty="0">
                <a:solidFill>
                  <a:srgbClr val="871094"/>
                </a:solidFill>
                <a:latin typeface="Courier New" panose="02070309020205020404" pitchFamily="49" charset="0"/>
                <a:ea typeface="宋体" panose="02010600030101010101" pitchFamily="2" charset="-122"/>
              </a:rPr>
              <a:t>sex</a:t>
            </a:r>
            <a:r>
              <a:rPr lang="en-US" altLang="zh-CN" sz="1100" dirty="0">
                <a:solidFill>
                  <a:srgbClr val="080808"/>
                </a:solidFill>
                <a:latin typeface="Courier New" panose="02070309020205020404" pitchFamily="49" charset="0"/>
                <a:ea typeface="宋体" panose="02010600030101010101" pitchFamily="2" charset="-122"/>
              </a:rPr>
              <a:t>) </a:t>
            </a:r>
            <a:r>
              <a:rPr lang="en-US" altLang="zh-CN" sz="1100" dirty="0">
                <a:solidFill>
                  <a:srgbClr val="0033B3"/>
                </a:solidFill>
                <a:latin typeface="Courier New" panose="02070309020205020404" pitchFamily="49" charset="0"/>
                <a:ea typeface="宋体" panose="02010600030101010101" pitchFamily="2" charset="-122"/>
              </a:rPr>
              <a:t>from </a:t>
            </a:r>
            <a:r>
              <a:rPr lang="en-US" altLang="zh-CN" sz="1100" dirty="0">
                <a:solidFill>
                  <a:srgbClr val="000000"/>
                </a:solidFill>
                <a:latin typeface="Courier New" panose="02070309020205020404" pitchFamily="49" charset="0"/>
                <a:ea typeface="宋体" panose="02010600030101010101" pitchFamily="2" charset="-122"/>
              </a:rPr>
              <a:t>student</a:t>
            </a:r>
            <a:r>
              <a:rPr lang="en-US" altLang="zh-CN" sz="1100" dirty="0">
                <a:solidFill>
                  <a:srgbClr val="080808"/>
                </a:solidFill>
                <a:latin typeface="Courier New" panose="02070309020205020404" pitchFamily="49" charset="0"/>
                <a:ea typeface="宋体" panose="02010600030101010101" pitchFamily="2" charset="-122"/>
              </a:rPr>
              <a:t>;</a:t>
            </a:r>
            <a:endParaRPr lang="zh-CN" altLang="en-US" sz="1100" dirty="0"/>
          </a:p>
        </p:txBody>
      </p:sp>
    </p:spTree>
    <p:extLst>
      <p:ext uri="{BB962C8B-B14F-4D97-AF65-F5344CB8AC3E}">
        <p14:creationId xmlns:p14="http://schemas.microsoft.com/office/powerpoint/2010/main" val="4370340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UDTF</a:t>
            </a:r>
            <a:r>
              <a:rPr lang="zh-CN" altLang="en-US" dirty="0"/>
              <a:t> </a:t>
            </a:r>
            <a:r>
              <a:rPr lang="zh-CN" altLang="en-US" b="1" dirty="0">
                <a:solidFill>
                  <a:srgbClr val="FF0000"/>
                </a:solidFill>
              </a:rPr>
              <a:t>表生成函数</a:t>
            </a:r>
            <a:r>
              <a:rPr lang="zh-CN" altLang="en-US" dirty="0"/>
              <a:t>，</a:t>
            </a:r>
            <a:r>
              <a:rPr lang="en-US" altLang="zh-CN" dirty="0"/>
              <a:t>T</a:t>
            </a:r>
            <a:r>
              <a:rPr lang="zh-CN" altLang="en-US" dirty="0"/>
              <a:t>所代表的单词是</a:t>
            </a:r>
            <a:r>
              <a:rPr lang="en-US" altLang="zh-CN" dirty="0"/>
              <a:t>Table-Generating</a:t>
            </a:r>
            <a:r>
              <a:rPr lang="zh-CN" altLang="en-US" dirty="0"/>
              <a:t>表生成的意思。</a:t>
            </a:r>
            <a:endParaRPr lang="en-US" altLang="zh-CN" dirty="0"/>
          </a:p>
          <a:p>
            <a:r>
              <a:rPr lang="zh-CN" altLang="en-US" dirty="0"/>
              <a:t>特点是</a:t>
            </a:r>
            <a:r>
              <a:rPr lang="zh-CN" altLang="en-US" dirty="0">
                <a:solidFill>
                  <a:srgbClr val="FF0000"/>
                </a:solidFill>
              </a:rPr>
              <a:t>一进多出</a:t>
            </a:r>
            <a:r>
              <a:rPr lang="zh-CN" altLang="en-US" dirty="0"/>
              <a:t>，也就是</a:t>
            </a:r>
            <a:r>
              <a:rPr lang="zh-CN" altLang="en-US" dirty="0">
                <a:solidFill>
                  <a:srgbClr val="92D050"/>
                </a:solidFill>
              </a:rPr>
              <a:t>输入一行输出多行</a:t>
            </a:r>
            <a:r>
              <a:rPr lang="zh-CN" altLang="en-US" dirty="0"/>
              <a:t>。</a:t>
            </a:r>
          </a:p>
          <a:p>
            <a:pPr marL="0" indent="0">
              <a:buNone/>
            </a:pPr>
            <a:r>
              <a:rPr lang="zh-CN" altLang="en-US" dirty="0"/>
              <a:t>这类型的函数作用</a:t>
            </a:r>
            <a:r>
              <a:rPr lang="zh-CN" altLang="en-US" dirty="0">
                <a:solidFill>
                  <a:srgbClr val="FF0000"/>
                </a:solidFill>
              </a:rPr>
              <a:t>返回的结果类似于表，</a:t>
            </a:r>
            <a:r>
              <a:rPr lang="zh-CN" altLang="en-US" dirty="0"/>
              <a:t>同时，</a:t>
            </a:r>
            <a:r>
              <a:rPr lang="en-US" altLang="zh-CN" dirty="0"/>
              <a:t>UDTF</a:t>
            </a:r>
            <a:r>
              <a:rPr lang="zh-CN" altLang="en-US" dirty="0"/>
              <a:t>函数也是我们接触比较少的函数。</a:t>
            </a:r>
            <a:endParaRPr lang="en-US" altLang="zh-CN" dirty="0"/>
          </a:p>
          <a:p>
            <a:pPr marL="0" indent="0">
              <a:buNone/>
            </a:pPr>
            <a:r>
              <a:rPr lang="zh-CN" altLang="en-US" dirty="0"/>
              <a:t>比如</a:t>
            </a:r>
            <a:r>
              <a:rPr lang="en-US" altLang="zh-CN" dirty="0"/>
              <a:t>explode</a:t>
            </a:r>
            <a:r>
              <a:rPr lang="zh-CN" altLang="en-US" dirty="0"/>
              <a:t>函数。</a:t>
            </a:r>
          </a:p>
          <a:p>
            <a:endParaRPr lang="zh-CN" altLang="en-US" dirty="0"/>
          </a:p>
        </p:txBody>
      </p:sp>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a:t>
            </a:r>
            <a:r>
              <a:rPr lang="en-US" altLang="zh-CN" dirty="0"/>
              <a:t>3/3</a:t>
            </a:r>
            <a:r>
              <a:rPr lang="zh-CN" altLang="en-US" dirty="0"/>
              <a:t>）</a:t>
            </a:r>
            <a:r>
              <a:rPr lang="en-US" altLang="zh-CN" dirty="0"/>
              <a:t>UDTF </a:t>
            </a:r>
            <a:r>
              <a:rPr lang="zh-CN" altLang="en-US" dirty="0"/>
              <a:t>表生成函数</a:t>
            </a:r>
          </a:p>
        </p:txBody>
      </p:sp>
      <p:pic>
        <p:nvPicPr>
          <p:cNvPr id="8" name="图片 7"/>
          <p:cNvPicPr/>
          <p:nvPr/>
        </p:nvPicPr>
        <p:blipFill>
          <a:blip r:embed="rId2"/>
          <a:stretch>
            <a:fillRect/>
          </a:stretch>
        </p:blipFill>
        <p:spPr>
          <a:xfrm>
            <a:off x="5096390" y="3560508"/>
            <a:ext cx="5228805" cy="2226519"/>
          </a:xfrm>
          <a:prstGeom prst="rect">
            <a:avLst/>
          </a:prstGeom>
          <a:ln>
            <a:solidFill>
              <a:schemeClr val="accent1"/>
            </a:solidFill>
          </a:ln>
        </p:spPr>
      </p:pic>
      <p:sp>
        <p:nvSpPr>
          <p:cNvPr id="9" name="圆角矩形 8"/>
          <p:cNvSpPr/>
          <p:nvPr/>
        </p:nvSpPr>
        <p:spPr>
          <a:xfrm>
            <a:off x="1692197" y="3956364"/>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UDTF</a:t>
            </a:r>
            <a:endParaRPr lang="zh-CN" altLang="en-US" dirty="0"/>
          </a:p>
        </p:txBody>
      </p:sp>
      <p:sp>
        <p:nvSpPr>
          <p:cNvPr id="10" name="右箭头 9"/>
          <p:cNvSpPr/>
          <p:nvPr/>
        </p:nvSpPr>
        <p:spPr>
          <a:xfrm>
            <a:off x="710878" y="4476753"/>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右箭头 10"/>
          <p:cNvSpPr/>
          <p:nvPr/>
        </p:nvSpPr>
        <p:spPr>
          <a:xfrm>
            <a:off x="2874579" y="4077463"/>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右箭头 11"/>
          <p:cNvSpPr/>
          <p:nvPr/>
        </p:nvSpPr>
        <p:spPr>
          <a:xfrm>
            <a:off x="2874579" y="4528913"/>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右箭头 12"/>
          <p:cNvSpPr/>
          <p:nvPr/>
        </p:nvSpPr>
        <p:spPr>
          <a:xfrm>
            <a:off x="2874579" y="4973757"/>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2194654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5126584" y="1463040"/>
            <a:ext cx="5882430" cy="4511040"/>
          </a:xfrm>
        </p:spPr>
        <p:txBody>
          <a:bodyPr/>
          <a:lstStyle/>
          <a:p>
            <a:r>
              <a:rPr lang="en-US" altLang="zh-CN" dirty="0"/>
              <a:t>Hive SQL-DQL-Select</a:t>
            </a:r>
            <a:r>
              <a:rPr lang="zh-CN" altLang="en-US" dirty="0"/>
              <a:t>查询数据</a:t>
            </a:r>
            <a:endParaRPr lang="en-US" altLang="zh-CN" dirty="0"/>
          </a:p>
          <a:p>
            <a:r>
              <a:rPr lang="en-US" altLang="zh-CN" dirty="0"/>
              <a:t>Hive SQL Join</a:t>
            </a:r>
            <a:r>
              <a:rPr lang="zh-CN" altLang="en-US" dirty="0"/>
              <a:t>连接操作</a:t>
            </a:r>
            <a:endParaRPr lang="en-US" altLang="zh-CN" dirty="0"/>
          </a:p>
          <a:p>
            <a:r>
              <a:rPr lang="en-US" altLang="zh-CN" dirty="0"/>
              <a:t>Hive </a:t>
            </a:r>
            <a:r>
              <a:rPr lang="zh-CN" altLang="en-US" dirty="0"/>
              <a:t>客户端与属性配置</a:t>
            </a:r>
            <a:endParaRPr lang="en-US" altLang="zh-CN" dirty="0"/>
          </a:p>
          <a:p>
            <a:r>
              <a:rPr lang="en-US" altLang="zh-CN" dirty="0"/>
              <a:t>Hive </a:t>
            </a:r>
            <a:r>
              <a:rPr lang="zh-CN" altLang="en-US" dirty="0"/>
              <a:t>内置运算符</a:t>
            </a:r>
            <a:endParaRPr lang="en-US" altLang="zh-CN" dirty="0"/>
          </a:p>
          <a:p>
            <a:r>
              <a:rPr lang="en-US" altLang="zh-CN" dirty="0"/>
              <a:t>Hive </a:t>
            </a:r>
            <a:r>
              <a:rPr lang="zh-CN" altLang="en-US" dirty="0"/>
              <a:t>函数入门</a:t>
            </a:r>
            <a:endParaRPr lang="en-US" altLang="zh-CN" dirty="0"/>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kumimoji="1" lang="en-US" altLang="zh-CN" b="0" dirty="0"/>
              <a:t>Hive SQL DQL</a:t>
            </a:r>
            <a:r>
              <a:rPr kumimoji="1" lang="zh-CN" altLang="en-US" b="0" dirty="0"/>
              <a:t>、参数配置与函数入门</a:t>
            </a:r>
            <a:endParaRPr lang="zh-CN" altLang="en-US" b="0" dirty="0"/>
          </a:p>
        </p:txBody>
      </p:sp>
    </p:spTree>
    <p:extLst>
      <p:ext uri="{BB962C8B-B14F-4D97-AF65-F5344CB8AC3E}">
        <p14:creationId xmlns:p14="http://schemas.microsoft.com/office/powerpoint/2010/main" val="192021316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B5EC2059-C43B-E74C-9676-118DAF47C657}"/>
              </a:ext>
            </a:extLst>
          </p:cNvPr>
          <p:cNvSpPr>
            <a:spLocks noGrp="1"/>
          </p:cNvSpPr>
          <p:nvPr>
            <p:ph type="body" sz="quarter" idx="10"/>
          </p:nvPr>
        </p:nvSpPr>
        <p:spPr/>
        <p:txBody>
          <a:bodyPr/>
          <a:lstStyle/>
          <a:p>
            <a:r>
              <a:rPr kumimoji="1" lang="zh-CN" altLang="en-US" dirty="0"/>
              <a:t>掌握</a:t>
            </a:r>
            <a:r>
              <a:rPr kumimoji="1" lang="en-US" altLang="zh-CN" dirty="0"/>
              <a:t>Hive SQL select</a:t>
            </a:r>
            <a:r>
              <a:rPr kumimoji="1" lang="zh-CN" altLang="en-US" dirty="0"/>
              <a:t>查询语句</a:t>
            </a:r>
          </a:p>
          <a:p>
            <a:r>
              <a:rPr kumimoji="1" lang="zh-CN" altLang="en-US" dirty="0"/>
              <a:t>学会</a:t>
            </a:r>
            <a:r>
              <a:rPr kumimoji="1" lang="en-US" altLang="zh-CN" dirty="0"/>
              <a:t>Hive shell</a:t>
            </a:r>
            <a:r>
              <a:rPr kumimoji="1" lang="zh-CN" altLang="en-US" dirty="0"/>
              <a:t>命令行与参数配置</a:t>
            </a:r>
          </a:p>
          <a:p>
            <a:r>
              <a:rPr kumimoji="1" lang="zh-CN" altLang="en-US" dirty="0"/>
              <a:t>理解函数分类标准</a:t>
            </a:r>
            <a:r>
              <a:rPr kumimoji="1" lang="en-US" altLang="zh-CN" dirty="0"/>
              <a:t>(UDF</a:t>
            </a:r>
            <a:r>
              <a:rPr kumimoji="1" lang="zh-CN" altLang="en-US" dirty="0"/>
              <a:t>、</a:t>
            </a:r>
            <a:r>
              <a:rPr kumimoji="1" lang="en-US" altLang="zh-CN" dirty="0"/>
              <a:t>UDTF</a:t>
            </a:r>
            <a:r>
              <a:rPr kumimoji="1" lang="zh-CN" altLang="en-US" dirty="0"/>
              <a:t>、</a:t>
            </a:r>
            <a:r>
              <a:rPr kumimoji="1" lang="en-US" altLang="zh-CN" dirty="0"/>
              <a:t>UDAF)</a:t>
            </a:r>
          </a:p>
          <a:p>
            <a:r>
              <a:rPr kumimoji="1" lang="zh-CN" altLang="en-US" dirty="0"/>
              <a:t>掌握常用函数的使用</a:t>
            </a:r>
            <a:endParaRPr lang="zh-CN" altLang="en-US" dirty="0"/>
          </a:p>
        </p:txBody>
      </p:sp>
      <p:sp>
        <p:nvSpPr>
          <p:cNvPr id="4" name="标题 3">
            <a:extLst>
              <a:ext uri="{FF2B5EF4-FFF2-40B4-BE49-F238E27FC236}">
                <a16:creationId xmlns:a16="http://schemas.microsoft.com/office/drawing/2014/main" id="{F29EDBEC-5E42-F040-B63A-408C1ED4A9F6}"/>
              </a:ext>
            </a:extLst>
          </p:cNvPr>
          <p:cNvSpPr>
            <a:spLocks noGrp="1"/>
          </p:cNvSpPr>
          <p:nvPr>
            <p:ph type="title"/>
          </p:nvPr>
        </p:nvSpPr>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Hive SQL DQL</a:t>
            </a:r>
            <a:r>
              <a:rPr lang="zh-CN" altLang="en-US" b="0" dirty="0">
                <a:solidFill>
                  <a:srgbClr val="595959"/>
                </a:solidFill>
                <a:latin typeface="Alibaba PuHuiTi M" pitchFamily="18" charset="-122"/>
                <a:ea typeface="Alibaba PuHuiTi M" pitchFamily="18" charset="-122"/>
                <a:cs typeface="Alibaba PuHuiTi M" pitchFamily="18" charset="-122"/>
              </a:rPr>
              <a:t>、参数配置与函数入门</a:t>
            </a:r>
            <a:endParaRPr lang="zh-CN" altLang="en-US" b="0" dirty="0"/>
          </a:p>
        </p:txBody>
      </p:sp>
    </p:spTree>
    <p:extLst>
      <p:ext uri="{BB962C8B-B14F-4D97-AF65-F5344CB8AC3E}">
        <p14:creationId xmlns:p14="http://schemas.microsoft.com/office/powerpoint/2010/main" val="28928224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WHERE</a:t>
            </a:r>
            <a:r>
              <a:rPr lang="zh-CN" altLang="en-US" dirty="0"/>
              <a:t>后面是一个布尔表达式，用于</a:t>
            </a:r>
            <a:r>
              <a:rPr lang="zh-CN" altLang="en-US" dirty="0">
                <a:solidFill>
                  <a:srgbClr val="92D050"/>
                </a:solidFill>
              </a:rPr>
              <a:t>查询过滤</a:t>
            </a:r>
            <a:r>
              <a:rPr lang="zh-CN" altLang="en-US" dirty="0"/>
              <a:t>。</a:t>
            </a:r>
            <a:endParaRPr lang="en-US" altLang="zh-CN" dirty="0"/>
          </a:p>
          <a:p>
            <a:r>
              <a:rPr lang="zh-CN" altLang="en-US" dirty="0"/>
              <a:t>在</a:t>
            </a:r>
            <a:r>
              <a:rPr lang="en-US" altLang="zh-CN" dirty="0"/>
              <a:t>WHERE</a:t>
            </a:r>
            <a:r>
              <a:rPr lang="zh-CN" altLang="en-US" dirty="0"/>
              <a:t>表达式中，可以使用</a:t>
            </a:r>
            <a:r>
              <a:rPr lang="en-US" altLang="zh-CN" dirty="0"/>
              <a:t>Hive</a:t>
            </a:r>
            <a:r>
              <a:rPr lang="zh-CN" altLang="en-US" dirty="0"/>
              <a:t>支持的任何函数和运算符，</a:t>
            </a:r>
            <a:r>
              <a:rPr lang="zh-CN" altLang="en-US" b="1" dirty="0"/>
              <a:t>但聚合函数除外</a:t>
            </a:r>
            <a:r>
              <a:rPr lang="zh-CN" altLang="en-US" dirty="0"/>
              <a:t>。</a:t>
            </a:r>
            <a:r>
              <a:rPr lang="zh-CN" altLang="zh-CN" dirty="0"/>
              <a:t>那么为什么不能在</a:t>
            </a:r>
            <a:r>
              <a:rPr lang="en-US" altLang="zh-CN" dirty="0"/>
              <a:t>where</a:t>
            </a:r>
            <a:r>
              <a:rPr lang="zh-CN" altLang="zh-CN" dirty="0"/>
              <a:t>子句中使用聚合函数呢？</a:t>
            </a:r>
          </a:p>
          <a:p>
            <a:pPr marL="0" indent="0">
              <a:buNone/>
            </a:pPr>
            <a:r>
              <a:rPr lang="zh-CN" altLang="zh-CN" sz="1400" dirty="0"/>
              <a:t>因为</a:t>
            </a:r>
            <a:r>
              <a:rPr lang="zh-CN" altLang="zh-CN" sz="1400" b="1" dirty="0">
                <a:solidFill>
                  <a:srgbClr val="FF0000"/>
                </a:solidFill>
              </a:rPr>
              <a:t>聚合函数要使用它的前提是结果集已经确定。而</a:t>
            </a:r>
            <a:r>
              <a:rPr lang="en-US" altLang="zh-CN" sz="1400" b="1" dirty="0">
                <a:solidFill>
                  <a:srgbClr val="FF0000"/>
                </a:solidFill>
              </a:rPr>
              <a:t>where</a:t>
            </a:r>
            <a:r>
              <a:rPr lang="zh-CN" altLang="zh-CN" sz="1400" b="1" dirty="0">
                <a:solidFill>
                  <a:srgbClr val="FF0000"/>
                </a:solidFill>
              </a:rPr>
              <a:t>子句还处于</a:t>
            </a:r>
            <a:r>
              <a:rPr lang="en-US" altLang="zh-CN" sz="1400" b="1" dirty="0">
                <a:solidFill>
                  <a:srgbClr val="FF0000"/>
                </a:solidFill>
              </a:rPr>
              <a:t>“</a:t>
            </a:r>
            <a:r>
              <a:rPr lang="zh-CN" altLang="zh-CN" sz="1400" b="1" dirty="0">
                <a:solidFill>
                  <a:srgbClr val="FF0000"/>
                </a:solidFill>
              </a:rPr>
              <a:t>确定</a:t>
            </a:r>
            <a:r>
              <a:rPr lang="en-US" altLang="zh-CN" sz="1400" b="1" dirty="0">
                <a:solidFill>
                  <a:srgbClr val="FF0000"/>
                </a:solidFill>
              </a:rPr>
              <a:t>”</a:t>
            </a:r>
            <a:r>
              <a:rPr lang="zh-CN" altLang="zh-CN" sz="1400" b="1" dirty="0">
                <a:solidFill>
                  <a:srgbClr val="FF0000"/>
                </a:solidFill>
              </a:rPr>
              <a:t>结果集的过程中，因而不能使用聚合函数</a:t>
            </a:r>
            <a:r>
              <a:rPr lang="zh-CN" altLang="zh-CN" sz="1400" dirty="0"/>
              <a:t>。</a:t>
            </a:r>
            <a:endParaRPr lang="zh-CN" altLang="en-US" sz="1400" dirty="0"/>
          </a:p>
          <a:p>
            <a:r>
              <a:rPr lang="zh-CN" altLang="en-US" dirty="0"/>
              <a:t>从</a:t>
            </a:r>
            <a:r>
              <a:rPr lang="en-US" altLang="zh-CN" dirty="0"/>
              <a:t>Hive 0.13</a:t>
            </a:r>
            <a:r>
              <a:rPr lang="zh-CN" altLang="en-US" dirty="0"/>
              <a:t>开始，</a:t>
            </a:r>
            <a:r>
              <a:rPr lang="en-US" altLang="zh-CN" dirty="0"/>
              <a:t>WHERE</a:t>
            </a:r>
            <a:r>
              <a:rPr lang="zh-CN" altLang="en-US" dirty="0"/>
              <a:t>子句支持某些类型的子查询。</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WHERE</a:t>
            </a:r>
            <a:endParaRPr lang="zh-CN" alt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2"/>
          <a:stretch>
            <a:fillRect/>
          </a:stretch>
        </p:blipFill>
        <p:spPr>
          <a:xfrm>
            <a:off x="8478640" y="1120418"/>
            <a:ext cx="3550989" cy="1031110"/>
          </a:xfrm>
          <a:prstGeom prst="rect">
            <a:avLst/>
          </a:prstGeom>
        </p:spPr>
      </p:pic>
      <p:pic>
        <p:nvPicPr>
          <p:cNvPr id="4" name="图片 3">
            <a:extLst>
              <a:ext uri="{FF2B5EF4-FFF2-40B4-BE49-F238E27FC236}">
                <a16:creationId xmlns:a16="http://schemas.microsoft.com/office/drawing/2014/main" id="{BEB3F7CE-0433-98D7-EF83-3FA1736EAD41}"/>
              </a:ext>
            </a:extLst>
          </p:cNvPr>
          <p:cNvPicPr>
            <a:picLocks noChangeAspect="1"/>
          </p:cNvPicPr>
          <p:nvPr/>
        </p:nvPicPr>
        <p:blipFill>
          <a:blip r:embed="rId3"/>
          <a:stretch>
            <a:fillRect/>
          </a:stretch>
        </p:blipFill>
        <p:spPr>
          <a:xfrm>
            <a:off x="937058" y="3995328"/>
            <a:ext cx="3600108" cy="2433078"/>
          </a:xfrm>
          <a:prstGeom prst="rect">
            <a:avLst/>
          </a:prstGeom>
        </p:spPr>
      </p:pic>
    </p:spTree>
    <p:extLst>
      <p:ext uri="{BB962C8B-B14F-4D97-AF65-F5344CB8AC3E}">
        <p14:creationId xmlns:p14="http://schemas.microsoft.com/office/powerpoint/2010/main" val="387197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WHERE</a:t>
            </a:r>
            <a:endParaRPr lang="zh-CN" alt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1120653" y="1384428"/>
            <a:ext cx="9408010" cy="526297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--3</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WHERE CAUSE</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80808"/>
                </a:solidFill>
                <a:latin typeface="Arial Unicode MS" panose="020B0604020202020204" pitchFamily="34" charset="-122"/>
                <a:ea typeface="JetBrains Mono"/>
              </a:rPr>
              <a:t>&gt; </a:t>
            </a:r>
            <a:r>
              <a:rPr lang="zh-CN" altLang="zh-CN" sz="1600" dirty="0">
                <a:solidFill>
                  <a:srgbClr val="1750EB"/>
                </a:solidFill>
                <a:latin typeface="Arial Unicode MS" panose="020B0604020202020204" pitchFamily="34" charset="-122"/>
                <a:ea typeface="JetBrains Mono"/>
              </a:rPr>
              <a:t>2</a:t>
            </a:r>
            <a:r>
              <a:rPr lang="zh-CN" altLang="zh-CN" sz="1600" dirty="0">
                <a:solidFill>
                  <a:srgbClr val="080808"/>
                </a:solidFill>
                <a:latin typeface="Arial Unicode MS" panose="020B0604020202020204" pitchFamily="34" charset="-122"/>
                <a:ea typeface="JetBrains Mono"/>
              </a:rPr>
              <a:t>;  </a:t>
            </a:r>
            <a:r>
              <a:rPr lang="zh-CN" altLang="zh-CN" sz="1600" i="1" dirty="0">
                <a:solidFill>
                  <a:srgbClr val="999999"/>
                </a:solidFill>
                <a:latin typeface="Arial Unicode MS" panose="020B0604020202020204" pitchFamily="34" charset="-122"/>
                <a:ea typeface="JetBrains Mono"/>
              </a:rPr>
              <a:t>-- 1 &gt; 2 </a:t>
            </a:r>
            <a:r>
              <a:rPr lang="zh-CN" altLang="zh-CN" sz="1600" i="1" dirty="0">
                <a:solidFill>
                  <a:srgbClr val="999999"/>
                </a:solidFill>
                <a:latin typeface="宋体" panose="02010600030101010101" pitchFamily="2" charset="-122"/>
                <a:ea typeface="宋体" panose="02010600030101010101" pitchFamily="2" charset="-122"/>
              </a:rPr>
              <a:t>返回</a:t>
            </a:r>
            <a:r>
              <a:rPr lang="zh-CN" altLang="zh-CN" sz="1600" i="1" dirty="0">
                <a:solidFill>
                  <a:srgbClr val="999999"/>
                </a:solidFill>
                <a:latin typeface="Arial Unicode MS" panose="020B0604020202020204" pitchFamily="34" charset="-122"/>
                <a:ea typeface="JetBrains Mono"/>
              </a:rPr>
              <a:t>false</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1</a:t>
            </a:r>
            <a:r>
              <a:rPr lang="zh-CN" altLang="zh-CN" sz="1600" dirty="0">
                <a:solidFill>
                  <a:srgbClr val="080808"/>
                </a:solidFill>
                <a:latin typeface="Arial Unicode MS" panose="020B0604020202020204" pitchFamily="34" charset="-122"/>
                <a:ea typeface="JetBrains Mono"/>
              </a:rPr>
              <a:t>;  </a:t>
            </a:r>
            <a:r>
              <a:rPr lang="zh-CN" altLang="zh-CN" sz="1600" i="1" dirty="0">
                <a:solidFill>
                  <a:srgbClr val="999999"/>
                </a:solidFill>
                <a:latin typeface="Arial Unicode MS" panose="020B0604020202020204" pitchFamily="34" charset="-122"/>
                <a:ea typeface="JetBrains Mono"/>
              </a:rPr>
              <a:t>-- 1 = 1 </a:t>
            </a:r>
            <a:r>
              <a:rPr lang="zh-CN" altLang="zh-CN" sz="1600" i="1" dirty="0">
                <a:solidFill>
                  <a:srgbClr val="999999"/>
                </a:solidFill>
                <a:latin typeface="宋体" panose="02010600030101010101" pitchFamily="2" charset="-122"/>
                <a:ea typeface="宋体" panose="02010600030101010101" pitchFamily="2" charset="-122"/>
              </a:rPr>
              <a:t>返回</a:t>
            </a:r>
            <a:r>
              <a:rPr lang="zh-CN" altLang="zh-CN" sz="1600" i="1" dirty="0">
                <a:solidFill>
                  <a:srgbClr val="999999"/>
                </a:solidFill>
                <a:latin typeface="Arial Unicode MS" panose="020B0604020202020204" pitchFamily="34" charset="-122"/>
                <a:ea typeface="JetBrains Mono"/>
              </a:rPr>
              <a:t>true</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--where</a:t>
            </a:r>
            <a:r>
              <a:rPr lang="zh-CN" altLang="zh-CN" sz="1600" i="1" dirty="0">
                <a:solidFill>
                  <a:srgbClr val="999999"/>
                </a:solidFill>
                <a:latin typeface="宋体" panose="02010600030101010101" pitchFamily="2" charset="-122"/>
                <a:ea typeface="宋体" panose="02010600030101010101" pitchFamily="2" charset="-122"/>
              </a:rPr>
              <a:t>条件中使用函数 找出州名字母长度超过</a:t>
            </a:r>
            <a:r>
              <a:rPr lang="zh-CN" altLang="zh-CN" sz="1600" i="1" dirty="0">
                <a:solidFill>
                  <a:srgbClr val="999999"/>
                </a:solidFill>
                <a:latin typeface="Arial Unicode MS" panose="020B0604020202020204" pitchFamily="34" charset="-122"/>
                <a:ea typeface="JetBrains Mono"/>
              </a:rPr>
              <a:t>10</a:t>
            </a:r>
            <a:r>
              <a:rPr lang="zh-CN" altLang="zh-CN" sz="1600" i="1" dirty="0">
                <a:solidFill>
                  <a:srgbClr val="999999"/>
                </a:solidFill>
                <a:latin typeface="宋体" panose="02010600030101010101" pitchFamily="2" charset="-122"/>
                <a:ea typeface="宋体" panose="02010600030101010101" pitchFamily="2" charset="-122"/>
              </a:rPr>
              <a:t>位的有哪些</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i="1" dirty="0">
                <a:solidFill>
                  <a:srgbClr val="080808"/>
                </a:solidFill>
                <a:latin typeface="Arial Unicode MS" panose="020B0604020202020204" pitchFamily="34" charset="-122"/>
                <a:ea typeface="JetBrains Mono"/>
              </a:rPr>
              <a:t>length</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 &gt;</a:t>
            </a:r>
            <a:r>
              <a:rPr lang="zh-CN" altLang="zh-CN" sz="1600" dirty="0">
                <a:solidFill>
                  <a:srgbClr val="1750EB"/>
                </a:solidFill>
                <a:latin typeface="Arial Unicode MS" panose="020B0604020202020204" pitchFamily="34" charset="-122"/>
                <a:ea typeface="JetBrains Mono"/>
              </a:rPr>
              <a:t>10 </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--where</a:t>
            </a:r>
            <a:r>
              <a:rPr lang="zh-CN" altLang="zh-CN" sz="1600" i="1" dirty="0">
                <a:solidFill>
                  <a:srgbClr val="999999"/>
                </a:solidFill>
                <a:latin typeface="宋体" panose="02010600030101010101" pitchFamily="2" charset="-122"/>
                <a:ea typeface="宋体" panose="02010600030101010101" pitchFamily="2" charset="-122"/>
              </a:rPr>
              <a:t>子句支持子查询</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a:t>
            </a:r>
            <a:br>
              <a:rPr lang="zh-CN" altLang="zh-CN" sz="1600" i="1"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80808"/>
                </a:solidFill>
                <a:latin typeface="Arial Unicode MS" panose="020B0604020202020204" pitchFamily="34" charset="-122"/>
                <a:ea typeface="JetBrains Mono"/>
              </a:rPr>
              <a:t>A.a </a:t>
            </a:r>
            <a:r>
              <a:rPr lang="zh-CN" altLang="zh-CN" sz="1600" dirty="0">
                <a:solidFill>
                  <a:srgbClr val="0033B3"/>
                </a:solidFill>
                <a:latin typeface="Arial Unicode MS" panose="020B0604020202020204" pitchFamily="34" charset="-122"/>
                <a:ea typeface="JetBrains Mono"/>
              </a:rPr>
              <a:t>IN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foo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B);</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注意：</a:t>
            </a:r>
            <a:r>
              <a:rPr lang="zh-CN" altLang="zh-CN" sz="1600" i="1" dirty="0">
                <a:solidFill>
                  <a:srgbClr val="999999"/>
                </a:solidFill>
                <a:latin typeface="Arial Unicode MS" panose="020B0604020202020204" pitchFamily="34" charset="-122"/>
                <a:ea typeface="JetBrains Mono"/>
              </a:rPr>
              <a:t>where</a:t>
            </a:r>
            <a:r>
              <a:rPr lang="zh-CN" altLang="zh-CN" sz="1600" i="1" dirty="0">
                <a:solidFill>
                  <a:srgbClr val="999999"/>
                </a:solidFill>
                <a:latin typeface="宋体" panose="02010600030101010101" pitchFamily="2" charset="-122"/>
                <a:ea typeface="宋体" panose="02010600030101010101" pitchFamily="2" charset="-122"/>
              </a:rPr>
              <a:t>条件中</a:t>
            </a:r>
            <a:r>
              <a:rPr lang="zh-CN" altLang="zh-CN" sz="1600" b="1" i="1" dirty="0">
                <a:solidFill>
                  <a:srgbClr val="FF0000"/>
                </a:solidFill>
                <a:latin typeface="宋体" panose="02010600030101010101" pitchFamily="2" charset="-122"/>
                <a:ea typeface="宋体" panose="02010600030101010101" pitchFamily="2" charset="-122"/>
              </a:rPr>
              <a:t>不能使用聚合函数</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报错</a:t>
            </a:r>
            <a:r>
              <a:rPr lang="zh-CN" altLang="zh-CN" sz="1600" i="1" dirty="0">
                <a:solidFill>
                  <a:srgbClr val="999999"/>
                </a:solidFill>
                <a:latin typeface="Arial Unicode MS" panose="020B0604020202020204" pitchFamily="34" charset="-122"/>
                <a:ea typeface="JetBrains Mono"/>
              </a:rPr>
              <a:t> SemanticException:Not yet supported place for UDAF ‘count’</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聚合函数要使用它的前提是结果集已经确定。</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而</a:t>
            </a:r>
            <a:r>
              <a:rPr lang="zh-CN" altLang="zh-CN" sz="1600" i="1" dirty="0">
                <a:solidFill>
                  <a:srgbClr val="999999"/>
                </a:solidFill>
                <a:latin typeface="Arial Unicode MS" panose="020B0604020202020204" pitchFamily="34" charset="-122"/>
                <a:ea typeface="JetBrains Mono"/>
              </a:rPr>
              <a:t>where</a:t>
            </a:r>
            <a:r>
              <a:rPr lang="zh-CN" altLang="zh-CN" sz="1600" i="1" dirty="0">
                <a:solidFill>
                  <a:srgbClr val="999999"/>
                </a:solidFill>
                <a:latin typeface="宋体" panose="02010600030101010101" pitchFamily="2" charset="-122"/>
                <a:ea typeface="宋体" panose="02010600030101010101" pitchFamily="2" charset="-122"/>
              </a:rPr>
              <a:t>子句还处于</a:t>
            </a: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确定</a:t>
            </a: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结果集的过程中，因而不能使用聚合函数。</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 &gt;</a:t>
            </a:r>
            <a:r>
              <a:rPr lang="zh-CN" altLang="zh-CN" sz="1600" dirty="0">
                <a:solidFill>
                  <a:srgbClr val="1750EB"/>
                </a:solidFill>
                <a:latin typeface="Arial Unicode MS" panose="020B0604020202020204" pitchFamily="34" charset="-122"/>
                <a:ea typeface="JetBrains Mono"/>
              </a:rPr>
              <a:t>100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错误写法</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可以使用</a:t>
            </a:r>
            <a:r>
              <a:rPr lang="zh-CN" altLang="zh-CN" sz="1600" i="1" dirty="0">
                <a:solidFill>
                  <a:srgbClr val="999999"/>
                </a:solidFill>
                <a:latin typeface="Arial Unicode MS" panose="020B0604020202020204" pitchFamily="34" charset="-122"/>
                <a:ea typeface="JetBrains Mono"/>
              </a:rPr>
              <a:t>Having</a:t>
            </a:r>
            <a:r>
              <a:rPr lang="zh-CN" altLang="zh-CN" sz="1600" i="1" dirty="0">
                <a:solidFill>
                  <a:srgbClr val="999999"/>
                </a:solidFill>
                <a:latin typeface="宋体" panose="02010600030101010101" pitchFamily="2" charset="-122"/>
                <a:ea typeface="宋体" panose="02010600030101010101" pitchFamily="2" charset="-122"/>
              </a:rPr>
              <a:t>实现</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正确写法</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871094"/>
                </a:solidFill>
                <a:latin typeface="Arial Unicode MS" panose="020B0604020202020204" pitchFamily="34" charset="-122"/>
                <a:ea typeface="JetBrains Mono"/>
              </a:rPr>
              <a:t>state</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having </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 &gt; </a:t>
            </a:r>
            <a:r>
              <a:rPr lang="zh-CN" altLang="zh-CN" sz="1600" dirty="0">
                <a:solidFill>
                  <a:srgbClr val="1750EB"/>
                </a:solidFill>
                <a:latin typeface="Arial Unicode MS" panose="020B0604020202020204" pitchFamily="34" charset="-122"/>
                <a:ea typeface="JetBrains Mono"/>
              </a:rPr>
              <a:t>100</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80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针对</a:t>
            </a:r>
            <a:r>
              <a:rPr lang="en-US" altLang="zh-CN" dirty="0"/>
              <a:t>Hive</a:t>
            </a:r>
            <a:r>
              <a:rPr lang="zh-CN" altLang="en-US" b="1" dirty="0"/>
              <a:t>分区表</a:t>
            </a:r>
            <a:r>
              <a:rPr lang="zh-CN" altLang="en-US" dirty="0"/>
              <a:t>，在</a:t>
            </a:r>
            <a:r>
              <a:rPr lang="zh-CN" altLang="en-US" dirty="0">
                <a:solidFill>
                  <a:srgbClr val="FF0000"/>
                </a:solidFill>
              </a:rPr>
              <a:t>查询时可以指定分区查询，减少全表扫描，也叫做分区裁剪</a:t>
            </a:r>
            <a:r>
              <a:rPr lang="zh-CN" altLang="en-US" dirty="0"/>
              <a:t>。</a:t>
            </a:r>
          </a:p>
          <a:p>
            <a:r>
              <a:rPr lang="zh-CN" altLang="en-US" dirty="0"/>
              <a:t>所谓分区裁剪指：对分区表进行查询时，会检查</a:t>
            </a:r>
            <a:r>
              <a:rPr lang="en-US" altLang="zh-CN" dirty="0"/>
              <a:t>WHERE</a:t>
            </a:r>
            <a:r>
              <a:rPr lang="zh-CN" altLang="en-US" dirty="0"/>
              <a:t>子句或</a:t>
            </a:r>
            <a:r>
              <a:rPr lang="en-US" altLang="zh-CN" dirty="0"/>
              <a:t>JOIN</a:t>
            </a:r>
            <a:r>
              <a:rPr lang="zh-CN" altLang="en-US" dirty="0"/>
              <a:t>中的</a:t>
            </a:r>
            <a:r>
              <a:rPr lang="en-US" altLang="zh-CN" dirty="0"/>
              <a:t>ON</a:t>
            </a:r>
            <a:r>
              <a:rPr lang="zh-CN" altLang="en-US" dirty="0"/>
              <a:t>子句中是否存在对分区字段的过滤，如果存在，则仅访问查询符合条件的分区，即</a:t>
            </a:r>
            <a:r>
              <a:rPr lang="zh-CN" altLang="en-US" dirty="0">
                <a:solidFill>
                  <a:srgbClr val="92D050"/>
                </a:solidFill>
              </a:rPr>
              <a:t>裁剪掉没必要访问的分区</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zh-CN" altLang="en-US" dirty="0"/>
              <a:t>分区查询、分区裁剪</a:t>
            </a:r>
          </a:p>
        </p:txBody>
      </p:sp>
      <p:sp>
        <p:nvSpPr>
          <p:cNvPr id="8" name="TextBox 3">
            <a:extLst>
              <a:ext uri="{FF2B5EF4-FFF2-40B4-BE49-F238E27FC236}">
                <a16:creationId xmlns:a16="http://schemas.microsoft.com/office/drawing/2014/main" id="{0C998B78-AB18-3C47-A1C7-25AE9A3A40B0}"/>
              </a:ext>
            </a:extLst>
          </p:cNvPr>
          <p:cNvSpPr txBox="1"/>
          <p:nvPr/>
        </p:nvSpPr>
        <p:spPr>
          <a:xfrm>
            <a:off x="868105" y="3326289"/>
            <a:ext cx="10200490" cy="203132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i="1" dirty="0">
                <a:solidFill>
                  <a:srgbClr val="999999"/>
                </a:solidFill>
                <a:latin typeface="Arial Unicode MS" panose="020B0604020202020204" pitchFamily="34" charset="-122"/>
                <a:ea typeface="JetBrains Mono"/>
              </a:rPr>
              <a:t>--4</a:t>
            </a:r>
            <a:r>
              <a:rPr lang="zh-CN" altLang="zh-CN" i="1" dirty="0">
                <a:solidFill>
                  <a:srgbClr val="999999"/>
                </a:solidFill>
                <a:latin typeface="宋体" panose="02010600030101010101" pitchFamily="2" charset="-122"/>
                <a:ea typeface="宋体" panose="02010600030101010101" pitchFamily="2" charset="-122"/>
              </a:rPr>
              <a:t>、分区查询、分区裁剪</a:t>
            </a:r>
            <a:br>
              <a:rPr lang="zh-CN" altLang="zh-CN" i="1" dirty="0">
                <a:solidFill>
                  <a:srgbClr val="999999"/>
                </a:solidFill>
                <a:latin typeface="宋体" panose="02010600030101010101" pitchFamily="2" charset="-122"/>
                <a:ea typeface="宋体" panose="02010600030101010101" pitchFamily="2" charset="-122"/>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找出来自加州，累计死亡人数大于</a:t>
            </a:r>
            <a:r>
              <a:rPr lang="zh-CN" altLang="zh-CN" i="1" dirty="0">
                <a:solidFill>
                  <a:srgbClr val="999999"/>
                </a:solidFill>
                <a:latin typeface="Arial Unicode MS" panose="020B0604020202020204" pitchFamily="34" charset="-122"/>
                <a:ea typeface="JetBrains Mono"/>
              </a:rPr>
              <a:t>1000</a:t>
            </a:r>
            <a:r>
              <a:rPr lang="zh-CN" altLang="zh-CN" i="1" dirty="0">
                <a:solidFill>
                  <a:srgbClr val="999999"/>
                </a:solidFill>
                <a:latin typeface="宋体" panose="02010600030101010101" pitchFamily="2" charset="-122"/>
                <a:ea typeface="宋体" panose="02010600030101010101" pitchFamily="2" charset="-122"/>
              </a:rPr>
              <a:t>的县</a:t>
            </a:r>
            <a:r>
              <a:rPr lang="zh-CN" altLang="zh-CN" i="1" dirty="0">
                <a:solidFill>
                  <a:srgbClr val="999999"/>
                </a:solidFill>
                <a:latin typeface="Arial Unicode MS" panose="020B0604020202020204" pitchFamily="34" charset="-122"/>
                <a:ea typeface="JetBrains Mono"/>
              </a:rPr>
              <a:t> state</a:t>
            </a:r>
            <a:r>
              <a:rPr lang="zh-CN" altLang="zh-CN" i="1" dirty="0">
                <a:solidFill>
                  <a:srgbClr val="999999"/>
                </a:solidFill>
                <a:latin typeface="宋体" panose="02010600030101010101" pitchFamily="2" charset="-122"/>
                <a:ea typeface="宋体" panose="02010600030101010101" pitchFamily="2" charset="-122"/>
              </a:rPr>
              <a:t>字段就是分区字段 进行分区裁剪 避免全表扫描</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 </a:t>
            </a:r>
            <a:r>
              <a:rPr lang="zh-CN" altLang="zh-CN" dirty="0">
                <a:solidFill>
                  <a:srgbClr val="0033B3"/>
                </a:solidFill>
                <a:latin typeface="Arial Unicode MS" panose="020B0604020202020204" pitchFamily="34" charset="-122"/>
                <a:ea typeface="JetBrains Mono"/>
              </a:rPr>
              <a:t>where </a:t>
            </a:r>
            <a:r>
              <a:rPr lang="zh-CN" altLang="zh-CN" dirty="0">
                <a:solidFill>
                  <a:srgbClr val="871094"/>
                </a:solidFill>
                <a:latin typeface="Arial Unicode MS" panose="020B0604020202020204" pitchFamily="34" charset="-122"/>
                <a:ea typeface="JetBrains Mono"/>
              </a:rPr>
              <a:t>state </a:t>
            </a:r>
            <a:r>
              <a:rPr lang="zh-CN" altLang="zh-CN" dirty="0">
                <a:solidFill>
                  <a:srgbClr val="080808"/>
                </a:solidFill>
                <a:latin typeface="Arial Unicode MS" panose="020B0604020202020204" pitchFamily="34" charset="-122"/>
                <a:ea typeface="JetBrains Mono"/>
              </a:rPr>
              <a:t>=</a:t>
            </a:r>
            <a:r>
              <a:rPr lang="zh-CN" altLang="zh-CN" dirty="0">
                <a:solidFill>
                  <a:srgbClr val="067D17"/>
                </a:solidFill>
                <a:latin typeface="Arial Unicode MS" panose="020B0604020202020204" pitchFamily="34" charset="-122"/>
                <a:ea typeface="JetBrains Mono"/>
              </a:rPr>
              <a:t>"California" </a:t>
            </a:r>
            <a:r>
              <a:rPr lang="zh-CN" altLang="zh-CN" dirty="0">
                <a:solidFill>
                  <a:srgbClr val="0033B3"/>
                </a:solidFill>
                <a:latin typeface="Arial Unicode MS" panose="020B0604020202020204" pitchFamily="34" charset="-122"/>
                <a:ea typeface="JetBrains Mono"/>
              </a:rPr>
              <a:t>and </a:t>
            </a:r>
            <a:r>
              <a:rPr lang="zh-CN" altLang="zh-CN" dirty="0">
                <a:solidFill>
                  <a:srgbClr val="871094"/>
                </a:solidFill>
                <a:latin typeface="Arial Unicode MS" panose="020B0604020202020204" pitchFamily="34" charset="-122"/>
                <a:ea typeface="JetBrains Mono"/>
              </a:rPr>
              <a:t>deaths </a:t>
            </a:r>
            <a:r>
              <a:rPr lang="zh-CN" altLang="zh-CN" dirty="0">
                <a:solidFill>
                  <a:srgbClr val="080808"/>
                </a:solidFill>
                <a:latin typeface="Arial Unicode MS" panose="020B0604020202020204" pitchFamily="34" charset="-122"/>
                <a:ea typeface="JetBrains Mono"/>
              </a:rPr>
              <a:t>&gt; </a:t>
            </a:r>
            <a:r>
              <a:rPr lang="zh-CN" altLang="zh-CN" dirty="0">
                <a:solidFill>
                  <a:srgbClr val="1750EB"/>
                </a:solidFill>
                <a:latin typeface="Arial Unicode MS" panose="020B0604020202020204" pitchFamily="34" charset="-122"/>
                <a:ea typeface="JetBrains Mono"/>
              </a:rPr>
              <a:t>1000</a:t>
            </a:r>
            <a:r>
              <a:rPr lang="zh-CN" altLang="zh-CN" dirty="0">
                <a:solidFill>
                  <a:srgbClr val="080808"/>
                </a:solidFill>
                <a:latin typeface="Arial Unicode MS" panose="020B0604020202020204" pitchFamily="34" charset="-122"/>
                <a:ea typeface="JetBrains Mono"/>
              </a:rPr>
              <a:t>;</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dirty="0">
                <a:solidFill>
                  <a:srgbClr val="080808"/>
                </a:solidFill>
                <a:latin typeface="Arial Unicode MS" panose="020B0604020202020204" pitchFamily="34" charset="-122"/>
                <a:ea typeface="JetBrains Mono"/>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多分区裁剪</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 </a:t>
            </a:r>
            <a:r>
              <a:rPr lang="zh-CN" altLang="zh-CN" dirty="0">
                <a:solidFill>
                  <a:srgbClr val="0033B3"/>
                </a:solidFill>
                <a:latin typeface="Arial Unicode MS" panose="020B0604020202020204" pitchFamily="34" charset="-122"/>
                <a:ea typeface="JetBrains Mono"/>
              </a:rPr>
              <a:t>where </a:t>
            </a:r>
            <a:r>
              <a:rPr lang="zh-CN" altLang="zh-CN" dirty="0">
                <a:solidFill>
                  <a:srgbClr val="871094"/>
                </a:solidFill>
                <a:latin typeface="Arial Unicode MS" panose="020B0604020202020204" pitchFamily="34" charset="-122"/>
                <a:ea typeface="JetBrains Mono"/>
              </a:rPr>
              <a:t>count_date </a:t>
            </a:r>
            <a:r>
              <a:rPr lang="zh-CN" altLang="zh-CN" dirty="0">
                <a:solidFill>
                  <a:srgbClr val="080808"/>
                </a:solidFill>
                <a:latin typeface="Arial Unicode MS" panose="020B0604020202020204" pitchFamily="34" charset="-122"/>
                <a:ea typeface="JetBrains Mono"/>
              </a:rPr>
              <a:t>= </a:t>
            </a:r>
            <a:r>
              <a:rPr lang="zh-CN" altLang="zh-CN" dirty="0">
                <a:solidFill>
                  <a:srgbClr val="067D17"/>
                </a:solidFill>
                <a:latin typeface="Arial Unicode MS" panose="020B0604020202020204" pitchFamily="34" charset="-122"/>
                <a:ea typeface="JetBrains Mono"/>
              </a:rPr>
              <a:t>"2021-01-28" </a:t>
            </a:r>
            <a:r>
              <a:rPr lang="zh-CN" altLang="zh-CN" dirty="0">
                <a:solidFill>
                  <a:srgbClr val="0033B3"/>
                </a:solidFill>
                <a:latin typeface="Arial Unicode MS" panose="020B0604020202020204" pitchFamily="34" charset="-122"/>
                <a:ea typeface="JetBrains Mono"/>
              </a:rPr>
              <a:t>and </a:t>
            </a:r>
            <a:r>
              <a:rPr lang="zh-CN" altLang="zh-CN" dirty="0">
                <a:solidFill>
                  <a:srgbClr val="871094"/>
                </a:solidFill>
                <a:latin typeface="Arial Unicode MS" panose="020B0604020202020204" pitchFamily="34" charset="-122"/>
                <a:ea typeface="JetBrains Mono"/>
              </a:rPr>
              <a:t>state </a:t>
            </a:r>
            <a:r>
              <a:rPr lang="zh-CN" altLang="zh-CN" dirty="0">
                <a:solidFill>
                  <a:srgbClr val="080808"/>
                </a:solidFill>
                <a:latin typeface="Arial Unicode MS" panose="020B0604020202020204" pitchFamily="34" charset="-122"/>
                <a:ea typeface="JetBrains Mono"/>
              </a:rPr>
              <a:t>=</a:t>
            </a:r>
            <a:r>
              <a:rPr lang="zh-CN" altLang="zh-CN" dirty="0">
                <a:solidFill>
                  <a:srgbClr val="067D17"/>
                </a:solidFill>
                <a:latin typeface="Arial Unicode MS" panose="020B0604020202020204" pitchFamily="34" charset="-122"/>
                <a:ea typeface="JetBrains Mono"/>
              </a:rPr>
              <a:t>"California" </a:t>
            </a:r>
            <a:r>
              <a:rPr lang="zh-CN" altLang="zh-CN" dirty="0">
                <a:solidFill>
                  <a:srgbClr val="0033B3"/>
                </a:solidFill>
                <a:latin typeface="Arial Unicode MS" panose="020B0604020202020204" pitchFamily="34" charset="-122"/>
                <a:ea typeface="JetBrains Mono"/>
              </a:rPr>
              <a:t>and </a:t>
            </a:r>
            <a:r>
              <a:rPr lang="zh-CN" altLang="zh-CN" dirty="0">
                <a:solidFill>
                  <a:srgbClr val="871094"/>
                </a:solidFill>
                <a:latin typeface="Arial Unicode MS" panose="020B0604020202020204" pitchFamily="34" charset="-122"/>
                <a:ea typeface="JetBrains Mono"/>
              </a:rPr>
              <a:t>deaths </a:t>
            </a:r>
            <a:r>
              <a:rPr lang="zh-CN" altLang="zh-CN" dirty="0">
                <a:solidFill>
                  <a:srgbClr val="080808"/>
                </a:solidFill>
                <a:latin typeface="Arial Unicode MS" panose="020B0604020202020204" pitchFamily="34" charset="-122"/>
                <a:ea typeface="JetBrains Mono"/>
              </a:rPr>
              <a:t>&gt; </a:t>
            </a:r>
            <a:r>
              <a:rPr lang="zh-CN" altLang="zh-CN" dirty="0">
                <a:solidFill>
                  <a:srgbClr val="1750EB"/>
                </a:solidFill>
                <a:latin typeface="Arial Unicode MS" panose="020B0604020202020204" pitchFamily="34" charset="-122"/>
                <a:ea typeface="JetBrains Mono"/>
              </a:rPr>
              <a:t>1000</a:t>
            </a:r>
            <a:r>
              <a:rPr lang="zh-CN" altLang="zh-CN" dirty="0">
                <a:solidFill>
                  <a:srgbClr val="080808"/>
                </a:solidFill>
                <a:latin typeface="Arial Unicode MS" panose="020B0604020202020204" pitchFamily="34" charset="-122"/>
                <a:ea typeface="JetBrains Mono"/>
              </a:rPr>
              <a:t>;</a:t>
            </a:r>
            <a:endParaRPr lang="zh-CN" altLang="zh-CN" sz="2400" dirty="0">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a:picLocks noChangeAspect="1"/>
          </p:cNvPicPr>
          <p:nvPr/>
        </p:nvPicPr>
        <p:blipFill>
          <a:blip r:embed="rId2"/>
          <a:stretch>
            <a:fillRect/>
          </a:stretch>
        </p:blipFill>
        <p:spPr>
          <a:xfrm>
            <a:off x="8461549" y="950241"/>
            <a:ext cx="3550989" cy="1031110"/>
          </a:xfrm>
          <a:prstGeom prst="rect">
            <a:avLst/>
          </a:prstGeom>
        </p:spPr>
      </p:pic>
    </p:spTree>
    <p:extLst>
      <p:ext uri="{BB962C8B-B14F-4D97-AF65-F5344CB8AC3E}">
        <p14:creationId xmlns:p14="http://schemas.microsoft.com/office/powerpoint/2010/main" val="7291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GROUP BY</a:t>
            </a:r>
            <a:r>
              <a:rPr lang="zh-CN" altLang="en-US" dirty="0"/>
              <a:t>语句用于</a:t>
            </a:r>
            <a:r>
              <a:rPr lang="zh-CN" altLang="en-US" b="1" dirty="0"/>
              <a:t>结合聚合函数</a:t>
            </a:r>
            <a:r>
              <a:rPr lang="zh-CN" altLang="en-US" dirty="0"/>
              <a:t>，根据一个或多个列对结果集进行分组。</a:t>
            </a:r>
            <a:endParaRPr lang="en-US" altLang="zh-CN" dirty="0"/>
          </a:p>
          <a:p>
            <a:pPr marL="0" indent="0">
              <a:buNone/>
            </a:pPr>
            <a:r>
              <a:rPr lang="zh-CN" altLang="en-US" dirty="0"/>
              <a:t>注意：出现在</a:t>
            </a:r>
            <a:r>
              <a:rPr lang="en-US" altLang="zh-CN" dirty="0"/>
              <a:t>GROUP BY</a:t>
            </a:r>
            <a:r>
              <a:rPr lang="zh-CN" altLang="en-US" dirty="0"/>
              <a:t>中</a:t>
            </a:r>
            <a:r>
              <a:rPr lang="en-US" altLang="zh-CN" dirty="0"/>
              <a:t>select_expr</a:t>
            </a:r>
            <a:r>
              <a:rPr lang="zh-CN" altLang="en-US" dirty="0"/>
              <a:t>的字段：</a:t>
            </a:r>
            <a:r>
              <a:rPr lang="zh-CN" altLang="en-US" b="1" dirty="0">
                <a:solidFill>
                  <a:srgbClr val="FF0000"/>
                </a:solidFill>
              </a:rPr>
              <a:t>要么是</a:t>
            </a:r>
            <a:r>
              <a:rPr lang="en-US" altLang="zh-CN" b="1" dirty="0">
                <a:solidFill>
                  <a:srgbClr val="FF0000"/>
                </a:solidFill>
              </a:rPr>
              <a:t>GROUP BY</a:t>
            </a:r>
            <a:r>
              <a:rPr lang="zh-CN" altLang="en-US" b="1" dirty="0">
                <a:solidFill>
                  <a:srgbClr val="FF0000"/>
                </a:solidFill>
              </a:rPr>
              <a:t>分组的字段</a:t>
            </a:r>
            <a:r>
              <a:rPr lang="zh-CN" altLang="en-US" dirty="0"/>
              <a:t>；</a:t>
            </a:r>
            <a:r>
              <a:rPr lang="zh-CN" altLang="en-US" b="1" dirty="0">
                <a:solidFill>
                  <a:srgbClr val="FF0000"/>
                </a:solidFill>
              </a:rPr>
              <a:t>要么是被聚合函数应用的字段</a:t>
            </a:r>
            <a:r>
              <a:rPr lang="zh-CN" altLang="en-US" dirty="0"/>
              <a:t>。</a:t>
            </a:r>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GROUP BY</a:t>
            </a:r>
            <a:r>
              <a:rPr lang="zh-CN" altLang="en-US" dirty="0"/>
              <a:t>概念</a:t>
            </a:r>
          </a:p>
        </p:txBody>
      </p:sp>
      <p:pic>
        <p:nvPicPr>
          <p:cNvPr id="9" name="图片 8" descr="图表- Azure Databricks | Azure Doc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7704" y="3334598"/>
            <a:ext cx="5695950" cy="2531110"/>
          </a:xfrm>
          <a:prstGeom prst="rect">
            <a:avLst/>
          </a:prstGeom>
          <a:noFill/>
          <a:ln>
            <a:solidFill>
              <a:schemeClr val="accent1"/>
            </a:solidFill>
          </a:ln>
        </p:spPr>
      </p:pic>
      <p:pic>
        <p:nvPicPr>
          <p:cNvPr id="8" name="图片 7"/>
          <p:cNvPicPr>
            <a:picLocks noChangeAspect="1"/>
          </p:cNvPicPr>
          <p:nvPr/>
        </p:nvPicPr>
        <p:blipFill>
          <a:blip r:embed="rId3"/>
          <a:stretch>
            <a:fillRect/>
          </a:stretch>
        </p:blipFill>
        <p:spPr>
          <a:xfrm>
            <a:off x="8444457" y="1120418"/>
            <a:ext cx="3550989" cy="1031110"/>
          </a:xfrm>
          <a:prstGeom prst="rect">
            <a:avLst/>
          </a:prstGeom>
        </p:spPr>
      </p:pic>
    </p:spTree>
    <p:extLst>
      <p:ext uri="{BB962C8B-B14F-4D97-AF65-F5344CB8AC3E}">
        <p14:creationId xmlns:p14="http://schemas.microsoft.com/office/powerpoint/2010/main" val="1808152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出现在</a:t>
            </a:r>
            <a:r>
              <a:rPr lang="en-US" altLang="zh-CN" dirty="0"/>
              <a:t>GROUP BY</a:t>
            </a:r>
            <a:r>
              <a:rPr lang="zh-CN" altLang="en-US" dirty="0"/>
              <a:t>中</a:t>
            </a:r>
            <a:r>
              <a:rPr lang="en-US" altLang="zh-CN" dirty="0"/>
              <a:t>select_expr</a:t>
            </a:r>
            <a:r>
              <a:rPr lang="zh-CN" altLang="en-US" dirty="0"/>
              <a:t>的字段：</a:t>
            </a:r>
            <a:r>
              <a:rPr lang="zh-CN" altLang="en-US" b="1" dirty="0">
                <a:solidFill>
                  <a:srgbClr val="FF0000"/>
                </a:solidFill>
              </a:rPr>
              <a:t>要么是</a:t>
            </a:r>
            <a:r>
              <a:rPr lang="en-US" altLang="zh-CN" b="1" dirty="0">
                <a:solidFill>
                  <a:srgbClr val="FF0000"/>
                </a:solidFill>
              </a:rPr>
              <a:t>GROUP BY</a:t>
            </a:r>
            <a:r>
              <a:rPr lang="zh-CN" altLang="en-US" b="1" dirty="0">
                <a:solidFill>
                  <a:srgbClr val="FF0000"/>
                </a:solidFill>
              </a:rPr>
              <a:t>分组的字段</a:t>
            </a:r>
            <a:r>
              <a:rPr lang="zh-CN" altLang="en-US" dirty="0"/>
              <a:t>；</a:t>
            </a:r>
            <a:r>
              <a:rPr lang="zh-CN" altLang="en-US" b="1" dirty="0">
                <a:solidFill>
                  <a:srgbClr val="FF0000"/>
                </a:solidFill>
              </a:rPr>
              <a:t>要么是被</a:t>
            </a:r>
            <a:r>
              <a:rPr lang="zh-CN" altLang="en-US" b="1" dirty="0">
                <a:solidFill>
                  <a:srgbClr val="00B050"/>
                </a:solidFill>
              </a:rPr>
              <a:t>聚合函数</a:t>
            </a:r>
            <a:r>
              <a:rPr lang="zh-CN" altLang="en-US" b="1" dirty="0">
                <a:solidFill>
                  <a:srgbClr val="FF0000"/>
                </a:solidFill>
              </a:rPr>
              <a:t>应用的字段</a:t>
            </a:r>
            <a:r>
              <a:rPr lang="zh-CN" altLang="en-US" dirty="0"/>
              <a:t>。</a:t>
            </a:r>
            <a:endParaRPr lang="en-US" altLang="zh-CN" dirty="0"/>
          </a:p>
          <a:p>
            <a:r>
              <a:rPr lang="zh-CN" altLang="en-US" dirty="0"/>
              <a:t>原因：</a:t>
            </a:r>
            <a:r>
              <a:rPr lang="zh-CN" altLang="en-US" dirty="0">
                <a:solidFill>
                  <a:srgbClr val="92D050"/>
                </a:solidFill>
              </a:rPr>
              <a:t>避免出现一个字段多个值的歧义</a:t>
            </a:r>
            <a:r>
              <a:rPr lang="zh-CN" altLang="en-US" dirty="0"/>
              <a:t>。</a:t>
            </a:r>
          </a:p>
          <a:p>
            <a:pPr marL="342900" indent="-342900">
              <a:buFont typeface="+mj-lt"/>
              <a:buAutoNum type="arabicPeriod"/>
            </a:pPr>
            <a:r>
              <a:rPr lang="zh-CN" altLang="en-US" sz="1400" dirty="0"/>
              <a:t>分组字段出现</a:t>
            </a:r>
            <a:r>
              <a:rPr lang="en-US" altLang="zh-CN" sz="1400" dirty="0"/>
              <a:t>select_expr</a:t>
            </a:r>
            <a:r>
              <a:rPr lang="zh-CN" altLang="en-US" sz="1400" dirty="0"/>
              <a:t>中，一定没有歧义，因为就是基于该字段分组的，同一组中必相同；</a:t>
            </a:r>
          </a:p>
          <a:p>
            <a:pPr marL="342900" indent="-342900">
              <a:buFont typeface="+mj-lt"/>
              <a:buAutoNum type="arabicPeriod"/>
            </a:pPr>
            <a:r>
              <a:rPr lang="zh-CN" altLang="en-US" sz="1400" dirty="0"/>
              <a:t>被聚合函数应用的字段，也没歧义，因为聚合函数的本质就是多进一出，最终返回一个结果。</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GROUP BY</a:t>
            </a:r>
            <a:r>
              <a:rPr lang="zh-CN" altLang="en-US" dirty="0"/>
              <a:t>语法限制</a:t>
            </a:r>
          </a:p>
        </p:txBody>
      </p:sp>
      <p:pic>
        <p:nvPicPr>
          <p:cNvPr id="8" name="图片 7" descr="图表- Azure Databricks | Azure Doc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7988" y="3932424"/>
            <a:ext cx="5695950" cy="2531110"/>
          </a:xfrm>
          <a:prstGeom prst="rect">
            <a:avLst/>
          </a:prstGeom>
          <a:noFill/>
          <a:ln>
            <a:solidFill>
              <a:schemeClr val="accent1"/>
            </a:solidFill>
          </a:ln>
        </p:spPr>
      </p:pic>
      <p:sp>
        <p:nvSpPr>
          <p:cNvPr id="2" name="文本框 1"/>
          <p:cNvSpPr txBox="1"/>
          <p:nvPr/>
        </p:nvSpPr>
        <p:spPr>
          <a:xfrm>
            <a:off x="7292295" y="4696157"/>
            <a:ext cx="4168184" cy="1169551"/>
          </a:xfrm>
          <a:prstGeom prst="rect">
            <a:avLst/>
          </a:prstGeom>
          <a:noFill/>
        </p:spPr>
        <p:txBody>
          <a:bodyPr wrap="square" rtlCol="0">
            <a:spAutoFit/>
          </a:bodyPr>
          <a:lstStyle/>
          <a:p>
            <a:r>
              <a:rPr lang="zh-CN" altLang="zh-CN" sz="1400" dirty="0">
                <a:ea typeface="Alibaba PuHuiTi B"/>
              </a:rPr>
              <a:t>基于</a:t>
            </a:r>
            <a:r>
              <a:rPr lang="en-US" altLang="zh-CN" sz="1400" dirty="0">
                <a:ea typeface="Alibaba PuHuiTi B"/>
              </a:rPr>
              <a:t>category</a:t>
            </a:r>
            <a:r>
              <a:rPr lang="zh-CN" altLang="zh-CN" sz="1400" dirty="0">
                <a:ea typeface="Alibaba PuHuiTi B"/>
              </a:rPr>
              <a:t>进行分组，相同颜色的分在同一组中。</a:t>
            </a:r>
          </a:p>
          <a:p>
            <a:r>
              <a:rPr lang="zh-CN" altLang="zh-CN" sz="1400" dirty="0">
                <a:ea typeface="Alibaba PuHuiTi B"/>
              </a:rPr>
              <a:t>在</a:t>
            </a:r>
            <a:r>
              <a:rPr lang="en-US" altLang="zh-CN" sz="1400" dirty="0">
                <a:ea typeface="Alibaba PuHuiTi B"/>
              </a:rPr>
              <a:t>select_expr</a:t>
            </a:r>
            <a:r>
              <a:rPr lang="zh-CN" altLang="zh-CN" sz="1400" dirty="0">
                <a:ea typeface="Alibaba PuHuiTi B"/>
              </a:rPr>
              <a:t>中，如果出现</a:t>
            </a:r>
            <a:r>
              <a:rPr lang="en-US" altLang="zh-CN" sz="1400" dirty="0">
                <a:ea typeface="Alibaba PuHuiTi B"/>
              </a:rPr>
              <a:t>category</a:t>
            </a:r>
            <a:r>
              <a:rPr lang="zh-CN" altLang="zh-CN" sz="1400" dirty="0">
                <a:ea typeface="Alibaba PuHuiTi B"/>
              </a:rPr>
              <a:t>字段，则没有问题，因为同一组中</a:t>
            </a:r>
            <a:r>
              <a:rPr lang="en-US" altLang="zh-CN" sz="1400" dirty="0">
                <a:ea typeface="Alibaba PuHuiTi B"/>
              </a:rPr>
              <a:t>category</a:t>
            </a:r>
            <a:r>
              <a:rPr lang="zh-CN" altLang="zh-CN" sz="1400" dirty="0">
                <a:ea typeface="Alibaba PuHuiTi B"/>
              </a:rPr>
              <a:t>值一样，但是返回</a:t>
            </a:r>
            <a:r>
              <a:rPr lang="en-US" altLang="zh-CN" sz="1400" dirty="0">
                <a:ea typeface="Alibaba PuHuiTi B"/>
              </a:rPr>
              <a:t>day</a:t>
            </a:r>
            <a:r>
              <a:rPr lang="zh-CN" altLang="zh-CN" sz="1400" dirty="0">
                <a:ea typeface="Alibaba PuHuiTi B"/>
              </a:rPr>
              <a:t>就有问题了，</a:t>
            </a:r>
            <a:r>
              <a:rPr lang="en-US" altLang="zh-CN" sz="1400" dirty="0">
                <a:ea typeface="Alibaba PuHuiTi B"/>
              </a:rPr>
              <a:t>day</a:t>
            </a:r>
            <a:r>
              <a:rPr lang="zh-CN" altLang="zh-CN" sz="1400" dirty="0">
                <a:ea typeface="Alibaba PuHuiTi B"/>
              </a:rPr>
              <a:t>的结果不一样。</a:t>
            </a:r>
          </a:p>
          <a:p>
            <a:pPr fontAlgn="auto">
              <a:spcBef>
                <a:spcPts val="0"/>
              </a:spcBef>
              <a:spcAft>
                <a:spcPts val="0"/>
              </a:spcAft>
            </a:pPr>
            <a:endParaRPr lang="zh-CN" altLang="en-US" sz="1400" dirty="0">
              <a:solidFill>
                <a:schemeClr val="tx1">
                  <a:lumMod val="65000"/>
                  <a:lumOff val="35000"/>
                </a:schemeClr>
              </a:solidFill>
              <a:ea typeface="Alibaba PuHuiTi B"/>
            </a:endParaRPr>
          </a:p>
        </p:txBody>
      </p:sp>
    </p:spTree>
    <p:extLst>
      <p:ext uri="{BB962C8B-B14F-4D97-AF65-F5344CB8AC3E}">
        <p14:creationId xmlns:p14="http://schemas.microsoft.com/office/powerpoint/2010/main" val="1805885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GROUP BY</a:t>
            </a:r>
            <a:r>
              <a:rPr lang="zh-CN" altLang="en-US" dirty="0"/>
              <a:t>使用</a:t>
            </a:r>
          </a:p>
        </p:txBody>
      </p:sp>
      <p:sp>
        <p:nvSpPr>
          <p:cNvPr id="8" name="TextBox 3">
            <a:extLst>
              <a:ext uri="{FF2B5EF4-FFF2-40B4-BE49-F238E27FC236}">
                <a16:creationId xmlns:a16="http://schemas.microsoft.com/office/drawing/2014/main" id="{0C998B78-AB18-3C47-A1C7-25AE9A3A40B0}"/>
              </a:ext>
            </a:extLst>
          </p:cNvPr>
          <p:cNvSpPr txBox="1"/>
          <p:nvPr/>
        </p:nvSpPr>
        <p:spPr>
          <a:xfrm>
            <a:off x="1155487" y="1757050"/>
            <a:ext cx="9216421" cy="280076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--5</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GROUP BY</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根据</a:t>
            </a:r>
            <a:r>
              <a:rPr lang="zh-CN" altLang="zh-CN" sz="1600" i="1" dirty="0">
                <a:solidFill>
                  <a:srgbClr val="999999"/>
                </a:solidFill>
                <a:latin typeface="Arial Unicode MS" panose="020B0604020202020204" pitchFamily="34" charset="-122"/>
                <a:ea typeface="JetBrains Mono"/>
              </a:rPr>
              <a:t>state</a:t>
            </a:r>
            <a:r>
              <a:rPr lang="zh-CN" altLang="zh-CN" sz="1600" i="1" dirty="0">
                <a:solidFill>
                  <a:srgbClr val="999999"/>
                </a:solidFill>
                <a:latin typeface="宋体" panose="02010600030101010101" pitchFamily="2" charset="-122"/>
                <a:ea typeface="宋体" panose="02010600030101010101" pitchFamily="2" charset="-122"/>
              </a:rPr>
              <a:t>州进行分组</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--SemanticException:Expression not in GROUP BY key 'deaths'</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--deaths</a:t>
            </a:r>
            <a:r>
              <a:rPr lang="zh-CN" altLang="zh-CN" sz="1600" i="1" dirty="0">
                <a:solidFill>
                  <a:srgbClr val="999999"/>
                </a:solidFill>
                <a:latin typeface="宋体" panose="02010600030101010101" pitchFamily="2" charset="-122"/>
                <a:ea typeface="宋体" panose="02010600030101010101" pitchFamily="2" charset="-122"/>
              </a:rPr>
              <a:t>不是分组字段 报错</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--state</a:t>
            </a:r>
            <a:r>
              <a:rPr lang="zh-CN" altLang="zh-CN" sz="1600" i="1" dirty="0">
                <a:solidFill>
                  <a:srgbClr val="999999"/>
                </a:solidFill>
                <a:latin typeface="宋体" panose="02010600030101010101" pitchFamily="2" charset="-122"/>
                <a:ea typeface="宋体" panose="02010600030101010101" pitchFamily="2" charset="-122"/>
              </a:rPr>
              <a:t>是分组字段 可以直接出现在</a:t>
            </a:r>
            <a:r>
              <a:rPr lang="zh-CN" altLang="zh-CN" sz="1600" i="1" dirty="0">
                <a:solidFill>
                  <a:srgbClr val="999999"/>
                </a:solidFill>
                <a:latin typeface="Arial Unicode MS" panose="020B0604020202020204" pitchFamily="34" charset="-122"/>
                <a:ea typeface="JetBrains Mono"/>
              </a:rPr>
              <a:t>select_expr</a:t>
            </a:r>
            <a:r>
              <a:rPr lang="zh-CN" altLang="zh-CN" sz="1600" i="1" dirty="0">
                <a:solidFill>
                  <a:srgbClr val="999999"/>
                </a:solidFill>
                <a:latin typeface="宋体" panose="02010600030101010101" pitchFamily="2" charset="-122"/>
                <a:ea typeface="宋体" panose="02010600030101010101" pitchFamily="2" charset="-122"/>
              </a:rPr>
              <a:t>中</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871094"/>
                </a:solidFill>
                <a:latin typeface="Arial Unicode MS" panose="020B0604020202020204" pitchFamily="34" charset="-122"/>
                <a:ea typeface="JetBrains Mono"/>
              </a:rPr>
              <a:t>count_date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"2021-01-28"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错误写法</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被聚合函数应用</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871094"/>
                </a:solidFill>
                <a:latin typeface="Arial Unicode MS" panose="020B0604020202020204" pitchFamily="34" charset="-122"/>
                <a:ea typeface="JetBrains Mono"/>
              </a:rPr>
              <a:t>count_date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"2021-01-28"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正确写法</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8464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t>SQL</a:t>
            </a:r>
            <a:r>
              <a:rPr lang="zh-CN" altLang="en-US" dirty="0"/>
              <a:t>中增加</a:t>
            </a:r>
            <a:r>
              <a:rPr lang="en-US" altLang="zh-CN" dirty="0"/>
              <a:t>HAVING</a:t>
            </a:r>
            <a:r>
              <a:rPr lang="zh-CN" altLang="en-US" dirty="0"/>
              <a:t>子句原因是，</a:t>
            </a:r>
            <a:r>
              <a:rPr lang="en-US" altLang="zh-CN" dirty="0"/>
              <a:t>WHERE</a:t>
            </a:r>
            <a:r>
              <a:rPr lang="zh-CN" altLang="en-US" dirty="0"/>
              <a:t>关键字无法与聚合函数一起使用。</a:t>
            </a:r>
          </a:p>
          <a:p>
            <a:r>
              <a:rPr lang="en-US" altLang="zh-CN" dirty="0">
                <a:solidFill>
                  <a:srgbClr val="92D050"/>
                </a:solidFill>
              </a:rPr>
              <a:t>HAVING</a:t>
            </a:r>
            <a:r>
              <a:rPr lang="zh-CN" altLang="en-US" dirty="0">
                <a:solidFill>
                  <a:srgbClr val="92D050"/>
                </a:solidFill>
              </a:rPr>
              <a:t>子句可以让我们筛选分组后的各组数据</a:t>
            </a:r>
            <a:r>
              <a:rPr lang="en-US" altLang="zh-CN" dirty="0">
                <a:solidFill>
                  <a:srgbClr val="92D050"/>
                </a:solidFill>
              </a:rPr>
              <a:t>,</a:t>
            </a:r>
            <a:r>
              <a:rPr lang="zh-CN" altLang="en-US" dirty="0">
                <a:solidFill>
                  <a:srgbClr val="92D050"/>
                </a:solidFill>
              </a:rPr>
              <a:t>并且可以在</a:t>
            </a:r>
            <a:r>
              <a:rPr lang="en-US" altLang="zh-CN" dirty="0">
                <a:solidFill>
                  <a:srgbClr val="92D050"/>
                </a:solidFill>
              </a:rPr>
              <a:t>Having</a:t>
            </a:r>
            <a:r>
              <a:rPr lang="zh-CN" altLang="en-US" dirty="0">
                <a:solidFill>
                  <a:srgbClr val="92D050"/>
                </a:solidFill>
              </a:rPr>
              <a:t>中使用聚合函数，因为此时</a:t>
            </a:r>
            <a:r>
              <a:rPr lang="en-US" altLang="zh-CN" dirty="0">
                <a:solidFill>
                  <a:srgbClr val="92D050"/>
                </a:solidFill>
              </a:rPr>
              <a:t>where</a:t>
            </a:r>
            <a:r>
              <a:rPr lang="zh-CN" altLang="en-US" dirty="0">
                <a:solidFill>
                  <a:srgbClr val="92D050"/>
                </a:solidFill>
              </a:rPr>
              <a:t>，</a:t>
            </a:r>
            <a:r>
              <a:rPr lang="en-US" altLang="zh-CN" dirty="0">
                <a:solidFill>
                  <a:srgbClr val="92D050"/>
                </a:solidFill>
              </a:rPr>
              <a:t>group by</a:t>
            </a:r>
            <a:r>
              <a:rPr lang="zh-CN" altLang="en-US" dirty="0">
                <a:solidFill>
                  <a:srgbClr val="92D050"/>
                </a:solidFill>
              </a:rPr>
              <a:t>已经执行结束，结果集已经确定</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HAVING</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3027830" y="2892207"/>
            <a:ext cx="6115698" cy="381642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--6</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having</a:t>
            </a:r>
            <a:br>
              <a:rPr lang="zh-CN" altLang="zh-CN" sz="1100" i="1" dirty="0">
                <a:solidFill>
                  <a:srgbClr val="999999"/>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统计死亡病例数大于</a:t>
            </a:r>
            <a:r>
              <a:rPr lang="zh-CN" altLang="zh-CN" sz="1100" i="1" dirty="0">
                <a:solidFill>
                  <a:srgbClr val="999999"/>
                </a:solidFill>
                <a:latin typeface="Arial Unicode MS" panose="020B0604020202020204" pitchFamily="34" charset="-122"/>
                <a:ea typeface="JetBrains Mono"/>
              </a:rPr>
              <a:t>10000</a:t>
            </a:r>
            <a:r>
              <a:rPr lang="zh-CN" altLang="zh-CN" sz="1100" i="1" dirty="0">
                <a:solidFill>
                  <a:srgbClr val="999999"/>
                </a:solidFill>
                <a:latin typeface="宋体" panose="02010600030101010101" pitchFamily="2" charset="-122"/>
                <a:ea typeface="宋体" panose="02010600030101010101" pitchFamily="2" charset="-122"/>
              </a:rPr>
              <a:t>的州</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--where</a:t>
            </a:r>
            <a:r>
              <a:rPr lang="zh-CN" altLang="zh-CN" sz="1100" i="1" dirty="0">
                <a:solidFill>
                  <a:srgbClr val="999999"/>
                </a:solidFill>
                <a:latin typeface="宋体" panose="02010600030101010101" pitchFamily="2" charset="-122"/>
                <a:ea typeface="宋体" panose="02010600030101010101" pitchFamily="2" charset="-122"/>
              </a:rPr>
              <a:t>语句中不能使用聚合函数 语法报错</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t_usa_covid19_p </a:t>
            </a: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67D17"/>
                </a:solidFill>
                <a:latin typeface="Arial Unicode MS" panose="020B0604020202020204" pitchFamily="34" charset="-122"/>
                <a:ea typeface="JetBrains Mono"/>
              </a:rPr>
              <a:t>"2021-01-28" </a:t>
            </a:r>
            <a:r>
              <a:rPr lang="zh-CN" altLang="zh-CN" sz="1100" dirty="0">
                <a:solidFill>
                  <a:srgbClr val="0033B3"/>
                </a:solidFill>
                <a:latin typeface="Arial Unicode MS" panose="020B0604020202020204" pitchFamily="34" charset="-122"/>
                <a:ea typeface="JetBrains Mono"/>
              </a:rPr>
              <a:t>and </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 &gt;</a:t>
            </a:r>
            <a:r>
              <a:rPr lang="zh-CN" altLang="zh-CN" sz="1100" dirty="0">
                <a:solidFill>
                  <a:srgbClr val="1750EB"/>
                </a:solidFill>
                <a:latin typeface="Arial Unicode MS" panose="020B0604020202020204" pitchFamily="34" charset="-122"/>
                <a:ea typeface="JetBrains Mono"/>
              </a:rPr>
              <a:t>10000 </a:t>
            </a:r>
            <a:r>
              <a:rPr lang="zh-CN" altLang="zh-CN" sz="1100" dirty="0">
                <a:solidFill>
                  <a:srgbClr val="0033B3"/>
                </a:solidFill>
                <a:latin typeface="Arial Unicode MS" panose="020B0604020202020204" pitchFamily="34" charset="-122"/>
                <a:ea typeface="JetBrains Mono"/>
              </a:rPr>
              <a:t>group by </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先</a:t>
            </a:r>
            <a:r>
              <a:rPr lang="zh-CN" altLang="zh-CN" sz="1100" i="1" dirty="0">
                <a:solidFill>
                  <a:srgbClr val="999999"/>
                </a:solidFill>
                <a:latin typeface="Arial Unicode MS" panose="020B0604020202020204" pitchFamily="34" charset="-122"/>
                <a:ea typeface="JetBrains Mono"/>
              </a:rPr>
              <a:t>where</a:t>
            </a:r>
            <a:r>
              <a:rPr lang="zh-CN" altLang="zh-CN" sz="1100" i="1" dirty="0">
                <a:solidFill>
                  <a:srgbClr val="999999"/>
                </a:solidFill>
                <a:latin typeface="宋体" panose="02010600030101010101" pitchFamily="2" charset="-122"/>
                <a:ea typeface="宋体" panose="02010600030101010101" pitchFamily="2" charset="-122"/>
              </a:rPr>
              <a:t>分组前过滤（此处是分区裁剪），再进行</a:t>
            </a:r>
            <a:r>
              <a:rPr lang="zh-CN" altLang="zh-CN" sz="1100" i="1" dirty="0">
                <a:solidFill>
                  <a:srgbClr val="999999"/>
                </a:solidFill>
                <a:latin typeface="Arial Unicode MS" panose="020B0604020202020204" pitchFamily="34" charset="-122"/>
                <a:ea typeface="JetBrains Mono"/>
              </a:rPr>
              <a:t>group by</a:t>
            </a:r>
            <a:r>
              <a:rPr lang="zh-CN" altLang="zh-CN" sz="1100" i="1" dirty="0">
                <a:solidFill>
                  <a:srgbClr val="999999"/>
                </a:solidFill>
                <a:latin typeface="宋体" panose="02010600030101010101" pitchFamily="2" charset="-122"/>
                <a:ea typeface="宋体" panose="02010600030101010101" pitchFamily="2" charset="-122"/>
              </a:rPr>
              <a:t>分组， 分组后每个分组结果集确定 再使用</a:t>
            </a:r>
            <a:r>
              <a:rPr lang="zh-CN" altLang="zh-CN" sz="1100" i="1" dirty="0">
                <a:solidFill>
                  <a:srgbClr val="999999"/>
                </a:solidFill>
                <a:latin typeface="Arial Unicode MS" panose="020B0604020202020204" pitchFamily="34" charset="-122"/>
                <a:ea typeface="JetBrains Mono"/>
              </a:rPr>
              <a:t>having</a:t>
            </a:r>
            <a:r>
              <a:rPr lang="zh-CN" altLang="zh-CN" sz="1100" i="1" dirty="0">
                <a:solidFill>
                  <a:srgbClr val="999999"/>
                </a:solidFill>
                <a:latin typeface="宋体" panose="02010600030101010101" pitchFamily="2" charset="-122"/>
                <a:ea typeface="宋体" panose="02010600030101010101" pitchFamily="2" charset="-122"/>
              </a:rPr>
              <a:t>过滤</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t_usa_covid19_p</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67D17"/>
                </a:solidFill>
                <a:latin typeface="Arial Unicode MS" panose="020B0604020202020204" pitchFamily="34" charset="-122"/>
                <a:ea typeface="JetBrains Mono"/>
              </a:rPr>
              <a:t>"2021-01-28"</a:t>
            </a:r>
            <a:br>
              <a:rPr lang="zh-CN" altLang="zh-CN" sz="1100" dirty="0">
                <a:solidFill>
                  <a:srgbClr val="067D17"/>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group by </a:t>
            </a:r>
            <a:r>
              <a:rPr lang="zh-CN" altLang="zh-CN" sz="1100" dirty="0">
                <a:solidFill>
                  <a:srgbClr val="871094"/>
                </a:solidFill>
                <a:latin typeface="Arial Unicode MS" panose="020B0604020202020204" pitchFamily="34" charset="-122"/>
                <a:ea typeface="JetBrains Mono"/>
              </a:rPr>
              <a:t>state</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having </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 &gt; </a:t>
            </a:r>
            <a:r>
              <a:rPr lang="zh-CN" altLang="zh-CN" sz="1100" dirty="0">
                <a:solidFill>
                  <a:srgbClr val="1750EB"/>
                </a:solidFill>
                <a:latin typeface="Arial Unicode MS" panose="020B0604020202020204" pitchFamily="34" charset="-122"/>
                <a:ea typeface="JetBrains Mono"/>
              </a:rPr>
              <a:t>10000</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这样写更好 即在</a:t>
            </a:r>
            <a:r>
              <a:rPr lang="zh-CN" altLang="zh-CN" sz="1100" i="1" dirty="0">
                <a:solidFill>
                  <a:srgbClr val="999999"/>
                </a:solidFill>
                <a:latin typeface="Arial Unicode MS" panose="020B0604020202020204" pitchFamily="34" charset="-122"/>
                <a:ea typeface="JetBrains Mono"/>
              </a:rPr>
              <a:t>group by</a:t>
            </a:r>
            <a:r>
              <a:rPr lang="zh-CN" altLang="zh-CN" sz="1100" i="1" dirty="0">
                <a:solidFill>
                  <a:srgbClr val="999999"/>
                </a:solidFill>
                <a:latin typeface="宋体" panose="02010600030101010101" pitchFamily="2" charset="-122"/>
                <a:ea typeface="宋体" panose="02010600030101010101" pitchFamily="2" charset="-122"/>
              </a:rPr>
              <a:t>的时候聚合函数已经作用得出结果</a:t>
            </a:r>
            <a:r>
              <a:rPr lang="zh-CN" altLang="zh-CN" sz="1100" i="1" dirty="0">
                <a:solidFill>
                  <a:srgbClr val="999999"/>
                </a:solidFill>
                <a:latin typeface="Arial Unicode MS" panose="020B0604020202020204" pitchFamily="34" charset="-122"/>
                <a:ea typeface="JetBrains Mono"/>
              </a:rPr>
              <a:t> having</a:t>
            </a:r>
            <a:r>
              <a:rPr lang="zh-CN" altLang="zh-CN" sz="1100" i="1" dirty="0">
                <a:solidFill>
                  <a:srgbClr val="999999"/>
                </a:solidFill>
                <a:latin typeface="宋体" panose="02010600030101010101" pitchFamily="2" charset="-122"/>
                <a:ea typeface="宋体" panose="02010600030101010101" pitchFamily="2" charset="-122"/>
              </a:rPr>
              <a:t>直接引用结果过滤 不需要再单独计算一次了</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as </a:t>
            </a:r>
            <a:r>
              <a:rPr lang="zh-CN" altLang="zh-CN" sz="1100" dirty="0">
                <a:solidFill>
                  <a:srgbClr val="000000"/>
                </a:solidFill>
                <a:latin typeface="Arial Unicode MS" panose="020B0604020202020204" pitchFamily="34" charset="-122"/>
                <a:ea typeface="JetBrains Mono"/>
              </a:rPr>
              <a:t>cnts</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t_usa_covid19_p</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67D17"/>
                </a:solidFill>
                <a:latin typeface="Arial Unicode MS" panose="020B0604020202020204" pitchFamily="34" charset="-122"/>
                <a:ea typeface="JetBrains Mono"/>
              </a:rPr>
              <a:t>"2021-01-28"</a:t>
            </a:r>
            <a:br>
              <a:rPr lang="zh-CN" altLang="zh-CN" sz="1100" dirty="0">
                <a:solidFill>
                  <a:srgbClr val="067D17"/>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group by </a:t>
            </a:r>
            <a:r>
              <a:rPr lang="zh-CN" altLang="zh-CN" sz="1100" dirty="0">
                <a:solidFill>
                  <a:srgbClr val="871094"/>
                </a:solidFill>
                <a:latin typeface="Arial Unicode MS" panose="020B0604020202020204" pitchFamily="34" charset="-122"/>
                <a:ea typeface="JetBrains Mono"/>
              </a:rPr>
              <a:t>state</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having </a:t>
            </a:r>
            <a:r>
              <a:rPr lang="zh-CN" altLang="zh-CN" sz="1100" dirty="0">
                <a:solidFill>
                  <a:srgbClr val="000000"/>
                </a:solidFill>
                <a:latin typeface="Arial Unicode MS" panose="020B0604020202020204" pitchFamily="34" charset="-122"/>
                <a:ea typeface="JetBrains Mono"/>
              </a:rPr>
              <a:t>cnts</a:t>
            </a:r>
            <a:r>
              <a:rPr lang="zh-CN" altLang="zh-CN" sz="1100" dirty="0">
                <a:solidFill>
                  <a:srgbClr val="080808"/>
                </a:solidFill>
                <a:latin typeface="Arial Unicode MS" panose="020B0604020202020204" pitchFamily="34" charset="-122"/>
                <a:ea typeface="JetBrains Mono"/>
              </a:rPr>
              <a:t>&gt; </a:t>
            </a:r>
            <a:r>
              <a:rPr lang="zh-CN" altLang="zh-CN" sz="1100" dirty="0">
                <a:solidFill>
                  <a:srgbClr val="1750EB"/>
                </a:solidFill>
                <a:latin typeface="Arial Unicode MS" panose="020B0604020202020204" pitchFamily="34" charset="-122"/>
                <a:ea typeface="JetBrains Mono"/>
              </a:rPr>
              <a:t>10000</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62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SQL-DQL-Select</a:t>
            </a:r>
            <a:r>
              <a:rPr lang="zh-CN" altLang="en-US" dirty="0">
                <a:solidFill>
                  <a:schemeClr val="tx1"/>
                </a:solidFill>
              </a:rPr>
              <a:t>查询数据</a:t>
            </a:r>
            <a:endParaRPr lang="en-US" altLang="zh-CN" dirty="0">
              <a:solidFill>
                <a:schemeClr val="tx1"/>
              </a:solidFill>
            </a:endParaRPr>
          </a:p>
          <a:p>
            <a:r>
              <a:rPr lang="en-US" altLang="zh-CN" dirty="0">
                <a:solidFill>
                  <a:schemeClr val="tx1"/>
                </a:solidFill>
              </a:rPr>
              <a:t>Hive SQL Join</a:t>
            </a:r>
            <a:r>
              <a:rPr lang="zh-CN" altLang="en-US" dirty="0">
                <a:solidFill>
                  <a:schemeClr val="tx1"/>
                </a:solidFill>
              </a:rPr>
              <a:t>连接操作</a:t>
            </a:r>
            <a:endParaRPr lang="en-US" altLang="zh-CN" dirty="0">
              <a:solidFill>
                <a:schemeClr val="tx1"/>
              </a:solidFill>
            </a:endParaRPr>
          </a:p>
          <a:p>
            <a:r>
              <a:rPr lang="en-US" altLang="zh-CN" dirty="0">
                <a:solidFill>
                  <a:schemeClr val="tx1"/>
                </a:solidFill>
              </a:rPr>
              <a:t>Hive </a:t>
            </a:r>
            <a:r>
              <a:rPr lang="zh-CN" altLang="en-US" dirty="0">
                <a:solidFill>
                  <a:schemeClr val="tx1"/>
                </a:solidFill>
              </a:rPr>
              <a:t>客户端与属性配置</a:t>
            </a:r>
            <a:endParaRPr lang="en-US" altLang="zh-CN" dirty="0">
              <a:solidFill>
                <a:schemeClr val="tx1"/>
              </a:solidFill>
            </a:endParaRPr>
          </a:p>
          <a:p>
            <a:r>
              <a:rPr lang="en-US" altLang="zh-CN" dirty="0">
                <a:solidFill>
                  <a:schemeClr val="tx1"/>
                </a:solidFill>
              </a:rPr>
              <a:t>Hive </a:t>
            </a:r>
            <a:r>
              <a:rPr lang="zh-CN" altLang="en-US" dirty="0">
                <a:solidFill>
                  <a:schemeClr val="tx1"/>
                </a:solidFill>
              </a:rPr>
              <a:t>内置运算符</a:t>
            </a:r>
            <a:endParaRPr lang="en-US" altLang="zh-CN" dirty="0">
              <a:solidFill>
                <a:schemeClr val="tx1"/>
              </a:solidFill>
            </a:endParaRPr>
          </a:p>
          <a:p>
            <a:r>
              <a:rPr lang="en-US" altLang="zh-CN" dirty="0">
                <a:solidFill>
                  <a:schemeClr val="tx1"/>
                </a:solidFill>
              </a:rPr>
              <a:t>Hive </a:t>
            </a:r>
            <a:r>
              <a:rPr lang="zh-CN" altLang="en-US" dirty="0">
                <a:solidFill>
                  <a:schemeClr val="tx1"/>
                </a:solidFill>
              </a:rPr>
              <a:t>函数入门</a:t>
            </a:r>
            <a:endParaRPr lang="en-US" altLang="zh-CN" dirty="0">
              <a:solidFill>
                <a:schemeClr val="tx1"/>
              </a:solidFill>
            </a:endParaRPr>
          </a:p>
        </p:txBody>
      </p:sp>
    </p:spTree>
    <p:extLst>
      <p:ext uri="{BB962C8B-B14F-4D97-AF65-F5344CB8AC3E}">
        <p14:creationId xmlns:p14="http://schemas.microsoft.com/office/powerpoint/2010/main" val="371018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having</a:t>
            </a:r>
            <a:r>
              <a:rPr lang="zh-CN" altLang="en-US" dirty="0"/>
              <a:t>是在分组后对数据进行过滤</a:t>
            </a:r>
          </a:p>
          <a:p>
            <a:r>
              <a:rPr lang="en-US" altLang="zh-CN" dirty="0"/>
              <a:t>where</a:t>
            </a:r>
            <a:r>
              <a:rPr lang="zh-CN" altLang="en-US" dirty="0"/>
              <a:t>是在分组前对数据进行过滤</a:t>
            </a:r>
          </a:p>
          <a:p>
            <a:r>
              <a:rPr lang="en-US" altLang="zh-CN" dirty="0"/>
              <a:t>having</a:t>
            </a:r>
            <a:r>
              <a:rPr lang="zh-CN" altLang="en-US" dirty="0"/>
              <a:t>后面可以使用聚合函数</a:t>
            </a:r>
          </a:p>
          <a:p>
            <a:r>
              <a:rPr lang="en-US" altLang="zh-CN" dirty="0"/>
              <a:t>where</a:t>
            </a:r>
            <a:r>
              <a:rPr lang="zh-CN" altLang="en-US" dirty="0"/>
              <a:t>后面不可以使用聚合函数</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HAVING</a:t>
            </a:r>
            <a:r>
              <a:rPr lang="zh-CN" altLang="en-US" dirty="0"/>
              <a:t>与</a:t>
            </a:r>
            <a:r>
              <a:rPr lang="en-US" altLang="zh-CN" dirty="0"/>
              <a:t>WHERE</a:t>
            </a:r>
            <a:r>
              <a:rPr lang="zh-CN" altLang="en-US" dirty="0"/>
              <a:t>区别</a:t>
            </a:r>
          </a:p>
        </p:txBody>
      </p:sp>
    </p:spTree>
    <p:extLst>
      <p:ext uri="{BB962C8B-B14F-4D97-AF65-F5344CB8AC3E}">
        <p14:creationId xmlns:p14="http://schemas.microsoft.com/office/powerpoint/2010/main" val="347906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393584"/>
            <a:ext cx="10749598" cy="4219575"/>
          </a:xfrm>
        </p:spPr>
        <p:txBody>
          <a:bodyPr/>
          <a:lstStyle/>
          <a:p>
            <a:r>
              <a:rPr lang="en-US" altLang="zh-CN" dirty="0"/>
              <a:t>LIMIT</a:t>
            </a:r>
            <a:r>
              <a:rPr lang="zh-CN" altLang="en-US" dirty="0"/>
              <a:t>用于</a:t>
            </a:r>
            <a:r>
              <a:rPr lang="zh-CN" altLang="en-US" dirty="0">
                <a:solidFill>
                  <a:srgbClr val="FF0000"/>
                </a:solidFill>
              </a:rPr>
              <a:t>限制</a:t>
            </a:r>
            <a:r>
              <a:rPr lang="en-US" altLang="zh-CN" dirty="0">
                <a:solidFill>
                  <a:srgbClr val="92D050"/>
                </a:solidFill>
              </a:rPr>
              <a:t>SELECT</a:t>
            </a:r>
            <a:r>
              <a:rPr lang="zh-CN" altLang="en-US" dirty="0">
                <a:solidFill>
                  <a:srgbClr val="92D050"/>
                </a:solidFill>
              </a:rPr>
              <a:t>语句返回的</a:t>
            </a:r>
            <a:r>
              <a:rPr lang="zh-CN" altLang="en-US" b="1" dirty="0">
                <a:solidFill>
                  <a:srgbClr val="FF0000"/>
                </a:solidFill>
              </a:rPr>
              <a:t>行数</a:t>
            </a:r>
            <a:r>
              <a:rPr lang="zh-CN" altLang="en-US" dirty="0"/>
              <a:t>。</a:t>
            </a:r>
          </a:p>
          <a:p>
            <a:r>
              <a:rPr lang="en-US" altLang="zh-CN" dirty="0"/>
              <a:t>LIMIT</a:t>
            </a:r>
            <a:r>
              <a:rPr lang="zh-CN" altLang="en-US" dirty="0"/>
              <a:t>接受一个或两个数字参数，这两 个参数都必须是</a:t>
            </a:r>
            <a:r>
              <a:rPr lang="zh-CN" altLang="en-US" dirty="0">
                <a:solidFill>
                  <a:srgbClr val="92D050"/>
                </a:solidFill>
              </a:rPr>
              <a:t>非负整数</a:t>
            </a:r>
            <a:r>
              <a:rPr lang="zh-CN" altLang="en-US" dirty="0"/>
              <a:t>常量。</a:t>
            </a:r>
          </a:p>
          <a:p>
            <a:r>
              <a:rPr lang="zh-CN" altLang="en-US" dirty="0"/>
              <a:t>第一个参数指定要返回的第一行的偏移量（从 </a:t>
            </a:r>
            <a:r>
              <a:rPr lang="en-US" altLang="zh-CN" dirty="0"/>
              <a:t>Hive 2.0.0</a:t>
            </a:r>
            <a:r>
              <a:rPr lang="zh-CN" altLang="en-US" dirty="0"/>
              <a:t>开始），第二个参数指定要返回的最大行数。当给出单个参数时，它代表最大行数，并且偏移量默认为</a:t>
            </a:r>
            <a:r>
              <a:rPr lang="en-US" altLang="zh-CN" dirty="0"/>
              <a:t>0</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LIMIT</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1218060" y="2994796"/>
            <a:ext cx="9336728" cy="375487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--7</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limit</a:t>
            </a:r>
            <a:br>
              <a:rPr lang="zh-CN" altLang="zh-CN" sz="1400" i="1" dirty="0">
                <a:solidFill>
                  <a:srgbClr val="999999"/>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没有限制返回</a:t>
            </a:r>
            <a:r>
              <a:rPr lang="zh-CN" altLang="zh-CN" sz="1400" i="1" dirty="0">
                <a:solidFill>
                  <a:srgbClr val="999999"/>
                </a:solidFill>
                <a:latin typeface="Arial Unicode MS" panose="020B0604020202020204" pitchFamily="34" charset="-122"/>
                <a:ea typeface="JetBrains Mono"/>
              </a:rPr>
              <a:t>2021.1.28 </a:t>
            </a:r>
            <a:r>
              <a:rPr lang="zh-CN" altLang="zh-CN" sz="1400" i="1" dirty="0">
                <a:solidFill>
                  <a:srgbClr val="999999"/>
                </a:solidFill>
                <a:latin typeface="宋体" panose="02010600030101010101" pitchFamily="2" charset="-122"/>
                <a:ea typeface="宋体" panose="02010600030101010101" pitchFamily="2" charset="-122"/>
              </a:rPr>
              <a:t>加州的所有记录</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返回结果集的</a:t>
            </a:r>
            <a:r>
              <a:rPr lang="zh-CN" altLang="zh-CN" sz="1400" i="1" dirty="0">
                <a:solidFill>
                  <a:srgbClr val="FF0000"/>
                </a:solidFill>
                <a:latin typeface="宋体" panose="02010600030101010101" pitchFamily="2" charset="-122"/>
                <a:ea typeface="宋体" panose="02010600030101010101" pitchFamily="2" charset="-122"/>
              </a:rPr>
              <a:t>前</a:t>
            </a:r>
            <a:r>
              <a:rPr lang="zh-CN" altLang="zh-CN" sz="1400" i="1" dirty="0">
                <a:solidFill>
                  <a:srgbClr val="FF0000"/>
                </a:solidFill>
                <a:latin typeface="Arial Unicode MS" panose="020B0604020202020204" pitchFamily="34" charset="-122"/>
                <a:ea typeface="JetBrains Mono"/>
              </a:rPr>
              <a:t>5</a:t>
            </a:r>
            <a:r>
              <a:rPr lang="zh-CN" altLang="zh-CN" sz="1400" i="1" dirty="0">
                <a:solidFill>
                  <a:srgbClr val="FF0000"/>
                </a:solidFill>
                <a:latin typeface="宋体" panose="02010600030101010101" pitchFamily="2" charset="-122"/>
                <a:ea typeface="宋体" panose="02010600030101010101" pitchFamily="2" charset="-122"/>
              </a:rPr>
              <a:t>条</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67D17"/>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limit </a:t>
            </a:r>
            <a:r>
              <a:rPr lang="zh-CN" altLang="zh-CN" sz="1400" dirty="0">
                <a:solidFill>
                  <a:srgbClr val="1750EB"/>
                </a:solidFill>
                <a:latin typeface="Arial Unicode MS" panose="020B0604020202020204" pitchFamily="34" charset="-122"/>
                <a:ea typeface="JetBrains Mono"/>
              </a:rPr>
              <a:t>5</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返回结果集从</a:t>
            </a:r>
            <a:r>
              <a:rPr lang="zh-CN" altLang="en-US" sz="1400" i="1" dirty="0">
                <a:solidFill>
                  <a:srgbClr val="FF0000"/>
                </a:solidFill>
                <a:latin typeface="宋体" panose="02010600030101010101" pitchFamily="2" charset="-122"/>
                <a:ea typeface="宋体" panose="02010600030101010101" pitchFamily="2" charset="-122"/>
              </a:rPr>
              <a:t>偏移量</a:t>
            </a:r>
            <a:r>
              <a:rPr lang="en-US" altLang="zh-CN" sz="1400" i="1" dirty="0">
                <a:solidFill>
                  <a:srgbClr val="FF0000"/>
                </a:solidFill>
                <a:latin typeface="宋体" panose="02010600030101010101" pitchFamily="2" charset="-122"/>
                <a:ea typeface="宋体" panose="02010600030101010101" pitchFamily="2" charset="-122"/>
              </a:rPr>
              <a:t>2</a:t>
            </a:r>
            <a:r>
              <a:rPr lang="zh-CN" altLang="en-US" sz="1400" i="1" dirty="0">
                <a:solidFill>
                  <a:srgbClr val="FF0000"/>
                </a:solidFill>
                <a:latin typeface="宋体" panose="02010600030101010101" pitchFamily="2" charset="-122"/>
                <a:ea typeface="宋体" panose="02010600030101010101" pitchFamily="2" charset="-122"/>
              </a:rPr>
              <a:t>的行</a:t>
            </a:r>
            <a:r>
              <a:rPr lang="zh-CN" altLang="zh-CN" sz="1400" i="1" dirty="0">
                <a:solidFill>
                  <a:srgbClr val="FF0000"/>
                </a:solidFill>
                <a:latin typeface="宋体" panose="02010600030101010101" pitchFamily="2" charset="-122"/>
                <a:ea typeface="宋体" panose="02010600030101010101" pitchFamily="2" charset="-122"/>
              </a:rPr>
              <a:t>开始 共</a:t>
            </a:r>
            <a:r>
              <a:rPr lang="zh-CN" altLang="zh-CN" sz="1400" i="1" dirty="0">
                <a:solidFill>
                  <a:srgbClr val="FF0000"/>
                </a:solidFill>
                <a:latin typeface="Arial Unicode MS" panose="020B0604020202020204" pitchFamily="34" charset="-122"/>
                <a:ea typeface="JetBrains Mono"/>
              </a:rPr>
              <a:t>3</a:t>
            </a:r>
            <a:r>
              <a:rPr lang="zh-CN" altLang="zh-CN" sz="1400" i="1" dirty="0">
                <a:solidFill>
                  <a:srgbClr val="FF0000"/>
                </a:solidFill>
                <a:latin typeface="宋体" panose="02010600030101010101" pitchFamily="2" charset="-122"/>
                <a:ea typeface="宋体" panose="02010600030101010101" pitchFamily="2" charset="-122"/>
              </a:rPr>
              <a:t>行</a:t>
            </a:r>
            <a:br>
              <a:rPr lang="zh-CN" altLang="zh-CN" sz="1400" i="1" dirty="0">
                <a:solidFill>
                  <a:srgbClr val="FF0000"/>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limit </a:t>
            </a:r>
            <a:r>
              <a:rPr lang="zh-CN" altLang="zh-CN" sz="1400" dirty="0">
                <a:solidFill>
                  <a:srgbClr val="1750EB"/>
                </a:solidFill>
                <a:latin typeface="Arial Unicode MS" panose="020B0604020202020204" pitchFamily="34" charset="-122"/>
                <a:ea typeface="JetBrains Mono"/>
              </a:rPr>
              <a:t>2</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1750EB"/>
                </a:solidFill>
                <a:latin typeface="Arial Unicode MS" panose="020B0604020202020204" pitchFamily="34" charset="-122"/>
                <a:ea typeface="JetBrains Mono"/>
              </a:rPr>
              <a:t>3</a:t>
            </a:r>
            <a:r>
              <a:rPr lang="zh-CN" altLang="zh-CN" sz="1400" dirty="0">
                <a:solidFill>
                  <a:srgbClr val="080808"/>
                </a:solidFill>
                <a:latin typeface="Arial Unicode MS" panose="020B0604020202020204" pitchFamily="34" charset="-122"/>
                <a:ea typeface="JetBrains Mono"/>
              </a:rPr>
              <a:t>; </a:t>
            </a: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注意 第一个参数</a:t>
            </a:r>
            <a:r>
              <a:rPr lang="zh-CN" altLang="zh-CN" sz="1400" i="1" dirty="0">
                <a:solidFill>
                  <a:srgbClr val="FF0000"/>
                </a:solidFill>
                <a:latin typeface="宋体" panose="02010600030101010101" pitchFamily="2" charset="-122"/>
                <a:ea typeface="宋体" panose="02010600030101010101" pitchFamily="2" charset="-122"/>
              </a:rPr>
              <a:t>偏移量是从</a:t>
            </a:r>
            <a:r>
              <a:rPr lang="zh-CN" altLang="zh-CN" sz="1400" i="1" dirty="0">
                <a:solidFill>
                  <a:srgbClr val="FF0000"/>
                </a:solidFill>
                <a:latin typeface="Arial Unicode MS" panose="020B0604020202020204" pitchFamily="34" charset="-122"/>
                <a:ea typeface="JetBrains Mono"/>
              </a:rPr>
              <a:t>0</a:t>
            </a:r>
            <a:r>
              <a:rPr lang="zh-CN" altLang="zh-CN" sz="1400" i="1" dirty="0">
                <a:solidFill>
                  <a:srgbClr val="FF0000"/>
                </a:solidFill>
                <a:latin typeface="宋体" panose="02010600030101010101" pitchFamily="2" charset="-122"/>
                <a:ea typeface="宋体" panose="02010600030101010101" pitchFamily="2" charset="-122"/>
              </a:rPr>
              <a:t>开始的</a:t>
            </a:r>
            <a:endParaRPr lang="zh-CN" altLang="zh-CN" dirty="0">
              <a:solidFill>
                <a:srgbClr val="FF0000"/>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670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dirty="0"/>
              <a:t>在查询过程中执行顺序：</a:t>
            </a:r>
            <a:r>
              <a:rPr lang="en-US" altLang="zh-CN" b="1" dirty="0">
                <a:solidFill>
                  <a:srgbClr val="92D050"/>
                </a:solidFill>
              </a:rPr>
              <a:t>from &gt; where &gt; group</a:t>
            </a:r>
            <a:r>
              <a:rPr lang="zh-CN" altLang="zh-CN" b="1" dirty="0">
                <a:solidFill>
                  <a:srgbClr val="92D050"/>
                </a:solidFill>
              </a:rPr>
              <a:t>（含聚合）</a:t>
            </a:r>
            <a:r>
              <a:rPr lang="en-US" altLang="zh-CN" b="1" dirty="0">
                <a:solidFill>
                  <a:srgbClr val="92D050"/>
                </a:solidFill>
              </a:rPr>
              <a:t>&gt; having &gt;order &gt; select</a:t>
            </a:r>
            <a:r>
              <a:rPr lang="zh-CN" altLang="en-US" b="1" dirty="0">
                <a:solidFill>
                  <a:srgbClr val="92D050"/>
                </a:solidFill>
              </a:rPr>
              <a:t>；</a:t>
            </a:r>
            <a:endParaRPr lang="zh-CN" altLang="zh-CN" dirty="0"/>
          </a:p>
          <a:p>
            <a:pPr marL="342900" indent="-342900">
              <a:buFont typeface="+mj-lt"/>
              <a:buAutoNum type="arabicPeriod"/>
            </a:pPr>
            <a:r>
              <a:rPr lang="zh-CN" altLang="zh-CN" dirty="0"/>
              <a:t>聚合语句</a:t>
            </a:r>
            <a:r>
              <a:rPr lang="en-US" altLang="zh-CN" dirty="0"/>
              <a:t>(sum,min,max,avg,count)</a:t>
            </a:r>
            <a:r>
              <a:rPr lang="zh-CN" altLang="zh-CN" dirty="0"/>
              <a:t>要比</a:t>
            </a:r>
            <a:r>
              <a:rPr lang="en-US" altLang="zh-CN" dirty="0"/>
              <a:t>having</a:t>
            </a:r>
            <a:r>
              <a:rPr lang="zh-CN" altLang="zh-CN" dirty="0"/>
              <a:t>子句优先执行</a:t>
            </a:r>
            <a:endParaRPr lang="en-US" altLang="zh-CN" dirty="0"/>
          </a:p>
          <a:p>
            <a:pPr marL="342900" indent="-342900">
              <a:buFont typeface="+mj-lt"/>
              <a:buAutoNum type="arabicPeriod"/>
            </a:pPr>
            <a:r>
              <a:rPr lang="en-US" altLang="zh-CN" dirty="0"/>
              <a:t>where</a:t>
            </a:r>
            <a:r>
              <a:rPr lang="zh-CN" altLang="zh-CN" dirty="0"/>
              <a:t>子句在查询过程中执行优先级别优先于聚合语句</a:t>
            </a:r>
            <a:r>
              <a:rPr lang="en-US" altLang="zh-CN" dirty="0"/>
              <a:t>(</a:t>
            </a:r>
            <a:r>
              <a:rPr lang="en-US" altLang="zh-CN" dirty="0" err="1"/>
              <a:t>sum,min,max,avg,count</a:t>
            </a:r>
            <a:r>
              <a:rPr lang="en-US" altLang="zh-CN" dirty="0"/>
              <a:t>)</a:t>
            </a:r>
            <a:endParaRPr lang="zh-CN" altLang="zh-CN" dirty="0"/>
          </a:p>
          <a:p>
            <a:r>
              <a:rPr lang="zh-CN" altLang="zh-CN" dirty="0"/>
              <a:t>结合下面</a:t>
            </a:r>
            <a:r>
              <a:rPr lang="en-US" altLang="zh-CN" dirty="0"/>
              <a:t>SQL</a:t>
            </a:r>
            <a:r>
              <a:rPr lang="zh-CN" altLang="zh-CN" dirty="0"/>
              <a:t>感受：</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zh-CN" altLang="en-US" dirty="0"/>
              <a:t>执行顺序</a:t>
            </a:r>
          </a:p>
        </p:txBody>
      </p:sp>
      <p:sp>
        <p:nvSpPr>
          <p:cNvPr id="8" name="TextBox 3">
            <a:extLst>
              <a:ext uri="{FF2B5EF4-FFF2-40B4-BE49-F238E27FC236}">
                <a16:creationId xmlns:a16="http://schemas.microsoft.com/office/drawing/2014/main" id="{0C998B78-AB18-3C47-A1C7-25AE9A3A40B0}"/>
              </a:ext>
            </a:extLst>
          </p:cNvPr>
          <p:cNvSpPr txBox="1"/>
          <p:nvPr/>
        </p:nvSpPr>
        <p:spPr>
          <a:xfrm>
            <a:off x="3038151" y="3993328"/>
            <a:ext cx="6115698" cy="938719"/>
          </a:xfrm>
          <a:prstGeom prst="rect">
            <a:avLst/>
          </a:prstGeom>
          <a:solidFill>
            <a:srgbClr val="FFFFE4"/>
          </a:solidFill>
          <a:ln w="3175">
            <a:solidFill>
              <a:srgbClr val="919191"/>
            </a:solidFill>
          </a:ln>
        </p:spPr>
        <p:txBody>
          <a:bodyPr wrap="square">
            <a:spAutoFit/>
          </a:bodyPr>
          <a:lstStyle/>
          <a:p>
            <a:r>
              <a:rPr lang="en-US" altLang="zh-CN" sz="1100" dirty="0">
                <a:solidFill>
                  <a:srgbClr val="0033B3"/>
                </a:solidFill>
                <a:latin typeface="Courier New" panose="02070309020205020404" pitchFamily="49" charset="0"/>
                <a:ea typeface="宋体" panose="02010600030101010101" pitchFamily="2" charset="-122"/>
              </a:rPr>
              <a:t>select </a:t>
            </a:r>
            <a:r>
              <a:rPr lang="en-US" altLang="zh-CN" sz="1100" dirty="0" err="1">
                <a:solidFill>
                  <a:srgbClr val="871094"/>
                </a:solidFill>
                <a:latin typeface="Courier New" panose="02070309020205020404" pitchFamily="49" charset="0"/>
                <a:ea typeface="宋体" panose="02010600030101010101" pitchFamily="2" charset="-122"/>
              </a:rPr>
              <a:t>state</a:t>
            </a:r>
            <a:r>
              <a:rPr lang="en-US" altLang="zh-CN" sz="1100" dirty="0" err="1">
                <a:solidFill>
                  <a:srgbClr val="080808"/>
                </a:solidFill>
                <a:latin typeface="Courier New" panose="02070309020205020404" pitchFamily="49" charset="0"/>
                <a:ea typeface="宋体" panose="02010600030101010101" pitchFamily="2" charset="-122"/>
              </a:rPr>
              <a:t>,</a:t>
            </a:r>
            <a:r>
              <a:rPr lang="en-US" altLang="zh-CN" sz="1100" i="1" dirty="0" err="1">
                <a:solidFill>
                  <a:srgbClr val="080808"/>
                </a:solidFill>
                <a:latin typeface="Courier New" panose="02070309020205020404" pitchFamily="49" charset="0"/>
                <a:ea typeface="宋体" panose="02010600030101010101" pitchFamily="2" charset="-122"/>
              </a:rPr>
              <a:t>sum</a:t>
            </a:r>
            <a:r>
              <a:rPr lang="en-US" altLang="zh-CN" sz="1100" dirty="0">
                <a:solidFill>
                  <a:srgbClr val="080808"/>
                </a:solidFill>
                <a:latin typeface="Courier New" panose="02070309020205020404" pitchFamily="49" charset="0"/>
                <a:ea typeface="宋体" panose="02010600030101010101" pitchFamily="2" charset="-122"/>
              </a:rPr>
              <a:t>(</a:t>
            </a:r>
            <a:r>
              <a:rPr lang="en-US" altLang="zh-CN" sz="1100" dirty="0">
                <a:solidFill>
                  <a:srgbClr val="871094"/>
                </a:solidFill>
                <a:latin typeface="Courier New" panose="02070309020205020404" pitchFamily="49" charset="0"/>
                <a:ea typeface="宋体" panose="02010600030101010101" pitchFamily="2" charset="-122"/>
              </a:rPr>
              <a:t>deaths</a:t>
            </a:r>
            <a:r>
              <a:rPr lang="en-US" altLang="zh-CN" sz="1100" dirty="0">
                <a:solidFill>
                  <a:srgbClr val="080808"/>
                </a:solidFill>
                <a:latin typeface="Courier New" panose="02070309020205020404" pitchFamily="49" charset="0"/>
                <a:ea typeface="宋体" panose="02010600030101010101" pitchFamily="2" charset="-122"/>
              </a:rPr>
              <a:t>) </a:t>
            </a:r>
            <a:r>
              <a:rPr lang="en-US" altLang="zh-CN" sz="1100" dirty="0">
                <a:solidFill>
                  <a:srgbClr val="0033B3"/>
                </a:solidFill>
                <a:latin typeface="Courier New" panose="02070309020205020404" pitchFamily="49" charset="0"/>
                <a:ea typeface="宋体" panose="02010600030101010101" pitchFamily="2" charset="-122"/>
              </a:rPr>
              <a:t>as </a:t>
            </a:r>
            <a:r>
              <a:rPr lang="en-US" altLang="zh-CN" sz="1100" dirty="0" err="1">
                <a:solidFill>
                  <a:srgbClr val="000000"/>
                </a:solidFill>
                <a:latin typeface="Courier New" panose="02070309020205020404" pitchFamily="49" charset="0"/>
                <a:ea typeface="宋体" panose="02010600030101010101" pitchFamily="2" charset="-122"/>
              </a:rPr>
              <a:t>cnts</a:t>
            </a:r>
            <a:br>
              <a:rPr lang="en-US" altLang="zh-CN" sz="1100" dirty="0">
                <a:solidFill>
                  <a:srgbClr val="000000"/>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from </a:t>
            </a:r>
            <a:r>
              <a:rPr lang="en-US" altLang="zh-CN" sz="1100" dirty="0">
                <a:solidFill>
                  <a:srgbClr val="000000"/>
                </a:solidFill>
                <a:latin typeface="Courier New" panose="02070309020205020404" pitchFamily="49" charset="0"/>
                <a:ea typeface="宋体" panose="02010600030101010101" pitchFamily="2" charset="-122"/>
              </a:rPr>
              <a:t>t_usa_covid19_p</a:t>
            </a:r>
            <a:br>
              <a:rPr lang="en-US" altLang="zh-CN" sz="1100" dirty="0">
                <a:solidFill>
                  <a:srgbClr val="000000"/>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where </a:t>
            </a:r>
            <a:r>
              <a:rPr lang="en-US" altLang="zh-CN" sz="1100" dirty="0" err="1">
                <a:solidFill>
                  <a:srgbClr val="871094"/>
                </a:solidFill>
                <a:latin typeface="Courier New" panose="02070309020205020404" pitchFamily="49" charset="0"/>
                <a:ea typeface="宋体" panose="02010600030101010101" pitchFamily="2" charset="-122"/>
              </a:rPr>
              <a:t>count_date</a:t>
            </a:r>
            <a:r>
              <a:rPr lang="en-US" altLang="zh-CN" sz="1100" dirty="0">
                <a:solidFill>
                  <a:srgbClr val="871094"/>
                </a:solidFill>
                <a:latin typeface="Courier New" panose="02070309020205020404" pitchFamily="49" charset="0"/>
                <a:ea typeface="宋体" panose="02010600030101010101" pitchFamily="2" charset="-122"/>
              </a:rPr>
              <a:t> </a:t>
            </a:r>
            <a:r>
              <a:rPr lang="en-US" altLang="zh-CN" sz="1100" dirty="0">
                <a:solidFill>
                  <a:srgbClr val="080808"/>
                </a:solidFill>
                <a:latin typeface="Courier New" panose="02070309020205020404" pitchFamily="49" charset="0"/>
                <a:ea typeface="宋体" panose="02010600030101010101" pitchFamily="2" charset="-122"/>
              </a:rPr>
              <a:t>= </a:t>
            </a:r>
            <a:r>
              <a:rPr lang="en-US" altLang="zh-CN" sz="1100" dirty="0">
                <a:solidFill>
                  <a:srgbClr val="067D17"/>
                </a:solidFill>
                <a:latin typeface="Courier New" panose="02070309020205020404" pitchFamily="49" charset="0"/>
                <a:ea typeface="宋体" panose="02010600030101010101" pitchFamily="2" charset="-122"/>
              </a:rPr>
              <a:t>"2021-01-28"</a:t>
            </a:r>
            <a:br>
              <a:rPr lang="en-US" altLang="zh-CN" sz="1100" dirty="0">
                <a:solidFill>
                  <a:srgbClr val="067D17"/>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group by </a:t>
            </a:r>
            <a:r>
              <a:rPr lang="en-US" altLang="zh-CN" sz="1100" dirty="0">
                <a:solidFill>
                  <a:srgbClr val="871094"/>
                </a:solidFill>
                <a:latin typeface="Courier New" panose="02070309020205020404" pitchFamily="49" charset="0"/>
                <a:ea typeface="宋体" panose="02010600030101010101" pitchFamily="2" charset="-122"/>
              </a:rPr>
              <a:t>state</a:t>
            </a:r>
            <a:br>
              <a:rPr lang="en-US" altLang="zh-CN" sz="1100" dirty="0">
                <a:solidFill>
                  <a:srgbClr val="871094"/>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having </a:t>
            </a:r>
            <a:r>
              <a:rPr lang="en-US" altLang="zh-CN" sz="1100" dirty="0" err="1">
                <a:solidFill>
                  <a:srgbClr val="000000"/>
                </a:solidFill>
                <a:latin typeface="Courier New" panose="02070309020205020404" pitchFamily="49" charset="0"/>
                <a:ea typeface="宋体" panose="02010600030101010101" pitchFamily="2" charset="-122"/>
              </a:rPr>
              <a:t>cnts</a:t>
            </a:r>
            <a:r>
              <a:rPr lang="en-US" altLang="zh-CN" sz="1100" dirty="0">
                <a:solidFill>
                  <a:srgbClr val="080808"/>
                </a:solidFill>
                <a:latin typeface="Courier New" panose="02070309020205020404" pitchFamily="49" charset="0"/>
                <a:ea typeface="宋体" panose="02010600030101010101" pitchFamily="2" charset="-122"/>
              </a:rPr>
              <a:t>&gt; </a:t>
            </a:r>
            <a:r>
              <a:rPr lang="en-US" altLang="zh-CN" sz="1100" dirty="0">
                <a:solidFill>
                  <a:srgbClr val="1750EB"/>
                </a:solidFill>
                <a:latin typeface="Courier New" panose="02070309020205020404" pitchFamily="49" charset="0"/>
                <a:ea typeface="宋体" panose="02010600030101010101" pitchFamily="2" charset="-122"/>
              </a:rPr>
              <a:t>10000</a:t>
            </a:r>
            <a:r>
              <a:rPr lang="en-US" altLang="zh-CN" sz="1100" dirty="0">
                <a:solidFill>
                  <a:srgbClr val="080808"/>
                </a:solidFill>
                <a:latin typeface="Courier New" panose="02070309020205020404" pitchFamily="49" charset="0"/>
                <a:ea typeface="宋体" panose="02010600030101010101" pitchFamily="2" charset="-122"/>
              </a:rPr>
              <a:t>;</a:t>
            </a:r>
            <a:endParaRPr lang="zh-CN" altLang="en-US" sz="1100"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8955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SQL select</a:t>
            </a:r>
            <a:r>
              <a:rPr lang="zh-CN" altLang="en-US" dirty="0">
                <a:solidFill>
                  <a:schemeClr val="tx1"/>
                </a:solidFill>
              </a:rPr>
              <a:t>查询基础语法</a:t>
            </a:r>
            <a:endParaRPr lang="en-US" altLang="zh-CN" dirty="0">
              <a:solidFill>
                <a:schemeClr val="tx1"/>
              </a:solidFill>
            </a:endParaRPr>
          </a:p>
          <a:p>
            <a:r>
              <a:rPr lang="en-US" altLang="zh-CN" dirty="0">
                <a:solidFill>
                  <a:srgbClr val="FF0000"/>
                </a:solidFill>
              </a:rPr>
              <a:t>Hive SQL select</a:t>
            </a:r>
            <a:r>
              <a:rPr lang="zh-CN" altLang="en-US" dirty="0">
                <a:solidFill>
                  <a:srgbClr val="FF0000"/>
                </a:solidFill>
              </a:rPr>
              <a:t>查询高阶语法</a:t>
            </a:r>
          </a:p>
        </p:txBody>
      </p:sp>
    </p:spTree>
    <p:extLst>
      <p:ext uri="{BB962C8B-B14F-4D97-AF65-F5344CB8AC3E}">
        <p14:creationId xmlns:p14="http://schemas.microsoft.com/office/powerpoint/2010/main" val="1861831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语法树</a:t>
            </a:r>
          </a:p>
        </p:txBody>
      </p:sp>
      <p:sp>
        <p:nvSpPr>
          <p:cNvPr id="9"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p:cNvSpPr txBox="1"/>
          <p:nvPr/>
        </p:nvSpPr>
        <p:spPr>
          <a:xfrm>
            <a:off x="2768839" y="1623702"/>
            <a:ext cx="7494661" cy="3742499"/>
          </a:xfrm>
          <a:prstGeom prst="rect">
            <a:avLst/>
          </a:prstGeom>
          <a:noFill/>
        </p:spPr>
        <p:txBody>
          <a:bodyPr wrap="square" rtlCol="0">
            <a:spAutoFit/>
          </a:bodyPr>
          <a:lstStyle/>
          <a:p>
            <a:pPr lvl="0">
              <a:lnSpc>
                <a:spcPct val="150000"/>
              </a:lnSpc>
            </a:pP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CommonTableExpression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871094"/>
                </a:solidFill>
                <a:latin typeface="Arial Unicode MS" panose="020B0604020202020204" pitchFamily="34" charset="-122"/>
                <a:ea typeface="JetBrains Mono"/>
              </a:rPr>
              <a:t>CommonTableExpression</a:t>
            </a: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ALL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DISTINCT</a:t>
            </a:r>
            <a:r>
              <a:rPr lang="zh-CN" altLang="zh-CN" sz="1600" dirty="0">
                <a:solidFill>
                  <a:srgbClr val="080808"/>
                </a:solidFill>
                <a:latin typeface="Arial Unicode MS" panose="020B0604020202020204" pitchFamily="34" charset="-122"/>
                <a:ea typeface="JetBrains Mono"/>
              </a:rPr>
              <a:t>] select_expr, select_expr,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FROM table_reference</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80808"/>
                </a:solidFill>
                <a:latin typeface="Arial Unicode MS" panose="020B0604020202020204" pitchFamily="34" charset="-122"/>
                <a:ea typeface="JetBrains Mono"/>
              </a:rPr>
              <a:t>where_condition]</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ORDER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CLUSTER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 [</a:t>
            </a:r>
            <a:r>
              <a:rPr lang="zh-CN" altLang="zh-CN" sz="1600" dirty="0">
                <a:solidFill>
                  <a:srgbClr val="0033B3"/>
                </a:solidFill>
                <a:latin typeface="Arial Unicode MS" panose="020B0604020202020204" pitchFamily="34" charset="-122"/>
                <a:ea typeface="JetBrains Mono"/>
              </a:rPr>
              <a:t>DISTRIBUTE BY </a:t>
            </a:r>
            <a:r>
              <a:rPr lang="zh-CN" altLang="zh-CN" sz="1600" dirty="0">
                <a:solidFill>
                  <a:srgbClr val="080808"/>
                </a:solidFill>
                <a:latin typeface="Arial Unicode MS" panose="020B0604020202020204" pitchFamily="34" charset="-122"/>
                <a:ea typeface="JetBrains Mono"/>
              </a:rPr>
              <a:t>col_list] [</a:t>
            </a:r>
            <a:r>
              <a:rPr lang="zh-CN" altLang="zh-CN" sz="1600" dirty="0">
                <a:solidFill>
                  <a:srgbClr val="0033B3"/>
                </a:solidFill>
                <a:latin typeface="Arial Unicode MS" panose="020B0604020202020204" pitchFamily="34" charset="-122"/>
                <a:ea typeface="JetBrains Mono"/>
              </a:rPr>
              <a:t>SORT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offset</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rows</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4" name="矩形 3"/>
          <p:cNvSpPr/>
          <p:nvPr/>
        </p:nvSpPr>
        <p:spPr>
          <a:xfrm>
            <a:off x="478853" y="3927186"/>
            <a:ext cx="183255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高阶语法</a:t>
            </a:r>
          </a:p>
        </p:txBody>
      </p:sp>
      <p:sp>
        <p:nvSpPr>
          <p:cNvPr id="3" name="圆角矩形 2"/>
          <p:cNvSpPr/>
          <p:nvPr/>
        </p:nvSpPr>
        <p:spPr>
          <a:xfrm>
            <a:off x="2623559" y="3546505"/>
            <a:ext cx="5230026" cy="1478422"/>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圆角矩形 5"/>
          <p:cNvSpPr/>
          <p:nvPr/>
        </p:nvSpPr>
        <p:spPr>
          <a:xfrm>
            <a:off x="2623559" y="1521151"/>
            <a:ext cx="6152972" cy="598206"/>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7655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 SQL</a:t>
            </a:r>
            <a:r>
              <a:rPr lang="zh-CN" altLang="en-US" dirty="0"/>
              <a:t>中的</a:t>
            </a:r>
            <a:r>
              <a:rPr lang="en-US" altLang="zh-CN" dirty="0">
                <a:solidFill>
                  <a:srgbClr val="FF0000"/>
                </a:solidFill>
              </a:rPr>
              <a:t>ORDER BY</a:t>
            </a:r>
            <a:r>
              <a:rPr lang="zh-CN" altLang="en-US" dirty="0"/>
              <a:t>语法类似于标准</a:t>
            </a:r>
            <a:r>
              <a:rPr lang="en-US" altLang="zh-CN" dirty="0"/>
              <a:t>SQL</a:t>
            </a:r>
            <a:r>
              <a:rPr lang="zh-CN" altLang="en-US" dirty="0"/>
              <a:t>语言中的</a:t>
            </a:r>
            <a:r>
              <a:rPr lang="en-US" altLang="zh-CN" dirty="0"/>
              <a:t>ORDER BY</a:t>
            </a:r>
            <a:r>
              <a:rPr lang="zh-CN" altLang="en-US" dirty="0"/>
              <a:t>语法，会对</a:t>
            </a:r>
            <a:r>
              <a:rPr lang="zh-CN" altLang="en-US" b="1" dirty="0">
                <a:solidFill>
                  <a:srgbClr val="FF0000"/>
                </a:solidFill>
              </a:rPr>
              <a:t>输出的结果进行全局排序</a:t>
            </a:r>
            <a:r>
              <a:rPr lang="zh-CN" altLang="en-US" dirty="0"/>
              <a:t>。</a:t>
            </a:r>
            <a:endParaRPr lang="en-US" altLang="zh-CN" dirty="0"/>
          </a:p>
          <a:p>
            <a:pPr marL="0" indent="0">
              <a:buNone/>
            </a:pPr>
            <a:r>
              <a:rPr lang="zh-CN" altLang="en-US" sz="1400" dirty="0"/>
              <a:t>    因此当底层使用</a:t>
            </a:r>
            <a:r>
              <a:rPr lang="en-US" altLang="zh-CN" sz="1400" dirty="0"/>
              <a:t>MapReduce</a:t>
            </a:r>
            <a:r>
              <a:rPr lang="zh-CN" altLang="en-US" sz="1400" dirty="0"/>
              <a:t>引擎执行的时候，只会有一个</a:t>
            </a:r>
            <a:r>
              <a:rPr lang="en-US" altLang="zh-CN" sz="1400" dirty="0"/>
              <a:t>reducetask</a:t>
            </a:r>
            <a:r>
              <a:rPr lang="zh-CN" altLang="en-US" sz="1400" dirty="0"/>
              <a:t>执行。如果输出的行数太大，会导致需要很长的时间才能完成全局排序。</a:t>
            </a:r>
          </a:p>
          <a:p>
            <a:r>
              <a:rPr lang="zh-CN" altLang="en-US" dirty="0">
                <a:solidFill>
                  <a:srgbClr val="92D050"/>
                </a:solidFill>
              </a:rPr>
              <a:t>默认排序为升序（</a:t>
            </a:r>
            <a:r>
              <a:rPr lang="en-US" altLang="zh-CN" dirty="0">
                <a:solidFill>
                  <a:srgbClr val="92D050"/>
                </a:solidFill>
              </a:rPr>
              <a:t>ASC</a:t>
            </a:r>
            <a:r>
              <a:rPr lang="zh-CN" altLang="en-US" dirty="0">
                <a:solidFill>
                  <a:srgbClr val="92D050"/>
                </a:solidFill>
              </a:rPr>
              <a:t>）</a:t>
            </a:r>
            <a:r>
              <a:rPr lang="zh-CN" altLang="en-US" dirty="0"/>
              <a:t>，也可以指定为</a:t>
            </a:r>
            <a:r>
              <a:rPr lang="en-US" altLang="zh-CN" dirty="0"/>
              <a:t>DESC</a:t>
            </a:r>
            <a:r>
              <a:rPr lang="zh-CN" altLang="en-US" dirty="0"/>
              <a:t>降序。</a:t>
            </a:r>
          </a:p>
          <a:p>
            <a:r>
              <a:rPr lang="zh-CN" altLang="en-US" dirty="0"/>
              <a:t>在</a:t>
            </a:r>
            <a:r>
              <a:rPr lang="en-US" altLang="zh-CN" dirty="0"/>
              <a:t>Hive 2.1.0</a:t>
            </a:r>
            <a:r>
              <a:rPr lang="zh-CN" altLang="en-US" dirty="0"/>
              <a:t>和更高版本中，支持在</a:t>
            </a:r>
            <a:r>
              <a:rPr lang="en-US" altLang="zh-CN" dirty="0"/>
              <a:t>ORDER BY</a:t>
            </a:r>
            <a:r>
              <a:rPr lang="zh-CN" altLang="en-US" dirty="0"/>
              <a:t>子句中为每个列指定</a:t>
            </a:r>
            <a:r>
              <a:rPr lang="en-US" altLang="zh-CN" dirty="0"/>
              <a:t>null</a:t>
            </a:r>
            <a:r>
              <a:rPr lang="zh-CN" altLang="en-US" dirty="0"/>
              <a:t>类型结果排序顺序。</a:t>
            </a:r>
            <a:endParaRPr lang="en-US" altLang="zh-CN" dirty="0"/>
          </a:p>
          <a:p>
            <a:pPr marL="0" indent="0">
              <a:buNone/>
            </a:pPr>
            <a:r>
              <a:rPr lang="en-US" altLang="zh-CN" sz="1400" dirty="0"/>
              <a:t>    ASC</a:t>
            </a:r>
            <a:r>
              <a:rPr lang="zh-CN" altLang="en-US" sz="1400" dirty="0"/>
              <a:t>顺序的默认空排序顺序为</a:t>
            </a:r>
            <a:r>
              <a:rPr lang="en-US" altLang="zh-CN" sz="1400" dirty="0"/>
              <a:t>NULLS FIRST</a:t>
            </a:r>
            <a:r>
              <a:rPr lang="zh-CN" altLang="en-US" sz="1400" dirty="0"/>
              <a:t>，而</a:t>
            </a:r>
            <a:r>
              <a:rPr lang="en-US" altLang="zh-CN" sz="1400" dirty="0"/>
              <a:t>DESC</a:t>
            </a:r>
            <a:r>
              <a:rPr lang="zh-CN" altLang="en-US" sz="1400" dirty="0"/>
              <a:t>顺序的默认空排序顺序为</a:t>
            </a:r>
            <a:r>
              <a:rPr lang="en-US" altLang="zh-CN" sz="1400" dirty="0"/>
              <a:t>NULLS LAST</a:t>
            </a:r>
            <a:r>
              <a:rPr lang="zh-CN" altLang="en-US" sz="1400" dirty="0"/>
              <a:t>。</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ORDER BY</a:t>
            </a:r>
            <a:endParaRPr lang="zh-CN" altLang="en-US" dirty="0"/>
          </a:p>
        </p:txBody>
      </p:sp>
      <p:pic>
        <p:nvPicPr>
          <p:cNvPr id="8" name="图片 7"/>
          <p:cNvPicPr>
            <a:picLocks noChangeAspect="1"/>
          </p:cNvPicPr>
          <p:nvPr/>
        </p:nvPicPr>
        <p:blipFill>
          <a:blip r:embed="rId2"/>
          <a:stretch>
            <a:fillRect/>
          </a:stretch>
        </p:blipFill>
        <p:spPr>
          <a:xfrm>
            <a:off x="8825554" y="698842"/>
            <a:ext cx="3366446" cy="999667"/>
          </a:xfrm>
          <a:prstGeom prst="rect">
            <a:avLst/>
          </a:prstGeom>
        </p:spPr>
      </p:pic>
    </p:spTree>
    <p:extLst>
      <p:ext uri="{BB962C8B-B14F-4D97-AF65-F5344CB8AC3E}">
        <p14:creationId xmlns:p14="http://schemas.microsoft.com/office/powerpoint/2010/main" val="363642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ORDER BY</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1659258" y="1729372"/>
            <a:ext cx="8950204" cy="4185761"/>
          </a:xfrm>
          <a:prstGeom prst="rect">
            <a:avLst/>
          </a:prstGeom>
          <a:solidFill>
            <a:srgbClr val="FFFFE4"/>
          </a:solidFill>
          <a:ln w="3175">
            <a:solidFill>
              <a:srgbClr val="919191"/>
            </a:solidFill>
          </a:ln>
        </p:spPr>
        <p:txBody>
          <a:bodyPr wrap="square">
            <a:spAutoFit/>
          </a:bodyPr>
          <a:lstStyle/>
          <a:p>
            <a:pPr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---1</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order by</a:t>
            </a:r>
            <a:br>
              <a:rPr lang="zh-CN" altLang="zh-CN" sz="1400" i="1" dirty="0">
                <a:solidFill>
                  <a:srgbClr val="999999"/>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根据字段进行排序</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order by </a:t>
            </a:r>
            <a:r>
              <a:rPr lang="zh-CN" altLang="zh-CN" sz="1400" dirty="0">
                <a:solidFill>
                  <a:srgbClr val="871094"/>
                </a:solidFill>
                <a:latin typeface="Arial Unicode MS" panose="020B0604020202020204" pitchFamily="34" charset="-122"/>
                <a:ea typeface="JetBrains Mono"/>
              </a:rPr>
              <a:t>deaths</a:t>
            </a:r>
            <a:r>
              <a:rPr lang="zh-CN" altLang="zh-CN" sz="1400" dirty="0">
                <a:solidFill>
                  <a:srgbClr val="080808"/>
                </a:solidFill>
                <a:latin typeface="Arial Unicode MS" panose="020B0604020202020204" pitchFamily="34" charset="-122"/>
                <a:ea typeface="JetBrains Mono"/>
              </a:rPr>
              <a:t>; </a:t>
            </a: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默认</a:t>
            </a:r>
            <a:r>
              <a:rPr lang="zh-CN" altLang="zh-CN" sz="1400" i="1" dirty="0">
                <a:solidFill>
                  <a:srgbClr val="999999"/>
                </a:solidFill>
                <a:latin typeface="Arial Unicode MS" panose="020B0604020202020204" pitchFamily="34" charset="-122"/>
                <a:ea typeface="JetBrains Mono"/>
              </a:rPr>
              <a:t>asc, nulls first </a:t>
            </a:r>
            <a:r>
              <a:rPr lang="zh-CN" altLang="zh-CN" sz="1400" i="1" dirty="0">
                <a:solidFill>
                  <a:srgbClr val="999999"/>
                </a:solidFill>
                <a:latin typeface="宋体" panose="02010600030101010101" pitchFamily="2" charset="-122"/>
                <a:ea typeface="宋体" panose="02010600030101010101" pitchFamily="2" charset="-122"/>
              </a:rPr>
              <a:t>也可以手动指定</a:t>
            </a:r>
            <a:r>
              <a:rPr lang="zh-CN" altLang="zh-CN" sz="1400" i="1" dirty="0">
                <a:solidFill>
                  <a:srgbClr val="999999"/>
                </a:solidFill>
                <a:latin typeface="Arial Unicode MS" panose="020B0604020202020204" pitchFamily="34" charset="-122"/>
                <a:ea typeface="JetBrains Mono"/>
              </a:rPr>
              <a:t>nulls last</a:t>
            </a:r>
            <a:br>
              <a:rPr lang="zh-CN" altLang="zh-CN" sz="1400" i="1" dirty="0">
                <a:solidFill>
                  <a:srgbClr val="999999"/>
                </a:solidFill>
                <a:latin typeface="Arial Unicode MS" panose="020B0604020202020204" pitchFamily="34" charset="-122"/>
                <a:ea typeface="JetBrains Mono"/>
              </a:rPr>
            </a:b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order by </a:t>
            </a:r>
            <a:r>
              <a:rPr lang="zh-CN" altLang="zh-CN" sz="1400" dirty="0">
                <a:solidFill>
                  <a:srgbClr val="871094"/>
                </a:solidFill>
                <a:latin typeface="Arial Unicode MS" panose="020B0604020202020204" pitchFamily="34" charset="-122"/>
                <a:ea typeface="JetBrains Mono"/>
              </a:rPr>
              <a:t>deaths </a:t>
            </a:r>
            <a:r>
              <a:rPr lang="zh-CN" altLang="zh-CN" sz="1400" dirty="0">
                <a:solidFill>
                  <a:srgbClr val="0033B3"/>
                </a:solidFill>
                <a:latin typeface="Arial Unicode MS" panose="020B0604020202020204" pitchFamily="34" charset="-122"/>
                <a:ea typeface="JetBrains Mono"/>
              </a:rPr>
              <a:t>desc</a:t>
            </a:r>
            <a:r>
              <a:rPr lang="zh-CN" altLang="zh-CN" sz="1400" dirty="0">
                <a:solidFill>
                  <a:srgbClr val="080808"/>
                </a:solidFill>
                <a:latin typeface="Arial Unicode MS" panose="020B0604020202020204" pitchFamily="34" charset="-122"/>
                <a:ea typeface="JetBrains Mono"/>
              </a:rPr>
              <a:t>; </a:t>
            </a: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指定</a:t>
            </a:r>
            <a:r>
              <a:rPr lang="zh-CN" altLang="zh-CN" sz="1400" i="1" dirty="0">
                <a:solidFill>
                  <a:srgbClr val="999999"/>
                </a:solidFill>
                <a:latin typeface="Arial Unicode MS" panose="020B0604020202020204" pitchFamily="34" charset="-122"/>
                <a:ea typeface="JetBrains Mono"/>
              </a:rPr>
              <a:t>desc null last</a:t>
            </a:r>
            <a:br>
              <a:rPr lang="zh-CN" altLang="zh-CN" sz="1400" i="1" dirty="0">
                <a:solidFill>
                  <a:srgbClr val="999999"/>
                </a:solidFill>
                <a:latin typeface="Arial Unicode MS" panose="020B0604020202020204" pitchFamily="34" charset="-122"/>
                <a:ea typeface="JetBrains Mono"/>
              </a:rPr>
            </a:br>
            <a:br>
              <a:rPr lang="zh-CN" altLang="zh-CN" sz="1400" i="1" dirty="0">
                <a:solidFill>
                  <a:srgbClr val="999999"/>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强烈建议将</a:t>
            </a:r>
            <a:r>
              <a:rPr lang="zh-CN" altLang="zh-CN" sz="1400" i="1" dirty="0">
                <a:solidFill>
                  <a:srgbClr val="999999"/>
                </a:solidFill>
                <a:latin typeface="Arial Unicode MS" panose="020B0604020202020204" pitchFamily="34" charset="-122"/>
                <a:ea typeface="JetBrains Mono"/>
              </a:rPr>
              <a:t>LIMIT</a:t>
            </a:r>
            <a:r>
              <a:rPr lang="zh-CN" altLang="zh-CN" sz="1400" i="1" dirty="0">
                <a:solidFill>
                  <a:srgbClr val="999999"/>
                </a:solidFill>
                <a:latin typeface="宋体" panose="02010600030101010101" pitchFamily="2" charset="-122"/>
                <a:ea typeface="宋体" panose="02010600030101010101" pitchFamily="2" charset="-122"/>
              </a:rPr>
              <a:t>与</a:t>
            </a:r>
            <a:r>
              <a:rPr lang="zh-CN" altLang="zh-CN" sz="1400" i="1" dirty="0">
                <a:solidFill>
                  <a:srgbClr val="999999"/>
                </a:solidFill>
                <a:latin typeface="Arial Unicode MS" panose="020B0604020202020204" pitchFamily="34" charset="-122"/>
                <a:ea typeface="JetBrains Mono"/>
              </a:rPr>
              <a:t>ORDER BY</a:t>
            </a:r>
            <a:r>
              <a:rPr lang="zh-CN" altLang="zh-CN" sz="1400" i="1" dirty="0">
                <a:solidFill>
                  <a:srgbClr val="999999"/>
                </a:solidFill>
                <a:latin typeface="宋体" panose="02010600030101010101" pitchFamily="2" charset="-122"/>
                <a:ea typeface="宋体" panose="02010600030101010101" pitchFamily="2" charset="-122"/>
              </a:rPr>
              <a:t>一起使用。避免数据集行数过大</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当</a:t>
            </a:r>
            <a:r>
              <a:rPr lang="zh-CN" altLang="zh-CN" sz="1400" i="1" dirty="0">
                <a:solidFill>
                  <a:srgbClr val="999999"/>
                </a:solidFill>
                <a:latin typeface="Arial Unicode MS" panose="020B0604020202020204" pitchFamily="34" charset="-122"/>
                <a:ea typeface="JetBrains Mono"/>
              </a:rPr>
              <a:t>hive.mapred.mode</a:t>
            </a:r>
            <a:r>
              <a:rPr lang="zh-CN" altLang="zh-CN" sz="1400" i="1" dirty="0">
                <a:solidFill>
                  <a:srgbClr val="999999"/>
                </a:solidFill>
                <a:latin typeface="宋体" panose="02010600030101010101" pitchFamily="2" charset="-122"/>
                <a:ea typeface="宋体" panose="02010600030101010101" pitchFamily="2" charset="-122"/>
              </a:rPr>
              <a:t>设置为</a:t>
            </a:r>
            <a:r>
              <a:rPr lang="zh-CN" altLang="zh-CN" sz="1400" i="1" dirty="0">
                <a:solidFill>
                  <a:srgbClr val="999999"/>
                </a:solidFill>
                <a:latin typeface="Arial Unicode MS" panose="020B0604020202020204" pitchFamily="34" charset="-122"/>
                <a:ea typeface="JetBrains Mono"/>
              </a:rPr>
              <a:t>strict</a:t>
            </a:r>
            <a:r>
              <a:rPr lang="zh-CN" altLang="zh-CN" sz="1400" i="1" dirty="0">
                <a:solidFill>
                  <a:srgbClr val="999999"/>
                </a:solidFill>
                <a:latin typeface="宋体" panose="02010600030101010101" pitchFamily="2" charset="-122"/>
                <a:ea typeface="宋体" panose="02010600030101010101" pitchFamily="2" charset="-122"/>
              </a:rPr>
              <a:t>严格模式时，使用不带</a:t>
            </a:r>
            <a:r>
              <a:rPr lang="zh-CN" altLang="zh-CN" sz="1400" i="1" dirty="0">
                <a:solidFill>
                  <a:srgbClr val="999999"/>
                </a:solidFill>
                <a:latin typeface="Arial Unicode MS" panose="020B0604020202020204" pitchFamily="34" charset="-122"/>
                <a:ea typeface="JetBrains Mono"/>
              </a:rPr>
              <a:t>LIMIT</a:t>
            </a:r>
            <a:r>
              <a:rPr lang="zh-CN" altLang="zh-CN" sz="1400" i="1" dirty="0">
                <a:solidFill>
                  <a:srgbClr val="999999"/>
                </a:solidFill>
                <a:latin typeface="宋体" panose="02010600030101010101" pitchFamily="2" charset="-122"/>
                <a:ea typeface="宋体" panose="02010600030101010101" pitchFamily="2" charset="-122"/>
              </a:rPr>
              <a:t>的</a:t>
            </a:r>
            <a:r>
              <a:rPr lang="zh-CN" altLang="zh-CN" sz="1400" i="1" dirty="0">
                <a:solidFill>
                  <a:srgbClr val="999999"/>
                </a:solidFill>
                <a:latin typeface="Arial Unicode MS" panose="020B0604020202020204" pitchFamily="34" charset="-122"/>
                <a:ea typeface="JetBrains Mono"/>
              </a:rPr>
              <a:t>ORDER BY</a:t>
            </a:r>
            <a:r>
              <a:rPr lang="zh-CN" altLang="zh-CN" sz="1400" i="1" dirty="0">
                <a:solidFill>
                  <a:srgbClr val="999999"/>
                </a:solidFill>
                <a:latin typeface="宋体" panose="02010600030101010101" pitchFamily="2" charset="-122"/>
                <a:ea typeface="宋体" panose="02010600030101010101" pitchFamily="2" charset="-122"/>
              </a:rPr>
              <a:t>时会引发异常。</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67D17"/>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order by </a:t>
            </a:r>
            <a:r>
              <a:rPr lang="zh-CN" altLang="zh-CN" sz="1400" dirty="0">
                <a:solidFill>
                  <a:srgbClr val="871094"/>
                </a:solidFill>
                <a:latin typeface="Arial Unicode MS" panose="020B0604020202020204" pitchFamily="34" charset="-122"/>
                <a:ea typeface="JetBrains Mono"/>
              </a:rPr>
              <a:t>deaths </a:t>
            </a:r>
            <a:r>
              <a:rPr lang="zh-CN" altLang="zh-CN" sz="1400" dirty="0">
                <a:solidFill>
                  <a:srgbClr val="0033B3"/>
                </a:solidFill>
                <a:latin typeface="Arial Unicode MS" panose="020B0604020202020204" pitchFamily="34" charset="-122"/>
                <a:ea typeface="JetBrains Mono"/>
              </a:rPr>
              <a:t>desc</a:t>
            </a:r>
            <a:br>
              <a:rPr lang="zh-CN" altLang="zh-CN" sz="1400" dirty="0">
                <a:solidFill>
                  <a:srgbClr val="0033B3"/>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limit </a:t>
            </a:r>
            <a:r>
              <a:rPr lang="zh-CN" altLang="zh-CN" sz="1400" dirty="0">
                <a:solidFill>
                  <a:srgbClr val="1750EB"/>
                </a:solidFill>
                <a:latin typeface="Arial Unicode MS" panose="020B0604020202020204" pitchFamily="34" charset="-122"/>
                <a:ea typeface="JetBrains Mono"/>
              </a:rPr>
              <a:t>3</a:t>
            </a:r>
            <a:r>
              <a:rPr lang="zh-CN" altLang="zh-CN" sz="1400" dirty="0">
                <a:solidFill>
                  <a:srgbClr val="080808"/>
                </a:solidFill>
                <a:latin typeface="Arial Unicode MS" panose="020B0604020202020204" pitchFamily="34" charset="-122"/>
                <a:ea typeface="JetBrains Mono"/>
              </a:rPr>
              <a:t>;</a:t>
            </a:r>
            <a:endParaRPr lang="zh-CN" altLang="zh-CN"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8044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92D050"/>
                </a:solidFill>
              </a:rPr>
              <a:t>根据指定字段将数据分组，每组内再根据该字段正序排序（</a:t>
            </a:r>
            <a:r>
              <a:rPr lang="zh-CN" altLang="en-US" b="1" dirty="0">
                <a:solidFill>
                  <a:srgbClr val="FF0000"/>
                </a:solidFill>
              </a:rPr>
              <a:t>只能正序</a:t>
            </a:r>
            <a:r>
              <a:rPr lang="zh-CN" altLang="en-US" dirty="0">
                <a:solidFill>
                  <a:srgbClr val="92D050"/>
                </a:solidFill>
              </a:rPr>
              <a:t>）</a:t>
            </a:r>
            <a:r>
              <a:rPr lang="zh-CN" altLang="en-US" dirty="0"/>
              <a:t>。</a:t>
            </a:r>
            <a:endParaRPr lang="en-US" altLang="zh-CN" dirty="0"/>
          </a:p>
          <a:p>
            <a:pPr marL="0" indent="0">
              <a:buNone/>
            </a:pPr>
            <a:r>
              <a:rPr lang="zh-CN" altLang="en-US" sz="1400" dirty="0"/>
              <a:t>    概况起来就是：根据同一个字段，</a:t>
            </a:r>
            <a:r>
              <a:rPr lang="zh-CN" altLang="en-US" sz="1400" dirty="0">
                <a:solidFill>
                  <a:srgbClr val="FF0000"/>
                </a:solidFill>
              </a:rPr>
              <a:t>分组且排序</a:t>
            </a:r>
            <a:r>
              <a:rPr lang="zh-CN" altLang="en-US" sz="1400" dirty="0"/>
              <a:t>。</a:t>
            </a:r>
          </a:p>
          <a:p>
            <a:pPr>
              <a:buFont typeface="Wingdings" panose="05000000000000000000" pitchFamily="2" charset="2"/>
              <a:buChar char="Ø"/>
            </a:pPr>
            <a:r>
              <a:rPr lang="zh-CN" altLang="en-US" sz="1400" dirty="0"/>
              <a:t>分组规则</a:t>
            </a:r>
            <a:r>
              <a:rPr lang="en-US" altLang="zh-CN" sz="1400" dirty="0"/>
              <a:t>hash</a:t>
            </a:r>
            <a:r>
              <a:rPr lang="zh-CN" altLang="en-US" sz="1400" dirty="0"/>
              <a:t>散列（分桶表规则一样）：</a:t>
            </a:r>
            <a:r>
              <a:rPr lang="en-US" altLang="zh-CN" sz="1400" dirty="0"/>
              <a:t>Hash_Func(col_name) % reducetask</a:t>
            </a:r>
            <a:r>
              <a:rPr lang="zh-CN" altLang="en-US" sz="1400" dirty="0"/>
              <a:t>个数</a:t>
            </a:r>
            <a:endParaRPr lang="en-US" altLang="zh-CN" sz="1400" dirty="0"/>
          </a:p>
          <a:p>
            <a:pPr>
              <a:buFont typeface="Wingdings" panose="05000000000000000000" pitchFamily="2" charset="2"/>
              <a:buChar char="Ø"/>
            </a:pPr>
            <a:r>
              <a:rPr lang="zh-CN" altLang="en-US" sz="1400" dirty="0"/>
              <a:t>分为几组取决于</a:t>
            </a:r>
            <a:r>
              <a:rPr lang="en-US" altLang="zh-CN" sz="1400" dirty="0"/>
              <a:t>reducetask</a:t>
            </a:r>
            <a:r>
              <a:rPr lang="zh-CN" altLang="en-US" sz="1400" dirty="0"/>
              <a:t>的个数</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 BY</a:t>
            </a:r>
            <a:endParaRPr lang="zh-CN" altLang="en-US" dirty="0"/>
          </a:p>
        </p:txBody>
      </p:sp>
      <p:pic>
        <p:nvPicPr>
          <p:cNvPr id="8" name="Picture 5" descr="Bucketing in Hive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154" y="3979758"/>
            <a:ext cx="53530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8762204" y="940081"/>
            <a:ext cx="3366446" cy="999667"/>
          </a:xfrm>
          <a:prstGeom prst="rect">
            <a:avLst/>
          </a:prstGeom>
        </p:spPr>
      </p:pic>
    </p:spTree>
    <p:extLst>
      <p:ext uri="{BB962C8B-B14F-4D97-AF65-F5344CB8AC3E}">
        <p14:creationId xmlns:p14="http://schemas.microsoft.com/office/powerpoint/2010/main" val="476604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 BY</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184731" y="3061838"/>
            <a:ext cx="5387127" cy="2462213"/>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--2</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cluster by</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student</a:t>
            </a:r>
            <a:r>
              <a:rPr lang="zh-CN" altLang="zh-CN" sz="1400" dirty="0">
                <a:solidFill>
                  <a:srgbClr val="080808"/>
                </a:solidFill>
                <a:latin typeface="Arial Unicode MS" panose="020B0604020202020204" pitchFamily="34" charset="-122"/>
                <a:ea typeface="JetBrains Mono"/>
              </a:rPr>
              <a:t>;</a:t>
            </a:r>
            <a:endParaRPr lang="en-US" altLang="zh-CN" sz="14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不指定</a:t>
            </a:r>
            <a:r>
              <a:rPr lang="zh-CN" altLang="zh-CN" sz="1400" i="1" dirty="0">
                <a:solidFill>
                  <a:srgbClr val="999999"/>
                </a:solidFill>
                <a:latin typeface="Arial Unicode MS" panose="020B0604020202020204" pitchFamily="34" charset="-122"/>
                <a:ea typeface="JetBrains Mono"/>
              </a:rPr>
              <a:t>reduce task</a:t>
            </a:r>
            <a:r>
              <a:rPr lang="zh-CN" altLang="zh-CN" sz="1400" i="1" dirty="0">
                <a:solidFill>
                  <a:srgbClr val="999999"/>
                </a:solidFill>
                <a:latin typeface="宋体" panose="02010600030101010101" pitchFamily="2" charset="-122"/>
                <a:ea typeface="宋体" panose="02010600030101010101" pitchFamily="2" charset="-122"/>
              </a:rPr>
              <a:t>个数</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日志显示：</a:t>
            </a:r>
            <a:r>
              <a:rPr lang="zh-CN" altLang="zh-CN" sz="1400" i="1" dirty="0">
                <a:solidFill>
                  <a:srgbClr val="999999"/>
                </a:solidFill>
                <a:latin typeface="Arial Unicode MS" panose="020B0604020202020204" pitchFamily="34" charset="-122"/>
                <a:ea typeface="JetBrains Mono"/>
              </a:rPr>
              <a:t>Number of reduce tasks not specified. Estimated from input data size: 1</a:t>
            </a:r>
            <a:r>
              <a:rPr lang="zh-CN" altLang="en-US" sz="1400" i="1" dirty="0">
                <a:solidFill>
                  <a:srgbClr val="999999"/>
                </a:solidFill>
                <a:latin typeface="Arial Unicode MS" panose="020B0604020202020204" pitchFamily="34" charset="-122"/>
                <a:ea typeface="JetBrains Mono"/>
              </a:rPr>
              <a:t>，自动评估</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student </a:t>
            </a:r>
            <a:r>
              <a:rPr lang="zh-CN" altLang="zh-CN" sz="1400" dirty="0">
                <a:solidFill>
                  <a:srgbClr val="0033B3"/>
                </a:solidFill>
                <a:latin typeface="Arial Unicode MS" panose="020B0604020202020204" pitchFamily="34" charset="-122"/>
                <a:ea typeface="JetBrains Mono"/>
              </a:rPr>
              <a:t>cluster by </a:t>
            </a:r>
            <a:r>
              <a:rPr lang="zh-CN" altLang="zh-CN" sz="1400" dirty="0">
                <a:solidFill>
                  <a:srgbClr val="871094"/>
                </a:solidFill>
                <a:latin typeface="Arial Unicode MS" panose="020B0604020202020204" pitchFamily="34" charset="-122"/>
                <a:ea typeface="JetBrains Mono"/>
              </a:rPr>
              <a:t>num</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手动设置</a:t>
            </a:r>
            <a:r>
              <a:rPr lang="zh-CN" altLang="zh-CN" sz="1400" i="1" dirty="0">
                <a:solidFill>
                  <a:srgbClr val="999999"/>
                </a:solidFill>
                <a:latin typeface="Arial Unicode MS" panose="020B0604020202020204" pitchFamily="34" charset="-122"/>
                <a:ea typeface="JetBrains Mono"/>
              </a:rPr>
              <a:t>reduce task</a:t>
            </a:r>
            <a:r>
              <a:rPr lang="zh-CN" altLang="zh-CN" sz="1400" i="1" dirty="0">
                <a:solidFill>
                  <a:srgbClr val="999999"/>
                </a:solidFill>
                <a:latin typeface="宋体" panose="02010600030101010101" pitchFamily="2" charset="-122"/>
                <a:ea typeface="宋体" panose="02010600030101010101" pitchFamily="2" charset="-122"/>
              </a:rPr>
              <a:t>个数</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set </a:t>
            </a:r>
            <a:r>
              <a:rPr lang="zh-CN" altLang="zh-CN" sz="1400" dirty="0">
                <a:solidFill>
                  <a:srgbClr val="080808"/>
                </a:solidFill>
                <a:latin typeface="Arial Unicode MS" panose="020B0604020202020204" pitchFamily="34" charset="-122"/>
                <a:ea typeface="JetBrains Mono"/>
              </a:rPr>
              <a:t>mapreduce.job.reduces =2;</a:t>
            </a:r>
            <a:br>
              <a:rPr lang="zh-CN" altLang="zh-CN" sz="1400" dirty="0">
                <a:solidFill>
                  <a:srgbClr val="080808"/>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student </a:t>
            </a:r>
            <a:r>
              <a:rPr lang="zh-CN" altLang="zh-CN" sz="1400" dirty="0">
                <a:solidFill>
                  <a:srgbClr val="0033B3"/>
                </a:solidFill>
                <a:latin typeface="Arial Unicode MS" panose="020B0604020202020204" pitchFamily="34" charset="-122"/>
                <a:ea typeface="JetBrains Mono"/>
              </a:rPr>
              <a:t>cluster by </a:t>
            </a:r>
            <a:r>
              <a:rPr lang="zh-CN" altLang="zh-CN" sz="1400" dirty="0">
                <a:solidFill>
                  <a:srgbClr val="871094"/>
                </a:solidFill>
                <a:latin typeface="Arial Unicode MS" panose="020B0604020202020204" pitchFamily="34" charset="-122"/>
                <a:ea typeface="JetBrains Mono"/>
              </a:rPr>
              <a:t>num</a:t>
            </a:r>
            <a:r>
              <a:rPr lang="zh-CN" altLang="zh-CN" sz="1400" dirty="0">
                <a:solidFill>
                  <a:srgbClr val="080808"/>
                </a:solidFill>
                <a:latin typeface="Arial Unicode MS" panose="020B0604020202020204" pitchFamily="34" charset="-122"/>
                <a:ea typeface="JetBrains Mono"/>
              </a:rPr>
              <a:t>;</a:t>
            </a:r>
            <a:endParaRPr lang="zh-CN" altLang="zh-CN"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6298874" y="3364550"/>
            <a:ext cx="5695950" cy="992505"/>
          </a:xfrm>
          <a:prstGeom prst="rect">
            <a:avLst/>
          </a:prstGeom>
        </p:spPr>
      </p:pic>
      <p:pic>
        <p:nvPicPr>
          <p:cNvPr id="10" name="图片 9"/>
          <p:cNvPicPr/>
          <p:nvPr/>
        </p:nvPicPr>
        <p:blipFill>
          <a:blip r:embed="rId3"/>
          <a:stretch>
            <a:fillRect/>
          </a:stretch>
        </p:blipFill>
        <p:spPr>
          <a:xfrm>
            <a:off x="6298874" y="1272702"/>
            <a:ext cx="5695950" cy="1199515"/>
          </a:xfrm>
          <a:prstGeom prst="rect">
            <a:avLst/>
          </a:prstGeom>
        </p:spPr>
      </p:pic>
      <p:pic>
        <p:nvPicPr>
          <p:cNvPr id="11" name="图片 10"/>
          <p:cNvPicPr/>
          <p:nvPr/>
        </p:nvPicPr>
        <p:blipFill>
          <a:blip r:embed="rId4"/>
          <a:stretch>
            <a:fillRect/>
          </a:stretch>
        </p:blipFill>
        <p:spPr>
          <a:xfrm>
            <a:off x="6298874" y="5249388"/>
            <a:ext cx="5695950" cy="1053465"/>
          </a:xfrm>
          <a:prstGeom prst="rect">
            <a:avLst/>
          </a:prstGeom>
        </p:spPr>
      </p:pic>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EE2711C9-4F19-D81F-84E4-E0598E9F7774}"/>
              </a:ext>
            </a:extLst>
          </p:cNvPr>
          <p:cNvPicPr>
            <a:picLocks noChangeAspect="1"/>
          </p:cNvPicPr>
          <p:nvPr/>
        </p:nvPicPr>
        <p:blipFill>
          <a:blip r:embed="rId5"/>
          <a:stretch>
            <a:fillRect/>
          </a:stretch>
        </p:blipFill>
        <p:spPr>
          <a:xfrm>
            <a:off x="3594226" y="2680225"/>
            <a:ext cx="7535327" cy="238158"/>
          </a:xfrm>
          <a:prstGeom prst="rect">
            <a:avLst/>
          </a:prstGeom>
        </p:spPr>
      </p:pic>
      <p:sp>
        <p:nvSpPr>
          <p:cNvPr id="12" name="文本框 11">
            <a:extLst>
              <a:ext uri="{FF2B5EF4-FFF2-40B4-BE49-F238E27FC236}">
                <a16:creationId xmlns:a16="http://schemas.microsoft.com/office/drawing/2014/main" id="{0C10C42F-759A-5CAD-88BA-BDD85208CE50}"/>
              </a:ext>
            </a:extLst>
          </p:cNvPr>
          <p:cNvSpPr txBox="1"/>
          <p:nvPr/>
        </p:nvSpPr>
        <p:spPr>
          <a:xfrm>
            <a:off x="3675017" y="2365946"/>
            <a:ext cx="1586525" cy="307777"/>
          </a:xfrm>
          <a:prstGeom prst="rect">
            <a:avLst/>
          </a:prstGeom>
          <a:noFill/>
        </p:spPr>
        <p:txBody>
          <a:bodyPr wrap="none" rtlCol="0">
            <a:spAutoFit/>
          </a:bodyPr>
          <a:lstStyle/>
          <a:p>
            <a:pPr fontAlgn="auto">
              <a:spcBef>
                <a:spcPts val="0"/>
              </a:spcBef>
              <a:spcAft>
                <a:spcPts val="0"/>
              </a:spcAft>
            </a:pPr>
            <a:r>
              <a:rPr lang="zh-CN" altLang="en-US" sz="1400" b="1" dirty="0">
                <a:solidFill>
                  <a:schemeClr val="tx1">
                    <a:lumMod val="65000"/>
                    <a:lumOff val="35000"/>
                  </a:schemeClr>
                </a:solidFill>
              </a:rPr>
              <a:t>设置</a:t>
            </a:r>
            <a:r>
              <a:rPr lang="en-US" altLang="zh-CN" sz="1400" b="1" dirty="0">
                <a:solidFill>
                  <a:schemeClr val="tx1">
                    <a:lumMod val="65000"/>
                    <a:lumOff val="35000"/>
                  </a:schemeClr>
                </a:solidFill>
              </a:rPr>
              <a:t>reduce</a:t>
            </a:r>
            <a:r>
              <a:rPr lang="zh-CN" altLang="en-US" sz="1400" b="1" dirty="0">
                <a:solidFill>
                  <a:schemeClr val="tx1">
                    <a:lumMod val="65000"/>
                    <a:lumOff val="35000"/>
                  </a:schemeClr>
                </a:solidFill>
              </a:rPr>
              <a:t>的个数</a:t>
            </a:r>
            <a:endParaRPr lang="zh-CN" altLang="en-US" sz="1400" b="1"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969290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执行结果如下：分为两个部分，每个部分内正序排序。</a:t>
            </a:r>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 BY</a:t>
            </a:r>
            <a:endParaRPr lang="zh-CN" altLang="en-US" dirty="0"/>
          </a:p>
        </p:txBody>
      </p:sp>
      <p:pic>
        <p:nvPicPr>
          <p:cNvPr id="8" name="图片 7"/>
          <p:cNvPicPr/>
          <p:nvPr/>
        </p:nvPicPr>
        <p:blipFill>
          <a:blip r:embed="rId2"/>
          <a:stretch>
            <a:fillRect/>
          </a:stretch>
        </p:blipFill>
        <p:spPr>
          <a:xfrm>
            <a:off x="2126751" y="2306806"/>
            <a:ext cx="7504360" cy="3747764"/>
          </a:xfrm>
          <a:prstGeom prst="rect">
            <a:avLst/>
          </a:prstGeom>
        </p:spPr>
      </p:pic>
    </p:spTree>
    <p:extLst>
      <p:ext uri="{BB962C8B-B14F-4D97-AF65-F5344CB8AC3E}">
        <p14:creationId xmlns:p14="http://schemas.microsoft.com/office/powerpoint/2010/main" val="172257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5F2403-DAC9-454A-9779-7331986EC40B}"/>
              </a:ext>
            </a:extLst>
          </p:cNvPr>
          <p:cNvSpPr>
            <a:spLocks noGrp="1"/>
          </p:cNvSpPr>
          <p:nvPr>
            <p:ph type="body" sz="quarter" idx="10"/>
          </p:nvPr>
        </p:nvSpPr>
        <p:spPr/>
        <p:txBody>
          <a:bodyPr/>
          <a:lstStyle/>
          <a:p>
            <a:r>
              <a:rPr kumimoji="1" lang="zh-CN" altLang="en-US" dirty="0"/>
              <a:t>掌握</a:t>
            </a:r>
            <a:r>
              <a:rPr kumimoji="1" lang="en-US" altLang="zh-CN" dirty="0"/>
              <a:t>Hive SQL select</a:t>
            </a:r>
            <a:r>
              <a:rPr kumimoji="1" lang="zh-CN" altLang="en-US" dirty="0"/>
              <a:t>查询语句</a:t>
            </a:r>
          </a:p>
          <a:p>
            <a:r>
              <a:rPr kumimoji="1" lang="zh-CN" altLang="en-US" dirty="0"/>
              <a:t>学会</a:t>
            </a:r>
            <a:r>
              <a:rPr kumimoji="1" lang="en-US" altLang="zh-CN" dirty="0"/>
              <a:t>Hive shell</a:t>
            </a:r>
            <a:r>
              <a:rPr kumimoji="1" lang="zh-CN" altLang="en-US" dirty="0"/>
              <a:t>命令行与参数配置</a:t>
            </a:r>
          </a:p>
          <a:p>
            <a:r>
              <a:rPr kumimoji="1" lang="zh-CN" altLang="en-US" dirty="0"/>
              <a:t>理解函数分类标准</a:t>
            </a:r>
            <a:r>
              <a:rPr kumimoji="1" lang="en-US" altLang="zh-CN" dirty="0"/>
              <a:t>(UDF</a:t>
            </a:r>
            <a:r>
              <a:rPr kumimoji="1" lang="zh-CN" altLang="en-US" dirty="0"/>
              <a:t>、</a:t>
            </a:r>
            <a:r>
              <a:rPr kumimoji="1" lang="en-US" altLang="zh-CN" dirty="0"/>
              <a:t>UDTF</a:t>
            </a:r>
            <a:r>
              <a:rPr kumimoji="1" lang="zh-CN" altLang="en-US" dirty="0"/>
              <a:t>、</a:t>
            </a:r>
            <a:r>
              <a:rPr kumimoji="1" lang="en-US" altLang="zh-CN" dirty="0"/>
              <a:t>UDAF)</a:t>
            </a:r>
          </a:p>
          <a:p>
            <a:r>
              <a:rPr kumimoji="1" lang="zh-CN" altLang="en-US" dirty="0"/>
              <a:t>掌握常用函数的使用</a:t>
            </a:r>
            <a:endParaRPr lang="zh-CN" altLang="en-US" dirty="0"/>
          </a:p>
        </p:txBody>
      </p:sp>
    </p:spTree>
    <p:extLst>
      <p:ext uri="{BB962C8B-B14F-4D97-AF65-F5344CB8AC3E}">
        <p14:creationId xmlns:p14="http://schemas.microsoft.com/office/powerpoint/2010/main" val="2196209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需求：</a:t>
            </a:r>
            <a:r>
              <a:rPr lang="zh-CN" altLang="en-US" dirty="0">
                <a:solidFill>
                  <a:srgbClr val="92D050"/>
                </a:solidFill>
              </a:rPr>
              <a:t>根据</a:t>
            </a:r>
            <a:r>
              <a:rPr lang="en-US" altLang="zh-CN" dirty="0">
                <a:solidFill>
                  <a:srgbClr val="92D050"/>
                </a:solidFill>
              </a:rPr>
              <a:t>sex</a:t>
            </a:r>
            <a:r>
              <a:rPr lang="zh-CN" altLang="en-US" dirty="0">
                <a:solidFill>
                  <a:srgbClr val="92D050"/>
                </a:solidFill>
              </a:rPr>
              <a:t>性别分为两个部分，每个分组内再根据</a:t>
            </a:r>
            <a:r>
              <a:rPr lang="en-US" altLang="zh-CN" dirty="0">
                <a:solidFill>
                  <a:srgbClr val="92D050"/>
                </a:solidFill>
              </a:rPr>
              <a:t>age</a:t>
            </a:r>
            <a:r>
              <a:rPr lang="zh-CN" altLang="en-US" dirty="0">
                <a:solidFill>
                  <a:srgbClr val="92D050"/>
                </a:solidFill>
              </a:rPr>
              <a:t>年龄的倒序排序</a:t>
            </a:r>
            <a:r>
              <a:rPr lang="zh-CN" altLang="en-US" dirty="0"/>
              <a:t>。</a:t>
            </a:r>
            <a:endParaRPr lang="en-US" altLang="zh-CN" dirty="0"/>
          </a:p>
          <a:p>
            <a:pPr>
              <a:buFont typeface="Wingdings" panose="05000000000000000000" pitchFamily="2" charset="2"/>
              <a:buChar char="Ø"/>
            </a:pPr>
            <a:r>
              <a:rPr lang="en-US" altLang="zh-CN" sz="1400" dirty="0"/>
              <a:t>CLUSTER BY</a:t>
            </a:r>
            <a:r>
              <a:rPr lang="zh-CN" altLang="en-US" sz="1400" dirty="0"/>
              <a:t>无法单独完成，因为分和排序的字段只能是同一个</a:t>
            </a:r>
            <a:r>
              <a:rPr lang="en-US" altLang="zh-CN" sz="1400" dirty="0"/>
              <a:t>;</a:t>
            </a:r>
          </a:p>
          <a:p>
            <a:pPr>
              <a:buFont typeface="Wingdings" panose="05000000000000000000" pitchFamily="2" charset="2"/>
              <a:buChar char="Ø"/>
            </a:pPr>
            <a:r>
              <a:rPr lang="en-US" altLang="zh-CN" sz="1400" dirty="0"/>
              <a:t>ORDER BY</a:t>
            </a:r>
            <a:r>
              <a:rPr lang="zh-CN" altLang="en-US" sz="1400" dirty="0"/>
              <a:t>更不能在这里使用，因为是全局排序，只有一个输出，无法满足分的需求。</a:t>
            </a:r>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 BY</a:t>
            </a:r>
            <a:r>
              <a:rPr lang="zh-CN" altLang="en-US" dirty="0"/>
              <a:t>局限性</a:t>
            </a:r>
            <a:endParaRPr lang="en-US" altLang="zh-CN" dirty="0"/>
          </a:p>
        </p:txBody>
      </p:sp>
      <p:pic>
        <p:nvPicPr>
          <p:cNvPr id="2" name="图片 1"/>
          <p:cNvPicPr>
            <a:picLocks noChangeAspect="1"/>
          </p:cNvPicPr>
          <p:nvPr/>
        </p:nvPicPr>
        <p:blipFill>
          <a:blip r:embed="rId2"/>
          <a:stretch>
            <a:fillRect/>
          </a:stretch>
        </p:blipFill>
        <p:spPr>
          <a:xfrm>
            <a:off x="710880" y="3337806"/>
            <a:ext cx="3947559" cy="2970706"/>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5349668" y="4181465"/>
            <a:ext cx="6295402" cy="968031"/>
          </a:xfrm>
          <a:prstGeom prst="rect">
            <a:avLst/>
          </a:prstGeom>
          <a:ln>
            <a:solidFill>
              <a:schemeClr val="accent1"/>
            </a:solidFill>
          </a:ln>
        </p:spPr>
      </p:pic>
    </p:spTree>
    <p:extLst>
      <p:ext uri="{BB962C8B-B14F-4D97-AF65-F5344CB8AC3E}">
        <p14:creationId xmlns:p14="http://schemas.microsoft.com/office/powerpoint/2010/main" val="2433215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DISTRIBUTE BY +SORT BY  </a:t>
            </a:r>
            <a:r>
              <a:rPr lang="zh-CN" altLang="en-US" dirty="0"/>
              <a:t>就相当于把  </a:t>
            </a:r>
            <a:r>
              <a:rPr lang="en-US" altLang="zh-CN" dirty="0"/>
              <a:t>CLUSTER BY  </a:t>
            </a:r>
            <a:r>
              <a:rPr lang="zh-CN" altLang="en-US" dirty="0"/>
              <a:t>的功能</a:t>
            </a:r>
            <a:r>
              <a:rPr lang="zh-CN" altLang="en-US" b="1" dirty="0">
                <a:solidFill>
                  <a:srgbClr val="FF0000"/>
                </a:solidFill>
              </a:rPr>
              <a:t>一分为二</a:t>
            </a:r>
            <a:r>
              <a:rPr lang="zh-CN" altLang="en-US" dirty="0"/>
              <a:t>：</a:t>
            </a:r>
            <a:endParaRPr lang="en-US" altLang="zh-CN" dirty="0"/>
          </a:p>
          <a:p>
            <a:pPr marL="342900" indent="-342900">
              <a:buFont typeface="+mj-lt"/>
              <a:buAutoNum type="arabicPeriod"/>
            </a:pPr>
            <a:r>
              <a:rPr lang="en-US" altLang="zh-CN" sz="1400" b="1" dirty="0">
                <a:solidFill>
                  <a:srgbClr val="92D050"/>
                </a:solidFill>
              </a:rPr>
              <a:t>DISTRIBUTE BY</a:t>
            </a:r>
            <a:r>
              <a:rPr lang="zh-CN" altLang="en-US" sz="1400" dirty="0">
                <a:solidFill>
                  <a:srgbClr val="92D050"/>
                </a:solidFill>
              </a:rPr>
              <a:t>负责根据指定</a:t>
            </a:r>
            <a:r>
              <a:rPr lang="zh-CN" altLang="en-US" sz="1400" b="1" dirty="0">
                <a:solidFill>
                  <a:srgbClr val="92D050"/>
                </a:solidFill>
              </a:rPr>
              <a:t>字段分组</a:t>
            </a:r>
            <a:r>
              <a:rPr lang="zh-CN" altLang="en-US" sz="1400" dirty="0"/>
              <a:t>；</a:t>
            </a:r>
            <a:endParaRPr lang="en-US" altLang="zh-CN" sz="1400" dirty="0"/>
          </a:p>
          <a:p>
            <a:pPr marL="342900" indent="-342900">
              <a:buFont typeface="+mj-lt"/>
              <a:buAutoNum type="arabicPeriod"/>
            </a:pPr>
            <a:r>
              <a:rPr lang="en-US" altLang="zh-CN" sz="1400" b="1" dirty="0">
                <a:solidFill>
                  <a:srgbClr val="92D050"/>
                </a:solidFill>
              </a:rPr>
              <a:t>SORT BY</a:t>
            </a:r>
            <a:r>
              <a:rPr lang="zh-CN" altLang="en-US" sz="1400" dirty="0">
                <a:solidFill>
                  <a:srgbClr val="92D050"/>
                </a:solidFill>
              </a:rPr>
              <a:t>负责</a:t>
            </a:r>
            <a:r>
              <a:rPr lang="zh-CN" altLang="en-US" sz="1400" b="1" dirty="0">
                <a:solidFill>
                  <a:srgbClr val="92D050"/>
                </a:solidFill>
              </a:rPr>
              <a:t>分组内排序</a:t>
            </a:r>
            <a:r>
              <a:rPr lang="zh-CN" altLang="en-US" sz="1400" dirty="0">
                <a:solidFill>
                  <a:srgbClr val="92D050"/>
                </a:solidFill>
              </a:rPr>
              <a:t>规则</a:t>
            </a:r>
            <a:r>
              <a:rPr lang="zh-CN" altLang="en-US" sz="1400" dirty="0"/>
              <a:t>。</a:t>
            </a:r>
            <a:endParaRPr lang="en-US" altLang="zh-CN" sz="1400" dirty="0"/>
          </a:p>
          <a:p>
            <a:r>
              <a:rPr lang="zh-CN" altLang="en-US" dirty="0"/>
              <a:t>分组和排序的字段</a:t>
            </a:r>
            <a:r>
              <a:rPr lang="zh-CN" altLang="en-US" b="1" dirty="0">
                <a:solidFill>
                  <a:srgbClr val="FF0000"/>
                </a:solidFill>
              </a:rPr>
              <a:t>可以不同</a:t>
            </a:r>
            <a:r>
              <a:rPr lang="zh-CN" altLang="en-US" dirty="0"/>
              <a:t>。</a:t>
            </a:r>
            <a:endParaRPr lang="en-US" altLang="zh-CN"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DISTRIBUTE BY +SORT BY</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3571789" y="3238516"/>
            <a:ext cx="7174588" cy="46166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案例：把学生表数据根据性别分为两个部分，每个分组内根据年龄的倒序排序。</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distribute by </a:t>
            </a:r>
            <a:r>
              <a:rPr lang="zh-CN" altLang="zh-CN" sz="1200" dirty="0">
                <a:solidFill>
                  <a:srgbClr val="871094"/>
                </a:solidFill>
                <a:latin typeface="Arial Unicode MS" panose="020B0604020202020204" pitchFamily="34" charset="-122"/>
                <a:ea typeface="JetBrains Mono"/>
              </a:rPr>
              <a:t>sex </a:t>
            </a:r>
            <a:r>
              <a:rPr lang="zh-CN" altLang="zh-CN" sz="1200" dirty="0">
                <a:solidFill>
                  <a:srgbClr val="0033B3"/>
                </a:solidFill>
                <a:latin typeface="Arial Unicode MS" panose="020B0604020202020204" pitchFamily="34" charset="-122"/>
                <a:ea typeface="JetBrains Mono"/>
              </a:rPr>
              <a:t>sort by </a:t>
            </a:r>
            <a:r>
              <a:rPr lang="zh-CN" altLang="zh-CN" sz="1200" dirty="0">
                <a:solidFill>
                  <a:srgbClr val="871094"/>
                </a:solidFill>
                <a:latin typeface="Arial Unicode MS" panose="020B0604020202020204" pitchFamily="34" charset="-122"/>
                <a:ea typeface="JetBrains Mono"/>
              </a:rPr>
              <a:t>age </a:t>
            </a:r>
            <a:r>
              <a:rPr lang="zh-CN" altLang="zh-CN" sz="1200" dirty="0">
                <a:solidFill>
                  <a:srgbClr val="0033B3"/>
                </a:solidFill>
                <a:latin typeface="Arial Unicode MS" panose="020B0604020202020204" pitchFamily="34" charset="-122"/>
                <a:ea typeface="JetBrains Mono"/>
              </a:rPr>
              <a:t>desc</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3417377" y="3900360"/>
            <a:ext cx="5695950" cy="2722851"/>
          </a:xfrm>
          <a:prstGeom prst="rect">
            <a:avLst/>
          </a:prstGeom>
        </p:spPr>
      </p:pic>
      <p:pic>
        <p:nvPicPr>
          <p:cNvPr id="10" name="图片 9"/>
          <p:cNvPicPr>
            <a:picLocks noChangeAspect="1"/>
          </p:cNvPicPr>
          <p:nvPr/>
        </p:nvPicPr>
        <p:blipFill>
          <a:blip r:embed="rId3"/>
          <a:stretch>
            <a:fillRect/>
          </a:stretch>
        </p:blipFill>
        <p:spPr>
          <a:xfrm>
            <a:off x="8762204" y="940081"/>
            <a:ext cx="3366446" cy="999667"/>
          </a:xfrm>
          <a:prstGeom prst="rect">
            <a:avLst/>
          </a:prstGeom>
        </p:spPr>
      </p:pic>
    </p:spTree>
    <p:extLst>
      <p:ext uri="{BB962C8B-B14F-4D97-AF65-F5344CB8AC3E}">
        <p14:creationId xmlns:p14="http://schemas.microsoft.com/office/powerpoint/2010/main" val="3660910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92D050"/>
                </a:solidFill>
              </a:rPr>
              <a:t>如果</a:t>
            </a:r>
            <a:r>
              <a:rPr lang="en-US" altLang="zh-CN" dirty="0">
                <a:solidFill>
                  <a:srgbClr val="92D050"/>
                </a:solidFill>
              </a:rPr>
              <a:t>DISTRIBUTE BY +SORT BY</a:t>
            </a:r>
            <a:r>
              <a:rPr lang="zh-CN" altLang="en-US" dirty="0">
                <a:solidFill>
                  <a:srgbClr val="92D050"/>
                </a:solidFill>
              </a:rPr>
              <a:t>的</a:t>
            </a:r>
            <a:r>
              <a:rPr lang="zh-CN" altLang="en-US" dirty="0">
                <a:solidFill>
                  <a:srgbClr val="FF0000"/>
                </a:solidFill>
              </a:rPr>
              <a:t>字段一样</a:t>
            </a:r>
            <a:r>
              <a:rPr lang="zh-CN" altLang="en-US" dirty="0"/>
              <a:t>，则：</a:t>
            </a:r>
            <a:r>
              <a:rPr lang="en-US" altLang="zh-CN" dirty="0">
                <a:solidFill>
                  <a:srgbClr val="92D050"/>
                </a:solidFill>
              </a:rPr>
              <a:t>CLUSTER BY</a:t>
            </a:r>
            <a:r>
              <a:rPr lang="en-US" altLang="zh-CN" dirty="0">
                <a:solidFill>
                  <a:srgbClr val="FF0000"/>
                </a:solidFill>
              </a:rPr>
              <a:t>=</a:t>
            </a:r>
            <a:r>
              <a:rPr lang="en-US" altLang="zh-CN" dirty="0">
                <a:solidFill>
                  <a:srgbClr val="92D050"/>
                </a:solidFill>
              </a:rPr>
              <a:t>DISTRIBUTE BY </a:t>
            </a:r>
            <a:r>
              <a:rPr lang="en-US" altLang="zh-CN" dirty="0">
                <a:solidFill>
                  <a:srgbClr val="FF0000"/>
                </a:solidFill>
              </a:rPr>
              <a:t>+</a:t>
            </a:r>
            <a:r>
              <a:rPr lang="en-US" altLang="zh-CN" dirty="0">
                <a:solidFill>
                  <a:srgbClr val="92D050"/>
                </a:solidFill>
              </a:rPr>
              <a:t>SORT BY</a:t>
            </a:r>
            <a:endParaRPr lang="zh-CN" altLang="en-US" dirty="0">
              <a:solidFill>
                <a:srgbClr val="92D050"/>
              </a:solidFill>
            </a:endParaRPr>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DISTRIBUTE BY +SORT BY</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251293" y="3013501"/>
            <a:ext cx="7310719" cy="83099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下面两个语句执行结果一样</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distribute by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033B3"/>
                </a:solidFill>
                <a:latin typeface="Arial Unicode MS" panose="020B0604020202020204" pitchFamily="34" charset="-122"/>
                <a:ea typeface="JetBrains Mono"/>
              </a:rPr>
              <a:t>sort by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cluster by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8006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order by</a:t>
            </a:r>
            <a:r>
              <a:rPr lang="zh-CN" altLang="en-US" dirty="0">
                <a:solidFill>
                  <a:srgbClr val="FF0000"/>
                </a:solidFill>
              </a:rPr>
              <a:t>全局排序</a:t>
            </a:r>
            <a:r>
              <a:rPr lang="zh-CN" altLang="en-US" dirty="0"/>
              <a:t>，因此只有</a:t>
            </a:r>
            <a:r>
              <a:rPr lang="zh-CN" altLang="en-US" dirty="0">
                <a:solidFill>
                  <a:srgbClr val="FF0000"/>
                </a:solidFill>
              </a:rPr>
              <a:t>一个</a:t>
            </a:r>
            <a:r>
              <a:rPr lang="en-US" altLang="zh-CN" dirty="0">
                <a:solidFill>
                  <a:srgbClr val="FF0000"/>
                </a:solidFill>
              </a:rPr>
              <a:t>reducer</a:t>
            </a:r>
            <a:r>
              <a:rPr lang="zh-CN" altLang="en-US" dirty="0">
                <a:solidFill>
                  <a:srgbClr val="FF0000"/>
                </a:solidFill>
              </a:rPr>
              <a:t>（如果有两个</a:t>
            </a:r>
            <a:r>
              <a:rPr lang="en-US" altLang="zh-CN" dirty="0">
                <a:solidFill>
                  <a:srgbClr val="FF0000"/>
                </a:solidFill>
              </a:rPr>
              <a:t>reducer</a:t>
            </a:r>
            <a:r>
              <a:rPr lang="zh-CN" altLang="en-US" dirty="0">
                <a:solidFill>
                  <a:srgbClr val="FF0000"/>
                </a:solidFill>
              </a:rPr>
              <a:t>的话，数据就会被分开，就不是全局排序），结果输出在一个文件中</a:t>
            </a:r>
            <a:r>
              <a:rPr lang="zh-CN" altLang="en-US" dirty="0"/>
              <a:t>，当输入规模大时，需要较长的计算时间。</a:t>
            </a:r>
          </a:p>
          <a:p>
            <a:r>
              <a:rPr lang="en-US" altLang="zh-CN" dirty="0"/>
              <a:t>distribute by</a:t>
            </a:r>
            <a:r>
              <a:rPr lang="zh-CN" altLang="en-US" dirty="0"/>
              <a:t>根据指定字段将数据分组，算法是</a:t>
            </a:r>
            <a:r>
              <a:rPr lang="en-US" altLang="zh-CN" dirty="0"/>
              <a:t>hash</a:t>
            </a:r>
            <a:r>
              <a:rPr lang="zh-CN" altLang="en-US" dirty="0"/>
              <a:t>散列。</a:t>
            </a:r>
            <a:r>
              <a:rPr lang="en-US" altLang="zh-CN" dirty="0">
                <a:solidFill>
                  <a:srgbClr val="FF0000"/>
                </a:solidFill>
              </a:rPr>
              <a:t>sort by</a:t>
            </a:r>
            <a:r>
              <a:rPr lang="zh-CN" altLang="en-US" dirty="0">
                <a:solidFill>
                  <a:srgbClr val="FF0000"/>
                </a:solidFill>
              </a:rPr>
              <a:t>是在分组之后，每个组内局部排序</a:t>
            </a:r>
            <a:r>
              <a:rPr lang="zh-CN" altLang="en-US" dirty="0"/>
              <a:t>。</a:t>
            </a:r>
            <a:endParaRPr lang="en-US" altLang="zh-CN" dirty="0"/>
          </a:p>
          <a:p>
            <a:r>
              <a:rPr lang="en-US" altLang="zh-CN" dirty="0">
                <a:solidFill>
                  <a:srgbClr val="FF0000"/>
                </a:solidFill>
              </a:rPr>
              <a:t>cluster by</a:t>
            </a:r>
            <a:r>
              <a:rPr lang="zh-CN" altLang="en-US" dirty="0">
                <a:solidFill>
                  <a:srgbClr val="FF0000"/>
                </a:solidFill>
              </a:rPr>
              <a:t>既有分组，又有排序，但是两个字段只能是</a:t>
            </a:r>
            <a:r>
              <a:rPr lang="zh-CN" altLang="en-US" b="1" dirty="0">
                <a:solidFill>
                  <a:srgbClr val="FF0000"/>
                </a:solidFill>
              </a:rPr>
              <a:t>同一个字段</a:t>
            </a:r>
            <a:r>
              <a:rPr lang="zh-CN" altLang="en-US" dirty="0"/>
              <a:t>。</a:t>
            </a:r>
            <a:endParaRPr lang="en-US" altLang="zh-CN" dirty="0"/>
          </a:p>
          <a:p>
            <a:pPr marL="0" indent="0">
              <a:buNone/>
            </a:pPr>
            <a:r>
              <a:rPr lang="zh-CN" altLang="en-US" dirty="0"/>
              <a:t>如果</a:t>
            </a:r>
            <a:r>
              <a:rPr lang="en-US" altLang="zh-CN" dirty="0"/>
              <a:t>distribute</a:t>
            </a:r>
            <a:r>
              <a:rPr lang="zh-CN" altLang="en-US" dirty="0"/>
              <a:t>和</a:t>
            </a:r>
            <a:r>
              <a:rPr lang="en-US" altLang="zh-CN" dirty="0"/>
              <a:t>sort</a:t>
            </a:r>
            <a:r>
              <a:rPr lang="zh-CN" altLang="en-US" dirty="0"/>
              <a:t>的字段是同一个时，此时，</a:t>
            </a:r>
            <a:r>
              <a:rPr lang="en-US" altLang="zh-CN" dirty="0"/>
              <a:t>cluster by = distribute by + sort by</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a:t>
            </a:r>
            <a:r>
              <a:rPr lang="zh-CN" altLang="en-US" dirty="0"/>
              <a:t>、</a:t>
            </a:r>
            <a:r>
              <a:rPr lang="en-US" altLang="zh-CN" dirty="0"/>
              <a:t> DISTRIBUTE</a:t>
            </a:r>
            <a:r>
              <a:rPr lang="zh-CN" altLang="en-US" dirty="0"/>
              <a:t>、</a:t>
            </a:r>
            <a:r>
              <a:rPr lang="en-US" altLang="zh-CN" dirty="0"/>
              <a:t>SORT</a:t>
            </a:r>
            <a:r>
              <a:rPr lang="zh-CN" altLang="en-US" dirty="0"/>
              <a:t>、</a:t>
            </a:r>
            <a:r>
              <a:rPr lang="en-US" altLang="zh-CN" dirty="0"/>
              <a:t>ORDER BY</a:t>
            </a:r>
            <a:endParaRPr lang="zh-CN" altLang="en-US" dirty="0"/>
          </a:p>
        </p:txBody>
      </p:sp>
      <p:pic>
        <p:nvPicPr>
          <p:cNvPr id="8" name="图片 7"/>
          <p:cNvPicPr/>
          <p:nvPr/>
        </p:nvPicPr>
        <p:blipFill>
          <a:blip r:embed="rId2"/>
          <a:stretch>
            <a:fillRect/>
          </a:stretch>
        </p:blipFill>
        <p:spPr>
          <a:xfrm>
            <a:off x="3230698" y="3755920"/>
            <a:ext cx="5679482" cy="2766030"/>
          </a:xfrm>
          <a:prstGeom prst="rect">
            <a:avLst/>
          </a:prstGeom>
          <a:ln>
            <a:solidFill>
              <a:schemeClr val="accent1"/>
            </a:solidFill>
          </a:ln>
        </p:spPr>
      </p:pic>
    </p:spTree>
    <p:extLst>
      <p:ext uri="{BB962C8B-B14F-4D97-AF65-F5344CB8AC3E}">
        <p14:creationId xmlns:p14="http://schemas.microsoft.com/office/powerpoint/2010/main" val="79583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UNION</a:t>
            </a:r>
            <a:r>
              <a:rPr lang="zh-CN" altLang="en-US" dirty="0"/>
              <a:t>用于将来自于</a:t>
            </a:r>
            <a:r>
              <a:rPr lang="zh-CN" altLang="en-US" b="1" dirty="0">
                <a:solidFill>
                  <a:srgbClr val="FF0000"/>
                </a:solidFill>
              </a:rPr>
              <a:t>多个</a:t>
            </a:r>
            <a:r>
              <a:rPr lang="en-US" altLang="zh-CN" dirty="0">
                <a:solidFill>
                  <a:srgbClr val="FF0000"/>
                </a:solidFill>
              </a:rPr>
              <a:t>SELECT</a:t>
            </a:r>
            <a:r>
              <a:rPr lang="zh-CN" altLang="en-US" dirty="0">
                <a:solidFill>
                  <a:srgbClr val="FF0000"/>
                </a:solidFill>
              </a:rPr>
              <a:t>语句的结果</a:t>
            </a:r>
            <a:r>
              <a:rPr lang="zh-CN" altLang="en-US" b="1" dirty="0">
                <a:solidFill>
                  <a:srgbClr val="FF0000"/>
                </a:solidFill>
              </a:rPr>
              <a:t>合并为一个结果集</a:t>
            </a:r>
            <a:r>
              <a:rPr lang="zh-CN" altLang="en-US" dirty="0"/>
              <a:t>。</a:t>
            </a:r>
            <a:endParaRPr lang="en-US" altLang="zh-CN" dirty="0"/>
          </a:p>
          <a:p>
            <a:pPr>
              <a:buFont typeface="+mj-lt"/>
              <a:buAutoNum type="arabicPeriod"/>
            </a:pPr>
            <a:r>
              <a:rPr lang="zh-CN" altLang="en-US" sz="1400" dirty="0"/>
              <a:t>使用</a:t>
            </a:r>
            <a:r>
              <a:rPr lang="en-US" altLang="zh-CN" sz="1400" dirty="0">
                <a:solidFill>
                  <a:srgbClr val="FF0000"/>
                </a:solidFill>
              </a:rPr>
              <a:t>DISTINCT</a:t>
            </a:r>
            <a:r>
              <a:rPr lang="zh-CN" altLang="en-US" sz="1400" dirty="0"/>
              <a:t>关键字与</a:t>
            </a:r>
            <a:r>
              <a:rPr lang="zh-CN" altLang="en-US" sz="1400" dirty="0">
                <a:solidFill>
                  <a:srgbClr val="FF0000"/>
                </a:solidFill>
              </a:rPr>
              <a:t>只使用</a:t>
            </a:r>
            <a:r>
              <a:rPr lang="en-US" altLang="zh-CN" sz="1400" dirty="0">
                <a:solidFill>
                  <a:srgbClr val="FF0000"/>
                </a:solidFill>
              </a:rPr>
              <a:t>UNION</a:t>
            </a:r>
            <a:r>
              <a:rPr lang="zh-CN" altLang="en-US" sz="1400" dirty="0"/>
              <a:t>默认值效果一样，都会删除重复行。</a:t>
            </a:r>
            <a:r>
              <a:rPr lang="en-US" altLang="zh-CN" sz="1400" dirty="0"/>
              <a:t>1.2.0</a:t>
            </a:r>
            <a:r>
              <a:rPr lang="zh-CN" altLang="en-US" sz="1400" dirty="0"/>
              <a:t>之前的</a:t>
            </a:r>
            <a:r>
              <a:rPr lang="en-US" altLang="zh-CN" sz="1400" dirty="0"/>
              <a:t>Hive</a:t>
            </a:r>
            <a:r>
              <a:rPr lang="zh-CN" altLang="en-US" sz="1400" dirty="0"/>
              <a:t>版本仅支持</a:t>
            </a:r>
            <a:r>
              <a:rPr lang="en-US" altLang="zh-CN" sz="1400" dirty="0"/>
              <a:t>UNION ALL</a:t>
            </a:r>
            <a:r>
              <a:rPr lang="zh-CN" altLang="en-US" sz="1400" dirty="0"/>
              <a:t>，在这种情况下不会消除重复的行。</a:t>
            </a:r>
            <a:endParaRPr lang="en-US" altLang="zh-CN" sz="1400" dirty="0"/>
          </a:p>
          <a:p>
            <a:pPr>
              <a:buFont typeface="+mj-lt"/>
              <a:buAutoNum type="arabicPeriod"/>
            </a:pPr>
            <a:r>
              <a:rPr lang="zh-CN" altLang="en-US" sz="1400" dirty="0"/>
              <a:t>使用</a:t>
            </a:r>
            <a:r>
              <a:rPr lang="en-US" altLang="zh-CN" sz="1400" dirty="0">
                <a:solidFill>
                  <a:srgbClr val="FF0000"/>
                </a:solidFill>
              </a:rPr>
              <a:t>ALL</a:t>
            </a:r>
            <a:r>
              <a:rPr lang="zh-CN" altLang="en-US" sz="1400" dirty="0"/>
              <a:t>关键字，</a:t>
            </a:r>
            <a:r>
              <a:rPr lang="zh-CN" altLang="en-US" sz="1400" dirty="0">
                <a:solidFill>
                  <a:srgbClr val="FF0000"/>
                </a:solidFill>
              </a:rPr>
              <a:t>不会删除重复行</a:t>
            </a:r>
            <a:r>
              <a:rPr lang="zh-CN" altLang="en-US" sz="1400" dirty="0"/>
              <a:t>，结果集包括所有</a:t>
            </a:r>
            <a:r>
              <a:rPr lang="en-US" altLang="zh-CN" sz="1400" dirty="0"/>
              <a:t>SELECT</a:t>
            </a:r>
            <a:r>
              <a:rPr lang="zh-CN" altLang="en-US" sz="1400" dirty="0"/>
              <a:t>语句的匹配行（包括重复行）。</a:t>
            </a:r>
            <a:endParaRPr lang="en-US" altLang="zh-CN" sz="1400" dirty="0"/>
          </a:p>
          <a:p>
            <a:pPr>
              <a:buFont typeface="+mj-lt"/>
              <a:buAutoNum type="arabicPeriod"/>
            </a:pPr>
            <a:r>
              <a:rPr lang="zh-CN" altLang="en-US" sz="1400" dirty="0"/>
              <a:t>每个</a:t>
            </a:r>
            <a:r>
              <a:rPr lang="en-US" altLang="zh-CN" sz="1400" dirty="0"/>
              <a:t>select_statement</a:t>
            </a:r>
            <a:r>
              <a:rPr lang="zh-CN" altLang="en-US" sz="1400" dirty="0"/>
              <a:t>返回的列的数量和名称必须相同。</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Union</a:t>
            </a:r>
            <a:r>
              <a:rPr lang="zh-CN" altLang="en-US" dirty="0"/>
              <a:t>联合查询</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4114004" y="3996035"/>
            <a:ext cx="6096000" cy="1477328"/>
          </a:xfrm>
          <a:prstGeom prst="rect">
            <a:avLst/>
          </a:prstGeom>
        </p:spPr>
        <p:txBody>
          <a:bodyPr>
            <a:spAutoFit/>
          </a:bodyPr>
          <a:lstStyle/>
          <a:p>
            <a:pPr lvl="0" eaLnBrk="0" fontAlgn="base" hangingPunct="0">
              <a:spcBef>
                <a:spcPct val="0"/>
              </a:spcBef>
              <a:spcAft>
                <a:spcPct val="0"/>
              </a:spcAft>
            </a:pPr>
            <a:r>
              <a:rPr lang="zh-CN" altLang="zh-CN" dirty="0">
                <a:solidFill>
                  <a:srgbClr val="080808"/>
                </a:solidFill>
                <a:latin typeface="Arial Unicode MS" panose="020B0604020202020204" pitchFamily="34" charset="-122"/>
                <a:ea typeface="JetBrains Mono"/>
              </a:rPr>
              <a:t>select_statement</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r>
              <a:rPr lang="en-US" altLang="zh-CN" dirty="0">
                <a:solidFill>
                  <a:srgbClr val="0033B3"/>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UNION </a:t>
            </a:r>
            <a:r>
              <a:rPr lang="zh-CN" altLang="zh-CN" dirty="0">
                <a:solidFill>
                  <a:srgbClr val="080808"/>
                </a:solidFill>
                <a:latin typeface="Arial Unicode MS" panose="020B0604020202020204" pitchFamily="34" charset="-122"/>
                <a:ea typeface="JetBrains Mono"/>
              </a:rPr>
              <a:t>[</a:t>
            </a:r>
            <a:r>
              <a:rPr lang="zh-CN" altLang="zh-CN" dirty="0">
                <a:solidFill>
                  <a:srgbClr val="0033B3"/>
                </a:solidFill>
                <a:latin typeface="Arial Unicode MS" panose="020B0604020202020204" pitchFamily="34" charset="-122"/>
                <a:ea typeface="JetBrains Mono"/>
              </a:rPr>
              <a:t>ALL </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DISTINCT</a:t>
            </a:r>
            <a:r>
              <a:rPr lang="zh-CN" altLang="zh-CN" dirty="0">
                <a:solidFill>
                  <a:srgbClr val="080808"/>
                </a:solidFill>
                <a:latin typeface="Arial Unicode MS" panose="020B0604020202020204" pitchFamily="34" charset="-122"/>
                <a:ea typeface="JetBrains Mono"/>
              </a:rPr>
              <a:t>]</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r>
              <a:rPr lang="zh-CN" altLang="zh-CN" dirty="0">
                <a:solidFill>
                  <a:srgbClr val="080808"/>
                </a:solidFill>
                <a:latin typeface="Arial Unicode MS" panose="020B0604020202020204" pitchFamily="34" charset="-122"/>
                <a:ea typeface="JetBrains Mono"/>
              </a:rPr>
              <a:t>select_statement </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r>
              <a:rPr lang="en-US"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UNION </a:t>
            </a:r>
            <a:r>
              <a:rPr lang="zh-CN" altLang="zh-CN" dirty="0">
                <a:solidFill>
                  <a:srgbClr val="080808"/>
                </a:solidFill>
                <a:latin typeface="Arial Unicode MS" panose="020B0604020202020204" pitchFamily="34" charset="-122"/>
                <a:ea typeface="JetBrains Mono"/>
              </a:rPr>
              <a:t>[</a:t>
            </a:r>
            <a:r>
              <a:rPr lang="zh-CN" altLang="zh-CN" dirty="0">
                <a:solidFill>
                  <a:srgbClr val="0033B3"/>
                </a:solidFill>
                <a:latin typeface="Arial Unicode MS" panose="020B0604020202020204" pitchFamily="34" charset="-122"/>
                <a:ea typeface="JetBrains Mono"/>
              </a:rPr>
              <a:t>ALL </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DISTINCT</a:t>
            </a:r>
            <a:r>
              <a:rPr lang="zh-CN" altLang="zh-CN" dirty="0">
                <a:solidFill>
                  <a:srgbClr val="080808"/>
                </a:solidFill>
                <a:latin typeface="Arial Unicode MS" panose="020B0604020202020204" pitchFamily="34" charset="-122"/>
                <a:ea typeface="JetBrains Mono"/>
              </a:rPr>
              <a:t>] </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r>
              <a:rPr lang="zh-CN" altLang="zh-CN" dirty="0">
                <a:solidFill>
                  <a:srgbClr val="080808"/>
                </a:solidFill>
                <a:latin typeface="Arial Unicode MS" panose="020B0604020202020204" pitchFamily="34" charset="-122"/>
                <a:ea typeface="JetBrains Mono"/>
              </a:rPr>
              <a:t>select_statement ...;</a:t>
            </a:r>
            <a:endParaRPr lang="zh-CN" altLang="zh-CN" sz="2400" dirty="0">
              <a:latin typeface="Arial" panose="020B0604020202020204" pitchFamily="34" charset="0"/>
            </a:endParaRPr>
          </a:p>
        </p:txBody>
      </p:sp>
      <p:pic>
        <p:nvPicPr>
          <p:cNvPr id="9" name="图片 8">
            <a:extLst>
              <a:ext uri="{FF2B5EF4-FFF2-40B4-BE49-F238E27FC236}">
                <a16:creationId xmlns:a16="http://schemas.microsoft.com/office/drawing/2014/main" id="{FE4321E1-CB04-597B-BCA0-A13B043AC6A7}"/>
              </a:ext>
            </a:extLst>
          </p:cNvPr>
          <p:cNvPicPr>
            <a:picLocks noChangeAspect="1"/>
          </p:cNvPicPr>
          <p:nvPr/>
        </p:nvPicPr>
        <p:blipFill>
          <a:blip r:embed="rId2"/>
          <a:stretch>
            <a:fillRect/>
          </a:stretch>
        </p:blipFill>
        <p:spPr>
          <a:xfrm>
            <a:off x="184731" y="5658452"/>
            <a:ext cx="9926435" cy="1114581"/>
          </a:xfrm>
          <a:prstGeom prst="rect">
            <a:avLst/>
          </a:prstGeom>
        </p:spPr>
      </p:pic>
      <p:sp>
        <p:nvSpPr>
          <p:cNvPr id="10" name="文本框 9">
            <a:extLst>
              <a:ext uri="{FF2B5EF4-FFF2-40B4-BE49-F238E27FC236}">
                <a16:creationId xmlns:a16="http://schemas.microsoft.com/office/drawing/2014/main" id="{14478E40-741C-5B8A-8491-AE464ACCFCA1}"/>
              </a:ext>
            </a:extLst>
          </p:cNvPr>
          <p:cNvSpPr txBox="1"/>
          <p:nvPr/>
        </p:nvSpPr>
        <p:spPr>
          <a:xfrm>
            <a:off x="10302240" y="5917919"/>
            <a:ext cx="940963"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65000"/>
                    <a:lumOff val="35000"/>
                  </a:schemeClr>
                </a:solidFill>
                <a:latin typeface="+mn-lt"/>
                <a:ea typeface="+mn-ea"/>
              </a:rPr>
              <a:t>克隆 </a:t>
            </a:r>
            <a:r>
              <a:rPr lang="en-US" altLang="zh-CN" sz="1400" dirty="0">
                <a:solidFill>
                  <a:schemeClr val="tx1">
                    <a:lumMod val="65000"/>
                    <a:lumOff val="35000"/>
                  </a:schemeClr>
                </a:solidFill>
                <a:latin typeface="+mn-lt"/>
                <a:ea typeface="+mn-ea"/>
              </a:rPr>
              <a:t>CTAS</a:t>
            </a:r>
            <a:endParaRPr lang="zh-CN" altLang="en-US" sz="14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363259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Union</a:t>
            </a:r>
            <a:r>
              <a:rPr lang="zh-CN" altLang="en-US" dirty="0"/>
              <a:t>联合查询</a:t>
            </a:r>
          </a:p>
        </p:txBody>
      </p:sp>
      <p:sp>
        <p:nvSpPr>
          <p:cNvPr id="8" name="TextBox 3">
            <a:extLst>
              <a:ext uri="{FF2B5EF4-FFF2-40B4-BE49-F238E27FC236}">
                <a16:creationId xmlns:a16="http://schemas.microsoft.com/office/drawing/2014/main" id="{0C998B78-AB18-3C47-A1C7-25AE9A3A40B0}"/>
              </a:ext>
            </a:extLst>
          </p:cNvPr>
          <p:cNvSpPr txBox="1"/>
          <p:nvPr/>
        </p:nvSpPr>
        <p:spPr>
          <a:xfrm>
            <a:off x="1846844" y="2154784"/>
            <a:ext cx="8342184" cy="353943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使用</a:t>
            </a:r>
            <a:r>
              <a:rPr lang="zh-CN" altLang="zh-CN" sz="1600" i="1" dirty="0">
                <a:solidFill>
                  <a:srgbClr val="999999"/>
                </a:solidFill>
                <a:latin typeface="Arial Unicode MS" panose="020B0604020202020204" pitchFamily="34" charset="-122"/>
                <a:ea typeface="JetBrains Mono"/>
              </a:rPr>
              <a:t>DISTINCT</a:t>
            </a:r>
            <a:r>
              <a:rPr lang="zh-CN" altLang="zh-CN" sz="1600" i="1" dirty="0">
                <a:solidFill>
                  <a:srgbClr val="999999"/>
                </a:solidFill>
                <a:latin typeface="宋体" panose="02010600030101010101" pitchFamily="2" charset="-122"/>
                <a:ea typeface="宋体" panose="02010600030101010101" pitchFamily="2" charset="-122"/>
              </a:rPr>
              <a:t>关键字与使用</a:t>
            </a:r>
            <a:r>
              <a:rPr lang="zh-CN" altLang="zh-CN" sz="1600" i="1" dirty="0">
                <a:solidFill>
                  <a:srgbClr val="999999"/>
                </a:solidFill>
                <a:latin typeface="Arial Unicode MS" panose="020B0604020202020204" pitchFamily="34" charset="-122"/>
                <a:ea typeface="JetBrains Mono"/>
              </a:rPr>
              <a:t>UNION</a:t>
            </a:r>
            <a:r>
              <a:rPr lang="zh-CN" altLang="zh-CN" sz="1600" i="1" dirty="0">
                <a:solidFill>
                  <a:srgbClr val="999999"/>
                </a:solidFill>
                <a:latin typeface="宋体" panose="02010600030101010101" pitchFamily="2" charset="-122"/>
                <a:ea typeface="宋体" panose="02010600030101010101" pitchFamily="2" charset="-122"/>
              </a:rPr>
              <a:t>默认值效果一样，都会删除重复行。</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a:t>
            </a:r>
            <a:r>
              <a:rPr lang="zh-CN" altLang="zh-CN" sz="1600" dirty="0">
                <a:solidFill>
                  <a:srgbClr val="080808"/>
                </a:solidFill>
                <a:latin typeface="Arial Unicode MS" panose="020B0604020202020204" pitchFamily="34" charset="-122"/>
                <a:ea typeface="JetBrains Mono"/>
              </a:rPr>
              <a:t>;</a:t>
            </a:r>
            <a:endParaRPr lang="en-US" altLang="zh-CN" sz="16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和上面一样</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 DISTINCT</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使用</a:t>
            </a:r>
            <a:r>
              <a:rPr lang="zh-CN" altLang="zh-CN" sz="1600" i="1" dirty="0">
                <a:solidFill>
                  <a:srgbClr val="999999"/>
                </a:solidFill>
                <a:latin typeface="Arial Unicode MS" panose="020B0604020202020204" pitchFamily="34" charset="-122"/>
                <a:ea typeface="JetBrains Mono"/>
              </a:rPr>
              <a:t>ALL</a:t>
            </a:r>
            <a:r>
              <a:rPr lang="zh-CN" altLang="zh-CN" sz="1600" i="1" dirty="0">
                <a:solidFill>
                  <a:srgbClr val="999999"/>
                </a:solidFill>
                <a:latin typeface="宋体" panose="02010600030101010101" pitchFamily="2" charset="-122"/>
                <a:ea typeface="宋体" panose="02010600030101010101" pitchFamily="2" charset="-122"/>
              </a:rPr>
              <a:t>关键字会保留重复行。</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 ALL</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052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Union</a:t>
            </a:r>
            <a:r>
              <a:rPr lang="zh-CN" altLang="en-US" dirty="0"/>
              <a:t>联合查询</a:t>
            </a:r>
          </a:p>
        </p:txBody>
      </p:sp>
      <p:sp>
        <p:nvSpPr>
          <p:cNvPr id="8" name="TextBox 3">
            <a:extLst>
              <a:ext uri="{FF2B5EF4-FFF2-40B4-BE49-F238E27FC236}">
                <a16:creationId xmlns:a16="http://schemas.microsoft.com/office/drawing/2014/main" id="{0C998B78-AB18-3C47-A1C7-25AE9A3A40B0}"/>
              </a:ext>
            </a:extLst>
          </p:cNvPr>
          <p:cNvSpPr txBox="1"/>
          <p:nvPr/>
        </p:nvSpPr>
        <p:spPr>
          <a:xfrm>
            <a:off x="1119249" y="1970818"/>
            <a:ext cx="10219311" cy="304698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如果要将</a:t>
            </a:r>
            <a:r>
              <a:rPr lang="zh-CN" altLang="zh-CN" sz="1600" i="1" dirty="0">
                <a:solidFill>
                  <a:srgbClr val="999999"/>
                </a:solidFill>
                <a:latin typeface="Arial Unicode MS" panose="020B0604020202020204" pitchFamily="34" charset="-122"/>
                <a:ea typeface="JetBrains Mono"/>
              </a:rPr>
              <a:t>ORDER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SORT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CLUSTER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DISTRIBUTE BY</a:t>
            </a:r>
            <a:r>
              <a:rPr lang="zh-CN" altLang="zh-CN" sz="1600" i="1" dirty="0">
                <a:solidFill>
                  <a:srgbClr val="999999"/>
                </a:solidFill>
                <a:latin typeface="宋体" panose="02010600030101010101" pitchFamily="2" charset="-122"/>
                <a:ea typeface="宋体" panose="02010600030101010101" pitchFamily="2" charset="-122"/>
              </a:rPr>
              <a:t>或</a:t>
            </a:r>
            <a:r>
              <a:rPr lang="zh-CN" altLang="zh-CN" sz="1600" i="1" dirty="0">
                <a:solidFill>
                  <a:srgbClr val="999999"/>
                </a:solidFill>
                <a:latin typeface="Arial Unicode MS" panose="020B0604020202020204" pitchFamily="34" charset="-122"/>
                <a:ea typeface="JetBrains Mono"/>
              </a:rPr>
              <a:t>LIMIT</a:t>
            </a:r>
            <a:r>
              <a:rPr lang="zh-CN" altLang="zh-CN" sz="1600" i="1" dirty="0">
                <a:solidFill>
                  <a:srgbClr val="999999"/>
                </a:solidFill>
                <a:latin typeface="宋体" panose="02010600030101010101" pitchFamily="2" charset="-122"/>
                <a:ea typeface="宋体" panose="02010600030101010101" pitchFamily="2" charset="-122"/>
              </a:rPr>
              <a:t>应用于单个</a:t>
            </a:r>
            <a:r>
              <a:rPr lang="zh-CN" altLang="zh-CN" sz="1600" i="1" dirty="0">
                <a:solidFill>
                  <a:srgbClr val="999999"/>
                </a:solidFill>
                <a:latin typeface="Arial Unicode MS" panose="020B0604020202020204" pitchFamily="34" charset="-122"/>
                <a:ea typeface="JetBrains Mono"/>
              </a:rPr>
              <a:t>SELECT</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请将子句放在括住</a:t>
            </a:r>
            <a:r>
              <a:rPr lang="zh-CN" altLang="zh-CN" sz="1600" i="1" dirty="0">
                <a:solidFill>
                  <a:srgbClr val="999999"/>
                </a:solidFill>
                <a:latin typeface="Arial Unicode MS" panose="020B0604020202020204" pitchFamily="34" charset="-122"/>
                <a:ea typeface="JetBrains Mono"/>
              </a:rPr>
              <a:t>SELECT</a:t>
            </a:r>
            <a:r>
              <a:rPr lang="zh-CN" altLang="zh-CN" sz="1600" i="1" dirty="0">
                <a:solidFill>
                  <a:srgbClr val="999999"/>
                </a:solidFill>
                <a:latin typeface="宋体" panose="02010600030101010101" pitchFamily="2" charset="-122"/>
                <a:ea typeface="宋体" panose="02010600030101010101" pitchFamily="2" charset="-122"/>
              </a:rPr>
              <a:t>的括号内</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1750EB"/>
                </a:solidFill>
                <a:latin typeface="Arial Unicode MS" panose="020B0604020202020204" pitchFamily="34" charset="-122"/>
                <a:ea typeface="JetBrains Mono"/>
              </a:rPr>
              <a:t>2</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0000"/>
                </a:solidFill>
                <a:latin typeface="Arial Unicode MS" panose="020B0604020202020204" pitchFamily="34" charset="-122"/>
                <a:ea typeface="JetBrains Mono"/>
              </a:rPr>
              <a:t>subq1</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1750EB"/>
                </a:solidFill>
                <a:latin typeface="Arial Unicode MS" panose="020B0604020202020204" pitchFamily="34" charset="-122"/>
                <a:ea typeface="JetBrains Mono"/>
              </a:rPr>
              <a:t>3</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0000"/>
                </a:solidFill>
                <a:latin typeface="Arial Unicode MS" panose="020B0604020202020204" pitchFamily="34" charset="-122"/>
                <a:ea typeface="JetBrains Mono"/>
              </a:rPr>
              <a:t>subq2</a:t>
            </a:r>
            <a:br>
              <a:rPr lang="zh-CN" altLang="zh-CN" sz="1600" dirty="0">
                <a:solidFill>
                  <a:srgbClr val="000000"/>
                </a:solidFill>
                <a:latin typeface="Arial Unicode MS" panose="020B0604020202020204" pitchFamily="34" charset="-122"/>
                <a:ea typeface="JetBrains Mono"/>
              </a:rPr>
            </a:br>
            <a:br>
              <a:rPr lang="zh-CN" altLang="zh-CN" sz="1600" dirty="0">
                <a:solidFill>
                  <a:srgbClr val="000000"/>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如果要将</a:t>
            </a:r>
            <a:r>
              <a:rPr lang="zh-CN" altLang="zh-CN" sz="1600" i="1" dirty="0">
                <a:solidFill>
                  <a:srgbClr val="999999"/>
                </a:solidFill>
                <a:latin typeface="Arial Unicode MS" panose="020B0604020202020204" pitchFamily="34" charset="-122"/>
                <a:ea typeface="JetBrains Mono"/>
              </a:rPr>
              <a:t>ORDER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SORT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CLUSTER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DISTRIBUTE BY</a:t>
            </a:r>
            <a:r>
              <a:rPr lang="zh-CN" altLang="zh-CN" sz="1600" i="1" dirty="0">
                <a:solidFill>
                  <a:srgbClr val="999999"/>
                </a:solidFill>
                <a:latin typeface="宋体" panose="02010600030101010101" pitchFamily="2" charset="-122"/>
                <a:ea typeface="宋体" panose="02010600030101010101" pitchFamily="2" charset="-122"/>
              </a:rPr>
              <a:t>或</a:t>
            </a:r>
            <a:r>
              <a:rPr lang="zh-CN" altLang="zh-CN" sz="1600" i="1" dirty="0">
                <a:solidFill>
                  <a:srgbClr val="999999"/>
                </a:solidFill>
                <a:latin typeface="Arial Unicode MS" panose="020B0604020202020204" pitchFamily="34" charset="-122"/>
                <a:ea typeface="JetBrains Mono"/>
              </a:rPr>
              <a:t>LIMIT</a:t>
            </a:r>
            <a:r>
              <a:rPr lang="zh-CN" altLang="zh-CN" sz="1600" i="1" dirty="0">
                <a:solidFill>
                  <a:srgbClr val="999999"/>
                </a:solidFill>
                <a:latin typeface="宋体" panose="02010600030101010101" pitchFamily="2" charset="-122"/>
                <a:ea typeface="宋体" panose="02010600030101010101" pitchFamily="2" charset="-122"/>
              </a:rPr>
              <a:t>子句应用于整个</a:t>
            </a:r>
            <a:r>
              <a:rPr lang="zh-CN" altLang="zh-CN" sz="1600" i="1" dirty="0">
                <a:solidFill>
                  <a:srgbClr val="999999"/>
                </a:solidFill>
                <a:latin typeface="Arial Unicode MS" panose="020B0604020202020204" pitchFamily="34" charset="-122"/>
                <a:ea typeface="JetBrains Mono"/>
              </a:rPr>
              <a:t>UNION</a:t>
            </a:r>
            <a:r>
              <a:rPr lang="zh-CN" altLang="zh-CN" sz="1600" i="1" dirty="0">
                <a:solidFill>
                  <a:srgbClr val="999999"/>
                </a:solidFill>
                <a:latin typeface="宋体" panose="02010600030101010101" pitchFamily="2" charset="-122"/>
                <a:ea typeface="宋体" panose="02010600030101010101" pitchFamily="2" charset="-122"/>
              </a:rPr>
              <a:t>结果</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请将</a:t>
            </a:r>
            <a:r>
              <a:rPr lang="zh-CN" altLang="zh-CN" sz="1600" i="1" dirty="0">
                <a:solidFill>
                  <a:srgbClr val="999999"/>
                </a:solidFill>
                <a:latin typeface="Arial Unicode MS" panose="020B0604020202020204" pitchFamily="34" charset="-122"/>
                <a:ea typeface="JetBrains Mono"/>
              </a:rPr>
              <a:t>ORDER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SORT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CLUSTER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DISTRIBUTE BY</a:t>
            </a:r>
            <a:r>
              <a:rPr lang="zh-CN" altLang="zh-CN" sz="1600" i="1" dirty="0">
                <a:solidFill>
                  <a:srgbClr val="999999"/>
                </a:solidFill>
                <a:latin typeface="宋体" panose="02010600030101010101" pitchFamily="2" charset="-122"/>
                <a:ea typeface="宋体" panose="02010600030101010101" pitchFamily="2" charset="-122"/>
              </a:rPr>
              <a:t>或</a:t>
            </a:r>
            <a:r>
              <a:rPr lang="zh-CN" altLang="zh-CN" sz="1600" i="1" dirty="0">
                <a:solidFill>
                  <a:srgbClr val="999999"/>
                </a:solidFill>
                <a:latin typeface="Arial Unicode MS" panose="020B0604020202020204" pitchFamily="34" charset="-122"/>
                <a:ea typeface="JetBrains Mono"/>
              </a:rPr>
              <a:t>LIMIT</a:t>
            </a:r>
            <a:r>
              <a:rPr lang="zh-CN" altLang="zh-CN" sz="1600" i="1" dirty="0">
                <a:solidFill>
                  <a:srgbClr val="999999"/>
                </a:solidFill>
                <a:latin typeface="宋体" panose="02010600030101010101" pitchFamily="2" charset="-122"/>
                <a:ea typeface="宋体" panose="02010600030101010101" pitchFamily="2" charset="-122"/>
              </a:rPr>
              <a:t>放在</a:t>
            </a:r>
            <a:r>
              <a:rPr lang="zh-CN" altLang="zh-CN" sz="1600" b="1" i="1" dirty="0">
                <a:solidFill>
                  <a:srgbClr val="FF0000"/>
                </a:solidFill>
                <a:latin typeface="宋体" panose="02010600030101010101" pitchFamily="2" charset="-122"/>
                <a:ea typeface="宋体" panose="02010600030101010101" pitchFamily="2" charset="-122"/>
              </a:rPr>
              <a:t>最后一个</a:t>
            </a:r>
            <a:r>
              <a:rPr lang="zh-CN" altLang="zh-CN" sz="1600" i="1" dirty="0">
                <a:solidFill>
                  <a:srgbClr val="999999"/>
                </a:solidFill>
                <a:latin typeface="宋体" panose="02010600030101010101" pitchFamily="2" charset="-122"/>
                <a:ea typeface="宋体" panose="02010600030101010101" pitchFamily="2" charset="-122"/>
              </a:rPr>
              <a:t>之后。</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order by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033B3"/>
                </a:solidFill>
                <a:latin typeface="Arial Unicode MS" panose="020B0604020202020204" pitchFamily="34" charset="-122"/>
                <a:ea typeface="JetBrains Mono"/>
              </a:rPr>
              <a:t>desc</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  </a:t>
            </a:r>
            <a:r>
              <a:rPr lang="zh-CN" altLang="en-US" sz="1600" dirty="0">
                <a:solidFill>
                  <a:srgbClr val="FF0000"/>
                </a:solidFill>
                <a:latin typeface="Arial Unicode MS" panose="020B0604020202020204" pitchFamily="34" charset="-122"/>
                <a:ea typeface="JetBrains Mono"/>
              </a:rPr>
              <a:t>先</a:t>
            </a:r>
            <a:r>
              <a:rPr lang="en-US" altLang="zh-CN" sz="1600" dirty="0">
                <a:solidFill>
                  <a:srgbClr val="FF0000"/>
                </a:solidFill>
                <a:latin typeface="Arial Unicode MS" panose="020B0604020202020204" pitchFamily="34" charset="-122"/>
                <a:ea typeface="JetBrains Mono"/>
              </a:rPr>
              <a:t>union</a:t>
            </a:r>
            <a:r>
              <a:rPr lang="zh-CN" altLang="en-US" sz="1600" dirty="0">
                <a:solidFill>
                  <a:srgbClr val="FF0000"/>
                </a:solidFill>
                <a:latin typeface="Arial Unicode MS" panose="020B0604020202020204" pitchFamily="34" charset="-122"/>
                <a:ea typeface="JetBrains Mono"/>
              </a:rPr>
              <a:t>再</a:t>
            </a:r>
            <a:r>
              <a:rPr lang="en-US" altLang="zh-CN" sz="1600" dirty="0">
                <a:solidFill>
                  <a:srgbClr val="FF0000"/>
                </a:solidFill>
                <a:latin typeface="Arial Unicode MS" panose="020B0604020202020204" pitchFamily="34" charset="-122"/>
                <a:ea typeface="JetBrains Mono"/>
              </a:rPr>
              <a:t>order</a:t>
            </a:r>
            <a:endParaRPr lang="zh-CN" altLang="zh-CN" sz="2000" dirty="0">
              <a:solidFill>
                <a:srgbClr val="FF0000"/>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40B2C7D2-5635-3190-3606-C37626CC9ED6}"/>
              </a:ext>
            </a:extLst>
          </p:cNvPr>
          <p:cNvPicPr>
            <a:picLocks noChangeAspect="1"/>
          </p:cNvPicPr>
          <p:nvPr/>
        </p:nvPicPr>
        <p:blipFill>
          <a:blip r:embed="rId2"/>
          <a:stretch>
            <a:fillRect/>
          </a:stretch>
        </p:blipFill>
        <p:spPr>
          <a:xfrm>
            <a:off x="1119249" y="5341576"/>
            <a:ext cx="7859222" cy="1152686"/>
          </a:xfrm>
          <a:prstGeom prst="rect">
            <a:avLst/>
          </a:prstGeom>
        </p:spPr>
      </p:pic>
      <p:sp>
        <p:nvSpPr>
          <p:cNvPr id="13" name="文本框 12">
            <a:extLst>
              <a:ext uri="{FF2B5EF4-FFF2-40B4-BE49-F238E27FC236}">
                <a16:creationId xmlns:a16="http://schemas.microsoft.com/office/drawing/2014/main" id="{A3BB67B9-A26E-531F-B4AB-8062C5FE76F7}"/>
              </a:ext>
            </a:extLst>
          </p:cNvPr>
          <p:cNvSpPr txBox="1"/>
          <p:nvPr/>
        </p:nvSpPr>
        <p:spPr>
          <a:xfrm>
            <a:off x="9353006" y="5582194"/>
            <a:ext cx="1967205"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如果要先</a:t>
            </a:r>
            <a:r>
              <a:rPr lang="en-US" altLang="zh-CN" sz="1050" dirty="0">
                <a:solidFill>
                  <a:schemeClr val="tx1">
                    <a:lumMod val="65000"/>
                    <a:lumOff val="35000"/>
                  </a:schemeClr>
                </a:solidFill>
                <a:latin typeface="+mn-lt"/>
                <a:ea typeface="+mn-ea"/>
              </a:rPr>
              <a:t>order</a:t>
            </a:r>
            <a:r>
              <a:rPr lang="zh-CN" altLang="en-US" sz="1050" dirty="0">
                <a:solidFill>
                  <a:schemeClr val="tx1">
                    <a:lumMod val="65000"/>
                    <a:lumOff val="35000"/>
                  </a:schemeClr>
                </a:solidFill>
                <a:latin typeface="+mn-lt"/>
                <a:ea typeface="+mn-ea"/>
              </a:rPr>
              <a:t>，要使用子查询</a:t>
            </a:r>
          </a:p>
        </p:txBody>
      </p:sp>
    </p:spTree>
    <p:extLst>
      <p:ext uri="{BB962C8B-B14F-4D97-AF65-F5344CB8AC3E}">
        <p14:creationId xmlns:p14="http://schemas.microsoft.com/office/powerpoint/2010/main" val="597423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公用表表达式（</a:t>
            </a:r>
            <a:r>
              <a:rPr lang="en-US" altLang="zh-CN" dirty="0"/>
              <a:t>CTE</a:t>
            </a:r>
            <a:r>
              <a:rPr lang="zh-CN" altLang="en-US" dirty="0"/>
              <a:t>）是一个</a:t>
            </a:r>
            <a:r>
              <a:rPr lang="zh-CN" altLang="en-US" b="1" dirty="0">
                <a:solidFill>
                  <a:srgbClr val="FF0000"/>
                </a:solidFill>
              </a:rPr>
              <a:t>临时结果集</a:t>
            </a:r>
            <a:r>
              <a:rPr lang="zh-CN" altLang="en-US" dirty="0"/>
              <a:t>：该结果集是从</a:t>
            </a:r>
            <a:r>
              <a:rPr lang="en-US" altLang="zh-CN" b="1" dirty="0">
                <a:solidFill>
                  <a:srgbClr val="FF0000"/>
                </a:solidFill>
              </a:rPr>
              <a:t>WITH</a:t>
            </a:r>
            <a:r>
              <a:rPr lang="zh-CN" altLang="en-US" b="1" dirty="0">
                <a:solidFill>
                  <a:srgbClr val="FF0000"/>
                </a:solidFill>
              </a:rPr>
              <a:t>子句</a:t>
            </a:r>
            <a:r>
              <a:rPr lang="zh-CN" altLang="en-US" b="1" dirty="0">
                <a:solidFill>
                  <a:srgbClr val="92D050"/>
                </a:solidFill>
              </a:rPr>
              <a:t>中指定的简单查询</a:t>
            </a:r>
            <a:r>
              <a:rPr lang="zh-CN" altLang="en-US" dirty="0"/>
              <a:t>派生而来的，紧接在</a:t>
            </a:r>
            <a:r>
              <a:rPr lang="en-US" altLang="zh-CN" dirty="0"/>
              <a:t>SELECT</a:t>
            </a:r>
            <a:r>
              <a:rPr lang="zh-CN" altLang="en-US" dirty="0"/>
              <a:t>或</a:t>
            </a:r>
            <a:r>
              <a:rPr lang="en-US" altLang="zh-CN" dirty="0"/>
              <a:t>INSERT</a:t>
            </a:r>
            <a:r>
              <a:rPr lang="zh-CN" altLang="en-US" dirty="0"/>
              <a:t>关键字之前。</a:t>
            </a:r>
          </a:p>
          <a:p>
            <a:r>
              <a:rPr lang="en-US" altLang="zh-CN" dirty="0"/>
              <a:t>CTE</a:t>
            </a:r>
            <a:r>
              <a:rPr lang="zh-CN" altLang="en-US" dirty="0"/>
              <a:t>仅在</a:t>
            </a:r>
            <a:r>
              <a:rPr lang="zh-CN" altLang="en-US" dirty="0">
                <a:solidFill>
                  <a:srgbClr val="92D050"/>
                </a:solidFill>
              </a:rPr>
              <a:t>单个语句的执行范围内</a:t>
            </a:r>
            <a:r>
              <a:rPr lang="zh-CN" altLang="en-US" dirty="0"/>
              <a:t>定义。</a:t>
            </a:r>
            <a:endParaRPr lang="en-US" altLang="zh-CN" dirty="0"/>
          </a:p>
          <a:p>
            <a:r>
              <a:rPr lang="en-US" altLang="zh-CN" dirty="0"/>
              <a:t>CTE</a:t>
            </a:r>
            <a:r>
              <a:rPr lang="zh-CN" altLang="en-US" dirty="0"/>
              <a:t>可以在</a:t>
            </a:r>
            <a:r>
              <a:rPr lang="en-US" altLang="zh-CN" dirty="0"/>
              <a:t> SELECT</a:t>
            </a:r>
            <a:r>
              <a:rPr lang="zh-CN" altLang="en-US" dirty="0"/>
              <a:t>，</a:t>
            </a:r>
            <a:r>
              <a:rPr lang="en-US" altLang="zh-CN" dirty="0"/>
              <a:t>INSERT</a:t>
            </a:r>
            <a:r>
              <a:rPr lang="zh-CN" altLang="en-US" dirty="0"/>
              <a:t>， </a:t>
            </a:r>
            <a:r>
              <a:rPr lang="en-US" altLang="zh-CN" dirty="0"/>
              <a:t>CREATE TABLE AS SELECT</a:t>
            </a:r>
            <a:r>
              <a:rPr lang="zh-CN" altLang="en-US" dirty="0"/>
              <a:t>或</a:t>
            </a:r>
            <a:r>
              <a:rPr lang="en-US" altLang="zh-CN" dirty="0"/>
              <a:t>CREATE VIEW AS SELECT</a:t>
            </a:r>
            <a:r>
              <a:rPr lang="zh-CN" altLang="en-US" dirty="0"/>
              <a:t>语句中使用。</a:t>
            </a:r>
          </a:p>
          <a:p>
            <a:endParaRPr lang="zh-CN" altLang="en-US" dirty="0"/>
          </a:p>
        </p:txBody>
      </p:sp>
      <p:sp>
        <p:nvSpPr>
          <p:cNvPr id="5" name="标题 4"/>
          <p:cNvSpPr>
            <a:spLocks noGrp="1"/>
          </p:cNvSpPr>
          <p:nvPr>
            <p:ph type="title"/>
          </p:nvPr>
        </p:nvSpPr>
        <p:spPr/>
        <p:txBody>
          <a:bodyPr/>
          <a:lstStyle/>
          <a:p>
            <a:r>
              <a:rPr lang="en-US" altLang="zh-CN" dirty="0"/>
              <a:t>Common Table Expressions</a:t>
            </a:r>
            <a:r>
              <a:rPr lang="zh-CN" altLang="en-US" dirty="0"/>
              <a:t>（</a:t>
            </a:r>
            <a:r>
              <a:rPr lang="en-US" altLang="zh-CN" dirty="0"/>
              <a:t>CTE</a:t>
            </a:r>
            <a:r>
              <a:rPr lang="zh-CN" altLang="en-US" dirty="0"/>
              <a:t>）</a:t>
            </a:r>
          </a:p>
        </p:txBody>
      </p:sp>
      <p:sp>
        <p:nvSpPr>
          <p:cNvPr id="6" name="文本占位符 5"/>
          <p:cNvSpPr>
            <a:spLocks noGrp="1"/>
          </p:cNvSpPr>
          <p:nvPr>
            <p:ph type="body" sz="quarter" idx="10"/>
          </p:nvPr>
        </p:nvSpPr>
        <p:spPr/>
        <p:txBody>
          <a:bodyPr/>
          <a:lstStyle/>
          <a:p>
            <a:r>
              <a:rPr lang="en-US" altLang="zh-CN" dirty="0"/>
              <a:t>CTE</a:t>
            </a:r>
            <a:r>
              <a:rPr lang="zh-CN" altLang="en-US" dirty="0"/>
              <a:t>介绍</a:t>
            </a:r>
          </a:p>
        </p:txBody>
      </p:sp>
      <p:pic>
        <p:nvPicPr>
          <p:cNvPr id="2" name="图片 1"/>
          <p:cNvPicPr>
            <a:picLocks noChangeAspect="1"/>
          </p:cNvPicPr>
          <p:nvPr/>
        </p:nvPicPr>
        <p:blipFill>
          <a:blip r:embed="rId2"/>
          <a:stretch>
            <a:fillRect/>
          </a:stretch>
        </p:blipFill>
        <p:spPr>
          <a:xfrm>
            <a:off x="3580759" y="3534416"/>
            <a:ext cx="5009840" cy="2845487"/>
          </a:xfrm>
          <a:prstGeom prst="rect">
            <a:avLst/>
          </a:prstGeom>
          <a:ln>
            <a:solidFill>
              <a:schemeClr val="accent1"/>
            </a:solidFill>
          </a:ln>
        </p:spPr>
      </p:pic>
    </p:spTree>
    <p:extLst>
      <p:ext uri="{BB962C8B-B14F-4D97-AF65-F5344CB8AC3E}">
        <p14:creationId xmlns:p14="http://schemas.microsoft.com/office/powerpoint/2010/main" val="698173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Common Table Expressions</a:t>
            </a:r>
            <a:r>
              <a:rPr lang="zh-CN" altLang="en-US" dirty="0"/>
              <a:t>（</a:t>
            </a:r>
            <a:r>
              <a:rPr lang="en-US" altLang="zh-CN" dirty="0"/>
              <a:t>CTE</a:t>
            </a:r>
            <a:r>
              <a:rPr lang="zh-CN" altLang="en-US" dirty="0"/>
              <a:t>）</a:t>
            </a:r>
          </a:p>
        </p:txBody>
      </p:sp>
      <p:sp>
        <p:nvSpPr>
          <p:cNvPr id="6" name="文本占位符 5"/>
          <p:cNvSpPr>
            <a:spLocks noGrp="1"/>
          </p:cNvSpPr>
          <p:nvPr>
            <p:ph type="body" sz="quarter" idx="10"/>
          </p:nvPr>
        </p:nvSpPr>
        <p:spPr/>
        <p:txBody>
          <a:bodyPr/>
          <a:lstStyle/>
          <a:p>
            <a:r>
              <a:rPr lang="en-US" altLang="zh-CN" dirty="0"/>
              <a:t>CTE</a:t>
            </a:r>
            <a:r>
              <a:rPr lang="zh-CN" altLang="en-US" dirty="0"/>
              <a:t>使用</a:t>
            </a:r>
          </a:p>
        </p:txBody>
      </p:sp>
      <p:sp>
        <p:nvSpPr>
          <p:cNvPr id="8" name="TextBox 3">
            <a:extLst>
              <a:ext uri="{FF2B5EF4-FFF2-40B4-BE49-F238E27FC236}">
                <a16:creationId xmlns:a16="http://schemas.microsoft.com/office/drawing/2014/main" id="{0C998B78-AB18-3C47-A1C7-25AE9A3A40B0}"/>
              </a:ext>
            </a:extLst>
          </p:cNvPr>
          <p:cNvSpPr txBox="1"/>
          <p:nvPr/>
        </p:nvSpPr>
        <p:spPr>
          <a:xfrm>
            <a:off x="861942" y="1457271"/>
            <a:ext cx="8342614" cy="378565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-----------------Common Table Expressions</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CTE</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--select</a:t>
            </a:r>
            <a:r>
              <a:rPr lang="zh-CN" altLang="zh-CN" sz="1600" i="1" dirty="0">
                <a:solidFill>
                  <a:srgbClr val="999999"/>
                </a:solidFill>
                <a:latin typeface="宋体" panose="02010600030101010101" pitchFamily="2" charset="-122"/>
                <a:ea typeface="宋体" panose="02010600030101010101" pitchFamily="2" charset="-122"/>
              </a:rPr>
              <a:t>语句中的</a:t>
            </a:r>
            <a:r>
              <a:rPr lang="zh-CN" altLang="zh-CN" sz="1600" i="1" dirty="0">
                <a:solidFill>
                  <a:srgbClr val="999999"/>
                </a:solidFill>
                <a:latin typeface="Arial Unicode MS" panose="020B0604020202020204" pitchFamily="34" charset="-122"/>
                <a:ea typeface="JetBrains Mono"/>
              </a:rPr>
              <a:t>CTE</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q1 </a:t>
            </a:r>
            <a:r>
              <a:rPr lang="zh-CN" altLang="zh-CN" sz="1600" dirty="0">
                <a:solidFill>
                  <a:srgbClr val="0033B3"/>
                </a:solidFill>
                <a:latin typeface="Arial Unicode MS" panose="020B0604020202020204" pitchFamily="34" charset="-122"/>
                <a:ea typeface="JetBrains Mono"/>
              </a:rPr>
              <a:t>as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age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95002</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a:t>
            </a:r>
            <a:br>
              <a:rPr lang="zh-CN" altLang="zh-CN" sz="1600" i="1"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q1</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之后就可以直接调用</a:t>
            </a:r>
            <a:r>
              <a:rPr lang="en-US" altLang="zh-CN" sz="1600" b="1" i="1" dirty="0">
                <a:solidFill>
                  <a:srgbClr val="FF0000"/>
                </a:solidFill>
                <a:latin typeface="宋体" panose="02010600030101010101" pitchFamily="2" charset="-122"/>
                <a:ea typeface="宋体" panose="02010600030101010101" pitchFamily="2" charset="-122"/>
              </a:rPr>
              <a:t>q1</a:t>
            </a:r>
            <a:br>
              <a:rPr lang="zh-CN" altLang="zh-CN" sz="1600" dirty="0">
                <a:solidFill>
                  <a:srgbClr val="FF0000"/>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 from</a:t>
            </a:r>
            <a:r>
              <a:rPr lang="zh-CN" altLang="zh-CN" sz="1600" i="1" dirty="0">
                <a:solidFill>
                  <a:srgbClr val="999999"/>
                </a:solidFill>
                <a:latin typeface="宋体" panose="02010600030101010101" pitchFamily="2" charset="-122"/>
                <a:ea typeface="宋体" panose="02010600030101010101" pitchFamily="2" charset="-122"/>
              </a:rPr>
              <a:t>风格</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i="1" dirty="0">
                <a:solidFill>
                  <a:srgbClr val="999999"/>
                </a:solidFill>
                <a:latin typeface="宋体" panose="02010600030101010101" pitchFamily="2" charset="-122"/>
                <a:ea typeface="宋体" panose="02010600030101010101" pitchFamily="2" charset="-122"/>
              </a:rPr>
              <a:t>和上面的效果一样</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q1 </a:t>
            </a:r>
            <a:r>
              <a:rPr lang="zh-CN" altLang="zh-CN" sz="1600" dirty="0">
                <a:solidFill>
                  <a:srgbClr val="0033B3"/>
                </a:solidFill>
                <a:latin typeface="Arial Unicode MS" panose="020B0604020202020204" pitchFamily="34" charset="-122"/>
                <a:ea typeface="JetBrains Mono"/>
              </a:rPr>
              <a:t>as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age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95002</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q1</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 chaining CTEs </a:t>
            </a:r>
            <a:r>
              <a:rPr lang="zh-CN" altLang="zh-CN" sz="1600" i="1" dirty="0">
                <a:solidFill>
                  <a:srgbClr val="999999"/>
                </a:solidFill>
                <a:latin typeface="宋体" panose="02010600030101010101" pitchFamily="2" charset="-122"/>
                <a:ea typeface="宋体" panose="02010600030101010101" pitchFamily="2" charset="-122"/>
              </a:rPr>
              <a:t>链式</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q1 </a:t>
            </a:r>
            <a:r>
              <a:rPr lang="zh-CN" altLang="zh-CN" sz="1600" dirty="0">
                <a:solidFill>
                  <a:srgbClr val="0033B3"/>
                </a:solidFill>
                <a:latin typeface="Arial Unicode MS" panose="020B0604020202020204" pitchFamily="34" charset="-122"/>
                <a:ea typeface="JetBrains Mono"/>
              </a:rPr>
              <a:t>as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95002</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0000"/>
                </a:solidFill>
                <a:latin typeface="Arial Unicode MS" panose="020B0604020202020204" pitchFamily="34" charset="-122"/>
                <a:ea typeface="JetBrains Mono"/>
              </a:rPr>
              <a:t>q2 </a:t>
            </a:r>
            <a:r>
              <a:rPr lang="zh-CN" altLang="zh-CN" sz="1600" dirty="0">
                <a:solidFill>
                  <a:srgbClr val="0033B3"/>
                </a:solidFill>
                <a:latin typeface="Arial Unicode MS" panose="020B0604020202020204" pitchFamily="34" charset="-122"/>
                <a:ea typeface="JetBrains Mono"/>
              </a:rPr>
              <a:t>as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age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q1</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q2</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0000"/>
                </a:solidFill>
                <a:latin typeface="Arial Unicode MS" panose="020B0604020202020204" pitchFamily="34" charset="-122"/>
                <a:ea typeface="JetBrains Mono"/>
              </a:rPr>
              <a:t>a</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871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Common Table Expressions</a:t>
            </a:r>
            <a:r>
              <a:rPr lang="zh-CN" altLang="en-US" dirty="0"/>
              <a:t>（</a:t>
            </a:r>
            <a:r>
              <a:rPr lang="en-US" altLang="zh-CN" dirty="0"/>
              <a:t>CTE</a:t>
            </a:r>
            <a:r>
              <a:rPr lang="zh-CN" altLang="en-US" dirty="0"/>
              <a:t>）</a:t>
            </a:r>
          </a:p>
        </p:txBody>
      </p:sp>
      <p:sp>
        <p:nvSpPr>
          <p:cNvPr id="6" name="文本占位符 5"/>
          <p:cNvSpPr>
            <a:spLocks noGrp="1"/>
          </p:cNvSpPr>
          <p:nvPr>
            <p:ph type="body" sz="quarter" idx="10"/>
          </p:nvPr>
        </p:nvSpPr>
        <p:spPr/>
        <p:txBody>
          <a:bodyPr/>
          <a:lstStyle/>
          <a:p>
            <a:r>
              <a:rPr lang="en-US" altLang="zh-CN" dirty="0"/>
              <a:t>CTE</a:t>
            </a:r>
            <a:r>
              <a:rPr lang="zh-CN" altLang="en-US" dirty="0"/>
              <a:t>使用</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875291" y="1348269"/>
            <a:ext cx="9328443" cy="5078313"/>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 union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with </a:t>
            </a:r>
            <a:r>
              <a:rPr lang="zh-CN" altLang="zh-CN" sz="1200" dirty="0">
                <a:solidFill>
                  <a:srgbClr val="000000"/>
                </a:solidFill>
                <a:latin typeface="Arial Unicode MS" panose="020B0604020202020204" pitchFamily="34" charset="-122"/>
                <a:ea typeface="JetBrains Mono"/>
              </a:rPr>
              <a:t>q1 </a:t>
            </a:r>
            <a:r>
              <a:rPr lang="zh-CN" altLang="zh-CN" sz="1200" dirty="0">
                <a:solidFill>
                  <a:srgbClr val="0033B3"/>
                </a:solidFill>
                <a:latin typeface="Arial Unicode MS" panose="020B0604020202020204" pitchFamily="34" charset="-122"/>
                <a:ea typeface="JetBrains Mono"/>
              </a:rPr>
              <a:t>as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871094"/>
                </a:solidFill>
                <a:latin typeface="Arial Unicode MS" panose="020B0604020202020204" pitchFamily="34" charset="-122"/>
                <a:ea typeface="JetBrains Mono"/>
              </a:rPr>
              <a:t>num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95002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r>
              <a:rPr lang="zh-CN" altLang="zh-CN" sz="1200" dirty="0">
                <a:solidFill>
                  <a:srgbClr val="000000"/>
                </a:solidFill>
                <a:latin typeface="Arial Unicode MS" panose="020B0604020202020204" pitchFamily="34" charset="-122"/>
                <a:ea typeface="JetBrains Mono"/>
              </a:rPr>
              <a:t>q2 </a:t>
            </a:r>
            <a:r>
              <a:rPr lang="zh-CN" altLang="zh-CN" sz="1200" dirty="0">
                <a:solidFill>
                  <a:srgbClr val="0033B3"/>
                </a:solidFill>
                <a:latin typeface="Arial Unicode MS" panose="020B0604020202020204" pitchFamily="34" charset="-122"/>
                <a:ea typeface="JetBrains Mono"/>
              </a:rPr>
              <a:t>as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871094"/>
                </a:solidFill>
                <a:latin typeface="Arial Unicode MS" panose="020B0604020202020204" pitchFamily="34" charset="-122"/>
                <a:ea typeface="JetBrains Mono"/>
              </a:rPr>
              <a:t>num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95004</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q1 </a:t>
            </a:r>
            <a:r>
              <a:rPr lang="zh-CN" altLang="zh-CN" sz="1200" dirty="0">
                <a:solidFill>
                  <a:srgbClr val="0033B3"/>
                </a:solidFill>
                <a:latin typeface="Arial Unicode MS" panose="020B0604020202020204" pitchFamily="34" charset="-122"/>
                <a:ea typeface="JetBrains Mono"/>
              </a:rPr>
              <a:t>union all 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q2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视图，</a:t>
            </a:r>
            <a:r>
              <a:rPr lang="zh-CN" altLang="zh-CN" sz="1200" i="1" dirty="0">
                <a:solidFill>
                  <a:srgbClr val="999999"/>
                </a:solidFill>
                <a:latin typeface="Arial Unicode MS" panose="020B0604020202020204" pitchFamily="34" charset="-122"/>
                <a:ea typeface="JetBrains Mono"/>
              </a:rPr>
              <a:t>CTAS</a:t>
            </a:r>
            <a:r>
              <a:rPr lang="zh-CN" altLang="zh-CN" sz="1200" i="1" dirty="0">
                <a:solidFill>
                  <a:srgbClr val="999999"/>
                </a:solidFill>
                <a:latin typeface="宋体" panose="02010600030101010101" pitchFamily="2" charset="-122"/>
                <a:ea typeface="宋体" panose="02010600030101010101" pitchFamily="2" charset="-122"/>
              </a:rPr>
              <a:t>和插入语句中的</a:t>
            </a:r>
            <a:r>
              <a:rPr lang="zh-CN" altLang="zh-CN" sz="1200" i="1" dirty="0">
                <a:solidFill>
                  <a:srgbClr val="999999"/>
                </a:solidFill>
                <a:latin typeface="Arial Unicode MS" panose="020B0604020202020204" pitchFamily="34" charset="-122"/>
                <a:ea typeface="JetBrains Mono"/>
              </a:rPr>
              <a:t>CTE</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insert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create table </a:t>
            </a:r>
            <a:r>
              <a:rPr lang="zh-CN" altLang="zh-CN" sz="1200" dirty="0">
                <a:solidFill>
                  <a:srgbClr val="000000"/>
                </a:solidFill>
                <a:latin typeface="Arial Unicode MS" panose="020B0604020202020204" pitchFamily="34" charset="-122"/>
                <a:ea typeface="JetBrains Mono"/>
              </a:rPr>
              <a:t>s1 </a:t>
            </a:r>
            <a:r>
              <a:rPr lang="zh-CN" altLang="zh-CN" sz="1200" dirty="0">
                <a:solidFill>
                  <a:srgbClr val="0033B3"/>
                </a:solidFill>
                <a:latin typeface="Arial Unicode MS" panose="020B0604020202020204" pitchFamily="34" charset="-122"/>
                <a:ea typeface="JetBrains Mono"/>
              </a:rPr>
              <a:t>like </a:t>
            </a:r>
            <a:r>
              <a:rPr lang="zh-CN" altLang="zh-CN" sz="1200" dirty="0">
                <a:solidFill>
                  <a:srgbClr val="000000"/>
                </a:solidFill>
                <a:latin typeface="Arial Unicode MS" panose="020B0604020202020204" pitchFamily="34" charset="-122"/>
                <a:ea typeface="JetBrains Mono"/>
              </a:rPr>
              <a:t>student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with </a:t>
            </a:r>
            <a:r>
              <a:rPr lang="zh-CN" altLang="zh-CN" sz="1200" dirty="0">
                <a:solidFill>
                  <a:srgbClr val="000000"/>
                </a:solidFill>
                <a:latin typeface="Arial Unicode MS" panose="020B0604020202020204" pitchFamily="34" charset="-122"/>
                <a:ea typeface="JetBrains Mono"/>
              </a:rPr>
              <a:t>q1 </a:t>
            </a:r>
            <a:r>
              <a:rPr lang="zh-CN" altLang="zh-CN" sz="1200" dirty="0">
                <a:solidFill>
                  <a:srgbClr val="0033B3"/>
                </a:solidFill>
                <a:latin typeface="Arial Unicode MS" panose="020B0604020202020204" pitchFamily="34" charset="-122"/>
                <a:ea typeface="JetBrains Mono"/>
              </a:rPr>
              <a:t>as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871094"/>
                </a:solidFill>
                <a:latin typeface="Arial Unicode MS" panose="020B0604020202020204" pitchFamily="34" charset="-122"/>
                <a:ea typeface="JetBrains Mono"/>
              </a:rPr>
              <a:t>num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95002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q1</a:t>
            </a:r>
            <a:br>
              <a:rPr lang="zh-CN" altLang="zh-CN" sz="1200" dirty="0">
                <a:solidFill>
                  <a:srgbClr val="000000"/>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insert overwrite table </a:t>
            </a:r>
            <a:r>
              <a:rPr lang="zh-CN" altLang="zh-CN" sz="1200" dirty="0">
                <a:solidFill>
                  <a:srgbClr val="000000"/>
                </a:solidFill>
                <a:latin typeface="Arial Unicode MS" panose="020B0604020202020204" pitchFamily="34" charset="-122"/>
                <a:ea typeface="JetBrains Mono"/>
              </a:rPr>
              <a:t>s1</a:t>
            </a:r>
            <a:br>
              <a:rPr lang="zh-CN" altLang="zh-CN" sz="1200" dirty="0">
                <a:solidFill>
                  <a:srgbClr val="000000"/>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ctas</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create table </a:t>
            </a:r>
            <a:r>
              <a:rPr lang="zh-CN" altLang="zh-CN" sz="1200" dirty="0">
                <a:solidFill>
                  <a:srgbClr val="000000"/>
                </a:solidFill>
                <a:latin typeface="Arial Unicode MS" panose="020B0604020202020204" pitchFamily="34" charset="-122"/>
                <a:ea typeface="JetBrains Mono"/>
              </a:rPr>
              <a:t>s2 </a:t>
            </a:r>
            <a:r>
              <a:rPr lang="zh-CN" altLang="zh-CN" sz="1200" dirty="0">
                <a:solidFill>
                  <a:srgbClr val="0033B3"/>
                </a:solidFill>
                <a:latin typeface="Arial Unicode MS" panose="020B0604020202020204" pitchFamily="34" charset="-122"/>
                <a:ea typeface="JetBrains Mono"/>
              </a:rPr>
              <a:t>as</a:t>
            </a:r>
            <a:br>
              <a:rPr lang="zh-CN" altLang="zh-CN" sz="1200" dirty="0">
                <a:solidFill>
                  <a:srgbClr val="0033B3"/>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with </a:t>
            </a:r>
            <a:r>
              <a:rPr lang="zh-CN" altLang="zh-CN" sz="1200" dirty="0">
                <a:solidFill>
                  <a:srgbClr val="000000"/>
                </a:solidFill>
                <a:latin typeface="Arial Unicode MS" panose="020B0604020202020204" pitchFamily="34" charset="-122"/>
                <a:ea typeface="JetBrains Mono"/>
              </a:rPr>
              <a:t>q1 </a:t>
            </a:r>
            <a:r>
              <a:rPr lang="zh-CN" altLang="zh-CN" sz="1200" dirty="0">
                <a:solidFill>
                  <a:srgbClr val="0033B3"/>
                </a:solidFill>
                <a:latin typeface="Arial Unicode MS" panose="020B0604020202020204" pitchFamily="34" charset="-122"/>
                <a:ea typeface="JetBrains Mono"/>
              </a:rPr>
              <a:t>as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871094"/>
                </a:solidFill>
                <a:latin typeface="Arial Unicode MS" panose="020B0604020202020204" pitchFamily="34" charset="-122"/>
                <a:ea typeface="JetBrains Mono"/>
              </a:rPr>
              <a:t>num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95002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q1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view</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create view </a:t>
            </a:r>
            <a:r>
              <a:rPr lang="zh-CN" altLang="zh-CN" sz="1200" dirty="0">
                <a:solidFill>
                  <a:srgbClr val="080808"/>
                </a:solidFill>
                <a:latin typeface="Arial Unicode MS" panose="020B0604020202020204" pitchFamily="34" charset="-122"/>
                <a:ea typeface="JetBrains Mono"/>
              </a:rPr>
              <a:t>v1 </a:t>
            </a:r>
            <a:r>
              <a:rPr lang="zh-CN" altLang="zh-CN" sz="1200" dirty="0">
                <a:solidFill>
                  <a:srgbClr val="0033B3"/>
                </a:solidFill>
                <a:latin typeface="Arial Unicode MS" panose="020B0604020202020204" pitchFamily="34" charset="-122"/>
                <a:ea typeface="JetBrains Mono"/>
              </a:rPr>
              <a:t>as</a:t>
            </a:r>
            <a:br>
              <a:rPr lang="zh-CN" altLang="zh-CN" sz="1200" dirty="0">
                <a:solidFill>
                  <a:srgbClr val="0033B3"/>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with </a:t>
            </a:r>
            <a:r>
              <a:rPr lang="zh-CN" altLang="zh-CN" sz="1200" dirty="0">
                <a:solidFill>
                  <a:srgbClr val="000000"/>
                </a:solidFill>
                <a:latin typeface="Arial Unicode MS" panose="020B0604020202020204" pitchFamily="34" charset="-122"/>
                <a:ea typeface="JetBrains Mono"/>
              </a:rPr>
              <a:t>q1 </a:t>
            </a:r>
            <a:r>
              <a:rPr lang="zh-CN" altLang="zh-CN" sz="1200" dirty="0">
                <a:solidFill>
                  <a:srgbClr val="0033B3"/>
                </a:solidFill>
                <a:latin typeface="Arial Unicode MS" panose="020B0604020202020204" pitchFamily="34" charset="-122"/>
                <a:ea typeface="JetBrains Mono"/>
              </a:rPr>
              <a:t>as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871094"/>
                </a:solidFill>
                <a:latin typeface="Arial Unicode MS" panose="020B0604020202020204" pitchFamily="34" charset="-122"/>
                <a:ea typeface="JetBrains Mono"/>
              </a:rPr>
              <a:t>num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95002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q1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80808"/>
                </a:solidFill>
                <a:latin typeface="Arial Unicode MS" panose="020B0604020202020204" pitchFamily="34" charset="-122"/>
                <a:ea typeface="JetBrains Mono"/>
              </a:rPr>
              <a:t>v1;</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326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SQL-DQL-Select</a:t>
            </a:r>
            <a:r>
              <a:rPr lang="zh-CN" altLang="en-US" dirty="0">
                <a:solidFill>
                  <a:schemeClr val="tx1"/>
                </a:solidFill>
              </a:rPr>
              <a:t>查询数据</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1041623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SQL Join</a:t>
            </a:r>
            <a:r>
              <a:rPr lang="zh-CN" altLang="en-US" dirty="0">
                <a:solidFill>
                  <a:schemeClr val="tx1"/>
                </a:solidFill>
              </a:rPr>
              <a:t>连接操作</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02</a:t>
            </a:r>
            <a:endParaRPr kumimoji="1" lang="zh-CN" altLang="en-US" dirty="0"/>
          </a:p>
        </p:txBody>
      </p:sp>
    </p:spTree>
    <p:extLst>
      <p:ext uri="{BB962C8B-B14F-4D97-AF65-F5344CB8AC3E}">
        <p14:creationId xmlns:p14="http://schemas.microsoft.com/office/powerpoint/2010/main" val="3642630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FF0000"/>
                </a:solidFill>
              </a:rPr>
              <a:t>Hive Join</a:t>
            </a:r>
            <a:r>
              <a:rPr lang="zh-CN" altLang="en-US" dirty="0">
                <a:solidFill>
                  <a:srgbClr val="FF0000"/>
                </a:solidFill>
              </a:rPr>
              <a:t>语法规则</a:t>
            </a:r>
            <a:endParaRPr lang="en-US" altLang="zh-CN" dirty="0">
              <a:solidFill>
                <a:srgbClr val="FF0000"/>
              </a:solidFill>
            </a:endParaRPr>
          </a:p>
          <a:p>
            <a:r>
              <a:rPr lang="en-US" altLang="zh-CN" dirty="0">
                <a:solidFill>
                  <a:schemeClr val="tx1"/>
                </a:solidFill>
              </a:rPr>
              <a:t>Hive 6</a:t>
            </a:r>
            <a:r>
              <a:rPr lang="zh-CN" altLang="en-US" dirty="0">
                <a:solidFill>
                  <a:schemeClr val="tx1"/>
                </a:solidFill>
              </a:rPr>
              <a:t>种</a:t>
            </a:r>
            <a:r>
              <a:rPr lang="en-US" altLang="zh-CN" dirty="0">
                <a:solidFill>
                  <a:schemeClr val="tx1"/>
                </a:solidFill>
              </a:rPr>
              <a:t>Join</a:t>
            </a:r>
            <a:r>
              <a:rPr lang="zh-CN" altLang="en-US" dirty="0">
                <a:solidFill>
                  <a:schemeClr val="tx1"/>
                </a:solidFill>
              </a:rPr>
              <a:t>方式详解</a:t>
            </a:r>
            <a:endParaRPr lang="en-US" altLang="zh-CN" dirty="0">
              <a:solidFill>
                <a:schemeClr val="tx1"/>
              </a:solidFill>
            </a:endParaRPr>
          </a:p>
          <a:p>
            <a:r>
              <a:rPr lang="en-US" altLang="zh-CN" dirty="0">
                <a:solidFill>
                  <a:schemeClr val="tx1"/>
                </a:solidFill>
              </a:rPr>
              <a:t>Hive Join</a:t>
            </a:r>
            <a:r>
              <a:rPr lang="zh-CN" altLang="en-US" dirty="0">
                <a:solidFill>
                  <a:schemeClr val="tx1"/>
                </a:solidFill>
              </a:rPr>
              <a:t>使用注意事项</a:t>
            </a:r>
            <a:endParaRPr lang="en-US" altLang="zh-CN" dirty="0">
              <a:solidFill>
                <a:schemeClr val="tx1"/>
              </a:solidFill>
            </a:endParaRPr>
          </a:p>
        </p:txBody>
      </p:sp>
    </p:spTree>
    <p:extLst>
      <p:ext uri="{BB962C8B-B14F-4D97-AF65-F5344CB8AC3E}">
        <p14:creationId xmlns:p14="http://schemas.microsoft.com/office/powerpoint/2010/main" val="2772994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根据数据库的</a:t>
            </a:r>
            <a:r>
              <a:rPr lang="zh-CN" altLang="en-US" dirty="0">
                <a:solidFill>
                  <a:srgbClr val="92D050"/>
                </a:solidFill>
              </a:rPr>
              <a:t>三范式设计</a:t>
            </a:r>
            <a:r>
              <a:rPr lang="zh-CN" altLang="en-US" dirty="0"/>
              <a:t>要求和日常工作习惯来说，我们通常不会设计一张大表把所有类型的数据都放在一起，而是</a:t>
            </a:r>
            <a:r>
              <a:rPr lang="zh-CN" altLang="en-US" dirty="0">
                <a:solidFill>
                  <a:srgbClr val="92D050"/>
                </a:solidFill>
              </a:rPr>
              <a:t>不同类型的数据设计不同的表</a:t>
            </a:r>
            <a:r>
              <a:rPr lang="zh-CN" altLang="en-US" dirty="0"/>
              <a:t>存储。</a:t>
            </a:r>
            <a:endParaRPr lang="en-US" altLang="zh-CN" dirty="0"/>
          </a:p>
          <a:p>
            <a:r>
              <a:rPr lang="zh-CN" altLang="en-US" dirty="0"/>
              <a:t>比如在设计一个订单数据表的时候，可以将客户编号作为一个外键和订单表建立相应的关系。而不可以在订单表中添加关于客户其它信息（比如姓名、所属公司等）的字段。</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概念回顾</a:t>
            </a:r>
          </a:p>
        </p:txBody>
      </p:sp>
      <p:pic>
        <p:nvPicPr>
          <p:cNvPr id="8" name="图片 7" descr="https://pic002.cnblogs.com/images/2012/270324/2012040114105477.png"/>
          <p:cNvPicPr/>
          <p:nvPr/>
        </p:nvPicPr>
        <p:blipFill>
          <a:blip r:embed="rId2">
            <a:extLst>
              <a:ext uri="{28A0092B-C50C-407E-A947-70E740481C1C}">
                <a14:useLocalDpi xmlns:a14="http://schemas.microsoft.com/office/drawing/2010/main" val="0"/>
              </a:ext>
            </a:extLst>
          </a:blip>
          <a:srcRect/>
          <a:stretch>
            <a:fillRect/>
          </a:stretch>
        </p:blipFill>
        <p:spPr bwMode="auto">
          <a:xfrm>
            <a:off x="3293901" y="3281045"/>
            <a:ext cx="5583555" cy="3401060"/>
          </a:xfrm>
          <a:prstGeom prst="rect">
            <a:avLst/>
          </a:prstGeom>
          <a:noFill/>
          <a:ln>
            <a:noFill/>
          </a:ln>
        </p:spPr>
      </p:pic>
    </p:spTree>
    <p:extLst>
      <p:ext uri="{BB962C8B-B14F-4D97-AF65-F5344CB8AC3E}">
        <p14:creationId xmlns:p14="http://schemas.microsoft.com/office/powerpoint/2010/main" val="187254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在这种情况下，有时需要基于多张表查询才能得到最终完整的结果；</a:t>
            </a:r>
            <a:endParaRPr lang="en-US" altLang="zh-CN" dirty="0"/>
          </a:p>
          <a:p>
            <a:r>
              <a:rPr lang="en-US" altLang="zh-CN" dirty="0">
                <a:solidFill>
                  <a:srgbClr val="FF0000"/>
                </a:solidFill>
              </a:rPr>
              <a:t>join</a:t>
            </a:r>
            <a:r>
              <a:rPr lang="zh-CN" altLang="en-US" dirty="0">
                <a:solidFill>
                  <a:srgbClr val="FF0000"/>
                </a:solidFill>
              </a:rPr>
              <a:t>语法的出现</a:t>
            </a:r>
            <a:r>
              <a:rPr lang="zh-CN" altLang="en-US" dirty="0"/>
              <a:t>是用于</a:t>
            </a:r>
            <a:r>
              <a:rPr lang="zh-CN" altLang="en-US" dirty="0">
                <a:solidFill>
                  <a:srgbClr val="92D050"/>
                </a:solidFill>
              </a:rPr>
              <a:t>根据两个或多个表中的列之间的关系，从这些表中共同组合查询数据</a:t>
            </a:r>
            <a:r>
              <a:rPr lang="zh-CN" altLang="en-US" dirty="0"/>
              <a:t>。</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概念回顾</a:t>
            </a:r>
          </a:p>
        </p:txBody>
      </p:sp>
      <p:pic>
        <p:nvPicPr>
          <p:cNvPr id="8" name="图片 7" descr="https://pic002.cnblogs.com/images/2012/270324/2012040114105477.png"/>
          <p:cNvPicPr/>
          <p:nvPr/>
        </p:nvPicPr>
        <p:blipFill>
          <a:blip r:embed="rId2">
            <a:extLst>
              <a:ext uri="{28A0092B-C50C-407E-A947-70E740481C1C}">
                <a14:useLocalDpi xmlns:a14="http://schemas.microsoft.com/office/drawing/2010/main" val="0"/>
              </a:ext>
            </a:extLst>
          </a:blip>
          <a:srcRect/>
          <a:stretch>
            <a:fillRect/>
          </a:stretch>
        </p:blipFill>
        <p:spPr bwMode="auto">
          <a:xfrm>
            <a:off x="3293901" y="3281045"/>
            <a:ext cx="5583555" cy="3401060"/>
          </a:xfrm>
          <a:prstGeom prst="rect">
            <a:avLst/>
          </a:prstGeom>
          <a:noFill/>
          <a:ln>
            <a:noFill/>
          </a:ln>
        </p:spPr>
      </p:pic>
    </p:spTree>
    <p:extLst>
      <p:ext uri="{BB962C8B-B14F-4D97-AF65-F5344CB8AC3E}">
        <p14:creationId xmlns:p14="http://schemas.microsoft.com/office/powerpoint/2010/main" val="2394134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t>Hive</a:t>
            </a:r>
            <a:r>
              <a:rPr lang="zh-CN" altLang="en-US" dirty="0"/>
              <a:t>中，当下版本</a:t>
            </a:r>
            <a:r>
              <a:rPr lang="en-US" altLang="zh-CN" dirty="0"/>
              <a:t>3.1.2</a:t>
            </a:r>
            <a:r>
              <a:rPr lang="zh-CN" altLang="en-US" dirty="0"/>
              <a:t>总共支持</a:t>
            </a:r>
            <a:r>
              <a:rPr lang="en-US" altLang="zh-CN" dirty="0"/>
              <a:t>6</a:t>
            </a:r>
            <a:r>
              <a:rPr lang="zh-CN" altLang="en-US" dirty="0"/>
              <a:t>种</a:t>
            </a:r>
            <a:r>
              <a:rPr lang="en-US" altLang="zh-CN" dirty="0"/>
              <a:t>join</a:t>
            </a:r>
            <a:r>
              <a:rPr lang="zh-CN" altLang="en-US" dirty="0"/>
              <a:t>语法。分别是：</a:t>
            </a:r>
          </a:p>
          <a:p>
            <a:r>
              <a:rPr lang="en-US" altLang="zh-CN" b="1" dirty="0">
                <a:solidFill>
                  <a:srgbClr val="FF0000"/>
                </a:solidFill>
              </a:rPr>
              <a:t>inner join</a:t>
            </a:r>
            <a:r>
              <a:rPr lang="zh-CN" altLang="en-US" b="1" dirty="0">
                <a:solidFill>
                  <a:srgbClr val="FF0000"/>
                </a:solidFill>
              </a:rPr>
              <a:t>（内连接）</a:t>
            </a:r>
            <a:r>
              <a:rPr lang="zh-CN" altLang="en-US" dirty="0"/>
              <a:t>、</a:t>
            </a:r>
            <a:r>
              <a:rPr lang="en-US" altLang="zh-CN" b="1" dirty="0">
                <a:solidFill>
                  <a:srgbClr val="FF0000"/>
                </a:solidFill>
              </a:rPr>
              <a:t>left join</a:t>
            </a:r>
            <a:r>
              <a:rPr lang="zh-CN" altLang="en-US" b="1" dirty="0">
                <a:solidFill>
                  <a:srgbClr val="FF0000"/>
                </a:solidFill>
              </a:rPr>
              <a:t>（左连接）</a:t>
            </a:r>
            <a:endParaRPr lang="en-US" altLang="zh-CN" dirty="0"/>
          </a:p>
          <a:p>
            <a:r>
              <a:rPr lang="en-US" altLang="zh-CN" dirty="0"/>
              <a:t>right join</a:t>
            </a:r>
            <a:r>
              <a:rPr lang="zh-CN" altLang="en-US" dirty="0"/>
              <a:t>（右连接）、</a:t>
            </a:r>
            <a:r>
              <a:rPr lang="en-US" altLang="zh-CN" dirty="0"/>
              <a:t>full outer join</a:t>
            </a:r>
            <a:r>
              <a:rPr lang="zh-CN" altLang="en-US" dirty="0"/>
              <a:t>（全外连接）、</a:t>
            </a:r>
            <a:r>
              <a:rPr lang="en-US" altLang="zh-CN" dirty="0"/>
              <a:t>left semi join</a:t>
            </a:r>
            <a:r>
              <a:rPr lang="zh-CN" altLang="en-US" dirty="0"/>
              <a:t>（左半开连接）、</a:t>
            </a:r>
            <a:r>
              <a:rPr lang="en-US" altLang="zh-CN" dirty="0"/>
              <a:t>cross join</a:t>
            </a:r>
            <a:r>
              <a:rPr lang="zh-CN" altLang="en-US" dirty="0"/>
              <a:t>（交叉连接，也叫做笛卡尔乘积）</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语法规则</a:t>
            </a:r>
          </a:p>
        </p:txBody>
      </p:sp>
    </p:spTree>
    <p:extLst>
      <p:ext uri="{BB962C8B-B14F-4D97-AF65-F5344CB8AC3E}">
        <p14:creationId xmlns:p14="http://schemas.microsoft.com/office/powerpoint/2010/main" val="726836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table_reference</a:t>
            </a:r>
            <a:r>
              <a:rPr lang="zh-CN" altLang="en-US" dirty="0"/>
              <a:t>：是</a:t>
            </a:r>
            <a:r>
              <a:rPr lang="en-US" altLang="zh-CN" dirty="0"/>
              <a:t>join</a:t>
            </a:r>
            <a:r>
              <a:rPr lang="zh-CN" altLang="en-US" dirty="0"/>
              <a:t>查询中使用的表名，也可以是子查询别名（查询结果当成表参与</a:t>
            </a:r>
            <a:r>
              <a:rPr lang="en-US" altLang="zh-CN" dirty="0"/>
              <a:t>join</a:t>
            </a:r>
            <a:r>
              <a:rPr lang="zh-CN" altLang="en-US" dirty="0"/>
              <a:t>）。</a:t>
            </a:r>
          </a:p>
          <a:p>
            <a:r>
              <a:rPr lang="en-US" altLang="zh-CN" dirty="0" err="1"/>
              <a:t>table_factor</a:t>
            </a:r>
            <a:r>
              <a:rPr lang="zh-CN" altLang="en-US" dirty="0"/>
              <a:t>：与</a:t>
            </a:r>
            <a:r>
              <a:rPr lang="en-US" altLang="zh-CN" dirty="0"/>
              <a:t>table_reference</a:t>
            </a:r>
            <a:r>
              <a:rPr lang="zh-CN" altLang="en-US" dirty="0"/>
              <a:t>相同</a:t>
            </a:r>
            <a:r>
              <a:rPr lang="en-US" altLang="zh-CN" dirty="0"/>
              <a:t>,</a:t>
            </a:r>
            <a:r>
              <a:rPr lang="zh-CN" altLang="en-US" dirty="0"/>
              <a:t>是联接查询中使用的表名</a:t>
            </a:r>
            <a:r>
              <a:rPr lang="en-US" altLang="zh-CN" dirty="0"/>
              <a:t>,</a:t>
            </a:r>
            <a:r>
              <a:rPr lang="zh-CN" altLang="en-US" dirty="0"/>
              <a:t>也可以是子查询别名。</a:t>
            </a:r>
          </a:p>
          <a:p>
            <a:r>
              <a:rPr lang="en-US" altLang="zh-CN" dirty="0" err="1"/>
              <a:t>join_condition</a:t>
            </a:r>
            <a:r>
              <a:rPr lang="zh-CN" altLang="en-US" dirty="0"/>
              <a:t>：</a:t>
            </a:r>
            <a:r>
              <a:rPr lang="en-US" altLang="zh-CN" dirty="0"/>
              <a:t>join</a:t>
            </a:r>
            <a:r>
              <a:rPr lang="zh-CN" altLang="en-US" dirty="0"/>
              <a:t>查询关联的条件，如果在两个以上的表上需要连接，则使用</a:t>
            </a:r>
            <a:r>
              <a:rPr lang="en-US" altLang="zh-CN" dirty="0"/>
              <a:t>AND</a:t>
            </a:r>
            <a:r>
              <a:rPr lang="zh-CN" altLang="en-US" dirty="0"/>
              <a:t>关键字。</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语法规则</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矩形 8"/>
          <p:cNvSpPr/>
          <p:nvPr/>
        </p:nvSpPr>
        <p:spPr>
          <a:xfrm>
            <a:off x="1489866" y="3474720"/>
            <a:ext cx="9191625" cy="2308324"/>
          </a:xfrm>
          <a:prstGeom prst="rect">
            <a:avLst/>
          </a:prstGeom>
        </p:spPr>
        <p:txBody>
          <a:bodyPr wrap="square">
            <a:spAutoFit/>
          </a:bodyPr>
          <a:lstStyle/>
          <a:p>
            <a:pPr lvl="0" eaLnBrk="0" fontAlgn="base" hangingPunct="0">
              <a:spcBef>
                <a:spcPct val="0"/>
              </a:spcBef>
              <a:spcAft>
                <a:spcPct val="0"/>
              </a:spcAft>
            </a:pPr>
            <a:r>
              <a:rPr lang="zh-CN" altLang="zh-CN" dirty="0">
                <a:solidFill>
                  <a:srgbClr val="080808"/>
                </a:solidFill>
                <a:latin typeface="Arial Unicode MS" panose="020B0604020202020204" pitchFamily="34" charset="-122"/>
                <a:ea typeface="JetBrains Mono"/>
              </a:rPr>
              <a:t>join_table:</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table_reference [</a:t>
            </a:r>
            <a:r>
              <a:rPr lang="zh-CN" altLang="zh-CN" dirty="0">
                <a:solidFill>
                  <a:srgbClr val="0033B3"/>
                </a:solidFill>
                <a:latin typeface="Arial Unicode MS" panose="020B0604020202020204" pitchFamily="34" charset="-122"/>
                <a:ea typeface="JetBrains Mono"/>
              </a:rPr>
              <a:t>INNER</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JOIN </a:t>
            </a:r>
            <a:r>
              <a:rPr lang="zh-CN" altLang="zh-CN" dirty="0">
                <a:solidFill>
                  <a:srgbClr val="080808"/>
                </a:solidFill>
                <a:latin typeface="Arial Unicode MS" panose="020B0604020202020204" pitchFamily="34" charset="-122"/>
                <a:ea typeface="JetBrains Mono"/>
              </a:rPr>
              <a:t>table_factor [join_condition]</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 table_reference {</a:t>
            </a:r>
            <a:r>
              <a:rPr lang="zh-CN" altLang="zh-CN" dirty="0">
                <a:solidFill>
                  <a:srgbClr val="0033B3"/>
                </a:solidFill>
                <a:latin typeface="Arial Unicode MS" panose="020B0604020202020204" pitchFamily="34" charset="-122"/>
                <a:ea typeface="JetBrains Mono"/>
              </a:rPr>
              <a:t>LEFT</a:t>
            </a:r>
            <a:r>
              <a:rPr lang="zh-CN" altLang="zh-CN" dirty="0">
                <a:solidFill>
                  <a:srgbClr val="080808"/>
                </a:solidFill>
                <a:latin typeface="Arial Unicode MS" panose="020B0604020202020204" pitchFamily="34" charset="-122"/>
                <a:ea typeface="JetBrains Mono"/>
              </a:rPr>
              <a:t>|</a:t>
            </a:r>
            <a:r>
              <a:rPr lang="zh-CN" altLang="zh-CN" dirty="0">
                <a:solidFill>
                  <a:srgbClr val="0033B3"/>
                </a:solidFill>
                <a:latin typeface="Arial Unicode MS" panose="020B0604020202020204" pitchFamily="34" charset="-122"/>
                <a:ea typeface="JetBrains Mono"/>
              </a:rPr>
              <a:t>RIGHT</a:t>
            </a:r>
            <a:r>
              <a:rPr lang="zh-CN" altLang="zh-CN" dirty="0">
                <a:solidFill>
                  <a:srgbClr val="080808"/>
                </a:solidFill>
                <a:latin typeface="Arial Unicode MS" panose="020B0604020202020204" pitchFamily="34" charset="-122"/>
                <a:ea typeface="JetBrains Mono"/>
              </a:rPr>
              <a:t>|</a:t>
            </a:r>
            <a:r>
              <a:rPr lang="zh-CN" altLang="zh-CN" dirty="0">
                <a:solidFill>
                  <a:srgbClr val="0033B3"/>
                </a:solidFill>
                <a:latin typeface="Arial Unicode MS" panose="020B0604020202020204" pitchFamily="34" charset="-122"/>
                <a:ea typeface="JetBrains Mono"/>
              </a:rPr>
              <a:t>FULL</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OUTER</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JOIN </a:t>
            </a:r>
            <a:r>
              <a:rPr lang="zh-CN" altLang="zh-CN" dirty="0">
                <a:solidFill>
                  <a:srgbClr val="080808"/>
                </a:solidFill>
                <a:latin typeface="Arial Unicode MS" panose="020B0604020202020204" pitchFamily="34" charset="-122"/>
                <a:ea typeface="JetBrains Mono"/>
              </a:rPr>
              <a:t>table_reference join_condition</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 table_reference </a:t>
            </a:r>
            <a:r>
              <a:rPr lang="zh-CN" altLang="zh-CN" dirty="0">
                <a:solidFill>
                  <a:srgbClr val="0033B3"/>
                </a:solidFill>
                <a:latin typeface="Arial Unicode MS" panose="020B0604020202020204" pitchFamily="34" charset="-122"/>
                <a:ea typeface="JetBrains Mono"/>
              </a:rPr>
              <a:t>LEFT SEMI JOIN </a:t>
            </a:r>
            <a:r>
              <a:rPr lang="zh-CN" altLang="zh-CN" dirty="0">
                <a:solidFill>
                  <a:srgbClr val="080808"/>
                </a:solidFill>
                <a:latin typeface="Arial Unicode MS" panose="020B0604020202020204" pitchFamily="34" charset="-122"/>
                <a:ea typeface="JetBrains Mono"/>
              </a:rPr>
              <a:t>table_reference join_condition</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 table_reference </a:t>
            </a:r>
            <a:r>
              <a:rPr lang="zh-CN" altLang="zh-CN" dirty="0">
                <a:solidFill>
                  <a:srgbClr val="0033B3"/>
                </a:solidFill>
                <a:latin typeface="Arial Unicode MS" panose="020B0604020202020204" pitchFamily="34" charset="-122"/>
                <a:ea typeface="JetBrains Mono"/>
              </a:rPr>
              <a:t>CROSS JOIN </a:t>
            </a:r>
            <a:r>
              <a:rPr lang="zh-CN" altLang="zh-CN" dirty="0">
                <a:solidFill>
                  <a:srgbClr val="080808"/>
                </a:solidFill>
                <a:latin typeface="Arial Unicode MS" panose="020B0604020202020204" pitchFamily="34" charset="-122"/>
                <a:ea typeface="JetBrains Mono"/>
              </a:rPr>
              <a:t>table_reference [join_condition] (</a:t>
            </a:r>
            <a:r>
              <a:rPr lang="zh-CN" altLang="zh-CN" dirty="0">
                <a:solidFill>
                  <a:srgbClr val="0033B3"/>
                </a:solidFill>
                <a:latin typeface="Arial Unicode MS" panose="020B0604020202020204" pitchFamily="34" charset="-122"/>
                <a:ea typeface="JetBrains Mono"/>
              </a:rPr>
              <a:t>as of Hive </a:t>
            </a:r>
            <a:r>
              <a:rPr lang="zh-CN" altLang="zh-CN" dirty="0">
                <a:solidFill>
                  <a:srgbClr val="1750EB"/>
                </a:solidFill>
                <a:latin typeface="Arial Unicode MS" panose="020B0604020202020204" pitchFamily="34" charset="-122"/>
                <a:ea typeface="JetBrains Mono"/>
              </a:rPr>
              <a:t>0.10</a:t>
            </a:r>
            <a:r>
              <a:rPr lang="zh-CN" altLang="zh-CN" dirty="0">
                <a:solidFill>
                  <a:srgbClr val="080808"/>
                </a:solidFill>
                <a:latin typeface="Arial Unicode MS" panose="020B0604020202020204" pitchFamily="34" charset="-122"/>
                <a:ea typeface="JetBrains Mono"/>
              </a:rPr>
              <a:t>)</a:t>
            </a:r>
            <a:br>
              <a:rPr lang="zh-CN" altLang="zh-CN" dirty="0">
                <a:solidFill>
                  <a:srgbClr val="080808"/>
                </a:solidFill>
                <a:latin typeface="Arial Unicode MS" panose="020B0604020202020204" pitchFamily="34" charset="-122"/>
                <a:ea typeface="JetBrains Mono"/>
              </a:rPr>
            </a:b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join_condition:</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ON expression</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3289128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a:t>
            </a:r>
            <a:r>
              <a:rPr lang="zh-CN" altLang="en-US" dirty="0"/>
              <a:t>中</a:t>
            </a:r>
            <a:r>
              <a:rPr lang="en-US" altLang="zh-CN" dirty="0"/>
              <a:t>join</a:t>
            </a:r>
            <a:r>
              <a:rPr lang="zh-CN" altLang="en-US" dirty="0"/>
              <a:t>语法从面世开始其实并不丰富，不像在</a:t>
            </a:r>
            <a:r>
              <a:rPr lang="en-US" altLang="zh-CN" dirty="0"/>
              <a:t>RDBMS</a:t>
            </a:r>
            <a:r>
              <a:rPr lang="zh-CN" altLang="en-US" dirty="0"/>
              <a:t>中那么灵活。</a:t>
            </a:r>
          </a:p>
          <a:p>
            <a:r>
              <a:rPr lang="zh-CN" altLang="en-US" dirty="0"/>
              <a:t>从</a:t>
            </a:r>
            <a:r>
              <a:rPr lang="en-US" altLang="zh-CN" dirty="0"/>
              <a:t>Hive 0.13.0</a:t>
            </a:r>
            <a:r>
              <a:rPr lang="zh-CN" altLang="en-US" dirty="0"/>
              <a:t>开始，支持</a:t>
            </a:r>
            <a:r>
              <a:rPr lang="zh-CN" altLang="en-US" b="1" dirty="0">
                <a:solidFill>
                  <a:srgbClr val="92D050"/>
                </a:solidFill>
              </a:rPr>
              <a:t>隐式联接表示法</a:t>
            </a:r>
            <a:r>
              <a:rPr lang="zh-CN" altLang="en-US" dirty="0"/>
              <a:t>（请参阅</a:t>
            </a:r>
            <a:r>
              <a:rPr lang="en-US" altLang="zh-CN" dirty="0"/>
              <a:t>HIVE-5558</a:t>
            </a:r>
            <a:r>
              <a:rPr lang="zh-CN" altLang="en-US" dirty="0"/>
              <a:t>）。允许</a:t>
            </a:r>
            <a:r>
              <a:rPr lang="en-US" altLang="zh-CN" dirty="0"/>
              <a:t>FROM</a:t>
            </a:r>
            <a:r>
              <a:rPr lang="zh-CN" altLang="en-US" dirty="0"/>
              <a:t>子句连接以逗号分隔的表列表，而省略</a:t>
            </a:r>
            <a:r>
              <a:rPr lang="en-US" altLang="zh-CN" dirty="0"/>
              <a:t>JOIN</a:t>
            </a:r>
            <a:r>
              <a:rPr lang="zh-CN" altLang="en-US" dirty="0"/>
              <a:t>关键字。</a:t>
            </a:r>
          </a:p>
          <a:p>
            <a:r>
              <a:rPr lang="zh-CN" altLang="en-US" dirty="0"/>
              <a:t>从</a:t>
            </a:r>
            <a:r>
              <a:rPr lang="en-US" altLang="zh-CN" dirty="0"/>
              <a:t>Hive 2.2.0</a:t>
            </a:r>
            <a:r>
              <a:rPr lang="zh-CN" altLang="en-US" dirty="0"/>
              <a:t>开始，支持</a:t>
            </a:r>
            <a:r>
              <a:rPr lang="en-US" altLang="zh-CN" b="1" dirty="0">
                <a:solidFill>
                  <a:srgbClr val="92D050"/>
                </a:solidFill>
              </a:rPr>
              <a:t>ON</a:t>
            </a:r>
            <a:r>
              <a:rPr lang="zh-CN" altLang="en-US" b="1" dirty="0">
                <a:solidFill>
                  <a:srgbClr val="92D050"/>
                </a:solidFill>
              </a:rPr>
              <a:t>子句中的复杂表达式</a:t>
            </a:r>
            <a:r>
              <a:rPr lang="zh-CN" altLang="en-US" dirty="0"/>
              <a:t>，</a:t>
            </a:r>
            <a:r>
              <a:rPr lang="zh-CN" altLang="en-US" b="1" dirty="0">
                <a:solidFill>
                  <a:srgbClr val="92D050"/>
                </a:solidFill>
              </a:rPr>
              <a:t>支持不相等连接</a:t>
            </a:r>
            <a:r>
              <a:rPr lang="zh-CN" altLang="en-US" dirty="0"/>
              <a:t>（请参阅</a:t>
            </a:r>
            <a:r>
              <a:rPr lang="en-US" altLang="zh-CN" dirty="0"/>
              <a:t>HIVE-15211</a:t>
            </a:r>
            <a:r>
              <a:rPr lang="zh-CN" altLang="en-US" dirty="0"/>
              <a:t>和</a:t>
            </a:r>
            <a:r>
              <a:rPr lang="en-US" altLang="zh-CN" dirty="0"/>
              <a:t>HIVE-15251</a:t>
            </a:r>
            <a:r>
              <a:rPr lang="zh-CN" altLang="en-US" dirty="0"/>
              <a:t>）。在此之前，</a:t>
            </a:r>
            <a:r>
              <a:rPr lang="en-US" altLang="zh-CN" dirty="0"/>
              <a:t>Hive</a:t>
            </a:r>
            <a:r>
              <a:rPr lang="zh-CN" altLang="en-US" dirty="0"/>
              <a:t>不支持不是相等条件的联接条件。</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语法丰富化</a:t>
            </a:r>
          </a:p>
        </p:txBody>
      </p:sp>
      <p:sp>
        <p:nvSpPr>
          <p:cNvPr id="8" name="TextBox 3">
            <a:extLst>
              <a:ext uri="{FF2B5EF4-FFF2-40B4-BE49-F238E27FC236}">
                <a16:creationId xmlns:a16="http://schemas.microsoft.com/office/drawing/2014/main" id="{0C998B78-AB18-3C47-A1C7-25AE9A3A40B0}"/>
              </a:ext>
            </a:extLst>
          </p:cNvPr>
          <p:cNvSpPr txBox="1"/>
          <p:nvPr/>
        </p:nvSpPr>
        <p:spPr>
          <a:xfrm>
            <a:off x="3666936" y="4608020"/>
            <a:ext cx="4837485" cy="144655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a:t>
            </a:r>
            <a:br>
              <a:rPr lang="zh-CN" altLang="zh-CN" sz="1100" i="1"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table1 </a:t>
            </a:r>
            <a:r>
              <a:rPr lang="zh-CN" altLang="zh-CN" sz="1100" dirty="0">
                <a:solidFill>
                  <a:srgbClr val="000000"/>
                </a:solidFill>
                <a:latin typeface="Arial Unicode MS" panose="020B0604020202020204" pitchFamily="34" charset="-122"/>
                <a:ea typeface="JetBrains Mono"/>
              </a:rPr>
              <a:t>t1</a:t>
            </a:r>
            <a:r>
              <a:rPr lang="zh-CN" altLang="zh-CN" sz="1100" dirty="0">
                <a:solidFill>
                  <a:srgbClr val="080808"/>
                </a:solidFill>
                <a:latin typeface="Arial Unicode MS" panose="020B0604020202020204" pitchFamily="34" charset="-122"/>
                <a:ea typeface="JetBrains Mono"/>
              </a:rPr>
              <a:t>, table2 </a:t>
            </a:r>
            <a:r>
              <a:rPr lang="zh-CN" altLang="zh-CN" sz="1100" dirty="0">
                <a:solidFill>
                  <a:srgbClr val="000000"/>
                </a:solidFill>
                <a:latin typeface="Arial Unicode MS" panose="020B0604020202020204" pitchFamily="34" charset="-122"/>
                <a:ea typeface="JetBrains Mono"/>
              </a:rPr>
              <a:t>t2</a:t>
            </a:r>
            <a:r>
              <a:rPr lang="zh-CN" altLang="zh-CN" sz="1100" dirty="0">
                <a:solidFill>
                  <a:srgbClr val="080808"/>
                </a:solidFill>
                <a:latin typeface="Arial Unicode MS" panose="020B0604020202020204" pitchFamily="34" charset="-122"/>
                <a:ea typeface="JetBrains Mono"/>
              </a:rPr>
              <a:t>, table3 </a:t>
            </a:r>
            <a:r>
              <a:rPr lang="zh-CN" altLang="zh-CN" sz="1100" dirty="0">
                <a:solidFill>
                  <a:srgbClr val="000000"/>
                </a:solidFill>
                <a:latin typeface="Arial Unicode MS" panose="020B0604020202020204" pitchFamily="34" charset="-122"/>
                <a:ea typeface="JetBrains Mono"/>
              </a:rPr>
              <a:t>t3</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000000"/>
                </a:solidFill>
                <a:latin typeface="Arial Unicode MS" panose="020B0604020202020204" pitchFamily="34" charset="-122"/>
                <a:ea typeface="JetBrains Mono"/>
              </a:rPr>
              <a:t>t1</a:t>
            </a:r>
            <a:r>
              <a:rPr lang="zh-CN" altLang="zh-CN" sz="1100" dirty="0">
                <a:solidFill>
                  <a:srgbClr val="080808"/>
                </a:solidFill>
                <a:latin typeface="Arial Unicode MS" panose="020B0604020202020204" pitchFamily="34" charset="-122"/>
                <a:ea typeface="JetBrains Mono"/>
              </a:rPr>
              <a:t>.id = </a:t>
            </a:r>
            <a:r>
              <a:rPr lang="zh-CN" altLang="zh-CN" sz="1100" dirty="0">
                <a:solidFill>
                  <a:srgbClr val="000000"/>
                </a:solidFill>
                <a:latin typeface="Arial Unicode MS" panose="020B0604020202020204" pitchFamily="34" charset="-122"/>
                <a:ea typeface="JetBrains Mono"/>
              </a:rPr>
              <a:t>t2</a:t>
            </a:r>
            <a:r>
              <a:rPr lang="zh-CN" altLang="zh-CN" sz="1100" dirty="0">
                <a:solidFill>
                  <a:srgbClr val="080808"/>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AND </a:t>
            </a:r>
            <a:r>
              <a:rPr lang="zh-CN" altLang="zh-CN" sz="1100" dirty="0">
                <a:solidFill>
                  <a:srgbClr val="000000"/>
                </a:solidFill>
                <a:latin typeface="Arial Unicode MS" panose="020B0604020202020204" pitchFamily="34" charset="-122"/>
                <a:ea typeface="JetBrains Mono"/>
              </a:rPr>
              <a:t>t2</a:t>
            </a:r>
            <a:r>
              <a:rPr lang="zh-CN" altLang="zh-CN" sz="1100" dirty="0">
                <a:solidFill>
                  <a:srgbClr val="080808"/>
                </a:solidFill>
                <a:latin typeface="Arial Unicode MS" panose="020B0604020202020204" pitchFamily="34" charset="-122"/>
                <a:ea typeface="JetBrains Mono"/>
              </a:rPr>
              <a:t>.id = </a:t>
            </a:r>
            <a:r>
              <a:rPr lang="zh-CN" altLang="zh-CN" sz="1100" dirty="0">
                <a:solidFill>
                  <a:srgbClr val="000000"/>
                </a:solidFill>
                <a:latin typeface="Arial Unicode MS" panose="020B0604020202020204" pitchFamily="34" charset="-122"/>
                <a:ea typeface="JetBrains Mono"/>
              </a:rPr>
              <a:t>t3</a:t>
            </a:r>
            <a:r>
              <a:rPr lang="zh-CN" altLang="zh-CN" sz="1100" dirty="0">
                <a:solidFill>
                  <a:srgbClr val="080808"/>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AND </a:t>
            </a:r>
            <a:r>
              <a:rPr lang="zh-CN" altLang="zh-CN" sz="1100" dirty="0">
                <a:solidFill>
                  <a:srgbClr val="000000"/>
                </a:solidFill>
                <a:latin typeface="Arial Unicode MS" panose="020B0604020202020204" pitchFamily="34" charset="-122"/>
                <a:ea typeface="JetBrains Mono"/>
              </a:rPr>
              <a:t>t1</a:t>
            </a:r>
            <a:r>
              <a:rPr lang="zh-CN" altLang="zh-CN" sz="1100" dirty="0">
                <a:solidFill>
                  <a:srgbClr val="080808"/>
                </a:solidFill>
                <a:latin typeface="Arial Unicode MS" panose="020B0604020202020204" pitchFamily="34" charset="-122"/>
                <a:ea typeface="JetBrains Mono"/>
              </a:rPr>
              <a:t>.zipcode = </a:t>
            </a:r>
            <a:r>
              <a:rPr lang="zh-CN" altLang="zh-CN" sz="1100" dirty="0">
                <a:solidFill>
                  <a:srgbClr val="067D17"/>
                </a:solidFill>
                <a:latin typeface="Arial Unicode MS" panose="020B0604020202020204" pitchFamily="34" charset="-122"/>
                <a:ea typeface="JetBrains Mono"/>
              </a:rPr>
              <a:t>'02535'</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(a.id = b.id)</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(a.id = b.id </a:t>
            </a:r>
            <a:r>
              <a:rPr lang="zh-CN" altLang="zh-CN" sz="1100" dirty="0">
                <a:solidFill>
                  <a:srgbClr val="0033B3"/>
                </a:solidFill>
                <a:latin typeface="Arial Unicode MS" panose="020B0604020202020204" pitchFamily="34" charset="-122"/>
                <a:ea typeface="JetBrains Mono"/>
              </a:rPr>
              <a:t>AND </a:t>
            </a:r>
            <a:r>
              <a:rPr lang="zh-CN" altLang="zh-CN" sz="1100" dirty="0">
                <a:solidFill>
                  <a:srgbClr val="080808"/>
                </a:solidFill>
                <a:latin typeface="Arial Unicode MS" panose="020B0604020202020204" pitchFamily="34" charset="-122"/>
                <a:ea typeface="JetBrains Mono"/>
              </a:rPr>
              <a:t>a.department = b.department)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LEFT OUTER 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(a.id &lt;&gt; b.id)</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4080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zh-CN" altLang="en-US" dirty="0"/>
              <a:t>为了更好的练习、学习掌握</a:t>
            </a:r>
            <a:r>
              <a:rPr lang="en-US" altLang="zh-CN" dirty="0"/>
              <a:t>Hive</a:t>
            </a:r>
            <a:r>
              <a:rPr lang="zh-CN" altLang="en-US" dirty="0"/>
              <a:t>中的</a:t>
            </a:r>
            <a:r>
              <a:rPr lang="en-US" altLang="zh-CN" dirty="0"/>
              <a:t>join</a:t>
            </a:r>
            <a:r>
              <a:rPr lang="zh-CN" altLang="en-US" dirty="0"/>
              <a:t>语法，下面我们去创建</a:t>
            </a:r>
            <a:r>
              <a:rPr lang="en-US" altLang="zh-CN" dirty="0"/>
              <a:t>3</a:t>
            </a:r>
            <a:r>
              <a:rPr lang="zh-CN" altLang="en-US" dirty="0"/>
              <a:t>张表并且加载数据到表中。</a:t>
            </a:r>
          </a:p>
          <a:p>
            <a:pPr marL="0" indent="0">
              <a:buNone/>
            </a:pPr>
            <a:r>
              <a:rPr lang="zh-CN" altLang="en-US" dirty="0"/>
              <a:t>表</a:t>
            </a:r>
            <a:r>
              <a:rPr lang="en-US" altLang="zh-CN" dirty="0"/>
              <a:t>1</a:t>
            </a:r>
            <a:r>
              <a:rPr lang="zh-CN" altLang="en-US" dirty="0"/>
              <a:t>：</a:t>
            </a:r>
            <a:r>
              <a:rPr lang="en-US" altLang="zh-CN" dirty="0"/>
              <a:t>employee </a:t>
            </a:r>
            <a:r>
              <a:rPr lang="zh-CN" altLang="en-US" dirty="0"/>
              <a:t>员工表；</a:t>
            </a:r>
          </a:p>
          <a:p>
            <a:pPr marL="0" indent="0">
              <a:buNone/>
            </a:pPr>
            <a:r>
              <a:rPr lang="zh-CN" altLang="en-US" dirty="0"/>
              <a:t>表</a:t>
            </a:r>
            <a:r>
              <a:rPr lang="en-US" altLang="zh-CN" dirty="0"/>
              <a:t>2</a:t>
            </a:r>
            <a:r>
              <a:rPr lang="zh-CN" altLang="en-US" dirty="0"/>
              <a:t>：</a:t>
            </a:r>
            <a:r>
              <a:rPr lang="en-US" altLang="zh-CN" dirty="0" err="1"/>
              <a:t>employee_address</a:t>
            </a:r>
            <a:r>
              <a:rPr lang="en-US" altLang="zh-CN" dirty="0"/>
              <a:t> </a:t>
            </a:r>
            <a:r>
              <a:rPr lang="zh-CN" altLang="en-US" dirty="0"/>
              <a:t>员工住址信息表；</a:t>
            </a:r>
          </a:p>
          <a:p>
            <a:pPr marL="0" indent="0">
              <a:buNone/>
            </a:pPr>
            <a:r>
              <a:rPr lang="zh-CN" altLang="en-US" dirty="0"/>
              <a:t>表</a:t>
            </a:r>
            <a:r>
              <a:rPr lang="en-US" altLang="zh-CN" dirty="0"/>
              <a:t>3</a:t>
            </a:r>
            <a:r>
              <a:rPr lang="zh-CN" altLang="en-US" dirty="0"/>
              <a:t>：</a:t>
            </a:r>
            <a:r>
              <a:rPr lang="en-US" altLang="zh-CN" dirty="0" err="1"/>
              <a:t>employee_connection</a:t>
            </a:r>
            <a:r>
              <a:rPr lang="en-US" altLang="zh-CN" dirty="0"/>
              <a:t> </a:t>
            </a:r>
            <a:r>
              <a:rPr lang="zh-CN" altLang="en-US" dirty="0"/>
              <a:t>员工联系方式表；</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8" name="文本占位符 7"/>
          <p:cNvSpPr>
            <a:spLocks noGrp="1"/>
          </p:cNvSpPr>
          <p:nvPr>
            <p:ph type="body" sz="quarter" idx="10"/>
          </p:nvPr>
        </p:nvSpPr>
        <p:spPr/>
        <p:txBody>
          <a:bodyPr/>
          <a:lstStyle/>
          <a:p>
            <a:r>
              <a:rPr lang="en-US" altLang="zh-CN" dirty="0"/>
              <a:t>join</a:t>
            </a:r>
            <a:r>
              <a:rPr lang="zh-CN" altLang="en-US" dirty="0"/>
              <a:t>查询数据环境准备</a:t>
            </a:r>
          </a:p>
        </p:txBody>
      </p:sp>
      <p:sp>
        <p:nvSpPr>
          <p:cNvPr id="10" name="TextBox 3">
            <a:extLst>
              <a:ext uri="{FF2B5EF4-FFF2-40B4-BE49-F238E27FC236}">
                <a16:creationId xmlns:a16="http://schemas.microsoft.com/office/drawing/2014/main" id="{0C998B78-AB18-3C47-A1C7-25AE9A3A40B0}"/>
              </a:ext>
            </a:extLst>
          </p:cNvPr>
          <p:cNvSpPr txBox="1"/>
          <p:nvPr/>
        </p:nvSpPr>
        <p:spPr>
          <a:xfrm>
            <a:off x="5438586" y="2217245"/>
            <a:ext cx="4837485" cy="449353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--table1: </a:t>
            </a:r>
            <a:r>
              <a:rPr lang="zh-CN" altLang="zh-CN" sz="1100" i="1" dirty="0">
                <a:solidFill>
                  <a:srgbClr val="999999"/>
                </a:solidFill>
                <a:latin typeface="宋体" panose="02010600030101010101" pitchFamily="2" charset="-122"/>
                <a:ea typeface="宋体" panose="02010600030101010101" pitchFamily="2" charset="-122"/>
              </a:rPr>
              <a:t>员工表</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employee</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name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deg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salary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dept </a:t>
            </a:r>
            <a:r>
              <a:rPr lang="zh-CN" altLang="zh-CN" sz="1100" dirty="0">
                <a:solidFill>
                  <a:srgbClr val="0033B3"/>
                </a:solidFill>
                <a:latin typeface="Arial Unicode MS" panose="020B0604020202020204" pitchFamily="34" charset="-122"/>
                <a:ea typeface="JetBrains Mono"/>
              </a:rPr>
              <a:t>string</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row format delimited</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--table2:</a:t>
            </a:r>
            <a:r>
              <a:rPr lang="zh-CN" altLang="zh-CN" sz="1100" i="1" dirty="0">
                <a:solidFill>
                  <a:srgbClr val="999999"/>
                </a:solidFill>
                <a:latin typeface="宋体" panose="02010600030101010101" pitchFamily="2" charset="-122"/>
                <a:ea typeface="宋体" panose="02010600030101010101" pitchFamily="2" charset="-122"/>
              </a:rPr>
              <a:t>员工家庭住址信息表</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employee_address </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hno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street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city </a:t>
            </a:r>
            <a:r>
              <a:rPr lang="zh-CN" altLang="zh-CN" sz="1100" dirty="0">
                <a:solidFill>
                  <a:srgbClr val="0033B3"/>
                </a:solidFill>
                <a:latin typeface="Arial Unicode MS" panose="020B0604020202020204" pitchFamily="34" charset="-122"/>
                <a:ea typeface="JetBrains Mono"/>
              </a:rPr>
              <a:t>string</a:t>
            </a:r>
            <a:br>
              <a:rPr lang="zh-CN" altLang="zh-CN" sz="1100" dirty="0">
                <a:solidFill>
                  <a:srgbClr val="0033B3"/>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row format delimited</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--table3:</a:t>
            </a:r>
            <a:r>
              <a:rPr lang="zh-CN" altLang="zh-CN" sz="1100" i="1" dirty="0">
                <a:solidFill>
                  <a:srgbClr val="999999"/>
                </a:solidFill>
                <a:latin typeface="宋体" panose="02010600030101010101" pitchFamily="2" charset="-122"/>
                <a:ea typeface="宋体" panose="02010600030101010101" pitchFamily="2" charset="-122"/>
              </a:rPr>
              <a:t>员工联系方式信息表</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employee_connection </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phno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email </a:t>
            </a:r>
            <a:r>
              <a:rPr lang="zh-CN" altLang="zh-CN" sz="1100" dirty="0">
                <a:solidFill>
                  <a:srgbClr val="0033B3"/>
                </a:solidFill>
                <a:latin typeface="Arial Unicode MS" panose="020B0604020202020204" pitchFamily="34" charset="-122"/>
                <a:ea typeface="JetBrains Mono"/>
              </a:rPr>
              <a:t>string</a:t>
            </a:r>
            <a:br>
              <a:rPr lang="zh-CN" altLang="zh-CN" sz="1100" dirty="0">
                <a:solidFill>
                  <a:srgbClr val="0033B3"/>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row format delimited</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11"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1703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8" name="文本占位符 7"/>
          <p:cNvSpPr>
            <a:spLocks noGrp="1"/>
          </p:cNvSpPr>
          <p:nvPr>
            <p:ph type="body" sz="quarter" idx="10"/>
          </p:nvPr>
        </p:nvSpPr>
        <p:spPr/>
        <p:txBody>
          <a:bodyPr/>
          <a:lstStyle/>
          <a:p>
            <a:r>
              <a:rPr lang="en-US" altLang="zh-CN" dirty="0"/>
              <a:t>join</a:t>
            </a:r>
            <a:r>
              <a:rPr lang="zh-CN" altLang="en-US" dirty="0"/>
              <a:t>查询数据环境准备</a:t>
            </a:r>
          </a:p>
        </p:txBody>
      </p:sp>
      <p:sp>
        <p:nvSpPr>
          <p:cNvPr id="10" name="TextBox 3">
            <a:extLst>
              <a:ext uri="{FF2B5EF4-FFF2-40B4-BE49-F238E27FC236}">
                <a16:creationId xmlns:a16="http://schemas.microsoft.com/office/drawing/2014/main" id="{0C998B78-AB18-3C47-A1C7-25AE9A3A40B0}"/>
              </a:ext>
            </a:extLst>
          </p:cNvPr>
          <p:cNvSpPr txBox="1"/>
          <p:nvPr/>
        </p:nvSpPr>
        <p:spPr>
          <a:xfrm>
            <a:off x="2893056" y="2283920"/>
            <a:ext cx="6385245" cy="76944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加载数据到表中</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load data local inpath </a:t>
            </a:r>
            <a:r>
              <a:rPr lang="zh-CN" altLang="zh-CN" sz="1100" dirty="0">
                <a:solidFill>
                  <a:srgbClr val="067D17"/>
                </a:solidFill>
                <a:latin typeface="Arial Unicode MS" panose="020B0604020202020204" pitchFamily="34" charset="-122"/>
                <a:ea typeface="JetBrains Mono"/>
              </a:rPr>
              <a:t>'/root/hivedata/employee.txt' </a:t>
            </a:r>
            <a:r>
              <a:rPr lang="zh-CN" altLang="zh-CN" sz="1100" dirty="0">
                <a:solidFill>
                  <a:srgbClr val="0033B3"/>
                </a:solidFill>
                <a:latin typeface="Arial Unicode MS" panose="020B0604020202020204" pitchFamily="34" charset="-122"/>
                <a:ea typeface="JetBrains Mono"/>
              </a:rPr>
              <a:t>into table </a:t>
            </a:r>
            <a:r>
              <a:rPr lang="zh-CN" altLang="zh-CN" sz="1100" dirty="0">
                <a:solidFill>
                  <a:srgbClr val="000000"/>
                </a:solidFill>
                <a:latin typeface="Arial Unicode MS" panose="020B0604020202020204" pitchFamily="34" charset="-122"/>
                <a:ea typeface="JetBrains Mono"/>
              </a:rPr>
              <a:t>employee</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load data local inpath </a:t>
            </a:r>
            <a:r>
              <a:rPr lang="zh-CN" altLang="zh-CN" sz="1100" dirty="0">
                <a:solidFill>
                  <a:srgbClr val="067D17"/>
                </a:solidFill>
                <a:latin typeface="Arial Unicode MS" panose="020B0604020202020204" pitchFamily="34" charset="-122"/>
                <a:ea typeface="JetBrains Mono"/>
              </a:rPr>
              <a:t>'/root/hivedata/employee_address.txt' </a:t>
            </a:r>
            <a:r>
              <a:rPr lang="zh-CN" altLang="zh-CN" sz="1100" dirty="0">
                <a:solidFill>
                  <a:srgbClr val="0033B3"/>
                </a:solidFill>
                <a:latin typeface="Arial Unicode MS" panose="020B0604020202020204" pitchFamily="34" charset="-122"/>
                <a:ea typeface="JetBrains Mono"/>
              </a:rPr>
              <a:t>into table </a:t>
            </a:r>
            <a:r>
              <a:rPr lang="zh-CN" altLang="zh-CN" sz="1100" dirty="0">
                <a:solidFill>
                  <a:srgbClr val="000000"/>
                </a:solidFill>
                <a:latin typeface="Arial Unicode MS" panose="020B0604020202020204" pitchFamily="34" charset="-122"/>
                <a:ea typeface="JetBrains Mono"/>
              </a:rPr>
              <a:t>employee_address</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load data local inpath </a:t>
            </a:r>
            <a:r>
              <a:rPr lang="zh-CN" altLang="zh-CN" sz="1100" dirty="0">
                <a:solidFill>
                  <a:srgbClr val="067D17"/>
                </a:solidFill>
                <a:latin typeface="Arial Unicode MS" panose="020B0604020202020204" pitchFamily="34" charset="-122"/>
                <a:ea typeface="JetBrains Mono"/>
              </a:rPr>
              <a:t>'/root/hivedata/employee_connection.txt' </a:t>
            </a:r>
            <a:r>
              <a:rPr lang="zh-CN" altLang="zh-CN" sz="1100" dirty="0">
                <a:solidFill>
                  <a:srgbClr val="0033B3"/>
                </a:solidFill>
                <a:latin typeface="Arial Unicode MS" panose="020B0604020202020204" pitchFamily="34" charset="-122"/>
                <a:ea typeface="JetBrains Mono"/>
              </a:rPr>
              <a:t>into table </a:t>
            </a:r>
            <a:r>
              <a:rPr lang="zh-CN" altLang="zh-CN" sz="1100" dirty="0">
                <a:solidFill>
                  <a:srgbClr val="000000"/>
                </a:solidFill>
                <a:latin typeface="Arial Unicode MS" panose="020B0604020202020204" pitchFamily="34" charset="-122"/>
                <a:ea typeface="JetBrains Mono"/>
              </a:rPr>
              <a:t>employee_connection</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11"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2" name="图片 11"/>
          <p:cNvPicPr/>
          <p:nvPr/>
        </p:nvPicPr>
        <p:blipFill>
          <a:blip r:embed="rId2"/>
          <a:stretch>
            <a:fillRect/>
          </a:stretch>
        </p:blipFill>
        <p:spPr>
          <a:xfrm>
            <a:off x="351360" y="4065581"/>
            <a:ext cx="3577304" cy="1878013"/>
          </a:xfrm>
          <a:prstGeom prst="rect">
            <a:avLst/>
          </a:prstGeom>
          <a:ln>
            <a:solidFill>
              <a:schemeClr val="accent1"/>
            </a:solidFill>
          </a:ln>
        </p:spPr>
      </p:pic>
      <p:pic>
        <p:nvPicPr>
          <p:cNvPr id="13" name="图片 12"/>
          <p:cNvPicPr/>
          <p:nvPr/>
        </p:nvPicPr>
        <p:blipFill>
          <a:blip r:embed="rId3"/>
          <a:stretch>
            <a:fillRect/>
          </a:stretch>
        </p:blipFill>
        <p:spPr>
          <a:xfrm>
            <a:off x="4235247" y="4065580"/>
            <a:ext cx="3581400" cy="1878013"/>
          </a:xfrm>
          <a:prstGeom prst="rect">
            <a:avLst/>
          </a:prstGeom>
          <a:ln>
            <a:solidFill>
              <a:schemeClr val="accent1"/>
            </a:solidFill>
          </a:ln>
        </p:spPr>
      </p:pic>
      <p:pic>
        <p:nvPicPr>
          <p:cNvPr id="14" name="图片 13"/>
          <p:cNvPicPr/>
          <p:nvPr/>
        </p:nvPicPr>
        <p:blipFill>
          <a:blip r:embed="rId4"/>
          <a:stretch>
            <a:fillRect/>
          </a:stretch>
        </p:blipFill>
        <p:spPr>
          <a:xfrm>
            <a:off x="8123230" y="4065579"/>
            <a:ext cx="3552825" cy="1878013"/>
          </a:xfrm>
          <a:prstGeom prst="rect">
            <a:avLst/>
          </a:prstGeom>
          <a:ln>
            <a:solidFill>
              <a:schemeClr val="accent1"/>
            </a:solidFill>
          </a:ln>
        </p:spPr>
      </p:pic>
    </p:spTree>
    <p:extLst>
      <p:ext uri="{BB962C8B-B14F-4D97-AF65-F5344CB8AC3E}">
        <p14:creationId xmlns:p14="http://schemas.microsoft.com/office/powerpoint/2010/main" val="328239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Join</a:t>
            </a:r>
            <a:r>
              <a:rPr lang="zh-CN" altLang="en-US" dirty="0">
                <a:solidFill>
                  <a:schemeClr val="tx1"/>
                </a:solidFill>
              </a:rPr>
              <a:t>语法规则</a:t>
            </a:r>
            <a:endParaRPr lang="en-US" altLang="zh-CN" dirty="0">
              <a:solidFill>
                <a:schemeClr val="tx1"/>
              </a:solidFill>
            </a:endParaRPr>
          </a:p>
          <a:p>
            <a:r>
              <a:rPr lang="en-US" altLang="zh-CN" dirty="0">
                <a:solidFill>
                  <a:srgbClr val="FF0000"/>
                </a:solidFill>
              </a:rPr>
              <a:t>Hive 6</a:t>
            </a:r>
            <a:r>
              <a:rPr lang="zh-CN" altLang="en-US" dirty="0">
                <a:solidFill>
                  <a:srgbClr val="FF0000"/>
                </a:solidFill>
              </a:rPr>
              <a:t>种</a:t>
            </a:r>
            <a:r>
              <a:rPr lang="en-US" altLang="zh-CN" dirty="0">
                <a:solidFill>
                  <a:srgbClr val="FF0000"/>
                </a:solidFill>
              </a:rPr>
              <a:t>Join</a:t>
            </a:r>
            <a:r>
              <a:rPr lang="zh-CN" altLang="en-US" dirty="0">
                <a:solidFill>
                  <a:srgbClr val="FF0000"/>
                </a:solidFill>
              </a:rPr>
              <a:t>方式详解</a:t>
            </a:r>
            <a:endParaRPr lang="en-US" altLang="zh-CN" dirty="0">
              <a:solidFill>
                <a:srgbClr val="FF0000"/>
              </a:solidFill>
            </a:endParaRPr>
          </a:p>
          <a:p>
            <a:r>
              <a:rPr lang="en-US" altLang="zh-CN" dirty="0">
                <a:solidFill>
                  <a:schemeClr val="tx1"/>
                </a:solidFill>
              </a:rPr>
              <a:t>Hive Join</a:t>
            </a:r>
            <a:r>
              <a:rPr lang="zh-CN" altLang="en-US" dirty="0">
                <a:solidFill>
                  <a:schemeClr val="tx1"/>
                </a:solidFill>
              </a:rPr>
              <a:t>使用注意事项</a:t>
            </a:r>
            <a:endParaRPr lang="en-US" altLang="zh-CN" dirty="0">
              <a:solidFill>
                <a:schemeClr val="tx1"/>
              </a:solidFill>
            </a:endParaRPr>
          </a:p>
        </p:txBody>
      </p:sp>
    </p:spTree>
    <p:extLst>
      <p:ext uri="{BB962C8B-B14F-4D97-AF65-F5344CB8AC3E}">
        <p14:creationId xmlns:p14="http://schemas.microsoft.com/office/powerpoint/2010/main" val="30629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C00000"/>
                </a:solidFill>
              </a:rPr>
              <a:t>Hive SQL select</a:t>
            </a:r>
            <a:r>
              <a:rPr lang="zh-CN" altLang="en-US" dirty="0">
                <a:solidFill>
                  <a:srgbClr val="C00000"/>
                </a:solidFill>
              </a:rPr>
              <a:t>查询基础语法</a:t>
            </a:r>
            <a:endParaRPr lang="en-US" altLang="zh-CN" dirty="0">
              <a:solidFill>
                <a:srgbClr val="C00000"/>
              </a:solidFill>
            </a:endParaRPr>
          </a:p>
          <a:p>
            <a:r>
              <a:rPr lang="en-US" altLang="zh-CN" dirty="0">
                <a:solidFill>
                  <a:schemeClr val="tx1"/>
                </a:solidFill>
              </a:rPr>
              <a:t>Hive SQL select</a:t>
            </a:r>
            <a:r>
              <a:rPr lang="zh-CN" altLang="en-US" dirty="0">
                <a:solidFill>
                  <a:schemeClr val="tx1"/>
                </a:solidFill>
              </a:rPr>
              <a:t>查询高阶语法</a:t>
            </a:r>
          </a:p>
        </p:txBody>
      </p:sp>
    </p:spTree>
    <p:extLst>
      <p:ext uri="{BB962C8B-B14F-4D97-AF65-F5344CB8AC3E}">
        <p14:creationId xmlns:p14="http://schemas.microsoft.com/office/powerpoint/2010/main" val="576882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b="1" dirty="0">
                <a:solidFill>
                  <a:srgbClr val="92D050"/>
                </a:solidFill>
              </a:rPr>
              <a:t>内连接</a:t>
            </a:r>
            <a:r>
              <a:rPr lang="zh-CN" altLang="en-US" dirty="0"/>
              <a:t>是最常见的一种连接，它也被称为普通连接，其中</a:t>
            </a:r>
            <a:r>
              <a:rPr lang="en-US" altLang="zh-CN" b="1" dirty="0">
                <a:solidFill>
                  <a:srgbClr val="FF0000"/>
                </a:solidFill>
              </a:rPr>
              <a:t>inner</a:t>
            </a:r>
            <a:r>
              <a:rPr lang="zh-CN" altLang="en-US" b="1" dirty="0">
                <a:solidFill>
                  <a:srgbClr val="FF0000"/>
                </a:solidFill>
              </a:rPr>
              <a:t>可以省略</a:t>
            </a:r>
            <a:r>
              <a:rPr lang="zh-CN" altLang="en-US" dirty="0"/>
              <a:t>：</a:t>
            </a:r>
            <a:r>
              <a:rPr lang="en-US" altLang="zh-CN" dirty="0">
                <a:solidFill>
                  <a:srgbClr val="92D050"/>
                </a:solidFill>
              </a:rPr>
              <a:t>inner join == join </a:t>
            </a:r>
            <a:r>
              <a:rPr lang="zh-CN" altLang="en-US" dirty="0"/>
              <a:t>；</a:t>
            </a:r>
          </a:p>
          <a:p>
            <a:r>
              <a:rPr lang="zh-CN" altLang="en-US" dirty="0"/>
              <a:t>只有进行连接的两个表中都存在与连接条件相匹配的数据才会被留下来。</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inner join </a:t>
            </a:r>
            <a:r>
              <a:rPr lang="zh-CN" altLang="en-US" dirty="0"/>
              <a:t>内连接</a:t>
            </a:r>
          </a:p>
        </p:txBody>
      </p:sp>
      <p:pic>
        <p:nvPicPr>
          <p:cNvPr id="8" name="图片 7" descr="SQL inner join"/>
          <p:cNvPicPr/>
          <p:nvPr/>
        </p:nvPicPr>
        <p:blipFill>
          <a:blip r:embed="rId2">
            <a:extLst>
              <a:ext uri="{28A0092B-C50C-407E-A947-70E740481C1C}">
                <a14:useLocalDpi xmlns:a14="http://schemas.microsoft.com/office/drawing/2010/main" val="0"/>
              </a:ext>
            </a:extLst>
          </a:blip>
          <a:srcRect/>
          <a:stretch>
            <a:fillRect/>
          </a:stretch>
        </p:blipFill>
        <p:spPr bwMode="auto">
          <a:xfrm>
            <a:off x="3321977" y="3466866"/>
            <a:ext cx="5236845" cy="3145155"/>
          </a:xfrm>
          <a:prstGeom prst="rect">
            <a:avLst/>
          </a:prstGeom>
          <a:noFill/>
          <a:ln>
            <a:noFill/>
          </a:ln>
        </p:spPr>
      </p:pic>
    </p:spTree>
    <p:extLst>
      <p:ext uri="{BB962C8B-B14F-4D97-AF65-F5344CB8AC3E}">
        <p14:creationId xmlns:p14="http://schemas.microsoft.com/office/powerpoint/2010/main" val="2231893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inner join </a:t>
            </a:r>
            <a:r>
              <a:rPr lang="zh-CN" altLang="en-US" dirty="0"/>
              <a:t>内连接</a:t>
            </a:r>
          </a:p>
        </p:txBody>
      </p:sp>
      <p:sp>
        <p:nvSpPr>
          <p:cNvPr id="9" name="TextBox 3">
            <a:extLst>
              <a:ext uri="{FF2B5EF4-FFF2-40B4-BE49-F238E27FC236}">
                <a16:creationId xmlns:a16="http://schemas.microsoft.com/office/drawing/2014/main" id="{0C998B78-AB18-3C47-A1C7-25AE9A3A40B0}"/>
              </a:ext>
            </a:extLst>
          </p:cNvPr>
          <p:cNvSpPr txBox="1"/>
          <p:nvPr/>
        </p:nvSpPr>
        <p:spPr>
          <a:xfrm>
            <a:off x="92365" y="1893305"/>
            <a:ext cx="5695950" cy="289310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--1</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b="1" i="1" dirty="0">
                <a:solidFill>
                  <a:srgbClr val="FF0000"/>
                </a:solidFill>
                <a:latin typeface="Arial Unicode MS" panose="020B0604020202020204" pitchFamily="34" charset="-122"/>
                <a:ea typeface="JetBrains Mono"/>
              </a:rPr>
              <a:t>inner join</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name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city</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street</a:t>
            </a:r>
            <a:br>
              <a:rPr lang="zh-CN" altLang="zh-CN" sz="1400" dirty="0">
                <a:solidFill>
                  <a:srgbClr val="871094"/>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e </a:t>
            </a:r>
            <a:r>
              <a:rPr lang="zh-CN" altLang="zh-CN" sz="1400" dirty="0">
                <a:solidFill>
                  <a:srgbClr val="0033B3"/>
                </a:solidFill>
                <a:latin typeface="Arial Unicode MS" panose="020B0604020202020204" pitchFamily="34" charset="-122"/>
                <a:ea typeface="JetBrains Mono"/>
              </a:rPr>
              <a:t>inner join </a:t>
            </a:r>
            <a:r>
              <a:rPr lang="zh-CN" altLang="zh-CN" sz="1400" dirty="0">
                <a:solidFill>
                  <a:srgbClr val="000000"/>
                </a:solidFill>
                <a:latin typeface="Arial Unicode MS" panose="020B0604020202020204" pitchFamily="34" charset="-122"/>
                <a:ea typeface="JetBrains Mono"/>
              </a:rPr>
              <a:t>employee_address e_a</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on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b="1" i="1" dirty="0">
                <a:solidFill>
                  <a:srgbClr val="FF0000"/>
                </a:solidFill>
                <a:latin typeface="宋体" panose="02010600030101010101" pitchFamily="2" charset="-122"/>
                <a:ea typeface="宋体" panose="02010600030101010101" pitchFamily="2" charset="-122"/>
              </a:rPr>
              <a:t>等价于</a:t>
            </a:r>
            <a:r>
              <a:rPr lang="zh-CN" altLang="zh-CN" sz="1400" b="1" i="1" dirty="0">
                <a:solidFill>
                  <a:srgbClr val="FF0000"/>
                </a:solidFill>
                <a:latin typeface="Arial Unicode MS" panose="020B0604020202020204" pitchFamily="34" charset="-122"/>
                <a:ea typeface="JetBrains Mono"/>
              </a:rPr>
              <a:t> inner join=join</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name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city</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street</a:t>
            </a:r>
            <a:br>
              <a:rPr lang="zh-CN" altLang="zh-CN" sz="1400" dirty="0">
                <a:solidFill>
                  <a:srgbClr val="871094"/>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e </a:t>
            </a:r>
            <a:r>
              <a:rPr lang="zh-CN" altLang="zh-CN" sz="1400" dirty="0">
                <a:solidFill>
                  <a:srgbClr val="0033B3"/>
                </a:solidFill>
                <a:latin typeface="Arial Unicode MS" panose="020B0604020202020204" pitchFamily="34" charset="-122"/>
                <a:ea typeface="JetBrains Mono"/>
              </a:rPr>
              <a:t>join </a:t>
            </a:r>
            <a:r>
              <a:rPr lang="zh-CN" altLang="zh-CN" sz="1400" dirty="0">
                <a:solidFill>
                  <a:srgbClr val="000000"/>
                </a:solidFill>
                <a:latin typeface="Arial Unicode MS" panose="020B0604020202020204" pitchFamily="34" charset="-122"/>
                <a:ea typeface="JetBrains Mono"/>
              </a:rPr>
              <a:t>employee_address e_a</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on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等价于 </a:t>
            </a:r>
            <a:r>
              <a:rPr lang="zh-CN" altLang="zh-CN" sz="1400" b="1" i="1" dirty="0">
                <a:solidFill>
                  <a:srgbClr val="FF0000"/>
                </a:solidFill>
                <a:latin typeface="宋体" panose="02010600030101010101" pitchFamily="2" charset="-122"/>
                <a:ea typeface="宋体" panose="02010600030101010101" pitchFamily="2" charset="-122"/>
              </a:rPr>
              <a:t>隐式连接表示法</a:t>
            </a:r>
            <a:br>
              <a:rPr lang="zh-CN" altLang="zh-CN" sz="1400" b="1" i="1" dirty="0">
                <a:solidFill>
                  <a:srgbClr val="FF0000"/>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name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city</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street</a:t>
            </a:r>
            <a:br>
              <a:rPr lang="zh-CN" altLang="zh-CN" sz="1400" dirty="0">
                <a:solidFill>
                  <a:srgbClr val="871094"/>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00000"/>
                </a:solidFill>
                <a:latin typeface="Arial Unicode MS" panose="020B0604020202020204" pitchFamily="34" charset="-122"/>
                <a:ea typeface="JetBrains Mono"/>
              </a:rPr>
              <a:t>employee_address e_a</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en-US" altLang="zh-CN" sz="1400" dirty="0">
                <a:solidFill>
                  <a:srgbClr val="080808"/>
                </a:solidFill>
                <a:latin typeface="Arial Unicode MS" panose="020B0604020202020204" pitchFamily="34" charset="-122"/>
                <a:ea typeface="JetBrains Mono"/>
              </a:rPr>
              <a:t>     </a:t>
            </a:r>
            <a:r>
              <a:rPr lang="en-US" altLang="zh-CN" sz="1400" b="1" i="1" dirty="0">
                <a:solidFill>
                  <a:srgbClr val="FF0000"/>
                </a:solidFill>
                <a:latin typeface="宋体" panose="02010600030101010101" pitchFamily="2" charset="-122"/>
                <a:ea typeface="宋体" panose="02010600030101010101" pitchFamily="2" charset="-122"/>
              </a:rPr>
              <a:t># </a:t>
            </a:r>
            <a:r>
              <a:rPr lang="zh-CN" altLang="en-US" sz="1400" b="1" i="1" dirty="0">
                <a:solidFill>
                  <a:srgbClr val="FF0000"/>
                </a:solidFill>
                <a:latin typeface="宋体" panose="02010600030101010101" pitchFamily="2" charset="-122"/>
                <a:ea typeface="宋体" panose="02010600030101010101" pitchFamily="2" charset="-122"/>
              </a:rPr>
              <a:t>没有写</a:t>
            </a:r>
            <a:r>
              <a:rPr lang="en-US" altLang="zh-CN" sz="1400" b="1" i="1" dirty="0">
                <a:solidFill>
                  <a:srgbClr val="FF0000"/>
                </a:solidFill>
                <a:latin typeface="宋体" panose="02010600030101010101" pitchFamily="2" charset="-122"/>
                <a:ea typeface="宋体" panose="02010600030101010101" pitchFamily="2" charset="-122"/>
              </a:rPr>
              <a:t>join</a:t>
            </a:r>
            <a:r>
              <a:rPr lang="zh-CN" altLang="en-US" sz="1400" b="1" i="1" dirty="0">
                <a:solidFill>
                  <a:srgbClr val="FF0000"/>
                </a:solidFill>
                <a:latin typeface="宋体" panose="02010600030101010101" pitchFamily="2" charset="-122"/>
                <a:ea typeface="宋体" panose="02010600030101010101" pitchFamily="2" charset="-122"/>
              </a:rPr>
              <a:t>，而且使用</a:t>
            </a:r>
            <a:r>
              <a:rPr lang="en-US" altLang="zh-CN" sz="1400" b="1" i="1" dirty="0">
                <a:solidFill>
                  <a:srgbClr val="FF0000"/>
                </a:solidFill>
                <a:latin typeface="宋体" panose="02010600030101010101" pitchFamily="2" charset="-122"/>
                <a:ea typeface="宋体" panose="02010600030101010101" pitchFamily="2" charset="-122"/>
              </a:rPr>
              <a:t>where</a:t>
            </a:r>
            <a:r>
              <a:rPr lang="zh-CN" altLang="en-US" sz="1400" b="1" i="1" dirty="0">
                <a:solidFill>
                  <a:srgbClr val="FF0000"/>
                </a:solidFill>
                <a:latin typeface="宋体" panose="02010600030101010101" pitchFamily="2" charset="-122"/>
                <a:ea typeface="宋体" panose="02010600030101010101" pitchFamily="2" charset="-122"/>
              </a:rPr>
              <a:t>作为条件</a:t>
            </a:r>
            <a:endParaRPr lang="zh-CN" altLang="zh-CN" sz="1400" b="1" i="1" dirty="0">
              <a:solidFill>
                <a:srgbClr val="FF0000"/>
              </a:solidFill>
              <a:latin typeface="宋体" panose="02010600030101010101" pitchFamily="2" charset="-122"/>
              <a:ea typeface="宋体" panose="02010600030101010101" pitchFamily="2" charset="-122"/>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p:cNvPicPr/>
          <p:nvPr/>
        </p:nvPicPr>
        <p:blipFill>
          <a:blip r:embed="rId2"/>
          <a:stretch>
            <a:fillRect/>
          </a:stretch>
        </p:blipFill>
        <p:spPr>
          <a:xfrm>
            <a:off x="5980904" y="2414680"/>
            <a:ext cx="5695950" cy="2371725"/>
          </a:xfrm>
          <a:prstGeom prst="rect">
            <a:avLst/>
          </a:prstGeom>
          <a:ln>
            <a:solidFill>
              <a:schemeClr val="accent1"/>
            </a:solidFill>
          </a:ln>
        </p:spPr>
      </p:pic>
    </p:spTree>
    <p:extLst>
      <p:ext uri="{BB962C8B-B14F-4D97-AF65-F5344CB8AC3E}">
        <p14:creationId xmlns:p14="http://schemas.microsoft.com/office/powerpoint/2010/main" val="1665766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left join</a:t>
            </a:r>
            <a:r>
              <a:rPr lang="zh-CN" altLang="en-US" dirty="0"/>
              <a:t>中文叫做是</a:t>
            </a:r>
            <a:r>
              <a:rPr lang="zh-CN" altLang="en-US" b="1" dirty="0">
                <a:solidFill>
                  <a:srgbClr val="92D050"/>
                </a:solidFill>
              </a:rPr>
              <a:t>左外连接</a:t>
            </a:r>
            <a:r>
              <a:rPr lang="en-US" altLang="zh-CN" dirty="0"/>
              <a:t>(Left Outer Join)</a:t>
            </a:r>
            <a:r>
              <a:rPr lang="zh-CN" altLang="en-US" dirty="0"/>
              <a:t>或者左连接，其中</a:t>
            </a:r>
            <a:r>
              <a:rPr lang="en-US" altLang="zh-CN" b="1" dirty="0">
                <a:solidFill>
                  <a:srgbClr val="FF0000"/>
                </a:solidFill>
              </a:rPr>
              <a:t>outer</a:t>
            </a:r>
            <a:r>
              <a:rPr lang="zh-CN" altLang="en-US" b="1" dirty="0">
                <a:solidFill>
                  <a:srgbClr val="FF0000"/>
                </a:solidFill>
              </a:rPr>
              <a:t>可以省略</a:t>
            </a:r>
            <a:r>
              <a:rPr lang="zh-CN" altLang="en-US" dirty="0"/>
              <a:t>，</a:t>
            </a:r>
            <a:r>
              <a:rPr lang="en-US" altLang="zh-CN" dirty="0"/>
              <a:t>left outer join</a:t>
            </a:r>
            <a:r>
              <a:rPr lang="zh-CN" altLang="en-US" dirty="0"/>
              <a:t>是早期的写法。</a:t>
            </a:r>
          </a:p>
          <a:p>
            <a:r>
              <a:rPr lang="en-US" altLang="zh-CN" dirty="0"/>
              <a:t>left join</a:t>
            </a:r>
            <a:r>
              <a:rPr lang="zh-CN" altLang="en-US" dirty="0"/>
              <a:t>的核心就在于</a:t>
            </a:r>
            <a:r>
              <a:rPr lang="en-US" altLang="zh-CN" dirty="0"/>
              <a:t>left</a:t>
            </a:r>
            <a:r>
              <a:rPr lang="zh-CN" altLang="en-US" dirty="0"/>
              <a:t>左。左指的是</a:t>
            </a:r>
            <a:r>
              <a:rPr lang="en-US" altLang="zh-CN" dirty="0"/>
              <a:t>join</a:t>
            </a:r>
            <a:r>
              <a:rPr lang="zh-CN" altLang="en-US" dirty="0"/>
              <a:t>关键字左边的表，简称左表。</a:t>
            </a:r>
          </a:p>
          <a:p>
            <a:r>
              <a:rPr lang="zh-CN" altLang="en-US" dirty="0"/>
              <a:t>通俗解释：</a:t>
            </a:r>
            <a:r>
              <a:rPr lang="en-US" altLang="zh-CN" dirty="0">
                <a:solidFill>
                  <a:srgbClr val="92D050"/>
                </a:solidFill>
              </a:rPr>
              <a:t>join</a:t>
            </a:r>
            <a:r>
              <a:rPr lang="zh-CN" altLang="en-US" dirty="0">
                <a:solidFill>
                  <a:srgbClr val="92D050"/>
                </a:solidFill>
              </a:rPr>
              <a:t>时</a:t>
            </a:r>
            <a:r>
              <a:rPr lang="zh-CN" altLang="en-US" dirty="0">
                <a:solidFill>
                  <a:srgbClr val="FF0000"/>
                </a:solidFill>
              </a:rPr>
              <a:t>以左表的全部数据为准</a:t>
            </a:r>
            <a:r>
              <a:rPr lang="zh-CN" altLang="en-US" dirty="0">
                <a:solidFill>
                  <a:srgbClr val="92D050"/>
                </a:solidFill>
              </a:rPr>
              <a:t>，右边与之关联；左表数据全部返回，右表关联上的显示返回，</a:t>
            </a:r>
            <a:r>
              <a:rPr lang="zh-CN" altLang="en-US" dirty="0">
                <a:solidFill>
                  <a:srgbClr val="FF0000"/>
                </a:solidFill>
              </a:rPr>
              <a:t>关联不上的显示</a:t>
            </a:r>
            <a:r>
              <a:rPr lang="en-US" altLang="zh-CN" dirty="0">
                <a:solidFill>
                  <a:srgbClr val="FF0000"/>
                </a:solidFill>
              </a:rPr>
              <a:t>null</a:t>
            </a:r>
            <a:r>
              <a:rPr lang="zh-CN" altLang="en-US" dirty="0">
                <a:solidFill>
                  <a:srgbClr val="FF0000"/>
                </a:solidFill>
              </a:rPr>
              <a:t>返回</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left join </a:t>
            </a:r>
            <a:r>
              <a:rPr lang="zh-CN" altLang="en-US" dirty="0"/>
              <a:t>左连接</a:t>
            </a:r>
          </a:p>
        </p:txBody>
      </p:sp>
      <p:pic>
        <p:nvPicPr>
          <p:cNvPr id="8" name="图片 7" descr="SQL left join"/>
          <p:cNvPicPr/>
          <p:nvPr/>
        </p:nvPicPr>
        <p:blipFill>
          <a:blip r:embed="rId2">
            <a:extLst>
              <a:ext uri="{28A0092B-C50C-407E-A947-70E740481C1C}">
                <a14:useLocalDpi xmlns:a14="http://schemas.microsoft.com/office/drawing/2010/main" val="0"/>
              </a:ext>
            </a:extLst>
          </a:blip>
          <a:srcRect/>
          <a:stretch>
            <a:fillRect/>
          </a:stretch>
        </p:blipFill>
        <p:spPr bwMode="auto">
          <a:xfrm>
            <a:off x="3467256" y="3456622"/>
            <a:ext cx="5236845" cy="3145155"/>
          </a:xfrm>
          <a:prstGeom prst="rect">
            <a:avLst/>
          </a:prstGeom>
          <a:noFill/>
          <a:ln>
            <a:noFill/>
          </a:ln>
        </p:spPr>
      </p:pic>
    </p:spTree>
    <p:extLst>
      <p:ext uri="{BB962C8B-B14F-4D97-AF65-F5344CB8AC3E}">
        <p14:creationId xmlns:p14="http://schemas.microsoft.com/office/powerpoint/2010/main" val="1432331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left join </a:t>
            </a:r>
            <a:r>
              <a:rPr lang="zh-CN" altLang="en-US" dirty="0"/>
              <a:t>左连接</a:t>
            </a:r>
          </a:p>
        </p:txBody>
      </p:sp>
      <p:sp>
        <p:nvSpPr>
          <p:cNvPr id="8" name="TextBox 3">
            <a:extLst>
              <a:ext uri="{FF2B5EF4-FFF2-40B4-BE49-F238E27FC236}">
                <a16:creationId xmlns:a16="http://schemas.microsoft.com/office/drawing/2014/main" id="{0C998B78-AB18-3C47-A1C7-25AE9A3A40B0}"/>
              </a:ext>
            </a:extLst>
          </p:cNvPr>
          <p:cNvSpPr txBox="1"/>
          <p:nvPr/>
        </p:nvSpPr>
        <p:spPr>
          <a:xfrm>
            <a:off x="92365" y="2481358"/>
            <a:ext cx="5819207" cy="230832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--2</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left join</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name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e_conn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phno</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e_conn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email</a:t>
            </a:r>
            <a:br>
              <a:rPr lang="zh-CN" altLang="zh-CN" sz="1400" dirty="0">
                <a:solidFill>
                  <a:srgbClr val="871094"/>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e </a:t>
            </a:r>
            <a:r>
              <a:rPr lang="zh-CN" altLang="zh-CN" sz="1400" dirty="0">
                <a:solidFill>
                  <a:srgbClr val="0033B3"/>
                </a:solidFill>
                <a:latin typeface="Arial Unicode MS" panose="020B0604020202020204" pitchFamily="34" charset="-122"/>
                <a:ea typeface="JetBrains Mono"/>
              </a:rPr>
              <a:t>left join </a:t>
            </a:r>
            <a:r>
              <a:rPr lang="zh-CN" altLang="zh-CN" sz="1400" dirty="0">
                <a:solidFill>
                  <a:srgbClr val="000000"/>
                </a:solidFill>
                <a:latin typeface="Arial Unicode MS" panose="020B0604020202020204" pitchFamily="34" charset="-122"/>
                <a:ea typeface="JetBrains Mono"/>
              </a:rPr>
              <a:t>employee_connection e_conn</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on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e_conn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等价于</a:t>
            </a:r>
            <a:r>
              <a:rPr lang="zh-CN" altLang="zh-CN" sz="1400" i="1" dirty="0">
                <a:solidFill>
                  <a:srgbClr val="999999"/>
                </a:solidFill>
                <a:latin typeface="Arial Unicode MS" panose="020B0604020202020204" pitchFamily="34" charset="-122"/>
                <a:ea typeface="JetBrains Mono"/>
              </a:rPr>
              <a:t> left outer join</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name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e_conn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phno</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e_conn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email</a:t>
            </a:r>
            <a:br>
              <a:rPr lang="zh-CN" altLang="zh-CN" sz="1400" dirty="0">
                <a:solidFill>
                  <a:srgbClr val="871094"/>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e </a:t>
            </a:r>
            <a:r>
              <a:rPr lang="zh-CN" altLang="zh-CN" sz="1400" dirty="0">
                <a:solidFill>
                  <a:srgbClr val="0033B3"/>
                </a:solidFill>
                <a:latin typeface="Arial Unicode MS" panose="020B0604020202020204" pitchFamily="34" charset="-122"/>
                <a:ea typeface="JetBrains Mono"/>
              </a:rPr>
              <a:t>left outer join  </a:t>
            </a:r>
            <a:r>
              <a:rPr lang="zh-CN" altLang="zh-CN" sz="1400" dirty="0">
                <a:solidFill>
                  <a:srgbClr val="000000"/>
                </a:solidFill>
                <a:latin typeface="Arial Unicode MS" panose="020B0604020202020204" pitchFamily="34" charset="-122"/>
                <a:ea typeface="JetBrains Mono"/>
              </a:rPr>
              <a:t>employee_connection e_conn</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on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e_conn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endParaRPr lang="zh-CN" altLang="zh-CN"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6085679" y="2261323"/>
            <a:ext cx="5695950" cy="2357120"/>
          </a:xfrm>
          <a:prstGeom prst="rect">
            <a:avLst/>
          </a:prstGeom>
          <a:ln>
            <a:solidFill>
              <a:schemeClr val="accent1"/>
            </a:solidFill>
          </a:ln>
        </p:spPr>
      </p:pic>
    </p:spTree>
    <p:extLst>
      <p:ext uri="{BB962C8B-B14F-4D97-AF65-F5344CB8AC3E}">
        <p14:creationId xmlns:p14="http://schemas.microsoft.com/office/powerpoint/2010/main" val="34974591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b="1" dirty="0"/>
              <a:t>right join</a:t>
            </a:r>
            <a:r>
              <a:rPr lang="zh-CN" altLang="zh-CN" dirty="0"/>
              <a:t>中文叫做是右外连接</a:t>
            </a:r>
            <a:r>
              <a:rPr lang="en-US" altLang="zh-CN" dirty="0"/>
              <a:t>(Right Outer Jion)</a:t>
            </a:r>
            <a:r>
              <a:rPr lang="zh-CN" altLang="zh-CN" dirty="0"/>
              <a:t>或者</a:t>
            </a:r>
            <a:r>
              <a:rPr lang="zh-CN" altLang="zh-CN" b="1" dirty="0">
                <a:solidFill>
                  <a:srgbClr val="92D050"/>
                </a:solidFill>
              </a:rPr>
              <a:t>右连接</a:t>
            </a:r>
            <a:r>
              <a:rPr lang="zh-CN" altLang="zh-CN" dirty="0"/>
              <a:t>，其中</a:t>
            </a:r>
            <a:r>
              <a:rPr lang="en-US" altLang="zh-CN" dirty="0"/>
              <a:t>outer</a:t>
            </a:r>
            <a:r>
              <a:rPr lang="zh-CN" altLang="zh-CN" dirty="0"/>
              <a:t>可以省略。</a:t>
            </a:r>
          </a:p>
          <a:p>
            <a:r>
              <a:rPr lang="en-US" altLang="zh-CN" dirty="0"/>
              <a:t>right join</a:t>
            </a:r>
            <a:r>
              <a:rPr lang="zh-CN" altLang="zh-CN" dirty="0"/>
              <a:t>的核心就在于</a:t>
            </a:r>
            <a:r>
              <a:rPr lang="en-US" altLang="zh-CN" dirty="0"/>
              <a:t>Right</a:t>
            </a:r>
            <a:r>
              <a:rPr lang="zh-CN" altLang="zh-CN" dirty="0"/>
              <a:t>右。右指的是</a:t>
            </a:r>
            <a:r>
              <a:rPr lang="en-US" altLang="zh-CN" dirty="0"/>
              <a:t>join</a:t>
            </a:r>
            <a:r>
              <a:rPr lang="zh-CN" altLang="zh-CN" dirty="0"/>
              <a:t>关键字右边的表，简称右表。</a:t>
            </a:r>
          </a:p>
          <a:p>
            <a:r>
              <a:rPr lang="zh-CN" altLang="zh-CN" dirty="0"/>
              <a:t>通俗解释：</a:t>
            </a:r>
            <a:r>
              <a:rPr lang="en-US" altLang="zh-CN" dirty="0">
                <a:solidFill>
                  <a:srgbClr val="92D050"/>
                </a:solidFill>
              </a:rPr>
              <a:t>join</a:t>
            </a:r>
            <a:r>
              <a:rPr lang="zh-CN" altLang="zh-CN" dirty="0">
                <a:solidFill>
                  <a:srgbClr val="92D050"/>
                </a:solidFill>
              </a:rPr>
              <a:t>时以右表的全部数据为准，左边与之关联；右表数据全部返回，左表关联上的显示返回，关联不上的显示</a:t>
            </a:r>
            <a:r>
              <a:rPr lang="en-US" altLang="zh-CN" dirty="0">
                <a:solidFill>
                  <a:srgbClr val="92D050"/>
                </a:solidFill>
              </a:rPr>
              <a:t>null</a:t>
            </a:r>
            <a:r>
              <a:rPr lang="zh-CN" altLang="zh-CN" dirty="0">
                <a:solidFill>
                  <a:srgbClr val="92D050"/>
                </a:solidFill>
              </a:rPr>
              <a:t>返回</a:t>
            </a:r>
            <a:r>
              <a:rPr lang="zh-CN" altLang="zh-CN" dirty="0"/>
              <a:t>。</a:t>
            </a:r>
          </a:p>
          <a:p>
            <a:r>
              <a:rPr lang="zh-CN" altLang="zh-CN" dirty="0"/>
              <a:t>很明显，</a:t>
            </a:r>
            <a:r>
              <a:rPr lang="en-US" altLang="zh-CN" dirty="0"/>
              <a:t>right join</a:t>
            </a:r>
            <a:r>
              <a:rPr lang="zh-CN" altLang="zh-CN" dirty="0"/>
              <a:t>和</a:t>
            </a:r>
            <a:r>
              <a:rPr lang="en-US" altLang="zh-CN" dirty="0"/>
              <a:t>left join</a:t>
            </a:r>
            <a:r>
              <a:rPr lang="zh-CN" altLang="zh-CN" dirty="0"/>
              <a:t>之间很相似，重点在于以哪边为准，也就是一个方向的问题。</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right join </a:t>
            </a:r>
            <a:r>
              <a:rPr lang="zh-CN" altLang="en-US" dirty="0"/>
              <a:t>右连接</a:t>
            </a:r>
          </a:p>
        </p:txBody>
      </p:sp>
      <p:pic>
        <p:nvPicPr>
          <p:cNvPr id="9" name="图片 8" descr="SQL right join"/>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981450"/>
            <a:ext cx="4894101" cy="2734627"/>
          </a:xfrm>
          <a:prstGeom prst="rect">
            <a:avLst/>
          </a:prstGeom>
          <a:noFill/>
          <a:ln>
            <a:noFill/>
          </a:ln>
        </p:spPr>
      </p:pic>
    </p:spTree>
    <p:extLst>
      <p:ext uri="{BB962C8B-B14F-4D97-AF65-F5344CB8AC3E}">
        <p14:creationId xmlns:p14="http://schemas.microsoft.com/office/powerpoint/2010/main" val="719785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right join </a:t>
            </a:r>
            <a:r>
              <a:rPr lang="zh-CN" altLang="en-US" dirty="0"/>
              <a:t>右连接</a:t>
            </a:r>
          </a:p>
        </p:txBody>
      </p:sp>
      <p:sp>
        <p:nvSpPr>
          <p:cNvPr id="8" name="TextBox 3">
            <a:extLst>
              <a:ext uri="{FF2B5EF4-FFF2-40B4-BE49-F238E27FC236}">
                <a16:creationId xmlns:a16="http://schemas.microsoft.com/office/drawing/2014/main" id="{0C998B78-AB18-3C47-A1C7-25AE9A3A40B0}"/>
              </a:ext>
            </a:extLst>
          </p:cNvPr>
          <p:cNvSpPr txBox="1"/>
          <p:nvPr/>
        </p:nvSpPr>
        <p:spPr>
          <a:xfrm>
            <a:off x="466536" y="2493470"/>
            <a:ext cx="4837485" cy="161582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--3</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right 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phno</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email</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right join </a:t>
            </a:r>
            <a:r>
              <a:rPr lang="zh-CN" altLang="zh-CN" sz="1100" dirty="0">
                <a:solidFill>
                  <a:srgbClr val="000000"/>
                </a:solidFill>
                <a:latin typeface="Arial Unicode MS" panose="020B0604020202020204" pitchFamily="34" charset="-122"/>
                <a:ea typeface="JetBrains Mono"/>
              </a:rPr>
              <a:t>employee_connection e_conn</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等价于</a:t>
            </a:r>
            <a:r>
              <a:rPr lang="zh-CN" altLang="zh-CN" sz="1100" i="1" dirty="0">
                <a:solidFill>
                  <a:srgbClr val="999999"/>
                </a:solidFill>
                <a:latin typeface="Arial Unicode MS" panose="020B0604020202020204" pitchFamily="34" charset="-122"/>
                <a:ea typeface="JetBrains Mono"/>
              </a:rPr>
              <a:t> right outer 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phno</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email</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right outer join </a:t>
            </a:r>
            <a:r>
              <a:rPr lang="zh-CN" altLang="zh-CN" sz="1100" dirty="0">
                <a:solidFill>
                  <a:srgbClr val="000000"/>
                </a:solidFill>
                <a:latin typeface="Arial Unicode MS" panose="020B0604020202020204" pitchFamily="34" charset="-122"/>
                <a:ea typeface="JetBrains Mono"/>
              </a:rPr>
              <a:t>employee_connection e_conn</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5991225" y="2026303"/>
            <a:ext cx="5695950" cy="2550160"/>
          </a:xfrm>
          <a:prstGeom prst="rect">
            <a:avLst/>
          </a:prstGeom>
          <a:ln>
            <a:solidFill>
              <a:schemeClr val="accent1"/>
            </a:solidFill>
          </a:ln>
        </p:spPr>
      </p:pic>
    </p:spTree>
    <p:extLst>
      <p:ext uri="{BB962C8B-B14F-4D97-AF65-F5344CB8AC3E}">
        <p14:creationId xmlns:p14="http://schemas.microsoft.com/office/powerpoint/2010/main" val="3564394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92D050"/>
                </a:solidFill>
              </a:rPr>
              <a:t>full outer join </a:t>
            </a:r>
            <a:r>
              <a:rPr lang="zh-CN" altLang="en-US" dirty="0">
                <a:solidFill>
                  <a:srgbClr val="92D050"/>
                </a:solidFill>
              </a:rPr>
              <a:t>等价 </a:t>
            </a:r>
            <a:r>
              <a:rPr lang="en-US" altLang="zh-CN" dirty="0">
                <a:solidFill>
                  <a:srgbClr val="92D050"/>
                </a:solidFill>
              </a:rPr>
              <a:t>full join  </a:t>
            </a:r>
            <a:r>
              <a:rPr lang="en-US" altLang="zh-CN" dirty="0"/>
              <a:t>,</a:t>
            </a:r>
            <a:r>
              <a:rPr lang="zh-CN" altLang="en-US" dirty="0"/>
              <a:t>中文叫做</a:t>
            </a:r>
            <a:r>
              <a:rPr lang="zh-CN" altLang="en-US" b="1" dirty="0">
                <a:solidFill>
                  <a:srgbClr val="92D050"/>
                </a:solidFill>
              </a:rPr>
              <a:t>全外连接或者外连接</a:t>
            </a:r>
            <a:r>
              <a:rPr lang="zh-CN" altLang="en-US" dirty="0"/>
              <a:t>。</a:t>
            </a:r>
          </a:p>
          <a:p>
            <a:r>
              <a:rPr lang="zh-CN" altLang="en-US" dirty="0"/>
              <a:t>包含左、右两个表的全部行，不管另外一边的表中是否存在与它们匹配的行；</a:t>
            </a:r>
            <a:endParaRPr lang="en-US" altLang="zh-CN" dirty="0"/>
          </a:p>
          <a:p>
            <a:r>
              <a:rPr lang="zh-CN" altLang="en-US" dirty="0"/>
              <a:t>在功能上：等价于对这两个数据集合分别进行左外连接和右外连接，然后再使用消去重复行的操作将上述两个结果集合并为一个结果集。</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full outer join </a:t>
            </a:r>
            <a:r>
              <a:rPr lang="zh-CN" altLang="en-US" dirty="0"/>
              <a:t>全外连接</a:t>
            </a:r>
          </a:p>
        </p:txBody>
      </p:sp>
      <p:pic>
        <p:nvPicPr>
          <p:cNvPr id="8" name="图片 7" descr="SQL outer join"/>
          <p:cNvPicPr/>
          <p:nvPr/>
        </p:nvPicPr>
        <p:blipFill>
          <a:blip r:embed="rId2">
            <a:extLst>
              <a:ext uri="{28A0092B-C50C-407E-A947-70E740481C1C}">
                <a14:useLocalDpi xmlns:a14="http://schemas.microsoft.com/office/drawing/2010/main" val="0"/>
              </a:ext>
            </a:extLst>
          </a:blip>
          <a:srcRect/>
          <a:stretch>
            <a:fillRect/>
          </a:stretch>
        </p:blipFill>
        <p:spPr bwMode="auto">
          <a:xfrm>
            <a:off x="3467256" y="3113722"/>
            <a:ext cx="5236845" cy="3145155"/>
          </a:xfrm>
          <a:prstGeom prst="rect">
            <a:avLst/>
          </a:prstGeom>
          <a:noFill/>
          <a:ln>
            <a:noFill/>
          </a:ln>
        </p:spPr>
      </p:pic>
    </p:spTree>
    <p:extLst>
      <p:ext uri="{BB962C8B-B14F-4D97-AF65-F5344CB8AC3E}">
        <p14:creationId xmlns:p14="http://schemas.microsoft.com/office/powerpoint/2010/main" val="41709719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full outer join </a:t>
            </a:r>
            <a:r>
              <a:rPr lang="zh-CN" altLang="en-US" dirty="0"/>
              <a:t>全外连接</a:t>
            </a:r>
          </a:p>
        </p:txBody>
      </p:sp>
      <p:pic>
        <p:nvPicPr>
          <p:cNvPr id="8" name="图片 7"/>
          <p:cNvPicPr/>
          <p:nvPr/>
        </p:nvPicPr>
        <p:blipFill>
          <a:blip r:embed="rId2"/>
          <a:stretch>
            <a:fillRect/>
          </a:stretch>
        </p:blipFill>
        <p:spPr>
          <a:xfrm>
            <a:off x="6085679" y="2255837"/>
            <a:ext cx="5695950" cy="2460625"/>
          </a:xfrm>
          <a:prstGeom prst="rect">
            <a:avLst/>
          </a:prstGeom>
          <a:ln>
            <a:solidFill>
              <a:schemeClr val="accent1"/>
            </a:solidFill>
          </a:ln>
        </p:spPr>
      </p:pic>
      <p:sp>
        <p:nvSpPr>
          <p:cNvPr id="9" name="TextBox 3">
            <a:extLst>
              <a:ext uri="{FF2B5EF4-FFF2-40B4-BE49-F238E27FC236}">
                <a16:creationId xmlns:a16="http://schemas.microsoft.com/office/drawing/2014/main" id="{0C998B78-AB18-3C47-A1C7-25AE9A3A40B0}"/>
              </a:ext>
            </a:extLst>
          </p:cNvPr>
          <p:cNvSpPr txBox="1"/>
          <p:nvPr/>
        </p:nvSpPr>
        <p:spPr>
          <a:xfrm>
            <a:off x="258905" y="2762874"/>
            <a:ext cx="4837485" cy="144655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--4</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full outer 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city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street</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full outer join </a:t>
            </a:r>
            <a:r>
              <a:rPr lang="zh-CN" altLang="zh-CN" sz="1100" dirty="0">
                <a:solidFill>
                  <a:srgbClr val="000000"/>
                </a:solidFill>
                <a:latin typeface="Arial Unicode MS" panose="020B0604020202020204" pitchFamily="34" charset="-122"/>
                <a:ea typeface="JetBrains Mono"/>
              </a:rPr>
              <a:t>employee_address e_a</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等价于</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city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street</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full  join </a:t>
            </a:r>
            <a:r>
              <a:rPr lang="zh-CN" altLang="zh-CN" sz="1100" dirty="0">
                <a:solidFill>
                  <a:srgbClr val="000000"/>
                </a:solidFill>
                <a:latin typeface="Arial Unicode MS" panose="020B0604020202020204" pitchFamily="34" charset="-122"/>
                <a:ea typeface="JetBrains Mono"/>
              </a:rPr>
              <a:t>employee_address e_a</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9852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b="1" dirty="0">
                <a:solidFill>
                  <a:srgbClr val="92D050"/>
                </a:solidFill>
              </a:rPr>
              <a:t>左半开连接</a:t>
            </a:r>
            <a:r>
              <a:rPr lang="zh-CN" altLang="zh-CN" dirty="0"/>
              <a:t>（</a:t>
            </a:r>
            <a:r>
              <a:rPr lang="en-US" altLang="zh-CN" dirty="0"/>
              <a:t>LEFT SEMI JOIN</a:t>
            </a:r>
            <a:r>
              <a:rPr lang="zh-CN" altLang="zh-CN" dirty="0"/>
              <a:t>）会</a:t>
            </a:r>
            <a:r>
              <a:rPr lang="zh-CN" altLang="zh-CN" dirty="0">
                <a:solidFill>
                  <a:srgbClr val="92D050"/>
                </a:solidFill>
              </a:rPr>
              <a:t>返回</a:t>
            </a:r>
            <a:r>
              <a:rPr lang="zh-CN" altLang="zh-CN" dirty="0">
                <a:solidFill>
                  <a:srgbClr val="FF0000"/>
                </a:solidFill>
              </a:rPr>
              <a:t>左边表</a:t>
            </a:r>
            <a:r>
              <a:rPr lang="zh-CN" altLang="zh-CN" dirty="0">
                <a:solidFill>
                  <a:srgbClr val="92D050"/>
                </a:solidFill>
              </a:rPr>
              <a:t>的记录</a:t>
            </a:r>
            <a:r>
              <a:rPr lang="zh-CN" altLang="zh-CN" dirty="0"/>
              <a:t>，前提是其记录对于右边的表满足</a:t>
            </a:r>
            <a:r>
              <a:rPr lang="en-US" altLang="zh-CN" dirty="0"/>
              <a:t>ON</a:t>
            </a:r>
            <a:r>
              <a:rPr lang="zh-CN" altLang="zh-CN" dirty="0"/>
              <a:t>语句中的判定条件。</a:t>
            </a:r>
          </a:p>
          <a:p>
            <a:r>
              <a:rPr lang="zh-CN" altLang="zh-CN" dirty="0"/>
              <a:t>从效果上来看有点像</a:t>
            </a:r>
            <a:r>
              <a:rPr lang="en-US" altLang="zh-CN" dirty="0"/>
              <a:t>inner join</a:t>
            </a:r>
            <a:r>
              <a:rPr lang="zh-CN" altLang="zh-CN" dirty="0"/>
              <a:t>之后只返回左表的结果。</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left semi join </a:t>
            </a:r>
            <a:r>
              <a:rPr lang="zh-CN" altLang="en-US" dirty="0"/>
              <a:t>左半开连接</a:t>
            </a:r>
          </a:p>
        </p:txBody>
      </p:sp>
      <p:sp>
        <p:nvSpPr>
          <p:cNvPr id="8" name="TextBox 3">
            <a:extLst>
              <a:ext uri="{FF2B5EF4-FFF2-40B4-BE49-F238E27FC236}">
                <a16:creationId xmlns:a16="http://schemas.microsoft.com/office/drawing/2014/main" id="{0C998B78-AB18-3C47-A1C7-25AE9A3A40B0}"/>
              </a:ext>
            </a:extLst>
          </p:cNvPr>
          <p:cNvSpPr txBox="1"/>
          <p:nvPr/>
        </p:nvSpPr>
        <p:spPr>
          <a:xfrm>
            <a:off x="92365" y="3477122"/>
            <a:ext cx="6437170" cy="255454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--5</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left semi join</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a:t>
            </a:r>
            <a:br>
              <a:rPr lang="zh-CN" altLang="zh-CN" sz="1600" i="1"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employee e </a:t>
            </a:r>
            <a:r>
              <a:rPr lang="zh-CN" altLang="zh-CN" sz="1600" dirty="0">
                <a:solidFill>
                  <a:srgbClr val="0033B3"/>
                </a:solidFill>
                <a:latin typeface="Arial Unicode MS" panose="020B0604020202020204" pitchFamily="34" charset="-122"/>
                <a:ea typeface="JetBrains Mono"/>
              </a:rPr>
              <a:t>left semi join </a:t>
            </a:r>
            <a:r>
              <a:rPr lang="zh-CN" altLang="zh-CN" sz="1600" dirty="0">
                <a:solidFill>
                  <a:srgbClr val="000000"/>
                </a:solidFill>
                <a:latin typeface="Arial Unicode MS" panose="020B0604020202020204" pitchFamily="34" charset="-122"/>
                <a:ea typeface="JetBrains Mono"/>
              </a:rPr>
              <a:t>employee_address e_addr</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00000"/>
                </a:solidFill>
                <a:latin typeface="Arial Unicode MS" panose="020B0604020202020204" pitchFamily="34" charset="-122"/>
                <a:ea typeface="JetBrains Mono"/>
              </a:rPr>
              <a:t>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id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0000"/>
                </a:solidFill>
                <a:latin typeface="Arial Unicode MS" panose="020B0604020202020204" pitchFamily="34" charset="-122"/>
                <a:ea typeface="JetBrains Mono"/>
              </a:rPr>
              <a:t>e_addr</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id</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相当于</a:t>
            </a:r>
            <a:r>
              <a:rPr lang="zh-CN" altLang="zh-CN" sz="1600" i="1" dirty="0">
                <a:solidFill>
                  <a:srgbClr val="FF0000"/>
                </a:solidFill>
                <a:latin typeface="Arial Unicode MS" panose="020B0604020202020204" pitchFamily="34" charset="-122"/>
                <a:ea typeface="JetBrains Mono"/>
              </a:rPr>
              <a:t> inner join </a:t>
            </a:r>
            <a:r>
              <a:rPr lang="zh-CN" altLang="zh-CN" sz="1600" i="1" dirty="0">
                <a:solidFill>
                  <a:srgbClr val="FF0000"/>
                </a:solidFill>
                <a:latin typeface="宋体" panose="02010600030101010101" pitchFamily="2" charset="-122"/>
                <a:ea typeface="宋体" panose="02010600030101010101" pitchFamily="2" charset="-122"/>
              </a:rPr>
              <a:t>只不过效率高一些</a:t>
            </a:r>
            <a:r>
              <a:rPr lang="zh-CN" altLang="en-US" sz="1600" i="1" dirty="0">
                <a:solidFill>
                  <a:srgbClr val="FF0000"/>
                </a:solidFill>
                <a:latin typeface="宋体" panose="02010600030101010101" pitchFamily="2" charset="-122"/>
                <a:ea typeface="宋体" panose="02010600030101010101" pitchFamily="2" charset="-122"/>
              </a:rPr>
              <a:t>，两者效果一样，</a:t>
            </a:r>
            <a:endParaRPr lang="en-US" altLang="zh-CN" sz="1600" i="1" dirty="0">
              <a:solidFill>
                <a:srgbClr val="FF000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1600" i="1" dirty="0">
                <a:solidFill>
                  <a:srgbClr val="FF0000"/>
                </a:solidFill>
                <a:latin typeface="宋体" panose="02010600030101010101" pitchFamily="2" charset="-122"/>
                <a:ea typeface="宋体" panose="02010600030101010101" pitchFamily="2" charset="-122"/>
              </a:rPr>
              <a:t>--</a:t>
            </a:r>
            <a:r>
              <a:rPr lang="zh-CN" altLang="en-US" sz="1600" i="1" dirty="0">
                <a:solidFill>
                  <a:srgbClr val="FF0000"/>
                </a:solidFill>
                <a:latin typeface="宋体" panose="02010600030101010101" pitchFamily="2" charset="-122"/>
                <a:ea typeface="宋体" panose="02010600030101010101" pitchFamily="2" charset="-122"/>
              </a:rPr>
              <a:t>只要左表的结果</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00000"/>
                </a:solidFill>
                <a:latin typeface="Arial Unicode MS" panose="020B0604020202020204" pitchFamily="34" charset="-122"/>
                <a:ea typeface="JetBrains Mono"/>
              </a:rPr>
              <a:t>e</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employee e </a:t>
            </a:r>
            <a:r>
              <a:rPr lang="zh-CN" altLang="zh-CN" sz="1600" dirty="0">
                <a:solidFill>
                  <a:srgbClr val="0033B3"/>
                </a:solidFill>
                <a:latin typeface="Arial Unicode MS" panose="020B0604020202020204" pitchFamily="34" charset="-122"/>
                <a:ea typeface="JetBrains Mono"/>
              </a:rPr>
              <a:t>inner join </a:t>
            </a:r>
            <a:r>
              <a:rPr lang="zh-CN" altLang="zh-CN" sz="1600" dirty="0">
                <a:solidFill>
                  <a:srgbClr val="000000"/>
                </a:solidFill>
                <a:latin typeface="Arial Unicode MS" panose="020B0604020202020204" pitchFamily="34" charset="-122"/>
                <a:ea typeface="JetBrains Mono"/>
              </a:rPr>
              <a:t>employee_address e_addr</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00000"/>
                </a:solidFill>
                <a:latin typeface="Arial Unicode MS" panose="020B0604020202020204" pitchFamily="34" charset="-122"/>
                <a:ea typeface="JetBrains Mono"/>
              </a:rPr>
              <a:t>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id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0000"/>
                </a:solidFill>
                <a:latin typeface="Arial Unicode MS" panose="020B0604020202020204" pitchFamily="34" charset="-122"/>
                <a:ea typeface="JetBrains Mono"/>
              </a:rPr>
              <a:t>e_addr</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id</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6696075" y="2169372"/>
            <a:ext cx="5086350" cy="4399067"/>
          </a:xfrm>
          <a:prstGeom prst="rect">
            <a:avLst/>
          </a:prstGeom>
          <a:ln>
            <a:solidFill>
              <a:schemeClr val="accent1"/>
            </a:solidFill>
          </a:ln>
        </p:spPr>
      </p:pic>
    </p:spTree>
    <p:extLst>
      <p:ext uri="{BB962C8B-B14F-4D97-AF65-F5344CB8AC3E}">
        <p14:creationId xmlns:p14="http://schemas.microsoft.com/office/powerpoint/2010/main" val="19664399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b="1" dirty="0">
                <a:solidFill>
                  <a:srgbClr val="92D050"/>
                </a:solidFill>
              </a:rPr>
              <a:t>交叉连接</a:t>
            </a:r>
            <a:r>
              <a:rPr lang="en-US" altLang="zh-CN" dirty="0"/>
              <a:t>cross join</a:t>
            </a:r>
            <a:r>
              <a:rPr lang="zh-CN" altLang="en-US" dirty="0"/>
              <a:t>，将会</a:t>
            </a:r>
            <a:r>
              <a:rPr lang="zh-CN" altLang="en-US" dirty="0">
                <a:solidFill>
                  <a:srgbClr val="92D050"/>
                </a:solidFill>
              </a:rPr>
              <a:t>返回被连接的两个表的</a:t>
            </a:r>
            <a:r>
              <a:rPr lang="zh-CN" altLang="en-US" dirty="0">
                <a:solidFill>
                  <a:srgbClr val="FF0000"/>
                </a:solidFill>
              </a:rPr>
              <a:t>笛卡尔积</a:t>
            </a:r>
            <a:r>
              <a:rPr lang="zh-CN" altLang="en-US" dirty="0"/>
              <a:t>，返回结果的行数等于两个表行数的乘积。对于大表来说，</a:t>
            </a:r>
            <a:r>
              <a:rPr lang="en-US" altLang="zh-CN" dirty="0"/>
              <a:t>cross join</a:t>
            </a:r>
            <a:r>
              <a:rPr lang="zh-CN" altLang="en-US" dirty="0">
                <a:solidFill>
                  <a:srgbClr val="FF0000"/>
                </a:solidFill>
              </a:rPr>
              <a:t>慎用</a:t>
            </a:r>
            <a:r>
              <a:rPr lang="zh-CN" altLang="en-US" dirty="0"/>
              <a:t>。</a:t>
            </a:r>
          </a:p>
          <a:p>
            <a:r>
              <a:rPr lang="zh-CN" altLang="en-US" dirty="0"/>
              <a:t>在</a:t>
            </a:r>
            <a:r>
              <a:rPr lang="en-US" altLang="zh-CN" dirty="0"/>
              <a:t>SQL</a:t>
            </a:r>
            <a:r>
              <a:rPr lang="zh-CN" altLang="en-US" dirty="0"/>
              <a:t>标准中定义的</a:t>
            </a:r>
            <a:r>
              <a:rPr lang="en-US" altLang="zh-CN" dirty="0"/>
              <a:t>cross join</a:t>
            </a:r>
            <a:r>
              <a:rPr lang="zh-CN" altLang="en-US" dirty="0"/>
              <a:t>就是无条件的</a:t>
            </a:r>
            <a:r>
              <a:rPr lang="en-US" altLang="zh-CN" dirty="0"/>
              <a:t>inner join</a:t>
            </a:r>
            <a:r>
              <a:rPr lang="zh-CN" altLang="en-US" dirty="0"/>
              <a:t>。返回两个表的笛卡尔积</a:t>
            </a:r>
            <a:r>
              <a:rPr lang="en-US" altLang="zh-CN" dirty="0"/>
              <a:t>,</a:t>
            </a:r>
            <a:r>
              <a:rPr lang="zh-CN" altLang="en-US" dirty="0"/>
              <a:t>无需指定关联键。</a:t>
            </a:r>
          </a:p>
          <a:p>
            <a:r>
              <a:rPr lang="zh-CN" altLang="en-US" dirty="0"/>
              <a:t>在</a:t>
            </a:r>
            <a:r>
              <a:rPr lang="en-US" altLang="zh-CN" dirty="0"/>
              <a:t>HiveSQL</a:t>
            </a:r>
            <a:r>
              <a:rPr lang="zh-CN" altLang="en-US" dirty="0"/>
              <a:t>语法中，</a:t>
            </a:r>
            <a:r>
              <a:rPr lang="en-US" altLang="zh-CN" dirty="0"/>
              <a:t>cross join </a:t>
            </a:r>
            <a:r>
              <a:rPr lang="zh-CN" altLang="en-US" dirty="0"/>
              <a:t>后面可以跟</a:t>
            </a:r>
            <a:r>
              <a:rPr lang="en-US" altLang="zh-CN" dirty="0"/>
              <a:t>where</a:t>
            </a:r>
            <a:r>
              <a:rPr lang="zh-CN" altLang="en-US" dirty="0"/>
              <a:t>子句进行过滤，或者</a:t>
            </a:r>
            <a:r>
              <a:rPr lang="en-US" altLang="zh-CN" dirty="0"/>
              <a:t>on</a:t>
            </a:r>
            <a:r>
              <a:rPr lang="zh-CN" altLang="en-US" dirty="0"/>
              <a:t>条件过滤。</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cross join </a:t>
            </a:r>
            <a:r>
              <a:rPr lang="zh-CN" altLang="en-US" dirty="0"/>
              <a:t>交叉连接</a:t>
            </a:r>
          </a:p>
        </p:txBody>
      </p:sp>
      <p:sp>
        <p:nvSpPr>
          <p:cNvPr id="8" name="TextBox 3">
            <a:extLst>
              <a:ext uri="{FF2B5EF4-FFF2-40B4-BE49-F238E27FC236}">
                <a16:creationId xmlns:a16="http://schemas.microsoft.com/office/drawing/2014/main" id="{0C998B78-AB18-3C47-A1C7-25AE9A3A40B0}"/>
              </a:ext>
            </a:extLst>
          </p:cNvPr>
          <p:cNvSpPr txBox="1"/>
          <p:nvPr/>
        </p:nvSpPr>
        <p:spPr>
          <a:xfrm>
            <a:off x="1032737" y="3498257"/>
            <a:ext cx="9752339" cy="289310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--6</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cross join</a:t>
            </a:r>
            <a:br>
              <a:rPr lang="zh-CN" altLang="zh-CN" sz="1400" i="1" dirty="0">
                <a:solidFill>
                  <a:srgbClr val="999999"/>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下列</a:t>
            </a:r>
            <a:r>
              <a:rPr lang="zh-CN" altLang="zh-CN" sz="1400" i="1" dirty="0">
                <a:solidFill>
                  <a:srgbClr val="999999"/>
                </a:solidFill>
                <a:latin typeface="Arial Unicode MS" panose="020B0604020202020204" pitchFamily="34" charset="-122"/>
                <a:ea typeface="JetBrains Mono"/>
              </a:rPr>
              <a:t>A</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B</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C </a:t>
            </a:r>
            <a:r>
              <a:rPr lang="zh-CN" altLang="zh-CN" sz="1400" i="1" dirty="0">
                <a:solidFill>
                  <a:srgbClr val="999999"/>
                </a:solidFill>
                <a:latin typeface="宋体" panose="02010600030101010101" pitchFamily="2" charset="-122"/>
                <a:ea typeface="宋体" panose="02010600030101010101" pitchFamily="2" charset="-122"/>
              </a:rPr>
              <a:t>执行结果相同，但是效率不一样：</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i="1" dirty="0">
                <a:solidFill>
                  <a:srgbClr val="999999"/>
                </a:solidFill>
                <a:latin typeface="Arial Unicode MS" panose="020B0604020202020204" pitchFamily="34" charset="-122"/>
                <a:ea typeface="JetBrains Mono"/>
              </a:rPr>
              <a:t>--A:</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dirty="0">
                <a:solidFill>
                  <a:srgbClr val="000000"/>
                </a:solidFill>
                <a:latin typeface="Arial Unicode MS" panose="020B0604020202020204" pitchFamily="34" charset="-122"/>
                <a:ea typeface="JetBrains Mono"/>
              </a:rPr>
              <a:t>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b</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employee_address b </a:t>
            </a: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000000"/>
                </a:solidFill>
                <a:latin typeface="Arial Unicode MS" panose="020B0604020202020204" pitchFamily="34" charset="-122"/>
                <a:ea typeface="JetBrains Mono"/>
              </a:rPr>
              <a:t>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b</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--B:</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a </a:t>
            </a:r>
            <a:r>
              <a:rPr lang="zh-CN" altLang="zh-CN" sz="1400" dirty="0">
                <a:solidFill>
                  <a:srgbClr val="0033B3"/>
                </a:solidFill>
                <a:latin typeface="Arial Unicode MS" panose="020B0604020202020204" pitchFamily="34" charset="-122"/>
                <a:ea typeface="JetBrains Mono"/>
              </a:rPr>
              <a:t>cross join </a:t>
            </a:r>
            <a:r>
              <a:rPr lang="zh-CN" altLang="zh-CN" sz="1400" dirty="0">
                <a:solidFill>
                  <a:srgbClr val="000000"/>
                </a:solidFill>
                <a:latin typeface="Arial Unicode MS" panose="020B0604020202020204" pitchFamily="34" charset="-122"/>
                <a:ea typeface="JetBrains Mono"/>
              </a:rPr>
              <a:t>employee_address b </a:t>
            </a:r>
            <a:r>
              <a:rPr lang="zh-CN" altLang="zh-CN" sz="1400" dirty="0">
                <a:solidFill>
                  <a:srgbClr val="0033B3"/>
                </a:solidFill>
                <a:latin typeface="Arial Unicode MS" panose="020B0604020202020204" pitchFamily="34" charset="-122"/>
                <a:ea typeface="JetBrains Mono"/>
              </a:rPr>
              <a:t>on </a:t>
            </a:r>
            <a:r>
              <a:rPr lang="zh-CN" altLang="zh-CN" sz="1400" dirty="0">
                <a:solidFill>
                  <a:srgbClr val="000000"/>
                </a:solidFill>
                <a:latin typeface="Arial Unicode MS" panose="020B0604020202020204" pitchFamily="34" charset="-122"/>
                <a:ea typeface="JetBrains Mono"/>
              </a:rPr>
              <a:t>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b</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a </a:t>
            </a:r>
            <a:r>
              <a:rPr lang="zh-CN" altLang="zh-CN" sz="1400" dirty="0">
                <a:solidFill>
                  <a:srgbClr val="0033B3"/>
                </a:solidFill>
                <a:latin typeface="Arial Unicode MS" panose="020B0604020202020204" pitchFamily="34" charset="-122"/>
                <a:ea typeface="JetBrains Mono"/>
              </a:rPr>
              <a:t>cross join </a:t>
            </a:r>
            <a:r>
              <a:rPr lang="zh-CN" altLang="zh-CN" sz="1400" dirty="0">
                <a:solidFill>
                  <a:srgbClr val="000000"/>
                </a:solidFill>
                <a:latin typeface="Arial Unicode MS" panose="020B0604020202020204" pitchFamily="34" charset="-122"/>
                <a:ea typeface="JetBrains Mono"/>
              </a:rPr>
              <a:t>employee_address b </a:t>
            </a: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000000"/>
                </a:solidFill>
                <a:latin typeface="Arial Unicode MS" panose="020B0604020202020204" pitchFamily="34" charset="-122"/>
                <a:ea typeface="JetBrains Mono"/>
              </a:rPr>
              <a:t>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b</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--C:</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a </a:t>
            </a:r>
            <a:r>
              <a:rPr lang="zh-CN" altLang="zh-CN" sz="1400" dirty="0">
                <a:solidFill>
                  <a:srgbClr val="0033B3"/>
                </a:solidFill>
                <a:latin typeface="Arial Unicode MS" panose="020B0604020202020204" pitchFamily="34" charset="-122"/>
                <a:ea typeface="JetBrains Mono"/>
              </a:rPr>
              <a:t>inner join </a:t>
            </a:r>
            <a:r>
              <a:rPr lang="zh-CN" altLang="zh-CN" sz="1400" dirty="0">
                <a:solidFill>
                  <a:srgbClr val="000000"/>
                </a:solidFill>
                <a:latin typeface="Arial Unicode MS" panose="020B0604020202020204" pitchFamily="34" charset="-122"/>
                <a:ea typeface="JetBrains Mono"/>
              </a:rPr>
              <a:t>employee_address b </a:t>
            </a:r>
            <a:r>
              <a:rPr lang="zh-CN" altLang="zh-CN" sz="1400" dirty="0">
                <a:solidFill>
                  <a:srgbClr val="0033B3"/>
                </a:solidFill>
                <a:latin typeface="Arial Unicode MS" panose="020B0604020202020204" pitchFamily="34" charset="-122"/>
                <a:ea typeface="JetBrains Mono"/>
              </a:rPr>
              <a:t>on </a:t>
            </a:r>
            <a:r>
              <a:rPr lang="zh-CN" altLang="zh-CN" sz="1400" dirty="0">
                <a:solidFill>
                  <a:srgbClr val="000000"/>
                </a:solidFill>
                <a:latin typeface="Arial Unicode MS" panose="020B0604020202020204" pitchFamily="34" charset="-122"/>
                <a:ea typeface="JetBrains Mono"/>
              </a:rPr>
              <a:t>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b</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一般不建议使用方法</a:t>
            </a:r>
            <a:r>
              <a:rPr lang="zh-CN" altLang="zh-CN" sz="1400" i="1" dirty="0">
                <a:solidFill>
                  <a:srgbClr val="999999"/>
                </a:solidFill>
                <a:latin typeface="Arial Unicode MS" panose="020B0604020202020204" pitchFamily="34" charset="-122"/>
                <a:ea typeface="JetBrains Mono"/>
              </a:rPr>
              <a:t>A</a:t>
            </a:r>
            <a:r>
              <a:rPr lang="zh-CN" altLang="zh-CN" sz="1400" i="1" dirty="0">
                <a:solidFill>
                  <a:srgbClr val="999999"/>
                </a:solidFill>
                <a:latin typeface="宋体" panose="02010600030101010101" pitchFamily="2" charset="-122"/>
                <a:ea typeface="宋体" panose="02010600030101010101" pitchFamily="2" charset="-122"/>
              </a:rPr>
              <a:t>和</a:t>
            </a:r>
            <a:r>
              <a:rPr lang="zh-CN" altLang="zh-CN" sz="1400" i="1" dirty="0">
                <a:solidFill>
                  <a:srgbClr val="999999"/>
                </a:solidFill>
                <a:latin typeface="Arial Unicode MS" panose="020B0604020202020204" pitchFamily="34" charset="-122"/>
                <a:ea typeface="JetBrains Mono"/>
              </a:rPr>
              <a:t>B</a:t>
            </a:r>
            <a:r>
              <a:rPr lang="zh-CN" altLang="zh-CN" sz="1400" i="1" dirty="0">
                <a:solidFill>
                  <a:srgbClr val="999999"/>
                </a:solidFill>
                <a:latin typeface="宋体" panose="02010600030101010101" pitchFamily="2" charset="-122"/>
                <a:ea typeface="宋体" panose="02010600030101010101" pitchFamily="2" charset="-122"/>
              </a:rPr>
              <a:t>，因为如果有</a:t>
            </a:r>
            <a:r>
              <a:rPr lang="zh-CN" altLang="zh-CN" sz="1400" i="1" dirty="0">
                <a:solidFill>
                  <a:srgbClr val="999999"/>
                </a:solidFill>
                <a:latin typeface="Arial Unicode MS" panose="020B0604020202020204" pitchFamily="34" charset="-122"/>
                <a:ea typeface="JetBrains Mono"/>
              </a:rPr>
              <a:t>WHERE</a:t>
            </a:r>
            <a:r>
              <a:rPr lang="zh-CN" altLang="zh-CN" sz="1400" i="1" dirty="0">
                <a:solidFill>
                  <a:srgbClr val="999999"/>
                </a:solidFill>
                <a:latin typeface="宋体" panose="02010600030101010101" pitchFamily="2" charset="-122"/>
                <a:ea typeface="宋体" panose="02010600030101010101" pitchFamily="2" charset="-122"/>
              </a:rPr>
              <a:t>子句的话，往往会先生成两个表行数乘积的行的数据表然后才根据</a:t>
            </a:r>
            <a:r>
              <a:rPr lang="zh-CN" altLang="zh-CN" sz="1400" i="1" dirty="0">
                <a:solidFill>
                  <a:srgbClr val="999999"/>
                </a:solidFill>
                <a:latin typeface="Arial Unicode MS" panose="020B0604020202020204" pitchFamily="34" charset="-122"/>
                <a:ea typeface="JetBrains Mono"/>
              </a:rPr>
              <a:t>WHERE</a:t>
            </a:r>
            <a:r>
              <a:rPr lang="zh-CN" altLang="zh-CN" sz="1400" i="1" dirty="0">
                <a:solidFill>
                  <a:srgbClr val="999999"/>
                </a:solidFill>
                <a:latin typeface="宋体" panose="02010600030101010101" pitchFamily="2" charset="-122"/>
                <a:ea typeface="宋体" panose="02010600030101010101" pitchFamily="2" charset="-122"/>
              </a:rPr>
              <a:t>条件从中选择。</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因此，如果两个需要求交集的表太大，将会非常非常慢，不建议使用。</a:t>
            </a:r>
            <a:endParaRPr lang="zh-CN" altLang="zh-CN"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833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1"/>
          </p:nvPr>
        </p:nvSpPr>
        <p:spPr/>
        <p:txBody>
          <a:bodyPr/>
          <a:lstStyle/>
          <a:p>
            <a:r>
              <a:rPr lang="zh-CN" altLang="en-US" dirty="0">
                <a:solidFill>
                  <a:srgbClr val="92D050"/>
                </a:solidFill>
              </a:rPr>
              <a:t>从哪里查询取决于</a:t>
            </a:r>
            <a:r>
              <a:rPr lang="en-US" altLang="zh-CN" dirty="0">
                <a:solidFill>
                  <a:srgbClr val="92D050"/>
                </a:solidFill>
              </a:rPr>
              <a:t>FROM</a:t>
            </a:r>
            <a:r>
              <a:rPr lang="zh-CN" altLang="en-US" dirty="0">
                <a:solidFill>
                  <a:srgbClr val="92D050"/>
                </a:solidFill>
              </a:rPr>
              <a:t>关键字后面的</a:t>
            </a:r>
            <a:r>
              <a:rPr lang="en-US" altLang="zh-CN" dirty="0">
                <a:solidFill>
                  <a:srgbClr val="92D050"/>
                </a:solidFill>
              </a:rPr>
              <a:t>table_reference</a:t>
            </a:r>
            <a:r>
              <a:rPr lang="zh-CN" altLang="en-US" dirty="0">
                <a:solidFill>
                  <a:srgbClr val="92D050"/>
                </a:solidFill>
              </a:rPr>
              <a:t>。</a:t>
            </a:r>
            <a:r>
              <a:rPr lang="zh-CN" altLang="en-US" dirty="0"/>
              <a:t>可以是普通物理表、视图、</a:t>
            </a:r>
            <a:r>
              <a:rPr lang="en-US" altLang="zh-CN" dirty="0"/>
              <a:t>join</a:t>
            </a:r>
            <a:r>
              <a:rPr lang="zh-CN" altLang="en-US" dirty="0"/>
              <a:t>结果或子查询结果。</a:t>
            </a:r>
          </a:p>
          <a:p>
            <a:r>
              <a:rPr lang="zh-CN" altLang="en-US" dirty="0"/>
              <a:t>表名和列名不区分大小写。</a:t>
            </a:r>
          </a:p>
          <a:p>
            <a:endParaRPr lang="zh-CN" altLang="en-US" dirty="0"/>
          </a:p>
        </p:txBody>
      </p:sp>
      <p:sp>
        <p:nvSpPr>
          <p:cNvPr id="5" name="标题 4"/>
          <p:cNvSpPr>
            <a:spLocks noGrp="1"/>
          </p:cNvSpPr>
          <p:nvPr>
            <p:ph type="title"/>
          </p:nvPr>
        </p:nvSpPr>
        <p:spPr/>
        <p:txBody>
          <a:bodyPr/>
          <a:lstStyle/>
          <a:p>
            <a:r>
              <a:rPr lang="en-US" altLang="zh-CN" dirty="0"/>
              <a:t>Hive SQL-DQL-Select</a:t>
            </a:r>
            <a:r>
              <a:rPr lang="zh-CN" altLang="en-US" dirty="0"/>
              <a:t>查询数据</a:t>
            </a:r>
          </a:p>
        </p:txBody>
      </p:sp>
      <p:sp>
        <p:nvSpPr>
          <p:cNvPr id="6" name="文本占位符 5"/>
          <p:cNvSpPr>
            <a:spLocks noGrp="1"/>
          </p:cNvSpPr>
          <p:nvPr>
            <p:ph type="body" sz="quarter" idx="10"/>
          </p:nvPr>
        </p:nvSpPr>
        <p:spPr/>
        <p:txBody>
          <a:bodyPr/>
          <a:lstStyle/>
          <a:p>
            <a:r>
              <a:rPr lang="zh-CN" altLang="en-US" dirty="0"/>
              <a:t>语法树</a:t>
            </a:r>
          </a:p>
        </p:txBody>
      </p:sp>
      <p:sp>
        <p:nvSpPr>
          <p:cNvPr id="8"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文本框 10"/>
          <p:cNvSpPr txBox="1"/>
          <p:nvPr/>
        </p:nvSpPr>
        <p:spPr>
          <a:xfrm>
            <a:off x="2738398" y="2624273"/>
            <a:ext cx="7494661" cy="3742499"/>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lvl="0">
              <a:lnSpc>
                <a:spcPct val="150000"/>
              </a:lnSpc>
            </a:pP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CommonTableExpression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871094"/>
                </a:solidFill>
                <a:latin typeface="Arial Unicode MS" panose="020B0604020202020204" pitchFamily="34" charset="-122"/>
                <a:ea typeface="JetBrains Mono"/>
              </a:rPr>
              <a:t>CommonTableExpression</a:t>
            </a: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ALL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DISTINCT</a:t>
            </a:r>
            <a:r>
              <a:rPr lang="zh-CN" altLang="zh-CN" sz="1600" dirty="0">
                <a:solidFill>
                  <a:srgbClr val="080808"/>
                </a:solidFill>
                <a:latin typeface="Arial Unicode MS" panose="020B0604020202020204" pitchFamily="34" charset="-122"/>
                <a:ea typeface="JetBrains Mono"/>
              </a:rPr>
              <a:t>] select_expr, select_expr,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FROM table_reference</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80808"/>
                </a:solidFill>
                <a:latin typeface="Arial Unicode MS" panose="020B0604020202020204" pitchFamily="34" charset="-122"/>
                <a:ea typeface="JetBrains Mono"/>
              </a:rPr>
              <a:t>where_condition]</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ORDER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CLUSTER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 [</a:t>
            </a:r>
            <a:r>
              <a:rPr lang="zh-CN" altLang="zh-CN" sz="1600" dirty="0">
                <a:solidFill>
                  <a:srgbClr val="0033B3"/>
                </a:solidFill>
                <a:latin typeface="Arial Unicode MS" panose="020B0604020202020204" pitchFamily="34" charset="-122"/>
                <a:ea typeface="JetBrains Mono"/>
              </a:rPr>
              <a:t>DISTRIBUTE BY </a:t>
            </a:r>
            <a:r>
              <a:rPr lang="zh-CN" altLang="zh-CN" sz="1600" dirty="0">
                <a:solidFill>
                  <a:srgbClr val="080808"/>
                </a:solidFill>
                <a:latin typeface="Arial Unicode MS" panose="020B0604020202020204" pitchFamily="34" charset="-122"/>
                <a:ea typeface="JetBrains Mono"/>
              </a:rPr>
              <a:t>col_list] [</a:t>
            </a:r>
            <a:r>
              <a:rPr lang="zh-CN" altLang="zh-CN" sz="1600" dirty="0">
                <a:solidFill>
                  <a:srgbClr val="0033B3"/>
                </a:solidFill>
                <a:latin typeface="Arial Unicode MS" panose="020B0604020202020204" pitchFamily="34" charset="-122"/>
                <a:ea typeface="JetBrains Mono"/>
              </a:rPr>
              <a:t>SORT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offset</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rows</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7235929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Join</a:t>
            </a:r>
            <a:r>
              <a:rPr lang="zh-CN" altLang="en-US" dirty="0">
                <a:solidFill>
                  <a:schemeClr val="tx1"/>
                </a:solidFill>
              </a:rPr>
              <a:t>语法规则</a:t>
            </a:r>
            <a:endParaRPr lang="en-US" altLang="zh-CN" dirty="0">
              <a:solidFill>
                <a:schemeClr val="tx1"/>
              </a:solidFill>
            </a:endParaRPr>
          </a:p>
          <a:p>
            <a:r>
              <a:rPr lang="en-US" altLang="zh-CN" dirty="0">
                <a:solidFill>
                  <a:schemeClr val="tx1"/>
                </a:solidFill>
              </a:rPr>
              <a:t>Hive 6</a:t>
            </a:r>
            <a:r>
              <a:rPr lang="zh-CN" altLang="en-US" dirty="0">
                <a:solidFill>
                  <a:schemeClr val="tx1"/>
                </a:solidFill>
              </a:rPr>
              <a:t>种</a:t>
            </a:r>
            <a:r>
              <a:rPr lang="en-US" altLang="zh-CN" dirty="0">
                <a:solidFill>
                  <a:schemeClr val="tx1"/>
                </a:solidFill>
              </a:rPr>
              <a:t>Join</a:t>
            </a:r>
            <a:r>
              <a:rPr lang="zh-CN" altLang="en-US" dirty="0">
                <a:solidFill>
                  <a:schemeClr val="tx1"/>
                </a:solidFill>
              </a:rPr>
              <a:t>方式详解</a:t>
            </a:r>
            <a:endParaRPr lang="en-US" altLang="zh-CN" dirty="0">
              <a:solidFill>
                <a:schemeClr val="tx1"/>
              </a:solidFill>
            </a:endParaRPr>
          </a:p>
          <a:p>
            <a:r>
              <a:rPr lang="en-US" altLang="zh-CN" dirty="0">
                <a:solidFill>
                  <a:srgbClr val="FF0000"/>
                </a:solidFill>
              </a:rPr>
              <a:t>Hive Join</a:t>
            </a:r>
            <a:r>
              <a:rPr lang="zh-CN" altLang="en-US" dirty="0">
                <a:solidFill>
                  <a:srgbClr val="FF0000"/>
                </a:solidFill>
              </a:rPr>
              <a:t>使用注意事项</a:t>
            </a:r>
            <a:endParaRPr lang="en-US" altLang="zh-CN" dirty="0">
              <a:solidFill>
                <a:srgbClr val="FF0000"/>
              </a:solidFill>
            </a:endParaRPr>
          </a:p>
        </p:txBody>
      </p:sp>
    </p:spTree>
    <p:extLst>
      <p:ext uri="{BB962C8B-B14F-4D97-AF65-F5344CB8AC3E}">
        <p14:creationId xmlns:p14="http://schemas.microsoft.com/office/powerpoint/2010/main" val="39064421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342900" indent="-342900">
              <a:buAutoNum type="alphaLcParenR"/>
            </a:pPr>
            <a:r>
              <a:rPr lang="zh-CN" altLang="en-US" dirty="0"/>
              <a:t>允许使用复杂的联接表达式</a:t>
            </a:r>
            <a:r>
              <a:rPr lang="en-US" altLang="zh-CN" dirty="0"/>
              <a:t>,</a:t>
            </a:r>
            <a:r>
              <a:rPr lang="zh-CN" altLang="en-US" dirty="0">
                <a:solidFill>
                  <a:srgbClr val="FF0000"/>
                </a:solidFill>
              </a:rPr>
              <a:t>支持非等值连接</a:t>
            </a:r>
            <a:endParaRPr lang="en-US" altLang="zh-CN" dirty="0">
              <a:solidFill>
                <a:srgbClr val="FF0000"/>
              </a:solidFill>
            </a:endParaRPr>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0" indent="0">
              <a:buNone/>
            </a:pPr>
            <a:r>
              <a:rPr lang="en-US" altLang="zh-CN" dirty="0"/>
              <a:t>b) </a:t>
            </a:r>
            <a:r>
              <a:rPr lang="zh-CN" altLang="en-US" dirty="0"/>
              <a:t>同一查询中可以连接</a:t>
            </a:r>
            <a:r>
              <a:rPr lang="en-US" altLang="zh-CN" dirty="0"/>
              <a:t>2</a:t>
            </a:r>
            <a:r>
              <a:rPr lang="zh-CN" altLang="en-US" dirty="0"/>
              <a:t>个以上的表</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zh-CN" altLang="en-US" dirty="0"/>
              <a:t>注意事项</a:t>
            </a:r>
          </a:p>
        </p:txBody>
      </p:sp>
      <p:sp>
        <p:nvSpPr>
          <p:cNvPr id="8" name="TextBox 3">
            <a:extLst>
              <a:ext uri="{FF2B5EF4-FFF2-40B4-BE49-F238E27FC236}">
                <a16:creationId xmlns:a16="http://schemas.microsoft.com/office/drawing/2014/main" id="{0C998B78-AB18-3C47-A1C7-25AE9A3A40B0}"/>
              </a:ext>
            </a:extLst>
          </p:cNvPr>
          <p:cNvSpPr txBox="1"/>
          <p:nvPr/>
        </p:nvSpPr>
        <p:spPr>
          <a:xfrm>
            <a:off x="2855482" y="2402577"/>
            <a:ext cx="8371654" cy="83099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JOIN </a:t>
            </a:r>
            <a:r>
              <a:rPr lang="zh-CN" altLang="zh-CN" sz="1600" dirty="0">
                <a:solidFill>
                  <a:srgbClr val="080808"/>
                </a:solidFill>
                <a:latin typeface="Arial Unicode MS" panose="020B0604020202020204" pitchFamily="34" charset="-122"/>
                <a:ea typeface="JetBrains Mono"/>
              </a:rPr>
              <a:t>b </a:t>
            </a: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80808"/>
                </a:solidFill>
                <a:latin typeface="Arial Unicode MS" panose="020B0604020202020204" pitchFamily="34" charset="-122"/>
                <a:ea typeface="JetBrains Mono"/>
              </a:rPr>
              <a:t>(a.id = b.id)</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JOIN </a:t>
            </a:r>
            <a:r>
              <a:rPr lang="zh-CN" altLang="zh-CN" sz="1600" dirty="0">
                <a:solidFill>
                  <a:srgbClr val="080808"/>
                </a:solidFill>
                <a:latin typeface="Arial Unicode MS" panose="020B0604020202020204" pitchFamily="34" charset="-122"/>
                <a:ea typeface="JetBrains Mono"/>
              </a:rPr>
              <a:t>b </a:t>
            </a: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80808"/>
                </a:solidFill>
                <a:latin typeface="Arial Unicode MS" panose="020B0604020202020204" pitchFamily="34" charset="-122"/>
                <a:ea typeface="JetBrains Mono"/>
              </a:rPr>
              <a:t>(a.id = b.id </a:t>
            </a:r>
            <a:r>
              <a:rPr lang="zh-CN" altLang="zh-CN" sz="1600" dirty="0">
                <a:solidFill>
                  <a:srgbClr val="0033B3"/>
                </a:solidFill>
                <a:latin typeface="Arial Unicode MS" panose="020B0604020202020204" pitchFamily="34" charset="-122"/>
                <a:ea typeface="JetBrains Mono"/>
              </a:rPr>
              <a:t>AND </a:t>
            </a:r>
            <a:r>
              <a:rPr lang="zh-CN" altLang="zh-CN" sz="1600" dirty="0">
                <a:solidFill>
                  <a:srgbClr val="080808"/>
                </a:solidFill>
                <a:latin typeface="Arial Unicode MS" panose="020B0604020202020204" pitchFamily="34" charset="-122"/>
                <a:ea typeface="JetBrains Mono"/>
              </a:rPr>
              <a:t>a.department = b.department)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LEFT OUTER JOIN </a:t>
            </a:r>
            <a:r>
              <a:rPr lang="zh-CN" altLang="zh-CN" sz="1600" dirty="0">
                <a:solidFill>
                  <a:srgbClr val="080808"/>
                </a:solidFill>
                <a:latin typeface="Arial Unicode MS" panose="020B0604020202020204" pitchFamily="34" charset="-122"/>
                <a:ea typeface="JetBrains Mono"/>
              </a:rPr>
              <a:t>b </a:t>
            </a: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80808"/>
                </a:solidFill>
                <a:latin typeface="Arial Unicode MS" panose="020B0604020202020204" pitchFamily="34" charset="-122"/>
                <a:ea typeface="JetBrains Mono"/>
              </a:rPr>
              <a:t>(a.id &lt;&gt; b.id)</a:t>
            </a:r>
            <a:r>
              <a:rPr lang="en-US" altLang="zh-CN" sz="1600" dirty="0">
                <a:solidFill>
                  <a:srgbClr val="080808"/>
                </a:solidFill>
                <a:latin typeface="Arial Unicode MS" panose="020B0604020202020204" pitchFamily="34" charset="-122"/>
                <a:ea typeface="JetBrains Mono"/>
              </a:rPr>
              <a:t>  </a:t>
            </a:r>
            <a:r>
              <a:rPr lang="en-US" altLang="zh-CN" sz="1600" dirty="0">
                <a:solidFill>
                  <a:srgbClr val="FF0000"/>
                </a:solidFill>
                <a:latin typeface="Arial Unicode MS" panose="020B0604020202020204" pitchFamily="34" charset="-122"/>
                <a:ea typeface="JetBrains Mono"/>
              </a:rPr>
              <a:t>#</a:t>
            </a:r>
            <a:r>
              <a:rPr lang="zh-CN" altLang="en-US" sz="1600" dirty="0">
                <a:solidFill>
                  <a:srgbClr val="FF0000"/>
                </a:solidFill>
                <a:latin typeface="Arial Unicode MS" panose="020B0604020202020204" pitchFamily="34" charset="-122"/>
                <a:ea typeface="JetBrains Mono"/>
              </a:rPr>
              <a:t>不等于</a:t>
            </a:r>
            <a:endParaRPr lang="zh-CN" altLang="zh-CN" sz="2000" dirty="0">
              <a:solidFill>
                <a:srgbClr val="FF0000"/>
              </a:solidFill>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1680690" y="4749921"/>
            <a:ext cx="9431390" cy="33855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a.val, b.val, c.val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JOIN </a:t>
            </a:r>
            <a:r>
              <a:rPr lang="zh-CN" altLang="zh-CN" sz="1600" dirty="0">
                <a:solidFill>
                  <a:srgbClr val="080808"/>
                </a:solidFill>
                <a:latin typeface="Arial Unicode MS" panose="020B0604020202020204" pitchFamily="34" charset="-122"/>
                <a:ea typeface="JetBrains Mono"/>
              </a:rPr>
              <a:t>b </a:t>
            </a: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80808"/>
                </a:solidFill>
                <a:latin typeface="Arial Unicode MS" panose="020B0604020202020204" pitchFamily="34" charset="-122"/>
                <a:ea typeface="JetBrains Mono"/>
              </a:rPr>
              <a:t>(a.key = b.key1) </a:t>
            </a:r>
            <a:r>
              <a:rPr lang="zh-CN" altLang="zh-CN" sz="1600" dirty="0">
                <a:solidFill>
                  <a:srgbClr val="0033B3"/>
                </a:solidFill>
                <a:latin typeface="Arial Unicode MS" panose="020B0604020202020204" pitchFamily="34" charset="-122"/>
                <a:ea typeface="JetBrains Mono"/>
              </a:rPr>
              <a:t>JOIN </a:t>
            </a:r>
            <a:r>
              <a:rPr lang="zh-CN" altLang="zh-CN" sz="1600" dirty="0">
                <a:solidFill>
                  <a:srgbClr val="080808"/>
                </a:solidFill>
                <a:latin typeface="Arial Unicode MS" panose="020B0604020202020204" pitchFamily="34" charset="-122"/>
                <a:ea typeface="JetBrains Mono"/>
              </a:rPr>
              <a:t>c </a:t>
            </a: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80808"/>
                </a:solidFill>
                <a:latin typeface="Arial Unicode MS" panose="020B0604020202020204" pitchFamily="34" charset="-122"/>
                <a:ea typeface="JetBrains Mono"/>
              </a:rPr>
              <a:t>(c.key = b.key2)</a:t>
            </a:r>
            <a:endParaRPr lang="zh-CN" altLang="zh-CN" sz="2000" dirty="0">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0304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c) </a:t>
            </a:r>
            <a:r>
              <a:rPr lang="zh-CN" altLang="en-US" dirty="0"/>
              <a:t>如果每个表在联接子句中使用相同的列，则</a:t>
            </a:r>
            <a:r>
              <a:rPr lang="en-US" altLang="zh-CN" dirty="0"/>
              <a:t>Hive</a:t>
            </a:r>
            <a:r>
              <a:rPr lang="zh-CN" altLang="en-US" dirty="0"/>
              <a:t>将多个表上的联接转换为单个</a:t>
            </a:r>
            <a:r>
              <a:rPr lang="en-US" altLang="zh-CN" dirty="0"/>
              <a:t>MR</a:t>
            </a:r>
            <a:r>
              <a:rPr lang="zh-CN" altLang="en-US" dirty="0"/>
              <a:t>作业</a:t>
            </a:r>
            <a:endParaRPr lang="en-US" altLang="zh-CN" dirty="0"/>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0" indent="0">
              <a:buNone/>
            </a:pPr>
            <a:r>
              <a:rPr lang="en-US" altLang="zh-CN" dirty="0"/>
              <a:t>d) join</a:t>
            </a:r>
            <a:r>
              <a:rPr lang="zh-CN" altLang="en-US" dirty="0"/>
              <a:t>时的最后一个表会通过</a:t>
            </a:r>
            <a:r>
              <a:rPr lang="en-US" altLang="zh-CN" dirty="0"/>
              <a:t>reducer</a:t>
            </a:r>
            <a:r>
              <a:rPr lang="zh-CN" altLang="en-US" dirty="0"/>
              <a:t>流式传输，并在其中缓冲之前的其他表，因此，</a:t>
            </a:r>
            <a:r>
              <a:rPr lang="zh-CN" altLang="en-US" dirty="0">
                <a:solidFill>
                  <a:srgbClr val="92D050"/>
                </a:solidFill>
              </a:rPr>
              <a:t>将大表放置在最后有助于减少</a:t>
            </a:r>
            <a:r>
              <a:rPr lang="en-US" altLang="zh-CN" dirty="0">
                <a:solidFill>
                  <a:srgbClr val="92D050"/>
                </a:solidFill>
              </a:rPr>
              <a:t>reducer</a:t>
            </a:r>
            <a:r>
              <a:rPr lang="zh-CN" altLang="en-US" dirty="0">
                <a:solidFill>
                  <a:srgbClr val="92D050"/>
                </a:solidFill>
              </a:rPr>
              <a:t>阶段缓存数据所需要的内存</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zh-CN" altLang="en-US" dirty="0"/>
              <a:t>注意事项</a:t>
            </a:r>
          </a:p>
        </p:txBody>
      </p:sp>
      <p:sp>
        <p:nvSpPr>
          <p:cNvPr id="8" name="TextBox 3">
            <a:extLst>
              <a:ext uri="{FF2B5EF4-FFF2-40B4-BE49-F238E27FC236}">
                <a16:creationId xmlns:a16="http://schemas.microsoft.com/office/drawing/2014/main" id="{0C998B78-AB18-3C47-A1C7-25AE9A3A40B0}"/>
              </a:ext>
            </a:extLst>
          </p:cNvPr>
          <p:cNvSpPr txBox="1"/>
          <p:nvPr/>
        </p:nvSpPr>
        <p:spPr>
          <a:xfrm>
            <a:off x="3666935" y="2118177"/>
            <a:ext cx="4837485" cy="161582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b.key1)</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由于联接中仅涉及</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的</a:t>
            </a:r>
            <a:r>
              <a:rPr lang="zh-CN" altLang="zh-CN" sz="1100" i="1" dirty="0">
                <a:solidFill>
                  <a:srgbClr val="999999"/>
                </a:solidFill>
                <a:latin typeface="Arial Unicode MS" panose="020B0604020202020204" pitchFamily="34" charset="-122"/>
                <a:ea typeface="JetBrains Mono"/>
              </a:rPr>
              <a:t>key1</a:t>
            </a:r>
            <a:r>
              <a:rPr lang="zh-CN" altLang="zh-CN" sz="1100" i="1" dirty="0">
                <a:solidFill>
                  <a:srgbClr val="999999"/>
                </a:solidFill>
                <a:latin typeface="宋体" panose="02010600030101010101" pitchFamily="2" charset="-122"/>
                <a:ea typeface="宋体" panose="02010600030101010101" pitchFamily="2" charset="-122"/>
              </a:rPr>
              <a:t>列，因此被转换为</a:t>
            </a:r>
            <a:r>
              <a:rPr lang="zh-CN" altLang="zh-CN" sz="1100" i="1" dirty="0">
                <a:solidFill>
                  <a:srgbClr val="999999"/>
                </a:solidFill>
                <a:latin typeface="Arial Unicode MS" panose="020B0604020202020204" pitchFamily="34" charset="-122"/>
                <a:ea typeface="JetBrains Mono"/>
              </a:rPr>
              <a:t>1</a:t>
            </a:r>
            <a:r>
              <a:rPr lang="zh-CN" altLang="zh-CN" sz="1100" i="1" dirty="0">
                <a:solidFill>
                  <a:srgbClr val="999999"/>
                </a:solidFill>
                <a:latin typeface="宋体" panose="02010600030101010101" pitchFamily="2" charset="-122"/>
                <a:ea typeface="宋体" panose="02010600030101010101" pitchFamily="2" charset="-122"/>
              </a:rPr>
              <a:t>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作业来执行</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b.key2)</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会转换为两个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作业，因为在第一个连接条件中使用了</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中的</a:t>
            </a:r>
            <a:r>
              <a:rPr lang="zh-CN" altLang="zh-CN" sz="1100" i="1" dirty="0">
                <a:solidFill>
                  <a:srgbClr val="999999"/>
                </a:solidFill>
                <a:latin typeface="Arial Unicode MS" panose="020B0604020202020204" pitchFamily="34" charset="-122"/>
                <a:ea typeface="JetBrains Mono"/>
              </a:rPr>
              <a:t>key1</a:t>
            </a:r>
            <a:r>
              <a:rPr lang="zh-CN" altLang="zh-CN" sz="1100" i="1" dirty="0">
                <a:solidFill>
                  <a:srgbClr val="999999"/>
                </a:solidFill>
                <a:latin typeface="宋体" panose="02010600030101010101" pitchFamily="2" charset="-122"/>
                <a:ea typeface="宋体" panose="02010600030101010101" pitchFamily="2" charset="-122"/>
              </a:rPr>
              <a:t>列，而在第二个连接条件中使用了</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中的</a:t>
            </a:r>
            <a:r>
              <a:rPr lang="zh-CN" altLang="zh-CN" sz="1100" i="1" dirty="0">
                <a:solidFill>
                  <a:srgbClr val="999999"/>
                </a:solidFill>
                <a:latin typeface="Arial Unicode MS" panose="020B0604020202020204" pitchFamily="34" charset="-122"/>
                <a:ea typeface="JetBrains Mono"/>
              </a:rPr>
              <a:t>key2</a:t>
            </a:r>
            <a:r>
              <a:rPr lang="zh-CN" altLang="zh-CN" sz="1100" i="1" dirty="0">
                <a:solidFill>
                  <a:srgbClr val="999999"/>
                </a:solidFill>
                <a:latin typeface="宋体" panose="02010600030101010101" pitchFamily="2" charset="-122"/>
                <a:ea typeface="宋体" panose="02010600030101010101" pitchFamily="2" charset="-122"/>
              </a:rPr>
              <a:t>列。</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 </a:t>
            </a:r>
            <a:r>
              <a:rPr lang="zh-CN" altLang="zh-CN" sz="1100" i="1" dirty="0">
                <a:solidFill>
                  <a:srgbClr val="999999"/>
                </a:solidFill>
                <a:latin typeface="宋体" panose="02010600030101010101" pitchFamily="2" charset="-122"/>
                <a:ea typeface="宋体" panose="02010600030101010101" pitchFamily="2" charset="-122"/>
              </a:rPr>
              <a:t>第一个</a:t>
            </a:r>
            <a:r>
              <a:rPr lang="zh-CN" altLang="zh-CN" sz="1100" i="1" dirty="0">
                <a:solidFill>
                  <a:srgbClr val="999999"/>
                </a:solidFill>
                <a:latin typeface="Arial Unicode MS" panose="020B0604020202020204" pitchFamily="34" charset="-122"/>
                <a:ea typeface="JetBrains Mono"/>
              </a:rPr>
              <a:t>map / reduce</a:t>
            </a:r>
            <a:r>
              <a:rPr lang="zh-CN" altLang="zh-CN" sz="1100" i="1" dirty="0">
                <a:solidFill>
                  <a:srgbClr val="999999"/>
                </a:solidFill>
                <a:latin typeface="宋体" panose="02010600030101010101" pitchFamily="2" charset="-122"/>
                <a:ea typeface="宋体" panose="02010600030101010101" pitchFamily="2" charset="-122"/>
              </a:rPr>
              <a:t>作业将</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与</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联接在一起，然后将结果与</a:t>
            </a:r>
            <a:r>
              <a:rPr lang="zh-CN" altLang="zh-CN" sz="1100" i="1" dirty="0">
                <a:solidFill>
                  <a:srgbClr val="999999"/>
                </a:solidFill>
                <a:latin typeface="Arial Unicode MS" panose="020B0604020202020204" pitchFamily="34" charset="-122"/>
                <a:ea typeface="JetBrains Mono"/>
              </a:rPr>
              <a:t>c</a:t>
            </a:r>
            <a:r>
              <a:rPr lang="zh-CN" altLang="zh-CN" sz="1100" i="1" dirty="0">
                <a:solidFill>
                  <a:srgbClr val="999999"/>
                </a:solidFill>
                <a:latin typeface="宋体" panose="02010600030101010101" pitchFamily="2" charset="-122"/>
                <a:ea typeface="宋体" panose="02010600030101010101" pitchFamily="2" charset="-122"/>
              </a:rPr>
              <a:t>联接到第二个</a:t>
            </a:r>
            <a:r>
              <a:rPr lang="zh-CN" altLang="zh-CN" sz="1100" i="1" dirty="0">
                <a:solidFill>
                  <a:srgbClr val="999999"/>
                </a:solidFill>
                <a:latin typeface="Arial Unicode MS" panose="020B0604020202020204" pitchFamily="34" charset="-122"/>
                <a:ea typeface="JetBrains Mono"/>
              </a:rPr>
              <a:t>map / reduce</a:t>
            </a:r>
            <a:r>
              <a:rPr lang="zh-CN" altLang="zh-CN" sz="1100" i="1" dirty="0">
                <a:solidFill>
                  <a:srgbClr val="999999"/>
                </a:solidFill>
                <a:latin typeface="宋体" panose="02010600030101010101" pitchFamily="2" charset="-122"/>
                <a:ea typeface="宋体" panose="02010600030101010101" pitchFamily="2" charset="-122"/>
              </a:rPr>
              <a:t>作业中。</a:t>
            </a:r>
            <a:endParaRPr lang="zh-CN" altLang="zh-CN" sz="14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3666936" y="4636348"/>
            <a:ext cx="4837485" cy="195438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b.key1)</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由于联接中仅涉及</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的</a:t>
            </a:r>
            <a:r>
              <a:rPr lang="zh-CN" altLang="zh-CN" sz="1100" i="1" dirty="0">
                <a:solidFill>
                  <a:srgbClr val="999999"/>
                </a:solidFill>
                <a:latin typeface="Arial Unicode MS" panose="020B0604020202020204" pitchFamily="34" charset="-122"/>
                <a:ea typeface="JetBrains Mono"/>
              </a:rPr>
              <a:t>key1</a:t>
            </a:r>
            <a:r>
              <a:rPr lang="zh-CN" altLang="zh-CN" sz="1100" i="1" dirty="0">
                <a:solidFill>
                  <a:srgbClr val="999999"/>
                </a:solidFill>
                <a:latin typeface="宋体" panose="02010600030101010101" pitchFamily="2" charset="-122"/>
                <a:ea typeface="宋体" panose="02010600030101010101" pitchFamily="2" charset="-122"/>
              </a:rPr>
              <a:t>列，因此被转换为</a:t>
            </a:r>
            <a:r>
              <a:rPr lang="zh-CN" altLang="zh-CN" sz="1100" i="1" dirty="0">
                <a:solidFill>
                  <a:srgbClr val="999999"/>
                </a:solidFill>
                <a:latin typeface="Arial Unicode MS" panose="020B0604020202020204" pitchFamily="34" charset="-122"/>
                <a:ea typeface="JetBrains Mono"/>
              </a:rPr>
              <a:t>1</a:t>
            </a:r>
            <a:r>
              <a:rPr lang="zh-CN" altLang="zh-CN" sz="1100" i="1" dirty="0">
                <a:solidFill>
                  <a:srgbClr val="999999"/>
                </a:solidFill>
                <a:latin typeface="宋体" panose="02010600030101010101" pitchFamily="2" charset="-122"/>
                <a:ea typeface="宋体" panose="02010600030101010101" pitchFamily="2" charset="-122"/>
              </a:rPr>
              <a:t>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作业来执行，并且表</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和</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的键的特定值的值被缓冲在</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的内存中。然后，对于从</a:t>
            </a:r>
            <a:r>
              <a:rPr lang="zh-CN" altLang="zh-CN" sz="1100" i="1" dirty="0">
                <a:solidFill>
                  <a:srgbClr val="999999"/>
                </a:solidFill>
                <a:latin typeface="Arial Unicode MS" panose="020B0604020202020204" pitchFamily="34" charset="-122"/>
                <a:ea typeface="JetBrains Mono"/>
              </a:rPr>
              <a:t>c</a:t>
            </a:r>
            <a:r>
              <a:rPr lang="zh-CN" altLang="zh-CN" sz="1100" i="1" dirty="0">
                <a:solidFill>
                  <a:srgbClr val="999999"/>
                </a:solidFill>
                <a:latin typeface="宋体" panose="02010600030101010101" pitchFamily="2" charset="-122"/>
                <a:ea typeface="宋体" panose="02010600030101010101" pitchFamily="2" charset="-122"/>
              </a:rPr>
              <a:t>中检索的每一行，将使用缓冲的行来计算联接。</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b.key2)</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计算涉及两个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作业。其中的第一个将</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与</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连接起来，并缓冲</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的值，同时在</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中流式传输</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的值。</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 </a:t>
            </a:r>
            <a:r>
              <a:rPr lang="zh-CN" altLang="zh-CN" sz="1100" i="1" dirty="0">
                <a:solidFill>
                  <a:srgbClr val="999999"/>
                </a:solidFill>
                <a:latin typeface="宋体" panose="02010600030101010101" pitchFamily="2" charset="-122"/>
                <a:ea typeface="宋体" panose="02010600030101010101" pitchFamily="2" charset="-122"/>
              </a:rPr>
              <a:t>在第二个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作业中，将缓冲第一个连接的结果，同时将</a:t>
            </a:r>
            <a:r>
              <a:rPr lang="zh-CN" altLang="zh-CN" sz="1100" i="1" dirty="0">
                <a:solidFill>
                  <a:srgbClr val="999999"/>
                </a:solidFill>
                <a:latin typeface="Arial Unicode MS" panose="020B0604020202020204" pitchFamily="34" charset="-122"/>
                <a:ea typeface="JetBrains Mono"/>
              </a:rPr>
              <a:t>c</a:t>
            </a:r>
            <a:r>
              <a:rPr lang="zh-CN" altLang="zh-CN" sz="1100" i="1" dirty="0">
                <a:solidFill>
                  <a:srgbClr val="999999"/>
                </a:solidFill>
                <a:latin typeface="宋体" panose="02010600030101010101" pitchFamily="2" charset="-122"/>
                <a:ea typeface="宋体" panose="02010600030101010101" pitchFamily="2" charset="-122"/>
              </a:rPr>
              <a:t>的值通过</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流式传输。</a:t>
            </a:r>
            <a:endParaRPr lang="zh-CN" altLang="zh-CN" sz="1400" dirty="0">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27031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e) </a:t>
            </a:r>
            <a:r>
              <a:rPr lang="zh-CN" altLang="en-US" dirty="0"/>
              <a:t>在</a:t>
            </a:r>
            <a:r>
              <a:rPr lang="en-US" altLang="zh-CN" dirty="0"/>
              <a:t>join</a:t>
            </a:r>
            <a:r>
              <a:rPr lang="zh-CN" altLang="en-US" dirty="0"/>
              <a:t>的时候，可以通过语法</a:t>
            </a:r>
            <a:r>
              <a:rPr lang="en-US" altLang="zh-CN" b="1" dirty="0">
                <a:solidFill>
                  <a:srgbClr val="92D050"/>
                </a:solidFill>
              </a:rPr>
              <a:t>STREAMTABLE</a:t>
            </a:r>
            <a:r>
              <a:rPr lang="zh-CN" altLang="en-US" dirty="0"/>
              <a:t>提示指定要流式传输的表。如果省略</a:t>
            </a:r>
            <a:r>
              <a:rPr lang="en-US" altLang="zh-CN" dirty="0"/>
              <a:t>STREAMTABLE</a:t>
            </a:r>
            <a:r>
              <a:rPr lang="zh-CN" altLang="en-US" dirty="0"/>
              <a:t>提示，则</a:t>
            </a:r>
            <a:r>
              <a:rPr lang="en-US" altLang="zh-CN" dirty="0"/>
              <a:t>Hive</a:t>
            </a:r>
            <a:r>
              <a:rPr lang="zh-CN" altLang="en-US" dirty="0"/>
              <a:t>将流式传输最右边的表。</a:t>
            </a:r>
            <a:endParaRPr lang="en-US" altLang="zh-CN" dirty="0"/>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0" indent="0">
              <a:buNone/>
            </a:pPr>
            <a:r>
              <a:rPr lang="en-US" altLang="zh-CN" dirty="0"/>
              <a:t>f) join</a:t>
            </a:r>
            <a:r>
              <a:rPr lang="zh-CN" altLang="en-US" dirty="0"/>
              <a:t>在</a:t>
            </a:r>
            <a:r>
              <a:rPr lang="en-US" altLang="zh-CN" dirty="0"/>
              <a:t>WHERE</a:t>
            </a:r>
            <a:r>
              <a:rPr lang="zh-CN" altLang="en-US" dirty="0"/>
              <a:t>条件之前进行。</a:t>
            </a:r>
          </a:p>
          <a:p>
            <a:pPr marL="0" indent="0">
              <a:buNone/>
            </a:pPr>
            <a:r>
              <a:rPr lang="en-US" altLang="zh-CN" dirty="0"/>
              <a:t>g) </a:t>
            </a:r>
            <a:r>
              <a:rPr lang="zh-CN" altLang="en-US" dirty="0"/>
              <a:t>如果除一个要连接的表之外的所有表都很小，则可以将其作为仅</a:t>
            </a:r>
            <a:r>
              <a:rPr lang="en-US" altLang="zh-CN" dirty="0"/>
              <a:t>map</a:t>
            </a:r>
            <a:r>
              <a:rPr lang="zh-CN" altLang="en-US" dirty="0"/>
              <a:t>作业执行（</a:t>
            </a:r>
            <a:r>
              <a:rPr lang="en-US" altLang="zh-CN" dirty="0" err="1"/>
              <a:t>mapjoin</a:t>
            </a:r>
            <a:r>
              <a:rPr lang="zh-CN" altLang="en-US" dirty="0"/>
              <a:t>）。</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zh-CN" altLang="en-US" dirty="0"/>
              <a:t>注意事项</a:t>
            </a:r>
          </a:p>
        </p:txBody>
      </p:sp>
      <p:sp>
        <p:nvSpPr>
          <p:cNvPr id="8" name="TextBox 3">
            <a:extLst>
              <a:ext uri="{FF2B5EF4-FFF2-40B4-BE49-F238E27FC236}">
                <a16:creationId xmlns:a16="http://schemas.microsoft.com/office/drawing/2014/main" id="{0C998B78-AB18-3C47-A1C7-25AE9A3A40B0}"/>
              </a:ext>
            </a:extLst>
          </p:cNvPr>
          <p:cNvSpPr txBox="1"/>
          <p:nvPr/>
        </p:nvSpPr>
        <p:spPr>
          <a:xfrm>
            <a:off x="3666936" y="2397973"/>
            <a:ext cx="4837485" cy="110799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999999"/>
                </a:solidFill>
                <a:latin typeface="Arial Unicode MS" panose="020B0604020202020204" pitchFamily="34" charset="-122"/>
                <a:ea typeface="JetBrains Mono"/>
              </a:rPr>
              <a:t>/*+ STREAMTABLE(a) */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b.key1)</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--a,b,c</a:t>
            </a:r>
            <a:r>
              <a:rPr lang="zh-CN" altLang="zh-CN" sz="1100" i="1" dirty="0">
                <a:solidFill>
                  <a:srgbClr val="999999"/>
                </a:solidFill>
                <a:latin typeface="宋体" panose="02010600030101010101" pitchFamily="2" charset="-122"/>
                <a:ea typeface="宋体" panose="02010600030101010101" pitchFamily="2" charset="-122"/>
              </a:rPr>
              <a:t>三个表都在一个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作业中联接，并且表</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和</a:t>
            </a:r>
            <a:r>
              <a:rPr lang="zh-CN" altLang="zh-CN" sz="1100" i="1" dirty="0">
                <a:solidFill>
                  <a:srgbClr val="999999"/>
                </a:solidFill>
                <a:latin typeface="Arial Unicode MS" panose="020B0604020202020204" pitchFamily="34" charset="-122"/>
                <a:ea typeface="JetBrains Mono"/>
              </a:rPr>
              <a:t>c</a:t>
            </a:r>
            <a:r>
              <a:rPr lang="zh-CN" altLang="zh-CN" sz="1100" i="1" dirty="0">
                <a:solidFill>
                  <a:srgbClr val="999999"/>
                </a:solidFill>
                <a:latin typeface="宋体" panose="02010600030101010101" pitchFamily="2" charset="-122"/>
                <a:ea typeface="宋体" panose="02010600030101010101" pitchFamily="2" charset="-122"/>
              </a:rPr>
              <a:t>的键的特定值的值被缓冲在</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的内存中。</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 </a:t>
            </a:r>
            <a:r>
              <a:rPr lang="zh-CN" altLang="zh-CN" sz="1100" i="1" dirty="0">
                <a:solidFill>
                  <a:srgbClr val="999999"/>
                </a:solidFill>
                <a:latin typeface="宋体" panose="02010600030101010101" pitchFamily="2" charset="-122"/>
                <a:ea typeface="宋体" panose="02010600030101010101" pitchFamily="2" charset="-122"/>
              </a:rPr>
              <a:t>然后，对于从</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中检索到的每一行，将使用缓冲的行来计算联接。如果省略</a:t>
            </a:r>
            <a:r>
              <a:rPr lang="zh-CN" altLang="zh-CN" sz="1100" i="1" dirty="0">
                <a:solidFill>
                  <a:srgbClr val="999999"/>
                </a:solidFill>
                <a:latin typeface="Arial Unicode MS" panose="020B0604020202020204" pitchFamily="34" charset="-122"/>
                <a:ea typeface="JetBrains Mono"/>
              </a:rPr>
              <a:t>STREAMTABLE</a:t>
            </a:r>
            <a:r>
              <a:rPr lang="zh-CN" altLang="zh-CN" sz="1100" i="1" dirty="0">
                <a:solidFill>
                  <a:srgbClr val="999999"/>
                </a:solidFill>
                <a:latin typeface="宋体" panose="02010600030101010101" pitchFamily="2" charset="-122"/>
                <a:ea typeface="宋体" panose="02010600030101010101" pitchFamily="2" charset="-122"/>
              </a:rPr>
              <a:t>提示，则</a:t>
            </a:r>
            <a:r>
              <a:rPr lang="zh-CN" altLang="zh-CN" sz="1100" i="1" dirty="0">
                <a:solidFill>
                  <a:srgbClr val="999999"/>
                </a:solidFill>
                <a:latin typeface="Arial Unicode MS" panose="020B0604020202020204" pitchFamily="34" charset="-122"/>
                <a:ea typeface="JetBrains Mono"/>
              </a:rPr>
              <a:t>Hive</a:t>
            </a:r>
            <a:r>
              <a:rPr lang="zh-CN" altLang="zh-CN" sz="1100" i="1" dirty="0">
                <a:solidFill>
                  <a:srgbClr val="999999"/>
                </a:solidFill>
                <a:latin typeface="宋体" panose="02010600030101010101" pitchFamily="2" charset="-122"/>
                <a:ea typeface="宋体" panose="02010600030101010101" pitchFamily="2" charset="-122"/>
              </a:rPr>
              <a:t>将流式传输最右边的表。</a:t>
            </a:r>
            <a:endParaRPr lang="zh-CN" altLang="zh-CN" sz="14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3666936" y="4922098"/>
            <a:ext cx="4837485" cy="76944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999999"/>
                </a:solidFill>
                <a:latin typeface="Arial Unicode MS" panose="020B0604020202020204" pitchFamily="34" charset="-122"/>
                <a:ea typeface="JetBrains Mono"/>
              </a:rPr>
              <a:t>/*+ MAPJOIN(b) */ </a:t>
            </a:r>
            <a:r>
              <a:rPr lang="zh-CN" altLang="zh-CN" sz="1100" dirty="0">
                <a:solidFill>
                  <a:srgbClr val="080808"/>
                </a:solidFill>
                <a:latin typeface="Arial Unicode MS" panose="020B0604020202020204" pitchFamily="34" charset="-122"/>
                <a:ea typeface="JetBrains Mono"/>
              </a:rPr>
              <a:t>a.key, a.value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不需要</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。对于</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的每个</a:t>
            </a:r>
            <a:r>
              <a:rPr lang="zh-CN" altLang="zh-CN" sz="1100" i="1" dirty="0">
                <a:solidFill>
                  <a:srgbClr val="999999"/>
                </a:solidFill>
                <a:latin typeface="Arial Unicode MS" panose="020B0604020202020204" pitchFamily="34" charset="-122"/>
                <a:ea typeface="JetBrains Mono"/>
              </a:rPr>
              <a:t>Mapper</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都会被完全读取。限制是不能执行</a:t>
            </a:r>
            <a:r>
              <a:rPr lang="zh-CN" altLang="zh-CN" sz="1100" i="1" dirty="0">
                <a:solidFill>
                  <a:srgbClr val="999999"/>
                </a:solidFill>
                <a:latin typeface="Arial Unicode MS" panose="020B0604020202020204" pitchFamily="34" charset="-122"/>
                <a:ea typeface="JetBrains Mono"/>
              </a:rPr>
              <a:t>FULL / RIGHT OUTER JOIN b</a:t>
            </a:r>
            <a:r>
              <a:rPr lang="zh-CN" altLang="zh-CN" sz="1100" i="1" dirty="0">
                <a:solidFill>
                  <a:srgbClr val="999999"/>
                </a:solidFill>
                <a:latin typeface="宋体" panose="02010600030101010101" pitchFamily="2" charset="-122"/>
                <a:ea typeface="宋体" panose="02010600030101010101" pitchFamily="2" charset="-122"/>
              </a:rPr>
              <a:t>。</a:t>
            </a:r>
            <a:endParaRPr lang="zh-CN" altLang="zh-CN" sz="1400" dirty="0">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0694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a:t>
            </a:r>
            <a:r>
              <a:rPr lang="zh-CN" altLang="en-US" dirty="0">
                <a:solidFill>
                  <a:schemeClr val="tx1"/>
                </a:solidFill>
              </a:rPr>
              <a:t>客户端与属性配置</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03</a:t>
            </a:r>
            <a:endParaRPr kumimoji="1" lang="zh-CN" altLang="en-US" dirty="0"/>
          </a:p>
        </p:txBody>
      </p:sp>
    </p:spTree>
    <p:extLst>
      <p:ext uri="{BB962C8B-B14F-4D97-AF65-F5344CB8AC3E}">
        <p14:creationId xmlns:p14="http://schemas.microsoft.com/office/powerpoint/2010/main" val="34351649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FF0000"/>
                </a:solidFill>
              </a:rPr>
              <a:t>CLIs and Commands</a:t>
            </a:r>
            <a:r>
              <a:rPr lang="zh-CN" altLang="en-US" dirty="0">
                <a:solidFill>
                  <a:srgbClr val="FF0000"/>
                </a:solidFill>
              </a:rPr>
              <a:t>客户端和命令</a:t>
            </a:r>
            <a:endParaRPr lang="en-US" altLang="zh-CN" dirty="0">
              <a:solidFill>
                <a:srgbClr val="FF0000"/>
              </a:solidFill>
            </a:endParaRPr>
          </a:p>
          <a:p>
            <a:r>
              <a:rPr kumimoji="1" lang="en-US" altLang="zh-CN" dirty="0"/>
              <a:t>Configuration Properties</a:t>
            </a:r>
            <a:r>
              <a:rPr kumimoji="1" lang="zh-CN" altLang="en-US" dirty="0"/>
              <a:t>属性配置</a:t>
            </a:r>
          </a:p>
        </p:txBody>
      </p:sp>
    </p:spTree>
    <p:extLst>
      <p:ext uri="{BB962C8B-B14F-4D97-AF65-F5344CB8AC3E}">
        <p14:creationId xmlns:p14="http://schemas.microsoft.com/office/powerpoint/2010/main" val="41686923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$HIVE_HOME/bin/hive</a:t>
            </a:r>
            <a:r>
              <a:rPr lang="zh-CN" altLang="en-US" dirty="0"/>
              <a:t>是一个</a:t>
            </a:r>
            <a:r>
              <a:rPr lang="en-US" altLang="zh-CN" dirty="0"/>
              <a:t>shell </a:t>
            </a:r>
            <a:r>
              <a:rPr lang="en-US" altLang="zh-CN" dirty="0" err="1"/>
              <a:t>Util</a:t>
            </a:r>
            <a:r>
              <a:rPr lang="en-US" altLang="zh-CN" dirty="0"/>
              <a:t>,</a:t>
            </a:r>
            <a:r>
              <a:rPr lang="zh-CN" altLang="en-US" dirty="0"/>
              <a:t>通常称之为</a:t>
            </a:r>
            <a:r>
              <a:rPr lang="en-US" altLang="zh-CN" dirty="0"/>
              <a:t>hive</a:t>
            </a:r>
            <a:r>
              <a:rPr lang="zh-CN" altLang="en-US" dirty="0"/>
              <a:t>的</a:t>
            </a:r>
            <a:r>
              <a:rPr lang="zh-CN" altLang="en-US" dirty="0">
                <a:solidFill>
                  <a:srgbClr val="FF0000"/>
                </a:solidFill>
              </a:rPr>
              <a:t>第一代客户端</a:t>
            </a:r>
            <a:r>
              <a:rPr lang="zh-CN" altLang="en-US" dirty="0"/>
              <a:t>或者旧客户端，主要功能有两个：</a:t>
            </a:r>
          </a:p>
          <a:p>
            <a:pPr marL="342900" indent="-342900">
              <a:buFont typeface="+mj-lt"/>
              <a:buAutoNum type="arabicPeriod"/>
            </a:pPr>
            <a:r>
              <a:rPr lang="zh-CN" altLang="en-US" b="1" dirty="0">
                <a:solidFill>
                  <a:srgbClr val="FF0000"/>
                </a:solidFill>
              </a:rPr>
              <a:t>交互式</a:t>
            </a:r>
            <a:r>
              <a:rPr lang="zh-CN" altLang="en-US" b="1" dirty="0">
                <a:solidFill>
                  <a:srgbClr val="92D050"/>
                </a:solidFill>
              </a:rPr>
              <a:t>或</a:t>
            </a:r>
            <a:r>
              <a:rPr lang="zh-CN" altLang="en-US" b="1" dirty="0">
                <a:solidFill>
                  <a:srgbClr val="FF0000"/>
                </a:solidFill>
              </a:rPr>
              <a:t>批处理模式</a:t>
            </a:r>
            <a:r>
              <a:rPr lang="zh-CN" altLang="en-US" b="1" dirty="0">
                <a:solidFill>
                  <a:srgbClr val="92D050"/>
                </a:solidFill>
              </a:rPr>
              <a:t>运行</a:t>
            </a:r>
            <a:r>
              <a:rPr lang="en-US" altLang="zh-CN" b="1" dirty="0">
                <a:solidFill>
                  <a:srgbClr val="92D050"/>
                </a:solidFill>
              </a:rPr>
              <a:t>Hive</a:t>
            </a:r>
            <a:r>
              <a:rPr lang="zh-CN" altLang="en-US" b="1" dirty="0">
                <a:solidFill>
                  <a:srgbClr val="92D050"/>
                </a:solidFill>
              </a:rPr>
              <a:t>查询</a:t>
            </a:r>
            <a:r>
              <a:rPr lang="zh-CN" altLang="en-US" dirty="0"/>
              <a:t>。注意，此时作为客户端，需要并且能够访问的是</a:t>
            </a:r>
            <a:r>
              <a:rPr lang="en-US" altLang="zh-CN" dirty="0"/>
              <a:t>Hive metastore</a:t>
            </a:r>
            <a:r>
              <a:rPr lang="zh-CN" altLang="en-US" dirty="0"/>
              <a:t>服务，而不是</a:t>
            </a:r>
            <a:r>
              <a:rPr lang="en-US" altLang="zh-CN" dirty="0"/>
              <a:t>hiveserver2</a:t>
            </a:r>
            <a:r>
              <a:rPr lang="zh-CN" altLang="en-US" dirty="0"/>
              <a:t>服务。</a:t>
            </a:r>
          </a:p>
          <a:p>
            <a:pPr marL="342900" indent="-342900">
              <a:buFont typeface="+mj-lt"/>
              <a:buAutoNum type="arabicPeriod"/>
            </a:pPr>
            <a:r>
              <a:rPr lang="en-US" altLang="zh-CN" b="1" dirty="0">
                <a:solidFill>
                  <a:srgbClr val="92D050"/>
                </a:solidFill>
              </a:rPr>
              <a:t>hive</a:t>
            </a:r>
            <a:r>
              <a:rPr lang="zh-CN" altLang="en-US" b="1" dirty="0">
                <a:solidFill>
                  <a:srgbClr val="92D050"/>
                </a:solidFill>
              </a:rPr>
              <a:t>相关服务的启动</a:t>
            </a:r>
            <a:r>
              <a:rPr lang="zh-CN" altLang="en-US" dirty="0"/>
              <a:t>，比如</a:t>
            </a:r>
            <a:r>
              <a:rPr lang="en-US" altLang="zh-CN" dirty="0"/>
              <a:t>metastore</a:t>
            </a:r>
            <a:r>
              <a:rPr lang="zh-CN" altLang="en-US" dirty="0"/>
              <a:t>服务。</a:t>
            </a:r>
          </a:p>
          <a:p>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spTree>
    <p:extLst>
      <p:ext uri="{BB962C8B-B14F-4D97-AF65-F5344CB8AC3E}">
        <p14:creationId xmlns:p14="http://schemas.microsoft.com/office/powerpoint/2010/main" val="11954934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可以通过运行</a:t>
            </a:r>
            <a:r>
              <a:rPr lang="en-US" altLang="zh-CN" dirty="0"/>
              <a:t>"hive -H" </a:t>
            </a:r>
            <a:r>
              <a:rPr lang="zh-CN" altLang="en-US" dirty="0"/>
              <a:t>或者 </a:t>
            </a:r>
            <a:r>
              <a:rPr lang="en-US" altLang="zh-CN" dirty="0"/>
              <a:t>"hive --help"</a:t>
            </a:r>
            <a:r>
              <a:rPr lang="zh-CN" altLang="en-US" dirty="0"/>
              <a:t>来查看命令行选项。</a:t>
            </a:r>
            <a:endParaRPr lang="en-US" altLang="zh-CN" dirty="0"/>
          </a:p>
          <a:p>
            <a:r>
              <a:rPr lang="zh-CN" altLang="en-US" dirty="0">
                <a:solidFill>
                  <a:srgbClr val="FF0000"/>
                </a:solidFill>
              </a:rPr>
              <a:t>标记为红色的为重要的参数</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pic>
        <p:nvPicPr>
          <p:cNvPr id="8" name="图片 7"/>
          <p:cNvPicPr/>
          <p:nvPr/>
        </p:nvPicPr>
        <p:blipFill>
          <a:blip r:embed="rId2"/>
          <a:stretch>
            <a:fillRect/>
          </a:stretch>
        </p:blipFill>
        <p:spPr>
          <a:xfrm>
            <a:off x="3237702" y="2657628"/>
            <a:ext cx="5695950" cy="1823085"/>
          </a:xfrm>
          <a:prstGeom prst="rect">
            <a:avLst/>
          </a:prstGeom>
          <a:ln>
            <a:solidFill>
              <a:schemeClr val="accent1"/>
            </a:solidFill>
          </a:ln>
        </p:spPr>
      </p:pic>
      <p:sp>
        <p:nvSpPr>
          <p:cNvPr id="9" name="TextBox 3">
            <a:extLst>
              <a:ext uri="{FF2B5EF4-FFF2-40B4-BE49-F238E27FC236}">
                <a16:creationId xmlns:a16="http://schemas.microsoft.com/office/drawing/2014/main" id="{0C998B78-AB18-3C47-A1C7-25AE9A3A40B0}"/>
              </a:ext>
            </a:extLst>
          </p:cNvPr>
          <p:cNvSpPr txBox="1"/>
          <p:nvPr/>
        </p:nvSpPr>
        <p:spPr>
          <a:xfrm>
            <a:off x="2472636" y="4813186"/>
            <a:ext cx="7226083" cy="138499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FF0000"/>
                </a:solidFill>
                <a:latin typeface="Arial Unicode MS" panose="020B0604020202020204" pitchFamily="34" charset="-122"/>
                <a:ea typeface="JetBrains Mono"/>
              </a:rPr>
              <a:t>-e &lt;quoted-query-string&gt;        </a:t>
            </a:r>
            <a:r>
              <a:rPr lang="en-US"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执行命令行</a:t>
            </a:r>
            <a:r>
              <a:rPr lang="zh-CN" altLang="zh-CN" sz="1200" dirty="0">
                <a:solidFill>
                  <a:srgbClr val="080808"/>
                </a:solidFill>
                <a:latin typeface="Arial Unicode MS" panose="020B0604020202020204" pitchFamily="34" charset="-122"/>
                <a:ea typeface="JetBrains Mono"/>
              </a:rPr>
              <a:t>-e</a:t>
            </a:r>
            <a:r>
              <a:rPr lang="zh-CN" altLang="zh-CN" sz="1200" dirty="0">
                <a:solidFill>
                  <a:srgbClr val="080808"/>
                </a:solidFill>
                <a:latin typeface="宋体" panose="02010600030101010101" pitchFamily="2" charset="-122"/>
                <a:ea typeface="宋体" panose="02010600030101010101" pitchFamily="2" charset="-122"/>
              </a:rPr>
              <a:t>参数后指定的</a:t>
            </a:r>
            <a:r>
              <a:rPr lang="zh-CN" altLang="zh-CN" sz="1200" dirty="0">
                <a:solidFill>
                  <a:srgbClr val="080808"/>
                </a:solidFill>
                <a:latin typeface="Arial Unicode MS" panose="020B0604020202020204" pitchFamily="34" charset="-122"/>
                <a:ea typeface="JetBrains Mono"/>
              </a:rPr>
              <a:t>sql</a:t>
            </a:r>
            <a:r>
              <a:rPr lang="zh-CN" altLang="zh-CN" sz="1200" dirty="0">
                <a:solidFill>
                  <a:srgbClr val="080808"/>
                </a:solidFill>
                <a:latin typeface="宋体" panose="02010600030101010101" pitchFamily="2" charset="-122"/>
                <a:ea typeface="宋体" panose="02010600030101010101" pitchFamily="2" charset="-122"/>
              </a:rPr>
              <a:t>语句 运行完退出。</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FF0000"/>
                </a:solidFill>
                <a:latin typeface="Arial Unicode MS" panose="020B0604020202020204" pitchFamily="34" charset="-122"/>
                <a:ea typeface="JetBrains Mono"/>
              </a:rPr>
              <a:t>-f &lt;filename&gt;                  </a:t>
            </a:r>
            <a:r>
              <a:rPr lang="en-US"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执行命令行</a:t>
            </a:r>
            <a:r>
              <a:rPr lang="zh-CN" altLang="zh-CN" sz="1200" dirty="0">
                <a:solidFill>
                  <a:srgbClr val="080808"/>
                </a:solidFill>
                <a:latin typeface="Arial Unicode MS" panose="020B0604020202020204" pitchFamily="34" charset="-122"/>
                <a:ea typeface="JetBrains Mono"/>
              </a:rPr>
              <a:t>-f</a:t>
            </a:r>
            <a:r>
              <a:rPr lang="zh-CN" altLang="zh-CN" sz="1200" dirty="0">
                <a:solidFill>
                  <a:srgbClr val="080808"/>
                </a:solidFill>
                <a:latin typeface="宋体" panose="02010600030101010101" pitchFamily="2" charset="-122"/>
                <a:ea typeface="宋体" panose="02010600030101010101" pitchFamily="2" charset="-122"/>
              </a:rPr>
              <a:t>参数后指定的</a:t>
            </a:r>
            <a:r>
              <a:rPr lang="zh-CN" altLang="zh-CN" sz="1200" dirty="0">
                <a:solidFill>
                  <a:srgbClr val="080808"/>
                </a:solidFill>
                <a:latin typeface="Arial Unicode MS" panose="020B0604020202020204" pitchFamily="34" charset="-122"/>
                <a:ea typeface="JetBrains Mono"/>
              </a:rPr>
              <a:t>sql</a:t>
            </a:r>
            <a:r>
              <a:rPr lang="zh-CN" altLang="zh-CN" sz="1200" dirty="0">
                <a:solidFill>
                  <a:srgbClr val="080808"/>
                </a:solidFill>
                <a:latin typeface="宋体" panose="02010600030101010101" pitchFamily="2" charset="-122"/>
                <a:ea typeface="宋体" panose="02010600030101010101" pitchFamily="2" charset="-122"/>
              </a:rPr>
              <a:t>文件 运行完退出。</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-H,--help                      </a:t>
            </a:r>
            <a:r>
              <a:rPr lang="en-US" altLang="zh-CN" sz="1200" dirty="0">
                <a:solidFill>
                  <a:srgbClr val="0073BF"/>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打印帮助信息</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FF0000"/>
                </a:solidFill>
                <a:latin typeface="Arial Unicode MS" panose="020B0604020202020204" pitchFamily="34" charset="-122"/>
                <a:ea typeface="JetBrains Mono"/>
              </a:rPr>
              <a:t>--hiveconf &lt;property=value&gt;   </a:t>
            </a:r>
            <a:r>
              <a:rPr lang="en-US"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设置参数</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-S,--silent                     </a:t>
            </a:r>
            <a:r>
              <a:rPr lang="en-US" altLang="zh-CN" sz="1200" dirty="0">
                <a:solidFill>
                  <a:srgbClr val="0073BF"/>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静默模式</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-v,--verbose                   </a:t>
            </a:r>
            <a:r>
              <a:rPr lang="en-US" altLang="zh-CN" sz="1200" dirty="0">
                <a:solidFill>
                  <a:srgbClr val="0073BF"/>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详细模式</a:t>
            </a:r>
            <a:r>
              <a:rPr lang="zh-CN" altLang="zh-CN" sz="1200" dirty="0">
                <a:latin typeface="宋体" panose="02010600030101010101" pitchFamily="2" charset="-122"/>
                <a:ea typeface="宋体" panose="02010600030101010101" pitchFamily="2" charset="-122"/>
              </a:rPr>
              <a:t>，将执行</a:t>
            </a:r>
            <a:r>
              <a:rPr lang="zh-CN" altLang="zh-CN" sz="1200" dirty="0">
                <a:latin typeface="Arial Unicode MS" panose="020B0604020202020204" pitchFamily="34" charset="-122"/>
                <a:ea typeface="JetBrains Mono"/>
              </a:rPr>
              <a:t>sql</a:t>
            </a:r>
            <a:r>
              <a:rPr lang="zh-CN" altLang="zh-CN" sz="1200" dirty="0">
                <a:latin typeface="宋体" panose="02010600030101010101" pitchFamily="2" charset="-122"/>
                <a:ea typeface="宋体" panose="02010600030101010101" pitchFamily="2" charset="-122"/>
              </a:rPr>
              <a:t>回显到</a:t>
            </a:r>
            <a:r>
              <a:rPr lang="zh-CN" altLang="zh-CN" sz="1200" dirty="0">
                <a:latin typeface="Arial Unicode MS" panose="020B0604020202020204" pitchFamily="34" charset="-122"/>
                <a:ea typeface="JetBrains Mono"/>
              </a:rPr>
              <a:t>console</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t>
            </a:r>
            <a:r>
              <a:rPr lang="zh-CN" altLang="zh-CN" sz="1200" dirty="0">
                <a:solidFill>
                  <a:srgbClr val="FF0000"/>
                </a:solidFill>
                <a:latin typeface="Arial Unicode MS" panose="020B0604020202020204" pitchFamily="34" charset="-122"/>
                <a:ea typeface="JetBrains Mono"/>
              </a:rPr>
              <a:t>--service service_name        </a:t>
            </a:r>
            <a:r>
              <a:rPr lang="en-US" altLang="zh-CN" sz="1200" dirty="0">
                <a:solidFill>
                  <a:srgbClr val="080808"/>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启动</a:t>
            </a:r>
            <a:r>
              <a:rPr lang="zh-CN" altLang="zh-CN" sz="1200" dirty="0">
                <a:solidFill>
                  <a:srgbClr val="080808"/>
                </a:solidFill>
                <a:latin typeface="Arial Unicode MS" panose="020B0604020202020204" pitchFamily="34" charset="-122"/>
                <a:ea typeface="JetBrains Mono"/>
              </a:rPr>
              <a:t>hive</a:t>
            </a:r>
            <a:r>
              <a:rPr lang="zh-CN" altLang="zh-CN" sz="1200" dirty="0">
                <a:solidFill>
                  <a:srgbClr val="080808"/>
                </a:solidFill>
                <a:latin typeface="宋体" panose="02010600030101010101" pitchFamily="2" charset="-122"/>
                <a:ea typeface="宋体" panose="02010600030101010101" pitchFamily="2" charset="-122"/>
              </a:rPr>
              <a:t>的相关服务</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28215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功能一：</a:t>
            </a:r>
            <a:r>
              <a:rPr lang="en-US" altLang="zh-CN" dirty="0"/>
              <a:t>Batch Mode </a:t>
            </a:r>
            <a:r>
              <a:rPr lang="zh-CN" altLang="en-US" dirty="0"/>
              <a:t>批处理模式</a:t>
            </a:r>
            <a:endParaRPr lang="en-US" altLang="zh-CN" dirty="0"/>
          </a:p>
          <a:p>
            <a:pPr marL="0" indent="0">
              <a:buNone/>
            </a:pPr>
            <a:r>
              <a:rPr lang="zh-CN" altLang="zh-CN" dirty="0">
                <a:solidFill>
                  <a:schemeClr val="tx1"/>
                </a:solidFill>
              </a:rPr>
              <a:t>当使用</a:t>
            </a:r>
            <a:r>
              <a:rPr lang="en-US" altLang="zh-CN" b="1" dirty="0">
                <a:solidFill>
                  <a:schemeClr val="tx1"/>
                </a:solidFill>
              </a:rPr>
              <a:t>-e</a:t>
            </a:r>
            <a:r>
              <a:rPr lang="zh-CN" altLang="zh-CN" dirty="0">
                <a:solidFill>
                  <a:schemeClr val="tx1"/>
                </a:solidFill>
              </a:rPr>
              <a:t>或</a:t>
            </a:r>
            <a:r>
              <a:rPr lang="en-US" altLang="zh-CN" b="1" dirty="0">
                <a:solidFill>
                  <a:schemeClr val="tx1"/>
                </a:solidFill>
              </a:rPr>
              <a:t>-f</a:t>
            </a:r>
            <a:r>
              <a:rPr lang="zh-CN" altLang="zh-CN" dirty="0">
                <a:solidFill>
                  <a:schemeClr val="tx1"/>
                </a:solidFill>
              </a:rPr>
              <a:t>选项运行</a:t>
            </a:r>
            <a:r>
              <a:rPr lang="en-US" altLang="zh-CN" dirty="0">
                <a:solidFill>
                  <a:schemeClr val="tx1"/>
                </a:solidFill>
              </a:rPr>
              <a:t>bin/hive</a:t>
            </a:r>
            <a:r>
              <a:rPr lang="zh-CN" altLang="zh-CN" dirty="0">
                <a:solidFill>
                  <a:schemeClr val="tx1"/>
                </a:solidFill>
              </a:rPr>
              <a:t>时，它将以批处理模式执行</a:t>
            </a:r>
            <a:r>
              <a:rPr lang="en-US" altLang="zh-CN" dirty="0">
                <a:solidFill>
                  <a:schemeClr val="tx1"/>
                </a:solidFill>
              </a:rPr>
              <a:t>SQL</a:t>
            </a:r>
            <a:r>
              <a:rPr lang="zh-CN" altLang="zh-CN" dirty="0">
                <a:solidFill>
                  <a:schemeClr val="tx1"/>
                </a:solidFill>
              </a:rPr>
              <a:t>命令。</a:t>
            </a:r>
            <a:endParaRPr lang="en-US" altLang="zh-CN" dirty="0">
              <a:solidFill>
                <a:schemeClr val="tx1"/>
              </a:solidFill>
            </a:endParaRPr>
          </a:p>
          <a:p>
            <a:pPr marL="0" indent="0">
              <a:buNone/>
            </a:pPr>
            <a:r>
              <a:rPr lang="zh-CN" altLang="zh-CN" dirty="0">
                <a:solidFill>
                  <a:schemeClr val="tx1"/>
                </a:solidFill>
              </a:rPr>
              <a:t>所谓的批处理可以理解为</a:t>
            </a:r>
            <a:r>
              <a:rPr lang="zh-CN" altLang="zh-CN" dirty="0">
                <a:solidFill>
                  <a:srgbClr val="FF0000"/>
                </a:solidFill>
              </a:rPr>
              <a:t>一次性执行</a:t>
            </a:r>
            <a:r>
              <a:rPr lang="zh-CN" altLang="zh-CN" dirty="0">
                <a:solidFill>
                  <a:srgbClr val="92D050"/>
                </a:solidFill>
              </a:rPr>
              <a:t>，执行完毕</a:t>
            </a:r>
            <a:r>
              <a:rPr lang="zh-CN" altLang="zh-CN" b="1" dirty="0">
                <a:solidFill>
                  <a:srgbClr val="FF0000"/>
                </a:solidFill>
              </a:rPr>
              <a:t>退出</a:t>
            </a:r>
            <a:r>
              <a:rPr lang="zh-CN" altLang="zh-CN" dirty="0">
                <a:solidFill>
                  <a:schemeClr val="tx1"/>
                </a:solidFill>
              </a:rPr>
              <a:t>。</a:t>
            </a:r>
          </a:p>
          <a:p>
            <a:pPr marL="0" indent="0">
              <a:buNone/>
            </a:pPr>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472637" y="2926021"/>
            <a:ext cx="7226083" cy="378565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#-------Batch Mode </a:t>
            </a:r>
            <a:r>
              <a:rPr lang="zh-CN" altLang="zh-CN" sz="1200" i="1" dirty="0">
                <a:solidFill>
                  <a:srgbClr val="999999"/>
                </a:solidFill>
                <a:latin typeface="宋体" panose="02010600030101010101" pitchFamily="2" charset="-122"/>
                <a:ea typeface="宋体" panose="02010600030101010101" pitchFamily="2" charset="-122"/>
              </a:rPr>
              <a:t>批处理模式</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#-e</a:t>
            </a:r>
            <a:r>
              <a:rPr lang="en-US" altLang="zh-CN" sz="1200" i="1" dirty="0">
                <a:solidFill>
                  <a:srgbClr val="999999"/>
                </a:solidFill>
                <a:latin typeface="Arial Unicode MS" panose="020B0604020202020204" pitchFamily="34" charset="-122"/>
                <a:ea typeface="JetBrains Mono"/>
              </a:rPr>
              <a:t> </a:t>
            </a:r>
            <a:r>
              <a:rPr lang="zh-CN" altLang="en-US" sz="1200" i="1" dirty="0">
                <a:solidFill>
                  <a:srgbClr val="FF0000"/>
                </a:solidFill>
                <a:latin typeface="Arial Unicode MS" panose="020B0604020202020204" pitchFamily="34" charset="-122"/>
                <a:ea typeface="JetBrains Mono"/>
              </a:rPr>
              <a:t>直接执行</a:t>
            </a:r>
            <a:r>
              <a:rPr lang="en-US" altLang="zh-CN" sz="1200" i="1" dirty="0" err="1">
                <a:solidFill>
                  <a:srgbClr val="FF0000"/>
                </a:solidFill>
                <a:latin typeface="Arial Unicode MS" panose="020B0604020202020204" pitchFamily="34" charset="-122"/>
                <a:ea typeface="JetBrains Mono"/>
              </a:rPr>
              <a:t>sql</a:t>
            </a:r>
            <a:r>
              <a:rPr lang="zh-CN" altLang="en-US" sz="1200" i="1" dirty="0">
                <a:solidFill>
                  <a:srgbClr val="FF0000"/>
                </a:solidFill>
                <a:latin typeface="Arial Unicode MS" panose="020B0604020202020204" pitchFamily="34" charset="-122"/>
                <a:ea typeface="JetBrains Mono"/>
              </a:rPr>
              <a:t>语句</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-e </a:t>
            </a:r>
            <a:r>
              <a:rPr lang="zh-CN" altLang="zh-CN" sz="1200" dirty="0">
                <a:solidFill>
                  <a:srgbClr val="067D17"/>
                </a:solidFill>
                <a:latin typeface="Arial Unicode MS" panose="020B0604020202020204" pitchFamily="34" charset="-122"/>
                <a:ea typeface="JetBrains Mono"/>
              </a:rPr>
              <a:t>‘show databases’</a:t>
            </a:r>
            <a:br>
              <a:rPr lang="zh-CN" altLang="zh-CN" sz="1200" dirty="0">
                <a:solidFill>
                  <a:srgbClr val="067D17"/>
                </a:solidFill>
                <a:latin typeface="Arial Unicode MS" panose="020B0604020202020204" pitchFamily="34" charset="-122"/>
                <a:ea typeface="JetBrains Mono"/>
              </a:rPr>
            </a:br>
            <a:br>
              <a:rPr lang="zh-CN" altLang="zh-CN" sz="1200" dirty="0">
                <a:solidFill>
                  <a:srgbClr val="067D17"/>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#-f</a:t>
            </a:r>
            <a:r>
              <a:rPr lang="en-US" altLang="zh-CN" sz="1200" i="1" dirty="0">
                <a:solidFill>
                  <a:srgbClr val="999999"/>
                </a:solidFill>
                <a:latin typeface="Arial Unicode MS" panose="020B0604020202020204" pitchFamily="34" charset="-122"/>
                <a:ea typeface="JetBrains Mono"/>
              </a:rPr>
              <a:t>  </a:t>
            </a:r>
            <a:r>
              <a:rPr lang="zh-CN" altLang="en-US" sz="1200" i="1" dirty="0">
                <a:solidFill>
                  <a:srgbClr val="FF0000"/>
                </a:solidFill>
                <a:latin typeface="Arial Unicode MS" panose="020B0604020202020204" pitchFamily="34" charset="-122"/>
                <a:ea typeface="JetBrains Mono"/>
              </a:rPr>
              <a:t>直接执行</a:t>
            </a:r>
            <a:r>
              <a:rPr lang="en-US" altLang="zh-CN" sz="1200" i="1" dirty="0" err="1">
                <a:solidFill>
                  <a:srgbClr val="FF0000"/>
                </a:solidFill>
                <a:latin typeface="Arial Unicode MS" panose="020B0604020202020204" pitchFamily="34" charset="-122"/>
                <a:ea typeface="JetBrains Mono"/>
              </a:rPr>
              <a:t>sql</a:t>
            </a:r>
            <a:r>
              <a:rPr lang="zh-CN" altLang="en-US" sz="1200" i="1" dirty="0">
                <a:solidFill>
                  <a:srgbClr val="FF0000"/>
                </a:solidFill>
                <a:latin typeface="Arial Unicode MS" panose="020B0604020202020204" pitchFamily="34" charset="-122"/>
                <a:ea typeface="JetBrains Mono"/>
              </a:rPr>
              <a:t>脚本</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cd </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编辑一个</a:t>
            </a:r>
            <a:r>
              <a:rPr lang="zh-CN" altLang="zh-CN" sz="1200" i="1" dirty="0">
                <a:solidFill>
                  <a:srgbClr val="999999"/>
                </a:solidFill>
                <a:latin typeface="Arial Unicode MS" panose="020B0604020202020204" pitchFamily="34" charset="-122"/>
                <a:ea typeface="JetBrains Mono"/>
              </a:rPr>
              <a:t>sql</a:t>
            </a:r>
            <a:r>
              <a:rPr lang="zh-CN" altLang="zh-CN" sz="1200" i="1" dirty="0">
                <a:solidFill>
                  <a:srgbClr val="999999"/>
                </a:solidFill>
                <a:latin typeface="宋体" panose="02010600030101010101" pitchFamily="2" charset="-122"/>
                <a:ea typeface="宋体" panose="02010600030101010101" pitchFamily="2" charset="-122"/>
              </a:rPr>
              <a:t>文件 里面写上合法正确的</a:t>
            </a:r>
            <a:r>
              <a:rPr lang="zh-CN" altLang="zh-CN" sz="1200" i="1" dirty="0">
                <a:solidFill>
                  <a:srgbClr val="999999"/>
                </a:solidFill>
                <a:latin typeface="Arial Unicode MS" panose="020B0604020202020204" pitchFamily="34" charset="-122"/>
                <a:ea typeface="JetBrains Mono"/>
              </a:rPr>
              <a:t>sql</a:t>
            </a:r>
            <a:r>
              <a:rPr lang="zh-CN" altLang="zh-CN" sz="1200" i="1" dirty="0">
                <a:solidFill>
                  <a:srgbClr val="999999"/>
                </a:solidFill>
                <a:latin typeface="宋体" panose="02010600030101010101" pitchFamily="2" charset="-122"/>
                <a:ea typeface="宋体" panose="02010600030101010101" pitchFamily="2" charset="-122"/>
              </a:rPr>
              <a:t>语句</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hive.sql</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show </a:t>
            </a:r>
            <a:r>
              <a:rPr lang="zh-CN" altLang="zh-CN" sz="1200" dirty="0">
                <a:solidFill>
                  <a:srgbClr val="080808"/>
                </a:solidFill>
                <a:latin typeface="Arial Unicode MS" panose="020B0604020202020204" pitchFamily="34" charset="-122"/>
                <a:ea typeface="JetBrains Mono"/>
              </a:rPr>
              <a:t>databases;</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FF0000"/>
                </a:solidFill>
                <a:latin typeface="宋体" panose="02010600030101010101" pitchFamily="2" charset="-122"/>
                <a:ea typeface="宋体" panose="02010600030101010101" pitchFamily="2" charset="-122"/>
              </a:rPr>
              <a:t>执行</a:t>
            </a:r>
            <a:r>
              <a:rPr lang="zh-CN" altLang="zh-CN" sz="1200" i="1" dirty="0">
                <a:solidFill>
                  <a:srgbClr val="999999"/>
                </a:solidFill>
                <a:latin typeface="宋体" panose="02010600030101010101" pitchFamily="2" charset="-122"/>
                <a:ea typeface="宋体" panose="02010600030101010101" pitchFamily="2" charset="-122"/>
              </a:rPr>
              <a:t> 从客户端所在机器的本地磁盘加载文件</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-f /root/hive.sql</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也可以从其他文件系统加载</a:t>
            </a:r>
            <a:r>
              <a:rPr lang="zh-CN" altLang="zh-CN" sz="1200" i="1" dirty="0">
                <a:solidFill>
                  <a:srgbClr val="999999"/>
                </a:solidFill>
                <a:latin typeface="Arial Unicode MS" panose="020B0604020202020204" pitchFamily="34" charset="-122"/>
                <a:ea typeface="JetBrains Mono"/>
              </a:rPr>
              <a:t>sql</a:t>
            </a:r>
            <a:r>
              <a:rPr lang="zh-CN" altLang="zh-CN" sz="1200" i="1" dirty="0">
                <a:solidFill>
                  <a:srgbClr val="999999"/>
                </a:solidFill>
                <a:latin typeface="宋体" panose="02010600030101010101" pitchFamily="2" charset="-122"/>
                <a:ea typeface="宋体" panose="02010600030101010101" pitchFamily="2" charset="-122"/>
              </a:rPr>
              <a:t>文件执行</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-f hdfs://</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namenode</a:t>
            </a:r>
            <a:r>
              <a:rPr lang="zh-CN" altLang="zh-CN" sz="1200" dirty="0">
                <a:solidFill>
                  <a:srgbClr val="0033B3"/>
                </a:solidFill>
                <a:latin typeface="Arial Unicode MS" panose="020B0604020202020204" pitchFamily="34" charset="-122"/>
                <a:ea typeface="JetBrains Mono"/>
              </a:rPr>
              <a:t>&gt;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port</a:t>
            </a:r>
            <a:r>
              <a:rPr lang="zh-CN" altLang="zh-CN" sz="1200" dirty="0">
                <a:solidFill>
                  <a:srgbClr val="0033B3"/>
                </a:solidFill>
                <a:latin typeface="Arial Unicode MS" panose="020B0604020202020204" pitchFamily="34" charset="-122"/>
                <a:ea typeface="JetBrains Mono"/>
              </a:rPr>
              <a:t>&gt;</a:t>
            </a:r>
            <a:r>
              <a:rPr lang="zh-CN" altLang="zh-CN" sz="1200" dirty="0">
                <a:solidFill>
                  <a:srgbClr val="080808"/>
                </a:solidFill>
                <a:latin typeface="Arial Unicode MS" panose="020B0604020202020204" pitchFamily="34" charset="-122"/>
                <a:ea typeface="JetBrains Mono"/>
              </a:rPr>
              <a:t>/hive-script.sql</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-f s3://mys3bucket/s3-script.sql</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#-i </a:t>
            </a:r>
            <a:r>
              <a:rPr lang="zh-CN" altLang="zh-CN" sz="1200" i="1" dirty="0">
                <a:solidFill>
                  <a:srgbClr val="999999"/>
                </a:solidFill>
                <a:latin typeface="宋体" panose="02010600030101010101" pitchFamily="2" charset="-122"/>
                <a:ea typeface="宋体" panose="02010600030101010101" pitchFamily="2" charset="-122"/>
              </a:rPr>
              <a:t>进入交互模式之前运行初始化脚本</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-i /home/my/hive-init.sql</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使用静默模式将数据从查询中转储到文件中</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-S -e </a:t>
            </a:r>
            <a:r>
              <a:rPr lang="zh-CN" altLang="zh-CN" sz="1200" dirty="0">
                <a:solidFill>
                  <a:srgbClr val="067D17"/>
                </a:solidFill>
                <a:latin typeface="Arial Unicode MS" panose="020B0604020202020204" pitchFamily="34" charset="-122"/>
                <a:ea typeface="JetBrains Mono"/>
              </a:rPr>
              <a:t>'select * from itheima.student' </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a.txt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73624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功能二：</a:t>
            </a:r>
            <a:r>
              <a:rPr lang="en-US" altLang="zh-CN" dirty="0"/>
              <a:t>Interactive Shell </a:t>
            </a:r>
            <a:r>
              <a:rPr lang="zh-CN" altLang="en-US" dirty="0"/>
              <a:t>交互式模式</a:t>
            </a:r>
            <a:endParaRPr lang="en-US" altLang="zh-CN" dirty="0"/>
          </a:p>
          <a:p>
            <a:pPr marL="0" indent="0">
              <a:buNone/>
            </a:pPr>
            <a:r>
              <a:rPr lang="zh-CN" altLang="zh-CN" dirty="0"/>
              <a:t>所谓</a:t>
            </a:r>
            <a:r>
              <a:rPr lang="zh-CN" altLang="zh-CN" dirty="0">
                <a:solidFill>
                  <a:schemeClr val="tx1"/>
                </a:solidFill>
              </a:rPr>
              <a:t>交互式模式</a:t>
            </a:r>
            <a:r>
              <a:rPr lang="zh-CN" altLang="zh-CN" dirty="0"/>
              <a:t>可以理解为</a:t>
            </a:r>
            <a:r>
              <a:rPr lang="zh-CN" altLang="zh-CN" dirty="0">
                <a:solidFill>
                  <a:srgbClr val="92D050"/>
                </a:solidFill>
              </a:rPr>
              <a:t>客户端和</a:t>
            </a:r>
            <a:r>
              <a:rPr lang="en-US" altLang="zh-CN" dirty="0">
                <a:solidFill>
                  <a:srgbClr val="92D050"/>
                </a:solidFill>
              </a:rPr>
              <a:t>hive</a:t>
            </a:r>
            <a:r>
              <a:rPr lang="zh-CN" altLang="zh-CN" dirty="0">
                <a:solidFill>
                  <a:srgbClr val="92D050"/>
                </a:solidFill>
              </a:rPr>
              <a:t>服务一直保持连接，</a:t>
            </a:r>
            <a:r>
              <a:rPr lang="zh-CN" altLang="zh-CN" dirty="0">
                <a:solidFill>
                  <a:srgbClr val="FF0000"/>
                </a:solidFill>
              </a:rPr>
              <a:t>除非手动退出客户端</a:t>
            </a:r>
            <a:r>
              <a:rPr lang="zh-CN" altLang="zh-CN" dirty="0"/>
              <a:t>。</a:t>
            </a:r>
          </a:p>
          <a:p>
            <a:pPr marL="0" indent="0">
              <a:buNone/>
            </a:pPr>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472637" y="3101118"/>
            <a:ext cx="7226083" cy="3026470"/>
          </a:xfrm>
          <a:prstGeom prst="rect">
            <a:avLst/>
          </a:prstGeom>
          <a:solidFill>
            <a:srgbClr val="FFFFE4"/>
          </a:solidFill>
          <a:ln w="3175">
            <a:solidFill>
              <a:srgbClr val="919191"/>
            </a:solidFill>
          </a:ln>
        </p:spPr>
        <p:txBody>
          <a:bodyPr wrap="square">
            <a:spAutoFit/>
          </a:bodyPr>
          <a:lstStyle/>
          <a:p>
            <a:pPr>
              <a:spcBef>
                <a:spcPts val="360"/>
              </a:spcBef>
              <a:spcAft>
                <a:spcPts val="36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/export/server/hive/bin/hive</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hive</a:t>
            </a:r>
            <a:r>
              <a:rPr lang="en-US" altLang="zh-CN" sz="1200" dirty="0">
                <a:solidFill>
                  <a:srgbClr val="0033B3"/>
                </a:solidFill>
                <a:latin typeface="Courier New" panose="02070309020205020404" pitchFamily="49" charset="0"/>
                <a:ea typeface="宋体" panose="02010600030101010101" pitchFamily="2" charset="-122"/>
                <a:cs typeface="Times New Roman" panose="02020603050405020304" pitchFamily="18" charset="0"/>
              </a:rPr>
              <a:t>&gt;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show databases;</a:t>
            </a:r>
            <a:b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OK</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default</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itcast</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err="1">
                <a:solidFill>
                  <a:srgbClr val="0073BF"/>
                </a:solidFill>
                <a:latin typeface="Courier New" panose="02070309020205020404" pitchFamily="49" charset="0"/>
                <a:ea typeface="宋体" panose="02010600030101010101" pitchFamily="2" charset="-122"/>
                <a:cs typeface="Times New Roman" panose="02020603050405020304" pitchFamily="18" charset="0"/>
              </a:rPr>
              <a:t>itheima</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Time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taken: 0.028 seconds, Fetched: </a:t>
            </a:r>
            <a:r>
              <a:rPr lang="en-US" altLang="zh-CN" sz="1200" dirty="0">
                <a:solidFill>
                  <a:srgbClr val="1750EB"/>
                </a:solidFill>
                <a:latin typeface="Courier New" panose="02070309020205020404" pitchFamily="49" charset="0"/>
                <a:ea typeface="宋体" panose="02010600030101010101" pitchFamily="2" charset="-122"/>
                <a:cs typeface="Times New Roman" panose="02020603050405020304" pitchFamily="18" charset="0"/>
              </a:rPr>
              <a:t>3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row</a:t>
            </a: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(s)</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hive</a:t>
            </a:r>
            <a:r>
              <a:rPr lang="en-US" altLang="zh-CN" sz="1200" dirty="0">
                <a:solidFill>
                  <a:srgbClr val="0033B3"/>
                </a:solidFill>
                <a:latin typeface="Courier New" panose="02070309020205020404" pitchFamily="49" charset="0"/>
                <a:ea typeface="宋体" panose="02010600030101010101" pitchFamily="2" charset="-122"/>
                <a:cs typeface="Times New Roman" panose="02020603050405020304" pitchFamily="18" charset="0"/>
              </a:rPr>
              <a:t>&gt;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use itcast;</a:t>
            </a:r>
            <a:b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OK</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Time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taken: 0.027 seconds</a:t>
            </a:r>
            <a:b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b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en-US" altLang="zh-CN" sz="1200" dirty="0">
                <a:solidFill>
                  <a:srgbClr val="0073BF"/>
                </a:solidFill>
                <a:latin typeface="Courier New" panose="02070309020205020404" pitchFamily="49" charset="0"/>
                <a:ea typeface="宋体" panose="02010600030101010101" pitchFamily="2" charset="-122"/>
              </a:rPr>
              <a:t>hive</a:t>
            </a:r>
            <a:r>
              <a:rPr lang="en-US" altLang="zh-CN" sz="1200" dirty="0">
                <a:solidFill>
                  <a:srgbClr val="0033B3"/>
                </a:solidFill>
                <a:latin typeface="Courier New" panose="02070309020205020404" pitchFamily="49" charset="0"/>
                <a:ea typeface="宋体" panose="02010600030101010101" pitchFamily="2" charset="-122"/>
              </a:rPr>
              <a:t>&gt; </a:t>
            </a:r>
            <a:r>
              <a:rPr lang="en-US" altLang="zh-CN" sz="1200" dirty="0">
                <a:solidFill>
                  <a:srgbClr val="080808"/>
                </a:solidFill>
                <a:latin typeface="Courier New" panose="02070309020205020404" pitchFamily="49" charset="0"/>
                <a:ea typeface="宋体" panose="02010600030101010101" pitchFamily="2" charset="-122"/>
              </a:rPr>
              <a:t>exit;</a:t>
            </a:r>
            <a:endParaRPr lang="zh-CN" altLang="en-US" sz="1200" dirty="0"/>
          </a:p>
        </p:txBody>
      </p:sp>
    </p:spTree>
    <p:extLst>
      <p:ext uri="{BB962C8B-B14F-4D97-AF65-F5344CB8AC3E}">
        <p14:creationId xmlns:p14="http://schemas.microsoft.com/office/powerpoint/2010/main" val="242819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查询数据</a:t>
            </a:r>
          </a:p>
        </p:txBody>
      </p:sp>
      <p:sp>
        <p:nvSpPr>
          <p:cNvPr id="6" name="文本占位符 5"/>
          <p:cNvSpPr>
            <a:spLocks noGrp="1"/>
          </p:cNvSpPr>
          <p:nvPr>
            <p:ph type="body" sz="quarter" idx="10"/>
          </p:nvPr>
        </p:nvSpPr>
        <p:spPr/>
        <p:txBody>
          <a:bodyPr/>
          <a:lstStyle/>
          <a:p>
            <a:r>
              <a:rPr lang="zh-CN" altLang="en-US" dirty="0"/>
              <a:t>美国</a:t>
            </a:r>
            <a:r>
              <a:rPr lang="en-US" altLang="zh-CN" dirty="0"/>
              <a:t>Covid-19</a:t>
            </a:r>
            <a:r>
              <a:rPr lang="zh-CN" altLang="en-US" dirty="0"/>
              <a:t>新冠数据之</a:t>
            </a:r>
            <a:r>
              <a:rPr lang="en-US" altLang="zh-CN" dirty="0"/>
              <a:t>select</a:t>
            </a:r>
            <a:r>
              <a:rPr lang="zh-CN" altLang="en-US" dirty="0"/>
              <a:t>查询</a:t>
            </a:r>
          </a:p>
        </p:txBody>
      </p:sp>
      <p:sp>
        <p:nvSpPr>
          <p:cNvPr id="7" name="文本占位符 6"/>
          <p:cNvSpPr>
            <a:spLocks noGrp="1"/>
          </p:cNvSpPr>
          <p:nvPr>
            <p:ph type="body" sz="quarter" idx="11"/>
          </p:nvPr>
        </p:nvSpPr>
        <p:spPr/>
        <p:txBody>
          <a:bodyPr/>
          <a:lstStyle/>
          <a:p>
            <a:r>
              <a:rPr lang="zh-CN" altLang="en-US" dirty="0"/>
              <a:t>准备一下</a:t>
            </a:r>
            <a:r>
              <a:rPr lang="en-US" altLang="zh-CN" dirty="0"/>
              <a:t>select</a:t>
            </a:r>
            <a:r>
              <a:rPr lang="zh-CN" altLang="en-US" dirty="0"/>
              <a:t>语法测试环境，在附件资料中有一份数据文件</a:t>
            </a:r>
            <a:r>
              <a:rPr lang="en-US" altLang="zh-CN" dirty="0"/>
              <a:t>《us-covid19-counties.dat》</a:t>
            </a:r>
            <a:r>
              <a:rPr lang="zh-CN" altLang="en-US" dirty="0"/>
              <a:t>，里面记录了</a:t>
            </a:r>
            <a:r>
              <a:rPr lang="en-US" altLang="zh-CN" dirty="0"/>
              <a:t>2021-01-28</a:t>
            </a:r>
            <a:r>
              <a:rPr lang="zh-CN" altLang="en-US" dirty="0"/>
              <a:t>美国各个县累计新冠确诊病例数和累计死亡病例数。</a:t>
            </a:r>
          </a:p>
        </p:txBody>
      </p:sp>
    </p:spTree>
    <p:extLst>
      <p:ext uri="{BB962C8B-B14F-4D97-AF65-F5344CB8AC3E}">
        <p14:creationId xmlns:p14="http://schemas.microsoft.com/office/powerpoint/2010/main" val="31374195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功能三：启动</a:t>
            </a:r>
            <a:r>
              <a:rPr lang="en-US" altLang="zh-CN" dirty="0"/>
              <a:t>Hive</a:t>
            </a:r>
            <a:r>
              <a:rPr lang="zh-CN" altLang="en-US" dirty="0"/>
              <a:t>服务</a:t>
            </a:r>
            <a:endParaRPr lang="en-US" altLang="zh-CN" dirty="0"/>
          </a:p>
          <a:p>
            <a:pPr marL="0" indent="0">
              <a:buNone/>
            </a:pPr>
            <a:r>
              <a:rPr lang="zh-CN" altLang="en-US" dirty="0"/>
              <a:t>比如</a:t>
            </a:r>
            <a:r>
              <a:rPr lang="en-US" altLang="zh-CN" dirty="0"/>
              <a:t>metastore</a:t>
            </a:r>
            <a:r>
              <a:rPr lang="zh-CN" altLang="en-US" dirty="0"/>
              <a:t>服务和</a:t>
            </a:r>
            <a:r>
              <a:rPr lang="en-US" altLang="zh-CN" dirty="0"/>
              <a:t>hiveserver2</a:t>
            </a:r>
            <a:r>
              <a:rPr lang="zh-CN" altLang="en-US" dirty="0"/>
              <a:t>服务的启动。</a:t>
            </a:r>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472637" y="3645867"/>
            <a:ext cx="7226083" cy="138499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启动服务</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#--hiveconf</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--hiveconf </a:t>
            </a:r>
            <a:r>
              <a:rPr lang="zh-CN" altLang="zh-CN" sz="1200" dirty="0">
                <a:solidFill>
                  <a:srgbClr val="000000"/>
                </a:solidFill>
                <a:latin typeface="Arial Unicode MS" panose="020B0604020202020204" pitchFamily="34" charset="-122"/>
                <a:ea typeface="JetBrains Mono"/>
              </a:rPr>
              <a:t>hive.root.logger</a:t>
            </a:r>
            <a:r>
              <a:rPr lang="zh-CN" altLang="zh-CN" sz="1200" dirty="0">
                <a:solidFill>
                  <a:srgbClr val="080808"/>
                </a:solidFill>
                <a:latin typeface="Arial Unicode MS" panose="020B0604020202020204" pitchFamily="34" charset="-122"/>
                <a:ea typeface="JetBrains Mono"/>
              </a:rPr>
              <a:t>=DEBUG,console</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#--service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--service metastore</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--service hiveserver2</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96003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$HIVE_HOME/bin/beeline</a:t>
            </a:r>
            <a:r>
              <a:rPr lang="zh-CN" altLang="en-US" dirty="0"/>
              <a:t>被称之为</a:t>
            </a:r>
            <a:r>
              <a:rPr lang="zh-CN" altLang="en-US" dirty="0">
                <a:solidFill>
                  <a:srgbClr val="FF0000"/>
                </a:solidFill>
              </a:rPr>
              <a:t>第二代客户端</a:t>
            </a:r>
            <a:r>
              <a:rPr lang="zh-CN" altLang="en-US" dirty="0"/>
              <a:t>或者新客户端，是一个</a:t>
            </a:r>
            <a:r>
              <a:rPr lang="en-US" altLang="zh-CN" dirty="0"/>
              <a:t>JDBC</a:t>
            </a:r>
            <a:r>
              <a:rPr lang="zh-CN" altLang="en-US" dirty="0"/>
              <a:t>客户端，是官方强烈推荐使用的</a:t>
            </a:r>
            <a:r>
              <a:rPr lang="en-US" altLang="zh-CN" dirty="0"/>
              <a:t>Hive</a:t>
            </a:r>
            <a:r>
              <a:rPr lang="zh-CN" altLang="en-US" dirty="0"/>
              <a:t>命令行工具。和第一代客户端相比，性能加强安全性提高。</a:t>
            </a:r>
            <a:r>
              <a:rPr lang="en-US" altLang="zh-CN" dirty="0"/>
              <a:t>Beeline</a:t>
            </a:r>
            <a:r>
              <a:rPr lang="zh-CN" altLang="en-US" dirty="0"/>
              <a:t>在嵌入式模式和远程模式下均可工作。</a:t>
            </a:r>
          </a:p>
          <a:p>
            <a:r>
              <a:rPr lang="zh-CN" altLang="en-US" dirty="0"/>
              <a:t>在嵌入式模式下，它运行嵌入式</a:t>
            </a:r>
            <a:r>
              <a:rPr lang="en-US" altLang="zh-CN" dirty="0"/>
              <a:t>Hive(</a:t>
            </a:r>
            <a:r>
              <a:rPr lang="zh-CN" altLang="en-US" dirty="0"/>
              <a:t>类似于</a:t>
            </a:r>
            <a:r>
              <a:rPr lang="en-US" altLang="zh-CN" dirty="0"/>
              <a:t>Hive CLI)</a:t>
            </a:r>
            <a:r>
              <a:rPr lang="zh-CN" altLang="en-US" dirty="0"/>
              <a:t>；</a:t>
            </a:r>
          </a:p>
          <a:p>
            <a:r>
              <a:rPr lang="zh-CN" altLang="en-US" dirty="0">
                <a:solidFill>
                  <a:srgbClr val="92D050"/>
                </a:solidFill>
              </a:rPr>
              <a:t>远程模式下</a:t>
            </a:r>
            <a:r>
              <a:rPr lang="en-US" altLang="zh-CN" dirty="0">
                <a:solidFill>
                  <a:srgbClr val="92D050"/>
                </a:solidFill>
              </a:rPr>
              <a:t>beeline</a:t>
            </a:r>
            <a:r>
              <a:rPr lang="zh-CN" altLang="en-US" dirty="0">
                <a:solidFill>
                  <a:srgbClr val="92D050"/>
                </a:solidFill>
              </a:rPr>
              <a:t>通过</a:t>
            </a:r>
            <a:r>
              <a:rPr lang="en-US" altLang="zh-CN" dirty="0">
                <a:solidFill>
                  <a:srgbClr val="92D050"/>
                </a:solidFill>
              </a:rPr>
              <a:t>Thrift</a:t>
            </a:r>
            <a:r>
              <a:rPr lang="zh-CN" altLang="en-US" dirty="0">
                <a:solidFill>
                  <a:srgbClr val="92D050"/>
                </a:solidFill>
              </a:rPr>
              <a:t>连接到单独的</a:t>
            </a:r>
            <a:r>
              <a:rPr lang="en-US" altLang="zh-CN" dirty="0">
                <a:solidFill>
                  <a:srgbClr val="92D050"/>
                </a:solidFill>
              </a:rPr>
              <a:t>HiveServer2</a:t>
            </a:r>
            <a:r>
              <a:rPr lang="zh-CN" altLang="en-US" dirty="0">
                <a:solidFill>
                  <a:srgbClr val="92D050"/>
                </a:solidFill>
              </a:rPr>
              <a:t>服务上，这也是官方推荐在生产环境中使用的模式</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Beeline CLI</a:t>
            </a:r>
            <a:endParaRPr lang="zh-CN" altLang="en-US" dirty="0"/>
          </a:p>
        </p:txBody>
      </p:sp>
      <p:pic>
        <p:nvPicPr>
          <p:cNvPr id="8" name="图片 7"/>
          <p:cNvPicPr/>
          <p:nvPr/>
        </p:nvPicPr>
        <p:blipFill>
          <a:blip r:embed="rId2"/>
          <a:stretch>
            <a:fillRect/>
          </a:stretch>
        </p:blipFill>
        <p:spPr>
          <a:xfrm>
            <a:off x="2242976" y="3469217"/>
            <a:ext cx="7685405" cy="3074457"/>
          </a:xfrm>
          <a:prstGeom prst="rect">
            <a:avLst/>
          </a:prstGeom>
          <a:ln>
            <a:solidFill>
              <a:schemeClr val="accent1"/>
            </a:solidFill>
          </a:ln>
        </p:spPr>
      </p:pic>
    </p:spTree>
    <p:extLst>
      <p:ext uri="{BB962C8B-B14F-4D97-AF65-F5344CB8AC3E}">
        <p14:creationId xmlns:p14="http://schemas.microsoft.com/office/powerpoint/2010/main" val="629818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Beeline</a:t>
            </a:r>
            <a:r>
              <a:rPr lang="zh-CN" altLang="en-US" dirty="0"/>
              <a:t>支持的参数非常多，可以通过官方文档进行查询</a:t>
            </a:r>
          </a:p>
          <a:p>
            <a:pPr marL="0" indent="0">
              <a:buNone/>
            </a:pPr>
            <a:r>
              <a:rPr lang="en-US" altLang="zh-CN" dirty="0">
                <a:hlinkClick r:id="rId2"/>
              </a:rPr>
              <a:t>https://cwiki.apache.org/confluence/display/Hive/HiveServer2+Clients#HiveServer2Clients-Beeline%E2%80%93NewCommandLineShell</a:t>
            </a:r>
            <a:endParaRPr lang="en-US" altLang="zh-CN"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Beeline CLI</a:t>
            </a:r>
            <a:r>
              <a:rPr lang="zh-CN" altLang="en-US" dirty="0"/>
              <a:t>客户端</a:t>
            </a:r>
          </a:p>
        </p:txBody>
      </p:sp>
      <p:pic>
        <p:nvPicPr>
          <p:cNvPr id="9" name="图片 8"/>
          <p:cNvPicPr/>
          <p:nvPr/>
        </p:nvPicPr>
        <p:blipFill>
          <a:blip r:embed="rId3"/>
          <a:stretch>
            <a:fillRect/>
          </a:stretch>
        </p:blipFill>
        <p:spPr>
          <a:xfrm>
            <a:off x="3237704" y="3132300"/>
            <a:ext cx="5695950" cy="2922270"/>
          </a:xfrm>
          <a:prstGeom prst="rect">
            <a:avLst/>
          </a:prstGeom>
          <a:ln>
            <a:solidFill>
              <a:schemeClr val="accent1"/>
            </a:solidFill>
          </a:ln>
        </p:spPr>
      </p:pic>
    </p:spTree>
    <p:extLst>
      <p:ext uri="{BB962C8B-B14F-4D97-AF65-F5344CB8AC3E}">
        <p14:creationId xmlns:p14="http://schemas.microsoft.com/office/powerpoint/2010/main" val="2024875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常见的使用方式如下所示：</a:t>
            </a:r>
            <a:endParaRPr lang="en-US" altLang="zh-CN" dirty="0"/>
          </a:p>
          <a:p>
            <a:pPr marL="0" indent="0">
              <a:buNone/>
            </a:pPr>
            <a:r>
              <a:rPr lang="zh-CN" altLang="en-US" dirty="0">
                <a:solidFill>
                  <a:srgbClr val="92D050"/>
                </a:solidFill>
              </a:rPr>
              <a:t>在启动</a:t>
            </a:r>
            <a:r>
              <a:rPr lang="en-US" altLang="zh-CN" dirty="0">
                <a:solidFill>
                  <a:srgbClr val="92D050"/>
                </a:solidFill>
              </a:rPr>
              <a:t>hiveserver2</a:t>
            </a:r>
            <a:r>
              <a:rPr lang="zh-CN" altLang="en-US" dirty="0">
                <a:solidFill>
                  <a:srgbClr val="92D050"/>
                </a:solidFill>
              </a:rPr>
              <a:t>服务的前提下使用</a:t>
            </a:r>
            <a:r>
              <a:rPr lang="en-US" altLang="zh-CN" dirty="0">
                <a:solidFill>
                  <a:srgbClr val="92D050"/>
                </a:solidFill>
              </a:rPr>
              <a:t>beeline</a:t>
            </a:r>
            <a:r>
              <a:rPr lang="zh-CN" altLang="en-US" dirty="0">
                <a:solidFill>
                  <a:srgbClr val="92D050"/>
                </a:solidFill>
              </a:rPr>
              <a:t>远程连接</a:t>
            </a:r>
            <a:r>
              <a:rPr lang="en-US" altLang="zh-CN" dirty="0"/>
              <a:t>HS2</a:t>
            </a:r>
            <a:r>
              <a:rPr lang="zh-CN" altLang="en-US" dirty="0"/>
              <a:t>服务。</a:t>
            </a:r>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Beeline CLI</a:t>
            </a:r>
            <a:r>
              <a:rPr lang="zh-CN" altLang="en-US" dirty="0"/>
              <a:t>客户端</a:t>
            </a:r>
          </a:p>
        </p:txBody>
      </p:sp>
      <p:sp>
        <p:nvSpPr>
          <p:cNvPr id="8" name="TextBox 3">
            <a:extLst>
              <a:ext uri="{FF2B5EF4-FFF2-40B4-BE49-F238E27FC236}">
                <a16:creationId xmlns:a16="http://schemas.microsoft.com/office/drawing/2014/main" id="{0C998B78-AB18-3C47-A1C7-25AE9A3A40B0}"/>
              </a:ext>
            </a:extLst>
          </p:cNvPr>
          <p:cNvSpPr txBox="1"/>
          <p:nvPr/>
        </p:nvSpPr>
        <p:spPr>
          <a:xfrm>
            <a:off x="3687031" y="3338686"/>
            <a:ext cx="4797296" cy="1938992"/>
          </a:xfrm>
          <a:prstGeom prst="rect">
            <a:avLst/>
          </a:prstGeom>
          <a:solidFill>
            <a:srgbClr val="FFFFE4"/>
          </a:solidFill>
          <a:ln w="3175">
            <a:solidFill>
              <a:srgbClr val="919191"/>
            </a:solidFill>
          </a:ln>
        </p:spPr>
        <p:txBody>
          <a:bodyPr wrap="square">
            <a:spAutoFit/>
          </a:bodyPr>
          <a:lstStyle/>
          <a:p>
            <a:r>
              <a:rPr lang="en-US" altLang="zh-CN" sz="1200" dirty="0">
                <a:solidFill>
                  <a:srgbClr val="080808"/>
                </a:solidFill>
                <a:latin typeface="微软雅黑" panose="020B0503020204020204" pitchFamily="34" charset="-122"/>
                <a:cs typeface="Courier New" panose="02070309020205020404" pitchFamily="49" charset="0"/>
              </a:rPr>
              <a:t>[root@node3 ~]</a:t>
            </a:r>
            <a:r>
              <a:rPr lang="en-US" altLang="zh-CN" sz="1200" i="1" dirty="0">
                <a:solidFill>
                  <a:srgbClr val="8C8C8C"/>
                </a:solidFill>
                <a:latin typeface="微软雅黑" panose="020B0503020204020204" pitchFamily="34" charset="-122"/>
                <a:cs typeface="Courier New" panose="02070309020205020404" pitchFamily="49" charset="0"/>
              </a:rPr>
              <a:t># /export/server/hive/bin/beeline </a:t>
            </a:r>
            <a:br>
              <a:rPr lang="en-US" altLang="zh-CN" sz="1200" i="1" dirty="0">
                <a:solidFill>
                  <a:srgbClr val="8C8C8C"/>
                </a:solidFill>
                <a:latin typeface="微软雅黑" panose="020B0503020204020204" pitchFamily="34" charset="-122"/>
                <a:cs typeface="Courier New" panose="02070309020205020404" pitchFamily="49" charset="0"/>
              </a:rPr>
            </a:br>
            <a:r>
              <a:rPr lang="en-US" altLang="zh-CN" sz="1200" dirty="0" err="1">
                <a:solidFill>
                  <a:srgbClr val="0073BF"/>
                </a:solidFill>
                <a:latin typeface="微软雅黑" panose="020B0503020204020204" pitchFamily="34" charset="-122"/>
                <a:cs typeface="Courier New" panose="02070309020205020404" pitchFamily="49" charset="0"/>
              </a:rPr>
              <a:t>Beeline</a:t>
            </a:r>
            <a:r>
              <a:rPr lang="en-US" altLang="zh-CN" sz="1200" dirty="0">
                <a:solidFill>
                  <a:srgbClr val="0073BF"/>
                </a:solidFill>
                <a:latin typeface="微软雅黑" panose="020B0503020204020204" pitchFamily="34" charset="-122"/>
                <a:cs typeface="Courier New" panose="02070309020205020404" pitchFamily="49" charset="0"/>
              </a:rPr>
              <a:t> </a:t>
            </a:r>
            <a:r>
              <a:rPr lang="en-US" altLang="zh-CN" sz="1200" dirty="0">
                <a:solidFill>
                  <a:srgbClr val="080808"/>
                </a:solidFill>
                <a:latin typeface="微软雅黑" panose="020B0503020204020204" pitchFamily="34" charset="-122"/>
                <a:cs typeface="Courier New" panose="02070309020205020404" pitchFamily="49" charset="0"/>
              </a:rPr>
              <a:t>version 3.1.2 by Apache Hive</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beeline</a:t>
            </a:r>
            <a:r>
              <a:rPr lang="en-US" altLang="zh-CN" sz="1200" dirty="0">
                <a:solidFill>
                  <a:srgbClr val="0033B3"/>
                </a:solidFill>
                <a:latin typeface="微软雅黑" panose="020B0503020204020204" pitchFamily="34" charset="-122"/>
                <a:cs typeface="Courier New" panose="02070309020205020404" pitchFamily="49" charset="0"/>
              </a:rPr>
              <a:t>&gt; </a:t>
            </a:r>
            <a:r>
              <a:rPr lang="en-US" altLang="zh-CN" sz="1200" dirty="0">
                <a:solidFill>
                  <a:srgbClr val="FF0000"/>
                </a:solidFill>
                <a:latin typeface="微软雅黑" panose="020B0503020204020204" pitchFamily="34" charset="-122"/>
                <a:cs typeface="Courier New" panose="02070309020205020404" pitchFamily="49" charset="0"/>
              </a:rPr>
              <a:t>! connect jdbc:hive2://node1:10000</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Connecting </a:t>
            </a:r>
            <a:r>
              <a:rPr lang="en-US" altLang="zh-CN" sz="1200" dirty="0">
                <a:solidFill>
                  <a:srgbClr val="080808"/>
                </a:solidFill>
                <a:latin typeface="微软雅黑" panose="020B0503020204020204" pitchFamily="34" charset="-122"/>
                <a:cs typeface="Courier New" panose="02070309020205020404" pitchFamily="49" charset="0"/>
              </a:rPr>
              <a:t>to jdbc:hive2://node1:10000</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Enter </a:t>
            </a:r>
            <a:r>
              <a:rPr lang="en-US" altLang="zh-CN" sz="1200" dirty="0">
                <a:solidFill>
                  <a:srgbClr val="080808"/>
                </a:solidFill>
                <a:latin typeface="微软雅黑" panose="020B0503020204020204" pitchFamily="34" charset="-122"/>
                <a:cs typeface="Courier New" panose="02070309020205020404" pitchFamily="49" charset="0"/>
              </a:rPr>
              <a:t>username </a:t>
            </a:r>
            <a:r>
              <a:rPr lang="en-US" altLang="zh-CN" sz="1200" dirty="0">
                <a:solidFill>
                  <a:srgbClr val="0033B3"/>
                </a:solidFill>
                <a:latin typeface="微软雅黑" panose="020B0503020204020204" pitchFamily="34" charset="-122"/>
                <a:cs typeface="Courier New" panose="02070309020205020404" pitchFamily="49" charset="0"/>
              </a:rPr>
              <a:t>for </a:t>
            </a:r>
            <a:r>
              <a:rPr lang="en-US" altLang="zh-CN" sz="1200" dirty="0">
                <a:solidFill>
                  <a:srgbClr val="080808"/>
                </a:solidFill>
                <a:latin typeface="微软雅黑" panose="020B0503020204020204" pitchFamily="34" charset="-122"/>
                <a:cs typeface="Courier New" panose="02070309020205020404" pitchFamily="49" charset="0"/>
              </a:rPr>
              <a:t>jdbc:hive2://node1:10000:</a:t>
            </a:r>
            <a:r>
              <a:rPr lang="en-US" altLang="zh-CN" sz="1200" dirty="0">
                <a:solidFill>
                  <a:srgbClr val="FF0000"/>
                </a:solidFill>
                <a:latin typeface="微软雅黑" panose="020B0503020204020204" pitchFamily="34" charset="-122"/>
                <a:cs typeface="Courier New" panose="02070309020205020404" pitchFamily="49" charset="0"/>
              </a:rPr>
              <a:t> root</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Enter </a:t>
            </a:r>
            <a:r>
              <a:rPr lang="en-US" altLang="zh-CN" sz="1200" dirty="0">
                <a:solidFill>
                  <a:srgbClr val="080808"/>
                </a:solidFill>
                <a:latin typeface="微软雅黑" panose="020B0503020204020204" pitchFamily="34" charset="-122"/>
                <a:cs typeface="Courier New" panose="02070309020205020404" pitchFamily="49" charset="0"/>
              </a:rPr>
              <a:t>password </a:t>
            </a:r>
            <a:r>
              <a:rPr lang="en-US" altLang="zh-CN" sz="1200" dirty="0">
                <a:solidFill>
                  <a:srgbClr val="0033B3"/>
                </a:solidFill>
                <a:latin typeface="微软雅黑" panose="020B0503020204020204" pitchFamily="34" charset="-122"/>
                <a:cs typeface="Courier New" panose="02070309020205020404" pitchFamily="49" charset="0"/>
              </a:rPr>
              <a:t>for </a:t>
            </a:r>
            <a:r>
              <a:rPr lang="en-US" altLang="zh-CN" sz="1200" dirty="0">
                <a:solidFill>
                  <a:srgbClr val="080808"/>
                </a:solidFill>
                <a:latin typeface="微软雅黑" panose="020B0503020204020204" pitchFamily="34" charset="-122"/>
                <a:cs typeface="Courier New" panose="02070309020205020404" pitchFamily="49" charset="0"/>
              </a:rPr>
              <a:t>jdbc:hive2://node1:10000: </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Connected </a:t>
            </a:r>
            <a:r>
              <a:rPr lang="en-US" altLang="zh-CN" sz="1200" dirty="0">
                <a:solidFill>
                  <a:srgbClr val="080808"/>
                </a:solidFill>
                <a:latin typeface="微软雅黑" panose="020B0503020204020204" pitchFamily="34" charset="-122"/>
                <a:cs typeface="Courier New" panose="02070309020205020404" pitchFamily="49" charset="0"/>
              </a:rPr>
              <a:t>to: Apache Hive </a:t>
            </a:r>
            <a:r>
              <a:rPr lang="en-US" altLang="zh-CN" sz="1200" dirty="0">
                <a:solidFill>
                  <a:srgbClr val="0073BF"/>
                </a:solidFill>
                <a:latin typeface="微软雅黑" panose="020B0503020204020204" pitchFamily="34" charset="-122"/>
                <a:cs typeface="Courier New" panose="02070309020205020404" pitchFamily="49" charset="0"/>
              </a:rPr>
              <a:t>(version </a:t>
            </a:r>
            <a:r>
              <a:rPr lang="en-US" altLang="zh-CN" sz="1200" dirty="0">
                <a:solidFill>
                  <a:srgbClr val="080808"/>
                </a:solidFill>
                <a:latin typeface="微软雅黑" panose="020B0503020204020204" pitchFamily="34" charset="-122"/>
                <a:cs typeface="Courier New" panose="02070309020205020404" pitchFamily="49" charset="0"/>
              </a:rPr>
              <a:t>3.1.2</a:t>
            </a:r>
            <a:r>
              <a:rPr lang="en-US" altLang="zh-CN" sz="1200" dirty="0">
                <a:solidFill>
                  <a:srgbClr val="0073BF"/>
                </a:solidFill>
                <a:latin typeface="微软雅黑" panose="020B0503020204020204" pitchFamily="34" charset="-122"/>
                <a:cs typeface="Courier New" panose="02070309020205020404" pitchFamily="49" charset="0"/>
              </a:rPr>
              <a:t>)</a:t>
            </a:r>
            <a:br>
              <a:rPr lang="en-US" altLang="zh-CN" sz="1200" dirty="0">
                <a:solidFill>
                  <a:srgbClr val="0073BF"/>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Driver: </a:t>
            </a:r>
            <a:r>
              <a:rPr lang="en-US" altLang="zh-CN" sz="1200" dirty="0">
                <a:solidFill>
                  <a:srgbClr val="080808"/>
                </a:solidFill>
                <a:latin typeface="微软雅黑" panose="020B0503020204020204" pitchFamily="34" charset="-122"/>
                <a:cs typeface="Courier New" panose="02070309020205020404" pitchFamily="49" charset="0"/>
              </a:rPr>
              <a:t>Hive JDBC </a:t>
            </a:r>
            <a:r>
              <a:rPr lang="en-US" altLang="zh-CN" sz="1200" dirty="0">
                <a:solidFill>
                  <a:srgbClr val="0073BF"/>
                </a:solidFill>
                <a:latin typeface="微软雅黑" panose="020B0503020204020204" pitchFamily="34" charset="-122"/>
                <a:cs typeface="Courier New" panose="02070309020205020404" pitchFamily="49" charset="0"/>
              </a:rPr>
              <a:t>(version </a:t>
            </a:r>
            <a:r>
              <a:rPr lang="en-US" altLang="zh-CN" sz="1200" dirty="0">
                <a:solidFill>
                  <a:srgbClr val="080808"/>
                </a:solidFill>
                <a:latin typeface="微软雅黑" panose="020B0503020204020204" pitchFamily="34" charset="-122"/>
                <a:cs typeface="Courier New" panose="02070309020205020404" pitchFamily="49" charset="0"/>
              </a:rPr>
              <a:t>3.1.2</a:t>
            </a:r>
            <a:r>
              <a:rPr lang="en-US" altLang="zh-CN" sz="1200" dirty="0">
                <a:solidFill>
                  <a:srgbClr val="0073BF"/>
                </a:solidFill>
                <a:latin typeface="微软雅黑" panose="020B0503020204020204" pitchFamily="34" charset="-122"/>
                <a:cs typeface="Courier New" panose="02070309020205020404" pitchFamily="49" charset="0"/>
              </a:rPr>
              <a:t>)</a:t>
            </a:r>
            <a:br>
              <a:rPr lang="en-US" altLang="zh-CN" sz="1200" dirty="0">
                <a:solidFill>
                  <a:srgbClr val="0073BF"/>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Transaction </a:t>
            </a:r>
            <a:r>
              <a:rPr lang="en-US" altLang="zh-CN" sz="1200" dirty="0">
                <a:solidFill>
                  <a:srgbClr val="080808"/>
                </a:solidFill>
                <a:latin typeface="微软雅黑" panose="020B0503020204020204" pitchFamily="34" charset="-122"/>
                <a:cs typeface="Courier New" panose="02070309020205020404" pitchFamily="49" charset="0"/>
              </a:rPr>
              <a:t>isolation: TRANSACTION_REPEATABLE_READ</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0: </a:t>
            </a:r>
            <a:r>
              <a:rPr lang="en-US" altLang="zh-CN" sz="1200" dirty="0">
                <a:solidFill>
                  <a:srgbClr val="080808"/>
                </a:solidFill>
                <a:latin typeface="微软雅黑" panose="020B0503020204020204" pitchFamily="34" charset="-122"/>
                <a:cs typeface="Courier New" panose="02070309020205020404" pitchFamily="49" charset="0"/>
              </a:rPr>
              <a:t>jdbc:hive2://node1:10000</a:t>
            </a:r>
            <a:r>
              <a:rPr lang="en-US" altLang="zh-CN" sz="1200" dirty="0">
                <a:solidFill>
                  <a:srgbClr val="0033B3"/>
                </a:solidFill>
                <a:latin typeface="微软雅黑" panose="020B0503020204020204" pitchFamily="34" charset="-122"/>
                <a:cs typeface="Courier New" panose="02070309020205020404" pitchFamily="49" charset="0"/>
              </a:rPr>
              <a:t>&gt;</a:t>
            </a:r>
            <a:endParaRPr lang="zh-CN" altLang="en-US" sz="1200" dirty="0"/>
          </a:p>
        </p:txBody>
      </p:sp>
    </p:spTree>
    <p:extLst>
      <p:ext uri="{BB962C8B-B14F-4D97-AF65-F5344CB8AC3E}">
        <p14:creationId xmlns:p14="http://schemas.microsoft.com/office/powerpoint/2010/main" val="18501307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CLIs and Commands</a:t>
            </a:r>
            <a:r>
              <a:rPr lang="zh-CN" altLang="en-US" dirty="0">
                <a:solidFill>
                  <a:schemeClr val="tx1"/>
                </a:solidFill>
              </a:rPr>
              <a:t>客户端和命令</a:t>
            </a:r>
            <a:endParaRPr lang="en-US" altLang="zh-CN" dirty="0">
              <a:solidFill>
                <a:schemeClr val="tx1"/>
              </a:solidFill>
            </a:endParaRPr>
          </a:p>
          <a:p>
            <a:r>
              <a:rPr kumimoji="1" lang="en-US" altLang="zh-CN" dirty="0">
                <a:solidFill>
                  <a:srgbClr val="FF0000"/>
                </a:solidFill>
              </a:rPr>
              <a:t>Configuration Properties</a:t>
            </a:r>
            <a:r>
              <a:rPr kumimoji="1" lang="zh-CN" altLang="en-US" dirty="0">
                <a:solidFill>
                  <a:srgbClr val="FF0000"/>
                </a:solidFill>
              </a:rPr>
              <a:t>属性配置</a:t>
            </a:r>
          </a:p>
        </p:txBody>
      </p:sp>
    </p:spTree>
    <p:extLst>
      <p:ext uri="{BB962C8B-B14F-4D97-AF65-F5344CB8AC3E}">
        <p14:creationId xmlns:p14="http://schemas.microsoft.com/office/powerpoint/2010/main" val="15057466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a:t>
            </a:r>
            <a:r>
              <a:rPr lang="zh-CN" altLang="en-US" dirty="0"/>
              <a:t>除了默认的属性配置之外，还支持用户使用时修改配置；</a:t>
            </a:r>
            <a:endParaRPr lang="en-US" altLang="zh-CN" dirty="0"/>
          </a:p>
          <a:p>
            <a:r>
              <a:rPr lang="zh-CN" altLang="en-US" dirty="0"/>
              <a:t>修改</a:t>
            </a:r>
            <a:r>
              <a:rPr lang="en-US" altLang="zh-CN" dirty="0"/>
              <a:t>Hive</a:t>
            </a:r>
            <a:r>
              <a:rPr lang="zh-CN" altLang="en-US" dirty="0"/>
              <a:t>配置之前，作为用户需要掌握两件事：</a:t>
            </a:r>
          </a:p>
          <a:p>
            <a:pPr>
              <a:buFont typeface="+mj-lt"/>
              <a:buAutoNum type="arabicPeriod"/>
            </a:pPr>
            <a:r>
              <a:rPr lang="zh-CN" altLang="en-US" dirty="0">
                <a:solidFill>
                  <a:srgbClr val="92D050"/>
                </a:solidFill>
              </a:rPr>
              <a:t>有哪些属性支持用户修改，属性的功能、作用是什么</a:t>
            </a:r>
            <a:r>
              <a:rPr lang="zh-CN" altLang="en-US" dirty="0"/>
              <a:t>；</a:t>
            </a:r>
          </a:p>
          <a:p>
            <a:pPr>
              <a:buFont typeface="+mj-lt"/>
              <a:buAutoNum type="arabicPeriod"/>
            </a:pPr>
            <a:r>
              <a:rPr lang="zh-CN" altLang="en-US" dirty="0">
                <a:solidFill>
                  <a:srgbClr val="92D050"/>
                </a:solidFill>
              </a:rPr>
              <a:t>支持哪种方式进行修改</a:t>
            </a:r>
            <a:r>
              <a:rPr lang="zh-CN" altLang="en-US" dirty="0"/>
              <a:t>，是临时生效还是永久生效的。</a:t>
            </a:r>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spTree>
    <p:extLst>
      <p:ext uri="{BB962C8B-B14F-4D97-AF65-F5344CB8AC3E}">
        <p14:creationId xmlns:p14="http://schemas.microsoft.com/office/powerpoint/2010/main" val="1700596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a:t>
            </a:r>
            <a:r>
              <a:rPr lang="zh-CN" altLang="en-US" dirty="0"/>
              <a:t>配置属性是在</a:t>
            </a:r>
            <a:r>
              <a:rPr lang="en-US" altLang="zh-CN" b="1" dirty="0">
                <a:solidFill>
                  <a:srgbClr val="92D050"/>
                </a:solidFill>
              </a:rPr>
              <a:t>HiveConf.Java</a:t>
            </a:r>
            <a:r>
              <a:rPr lang="zh-CN" altLang="en-US" dirty="0"/>
              <a:t>类中管理的，可以参考文件以获取当前使用版中可用的配置属性列表；</a:t>
            </a:r>
            <a:endParaRPr lang="en-US" altLang="zh-CN" dirty="0"/>
          </a:p>
          <a:p>
            <a:r>
              <a:rPr lang="zh-CN" altLang="en-US" dirty="0"/>
              <a:t>从</a:t>
            </a:r>
            <a:r>
              <a:rPr lang="en-US" altLang="zh-CN" dirty="0"/>
              <a:t>Hive 0.14.0</a:t>
            </a:r>
            <a:r>
              <a:rPr lang="zh-CN" altLang="en-US" dirty="0"/>
              <a:t>开始，会从</a:t>
            </a:r>
            <a:r>
              <a:rPr lang="en-US" altLang="zh-CN" dirty="0"/>
              <a:t>HiveConf.java</a:t>
            </a:r>
            <a:r>
              <a:rPr lang="zh-CN" altLang="en-US" dirty="0"/>
              <a:t>类中直接生成配置模板文件</a:t>
            </a:r>
            <a:r>
              <a:rPr lang="en-US" altLang="zh-CN" b="1" dirty="0">
                <a:solidFill>
                  <a:srgbClr val="92D050"/>
                </a:solidFill>
              </a:rPr>
              <a:t>hive-</a:t>
            </a:r>
            <a:r>
              <a:rPr lang="en-US" altLang="zh-CN" b="1" dirty="0" err="1">
                <a:solidFill>
                  <a:srgbClr val="92D050"/>
                </a:solidFill>
              </a:rPr>
              <a:t>default.xml.template</a:t>
            </a:r>
            <a:r>
              <a:rPr lang="zh-CN" altLang="en-US" dirty="0"/>
              <a:t>；</a:t>
            </a:r>
            <a:endParaRPr lang="en-US" altLang="zh-CN" dirty="0"/>
          </a:p>
          <a:p>
            <a:r>
              <a:rPr lang="zh-CN" altLang="en-US" dirty="0"/>
              <a:t>详细的配置参数大全可以参考</a:t>
            </a:r>
            <a:r>
              <a:rPr lang="en-US" altLang="zh-CN" dirty="0"/>
              <a:t>Hive</a:t>
            </a:r>
            <a:r>
              <a:rPr lang="zh-CN" altLang="en-US" dirty="0"/>
              <a:t>官网配置参数，在页面使用</a:t>
            </a:r>
            <a:r>
              <a:rPr lang="en-US" altLang="zh-CN" dirty="0" err="1"/>
              <a:t>ctrl+f</a:t>
            </a:r>
            <a:r>
              <a:rPr lang="zh-CN" altLang="en-US" dirty="0"/>
              <a:t>进行搜索。</a:t>
            </a:r>
          </a:p>
          <a:p>
            <a:pPr marL="0" indent="0">
              <a:buNone/>
            </a:pPr>
            <a:r>
              <a:rPr lang="en-US" altLang="zh-CN" dirty="0">
                <a:hlinkClick r:id="rId2"/>
              </a:rPr>
              <a:t>https://cwiki.apache.org/confluence/display/Hive/Configuration+Properties</a:t>
            </a:r>
            <a:endParaRPr lang="en-US" altLang="zh-CN" dirty="0"/>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pic>
        <p:nvPicPr>
          <p:cNvPr id="8" name="图片 7"/>
          <p:cNvPicPr/>
          <p:nvPr/>
        </p:nvPicPr>
        <p:blipFill>
          <a:blip r:embed="rId3"/>
          <a:stretch>
            <a:fillRect/>
          </a:stretch>
        </p:blipFill>
        <p:spPr>
          <a:xfrm>
            <a:off x="2611956" y="4260063"/>
            <a:ext cx="6947445" cy="2149789"/>
          </a:xfrm>
          <a:prstGeom prst="rect">
            <a:avLst/>
          </a:prstGeom>
          <a:ln>
            <a:solidFill>
              <a:schemeClr val="accent1"/>
            </a:solidFill>
          </a:ln>
        </p:spPr>
      </p:pic>
    </p:spTree>
    <p:extLst>
      <p:ext uri="{BB962C8B-B14F-4D97-AF65-F5344CB8AC3E}">
        <p14:creationId xmlns:p14="http://schemas.microsoft.com/office/powerpoint/2010/main" val="8548783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solidFill>
                  <a:srgbClr val="92D050"/>
                </a:solidFill>
              </a:rPr>
              <a:t>$HIVE_HOME/</a:t>
            </a:r>
            <a:r>
              <a:rPr lang="en-US" altLang="zh-CN" dirty="0" err="1">
                <a:solidFill>
                  <a:srgbClr val="92D050"/>
                </a:solidFill>
              </a:rPr>
              <a:t>conf</a:t>
            </a:r>
            <a:r>
              <a:rPr lang="zh-CN" altLang="en-US" dirty="0">
                <a:solidFill>
                  <a:srgbClr val="92D050"/>
                </a:solidFill>
              </a:rPr>
              <a:t>路径下，可以添加一个</a:t>
            </a:r>
            <a:r>
              <a:rPr lang="en-US" altLang="zh-CN" dirty="0">
                <a:solidFill>
                  <a:srgbClr val="92D050"/>
                </a:solidFill>
              </a:rPr>
              <a:t>hive-site.xml</a:t>
            </a:r>
            <a:r>
              <a:rPr lang="zh-CN" altLang="en-US" dirty="0">
                <a:solidFill>
                  <a:srgbClr val="92D050"/>
                </a:solidFill>
              </a:rPr>
              <a:t>文件</a:t>
            </a:r>
            <a:r>
              <a:rPr lang="zh-CN" altLang="en-US" dirty="0"/>
              <a:t>，把需要定义修改的配置属性添加进去，这个配置文件会</a:t>
            </a:r>
            <a:r>
              <a:rPr lang="zh-CN" altLang="en-US" dirty="0">
                <a:solidFill>
                  <a:srgbClr val="FF0000"/>
                </a:solidFill>
              </a:rPr>
              <a:t>影响到基于这个</a:t>
            </a:r>
            <a:r>
              <a:rPr lang="en-US" altLang="zh-CN" dirty="0">
                <a:solidFill>
                  <a:srgbClr val="FF0000"/>
                </a:solidFill>
              </a:rPr>
              <a:t>Hive</a:t>
            </a:r>
            <a:r>
              <a:rPr lang="zh-CN" altLang="en-US" dirty="0">
                <a:solidFill>
                  <a:srgbClr val="FF0000"/>
                </a:solidFill>
              </a:rPr>
              <a:t>安装包的任何一种服务启动、客户端使用方式</a:t>
            </a:r>
            <a:r>
              <a:rPr lang="zh-CN" altLang="en-US" dirty="0"/>
              <a:t>。</a:t>
            </a:r>
          </a:p>
          <a:p>
            <a:pPr marL="0" indent="0">
              <a:buNone/>
            </a:pPr>
            <a:r>
              <a:rPr lang="zh-CN" altLang="en-US" dirty="0"/>
              <a:t>比如使用</a:t>
            </a:r>
            <a:r>
              <a:rPr lang="en-US" altLang="zh-CN" dirty="0"/>
              <a:t>MySQL</a:t>
            </a:r>
            <a:r>
              <a:rPr lang="zh-CN" altLang="en-US" dirty="0"/>
              <a:t>作为元数据的存储介质，把连接</a:t>
            </a:r>
            <a:r>
              <a:rPr lang="en-US" altLang="zh-CN" dirty="0"/>
              <a:t>MySQL</a:t>
            </a:r>
            <a:r>
              <a:rPr lang="zh-CN" altLang="en-US" dirty="0"/>
              <a:t>的相关属性配置在</a:t>
            </a:r>
            <a:r>
              <a:rPr lang="en-US" altLang="zh-CN" dirty="0"/>
              <a:t>hive-site.xml</a:t>
            </a:r>
            <a:r>
              <a:rPr lang="zh-CN" altLang="en-US" dirty="0"/>
              <a:t>文件中，这样不管是本地模式还是远程模式启动，不管客户端本地连接还是远程连接，都将访问同一个元数据存储介质。</a:t>
            </a:r>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方式一：</a:t>
            </a:r>
            <a:r>
              <a:rPr lang="en-US" altLang="zh-CN" dirty="0"/>
              <a:t>hive-site.xml</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203290" y="3755920"/>
            <a:ext cx="7785420" cy="2677656"/>
          </a:xfrm>
          <a:prstGeom prst="rect">
            <a:avLst/>
          </a:prstGeom>
          <a:solidFill>
            <a:srgbClr val="FFFFE4"/>
          </a:solidFill>
          <a:ln w="3175">
            <a:solidFill>
              <a:srgbClr val="919191"/>
            </a:solidFill>
          </a:ln>
        </p:spPr>
        <p:txBody>
          <a:bodyPr wrap="square">
            <a:spAutoFit/>
          </a:bodyPr>
          <a:lstStyle/>
          <a:p>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configuration</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a:t>
            </a:r>
            <a:r>
              <a:rPr lang="en-US" altLang="zh-CN" sz="1200" i="1" dirty="0">
                <a:solidFill>
                  <a:srgbClr val="999999"/>
                </a:solidFill>
                <a:latin typeface="Courier New" panose="02070309020205020404" pitchFamily="49" charset="0"/>
                <a:ea typeface="宋体" panose="02010600030101010101" pitchFamily="2" charset="-122"/>
              </a:rPr>
              <a:t>&lt;!-- </a:t>
            </a:r>
            <a:r>
              <a:rPr lang="zh-CN" altLang="zh-CN" sz="1200" i="1" dirty="0">
                <a:solidFill>
                  <a:srgbClr val="999999"/>
                </a:solidFill>
                <a:ea typeface="宋体" panose="02010600030101010101" pitchFamily="2" charset="-122"/>
                <a:cs typeface="Courier New" panose="02070309020205020404" pitchFamily="49" charset="0"/>
              </a:rPr>
              <a:t>存储元数据</a:t>
            </a:r>
            <a:r>
              <a:rPr lang="en-US" altLang="zh-CN" sz="1200" i="1" dirty="0" err="1">
                <a:solidFill>
                  <a:srgbClr val="999999"/>
                </a:solidFill>
                <a:latin typeface="Courier New" panose="02070309020205020404" pitchFamily="49" charset="0"/>
                <a:ea typeface="宋体" panose="02010600030101010101" pitchFamily="2" charset="-122"/>
              </a:rPr>
              <a:t>mysql</a:t>
            </a:r>
            <a:r>
              <a:rPr lang="zh-CN" altLang="zh-CN" sz="1200" i="1" dirty="0">
                <a:solidFill>
                  <a:srgbClr val="999999"/>
                </a:solidFill>
                <a:ea typeface="宋体" panose="02010600030101010101" pitchFamily="2" charset="-122"/>
                <a:cs typeface="Courier New" panose="02070309020205020404" pitchFamily="49" charset="0"/>
              </a:rPr>
              <a:t>相关配置 </a:t>
            </a:r>
            <a:r>
              <a:rPr lang="en-US" altLang="zh-CN" sz="1200" i="1" dirty="0">
                <a:solidFill>
                  <a:srgbClr val="999999"/>
                </a:solidFill>
                <a:latin typeface="Courier New" panose="02070309020205020404" pitchFamily="49" charset="0"/>
                <a:ea typeface="宋体" panose="02010600030101010101" pitchFamily="2" charset="-122"/>
              </a:rPr>
              <a:t>--&gt;</a:t>
            </a:r>
            <a:br>
              <a:rPr lang="en-US" altLang="zh-CN" sz="1200" i="1" dirty="0">
                <a:solidFill>
                  <a:srgbClr val="999999"/>
                </a:solidFill>
                <a:latin typeface="Courier New" panose="02070309020205020404" pitchFamily="49" charset="0"/>
                <a:ea typeface="宋体" panose="02010600030101010101" pitchFamily="2" charset="-122"/>
              </a:rPr>
            </a:br>
            <a:r>
              <a:rPr lang="en-US" altLang="zh-CN" sz="1200" i="1" dirty="0">
                <a:solidFill>
                  <a:srgbClr val="999999"/>
                </a:solidFill>
                <a:latin typeface="Courier New" panose="02070309020205020404" pitchFamily="49" charset="0"/>
                <a:ea typeface="宋体" panose="02010600030101010101" pitchFamily="2" charset="-122"/>
              </a:rPr>
              <a:t>    </a:t>
            </a: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property</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name</a:t>
            </a:r>
            <a:r>
              <a:rPr lang="en-US" altLang="zh-CN" sz="1200" dirty="0">
                <a:solidFill>
                  <a:srgbClr val="080808"/>
                </a:solidFill>
                <a:latin typeface="Courier New" panose="02070309020205020404" pitchFamily="49" charset="0"/>
                <a:ea typeface="宋体" panose="02010600030101010101" pitchFamily="2" charset="-122"/>
              </a:rPr>
              <a:t>&gt;</a:t>
            </a:r>
            <a:r>
              <a:rPr lang="en-US" altLang="zh-CN" sz="1200" dirty="0" err="1">
                <a:solidFill>
                  <a:srgbClr val="080808"/>
                </a:solidFill>
                <a:latin typeface="Courier New" panose="02070309020205020404" pitchFamily="49" charset="0"/>
                <a:ea typeface="宋体" panose="02010600030101010101" pitchFamily="2" charset="-122"/>
              </a:rPr>
              <a:t>javax.jdo.option.ConnectionURL</a:t>
            </a: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name</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value</a:t>
            </a:r>
            <a:r>
              <a:rPr lang="en-US" altLang="zh-CN" sz="1200" dirty="0">
                <a:solidFill>
                  <a:srgbClr val="080808"/>
                </a:solidFill>
                <a:latin typeface="Courier New" panose="02070309020205020404" pitchFamily="49" charset="0"/>
                <a:ea typeface="宋体" panose="02010600030101010101" pitchFamily="2" charset="-122"/>
              </a:rPr>
              <a:t>&gt; </a:t>
            </a:r>
            <a:r>
              <a:rPr lang="en-US" altLang="zh-CN" sz="1200" dirty="0" err="1">
                <a:solidFill>
                  <a:srgbClr val="080808"/>
                </a:solidFill>
                <a:latin typeface="Courier New" panose="02070309020205020404" pitchFamily="49" charset="0"/>
                <a:ea typeface="宋体" panose="02010600030101010101" pitchFamily="2" charset="-122"/>
              </a:rPr>
              <a:t>jdbc:mysql</a:t>
            </a:r>
            <a:r>
              <a:rPr lang="en-US" altLang="zh-CN" sz="1200" dirty="0">
                <a:solidFill>
                  <a:srgbClr val="080808"/>
                </a:solidFill>
                <a:latin typeface="Courier New" panose="02070309020205020404" pitchFamily="49" charset="0"/>
                <a:ea typeface="宋体" panose="02010600030101010101" pitchFamily="2" charset="-122"/>
              </a:rPr>
              <a:t>://node1:3306/</a:t>
            </a:r>
            <a:r>
              <a:rPr lang="en-US" altLang="zh-CN" sz="1200" dirty="0" err="1">
                <a:solidFill>
                  <a:srgbClr val="080808"/>
                </a:solidFill>
                <a:latin typeface="Courier New" panose="02070309020205020404" pitchFamily="49" charset="0"/>
                <a:ea typeface="宋体" panose="02010600030101010101" pitchFamily="2" charset="-122"/>
              </a:rPr>
              <a:t>hive?createDatabaseIfNotExist</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true</a:t>
            </a:r>
            <a:r>
              <a:rPr lang="en-US" altLang="zh-CN" sz="1200" dirty="0" err="1">
                <a:solidFill>
                  <a:srgbClr val="174BE6"/>
                </a:solidFill>
                <a:latin typeface="Courier New" panose="02070309020205020404" pitchFamily="49" charset="0"/>
                <a:ea typeface="宋体" panose="02010600030101010101" pitchFamily="2" charset="-122"/>
              </a:rPr>
              <a:t>&amp;amp;</a:t>
            </a:r>
            <a:r>
              <a:rPr lang="en-US" altLang="zh-CN" sz="1200" dirty="0" err="1">
                <a:solidFill>
                  <a:srgbClr val="080808"/>
                </a:solidFill>
                <a:latin typeface="Courier New" panose="02070309020205020404" pitchFamily="49" charset="0"/>
                <a:ea typeface="宋体" panose="02010600030101010101" pitchFamily="2" charset="-122"/>
              </a:rPr>
              <a:t>useSSL</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false</a:t>
            </a:r>
            <a:r>
              <a:rPr lang="en-US" altLang="zh-CN" sz="1200" dirty="0" err="1">
                <a:solidFill>
                  <a:srgbClr val="174BE6"/>
                </a:solidFill>
                <a:latin typeface="Courier New" panose="02070309020205020404" pitchFamily="49" charset="0"/>
                <a:ea typeface="宋体" panose="02010600030101010101" pitchFamily="2" charset="-122"/>
              </a:rPr>
              <a:t>&amp;amp;</a:t>
            </a:r>
            <a:r>
              <a:rPr lang="en-US" altLang="zh-CN" sz="1200" dirty="0" err="1">
                <a:solidFill>
                  <a:srgbClr val="080808"/>
                </a:solidFill>
                <a:latin typeface="Courier New" panose="02070309020205020404" pitchFamily="49" charset="0"/>
                <a:ea typeface="宋体" panose="02010600030101010101" pitchFamily="2" charset="-122"/>
              </a:rPr>
              <a:t>useUnicode</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true</a:t>
            </a:r>
            <a:r>
              <a:rPr lang="en-US" altLang="zh-CN" sz="1200" dirty="0" err="1">
                <a:solidFill>
                  <a:srgbClr val="174BE6"/>
                </a:solidFill>
                <a:latin typeface="Courier New" panose="02070309020205020404" pitchFamily="49" charset="0"/>
                <a:ea typeface="宋体" panose="02010600030101010101" pitchFamily="2" charset="-122"/>
              </a:rPr>
              <a:t>&amp;amp;</a:t>
            </a:r>
            <a:r>
              <a:rPr lang="en-US" altLang="zh-CN" sz="1200" dirty="0" err="1">
                <a:solidFill>
                  <a:srgbClr val="080808"/>
                </a:solidFill>
                <a:latin typeface="Courier New" panose="02070309020205020404" pitchFamily="49" charset="0"/>
                <a:ea typeface="宋体" panose="02010600030101010101" pitchFamily="2" charset="-122"/>
              </a:rPr>
              <a:t>characterEncoding</a:t>
            </a:r>
            <a:r>
              <a:rPr lang="en-US" altLang="zh-CN" sz="1200" dirty="0">
                <a:solidFill>
                  <a:srgbClr val="080808"/>
                </a:solidFill>
                <a:latin typeface="Courier New" panose="02070309020205020404" pitchFamily="49" charset="0"/>
                <a:ea typeface="宋体" panose="02010600030101010101" pitchFamily="2" charset="-122"/>
              </a:rPr>
              <a:t>=UTF-8&lt;/</a:t>
            </a:r>
            <a:r>
              <a:rPr lang="en-US" altLang="zh-CN" sz="1200" dirty="0">
                <a:solidFill>
                  <a:srgbClr val="0033B3"/>
                </a:solidFill>
                <a:latin typeface="Courier New" panose="02070309020205020404" pitchFamily="49" charset="0"/>
                <a:ea typeface="宋体" panose="02010600030101010101" pitchFamily="2" charset="-122"/>
              </a:rPr>
              <a:t>value</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property</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property</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name</a:t>
            </a:r>
            <a:r>
              <a:rPr lang="en-US" altLang="zh-CN" sz="1200" dirty="0">
                <a:solidFill>
                  <a:srgbClr val="080808"/>
                </a:solidFill>
                <a:latin typeface="Courier New" panose="02070309020205020404" pitchFamily="49" charset="0"/>
                <a:ea typeface="宋体" panose="02010600030101010101" pitchFamily="2" charset="-122"/>
              </a:rPr>
              <a:t>&gt;</a:t>
            </a:r>
            <a:r>
              <a:rPr lang="en-US" altLang="zh-CN" sz="1200" dirty="0" err="1">
                <a:solidFill>
                  <a:srgbClr val="080808"/>
                </a:solidFill>
                <a:latin typeface="Courier New" panose="02070309020205020404" pitchFamily="49" charset="0"/>
                <a:ea typeface="宋体" panose="02010600030101010101" pitchFamily="2" charset="-122"/>
              </a:rPr>
              <a:t>javax.jdo.option.ConnectionDriverName</a:t>
            </a: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name</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value</a:t>
            </a:r>
            <a:r>
              <a:rPr lang="en-US" altLang="zh-CN" sz="1200" dirty="0">
                <a:solidFill>
                  <a:srgbClr val="080808"/>
                </a:solidFill>
                <a:latin typeface="Courier New" panose="02070309020205020404" pitchFamily="49" charset="0"/>
                <a:ea typeface="宋体" panose="02010600030101010101" pitchFamily="2" charset="-122"/>
              </a:rPr>
              <a:t>&gt;</a:t>
            </a:r>
            <a:r>
              <a:rPr lang="en-US" altLang="zh-CN" sz="1200" dirty="0" err="1">
                <a:solidFill>
                  <a:srgbClr val="080808"/>
                </a:solidFill>
                <a:latin typeface="Courier New" panose="02070309020205020404" pitchFamily="49" charset="0"/>
                <a:ea typeface="宋体" panose="02010600030101010101" pitchFamily="2" charset="-122"/>
              </a:rPr>
              <a:t>com.mysql.jdbc.Driver</a:t>
            </a: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value</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property</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configuration</a:t>
            </a:r>
            <a:r>
              <a:rPr lang="en-US" altLang="zh-CN" sz="1200" dirty="0">
                <a:solidFill>
                  <a:srgbClr val="080808"/>
                </a:solidFill>
                <a:latin typeface="Courier New" panose="02070309020205020404" pitchFamily="49" charset="0"/>
                <a:ea typeface="宋体" panose="02010600030101010101" pitchFamily="2" charset="-122"/>
              </a:rPr>
              <a:t>&gt;</a:t>
            </a:r>
            <a:endParaRPr lang="zh-CN" altLang="en-US" sz="1200" dirty="0"/>
          </a:p>
        </p:txBody>
      </p:sp>
    </p:spTree>
    <p:extLst>
      <p:ext uri="{BB962C8B-B14F-4D97-AF65-F5344CB8AC3E}">
        <p14:creationId xmlns:p14="http://schemas.microsoft.com/office/powerpoint/2010/main" val="3363785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92D050"/>
                </a:solidFill>
              </a:rPr>
              <a:t>hiveconf</a:t>
            </a:r>
            <a:r>
              <a:rPr lang="zh-CN" altLang="en-US" dirty="0">
                <a:solidFill>
                  <a:srgbClr val="92D050"/>
                </a:solidFill>
              </a:rPr>
              <a:t>是一个命令行的参数</a:t>
            </a:r>
            <a:r>
              <a:rPr lang="zh-CN" altLang="en-US" dirty="0"/>
              <a:t>，用于在使用</a:t>
            </a:r>
            <a:r>
              <a:rPr lang="en-US" altLang="zh-CN" dirty="0"/>
              <a:t>Hive CLI</a:t>
            </a:r>
            <a:r>
              <a:rPr lang="zh-CN" altLang="en-US" dirty="0"/>
              <a:t>或者</a:t>
            </a:r>
            <a:r>
              <a:rPr lang="en-US" altLang="zh-CN" dirty="0"/>
              <a:t>Beeline CLI</a:t>
            </a:r>
            <a:r>
              <a:rPr lang="zh-CN" altLang="en-US" dirty="0"/>
              <a:t>的时候指定配置参数。</a:t>
            </a:r>
            <a:endParaRPr lang="en-US" altLang="zh-CN" dirty="0"/>
          </a:p>
          <a:p>
            <a:r>
              <a:rPr lang="zh-CN" altLang="en-US" dirty="0"/>
              <a:t>这种方式的配置在整个的</a:t>
            </a:r>
            <a:r>
              <a:rPr lang="zh-CN" altLang="en-US" dirty="0">
                <a:solidFill>
                  <a:srgbClr val="92D050"/>
                </a:solidFill>
              </a:rPr>
              <a:t>会话</a:t>
            </a:r>
            <a:r>
              <a:rPr lang="en-US" altLang="zh-CN" dirty="0">
                <a:solidFill>
                  <a:srgbClr val="92D050"/>
                </a:solidFill>
              </a:rPr>
              <a:t>session</a:t>
            </a:r>
            <a:r>
              <a:rPr lang="zh-CN" altLang="en-US" dirty="0">
                <a:solidFill>
                  <a:srgbClr val="92D050"/>
                </a:solidFill>
              </a:rPr>
              <a:t>中有效，会话结束，失效</a:t>
            </a:r>
            <a:r>
              <a:rPr lang="zh-CN" altLang="en-US" dirty="0"/>
              <a:t>。</a:t>
            </a:r>
          </a:p>
          <a:p>
            <a:r>
              <a:rPr lang="zh-CN" altLang="en-US" dirty="0"/>
              <a:t>比如在启动</a:t>
            </a:r>
            <a:r>
              <a:rPr lang="en-US" altLang="zh-CN" dirty="0"/>
              <a:t>hive</a:t>
            </a:r>
            <a:r>
              <a:rPr lang="zh-CN" altLang="en-US" dirty="0"/>
              <a:t>服务的时候，为了更好的查看启动详情，可以通过</a:t>
            </a:r>
            <a:r>
              <a:rPr lang="en-US" altLang="zh-CN" dirty="0"/>
              <a:t>hiveconf</a:t>
            </a:r>
            <a:r>
              <a:rPr lang="zh-CN" altLang="en-US" dirty="0"/>
              <a:t>参数修改日志级别：</a:t>
            </a:r>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方式二：</a:t>
            </a:r>
            <a:r>
              <a:rPr lang="en-US" altLang="zh-CN" dirty="0"/>
              <a:t>--hiveconf</a:t>
            </a:r>
            <a:r>
              <a:rPr lang="zh-CN" altLang="en-US" dirty="0"/>
              <a:t>命令行参数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2192969" y="3664029"/>
            <a:ext cx="7785420" cy="276999"/>
          </a:xfrm>
          <a:prstGeom prst="rect">
            <a:avLst/>
          </a:prstGeom>
          <a:solidFill>
            <a:srgbClr val="FFFFE4"/>
          </a:solidFill>
          <a:ln w="3175">
            <a:solidFill>
              <a:srgbClr val="919191"/>
            </a:solidFill>
          </a:ln>
        </p:spPr>
        <p:txBody>
          <a:bodyPr wrap="square">
            <a:spAutoFit/>
          </a:bodyPr>
          <a:lstStyle/>
          <a:p>
            <a:r>
              <a:rPr lang="en-US" altLang="zh-CN" sz="1200" dirty="0">
                <a:solidFill>
                  <a:srgbClr val="0073BF"/>
                </a:solidFill>
                <a:latin typeface="Courier New" panose="02070309020205020404" pitchFamily="49" charset="0"/>
                <a:ea typeface="宋体" panose="02010600030101010101" pitchFamily="2" charset="-122"/>
              </a:rPr>
              <a:t>$HIVE_HOME</a:t>
            </a:r>
            <a:r>
              <a:rPr lang="en-US" altLang="zh-CN" sz="1200" dirty="0">
                <a:solidFill>
                  <a:srgbClr val="080808"/>
                </a:solidFill>
                <a:latin typeface="Courier New" panose="02070309020205020404" pitchFamily="49" charset="0"/>
                <a:ea typeface="宋体" panose="02010600030101010101" pitchFamily="2" charset="-122"/>
              </a:rPr>
              <a:t>/bin/hive --hiveconf </a:t>
            </a:r>
            <a:r>
              <a:rPr lang="en-US" altLang="zh-CN" sz="1200" dirty="0" err="1">
                <a:solidFill>
                  <a:srgbClr val="000000"/>
                </a:solidFill>
                <a:latin typeface="Courier New" panose="02070309020205020404" pitchFamily="49" charset="0"/>
                <a:ea typeface="宋体" panose="02010600030101010101" pitchFamily="2" charset="-122"/>
              </a:rPr>
              <a:t>hive.root.logger</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DEBUG,console</a:t>
            </a:r>
            <a:endParaRPr lang="zh-CN" altLang="en-US" sz="1200" dirty="0"/>
          </a:p>
        </p:txBody>
      </p:sp>
    </p:spTree>
    <p:extLst>
      <p:ext uri="{BB962C8B-B14F-4D97-AF65-F5344CB8AC3E}">
        <p14:creationId xmlns:p14="http://schemas.microsoft.com/office/powerpoint/2010/main" val="6138806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solidFill>
                  <a:srgbClr val="92D050"/>
                </a:solidFill>
              </a:rPr>
              <a:t>Hive CLI</a:t>
            </a:r>
            <a:r>
              <a:rPr lang="zh-CN" altLang="en-US" dirty="0">
                <a:solidFill>
                  <a:srgbClr val="92D050"/>
                </a:solidFill>
              </a:rPr>
              <a:t>或</a:t>
            </a:r>
            <a:r>
              <a:rPr lang="en-US" altLang="zh-CN" dirty="0">
                <a:solidFill>
                  <a:srgbClr val="92D050"/>
                </a:solidFill>
              </a:rPr>
              <a:t>Beeline</a:t>
            </a:r>
            <a:r>
              <a:rPr lang="zh-CN" altLang="en-US" dirty="0">
                <a:solidFill>
                  <a:srgbClr val="92D050"/>
                </a:solidFill>
              </a:rPr>
              <a:t>中使用</a:t>
            </a:r>
            <a:r>
              <a:rPr lang="en-US" altLang="zh-CN" dirty="0">
                <a:solidFill>
                  <a:srgbClr val="92D050"/>
                </a:solidFill>
              </a:rPr>
              <a:t>set</a:t>
            </a:r>
            <a:r>
              <a:rPr lang="zh-CN" altLang="en-US" dirty="0">
                <a:solidFill>
                  <a:srgbClr val="92D050"/>
                </a:solidFill>
              </a:rPr>
              <a:t>命令</a:t>
            </a:r>
            <a:r>
              <a:rPr lang="zh-CN" altLang="en-US" dirty="0"/>
              <a:t>为</a:t>
            </a:r>
            <a:r>
              <a:rPr lang="en-US" altLang="zh-CN" dirty="0"/>
              <a:t>set</a:t>
            </a:r>
            <a:r>
              <a:rPr lang="zh-CN" altLang="en-US" dirty="0"/>
              <a:t>命令</a:t>
            </a:r>
            <a:r>
              <a:rPr lang="zh-CN" altLang="en-US" dirty="0">
                <a:solidFill>
                  <a:srgbClr val="92D050"/>
                </a:solidFill>
              </a:rPr>
              <a:t>之后的所有</a:t>
            </a:r>
            <a:r>
              <a:rPr lang="en-US" altLang="zh-CN" dirty="0">
                <a:solidFill>
                  <a:srgbClr val="92D050"/>
                </a:solidFill>
              </a:rPr>
              <a:t>SQL</a:t>
            </a:r>
            <a:r>
              <a:rPr lang="zh-CN" altLang="en-US" dirty="0">
                <a:solidFill>
                  <a:srgbClr val="92D050"/>
                </a:solidFill>
              </a:rPr>
              <a:t>语句设置配置参数</a:t>
            </a:r>
            <a:r>
              <a:rPr lang="zh-CN" altLang="en-US" dirty="0"/>
              <a:t>，这个也是</a:t>
            </a:r>
            <a:r>
              <a:rPr lang="zh-CN" altLang="en-US" b="1" dirty="0">
                <a:solidFill>
                  <a:srgbClr val="FF0000"/>
                </a:solidFill>
              </a:rPr>
              <a:t>会话级别</a:t>
            </a:r>
            <a:r>
              <a:rPr lang="zh-CN" altLang="en-US" dirty="0"/>
              <a:t>的。</a:t>
            </a:r>
          </a:p>
          <a:p>
            <a:r>
              <a:rPr lang="zh-CN" altLang="en-US" dirty="0"/>
              <a:t>这种方式也是用户日常开发中使用最多的一种配置参数方式。</a:t>
            </a:r>
            <a:endParaRPr lang="en-US" altLang="zh-CN" dirty="0"/>
          </a:p>
          <a:p>
            <a:r>
              <a:rPr lang="zh-CN" altLang="en-US" dirty="0"/>
              <a:t>因为</a:t>
            </a:r>
            <a:r>
              <a:rPr lang="en-US" altLang="zh-CN" dirty="0"/>
              <a:t>Hive</a:t>
            </a:r>
            <a:r>
              <a:rPr lang="zh-CN" altLang="en-US" dirty="0"/>
              <a:t>倡导一种：</a:t>
            </a:r>
            <a:r>
              <a:rPr lang="zh-CN" altLang="en-US" dirty="0">
                <a:solidFill>
                  <a:srgbClr val="FF0000"/>
                </a:solidFill>
              </a:rPr>
              <a:t>谁需要、谁配置、谁使用</a:t>
            </a:r>
            <a:r>
              <a:rPr lang="zh-CN" altLang="en-US" dirty="0"/>
              <a:t>的一种思想，避免你的属性修改影响其他用户的修改。</a:t>
            </a:r>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方式三：</a:t>
            </a:r>
            <a:r>
              <a:rPr lang="en-US" altLang="zh-CN" dirty="0"/>
              <a:t>set</a:t>
            </a:r>
            <a:r>
              <a:rPr lang="zh-CN" altLang="en-US" dirty="0"/>
              <a:t>命令</a:t>
            </a:r>
          </a:p>
        </p:txBody>
      </p:sp>
      <p:sp>
        <p:nvSpPr>
          <p:cNvPr id="8" name="TextBox 3">
            <a:extLst>
              <a:ext uri="{FF2B5EF4-FFF2-40B4-BE49-F238E27FC236}">
                <a16:creationId xmlns:a16="http://schemas.microsoft.com/office/drawing/2014/main" id="{0C998B78-AB18-3C47-A1C7-25AE9A3A40B0}"/>
              </a:ext>
            </a:extLst>
          </p:cNvPr>
          <p:cNvSpPr txBox="1"/>
          <p:nvPr/>
        </p:nvSpPr>
        <p:spPr>
          <a:xfrm>
            <a:off x="3218735" y="3734540"/>
            <a:ext cx="5754529" cy="646331"/>
          </a:xfrm>
          <a:prstGeom prst="rect">
            <a:avLst/>
          </a:prstGeom>
          <a:solidFill>
            <a:srgbClr val="FFFFE4"/>
          </a:solidFill>
          <a:ln w="3175">
            <a:solidFill>
              <a:srgbClr val="919191"/>
            </a:solidFill>
          </a:ln>
        </p:spPr>
        <p:txBody>
          <a:bodyPr wrap="square">
            <a:spAutoFit/>
          </a:bodyPr>
          <a:lstStyle/>
          <a:p>
            <a:r>
              <a:rPr lang="en-US" altLang="zh-CN" sz="1200" i="1" dirty="0">
                <a:solidFill>
                  <a:srgbClr val="999999"/>
                </a:solidFill>
                <a:latin typeface="Courier New" panose="02070309020205020404" pitchFamily="49" charset="0"/>
                <a:ea typeface="宋体" panose="02010600030101010101" pitchFamily="2" charset="-122"/>
              </a:rPr>
              <a:t>#</a:t>
            </a:r>
            <a:r>
              <a:rPr lang="zh-CN" altLang="zh-CN" sz="1200" i="1" dirty="0">
                <a:solidFill>
                  <a:srgbClr val="999999"/>
                </a:solidFill>
                <a:ea typeface="宋体" panose="02010600030101010101" pitchFamily="2" charset="-122"/>
                <a:cs typeface="Courier New" panose="02070309020205020404" pitchFamily="49" charset="0"/>
              </a:rPr>
              <a:t>启用</a:t>
            </a:r>
            <a:r>
              <a:rPr lang="en-US" altLang="zh-CN" sz="1200" i="1" dirty="0">
                <a:solidFill>
                  <a:srgbClr val="999999"/>
                </a:solidFill>
                <a:latin typeface="Courier New" panose="02070309020205020404" pitchFamily="49" charset="0"/>
                <a:ea typeface="宋体" panose="02010600030101010101" pitchFamily="2" charset="-122"/>
              </a:rPr>
              <a:t>hive</a:t>
            </a:r>
            <a:r>
              <a:rPr lang="zh-CN" altLang="zh-CN" sz="1200" i="1" dirty="0">
                <a:solidFill>
                  <a:srgbClr val="999999"/>
                </a:solidFill>
                <a:ea typeface="宋体" panose="02010600030101010101" pitchFamily="2" charset="-122"/>
                <a:cs typeface="Courier New" panose="02070309020205020404" pitchFamily="49" charset="0"/>
              </a:rPr>
              <a:t>动态分区，需要在</a:t>
            </a:r>
            <a:r>
              <a:rPr lang="en-US" altLang="zh-CN" sz="1200" i="1" dirty="0">
                <a:solidFill>
                  <a:srgbClr val="999999"/>
                </a:solidFill>
                <a:latin typeface="Courier New" panose="02070309020205020404" pitchFamily="49" charset="0"/>
                <a:ea typeface="宋体" panose="02010600030101010101" pitchFamily="2" charset="-122"/>
              </a:rPr>
              <a:t>hive</a:t>
            </a:r>
            <a:r>
              <a:rPr lang="zh-CN" altLang="zh-CN" sz="1200" i="1" dirty="0">
                <a:solidFill>
                  <a:srgbClr val="999999"/>
                </a:solidFill>
                <a:ea typeface="宋体" panose="02010600030101010101" pitchFamily="2" charset="-122"/>
                <a:cs typeface="Courier New" panose="02070309020205020404" pitchFamily="49" charset="0"/>
              </a:rPr>
              <a:t>会话中设置两个参数：</a:t>
            </a:r>
            <a:br>
              <a:rPr lang="en-US" altLang="zh-CN" sz="1200" i="1" dirty="0">
                <a:solidFill>
                  <a:srgbClr val="999999"/>
                </a:solidFill>
                <a:ea typeface="宋体" panose="02010600030101010101" pitchFamily="2" charset="-122"/>
                <a:cs typeface="Courier New" panose="02070309020205020404" pitchFamily="49" charset="0"/>
              </a:rPr>
            </a:br>
            <a:r>
              <a:rPr lang="en-US" altLang="zh-CN" sz="1200" dirty="0">
                <a:solidFill>
                  <a:srgbClr val="0073BF"/>
                </a:solidFill>
                <a:latin typeface="Courier New" panose="02070309020205020404" pitchFamily="49" charset="0"/>
                <a:ea typeface="宋体" panose="02010600030101010101" pitchFamily="2" charset="-122"/>
              </a:rPr>
              <a:t>set </a:t>
            </a:r>
            <a:r>
              <a:rPr lang="en-US" altLang="zh-CN" sz="1200" dirty="0" err="1">
                <a:solidFill>
                  <a:srgbClr val="000000"/>
                </a:solidFill>
                <a:latin typeface="Courier New" panose="02070309020205020404" pitchFamily="49" charset="0"/>
                <a:ea typeface="宋体" panose="02010600030101010101" pitchFamily="2" charset="-122"/>
              </a:rPr>
              <a:t>hive.exec.dynamic.partition</a:t>
            </a:r>
            <a:r>
              <a:rPr lang="en-US" altLang="zh-CN" sz="1200" dirty="0">
                <a:solidFill>
                  <a:srgbClr val="080808"/>
                </a:solidFill>
                <a:latin typeface="Courier New" panose="02070309020205020404" pitchFamily="49" charset="0"/>
                <a:ea typeface="宋体" panose="02010600030101010101" pitchFamily="2" charset="-122"/>
              </a:rPr>
              <a:t>=true;</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073BF"/>
                </a:solidFill>
                <a:latin typeface="Courier New" panose="02070309020205020404" pitchFamily="49" charset="0"/>
                <a:ea typeface="宋体" panose="02010600030101010101" pitchFamily="2" charset="-122"/>
              </a:rPr>
              <a:t>set </a:t>
            </a:r>
            <a:r>
              <a:rPr lang="en-US" altLang="zh-CN" sz="1200" dirty="0" err="1">
                <a:solidFill>
                  <a:srgbClr val="000000"/>
                </a:solidFill>
                <a:latin typeface="Courier New" panose="02070309020205020404" pitchFamily="49" charset="0"/>
                <a:ea typeface="宋体" panose="02010600030101010101" pitchFamily="2" charset="-122"/>
              </a:rPr>
              <a:t>hive.exec.dynamic.partition.mode</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nonstrict</a:t>
            </a:r>
            <a:r>
              <a:rPr lang="en-US" altLang="zh-CN" sz="1200" dirty="0">
                <a:solidFill>
                  <a:srgbClr val="080808"/>
                </a:solidFill>
                <a:latin typeface="Courier New" panose="02070309020205020404" pitchFamily="49" charset="0"/>
                <a:ea typeface="宋体" panose="02010600030101010101" pitchFamily="2" charset="-122"/>
              </a:rPr>
              <a:t>;</a:t>
            </a:r>
            <a:endParaRPr lang="zh-CN" altLang="en-US" sz="1200" dirty="0"/>
          </a:p>
        </p:txBody>
      </p:sp>
    </p:spTree>
    <p:extLst>
      <p:ext uri="{BB962C8B-B14F-4D97-AF65-F5344CB8AC3E}">
        <p14:creationId xmlns:p14="http://schemas.microsoft.com/office/powerpoint/2010/main" val="2910992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查询数据</a:t>
            </a:r>
          </a:p>
        </p:txBody>
      </p:sp>
      <p:sp>
        <p:nvSpPr>
          <p:cNvPr id="6" name="文本占位符 5"/>
          <p:cNvSpPr>
            <a:spLocks noGrp="1"/>
          </p:cNvSpPr>
          <p:nvPr>
            <p:ph type="body" sz="quarter" idx="10"/>
          </p:nvPr>
        </p:nvSpPr>
        <p:spPr/>
        <p:txBody>
          <a:bodyPr/>
          <a:lstStyle/>
          <a:p>
            <a:r>
              <a:rPr lang="zh-CN" altLang="en-US" dirty="0"/>
              <a:t>数据环境准备</a:t>
            </a:r>
          </a:p>
        </p:txBody>
      </p:sp>
      <p:sp>
        <p:nvSpPr>
          <p:cNvPr id="8" name="TextBox 3">
            <a:extLst>
              <a:ext uri="{FF2B5EF4-FFF2-40B4-BE49-F238E27FC236}">
                <a16:creationId xmlns:a16="http://schemas.microsoft.com/office/drawing/2014/main" id="{0C998B78-AB18-3C47-A1C7-25AE9A3A40B0}"/>
              </a:ext>
            </a:extLst>
          </p:cNvPr>
          <p:cNvSpPr txBox="1"/>
          <p:nvPr/>
        </p:nvSpPr>
        <p:spPr>
          <a:xfrm>
            <a:off x="3027830" y="1712085"/>
            <a:ext cx="6115698" cy="466281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--step1:</a:t>
            </a:r>
            <a:r>
              <a:rPr lang="zh-CN" altLang="zh-CN" sz="1100" i="1" dirty="0">
                <a:solidFill>
                  <a:srgbClr val="999999"/>
                </a:solidFill>
                <a:latin typeface="宋体" panose="02010600030101010101" pitchFamily="2" charset="-122"/>
                <a:ea typeface="宋体" panose="02010600030101010101" pitchFamily="2" charset="-122"/>
              </a:rPr>
              <a:t>创建普通表</a:t>
            </a:r>
            <a:r>
              <a:rPr lang="zh-CN" altLang="zh-CN" sz="1100" i="1" dirty="0">
                <a:solidFill>
                  <a:srgbClr val="999999"/>
                </a:solidFill>
                <a:latin typeface="Arial Unicode MS" panose="020B0604020202020204" pitchFamily="34" charset="-122"/>
                <a:ea typeface="JetBrains Mono"/>
              </a:rPr>
              <a:t>t_usa_covid19</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drop table if exists </a:t>
            </a:r>
            <a:r>
              <a:rPr lang="zh-CN" altLang="zh-CN" sz="1100" dirty="0">
                <a:solidFill>
                  <a:srgbClr val="000000"/>
                </a:solidFill>
                <a:latin typeface="Arial Unicode MS" panose="020B0604020202020204" pitchFamily="34" charset="-122"/>
                <a:ea typeface="JetBrains Mono"/>
              </a:rPr>
              <a:t>t_usa_covid19</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t_usa_covid19</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county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state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fips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cases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deaths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row format delimited 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将源数据</a:t>
            </a:r>
            <a:r>
              <a:rPr lang="zh-CN" altLang="zh-CN" sz="1100" i="1" dirty="0">
                <a:solidFill>
                  <a:srgbClr val="999999"/>
                </a:solidFill>
                <a:latin typeface="Arial Unicode MS" panose="020B0604020202020204" pitchFamily="34" charset="-122"/>
                <a:ea typeface="JetBrains Mono"/>
              </a:rPr>
              <a:t>load</a:t>
            </a:r>
            <a:r>
              <a:rPr lang="zh-CN" altLang="zh-CN" sz="1100" i="1" dirty="0">
                <a:solidFill>
                  <a:srgbClr val="999999"/>
                </a:solidFill>
                <a:latin typeface="宋体" panose="02010600030101010101" pitchFamily="2" charset="-122"/>
                <a:ea typeface="宋体" panose="02010600030101010101" pitchFamily="2" charset="-122"/>
              </a:rPr>
              <a:t>加载到</a:t>
            </a:r>
            <a:r>
              <a:rPr lang="zh-CN" altLang="zh-CN" sz="1100" i="1" dirty="0">
                <a:solidFill>
                  <a:srgbClr val="999999"/>
                </a:solidFill>
                <a:latin typeface="Arial Unicode MS" panose="020B0604020202020204" pitchFamily="34" charset="-122"/>
                <a:ea typeface="JetBrains Mono"/>
              </a:rPr>
              <a:t>t_usa_covid19</a:t>
            </a:r>
            <a:r>
              <a:rPr lang="zh-CN" altLang="zh-CN" sz="1100" i="1" dirty="0">
                <a:solidFill>
                  <a:srgbClr val="999999"/>
                </a:solidFill>
                <a:latin typeface="宋体" panose="02010600030101010101" pitchFamily="2" charset="-122"/>
                <a:ea typeface="宋体" panose="02010600030101010101" pitchFamily="2" charset="-122"/>
              </a:rPr>
              <a:t>表对应的路径下</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load data local inpath </a:t>
            </a:r>
            <a:r>
              <a:rPr lang="zh-CN" altLang="zh-CN" sz="1100" dirty="0">
                <a:solidFill>
                  <a:srgbClr val="067D17"/>
                </a:solidFill>
                <a:latin typeface="Arial Unicode MS" panose="020B0604020202020204" pitchFamily="34" charset="-122"/>
                <a:ea typeface="JetBrains Mono"/>
              </a:rPr>
              <a:t>'/root/hivedata/us-covid19-counties.dat' </a:t>
            </a:r>
            <a:r>
              <a:rPr lang="zh-CN" altLang="zh-CN" sz="1100" dirty="0">
                <a:solidFill>
                  <a:srgbClr val="0033B3"/>
                </a:solidFill>
                <a:latin typeface="Arial Unicode MS" panose="020B0604020202020204" pitchFamily="34" charset="-122"/>
                <a:ea typeface="JetBrains Mono"/>
              </a:rPr>
              <a:t>into table </a:t>
            </a:r>
            <a:r>
              <a:rPr lang="zh-CN" altLang="zh-CN" sz="1100" dirty="0">
                <a:solidFill>
                  <a:srgbClr val="000000"/>
                </a:solidFill>
                <a:latin typeface="Arial Unicode MS" panose="020B0604020202020204" pitchFamily="34" charset="-122"/>
                <a:ea typeface="JetBrains Mono"/>
              </a:rPr>
              <a:t>t_usa_covid19</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--step2:</a:t>
            </a:r>
            <a:r>
              <a:rPr lang="zh-CN" altLang="zh-CN" sz="1100" i="1" dirty="0">
                <a:solidFill>
                  <a:srgbClr val="999999"/>
                </a:solidFill>
                <a:latin typeface="宋体" panose="02010600030101010101" pitchFamily="2" charset="-122"/>
                <a:ea typeface="宋体" panose="02010600030101010101" pitchFamily="2" charset="-122"/>
              </a:rPr>
              <a:t>创建一张分区表 基于</a:t>
            </a:r>
            <a:r>
              <a:rPr lang="zh-CN" altLang="zh-CN" sz="1100" i="1" dirty="0">
                <a:solidFill>
                  <a:srgbClr val="999999"/>
                </a:solidFill>
                <a:latin typeface="Arial Unicode MS" panose="020B0604020202020204" pitchFamily="34" charset="-122"/>
                <a:ea typeface="JetBrains Mono"/>
              </a:rPr>
              <a:t>count_date</a:t>
            </a:r>
            <a:r>
              <a:rPr lang="zh-CN" altLang="zh-CN" sz="1100" i="1" dirty="0">
                <a:solidFill>
                  <a:srgbClr val="999999"/>
                </a:solidFill>
                <a:latin typeface="宋体" panose="02010600030101010101" pitchFamily="2" charset="-122"/>
                <a:ea typeface="宋体" panose="02010600030101010101" pitchFamily="2" charset="-122"/>
              </a:rPr>
              <a:t>日期</a:t>
            </a:r>
            <a:r>
              <a:rPr lang="zh-CN" altLang="zh-CN" sz="1100" i="1" dirty="0">
                <a:solidFill>
                  <a:srgbClr val="999999"/>
                </a:solidFill>
                <a:latin typeface="Arial Unicode MS" panose="020B0604020202020204" pitchFamily="34" charset="-122"/>
                <a:ea typeface="JetBrains Mono"/>
              </a:rPr>
              <a:t>,state</a:t>
            </a:r>
            <a:r>
              <a:rPr lang="zh-CN" altLang="zh-CN" sz="1100" i="1" dirty="0">
                <a:solidFill>
                  <a:srgbClr val="999999"/>
                </a:solidFill>
                <a:latin typeface="宋体" panose="02010600030101010101" pitchFamily="2" charset="-122"/>
                <a:ea typeface="宋体" panose="02010600030101010101" pitchFamily="2" charset="-122"/>
              </a:rPr>
              <a:t>州进行分区</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CREATE TABLE if not exists </a:t>
            </a:r>
            <a:r>
              <a:rPr lang="zh-CN" altLang="zh-CN" sz="1100" dirty="0">
                <a:solidFill>
                  <a:srgbClr val="000000"/>
                </a:solidFill>
                <a:latin typeface="Arial Unicode MS" panose="020B0604020202020204" pitchFamily="34" charset="-122"/>
                <a:ea typeface="JetBrains Mono"/>
              </a:rPr>
              <a:t>t_usa_covid19_p</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county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fips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cases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deaths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partitioned by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state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row format delimited 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--step3:</a:t>
            </a:r>
            <a:r>
              <a:rPr lang="zh-CN" altLang="zh-CN" sz="1100" i="1" dirty="0">
                <a:solidFill>
                  <a:srgbClr val="999999"/>
                </a:solidFill>
                <a:latin typeface="宋体" panose="02010600030101010101" pitchFamily="2" charset="-122"/>
                <a:ea typeface="宋体" panose="02010600030101010101" pitchFamily="2" charset="-122"/>
              </a:rPr>
              <a:t>使用动态分区插入将数据导入</a:t>
            </a:r>
            <a:r>
              <a:rPr lang="zh-CN" altLang="zh-CN" sz="1100" i="1" dirty="0">
                <a:solidFill>
                  <a:srgbClr val="999999"/>
                </a:solidFill>
                <a:latin typeface="Arial Unicode MS" panose="020B0604020202020204" pitchFamily="34" charset="-122"/>
                <a:ea typeface="JetBrains Mono"/>
              </a:rPr>
              <a:t>t_usa_covid19_p</a:t>
            </a:r>
            <a:r>
              <a:rPr lang="zh-CN" altLang="zh-CN" sz="1100" i="1" dirty="0">
                <a:solidFill>
                  <a:srgbClr val="999999"/>
                </a:solidFill>
                <a:latin typeface="宋体" panose="02010600030101010101" pitchFamily="2" charset="-122"/>
                <a:ea typeface="宋体" panose="02010600030101010101" pitchFamily="2" charset="-122"/>
              </a:rPr>
              <a:t>中</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set </a:t>
            </a:r>
            <a:r>
              <a:rPr lang="zh-CN" altLang="zh-CN" sz="1100" dirty="0">
                <a:solidFill>
                  <a:srgbClr val="080808"/>
                </a:solidFill>
                <a:latin typeface="Arial Unicode MS" panose="020B0604020202020204" pitchFamily="34" charset="-122"/>
                <a:ea typeface="JetBrains Mono"/>
              </a:rPr>
              <a:t>hive.exec.dynamic.partition.mode = nonstrict;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insert into table </a:t>
            </a:r>
            <a:r>
              <a:rPr lang="zh-CN" altLang="zh-CN" sz="1100" dirty="0">
                <a:solidFill>
                  <a:srgbClr val="000000"/>
                </a:solidFill>
                <a:latin typeface="Arial Unicode MS" panose="020B0604020202020204" pitchFamily="34" charset="-122"/>
                <a:ea typeface="JetBrains Mono"/>
              </a:rPr>
              <a:t>t_usa_covid19_p </a:t>
            </a:r>
            <a:r>
              <a:rPr lang="zh-CN" altLang="zh-CN" sz="1100" dirty="0">
                <a:solidFill>
                  <a:srgbClr val="0033B3"/>
                </a:solidFill>
                <a:latin typeface="Arial Unicode MS" panose="020B0604020202020204" pitchFamily="34" charset="-122"/>
                <a:ea typeface="JetBrains Mono"/>
              </a:rPr>
              <a:t>partition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count_date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county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fips</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cases</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count_date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state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90304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b="1" dirty="0">
                <a:solidFill>
                  <a:srgbClr val="92D050"/>
                </a:solidFill>
              </a:rPr>
              <a:t>hivemetastore-site.xml</a:t>
            </a:r>
            <a:r>
              <a:rPr lang="zh-CN" altLang="en-US" dirty="0"/>
              <a:t>、</a:t>
            </a:r>
            <a:r>
              <a:rPr lang="en-US" altLang="zh-CN" b="1" dirty="0">
                <a:solidFill>
                  <a:srgbClr val="92D050"/>
                </a:solidFill>
              </a:rPr>
              <a:t>hiveserver2-site.xml</a:t>
            </a:r>
            <a:endParaRPr lang="zh-CN" altLang="en-US" dirty="0"/>
          </a:p>
          <a:p>
            <a:r>
              <a:rPr lang="en-US" altLang="zh-CN" dirty="0"/>
              <a:t>Hive Metastore</a:t>
            </a:r>
            <a:r>
              <a:rPr lang="zh-CN" altLang="en-US" dirty="0"/>
              <a:t>会加载可用的</a:t>
            </a:r>
            <a:r>
              <a:rPr lang="en-US" altLang="zh-CN" dirty="0"/>
              <a:t>hive-site.xml</a:t>
            </a:r>
            <a:r>
              <a:rPr lang="zh-CN" altLang="en-US" dirty="0"/>
              <a:t>以及</a:t>
            </a:r>
            <a:r>
              <a:rPr lang="en-US" altLang="zh-CN" dirty="0"/>
              <a:t>hivemetastore-site.xml</a:t>
            </a:r>
            <a:r>
              <a:rPr lang="zh-CN" altLang="en-US" dirty="0"/>
              <a:t>配置文件。</a:t>
            </a:r>
          </a:p>
          <a:p>
            <a:r>
              <a:rPr lang="en-US" altLang="zh-CN" dirty="0"/>
              <a:t>HiveServer2</a:t>
            </a:r>
            <a:r>
              <a:rPr lang="zh-CN" altLang="en-US" dirty="0"/>
              <a:t>会加载可用的</a:t>
            </a:r>
            <a:r>
              <a:rPr lang="en-US" altLang="zh-CN" dirty="0"/>
              <a:t>hive-site.xml</a:t>
            </a:r>
            <a:r>
              <a:rPr lang="zh-CN" altLang="en-US" dirty="0"/>
              <a:t>以及</a:t>
            </a:r>
            <a:r>
              <a:rPr lang="en-US" altLang="zh-CN" dirty="0"/>
              <a:t>hiveserver2-site.xml</a:t>
            </a:r>
            <a:r>
              <a:rPr lang="zh-CN" altLang="en-US" dirty="0"/>
              <a:t>。</a:t>
            </a:r>
          </a:p>
          <a:p>
            <a:pPr marL="0" indent="0">
              <a:buNone/>
            </a:pPr>
            <a:r>
              <a:rPr lang="zh-CN" altLang="en-US" dirty="0"/>
              <a:t>如果</a:t>
            </a:r>
            <a:r>
              <a:rPr lang="en-US" altLang="zh-CN" dirty="0"/>
              <a:t>HiveServer2</a:t>
            </a:r>
            <a:r>
              <a:rPr lang="zh-CN" altLang="en-US" dirty="0"/>
              <a:t>以嵌入式模式使用元存储，则还将加载</a:t>
            </a:r>
            <a:r>
              <a:rPr lang="en-US" altLang="zh-CN" dirty="0"/>
              <a:t>hivemetastore-site.xml</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方式四：服务特定配置文件</a:t>
            </a:r>
          </a:p>
        </p:txBody>
      </p:sp>
    </p:spTree>
    <p:extLst>
      <p:ext uri="{BB962C8B-B14F-4D97-AF65-F5344CB8AC3E}">
        <p14:creationId xmlns:p14="http://schemas.microsoft.com/office/powerpoint/2010/main" val="4208821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chemeClr val="tx1"/>
                </a:solidFill>
              </a:rPr>
              <a:t>配置方式</a:t>
            </a:r>
            <a:r>
              <a:rPr lang="zh-CN" altLang="en-US" b="1" dirty="0">
                <a:solidFill>
                  <a:srgbClr val="FF0000"/>
                </a:solidFill>
              </a:rPr>
              <a:t>优先级</a:t>
            </a:r>
          </a:p>
          <a:p>
            <a:pPr marL="0" indent="0">
              <a:buNone/>
            </a:pPr>
            <a:r>
              <a:rPr lang="en-US" altLang="zh-CN" dirty="0">
                <a:solidFill>
                  <a:schemeClr val="tx1"/>
                </a:solidFill>
              </a:rPr>
              <a:t>	</a:t>
            </a:r>
            <a:r>
              <a:rPr lang="en-US" altLang="zh-CN" dirty="0">
                <a:solidFill>
                  <a:srgbClr val="92D050"/>
                </a:solidFill>
              </a:rPr>
              <a:t>set</a:t>
            </a:r>
            <a:r>
              <a:rPr lang="zh-CN" altLang="en-US" dirty="0">
                <a:solidFill>
                  <a:srgbClr val="92D050"/>
                </a:solidFill>
              </a:rPr>
              <a:t>设置 </a:t>
            </a:r>
            <a:r>
              <a:rPr lang="en-US" altLang="zh-CN" dirty="0">
                <a:solidFill>
                  <a:srgbClr val="92D050"/>
                </a:solidFill>
              </a:rPr>
              <a:t>&gt; hiveconf</a:t>
            </a:r>
            <a:r>
              <a:rPr lang="zh-CN" altLang="en-US" dirty="0">
                <a:solidFill>
                  <a:srgbClr val="92D050"/>
                </a:solidFill>
              </a:rPr>
              <a:t>参数 </a:t>
            </a:r>
            <a:r>
              <a:rPr lang="en-US" altLang="zh-CN" dirty="0">
                <a:solidFill>
                  <a:srgbClr val="92D050"/>
                </a:solidFill>
              </a:rPr>
              <a:t>&gt; hive-site.xml</a:t>
            </a:r>
            <a:r>
              <a:rPr lang="zh-CN" altLang="en-US" dirty="0">
                <a:solidFill>
                  <a:srgbClr val="92D050"/>
                </a:solidFill>
              </a:rPr>
              <a:t>配置文件</a:t>
            </a:r>
          </a:p>
          <a:p>
            <a:r>
              <a:rPr lang="en-US" altLang="zh-CN" dirty="0">
                <a:solidFill>
                  <a:schemeClr val="tx1"/>
                </a:solidFill>
              </a:rPr>
              <a:t>set</a:t>
            </a:r>
            <a:r>
              <a:rPr lang="zh-CN" altLang="en-US" dirty="0">
                <a:solidFill>
                  <a:schemeClr val="tx1"/>
                </a:solidFill>
              </a:rPr>
              <a:t>参数声明会覆盖命令行参数</a:t>
            </a:r>
            <a:r>
              <a:rPr lang="en-US" altLang="zh-CN" dirty="0">
                <a:solidFill>
                  <a:schemeClr val="tx1"/>
                </a:solidFill>
              </a:rPr>
              <a:t>hiveconf</a:t>
            </a:r>
            <a:r>
              <a:rPr lang="zh-CN" altLang="en-US" dirty="0">
                <a:solidFill>
                  <a:schemeClr val="tx1"/>
                </a:solidFill>
              </a:rPr>
              <a:t>，命令行参数会覆盖配置文件</a:t>
            </a:r>
            <a:r>
              <a:rPr lang="en-US" altLang="zh-CN" dirty="0">
                <a:solidFill>
                  <a:schemeClr val="tx1"/>
                </a:solidFill>
              </a:rPr>
              <a:t>hive-site.xml</a:t>
            </a:r>
            <a:r>
              <a:rPr lang="zh-CN" altLang="en-US" dirty="0">
                <a:solidFill>
                  <a:schemeClr val="tx1"/>
                </a:solidFill>
              </a:rPr>
              <a:t>设定</a:t>
            </a:r>
          </a:p>
          <a:p>
            <a:r>
              <a:rPr lang="zh-CN" altLang="en-US" dirty="0">
                <a:solidFill>
                  <a:schemeClr val="tx1"/>
                </a:solidFill>
              </a:rPr>
              <a:t>日常开发使用中，</a:t>
            </a:r>
            <a:r>
              <a:rPr lang="zh-CN" altLang="en-US" dirty="0">
                <a:solidFill>
                  <a:srgbClr val="FF0000"/>
                </a:solidFill>
              </a:rPr>
              <a:t>如果不是核心的需要全局修改的参数属性，建议使用</a:t>
            </a:r>
            <a:r>
              <a:rPr lang="en-US" altLang="zh-CN" dirty="0">
                <a:solidFill>
                  <a:srgbClr val="FF0000"/>
                </a:solidFill>
              </a:rPr>
              <a:t>set</a:t>
            </a:r>
            <a:r>
              <a:rPr lang="zh-CN" altLang="en-US" dirty="0">
                <a:solidFill>
                  <a:srgbClr val="FF0000"/>
                </a:solidFill>
              </a:rPr>
              <a:t>命令进行设置</a:t>
            </a:r>
          </a:p>
          <a:p>
            <a:r>
              <a:rPr lang="zh-CN" altLang="en-US" dirty="0">
                <a:solidFill>
                  <a:schemeClr val="tx1"/>
                </a:solidFill>
              </a:rPr>
              <a:t>另外，</a:t>
            </a:r>
            <a:r>
              <a:rPr lang="en-US" altLang="zh-CN" dirty="0">
                <a:solidFill>
                  <a:schemeClr val="tx1"/>
                </a:solidFill>
              </a:rPr>
              <a:t>Hive</a:t>
            </a:r>
            <a:r>
              <a:rPr lang="zh-CN" altLang="en-US" dirty="0">
                <a:solidFill>
                  <a:schemeClr val="tx1"/>
                </a:solidFill>
              </a:rPr>
              <a:t>也会读入</a:t>
            </a:r>
            <a:r>
              <a:rPr lang="en-US" altLang="zh-CN" dirty="0">
                <a:solidFill>
                  <a:schemeClr val="tx1"/>
                </a:solidFill>
              </a:rPr>
              <a:t>Hadoop</a:t>
            </a:r>
            <a:r>
              <a:rPr lang="zh-CN" altLang="en-US" dirty="0">
                <a:solidFill>
                  <a:schemeClr val="tx1"/>
                </a:solidFill>
              </a:rPr>
              <a:t>的配置，因为</a:t>
            </a:r>
            <a:r>
              <a:rPr lang="en-US" altLang="zh-CN" dirty="0">
                <a:solidFill>
                  <a:schemeClr val="tx1"/>
                </a:solidFill>
              </a:rPr>
              <a:t>Hive</a:t>
            </a:r>
            <a:r>
              <a:rPr lang="zh-CN" altLang="en-US" dirty="0">
                <a:solidFill>
                  <a:schemeClr val="tx1"/>
                </a:solidFill>
              </a:rPr>
              <a:t>是作为</a:t>
            </a:r>
            <a:r>
              <a:rPr lang="en-US" altLang="zh-CN" dirty="0">
                <a:solidFill>
                  <a:schemeClr val="tx1"/>
                </a:solidFill>
              </a:rPr>
              <a:t>Hadoop</a:t>
            </a:r>
            <a:r>
              <a:rPr lang="zh-CN" altLang="en-US" dirty="0">
                <a:solidFill>
                  <a:schemeClr val="tx1"/>
                </a:solidFill>
              </a:rPr>
              <a:t>的客户端启动的，</a:t>
            </a:r>
            <a:r>
              <a:rPr lang="en-US" altLang="zh-CN" dirty="0">
                <a:solidFill>
                  <a:schemeClr val="tx1"/>
                </a:solidFill>
              </a:rPr>
              <a:t>Hive</a:t>
            </a:r>
            <a:r>
              <a:rPr lang="zh-CN" altLang="en-US" dirty="0">
                <a:solidFill>
                  <a:schemeClr val="tx1"/>
                </a:solidFill>
              </a:rPr>
              <a:t>的配置会覆盖</a:t>
            </a:r>
            <a:r>
              <a:rPr lang="en-US" altLang="zh-CN" dirty="0">
                <a:solidFill>
                  <a:schemeClr val="tx1"/>
                </a:solidFill>
              </a:rPr>
              <a:t>Hadoop</a:t>
            </a:r>
            <a:r>
              <a:rPr lang="zh-CN" altLang="en-US" dirty="0">
                <a:solidFill>
                  <a:schemeClr val="tx1"/>
                </a:solidFill>
              </a:rPr>
              <a:t>的配置</a:t>
            </a:r>
          </a:p>
          <a:p>
            <a:pPr marL="0" indent="0">
              <a:buNone/>
            </a:pPr>
            <a:endParaRPr lang="zh-CN" altLang="en-US" dirty="0">
              <a:solidFill>
                <a:schemeClr val="tx1"/>
              </a:solidFill>
            </a:endParaRPr>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总结</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54B23189-3BC8-ABA3-F21B-38380F597B7B}"/>
                  </a:ext>
                </a:extLst>
              </p14:cNvPr>
              <p14:cNvContentPartPr/>
              <p14:nvPr/>
            </p14:nvContentPartPr>
            <p14:xfrm>
              <a:off x="2632320" y="1066886"/>
              <a:ext cx="580680" cy="696600"/>
            </p14:xfrm>
          </p:contentPart>
        </mc:Choice>
        <mc:Fallback>
          <p:pic>
            <p:nvPicPr>
              <p:cNvPr id="2" name="墨迹 1">
                <a:extLst>
                  <a:ext uri="{FF2B5EF4-FFF2-40B4-BE49-F238E27FC236}">
                    <a16:creationId xmlns:a16="http://schemas.microsoft.com/office/drawing/2014/main" id="{54B23189-3BC8-ABA3-F21B-38380F597B7B}"/>
                  </a:ext>
                </a:extLst>
              </p:cNvPr>
              <p:cNvPicPr/>
              <p:nvPr/>
            </p:nvPicPr>
            <p:blipFill>
              <a:blip r:embed="rId3"/>
              <a:stretch>
                <a:fillRect/>
              </a:stretch>
            </p:blipFill>
            <p:spPr>
              <a:xfrm>
                <a:off x="2623320" y="1057886"/>
                <a:ext cx="598320" cy="714240"/>
              </a:xfrm>
              <a:prstGeom prst="rect">
                <a:avLst/>
              </a:prstGeom>
            </p:spPr>
          </p:pic>
        </mc:Fallback>
      </mc:AlternateContent>
    </p:spTree>
    <p:extLst>
      <p:ext uri="{BB962C8B-B14F-4D97-AF65-F5344CB8AC3E}">
        <p14:creationId xmlns:p14="http://schemas.microsoft.com/office/powerpoint/2010/main" val="954603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a:t>
            </a:r>
            <a:r>
              <a:rPr lang="zh-CN" altLang="en-US" dirty="0">
                <a:solidFill>
                  <a:schemeClr val="tx1"/>
                </a:solidFill>
              </a:rPr>
              <a:t>内置运算符</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04</a:t>
            </a:r>
            <a:endParaRPr kumimoji="1" lang="zh-CN" altLang="en-US" dirty="0"/>
          </a:p>
        </p:txBody>
      </p:sp>
    </p:spTree>
    <p:extLst>
      <p:ext uri="{BB962C8B-B14F-4D97-AF65-F5344CB8AC3E}">
        <p14:creationId xmlns:p14="http://schemas.microsoft.com/office/powerpoint/2010/main" val="12793832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整体上，</a:t>
            </a:r>
            <a:r>
              <a:rPr lang="en-US" altLang="zh-CN" dirty="0"/>
              <a:t>Hive</a:t>
            </a:r>
            <a:r>
              <a:rPr lang="zh-CN" altLang="en-US" dirty="0"/>
              <a:t>支持的运算符可以分为三大类：</a:t>
            </a:r>
            <a:r>
              <a:rPr lang="zh-CN" altLang="en-US" dirty="0">
                <a:solidFill>
                  <a:srgbClr val="92D050"/>
                </a:solidFill>
              </a:rPr>
              <a:t>关系运算</a:t>
            </a:r>
            <a:r>
              <a:rPr lang="zh-CN" altLang="en-US" dirty="0"/>
              <a:t>、</a:t>
            </a:r>
            <a:r>
              <a:rPr lang="zh-CN" altLang="en-US" dirty="0">
                <a:solidFill>
                  <a:srgbClr val="92D050"/>
                </a:solidFill>
              </a:rPr>
              <a:t>算术运算</a:t>
            </a:r>
            <a:r>
              <a:rPr lang="zh-CN" altLang="en-US" dirty="0"/>
              <a:t>、</a:t>
            </a:r>
            <a:r>
              <a:rPr lang="zh-CN" altLang="en-US" dirty="0">
                <a:solidFill>
                  <a:srgbClr val="92D050"/>
                </a:solidFill>
              </a:rPr>
              <a:t>逻辑运算</a:t>
            </a:r>
            <a:r>
              <a:rPr lang="zh-CN" altLang="en-US" dirty="0"/>
              <a:t>。</a:t>
            </a:r>
            <a:endParaRPr lang="en-US" altLang="zh-CN" dirty="0"/>
          </a:p>
          <a:p>
            <a:r>
              <a:rPr lang="zh-CN" altLang="en-US" dirty="0"/>
              <a:t>官方参考文档：</a:t>
            </a:r>
            <a:endParaRPr lang="en-US" altLang="zh-CN" dirty="0"/>
          </a:p>
          <a:p>
            <a:pPr marL="0" indent="0">
              <a:buNone/>
            </a:pPr>
            <a:r>
              <a:rPr lang="en-US" altLang="zh-CN" u="sng" dirty="0">
                <a:hlinkClick r:id="rId2"/>
              </a:rPr>
              <a:t>https://cwiki.apache.org/confluence/display/Hive/LanguageManual+UDF</a:t>
            </a:r>
            <a:endParaRPr lang="en-US" altLang="zh-CN" dirty="0"/>
          </a:p>
          <a:p>
            <a:r>
              <a:rPr lang="zh-CN" altLang="en-US" dirty="0"/>
              <a:t>也可以使用下述方式查看运算符的使用方式。</a:t>
            </a:r>
          </a:p>
        </p:txBody>
      </p:sp>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概述</a:t>
            </a:r>
          </a:p>
        </p:txBody>
      </p:sp>
      <p:sp>
        <p:nvSpPr>
          <p:cNvPr id="8" name="TextBox 3">
            <a:extLst>
              <a:ext uri="{FF2B5EF4-FFF2-40B4-BE49-F238E27FC236}">
                <a16:creationId xmlns:a16="http://schemas.microsoft.com/office/drawing/2014/main" id="{0C998B78-AB18-3C47-A1C7-25AE9A3A40B0}"/>
              </a:ext>
            </a:extLst>
          </p:cNvPr>
          <p:cNvSpPr txBox="1"/>
          <p:nvPr/>
        </p:nvSpPr>
        <p:spPr>
          <a:xfrm>
            <a:off x="3470242" y="3959422"/>
            <a:ext cx="5230873" cy="120032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显示所有的函数和运算符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show functions</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查看运算符或者函数的使用说明</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describe function </a:t>
            </a:r>
            <a:r>
              <a:rPr lang="zh-CN" altLang="zh-CN" sz="1200" i="1" dirty="0">
                <a:solidFill>
                  <a:srgbClr val="080808"/>
                </a:solidFill>
                <a:latin typeface="Arial Unicode MS" panose="020B0604020202020204" pitchFamily="34" charset="-122"/>
                <a:ea typeface="JetBrains Mono"/>
              </a:rPr>
              <a:t>count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使用</a:t>
            </a:r>
            <a:r>
              <a:rPr lang="zh-CN" altLang="zh-CN" sz="1200" i="1" dirty="0">
                <a:solidFill>
                  <a:srgbClr val="999999"/>
                </a:solidFill>
                <a:latin typeface="Arial Unicode MS" panose="020B0604020202020204" pitchFamily="34" charset="-122"/>
                <a:ea typeface="JetBrains Mono"/>
              </a:rPr>
              <a:t>extended </a:t>
            </a:r>
            <a:r>
              <a:rPr lang="zh-CN" altLang="zh-CN" sz="1200" i="1" dirty="0">
                <a:solidFill>
                  <a:srgbClr val="999999"/>
                </a:solidFill>
                <a:latin typeface="宋体" panose="02010600030101010101" pitchFamily="2" charset="-122"/>
                <a:ea typeface="宋体" panose="02010600030101010101" pitchFamily="2" charset="-122"/>
              </a:rPr>
              <a:t>可以查看</a:t>
            </a:r>
            <a:r>
              <a:rPr lang="zh-CN" altLang="zh-CN" sz="1200" b="1" i="1" dirty="0">
                <a:solidFill>
                  <a:srgbClr val="FF0000"/>
                </a:solidFill>
                <a:latin typeface="宋体" panose="02010600030101010101" pitchFamily="2" charset="-122"/>
                <a:ea typeface="宋体" panose="02010600030101010101" pitchFamily="2" charset="-122"/>
              </a:rPr>
              <a:t>更加详细的使用说明</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describe function extended </a:t>
            </a:r>
            <a:r>
              <a:rPr lang="zh-CN" altLang="zh-CN" sz="1200" i="1" dirty="0">
                <a:solidFill>
                  <a:srgbClr val="080808"/>
                </a:solidFill>
                <a:latin typeface="Arial Unicode MS" panose="020B0604020202020204" pitchFamily="34" charset="-122"/>
                <a:ea typeface="JetBrains Mono"/>
              </a:rPr>
              <a:t>count</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33230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在</a:t>
            </a:r>
            <a:r>
              <a:rPr lang="en-US" altLang="zh-CN" dirty="0"/>
              <a:t>Hive</a:t>
            </a:r>
            <a:r>
              <a:rPr lang="zh-CN" altLang="en-US" dirty="0"/>
              <a:t>中创建一个</a:t>
            </a:r>
            <a:r>
              <a:rPr lang="zh-CN" altLang="en-US" dirty="0">
                <a:solidFill>
                  <a:srgbClr val="FF0000"/>
                </a:solidFill>
              </a:rPr>
              <a:t>空表</a:t>
            </a:r>
            <a:r>
              <a:rPr lang="en-US" altLang="zh-CN" dirty="0"/>
              <a:t>dual</a:t>
            </a:r>
            <a:r>
              <a:rPr lang="zh-CN" altLang="en-US" dirty="0"/>
              <a:t>，用于测试各种运算符的功能。</a:t>
            </a:r>
          </a:p>
        </p:txBody>
      </p:sp>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测试环境准备</a:t>
            </a:r>
          </a:p>
        </p:txBody>
      </p:sp>
      <p:sp>
        <p:nvSpPr>
          <p:cNvPr id="8" name="TextBox 3">
            <a:extLst>
              <a:ext uri="{FF2B5EF4-FFF2-40B4-BE49-F238E27FC236}">
                <a16:creationId xmlns:a16="http://schemas.microsoft.com/office/drawing/2014/main" id="{0C998B78-AB18-3C47-A1C7-25AE9A3A40B0}"/>
              </a:ext>
            </a:extLst>
          </p:cNvPr>
          <p:cNvSpPr txBox="1"/>
          <p:nvPr/>
        </p:nvSpPr>
        <p:spPr>
          <a:xfrm>
            <a:off x="3470242" y="3298519"/>
            <a:ext cx="5230873" cy="181588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、创建表</a:t>
            </a:r>
            <a:r>
              <a:rPr lang="zh-CN" altLang="zh-CN" sz="1200" i="1" dirty="0">
                <a:solidFill>
                  <a:srgbClr val="999999"/>
                </a:solidFill>
                <a:latin typeface="Arial Unicode MS" panose="020B0604020202020204" pitchFamily="34" charset="-122"/>
                <a:ea typeface="JetBrains Mono"/>
              </a:rPr>
              <a:t>dual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create table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871094"/>
                </a:solidFill>
                <a:latin typeface="Arial Unicode MS" panose="020B0604020202020204" pitchFamily="34" charset="-122"/>
                <a:ea typeface="JetBrains Mono"/>
              </a:rPr>
              <a:t>id </a:t>
            </a:r>
            <a:r>
              <a:rPr lang="zh-CN" altLang="zh-CN" sz="1200" dirty="0">
                <a:solidFill>
                  <a:srgbClr val="0033B3"/>
                </a:solidFill>
                <a:latin typeface="Arial Unicode MS" panose="020B0604020202020204" pitchFamily="34" charset="-122"/>
                <a:ea typeface="JetBrains Mono"/>
              </a:rPr>
              <a:t>string</a:t>
            </a:r>
            <a:r>
              <a:rPr lang="zh-CN" altLang="zh-CN" sz="1200" dirty="0">
                <a:solidFill>
                  <a:srgbClr val="080808"/>
                </a:solidFill>
                <a:latin typeface="Arial Unicode MS" panose="020B0604020202020204" pitchFamily="34" charset="-122"/>
                <a:ea typeface="JetBrains Mono"/>
              </a:rPr>
              <a:t>);</a:t>
            </a:r>
            <a:endParaRPr lang="en-US" altLang="zh-CN" sz="12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--2</a:t>
            </a:r>
            <a:r>
              <a:rPr lang="zh-CN" altLang="zh-CN" sz="1200" i="1" dirty="0">
                <a:solidFill>
                  <a:srgbClr val="999999"/>
                </a:solidFill>
                <a:latin typeface="宋体" panose="02010600030101010101" pitchFamily="2" charset="-122"/>
                <a:ea typeface="宋体" panose="02010600030101010101" pitchFamily="2" charset="-122"/>
              </a:rPr>
              <a:t>、加载一个文件</a:t>
            </a:r>
            <a:r>
              <a:rPr lang="zh-CN" altLang="zh-CN" sz="1200" i="1" dirty="0">
                <a:solidFill>
                  <a:srgbClr val="999999"/>
                </a:solidFill>
                <a:latin typeface="Arial Unicode MS" panose="020B0604020202020204" pitchFamily="34" charset="-122"/>
                <a:ea typeface="JetBrains Mono"/>
              </a:rPr>
              <a:t>dual.txt</a:t>
            </a:r>
            <a:r>
              <a:rPr lang="zh-CN" altLang="zh-CN" sz="1200" i="1" dirty="0">
                <a:solidFill>
                  <a:srgbClr val="999999"/>
                </a:solidFill>
                <a:latin typeface="宋体" panose="02010600030101010101" pitchFamily="2" charset="-122"/>
                <a:ea typeface="宋体" panose="02010600030101010101" pitchFamily="2" charset="-122"/>
              </a:rPr>
              <a:t>到</a:t>
            </a:r>
            <a:r>
              <a:rPr lang="zh-CN" altLang="zh-CN" sz="1200" i="1" dirty="0">
                <a:solidFill>
                  <a:srgbClr val="999999"/>
                </a:solidFill>
                <a:latin typeface="Arial Unicode MS" panose="020B0604020202020204" pitchFamily="34" charset="-122"/>
                <a:ea typeface="JetBrains Mono"/>
              </a:rPr>
              <a:t>dual</a:t>
            </a:r>
            <a:r>
              <a:rPr lang="zh-CN" altLang="zh-CN" sz="1200" i="1" dirty="0">
                <a:solidFill>
                  <a:srgbClr val="999999"/>
                </a:solidFill>
                <a:latin typeface="宋体" panose="02010600030101010101" pitchFamily="2" charset="-122"/>
                <a:ea typeface="宋体" panose="02010600030101010101" pitchFamily="2" charset="-122"/>
              </a:rPr>
              <a:t>表中</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--dual.txt</a:t>
            </a:r>
            <a:r>
              <a:rPr lang="zh-CN" altLang="zh-CN" sz="1200" i="1" dirty="0">
                <a:solidFill>
                  <a:srgbClr val="999999"/>
                </a:solidFill>
                <a:latin typeface="宋体" panose="02010600030101010101" pitchFamily="2" charset="-122"/>
                <a:ea typeface="宋体" panose="02010600030101010101" pitchFamily="2" charset="-122"/>
              </a:rPr>
              <a:t>只有一行内容：内容为一个空格</a:t>
            </a:r>
            <a:br>
              <a:rPr lang="zh-CN" altLang="zh-CN" sz="1200" i="1" dirty="0">
                <a:solidFill>
                  <a:srgbClr val="999999"/>
                </a:solidFill>
                <a:latin typeface="宋体" panose="02010600030101010101" pitchFamily="2" charset="-122"/>
                <a:ea typeface="宋体" panose="02010600030101010101" pitchFamily="2" charset="-122"/>
              </a:rPr>
            </a:br>
            <a:endParaRPr lang="en-US" altLang="zh-CN" sz="1200" i="1" dirty="0">
              <a:solidFill>
                <a:srgbClr val="999999"/>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--3</a:t>
            </a:r>
            <a:r>
              <a:rPr lang="zh-CN" altLang="zh-CN" sz="1200" i="1" dirty="0">
                <a:solidFill>
                  <a:srgbClr val="999999"/>
                </a:solidFill>
                <a:latin typeface="宋体" panose="02010600030101010101" pitchFamily="2" charset="-122"/>
                <a:ea typeface="宋体" panose="02010600030101010101" pitchFamily="2" charset="-122"/>
              </a:rPr>
              <a:t>、在</a:t>
            </a:r>
            <a:r>
              <a:rPr lang="zh-CN" altLang="zh-CN" sz="1200" i="1" dirty="0">
                <a:solidFill>
                  <a:srgbClr val="999999"/>
                </a:solidFill>
                <a:latin typeface="Arial Unicode MS" panose="020B0604020202020204" pitchFamily="34" charset="-122"/>
                <a:ea typeface="JetBrains Mono"/>
              </a:rPr>
              <a:t>select</a:t>
            </a:r>
            <a:r>
              <a:rPr lang="zh-CN" altLang="zh-CN" sz="1200" i="1" dirty="0">
                <a:solidFill>
                  <a:srgbClr val="999999"/>
                </a:solidFill>
                <a:latin typeface="宋体" panose="02010600030101010101" pitchFamily="2" charset="-122"/>
                <a:ea typeface="宋体" panose="02010600030101010101" pitchFamily="2" charset="-122"/>
              </a:rPr>
              <a:t>查询语句中使用</a:t>
            </a:r>
            <a:r>
              <a:rPr lang="zh-CN" altLang="zh-CN" sz="1200" i="1" dirty="0">
                <a:solidFill>
                  <a:srgbClr val="999999"/>
                </a:solidFill>
                <a:latin typeface="Arial Unicode MS" panose="020B0604020202020204" pitchFamily="34" charset="-122"/>
                <a:ea typeface="JetBrains Mono"/>
              </a:rPr>
              <a:t>dual</a:t>
            </a:r>
            <a:r>
              <a:rPr lang="zh-CN" altLang="zh-CN" sz="1200" i="1" dirty="0">
                <a:solidFill>
                  <a:srgbClr val="999999"/>
                </a:solidFill>
                <a:latin typeface="宋体" panose="02010600030101010101" pitchFamily="2" charset="-122"/>
                <a:ea typeface="宋体" panose="02010600030101010101" pitchFamily="2" charset="-122"/>
              </a:rPr>
              <a:t>表完成运算符、函数功能测试</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7074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rgbClr val="FF0000"/>
                </a:solidFill>
              </a:rPr>
              <a:t>关系运算符</a:t>
            </a:r>
            <a:endParaRPr lang="en-US" altLang="zh-CN" dirty="0">
              <a:solidFill>
                <a:srgbClr val="FF0000"/>
              </a:solidFill>
            </a:endParaRPr>
          </a:p>
          <a:p>
            <a:r>
              <a:rPr lang="zh-CN" altLang="en-US" dirty="0">
                <a:solidFill>
                  <a:schemeClr val="tx1"/>
                </a:solidFill>
              </a:rPr>
              <a:t>算术运算符</a:t>
            </a:r>
            <a:endParaRPr lang="en-US" altLang="zh-CN" dirty="0">
              <a:solidFill>
                <a:schemeClr val="tx1"/>
              </a:solidFill>
            </a:endParaRPr>
          </a:p>
          <a:p>
            <a:r>
              <a:rPr lang="zh-CN" altLang="en-US" dirty="0">
                <a:solidFill>
                  <a:schemeClr val="tx1"/>
                </a:solidFill>
              </a:rPr>
              <a:t>逻辑运算符</a:t>
            </a:r>
            <a:endParaRPr lang="en-US" altLang="zh-CN" dirty="0">
              <a:solidFill>
                <a:schemeClr val="tx1"/>
              </a:solidFill>
            </a:endParaRPr>
          </a:p>
        </p:txBody>
      </p:sp>
    </p:spTree>
    <p:extLst>
      <p:ext uri="{BB962C8B-B14F-4D97-AF65-F5344CB8AC3E}">
        <p14:creationId xmlns:p14="http://schemas.microsoft.com/office/powerpoint/2010/main" val="23660763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b="1" dirty="0">
                <a:solidFill>
                  <a:srgbClr val="FF0000"/>
                </a:solidFill>
              </a:rPr>
              <a:t>关系运算符</a:t>
            </a:r>
            <a:r>
              <a:rPr lang="zh-CN" altLang="zh-CN" dirty="0"/>
              <a:t>是二元运算符，执行的是</a:t>
            </a:r>
            <a:r>
              <a:rPr lang="zh-CN" altLang="zh-CN" dirty="0">
                <a:solidFill>
                  <a:srgbClr val="92D050"/>
                </a:solidFill>
              </a:rPr>
              <a:t>两个操作数的比较运算</a:t>
            </a:r>
            <a:r>
              <a:rPr lang="zh-CN" altLang="zh-CN" dirty="0"/>
              <a:t>。</a:t>
            </a:r>
            <a:endParaRPr lang="en-US" altLang="zh-CN" dirty="0"/>
          </a:p>
          <a:p>
            <a:r>
              <a:rPr lang="zh-CN" altLang="zh-CN" dirty="0"/>
              <a:t>每个关系运算符都返回</a:t>
            </a:r>
            <a:r>
              <a:rPr lang="en-US" altLang="zh-CN" dirty="0"/>
              <a:t>boolean</a:t>
            </a:r>
            <a:r>
              <a:rPr lang="zh-CN" altLang="zh-CN" dirty="0"/>
              <a:t>类型结果（</a:t>
            </a:r>
            <a:r>
              <a:rPr lang="en-US" altLang="zh-CN" dirty="0"/>
              <a:t>TRUE</a:t>
            </a:r>
            <a:r>
              <a:rPr lang="zh-CN" altLang="zh-CN" dirty="0"/>
              <a:t>或</a:t>
            </a:r>
            <a:r>
              <a:rPr lang="en-US" altLang="zh-CN" dirty="0"/>
              <a:t>FALSE</a:t>
            </a:r>
            <a:r>
              <a:rPr lang="zh-CN" altLang="zh-CN" dirty="0"/>
              <a:t>）。</a:t>
            </a:r>
          </a:p>
          <a:p>
            <a:endParaRPr lang="zh-CN" altLang="en-US" dirty="0"/>
          </a:p>
        </p:txBody>
      </p:sp>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关系运算符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3470242" y="2863953"/>
            <a:ext cx="5230873" cy="3190617"/>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•等值比较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 </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•不等值比较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&lt;&gt; </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•小于比较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&lt;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•小于等于比较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&lt;=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•大于比较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&gt;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•大于等于比较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&gt;=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•空值判断</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IS NULL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•非空判断</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IS NOT NULL</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LIKE</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比较</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LIKE</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JAVA</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的</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LIKE</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RLIKE</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a:t>
            </a:r>
            <a:r>
              <a:rPr lang="en-US" altLang="zh-CN" sz="1200" dirty="0">
                <a:ea typeface="微软雅黑 Light" panose="020B0502040204020203" pitchFamily="34" charset="-122"/>
                <a:cs typeface="Times New Roman" panose="02020603050405020304" pitchFamily="18" charset="0"/>
              </a:rPr>
              <a:t>REGEXP</a:t>
            </a:r>
            <a:r>
              <a:rPr lang="zh-CN" altLang="zh-CN" sz="1200" dirty="0">
                <a:ea typeface="微软雅黑 Light" panose="020B0502040204020203" pitchFamily="34" charset="-122"/>
                <a:cs typeface="Times New Roman" panose="02020603050405020304" pitchFamily="18" charset="0"/>
              </a:rPr>
              <a:t>操作</a:t>
            </a:r>
            <a:r>
              <a:rPr lang="en-US" altLang="zh-CN" sz="1200" dirty="0">
                <a:ea typeface="微软雅黑 Light" panose="020B0502040204020203" pitchFamily="34" charset="-122"/>
                <a:cs typeface="Times New Roman" panose="02020603050405020304" pitchFamily="18" charset="0"/>
              </a:rPr>
              <a:t>: REGEXP</a:t>
            </a:r>
            <a:endParaRPr lang="zh-CN" altLang="en-US" sz="1200" dirty="0"/>
          </a:p>
        </p:txBody>
      </p:sp>
    </p:spTree>
    <p:extLst>
      <p:ext uri="{BB962C8B-B14F-4D97-AF65-F5344CB8AC3E}">
        <p14:creationId xmlns:p14="http://schemas.microsoft.com/office/powerpoint/2010/main" val="15804747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关系运算符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1834644" y="1421199"/>
            <a:ext cx="9016236" cy="526297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--1</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Hive</a:t>
            </a:r>
            <a:r>
              <a:rPr lang="zh-CN" altLang="zh-CN" sz="1600" i="1" dirty="0">
                <a:solidFill>
                  <a:srgbClr val="999999"/>
                </a:solidFill>
                <a:latin typeface="宋体" panose="02010600030101010101" pitchFamily="2" charset="-122"/>
                <a:ea typeface="宋体" panose="02010600030101010101" pitchFamily="2" charset="-122"/>
              </a:rPr>
              <a:t>中关系运算符</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--is null</a:t>
            </a:r>
            <a:r>
              <a:rPr lang="zh-CN" altLang="zh-CN" sz="1600" i="1" dirty="0">
                <a:solidFill>
                  <a:srgbClr val="999999"/>
                </a:solidFill>
                <a:latin typeface="宋体" panose="02010600030101010101" pitchFamily="2" charset="-122"/>
                <a:ea typeface="宋体" panose="02010600030101010101" pitchFamily="2" charset="-122"/>
              </a:rPr>
              <a:t>空值判断</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67D17"/>
                </a:solidFill>
                <a:latin typeface="Arial Unicode MS" panose="020B0604020202020204" pitchFamily="34" charset="-122"/>
                <a:ea typeface="JetBrains Mono"/>
              </a:rPr>
              <a:t>'itcast' </a:t>
            </a:r>
            <a:r>
              <a:rPr lang="zh-CN" altLang="zh-CN" sz="1600" dirty="0">
                <a:solidFill>
                  <a:srgbClr val="0033B3"/>
                </a:solidFill>
                <a:latin typeface="Arial Unicode MS" panose="020B0604020202020204" pitchFamily="34" charset="-122"/>
                <a:ea typeface="JetBrains Mono"/>
              </a:rPr>
              <a:t>is null</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--is not null </a:t>
            </a:r>
            <a:r>
              <a:rPr lang="zh-CN" altLang="zh-CN" sz="1600" i="1" dirty="0">
                <a:solidFill>
                  <a:srgbClr val="999999"/>
                </a:solidFill>
                <a:latin typeface="宋体" panose="02010600030101010101" pitchFamily="2" charset="-122"/>
                <a:ea typeface="宋体" panose="02010600030101010101" pitchFamily="2" charset="-122"/>
              </a:rPr>
              <a:t>非空值判断</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67D17"/>
                </a:solidFill>
                <a:latin typeface="Arial Unicode MS" panose="020B0604020202020204" pitchFamily="34" charset="-122"/>
                <a:ea typeface="JetBrains Mono"/>
              </a:rPr>
              <a:t>'itcast' </a:t>
            </a:r>
            <a:r>
              <a:rPr lang="zh-CN" altLang="zh-CN" sz="1600" dirty="0">
                <a:solidFill>
                  <a:srgbClr val="0033B3"/>
                </a:solidFill>
                <a:latin typeface="Arial Unicode MS" panose="020B0604020202020204" pitchFamily="34" charset="-122"/>
                <a:ea typeface="JetBrains Mono"/>
              </a:rPr>
              <a:t>is not null</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--like</a:t>
            </a:r>
            <a:r>
              <a:rPr lang="zh-CN" altLang="zh-CN" sz="1600" i="1" dirty="0">
                <a:solidFill>
                  <a:srgbClr val="999999"/>
                </a:solidFill>
                <a:latin typeface="宋体" panose="02010600030101010101" pitchFamily="2" charset="-122"/>
                <a:ea typeface="宋体" panose="02010600030101010101" pitchFamily="2" charset="-122"/>
              </a:rPr>
              <a:t>比较：</a:t>
            </a:r>
            <a:r>
              <a:rPr lang="zh-CN" altLang="zh-CN" sz="1600" i="1" dirty="0">
                <a:solidFill>
                  <a:srgbClr val="999999"/>
                </a:solidFill>
                <a:latin typeface="Arial Unicode MS" panose="020B0604020202020204" pitchFamily="34" charset="-122"/>
                <a:ea typeface="JetBrains Mono"/>
              </a:rPr>
              <a:t> _</a:t>
            </a:r>
            <a:r>
              <a:rPr lang="zh-CN" altLang="zh-CN" sz="1600" i="1" dirty="0">
                <a:solidFill>
                  <a:srgbClr val="999999"/>
                </a:solidFill>
                <a:latin typeface="宋体" panose="02010600030101010101" pitchFamily="2" charset="-122"/>
                <a:ea typeface="宋体" panose="02010600030101010101" pitchFamily="2" charset="-122"/>
              </a:rPr>
              <a:t>表示任意单个字符</a:t>
            </a:r>
            <a:r>
              <a:rPr lang="zh-CN" altLang="zh-CN" sz="1600" i="1" dirty="0">
                <a:solidFill>
                  <a:srgbClr val="999999"/>
                </a:solidFill>
                <a:latin typeface="Arial Unicode MS" panose="020B0604020202020204" pitchFamily="34" charset="-122"/>
                <a:ea typeface="JetBrains Mono"/>
              </a:rPr>
              <a:t> %</a:t>
            </a:r>
            <a:r>
              <a:rPr lang="zh-CN" altLang="zh-CN" sz="1600" i="1" dirty="0">
                <a:solidFill>
                  <a:srgbClr val="999999"/>
                </a:solidFill>
                <a:latin typeface="宋体" panose="02010600030101010101" pitchFamily="2" charset="-122"/>
                <a:ea typeface="宋体" panose="02010600030101010101" pitchFamily="2" charset="-122"/>
              </a:rPr>
              <a:t>表示任意数量字符</a:t>
            </a:r>
            <a:endParaRPr lang="en-US" altLang="zh-CN" sz="1600" i="1" dirty="0">
              <a:solidFill>
                <a:srgbClr val="999999"/>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1600" i="1" dirty="0">
                <a:solidFill>
                  <a:srgbClr val="999999"/>
                </a:solidFill>
                <a:latin typeface="宋体" panose="02010600030101010101" pitchFamily="2" charset="-122"/>
                <a:ea typeface="宋体" panose="02010600030101010101" pitchFamily="2" charset="-122"/>
              </a:rPr>
              <a:t>--</a:t>
            </a:r>
            <a:r>
              <a:rPr lang="zh-CN" altLang="en-US" sz="1600" i="1" dirty="0">
                <a:solidFill>
                  <a:srgbClr val="FF0000"/>
                </a:solidFill>
                <a:latin typeface="宋体" panose="02010600030101010101" pitchFamily="2" charset="-122"/>
                <a:ea typeface="宋体" panose="02010600030101010101" pitchFamily="2" charset="-122"/>
              </a:rPr>
              <a:t>模糊匹配</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否定比较：</a:t>
            </a:r>
            <a:r>
              <a:rPr lang="zh-CN" altLang="zh-CN" sz="1600" i="1" dirty="0">
                <a:solidFill>
                  <a:srgbClr val="999999"/>
                </a:solidFill>
                <a:latin typeface="Arial Unicode MS" panose="020B0604020202020204" pitchFamily="34" charset="-122"/>
                <a:ea typeface="JetBrains Mono"/>
              </a:rPr>
              <a:t> NOT A like B</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67D17"/>
                </a:solidFill>
                <a:latin typeface="Arial Unicode MS" panose="020B0604020202020204" pitchFamily="34" charset="-122"/>
                <a:ea typeface="JetBrains Mono"/>
              </a:rPr>
              <a:t>'itcast' </a:t>
            </a:r>
            <a:r>
              <a:rPr lang="zh-CN" altLang="zh-CN" sz="1600" dirty="0">
                <a:solidFill>
                  <a:srgbClr val="0033B3"/>
                </a:solidFill>
                <a:latin typeface="Arial Unicode MS" panose="020B0604020202020204" pitchFamily="34" charset="-122"/>
                <a:ea typeface="JetBrains Mono"/>
              </a:rPr>
              <a:t>like </a:t>
            </a:r>
            <a:r>
              <a:rPr lang="zh-CN" altLang="zh-CN" sz="1600" dirty="0">
                <a:solidFill>
                  <a:srgbClr val="067D17"/>
                </a:solidFill>
                <a:latin typeface="Arial Unicode MS" panose="020B0604020202020204" pitchFamily="34" charset="-122"/>
                <a:ea typeface="JetBrains Mono"/>
              </a:rPr>
              <a:t>'it_'</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67D17"/>
                </a:solidFill>
                <a:latin typeface="Arial Unicode MS" panose="020B0604020202020204" pitchFamily="34" charset="-122"/>
                <a:ea typeface="JetBrains Mono"/>
              </a:rPr>
              <a:t>'itcast' </a:t>
            </a:r>
            <a:r>
              <a:rPr lang="zh-CN" altLang="zh-CN" sz="1600" dirty="0">
                <a:solidFill>
                  <a:srgbClr val="0033B3"/>
                </a:solidFill>
                <a:latin typeface="Arial Unicode MS" panose="020B0604020202020204" pitchFamily="34" charset="-122"/>
                <a:ea typeface="JetBrains Mono"/>
              </a:rPr>
              <a:t>like </a:t>
            </a:r>
            <a:r>
              <a:rPr lang="zh-CN" altLang="zh-CN" sz="1600" dirty="0">
                <a:solidFill>
                  <a:srgbClr val="067D17"/>
                </a:solidFill>
                <a:latin typeface="Arial Unicode MS" panose="020B0604020202020204" pitchFamily="34" charset="-122"/>
                <a:ea typeface="JetBrains Mono"/>
              </a:rPr>
              <a:t>'it%'</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 </a:t>
            </a:r>
            <a:r>
              <a:rPr lang="zh-CN" altLang="zh-CN" sz="1600" dirty="0">
                <a:solidFill>
                  <a:srgbClr val="0033B3"/>
                </a:solidFill>
                <a:latin typeface="Arial Unicode MS" panose="020B0604020202020204" pitchFamily="34" charset="-122"/>
                <a:ea typeface="JetBrains Mono"/>
              </a:rPr>
              <a:t>where not </a:t>
            </a:r>
            <a:r>
              <a:rPr lang="zh-CN" altLang="zh-CN" sz="1600" dirty="0">
                <a:solidFill>
                  <a:srgbClr val="067D17"/>
                </a:solidFill>
                <a:latin typeface="Arial Unicode MS" panose="020B0604020202020204" pitchFamily="34" charset="-122"/>
                <a:ea typeface="JetBrains Mono"/>
              </a:rPr>
              <a:t>'itcast' </a:t>
            </a:r>
            <a:r>
              <a:rPr lang="zh-CN" altLang="zh-CN" sz="1600" dirty="0">
                <a:solidFill>
                  <a:srgbClr val="0033B3"/>
                </a:solidFill>
                <a:latin typeface="Arial Unicode MS" panose="020B0604020202020204" pitchFamily="34" charset="-122"/>
                <a:ea typeface="JetBrains Mono"/>
              </a:rPr>
              <a:t>like </a:t>
            </a:r>
            <a:r>
              <a:rPr lang="zh-CN" altLang="zh-CN" sz="1600" dirty="0">
                <a:solidFill>
                  <a:srgbClr val="067D17"/>
                </a:solidFill>
                <a:latin typeface="Arial Unicode MS" panose="020B0604020202020204" pitchFamily="34" charset="-122"/>
                <a:ea typeface="JetBrains Mono"/>
              </a:rPr>
              <a:t>'hadoo_'</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--rlike</a:t>
            </a:r>
            <a:r>
              <a:rPr lang="zh-CN" altLang="zh-CN" sz="1600" i="1" dirty="0">
                <a:solidFill>
                  <a:srgbClr val="999999"/>
                </a:solidFill>
                <a:latin typeface="宋体" panose="02010600030101010101" pitchFamily="2" charset="-122"/>
                <a:ea typeface="宋体" panose="02010600030101010101" pitchFamily="2" charset="-122"/>
              </a:rPr>
              <a:t>：确定字符串是否匹配正则表达式，是</a:t>
            </a:r>
            <a:r>
              <a:rPr lang="zh-CN" altLang="zh-CN" sz="1600" i="1" dirty="0">
                <a:solidFill>
                  <a:srgbClr val="999999"/>
                </a:solidFill>
                <a:latin typeface="Arial Unicode MS" panose="020B0604020202020204" pitchFamily="34" charset="-122"/>
                <a:ea typeface="JetBrains Mono"/>
              </a:rPr>
              <a:t>REGEXP_LIKE()</a:t>
            </a:r>
            <a:r>
              <a:rPr lang="zh-CN" altLang="zh-CN" sz="1600" i="1" dirty="0">
                <a:solidFill>
                  <a:srgbClr val="999999"/>
                </a:solidFill>
                <a:latin typeface="宋体" panose="02010600030101010101" pitchFamily="2" charset="-122"/>
                <a:ea typeface="宋体" panose="02010600030101010101" pitchFamily="2" charset="-122"/>
              </a:rPr>
              <a:t>的同义词。</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67D17"/>
                </a:solidFill>
                <a:latin typeface="Arial Unicode MS" panose="020B0604020202020204" pitchFamily="34" charset="-122"/>
                <a:ea typeface="JetBrains Mono"/>
              </a:rPr>
              <a:t>'itcast' </a:t>
            </a:r>
            <a:r>
              <a:rPr lang="zh-CN" altLang="zh-CN" sz="1600" dirty="0">
                <a:solidFill>
                  <a:srgbClr val="0033B3"/>
                </a:solidFill>
                <a:latin typeface="Arial Unicode MS" panose="020B0604020202020204" pitchFamily="34" charset="-122"/>
                <a:ea typeface="JetBrains Mono"/>
              </a:rPr>
              <a:t>rlike </a:t>
            </a:r>
            <a:r>
              <a:rPr lang="zh-CN" altLang="zh-CN" sz="1600" dirty="0">
                <a:solidFill>
                  <a:srgbClr val="067D17"/>
                </a:solidFill>
                <a:latin typeface="Arial Unicode MS" panose="020B0604020202020204" pitchFamily="34" charset="-122"/>
                <a:ea typeface="JetBrains Mono"/>
              </a:rPr>
              <a:t>'^i.*t$'</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67D17"/>
                </a:solidFill>
                <a:latin typeface="Arial Unicode MS" panose="020B0604020202020204" pitchFamily="34" charset="-122"/>
                <a:ea typeface="JetBrains Mono"/>
              </a:rPr>
              <a:t>'123456' </a:t>
            </a:r>
            <a:r>
              <a:rPr lang="zh-CN" altLang="zh-CN" sz="1600" dirty="0">
                <a:solidFill>
                  <a:srgbClr val="0033B3"/>
                </a:solidFill>
                <a:latin typeface="Arial Unicode MS" panose="020B0604020202020204" pitchFamily="34" charset="-122"/>
                <a:ea typeface="JetBrains Mono"/>
              </a:rPr>
              <a:t>rlike </a:t>
            </a:r>
            <a:r>
              <a:rPr lang="zh-CN" altLang="zh-CN" sz="1600" dirty="0">
                <a:solidFill>
                  <a:srgbClr val="067D17"/>
                </a:solidFill>
                <a:latin typeface="Arial Unicode MS" panose="020B0604020202020204" pitchFamily="34" charset="-122"/>
                <a:ea typeface="JetBrains Mono"/>
              </a:rPr>
              <a: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d+$'</a:t>
            </a:r>
            <a:r>
              <a:rPr lang="zh-CN" altLang="zh-CN" sz="1600" dirty="0">
                <a:solidFill>
                  <a:srgbClr val="080808"/>
                </a:solidFill>
                <a:latin typeface="Arial Unicode MS" panose="020B0604020202020204" pitchFamily="34" charset="-122"/>
                <a:ea typeface="JetBrains Mono"/>
              </a:rPr>
              <a:t>;  </a:t>
            </a: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判断是否全为数字</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67D17"/>
                </a:solidFill>
                <a:latin typeface="Arial Unicode MS" panose="020B0604020202020204" pitchFamily="34" charset="-122"/>
                <a:ea typeface="JetBrains Mono"/>
              </a:rPr>
              <a:t>'123456aa' </a:t>
            </a:r>
            <a:r>
              <a:rPr lang="zh-CN" altLang="zh-CN" sz="1600" dirty="0">
                <a:solidFill>
                  <a:srgbClr val="0033B3"/>
                </a:solidFill>
                <a:latin typeface="Arial Unicode MS" panose="020B0604020202020204" pitchFamily="34" charset="-122"/>
                <a:ea typeface="JetBrains Mono"/>
              </a:rPr>
              <a:t>rlike </a:t>
            </a:r>
            <a:r>
              <a:rPr lang="zh-CN" altLang="zh-CN" sz="1600" dirty="0">
                <a:solidFill>
                  <a:srgbClr val="067D17"/>
                </a:solidFill>
                <a:latin typeface="Arial Unicode MS" panose="020B0604020202020204" pitchFamily="34" charset="-122"/>
                <a:ea typeface="JetBrains Mono"/>
              </a:rPr>
              <a: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67D17"/>
                </a:solidFill>
                <a:latin typeface="Arial Unicode MS" panose="020B0604020202020204" pitchFamily="34" charset="-122"/>
                <a:ea typeface="JetBrains Mono"/>
              </a:rPr>
              <a:t>d+$'</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--regexp</a:t>
            </a:r>
            <a:r>
              <a:rPr lang="zh-CN" altLang="zh-CN" sz="1600" i="1" dirty="0">
                <a:solidFill>
                  <a:srgbClr val="999999"/>
                </a:solidFill>
                <a:latin typeface="宋体" panose="02010600030101010101" pitchFamily="2" charset="-122"/>
                <a:ea typeface="宋体" panose="02010600030101010101" pitchFamily="2" charset="-122"/>
              </a:rPr>
              <a:t>：功能与</a:t>
            </a:r>
            <a:r>
              <a:rPr lang="zh-CN" altLang="zh-CN" sz="1600" i="1" dirty="0">
                <a:solidFill>
                  <a:srgbClr val="999999"/>
                </a:solidFill>
                <a:latin typeface="Arial Unicode MS" panose="020B0604020202020204" pitchFamily="34" charset="-122"/>
                <a:ea typeface="JetBrains Mono"/>
              </a:rPr>
              <a:t>rlike</a:t>
            </a:r>
            <a:r>
              <a:rPr lang="zh-CN" altLang="zh-CN" sz="1600" i="1" dirty="0">
                <a:solidFill>
                  <a:srgbClr val="999999"/>
                </a:solidFill>
                <a:latin typeface="宋体" panose="02010600030101010101" pitchFamily="2" charset="-122"/>
                <a:ea typeface="宋体" panose="02010600030101010101" pitchFamily="2" charset="-122"/>
              </a:rPr>
              <a:t>相同 用于判断字符串是否匹配正则表达式</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67D17"/>
                </a:solidFill>
                <a:latin typeface="Arial Unicode MS" panose="020B0604020202020204" pitchFamily="34" charset="-122"/>
                <a:ea typeface="JetBrains Mono"/>
              </a:rPr>
              <a:t>'itcast' </a:t>
            </a:r>
            <a:r>
              <a:rPr lang="zh-CN" altLang="zh-CN" sz="1600" dirty="0">
                <a:solidFill>
                  <a:srgbClr val="0033B3"/>
                </a:solidFill>
                <a:latin typeface="Arial Unicode MS" panose="020B0604020202020204" pitchFamily="34" charset="-122"/>
                <a:ea typeface="JetBrains Mono"/>
              </a:rPr>
              <a:t>regexp </a:t>
            </a:r>
            <a:r>
              <a:rPr lang="zh-CN" altLang="zh-CN" sz="1600" dirty="0">
                <a:solidFill>
                  <a:srgbClr val="067D17"/>
                </a:solidFill>
                <a:latin typeface="Arial Unicode MS" panose="020B0604020202020204" pitchFamily="34" charset="-122"/>
                <a:ea typeface="JetBrains Mono"/>
              </a:rPr>
              <a:t>'^i.*t$'</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72199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关系运算符</a:t>
            </a:r>
            <a:endParaRPr lang="en-US" altLang="zh-CN" dirty="0">
              <a:solidFill>
                <a:schemeClr val="tx1"/>
              </a:solidFill>
            </a:endParaRPr>
          </a:p>
          <a:p>
            <a:r>
              <a:rPr lang="zh-CN" altLang="en-US" dirty="0">
                <a:solidFill>
                  <a:srgbClr val="FF0000"/>
                </a:solidFill>
              </a:rPr>
              <a:t>算术运算符</a:t>
            </a:r>
            <a:endParaRPr lang="en-US" altLang="zh-CN" dirty="0">
              <a:solidFill>
                <a:srgbClr val="FF0000"/>
              </a:solidFill>
            </a:endParaRPr>
          </a:p>
          <a:p>
            <a:r>
              <a:rPr lang="zh-CN" altLang="en-US" dirty="0">
                <a:solidFill>
                  <a:schemeClr val="tx1"/>
                </a:solidFill>
              </a:rPr>
              <a:t>逻辑运算符</a:t>
            </a:r>
            <a:endParaRPr lang="en-US" altLang="zh-CN" dirty="0">
              <a:solidFill>
                <a:schemeClr val="tx1"/>
              </a:solidFill>
            </a:endParaRPr>
          </a:p>
        </p:txBody>
      </p:sp>
    </p:spTree>
    <p:extLst>
      <p:ext uri="{BB962C8B-B14F-4D97-AF65-F5344CB8AC3E}">
        <p14:creationId xmlns:p14="http://schemas.microsoft.com/office/powerpoint/2010/main" val="32171690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算术运算符</a:t>
            </a:r>
            <a:r>
              <a:rPr lang="zh-CN" altLang="en-US" dirty="0">
                <a:solidFill>
                  <a:srgbClr val="92D050"/>
                </a:solidFill>
              </a:rPr>
              <a:t>操作数必须是数值类型</a:t>
            </a:r>
            <a:r>
              <a:rPr lang="zh-CN" altLang="en-US" dirty="0"/>
              <a:t>。 分为一元运算符和二元运算符：</a:t>
            </a:r>
            <a:endParaRPr lang="en-US" altLang="zh-CN" dirty="0"/>
          </a:p>
          <a:p>
            <a:pPr marL="0" indent="0">
              <a:buNone/>
            </a:pPr>
            <a:r>
              <a:rPr lang="en-US" altLang="zh-CN" dirty="0"/>
              <a:t> </a:t>
            </a:r>
            <a:r>
              <a:rPr lang="zh-CN" altLang="en-US" dirty="0"/>
              <a:t>一元运算符</a:t>
            </a:r>
            <a:r>
              <a:rPr lang="en-US" altLang="zh-CN" dirty="0"/>
              <a:t>,</a:t>
            </a:r>
            <a:r>
              <a:rPr lang="zh-CN" altLang="en-US" dirty="0"/>
              <a:t>只有一个操作数</a:t>
            </a:r>
            <a:r>
              <a:rPr lang="en-US" altLang="zh-CN" dirty="0"/>
              <a:t>; </a:t>
            </a:r>
            <a:r>
              <a:rPr lang="zh-CN" altLang="en-US" dirty="0"/>
              <a:t>二元运算符有两个操作数</a:t>
            </a:r>
            <a:r>
              <a:rPr lang="en-US" altLang="zh-CN" dirty="0"/>
              <a:t>,</a:t>
            </a:r>
            <a:r>
              <a:rPr lang="zh-CN" altLang="en-US" dirty="0"/>
              <a:t>运算符在两个操作数之间。</a:t>
            </a:r>
          </a:p>
        </p:txBody>
      </p:sp>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算术运算符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3480563" y="3243544"/>
            <a:ext cx="5230873" cy="2811026"/>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•加法操作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•减法操作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•乘法操作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•除法操作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•取整操作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div</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•取余操作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•位与操作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&amp;</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•位或操作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•位异或操作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solidFill>
                  <a:srgbClr val="FF0000"/>
                </a:solidFill>
                <a:ea typeface="微软雅黑 Light" panose="020B0502040204020203" pitchFamily="34" charset="-122"/>
                <a:cs typeface="Times New Roman" panose="02020603050405020304" pitchFamily="18" charset="0"/>
              </a:rPr>
              <a:t>•位取反操作</a:t>
            </a:r>
            <a:r>
              <a:rPr lang="en-US" altLang="zh-CN" sz="1200" dirty="0">
                <a:solidFill>
                  <a:srgbClr val="FF0000"/>
                </a:solidFill>
                <a:ea typeface="微软雅黑 Light" panose="020B0502040204020203" pitchFamily="34" charset="-122"/>
                <a:cs typeface="Times New Roman" panose="02020603050405020304" pitchFamily="18" charset="0"/>
              </a:rPr>
              <a:t>: ~</a:t>
            </a:r>
            <a:endParaRPr lang="zh-CN" altLang="en-US" sz="1200" dirty="0">
              <a:solidFill>
                <a:srgbClr val="FF0000"/>
              </a:solidFill>
            </a:endParaRPr>
          </a:p>
        </p:txBody>
      </p:sp>
    </p:spTree>
    <p:extLst>
      <p:ext uri="{BB962C8B-B14F-4D97-AF65-F5344CB8AC3E}">
        <p14:creationId xmlns:p14="http://schemas.microsoft.com/office/powerpoint/2010/main" val="3724603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查询数据</a:t>
            </a:r>
          </a:p>
        </p:txBody>
      </p:sp>
      <p:sp>
        <p:nvSpPr>
          <p:cNvPr id="6" name="文本占位符 5"/>
          <p:cNvSpPr>
            <a:spLocks noGrp="1"/>
          </p:cNvSpPr>
          <p:nvPr>
            <p:ph type="body" sz="quarter" idx="10"/>
          </p:nvPr>
        </p:nvSpPr>
        <p:spPr/>
        <p:txBody>
          <a:bodyPr/>
          <a:lstStyle/>
          <a:p>
            <a:r>
              <a:rPr lang="zh-CN" altLang="en-US" dirty="0"/>
              <a:t>数据环境准备</a:t>
            </a: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p:cNvPicPr/>
          <p:nvPr/>
        </p:nvPicPr>
        <p:blipFill>
          <a:blip r:embed="rId2"/>
          <a:stretch>
            <a:fillRect/>
          </a:stretch>
        </p:blipFill>
        <p:spPr>
          <a:xfrm>
            <a:off x="2103651" y="1763911"/>
            <a:ext cx="7964056" cy="3765218"/>
          </a:xfrm>
          <a:prstGeom prst="rect">
            <a:avLst/>
          </a:prstGeom>
          <a:ln>
            <a:solidFill>
              <a:schemeClr val="accent1"/>
            </a:solidFill>
          </a:ln>
        </p:spPr>
      </p:pic>
    </p:spTree>
    <p:extLst>
      <p:ext uri="{BB962C8B-B14F-4D97-AF65-F5344CB8AC3E}">
        <p14:creationId xmlns:p14="http://schemas.microsoft.com/office/powerpoint/2010/main" val="29182846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算术运算符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1691000" y="1457271"/>
            <a:ext cx="8123560" cy="452431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--2</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Hive</a:t>
            </a:r>
            <a:r>
              <a:rPr lang="zh-CN" altLang="zh-CN" sz="1600" i="1" dirty="0">
                <a:solidFill>
                  <a:srgbClr val="999999"/>
                </a:solidFill>
                <a:latin typeface="宋体" panose="02010600030101010101" pitchFamily="2" charset="-122"/>
                <a:ea typeface="宋体" panose="02010600030101010101" pitchFamily="2" charset="-122"/>
              </a:rPr>
              <a:t>中算术运算符</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取整</a:t>
            </a:r>
            <a:r>
              <a:rPr lang="zh-CN" altLang="zh-CN" sz="1600" i="1" dirty="0">
                <a:solidFill>
                  <a:srgbClr val="999999"/>
                </a:solidFill>
                <a:latin typeface="宋体" panose="02010600030101010101" pitchFamily="2" charset="-122"/>
                <a:ea typeface="宋体" panose="02010600030101010101" pitchFamily="2" charset="-122"/>
              </a:rPr>
              <a:t>操作</a:t>
            </a:r>
            <a:r>
              <a:rPr lang="zh-CN" altLang="zh-CN" sz="1600" i="1" dirty="0">
                <a:solidFill>
                  <a:srgbClr val="999999"/>
                </a:solidFill>
                <a:latin typeface="Arial Unicode MS" panose="020B0604020202020204" pitchFamily="34" charset="-122"/>
                <a:ea typeface="JetBrains Mono"/>
              </a:rPr>
              <a:t>: div  </a:t>
            </a:r>
            <a:r>
              <a:rPr lang="zh-CN" altLang="zh-CN" sz="1600" i="1" dirty="0">
                <a:solidFill>
                  <a:srgbClr val="999999"/>
                </a:solidFill>
                <a:latin typeface="宋体" panose="02010600030101010101" pitchFamily="2" charset="-122"/>
                <a:ea typeface="宋体" panose="02010600030101010101" pitchFamily="2" charset="-122"/>
              </a:rPr>
              <a:t>给出将</a:t>
            </a:r>
            <a:r>
              <a:rPr lang="zh-CN" altLang="zh-CN" sz="1600" i="1" dirty="0">
                <a:solidFill>
                  <a:srgbClr val="999999"/>
                </a:solidFill>
                <a:latin typeface="Arial Unicode MS" panose="020B0604020202020204" pitchFamily="34" charset="-122"/>
                <a:ea typeface="JetBrains Mono"/>
              </a:rPr>
              <a:t>A</a:t>
            </a:r>
            <a:r>
              <a:rPr lang="zh-CN" altLang="zh-CN" sz="1600" i="1" dirty="0">
                <a:solidFill>
                  <a:srgbClr val="999999"/>
                </a:solidFill>
                <a:latin typeface="宋体" panose="02010600030101010101" pitchFamily="2" charset="-122"/>
                <a:ea typeface="宋体" panose="02010600030101010101" pitchFamily="2" charset="-122"/>
              </a:rPr>
              <a:t>除以</a:t>
            </a:r>
            <a:r>
              <a:rPr lang="zh-CN" altLang="zh-CN" sz="1600" i="1" dirty="0">
                <a:solidFill>
                  <a:srgbClr val="999999"/>
                </a:solidFill>
                <a:latin typeface="Arial Unicode MS" panose="020B0604020202020204" pitchFamily="34" charset="-122"/>
                <a:ea typeface="JetBrains Mono"/>
              </a:rPr>
              <a:t>B</a:t>
            </a:r>
            <a:r>
              <a:rPr lang="zh-CN" altLang="zh-CN" sz="1600" i="1" dirty="0">
                <a:solidFill>
                  <a:srgbClr val="999999"/>
                </a:solidFill>
                <a:latin typeface="宋体" panose="02010600030101010101" pitchFamily="2" charset="-122"/>
                <a:ea typeface="宋体" panose="02010600030101010101" pitchFamily="2" charset="-122"/>
              </a:rPr>
              <a:t>所得的整数部分。例如</a:t>
            </a:r>
            <a:r>
              <a:rPr lang="zh-CN" altLang="zh-CN" sz="1600" i="1" dirty="0">
                <a:solidFill>
                  <a:srgbClr val="999999"/>
                </a:solidFill>
                <a:latin typeface="Arial Unicode MS" panose="020B0604020202020204" pitchFamily="34" charset="-122"/>
                <a:ea typeface="JetBrains Mono"/>
              </a:rPr>
              <a:t>17 div 3</a:t>
            </a:r>
            <a:r>
              <a:rPr lang="zh-CN" altLang="zh-CN" sz="1600" i="1" dirty="0">
                <a:solidFill>
                  <a:srgbClr val="999999"/>
                </a:solidFill>
                <a:latin typeface="宋体" panose="02010600030101010101" pitchFamily="2" charset="-122"/>
                <a:ea typeface="宋体" panose="02010600030101010101" pitchFamily="2" charset="-122"/>
              </a:rPr>
              <a:t>得出</a:t>
            </a:r>
            <a:r>
              <a:rPr lang="zh-CN" altLang="zh-CN" sz="1600" i="1" dirty="0">
                <a:solidFill>
                  <a:srgbClr val="999999"/>
                </a:solidFill>
                <a:latin typeface="Arial Unicode MS" panose="020B0604020202020204" pitchFamily="34" charset="-122"/>
                <a:ea typeface="JetBrains Mono"/>
              </a:rPr>
              <a:t>5</a:t>
            </a:r>
            <a:r>
              <a:rPr lang="zh-CN" altLang="zh-CN" sz="1600" i="1" dirty="0">
                <a:solidFill>
                  <a:srgbClr val="999999"/>
                </a:solidFill>
                <a:latin typeface="宋体" panose="02010600030101010101" pitchFamily="2" charset="-122"/>
                <a:ea typeface="宋体" panose="02010600030101010101" pitchFamily="2" charset="-122"/>
              </a:rPr>
              <a:t>。</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17 </a:t>
            </a:r>
            <a:r>
              <a:rPr lang="zh-CN" altLang="zh-CN" sz="1600" dirty="0">
                <a:solidFill>
                  <a:srgbClr val="0033B3"/>
                </a:solidFill>
                <a:latin typeface="Arial Unicode MS" panose="020B0604020202020204" pitchFamily="34" charset="-122"/>
                <a:ea typeface="JetBrains Mono"/>
              </a:rPr>
              <a:t>div </a:t>
            </a:r>
            <a:r>
              <a:rPr lang="zh-CN" altLang="zh-CN" sz="1600" dirty="0">
                <a:solidFill>
                  <a:srgbClr val="1750EB"/>
                </a:solidFill>
                <a:latin typeface="Arial Unicode MS" panose="020B0604020202020204" pitchFamily="34" charset="-122"/>
                <a:ea typeface="JetBrains Mono"/>
              </a:rPr>
              <a:t>3</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取余</a:t>
            </a:r>
            <a:r>
              <a:rPr lang="zh-CN" altLang="zh-CN" sz="1600" i="1" dirty="0">
                <a:solidFill>
                  <a:srgbClr val="999999"/>
                </a:solidFill>
                <a:latin typeface="宋体" panose="02010600030101010101" pitchFamily="2" charset="-122"/>
                <a:ea typeface="宋体" panose="02010600030101010101" pitchFamily="2" charset="-122"/>
              </a:rPr>
              <a:t>操作</a:t>
            </a:r>
            <a:r>
              <a:rPr lang="zh-CN" altLang="zh-CN" sz="1600" i="1" dirty="0">
                <a:solidFill>
                  <a:srgbClr val="999999"/>
                </a:solidFill>
                <a:latin typeface="Arial Unicode MS" panose="020B0604020202020204" pitchFamily="34" charset="-122"/>
                <a:ea typeface="JetBrains Mono"/>
              </a:rPr>
              <a:t>: %  </a:t>
            </a:r>
            <a:r>
              <a:rPr lang="zh-CN" altLang="zh-CN" sz="1600" i="1" dirty="0">
                <a:solidFill>
                  <a:srgbClr val="999999"/>
                </a:solidFill>
                <a:latin typeface="宋体" panose="02010600030101010101" pitchFamily="2" charset="-122"/>
                <a:ea typeface="宋体" panose="02010600030101010101" pitchFamily="2" charset="-122"/>
              </a:rPr>
              <a:t>也叫做取模</a:t>
            </a:r>
            <a:r>
              <a:rPr lang="zh-CN" altLang="zh-CN" sz="1600" i="1" dirty="0">
                <a:solidFill>
                  <a:srgbClr val="999999"/>
                </a:solidFill>
                <a:latin typeface="Arial Unicode MS" panose="020B0604020202020204" pitchFamily="34" charset="-122"/>
                <a:ea typeface="JetBrains Mono"/>
              </a:rPr>
              <a:t>  A</a:t>
            </a:r>
            <a:r>
              <a:rPr lang="zh-CN" altLang="zh-CN" sz="1600" i="1" dirty="0">
                <a:solidFill>
                  <a:srgbClr val="999999"/>
                </a:solidFill>
                <a:latin typeface="宋体" panose="02010600030101010101" pitchFamily="2" charset="-122"/>
                <a:ea typeface="宋体" panose="02010600030101010101" pitchFamily="2" charset="-122"/>
              </a:rPr>
              <a:t>除以</a:t>
            </a:r>
            <a:r>
              <a:rPr lang="zh-CN" altLang="zh-CN" sz="1600" i="1" dirty="0">
                <a:solidFill>
                  <a:srgbClr val="999999"/>
                </a:solidFill>
                <a:latin typeface="Arial Unicode MS" panose="020B0604020202020204" pitchFamily="34" charset="-122"/>
                <a:ea typeface="JetBrains Mono"/>
              </a:rPr>
              <a:t>B</a:t>
            </a:r>
            <a:r>
              <a:rPr lang="zh-CN" altLang="zh-CN" sz="1600" i="1" dirty="0">
                <a:solidFill>
                  <a:srgbClr val="999999"/>
                </a:solidFill>
                <a:latin typeface="宋体" panose="02010600030101010101" pitchFamily="2" charset="-122"/>
                <a:ea typeface="宋体" panose="02010600030101010101" pitchFamily="2" charset="-122"/>
              </a:rPr>
              <a:t>所得的余数部分</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17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3</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位</a:t>
            </a:r>
            <a:r>
              <a:rPr lang="zh-CN" altLang="zh-CN" sz="1600" i="1" dirty="0">
                <a:solidFill>
                  <a:srgbClr val="999999"/>
                </a:solidFill>
                <a:latin typeface="宋体" panose="02010600030101010101" pitchFamily="2" charset="-122"/>
                <a:ea typeface="宋体" panose="02010600030101010101" pitchFamily="2" charset="-122"/>
              </a:rPr>
              <a:t>与操作</a:t>
            </a:r>
            <a:r>
              <a:rPr lang="zh-CN" altLang="zh-CN" sz="1600" i="1" dirty="0">
                <a:solidFill>
                  <a:srgbClr val="999999"/>
                </a:solidFill>
                <a:latin typeface="Arial Unicode MS" panose="020B0604020202020204" pitchFamily="34" charset="-122"/>
                <a:ea typeface="JetBrains Mono"/>
              </a:rPr>
              <a:t>: &amp;  A</a:t>
            </a:r>
            <a:r>
              <a:rPr lang="zh-CN" altLang="zh-CN" sz="1600" i="1" dirty="0">
                <a:solidFill>
                  <a:srgbClr val="999999"/>
                </a:solidFill>
                <a:latin typeface="宋体" panose="02010600030101010101" pitchFamily="2" charset="-122"/>
                <a:ea typeface="宋体" panose="02010600030101010101" pitchFamily="2" charset="-122"/>
              </a:rPr>
              <a:t>和</a:t>
            </a:r>
            <a:r>
              <a:rPr lang="zh-CN" altLang="zh-CN" sz="1600" i="1" dirty="0">
                <a:solidFill>
                  <a:srgbClr val="999999"/>
                </a:solidFill>
                <a:latin typeface="Arial Unicode MS" panose="020B0604020202020204" pitchFamily="34" charset="-122"/>
                <a:ea typeface="JetBrains Mono"/>
              </a:rPr>
              <a:t>B</a:t>
            </a:r>
            <a:r>
              <a:rPr lang="zh-CN" altLang="zh-CN" sz="1600" i="1" dirty="0">
                <a:solidFill>
                  <a:srgbClr val="999999"/>
                </a:solidFill>
                <a:latin typeface="宋体" panose="02010600030101010101" pitchFamily="2" charset="-122"/>
                <a:ea typeface="宋体" panose="02010600030101010101" pitchFamily="2" charset="-122"/>
              </a:rPr>
              <a:t>按位进行与操作的结果。 与表示两个都为</a:t>
            </a:r>
            <a:r>
              <a:rPr lang="zh-CN" altLang="zh-CN" sz="1600" i="1" dirty="0">
                <a:solidFill>
                  <a:srgbClr val="999999"/>
                </a:solidFill>
                <a:latin typeface="Arial Unicode MS" panose="020B0604020202020204" pitchFamily="34" charset="-122"/>
                <a:ea typeface="JetBrains Mono"/>
              </a:rPr>
              <a:t>1</a:t>
            </a:r>
            <a:r>
              <a:rPr lang="zh-CN" altLang="zh-CN" sz="1600" i="1" dirty="0">
                <a:solidFill>
                  <a:srgbClr val="999999"/>
                </a:solidFill>
                <a:latin typeface="宋体" panose="02010600030101010101" pitchFamily="2" charset="-122"/>
                <a:ea typeface="宋体" panose="02010600030101010101" pitchFamily="2" charset="-122"/>
              </a:rPr>
              <a:t>则结果为</a:t>
            </a:r>
            <a:r>
              <a:rPr lang="zh-CN" altLang="zh-CN" sz="1600" i="1" dirty="0">
                <a:solidFill>
                  <a:srgbClr val="999999"/>
                </a:solidFill>
                <a:latin typeface="Arial Unicode MS" panose="020B0604020202020204" pitchFamily="34" charset="-122"/>
                <a:ea typeface="JetBrains Mono"/>
              </a:rPr>
              <a:t>1</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4 </a:t>
            </a:r>
            <a:r>
              <a:rPr lang="zh-CN" altLang="zh-CN" sz="1600" dirty="0">
                <a:solidFill>
                  <a:srgbClr val="080808"/>
                </a:solidFill>
                <a:latin typeface="Arial Unicode MS" panose="020B0604020202020204" pitchFamily="34" charset="-122"/>
                <a:ea typeface="JetBrains Mono"/>
              </a:rPr>
              <a:t>&amp; </a:t>
            </a:r>
            <a:r>
              <a:rPr lang="zh-CN" altLang="zh-CN" sz="1600" dirty="0">
                <a:solidFill>
                  <a:srgbClr val="1750EB"/>
                </a:solidFill>
                <a:latin typeface="Arial Unicode MS" panose="020B0604020202020204" pitchFamily="34" charset="-122"/>
                <a:ea typeface="JetBrains Mono"/>
              </a:rPr>
              <a:t>8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a:t>
            </a:r>
            <a:r>
              <a:rPr lang="zh-CN" altLang="zh-CN" sz="1600" dirty="0">
                <a:solidFill>
                  <a:srgbClr val="080808"/>
                </a:solidFill>
                <a:latin typeface="Arial Unicode MS" panose="020B0604020202020204" pitchFamily="34" charset="-122"/>
                <a:ea typeface="JetBrains Mono"/>
              </a:rPr>
              <a:t>;  </a:t>
            </a:r>
            <a:r>
              <a:rPr lang="zh-CN" altLang="zh-CN" sz="1600" i="1" dirty="0">
                <a:solidFill>
                  <a:srgbClr val="999999"/>
                </a:solidFill>
                <a:latin typeface="Arial Unicode MS" panose="020B0604020202020204" pitchFamily="34" charset="-122"/>
                <a:ea typeface="JetBrains Mono"/>
              </a:rPr>
              <a:t>--4</a:t>
            </a:r>
            <a:r>
              <a:rPr lang="zh-CN" altLang="zh-CN" sz="1600" i="1" dirty="0">
                <a:solidFill>
                  <a:srgbClr val="999999"/>
                </a:solidFill>
                <a:latin typeface="宋体" panose="02010600030101010101" pitchFamily="2" charset="-122"/>
                <a:ea typeface="宋体" panose="02010600030101010101" pitchFamily="2" charset="-122"/>
              </a:rPr>
              <a:t>转换二进制：</a:t>
            </a:r>
            <a:r>
              <a:rPr lang="zh-CN" altLang="zh-CN" sz="1600" i="1" dirty="0">
                <a:solidFill>
                  <a:srgbClr val="999999"/>
                </a:solidFill>
                <a:latin typeface="Arial Unicode MS" panose="020B0604020202020204" pitchFamily="34" charset="-122"/>
                <a:ea typeface="JetBrains Mono"/>
              </a:rPr>
              <a:t>0100 8</a:t>
            </a:r>
            <a:r>
              <a:rPr lang="zh-CN" altLang="zh-CN" sz="1600" i="1" dirty="0">
                <a:solidFill>
                  <a:srgbClr val="999999"/>
                </a:solidFill>
                <a:latin typeface="宋体" panose="02010600030101010101" pitchFamily="2" charset="-122"/>
                <a:ea typeface="宋体" panose="02010600030101010101" pitchFamily="2" charset="-122"/>
              </a:rPr>
              <a:t>转换二进制：</a:t>
            </a:r>
            <a:r>
              <a:rPr lang="zh-CN" altLang="zh-CN" sz="1600" i="1" dirty="0">
                <a:solidFill>
                  <a:srgbClr val="999999"/>
                </a:solidFill>
                <a:latin typeface="Arial Unicode MS" panose="020B0604020202020204" pitchFamily="34" charset="-122"/>
                <a:ea typeface="JetBrains Mono"/>
              </a:rPr>
              <a:t>1000</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6 </a:t>
            </a:r>
            <a:r>
              <a:rPr lang="zh-CN" altLang="zh-CN" sz="1600" dirty="0">
                <a:solidFill>
                  <a:srgbClr val="080808"/>
                </a:solidFill>
                <a:latin typeface="Arial Unicode MS" panose="020B0604020202020204" pitchFamily="34" charset="-122"/>
                <a:ea typeface="JetBrains Mono"/>
              </a:rPr>
              <a:t>&amp; </a:t>
            </a:r>
            <a:r>
              <a:rPr lang="zh-CN" altLang="zh-CN" sz="1600" dirty="0">
                <a:solidFill>
                  <a:srgbClr val="1750EB"/>
                </a:solidFill>
                <a:latin typeface="Arial Unicode MS" panose="020B0604020202020204" pitchFamily="34" charset="-122"/>
                <a:ea typeface="JetBrains Mono"/>
              </a:rPr>
              <a:t>4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a:t>
            </a:r>
            <a:r>
              <a:rPr lang="zh-CN" altLang="zh-CN" sz="1600" dirty="0">
                <a:solidFill>
                  <a:srgbClr val="080808"/>
                </a:solidFill>
                <a:latin typeface="Arial Unicode MS" panose="020B0604020202020204" pitchFamily="34" charset="-122"/>
                <a:ea typeface="JetBrains Mono"/>
              </a:rPr>
              <a:t>;  </a:t>
            </a:r>
            <a:r>
              <a:rPr lang="zh-CN" altLang="zh-CN" sz="1600" i="1" dirty="0">
                <a:solidFill>
                  <a:srgbClr val="999999"/>
                </a:solidFill>
                <a:latin typeface="Arial Unicode MS" panose="020B0604020202020204" pitchFamily="34" charset="-122"/>
                <a:ea typeface="JetBrains Mono"/>
              </a:rPr>
              <a:t>--4</a:t>
            </a:r>
            <a:r>
              <a:rPr lang="zh-CN" altLang="zh-CN" sz="1600" i="1" dirty="0">
                <a:solidFill>
                  <a:srgbClr val="999999"/>
                </a:solidFill>
                <a:latin typeface="宋体" panose="02010600030101010101" pitchFamily="2" charset="-122"/>
                <a:ea typeface="宋体" panose="02010600030101010101" pitchFamily="2" charset="-122"/>
              </a:rPr>
              <a:t>转换二进制：</a:t>
            </a:r>
            <a:r>
              <a:rPr lang="zh-CN" altLang="zh-CN" sz="1600" i="1" dirty="0">
                <a:solidFill>
                  <a:srgbClr val="999999"/>
                </a:solidFill>
                <a:latin typeface="Arial Unicode MS" panose="020B0604020202020204" pitchFamily="34" charset="-122"/>
                <a:ea typeface="JetBrains Mono"/>
              </a:rPr>
              <a:t>0100 6</a:t>
            </a:r>
            <a:r>
              <a:rPr lang="zh-CN" altLang="zh-CN" sz="1600" i="1" dirty="0">
                <a:solidFill>
                  <a:srgbClr val="999999"/>
                </a:solidFill>
                <a:latin typeface="宋体" panose="02010600030101010101" pitchFamily="2" charset="-122"/>
                <a:ea typeface="宋体" panose="02010600030101010101" pitchFamily="2" charset="-122"/>
              </a:rPr>
              <a:t>转换二进制：</a:t>
            </a:r>
            <a:r>
              <a:rPr lang="zh-CN" altLang="zh-CN" sz="1600" i="1" dirty="0">
                <a:solidFill>
                  <a:srgbClr val="999999"/>
                </a:solidFill>
                <a:latin typeface="Arial Unicode MS" panose="020B0604020202020204" pitchFamily="34" charset="-122"/>
                <a:ea typeface="JetBrains Mono"/>
              </a:rPr>
              <a:t>0110</a:t>
            </a:r>
            <a:br>
              <a:rPr lang="zh-CN" altLang="zh-CN" sz="1600" i="1" dirty="0">
                <a:solidFill>
                  <a:srgbClr val="999999"/>
                </a:solidFill>
                <a:latin typeface="Arial Unicode MS" panose="020B0604020202020204" pitchFamily="34" charset="-122"/>
                <a:ea typeface="JetBrains Mono"/>
              </a:rPr>
            </a:b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位</a:t>
            </a:r>
            <a:r>
              <a:rPr lang="zh-CN" altLang="zh-CN" sz="1600" i="1" dirty="0">
                <a:solidFill>
                  <a:srgbClr val="999999"/>
                </a:solidFill>
                <a:latin typeface="宋体" panose="02010600030101010101" pitchFamily="2" charset="-122"/>
                <a:ea typeface="宋体" panose="02010600030101010101" pitchFamily="2" charset="-122"/>
              </a:rPr>
              <a:t>或操作</a:t>
            </a:r>
            <a:r>
              <a:rPr lang="zh-CN" altLang="zh-CN" sz="1600" i="1" dirty="0">
                <a:solidFill>
                  <a:srgbClr val="999999"/>
                </a:solidFill>
                <a:latin typeface="Arial Unicode MS" panose="020B0604020202020204" pitchFamily="34" charset="-122"/>
                <a:ea typeface="JetBrains Mono"/>
              </a:rPr>
              <a:t>: |  A</a:t>
            </a:r>
            <a:r>
              <a:rPr lang="zh-CN" altLang="zh-CN" sz="1600" i="1" dirty="0">
                <a:solidFill>
                  <a:srgbClr val="999999"/>
                </a:solidFill>
                <a:latin typeface="宋体" panose="02010600030101010101" pitchFamily="2" charset="-122"/>
                <a:ea typeface="宋体" panose="02010600030101010101" pitchFamily="2" charset="-122"/>
              </a:rPr>
              <a:t>和</a:t>
            </a:r>
            <a:r>
              <a:rPr lang="zh-CN" altLang="zh-CN" sz="1600" i="1" dirty="0">
                <a:solidFill>
                  <a:srgbClr val="999999"/>
                </a:solidFill>
                <a:latin typeface="Arial Unicode MS" panose="020B0604020202020204" pitchFamily="34" charset="-122"/>
                <a:ea typeface="JetBrains Mono"/>
              </a:rPr>
              <a:t>B</a:t>
            </a:r>
            <a:r>
              <a:rPr lang="zh-CN" altLang="zh-CN" sz="1600" i="1" dirty="0">
                <a:solidFill>
                  <a:srgbClr val="999999"/>
                </a:solidFill>
                <a:latin typeface="宋体" panose="02010600030101010101" pitchFamily="2" charset="-122"/>
                <a:ea typeface="宋体" panose="02010600030101010101" pitchFamily="2" charset="-122"/>
              </a:rPr>
              <a:t>按位进行或操作的结果  或表示有一个为</a:t>
            </a:r>
            <a:r>
              <a:rPr lang="zh-CN" altLang="zh-CN" sz="1600" i="1" dirty="0">
                <a:solidFill>
                  <a:srgbClr val="999999"/>
                </a:solidFill>
                <a:latin typeface="Arial Unicode MS" panose="020B0604020202020204" pitchFamily="34" charset="-122"/>
                <a:ea typeface="JetBrains Mono"/>
              </a:rPr>
              <a:t>1</a:t>
            </a:r>
            <a:r>
              <a:rPr lang="zh-CN" altLang="zh-CN" sz="1600" i="1" dirty="0">
                <a:solidFill>
                  <a:srgbClr val="999999"/>
                </a:solidFill>
                <a:latin typeface="宋体" panose="02010600030101010101" pitchFamily="2" charset="-122"/>
                <a:ea typeface="宋体" panose="02010600030101010101" pitchFamily="2" charset="-122"/>
              </a:rPr>
              <a:t>则结果为</a:t>
            </a:r>
            <a:r>
              <a:rPr lang="zh-CN" altLang="zh-CN" sz="1600" i="1" dirty="0">
                <a:solidFill>
                  <a:srgbClr val="999999"/>
                </a:solidFill>
                <a:latin typeface="Arial Unicode MS" panose="020B0604020202020204" pitchFamily="34" charset="-122"/>
                <a:ea typeface="JetBrains Mono"/>
              </a:rPr>
              <a:t>1</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4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8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6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4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位</a:t>
            </a:r>
            <a:r>
              <a:rPr lang="zh-CN" altLang="zh-CN" sz="1600" i="1" dirty="0">
                <a:solidFill>
                  <a:srgbClr val="999999"/>
                </a:solidFill>
                <a:latin typeface="宋体" panose="02010600030101010101" pitchFamily="2" charset="-122"/>
                <a:ea typeface="宋体" panose="02010600030101010101" pitchFamily="2" charset="-122"/>
              </a:rPr>
              <a:t>异或操作</a:t>
            </a:r>
            <a:r>
              <a:rPr lang="zh-CN" altLang="zh-CN" sz="1600" i="1" dirty="0">
                <a:solidFill>
                  <a:srgbClr val="999999"/>
                </a:solidFill>
                <a:latin typeface="Arial Unicode MS" panose="020B0604020202020204" pitchFamily="34" charset="-122"/>
                <a:ea typeface="JetBrains Mono"/>
              </a:rPr>
              <a:t>: ^ A</a:t>
            </a:r>
            <a:r>
              <a:rPr lang="zh-CN" altLang="zh-CN" sz="1600" i="1" dirty="0">
                <a:solidFill>
                  <a:srgbClr val="999999"/>
                </a:solidFill>
                <a:latin typeface="宋体" panose="02010600030101010101" pitchFamily="2" charset="-122"/>
                <a:ea typeface="宋体" panose="02010600030101010101" pitchFamily="2" charset="-122"/>
              </a:rPr>
              <a:t>和</a:t>
            </a:r>
            <a:r>
              <a:rPr lang="zh-CN" altLang="zh-CN" sz="1600" i="1" dirty="0">
                <a:solidFill>
                  <a:srgbClr val="999999"/>
                </a:solidFill>
                <a:latin typeface="Arial Unicode MS" panose="020B0604020202020204" pitchFamily="34" charset="-122"/>
                <a:ea typeface="JetBrains Mono"/>
              </a:rPr>
              <a:t>B</a:t>
            </a:r>
            <a:r>
              <a:rPr lang="zh-CN" altLang="zh-CN" sz="1600" i="1" dirty="0">
                <a:solidFill>
                  <a:srgbClr val="999999"/>
                </a:solidFill>
                <a:latin typeface="宋体" panose="02010600030101010101" pitchFamily="2" charset="-122"/>
                <a:ea typeface="宋体" panose="02010600030101010101" pitchFamily="2" charset="-122"/>
              </a:rPr>
              <a:t>按位进行异或操作的结果 异或表示两个不同则结果为</a:t>
            </a:r>
            <a:r>
              <a:rPr lang="zh-CN" altLang="zh-CN" sz="1600" i="1" dirty="0">
                <a:solidFill>
                  <a:srgbClr val="999999"/>
                </a:solidFill>
                <a:latin typeface="Arial Unicode MS" panose="020B0604020202020204" pitchFamily="34" charset="-122"/>
                <a:ea typeface="JetBrains Mono"/>
              </a:rPr>
              <a:t>1</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4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8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1750EB"/>
                </a:solidFill>
                <a:latin typeface="Arial Unicode MS" panose="020B0604020202020204" pitchFamily="34" charset="-122"/>
                <a:ea typeface="JetBrains Mono"/>
              </a:rPr>
              <a:t>6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4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dual</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25019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关系运算符</a:t>
            </a:r>
            <a:endParaRPr lang="en-US" altLang="zh-CN" dirty="0">
              <a:solidFill>
                <a:schemeClr val="tx1"/>
              </a:solidFill>
            </a:endParaRPr>
          </a:p>
          <a:p>
            <a:r>
              <a:rPr lang="zh-CN" altLang="en-US" dirty="0">
                <a:solidFill>
                  <a:schemeClr val="tx1"/>
                </a:solidFill>
              </a:rPr>
              <a:t>算术运算符</a:t>
            </a:r>
            <a:endParaRPr lang="en-US" altLang="zh-CN" dirty="0">
              <a:solidFill>
                <a:schemeClr val="tx1"/>
              </a:solidFill>
            </a:endParaRPr>
          </a:p>
          <a:p>
            <a:r>
              <a:rPr lang="zh-CN" altLang="en-US" dirty="0">
                <a:solidFill>
                  <a:srgbClr val="FF0000"/>
                </a:solidFill>
              </a:rPr>
              <a:t>逻辑运算符</a:t>
            </a:r>
            <a:endParaRPr lang="en-US" altLang="zh-CN" dirty="0">
              <a:solidFill>
                <a:srgbClr val="FF0000"/>
              </a:solidFill>
            </a:endParaRPr>
          </a:p>
        </p:txBody>
      </p:sp>
    </p:spTree>
    <p:extLst>
      <p:ext uri="{BB962C8B-B14F-4D97-AF65-F5344CB8AC3E}">
        <p14:creationId xmlns:p14="http://schemas.microsoft.com/office/powerpoint/2010/main" val="15195094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逻辑运算符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831524" y="2953832"/>
            <a:ext cx="3586567" cy="1661993"/>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•与操作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 AND B</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•或操作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 OR B</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•非操作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NOT A </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•在</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 IN (val1, val2,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•不在</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 NOT IN (val1, val2,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•逻辑是否存在</a:t>
            </a:r>
            <a:r>
              <a:rPr lang="en-US" altLang="zh-CN" sz="1200" dirty="0">
                <a:ea typeface="微软雅黑 Light" panose="020B0502040204020203" pitchFamily="34" charset="-122"/>
                <a:cs typeface="Times New Roman" panose="02020603050405020304" pitchFamily="18" charset="0"/>
              </a:rPr>
              <a:t>: [NOT] EXISTS (subquery)</a:t>
            </a:r>
            <a:endParaRPr lang="zh-CN" altLang="en-US" sz="1200" dirty="0"/>
          </a:p>
        </p:txBody>
      </p:sp>
      <p:sp>
        <p:nvSpPr>
          <p:cNvPr id="10" name="TextBox 3">
            <a:extLst>
              <a:ext uri="{FF2B5EF4-FFF2-40B4-BE49-F238E27FC236}">
                <a16:creationId xmlns:a16="http://schemas.microsoft.com/office/drawing/2014/main" id="{0C998B78-AB18-3C47-A1C7-25AE9A3A40B0}"/>
              </a:ext>
            </a:extLst>
          </p:cNvPr>
          <p:cNvSpPr txBox="1"/>
          <p:nvPr/>
        </p:nvSpPr>
        <p:spPr>
          <a:xfrm>
            <a:off x="5506835" y="2446000"/>
            <a:ext cx="5715640" cy="267765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--3</a:t>
            </a:r>
            <a:r>
              <a:rPr lang="zh-CN" altLang="zh-CN" sz="1200" i="1" dirty="0">
                <a:solidFill>
                  <a:srgbClr val="999999"/>
                </a:solidFill>
                <a:latin typeface="宋体" panose="02010600030101010101" pitchFamily="2" charset="-122"/>
                <a:ea typeface="宋体" panose="02010600030101010101" pitchFamily="2" charset="-122"/>
              </a:rPr>
              <a:t>、</a:t>
            </a:r>
            <a:r>
              <a:rPr lang="zh-CN" altLang="zh-CN" sz="1200" i="1" dirty="0">
                <a:solidFill>
                  <a:srgbClr val="999999"/>
                </a:solidFill>
                <a:latin typeface="Arial Unicode MS" panose="020B0604020202020204" pitchFamily="34" charset="-122"/>
                <a:ea typeface="JetBrains Mono"/>
              </a:rPr>
              <a:t>Hive</a:t>
            </a:r>
            <a:r>
              <a:rPr lang="zh-CN" altLang="zh-CN" sz="1200" i="1" dirty="0">
                <a:solidFill>
                  <a:srgbClr val="999999"/>
                </a:solidFill>
                <a:latin typeface="宋体" panose="02010600030101010101" pitchFamily="2" charset="-122"/>
                <a:ea typeface="宋体" panose="02010600030101010101" pitchFamily="2" charset="-122"/>
              </a:rPr>
              <a:t>逻辑运算符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与操作</a:t>
            </a:r>
            <a:r>
              <a:rPr lang="zh-CN" altLang="zh-CN" sz="1200" i="1" dirty="0">
                <a:solidFill>
                  <a:srgbClr val="999999"/>
                </a:solidFill>
                <a:latin typeface="Arial Unicode MS" panose="020B0604020202020204" pitchFamily="34" charset="-122"/>
                <a:ea typeface="JetBrains Mono"/>
              </a:rPr>
              <a:t>: A AND B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和</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均为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，否则为</a:t>
            </a:r>
            <a:r>
              <a:rPr lang="zh-CN" altLang="zh-CN" sz="1200" i="1" dirty="0">
                <a:solidFill>
                  <a:srgbClr val="999999"/>
                </a:solidFill>
                <a:latin typeface="Arial Unicode MS" panose="020B0604020202020204" pitchFamily="34" charset="-122"/>
                <a:ea typeface="JetBrains Mono"/>
              </a:rPr>
              <a:t>FALSE</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或</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&gt;</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and </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&gt;</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或操作</a:t>
            </a:r>
            <a:r>
              <a:rPr lang="zh-CN" altLang="zh-CN" sz="1200" i="1" dirty="0">
                <a:solidFill>
                  <a:srgbClr val="999999"/>
                </a:solidFill>
                <a:latin typeface="Arial Unicode MS" panose="020B0604020202020204" pitchFamily="34" charset="-122"/>
                <a:ea typeface="JetBrains Mono"/>
              </a:rPr>
              <a:t>: A OR B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或</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或两者均为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，否则为</a:t>
            </a:r>
            <a:r>
              <a:rPr lang="zh-CN" altLang="zh-CN" sz="1200" i="1" dirty="0">
                <a:solidFill>
                  <a:srgbClr val="999999"/>
                </a:solidFill>
                <a:latin typeface="Arial Unicode MS" panose="020B0604020202020204" pitchFamily="34" charset="-122"/>
                <a:ea typeface="JetBrains Mono"/>
              </a:rPr>
              <a:t>FALSE</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&gt;</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or </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非操作</a:t>
            </a:r>
            <a:r>
              <a:rPr lang="zh-CN" altLang="zh-CN" sz="1200" i="1" dirty="0">
                <a:solidFill>
                  <a:srgbClr val="999999"/>
                </a:solidFill>
                <a:latin typeface="Arial Unicode MS" panose="020B0604020202020204" pitchFamily="34" charset="-122"/>
                <a:ea typeface="JetBrains Mono"/>
              </a:rPr>
              <a:t>: NOT A </a:t>
            </a:r>
            <a:r>
              <a:rPr lang="zh-CN" altLang="zh-CN" sz="1200" i="1" dirty="0">
                <a:solidFill>
                  <a:srgbClr val="999999"/>
                </a:solidFill>
                <a:latin typeface="宋体" panose="02010600030101010101" pitchFamily="2" charset="-122"/>
                <a:ea typeface="宋体" panose="02010600030101010101" pitchFamily="2" charset="-122"/>
              </a:rPr>
              <a:t>、</a:t>
            </a:r>
            <a:r>
              <a:rPr lang="zh-CN" altLang="zh-CN" sz="1200" i="1" dirty="0">
                <a:solidFill>
                  <a:srgbClr val="999999"/>
                </a:solidFill>
                <a:latin typeface="Arial Unicode MS" panose="020B0604020202020204" pitchFamily="34" charset="-122"/>
                <a:ea typeface="JetBrains Mono"/>
              </a:rPr>
              <a:t>!A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为</a:t>
            </a:r>
            <a:r>
              <a:rPr lang="zh-CN" altLang="zh-CN" sz="1200" i="1" dirty="0">
                <a:solidFill>
                  <a:srgbClr val="999999"/>
                </a:solidFill>
                <a:latin typeface="Arial Unicode MS" panose="020B0604020202020204" pitchFamily="34" charset="-122"/>
                <a:ea typeface="JetBrains Mono"/>
              </a:rPr>
              <a:t>FALSE</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。否则为</a:t>
            </a:r>
            <a:r>
              <a:rPr lang="zh-CN" altLang="zh-CN" sz="1200" i="1" dirty="0">
                <a:solidFill>
                  <a:srgbClr val="999999"/>
                </a:solidFill>
                <a:latin typeface="Arial Unicode MS" panose="020B0604020202020204" pitchFamily="34" charset="-122"/>
                <a:ea typeface="JetBrains Mono"/>
              </a:rPr>
              <a:t>FALSE</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not </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&gt;</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在</a:t>
            </a:r>
            <a:r>
              <a:rPr lang="zh-CN" altLang="zh-CN" sz="1200" i="1" dirty="0">
                <a:solidFill>
                  <a:srgbClr val="999999"/>
                </a:solidFill>
                <a:latin typeface="Arial Unicode MS" panose="020B0604020202020204" pitchFamily="34" charset="-122"/>
                <a:ea typeface="JetBrains Mono"/>
              </a:rPr>
              <a:t>:A IN (val1, val2, ...)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等于任何值，则为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1750EB"/>
                </a:solidFill>
                <a:latin typeface="Arial Unicode MS" panose="020B0604020202020204" pitchFamily="34" charset="-122"/>
                <a:ea typeface="JetBrains Mono"/>
              </a:rPr>
              <a:t>11 </a:t>
            </a:r>
            <a:r>
              <a:rPr lang="zh-CN" altLang="zh-CN" sz="1200" dirty="0">
                <a:solidFill>
                  <a:srgbClr val="0033B3"/>
                </a:solidFill>
                <a:latin typeface="Arial Unicode MS" panose="020B0604020202020204" pitchFamily="34" charset="-122"/>
                <a:ea typeface="JetBrains Mono"/>
              </a:rPr>
              <a:t>in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不在</a:t>
            </a:r>
            <a:r>
              <a:rPr lang="zh-CN" altLang="zh-CN" sz="1200" i="1" dirty="0">
                <a:solidFill>
                  <a:srgbClr val="999999"/>
                </a:solidFill>
                <a:latin typeface="Arial Unicode MS" panose="020B0604020202020204" pitchFamily="34" charset="-122"/>
                <a:ea typeface="JetBrains Mono"/>
              </a:rPr>
              <a:t>:A NOT IN (val1, val2, ...)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不等于任何值，则为</a:t>
            </a:r>
            <a:r>
              <a:rPr lang="zh-CN" altLang="zh-CN" sz="1200" i="1" dirty="0">
                <a:solidFill>
                  <a:srgbClr val="999999"/>
                </a:solidFill>
                <a:latin typeface="Arial Unicode MS" panose="020B0604020202020204" pitchFamily="34" charset="-122"/>
                <a:ea typeface="JetBrains Mono"/>
              </a:rPr>
              <a:t>TRUE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1750EB"/>
                </a:solidFill>
                <a:latin typeface="Arial Unicode MS" panose="020B0604020202020204" pitchFamily="34" charset="-122"/>
                <a:ea typeface="JetBrains Mono"/>
              </a:rPr>
              <a:t>11 </a:t>
            </a:r>
            <a:r>
              <a:rPr lang="zh-CN" altLang="zh-CN" sz="1200" dirty="0">
                <a:solidFill>
                  <a:srgbClr val="0033B3"/>
                </a:solidFill>
                <a:latin typeface="Arial Unicode MS" panose="020B0604020202020204" pitchFamily="34" charset="-122"/>
                <a:ea typeface="JetBrains Mono"/>
              </a:rPr>
              <a:t>not in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44</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11"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54728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p:txBody>
          <a:bodyPr/>
          <a:lstStyle/>
          <a:p>
            <a:r>
              <a:rPr lang="en-US" altLang="zh-CN" dirty="0"/>
              <a:t>[NOT] EXISTS </a:t>
            </a:r>
          </a:p>
          <a:p>
            <a:r>
              <a:rPr lang="zh-CN" altLang="en-US" dirty="0"/>
              <a:t>语法：</a:t>
            </a:r>
            <a:r>
              <a:rPr lang="en-US" altLang="zh-CN" dirty="0"/>
              <a:t>SELECT … FROM table WHERE [NOT] EXISTS (subquery)</a:t>
            </a:r>
          </a:p>
          <a:p>
            <a:r>
              <a:rPr lang="zh-CN" altLang="en-US" dirty="0"/>
              <a:t>功能：将主查询的数据，放到子查询中做条件验证，根据验证结果（</a:t>
            </a:r>
            <a:r>
              <a:rPr lang="en-US" altLang="zh-CN" dirty="0"/>
              <a:t>TRUE </a:t>
            </a:r>
            <a:r>
              <a:rPr lang="zh-CN" altLang="en-US" dirty="0"/>
              <a:t>或 </a:t>
            </a:r>
            <a:r>
              <a:rPr lang="en-US" altLang="zh-CN" dirty="0"/>
              <a:t>FALSE</a:t>
            </a:r>
            <a:r>
              <a:rPr lang="zh-CN" altLang="en-US" dirty="0"/>
              <a:t>）来决定主查询的数据结果是否得以保留。</a:t>
            </a:r>
          </a:p>
        </p:txBody>
      </p:sp>
      <p:sp>
        <p:nvSpPr>
          <p:cNvPr id="3" name="标题 2"/>
          <p:cNvSpPr>
            <a:spLocks noGrp="1"/>
          </p:cNvSpPr>
          <p:nvPr>
            <p:ph type="title"/>
          </p:nvPr>
        </p:nvSpPr>
        <p:spPr/>
        <p:txBody>
          <a:bodyPr/>
          <a:lstStyle/>
          <a:p>
            <a:r>
              <a:rPr lang="en-US" altLang="zh-CN" dirty="0"/>
              <a:t>Hive </a:t>
            </a:r>
            <a:r>
              <a:rPr lang="zh-CN" altLang="en-US" dirty="0"/>
              <a:t>内置运算符</a:t>
            </a:r>
          </a:p>
        </p:txBody>
      </p:sp>
      <p:sp>
        <p:nvSpPr>
          <p:cNvPr id="4" name="文本占位符 3"/>
          <p:cNvSpPr>
            <a:spLocks noGrp="1"/>
          </p:cNvSpPr>
          <p:nvPr>
            <p:ph type="body" sz="quarter" idx="10"/>
          </p:nvPr>
        </p:nvSpPr>
        <p:spPr/>
        <p:txBody>
          <a:bodyPr/>
          <a:lstStyle/>
          <a:p>
            <a:r>
              <a:rPr lang="zh-CN" altLang="en-US" dirty="0"/>
              <a:t>逻辑运算符</a:t>
            </a:r>
          </a:p>
        </p:txBody>
      </p:sp>
      <p:sp>
        <p:nvSpPr>
          <p:cNvPr id="6" name="TextBox 3">
            <a:extLst>
              <a:ext uri="{FF2B5EF4-FFF2-40B4-BE49-F238E27FC236}">
                <a16:creationId xmlns:a16="http://schemas.microsoft.com/office/drawing/2014/main" id="{0C998B78-AB18-3C47-A1C7-25AE9A3A40B0}"/>
              </a:ext>
            </a:extLst>
          </p:cNvPr>
          <p:cNvSpPr txBox="1"/>
          <p:nvPr/>
        </p:nvSpPr>
        <p:spPr>
          <a:xfrm>
            <a:off x="2415118" y="3717968"/>
            <a:ext cx="7361764" cy="132343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逻辑是否存在</a:t>
            </a:r>
            <a:r>
              <a:rPr lang="zh-CN" altLang="zh-CN" sz="1600" i="1" dirty="0">
                <a:solidFill>
                  <a:srgbClr val="999999"/>
                </a:solidFill>
                <a:latin typeface="Arial Unicode MS" panose="020B0604020202020204" pitchFamily="34" charset="-122"/>
                <a:ea typeface="JetBrains Mono"/>
              </a:rPr>
              <a:t>: [NOT] EXISTS (subquery)</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将主查询的数据，放到子查询中做条件验证，根据验证结果（</a:t>
            </a:r>
            <a:r>
              <a:rPr lang="zh-CN" altLang="zh-CN" sz="1600" i="1" dirty="0">
                <a:solidFill>
                  <a:srgbClr val="999999"/>
                </a:solidFill>
                <a:latin typeface="Arial Unicode MS" panose="020B0604020202020204" pitchFamily="34" charset="-122"/>
                <a:ea typeface="JetBrains Mono"/>
              </a:rPr>
              <a:t>TRUE </a:t>
            </a:r>
            <a:r>
              <a:rPr lang="zh-CN" altLang="zh-CN" sz="1600" i="1" dirty="0">
                <a:solidFill>
                  <a:srgbClr val="999999"/>
                </a:solidFill>
                <a:latin typeface="宋体" panose="02010600030101010101" pitchFamily="2" charset="-122"/>
                <a:ea typeface="宋体" panose="02010600030101010101" pitchFamily="2" charset="-122"/>
              </a:rPr>
              <a:t>或</a:t>
            </a:r>
            <a:r>
              <a:rPr lang="zh-CN" altLang="zh-CN" sz="1600" i="1" dirty="0">
                <a:solidFill>
                  <a:srgbClr val="999999"/>
                </a:solidFill>
                <a:latin typeface="Arial Unicode MS" panose="020B0604020202020204" pitchFamily="34" charset="-122"/>
                <a:ea typeface="JetBrains Mono"/>
              </a:rPr>
              <a:t> FALSE</a:t>
            </a:r>
            <a:r>
              <a:rPr lang="zh-CN" altLang="zh-CN" sz="1600" i="1" dirty="0">
                <a:solidFill>
                  <a:srgbClr val="999999"/>
                </a:solidFill>
                <a:latin typeface="宋体" panose="02010600030101010101" pitchFamily="2" charset="-122"/>
                <a:ea typeface="宋体" panose="02010600030101010101" pitchFamily="2" charset="-122"/>
              </a:rPr>
              <a:t>）来决定主查询的数据结果是否得以保留。</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where exists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B.id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B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80808"/>
                </a:solidFill>
                <a:latin typeface="Arial Unicode MS" panose="020B0604020202020204" pitchFamily="34" charset="-122"/>
                <a:ea typeface="JetBrains Mono"/>
              </a:rPr>
              <a:t>A.id = B.id);</a:t>
            </a:r>
            <a:endParaRPr lang="zh-CN" altLang="zh-CN" sz="2000" dirty="0">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27873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a:t>
            </a:r>
            <a:r>
              <a:rPr lang="zh-CN" altLang="en-US" dirty="0">
                <a:solidFill>
                  <a:schemeClr val="tx1"/>
                </a:solidFill>
              </a:rPr>
              <a:t>函数入门</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05</a:t>
            </a:r>
            <a:endParaRPr kumimoji="1" lang="zh-CN" altLang="en-US" dirty="0"/>
          </a:p>
        </p:txBody>
      </p:sp>
    </p:spTree>
    <p:extLst>
      <p:ext uri="{BB962C8B-B14F-4D97-AF65-F5344CB8AC3E}">
        <p14:creationId xmlns:p14="http://schemas.microsoft.com/office/powerpoint/2010/main" val="37655112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FF0000"/>
                </a:solidFill>
              </a:rPr>
              <a:t>Hive </a:t>
            </a:r>
            <a:r>
              <a:rPr lang="zh-CN" altLang="en-US" dirty="0">
                <a:solidFill>
                  <a:srgbClr val="FF0000"/>
                </a:solidFill>
              </a:rPr>
              <a:t>函数概述及分类标准</a:t>
            </a:r>
          </a:p>
          <a:p>
            <a:r>
              <a:rPr lang="en-US" altLang="zh-CN" dirty="0">
                <a:solidFill>
                  <a:schemeClr val="tx1"/>
                </a:solidFill>
              </a:rPr>
              <a:t>Hive </a:t>
            </a:r>
            <a:r>
              <a:rPr lang="zh-CN" altLang="en-US" dirty="0">
                <a:solidFill>
                  <a:schemeClr val="tx1"/>
                </a:solidFill>
              </a:rPr>
              <a:t>内置函数</a:t>
            </a:r>
          </a:p>
          <a:p>
            <a:r>
              <a:rPr lang="en-US" altLang="zh-CN" dirty="0">
                <a:solidFill>
                  <a:schemeClr val="tx1"/>
                </a:solidFill>
              </a:rPr>
              <a:t>Hive </a:t>
            </a:r>
            <a:r>
              <a:rPr lang="zh-CN" altLang="en-US" dirty="0">
                <a:solidFill>
                  <a:schemeClr val="tx1"/>
                </a:solidFill>
              </a:rPr>
              <a:t>用户自定义函数（</a:t>
            </a:r>
            <a:r>
              <a:rPr lang="en-US" altLang="zh-CN" dirty="0">
                <a:solidFill>
                  <a:schemeClr val="tx1"/>
                </a:solidFill>
              </a:rPr>
              <a:t>UDF</a:t>
            </a:r>
            <a:r>
              <a:rPr lang="zh-CN" altLang="en-US" dirty="0">
                <a:solidFill>
                  <a:schemeClr val="tx1"/>
                </a:solidFill>
              </a:rPr>
              <a:t>、</a:t>
            </a:r>
            <a:r>
              <a:rPr lang="en-US" altLang="zh-CN" dirty="0">
                <a:solidFill>
                  <a:schemeClr val="tx1"/>
                </a:solidFill>
              </a:rPr>
              <a:t>UDTF</a:t>
            </a:r>
            <a:r>
              <a:rPr lang="zh-CN" altLang="en-US" dirty="0">
                <a:solidFill>
                  <a:schemeClr val="tx1"/>
                </a:solidFill>
              </a:rPr>
              <a:t>、</a:t>
            </a:r>
            <a:r>
              <a:rPr lang="en-US" altLang="zh-CN" dirty="0">
                <a:solidFill>
                  <a:schemeClr val="tx1"/>
                </a:solidFill>
              </a:rPr>
              <a:t>UDAF</a:t>
            </a:r>
            <a:r>
              <a:rPr lang="zh-CN" altLang="en-US" dirty="0">
                <a:solidFill>
                  <a:schemeClr val="tx1"/>
                </a:solidFill>
              </a:rPr>
              <a:t>）</a:t>
            </a:r>
          </a:p>
        </p:txBody>
      </p:sp>
    </p:spTree>
    <p:extLst>
      <p:ext uri="{BB962C8B-B14F-4D97-AF65-F5344CB8AC3E}">
        <p14:creationId xmlns:p14="http://schemas.microsoft.com/office/powerpoint/2010/main" val="27052077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a:t>
            </a:r>
            <a:r>
              <a:rPr lang="zh-CN" altLang="en-US" dirty="0"/>
              <a:t>内建了不少函数，用于满足用户不同使用需求，提高</a:t>
            </a:r>
            <a:r>
              <a:rPr lang="en-US" altLang="zh-CN" dirty="0"/>
              <a:t>SQL</a:t>
            </a:r>
            <a:r>
              <a:rPr lang="zh-CN" altLang="en-US" dirty="0"/>
              <a:t>编写效率：</a:t>
            </a:r>
          </a:p>
          <a:p>
            <a:pPr>
              <a:buFont typeface="+mj-lt"/>
              <a:buAutoNum type="arabicPeriod"/>
            </a:pPr>
            <a:r>
              <a:rPr lang="zh-CN" altLang="en-US" dirty="0"/>
              <a:t>使用</a:t>
            </a:r>
            <a:r>
              <a:rPr lang="en-US" altLang="zh-CN" b="1" dirty="0">
                <a:solidFill>
                  <a:srgbClr val="FF0000"/>
                </a:solidFill>
              </a:rPr>
              <a:t>show functions</a:t>
            </a:r>
            <a:r>
              <a:rPr lang="zh-CN" altLang="en-US" dirty="0"/>
              <a:t>查看当下可用的所有函数；</a:t>
            </a:r>
            <a:endParaRPr lang="en-US" altLang="zh-CN" dirty="0"/>
          </a:p>
          <a:p>
            <a:pPr>
              <a:buFont typeface="+mj-lt"/>
              <a:buAutoNum type="arabicPeriod"/>
            </a:pPr>
            <a:r>
              <a:rPr lang="zh-CN" altLang="en-US" dirty="0"/>
              <a:t>通过</a:t>
            </a:r>
            <a:r>
              <a:rPr lang="en-US" altLang="zh-CN" b="1" dirty="0">
                <a:solidFill>
                  <a:srgbClr val="FF0000"/>
                </a:solidFill>
              </a:rPr>
              <a:t>describe function extended funcname</a:t>
            </a:r>
            <a:r>
              <a:rPr lang="zh-CN" altLang="en-US" dirty="0"/>
              <a:t>来查看函数的使用方式。</a:t>
            </a:r>
          </a:p>
          <a:p>
            <a:endParaRPr lang="zh-CN" altLang="en-US" dirty="0"/>
          </a:p>
        </p:txBody>
      </p:sp>
      <p:sp>
        <p:nvSpPr>
          <p:cNvPr id="5" name="标题 4"/>
          <p:cNvSpPr>
            <a:spLocks noGrp="1"/>
          </p:cNvSpPr>
          <p:nvPr>
            <p:ph type="title"/>
          </p:nvPr>
        </p:nvSpPr>
        <p:spPr/>
        <p:txBody>
          <a:bodyPr/>
          <a:lstStyle/>
          <a:p>
            <a:r>
              <a:rPr lang="en-US" altLang="zh-CN" dirty="0"/>
              <a:t>Hive Functions</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pic>
        <p:nvPicPr>
          <p:cNvPr id="8" name="图片 7"/>
          <p:cNvPicPr/>
          <p:nvPr/>
        </p:nvPicPr>
        <p:blipFill>
          <a:blip r:embed="rId2"/>
          <a:stretch>
            <a:fillRect/>
          </a:stretch>
        </p:blipFill>
        <p:spPr>
          <a:xfrm>
            <a:off x="2021799" y="2961411"/>
            <a:ext cx="7575045" cy="3208263"/>
          </a:xfrm>
          <a:prstGeom prst="rect">
            <a:avLst/>
          </a:prstGeom>
          <a:ln>
            <a:solidFill>
              <a:schemeClr val="accent1"/>
            </a:solidFill>
          </a:ln>
        </p:spPr>
      </p:pic>
    </p:spTree>
    <p:extLst>
      <p:ext uri="{BB962C8B-B14F-4D97-AF65-F5344CB8AC3E}">
        <p14:creationId xmlns:p14="http://schemas.microsoft.com/office/powerpoint/2010/main" val="21457972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chemeClr val="tx1"/>
                </a:solidFill>
              </a:rPr>
              <a:t>Hive</a:t>
            </a:r>
            <a:r>
              <a:rPr lang="zh-CN" altLang="en-US" dirty="0">
                <a:solidFill>
                  <a:schemeClr val="tx1"/>
                </a:solidFill>
              </a:rPr>
              <a:t>的函数分为两大类：</a:t>
            </a:r>
            <a:r>
              <a:rPr lang="zh-CN" altLang="en-US" b="1" dirty="0">
                <a:solidFill>
                  <a:srgbClr val="FF0000"/>
                </a:solidFill>
              </a:rPr>
              <a:t>内置函数</a:t>
            </a:r>
            <a:r>
              <a:rPr lang="zh-CN" altLang="en-US" dirty="0">
                <a:solidFill>
                  <a:schemeClr val="tx1"/>
                </a:solidFill>
              </a:rPr>
              <a:t>（</a:t>
            </a:r>
            <a:r>
              <a:rPr lang="en-US" altLang="zh-CN" dirty="0">
                <a:solidFill>
                  <a:schemeClr val="tx1"/>
                </a:solidFill>
              </a:rPr>
              <a:t>Built-in Functions</a:t>
            </a:r>
            <a:r>
              <a:rPr lang="zh-CN" altLang="en-US" dirty="0">
                <a:solidFill>
                  <a:schemeClr val="tx1"/>
                </a:solidFill>
              </a:rPr>
              <a:t>）、</a:t>
            </a:r>
            <a:r>
              <a:rPr lang="zh-CN" altLang="en-US" b="1" dirty="0">
                <a:solidFill>
                  <a:srgbClr val="FF0000"/>
                </a:solidFill>
              </a:rPr>
              <a:t>用户定义函数</a:t>
            </a:r>
            <a:r>
              <a:rPr lang="en-US" altLang="zh-CN" b="1" dirty="0">
                <a:solidFill>
                  <a:srgbClr val="FF0000"/>
                </a:solidFill>
              </a:rPr>
              <a:t>UDF</a:t>
            </a:r>
            <a:r>
              <a:rPr lang="zh-CN" altLang="en-US" dirty="0">
                <a:solidFill>
                  <a:schemeClr val="tx1"/>
                </a:solidFill>
              </a:rPr>
              <a:t>（</a:t>
            </a:r>
            <a:r>
              <a:rPr lang="en-US" altLang="zh-CN" dirty="0">
                <a:solidFill>
                  <a:schemeClr val="tx1"/>
                </a:solidFill>
              </a:rPr>
              <a:t>User-Defined Functions</a:t>
            </a:r>
            <a:r>
              <a:rPr lang="zh-CN" altLang="en-US" dirty="0">
                <a:solidFill>
                  <a:schemeClr val="tx1"/>
                </a:solidFill>
              </a:rPr>
              <a:t>）：</a:t>
            </a:r>
            <a:endParaRPr lang="en-US" altLang="zh-CN" dirty="0">
              <a:solidFill>
                <a:schemeClr val="tx1"/>
              </a:solidFill>
            </a:endParaRPr>
          </a:p>
          <a:p>
            <a:pPr>
              <a:buFont typeface="Wingdings" panose="05000000000000000000" pitchFamily="2" charset="2"/>
              <a:buChar char="Ø"/>
            </a:pPr>
            <a:r>
              <a:rPr lang="zh-CN" altLang="en-US" dirty="0">
                <a:solidFill>
                  <a:schemeClr val="tx1"/>
                </a:solidFill>
              </a:rPr>
              <a:t>内置函数可分为：数值类型函数、日期类型函数、字符串类型函数、集合函数、条件函数等；</a:t>
            </a:r>
          </a:p>
          <a:p>
            <a:pPr>
              <a:buFont typeface="Wingdings" panose="05000000000000000000" pitchFamily="2" charset="2"/>
              <a:buChar char="Ø"/>
            </a:pPr>
            <a:r>
              <a:rPr lang="zh-CN" altLang="en-US" dirty="0">
                <a:solidFill>
                  <a:schemeClr val="tx1"/>
                </a:solidFill>
              </a:rPr>
              <a:t>用户定义函数根据输入输出的行数可分为</a:t>
            </a:r>
            <a:r>
              <a:rPr lang="en-US" altLang="zh-CN" dirty="0">
                <a:solidFill>
                  <a:schemeClr val="tx1"/>
                </a:solidFill>
              </a:rPr>
              <a:t>3</a:t>
            </a:r>
            <a:r>
              <a:rPr lang="zh-CN" altLang="en-US" dirty="0">
                <a:solidFill>
                  <a:schemeClr val="tx1"/>
                </a:solidFill>
              </a:rPr>
              <a:t>类：</a:t>
            </a:r>
            <a:r>
              <a:rPr lang="en-US" altLang="zh-CN" dirty="0">
                <a:solidFill>
                  <a:schemeClr val="tx1"/>
                </a:solidFill>
              </a:rPr>
              <a:t>UDF</a:t>
            </a:r>
            <a:r>
              <a:rPr lang="zh-CN" altLang="en-US" dirty="0">
                <a:solidFill>
                  <a:schemeClr val="tx1"/>
                </a:solidFill>
              </a:rPr>
              <a:t>、</a:t>
            </a:r>
            <a:r>
              <a:rPr lang="en-US" altLang="zh-CN" dirty="0">
                <a:solidFill>
                  <a:schemeClr val="tx1"/>
                </a:solidFill>
              </a:rPr>
              <a:t>UDAF</a:t>
            </a:r>
            <a:r>
              <a:rPr lang="zh-CN" altLang="en-US" dirty="0">
                <a:solidFill>
                  <a:schemeClr val="tx1"/>
                </a:solidFill>
              </a:rPr>
              <a:t>、</a:t>
            </a:r>
            <a:r>
              <a:rPr lang="en-US" altLang="zh-CN" dirty="0">
                <a:solidFill>
                  <a:schemeClr val="tx1"/>
                </a:solidFill>
              </a:rPr>
              <a:t>UDTF</a:t>
            </a:r>
            <a:r>
              <a:rPr lang="zh-CN" altLang="en-US" dirty="0">
                <a:solidFill>
                  <a:schemeClr val="tx1"/>
                </a:solidFill>
              </a:rPr>
              <a:t>。</a:t>
            </a:r>
          </a:p>
          <a:p>
            <a:endParaRPr lang="zh-CN" altLang="en-US" dirty="0"/>
          </a:p>
        </p:txBody>
      </p:sp>
      <p:sp>
        <p:nvSpPr>
          <p:cNvPr id="5" name="标题 4"/>
          <p:cNvSpPr>
            <a:spLocks noGrp="1"/>
          </p:cNvSpPr>
          <p:nvPr>
            <p:ph type="title"/>
          </p:nvPr>
        </p:nvSpPr>
        <p:spPr/>
        <p:txBody>
          <a:bodyPr/>
          <a:lstStyle/>
          <a:p>
            <a:r>
              <a:rPr lang="en-US" altLang="zh-CN" dirty="0"/>
              <a:t>Hive Functions</a:t>
            </a:r>
            <a:endParaRPr lang="zh-CN" altLang="en-US" dirty="0"/>
          </a:p>
        </p:txBody>
      </p:sp>
      <p:sp>
        <p:nvSpPr>
          <p:cNvPr id="6" name="文本占位符 5"/>
          <p:cNvSpPr>
            <a:spLocks noGrp="1"/>
          </p:cNvSpPr>
          <p:nvPr>
            <p:ph type="body" sz="quarter" idx="10"/>
          </p:nvPr>
        </p:nvSpPr>
        <p:spPr/>
        <p:txBody>
          <a:bodyPr/>
          <a:lstStyle/>
          <a:p>
            <a:r>
              <a:rPr lang="zh-CN" altLang="en-US" dirty="0"/>
              <a:t>分类标准</a:t>
            </a:r>
          </a:p>
        </p:txBody>
      </p:sp>
      <p:pic>
        <p:nvPicPr>
          <p:cNvPr id="9" name="图片 8"/>
          <p:cNvPicPr/>
          <p:nvPr/>
        </p:nvPicPr>
        <p:blipFill>
          <a:blip r:embed="rId2"/>
          <a:stretch>
            <a:fillRect/>
          </a:stretch>
        </p:blipFill>
        <p:spPr>
          <a:xfrm>
            <a:off x="3237704" y="3547692"/>
            <a:ext cx="5695950" cy="2810591"/>
          </a:xfrm>
          <a:prstGeom prst="rect">
            <a:avLst/>
          </a:prstGeom>
        </p:spPr>
      </p:pic>
    </p:spTree>
    <p:extLst>
      <p:ext uri="{BB962C8B-B14F-4D97-AF65-F5344CB8AC3E}">
        <p14:creationId xmlns:p14="http://schemas.microsoft.com/office/powerpoint/2010/main" val="19060137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FF0000"/>
                </a:solidFill>
              </a:rPr>
              <a:t>根据函数输入输出的行数</a:t>
            </a:r>
            <a:r>
              <a:rPr lang="zh-CN" altLang="en-US" dirty="0"/>
              <a:t>：</a:t>
            </a:r>
          </a:p>
          <a:p>
            <a:pPr marL="0" indent="0">
              <a:buNone/>
            </a:pPr>
            <a:r>
              <a:rPr lang="en-US" altLang="zh-CN" sz="1400" b="1" dirty="0">
                <a:solidFill>
                  <a:srgbClr val="92D050"/>
                </a:solidFill>
              </a:rPr>
              <a:t>UDF</a:t>
            </a:r>
            <a:r>
              <a:rPr lang="zh-CN" altLang="en-US" sz="1400" dirty="0"/>
              <a:t>（</a:t>
            </a:r>
            <a:r>
              <a:rPr lang="en-US" altLang="zh-CN" sz="1400" dirty="0"/>
              <a:t>User-Defined-Function</a:t>
            </a:r>
            <a:r>
              <a:rPr lang="zh-CN" altLang="en-US" sz="1400" dirty="0"/>
              <a:t>）普通函数，一进一出</a:t>
            </a:r>
          </a:p>
          <a:p>
            <a:pPr marL="0" indent="0">
              <a:buNone/>
            </a:pPr>
            <a:r>
              <a:rPr lang="en-US" altLang="zh-CN" sz="1400" b="1" dirty="0">
                <a:solidFill>
                  <a:srgbClr val="92D050"/>
                </a:solidFill>
              </a:rPr>
              <a:t>UDAF</a:t>
            </a:r>
            <a:r>
              <a:rPr lang="zh-CN" altLang="en-US" sz="1400" dirty="0"/>
              <a:t>（</a:t>
            </a:r>
            <a:r>
              <a:rPr lang="en-US" altLang="zh-CN" sz="1400" dirty="0"/>
              <a:t>User-Defined Aggregation Function</a:t>
            </a:r>
            <a:r>
              <a:rPr lang="zh-CN" altLang="en-US" sz="1400" dirty="0"/>
              <a:t>）聚合函数，多进一出 </a:t>
            </a:r>
            <a:r>
              <a:rPr lang="en-US" altLang="zh-CN" sz="1400" dirty="0"/>
              <a:t>count sum max min</a:t>
            </a:r>
            <a:endParaRPr lang="zh-CN" altLang="en-US" sz="1400" dirty="0"/>
          </a:p>
          <a:p>
            <a:pPr marL="0" indent="0">
              <a:buNone/>
            </a:pPr>
            <a:r>
              <a:rPr lang="en-US" altLang="zh-CN" sz="1400" b="1" dirty="0">
                <a:solidFill>
                  <a:srgbClr val="92D050"/>
                </a:solidFill>
              </a:rPr>
              <a:t>UDTF</a:t>
            </a:r>
            <a:r>
              <a:rPr lang="zh-CN" altLang="en-US" sz="1400" dirty="0"/>
              <a:t>（</a:t>
            </a:r>
            <a:r>
              <a:rPr lang="en-US" altLang="zh-CN" sz="1400" dirty="0"/>
              <a:t>User-Defined Table-Generating Functions</a:t>
            </a:r>
            <a:r>
              <a:rPr lang="zh-CN" altLang="en-US" sz="1400" dirty="0"/>
              <a:t>）表生成函数，一进多出</a:t>
            </a:r>
          </a:p>
          <a:p>
            <a:endParaRPr lang="zh-CN" altLang="en-US" dirty="0"/>
          </a:p>
        </p:txBody>
      </p:sp>
      <p:sp>
        <p:nvSpPr>
          <p:cNvPr id="5" name="标题 4"/>
          <p:cNvSpPr>
            <a:spLocks noGrp="1"/>
          </p:cNvSpPr>
          <p:nvPr>
            <p:ph type="title"/>
          </p:nvPr>
        </p:nvSpPr>
        <p:spPr/>
        <p:txBody>
          <a:bodyPr/>
          <a:lstStyle/>
          <a:p>
            <a:r>
              <a:rPr lang="en-US" altLang="zh-CN" dirty="0"/>
              <a:t>Hive Functions</a:t>
            </a:r>
            <a:endParaRPr lang="zh-CN" altLang="en-US" dirty="0"/>
          </a:p>
        </p:txBody>
      </p:sp>
      <p:sp>
        <p:nvSpPr>
          <p:cNvPr id="6" name="文本占位符 5"/>
          <p:cNvSpPr>
            <a:spLocks noGrp="1"/>
          </p:cNvSpPr>
          <p:nvPr>
            <p:ph type="body" sz="quarter" idx="10"/>
          </p:nvPr>
        </p:nvSpPr>
        <p:spPr/>
        <p:txBody>
          <a:bodyPr/>
          <a:lstStyle/>
          <a:p>
            <a:r>
              <a:rPr lang="zh-CN" altLang="en-US" dirty="0"/>
              <a:t>用户定义函数</a:t>
            </a:r>
            <a:r>
              <a:rPr lang="en-US" altLang="zh-CN" dirty="0"/>
              <a:t>UDF</a:t>
            </a:r>
            <a:r>
              <a:rPr lang="zh-CN" altLang="en-US" dirty="0"/>
              <a:t>分类标准</a:t>
            </a:r>
          </a:p>
        </p:txBody>
      </p:sp>
      <p:sp>
        <p:nvSpPr>
          <p:cNvPr id="2" name="圆角矩形 1"/>
          <p:cNvSpPr/>
          <p:nvPr/>
        </p:nvSpPr>
        <p:spPr>
          <a:xfrm>
            <a:off x="1446744"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UDF</a:t>
            </a:r>
            <a:endParaRPr lang="zh-CN" altLang="en-US" dirty="0"/>
          </a:p>
        </p:txBody>
      </p:sp>
      <p:sp>
        <p:nvSpPr>
          <p:cNvPr id="8" name="圆角矩形 7"/>
          <p:cNvSpPr/>
          <p:nvPr/>
        </p:nvSpPr>
        <p:spPr>
          <a:xfrm>
            <a:off x="5426348"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UDAF</a:t>
            </a:r>
            <a:endParaRPr lang="zh-CN" altLang="en-US" dirty="0"/>
          </a:p>
        </p:txBody>
      </p:sp>
      <p:sp>
        <p:nvSpPr>
          <p:cNvPr id="9" name="圆角矩形 8"/>
          <p:cNvSpPr/>
          <p:nvPr/>
        </p:nvSpPr>
        <p:spPr>
          <a:xfrm>
            <a:off x="9332392"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UDTF</a:t>
            </a:r>
            <a:endParaRPr lang="zh-CN" altLang="en-US" dirty="0"/>
          </a:p>
        </p:txBody>
      </p:sp>
      <p:sp>
        <p:nvSpPr>
          <p:cNvPr id="3" name="右箭头 2"/>
          <p:cNvSpPr/>
          <p:nvPr/>
        </p:nvSpPr>
        <p:spPr>
          <a:xfrm>
            <a:off x="518613" y="489321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右箭头 9"/>
          <p:cNvSpPr/>
          <p:nvPr/>
        </p:nvSpPr>
        <p:spPr>
          <a:xfrm>
            <a:off x="2501623" y="489321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右箭头 10"/>
          <p:cNvSpPr/>
          <p:nvPr/>
        </p:nvSpPr>
        <p:spPr>
          <a:xfrm>
            <a:off x="4498217" y="456200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右箭头 11"/>
          <p:cNvSpPr/>
          <p:nvPr/>
        </p:nvSpPr>
        <p:spPr>
          <a:xfrm>
            <a:off x="4498217" y="501345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右箭头 12"/>
          <p:cNvSpPr/>
          <p:nvPr/>
        </p:nvSpPr>
        <p:spPr>
          <a:xfrm>
            <a:off x="4498217" y="5458302"/>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右箭头 13"/>
          <p:cNvSpPr/>
          <p:nvPr/>
        </p:nvSpPr>
        <p:spPr>
          <a:xfrm>
            <a:off x="6534415" y="496535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右箭头 14"/>
          <p:cNvSpPr/>
          <p:nvPr/>
        </p:nvSpPr>
        <p:spPr>
          <a:xfrm>
            <a:off x="8351073" y="487510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右箭头 16"/>
          <p:cNvSpPr/>
          <p:nvPr/>
        </p:nvSpPr>
        <p:spPr>
          <a:xfrm>
            <a:off x="10514774" y="447581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右箭头 17"/>
          <p:cNvSpPr/>
          <p:nvPr/>
        </p:nvSpPr>
        <p:spPr>
          <a:xfrm>
            <a:off x="10514774" y="492726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右箭头 18"/>
          <p:cNvSpPr/>
          <p:nvPr/>
        </p:nvSpPr>
        <p:spPr>
          <a:xfrm>
            <a:off x="10514774" y="5372110"/>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719694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UDF</a:t>
            </a:r>
            <a:r>
              <a:rPr lang="zh-CN" altLang="en-US" dirty="0"/>
              <a:t>分类标准本来针对的是用户自己编写开发实现的函数。</a:t>
            </a:r>
            <a:r>
              <a:rPr lang="en-US" altLang="zh-CN" dirty="0">
                <a:solidFill>
                  <a:srgbClr val="92D050"/>
                </a:solidFill>
              </a:rPr>
              <a:t>UDF</a:t>
            </a:r>
            <a:r>
              <a:rPr lang="zh-CN" altLang="en-US" dirty="0">
                <a:solidFill>
                  <a:srgbClr val="92D050"/>
                </a:solidFill>
              </a:rPr>
              <a:t>分类标准可以扩大到</a:t>
            </a:r>
            <a:r>
              <a:rPr lang="en-US" altLang="zh-CN" dirty="0">
                <a:solidFill>
                  <a:srgbClr val="92D050"/>
                </a:solidFill>
              </a:rPr>
              <a:t>Hive</a:t>
            </a:r>
            <a:r>
              <a:rPr lang="zh-CN" altLang="en-US" dirty="0">
                <a:solidFill>
                  <a:srgbClr val="92D050"/>
                </a:solidFill>
              </a:rPr>
              <a:t>的所有函数中：包括内置函数和用户自定义函数</a:t>
            </a:r>
            <a:r>
              <a:rPr lang="zh-CN" altLang="en-US" dirty="0"/>
              <a:t>。</a:t>
            </a:r>
            <a:endParaRPr lang="en-US" altLang="zh-CN" dirty="0"/>
          </a:p>
          <a:p>
            <a:pPr marL="0" indent="0">
              <a:buNone/>
            </a:pPr>
            <a:r>
              <a:rPr lang="zh-CN" altLang="en-US" sz="1400" dirty="0"/>
              <a:t>因为不管是什么类型的函数，一定满足于输入输出的要求，那么从输入几行和输出几行上来划分没有任何问题。</a:t>
            </a:r>
            <a:endParaRPr lang="en-US" altLang="zh-CN" sz="1400" dirty="0"/>
          </a:p>
          <a:p>
            <a:pPr marL="0" indent="0">
              <a:buNone/>
            </a:pPr>
            <a:r>
              <a:rPr lang="zh-CN" altLang="en-US" sz="1400" dirty="0"/>
              <a:t>千万不要被</a:t>
            </a:r>
            <a:r>
              <a:rPr lang="en-US" altLang="zh-CN" sz="1400" dirty="0"/>
              <a:t>UD</a:t>
            </a:r>
            <a:r>
              <a:rPr lang="zh-CN" altLang="en-US" sz="1400" dirty="0"/>
              <a:t>（</a:t>
            </a:r>
            <a:r>
              <a:rPr lang="en-US" altLang="zh-CN" sz="1400" dirty="0"/>
              <a:t>User-Defined</a:t>
            </a:r>
            <a:r>
              <a:rPr lang="zh-CN" altLang="en-US" sz="1400" dirty="0"/>
              <a:t>）这两个字母所迷惑，照成视野的狭隘。</a:t>
            </a:r>
          </a:p>
          <a:p>
            <a:r>
              <a:rPr lang="zh-CN" altLang="en-US" dirty="0"/>
              <a:t>比如</a:t>
            </a:r>
            <a:r>
              <a:rPr lang="en-US" altLang="zh-CN" dirty="0"/>
              <a:t>Hive</a:t>
            </a:r>
            <a:r>
              <a:rPr lang="zh-CN" altLang="en-US" dirty="0"/>
              <a:t>官方文档中，针对聚合函数的标准就是内置的</a:t>
            </a:r>
            <a:r>
              <a:rPr lang="en-US" altLang="zh-CN" dirty="0"/>
              <a:t>UDAF</a:t>
            </a:r>
            <a:r>
              <a:rPr lang="zh-CN" altLang="en-US" dirty="0"/>
              <a:t>类型。</a:t>
            </a:r>
          </a:p>
          <a:p>
            <a:endParaRPr lang="zh-CN" altLang="en-US" dirty="0"/>
          </a:p>
        </p:txBody>
      </p:sp>
      <p:sp>
        <p:nvSpPr>
          <p:cNvPr id="5" name="标题 4"/>
          <p:cNvSpPr>
            <a:spLocks noGrp="1"/>
          </p:cNvSpPr>
          <p:nvPr>
            <p:ph type="title"/>
          </p:nvPr>
        </p:nvSpPr>
        <p:spPr/>
        <p:txBody>
          <a:bodyPr/>
          <a:lstStyle/>
          <a:p>
            <a:r>
              <a:rPr lang="en-US" altLang="zh-CN" dirty="0"/>
              <a:t>Hive Functions</a:t>
            </a:r>
            <a:endParaRPr lang="zh-CN" altLang="en-US" dirty="0"/>
          </a:p>
        </p:txBody>
      </p:sp>
      <p:sp>
        <p:nvSpPr>
          <p:cNvPr id="6" name="文本占位符 5"/>
          <p:cNvSpPr>
            <a:spLocks noGrp="1"/>
          </p:cNvSpPr>
          <p:nvPr>
            <p:ph type="body" sz="quarter" idx="10"/>
          </p:nvPr>
        </p:nvSpPr>
        <p:spPr/>
        <p:txBody>
          <a:bodyPr/>
          <a:lstStyle/>
          <a:p>
            <a:r>
              <a:rPr lang="en-US" altLang="zh-CN" dirty="0"/>
              <a:t>UDF</a:t>
            </a:r>
            <a:r>
              <a:rPr lang="zh-CN" altLang="en-US" dirty="0"/>
              <a:t>分类标准扩大化</a:t>
            </a:r>
          </a:p>
        </p:txBody>
      </p:sp>
      <p:pic>
        <p:nvPicPr>
          <p:cNvPr id="8" name="图片 7"/>
          <p:cNvPicPr/>
          <p:nvPr/>
        </p:nvPicPr>
        <p:blipFill>
          <a:blip r:embed="rId2"/>
          <a:stretch>
            <a:fillRect/>
          </a:stretch>
        </p:blipFill>
        <p:spPr>
          <a:xfrm>
            <a:off x="3237704" y="3755920"/>
            <a:ext cx="5695950" cy="2962275"/>
          </a:xfrm>
          <a:prstGeom prst="rect">
            <a:avLst/>
          </a:prstGeom>
          <a:ln>
            <a:solidFill>
              <a:schemeClr val="accent1"/>
            </a:solidFill>
          </a:ln>
        </p:spPr>
      </p:pic>
    </p:spTree>
    <p:extLst>
      <p:ext uri="{BB962C8B-B14F-4D97-AF65-F5344CB8AC3E}">
        <p14:creationId xmlns:p14="http://schemas.microsoft.com/office/powerpoint/2010/main" val="2728555148"/>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10577</TotalTime>
  <Words>14134</Words>
  <Application>Microsoft Office PowerPoint</Application>
  <PresentationFormat>宽屏</PresentationFormat>
  <Paragraphs>682</Paragraphs>
  <Slides>126</Slides>
  <Notes>0</Notes>
  <HiddenSlides>0</HiddenSlides>
  <MMClips>0</MMClips>
  <ScaleCrop>false</ScaleCrop>
  <HeadingPairs>
    <vt:vector size="6" baseType="variant">
      <vt:variant>
        <vt:lpstr>已用的字体</vt:lpstr>
      </vt:variant>
      <vt:variant>
        <vt:i4>16</vt:i4>
      </vt:variant>
      <vt:variant>
        <vt:lpstr>主题</vt:lpstr>
      </vt:variant>
      <vt:variant>
        <vt:i4>7</vt:i4>
      </vt:variant>
      <vt:variant>
        <vt:lpstr>幻灯片标题</vt:lpstr>
      </vt:variant>
      <vt:variant>
        <vt:i4>126</vt:i4>
      </vt:variant>
    </vt:vector>
  </HeadingPairs>
  <TitlesOfParts>
    <vt:vector size="149" baseType="lpstr">
      <vt:lpstr>Alibaba PuHuiTi B</vt:lpstr>
      <vt:lpstr>Alibaba PuHuiTi M</vt:lpstr>
      <vt:lpstr>Alibaba PuHuiTi R</vt:lpstr>
      <vt:lpstr>Arial Unicode MS</vt:lpstr>
      <vt:lpstr>阿里巴巴普惠体</vt:lpstr>
      <vt:lpstr>等线</vt:lpstr>
      <vt:lpstr>黑体</vt:lpstr>
      <vt:lpstr>宋体</vt:lpstr>
      <vt:lpstr>微软雅黑</vt:lpstr>
      <vt:lpstr>微软雅黑 Light</vt:lpstr>
      <vt:lpstr>Arial</vt:lpstr>
      <vt:lpstr>Calibri</vt:lpstr>
      <vt:lpstr>Courier New</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Hive SQL DQL、参数配置与函数入门</vt:lpstr>
      <vt:lpstr>PowerPoint 演示文稿</vt:lpstr>
      <vt:lpstr>PowerPoint 演示文稿</vt:lpstr>
      <vt:lpstr>Hive SQL-DQL-Select查询数据</vt:lpstr>
      <vt:lpstr>PowerPoint 演示文稿</vt:lpstr>
      <vt:lpstr>Hive SQL-DQL-Select查询数据</vt:lpstr>
      <vt:lpstr>Hive SQL-DQL-Select查询数据</vt:lpstr>
      <vt:lpstr>Hive SQL-DQL-Select查询数据</vt:lpstr>
      <vt:lpstr>Hive SQL-DQL-Select查询数据</vt:lpstr>
      <vt:lpstr>Hive SQL-DQL-Select语法树</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PowerPoint 演示文稿</vt:lpstr>
      <vt:lpstr>Hive SQL-DQL-Select语法树</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Common Table Expressions（CTE）</vt:lpstr>
      <vt:lpstr>Common Table Expressions（CTE）</vt:lpstr>
      <vt:lpstr>Common Table Expressions（CTE）</vt:lpstr>
      <vt:lpstr>Hive SQL Join连接操作</vt:lpstr>
      <vt:lpstr>PowerPoint 演示文稿</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PowerPoint 演示文稿</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PowerPoint 演示文稿</vt:lpstr>
      <vt:lpstr>Hive SQL Join连接操作</vt:lpstr>
      <vt:lpstr>Hive SQL Join连接操作</vt:lpstr>
      <vt:lpstr>Hive SQL Join连接操作</vt:lpstr>
      <vt:lpstr>Hive 客户端与属性配置</vt:lpstr>
      <vt:lpstr>PowerPoint 演示文稿</vt:lpstr>
      <vt:lpstr>CLIs and Commands</vt:lpstr>
      <vt:lpstr>CLIs and Commands</vt:lpstr>
      <vt:lpstr>CLIs and Commands</vt:lpstr>
      <vt:lpstr>CLIs and Commands</vt:lpstr>
      <vt:lpstr>CLIs and Commands</vt:lpstr>
      <vt:lpstr>CLIs and Commands</vt:lpstr>
      <vt:lpstr>CLIs and Commands</vt:lpstr>
      <vt:lpstr>CLIs and Commands</vt:lpstr>
      <vt:lpstr>PowerPoint 演示文稿</vt:lpstr>
      <vt:lpstr>Hive Configuration Properties</vt:lpstr>
      <vt:lpstr>Hive Configuration Properties</vt:lpstr>
      <vt:lpstr>Hive Configuration Properties</vt:lpstr>
      <vt:lpstr>Hive Configuration Properties</vt:lpstr>
      <vt:lpstr>Hive Configuration Properties</vt:lpstr>
      <vt:lpstr>Hive Configuration Properties</vt:lpstr>
      <vt:lpstr>Hive Configuration Properties</vt:lpstr>
      <vt:lpstr>Hive 内置运算符</vt:lpstr>
      <vt:lpstr>Hive 内置运算符</vt:lpstr>
      <vt:lpstr>Hive 内置运算符</vt:lpstr>
      <vt:lpstr>PowerPoint 演示文稿</vt:lpstr>
      <vt:lpstr>Hive 内置运算符</vt:lpstr>
      <vt:lpstr>Hive 内置运算符</vt:lpstr>
      <vt:lpstr>PowerPoint 演示文稿</vt:lpstr>
      <vt:lpstr>Hive 内置运算符</vt:lpstr>
      <vt:lpstr>Hive 内置运算符</vt:lpstr>
      <vt:lpstr>PowerPoint 演示文稿</vt:lpstr>
      <vt:lpstr>Hive 内置运算符</vt:lpstr>
      <vt:lpstr>Hive 内置运算符</vt:lpstr>
      <vt:lpstr>Hive 函数入门</vt:lpstr>
      <vt:lpstr>PowerPoint 演示文稿</vt:lpstr>
      <vt:lpstr>Hive Functions</vt:lpstr>
      <vt:lpstr>Hive Functions</vt:lpstr>
      <vt:lpstr>Hive Functions</vt:lpstr>
      <vt:lpstr>Hive Functions</vt:lpstr>
      <vt:lpstr>PowerPoint 演示文稿</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PowerPoint 演示文稿</vt:lpstr>
      <vt:lpstr>Hive 用户自定义函数</vt:lpstr>
      <vt:lpstr>Hive 用户自定义函数</vt:lpstr>
      <vt:lpstr>Hive 用户自定义函数</vt:lpstr>
      <vt:lpstr>Hive 用户自定义函数</vt:lpstr>
      <vt:lpstr>Hive 用户自定义函数</vt:lpstr>
      <vt:lpstr>Hive SQL DQL、参数配置与函数入门</vt:lpstr>
      <vt:lpstr>Hive SQL DQL、参数配置与函数入门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劉　崇玖</cp:lastModifiedBy>
  <cp:revision>1610</cp:revision>
  <dcterms:created xsi:type="dcterms:W3CDTF">2020-03-31T02:23:27Z</dcterms:created>
  <dcterms:modified xsi:type="dcterms:W3CDTF">2024-11-04T08:58:30Z</dcterms:modified>
</cp:coreProperties>
</file>