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2024/8/27</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869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AEF4724-7459-EE85-2948-BB2D9D7A54DB}"/>
                  </a:ext>
                </a:extLst>
              </p:cNvPr>
              <p:cNvSpPr txBox="1"/>
              <p:nvPr/>
            </p:nvSpPr>
            <p:spPr>
              <a:xfrm>
                <a:off x="892213" y="1440872"/>
                <a:ext cx="10706777" cy="4524315"/>
              </a:xfrm>
              <a:prstGeom prst="rect">
                <a:avLst/>
              </a:prstGeom>
              <a:noFill/>
            </p:spPr>
            <p:txBody>
              <a:bodyPr wrap="none" rtlCol="0">
                <a:spAutoFit/>
              </a:bodyPr>
              <a:lstStyle/>
              <a:p>
                <a:r>
                  <a:rPr lang="ja-JP" altLang="en-US" dirty="0"/>
                  <a:t>現在いろんな問題が</a:t>
                </a:r>
                <a:r>
                  <a:rPr lang="en-US" altLang="ja-JP" dirty="0"/>
                  <a:t>QUBO</a:t>
                </a:r>
                <a:r>
                  <a:rPr lang="ja-JP" altLang="en-US" dirty="0"/>
                  <a:t>モデルに変換できて専用のソルバーで解決することができる</a:t>
                </a:r>
                <a:endParaRPr lang="en-US" altLang="ja-JP" dirty="0"/>
              </a:p>
              <a:p>
                <a:endParaRPr lang="en-US" altLang="zh-CN" dirty="0"/>
              </a:p>
              <a:p>
                <a:r>
                  <a:rPr lang="ja-JP" altLang="en-US" dirty="0"/>
                  <a:t>特定の問題の</a:t>
                </a:r>
                <a:r>
                  <a:rPr lang="en-US" altLang="ja-JP" dirty="0"/>
                  <a:t>QUBO</a:t>
                </a:r>
                <a:r>
                  <a:rPr lang="ja-JP" altLang="en-US" dirty="0"/>
                  <a:t>モデルを作るのに</a:t>
                </a:r>
                <a:endParaRPr lang="en-US" altLang="ja-JP" dirty="0"/>
              </a:p>
              <a:p>
                <a:pPr marL="285750" indent="-285750">
                  <a:buFont typeface="Arial" panose="020B0604020202020204" pitchFamily="34" charset="0"/>
                  <a:buChar char="•"/>
                </a:pPr>
                <a:r>
                  <a:rPr lang="ja-JP" altLang="en-US" b="1" dirty="0"/>
                  <a:t>目的関数</a:t>
                </a:r>
                <a:endParaRPr lang="en-US" altLang="ja-JP" dirty="0"/>
              </a:p>
              <a:p>
                <a:pPr marL="285750" indent="-285750">
                  <a:buFont typeface="Arial" panose="020B0604020202020204" pitchFamily="34" charset="0"/>
                  <a:buChar char="•"/>
                </a:pPr>
                <a:r>
                  <a:rPr lang="ja-JP" altLang="en-US" b="1" dirty="0"/>
                  <a:t>制約条件から転換されたペナルティー項</a:t>
                </a:r>
                <a:endParaRPr lang="en-US" altLang="ja-JP" b="1" dirty="0"/>
              </a:p>
              <a:p>
                <a:r>
                  <a:rPr lang="ja-JP" altLang="en-US" dirty="0"/>
                  <a:t>が必要である</a:t>
                </a:r>
                <a:endParaRPr lang="en-US" altLang="ja-JP" dirty="0"/>
              </a:p>
              <a:p>
                <a:endParaRPr lang="en-US" altLang="zh-CN" dirty="0"/>
              </a:p>
              <a:p>
                <a:r>
                  <a:rPr lang="ja-JP" altLang="en-US" dirty="0"/>
                  <a:t>ペナルティー項は通常</a:t>
                </a:r>
                <a:r>
                  <a:rPr lang="ja-JP" altLang="en-US" b="1" dirty="0"/>
                  <a:t>ペナルティー係数（</a:t>
                </a:r>
                <a14:m>
                  <m:oMath xmlns:m="http://schemas.openxmlformats.org/officeDocument/2006/math">
                    <m:r>
                      <a:rPr lang="ja-JP" altLang="en-US" b="1" i="1" smtClean="0">
                        <a:latin typeface="Cambria Math" panose="02040503050406030204" pitchFamily="18" charset="0"/>
                      </a:rPr>
                      <m:t>𝝀</m:t>
                    </m:r>
                  </m:oMath>
                </a14:m>
                <a:r>
                  <a:rPr lang="ja-JP" altLang="en-US" b="1" dirty="0"/>
                  <a:t>）</a:t>
                </a:r>
                <a:r>
                  <a:rPr lang="ja-JP" altLang="en-US" dirty="0"/>
                  <a:t>をかけている</a:t>
                </a:r>
                <a:endParaRPr lang="en-US" altLang="ja-JP" dirty="0"/>
              </a:p>
              <a:p>
                <a:endParaRPr lang="en-US" altLang="zh-CN" dirty="0"/>
              </a:p>
              <a:p>
                <a:r>
                  <a:rPr lang="ja-JP" altLang="en-US" b="1" dirty="0"/>
                  <a:t>問題点</a:t>
                </a:r>
                <a:r>
                  <a:rPr lang="ja-JP" altLang="en-US" dirty="0"/>
                  <a:t>：</a:t>
                </a:r>
                <a:endParaRPr lang="en-US" altLang="ja-JP" dirty="0"/>
              </a:p>
              <a:p>
                <a:pPr marL="285750" indent="-285750">
                  <a:buFont typeface="Arial" panose="020B0604020202020204" pitchFamily="34" charset="0"/>
                  <a:buChar char="•"/>
                </a:pPr>
                <a:r>
                  <a:rPr lang="ja-JP" altLang="en-US" dirty="0"/>
                  <a:t>ペナルティー係数が大きすぎるとソルバーに悪影響を与える</a:t>
                </a:r>
                <a:endParaRPr lang="en-US" altLang="ja-JP" dirty="0"/>
              </a:p>
              <a:p>
                <a:pPr marL="285750" indent="-285750">
                  <a:buFont typeface="Arial" panose="020B0604020202020204" pitchFamily="34" charset="0"/>
                  <a:buChar char="•"/>
                </a:pPr>
                <a:r>
                  <a:rPr lang="ja-JP" altLang="en-US" dirty="0"/>
                  <a:t>ペナルティー係数が小さすぎるとモデルの全域的最小値が問題の最適解にならない</a:t>
                </a:r>
                <a:endParaRPr lang="en-US" altLang="ja-JP" dirty="0"/>
              </a:p>
              <a:p>
                <a:pPr marL="285750" indent="-285750">
                  <a:buFont typeface="Arial" panose="020B0604020202020204" pitchFamily="34" charset="0"/>
                  <a:buChar char="•"/>
                </a:pPr>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（巡回セールスマン）問題に特定して</a:t>
                </a:r>
                <a:endParaRPr lang="en-US" altLang="ja-JP" dirty="0"/>
              </a:p>
              <a:p>
                <a:r>
                  <a:rPr lang="ja-JP" altLang="en-US" dirty="0"/>
                  <a:t>ボロノイー図とドロネー図を利用して</a:t>
                </a:r>
                <a:r>
                  <a:rPr lang="en-US" altLang="ja-JP" dirty="0"/>
                  <a:t>TSP</a:t>
                </a:r>
                <a:r>
                  <a:rPr lang="ja-JP" altLang="en-US" dirty="0"/>
                  <a:t>問題のペナルティー係数を計算するアルゴリズムを提案した</a:t>
                </a:r>
                <a:endParaRPr lang="en-US" altLang="zh-CN" dirty="0"/>
              </a:p>
            </p:txBody>
          </p:sp>
        </mc:Choice>
        <mc:Fallback>
          <p:sp>
            <p:nvSpPr>
              <p:cNvPr id="12" name="文本框 11">
                <a:extLst>
                  <a:ext uri="{FF2B5EF4-FFF2-40B4-BE49-F238E27FC236}">
                    <a16:creationId xmlns:a16="http://schemas.microsoft.com/office/drawing/2014/main" id="{6AEF4724-7459-EE85-2948-BB2D9D7A54DB}"/>
                  </a:ext>
                </a:extLst>
              </p:cNvPr>
              <p:cNvSpPr txBox="1">
                <a:spLocks noRot="1" noChangeAspect="1" noMove="1" noResize="1" noEditPoints="1" noAdjustHandles="1" noChangeArrowheads="1" noChangeShapeType="1" noTextEdit="1"/>
              </p:cNvSpPr>
              <p:nvPr/>
            </p:nvSpPr>
            <p:spPr>
              <a:xfrm>
                <a:off x="892213" y="1440872"/>
                <a:ext cx="10706777" cy="4524315"/>
              </a:xfrm>
              <a:prstGeom prst="rect">
                <a:avLst/>
              </a:prstGeom>
              <a:blipFill>
                <a:blip r:embed="rId2"/>
                <a:stretch>
                  <a:fillRect l="-455"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5059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出力：解のベクトル</a:t>
                </a:r>
                <a:endParaRPr lang="en-US" altLang="ja-JP" sz="1600" dirty="0"/>
              </a:p>
              <a:p>
                <a:r>
                  <a:rPr lang="ja-JP" altLang="en-US" sz="1600" dirty="0"/>
                  <a:t>与えられた数式を最小値または最大値にするベクトル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𝑜𝑟</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m:t>
                          </m:r>
                        </m:e>
                      </m:func>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𝐶</m:t>
                          </m:r>
                        </m:e>
                      </m:d>
                    </m:oMath>
                  </m:oMathPara>
                </a14:m>
                <a:endParaRPr lang="en-US" altLang="zh-CN" sz="1600" dirty="0"/>
              </a:p>
              <a:p>
                <a:endParaRPr lang="en-US" altLang="zh-CN" sz="1600" dirty="0"/>
              </a:p>
              <a:p>
                <a:endParaRPr lang="en-US" altLang="zh-CN" sz="1600" dirty="0"/>
              </a:p>
              <a:p>
                <a:r>
                  <a:rPr lang="en-US" altLang="ja-JP" sz="1600" dirty="0"/>
                  <a:t>QUBO</a:t>
                </a:r>
                <a:r>
                  <a:rPr lang="ja-JP" altLang="en-US" sz="1600" dirty="0"/>
                  <a:t>の上三角行列表現：</a:t>
                </a:r>
                <a:endParaRPr lang="en-US" altLang="ja-JP" sz="1600" dirty="0"/>
              </a:p>
              <a:p>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m>
                                <m:mPr>
                                  <m:mcs>
                                    <m:mc>
                                      <m:mcPr>
                                        <m:count m:val="4"/>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r>
                                <a:rPr lang="en-US" altLang="zh-CN" sz="1600" i="1">
                                  <a:latin typeface="Cambria Math" panose="02040503050406030204" pitchFamily="18" charset="0"/>
                                </a:rPr>
                                <m:t>)</m:t>
                              </m:r>
                            </m:e>
                            <m:sub>
                              <m:r>
                                <a:rPr lang="en-US" altLang="zh-CN" sz="1600" i="1">
                                  <a:latin typeface="Cambria Math" panose="02040503050406030204" pitchFamily="18" charset="0"/>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d>
                            <m:dPr>
                              <m:ctrlPr>
                                <a:rPr lang="en-US" altLang="zh-CN" sz="1600" i="1" smtClean="0">
                                  <a:latin typeface="Cambria Math" panose="02040503050406030204" pitchFamily="18" charset="0"/>
                                </a:rPr>
                              </m:ctrlPr>
                            </m:dPr>
                            <m:e>
                              <m:m>
                                <m:mPr>
                                  <m:mcs>
                                    <m:mc>
                                      <m:mcPr>
                                        <m:count m:val="4"/>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0</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22</m:t>
                                        </m:r>
                                      </m:sub>
                                    </m:sSub>
                                  </m:e>
                                  <m:e>
                                    <m:r>
                                      <a:rPr lang="en-US" altLang="zh-CN" sz="1600" i="1">
                                        <a:latin typeface="Cambria Math" panose="02040503050406030204" pitchFamily="18" charset="0"/>
                                      </a:rPr>
                                      <m:t>…</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m:t>
                                    </m:r>
                                  </m:e>
                                  <m:e>
                                    <m:r>
                                      <a:rPr lang="en-US" altLang="zh-CN" sz="1600" i="1">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𝑛𝑛</m:t>
                                        </m:r>
                                      </m:sub>
                                    </m:sSub>
                                  </m:e>
                                </m:mr>
                              </m:m>
                            </m:e>
                          </m:d>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mr>
                                <m:mr>
                                  <m:e>
                                    <m:r>
                                      <a:rPr lang="en-US" altLang="zh-CN" sz="1600" i="1">
                                        <a:latin typeface="Cambria Math" panose="02040503050406030204" pitchFamily="18" charset="0"/>
                                      </a:rPr>
                                      <m:t>⋮</m:t>
                                    </m:r>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e>
                          </m:d>
                        </m:e>
                        <m:sub>
                          <m:r>
                            <a:rPr lang="en-US" altLang="zh-CN" sz="1600" b="0" i="1" smtClean="0">
                              <a:latin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Sub>
                    </m:oMath>
                  </m:oMathPara>
                </a14:m>
                <a:endParaRPr lang="zh-CN" altLang="en-US" sz="1600" dirty="0"/>
              </a:p>
              <a:p>
                <a:endParaRPr lang="en-US" altLang="ja-JP" sz="1600" dirty="0"/>
              </a:p>
            </p:txBody>
          </p:sp>
        </mc:Choice>
        <mc:Fallback>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5059014"/>
              </a:xfrm>
              <a:prstGeom prst="rect">
                <a:avLst/>
              </a:prstGeom>
              <a:blipFill>
                <a:blip r:embed="rId2"/>
                <a:stretch>
                  <a:fillRect l="-331" t="-3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E66AB34-A4EE-F82B-078F-792A7A6DEA8A}"/>
                  </a:ext>
                </a:extLst>
              </p:cNvPr>
              <p:cNvSpPr txBox="1"/>
              <p:nvPr/>
            </p:nvSpPr>
            <p:spPr>
              <a:xfrm>
                <a:off x="7590716" y="3288110"/>
                <a:ext cx="4576959" cy="755976"/>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 (0,1)</m:t>
                    </m:r>
                  </m:oMath>
                </a14:m>
                <a:r>
                  <a:rPr lang="ja-JP" altLang="en-US" sz="1400" dirty="0"/>
                  <a:t>   バイナリ変数</a:t>
                </a:r>
                <a:endParaRPr lang="en-US" altLang="ja-JP" sz="1400" dirty="0"/>
              </a:p>
              <a:p>
                <a:r>
                  <a:rPr lang="en-US" altLang="zh-CN" sz="1400" b="0" dirty="0"/>
                  <a:t>    </a:t>
                </a:r>
                <a14:m>
                  <m:oMath xmlns:m="http://schemas.openxmlformats.org/officeDocument/2006/math">
                    <m:r>
                      <a:rPr lang="en-US" altLang="zh-CN" sz="1400" b="0" i="1" smtClean="0">
                        <a:latin typeface="Cambria Math" panose="02040503050406030204" pitchFamily="18" charset="0"/>
                      </a:rPr>
                      <m:t>𝑄</m:t>
                    </m:r>
                  </m:oMath>
                </a14:m>
                <a:r>
                  <a:rPr lang="zh-CN" altLang="en-US" sz="1400" dirty="0"/>
                  <a:t>        </a:t>
                </a:r>
                <a:r>
                  <a:rPr lang="en-US" altLang="zh-CN" sz="1400" dirty="0"/>
                  <a:t>QUBO</a:t>
                </a:r>
                <a:r>
                  <a:rPr lang="ja-JP" altLang="en-US" sz="1400" dirty="0"/>
                  <a:t>行列 </a:t>
                </a:r>
                <a:r>
                  <a:rPr lang="en-US" altLang="ja-JP" sz="1400" dirty="0"/>
                  <a:t>(</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𝑄</m:t>
                        </m:r>
                      </m:e>
                      <m:sub>
                        <m:r>
                          <a:rPr lang="en-US" altLang="ja-JP" sz="1400" b="0" i="1" smtClean="0">
                            <a:latin typeface="Cambria Math" panose="02040503050406030204" pitchFamily="18" charset="0"/>
                          </a:rPr>
                          <m:t>𝑖𝑖</m:t>
                        </m:r>
                      </m:sub>
                    </m:sSub>
                  </m:oMath>
                </a14:m>
                <a:r>
                  <a:rPr lang="ja-JP" altLang="en-US" sz="1400" dirty="0"/>
                  <a:t>一次項の係数</a:t>
                </a:r>
                <a:r>
                  <a:rPr lang="en-US" altLang="ja-JP" sz="1400" dirty="0"/>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𝑖𝑗</m:t>
                        </m:r>
                      </m:sub>
                    </m:sSub>
                  </m:oMath>
                </a14:m>
                <a:r>
                  <a:rPr lang="ja-JP" altLang="en-US" sz="1400" dirty="0"/>
                  <a:t>二次項の係数</a:t>
                </a:r>
                <a:r>
                  <a:rPr lang="en-US" altLang="ja-JP" sz="1400" dirty="0"/>
                  <a:t>)</a:t>
                </a:r>
              </a:p>
              <a:p>
                <a:r>
                  <a:rPr lang="en-US" altLang="zh-CN" sz="1400" b="0" dirty="0"/>
                  <a:t>    </a:t>
                </a:r>
                <a14:m>
                  <m:oMath xmlns:m="http://schemas.openxmlformats.org/officeDocument/2006/math">
                    <m:r>
                      <a:rPr lang="en-US" altLang="zh-CN" sz="1400" b="0" i="1" smtClean="0">
                        <a:latin typeface="Cambria Math" panose="02040503050406030204" pitchFamily="18" charset="0"/>
                      </a:rPr>
                      <m:t>𝐶</m:t>
                    </m:r>
                  </m:oMath>
                </a14:m>
                <a:r>
                  <a:rPr lang="zh-CN" altLang="en-US" sz="1400" dirty="0"/>
                  <a:t>        </a:t>
                </a:r>
                <a:r>
                  <a:rPr lang="ja-JP" altLang="en-US" sz="1400" dirty="0"/>
                  <a:t>定数項</a:t>
                </a:r>
                <a:endParaRPr lang="zh-CN" altLang="en-US" sz="1400" dirty="0"/>
              </a:p>
            </p:txBody>
          </p:sp>
        </mc:Choice>
        <mc:Fallback>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590716" y="3288110"/>
                <a:ext cx="4576959" cy="755976"/>
              </a:xfrm>
              <a:prstGeom prst="rect">
                <a:avLst/>
              </a:prstGeom>
              <a:blipFill>
                <a:blip r:embed="rId3"/>
                <a:stretch>
                  <a:fillRect b="-714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288723"/>
            <a:ext cx="6096000" cy="1600438"/>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都市の座標あるいは距離行列が与えられたとき、全ての都市をちょうど一度ずつ巡り出発地に戻る巡回路のうちで総移動距離が最小のものを求める組合せ最適化問題である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都市五つあるインスタンス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369647" y="338422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131127" y="338422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399173" y="365226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3713209" y="365226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502343" y="376329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3713209" y="457078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399173" y="412525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93137" y="5415847"/>
            <a:ext cx="1415772" cy="276999"/>
          </a:xfrm>
          <a:prstGeom prst="rect">
            <a:avLst/>
          </a:prstGeom>
          <a:noFill/>
        </p:spPr>
        <p:txBody>
          <a:bodyPr wrap="none" rtlCol="0">
            <a:spAutoFit/>
          </a:bodyPr>
          <a:lstStyle/>
          <a:p>
            <a:r>
              <a:rPr lang="ja-JP" altLang="en-US" sz="1200" dirty="0"/>
              <a:t>都市の完全グラフ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16403" y="541584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37127" y="5972414"/>
            <a:ext cx="6096000" cy="369332"/>
          </a:xfrm>
          <a:prstGeom prst="rect">
            <a:avLst/>
          </a:prstGeom>
          <a:noFill/>
        </p:spPr>
        <p:txBody>
          <a:bodyPr wrap="square">
            <a:spAutoFit/>
          </a:bodyPr>
          <a:lstStyle/>
          <a:p>
            <a:r>
              <a:rPr lang="ja-JP" altLang="en-US" sz="1800" dirty="0"/>
              <a:t>最適巡回路</a:t>
            </a:r>
            <a:endParaRPr lang="zh-CN" altLang="en-US"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5929828" cy="584775"/>
          </a:xfrm>
          <a:prstGeom prst="rect">
            <a:avLst/>
          </a:prstGeom>
          <a:noFill/>
        </p:spPr>
        <p:txBody>
          <a:bodyPr wrap="none" rtlCol="0">
            <a:spAutoFit/>
          </a:bodyPr>
          <a:lstStyle/>
          <a:p>
            <a:r>
              <a:rPr lang="ja-JP" altLang="en-US" sz="3200" b="1" dirty="0"/>
              <a:t>ボロノイー図　と　ドロネー図</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59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592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23743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363</TotalTime>
  <Words>314</Words>
  <Application>Microsoft Office PowerPoint</Application>
  <PresentationFormat>宽屏</PresentationFormat>
  <Paragraphs>71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9</cp:revision>
  <dcterms:created xsi:type="dcterms:W3CDTF">2024-08-23T05:41:13Z</dcterms:created>
  <dcterms:modified xsi:type="dcterms:W3CDTF">2024-08-27T09:30:16Z</dcterms:modified>
</cp:coreProperties>
</file>